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337" r:id="rId3"/>
    <p:sldId id="335" r:id="rId4"/>
    <p:sldId id="334" r:id="rId5"/>
    <p:sldId id="336" r:id="rId6"/>
    <p:sldId id="320" r:id="rId7"/>
    <p:sldId id="326" r:id="rId8"/>
    <p:sldId id="333" r:id="rId9"/>
    <p:sldId id="262" r:id="rId10"/>
    <p:sldId id="297" r:id="rId11"/>
    <p:sldId id="264" r:id="rId12"/>
    <p:sldId id="290" r:id="rId13"/>
    <p:sldId id="298" r:id="rId14"/>
    <p:sldId id="299" r:id="rId15"/>
    <p:sldId id="315" r:id="rId16"/>
    <p:sldId id="323" r:id="rId17"/>
    <p:sldId id="311" r:id="rId18"/>
    <p:sldId id="312" r:id="rId19"/>
    <p:sldId id="313" r:id="rId20"/>
    <p:sldId id="310" r:id="rId21"/>
    <p:sldId id="302" r:id="rId22"/>
    <p:sldId id="317" r:id="rId23"/>
    <p:sldId id="327" r:id="rId24"/>
    <p:sldId id="316" r:id="rId25"/>
    <p:sldId id="329" r:id="rId26"/>
    <p:sldId id="271" r:id="rId27"/>
    <p:sldId id="272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916" y="-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D721B-D82F-418D-AA99-B57B014C8BFC}" type="datetimeFigureOut">
              <a:rPr lang="it-IT" smtClean="0"/>
              <a:t>19/03/2025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2B60C-5889-4A49-847D-F9AE549D64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3497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E5FBF-B95A-4B2A-B9DA-06350F7E576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65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E5FBF-B95A-4B2A-B9DA-06350F7E576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831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E5FBF-B95A-4B2A-B9DA-06350F7E5768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18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476CB-86BB-09ED-0664-F5B9139EA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DEB4CBA-5A18-D008-E82C-93BF30D455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C9E9636-C2E0-5469-0468-E7C9AFF08A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it-IT" b="0" i="0" u="none" dirty="0">
              <a:effectLst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E73FC16-6BA1-359A-184B-BAF9B8A06C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ADF5E-E0D4-4C96-BCC3-F1918AD26E0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876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37B74-6FE6-A433-4408-A8AF1E8D0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DDAB40F-15AC-9826-5251-D63737DB5A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ADE16ED-41B2-0115-B188-C4CA5C7C7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i="0" u="none" dirty="0">
              <a:effectLst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9AD8EB1-8C5A-F42D-FA3A-AB512A41BD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ADF5E-E0D4-4C96-BCC3-F1918AD26E0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029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A9825-93D2-9622-0FAB-89C0CB753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AB5AF5E-B070-8945-74C1-99E6747F0C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1DF7396-BE2D-58E7-6C41-E18E4CA62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i="0" u="none" dirty="0">
              <a:effectLst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E171931-CE01-8AEF-2F04-0F949C0FC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ADF5E-E0D4-4C96-BCC3-F1918AD26E0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35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C9028-EA03-8FA4-1024-9A2B6B867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BF0832A-1DAB-3F63-65B1-9C069D3146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D08C605-E0D1-F801-943D-A4B0157FA0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i="0" u="none" dirty="0">
              <a:effectLst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42F5F87-A140-AF33-EDA1-8E18CB2041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ADF5E-E0D4-4C96-BCC3-F1918AD26E0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009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8406D-87CC-6D3C-6455-2695BFF92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6AC4859-0AE6-0580-F834-C3E5416164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EF58FF5-CD4A-D6DA-C76C-837CF7648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A870A86-FC32-4A63-AA71-88A3EE0EAF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5F757-3B46-4057-900F-552E70AB7E73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2433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40799-B384-15AD-2C2F-6F9FEE3A0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C48CE79-DD14-1D99-D673-6C48ADF51B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89E410D-84D8-2E0E-E83D-2BDA7AC1CF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6CD7A88-7159-AC35-448A-0A39BA32D1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ADF5E-E0D4-4C96-BCC3-F1918AD26E0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5640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0BDED-D4BA-A467-4A20-36DC8E91B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4B8F2D4-3207-973E-E311-E1A98E109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3A26ED1-1F0C-4944-776E-1BDDE1D03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A55CB29-EF21-F728-E2CD-E62C846F92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ADF5E-E0D4-4C96-BCC3-F1918AD26E0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186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CF3C3-3E09-8571-FD66-4D4B45448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83AE954-B3DC-537A-1BE3-FC7808CA8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EA3EFD6-C17A-A6FA-AC00-9EBE40AF84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0BDCBA5-B5A1-F7B2-6BD8-0A3389EE42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ADF5E-E0D4-4C96-BCC3-F1918AD26E0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79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E5FBF-B95A-4B2A-B9DA-06350F7E576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765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89EE6-8F2A-33D0-775E-7E25F48AA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D0FD0DD-FF1E-2CC9-26B8-786A537E25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2245E46-6AF6-FBA1-33D8-16EBA1F30A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i="0" u="none" dirty="0">
              <a:effectLst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8B792F6-E930-1FA4-0141-A18A645A7E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ADF5E-E0D4-4C96-BCC3-F1918AD26E0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01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E5FBF-B95A-4B2A-B9DA-06350F7E5768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5987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E5FBF-B95A-4B2A-B9DA-06350F7E5768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3205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5F757-3B46-4057-900F-552E70AB7E73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61152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977A6-0E4A-EE85-9417-97507AAE1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0F6CFD5-9A8D-46FD-DBB3-623F11495A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8741AE4-6361-FD5E-DEE7-54ECB4ABC9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324CD9D-48FD-59B8-4A53-A5B115EAF3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5F757-3B46-4057-900F-552E70AB7E73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8703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E5FBF-B95A-4B2A-B9DA-06350F7E5768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72293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E5FBF-B95A-4B2A-B9DA-06350F7E5768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261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E5FBF-B95A-4B2A-B9DA-06350F7E576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8758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E5FBF-B95A-4B2A-B9DA-06350F7E576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0265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876A3-88D6-4C0C-A7D4-F3D53F82E1B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190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5FFFF-C5EF-7BF4-096A-01E029D97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006A107-0502-0F1A-47A7-215EFF9BB8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FD4F2D0-89D3-24E9-ED91-C27E972AA3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8652318-6905-DE7A-0397-65E02166BF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ADF5E-E0D4-4C96-BCC3-F1918AD26E0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158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1CAEC-8A80-F349-201C-8AD13331E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C2AFA1C-24BF-C135-E4DE-951FDE6ED6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FB73DB3-E866-9A9F-3C19-98EEB26BE6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92050C3-B370-F9AB-CD9A-B740FA755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ADF5E-E0D4-4C96-BCC3-F1918AD26E0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795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6D580-AD2E-A2EC-BAE2-EF2FD7332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0656C26-8916-B04F-F320-B3A250CF55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5D47ABC-975A-4DAD-E6DB-65AF6408FD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57BE20-E415-AB9A-3FB2-E04BE302A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ADF5E-E0D4-4C96-BCC3-F1918AD26E0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232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E5FBF-B95A-4B2A-B9DA-06350F7E576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3802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1C3908-E96E-50F3-B38D-E003B3E38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74F6CCD-AAF3-2A0B-582A-CE74AB2CD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95482B-6204-F9C0-4AA5-16703C0C6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E22-3013-492C-A7B7-DC4A6E157E6E}" type="datetimeFigureOut">
              <a:rPr lang="it-IT" smtClean="0"/>
              <a:t>19/03/2025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EDF0E1-20F8-782B-79AA-ED666EAC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A5F8EA-5914-7376-D0BE-3B0427F9B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3D2C-92B2-42D2-931E-1BDBBE8D65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7849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E04D3B-9861-980E-F17E-47A5671B7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79BC295-F608-BD3F-F31C-A36F9BBEE9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2D7D32-B5A6-8E90-80C2-40F4EE67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E22-3013-492C-A7B7-DC4A6E157E6E}" type="datetimeFigureOut">
              <a:rPr lang="it-IT" smtClean="0"/>
              <a:t>19/03/2025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8B795C-6397-AC6C-D281-288BFD63B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CAEF670-C39A-1EB8-9363-8DB589367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3D2C-92B2-42D2-931E-1BDBBE8D65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026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5B8593F-F82B-393A-5303-21987D0B1A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6C7E39D-FE87-D304-70E9-FDE1F6AE6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23CE9F-6BEB-0102-3A59-D85BB8920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E22-3013-492C-A7B7-DC4A6E157E6E}" type="datetimeFigureOut">
              <a:rPr lang="it-IT" smtClean="0"/>
              <a:t>19/03/2025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2DAABA-17F7-20C4-411F-B8D4A5D97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D76FDD-8030-D7C1-0B9C-CC947F400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3D2C-92B2-42D2-931E-1BDBBE8D65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9293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9A6149-3A33-896F-C4B1-D63242FF7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7BAFC9-255B-AE41-F648-8C0FF574D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7D442C-85B3-B7DF-BAFE-726B9F72F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E22-3013-492C-A7B7-DC4A6E157E6E}" type="datetimeFigureOut">
              <a:rPr lang="it-IT" smtClean="0"/>
              <a:t>19/03/2025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BFF6AB-F04B-9485-A296-5D3003A56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E7FD66-A2BE-B718-C591-68674843C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3D2C-92B2-42D2-931E-1BDBBE8D65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778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90573D-1786-6576-5ECD-5F96F582C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E14F66-4615-40F0-7568-96D298EE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DD16F1-A99F-B7F0-ED98-22CF22EC4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E22-3013-492C-A7B7-DC4A6E157E6E}" type="datetimeFigureOut">
              <a:rPr lang="it-IT" smtClean="0"/>
              <a:t>19/03/2025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EA1E52-C09A-2369-BF92-74D5F8061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0AC49F-C8B1-6077-59D1-11D50D2E8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3D2C-92B2-42D2-931E-1BDBBE8D65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805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E456D8-6E42-F615-9729-A461A4965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EB685B-57FD-5D29-5E6A-C146A86A4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68D4A6A-A3EB-B001-4503-0E30A13F9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F248D3-19B6-4FC3-8F6F-00C0C9699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E22-3013-492C-A7B7-DC4A6E157E6E}" type="datetimeFigureOut">
              <a:rPr lang="it-IT" smtClean="0"/>
              <a:t>19/03/2025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17FCE51-52C1-59C7-B262-72B642C9C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A79404-47B5-1F3B-A1F2-67A57EAB9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3D2C-92B2-42D2-931E-1BDBBE8D65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4602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2A1767-F10A-5A1B-08CB-D966551E9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76C9DB9-1499-E9D7-852A-81F52AFEC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8DCDAC-872B-28AF-558D-286E5E759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02E79FF-AA54-CB4B-1252-4E85C992A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857970D-211B-2F47-76BA-C725038581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276FC3B-CBD6-B373-0F65-A50FEE68F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E22-3013-492C-A7B7-DC4A6E157E6E}" type="datetimeFigureOut">
              <a:rPr lang="it-IT" smtClean="0"/>
              <a:t>19/03/2025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1F715C7-6C91-B825-8819-502A7995C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B55D379-EF47-FB0D-1F92-06E9EE9F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3D2C-92B2-42D2-931E-1BDBBE8D65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8510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BADB0B-2417-646C-B80F-4B9892020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32E4E8E-388C-937E-EF10-A76415E14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E22-3013-492C-A7B7-DC4A6E157E6E}" type="datetimeFigureOut">
              <a:rPr lang="it-IT" smtClean="0"/>
              <a:t>19/03/2025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C42DDD6-D36A-619B-6B11-5207C8C9B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1044F73-EF48-AB80-F84A-485161BFD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3D2C-92B2-42D2-931E-1BDBBE8D65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208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8F35E71-4A52-96DD-44A3-9D5D84A18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E22-3013-492C-A7B7-DC4A6E157E6E}" type="datetimeFigureOut">
              <a:rPr lang="it-IT" smtClean="0"/>
              <a:t>19/03/2025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614C25B-6EE2-3E52-F7C6-D48BC6208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CE9D9D-9FAA-577E-2483-0476EE5B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3D2C-92B2-42D2-931E-1BDBBE8D65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150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6652D8-7E8B-293F-86F9-8AF7C0C2C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786162-46CA-96C0-DD4F-118DA49E6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69B8DC6-0BCD-B6D6-B265-CD8685414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A4C016-7D1D-EEC1-567C-86842341E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E22-3013-492C-A7B7-DC4A6E157E6E}" type="datetimeFigureOut">
              <a:rPr lang="it-IT" smtClean="0"/>
              <a:t>19/03/2025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6271F5-54F6-AAA6-1EE6-D16486F3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A2EE34-37DF-7176-58F6-9672BF763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3D2C-92B2-42D2-931E-1BDBBE8D65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9529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BAEAFD-6D7A-B2E9-DEA6-ACFC070EC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B0A4429-6E8C-5A09-F80B-C417938DC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8C33171-0D63-9A46-9947-074165713A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35604B-4635-DE98-898C-3090877EB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E22-3013-492C-A7B7-DC4A6E157E6E}" type="datetimeFigureOut">
              <a:rPr lang="it-IT" smtClean="0"/>
              <a:t>19/03/2025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9D5CD21-9D11-CCA6-7C7A-3EA5DC043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0BAA40E-63E2-57FA-B8A9-640189712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3D2C-92B2-42D2-931E-1BDBBE8D65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319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C15F5A4-117D-4A35-9C6F-317ED346C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F100FB-FFFC-52BC-3863-44A20AA85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4C42F1-64CB-9FFB-D5BC-18090CF7A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473E22-3013-492C-A7B7-DC4A6E157E6E}" type="datetimeFigureOut">
              <a:rPr lang="it-IT" smtClean="0"/>
              <a:t>19/03/2025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130B3A-44CD-EC52-1CF9-4B4E0246E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01A12E-F4AD-EDFA-402F-71C50A731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6F3D2C-92B2-42D2-931E-1BDBBE8D65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341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12" Type="http://schemas.microsoft.com/office/2007/relationships/hdphoto" Target="../media/hdphoto5.wdp"/><Relationship Id="rId17" Type="http://schemas.openxmlformats.org/officeDocument/2006/relationships/image" Target="../media/image41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3.svg"/><Relationship Id="rId15" Type="http://schemas.openxmlformats.org/officeDocument/2006/relationships/image" Target="../media/image390.png"/><Relationship Id="rId10" Type="http://schemas.microsoft.com/office/2007/relationships/hdphoto" Target="../media/hdphoto3.wdp"/><Relationship Id="rId19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40.emf"/><Relationship Id="rId4" Type="http://schemas.openxmlformats.org/officeDocument/2006/relationships/image" Target="../media/image1.png"/><Relationship Id="rId9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9.png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2.wdp"/><Relationship Id="rId3" Type="http://schemas.openxmlformats.org/officeDocument/2006/relationships/image" Target="../media/image41.png"/><Relationship Id="rId7" Type="http://schemas.openxmlformats.org/officeDocument/2006/relationships/image" Target="../media/image66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6.jpeg"/><Relationship Id="rId5" Type="http://schemas.openxmlformats.org/officeDocument/2006/relationships/image" Target="../media/image3.svg"/><Relationship Id="rId10" Type="http://schemas.openxmlformats.org/officeDocument/2006/relationships/image" Target="../media/image55.jpe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1.png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emf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emf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3.svg"/><Relationship Id="rId5" Type="http://schemas.openxmlformats.org/officeDocument/2006/relationships/image" Target="../media/image63.png"/><Relationship Id="rId10" Type="http://schemas.openxmlformats.org/officeDocument/2006/relationships/image" Target="../media/image2.png"/><Relationship Id="rId4" Type="http://schemas.openxmlformats.org/officeDocument/2006/relationships/image" Target="../media/image62.pn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.svg"/><Relationship Id="rId3" Type="http://schemas.openxmlformats.org/officeDocument/2006/relationships/image" Target="../media/image1.png"/><Relationship Id="rId7" Type="http://schemas.openxmlformats.org/officeDocument/2006/relationships/image" Target="../media/image11.sv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905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7659121">
            <a:off x="10288207" y="5300194"/>
            <a:ext cx="5086196" cy="5219044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3" y="0"/>
                </a:lnTo>
                <a:lnTo>
                  <a:pt x="7629293" y="7828567"/>
                </a:lnTo>
                <a:lnTo>
                  <a:pt x="0" y="7828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847868" y="-2170343"/>
            <a:ext cx="6585461" cy="6757469"/>
          </a:xfrm>
          <a:custGeom>
            <a:avLst/>
            <a:gdLst/>
            <a:ahLst/>
            <a:cxnLst/>
            <a:rect l="l" t="t" r="r" b="b"/>
            <a:pathLst>
              <a:path w="9878192" h="10136204">
                <a:moveTo>
                  <a:pt x="0" y="0"/>
                </a:moveTo>
                <a:lnTo>
                  <a:pt x="9878192" y="0"/>
                </a:lnTo>
                <a:lnTo>
                  <a:pt x="9878192" y="10136204"/>
                </a:lnTo>
                <a:lnTo>
                  <a:pt x="0" y="1013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834391" y="2021131"/>
            <a:ext cx="6543538" cy="2805909"/>
            <a:chOff x="0" y="0"/>
            <a:chExt cx="18954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95495" cy="812800"/>
            </a:xfrm>
            <a:custGeom>
              <a:avLst/>
              <a:gdLst/>
              <a:ahLst/>
              <a:cxnLst/>
              <a:rect l="l" t="t" r="r" b="b"/>
              <a:pathLst>
                <a:path w="1895495" h="812800">
                  <a:moveTo>
                    <a:pt x="0" y="0"/>
                  </a:moveTo>
                  <a:lnTo>
                    <a:pt x="1895495" y="0"/>
                  </a:lnTo>
                  <a:lnTo>
                    <a:pt x="18954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it-I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895495" cy="8318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872079" y="1986773"/>
            <a:ext cx="6543538" cy="2396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3"/>
              </a:lnSpc>
            </a:pPr>
            <a:endParaRPr sz="1200" dirty="0">
              <a:solidFill>
                <a:prstClr val="black"/>
              </a:solidFill>
              <a:latin typeface="Calibri"/>
            </a:endParaRPr>
          </a:p>
          <a:p>
            <a:pPr algn="ctr" defTabSz="609630">
              <a:lnSpc>
                <a:spcPts val="3773"/>
              </a:lnSpc>
            </a:pPr>
            <a:r>
              <a:rPr lang="en-US" sz="2733" b="1" spc="267" dirty="0">
                <a:solidFill>
                  <a:srgbClr val="231F20"/>
                </a:solidFill>
                <a:latin typeface="Oswald Bold"/>
                <a:ea typeface="Oswald Bold"/>
                <a:cs typeface="Oswald Bold"/>
                <a:sym typeface="Oswald Bold"/>
              </a:rPr>
              <a:t>DEVELOPMENT OF A CONTROL SYSTEM FOR THE STABILIZATION OF SYNCHROTRON X-RAY BEAMS </a:t>
            </a:r>
          </a:p>
          <a:p>
            <a:pPr algn="ctr" defTabSz="609630">
              <a:lnSpc>
                <a:spcPts val="3773"/>
              </a:lnSpc>
            </a:pPr>
            <a:endParaRPr lang="en-US" sz="2733" b="1" spc="267" dirty="0">
              <a:solidFill>
                <a:srgbClr val="231F20"/>
              </a:solidFill>
              <a:latin typeface="Oswald Bold"/>
              <a:ea typeface="Oswald Bold"/>
              <a:cs typeface="Oswald Bold"/>
              <a:sym typeface="Oswal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813064" y="4988386"/>
            <a:ext cx="8565873" cy="282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1"/>
              </a:lnSpc>
            </a:pPr>
            <a:r>
              <a:rPr lang="en-US" sz="1769" b="1" spc="93" dirty="0">
                <a:solidFill>
                  <a:srgbClr val="231F2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NICCOLÒ LA ROSA</a:t>
            </a:r>
          </a:p>
        </p:txBody>
      </p:sp>
      <p:sp>
        <p:nvSpPr>
          <p:cNvPr id="10" name="Freeform 10"/>
          <p:cNvSpPr/>
          <p:nvPr/>
        </p:nvSpPr>
        <p:spPr>
          <a:xfrm>
            <a:off x="340088" y="318094"/>
            <a:ext cx="2134391" cy="920077"/>
          </a:xfrm>
          <a:custGeom>
            <a:avLst/>
            <a:gdLst/>
            <a:ahLst/>
            <a:cxnLst/>
            <a:rect l="l" t="t" r="r" b="b"/>
            <a:pathLst>
              <a:path w="3201587" h="1380115">
                <a:moveTo>
                  <a:pt x="0" y="0"/>
                </a:moveTo>
                <a:lnTo>
                  <a:pt x="3201587" y="0"/>
                </a:lnTo>
                <a:lnTo>
                  <a:pt x="3201587" y="1380115"/>
                </a:lnTo>
                <a:lnTo>
                  <a:pt x="0" y="1380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993093" y="5045536"/>
            <a:ext cx="3863274" cy="590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2441"/>
              </a:lnSpc>
            </a:pPr>
            <a:endParaRPr sz="1200" dirty="0">
              <a:solidFill>
                <a:prstClr val="black"/>
              </a:solidFill>
              <a:latin typeface="Calibri"/>
            </a:endParaRPr>
          </a:p>
          <a:p>
            <a:pPr algn="r" defTabSz="609630">
              <a:lnSpc>
                <a:spcPts val="2441"/>
              </a:lnSpc>
            </a:pPr>
            <a:r>
              <a:rPr lang="en-US" sz="1769" b="1" spc="93" dirty="0">
                <a:solidFill>
                  <a:srgbClr val="231F2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ENG. SAMUELE MOSCATO</a:t>
            </a:r>
          </a:p>
        </p:txBody>
      </p:sp>
      <p:sp>
        <p:nvSpPr>
          <p:cNvPr id="12" name="Freeform 12"/>
          <p:cNvSpPr/>
          <p:nvPr/>
        </p:nvSpPr>
        <p:spPr>
          <a:xfrm rot="-9615389">
            <a:off x="10351494" y="552363"/>
            <a:ext cx="5086196" cy="5219044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113720" y="288068"/>
            <a:ext cx="1336537" cy="950103"/>
          </a:xfrm>
          <a:custGeom>
            <a:avLst/>
            <a:gdLst/>
            <a:ahLst/>
            <a:cxnLst/>
            <a:rect l="l" t="t" r="r" b="b"/>
            <a:pathLst>
              <a:path w="2526109" h="1768913">
                <a:moveTo>
                  <a:pt x="0" y="0"/>
                </a:moveTo>
                <a:lnTo>
                  <a:pt x="2526109" y="0"/>
                </a:lnTo>
                <a:lnTo>
                  <a:pt x="2526109" y="1768913"/>
                </a:lnTo>
                <a:lnTo>
                  <a:pt x="0" y="17689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824232" y="267294"/>
            <a:ext cx="6543538" cy="1349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590"/>
              </a:lnSpc>
              <a:spcBef>
                <a:spcPct val="0"/>
              </a:spcBef>
            </a:pPr>
            <a:r>
              <a:rPr lang="en-US" sz="2563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DEPARTMENT OF ELECTRICAL, ELECTRONIC, AND COMPUTER ENGINEERING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1493" y="5350336"/>
            <a:ext cx="3863274" cy="590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441"/>
              </a:lnSpc>
            </a:pPr>
            <a:r>
              <a:rPr lang="en-US" sz="1769" b="1" spc="93" dirty="0">
                <a:solidFill>
                  <a:srgbClr val="231F2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PROF. MAIDE BUCOLO</a:t>
            </a:r>
          </a:p>
          <a:p>
            <a:pPr defTabSz="609630">
              <a:lnSpc>
                <a:spcPts val="2441"/>
              </a:lnSpc>
            </a:pPr>
            <a:r>
              <a:rPr lang="en-US" sz="1769" b="1" spc="93" dirty="0">
                <a:solidFill>
                  <a:srgbClr val="231F2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DR. MASSIMO CAMARDA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13064" y="6415348"/>
            <a:ext cx="8565873" cy="290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1"/>
              </a:lnSpc>
            </a:pPr>
            <a:r>
              <a:rPr lang="en-US" sz="1769" b="1" spc="93" dirty="0">
                <a:solidFill>
                  <a:srgbClr val="231F2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PhD in Energy, Computer and Telecommunications Systems Engineering </a:t>
            </a:r>
          </a:p>
        </p:txBody>
      </p:sp>
      <p:pic>
        <p:nvPicPr>
          <p:cNvPr id="1026" name="Picture 2" descr="SenSiC GmbH - Venture Kick">
            <a:extLst>
              <a:ext uri="{FF2B5EF4-FFF2-40B4-BE49-F238E27FC236}">
                <a16:creationId xmlns:a16="http://schemas.microsoft.com/office/drawing/2014/main" id="{3AB63A0A-2CDB-0D2D-47AA-363093620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86" b="92571" l="10000" r="90000">
                        <a14:foregroundMark x1="50313" y1="8286" x2="50313" y2="8286"/>
                        <a14:foregroundMark x1="50313" y1="44286" x2="50313" y2="44286"/>
                        <a14:foregroundMark x1="52500" y1="35143" x2="52500" y2="35143"/>
                        <a14:foregroundMark x1="59219" y1="43714" x2="59219" y2="43714"/>
                        <a14:foregroundMark x1="50469" y1="29714" x2="50469" y2="29714"/>
                        <a14:foregroundMark x1="40938" y1="43429" x2="40938" y2="43429"/>
                        <a14:foregroundMark x1="45938" y1="37714" x2="45938" y2="37714"/>
                        <a14:foregroundMark x1="49531" y1="15143" x2="49531" y2="15143"/>
                        <a14:foregroundMark x1="20938" y1="79143" x2="20938" y2="79143"/>
                        <a14:foregroundMark x1="24688" y1="82857" x2="24688" y2="82857"/>
                        <a14:foregroundMark x1="32031" y1="73429" x2="32031" y2="73429"/>
                        <a14:foregroundMark x1="32500" y1="83143" x2="32500" y2="83143"/>
                        <a14:foregroundMark x1="34375" y1="92571" x2="34375" y2="92571"/>
                        <a14:foregroundMark x1="39844" y1="78000" x2="39844" y2="78000"/>
                        <a14:foregroundMark x1="55625" y1="74571" x2="55625" y2="74571"/>
                        <a14:foregroundMark x1="70938" y1="82857" x2="70938" y2="82857"/>
                        <a14:foregroundMark x1="75938" y1="76857" x2="75938" y2="76857"/>
                        <a14:foregroundMark x1="80469" y1="80286" x2="80469" y2="80286"/>
                        <a14:foregroundMark x1="78750" y1="80000" x2="78750" y2="80000"/>
                        <a14:foregroundMark x1="81719" y1="78286" x2="81719" y2="78286"/>
                        <a14:foregroundMark x1="82813" y1="83143" x2="82813" y2="83143"/>
                        <a14:foregroundMark x1="84375" y1="80000" x2="84375" y2="80000"/>
                        <a14:backgroundMark x1="45313" y1="26571" x2="45313" y2="26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57" y="315439"/>
            <a:ext cx="1737331" cy="95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467396" y="1719335"/>
            <a:ext cx="2982493" cy="424499"/>
            <a:chOff x="0" y="0"/>
            <a:chExt cx="1178269" cy="1677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pPr defTabSz="609630"/>
              <a:endParaRPr lang="it-I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178269" cy="2248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743"/>
                </a:lnSpc>
                <a:spcBef>
                  <a:spcPct val="0"/>
                </a:spcBef>
              </a:pPr>
              <a:r>
                <a:rPr lang="en-US" sz="1987" i="1" spc="19" dirty="0">
                  <a:solidFill>
                    <a:srgbClr val="FFFFFF"/>
                  </a:solidFill>
                  <a:latin typeface="DM Sans Italics"/>
                  <a:ea typeface="DM Sans Italics"/>
                  <a:cs typeface="DM Sans Italics"/>
                  <a:sym typeface="DM Sans Italics"/>
                </a:rPr>
                <a:t>Electromagnet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621046" y="1764532"/>
            <a:ext cx="6022954" cy="1872069"/>
            <a:chOff x="0" y="0"/>
            <a:chExt cx="1744696" cy="5422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44696" cy="542290"/>
            </a:xfrm>
            <a:custGeom>
              <a:avLst/>
              <a:gdLst/>
              <a:ahLst/>
              <a:cxnLst/>
              <a:rect l="l" t="t" r="r" b="b"/>
              <a:pathLst>
                <a:path w="1744696" h="542290">
                  <a:moveTo>
                    <a:pt x="0" y="0"/>
                  </a:moveTo>
                  <a:lnTo>
                    <a:pt x="1744696" y="0"/>
                  </a:lnTo>
                  <a:lnTo>
                    <a:pt x="1744696" y="542290"/>
                  </a:lnTo>
                  <a:lnTo>
                    <a:pt x="0" y="5422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it-I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744696" cy="5613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632524" y="3760448"/>
            <a:ext cx="2982493" cy="424499"/>
            <a:chOff x="0" y="0"/>
            <a:chExt cx="1178269" cy="1677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pPr defTabSz="609630"/>
              <a:endParaRPr lang="it-I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178269" cy="2248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743"/>
                </a:lnSpc>
                <a:spcBef>
                  <a:spcPct val="0"/>
                </a:spcBef>
              </a:pPr>
              <a:r>
                <a:rPr lang="en-US" sz="1987" i="1" spc="19" dirty="0">
                  <a:solidFill>
                    <a:srgbClr val="FFFFFF"/>
                  </a:solidFill>
                  <a:latin typeface="DM Sans Italics"/>
                  <a:ea typeface="DM Sans Italics"/>
                  <a:cs typeface="DM Sans Italics"/>
                  <a:sym typeface="DM Sans Italics"/>
                </a:rPr>
                <a:t>Buffer Amplifier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78174" y="3805646"/>
            <a:ext cx="6022954" cy="1872069"/>
            <a:chOff x="0" y="0"/>
            <a:chExt cx="1744696" cy="5422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44696" cy="542290"/>
            </a:xfrm>
            <a:custGeom>
              <a:avLst/>
              <a:gdLst/>
              <a:ahLst/>
              <a:cxnLst/>
              <a:rect l="l" t="t" r="r" b="b"/>
              <a:pathLst>
                <a:path w="1744696" h="542290">
                  <a:moveTo>
                    <a:pt x="0" y="0"/>
                  </a:moveTo>
                  <a:lnTo>
                    <a:pt x="1744696" y="0"/>
                  </a:lnTo>
                  <a:lnTo>
                    <a:pt x="1744696" y="542290"/>
                  </a:lnTo>
                  <a:lnTo>
                    <a:pt x="0" y="5422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it-I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1744696" cy="5613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 rot="5400000">
            <a:off x="2200744" y="2001232"/>
            <a:ext cx="1515797" cy="1947016"/>
          </a:xfrm>
          <a:custGeom>
            <a:avLst/>
            <a:gdLst/>
            <a:ahLst/>
            <a:cxnLst/>
            <a:rect l="l" t="t" r="r" b="b"/>
            <a:pathLst>
              <a:path w="2273696" h="2920524">
                <a:moveTo>
                  <a:pt x="0" y="0"/>
                </a:moveTo>
                <a:lnTo>
                  <a:pt x="2273696" y="0"/>
                </a:lnTo>
                <a:lnTo>
                  <a:pt x="2273696" y="2920524"/>
                </a:lnTo>
                <a:lnTo>
                  <a:pt x="0" y="2920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621046" y="1739132"/>
            <a:ext cx="5993970" cy="1679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172"/>
              </a:lnSpc>
            </a:pPr>
            <a:endParaRPr sz="1200" dirty="0">
              <a:solidFill>
                <a:prstClr val="black"/>
              </a:solidFill>
              <a:latin typeface="Calibri"/>
            </a:endParaRPr>
          </a:p>
          <a:p>
            <a:pPr marL="339828" lvl="1" indent="-169914" defTabSz="609630">
              <a:lnSpc>
                <a:spcPts val="2172"/>
              </a:lnSpc>
              <a:buFont typeface="Arial"/>
              <a:buChar char="•"/>
            </a:pPr>
            <a:r>
              <a:rPr lang="en-US" sz="1573" spc="154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Disturbance source.</a:t>
            </a:r>
          </a:p>
          <a:p>
            <a:pPr defTabSz="609630">
              <a:lnSpc>
                <a:spcPts val="2172"/>
              </a:lnSpc>
            </a:pPr>
            <a:endParaRPr lang="en-US" sz="1573" spc="154" dirty="0">
              <a:solidFill>
                <a:srgbClr val="231F2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39828" lvl="1" indent="-169914" defTabSz="609630">
              <a:lnSpc>
                <a:spcPts val="2172"/>
              </a:lnSpc>
              <a:buFont typeface="Arial"/>
              <a:buChar char="•"/>
            </a:pPr>
            <a:r>
              <a:rPr lang="en-US" sz="1573" spc="154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Generates a magnetic field which deflects the beam inside the CRT.</a:t>
            </a:r>
          </a:p>
          <a:p>
            <a:pPr defTabSz="609630">
              <a:lnSpc>
                <a:spcPts val="2172"/>
              </a:lnSpc>
            </a:pPr>
            <a:endParaRPr lang="en-US" sz="1573" spc="154" dirty="0">
              <a:solidFill>
                <a:srgbClr val="231F2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478174" y="4043246"/>
            <a:ext cx="6022954" cy="1398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1139" lvl="1" indent="-170570" defTabSz="609630">
              <a:lnSpc>
                <a:spcPts val="2180"/>
              </a:lnSpc>
              <a:buFont typeface="Arial"/>
              <a:buChar char="•"/>
            </a:pPr>
            <a:r>
              <a:rPr lang="en-US" sz="1580" spc="155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Decoupling effect.</a:t>
            </a:r>
          </a:p>
          <a:p>
            <a:pPr defTabSz="609630">
              <a:lnSpc>
                <a:spcPts val="2180"/>
              </a:lnSpc>
            </a:pPr>
            <a:endParaRPr lang="en-US" sz="1580" spc="155" dirty="0">
              <a:solidFill>
                <a:srgbClr val="231F2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41139" lvl="1" indent="-170570" defTabSz="609630">
              <a:lnSpc>
                <a:spcPts val="2180"/>
              </a:lnSpc>
              <a:buFont typeface="Arial"/>
              <a:buChar char="•"/>
            </a:pPr>
            <a:r>
              <a:rPr lang="en-US" sz="1580" spc="155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Allows to supply the electromagnets, avoiding overload risks.</a:t>
            </a:r>
          </a:p>
          <a:p>
            <a:pPr defTabSz="609630">
              <a:lnSpc>
                <a:spcPts val="2180"/>
              </a:lnSpc>
            </a:pPr>
            <a:endParaRPr lang="en-US" sz="1580" spc="155" dirty="0">
              <a:solidFill>
                <a:srgbClr val="231F2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162966" y="-2631258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900913" y="-2295064"/>
            <a:ext cx="4473288" cy="4590127"/>
          </a:xfrm>
          <a:custGeom>
            <a:avLst/>
            <a:gdLst/>
            <a:ahLst/>
            <a:cxnLst/>
            <a:rect l="l" t="t" r="r" b="b"/>
            <a:pathLst>
              <a:path w="6709932" h="6885191">
                <a:moveTo>
                  <a:pt x="0" y="0"/>
                </a:moveTo>
                <a:lnTo>
                  <a:pt x="6709932" y="0"/>
                </a:lnTo>
                <a:lnTo>
                  <a:pt x="6709932" y="6885192"/>
                </a:lnTo>
                <a:lnTo>
                  <a:pt x="0" y="688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Immagine 3" descr="Immagine che contiene testo, schizzo, muro, arte&#10;&#10;Il contenuto generato dall'IA potrebbe non essere corretto.">
            <a:extLst>
              <a:ext uri="{FF2B5EF4-FFF2-40B4-BE49-F238E27FC236}">
                <a16:creationId xmlns:a16="http://schemas.microsoft.com/office/drawing/2014/main" id="{28AD0FD7-6AA8-3CA0-CFF3-38C94303C4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350" b="37400" l="29667" r="69556">
                        <a14:foregroundMark x1="49000" y1="19500" x2="41000" y2="30650"/>
                        <a14:foregroundMark x1="41000" y1="30650" x2="55111" y2="27750"/>
                        <a14:foregroundMark x1="50333" y1="27550" x2="56333" y2="33800"/>
                        <a14:foregroundMark x1="33778" y1="36000" x2="43778" y2="24900"/>
                        <a14:foregroundMark x1="43778" y1="24900" x2="35667" y2="16900"/>
                        <a14:foregroundMark x1="35667" y1="16900" x2="53889" y2="14200"/>
                        <a14:foregroundMark x1="53889" y1="14200" x2="51111" y2="24100"/>
                        <a14:foregroundMark x1="51111" y1="24100" x2="37111" y2="19900"/>
                        <a14:foregroundMark x1="37111" y1="19900" x2="60444" y2="15950"/>
                        <a14:foregroundMark x1="60444" y1="15950" x2="48556" y2="30250"/>
                        <a14:foregroundMark x1="48556" y1="30250" x2="43444" y2="33150"/>
                        <a14:foregroundMark x1="53889" y1="32000" x2="38000" y2="30050"/>
                        <a14:foregroundMark x1="38000" y1="30050" x2="52111" y2="26950"/>
                        <a14:foregroundMark x1="52111" y1="26950" x2="39222" y2="35750"/>
                        <a14:foregroundMark x1="39222" y1="35750" x2="44124" y2="14242"/>
                        <a14:foregroundMark x1="49687" y1="14325" x2="62222" y2="19150"/>
                        <a14:foregroundMark x1="62222" y1="19150" x2="61889" y2="29350"/>
                        <a14:foregroundMark x1="64667" y1="33600" x2="43111" y2="35700"/>
                        <a14:foregroundMark x1="43111" y1="35700" x2="61000" y2="34800"/>
                        <a14:foregroundMark x1="61000" y1="34800" x2="42556" y2="33700"/>
                        <a14:foregroundMark x1="42556" y1="33700" x2="34667" y2="25250"/>
                        <a14:foregroundMark x1="34667" y1="25250" x2="32000" y2="14600"/>
                        <a14:foregroundMark x1="33111" y1="25650" x2="39667" y2="37950"/>
                        <a14:foregroundMark x1="39667" y1="37950" x2="57778" y2="37000"/>
                        <a14:foregroundMark x1="57778" y1="37000" x2="68111" y2="15000"/>
                        <a14:foregroundMark x1="68111" y1="15000" x2="67000" y2="22850"/>
                        <a14:foregroundMark x1="67000" y1="22850" x2="57000" y2="32850"/>
                        <a14:foregroundMark x1="57000" y1="32850" x2="37000" y2="34050"/>
                        <a14:foregroundMark x1="37000" y1="34050" x2="34111" y2="27000"/>
                        <a14:foregroundMark x1="69556" y1="35450" x2="46556" y2="36950"/>
                        <a14:foregroundMark x1="46556" y1="36950" x2="40778" y2="34100"/>
                        <a14:foregroundMark x1="37000" y1="35750" x2="31111" y2="20300"/>
                        <a14:foregroundMark x1="31111" y1="20300" x2="52667" y2="15950"/>
                        <a14:foregroundMark x1="52667" y1="15950" x2="69333" y2="18700"/>
                        <a14:foregroundMark x1="69333" y1="18700" x2="66556" y2="35000"/>
                        <a14:foregroundMark x1="66556" y1="35000" x2="46333" y2="36750"/>
                        <a14:foregroundMark x1="46333" y1="36750" x2="31778" y2="35550"/>
                        <a14:foregroundMark x1="69222" y1="36350" x2="67778" y2="17850"/>
                        <a14:foregroundMark x1="67778" y1="17850" x2="68667" y2="15050"/>
                        <a14:foregroundMark x1="67111" y1="22300" x2="69556" y2="15000"/>
                        <a14:foregroundMark x1="69556" y1="15000" x2="62778" y2="14750"/>
                        <a14:foregroundMark x1="60889" y1="14800" x2="60889" y2="14800"/>
                        <a14:foregroundMark x1="60667" y1="14500" x2="60667" y2="14500"/>
                        <a14:foregroundMark x1="59889" y1="14450" x2="59889" y2="14450"/>
                        <a14:foregroundMark x1="58889" y1="14400" x2="58889" y2="14400"/>
                        <a14:foregroundMark x1="66889" y1="14500" x2="66889" y2="14500"/>
                        <a14:foregroundMark x1="68222" y1="14200" x2="68222" y2="14200"/>
                        <a14:foregroundMark x1="39778" y1="14650" x2="39778" y2="14500"/>
                        <a14:foregroundMark x1="39111" y1="14500" x2="39111" y2="14500"/>
                        <a14:foregroundMark x1="31000" y1="17800" x2="31000" y2="17800"/>
                        <a14:foregroundMark x1="31000" y1="17200" x2="31444" y2="17150"/>
                        <a14:foregroundMark x1="30778" y1="16150" x2="30778" y2="16150"/>
                        <a14:foregroundMark x1="30889" y1="15100" x2="30889" y2="15100"/>
                        <a14:foregroundMark x1="29667" y1="34600" x2="29667" y2="34600"/>
                        <a14:foregroundMark x1="30778" y1="33850" x2="30778" y2="33850"/>
                        <a14:foregroundMark x1="30778" y1="33850" x2="30889" y2="37400"/>
                        <a14:foregroundMark x1="30556" y1="32350" x2="30778" y2="36850"/>
                        <a14:foregroundMark x1="31222" y1="14650" x2="31222" y2="14650"/>
                        <a14:backgroundMark x1="50089" y1="12820" x2="51556" y2="12750"/>
                        <a14:backgroundMark x1="50428" y1="12950" x2="60000" y2="12900"/>
                        <a14:backgroundMark x1="41000" y1="13000" x2="44092" y2="12984"/>
                        <a14:backgroundMark x1="45444" y1="13450" x2="45444" y2="13450"/>
                        <a14:backgroundMark x1="45333" y1="13500" x2="44556" y2="13150"/>
                        <a14:backgroundMark x1="44556" y1="13150" x2="48667" y2="13250"/>
                        <a14:backgroundMark x1="48667" y1="13250" x2="43556" y2="1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18" t="12098" r="30015" b="62931"/>
          <a:stretch/>
        </p:blipFill>
        <p:spPr>
          <a:xfrm rot="5400000">
            <a:off x="8406378" y="3976353"/>
            <a:ext cx="1434782" cy="2002099"/>
          </a:xfrm>
          <a:prstGeom prst="rect">
            <a:avLst/>
          </a:prstGeom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2CAB3C2A-77C5-5B93-D776-DB5C80FE1DCF}"/>
              </a:ext>
            </a:extLst>
          </p:cNvPr>
          <p:cNvSpPr txBox="1"/>
          <p:nvPr/>
        </p:nvSpPr>
        <p:spPr>
          <a:xfrm>
            <a:off x="2460654" y="21424"/>
            <a:ext cx="7270693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388"/>
              </a:lnSpc>
            </a:pPr>
            <a:r>
              <a:rPr lang="en-US" sz="4000" b="1" spc="524" dirty="0">
                <a:latin typeface="Oswald Bold"/>
                <a:ea typeface="Oswald Bold"/>
                <a:cs typeface="Oswald Bold"/>
                <a:sym typeface="Oswald Bold"/>
              </a:rPr>
              <a:t>LAB-REPLICA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83C049-3CB2-9077-C774-A5802F70FB04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#2</a:t>
            </a:r>
            <a:endParaRPr lang="it-IT" sz="4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905934" y="1557737"/>
            <a:ext cx="3518564" cy="569160"/>
            <a:chOff x="0" y="-57150"/>
            <a:chExt cx="1178269" cy="22485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pPr defTabSz="609630"/>
              <a:endParaRPr lang="it-IT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178269" cy="2248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743"/>
                </a:lnSpc>
                <a:spcBef>
                  <a:spcPct val="0"/>
                </a:spcBef>
              </a:pPr>
              <a:r>
                <a:rPr lang="en-US" sz="1987" i="1" spc="19" dirty="0">
                  <a:solidFill>
                    <a:srgbClr val="FFFFFF"/>
                  </a:solidFill>
                  <a:latin typeface="DM Sans Italics"/>
                  <a:ea typeface="DM Sans Italics"/>
                  <a:cs typeface="DM Sans Italics"/>
                  <a:sym typeface="DM Sans Italics"/>
                </a:rPr>
                <a:t>STM32 NUCLEO-H723ZG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595654" y="1713727"/>
            <a:ext cx="6022954" cy="1872069"/>
            <a:chOff x="0" y="0"/>
            <a:chExt cx="1744696" cy="5422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44696" cy="542290"/>
            </a:xfrm>
            <a:custGeom>
              <a:avLst/>
              <a:gdLst/>
              <a:ahLst/>
              <a:cxnLst/>
              <a:rect l="l" t="t" r="r" b="b"/>
              <a:pathLst>
                <a:path w="1744696" h="542290">
                  <a:moveTo>
                    <a:pt x="0" y="0"/>
                  </a:moveTo>
                  <a:lnTo>
                    <a:pt x="1744696" y="0"/>
                  </a:lnTo>
                  <a:lnTo>
                    <a:pt x="1744696" y="542290"/>
                  </a:lnTo>
                  <a:lnTo>
                    <a:pt x="0" y="5422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it-I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744696" cy="5613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607132" y="3912848"/>
            <a:ext cx="2982493" cy="424499"/>
            <a:chOff x="0" y="0"/>
            <a:chExt cx="1178269" cy="1677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pPr defTabSz="609630"/>
              <a:endParaRPr lang="it-I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178269" cy="2248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743"/>
                </a:lnSpc>
                <a:spcBef>
                  <a:spcPct val="0"/>
                </a:spcBef>
              </a:pPr>
              <a:r>
                <a:rPr lang="en-US" sz="1987" i="1" spc="19">
                  <a:solidFill>
                    <a:srgbClr val="FFFFFF"/>
                  </a:solidFill>
                  <a:latin typeface="DM Sans Italics"/>
                  <a:ea typeface="DM Sans Italics"/>
                  <a:cs typeface="DM Sans Italics"/>
                  <a:sym typeface="DM Sans Italics"/>
                </a:rPr>
                <a:t>PCR4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05934" y="3958046"/>
            <a:ext cx="6569802" cy="1872069"/>
            <a:chOff x="0" y="0"/>
            <a:chExt cx="1744696" cy="5422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44696" cy="542290"/>
            </a:xfrm>
            <a:custGeom>
              <a:avLst/>
              <a:gdLst/>
              <a:ahLst/>
              <a:cxnLst/>
              <a:rect l="l" t="t" r="r" b="b"/>
              <a:pathLst>
                <a:path w="1744696" h="542290">
                  <a:moveTo>
                    <a:pt x="0" y="0"/>
                  </a:moveTo>
                  <a:lnTo>
                    <a:pt x="1744696" y="0"/>
                  </a:lnTo>
                  <a:lnTo>
                    <a:pt x="1744696" y="542290"/>
                  </a:lnTo>
                  <a:lnTo>
                    <a:pt x="0" y="5422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it-I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1744696" cy="5613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4595654" y="1722195"/>
            <a:ext cx="5993970" cy="1962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172"/>
              </a:lnSpc>
            </a:pPr>
            <a:endParaRPr sz="1200" dirty="0">
              <a:solidFill>
                <a:prstClr val="black"/>
              </a:solidFill>
              <a:latin typeface="Calibri"/>
            </a:endParaRPr>
          </a:p>
          <a:p>
            <a:pPr marL="339828" lvl="1" indent="-169914" defTabSz="609630">
              <a:lnSpc>
                <a:spcPts val="2172"/>
              </a:lnSpc>
              <a:buFont typeface="Arial"/>
              <a:buChar char="•"/>
            </a:pPr>
            <a:r>
              <a:rPr lang="en-US" sz="1573" spc="154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Two Digital-to-analog converters (DACs).</a:t>
            </a:r>
          </a:p>
          <a:p>
            <a:pPr defTabSz="609630">
              <a:lnSpc>
                <a:spcPts val="2172"/>
              </a:lnSpc>
            </a:pPr>
            <a:endParaRPr lang="en-US" sz="1573" spc="154" dirty="0">
              <a:solidFill>
                <a:srgbClr val="231F2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39828" lvl="1" indent="-169914" defTabSz="609630">
              <a:lnSpc>
                <a:spcPts val="2172"/>
              </a:lnSpc>
              <a:buFont typeface="Arial"/>
              <a:buChar char="•"/>
            </a:pPr>
            <a:r>
              <a:rPr lang="en-US" sz="1573" spc="154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Ensures a higher data exchange rate through SPI protocol. </a:t>
            </a:r>
          </a:p>
          <a:p>
            <a:pPr defTabSz="609630">
              <a:lnSpc>
                <a:spcPts val="2172"/>
              </a:lnSpc>
            </a:pPr>
            <a:endParaRPr lang="en-US" sz="1573" spc="154" dirty="0">
              <a:solidFill>
                <a:srgbClr val="231F2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defTabSz="609630">
              <a:lnSpc>
                <a:spcPts val="2172"/>
              </a:lnSpc>
            </a:pPr>
            <a:endParaRPr lang="en-US" sz="1573" spc="154" dirty="0">
              <a:solidFill>
                <a:srgbClr val="231F2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05934" y="4204115"/>
            <a:ext cx="6569802" cy="1115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1139" lvl="1" indent="-170570" defTabSz="609630">
              <a:lnSpc>
                <a:spcPts val="2180"/>
              </a:lnSpc>
              <a:buFont typeface="Arial"/>
              <a:buChar char="•"/>
            </a:pPr>
            <a:r>
              <a:rPr lang="en-US" sz="1580" spc="155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4-channel with 24-bit of resolution and sampling rate up to 54 kHz.</a:t>
            </a:r>
          </a:p>
          <a:p>
            <a:pPr defTabSz="609630">
              <a:lnSpc>
                <a:spcPts val="2180"/>
              </a:lnSpc>
            </a:pPr>
            <a:endParaRPr lang="en-US" sz="1580" spc="155" dirty="0">
              <a:solidFill>
                <a:srgbClr val="231F2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41139" lvl="1" indent="-170570" defTabSz="609630">
              <a:lnSpc>
                <a:spcPts val="2180"/>
              </a:lnSpc>
              <a:buFont typeface="Arial"/>
              <a:buChar char="•"/>
            </a:pPr>
            <a:r>
              <a:rPr lang="en-US" sz="1580" spc="155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Nominal resolution of 3fA in the range of ±25 </a:t>
            </a:r>
            <a:r>
              <a:rPr lang="en-US" sz="1580" spc="155" dirty="0" err="1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nA.</a:t>
            </a:r>
            <a:endParaRPr lang="en-US" sz="1580" spc="155" dirty="0">
              <a:solidFill>
                <a:srgbClr val="231F2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148323" y="-2605166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900913" y="-2295064"/>
            <a:ext cx="4473288" cy="4590127"/>
          </a:xfrm>
          <a:custGeom>
            <a:avLst/>
            <a:gdLst/>
            <a:ahLst/>
            <a:cxnLst/>
            <a:rect l="l" t="t" r="r" b="b"/>
            <a:pathLst>
              <a:path w="6709932" h="6885191">
                <a:moveTo>
                  <a:pt x="0" y="0"/>
                </a:moveTo>
                <a:lnTo>
                  <a:pt x="6709932" y="0"/>
                </a:lnTo>
                <a:lnTo>
                  <a:pt x="6709932" y="6885192"/>
                </a:lnTo>
                <a:lnTo>
                  <a:pt x="0" y="6885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80861D69-4940-F402-CBB8-F8290EA15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88" b="92781" l="10000" r="90000">
                        <a14:foregroundMark x1="25500" y1="10695" x2="25500" y2="10695"/>
                        <a14:foregroundMark x1="21400" y1="9291" x2="21400" y2="9291"/>
                        <a14:foregroundMark x1="21400" y1="11230" x2="21400" y2="11230"/>
                        <a14:foregroundMark x1="17600" y1="10294" x2="17600" y2="10294"/>
                        <a14:foregroundMark x1="19700" y1="12433" x2="19700" y2="12433"/>
                        <a14:foregroundMark x1="20300" y1="28075" x2="20900" y2="12433"/>
                        <a14:foregroundMark x1="18800" y1="36029" x2="18800" y2="9693"/>
                        <a14:foregroundMark x1="20300" y1="13971" x2="19900" y2="77072"/>
                        <a14:foregroundMark x1="19900" y1="77072" x2="29400" y2="91243"/>
                        <a14:foregroundMark x1="29400" y1="91243" x2="55500" y2="91310"/>
                        <a14:foregroundMark x1="55500" y1="91310" x2="57600" y2="89906"/>
                        <a14:foregroundMark x1="56200" y1="91845" x2="78100" y2="89706"/>
                        <a14:foregroundMark x1="74300" y1="84626" x2="80900" y2="69786"/>
                        <a14:foregroundMark x1="80900" y1="69786" x2="79800" y2="16912"/>
                        <a14:foregroundMark x1="19100" y1="27473" x2="19700" y2="84225"/>
                        <a14:foregroundMark x1="19400" y1="44652" x2="19100" y2="87166"/>
                        <a14:foregroundMark x1="19100" y1="86029" x2="18800" y2="46992"/>
                        <a14:foregroundMark x1="19100" y1="62567" x2="18200" y2="83890"/>
                        <a14:foregroundMark x1="18200" y1="83890" x2="37400" y2="92246"/>
                        <a14:foregroundMark x1="37400" y1="92246" x2="61800" y2="91310"/>
                        <a14:foregroundMark x1="61800" y1="91310" x2="79900" y2="79813"/>
                        <a14:foregroundMark x1="79900" y1="79813" x2="80700" y2="10294"/>
                        <a14:foregroundMark x1="80700" y1="10294" x2="25200" y2="9291"/>
                        <a14:foregroundMark x1="18200" y1="48329" x2="19700" y2="35094"/>
                        <a14:foregroundMark x1="82500" y1="68650" x2="83000" y2="84225"/>
                        <a14:foregroundMark x1="83000" y1="84225" x2="74000" y2="90107"/>
                        <a14:foregroundMark x1="82500" y1="70789" x2="81300" y2="11832"/>
                        <a14:foregroundMark x1="82500" y1="22594" x2="82500" y2="10495"/>
                        <a14:foregroundMark x1="82500" y1="14372" x2="53300" y2="8155"/>
                        <a14:foregroundMark x1="53300" y1="8155" x2="20000" y2="8890"/>
                        <a14:foregroundMark x1="18200" y1="18650" x2="18200" y2="43850"/>
                        <a14:foregroundMark x1="20300" y1="86230" x2="43300" y2="92781"/>
                        <a14:foregroundMark x1="43300" y1="92781" x2="61700" y2="92647"/>
                        <a14:foregroundMark x1="61700" y1="92647" x2="61700" y2="92647"/>
                        <a14:foregroundMark x1="17500" y1="48663" x2="17900" y2="70655"/>
                        <a14:foregroundMark x1="20300" y1="88035" x2="19200" y2="88570"/>
                        <a14:foregroundMark x1="18700" y1="91110" x2="29400" y2="90575"/>
                        <a14:foregroundMark x1="27400" y1="91912" x2="42400" y2="92112"/>
                        <a14:foregroundMark x1="71600" y1="91310" x2="79400" y2="88436"/>
                        <a14:foregroundMark x1="76400" y1="91711" x2="81600" y2="89439"/>
                        <a14:foregroundMark x1="18000" y1="11230" x2="17800" y2="26203"/>
                        <a14:foregroundMark x1="62400" y1="8757" x2="82600" y2="9893"/>
                        <a14:foregroundMark x1="79800" y1="15107" x2="64700" y2="9626"/>
                        <a14:foregroundMark x1="80300" y1="9225" x2="67100" y2="8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95326" y="1615334"/>
            <a:ext cx="1783082" cy="26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elettronica, telecomando, controllo&#10;&#10;Il contenuto generato dall'IA potrebbe non essere corretto.">
            <a:extLst>
              <a:ext uri="{FF2B5EF4-FFF2-40B4-BE49-F238E27FC236}">
                <a16:creationId xmlns:a16="http://schemas.microsoft.com/office/drawing/2014/main" id="{FCDEEE4D-DA84-ABCB-0B76-6B97265025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217" y="4195518"/>
            <a:ext cx="2832907" cy="2124679"/>
          </a:xfrm>
          <a:prstGeom prst="rect">
            <a:avLst/>
          </a:prstGeom>
        </p:spPr>
      </p:pic>
      <p:sp>
        <p:nvSpPr>
          <p:cNvPr id="4" name="TextBox 22">
            <a:extLst>
              <a:ext uri="{FF2B5EF4-FFF2-40B4-BE49-F238E27FC236}">
                <a16:creationId xmlns:a16="http://schemas.microsoft.com/office/drawing/2014/main" id="{7182BF28-D651-E112-A0F4-754D7BEB115F}"/>
              </a:ext>
            </a:extLst>
          </p:cNvPr>
          <p:cNvSpPr txBox="1"/>
          <p:nvPr/>
        </p:nvSpPr>
        <p:spPr>
          <a:xfrm>
            <a:off x="2460654" y="21424"/>
            <a:ext cx="7270693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388"/>
              </a:lnSpc>
            </a:pPr>
            <a:r>
              <a:rPr lang="en-US" sz="4000" b="1" spc="524" dirty="0">
                <a:latin typeface="Oswald Bold"/>
                <a:ea typeface="Oswald Bold"/>
                <a:cs typeface="Oswald Bold"/>
                <a:sym typeface="Oswald Bold"/>
              </a:rPr>
              <a:t>LAB-REPLICA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149145A-F940-CC92-FCCA-01CC2281473B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#2</a:t>
            </a:r>
            <a:endParaRPr lang="it-IT" sz="4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44F20-E9C6-A9F2-168C-79EE256E7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26D2D51E-ED65-4132-FFC5-B0CFE0BD2CB3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1FBF014F-FB0C-C255-31C7-D704A1EEB25D}"/>
              </a:ext>
            </a:extLst>
          </p:cNvPr>
          <p:cNvSpPr/>
          <p:nvPr/>
        </p:nvSpPr>
        <p:spPr>
          <a:xfrm rot="685016">
            <a:off x="-2325716" y="-2308450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6"/>
                </a:lnTo>
                <a:lnTo>
                  <a:pt x="0" y="7815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E8F8C18F-FC1E-9A8F-7E6B-A7DB4AFF7B08}"/>
              </a:ext>
            </a:extLst>
          </p:cNvPr>
          <p:cNvSpPr/>
          <p:nvPr/>
        </p:nvSpPr>
        <p:spPr>
          <a:xfrm rot="8714998">
            <a:off x="8242920" y="4228539"/>
            <a:ext cx="5077705" cy="472820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6"/>
                </a:lnTo>
                <a:lnTo>
                  <a:pt x="0" y="7815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FE9F503-D373-83D8-8532-6A1AF49FAAA6}"/>
              </a:ext>
            </a:extLst>
          </p:cNvPr>
          <p:cNvSpPr txBox="1"/>
          <p:nvPr/>
        </p:nvSpPr>
        <p:spPr>
          <a:xfrm>
            <a:off x="1930412" y="219507"/>
            <a:ext cx="894713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84"/>
              </a:lnSpc>
            </a:pPr>
            <a:r>
              <a:rPr lang="en-US" sz="4000" b="1" spc="339" dirty="0">
                <a:latin typeface="Oswald Bold"/>
                <a:ea typeface="Oswald Bold"/>
                <a:cs typeface="Oswald Bold"/>
                <a:sym typeface="Oswald Bold"/>
              </a:rPr>
              <a:t>OPEN-LOOP REPLICA SYSTEM </a:t>
            </a:r>
          </a:p>
        </p:txBody>
      </p:sp>
      <p:pic>
        <p:nvPicPr>
          <p:cNvPr id="44" name="Immagine 43" descr="Immagine che contiene elettronica, computer, computer, Dispositivo elettronico&#10;&#10;Descrizione generata automaticamente">
            <a:extLst>
              <a:ext uri="{FF2B5EF4-FFF2-40B4-BE49-F238E27FC236}">
                <a16:creationId xmlns:a16="http://schemas.microsoft.com/office/drawing/2014/main" id="{D4F8BE08-F352-42B1-52EA-2AFFE003CE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016" y="2672890"/>
            <a:ext cx="1838681" cy="1551387"/>
          </a:xfrm>
          <a:prstGeom prst="rect">
            <a:avLst/>
          </a:prstGeom>
        </p:spPr>
      </p:pic>
      <p:pic>
        <p:nvPicPr>
          <p:cNvPr id="45" name="Immagine 44" descr="Immagine che contiene elettronica, macchina, metro, Attrezzature mediche&#10;&#10;Descrizione generata automaticamente">
            <a:extLst>
              <a:ext uri="{FF2B5EF4-FFF2-40B4-BE49-F238E27FC236}">
                <a16:creationId xmlns:a16="http://schemas.microsoft.com/office/drawing/2014/main" id="{4412468B-A11D-3DC5-FB1F-C2EC4B2833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95" b="91375" l="9353" r="92086">
                        <a14:foregroundMark x1="54317" y1="9164" x2="54317" y2="9164"/>
                        <a14:foregroundMark x1="44484" y1="8895" x2="44484" y2="8895"/>
                        <a14:foregroundMark x1="90168" y1="21563" x2="90168" y2="21563"/>
                        <a14:foregroundMark x1="9353" y1="16712" x2="9353" y2="16712"/>
                        <a14:foregroundMark x1="42086" y1="91375" x2="42086" y2="91375"/>
                        <a14:foregroundMark x1="92086" y1="40701" x2="92086" y2="40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15" y="2966408"/>
            <a:ext cx="2098791" cy="1000912"/>
          </a:xfrm>
          <a:prstGeom prst="rect">
            <a:avLst/>
          </a:prstGeom>
        </p:spPr>
      </p:pic>
      <p:cxnSp>
        <p:nvCxnSpPr>
          <p:cNvPr id="47" name="Connettore a gomito 46">
            <a:extLst>
              <a:ext uri="{FF2B5EF4-FFF2-40B4-BE49-F238E27FC236}">
                <a16:creationId xmlns:a16="http://schemas.microsoft.com/office/drawing/2014/main" id="{D01CC6BA-74F8-02D6-3475-B3E69AE2368A}"/>
              </a:ext>
            </a:extLst>
          </p:cNvPr>
          <p:cNvCxnSpPr>
            <a:cxnSpLocks/>
            <a:stCxn id="48" idx="2"/>
          </p:cNvCxnSpPr>
          <p:nvPr/>
        </p:nvCxnSpPr>
        <p:spPr>
          <a:xfrm rot="5400000" flipH="1" flipV="1">
            <a:off x="4593301" y="334900"/>
            <a:ext cx="91808" cy="7576453"/>
          </a:xfrm>
          <a:prstGeom prst="bentConnector3">
            <a:avLst>
              <a:gd name="adj1" fmla="val -2133887"/>
            </a:avLst>
          </a:prstGeom>
          <a:ln w="571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8" name="Picture 2">
            <a:extLst>
              <a:ext uri="{FF2B5EF4-FFF2-40B4-BE49-F238E27FC236}">
                <a16:creationId xmlns:a16="http://schemas.microsoft.com/office/drawing/2014/main" id="{D1CD0C22-6308-F739-46A3-05C3971B5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88" b="92781" l="10000" r="90000">
                        <a14:foregroundMark x1="25500" y1="10695" x2="25500" y2="10695"/>
                        <a14:foregroundMark x1="21400" y1="9291" x2="21400" y2="9291"/>
                        <a14:foregroundMark x1="21400" y1="11230" x2="21400" y2="11230"/>
                        <a14:foregroundMark x1="17600" y1="10294" x2="17600" y2="10294"/>
                        <a14:foregroundMark x1="19700" y1="12433" x2="19700" y2="12433"/>
                        <a14:foregroundMark x1="20300" y1="28075" x2="20900" y2="12433"/>
                        <a14:foregroundMark x1="18800" y1="36029" x2="18800" y2="9693"/>
                        <a14:foregroundMark x1="20300" y1="13971" x2="19900" y2="77072"/>
                        <a14:foregroundMark x1="19900" y1="77072" x2="29400" y2="91243"/>
                        <a14:foregroundMark x1="29400" y1="91243" x2="55500" y2="91310"/>
                        <a14:foregroundMark x1="55500" y1="91310" x2="57600" y2="89906"/>
                        <a14:foregroundMark x1="56200" y1="91845" x2="78100" y2="89706"/>
                        <a14:foregroundMark x1="74300" y1="84626" x2="80900" y2="69786"/>
                        <a14:foregroundMark x1="80900" y1="69786" x2="79800" y2="16912"/>
                        <a14:foregroundMark x1="19100" y1="27473" x2="19700" y2="84225"/>
                        <a14:foregroundMark x1="19400" y1="44652" x2="19100" y2="87166"/>
                        <a14:foregroundMark x1="19100" y1="86029" x2="18800" y2="46992"/>
                        <a14:foregroundMark x1="19100" y1="62567" x2="18200" y2="83890"/>
                        <a14:foregroundMark x1="18200" y1="83890" x2="37400" y2="92246"/>
                        <a14:foregroundMark x1="37400" y1="92246" x2="61800" y2="91310"/>
                        <a14:foregroundMark x1="61800" y1="91310" x2="79900" y2="79813"/>
                        <a14:foregroundMark x1="79900" y1="79813" x2="80700" y2="10294"/>
                        <a14:foregroundMark x1="80700" y1="10294" x2="25200" y2="9291"/>
                        <a14:foregroundMark x1="18200" y1="48329" x2="19700" y2="35094"/>
                        <a14:foregroundMark x1="82500" y1="68650" x2="83000" y2="84225"/>
                        <a14:foregroundMark x1="83000" y1="84225" x2="74000" y2="90107"/>
                        <a14:foregroundMark x1="82500" y1="70789" x2="81300" y2="11832"/>
                        <a14:foregroundMark x1="82500" y1="22594" x2="82500" y2="10495"/>
                        <a14:foregroundMark x1="82500" y1="14372" x2="53300" y2="8155"/>
                        <a14:foregroundMark x1="53300" y1="8155" x2="20000" y2="8890"/>
                        <a14:foregroundMark x1="18200" y1="18650" x2="18200" y2="43850"/>
                        <a14:foregroundMark x1="20300" y1="86230" x2="43300" y2="92781"/>
                        <a14:foregroundMark x1="43300" y1="92781" x2="61700" y2="92647"/>
                        <a14:foregroundMark x1="61700" y1="92647" x2="61700" y2="92647"/>
                        <a14:foregroundMark x1="17500" y1="48663" x2="17900" y2="70655"/>
                        <a14:foregroundMark x1="20300" y1="88035" x2="19200" y2="88570"/>
                        <a14:foregroundMark x1="18700" y1="91110" x2="29400" y2="90575"/>
                        <a14:foregroundMark x1="27400" y1="91912" x2="42400" y2="92112"/>
                        <a14:foregroundMark x1="71600" y1="91310" x2="79400" y2="88436"/>
                        <a14:foregroundMark x1="76400" y1="91711" x2="81600" y2="89439"/>
                        <a14:foregroundMark x1="18000" y1="11230" x2="17800" y2="26203"/>
                        <a14:foregroundMark x1="62400" y1="8757" x2="82600" y2="9893"/>
                        <a14:foregroundMark x1="79800" y1="15107" x2="64700" y2="9626"/>
                        <a14:foregroundMark x1="80300" y1="9225" x2="67100" y2="8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68" y="2764698"/>
            <a:ext cx="938822" cy="140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DCF63D14-3EA8-6405-81BA-839EAF7FC3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2009" y="2492787"/>
            <a:ext cx="1972289" cy="1948153"/>
          </a:xfrm>
          <a:prstGeom prst="rect">
            <a:avLst/>
          </a:prstGeom>
        </p:spPr>
      </p:pic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6C0E47B6-0528-44B2-9355-24CC9BB88473}"/>
              </a:ext>
            </a:extLst>
          </p:cNvPr>
          <p:cNvCxnSpPr>
            <a:cxnSpLocks/>
          </p:cNvCxnSpPr>
          <p:nvPr/>
        </p:nvCxnSpPr>
        <p:spPr>
          <a:xfrm>
            <a:off x="1207726" y="3466864"/>
            <a:ext cx="1040329" cy="0"/>
          </a:xfrm>
          <a:prstGeom prst="straightConnector1">
            <a:avLst/>
          </a:prstGeom>
          <a:ln w="57150">
            <a:solidFill>
              <a:srgbClr val="1560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BBDD0A07-5695-BA32-5AA0-626127B0F2D3}"/>
              </a:ext>
            </a:extLst>
          </p:cNvPr>
          <p:cNvCxnSpPr>
            <a:cxnSpLocks/>
          </p:cNvCxnSpPr>
          <p:nvPr/>
        </p:nvCxnSpPr>
        <p:spPr>
          <a:xfrm>
            <a:off x="4236066" y="3469078"/>
            <a:ext cx="1040329" cy="0"/>
          </a:xfrm>
          <a:prstGeom prst="straightConnector1">
            <a:avLst/>
          </a:prstGeom>
          <a:ln w="57150">
            <a:solidFill>
              <a:srgbClr val="1560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A36B83E6-39D7-76BC-9746-FB36BAB15F33}"/>
              </a:ext>
            </a:extLst>
          </p:cNvPr>
          <p:cNvCxnSpPr>
            <a:cxnSpLocks/>
          </p:cNvCxnSpPr>
          <p:nvPr/>
        </p:nvCxnSpPr>
        <p:spPr>
          <a:xfrm>
            <a:off x="6635146" y="3468439"/>
            <a:ext cx="1040329" cy="0"/>
          </a:xfrm>
          <a:prstGeom prst="straightConnector1">
            <a:avLst/>
          </a:prstGeom>
          <a:ln w="57150">
            <a:solidFill>
              <a:srgbClr val="1560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435E4D9A-B303-D796-FCAA-D40440DFCDB1}"/>
              </a:ext>
            </a:extLst>
          </p:cNvPr>
          <p:cNvCxnSpPr>
            <a:cxnSpLocks/>
          </p:cNvCxnSpPr>
          <p:nvPr/>
        </p:nvCxnSpPr>
        <p:spPr>
          <a:xfrm>
            <a:off x="9221031" y="3468247"/>
            <a:ext cx="1040329" cy="0"/>
          </a:xfrm>
          <a:prstGeom prst="straightConnector1">
            <a:avLst/>
          </a:prstGeom>
          <a:ln w="57150">
            <a:solidFill>
              <a:srgbClr val="1560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FE77BE15-962A-6D34-84D3-AA1B334B01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69723" y="2831085"/>
                <a:ext cx="82899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𝑽</m:t>
                      </m:r>
                      <m:d>
                        <m:dPr>
                          <m:ctrlPr>
                            <a:rPr kumimoji="0" lang="it-IT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it-IT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  <m:r>
                            <a:rPr kumimoji="0" lang="it-IT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it-IT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it-IT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it-IT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𝒚</m:t>
                          </m:r>
                        </m:e>
                      </m:d>
                    </m:oMath>
                  </m:oMathPara>
                </a14:m>
                <a:endPara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FE77BE15-962A-6D34-84D3-AA1B334B0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723" y="2831085"/>
                <a:ext cx="828998" cy="461665"/>
              </a:xfrm>
              <a:prstGeom prst="rect">
                <a:avLst/>
              </a:prstGeom>
              <a:blipFill>
                <a:blip r:embed="rId15"/>
                <a:stretch>
                  <a:fillRect l="-36765" r="-14706" b="-92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FEE7A6FA-C427-88FD-027B-165FAA78F1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09030" y="2825562"/>
                <a:ext cx="6008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𝒔</m:t>
                      </m:r>
                      <m:d>
                        <m:dPr>
                          <m:ctrlPr>
                            <a:rPr lang="it-IT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</m:oMath>
                  </m:oMathPara>
                </a14:m>
                <a:endParaRPr lang="it-IT" sz="4800" b="1" dirty="0"/>
              </a:p>
            </p:txBody>
          </p:sp>
        </mc:Choice>
        <mc:Fallback xmlns="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FEE7A6FA-C427-88FD-027B-165FAA78F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030" y="2825562"/>
                <a:ext cx="600855" cy="461665"/>
              </a:xfrm>
              <a:prstGeom prst="rect">
                <a:avLst/>
              </a:prstGeom>
              <a:blipFill>
                <a:blip r:embed="rId16"/>
                <a:stretch>
                  <a:fillRect r="-98990" b="-12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9119C52C-0343-DB54-0888-6EC5A4B633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21202" y="2809018"/>
                <a:ext cx="1080770" cy="494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𝒑𝒉</m:t>
                          </m:r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4800" b="1" dirty="0"/>
              </a:p>
            </p:txBody>
          </p:sp>
        </mc:Choice>
        <mc:Fallback xmlns="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9119C52C-0343-DB54-0888-6EC5A4B633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1202" y="2809018"/>
                <a:ext cx="1080770" cy="494751"/>
              </a:xfrm>
              <a:prstGeom prst="rect">
                <a:avLst/>
              </a:prstGeom>
              <a:blipFill>
                <a:blip r:embed="rId17"/>
                <a:stretch>
                  <a:fillRect l="-1130" r="-9605" b="-123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A468E352-F0D9-0D78-A5DD-93B944D8A6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52556" y="2823193"/>
                <a:ext cx="1080770" cy="494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𝒑𝒉</m:t>
                          </m:r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4800" b="1" dirty="0"/>
              </a:p>
            </p:txBody>
          </p:sp>
        </mc:Choice>
        <mc:Fallback xmlns=""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A468E352-F0D9-0D78-A5DD-93B944D8A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2556" y="2823193"/>
                <a:ext cx="1080770" cy="494751"/>
              </a:xfrm>
              <a:prstGeom prst="rect">
                <a:avLst/>
              </a:prstGeom>
              <a:blipFill>
                <a:blip r:embed="rId18"/>
                <a:stretch>
                  <a:fillRect l="-1124" r="-14607" b="-135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C024EECE-5EFC-3588-C382-B06D75A27D85}"/>
              </a:ext>
            </a:extLst>
          </p:cNvPr>
          <p:cNvSpPr txBox="1"/>
          <p:nvPr/>
        </p:nvSpPr>
        <p:spPr>
          <a:xfrm>
            <a:off x="2813420" y="5558874"/>
            <a:ext cx="3852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Cambria" panose="02040503050406030204" pitchFamily="18" charset="0"/>
                <a:ea typeface="Cambria" panose="02040503050406030204" pitchFamily="18" charset="0"/>
              </a:rPr>
              <a:t>TRIGGER</a:t>
            </a:r>
          </a:p>
        </p:txBody>
      </p:sp>
      <p:sp>
        <p:nvSpPr>
          <p:cNvPr id="60" name="Freeform 17">
            <a:extLst>
              <a:ext uri="{FF2B5EF4-FFF2-40B4-BE49-F238E27FC236}">
                <a16:creationId xmlns:a16="http://schemas.microsoft.com/office/drawing/2014/main" id="{9BDBC31C-6362-EE26-21AE-A1D82AA43BD8}"/>
              </a:ext>
            </a:extLst>
          </p:cNvPr>
          <p:cNvSpPr/>
          <p:nvPr/>
        </p:nvSpPr>
        <p:spPr>
          <a:xfrm rot="8714998">
            <a:off x="9423979" y="-2223582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6"/>
                </a:lnTo>
                <a:lnTo>
                  <a:pt x="0" y="7815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Immagine 1" descr="Immagine che contiene elettronica, telecomando, controllo&#10;&#10;Il contenuto generato dall'IA potrebbe non essere corretto.">
            <a:extLst>
              <a:ext uri="{FF2B5EF4-FFF2-40B4-BE49-F238E27FC236}">
                <a16:creationId xmlns:a16="http://schemas.microsoft.com/office/drawing/2014/main" id="{C4413365-CB1A-7B0A-C600-CC60B6ED101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180" y="2916106"/>
            <a:ext cx="1609361" cy="120702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B61BCB1-F430-9449-072F-93A61ED68245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#3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586146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45E19-1A81-F7E0-0972-4E324872B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4A9088F-F944-6978-E863-1C4FAD921470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5C7E8890-277B-0435-E4E8-6606F7B8F925}"/>
              </a:ext>
            </a:extLst>
          </p:cNvPr>
          <p:cNvSpPr/>
          <p:nvPr/>
        </p:nvSpPr>
        <p:spPr>
          <a:xfrm rot="16478593">
            <a:off x="-1903411" y="5359877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C2F58CC4-725E-B0C3-DCC6-F346865C24CE}"/>
              </a:ext>
            </a:extLst>
          </p:cNvPr>
          <p:cNvSpPr/>
          <p:nvPr/>
        </p:nvSpPr>
        <p:spPr>
          <a:xfrm>
            <a:off x="-3234301" y="-1860190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37E07AB1-FE9B-4CE7-2711-7BFB7F91F7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805" y="1573175"/>
            <a:ext cx="6099370" cy="4574528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6FAFA651-5CE9-0983-9815-4C066F72BDC7}"/>
              </a:ext>
            </a:extLst>
          </p:cNvPr>
          <p:cNvSpPr/>
          <p:nvPr/>
        </p:nvSpPr>
        <p:spPr>
          <a:xfrm rot="9912452">
            <a:off x="10355301" y="54496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FAD5577-EBC6-1DB5-EE9C-FC54BDBB8C89}"/>
              </a:ext>
            </a:extLst>
          </p:cNvPr>
          <p:cNvSpPr/>
          <p:nvPr/>
        </p:nvSpPr>
        <p:spPr>
          <a:xfrm>
            <a:off x="1296458" y="2025892"/>
            <a:ext cx="1361827" cy="1661391"/>
          </a:xfrm>
          <a:custGeom>
            <a:avLst/>
            <a:gdLst/>
            <a:ahLst/>
            <a:cxnLst/>
            <a:rect l="l" t="t" r="r" b="b"/>
            <a:pathLst>
              <a:path w="2127696" h="2630246">
                <a:moveTo>
                  <a:pt x="0" y="0"/>
                </a:moveTo>
                <a:lnTo>
                  <a:pt x="2127696" y="0"/>
                </a:lnTo>
                <a:lnTo>
                  <a:pt x="2127696" y="2630246"/>
                </a:lnTo>
                <a:lnTo>
                  <a:pt x="0" y="26302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74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4C7BF73-3D80-4373-7673-D12991F4EAD6}"/>
              </a:ext>
            </a:extLst>
          </p:cNvPr>
          <p:cNvSpPr txBox="1"/>
          <p:nvPr/>
        </p:nvSpPr>
        <p:spPr>
          <a:xfrm>
            <a:off x="-133968" y="349582"/>
            <a:ext cx="12579969" cy="572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84"/>
              </a:lnSpc>
            </a:pPr>
            <a:r>
              <a:rPr lang="en-US" sz="3800" b="1" spc="339" dirty="0">
                <a:solidFill>
                  <a:srgbClr val="231F20"/>
                </a:solidFill>
                <a:latin typeface="Oswald Bold"/>
                <a:ea typeface="Oswald Bold"/>
                <a:cs typeface="Oswald Bold"/>
                <a:sym typeface="Oswald Bold"/>
              </a:rPr>
              <a:t>EXPERIMENTAL PROCESS IDENTIFICATION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B7DA9D9-4243-7392-A1C2-0C5EE2BDB2F6}"/>
              </a:ext>
            </a:extLst>
          </p:cNvPr>
          <p:cNvSpPr txBox="1"/>
          <p:nvPr/>
        </p:nvSpPr>
        <p:spPr>
          <a:xfrm>
            <a:off x="2800080" y="947801"/>
            <a:ext cx="2052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AECEF599-1FF7-9D23-1F62-3452EB305240}"/>
              </a:ext>
            </a:extLst>
          </p:cNvPr>
          <p:cNvSpPr txBox="1"/>
          <p:nvPr/>
        </p:nvSpPr>
        <p:spPr>
          <a:xfrm>
            <a:off x="1380329" y="1031299"/>
            <a:ext cx="9473938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906"/>
              </a:lnSpc>
            </a:pPr>
            <a:r>
              <a:rPr lang="en-US" sz="20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Steady-State Analysis</a:t>
            </a:r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id="{69E9522B-9269-E993-966A-F1E9F2201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8" name="Rectangle 2">
            <a:extLst>
              <a:ext uri="{FF2B5EF4-FFF2-40B4-BE49-F238E27FC236}">
                <a16:creationId xmlns:a16="http://schemas.microsoft.com/office/drawing/2014/main" id="{4FDF24B9-3967-4ECC-B20B-7D12DBDFC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B934B7AE-AC5A-675D-A16F-12B5ED60F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1" name="Freeform 2">
            <a:extLst>
              <a:ext uri="{FF2B5EF4-FFF2-40B4-BE49-F238E27FC236}">
                <a16:creationId xmlns:a16="http://schemas.microsoft.com/office/drawing/2014/main" id="{64D328D7-CD0E-2392-A702-7898C712D0DE}"/>
              </a:ext>
            </a:extLst>
          </p:cNvPr>
          <p:cNvSpPr/>
          <p:nvPr/>
        </p:nvSpPr>
        <p:spPr>
          <a:xfrm>
            <a:off x="6092630" y="1573175"/>
            <a:ext cx="6099370" cy="4574528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0"/>
                </a:lnTo>
                <a:lnTo>
                  <a:pt x="0" y="59706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8FBA7E-1E0F-25EF-7A28-2EA7A7FBDD67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#3</a:t>
            </a:r>
            <a:endParaRPr lang="it-IT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9433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C8FFD-87D7-38F8-32B3-966F1CAB3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FD19DB7-A2A1-FBB9-5479-B60ACE4473AE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4D81027-D9E0-C11A-BF1E-6B2AA9BD1829}"/>
              </a:ext>
            </a:extLst>
          </p:cNvPr>
          <p:cNvSpPr/>
          <p:nvPr/>
        </p:nvSpPr>
        <p:spPr>
          <a:xfrm rot="16478593">
            <a:off x="-1903411" y="5359877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23A9EA62-5DA3-4971-3C76-0D93B335E3C5}"/>
              </a:ext>
            </a:extLst>
          </p:cNvPr>
          <p:cNvSpPr/>
          <p:nvPr/>
        </p:nvSpPr>
        <p:spPr>
          <a:xfrm>
            <a:off x="-3234301" y="-1860190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BB65ED6-54BD-38FF-9D14-2D665F9FA339}"/>
              </a:ext>
            </a:extLst>
          </p:cNvPr>
          <p:cNvSpPr txBox="1"/>
          <p:nvPr/>
        </p:nvSpPr>
        <p:spPr>
          <a:xfrm>
            <a:off x="-133968" y="349582"/>
            <a:ext cx="12579969" cy="572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84"/>
              </a:lnSpc>
            </a:pPr>
            <a:r>
              <a:rPr lang="en-US" sz="3800" b="1" spc="339" dirty="0">
                <a:solidFill>
                  <a:srgbClr val="231F20"/>
                </a:solidFill>
                <a:latin typeface="Oswald Bold"/>
                <a:ea typeface="Oswald Bold"/>
                <a:cs typeface="Oswald Bold"/>
                <a:sym typeface="Oswald Bold"/>
              </a:rPr>
              <a:t>EXPERIMENTAL PROCESS IDENTIFICATION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A1EDF3-1E09-6A83-B478-005F19F32504}"/>
              </a:ext>
            </a:extLst>
          </p:cNvPr>
          <p:cNvSpPr txBox="1"/>
          <p:nvPr/>
        </p:nvSpPr>
        <p:spPr>
          <a:xfrm>
            <a:off x="2800080" y="947801"/>
            <a:ext cx="2052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55E036EA-3A63-C71D-A370-DD9300C38E12}"/>
              </a:ext>
            </a:extLst>
          </p:cNvPr>
          <p:cNvSpPr txBox="1"/>
          <p:nvPr/>
        </p:nvSpPr>
        <p:spPr>
          <a:xfrm>
            <a:off x="1380329" y="1031299"/>
            <a:ext cx="9473938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906"/>
              </a:lnSpc>
            </a:pPr>
            <a:r>
              <a:rPr lang="en-US" sz="20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Steady-State Analysis</a:t>
            </a:r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id="{7BD87DF1-865C-7801-0627-CDB2DCF21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8" name="Rectangle 2">
            <a:extLst>
              <a:ext uri="{FF2B5EF4-FFF2-40B4-BE49-F238E27FC236}">
                <a16:creationId xmlns:a16="http://schemas.microsoft.com/office/drawing/2014/main" id="{415C63DD-A5CB-824A-E857-8DFC9B29D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069F29E5-70D7-289F-FD8F-1BD644985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244CFE3A-36BD-7042-24B4-304E745C90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9903" y="1523019"/>
            <a:ext cx="6099369" cy="457452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58D321-5879-0253-3FBE-728B7B36629E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#3</a:t>
            </a:r>
            <a:endParaRPr lang="it-IT" sz="4000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B6335E2-9BBB-40BD-C0AA-3CD0D5C22114}"/>
              </a:ext>
            </a:extLst>
          </p:cNvPr>
          <p:cNvSpPr/>
          <p:nvPr/>
        </p:nvSpPr>
        <p:spPr>
          <a:xfrm rot="9912452">
            <a:off x="10355301" y="54496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F540F6E-3723-ACDC-8994-2F92A8A478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8631" y="1523019"/>
            <a:ext cx="6099369" cy="4574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829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A4ABC-114D-92E0-0912-10AA929A0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0337C99-1E66-9344-7AF1-0225539E53E5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8F3CB163-3C6E-A7F1-EC50-FF98C77B77D6}"/>
              </a:ext>
            </a:extLst>
          </p:cNvPr>
          <p:cNvSpPr/>
          <p:nvPr/>
        </p:nvSpPr>
        <p:spPr>
          <a:xfrm rot="16478593">
            <a:off x="-1903411" y="5359877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8507025E-F3FC-975F-144A-92C3381925BE}"/>
              </a:ext>
            </a:extLst>
          </p:cNvPr>
          <p:cNvSpPr/>
          <p:nvPr/>
        </p:nvSpPr>
        <p:spPr>
          <a:xfrm>
            <a:off x="-3234301" y="-1860190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E9A5C98-3849-7337-262F-FFC19ECBD2E1}"/>
              </a:ext>
            </a:extLst>
          </p:cNvPr>
          <p:cNvSpPr txBox="1"/>
          <p:nvPr/>
        </p:nvSpPr>
        <p:spPr>
          <a:xfrm>
            <a:off x="-133968" y="349582"/>
            <a:ext cx="12579969" cy="572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84"/>
              </a:lnSpc>
            </a:pPr>
            <a:r>
              <a:rPr lang="en-US" sz="3800" b="1" spc="339" dirty="0">
                <a:solidFill>
                  <a:srgbClr val="231F20"/>
                </a:solidFill>
                <a:latin typeface="Oswald Bold"/>
                <a:ea typeface="Oswald Bold"/>
                <a:cs typeface="Oswald Bold"/>
                <a:sym typeface="Oswald Bold"/>
              </a:rPr>
              <a:t>EXPERIMENTAL PROCESS IDENTIFICATION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485754-A92D-674A-AB22-FF3C5FA8915D}"/>
              </a:ext>
            </a:extLst>
          </p:cNvPr>
          <p:cNvSpPr txBox="1"/>
          <p:nvPr/>
        </p:nvSpPr>
        <p:spPr>
          <a:xfrm>
            <a:off x="2800080" y="947801"/>
            <a:ext cx="2052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E04021CE-3BE4-824E-23B0-9A4C91C66F16}"/>
              </a:ext>
            </a:extLst>
          </p:cNvPr>
          <p:cNvSpPr txBox="1"/>
          <p:nvPr/>
        </p:nvSpPr>
        <p:spPr>
          <a:xfrm>
            <a:off x="1380329" y="1031299"/>
            <a:ext cx="9473938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906"/>
              </a:lnSpc>
            </a:pPr>
            <a:r>
              <a:rPr lang="en-US" sz="20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Transient Analysis</a:t>
            </a:r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id="{F8E96643-D5C3-AB92-16CB-A0C43E246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8" name="Rectangle 2">
            <a:extLst>
              <a:ext uri="{FF2B5EF4-FFF2-40B4-BE49-F238E27FC236}">
                <a16:creationId xmlns:a16="http://schemas.microsoft.com/office/drawing/2014/main" id="{C5A77AD7-7DE1-BDD7-275E-B58A88C62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6F44E024-542D-CE9F-96DB-8BA1BD03E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FC7C726C-D79A-7E99-EEE6-DFFF6F504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4927" y="1523443"/>
            <a:ext cx="6099367" cy="45745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2D0603A3-2A3C-4D67-7FAD-AB6EDD0F280A}"/>
                  </a:ext>
                </a:extLst>
              </p:cNvPr>
              <p:cNvSpPr txBox="1"/>
              <p:nvPr/>
            </p:nvSpPr>
            <p:spPr>
              <a:xfrm>
                <a:off x="4341417" y="5983402"/>
                <a:ext cx="3640099" cy="5250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𝑷</m:t>
                      </m:r>
                      <m:d>
                        <m:dPr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𝟎𝟕𝟔</m:t>
                          </m:r>
                        </m:num>
                        <m:den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𝟕𝟗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it-IT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it-IT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𝟒</m:t>
                              </m:r>
                            </m:sup>
                          </m:sSup>
                          <m:r>
                            <a:rPr lang="it-IT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den>
                      </m:f>
                      <m:sSup>
                        <m:sSupPr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it-IT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it-IT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𝟒</m:t>
                              </m:r>
                            </m:sup>
                          </m:sSup>
                          <m:r>
                            <a:rPr lang="it-IT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sup>
                      </m:sSup>
                    </m:oMath>
                  </m:oMathPara>
                </a14:m>
                <a:endParaRPr lang="it-IT" b="1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2D0603A3-2A3C-4D67-7FAD-AB6EDD0F2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1417" y="5983402"/>
                <a:ext cx="3640099" cy="5250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6">
            <a:extLst>
              <a:ext uri="{FF2B5EF4-FFF2-40B4-BE49-F238E27FC236}">
                <a16:creationId xmlns:a16="http://schemas.microsoft.com/office/drawing/2014/main" id="{B26FF449-9FA3-DDBC-BAF2-45FE74EC226A}"/>
              </a:ext>
            </a:extLst>
          </p:cNvPr>
          <p:cNvSpPr/>
          <p:nvPr/>
        </p:nvSpPr>
        <p:spPr>
          <a:xfrm rot="9912452">
            <a:off x="10355301" y="54496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5D1E2C68-F29F-ECA3-9458-55EDF31E7E27}"/>
              </a:ext>
            </a:extLst>
          </p:cNvPr>
          <p:cNvSpPr/>
          <p:nvPr/>
        </p:nvSpPr>
        <p:spPr>
          <a:xfrm>
            <a:off x="4150775" y="5929449"/>
            <a:ext cx="3925435" cy="643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CAA8D82-8736-B648-0C1E-68681F7F8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7460" y="1523317"/>
            <a:ext cx="6066260" cy="454969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95CC1F2-380C-1F24-C135-49BA2C4BAF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3814" y="3901201"/>
            <a:ext cx="2387600" cy="1790700"/>
          </a:xfrm>
          <a:prstGeom prst="rect">
            <a:avLst/>
          </a:prstGeom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B89358E7-645D-880E-D67E-ACF7A3B10616}"/>
              </a:ext>
            </a:extLst>
          </p:cNvPr>
          <p:cNvCxnSpPr>
            <a:cxnSpLocks/>
          </p:cNvCxnSpPr>
          <p:nvPr/>
        </p:nvCxnSpPr>
        <p:spPr>
          <a:xfrm>
            <a:off x="9238741" y="4496013"/>
            <a:ext cx="564580" cy="3005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B1753797-425B-AEEF-131F-297BE08597C0}"/>
              </a:ext>
            </a:extLst>
          </p:cNvPr>
          <p:cNvCxnSpPr>
            <a:cxnSpLocks/>
          </p:cNvCxnSpPr>
          <p:nvPr/>
        </p:nvCxnSpPr>
        <p:spPr>
          <a:xfrm>
            <a:off x="9803321" y="5223632"/>
            <a:ext cx="566764" cy="0"/>
          </a:xfrm>
          <a:prstGeom prst="line">
            <a:avLst/>
          </a:prstGeom>
          <a:ln w="38100">
            <a:solidFill>
              <a:srgbClr val="FF0000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464D7309-C73C-9B67-64B8-29A933B4321C}"/>
              </a:ext>
            </a:extLst>
          </p:cNvPr>
          <p:cNvCxnSpPr/>
          <p:nvPr/>
        </p:nvCxnSpPr>
        <p:spPr>
          <a:xfrm>
            <a:off x="10417710" y="4237719"/>
            <a:ext cx="0" cy="1198424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E63676C-560E-2989-B2EF-E57F4E19F55F}"/>
              </a:ext>
            </a:extLst>
          </p:cNvPr>
          <p:cNvSpPr txBox="1"/>
          <p:nvPr/>
        </p:nvSpPr>
        <p:spPr>
          <a:xfrm>
            <a:off x="9909393" y="3671942"/>
            <a:ext cx="1090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Latency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427F534-8421-FB12-DB4C-046A2EBED837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#3</a:t>
            </a:r>
            <a:endParaRPr lang="it-IT" sz="40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6277F98-646A-A1DB-049F-77342B6B1DA0}"/>
              </a:ext>
            </a:extLst>
          </p:cNvPr>
          <p:cNvSpPr txBox="1"/>
          <p:nvPr/>
        </p:nvSpPr>
        <p:spPr>
          <a:xfrm>
            <a:off x="9764214" y="4891024"/>
            <a:ext cx="1090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</a:rPr>
              <a:t>860 </a:t>
            </a:r>
            <a:r>
              <a:rPr lang="it-IT" sz="14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it-IT" sz="1400" b="1" dirty="0" err="1">
                <a:solidFill>
                  <a:srgbClr val="FF0000"/>
                </a:solidFill>
              </a:rPr>
              <a:t>s</a:t>
            </a:r>
            <a:endParaRPr lang="it-IT" sz="1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434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7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35F0B-B437-B4FD-5EA3-4B45C6FAC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15A5889D-AFBF-0846-B842-D974327E67CE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2002A4DA-5783-801E-37ED-B3C99B59108E}"/>
              </a:ext>
            </a:extLst>
          </p:cNvPr>
          <p:cNvSpPr txBox="1"/>
          <p:nvPr/>
        </p:nvSpPr>
        <p:spPr>
          <a:xfrm>
            <a:off x="2460654" y="295855"/>
            <a:ext cx="7270693" cy="1178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84"/>
              </a:lnSpc>
            </a:pPr>
            <a:r>
              <a:rPr lang="en-US" sz="3466" b="1" spc="339">
                <a:solidFill>
                  <a:prstClr val="black"/>
                </a:solidFill>
                <a:latin typeface="Oswald Bold"/>
                <a:ea typeface="Oswald Bold"/>
                <a:cs typeface="Oswald Bold"/>
                <a:sym typeface="Oswald Bold"/>
              </a:rPr>
              <a:t>CLOSED-LOOP CONTROL SYSTEM </a:t>
            </a: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F1144293-E19C-DBA5-B8B0-AEA6E94D15C5}"/>
              </a:ext>
            </a:extLst>
          </p:cNvPr>
          <p:cNvSpPr/>
          <p:nvPr/>
        </p:nvSpPr>
        <p:spPr>
          <a:xfrm>
            <a:off x="-1902556" y="-2849100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355A2420-AD70-27EF-C9A7-98F4EBEED13D}"/>
              </a:ext>
            </a:extLst>
          </p:cNvPr>
          <p:cNvSpPr/>
          <p:nvPr/>
        </p:nvSpPr>
        <p:spPr>
          <a:xfrm rot="7826610">
            <a:off x="9236475" y="-1720078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TextBox 15">
            <a:extLst>
              <a:ext uri="{FF2B5EF4-FFF2-40B4-BE49-F238E27FC236}">
                <a16:creationId xmlns:a16="http://schemas.microsoft.com/office/drawing/2014/main" id="{2163F0BF-AC1A-F9B5-2B55-80F0E5BE2854}"/>
              </a:ext>
            </a:extLst>
          </p:cNvPr>
          <p:cNvSpPr txBox="1"/>
          <p:nvPr/>
        </p:nvSpPr>
        <p:spPr>
          <a:xfrm>
            <a:off x="2691405" y="2206787"/>
            <a:ext cx="1901871" cy="250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906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PID Controller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3BB7708D-9E64-6958-28FA-F356666915CB}"/>
              </a:ext>
            </a:extLst>
          </p:cNvPr>
          <p:cNvSpPr txBox="1"/>
          <p:nvPr/>
        </p:nvSpPr>
        <p:spPr>
          <a:xfrm>
            <a:off x="3683741" y="1171534"/>
            <a:ext cx="6757745" cy="4404025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906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8886A00-7313-9F0B-66F6-A8C168537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7240" y="1008668"/>
            <a:ext cx="7834039" cy="5730737"/>
          </a:xfrm>
          <a:prstGeom prst="rect">
            <a:avLst/>
          </a:prstGeom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020A3CCA-3767-CAE4-3A46-B9459E421DD7}"/>
              </a:ext>
            </a:extLst>
          </p:cNvPr>
          <p:cNvSpPr txBox="1"/>
          <p:nvPr/>
        </p:nvSpPr>
        <p:spPr>
          <a:xfrm>
            <a:off x="6096000" y="1760181"/>
            <a:ext cx="3829050" cy="250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906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Model 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E7ED8114-0F05-CC2A-07AF-93D6A9A025C7}"/>
              </a:ext>
            </a:extLst>
          </p:cNvPr>
          <p:cNvSpPr/>
          <p:nvPr/>
        </p:nvSpPr>
        <p:spPr>
          <a:xfrm>
            <a:off x="2689490" y="2106246"/>
            <a:ext cx="7163762" cy="4330715"/>
          </a:xfrm>
          <a:custGeom>
            <a:avLst/>
            <a:gdLst>
              <a:gd name="connsiteX0" fmla="*/ 0 w 1592122"/>
              <a:gd name="connsiteY0" fmla="*/ 0 h 715873"/>
              <a:gd name="connsiteX1" fmla="*/ 1592122 w 1592122"/>
              <a:gd name="connsiteY1" fmla="*/ 0 h 715873"/>
              <a:gd name="connsiteX2" fmla="*/ 1592122 w 1592122"/>
              <a:gd name="connsiteY2" fmla="*/ 715873 h 715873"/>
              <a:gd name="connsiteX3" fmla="*/ 0 w 1592122"/>
              <a:gd name="connsiteY3" fmla="*/ 715873 h 715873"/>
              <a:gd name="connsiteX4" fmla="*/ 8014 w 1592122"/>
              <a:gd name="connsiteY4" fmla="*/ 352155 h 715873"/>
              <a:gd name="connsiteX5" fmla="*/ 0 w 1592122"/>
              <a:gd name="connsiteY5" fmla="*/ 0 h 715873"/>
              <a:gd name="connsiteX0" fmla="*/ 0 w 1592122"/>
              <a:gd name="connsiteY0" fmla="*/ 0 h 715873"/>
              <a:gd name="connsiteX1" fmla="*/ 1592122 w 1592122"/>
              <a:gd name="connsiteY1" fmla="*/ 0 h 715873"/>
              <a:gd name="connsiteX2" fmla="*/ 1592122 w 1592122"/>
              <a:gd name="connsiteY2" fmla="*/ 715873 h 715873"/>
              <a:gd name="connsiteX3" fmla="*/ 0 w 1592122"/>
              <a:gd name="connsiteY3" fmla="*/ 715873 h 715873"/>
              <a:gd name="connsiteX4" fmla="*/ 8014 w 1592122"/>
              <a:gd name="connsiteY4" fmla="*/ 352155 h 715873"/>
              <a:gd name="connsiteX5" fmla="*/ 0 w 1592122"/>
              <a:gd name="connsiteY5" fmla="*/ 0 h 715873"/>
              <a:gd name="connsiteX0" fmla="*/ 757418 w 1592122"/>
              <a:gd name="connsiteY0" fmla="*/ 4370 h 715873"/>
              <a:gd name="connsiteX1" fmla="*/ 1592122 w 1592122"/>
              <a:gd name="connsiteY1" fmla="*/ 0 h 715873"/>
              <a:gd name="connsiteX2" fmla="*/ 1592122 w 1592122"/>
              <a:gd name="connsiteY2" fmla="*/ 715873 h 715873"/>
              <a:gd name="connsiteX3" fmla="*/ 0 w 1592122"/>
              <a:gd name="connsiteY3" fmla="*/ 715873 h 715873"/>
              <a:gd name="connsiteX4" fmla="*/ 8014 w 1592122"/>
              <a:gd name="connsiteY4" fmla="*/ 352155 h 715873"/>
              <a:gd name="connsiteX5" fmla="*/ 757418 w 1592122"/>
              <a:gd name="connsiteY5" fmla="*/ 4370 h 715873"/>
              <a:gd name="connsiteX0" fmla="*/ 757418 w 1592122"/>
              <a:gd name="connsiteY0" fmla="*/ 4370 h 715873"/>
              <a:gd name="connsiteX1" fmla="*/ 1592122 w 1592122"/>
              <a:gd name="connsiteY1" fmla="*/ 0 h 715873"/>
              <a:gd name="connsiteX2" fmla="*/ 1592122 w 1592122"/>
              <a:gd name="connsiteY2" fmla="*/ 715873 h 715873"/>
              <a:gd name="connsiteX3" fmla="*/ 0 w 1592122"/>
              <a:gd name="connsiteY3" fmla="*/ 715873 h 715873"/>
              <a:gd name="connsiteX4" fmla="*/ 8014 w 1592122"/>
              <a:gd name="connsiteY4" fmla="*/ 352155 h 715873"/>
              <a:gd name="connsiteX5" fmla="*/ 757418 w 1592122"/>
              <a:gd name="connsiteY5" fmla="*/ 4370 h 715873"/>
              <a:gd name="connsiteX0" fmla="*/ 906484 w 1592122"/>
              <a:gd name="connsiteY0" fmla="*/ 0 h 720243"/>
              <a:gd name="connsiteX1" fmla="*/ 1592122 w 1592122"/>
              <a:gd name="connsiteY1" fmla="*/ 4370 h 720243"/>
              <a:gd name="connsiteX2" fmla="*/ 1592122 w 1592122"/>
              <a:gd name="connsiteY2" fmla="*/ 720243 h 720243"/>
              <a:gd name="connsiteX3" fmla="*/ 0 w 1592122"/>
              <a:gd name="connsiteY3" fmla="*/ 720243 h 720243"/>
              <a:gd name="connsiteX4" fmla="*/ 8014 w 1592122"/>
              <a:gd name="connsiteY4" fmla="*/ 356525 h 720243"/>
              <a:gd name="connsiteX5" fmla="*/ 906484 w 1592122"/>
              <a:gd name="connsiteY5" fmla="*/ 0 h 720243"/>
              <a:gd name="connsiteX0" fmla="*/ 906484 w 1592122"/>
              <a:gd name="connsiteY0" fmla="*/ 0 h 720243"/>
              <a:gd name="connsiteX1" fmla="*/ 1592122 w 1592122"/>
              <a:gd name="connsiteY1" fmla="*/ 4370 h 720243"/>
              <a:gd name="connsiteX2" fmla="*/ 1592122 w 1592122"/>
              <a:gd name="connsiteY2" fmla="*/ 720243 h 720243"/>
              <a:gd name="connsiteX3" fmla="*/ 0 w 1592122"/>
              <a:gd name="connsiteY3" fmla="*/ 720243 h 720243"/>
              <a:gd name="connsiteX4" fmla="*/ 8014 w 1592122"/>
              <a:gd name="connsiteY4" fmla="*/ 356525 h 720243"/>
              <a:gd name="connsiteX5" fmla="*/ 906484 w 1592122"/>
              <a:gd name="connsiteY5" fmla="*/ 0 h 720243"/>
              <a:gd name="connsiteX0" fmla="*/ 906484 w 1592122"/>
              <a:gd name="connsiteY0" fmla="*/ 0 h 720243"/>
              <a:gd name="connsiteX1" fmla="*/ 1592122 w 1592122"/>
              <a:gd name="connsiteY1" fmla="*/ 4370 h 720243"/>
              <a:gd name="connsiteX2" fmla="*/ 1592122 w 1592122"/>
              <a:gd name="connsiteY2" fmla="*/ 720243 h 720243"/>
              <a:gd name="connsiteX3" fmla="*/ 0 w 1592122"/>
              <a:gd name="connsiteY3" fmla="*/ 720243 h 720243"/>
              <a:gd name="connsiteX4" fmla="*/ 8014 w 1592122"/>
              <a:gd name="connsiteY4" fmla="*/ 356525 h 720243"/>
              <a:gd name="connsiteX5" fmla="*/ 906484 w 1592122"/>
              <a:gd name="connsiteY5" fmla="*/ 0 h 720243"/>
              <a:gd name="connsiteX0" fmla="*/ 757509 w 1592122"/>
              <a:gd name="connsiteY0" fmla="*/ 0 h 725027"/>
              <a:gd name="connsiteX1" fmla="*/ 1592122 w 1592122"/>
              <a:gd name="connsiteY1" fmla="*/ 9154 h 725027"/>
              <a:gd name="connsiteX2" fmla="*/ 1592122 w 1592122"/>
              <a:gd name="connsiteY2" fmla="*/ 725027 h 725027"/>
              <a:gd name="connsiteX3" fmla="*/ 0 w 1592122"/>
              <a:gd name="connsiteY3" fmla="*/ 725027 h 725027"/>
              <a:gd name="connsiteX4" fmla="*/ 8014 w 1592122"/>
              <a:gd name="connsiteY4" fmla="*/ 361309 h 725027"/>
              <a:gd name="connsiteX5" fmla="*/ 757509 w 1592122"/>
              <a:gd name="connsiteY5" fmla="*/ 0 h 725027"/>
              <a:gd name="connsiteX0" fmla="*/ 757509 w 1592122"/>
              <a:gd name="connsiteY0" fmla="*/ 0 h 725027"/>
              <a:gd name="connsiteX1" fmla="*/ 1592122 w 1592122"/>
              <a:gd name="connsiteY1" fmla="*/ 9154 h 725027"/>
              <a:gd name="connsiteX2" fmla="*/ 1592122 w 1592122"/>
              <a:gd name="connsiteY2" fmla="*/ 725027 h 725027"/>
              <a:gd name="connsiteX3" fmla="*/ 0 w 1592122"/>
              <a:gd name="connsiteY3" fmla="*/ 725027 h 725027"/>
              <a:gd name="connsiteX4" fmla="*/ 8014 w 1592122"/>
              <a:gd name="connsiteY4" fmla="*/ 361309 h 725027"/>
              <a:gd name="connsiteX5" fmla="*/ 757509 w 1592122"/>
              <a:gd name="connsiteY5" fmla="*/ 0 h 725027"/>
              <a:gd name="connsiteX0" fmla="*/ 757509 w 1592122"/>
              <a:gd name="connsiteY0" fmla="*/ 0 h 725027"/>
              <a:gd name="connsiteX1" fmla="*/ 1592122 w 1592122"/>
              <a:gd name="connsiteY1" fmla="*/ 9154 h 725027"/>
              <a:gd name="connsiteX2" fmla="*/ 1592122 w 1592122"/>
              <a:gd name="connsiteY2" fmla="*/ 725027 h 725027"/>
              <a:gd name="connsiteX3" fmla="*/ 0 w 1592122"/>
              <a:gd name="connsiteY3" fmla="*/ 725027 h 725027"/>
              <a:gd name="connsiteX4" fmla="*/ 8014 w 1592122"/>
              <a:gd name="connsiteY4" fmla="*/ 361309 h 725027"/>
              <a:gd name="connsiteX5" fmla="*/ 757509 w 1592122"/>
              <a:gd name="connsiteY5" fmla="*/ 0 h 725027"/>
              <a:gd name="connsiteX0" fmla="*/ 757509 w 1604891"/>
              <a:gd name="connsiteY0" fmla="*/ 3603 h 728630"/>
              <a:gd name="connsiteX1" fmla="*/ 1604891 w 1604891"/>
              <a:gd name="connsiteY1" fmla="*/ 0 h 728630"/>
              <a:gd name="connsiteX2" fmla="*/ 1592122 w 1604891"/>
              <a:gd name="connsiteY2" fmla="*/ 728630 h 728630"/>
              <a:gd name="connsiteX3" fmla="*/ 0 w 1604891"/>
              <a:gd name="connsiteY3" fmla="*/ 728630 h 728630"/>
              <a:gd name="connsiteX4" fmla="*/ 8014 w 1604891"/>
              <a:gd name="connsiteY4" fmla="*/ 364912 h 728630"/>
              <a:gd name="connsiteX5" fmla="*/ 757509 w 1604891"/>
              <a:gd name="connsiteY5" fmla="*/ 3603 h 728630"/>
              <a:gd name="connsiteX0" fmla="*/ 757509 w 1600635"/>
              <a:gd name="connsiteY0" fmla="*/ 0 h 725027"/>
              <a:gd name="connsiteX1" fmla="*/ 1600635 w 1600635"/>
              <a:gd name="connsiteY1" fmla="*/ 2776 h 725027"/>
              <a:gd name="connsiteX2" fmla="*/ 1592122 w 1600635"/>
              <a:gd name="connsiteY2" fmla="*/ 725027 h 725027"/>
              <a:gd name="connsiteX3" fmla="*/ 0 w 1600635"/>
              <a:gd name="connsiteY3" fmla="*/ 725027 h 725027"/>
              <a:gd name="connsiteX4" fmla="*/ 8014 w 1600635"/>
              <a:gd name="connsiteY4" fmla="*/ 361309 h 725027"/>
              <a:gd name="connsiteX5" fmla="*/ 757509 w 1600635"/>
              <a:gd name="connsiteY5" fmla="*/ 0 h 725027"/>
              <a:gd name="connsiteX0" fmla="*/ 757509 w 1600635"/>
              <a:gd name="connsiteY0" fmla="*/ 0 h 725027"/>
              <a:gd name="connsiteX1" fmla="*/ 1600635 w 1600635"/>
              <a:gd name="connsiteY1" fmla="*/ 2776 h 725027"/>
              <a:gd name="connsiteX2" fmla="*/ 1592122 w 1600635"/>
              <a:gd name="connsiteY2" fmla="*/ 725027 h 725027"/>
              <a:gd name="connsiteX3" fmla="*/ 0 w 1600635"/>
              <a:gd name="connsiteY3" fmla="*/ 725027 h 725027"/>
              <a:gd name="connsiteX4" fmla="*/ 8014 w 1600635"/>
              <a:gd name="connsiteY4" fmla="*/ 361309 h 725027"/>
              <a:gd name="connsiteX5" fmla="*/ 756877 w 1600635"/>
              <a:gd name="connsiteY5" fmla="*/ 346695 h 725027"/>
              <a:gd name="connsiteX6" fmla="*/ 757509 w 1600635"/>
              <a:gd name="connsiteY6" fmla="*/ 0 h 725027"/>
              <a:gd name="connsiteX0" fmla="*/ 757509 w 1600635"/>
              <a:gd name="connsiteY0" fmla="*/ 0 h 725027"/>
              <a:gd name="connsiteX1" fmla="*/ 1600635 w 1600635"/>
              <a:gd name="connsiteY1" fmla="*/ 2776 h 725027"/>
              <a:gd name="connsiteX2" fmla="*/ 1592122 w 1600635"/>
              <a:gd name="connsiteY2" fmla="*/ 725027 h 725027"/>
              <a:gd name="connsiteX3" fmla="*/ 0 w 1600635"/>
              <a:gd name="connsiteY3" fmla="*/ 725027 h 725027"/>
              <a:gd name="connsiteX4" fmla="*/ 8014 w 1600635"/>
              <a:gd name="connsiteY4" fmla="*/ 361309 h 725027"/>
              <a:gd name="connsiteX5" fmla="*/ 756877 w 1600635"/>
              <a:gd name="connsiteY5" fmla="*/ 346695 h 725027"/>
              <a:gd name="connsiteX6" fmla="*/ 757509 w 1600635"/>
              <a:gd name="connsiteY6" fmla="*/ 0 h 725027"/>
              <a:gd name="connsiteX0" fmla="*/ 757509 w 1600635"/>
              <a:gd name="connsiteY0" fmla="*/ 0 h 725027"/>
              <a:gd name="connsiteX1" fmla="*/ 1600635 w 1600635"/>
              <a:gd name="connsiteY1" fmla="*/ 2776 h 725027"/>
              <a:gd name="connsiteX2" fmla="*/ 1592122 w 1600635"/>
              <a:gd name="connsiteY2" fmla="*/ 725027 h 725027"/>
              <a:gd name="connsiteX3" fmla="*/ 0 w 1600635"/>
              <a:gd name="connsiteY3" fmla="*/ 725027 h 725027"/>
              <a:gd name="connsiteX4" fmla="*/ 8014 w 1600635"/>
              <a:gd name="connsiteY4" fmla="*/ 361309 h 725027"/>
              <a:gd name="connsiteX5" fmla="*/ 756877 w 1600635"/>
              <a:gd name="connsiteY5" fmla="*/ 346695 h 725027"/>
              <a:gd name="connsiteX6" fmla="*/ 757509 w 1600635"/>
              <a:gd name="connsiteY6" fmla="*/ 0 h 725027"/>
              <a:gd name="connsiteX0" fmla="*/ 757509 w 1600635"/>
              <a:gd name="connsiteY0" fmla="*/ 0 h 725027"/>
              <a:gd name="connsiteX1" fmla="*/ 1600635 w 1600635"/>
              <a:gd name="connsiteY1" fmla="*/ 2776 h 725027"/>
              <a:gd name="connsiteX2" fmla="*/ 1592122 w 1600635"/>
              <a:gd name="connsiteY2" fmla="*/ 725027 h 725027"/>
              <a:gd name="connsiteX3" fmla="*/ 0 w 1600635"/>
              <a:gd name="connsiteY3" fmla="*/ 725027 h 725027"/>
              <a:gd name="connsiteX4" fmla="*/ 8014 w 1600635"/>
              <a:gd name="connsiteY4" fmla="*/ 361309 h 725027"/>
              <a:gd name="connsiteX5" fmla="*/ 756877 w 1600635"/>
              <a:gd name="connsiteY5" fmla="*/ 346695 h 725027"/>
              <a:gd name="connsiteX6" fmla="*/ 757509 w 1600635"/>
              <a:gd name="connsiteY6" fmla="*/ 0 h 725027"/>
              <a:gd name="connsiteX0" fmla="*/ 757509 w 1600635"/>
              <a:gd name="connsiteY0" fmla="*/ 0 h 725027"/>
              <a:gd name="connsiteX1" fmla="*/ 1600635 w 1600635"/>
              <a:gd name="connsiteY1" fmla="*/ 2776 h 725027"/>
              <a:gd name="connsiteX2" fmla="*/ 1592122 w 1600635"/>
              <a:gd name="connsiteY2" fmla="*/ 725027 h 725027"/>
              <a:gd name="connsiteX3" fmla="*/ 0 w 1600635"/>
              <a:gd name="connsiteY3" fmla="*/ 725027 h 725027"/>
              <a:gd name="connsiteX4" fmla="*/ 8014 w 1600635"/>
              <a:gd name="connsiteY4" fmla="*/ 361309 h 725027"/>
              <a:gd name="connsiteX5" fmla="*/ 756877 w 1600635"/>
              <a:gd name="connsiteY5" fmla="*/ 346695 h 725027"/>
              <a:gd name="connsiteX6" fmla="*/ 757509 w 1600635"/>
              <a:gd name="connsiteY6" fmla="*/ 0 h 725027"/>
              <a:gd name="connsiteX0" fmla="*/ 757509 w 1600635"/>
              <a:gd name="connsiteY0" fmla="*/ 0 h 725027"/>
              <a:gd name="connsiteX1" fmla="*/ 1600635 w 1600635"/>
              <a:gd name="connsiteY1" fmla="*/ 2776 h 725027"/>
              <a:gd name="connsiteX2" fmla="*/ 1592122 w 1600635"/>
              <a:gd name="connsiteY2" fmla="*/ 725027 h 725027"/>
              <a:gd name="connsiteX3" fmla="*/ 0 w 1600635"/>
              <a:gd name="connsiteY3" fmla="*/ 725027 h 725027"/>
              <a:gd name="connsiteX4" fmla="*/ 8014 w 1600635"/>
              <a:gd name="connsiteY4" fmla="*/ 361309 h 725027"/>
              <a:gd name="connsiteX5" fmla="*/ 752621 w 1600635"/>
              <a:gd name="connsiteY5" fmla="*/ 364236 h 725027"/>
              <a:gd name="connsiteX6" fmla="*/ 757509 w 1600635"/>
              <a:gd name="connsiteY6" fmla="*/ 0 h 725027"/>
              <a:gd name="connsiteX0" fmla="*/ 757509 w 1600635"/>
              <a:gd name="connsiteY0" fmla="*/ 0 h 725027"/>
              <a:gd name="connsiteX1" fmla="*/ 1600635 w 1600635"/>
              <a:gd name="connsiteY1" fmla="*/ 2776 h 725027"/>
              <a:gd name="connsiteX2" fmla="*/ 1592122 w 1600635"/>
              <a:gd name="connsiteY2" fmla="*/ 725027 h 725027"/>
              <a:gd name="connsiteX3" fmla="*/ 0 w 1600635"/>
              <a:gd name="connsiteY3" fmla="*/ 725027 h 725027"/>
              <a:gd name="connsiteX4" fmla="*/ 8014 w 1600635"/>
              <a:gd name="connsiteY4" fmla="*/ 361309 h 725027"/>
              <a:gd name="connsiteX5" fmla="*/ 754749 w 1600635"/>
              <a:gd name="connsiteY5" fmla="*/ 349884 h 725027"/>
              <a:gd name="connsiteX6" fmla="*/ 757509 w 1600635"/>
              <a:gd name="connsiteY6" fmla="*/ 0 h 725027"/>
              <a:gd name="connsiteX0" fmla="*/ 757509 w 1600635"/>
              <a:gd name="connsiteY0" fmla="*/ 0 h 725027"/>
              <a:gd name="connsiteX1" fmla="*/ 1600635 w 1600635"/>
              <a:gd name="connsiteY1" fmla="*/ 2776 h 725027"/>
              <a:gd name="connsiteX2" fmla="*/ 1592122 w 1600635"/>
              <a:gd name="connsiteY2" fmla="*/ 725027 h 725027"/>
              <a:gd name="connsiteX3" fmla="*/ 0 w 1600635"/>
              <a:gd name="connsiteY3" fmla="*/ 725027 h 725027"/>
              <a:gd name="connsiteX4" fmla="*/ 8014 w 1600635"/>
              <a:gd name="connsiteY4" fmla="*/ 361309 h 725027"/>
              <a:gd name="connsiteX5" fmla="*/ 752621 w 1600635"/>
              <a:gd name="connsiteY5" fmla="*/ 357857 h 725027"/>
              <a:gd name="connsiteX6" fmla="*/ 757509 w 1600635"/>
              <a:gd name="connsiteY6" fmla="*/ 0 h 725027"/>
              <a:gd name="connsiteX0" fmla="*/ 757509 w 1600635"/>
              <a:gd name="connsiteY0" fmla="*/ 0 h 725027"/>
              <a:gd name="connsiteX1" fmla="*/ 1600635 w 1600635"/>
              <a:gd name="connsiteY1" fmla="*/ 2776 h 725027"/>
              <a:gd name="connsiteX2" fmla="*/ 1592122 w 1600635"/>
              <a:gd name="connsiteY2" fmla="*/ 725027 h 725027"/>
              <a:gd name="connsiteX3" fmla="*/ 0 w 1600635"/>
              <a:gd name="connsiteY3" fmla="*/ 725027 h 725027"/>
              <a:gd name="connsiteX4" fmla="*/ 8014 w 1600635"/>
              <a:gd name="connsiteY4" fmla="*/ 361309 h 725027"/>
              <a:gd name="connsiteX5" fmla="*/ 752621 w 1600635"/>
              <a:gd name="connsiteY5" fmla="*/ 353073 h 725027"/>
              <a:gd name="connsiteX6" fmla="*/ 757509 w 1600635"/>
              <a:gd name="connsiteY6" fmla="*/ 0 h 725027"/>
              <a:gd name="connsiteX0" fmla="*/ 757509 w 1600635"/>
              <a:gd name="connsiteY0" fmla="*/ 0 h 725027"/>
              <a:gd name="connsiteX1" fmla="*/ 1600635 w 1600635"/>
              <a:gd name="connsiteY1" fmla="*/ 2776 h 725027"/>
              <a:gd name="connsiteX2" fmla="*/ 1592122 w 1600635"/>
              <a:gd name="connsiteY2" fmla="*/ 725027 h 725027"/>
              <a:gd name="connsiteX3" fmla="*/ 0 w 1600635"/>
              <a:gd name="connsiteY3" fmla="*/ 725027 h 725027"/>
              <a:gd name="connsiteX4" fmla="*/ 8014 w 1600635"/>
              <a:gd name="connsiteY4" fmla="*/ 361309 h 725027"/>
              <a:gd name="connsiteX5" fmla="*/ 752621 w 1600635"/>
              <a:gd name="connsiteY5" fmla="*/ 353073 h 725027"/>
              <a:gd name="connsiteX6" fmla="*/ 757509 w 1600635"/>
              <a:gd name="connsiteY6" fmla="*/ 0 h 7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0635" h="725027">
                <a:moveTo>
                  <a:pt x="757509" y="0"/>
                </a:moveTo>
                <a:lnTo>
                  <a:pt x="1600635" y="2776"/>
                </a:lnTo>
                <a:cubicBezTo>
                  <a:pt x="1597797" y="243526"/>
                  <a:pt x="1594960" y="484277"/>
                  <a:pt x="1592122" y="725027"/>
                </a:cubicBezTo>
                <a:lnTo>
                  <a:pt x="0" y="725027"/>
                </a:lnTo>
                <a:cubicBezTo>
                  <a:pt x="-15" y="612528"/>
                  <a:pt x="8029" y="473808"/>
                  <a:pt x="8014" y="361309"/>
                </a:cubicBezTo>
                <a:cubicBezTo>
                  <a:pt x="740702" y="360178"/>
                  <a:pt x="10522" y="365452"/>
                  <a:pt x="752621" y="353073"/>
                </a:cubicBezTo>
                <a:cubicBezTo>
                  <a:pt x="756229" y="2633"/>
                  <a:pt x="765858" y="348871"/>
                  <a:pt x="757509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7150" cap="sq">
            <a:solidFill>
              <a:srgbClr val="FF0000"/>
            </a:solidFill>
            <a:prstDash val="lgDash"/>
            <a:miter/>
          </a:ln>
        </p:spPr>
        <p:txBody>
          <a:bodyPr/>
          <a:lstStyle/>
          <a:p>
            <a:pPr defTabSz="609630"/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2A5FDD0-EAA4-643E-07F9-E8D44D44BA9D}"/>
              </a:ext>
            </a:extLst>
          </p:cNvPr>
          <p:cNvSpPr/>
          <p:nvPr/>
        </p:nvSpPr>
        <p:spPr>
          <a:xfrm>
            <a:off x="2753220" y="2582944"/>
            <a:ext cx="1840056" cy="1612574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 descr="Immagine che contiene elettronica, telecomando, controllo&#10;&#10;Il contenuto generato dall'IA potrebbe non essere corretto.">
            <a:extLst>
              <a:ext uri="{FF2B5EF4-FFF2-40B4-BE49-F238E27FC236}">
                <a16:creationId xmlns:a16="http://schemas.microsoft.com/office/drawing/2014/main" id="{5603F51B-46F1-C90B-5DFA-D63AA58EF1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4908006"/>
            <a:ext cx="1840056" cy="138004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C6766D1-51A2-B546-F709-D077053EA51F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#4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422947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6" grpId="0"/>
      <p:bldP spid="9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EFEB2-380A-A99F-5AEC-C45A4134C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D93B5F5-224F-7997-4D7D-8D976EBED482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42806DB-9D28-4F42-703F-23CE5D2C1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811" y="1029430"/>
            <a:ext cx="10280413" cy="3088979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73B3A903-B4DA-FB65-C09B-381521B61417}"/>
              </a:ext>
            </a:extLst>
          </p:cNvPr>
          <p:cNvSpPr/>
          <p:nvPr/>
        </p:nvSpPr>
        <p:spPr>
          <a:xfrm rot="21148046">
            <a:off x="-2419275" y="2542255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9D6011A-EF8C-94BD-E235-9E1A5005BA36}"/>
              </a:ext>
            </a:extLst>
          </p:cNvPr>
          <p:cNvSpPr txBox="1"/>
          <p:nvPr/>
        </p:nvSpPr>
        <p:spPr>
          <a:xfrm>
            <a:off x="-24800" y="330756"/>
            <a:ext cx="12256805" cy="572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84"/>
              </a:lnSpc>
            </a:pPr>
            <a:r>
              <a:rPr lang="en-US" sz="3800" b="1" spc="339" dirty="0">
                <a:solidFill>
                  <a:srgbClr val="231F20"/>
                </a:solidFill>
                <a:latin typeface="Oswald Bold"/>
                <a:ea typeface="Oswald Bold"/>
                <a:cs typeface="Oswald Bold"/>
                <a:sym typeface="Oswald Bold"/>
              </a:rPr>
              <a:t>CONTROL IMPLEMENTATION IN SIMULATION</a:t>
            </a:r>
          </a:p>
        </p:txBody>
      </p:sp>
      <p:sp>
        <p:nvSpPr>
          <p:cNvPr id="47" name="TextBox 14">
            <a:extLst>
              <a:ext uri="{FF2B5EF4-FFF2-40B4-BE49-F238E27FC236}">
                <a16:creationId xmlns:a16="http://schemas.microsoft.com/office/drawing/2014/main" id="{60C84ABF-0457-3E17-8FC5-AD82227429CE}"/>
              </a:ext>
            </a:extLst>
          </p:cNvPr>
          <p:cNvSpPr txBox="1"/>
          <p:nvPr/>
        </p:nvSpPr>
        <p:spPr>
          <a:xfrm>
            <a:off x="8257198" y="2005394"/>
            <a:ext cx="1756551" cy="124200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906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5D13418B-91CB-90BF-2177-32FBA9F150E7}"/>
              </a:ext>
            </a:extLst>
          </p:cNvPr>
          <p:cNvSpPr/>
          <p:nvPr/>
        </p:nvSpPr>
        <p:spPr>
          <a:xfrm rot="21148046">
            <a:off x="9945175" y="1982536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ella 13">
                <a:extLst>
                  <a:ext uri="{FF2B5EF4-FFF2-40B4-BE49-F238E27FC236}">
                    <a16:creationId xmlns:a16="http://schemas.microsoft.com/office/drawing/2014/main" id="{BB463DF4-FAA3-F7ED-0E2A-400D791CD98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0793" y="4093860"/>
              <a:ext cx="5296864" cy="224072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24216">
                      <a:extLst>
                        <a:ext uri="{9D8B030D-6E8A-4147-A177-3AD203B41FA5}">
                          <a16:colId xmlns:a16="http://schemas.microsoft.com/office/drawing/2014/main" val="3837833480"/>
                        </a:ext>
                      </a:extLst>
                    </a:gridCol>
                    <a:gridCol w="1324216">
                      <a:extLst>
                        <a:ext uri="{9D8B030D-6E8A-4147-A177-3AD203B41FA5}">
                          <a16:colId xmlns:a16="http://schemas.microsoft.com/office/drawing/2014/main" val="625146476"/>
                        </a:ext>
                      </a:extLst>
                    </a:gridCol>
                    <a:gridCol w="1324216">
                      <a:extLst>
                        <a:ext uri="{9D8B030D-6E8A-4147-A177-3AD203B41FA5}">
                          <a16:colId xmlns:a16="http://schemas.microsoft.com/office/drawing/2014/main" val="367480301"/>
                        </a:ext>
                      </a:extLst>
                    </a:gridCol>
                    <a:gridCol w="1324216">
                      <a:extLst>
                        <a:ext uri="{9D8B030D-6E8A-4147-A177-3AD203B41FA5}">
                          <a16:colId xmlns:a16="http://schemas.microsoft.com/office/drawing/2014/main" val="200247743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000" b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it-IT" sz="2000" b="1" smtClean="0"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2000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000" b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it-IT" sz="2000" b="1" smtClean="0"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2000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800" b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it-IT" sz="1800" b="1" smtClean="0"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800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5303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it-IT" sz="2000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num>
                                  <m:den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𝜇𝜏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600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13285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0" smtClean="0">
                                    <a:latin typeface="Cambria Math" panose="02040503050406030204" pitchFamily="18" charset="0"/>
                                  </a:rPr>
                                  <m:t>𝑃𝐼</m:t>
                                </m:r>
                              </m:oMath>
                            </m:oMathPara>
                          </a14:m>
                          <a:endParaRPr lang="it-IT" sz="2000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0.9</m:t>
                                    </m:r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num>
                                  <m:den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𝜇𝜏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600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it-IT" sz="2000" b="0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oMath>
                            </m:oMathPara>
                          </a14:m>
                          <a:endParaRPr lang="it-IT" sz="2000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53114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0" smtClean="0">
                                    <a:latin typeface="Cambria Math" panose="02040503050406030204" pitchFamily="18" charset="0"/>
                                  </a:rPr>
                                  <m:t>𝑃𝐼𝐷</m:t>
                                </m:r>
                              </m:oMath>
                            </m:oMathPara>
                          </a14:m>
                          <a:endParaRPr lang="it-IT" sz="2000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1.2</m:t>
                                    </m:r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num>
                                  <m:den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𝜇𝜏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600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096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it-IT" sz="1600" b="0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oMath>
                            </m:oMathPara>
                          </a14:m>
                          <a:endParaRPr lang="it-IT" sz="2000" dirty="0"/>
                        </a:p>
                        <a:p>
                          <a:endParaRPr lang="it-IT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096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0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  <m:r>
                                  <a:rPr lang="it-IT" sz="2000" b="0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oMath>
                            </m:oMathPara>
                          </a14:m>
                          <a:endParaRPr lang="it-IT" sz="2000" dirty="0"/>
                        </a:p>
                        <a:p>
                          <a:endParaRPr lang="it-IT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31232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ella 13">
                <a:extLst>
                  <a:ext uri="{FF2B5EF4-FFF2-40B4-BE49-F238E27FC236}">
                    <a16:creationId xmlns:a16="http://schemas.microsoft.com/office/drawing/2014/main" id="{BB463DF4-FAA3-F7ED-0E2A-400D791CD98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2507140"/>
                  </p:ext>
                </p:extLst>
              </p:nvPr>
            </p:nvGraphicFramePr>
            <p:xfrm>
              <a:off x="380793" y="4093860"/>
              <a:ext cx="5296864" cy="215792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24216">
                      <a:extLst>
                        <a:ext uri="{9D8B030D-6E8A-4147-A177-3AD203B41FA5}">
                          <a16:colId xmlns:a16="http://schemas.microsoft.com/office/drawing/2014/main" val="3837833480"/>
                        </a:ext>
                      </a:extLst>
                    </a:gridCol>
                    <a:gridCol w="1324216">
                      <a:extLst>
                        <a:ext uri="{9D8B030D-6E8A-4147-A177-3AD203B41FA5}">
                          <a16:colId xmlns:a16="http://schemas.microsoft.com/office/drawing/2014/main" val="625146476"/>
                        </a:ext>
                      </a:extLst>
                    </a:gridCol>
                    <a:gridCol w="1324216">
                      <a:extLst>
                        <a:ext uri="{9D8B030D-6E8A-4147-A177-3AD203B41FA5}">
                          <a16:colId xmlns:a16="http://schemas.microsoft.com/office/drawing/2014/main" val="367480301"/>
                        </a:ext>
                      </a:extLst>
                    </a:gridCol>
                    <a:gridCol w="1324216">
                      <a:extLst>
                        <a:ext uri="{9D8B030D-6E8A-4147-A177-3AD203B41FA5}">
                          <a16:colId xmlns:a16="http://schemas.microsoft.com/office/drawing/2014/main" val="2002477436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100922" t="-1538" r="-201382" b="-44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200000" t="-1538" r="-100459" b="-44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301382" t="-1538" r="-922" b="-449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5303523"/>
                      </a:ext>
                    </a:extLst>
                  </a:tr>
                  <a:tr h="58616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459" t="-68041" r="-300000" b="-2010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100922" t="-68041" r="-201382" b="-2010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1328591"/>
                      </a:ext>
                    </a:extLst>
                  </a:tr>
                  <a:tr h="587756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459" t="-169792" r="-300000" b="-10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100922" t="-169792" r="-201382" b="-10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200000" t="-169792" r="-100459" b="-10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5311491"/>
                      </a:ext>
                    </a:extLst>
                  </a:tr>
                  <a:tr h="587756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459" t="-267010" r="-300000" b="-20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100922" t="-267010" r="-201382" b="-20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200000" t="-267010" r="-100459" b="-20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301382" t="-267010" r="-922" b="-20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312325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ella 14">
                <a:extLst>
                  <a:ext uri="{FF2B5EF4-FFF2-40B4-BE49-F238E27FC236}">
                    <a16:creationId xmlns:a16="http://schemas.microsoft.com/office/drawing/2014/main" id="{CDB7F46A-E919-745D-7B26-4A74A9C3ACC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727407" y="4097492"/>
              <a:ext cx="5077708" cy="23988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69427">
                      <a:extLst>
                        <a:ext uri="{9D8B030D-6E8A-4147-A177-3AD203B41FA5}">
                          <a16:colId xmlns:a16="http://schemas.microsoft.com/office/drawing/2014/main" val="3837833480"/>
                        </a:ext>
                      </a:extLst>
                    </a:gridCol>
                    <a:gridCol w="1269427">
                      <a:extLst>
                        <a:ext uri="{9D8B030D-6E8A-4147-A177-3AD203B41FA5}">
                          <a16:colId xmlns:a16="http://schemas.microsoft.com/office/drawing/2014/main" val="625146476"/>
                        </a:ext>
                      </a:extLst>
                    </a:gridCol>
                    <a:gridCol w="1269427">
                      <a:extLst>
                        <a:ext uri="{9D8B030D-6E8A-4147-A177-3AD203B41FA5}">
                          <a16:colId xmlns:a16="http://schemas.microsoft.com/office/drawing/2014/main" val="367480301"/>
                        </a:ext>
                      </a:extLst>
                    </a:gridCol>
                    <a:gridCol w="1269427">
                      <a:extLst>
                        <a:ext uri="{9D8B030D-6E8A-4147-A177-3AD203B41FA5}">
                          <a16:colId xmlns:a16="http://schemas.microsoft.com/office/drawing/2014/main" val="2002477436"/>
                        </a:ext>
                      </a:extLst>
                    </a:gridCol>
                  </a:tblGrid>
                  <a:tr h="327631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000" b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it-IT" sz="2000" b="1" smtClean="0"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2000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000" b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it-IT" sz="2000" b="1" smtClean="0"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2000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800" b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it-IT" sz="1800" b="1" smtClean="0"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800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5303523"/>
                      </a:ext>
                    </a:extLst>
                  </a:tr>
                  <a:tr h="48598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it-IT" sz="2000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τ</m:t>
                                    </m:r>
                                  </m:num>
                                  <m:den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𝜇𝜏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600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1328591"/>
                      </a:ext>
                    </a:extLst>
                  </a:tr>
                  <a:tr h="48598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0" smtClean="0">
                                    <a:latin typeface="Cambria Math" panose="02040503050406030204" pitchFamily="18" charset="0"/>
                                  </a:rPr>
                                  <m:t>𝑃𝐼</m:t>
                                </m:r>
                              </m:oMath>
                            </m:oMathPara>
                          </a14:m>
                          <a:endParaRPr lang="it-IT" sz="2000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</a:rPr>
                                      <m:t>10.8</m:t>
                                    </m:r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τ</m:t>
                                    </m:r>
                                  </m:num>
                                  <m:den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𝜇𝜏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600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096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it-IT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𝜏</m:t>
                                </m:r>
                                <m:f>
                                  <m:fPr>
                                    <m:ctrlPr>
                                      <a:rPr kumimoji="0" lang="it-IT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it-IT" sz="16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30</m:t>
                                    </m:r>
                                    <m:r>
                                      <a:rPr kumimoji="0" lang="it-IT" sz="16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  <m:r>
                                      <a:rPr kumimoji="0" lang="it-IT" sz="16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  <m:r>
                                      <a:rPr kumimoji="0" lang="it-IT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30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0" lang="el-GR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τ</m:t>
                                    </m:r>
                                  </m:num>
                                  <m:den>
                                    <m:r>
                                      <a:rPr kumimoji="0" lang="it-IT" sz="16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9</m:t>
                                    </m:r>
                                    <m:r>
                                      <a:rPr kumimoji="0" lang="it-IT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𝑇</m:t>
                                    </m:r>
                                    <m:r>
                                      <a:rPr kumimoji="0" lang="it-IT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+20</m:t>
                                    </m:r>
                                    <m:r>
                                      <a:rPr kumimoji="0" lang="it-IT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𝜏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it-IT" sz="1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5311491"/>
                      </a:ext>
                    </a:extLst>
                  </a:tr>
                  <a:tr h="60827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0" smtClean="0">
                                    <a:latin typeface="Cambria Math" panose="02040503050406030204" pitchFamily="18" charset="0"/>
                                  </a:rPr>
                                  <m:t>𝑃𝐼𝐷</m:t>
                                </m:r>
                              </m:oMath>
                            </m:oMathPara>
                          </a14:m>
                          <a:endParaRPr lang="it-IT" sz="2000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</a:rPr>
                                      <m:t>+3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τ</m:t>
                                    </m:r>
                                  </m:num>
                                  <m:den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𝜇𝜏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600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096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it-IT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𝜏</m:t>
                                </m:r>
                                <m:f>
                                  <m:fPr>
                                    <m:ctrlPr>
                                      <a:rPr kumimoji="0" lang="it-IT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it-IT" sz="16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32</m:t>
                                    </m:r>
                                    <m:r>
                                      <a:rPr kumimoji="0" lang="it-IT" sz="16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  <m:r>
                                      <a:rPr kumimoji="0" lang="it-IT" sz="16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  <m:r>
                                      <a:rPr kumimoji="0" lang="it-IT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0" lang="el-GR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τ</m:t>
                                    </m:r>
                                  </m:num>
                                  <m:den>
                                    <m:r>
                                      <a:rPr kumimoji="0" lang="it-IT" sz="16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12</m:t>
                                    </m:r>
                                    <m:r>
                                      <a:rPr kumimoji="0" lang="it-IT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𝜏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it-IT" sz="1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096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kumimoji="0" lang="it-IT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it-IT" sz="16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0" lang="it-IT" sz="16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T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0" lang="el-GR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τ</m:t>
                                    </m:r>
                                  </m:num>
                                  <m:den>
                                    <m:r>
                                      <a:rPr kumimoji="0" lang="it-IT" sz="16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11</m:t>
                                    </m:r>
                                    <m:r>
                                      <a:rPr kumimoji="0" lang="it-IT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𝑇</m:t>
                                    </m:r>
                                    <m:r>
                                      <a:rPr kumimoji="0" lang="it-IT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+2</m:t>
                                    </m:r>
                                    <m:r>
                                      <a:rPr kumimoji="0" lang="it-IT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𝜏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it-IT" sz="1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endParaRPr lang="it-IT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31232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ella 14">
                <a:extLst>
                  <a:ext uri="{FF2B5EF4-FFF2-40B4-BE49-F238E27FC236}">
                    <a16:creationId xmlns:a16="http://schemas.microsoft.com/office/drawing/2014/main" id="{CDB7F46A-E919-745D-7B26-4A74A9C3AC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8277833"/>
                  </p:ext>
                </p:extLst>
              </p:nvPr>
            </p:nvGraphicFramePr>
            <p:xfrm>
              <a:off x="6727407" y="4097492"/>
              <a:ext cx="5077708" cy="23074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69427">
                      <a:extLst>
                        <a:ext uri="{9D8B030D-6E8A-4147-A177-3AD203B41FA5}">
                          <a16:colId xmlns:a16="http://schemas.microsoft.com/office/drawing/2014/main" val="3837833480"/>
                        </a:ext>
                      </a:extLst>
                    </a:gridCol>
                    <a:gridCol w="1269427">
                      <a:extLst>
                        <a:ext uri="{9D8B030D-6E8A-4147-A177-3AD203B41FA5}">
                          <a16:colId xmlns:a16="http://schemas.microsoft.com/office/drawing/2014/main" val="625146476"/>
                        </a:ext>
                      </a:extLst>
                    </a:gridCol>
                    <a:gridCol w="1269427">
                      <a:extLst>
                        <a:ext uri="{9D8B030D-6E8A-4147-A177-3AD203B41FA5}">
                          <a16:colId xmlns:a16="http://schemas.microsoft.com/office/drawing/2014/main" val="367480301"/>
                        </a:ext>
                      </a:extLst>
                    </a:gridCol>
                    <a:gridCol w="1269427">
                      <a:extLst>
                        <a:ext uri="{9D8B030D-6E8A-4147-A177-3AD203B41FA5}">
                          <a16:colId xmlns:a16="http://schemas.microsoft.com/office/drawing/2014/main" val="2002477436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8"/>
                          <a:stretch>
                            <a:fillRect l="-100962" t="-1538" r="-201442" b="-48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8"/>
                          <a:stretch>
                            <a:fillRect l="-200000" t="-1538" r="-100478" b="-48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8"/>
                          <a:stretch>
                            <a:fillRect l="-301442" t="-1538" r="-962" b="-48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5303523"/>
                      </a:ext>
                    </a:extLst>
                  </a:tr>
                  <a:tr h="587756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8"/>
                          <a:stretch>
                            <a:fillRect l="-478" t="-68041" r="-300000" b="-2257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8"/>
                          <a:stretch>
                            <a:fillRect l="-100962" t="-68041" r="-201442" b="-2257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1328591"/>
                      </a:ext>
                    </a:extLst>
                  </a:tr>
                  <a:tr h="587756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8"/>
                          <a:stretch>
                            <a:fillRect l="-478" t="-169792" r="-300000" b="-1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8"/>
                          <a:stretch>
                            <a:fillRect l="-100962" t="-169792" r="-201442" b="-1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8"/>
                          <a:stretch>
                            <a:fillRect l="-200000" t="-169792" r="-100478" b="-1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rgbClr val="F2F4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5311491"/>
                      </a:ext>
                    </a:extLst>
                  </a:tr>
                  <a:tr h="735648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8"/>
                          <a:stretch>
                            <a:fillRect l="-478" t="-214050" r="-300000" b="-16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8"/>
                          <a:stretch>
                            <a:fillRect l="-100962" t="-214050" r="-201442" b="-16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8"/>
                          <a:stretch>
                            <a:fillRect l="-200000" t="-214050" r="-100478" b="-16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8"/>
                          <a:stretch>
                            <a:fillRect l="-301442" t="-214050" r="-962" b="-16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312325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6" name="Rettangolo 15">
            <a:extLst>
              <a:ext uri="{FF2B5EF4-FFF2-40B4-BE49-F238E27FC236}">
                <a16:creationId xmlns:a16="http://schemas.microsoft.com/office/drawing/2014/main" id="{541E19E7-5AF9-C330-FF24-77875B097FF3}"/>
              </a:ext>
            </a:extLst>
          </p:cNvPr>
          <p:cNvSpPr/>
          <p:nvPr/>
        </p:nvSpPr>
        <p:spPr>
          <a:xfrm>
            <a:off x="288758" y="4989764"/>
            <a:ext cx="5448548" cy="74643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CD54789-17BA-31FA-E2C4-50BDC87354EB}"/>
              </a:ext>
            </a:extLst>
          </p:cNvPr>
          <p:cNvSpPr/>
          <p:nvPr/>
        </p:nvSpPr>
        <p:spPr>
          <a:xfrm>
            <a:off x="6533962" y="4978536"/>
            <a:ext cx="5448548" cy="74643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2375B2C-2AE2-EF14-E792-3FB8CC112CD9}"/>
              </a:ext>
            </a:extLst>
          </p:cNvPr>
          <p:cNvSpPr txBox="1"/>
          <p:nvPr/>
        </p:nvSpPr>
        <p:spPr>
          <a:xfrm>
            <a:off x="380793" y="6434656"/>
            <a:ext cx="529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Oswald Bold" panose="00000800000000000000" pitchFamily="2" charset="0"/>
              </a:rPr>
              <a:t>ZIEGLER-NICHOLS PID TUNING RULES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8B07C95-7125-40A1-CC23-02D921F874B4}"/>
              </a:ext>
            </a:extLst>
          </p:cNvPr>
          <p:cNvSpPr txBox="1"/>
          <p:nvPr/>
        </p:nvSpPr>
        <p:spPr>
          <a:xfrm>
            <a:off x="6654215" y="6424236"/>
            <a:ext cx="529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Oswald Bold" panose="00000800000000000000" pitchFamily="2" charset="0"/>
              </a:rPr>
              <a:t>COHEN-COON PID TUNING RULES</a:t>
            </a:r>
          </a:p>
        </p:txBody>
      </p:sp>
      <p:grpSp>
        <p:nvGrpSpPr>
          <p:cNvPr id="68" name="Group 5">
            <a:extLst>
              <a:ext uri="{FF2B5EF4-FFF2-40B4-BE49-F238E27FC236}">
                <a16:creationId xmlns:a16="http://schemas.microsoft.com/office/drawing/2014/main" id="{0BA94D04-70CE-3A27-F133-030571DB0447}"/>
              </a:ext>
            </a:extLst>
          </p:cNvPr>
          <p:cNvGrpSpPr/>
          <p:nvPr/>
        </p:nvGrpSpPr>
        <p:grpSpPr>
          <a:xfrm>
            <a:off x="3424075" y="1127381"/>
            <a:ext cx="2535023" cy="1819925"/>
            <a:chOff x="-281264" y="-119132"/>
            <a:chExt cx="1070848" cy="835005"/>
          </a:xfrm>
        </p:grpSpPr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AB74789C-D536-A848-40D9-D658B54E8744}"/>
                </a:ext>
              </a:extLst>
            </p:cNvPr>
            <p:cNvSpPr/>
            <p:nvPr/>
          </p:nvSpPr>
          <p:spPr>
            <a:xfrm>
              <a:off x="-281264" y="-119132"/>
              <a:ext cx="789584" cy="715873"/>
            </a:xfrm>
            <a:custGeom>
              <a:avLst/>
              <a:gdLst/>
              <a:ahLst/>
              <a:cxnLst/>
              <a:rect l="l" t="t" r="r" b="b"/>
              <a:pathLst>
                <a:path w="789584" h="715873">
                  <a:moveTo>
                    <a:pt x="0" y="0"/>
                  </a:moveTo>
                  <a:lnTo>
                    <a:pt x="789584" y="0"/>
                  </a:lnTo>
                  <a:lnTo>
                    <a:pt x="789584" y="715873"/>
                  </a:lnTo>
                  <a:lnTo>
                    <a:pt x="0" y="71587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F0000"/>
              </a:solidFill>
              <a:prstDash val="lgDash"/>
              <a:miter/>
            </a:ln>
          </p:spPr>
          <p:txBody>
            <a:bodyPr/>
            <a:lstStyle/>
            <a:p>
              <a:pPr defTabSz="609630"/>
              <a:endParaRPr lang="it-IT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TextBox 7">
              <a:extLst>
                <a:ext uri="{FF2B5EF4-FFF2-40B4-BE49-F238E27FC236}">
                  <a16:creationId xmlns:a16="http://schemas.microsoft.com/office/drawing/2014/main" id="{1A52A32B-EE8C-137D-68E7-24A668664206}"/>
                </a:ext>
              </a:extLst>
            </p:cNvPr>
            <p:cNvSpPr txBox="1"/>
            <p:nvPr/>
          </p:nvSpPr>
          <p:spPr>
            <a:xfrm>
              <a:off x="0" y="-19050"/>
              <a:ext cx="789584" cy="7349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1" name="Group 9">
            <a:extLst>
              <a:ext uri="{FF2B5EF4-FFF2-40B4-BE49-F238E27FC236}">
                <a16:creationId xmlns:a16="http://schemas.microsoft.com/office/drawing/2014/main" id="{946C4CF6-5696-D499-E821-8D9AA0152A75}"/>
              </a:ext>
            </a:extLst>
          </p:cNvPr>
          <p:cNvGrpSpPr/>
          <p:nvPr/>
        </p:nvGrpSpPr>
        <p:grpSpPr>
          <a:xfrm>
            <a:off x="5768594" y="1126405"/>
            <a:ext cx="3739473" cy="1560273"/>
            <a:chOff x="0" y="0"/>
            <a:chExt cx="1592122" cy="715873"/>
          </a:xfrm>
        </p:grpSpPr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20573A44-0198-32D1-FB03-E63075505788}"/>
                </a:ext>
              </a:extLst>
            </p:cNvPr>
            <p:cNvSpPr/>
            <p:nvPr/>
          </p:nvSpPr>
          <p:spPr>
            <a:xfrm>
              <a:off x="0" y="0"/>
              <a:ext cx="1592122" cy="715873"/>
            </a:xfrm>
            <a:custGeom>
              <a:avLst/>
              <a:gdLst/>
              <a:ahLst/>
              <a:cxnLst/>
              <a:rect l="l" t="t" r="r" b="b"/>
              <a:pathLst>
                <a:path w="1592122" h="715873">
                  <a:moveTo>
                    <a:pt x="0" y="0"/>
                  </a:moveTo>
                  <a:lnTo>
                    <a:pt x="1592122" y="0"/>
                  </a:lnTo>
                  <a:lnTo>
                    <a:pt x="1592122" y="715873"/>
                  </a:lnTo>
                  <a:lnTo>
                    <a:pt x="0" y="71587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F0000"/>
              </a:solidFill>
              <a:prstDash val="lgDash"/>
              <a:miter/>
            </a:ln>
          </p:spPr>
          <p:txBody>
            <a:bodyPr/>
            <a:lstStyle/>
            <a:p>
              <a:pPr defTabSz="609630"/>
              <a:endParaRPr lang="it-I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78866CF4-45AF-E9E9-1A23-61E78A53BDE4}"/>
                </a:ext>
              </a:extLst>
            </p:cNvPr>
            <p:cNvSpPr txBox="1"/>
            <p:nvPr/>
          </p:nvSpPr>
          <p:spPr>
            <a:xfrm>
              <a:off x="0" y="-19050"/>
              <a:ext cx="1592122" cy="7349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7" name="TextBox 15">
            <a:extLst>
              <a:ext uri="{FF2B5EF4-FFF2-40B4-BE49-F238E27FC236}">
                <a16:creationId xmlns:a16="http://schemas.microsoft.com/office/drawing/2014/main" id="{FCDD954C-02C9-7FB9-624F-8B6240E00BA0}"/>
              </a:ext>
            </a:extLst>
          </p:cNvPr>
          <p:cNvSpPr txBox="1"/>
          <p:nvPr/>
        </p:nvSpPr>
        <p:spPr>
          <a:xfrm>
            <a:off x="3424075" y="2798359"/>
            <a:ext cx="1901871" cy="225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906"/>
              </a:lnSpc>
              <a:spcBef>
                <a:spcPct val="0"/>
              </a:spcBef>
            </a:pPr>
            <a:r>
              <a:rPr lang="en-US" sz="1466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PID Controller</a:t>
            </a:r>
          </a:p>
        </p:txBody>
      </p:sp>
      <p:sp>
        <p:nvSpPr>
          <p:cNvPr id="78" name="TextBox 16">
            <a:extLst>
              <a:ext uri="{FF2B5EF4-FFF2-40B4-BE49-F238E27FC236}">
                <a16:creationId xmlns:a16="http://schemas.microsoft.com/office/drawing/2014/main" id="{6B34943B-E3D7-C3FB-545B-56B45A557639}"/>
              </a:ext>
            </a:extLst>
          </p:cNvPr>
          <p:cNvSpPr txBox="1"/>
          <p:nvPr/>
        </p:nvSpPr>
        <p:spPr>
          <a:xfrm>
            <a:off x="5843791" y="2792023"/>
            <a:ext cx="3757202" cy="232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906"/>
              </a:lnSpc>
              <a:spcBef>
                <a:spcPct val="0"/>
              </a:spcBef>
            </a:pPr>
            <a:r>
              <a:rPr lang="en-US" sz="1466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Model </a:t>
            </a:r>
          </a:p>
        </p:txBody>
      </p:sp>
      <p:sp>
        <p:nvSpPr>
          <p:cNvPr id="80" name="TextBox 15">
            <a:extLst>
              <a:ext uri="{FF2B5EF4-FFF2-40B4-BE49-F238E27FC236}">
                <a16:creationId xmlns:a16="http://schemas.microsoft.com/office/drawing/2014/main" id="{80BFC899-9995-9B47-E3BF-D2327AA73729}"/>
              </a:ext>
            </a:extLst>
          </p:cNvPr>
          <p:cNvSpPr txBox="1"/>
          <p:nvPr/>
        </p:nvSpPr>
        <p:spPr>
          <a:xfrm>
            <a:off x="781485" y="2798623"/>
            <a:ext cx="1843953" cy="225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906"/>
              </a:lnSpc>
              <a:spcBef>
                <a:spcPct val="0"/>
              </a:spcBef>
            </a:pPr>
            <a:r>
              <a:rPr lang="en-US" sz="1466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Reference</a:t>
            </a:r>
          </a:p>
        </p:txBody>
      </p:sp>
      <p:sp>
        <p:nvSpPr>
          <p:cNvPr id="81" name="Rettangolo 80">
            <a:extLst>
              <a:ext uri="{FF2B5EF4-FFF2-40B4-BE49-F238E27FC236}">
                <a16:creationId xmlns:a16="http://schemas.microsoft.com/office/drawing/2014/main" id="{0EBCA5FF-1F9D-0B9F-E888-24AB7EE4E06D}"/>
              </a:ext>
            </a:extLst>
          </p:cNvPr>
          <p:cNvSpPr/>
          <p:nvPr/>
        </p:nvSpPr>
        <p:spPr>
          <a:xfrm>
            <a:off x="804981" y="1086288"/>
            <a:ext cx="1869185" cy="1601792"/>
          </a:xfrm>
          <a:prstGeom prst="rect">
            <a:avLst/>
          </a:prstGeom>
          <a:noFill/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B64B2C1-603F-BA3C-B5D1-8D21A6B94349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#4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03233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77" grpId="0"/>
      <p:bldP spid="78" grpId="0"/>
      <p:bldP spid="8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11FBF-689E-9150-34B6-B6A117F5F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387E192-BDFD-0BB3-4577-CBC9534951FF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9CF9F82-74E5-F949-6F69-229B2969EE8D}"/>
              </a:ext>
            </a:extLst>
          </p:cNvPr>
          <p:cNvSpPr/>
          <p:nvPr/>
        </p:nvSpPr>
        <p:spPr>
          <a:xfrm>
            <a:off x="-1853052" y="4894213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546B8A0-EEC2-2372-971F-266BF0BC9E10}"/>
              </a:ext>
            </a:extLst>
          </p:cNvPr>
          <p:cNvSpPr txBox="1"/>
          <p:nvPr/>
        </p:nvSpPr>
        <p:spPr>
          <a:xfrm>
            <a:off x="-1824726" y="330756"/>
            <a:ext cx="12256805" cy="572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84"/>
              </a:lnSpc>
            </a:pPr>
            <a:r>
              <a:rPr lang="en-US" sz="3800" b="1" spc="339" dirty="0">
                <a:solidFill>
                  <a:srgbClr val="231F20"/>
                </a:solidFill>
                <a:latin typeface="Oswald Bold"/>
                <a:ea typeface="Oswald Bold"/>
                <a:cs typeface="Oswald Bold"/>
                <a:sym typeface="Oswald Bold"/>
              </a:rPr>
              <a:t>CONTROL IMPLEMENTATION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C536CA5-01A3-2F5C-5529-E3B115E18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1428750"/>
            <a:ext cx="5715000" cy="42862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F9BC609-FEC4-F536-8D04-4605A2D8F7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4075" y="1428750"/>
            <a:ext cx="5715000" cy="428625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99A4B0-7780-2ACF-8D90-1DDBE232BBAF}"/>
              </a:ext>
            </a:extLst>
          </p:cNvPr>
          <p:cNvSpPr txBox="1"/>
          <p:nvPr/>
        </p:nvSpPr>
        <p:spPr>
          <a:xfrm>
            <a:off x="7517328" y="278530"/>
            <a:ext cx="40041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800" b="1" spc="300" dirty="0">
                <a:solidFill>
                  <a:srgbClr val="231F20"/>
                </a:solidFill>
                <a:latin typeface="Oswald Bold" panose="00000800000000000000" pitchFamily="2" charset="0"/>
              </a:rPr>
              <a:t>IN SIMULATION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83E07A-F715-B4EF-FFF5-C3E7BBD82DCE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#4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183085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88A30-67E2-B202-5822-3EE11E61D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63A4C9C-08F8-5C7E-CC26-3780C7A4FE13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6C4E21B-E2EC-EEB8-F532-B148D18C72AD}"/>
              </a:ext>
            </a:extLst>
          </p:cNvPr>
          <p:cNvSpPr/>
          <p:nvPr/>
        </p:nvSpPr>
        <p:spPr>
          <a:xfrm>
            <a:off x="-1853052" y="4894213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3AA26CE-E7BE-5153-D106-00EF225FD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5582" y="1428749"/>
            <a:ext cx="5714999" cy="4286249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ECF65A08-705E-364D-386F-A9020CCD3839}"/>
              </a:ext>
            </a:extLst>
          </p:cNvPr>
          <p:cNvSpPr txBox="1"/>
          <p:nvPr/>
        </p:nvSpPr>
        <p:spPr>
          <a:xfrm>
            <a:off x="-1824726" y="330756"/>
            <a:ext cx="12256805" cy="572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84"/>
              </a:lnSpc>
            </a:pPr>
            <a:r>
              <a:rPr lang="en-US" sz="3800" b="1" spc="339" dirty="0">
                <a:solidFill>
                  <a:srgbClr val="231F20"/>
                </a:solidFill>
                <a:latin typeface="Oswald Bold"/>
                <a:ea typeface="Oswald Bold"/>
                <a:cs typeface="Oswald Bold"/>
                <a:sym typeface="Oswald Bold"/>
              </a:rPr>
              <a:t>CONTROL IMPLEMENTATION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DBD04F0-2A98-1A48-B350-35BD1F0962F6}"/>
              </a:ext>
            </a:extLst>
          </p:cNvPr>
          <p:cNvSpPr txBox="1"/>
          <p:nvPr/>
        </p:nvSpPr>
        <p:spPr>
          <a:xfrm>
            <a:off x="7517328" y="278530"/>
            <a:ext cx="40041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800" b="1" spc="300" dirty="0">
                <a:solidFill>
                  <a:srgbClr val="231F20"/>
                </a:solidFill>
                <a:latin typeface="Oswald Bold" panose="00000800000000000000" pitchFamily="2" charset="0"/>
              </a:rPr>
              <a:t>IN LAB-REPLICA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8C447E7-97B3-2F7E-E266-66364B3E58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790" y="1428749"/>
            <a:ext cx="5714999" cy="4286249"/>
          </a:xfrm>
          <a:prstGeom prst="rect">
            <a:avLst/>
          </a:prstGeom>
        </p:spPr>
      </p:pic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C9ECDD8A-4193-CC75-B4C0-20AC797E2DE4}"/>
              </a:ext>
            </a:extLst>
          </p:cNvPr>
          <p:cNvCxnSpPr>
            <a:cxnSpLocks/>
          </p:cNvCxnSpPr>
          <p:nvPr/>
        </p:nvCxnSpPr>
        <p:spPr>
          <a:xfrm>
            <a:off x="3309961" y="1811867"/>
            <a:ext cx="0" cy="336973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5">
            <a:extLst>
              <a:ext uri="{FF2B5EF4-FFF2-40B4-BE49-F238E27FC236}">
                <a16:creationId xmlns:a16="http://schemas.microsoft.com/office/drawing/2014/main" id="{A93EA5E1-8253-5D65-122B-4C1CF3DE972F}"/>
              </a:ext>
            </a:extLst>
          </p:cNvPr>
          <p:cNvSpPr txBox="1"/>
          <p:nvPr/>
        </p:nvSpPr>
        <p:spPr>
          <a:xfrm>
            <a:off x="1303459" y="4708755"/>
            <a:ext cx="1718563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8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CONTROL: OFF</a:t>
            </a: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B9EC8C40-4757-4E9D-5FC5-C6D946CBC9FE}"/>
              </a:ext>
            </a:extLst>
          </p:cNvPr>
          <p:cNvSpPr txBox="1"/>
          <p:nvPr/>
        </p:nvSpPr>
        <p:spPr>
          <a:xfrm>
            <a:off x="3554498" y="4884863"/>
            <a:ext cx="1990810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8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CONTROL: ON</a:t>
            </a:r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319EB2E2-4A02-2FA7-3C15-216012EE42DA}"/>
              </a:ext>
            </a:extLst>
          </p:cNvPr>
          <p:cNvCxnSpPr>
            <a:cxnSpLocks/>
          </p:cNvCxnSpPr>
          <p:nvPr/>
        </p:nvCxnSpPr>
        <p:spPr>
          <a:xfrm>
            <a:off x="8889515" y="1811861"/>
            <a:ext cx="0" cy="336973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15">
            <a:extLst>
              <a:ext uri="{FF2B5EF4-FFF2-40B4-BE49-F238E27FC236}">
                <a16:creationId xmlns:a16="http://schemas.microsoft.com/office/drawing/2014/main" id="{658427BB-FA48-8CE7-D914-FD0FDAD33766}"/>
              </a:ext>
            </a:extLst>
          </p:cNvPr>
          <p:cNvSpPr txBox="1"/>
          <p:nvPr/>
        </p:nvSpPr>
        <p:spPr>
          <a:xfrm>
            <a:off x="6874546" y="4708745"/>
            <a:ext cx="1718563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8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CONTROL: OFF</a:t>
            </a: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1C93D398-FF26-AD96-AB1C-63806E25CF24}"/>
              </a:ext>
            </a:extLst>
          </p:cNvPr>
          <p:cNvSpPr txBox="1"/>
          <p:nvPr/>
        </p:nvSpPr>
        <p:spPr>
          <a:xfrm>
            <a:off x="9134052" y="4884854"/>
            <a:ext cx="1990810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8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CONTROL: 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D03359-EC0E-4093-838E-ED80D5086552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#4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554808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958B8-65F2-B988-C626-41CFDF5AC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9538D14-3FB1-BF45-EB8D-925352720ED9}"/>
              </a:ext>
            </a:extLst>
          </p:cNvPr>
          <p:cNvSpPr/>
          <p:nvPr/>
        </p:nvSpPr>
        <p:spPr>
          <a:xfrm flipH="1" flipV="1">
            <a:off x="1905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D076601-9472-CB9C-904E-81860880F802}"/>
              </a:ext>
            </a:extLst>
          </p:cNvPr>
          <p:cNvSpPr/>
          <p:nvPr/>
        </p:nvSpPr>
        <p:spPr>
          <a:xfrm rot="7659121">
            <a:off x="10288207" y="5300194"/>
            <a:ext cx="5086196" cy="5219044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3" y="0"/>
                </a:lnTo>
                <a:lnTo>
                  <a:pt x="7629293" y="7828567"/>
                </a:lnTo>
                <a:lnTo>
                  <a:pt x="0" y="7828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3743833-ED23-3999-26EA-B0036135CC32}"/>
              </a:ext>
            </a:extLst>
          </p:cNvPr>
          <p:cNvSpPr/>
          <p:nvPr/>
        </p:nvSpPr>
        <p:spPr>
          <a:xfrm>
            <a:off x="-4689974" y="174979"/>
            <a:ext cx="6585461" cy="6757469"/>
          </a:xfrm>
          <a:custGeom>
            <a:avLst/>
            <a:gdLst/>
            <a:ahLst/>
            <a:cxnLst/>
            <a:rect l="l" t="t" r="r" b="b"/>
            <a:pathLst>
              <a:path w="9878192" h="10136204">
                <a:moveTo>
                  <a:pt x="0" y="0"/>
                </a:moveTo>
                <a:lnTo>
                  <a:pt x="9878192" y="0"/>
                </a:lnTo>
                <a:lnTo>
                  <a:pt x="9878192" y="10136204"/>
                </a:lnTo>
                <a:lnTo>
                  <a:pt x="0" y="1013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2AA399B6-1758-598C-3545-4DB76AF739E6}"/>
              </a:ext>
            </a:extLst>
          </p:cNvPr>
          <p:cNvGrpSpPr/>
          <p:nvPr/>
        </p:nvGrpSpPr>
        <p:grpSpPr>
          <a:xfrm>
            <a:off x="2505073" y="1400189"/>
            <a:ext cx="7200901" cy="5076901"/>
            <a:chOff x="-26416" y="-69109"/>
            <a:chExt cx="1994821" cy="136187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4AF456B-4C50-CE1C-8323-41D2912119F4}"/>
                </a:ext>
              </a:extLst>
            </p:cNvPr>
            <p:cNvSpPr/>
            <p:nvPr/>
          </p:nvSpPr>
          <p:spPr>
            <a:xfrm>
              <a:off x="-26416" y="-69109"/>
              <a:ext cx="1994821" cy="1361877"/>
            </a:xfrm>
            <a:custGeom>
              <a:avLst/>
              <a:gdLst/>
              <a:ahLst/>
              <a:cxnLst/>
              <a:rect l="l" t="t" r="r" b="b"/>
              <a:pathLst>
                <a:path w="1895495" h="812800">
                  <a:moveTo>
                    <a:pt x="0" y="0"/>
                  </a:moveTo>
                  <a:lnTo>
                    <a:pt x="1895495" y="0"/>
                  </a:lnTo>
                  <a:lnTo>
                    <a:pt x="18954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285750" indent="-285750" defTabSz="609630">
                <a:buFont typeface="Arial" panose="020B0604020202020204" pitchFamily="34" charset="0"/>
                <a:buChar char="•"/>
              </a:pPr>
              <a:r>
                <a:rPr lang="it-IT" sz="2000" b="1" dirty="0">
                  <a:solidFill>
                    <a:prstClr val="black"/>
                  </a:solidFill>
                  <a:latin typeface="Calibri"/>
                </a:rPr>
                <a:t>SYNCHROTRON CONTROL SYSTEMS OVERVIEW			</a:t>
              </a:r>
              <a:r>
                <a:rPr lang="it-IT" sz="2400" b="1" dirty="0">
                  <a:solidFill>
                    <a:srgbClr val="2E8BCB"/>
                  </a:solidFill>
                  <a:latin typeface="Calibri"/>
                </a:rPr>
                <a:t>#1</a:t>
              </a:r>
              <a:endParaRPr lang="it-IT" sz="2000" b="1" dirty="0">
                <a:solidFill>
                  <a:srgbClr val="2E8BCB"/>
                </a:solidFill>
                <a:latin typeface="Calibri"/>
              </a:endParaRPr>
            </a:p>
            <a:p>
              <a:pPr marL="285750" indent="-285750" defTabSz="609630">
                <a:buFont typeface="Arial" panose="020B0604020202020204" pitchFamily="34" charset="0"/>
                <a:buChar char="•"/>
              </a:pPr>
              <a:endParaRPr lang="it-IT" sz="2000" b="1" dirty="0">
                <a:solidFill>
                  <a:prstClr val="black"/>
                </a:solidFill>
                <a:latin typeface="Calibri"/>
              </a:endParaRPr>
            </a:p>
            <a:p>
              <a:pPr marL="285750" indent="-285750" defTabSz="609630">
                <a:buFont typeface="Arial" panose="020B0604020202020204" pitchFamily="34" charset="0"/>
                <a:buChar char="•"/>
              </a:pPr>
              <a:r>
                <a:rPr lang="it-IT" sz="2000" b="1" dirty="0">
                  <a:solidFill>
                    <a:prstClr val="black"/>
                  </a:solidFill>
                  <a:latin typeface="Calibri"/>
                </a:rPr>
                <a:t>LAB- REPLICA 									</a:t>
              </a:r>
              <a:r>
                <a:rPr lang="it-IT" sz="2400" b="1" dirty="0">
                  <a:solidFill>
                    <a:srgbClr val="2E8BCB"/>
                  </a:solidFill>
                  <a:latin typeface="Calibri"/>
                </a:rPr>
                <a:t>#2</a:t>
              </a:r>
              <a:endParaRPr lang="it-IT" sz="2000" b="1" dirty="0">
                <a:solidFill>
                  <a:srgbClr val="2E8BCB"/>
                </a:solidFill>
                <a:latin typeface="Calibri"/>
              </a:endParaRPr>
            </a:p>
            <a:p>
              <a:pPr marL="285750" indent="-285750" defTabSz="609630">
                <a:buFont typeface="Arial" panose="020B0604020202020204" pitchFamily="34" charset="0"/>
                <a:buChar char="•"/>
              </a:pPr>
              <a:endParaRPr lang="it-IT" sz="2000" b="1" dirty="0">
                <a:solidFill>
                  <a:prstClr val="black"/>
                </a:solidFill>
                <a:latin typeface="Calibri"/>
              </a:endParaRPr>
            </a:p>
            <a:p>
              <a:pPr marL="285750" indent="-285750" defTabSz="609630">
                <a:buFont typeface="Arial" panose="020B0604020202020204" pitchFamily="34" charset="0"/>
                <a:buChar char="•"/>
              </a:pPr>
              <a:r>
                <a:rPr lang="it-IT" sz="2000" b="1" dirty="0">
                  <a:solidFill>
                    <a:prstClr val="black"/>
                  </a:solidFill>
                  <a:latin typeface="Calibri"/>
                </a:rPr>
                <a:t>OPEN-LOOP SYSTEM								</a:t>
              </a:r>
              <a:r>
                <a:rPr lang="it-IT" sz="2400" b="1" dirty="0">
                  <a:solidFill>
                    <a:srgbClr val="2E8BCB"/>
                  </a:solidFill>
                  <a:latin typeface="Calibri"/>
                </a:rPr>
                <a:t>#3</a:t>
              </a:r>
              <a:endParaRPr lang="it-IT" sz="2000" b="1" dirty="0">
                <a:solidFill>
                  <a:srgbClr val="2E8BCB"/>
                </a:solidFill>
                <a:latin typeface="Calibri"/>
              </a:endParaRPr>
            </a:p>
            <a:p>
              <a:pPr marL="285750" indent="-285750" defTabSz="609630">
                <a:buFont typeface="Arial" panose="020B0604020202020204" pitchFamily="34" charset="0"/>
                <a:buChar char="•"/>
              </a:pPr>
              <a:endParaRPr lang="it-IT" sz="2000" b="1" dirty="0">
                <a:solidFill>
                  <a:prstClr val="black"/>
                </a:solidFill>
                <a:latin typeface="Calibri"/>
              </a:endParaRPr>
            </a:p>
            <a:p>
              <a:pPr marL="742950" lvl="1" indent="-285750" defTabSz="609630">
                <a:buFont typeface="Arial" panose="020B0604020202020204" pitchFamily="34" charset="0"/>
                <a:buChar char="•"/>
              </a:pPr>
              <a:r>
                <a:rPr lang="it-IT" sz="2000" b="1" dirty="0">
                  <a:solidFill>
                    <a:prstClr val="black"/>
                  </a:solidFill>
                  <a:latin typeface="Calibri"/>
                </a:rPr>
                <a:t>IDENTIFICATION OF THE PROCESS MODEL </a:t>
              </a:r>
            </a:p>
            <a:p>
              <a:pPr marL="742950" lvl="1" indent="-285750" defTabSz="609630">
                <a:buFont typeface="Arial" panose="020B0604020202020204" pitchFamily="34" charset="0"/>
                <a:buChar char="•"/>
              </a:pPr>
              <a:endParaRPr lang="it-IT" sz="2000" b="1" dirty="0">
                <a:solidFill>
                  <a:prstClr val="black"/>
                </a:solidFill>
                <a:latin typeface="Calibri"/>
              </a:endParaRPr>
            </a:p>
            <a:p>
              <a:pPr marL="285750" indent="-285750" defTabSz="609630">
                <a:buFont typeface="Arial" panose="020B0604020202020204" pitchFamily="34" charset="0"/>
                <a:buChar char="•"/>
              </a:pPr>
              <a:r>
                <a:rPr lang="it-IT" sz="2000" b="1" dirty="0">
                  <a:solidFill>
                    <a:prstClr val="black"/>
                  </a:solidFill>
                  <a:latin typeface="Calibri"/>
                </a:rPr>
                <a:t>CLOSED-LOOP CONTROL SYTEM WITHOUT DISTURBANCE 	</a:t>
              </a:r>
              <a:r>
                <a:rPr lang="it-IT" sz="2400" b="1" dirty="0">
                  <a:solidFill>
                    <a:srgbClr val="2E8BCB"/>
                  </a:solidFill>
                  <a:latin typeface="Calibri"/>
                </a:rPr>
                <a:t>#4</a:t>
              </a:r>
              <a:endParaRPr lang="it-IT" sz="2000" b="1" dirty="0">
                <a:solidFill>
                  <a:srgbClr val="2E8BCB"/>
                </a:solidFill>
                <a:latin typeface="Calibri"/>
              </a:endParaRPr>
            </a:p>
            <a:p>
              <a:pPr marL="742950" lvl="1" indent="-285750" defTabSz="609630">
                <a:buFont typeface="Arial" panose="020B0604020202020204" pitchFamily="34" charset="0"/>
                <a:buChar char="•"/>
              </a:pPr>
              <a:r>
                <a:rPr lang="it-IT" sz="2000" b="1" dirty="0">
                  <a:solidFill>
                    <a:prstClr val="black"/>
                  </a:solidFill>
                  <a:latin typeface="Calibri"/>
                </a:rPr>
                <a:t>PID TUNING </a:t>
              </a:r>
            </a:p>
            <a:p>
              <a:pPr marL="742950" lvl="1" indent="-285750" defTabSz="609630">
                <a:buFont typeface="Arial" panose="020B0604020202020204" pitchFamily="34" charset="0"/>
                <a:buChar char="•"/>
              </a:pPr>
              <a:endParaRPr lang="it-IT" sz="2000" b="1" dirty="0">
                <a:solidFill>
                  <a:prstClr val="black"/>
                </a:solidFill>
                <a:latin typeface="Calibri"/>
              </a:endParaRPr>
            </a:p>
            <a:p>
              <a:pPr marL="285750" indent="-285750" defTabSz="609630">
                <a:buFont typeface="Arial" panose="020B0604020202020204" pitchFamily="34" charset="0"/>
                <a:buChar char="•"/>
              </a:pPr>
              <a:r>
                <a:rPr lang="it-IT" sz="2000" b="1" dirty="0">
                  <a:solidFill>
                    <a:prstClr val="black"/>
                  </a:solidFill>
                  <a:latin typeface="Calibri"/>
                </a:rPr>
                <a:t>CLOSED-LOOP CONTROL SYSTEM WITH DISTURBANCE		</a:t>
              </a:r>
              <a:r>
                <a:rPr lang="it-IT" sz="2400" b="1" dirty="0">
                  <a:solidFill>
                    <a:srgbClr val="2E8BCB"/>
                  </a:solidFill>
                  <a:latin typeface="Calibri"/>
                </a:rPr>
                <a:t>#5</a:t>
              </a:r>
              <a:endParaRPr lang="it-IT" sz="2000" b="1" dirty="0">
                <a:solidFill>
                  <a:srgbClr val="2E8BCB"/>
                </a:solidFill>
                <a:latin typeface="Calibri"/>
              </a:endParaRPr>
            </a:p>
            <a:p>
              <a:pPr marL="742950" lvl="1" indent="-285750" defTabSz="609630">
                <a:buFont typeface="Arial" panose="020B0604020202020204" pitchFamily="34" charset="0"/>
                <a:buChar char="•"/>
              </a:pPr>
              <a:r>
                <a:rPr lang="it-IT" sz="2000" b="1" dirty="0">
                  <a:solidFill>
                    <a:prstClr val="black"/>
                  </a:solidFill>
                  <a:latin typeface="Calibri"/>
                </a:rPr>
                <a:t>EXPERIMENTAL RESULTS </a:t>
              </a:r>
            </a:p>
            <a:p>
              <a:pPr marL="742950" lvl="1" indent="-285750" defTabSz="609630">
                <a:buFont typeface="Arial" panose="020B0604020202020204" pitchFamily="34" charset="0"/>
                <a:buChar char="•"/>
              </a:pPr>
              <a:endParaRPr lang="it-IT" sz="2000" b="1" dirty="0">
                <a:solidFill>
                  <a:prstClr val="black"/>
                </a:solidFill>
                <a:latin typeface="Calibri"/>
              </a:endParaRPr>
            </a:p>
            <a:p>
              <a:pPr marL="285750" indent="-285750" defTabSz="609630">
                <a:buFont typeface="Arial" panose="020B0604020202020204" pitchFamily="34" charset="0"/>
                <a:buChar char="•"/>
              </a:pPr>
              <a:r>
                <a:rPr lang="it-IT" sz="2000" b="1" dirty="0">
                  <a:solidFill>
                    <a:prstClr val="black"/>
                  </a:solidFill>
                  <a:latin typeface="Calibri"/>
                </a:rPr>
                <a:t>CONCLUSIONS AND OUTLOOKS </a:t>
              </a:r>
              <a:r>
                <a:rPr lang="it-IT" sz="2000" dirty="0">
                  <a:solidFill>
                    <a:prstClr val="black"/>
                  </a:solidFill>
                  <a:latin typeface="Calibri"/>
                </a:rPr>
                <a:t>						</a:t>
              </a:r>
              <a:r>
                <a:rPr lang="it-IT" sz="2400" b="1" dirty="0">
                  <a:solidFill>
                    <a:srgbClr val="2E8BCB"/>
                  </a:solidFill>
                  <a:latin typeface="Calibri"/>
                </a:rPr>
                <a:t>#6</a:t>
              </a:r>
              <a:endParaRPr lang="it-IT" sz="2000" b="1" dirty="0">
                <a:solidFill>
                  <a:srgbClr val="2E8BCB"/>
                </a:solidFill>
                <a:latin typeface="Calibri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43D7D3E-DCAE-8C5F-D40E-C93D133B9CC4}"/>
                </a:ext>
              </a:extLst>
            </p:cNvPr>
            <p:cNvSpPr txBox="1"/>
            <p:nvPr/>
          </p:nvSpPr>
          <p:spPr>
            <a:xfrm>
              <a:off x="0" y="-19050"/>
              <a:ext cx="1895495" cy="8318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3FC576C4-7963-EB4D-6014-9E1E2BFB1D98}"/>
              </a:ext>
            </a:extLst>
          </p:cNvPr>
          <p:cNvSpPr/>
          <p:nvPr/>
        </p:nvSpPr>
        <p:spPr>
          <a:xfrm>
            <a:off x="340088" y="318094"/>
            <a:ext cx="2134391" cy="920077"/>
          </a:xfrm>
          <a:custGeom>
            <a:avLst/>
            <a:gdLst/>
            <a:ahLst/>
            <a:cxnLst/>
            <a:rect l="l" t="t" r="r" b="b"/>
            <a:pathLst>
              <a:path w="3201587" h="1380115">
                <a:moveTo>
                  <a:pt x="0" y="0"/>
                </a:moveTo>
                <a:lnTo>
                  <a:pt x="3201587" y="0"/>
                </a:lnTo>
                <a:lnTo>
                  <a:pt x="3201587" y="1380115"/>
                </a:lnTo>
                <a:lnTo>
                  <a:pt x="0" y="1380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C80C055-3011-C907-BB9F-F753DC2DDB8C}"/>
              </a:ext>
            </a:extLst>
          </p:cNvPr>
          <p:cNvSpPr/>
          <p:nvPr/>
        </p:nvSpPr>
        <p:spPr>
          <a:xfrm rot="-9615389">
            <a:off x="10351494" y="552363"/>
            <a:ext cx="5086196" cy="5219044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C20BC3D-2D7A-6D80-684D-FE0A8046414D}"/>
              </a:ext>
            </a:extLst>
          </p:cNvPr>
          <p:cNvSpPr/>
          <p:nvPr/>
        </p:nvSpPr>
        <p:spPr>
          <a:xfrm>
            <a:off x="9113720" y="288068"/>
            <a:ext cx="1336537" cy="950103"/>
          </a:xfrm>
          <a:custGeom>
            <a:avLst/>
            <a:gdLst/>
            <a:ahLst/>
            <a:cxnLst/>
            <a:rect l="l" t="t" r="r" b="b"/>
            <a:pathLst>
              <a:path w="2526109" h="1768913">
                <a:moveTo>
                  <a:pt x="0" y="0"/>
                </a:moveTo>
                <a:lnTo>
                  <a:pt x="2526109" y="0"/>
                </a:lnTo>
                <a:lnTo>
                  <a:pt x="2526109" y="1768913"/>
                </a:lnTo>
                <a:lnTo>
                  <a:pt x="0" y="17689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15002F9A-045C-35FB-86AE-CD21F9FFA6BF}"/>
              </a:ext>
            </a:extLst>
          </p:cNvPr>
          <p:cNvSpPr txBox="1"/>
          <p:nvPr/>
        </p:nvSpPr>
        <p:spPr>
          <a:xfrm>
            <a:off x="2824232" y="562569"/>
            <a:ext cx="6543538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59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TABLE OF CONTENTS</a:t>
            </a:r>
          </a:p>
        </p:txBody>
      </p:sp>
      <p:pic>
        <p:nvPicPr>
          <p:cNvPr id="1026" name="Picture 2" descr="SenSiC GmbH - Venture Kick">
            <a:extLst>
              <a:ext uri="{FF2B5EF4-FFF2-40B4-BE49-F238E27FC236}">
                <a16:creationId xmlns:a16="http://schemas.microsoft.com/office/drawing/2014/main" id="{964F8D5B-FFE4-2411-5300-D76479D87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86" b="92571" l="10000" r="90000">
                        <a14:foregroundMark x1="50313" y1="8286" x2="50313" y2="8286"/>
                        <a14:foregroundMark x1="50313" y1="44286" x2="50313" y2="44286"/>
                        <a14:foregroundMark x1="52500" y1="35143" x2="52500" y2="35143"/>
                        <a14:foregroundMark x1="59219" y1="43714" x2="59219" y2="43714"/>
                        <a14:foregroundMark x1="50469" y1="29714" x2="50469" y2="29714"/>
                        <a14:foregroundMark x1="40938" y1="43429" x2="40938" y2="43429"/>
                        <a14:foregroundMark x1="45938" y1="37714" x2="45938" y2="37714"/>
                        <a14:foregroundMark x1="49531" y1="15143" x2="49531" y2="15143"/>
                        <a14:foregroundMark x1="20938" y1="79143" x2="20938" y2="79143"/>
                        <a14:foregroundMark x1="24688" y1="82857" x2="24688" y2="82857"/>
                        <a14:foregroundMark x1="32031" y1="73429" x2="32031" y2="73429"/>
                        <a14:foregroundMark x1="32500" y1="83143" x2="32500" y2="83143"/>
                        <a14:foregroundMark x1="34375" y1="92571" x2="34375" y2="92571"/>
                        <a14:foregroundMark x1="39844" y1="78000" x2="39844" y2="78000"/>
                        <a14:foregroundMark x1="55625" y1="74571" x2="55625" y2="74571"/>
                        <a14:foregroundMark x1="70938" y1="82857" x2="70938" y2="82857"/>
                        <a14:foregroundMark x1="75938" y1="76857" x2="75938" y2="76857"/>
                        <a14:foregroundMark x1="80469" y1="80286" x2="80469" y2="80286"/>
                        <a14:foregroundMark x1="78750" y1="80000" x2="78750" y2="80000"/>
                        <a14:foregroundMark x1="81719" y1="78286" x2="81719" y2="78286"/>
                        <a14:foregroundMark x1="82813" y1="83143" x2="82813" y2="83143"/>
                        <a14:foregroundMark x1="84375" y1="80000" x2="84375" y2="80000"/>
                        <a14:backgroundMark x1="45313" y1="26571" x2="45313" y2="26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57" y="315439"/>
            <a:ext cx="1737331" cy="95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712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99855-4486-480C-813E-8A519046A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 2">
            <a:extLst>
              <a:ext uri="{FF2B5EF4-FFF2-40B4-BE49-F238E27FC236}">
                <a16:creationId xmlns:a16="http://schemas.microsoft.com/office/drawing/2014/main" id="{ED5D32AD-1E58-AFF5-A67C-19AB10F8694F}"/>
              </a:ext>
            </a:extLst>
          </p:cNvPr>
          <p:cNvSpPr/>
          <p:nvPr/>
        </p:nvSpPr>
        <p:spPr>
          <a:xfrm flipH="1" flipV="1">
            <a:off x="338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FA94258-838D-054F-C615-10A1E8ED8402}"/>
              </a:ext>
            </a:extLst>
          </p:cNvPr>
          <p:cNvSpPr/>
          <p:nvPr/>
        </p:nvSpPr>
        <p:spPr>
          <a:xfrm>
            <a:off x="-1853052" y="4894213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C0B0FC2-F84D-7520-27B3-A31FDAC2A363}"/>
              </a:ext>
            </a:extLst>
          </p:cNvPr>
          <p:cNvSpPr txBox="1"/>
          <p:nvPr/>
        </p:nvSpPr>
        <p:spPr>
          <a:xfrm>
            <a:off x="270475" y="330756"/>
            <a:ext cx="11616725" cy="557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84"/>
              </a:lnSpc>
            </a:pPr>
            <a:r>
              <a:rPr lang="en-US" sz="3200" b="1" spc="339" dirty="0">
                <a:solidFill>
                  <a:srgbClr val="231F20"/>
                </a:solidFill>
                <a:latin typeface="Oswald Bold"/>
                <a:ea typeface="Oswald Bold"/>
                <a:cs typeface="Oswald Bold"/>
                <a:sym typeface="Oswald Bold"/>
              </a:rPr>
              <a:t>PID EXPERIMENTAL TUNING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4FE1529-1618-A644-B0BF-48E8573D9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399" y="982029"/>
            <a:ext cx="10229302" cy="3059432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0DC8227-195A-115F-D534-D346959F41D7}"/>
              </a:ext>
            </a:extLst>
          </p:cNvPr>
          <p:cNvSpPr/>
          <p:nvPr/>
        </p:nvSpPr>
        <p:spPr>
          <a:xfrm>
            <a:off x="1041399" y="2659650"/>
            <a:ext cx="10109201" cy="263951"/>
          </a:xfrm>
          <a:prstGeom prst="rect">
            <a:avLst/>
          </a:prstGeom>
          <a:solidFill>
            <a:srgbClr val="4081D0">
              <a:alpha val="4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9126532-6B28-936F-3E27-D47D8AAAD74E}"/>
              </a:ext>
            </a:extLst>
          </p:cNvPr>
          <p:cNvSpPr/>
          <p:nvPr/>
        </p:nvSpPr>
        <p:spPr>
          <a:xfrm>
            <a:off x="1041399" y="1843659"/>
            <a:ext cx="10109201" cy="263951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2B94A8C-B9B3-9196-3BAD-E973D3001F86}"/>
              </a:ext>
            </a:extLst>
          </p:cNvPr>
          <p:cNvSpPr/>
          <p:nvPr/>
        </p:nvSpPr>
        <p:spPr>
          <a:xfrm>
            <a:off x="1041399" y="3493352"/>
            <a:ext cx="10109201" cy="263951"/>
          </a:xfrm>
          <a:prstGeom prst="rect">
            <a:avLst/>
          </a:prstGeom>
          <a:solidFill>
            <a:srgbClr val="00B05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05C3212-E00A-379D-0C08-934C352D9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6924" y="3995740"/>
            <a:ext cx="3817756" cy="286331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8EB71A6-722D-4BFD-7D35-5A4FBC4773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024" y="3995740"/>
            <a:ext cx="3817756" cy="288516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F268473-759D-0B67-F2CD-DC3E3E5BB6D7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#4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600835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BBEA9785-DF23-EE70-E085-026061F5DE50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D4301ABD-392F-5AEA-F56E-09F17ECDE3F1}"/>
              </a:ext>
            </a:extLst>
          </p:cNvPr>
          <p:cNvSpPr/>
          <p:nvPr/>
        </p:nvSpPr>
        <p:spPr>
          <a:xfrm>
            <a:off x="-2662069" y="-101672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7296BDC3-1572-5DD9-7E29-6A941C737963}"/>
              </a:ext>
            </a:extLst>
          </p:cNvPr>
          <p:cNvSpPr/>
          <p:nvPr/>
        </p:nvSpPr>
        <p:spPr>
          <a:xfrm rot="13402234">
            <a:off x="10103954" y="319747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CB863B33-FEAD-4CBE-AB04-0ABE3C30F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1499" y="1748882"/>
            <a:ext cx="7833178" cy="5493398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FAD0DF30-A1B1-8232-AA94-324B2987622C}"/>
              </a:ext>
            </a:extLst>
          </p:cNvPr>
          <p:cNvSpPr/>
          <p:nvPr/>
        </p:nvSpPr>
        <p:spPr>
          <a:xfrm>
            <a:off x="2748555" y="5520475"/>
            <a:ext cx="1776311" cy="1317926"/>
          </a:xfrm>
          <a:prstGeom prst="rect">
            <a:avLst/>
          </a:prstGeom>
          <a:solidFill>
            <a:srgbClr val="F5F6F7"/>
          </a:solidFill>
          <a:ln>
            <a:solidFill>
              <a:srgbClr val="F5F7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elettronica, telecomando, controllo&#10;&#10;Il contenuto generato dall'IA potrebbe non essere corretto.">
            <a:extLst>
              <a:ext uri="{FF2B5EF4-FFF2-40B4-BE49-F238E27FC236}">
                <a16:creationId xmlns:a16="http://schemas.microsoft.com/office/drawing/2014/main" id="{5188177A-FC8E-4A44-BD33-3DA58EA63E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117" y="5428444"/>
            <a:ext cx="1869185" cy="1401888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9EA06812-C6E5-FD39-45BA-FA981EE6A084}"/>
              </a:ext>
            </a:extLst>
          </p:cNvPr>
          <p:cNvSpPr/>
          <p:nvPr/>
        </p:nvSpPr>
        <p:spPr>
          <a:xfrm>
            <a:off x="6372520" y="1473330"/>
            <a:ext cx="1055802" cy="1157836"/>
          </a:xfrm>
          <a:prstGeom prst="rect">
            <a:avLst/>
          </a:prstGeom>
          <a:solidFill>
            <a:srgbClr val="F5F7F7"/>
          </a:solidFill>
          <a:ln>
            <a:solidFill>
              <a:srgbClr val="F5F7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2904DE8-68CA-CFD1-5804-BD284CDC8F53}"/>
              </a:ext>
            </a:extLst>
          </p:cNvPr>
          <p:cNvSpPr/>
          <p:nvPr/>
        </p:nvSpPr>
        <p:spPr>
          <a:xfrm>
            <a:off x="5872408" y="1473330"/>
            <a:ext cx="2149311" cy="1157836"/>
          </a:xfrm>
          <a:prstGeom prst="rect">
            <a:avLst/>
          </a:prstGeom>
          <a:solidFill>
            <a:srgbClr val="F5F7F7"/>
          </a:solidFill>
          <a:ln w="57150">
            <a:solidFill>
              <a:srgbClr val="1664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F5986312-5AD7-7177-DC21-8A43A57298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7270" y="1672740"/>
            <a:ext cx="1301169" cy="75901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3AE5C72-8D82-ABFE-26E8-4DDDA2E0AB11}"/>
              </a:ext>
            </a:extLst>
          </p:cNvPr>
          <p:cNvSpPr txBox="1"/>
          <p:nvPr/>
        </p:nvSpPr>
        <p:spPr>
          <a:xfrm>
            <a:off x="7964566" y="1732184"/>
            <a:ext cx="2332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>
                <a:solidFill>
                  <a:srgbClr val="FF0000"/>
                </a:solidFill>
              </a:rPr>
              <a:t>Disturbance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BF2415A-A1B4-7A0D-7FF2-C8EF798FCCBC}"/>
              </a:ext>
            </a:extLst>
          </p:cNvPr>
          <p:cNvSpPr txBox="1"/>
          <p:nvPr/>
        </p:nvSpPr>
        <p:spPr>
          <a:xfrm>
            <a:off x="1263621" y="4737427"/>
            <a:ext cx="2605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DM Sans" pitchFamily="2" charset="0"/>
              </a:rPr>
              <a:t>SPI </a:t>
            </a:r>
            <a:r>
              <a:rPr lang="it-IT" b="1" dirty="0" err="1">
                <a:solidFill>
                  <a:srgbClr val="FF0000"/>
                </a:solidFill>
                <a:latin typeface="DM Sans" pitchFamily="2" charset="0"/>
              </a:rPr>
              <a:t>Communication</a:t>
            </a:r>
            <a:r>
              <a:rPr lang="it-IT" b="1" dirty="0">
                <a:solidFill>
                  <a:srgbClr val="FF0000"/>
                </a:solidFill>
                <a:latin typeface="DM Sans" pitchFamily="2" charset="0"/>
              </a:rPr>
              <a:t> frequency: 10 kHz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B7435AC-8900-FFF4-3014-752917608043}"/>
              </a:ext>
            </a:extLst>
          </p:cNvPr>
          <p:cNvSpPr txBox="1"/>
          <p:nvPr/>
        </p:nvSpPr>
        <p:spPr>
          <a:xfrm>
            <a:off x="4008630" y="3875438"/>
            <a:ext cx="2087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DM Sans" pitchFamily="2" charset="0"/>
              </a:rPr>
              <a:t>Control Action</a:t>
            </a:r>
          </a:p>
          <a:p>
            <a:r>
              <a:rPr lang="it-IT" b="1" dirty="0">
                <a:solidFill>
                  <a:srgbClr val="FF0000"/>
                </a:solidFill>
                <a:latin typeface="DM Sans" pitchFamily="2" charset="0"/>
              </a:rPr>
              <a:t>[ 10,100,1000 Hz]</a:t>
            </a:r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017EA581-1742-12E9-3CC5-7B3D7CD05047}"/>
              </a:ext>
            </a:extLst>
          </p:cNvPr>
          <p:cNvSpPr/>
          <p:nvPr/>
        </p:nvSpPr>
        <p:spPr>
          <a:xfrm>
            <a:off x="4492136" y="4527447"/>
            <a:ext cx="1092564" cy="1238594"/>
          </a:xfrm>
          <a:prstGeom prst="arc">
            <a:avLst>
              <a:gd name="adj1" fmla="val 17384662"/>
              <a:gd name="adj2" fmla="val 3620585"/>
            </a:avLst>
          </a:prstGeom>
          <a:ln w="57150">
            <a:solidFill>
              <a:srgbClr val="166487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6ED5061-ED7E-843F-6E1A-5E046C813E5C}"/>
              </a:ext>
            </a:extLst>
          </p:cNvPr>
          <p:cNvSpPr txBox="1"/>
          <p:nvPr/>
        </p:nvSpPr>
        <p:spPr>
          <a:xfrm>
            <a:off x="5548491" y="4600774"/>
            <a:ext cx="3349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DM Sans" pitchFamily="2" charset="0"/>
              </a:rPr>
              <a:t>Limited by low </a:t>
            </a:r>
            <a:r>
              <a:rPr lang="it-IT" b="1" dirty="0" err="1">
                <a:solidFill>
                  <a:srgbClr val="FF0000"/>
                </a:solidFill>
                <a:latin typeface="DM Sans" pitchFamily="2" charset="0"/>
              </a:rPr>
              <a:t>signals</a:t>
            </a:r>
            <a:r>
              <a:rPr lang="it-IT" b="1" dirty="0">
                <a:solidFill>
                  <a:srgbClr val="FF0000"/>
                </a:solidFill>
                <a:latin typeface="DM Sans" pitchFamily="2" charset="0"/>
              </a:rPr>
              <a:t> (</a:t>
            </a:r>
            <a:r>
              <a:rPr lang="it-IT" b="1" dirty="0" err="1">
                <a:solidFill>
                  <a:srgbClr val="FF0000"/>
                </a:solidFill>
                <a:latin typeface="DM Sans" pitchFamily="2" charset="0"/>
              </a:rPr>
              <a:t>nA</a:t>
            </a:r>
            <a:r>
              <a:rPr lang="it-IT" b="1" dirty="0">
                <a:solidFill>
                  <a:srgbClr val="FF0000"/>
                </a:solidFill>
                <a:latin typeface="DM Sans" pitchFamily="2" charset="0"/>
              </a:rPr>
              <a:t>) </a:t>
            </a:r>
            <a:r>
              <a:rPr lang="it-IT" b="1" dirty="0" err="1">
                <a:solidFill>
                  <a:srgbClr val="FF0000"/>
                </a:solidFill>
                <a:latin typeface="DM Sans" pitchFamily="2" charset="0"/>
              </a:rPr>
              <a:t>generated</a:t>
            </a:r>
            <a:r>
              <a:rPr lang="it-IT" b="1" dirty="0">
                <a:solidFill>
                  <a:srgbClr val="FF0000"/>
                </a:solidFill>
                <a:latin typeface="DM Sans" pitchFamily="2" charset="0"/>
              </a:rPr>
              <a:t> by the </a:t>
            </a:r>
            <a:r>
              <a:rPr lang="it-IT" b="1" dirty="0" err="1">
                <a:solidFill>
                  <a:srgbClr val="FF0000"/>
                </a:solidFill>
                <a:latin typeface="DM Sans" pitchFamily="2" charset="0"/>
              </a:rPr>
              <a:t>sensor</a:t>
            </a:r>
            <a:endParaRPr lang="it-IT" b="1" dirty="0">
              <a:solidFill>
                <a:srgbClr val="FF0000"/>
              </a:solidFill>
              <a:latin typeface="DM Sans" pitchFamily="2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D9EA25C-C94B-EC3B-6419-CC8E98811072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#5</a:t>
            </a:r>
            <a:endParaRPr lang="it-IT" sz="4000" dirty="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CE3A9E64-65A1-8EE4-21D6-7F906D32EA8F}"/>
              </a:ext>
            </a:extLst>
          </p:cNvPr>
          <p:cNvSpPr txBox="1"/>
          <p:nvPr/>
        </p:nvSpPr>
        <p:spPr>
          <a:xfrm>
            <a:off x="587139" y="295855"/>
            <a:ext cx="11377061" cy="1185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84"/>
              </a:lnSpc>
            </a:pPr>
            <a:r>
              <a:rPr lang="en-US" sz="3600" b="1" spc="339" dirty="0">
                <a:solidFill>
                  <a:prstClr val="black"/>
                </a:solidFill>
                <a:latin typeface="Oswald Bold"/>
                <a:ea typeface="Oswald Bold"/>
                <a:cs typeface="Oswald Bold"/>
                <a:sym typeface="Oswald Bold"/>
              </a:rPr>
              <a:t>CLOSED-LOOP CONTROL SYSTEM WITH DISTURBANCE </a:t>
            </a:r>
          </a:p>
        </p:txBody>
      </p:sp>
    </p:spTree>
    <p:extLst>
      <p:ext uri="{BB962C8B-B14F-4D97-AF65-F5344CB8AC3E}">
        <p14:creationId xmlns:p14="http://schemas.microsoft.com/office/powerpoint/2010/main" val="153376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8" grpId="0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780BC-169E-D9FE-BCE4-B11E5284A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9C3016D9-D255-4323-F724-092523C548A6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97279997-3F3F-1EE0-4FC9-A9E8F0CFFC8B}"/>
              </a:ext>
            </a:extLst>
          </p:cNvPr>
          <p:cNvSpPr/>
          <p:nvPr/>
        </p:nvSpPr>
        <p:spPr>
          <a:xfrm>
            <a:off x="-2662069" y="-101672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6442A04-B115-6BF8-F638-2EE363675019}"/>
              </a:ext>
            </a:extLst>
          </p:cNvPr>
          <p:cNvSpPr/>
          <p:nvPr/>
        </p:nvSpPr>
        <p:spPr>
          <a:xfrm>
            <a:off x="2415636" y="1993556"/>
            <a:ext cx="7707394" cy="4441319"/>
          </a:xfrm>
          <a:prstGeom prst="rect">
            <a:avLst/>
          </a:prstGeom>
          <a:noFill/>
          <a:ln w="57150">
            <a:solidFill>
              <a:srgbClr val="1664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905C3EC-2234-E531-6BA2-092DBC9258AD}"/>
              </a:ext>
            </a:extLst>
          </p:cNvPr>
          <p:cNvSpPr txBox="1"/>
          <p:nvPr/>
        </p:nvSpPr>
        <p:spPr>
          <a:xfrm>
            <a:off x="5084193" y="1449954"/>
            <a:ext cx="2451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>
                <a:solidFill>
                  <a:srgbClr val="FF0000"/>
                </a:solidFill>
              </a:rPr>
              <a:t>Disturbance</a:t>
            </a:r>
            <a:endParaRPr lang="it-IT" sz="2800" b="1" dirty="0">
              <a:solidFill>
                <a:srgbClr val="FF0000"/>
              </a:solidFill>
            </a:endParaRP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91F09856-DCA6-9DD6-7331-EA9D4EAB4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7000" y="2241188"/>
            <a:ext cx="6764666" cy="39460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7BECE583-D2DC-9371-D221-CD870057F5DC}"/>
                  </a:ext>
                </a:extLst>
              </p:cNvPr>
              <p:cNvSpPr txBox="1"/>
              <p:nvPr/>
            </p:nvSpPr>
            <p:spPr>
              <a:xfrm>
                <a:off x="7535203" y="4014250"/>
                <a:ext cx="1453731" cy="549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𝒄𝒐𝒏𝒔𝒕</m:t>
                              </m:r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</m:e>
                            <m:e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  <m:d>
                                <m:dPr>
                                  <m:ctrlPr>
                                    <a:rPr lang="it-IT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sz="1600" b="1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7BECE583-D2DC-9371-D221-CD870057F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203" y="4014250"/>
                <a:ext cx="1453731" cy="5492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959BFAB3-0C5F-1499-D953-3597491F8F72}"/>
                  </a:ext>
                </a:extLst>
              </p:cNvPr>
              <p:cNvSpPr txBox="1"/>
              <p:nvPr/>
            </p:nvSpPr>
            <p:spPr>
              <a:xfrm>
                <a:off x="4362752" y="4014250"/>
                <a:ext cx="43794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1" i="1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it-IT" sz="16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it-IT" sz="16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b="1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959BFAB3-0C5F-1499-D953-3597491F8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2752" y="4014250"/>
                <a:ext cx="437940" cy="246221"/>
              </a:xfrm>
              <a:prstGeom prst="rect">
                <a:avLst/>
              </a:prstGeom>
              <a:blipFill>
                <a:blip r:embed="rId8"/>
                <a:stretch>
                  <a:fillRect l="-11111" r="-15278" b="-3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50460472-F50F-95B6-C3CC-1F7BA415EE13}"/>
                  </a:ext>
                </a:extLst>
              </p:cNvPr>
              <p:cNvSpPr txBox="1"/>
              <p:nvPr/>
            </p:nvSpPr>
            <p:spPr>
              <a:xfrm>
                <a:off x="6357299" y="4479896"/>
                <a:ext cx="1433406" cy="549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  <m:d>
                                <m:dPr>
                                  <m:ctrlPr>
                                    <a:rPr lang="it-IT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                 </m:t>
                              </m:r>
                            </m:e>
                            <m:e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  <m:d>
                                <m:dPr>
                                  <m:ctrlPr>
                                    <a:rPr lang="it-IT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sz="1600" b="1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50460472-F50F-95B6-C3CC-1F7BA415E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299" y="4479896"/>
                <a:ext cx="1433406" cy="549253"/>
              </a:xfrm>
              <a:prstGeom prst="rect">
                <a:avLst/>
              </a:prstGeom>
              <a:blipFill>
                <a:blip r:embed="rId9"/>
                <a:stretch>
                  <a:fillRect b="-11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9A8BF7-6F73-707A-12F5-7D30DB48254B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#5</a:t>
            </a:r>
            <a:endParaRPr lang="it-IT" sz="4000" dirty="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BCAD42CC-C7BA-FE55-EC6C-4AA4657F83FE}"/>
              </a:ext>
            </a:extLst>
          </p:cNvPr>
          <p:cNvSpPr txBox="1"/>
          <p:nvPr/>
        </p:nvSpPr>
        <p:spPr>
          <a:xfrm>
            <a:off x="587139" y="295855"/>
            <a:ext cx="11377061" cy="1185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84"/>
              </a:lnSpc>
            </a:pPr>
            <a:r>
              <a:rPr lang="en-US" sz="3600" b="1" spc="339" dirty="0">
                <a:solidFill>
                  <a:prstClr val="black"/>
                </a:solidFill>
                <a:latin typeface="Oswald Bold"/>
                <a:ea typeface="Oswald Bold"/>
                <a:cs typeface="Oswald Bold"/>
                <a:sym typeface="Oswald Bold"/>
              </a:rPr>
              <a:t>CLOSED-LOOP CONTROL SYSTEM WITH DISTURBANCE 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2E11883-DCCA-582C-92C6-2266F36768F2}"/>
              </a:ext>
            </a:extLst>
          </p:cNvPr>
          <p:cNvSpPr/>
          <p:nvPr/>
        </p:nvSpPr>
        <p:spPr>
          <a:xfrm rot="13402234">
            <a:off x="10103954" y="319747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955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D00AA-3364-EDD8-1CAE-7DF50E25B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508D1834-71C9-E949-74DB-E6586F2C58C6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2B40C3CD-B792-B617-44A9-88AABDC93438}"/>
              </a:ext>
            </a:extLst>
          </p:cNvPr>
          <p:cNvSpPr/>
          <p:nvPr/>
        </p:nvSpPr>
        <p:spPr>
          <a:xfrm>
            <a:off x="-2662069" y="-101672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2B3342E-64F0-F01B-A944-99A9E3B601DC}"/>
              </a:ext>
            </a:extLst>
          </p:cNvPr>
          <p:cNvSpPr/>
          <p:nvPr/>
        </p:nvSpPr>
        <p:spPr>
          <a:xfrm>
            <a:off x="2415636" y="1993555"/>
            <a:ext cx="7707394" cy="4441319"/>
          </a:xfrm>
          <a:prstGeom prst="rect">
            <a:avLst/>
          </a:prstGeom>
          <a:noFill/>
          <a:ln w="57150">
            <a:solidFill>
              <a:srgbClr val="1664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90B0288E-C349-EE7F-28F7-3399FEA7D2FB}"/>
              </a:ext>
            </a:extLst>
          </p:cNvPr>
          <p:cNvSpPr txBox="1"/>
          <p:nvPr/>
        </p:nvSpPr>
        <p:spPr>
          <a:xfrm>
            <a:off x="587139" y="295855"/>
            <a:ext cx="11377061" cy="1185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84"/>
              </a:lnSpc>
            </a:pPr>
            <a:r>
              <a:rPr lang="en-US" sz="3600" b="1" spc="339" dirty="0">
                <a:solidFill>
                  <a:prstClr val="black"/>
                </a:solidFill>
                <a:latin typeface="Oswald Bold"/>
                <a:ea typeface="Oswald Bold"/>
                <a:cs typeface="Oswald Bold"/>
                <a:sym typeface="Oswald Bold"/>
              </a:rPr>
              <a:t>CLOSED-LOOP CONTROL SYSTEM WITH DISTURBANCE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E721725-CE10-520B-CD8D-79ED8AF91A9B}"/>
              </a:ext>
            </a:extLst>
          </p:cNvPr>
          <p:cNvSpPr txBox="1"/>
          <p:nvPr/>
        </p:nvSpPr>
        <p:spPr>
          <a:xfrm>
            <a:off x="5084193" y="1449953"/>
            <a:ext cx="2451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>
                <a:solidFill>
                  <a:srgbClr val="FF0000"/>
                </a:solidFill>
              </a:rPr>
              <a:t>Disturbance</a:t>
            </a:r>
            <a:endParaRPr lang="it-IT" sz="2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F6F7B16F-6722-F2B0-2947-4A7A3C0F8D3F}"/>
                  </a:ext>
                </a:extLst>
              </p:cNvPr>
              <p:cNvSpPr txBox="1"/>
              <p:nvPr/>
            </p:nvSpPr>
            <p:spPr>
              <a:xfrm>
                <a:off x="7535203" y="4014249"/>
                <a:ext cx="1453731" cy="549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𝒄𝒐𝒏𝒔𝒕</m:t>
                              </m:r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</m:e>
                            <m:e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  <m:d>
                                <m:dPr>
                                  <m:ctrlPr>
                                    <a:rPr lang="it-IT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sz="1600" b="1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F6F7B16F-6722-F2B0-2947-4A7A3C0F8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203" y="4014249"/>
                <a:ext cx="1453731" cy="5492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CF47D99-8D02-EE5D-E5C7-47E7ACE1317B}"/>
                  </a:ext>
                </a:extLst>
              </p:cNvPr>
              <p:cNvSpPr txBox="1"/>
              <p:nvPr/>
            </p:nvSpPr>
            <p:spPr>
              <a:xfrm>
                <a:off x="4362752" y="4014249"/>
                <a:ext cx="43794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1" i="1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it-IT" sz="16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it-IT" sz="16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b="1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CF47D99-8D02-EE5D-E5C7-47E7ACE13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2752" y="4014249"/>
                <a:ext cx="437940" cy="246221"/>
              </a:xfrm>
              <a:prstGeom prst="rect">
                <a:avLst/>
              </a:prstGeom>
              <a:blipFill>
                <a:blip r:embed="rId7"/>
                <a:stretch>
                  <a:fillRect l="-11111" r="-15278" b="-3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658FD5E9-9EED-3166-BB53-BBFBCCCB66EF}"/>
                  </a:ext>
                </a:extLst>
              </p:cNvPr>
              <p:cNvSpPr txBox="1"/>
              <p:nvPr/>
            </p:nvSpPr>
            <p:spPr>
              <a:xfrm>
                <a:off x="6357299" y="4479895"/>
                <a:ext cx="1433406" cy="549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  <m:d>
                                <m:dPr>
                                  <m:ctrlPr>
                                    <a:rPr lang="it-IT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                 </m:t>
                              </m:r>
                            </m:e>
                            <m:e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  <m:d>
                                <m:dPr>
                                  <m:ctrlPr>
                                    <a:rPr lang="it-IT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</a:rPr>
                                <m:t>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sz="1600" b="1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658FD5E9-9EED-3166-BB53-BBFBCCCB6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299" y="4479895"/>
                <a:ext cx="1433406" cy="549253"/>
              </a:xfrm>
              <a:prstGeom prst="rect">
                <a:avLst/>
              </a:prstGeom>
              <a:blipFill>
                <a:blip r:embed="rId8"/>
                <a:stretch>
                  <a:fillRect b="-11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 20">
            <a:extLst>
              <a:ext uri="{FF2B5EF4-FFF2-40B4-BE49-F238E27FC236}">
                <a16:creationId xmlns:a16="http://schemas.microsoft.com/office/drawing/2014/main" id="{E0D42FF2-F586-42E0-13F5-23E6F0462400}"/>
              </a:ext>
            </a:extLst>
          </p:cNvPr>
          <p:cNvSpPr/>
          <p:nvPr/>
        </p:nvSpPr>
        <p:spPr>
          <a:xfrm>
            <a:off x="5781675" y="5136559"/>
            <a:ext cx="1002790" cy="1098476"/>
          </a:xfrm>
          <a:custGeom>
            <a:avLst/>
            <a:gdLst/>
            <a:ahLst/>
            <a:cxnLst/>
            <a:rect l="l" t="t" r="r" b="b"/>
            <a:pathLst>
              <a:path w="2273696" h="2920524">
                <a:moveTo>
                  <a:pt x="0" y="0"/>
                </a:moveTo>
                <a:lnTo>
                  <a:pt x="2273696" y="0"/>
                </a:lnTo>
                <a:lnTo>
                  <a:pt x="2273696" y="2920524"/>
                </a:lnTo>
                <a:lnTo>
                  <a:pt x="0" y="29205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 descr="GF-858: 25 MHz Arbitrary waveform generator with USB and RS-232 | PROMAX">
            <a:extLst>
              <a:ext uri="{FF2B5EF4-FFF2-40B4-BE49-F238E27FC236}">
                <a16:creationId xmlns:a16="http://schemas.microsoft.com/office/drawing/2014/main" id="{1B47366D-0E6C-633E-8903-2A32EFD36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1" b="23674"/>
          <a:stretch/>
        </p:blipFill>
        <p:spPr bwMode="auto">
          <a:xfrm>
            <a:off x="2725879" y="2396485"/>
            <a:ext cx="24669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im-TTi EL302RD Digital Bench Power Supply – 120W, 2 Outputs">
            <a:extLst>
              <a:ext uri="{FF2B5EF4-FFF2-40B4-BE49-F238E27FC236}">
                <a16:creationId xmlns:a16="http://schemas.microsoft.com/office/drawing/2014/main" id="{D3B6AE5E-7352-1045-F95B-0A3C4D942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0" b="18604"/>
          <a:stretch/>
        </p:blipFill>
        <p:spPr bwMode="auto">
          <a:xfrm>
            <a:off x="7535203" y="2122480"/>
            <a:ext cx="2143125" cy="138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ttore a gomito 8">
            <a:extLst>
              <a:ext uri="{FF2B5EF4-FFF2-40B4-BE49-F238E27FC236}">
                <a16:creationId xmlns:a16="http://schemas.microsoft.com/office/drawing/2014/main" id="{29E79325-C907-F717-6EA9-596E4020FA41}"/>
              </a:ext>
            </a:extLst>
          </p:cNvPr>
          <p:cNvCxnSpPr>
            <a:cxnSpLocks/>
          </p:cNvCxnSpPr>
          <p:nvPr/>
        </p:nvCxnSpPr>
        <p:spPr>
          <a:xfrm>
            <a:off x="3940404" y="3415660"/>
            <a:ext cx="1430365" cy="448010"/>
          </a:xfrm>
          <a:prstGeom prst="bentConnector3">
            <a:avLst>
              <a:gd name="adj1" fmla="val 571"/>
            </a:avLst>
          </a:prstGeom>
          <a:ln w="57150">
            <a:solidFill>
              <a:srgbClr val="1664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a gomito 11">
            <a:extLst>
              <a:ext uri="{FF2B5EF4-FFF2-40B4-BE49-F238E27FC236}">
                <a16:creationId xmlns:a16="http://schemas.microsoft.com/office/drawing/2014/main" id="{2329584C-C64C-7483-9B7B-0E3EE1FF613D}"/>
              </a:ext>
            </a:extLst>
          </p:cNvPr>
          <p:cNvCxnSpPr>
            <a:cxnSpLocks/>
          </p:cNvCxnSpPr>
          <p:nvPr/>
        </p:nvCxnSpPr>
        <p:spPr>
          <a:xfrm rot="10800000" flipV="1">
            <a:off x="7163941" y="3517332"/>
            <a:ext cx="1475234" cy="346338"/>
          </a:xfrm>
          <a:prstGeom prst="bentConnector3">
            <a:avLst>
              <a:gd name="adj1" fmla="val 284"/>
            </a:avLst>
          </a:prstGeom>
          <a:ln w="57150">
            <a:solidFill>
              <a:srgbClr val="1664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31B05390-5253-CD8E-B09B-F406F8E84284}"/>
              </a:ext>
            </a:extLst>
          </p:cNvPr>
          <p:cNvCxnSpPr>
            <a:cxnSpLocks/>
          </p:cNvCxnSpPr>
          <p:nvPr/>
        </p:nvCxnSpPr>
        <p:spPr>
          <a:xfrm>
            <a:off x="6267355" y="4533183"/>
            <a:ext cx="0" cy="548950"/>
          </a:xfrm>
          <a:prstGeom prst="straightConnector1">
            <a:avLst/>
          </a:prstGeom>
          <a:ln w="57150">
            <a:solidFill>
              <a:srgbClr val="1664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 descr="Immagine che contiene testo, schizzo, muro, arte&#10;&#10;Il contenuto generato dall'IA potrebbe non essere corretto.">
            <a:extLst>
              <a:ext uri="{FF2B5EF4-FFF2-40B4-BE49-F238E27FC236}">
                <a16:creationId xmlns:a16="http://schemas.microsoft.com/office/drawing/2014/main" id="{B1D4E95E-B699-F5F3-A201-4553D1642A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350" b="37400" l="29667" r="69556">
                        <a14:foregroundMark x1="49000" y1="19500" x2="41000" y2="30650"/>
                        <a14:foregroundMark x1="41000" y1="30650" x2="55111" y2="27750"/>
                        <a14:foregroundMark x1="50333" y1="27550" x2="56333" y2="33800"/>
                        <a14:foregroundMark x1="33778" y1="36000" x2="43778" y2="24900"/>
                        <a14:foregroundMark x1="43778" y1="24900" x2="35667" y2="16900"/>
                        <a14:foregroundMark x1="35667" y1="16900" x2="53889" y2="14200"/>
                        <a14:foregroundMark x1="53889" y1="14200" x2="51111" y2="24100"/>
                        <a14:foregroundMark x1="51111" y1="24100" x2="37111" y2="19900"/>
                        <a14:foregroundMark x1="37111" y1="19900" x2="60444" y2="15950"/>
                        <a14:foregroundMark x1="60444" y1="15950" x2="48556" y2="30250"/>
                        <a14:foregroundMark x1="48556" y1="30250" x2="43444" y2="33150"/>
                        <a14:foregroundMark x1="53889" y1="32000" x2="38000" y2="30050"/>
                        <a14:foregroundMark x1="38000" y1="30050" x2="52111" y2="26950"/>
                        <a14:foregroundMark x1="52111" y1="26950" x2="39222" y2="35750"/>
                        <a14:foregroundMark x1="39222" y1="35750" x2="44124" y2="14242"/>
                        <a14:foregroundMark x1="49687" y1="14325" x2="62222" y2="19150"/>
                        <a14:foregroundMark x1="62222" y1="19150" x2="61889" y2="29350"/>
                        <a14:foregroundMark x1="64667" y1="33600" x2="43111" y2="35700"/>
                        <a14:foregroundMark x1="43111" y1="35700" x2="61000" y2="34800"/>
                        <a14:foregroundMark x1="61000" y1="34800" x2="42556" y2="33700"/>
                        <a14:foregroundMark x1="42556" y1="33700" x2="34667" y2="25250"/>
                        <a14:foregroundMark x1="34667" y1="25250" x2="32000" y2="14600"/>
                        <a14:foregroundMark x1="33111" y1="25650" x2="39667" y2="37950"/>
                        <a14:foregroundMark x1="39667" y1="37950" x2="57778" y2="37000"/>
                        <a14:foregroundMark x1="57778" y1="37000" x2="68111" y2="15000"/>
                        <a14:foregroundMark x1="68111" y1="15000" x2="67000" y2="22850"/>
                        <a14:foregroundMark x1="67000" y1="22850" x2="57000" y2="32850"/>
                        <a14:foregroundMark x1="57000" y1="32850" x2="37000" y2="34050"/>
                        <a14:foregroundMark x1="37000" y1="34050" x2="34111" y2="27000"/>
                        <a14:foregroundMark x1="69556" y1="35450" x2="46556" y2="36950"/>
                        <a14:foregroundMark x1="46556" y1="36950" x2="40778" y2="34100"/>
                        <a14:foregroundMark x1="37000" y1="35750" x2="31111" y2="20300"/>
                        <a14:foregroundMark x1="31111" y1="20300" x2="52667" y2="15950"/>
                        <a14:foregroundMark x1="52667" y1="15950" x2="69333" y2="18700"/>
                        <a14:foregroundMark x1="69333" y1="18700" x2="66556" y2="35000"/>
                        <a14:foregroundMark x1="66556" y1="35000" x2="46333" y2="36750"/>
                        <a14:foregroundMark x1="46333" y1="36750" x2="31778" y2="35550"/>
                        <a14:foregroundMark x1="69222" y1="36350" x2="67778" y2="17850"/>
                        <a14:foregroundMark x1="67778" y1="17850" x2="68667" y2="15050"/>
                        <a14:foregroundMark x1="67111" y1="22300" x2="69556" y2="15000"/>
                        <a14:foregroundMark x1="69556" y1="15000" x2="62778" y2="14750"/>
                        <a14:foregroundMark x1="60889" y1="14800" x2="60889" y2="14800"/>
                        <a14:foregroundMark x1="60667" y1="14500" x2="60667" y2="14500"/>
                        <a14:foregroundMark x1="59889" y1="14450" x2="59889" y2="14450"/>
                        <a14:foregroundMark x1="58889" y1="14400" x2="58889" y2="14400"/>
                        <a14:foregroundMark x1="66889" y1="14500" x2="66889" y2="14500"/>
                        <a14:foregroundMark x1="68222" y1="14200" x2="68222" y2="14200"/>
                        <a14:foregroundMark x1="39778" y1="14650" x2="39778" y2="14500"/>
                        <a14:foregroundMark x1="39111" y1="14500" x2="39111" y2="14500"/>
                        <a14:foregroundMark x1="31000" y1="17800" x2="31000" y2="17800"/>
                        <a14:foregroundMark x1="31000" y1="17200" x2="31444" y2="17150"/>
                        <a14:foregroundMark x1="30778" y1="16150" x2="30778" y2="16150"/>
                        <a14:foregroundMark x1="30889" y1="15100" x2="30889" y2="15100"/>
                        <a14:foregroundMark x1="29667" y1="34600" x2="29667" y2="34600"/>
                        <a14:foregroundMark x1="30778" y1="33850" x2="30778" y2="33850"/>
                        <a14:foregroundMark x1="30778" y1="33850" x2="30889" y2="37400"/>
                        <a14:foregroundMark x1="30556" y1="32350" x2="30778" y2="36850"/>
                        <a14:foregroundMark x1="31222" y1="14650" x2="31222" y2="14650"/>
                        <a14:backgroundMark x1="50089" y1="12820" x2="51556" y2="12750"/>
                        <a14:backgroundMark x1="50428" y1="12950" x2="60000" y2="12900"/>
                        <a14:backgroundMark x1="41000" y1="13000" x2="44092" y2="12984"/>
                        <a14:backgroundMark x1="45444" y1="13450" x2="45444" y2="13450"/>
                        <a14:backgroundMark x1="45333" y1="13500" x2="44556" y2="13150"/>
                        <a14:backgroundMark x1="44556" y1="13150" x2="48667" y2="13250"/>
                        <a14:backgroundMark x1="48667" y1="13250" x2="43556" y2="1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18" t="12098" r="30015" b="62931"/>
          <a:stretch/>
        </p:blipFill>
        <p:spPr>
          <a:xfrm rot="5400000">
            <a:off x="5630195" y="2958683"/>
            <a:ext cx="1297098" cy="18099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54D4CA9-8B54-7480-03C0-61DD53EA85DB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#5</a:t>
            </a:r>
            <a:endParaRPr lang="it-IT" sz="4000" dirty="0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2A12567-0BB7-EC75-797C-4DB378E41C7E}"/>
              </a:ext>
            </a:extLst>
          </p:cNvPr>
          <p:cNvSpPr/>
          <p:nvPr/>
        </p:nvSpPr>
        <p:spPr>
          <a:xfrm rot="13402234">
            <a:off x="10103954" y="319747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915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B37AF-DB60-6E55-E1CB-B8ED21919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1EFB30C9-50FB-C013-6B2B-E45AF8E6208D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r>
              <a:rPr lang="it-IT" sz="12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D6452E3A-0217-1208-C174-5C619E142C44}"/>
              </a:ext>
            </a:extLst>
          </p:cNvPr>
          <p:cNvSpPr txBox="1"/>
          <p:nvPr/>
        </p:nvSpPr>
        <p:spPr>
          <a:xfrm>
            <a:off x="1565304" y="295855"/>
            <a:ext cx="9083646" cy="118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84"/>
              </a:lnSpc>
            </a:pPr>
            <a:r>
              <a:rPr lang="en-US" sz="3466" b="1" spc="339" dirty="0">
                <a:solidFill>
                  <a:prstClr val="black"/>
                </a:solidFill>
                <a:latin typeface="Oswald Bold"/>
                <a:ea typeface="Oswald Bold"/>
                <a:cs typeface="Oswald Bold"/>
                <a:sym typeface="Oswald Bold"/>
              </a:rPr>
              <a:t>CONTROL IN PRESENCE OF DISTURBANCE </a:t>
            </a:r>
            <a:r>
              <a:rPr lang="en-US" sz="3466" b="1" spc="339" dirty="0">
                <a:solidFill>
                  <a:srgbClr val="FF0000"/>
                </a:solidFill>
                <a:latin typeface="Oswald Bold"/>
                <a:ea typeface="Oswald Bold"/>
                <a:cs typeface="Oswald Bold"/>
                <a:sym typeface="Oswald Bold"/>
              </a:rPr>
              <a:t>100 Hz</a:t>
            </a:r>
            <a:r>
              <a:rPr lang="en-US" sz="3466" b="1" spc="339" dirty="0">
                <a:solidFill>
                  <a:prstClr val="black"/>
                </a:solidFill>
                <a:latin typeface="Oswald Bold"/>
                <a:ea typeface="Oswald Bold"/>
                <a:cs typeface="Oswald Bold"/>
                <a:sym typeface="Oswald Bold"/>
              </a:rPr>
              <a:t> </a:t>
            </a: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DE3EBFB5-EDA2-348D-6CF9-6A933E4CC8DD}"/>
              </a:ext>
            </a:extLst>
          </p:cNvPr>
          <p:cNvSpPr/>
          <p:nvPr/>
        </p:nvSpPr>
        <p:spPr>
          <a:xfrm>
            <a:off x="-2369281" y="-2849100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2C990843-9F79-11FC-7A4D-1D2AFF588887}"/>
              </a:ext>
            </a:extLst>
          </p:cNvPr>
          <p:cNvSpPr/>
          <p:nvPr/>
        </p:nvSpPr>
        <p:spPr>
          <a:xfrm rot="7826610">
            <a:off x="9786057" y="-2448040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60BBB18D-FB72-A814-2DD7-D0FCFC6235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76" y="1364352"/>
            <a:ext cx="6993863" cy="5248966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F2644564-A8EE-3E3D-33B8-6E0F9CC4591E}"/>
              </a:ext>
            </a:extLst>
          </p:cNvPr>
          <p:cNvSpPr/>
          <p:nvPr/>
        </p:nvSpPr>
        <p:spPr>
          <a:xfrm>
            <a:off x="4588286" y="3429000"/>
            <a:ext cx="381965" cy="22561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C63C6ED-D3AD-A58F-7053-F474FB6C5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1698" y="1784671"/>
            <a:ext cx="5334000" cy="4000500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5593EAAE-D9AC-3596-6B95-0EE55EFBF5D9}"/>
              </a:ext>
            </a:extLst>
          </p:cNvPr>
          <p:cNvCxnSpPr>
            <a:cxnSpLocks/>
          </p:cNvCxnSpPr>
          <p:nvPr/>
        </p:nvCxnSpPr>
        <p:spPr>
          <a:xfrm>
            <a:off x="5080000" y="3784921"/>
            <a:ext cx="226062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6286ED26-3DC0-25FD-0F6E-C10AA77E6BEE}"/>
              </a:ext>
            </a:extLst>
          </p:cNvPr>
          <p:cNvCxnSpPr>
            <a:cxnSpLocks/>
          </p:cNvCxnSpPr>
          <p:nvPr/>
        </p:nvCxnSpPr>
        <p:spPr>
          <a:xfrm>
            <a:off x="9301848" y="4925552"/>
            <a:ext cx="0" cy="293739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D61575F5-79F3-466E-A23A-8BEAF7142341}"/>
              </a:ext>
            </a:extLst>
          </p:cNvPr>
          <p:cNvCxnSpPr>
            <a:cxnSpLocks/>
          </p:cNvCxnSpPr>
          <p:nvPr/>
        </p:nvCxnSpPr>
        <p:spPr>
          <a:xfrm>
            <a:off x="9997808" y="3060700"/>
            <a:ext cx="0" cy="2158591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67EDA5D2-CDDF-A6FB-9291-48CFC07720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8438" y="4843549"/>
            <a:ext cx="452092" cy="491844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351BFC8F-E146-8CC3-FDDA-7CE5797F499B}"/>
              </a:ext>
            </a:extLst>
          </p:cNvPr>
          <p:cNvCxnSpPr>
            <a:cxnSpLocks/>
          </p:cNvCxnSpPr>
          <p:nvPr/>
        </p:nvCxnSpPr>
        <p:spPr>
          <a:xfrm>
            <a:off x="9314451" y="5227131"/>
            <a:ext cx="683357" cy="0"/>
          </a:xfrm>
          <a:prstGeom prst="straightConnector1">
            <a:avLst/>
          </a:prstGeom>
          <a:ln w="952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0DB6B3D-751C-A8BC-5FAE-6D3354C3F02B}"/>
              </a:ext>
            </a:extLst>
          </p:cNvPr>
          <p:cNvSpPr txBox="1"/>
          <p:nvPr/>
        </p:nvSpPr>
        <p:spPr>
          <a:xfrm>
            <a:off x="8361680" y="587993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Rise Time ≈ 0.04 sec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BB3E922-78F9-8ADD-5F5B-E01CF7286E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4451" y="5838380"/>
            <a:ext cx="452092" cy="491844"/>
          </a:xfrm>
          <a:prstGeom prst="rect">
            <a:avLst/>
          </a:prstGeom>
        </p:spPr>
      </p:pic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7AAEE31B-43CB-7027-B3EA-AE93DC4F551D}"/>
              </a:ext>
            </a:extLst>
          </p:cNvPr>
          <p:cNvCxnSpPr>
            <a:cxnSpLocks/>
          </p:cNvCxnSpPr>
          <p:nvPr/>
        </p:nvCxnSpPr>
        <p:spPr>
          <a:xfrm>
            <a:off x="3428491" y="1810072"/>
            <a:ext cx="0" cy="417586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15">
            <a:extLst>
              <a:ext uri="{FF2B5EF4-FFF2-40B4-BE49-F238E27FC236}">
                <a16:creationId xmlns:a16="http://schemas.microsoft.com/office/drawing/2014/main" id="{88E32E18-9DCE-BD24-A9CA-3029A3CB303E}"/>
              </a:ext>
            </a:extLst>
          </p:cNvPr>
          <p:cNvSpPr txBox="1"/>
          <p:nvPr/>
        </p:nvSpPr>
        <p:spPr>
          <a:xfrm>
            <a:off x="1134593" y="5660253"/>
            <a:ext cx="2619765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8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CONTROL: OFF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7F69D071-7569-4570-4311-7269DD3E99FA}"/>
              </a:ext>
            </a:extLst>
          </p:cNvPr>
          <p:cNvSpPr txBox="1"/>
          <p:nvPr/>
        </p:nvSpPr>
        <p:spPr>
          <a:xfrm>
            <a:off x="3864634" y="5660254"/>
            <a:ext cx="2619763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8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CONTROL: ON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310192DD-D028-10A4-00CA-DFA27B02B10A}"/>
              </a:ext>
            </a:extLst>
          </p:cNvPr>
          <p:cNvSpPr txBox="1"/>
          <p:nvPr/>
        </p:nvSpPr>
        <p:spPr>
          <a:xfrm rot="16818888">
            <a:off x="510790" y="3870501"/>
            <a:ext cx="3571019" cy="349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8"/>
              </a:lnSpc>
              <a:spcBef>
                <a:spcPct val="0"/>
              </a:spcBef>
            </a:pPr>
            <a:r>
              <a:rPr lang="en-US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DRIFT : 0.11 mm/sec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F212A6F8-A44C-C0CB-F97D-9755210FA192}"/>
              </a:ext>
            </a:extLst>
          </p:cNvPr>
          <p:cNvSpPr txBox="1"/>
          <p:nvPr/>
        </p:nvSpPr>
        <p:spPr>
          <a:xfrm rot="16200000">
            <a:off x="1238389" y="3859095"/>
            <a:ext cx="3571019" cy="349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8"/>
              </a:lnSpc>
              <a:spcBef>
                <a:spcPct val="0"/>
              </a:spcBef>
            </a:pPr>
            <a:r>
              <a:rPr lang="en-US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‘IMPULSE’ &gt; 200 mm/sec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4841810-9BC6-FC41-BC26-3C6DFE3E5D8F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#5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91406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5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8D607-C9CB-FFCE-54FA-023E3BF6E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1EF93E12-2F92-8EA1-440E-BA9036248C60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r>
              <a:rPr lang="it-IT" sz="12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FACD8EF7-2DB9-8A76-8D0B-B81EE46784B2}"/>
              </a:ext>
            </a:extLst>
          </p:cNvPr>
          <p:cNvSpPr txBox="1"/>
          <p:nvPr/>
        </p:nvSpPr>
        <p:spPr>
          <a:xfrm>
            <a:off x="1565304" y="295855"/>
            <a:ext cx="9083646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84"/>
              </a:lnSpc>
            </a:pPr>
            <a:r>
              <a:rPr lang="en-US" sz="3466" b="1" spc="339" dirty="0">
                <a:solidFill>
                  <a:prstClr val="black"/>
                </a:solidFill>
                <a:latin typeface="Oswald Bold"/>
                <a:ea typeface="Oswald Bold"/>
                <a:cs typeface="Oswald Bold"/>
                <a:sym typeface="Oswald Bold"/>
              </a:rPr>
              <a:t>CONTROL IN PRESENCE OF DISTURBANCE  </a:t>
            </a: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26B0D998-06B9-8C2D-47E7-116DB46B5A34}"/>
              </a:ext>
            </a:extLst>
          </p:cNvPr>
          <p:cNvSpPr/>
          <p:nvPr/>
        </p:nvSpPr>
        <p:spPr>
          <a:xfrm>
            <a:off x="-2369281" y="-2849100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9B64892B-E2F5-F9AA-16A8-F756F18ABFC9}"/>
              </a:ext>
            </a:extLst>
          </p:cNvPr>
          <p:cNvSpPr/>
          <p:nvPr/>
        </p:nvSpPr>
        <p:spPr>
          <a:xfrm rot="7826610">
            <a:off x="9786057" y="-2448040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EDD7D95-B2B4-0B47-E193-C632D0FE2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3" y="1256213"/>
            <a:ext cx="10976468" cy="275992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C285BF43-33C4-675A-2715-EC48AB328FA8}"/>
              </a:ext>
            </a:extLst>
          </p:cNvPr>
          <p:cNvSpPr/>
          <p:nvPr/>
        </p:nvSpPr>
        <p:spPr>
          <a:xfrm>
            <a:off x="3265292" y="2203016"/>
            <a:ext cx="262818" cy="14256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9282FDA-53B6-49D3-242F-8464CCA9820A}"/>
              </a:ext>
            </a:extLst>
          </p:cNvPr>
          <p:cNvSpPr/>
          <p:nvPr/>
        </p:nvSpPr>
        <p:spPr>
          <a:xfrm>
            <a:off x="6665503" y="2185208"/>
            <a:ext cx="255638" cy="14256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83E72EC-9222-710F-8B22-B021C7E8C26A}"/>
              </a:ext>
            </a:extLst>
          </p:cNvPr>
          <p:cNvSpPr/>
          <p:nvPr/>
        </p:nvSpPr>
        <p:spPr>
          <a:xfrm>
            <a:off x="9314063" y="2188843"/>
            <a:ext cx="255638" cy="14256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400E35A4-2998-B3AA-752E-EEBA0ADD565A}"/>
              </a:ext>
            </a:extLst>
          </p:cNvPr>
          <p:cNvCxnSpPr>
            <a:cxnSpLocks/>
          </p:cNvCxnSpPr>
          <p:nvPr/>
        </p:nvCxnSpPr>
        <p:spPr>
          <a:xfrm flipH="1">
            <a:off x="1807924" y="3621900"/>
            <a:ext cx="1426514" cy="587984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762B0192-A080-1705-A0F9-446B5564A017}"/>
              </a:ext>
            </a:extLst>
          </p:cNvPr>
          <p:cNvCxnSpPr>
            <a:cxnSpLocks/>
          </p:cNvCxnSpPr>
          <p:nvPr/>
        </p:nvCxnSpPr>
        <p:spPr>
          <a:xfrm>
            <a:off x="3564353" y="3618531"/>
            <a:ext cx="616487" cy="57296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420D9858-6F83-2A15-6D04-B1183464EB40}"/>
              </a:ext>
            </a:extLst>
          </p:cNvPr>
          <p:cNvCxnSpPr>
            <a:cxnSpLocks/>
          </p:cNvCxnSpPr>
          <p:nvPr/>
        </p:nvCxnSpPr>
        <p:spPr>
          <a:xfrm flipH="1">
            <a:off x="4952807" y="3628694"/>
            <a:ext cx="1636501" cy="57271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6E00E7AB-901A-9509-39CE-9136ED94C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812" y="3986300"/>
            <a:ext cx="11024822" cy="2609323"/>
          </a:xfrm>
          <a:prstGeom prst="rect">
            <a:avLst/>
          </a:prstGeom>
        </p:spPr>
      </p:pic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F3960656-5A23-FF79-4B05-23A6D716D527}"/>
              </a:ext>
            </a:extLst>
          </p:cNvPr>
          <p:cNvCxnSpPr>
            <a:cxnSpLocks/>
          </p:cNvCxnSpPr>
          <p:nvPr/>
        </p:nvCxnSpPr>
        <p:spPr>
          <a:xfrm>
            <a:off x="6988340" y="3670314"/>
            <a:ext cx="270980" cy="52117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CE95930F-A052-46FB-E584-CC0E1C77BEA5}"/>
              </a:ext>
            </a:extLst>
          </p:cNvPr>
          <p:cNvCxnSpPr>
            <a:cxnSpLocks/>
          </p:cNvCxnSpPr>
          <p:nvPr/>
        </p:nvCxnSpPr>
        <p:spPr>
          <a:xfrm flipH="1">
            <a:off x="8011162" y="3624590"/>
            <a:ext cx="1226706" cy="585294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A0FF41A9-A93A-B93D-220E-431DE81A8E5C}"/>
              </a:ext>
            </a:extLst>
          </p:cNvPr>
          <p:cNvCxnSpPr>
            <a:cxnSpLocks/>
          </p:cNvCxnSpPr>
          <p:nvPr/>
        </p:nvCxnSpPr>
        <p:spPr>
          <a:xfrm>
            <a:off x="9645331" y="3618356"/>
            <a:ext cx="738745" cy="573135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EDC6C325-5959-B164-9387-9655F3151094}"/>
              </a:ext>
            </a:extLst>
          </p:cNvPr>
          <p:cNvCxnSpPr>
            <a:cxnSpLocks/>
          </p:cNvCxnSpPr>
          <p:nvPr/>
        </p:nvCxnSpPr>
        <p:spPr>
          <a:xfrm>
            <a:off x="6227233" y="4759409"/>
            <a:ext cx="0" cy="1410199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5606A8B9-E9E2-46E8-589E-CEC9CAC21B62}"/>
              </a:ext>
            </a:extLst>
          </p:cNvPr>
          <p:cNvCxnSpPr>
            <a:cxnSpLocks/>
          </p:cNvCxnSpPr>
          <p:nvPr/>
        </p:nvCxnSpPr>
        <p:spPr>
          <a:xfrm>
            <a:off x="6096000" y="6169608"/>
            <a:ext cx="131233" cy="0"/>
          </a:xfrm>
          <a:prstGeom prst="straightConnector1">
            <a:avLst/>
          </a:prstGeom>
          <a:ln w="19050" cap="flat">
            <a:solidFill>
              <a:srgbClr val="FF0000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328123C-807F-AB09-727E-1EA939DB44AB}"/>
              </a:ext>
            </a:extLst>
          </p:cNvPr>
          <p:cNvSpPr txBox="1"/>
          <p:nvPr/>
        </p:nvSpPr>
        <p:spPr>
          <a:xfrm>
            <a:off x="1767278" y="6507460"/>
            <a:ext cx="2458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Rise Time </a:t>
            </a:r>
            <a:r>
              <a:rPr lang="it-IT" b="1" dirty="0">
                <a:solidFill>
                  <a:srgbClr val="FF0000"/>
                </a:solidFill>
                <a:latin typeface="Century Gothic"/>
              </a:rPr>
              <a:t>≈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0.</a:t>
            </a:r>
            <a:r>
              <a:rPr lang="it-IT" b="1" noProof="0" dirty="0">
                <a:solidFill>
                  <a:srgbClr val="FF0000"/>
                </a:solidFill>
                <a:latin typeface="Century Gothic"/>
              </a:rPr>
              <a:t>15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sec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6F00806-9D58-11EB-C333-6160FB6EAC50}"/>
              </a:ext>
            </a:extLst>
          </p:cNvPr>
          <p:cNvSpPr txBox="1"/>
          <p:nvPr/>
        </p:nvSpPr>
        <p:spPr>
          <a:xfrm>
            <a:off x="4898783" y="6507460"/>
            <a:ext cx="2867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Rise Time </a:t>
            </a:r>
            <a:r>
              <a:rPr lang="it-IT" b="1" dirty="0">
                <a:solidFill>
                  <a:srgbClr val="FF0000"/>
                </a:solidFill>
                <a:latin typeface="Century Gothic"/>
              </a:rPr>
              <a:t>≈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0.0</a:t>
            </a:r>
            <a:r>
              <a:rPr lang="it-IT" b="1" dirty="0">
                <a:solidFill>
                  <a:srgbClr val="FF0000"/>
                </a:solidFill>
                <a:latin typeface="Century Gothic"/>
              </a:rPr>
              <a:t>4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sec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9E39498-34F1-A049-7437-FEA2C3BB40CB}"/>
              </a:ext>
            </a:extLst>
          </p:cNvPr>
          <p:cNvSpPr txBox="1"/>
          <p:nvPr/>
        </p:nvSpPr>
        <p:spPr>
          <a:xfrm>
            <a:off x="7893641" y="6507460"/>
            <a:ext cx="2688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Rise Time </a:t>
            </a:r>
            <a:r>
              <a:rPr lang="it-IT" b="1" dirty="0">
                <a:solidFill>
                  <a:srgbClr val="FF0000"/>
                </a:solidFill>
                <a:latin typeface="Century Gothic"/>
              </a:rPr>
              <a:t>≈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0.0</a:t>
            </a:r>
            <a:r>
              <a:rPr lang="it-IT" b="1" noProof="0" dirty="0">
                <a:solidFill>
                  <a:srgbClr val="FF0000"/>
                </a:solidFill>
                <a:latin typeface="Century Gothic"/>
              </a:rPr>
              <a:t>14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sec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C4A6875D-0C7E-DA38-CA6C-7605CA48134F}"/>
              </a:ext>
            </a:extLst>
          </p:cNvPr>
          <p:cNvCxnSpPr>
            <a:cxnSpLocks/>
          </p:cNvCxnSpPr>
          <p:nvPr/>
        </p:nvCxnSpPr>
        <p:spPr>
          <a:xfrm>
            <a:off x="3030564" y="1943100"/>
            <a:ext cx="0" cy="162818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C2DF449D-CA07-0CB1-A408-C96BF786C19E}"/>
              </a:ext>
            </a:extLst>
          </p:cNvPr>
          <p:cNvCxnSpPr>
            <a:cxnSpLocks/>
          </p:cNvCxnSpPr>
          <p:nvPr/>
        </p:nvCxnSpPr>
        <p:spPr>
          <a:xfrm>
            <a:off x="6107127" y="1842178"/>
            <a:ext cx="9164" cy="177617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ECF47D18-86C0-D752-8082-E26E58C40918}"/>
              </a:ext>
            </a:extLst>
          </p:cNvPr>
          <p:cNvCxnSpPr>
            <a:cxnSpLocks/>
          </p:cNvCxnSpPr>
          <p:nvPr/>
        </p:nvCxnSpPr>
        <p:spPr>
          <a:xfrm>
            <a:off x="9169400" y="1842178"/>
            <a:ext cx="22135" cy="169485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15">
            <a:extLst>
              <a:ext uri="{FF2B5EF4-FFF2-40B4-BE49-F238E27FC236}">
                <a16:creationId xmlns:a16="http://schemas.microsoft.com/office/drawing/2014/main" id="{CBB74748-6FEA-55F8-47B0-9A94EE455F03}"/>
              </a:ext>
            </a:extLst>
          </p:cNvPr>
          <p:cNvSpPr txBox="1"/>
          <p:nvPr/>
        </p:nvSpPr>
        <p:spPr>
          <a:xfrm>
            <a:off x="1807924" y="3184797"/>
            <a:ext cx="1294902" cy="335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8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CONTROL: OFF</a:t>
            </a: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1DB0DDD3-B997-4B30-3C7C-6991F44081FE}"/>
              </a:ext>
            </a:extLst>
          </p:cNvPr>
          <p:cNvSpPr txBox="1"/>
          <p:nvPr/>
        </p:nvSpPr>
        <p:spPr>
          <a:xfrm>
            <a:off x="2996505" y="3173869"/>
            <a:ext cx="1256968" cy="335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8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CONTROL: ON</a:t>
            </a:r>
          </a:p>
        </p:txBody>
      </p:sp>
      <p:sp>
        <p:nvSpPr>
          <p:cNvPr id="34" name="TextBox 15">
            <a:extLst>
              <a:ext uri="{FF2B5EF4-FFF2-40B4-BE49-F238E27FC236}">
                <a16:creationId xmlns:a16="http://schemas.microsoft.com/office/drawing/2014/main" id="{78F39133-D3AE-5D9F-FCE4-85EBC87C9163}"/>
              </a:ext>
            </a:extLst>
          </p:cNvPr>
          <p:cNvSpPr txBox="1"/>
          <p:nvPr/>
        </p:nvSpPr>
        <p:spPr>
          <a:xfrm>
            <a:off x="4797629" y="3179642"/>
            <a:ext cx="1383841" cy="335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8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CONTROL: OFF</a:t>
            </a:r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8274F5E0-3431-DDAA-2B35-981926A2F848}"/>
              </a:ext>
            </a:extLst>
          </p:cNvPr>
          <p:cNvSpPr txBox="1"/>
          <p:nvPr/>
        </p:nvSpPr>
        <p:spPr>
          <a:xfrm>
            <a:off x="6154365" y="3178181"/>
            <a:ext cx="1149454" cy="335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8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CONTROL: ON</a:t>
            </a:r>
          </a:p>
        </p:txBody>
      </p:sp>
      <p:sp>
        <p:nvSpPr>
          <p:cNvPr id="36" name="TextBox 15">
            <a:extLst>
              <a:ext uri="{FF2B5EF4-FFF2-40B4-BE49-F238E27FC236}">
                <a16:creationId xmlns:a16="http://schemas.microsoft.com/office/drawing/2014/main" id="{00EF1E0F-2694-E8B4-0935-0287B4B1E766}"/>
              </a:ext>
            </a:extLst>
          </p:cNvPr>
          <p:cNvSpPr txBox="1"/>
          <p:nvPr/>
        </p:nvSpPr>
        <p:spPr>
          <a:xfrm>
            <a:off x="7942820" y="3179642"/>
            <a:ext cx="1295048" cy="335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8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CONTROL: OFF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8A049D2D-E5CA-2F21-D57E-6DE5ADB3E64D}"/>
              </a:ext>
            </a:extLst>
          </p:cNvPr>
          <p:cNvSpPr txBox="1"/>
          <p:nvPr/>
        </p:nvSpPr>
        <p:spPr>
          <a:xfrm>
            <a:off x="9198224" y="3179642"/>
            <a:ext cx="1236325" cy="335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8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CONTROL: ON</a:t>
            </a:r>
          </a:p>
        </p:txBody>
      </p:sp>
      <p:sp>
        <p:nvSpPr>
          <p:cNvPr id="38" name="TextBox 15">
            <a:extLst>
              <a:ext uri="{FF2B5EF4-FFF2-40B4-BE49-F238E27FC236}">
                <a16:creationId xmlns:a16="http://schemas.microsoft.com/office/drawing/2014/main" id="{BEA37590-84BF-A4C8-FD6B-14FABC65E1C6}"/>
              </a:ext>
            </a:extLst>
          </p:cNvPr>
          <p:cNvSpPr txBox="1"/>
          <p:nvPr/>
        </p:nvSpPr>
        <p:spPr>
          <a:xfrm rot="17222036">
            <a:off x="281987" y="2473520"/>
            <a:ext cx="3571019" cy="322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8"/>
              </a:lnSpc>
              <a:spcBef>
                <a:spcPct val="0"/>
              </a:spcBef>
            </a:pPr>
            <a:r>
              <a:rPr lang="en-US" sz="10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DRIFT : 0.11 mm/sec</a:t>
            </a:r>
          </a:p>
        </p:txBody>
      </p:sp>
      <p:sp>
        <p:nvSpPr>
          <p:cNvPr id="39" name="TextBox 15">
            <a:extLst>
              <a:ext uri="{FF2B5EF4-FFF2-40B4-BE49-F238E27FC236}">
                <a16:creationId xmlns:a16="http://schemas.microsoft.com/office/drawing/2014/main" id="{E5351218-6399-570B-8B89-E9AFBC441053}"/>
              </a:ext>
            </a:extLst>
          </p:cNvPr>
          <p:cNvSpPr txBox="1"/>
          <p:nvPr/>
        </p:nvSpPr>
        <p:spPr>
          <a:xfrm rot="17140792">
            <a:off x="4825918" y="2386705"/>
            <a:ext cx="1362791" cy="322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8"/>
              </a:lnSpc>
              <a:spcBef>
                <a:spcPct val="0"/>
              </a:spcBef>
            </a:pPr>
            <a:r>
              <a:rPr lang="en-US" sz="10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DRIFT : 0.11 mm/sec</a:t>
            </a:r>
          </a:p>
        </p:txBody>
      </p:sp>
      <p:sp>
        <p:nvSpPr>
          <p:cNvPr id="40" name="TextBox 15">
            <a:extLst>
              <a:ext uri="{FF2B5EF4-FFF2-40B4-BE49-F238E27FC236}">
                <a16:creationId xmlns:a16="http://schemas.microsoft.com/office/drawing/2014/main" id="{622F4E3C-DB6E-9B4B-F476-44F583E9DB7F}"/>
              </a:ext>
            </a:extLst>
          </p:cNvPr>
          <p:cNvSpPr txBox="1"/>
          <p:nvPr/>
        </p:nvSpPr>
        <p:spPr>
          <a:xfrm rot="17417799">
            <a:off x="8221053" y="2485448"/>
            <a:ext cx="1231646" cy="322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8"/>
              </a:lnSpc>
              <a:spcBef>
                <a:spcPct val="0"/>
              </a:spcBef>
            </a:pPr>
            <a:r>
              <a:rPr lang="en-US" sz="10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DRIFT : 0.11 mm/sec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632AA1E7-8277-239D-4B1E-EBB7BF26A52D}"/>
              </a:ext>
            </a:extLst>
          </p:cNvPr>
          <p:cNvSpPr txBox="1"/>
          <p:nvPr/>
        </p:nvSpPr>
        <p:spPr>
          <a:xfrm>
            <a:off x="2566312" y="890892"/>
            <a:ext cx="1177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spc="339" dirty="0">
                <a:solidFill>
                  <a:srgbClr val="FF0000"/>
                </a:solidFill>
                <a:latin typeface="Oswald Bold"/>
                <a:ea typeface="Oswald Bold"/>
                <a:cs typeface="Oswald Bold"/>
                <a:sym typeface="Oswald Bold"/>
              </a:rPr>
              <a:t>10Hz</a:t>
            </a:r>
            <a:endParaRPr lang="it-IT" dirty="0"/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CE23878D-6F1D-D4D8-7364-17C0D459F20B}"/>
              </a:ext>
            </a:extLst>
          </p:cNvPr>
          <p:cNvSpPr txBox="1"/>
          <p:nvPr/>
        </p:nvSpPr>
        <p:spPr>
          <a:xfrm>
            <a:off x="5564678" y="888038"/>
            <a:ext cx="1177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spc="339" dirty="0">
                <a:solidFill>
                  <a:srgbClr val="FF0000"/>
                </a:solidFill>
                <a:latin typeface="Oswald Bold"/>
                <a:ea typeface="Oswald Bold"/>
                <a:cs typeface="Oswald Bold"/>
                <a:sym typeface="Oswald Bold"/>
              </a:rPr>
              <a:t>100Hz</a:t>
            </a:r>
            <a:endParaRPr lang="it-IT" dirty="0"/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E3CFFAC3-3708-0D57-759F-040BE2C9C7E5}"/>
              </a:ext>
            </a:extLst>
          </p:cNvPr>
          <p:cNvSpPr txBox="1"/>
          <p:nvPr/>
        </p:nvSpPr>
        <p:spPr>
          <a:xfrm>
            <a:off x="8654311" y="877805"/>
            <a:ext cx="1177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339" dirty="0">
                <a:solidFill>
                  <a:srgbClr val="FF0000"/>
                </a:solidFill>
                <a:latin typeface="Oswald Bold"/>
                <a:ea typeface="Oswald Bold"/>
                <a:cs typeface="Oswald Bold"/>
                <a:sym typeface="Oswald Bold"/>
              </a:rPr>
              <a:t>1 k</a:t>
            </a:r>
            <a:r>
              <a:rPr lang="en-US" sz="1800" b="1" spc="339" dirty="0">
                <a:solidFill>
                  <a:srgbClr val="FF0000"/>
                </a:solidFill>
                <a:latin typeface="Oswald Bold"/>
                <a:ea typeface="Oswald Bold"/>
                <a:cs typeface="Oswald Bold"/>
                <a:sym typeface="Oswald Bold"/>
              </a:rPr>
              <a:t>Hz</a:t>
            </a:r>
            <a:endParaRPr lang="it-IT" dirty="0"/>
          </a:p>
        </p:txBody>
      </p:sp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2294C23E-BCFD-7E63-6AF0-A5A30E0CF564}"/>
              </a:ext>
            </a:extLst>
          </p:cNvPr>
          <p:cNvCxnSpPr>
            <a:cxnSpLocks/>
          </p:cNvCxnSpPr>
          <p:nvPr/>
        </p:nvCxnSpPr>
        <p:spPr>
          <a:xfrm>
            <a:off x="9258283" y="4683211"/>
            <a:ext cx="0" cy="1410199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DE854A58-CF16-7E48-688B-1C819BDDD608}"/>
              </a:ext>
            </a:extLst>
          </p:cNvPr>
          <p:cNvCxnSpPr>
            <a:cxnSpLocks/>
          </p:cNvCxnSpPr>
          <p:nvPr/>
        </p:nvCxnSpPr>
        <p:spPr>
          <a:xfrm>
            <a:off x="9180344" y="6093410"/>
            <a:ext cx="77939" cy="0"/>
          </a:xfrm>
          <a:prstGeom prst="straightConnector1">
            <a:avLst/>
          </a:prstGeom>
          <a:ln w="19050" cap="flat">
            <a:solidFill>
              <a:srgbClr val="FF0000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diritto 62">
            <a:extLst>
              <a:ext uri="{FF2B5EF4-FFF2-40B4-BE49-F238E27FC236}">
                <a16:creationId xmlns:a16="http://schemas.microsoft.com/office/drawing/2014/main" id="{08C9233A-908F-3176-121D-AB05874A8DDD}"/>
              </a:ext>
            </a:extLst>
          </p:cNvPr>
          <p:cNvCxnSpPr>
            <a:cxnSpLocks/>
          </p:cNvCxnSpPr>
          <p:nvPr/>
        </p:nvCxnSpPr>
        <p:spPr>
          <a:xfrm>
            <a:off x="3265292" y="4844880"/>
            <a:ext cx="0" cy="103522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63">
            <a:extLst>
              <a:ext uri="{FF2B5EF4-FFF2-40B4-BE49-F238E27FC236}">
                <a16:creationId xmlns:a16="http://schemas.microsoft.com/office/drawing/2014/main" id="{B5A901C5-D6C2-29F5-38F1-F2843A8BBD7C}"/>
              </a:ext>
            </a:extLst>
          </p:cNvPr>
          <p:cNvCxnSpPr>
            <a:cxnSpLocks/>
          </p:cNvCxnSpPr>
          <p:nvPr/>
        </p:nvCxnSpPr>
        <p:spPr>
          <a:xfrm>
            <a:off x="2851150" y="5979108"/>
            <a:ext cx="414142" cy="0"/>
          </a:xfrm>
          <a:prstGeom prst="straightConnector1">
            <a:avLst/>
          </a:prstGeom>
          <a:ln w="19050" cap="flat">
            <a:solidFill>
              <a:srgbClr val="FF0000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E8A576-AE28-A509-4BD7-FF1C5B963EF9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#5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79271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6" grpId="0"/>
      <p:bldP spid="27" grpId="0"/>
      <p:bldP spid="28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642110" y="224983"/>
            <a:ext cx="4330919" cy="6380164"/>
            <a:chOff x="0" y="0"/>
            <a:chExt cx="1710980" cy="25205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10980" cy="2520559"/>
            </a:xfrm>
            <a:custGeom>
              <a:avLst/>
              <a:gdLst/>
              <a:ahLst/>
              <a:cxnLst/>
              <a:rect l="l" t="t" r="r" b="b"/>
              <a:pathLst>
                <a:path w="1710980" h="2520559">
                  <a:moveTo>
                    <a:pt x="0" y="0"/>
                  </a:moveTo>
                  <a:lnTo>
                    <a:pt x="1710980" y="0"/>
                  </a:lnTo>
                  <a:lnTo>
                    <a:pt x="1710980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pPr defTabSz="609630"/>
              <a:endParaRPr lang="it-I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710980" cy="253960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428128" y="2854677"/>
            <a:ext cx="6501977" cy="688565"/>
          </a:xfrm>
          <a:custGeom>
            <a:avLst/>
            <a:gdLst/>
            <a:ahLst/>
            <a:cxnLst/>
            <a:rect l="l" t="t" r="r" b="b"/>
            <a:pathLst>
              <a:path w="9752965" h="1032847">
                <a:moveTo>
                  <a:pt x="0" y="0"/>
                </a:moveTo>
                <a:lnTo>
                  <a:pt x="9752965" y="0"/>
                </a:lnTo>
                <a:lnTo>
                  <a:pt x="9752965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95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66BCBC13-702D-4B19-38EB-FB8ACBDA19A2}"/>
              </a:ext>
            </a:extLst>
          </p:cNvPr>
          <p:cNvSpPr/>
          <p:nvPr/>
        </p:nvSpPr>
        <p:spPr>
          <a:xfrm>
            <a:off x="1437653" y="5623205"/>
            <a:ext cx="6501977" cy="688565"/>
          </a:xfrm>
          <a:custGeom>
            <a:avLst/>
            <a:gdLst/>
            <a:ahLst/>
            <a:cxnLst/>
            <a:rect l="l" t="t" r="r" b="b"/>
            <a:pathLst>
              <a:path w="9752965" h="1032847">
                <a:moveTo>
                  <a:pt x="0" y="0"/>
                </a:moveTo>
                <a:lnTo>
                  <a:pt x="9752965" y="0"/>
                </a:lnTo>
                <a:lnTo>
                  <a:pt x="9752965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95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28128" y="3146705"/>
            <a:ext cx="6501977" cy="688565"/>
          </a:xfrm>
          <a:custGeom>
            <a:avLst/>
            <a:gdLst/>
            <a:ahLst/>
            <a:cxnLst/>
            <a:rect l="l" t="t" r="r" b="b"/>
            <a:pathLst>
              <a:path w="9752965" h="1032847">
                <a:moveTo>
                  <a:pt x="0" y="0"/>
                </a:moveTo>
                <a:lnTo>
                  <a:pt x="9752965" y="0"/>
                </a:lnTo>
                <a:lnTo>
                  <a:pt x="9752965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95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428127" y="2175852"/>
            <a:ext cx="6213983" cy="1299332"/>
            <a:chOff x="0" y="0"/>
            <a:chExt cx="3571268" cy="7467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71268" cy="746746"/>
            </a:xfrm>
            <a:custGeom>
              <a:avLst/>
              <a:gdLst/>
              <a:ahLst/>
              <a:cxnLst/>
              <a:rect l="l" t="t" r="r" b="b"/>
              <a:pathLst>
                <a:path w="3571268" h="746746">
                  <a:moveTo>
                    <a:pt x="0" y="0"/>
                  </a:moveTo>
                  <a:lnTo>
                    <a:pt x="3571268" y="0"/>
                  </a:lnTo>
                  <a:lnTo>
                    <a:pt x="3571268" y="746746"/>
                  </a:lnTo>
                  <a:lnTo>
                    <a:pt x="0" y="74674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pPr defTabSz="609630"/>
              <a:endParaRPr lang="it-I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3571268" cy="7657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28127" y="4568557"/>
            <a:ext cx="6213983" cy="1299332"/>
            <a:chOff x="0" y="0"/>
            <a:chExt cx="3571268" cy="7467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571268" cy="746746"/>
            </a:xfrm>
            <a:custGeom>
              <a:avLst/>
              <a:gdLst/>
              <a:ahLst/>
              <a:cxnLst/>
              <a:rect l="l" t="t" r="r" b="b"/>
              <a:pathLst>
                <a:path w="3571268" h="746746">
                  <a:moveTo>
                    <a:pt x="0" y="0"/>
                  </a:moveTo>
                  <a:lnTo>
                    <a:pt x="3571268" y="0"/>
                  </a:lnTo>
                  <a:lnTo>
                    <a:pt x="3571268" y="746746"/>
                  </a:lnTo>
                  <a:lnTo>
                    <a:pt x="0" y="74674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pPr defTabSz="609630"/>
              <a:endParaRPr lang="it-I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3571268" cy="7657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581200" y="2395926"/>
            <a:ext cx="869505" cy="739079"/>
          </a:xfrm>
          <a:custGeom>
            <a:avLst/>
            <a:gdLst/>
            <a:ahLst/>
            <a:cxnLst/>
            <a:rect l="l" t="t" r="r" b="b"/>
            <a:pathLst>
              <a:path w="1304257" h="1108619">
                <a:moveTo>
                  <a:pt x="0" y="0"/>
                </a:moveTo>
                <a:lnTo>
                  <a:pt x="1304258" y="0"/>
                </a:lnTo>
                <a:lnTo>
                  <a:pt x="1304258" y="1108619"/>
                </a:lnTo>
                <a:lnTo>
                  <a:pt x="0" y="11086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581200" y="4823623"/>
            <a:ext cx="829517" cy="644007"/>
          </a:xfrm>
          <a:custGeom>
            <a:avLst/>
            <a:gdLst/>
            <a:ahLst/>
            <a:cxnLst/>
            <a:rect l="l" t="t" r="r" b="b"/>
            <a:pathLst>
              <a:path w="1244276" h="966011">
                <a:moveTo>
                  <a:pt x="0" y="0"/>
                </a:moveTo>
                <a:lnTo>
                  <a:pt x="1244276" y="0"/>
                </a:lnTo>
                <a:lnTo>
                  <a:pt x="1244276" y="966011"/>
                </a:lnTo>
                <a:lnTo>
                  <a:pt x="0" y="9660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428128" y="624153"/>
            <a:ext cx="9888803" cy="1767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176"/>
              </a:lnSpc>
            </a:pPr>
            <a:r>
              <a:rPr lang="en-US" sz="5200" b="1" spc="509">
                <a:solidFill>
                  <a:srgbClr val="231F20"/>
                </a:solidFill>
                <a:latin typeface="Oswald Bold"/>
                <a:ea typeface="Oswald Bold"/>
                <a:cs typeface="Oswald Bold"/>
                <a:sym typeface="Oswald Bold"/>
              </a:rPr>
              <a:t>CONCLUSIONS AND OUTLOOKS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605933" y="2334495"/>
            <a:ext cx="5228891" cy="835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236"/>
              </a:lnSpc>
              <a:spcBef>
                <a:spcPct val="0"/>
              </a:spcBef>
            </a:pPr>
            <a:r>
              <a:rPr lang="en-US" sz="1620" spc="159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Closed-Loop Control System successfully designed and implemented both in simulation and in real world.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605933" y="4798223"/>
            <a:ext cx="5036177" cy="553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236"/>
              </a:lnSpc>
              <a:spcBef>
                <a:spcPct val="0"/>
              </a:spcBef>
            </a:pPr>
            <a:r>
              <a:rPr lang="en-US" sz="1620" spc="159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Validation of the robustness of the systems in presence of drift disturbances.</a:t>
            </a:r>
          </a:p>
        </p:txBody>
      </p:sp>
      <p:sp>
        <p:nvSpPr>
          <p:cNvPr id="25" name="Freeform 25"/>
          <p:cNvSpPr/>
          <p:nvPr/>
        </p:nvSpPr>
        <p:spPr>
          <a:xfrm>
            <a:off x="7642110" y="4248639"/>
            <a:ext cx="4330919" cy="688565"/>
          </a:xfrm>
          <a:custGeom>
            <a:avLst/>
            <a:gdLst/>
            <a:ahLst/>
            <a:cxnLst/>
            <a:rect l="l" t="t" r="r" b="b"/>
            <a:pathLst>
              <a:path w="6496378" h="1032847">
                <a:moveTo>
                  <a:pt x="0" y="0"/>
                </a:moveTo>
                <a:lnTo>
                  <a:pt x="6496378" y="0"/>
                </a:lnTo>
                <a:lnTo>
                  <a:pt x="6496378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9346" r="-53265" b="-1044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7642110" y="4073252"/>
            <a:ext cx="4330919" cy="1299332"/>
            <a:chOff x="0" y="0"/>
            <a:chExt cx="2489043" cy="74674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489043" cy="746746"/>
            </a:xfrm>
            <a:custGeom>
              <a:avLst/>
              <a:gdLst/>
              <a:ahLst/>
              <a:cxnLst/>
              <a:rect l="l" t="t" r="r" b="b"/>
              <a:pathLst>
                <a:path w="2489043" h="746746">
                  <a:moveTo>
                    <a:pt x="0" y="0"/>
                  </a:moveTo>
                  <a:lnTo>
                    <a:pt x="2489043" y="0"/>
                  </a:lnTo>
                  <a:lnTo>
                    <a:pt x="2489043" y="746746"/>
                  </a:lnTo>
                  <a:lnTo>
                    <a:pt x="0" y="746746"/>
                  </a:lnTo>
                  <a:close/>
                </a:path>
              </a:pathLst>
            </a:custGeom>
            <a:solidFill>
              <a:srgbClr val="5A5454"/>
            </a:solidFill>
          </p:spPr>
          <p:txBody>
            <a:bodyPr/>
            <a:lstStyle/>
            <a:p>
              <a:pPr defTabSz="609630"/>
              <a:endParaRPr lang="it-I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19050"/>
              <a:ext cx="2489043" cy="7657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>
            <a:off x="7834824" y="4288192"/>
            <a:ext cx="993070" cy="869452"/>
          </a:xfrm>
          <a:custGeom>
            <a:avLst/>
            <a:gdLst/>
            <a:ahLst/>
            <a:cxnLst/>
            <a:rect l="l" t="t" r="r" b="b"/>
            <a:pathLst>
              <a:path w="1489605" h="1304178">
                <a:moveTo>
                  <a:pt x="0" y="0"/>
                </a:moveTo>
                <a:lnTo>
                  <a:pt x="1489605" y="0"/>
                </a:lnTo>
                <a:lnTo>
                  <a:pt x="1489605" y="1304179"/>
                </a:lnTo>
                <a:lnTo>
                  <a:pt x="0" y="13041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481" t="-6891" b="-1929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-2016397" y="5154856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7" y="0"/>
                </a:lnTo>
                <a:lnTo>
                  <a:pt x="7616557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25">
            <a:extLst>
              <a:ext uri="{FF2B5EF4-FFF2-40B4-BE49-F238E27FC236}">
                <a16:creationId xmlns:a16="http://schemas.microsoft.com/office/drawing/2014/main" id="{6DB54E5C-B668-C227-5CF9-E9F9866E6AE9}"/>
              </a:ext>
            </a:extLst>
          </p:cNvPr>
          <p:cNvSpPr/>
          <p:nvPr/>
        </p:nvSpPr>
        <p:spPr>
          <a:xfrm>
            <a:off x="7642110" y="5383176"/>
            <a:ext cx="4330919" cy="688565"/>
          </a:xfrm>
          <a:custGeom>
            <a:avLst/>
            <a:gdLst/>
            <a:ahLst/>
            <a:cxnLst/>
            <a:rect l="l" t="t" r="r" b="b"/>
            <a:pathLst>
              <a:path w="6496378" h="1032847">
                <a:moveTo>
                  <a:pt x="0" y="0"/>
                </a:moveTo>
                <a:lnTo>
                  <a:pt x="6496378" y="0"/>
                </a:lnTo>
                <a:lnTo>
                  <a:pt x="6496378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9346" r="-53265" b="-1044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Freeform 25">
            <a:extLst>
              <a:ext uri="{FF2B5EF4-FFF2-40B4-BE49-F238E27FC236}">
                <a16:creationId xmlns:a16="http://schemas.microsoft.com/office/drawing/2014/main" id="{0BA4D1D7-49C5-8ABB-5B19-107E37DF4999}"/>
              </a:ext>
            </a:extLst>
          </p:cNvPr>
          <p:cNvSpPr/>
          <p:nvPr/>
        </p:nvSpPr>
        <p:spPr>
          <a:xfrm>
            <a:off x="7737391" y="6498297"/>
            <a:ext cx="4330919" cy="688565"/>
          </a:xfrm>
          <a:custGeom>
            <a:avLst/>
            <a:gdLst/>
            <a:ahLst/>
            <a:cxnLst/>
            <a:rect l="l" t="t" r="r" b="b"/>
            <a:pathLst>
              <a:path w="6496378" h="1032847">
                <a:moveTo>
                  <a:pt x="0" y="0"/>
                </a:moveTo>
                <a:lnTo>
                  <a:pt x="6496378" y="0"/>
                </a:lnTo>
                <a:lnTo>
                  <a:pt x="6496378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9346" r="-53265" b="-1044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0D359D66-7A80-B5CE-D7E5-A1B21F681E9A}"/>
              </a:ext>
            </a:extLst>
          </p:cNvPr>
          <p:cNvSpPr txBox="1"/>
          <p:nvPr/>
        </p:nvSpPr>
        <p:spPr>
          <a:xfrm>
            <a:off x="8908567" y="4140451"/>
            <a:ext cx="3064461" cy="1209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lnSpc>
                <a:spcPts val="2236"/>
              </a:lnSpc>
              <a:spcBef>
                <a:spcPct val="0"/>
              </a:spcBef>
            </a:pPr>
            <a:r>
              <a:rPr lang="en-US" sz="1600" spc="159" dirty="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rPr>
              <a:t>Period at PSI for developing novel control solutions (whitebeam monitoring?)</a:t>
            </a:r>
          </a:p>
        </p:txBody>
      </p:sp>
      <p:grpSp>
        <p:nvGrpSpPr>
          <p:cNvPr id="45" name="Group 26">
            <a:extLst>
              <a:ext uri="{FF2B5EF4-FFF2-40B4-BE49-F238E27FC236}">
                <a16:creationId xmlns:a16="http://schemas.microsoft.com/office/drawing/2014/main" id="{3A95800C-955C-B372-BE14-4E23F475B311}"/>
              </a:ext>
            </a:extLst>
          </p:cNvPr>
          <p:cNvGrpSpPr/>
          <p:nvPr/>
        </p:nvGrpSpPr>
        <p:grpSpPr>
          <a:xfrm>
            <a:off x="7642141" y="1493738"/>
            <a:ext cx="4330919" cy="1299332"/>
            <a:chOff x="0" y="0"/>
            <a:chExt cx="2489043" cy="746746"/>
          </a:xfrm>
        </p:grpSpPr>
        <p:sp>
          <p:nvSpPr>
            <p:cNvPr id="46" name="Freeform 27">
              <a:extLst>
                <a:ext uri="{FF2B5EF4-FFF2-40B4-BE49-F238E27FC236}">
                  <a16:creationId xmlns:a16="http://schemas.microsoft.com/office/drawing/2014/main" id="{89B67FE5-ACDB-7ACE-3F02-7E54DA7509ED}"/>
                </a:ext>
              </a:extLst>
            </p:cNvPr>
            <p:cNvSpPr/>
            <p:nvPr/>
          </p:nvSpPr>
          <p:spPr>
            <a:xfrm>
              <a:off x="0" y="0"/>
              <a:ext cx="2489043" cy="746746"/>
            </a:xfrm>
            <a:custGeom>
              <a:avLst/>
              <a:gdLst/>
              <a:ahLst/>
              <a:cxnLst/>
              <a:rect l="l" t="t" r="r" b="b"/>
              <a:pathLst>
                <a:path w="2489043" h="746746">
                  <a:moveTo>
                    <a:pt x="0" y="0"/>
                  </a:moveTo>
                  <a:lnTo>
                    <a:pt x="2489043" y="0"/>
                  </a:lnTo>
                  <a:lnTo>
                    <a:pt x="2489043" y="746746"/>
                  </a:lnTo>
                  <a:lnTo>
                    <a:pt x="0" y="746746"/>
                  </a:lnTo>
                  <a:close/>
                </a:path>
              </a:pathLst>
            </a:custGeom>
            <a:solidFill>
              <a:srgbClr val="5A5454"/>
            </a:solidFill>
          </p:spPr>
          <p:txBody>
            <a:bodyPr/>
            <a:lstStyle/>
            <a:p>
              <a:pPr defTabSz="609630"/>
              <a:endParaRPr lang="it-I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TextBox 28">
              <a:extLst>
                <a:ext uri="{FF2B5EF4-FFF2-40B4-BE49-F238E27FC236}">
                  <a16:creationId xmlns:a16="http://schemas.microsoft.com/office/drawing/2014/main" id="{02EDE442-8D95-E9B0-A108-C5264F257CFC}"/>
                </a:ext>
              </a:extLst>
            </p:cNvPr>
            <p:cNvSpPr txBox="1"/>
            <p:nvPr/>
          </p:nvSpPr>
          <p:spPr>
            <a:xfrm>
              <a:off x="0" y="-19050"/>
              <a:ext cx="2489043" cy="7657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TextBox 29">
            <a:extLst>
              <a:ext uri="{FF2B5EF4-FFF2-40B4-BE49-F238E27FC236}">
                <a16:creationId xmlns:a16="http://schemas.microsoft.com/office/drawing/2014/main" id="{F00A8033-2C76-533C-80D8-33EEDB42BB28}"/>
              </a:ext>
            </a:extLst>
          </p:cNvPr>
          <p:cNvSpPr txBox="1"/>
          <p:nvPr/>
        </p:nvSpPr>
        <p:spPr>
          <a:xfrm>
            <a:off x="8908568" y="1612653"/>
            <a:ext cx="2921482" cy="1117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2236"/>
              </a:lnSpc>
              <a:spcBef>
                <a:spcPct val="0"/>
              </a:spcBef>
            </a:pPr>
            <a:r>
              <a:rPr lang="en-US" sz="1600" spc="159" dirty="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rPr>
              <a:t>Currently developing a “new replica” and its control system using a mechanical actuation.</a:t>
            </a:r>
          </a:p>
        </p:txBody>
      </p:sp>
      <p:sp>
        <p:nvSpPr>
          <p:cNvPr id="49" name="Freeform 30">
            <a:extLst>
              <a:ext uri="{FF2B5EF4-FFF2-40B4-BE49-F238E27FC236}">
                <a16:creationId xmlns:a16="http://schemas.microsoft.com/office/drawing/2014/main" id="{999FE2FE-6964-C2FD-2903-3F062258B22E}"/>
              </a:ext>
            </a:extLst>
          </p:cNvPr>
          <p:cNvSpPr/>
          <p:nvPr/>
        </p:nvSpPr>
        <p:spPr>
          <a:xfrm>
            <a:off x="7834855" y="1708678"/>
            <a:ext cx="993070" cy="869452"/>
          </a:xfrm>
          <a:custGeom>
            <a:avLst/>
            <a:gdLst/>
            <a:ahLst/>
            <a:cxnLst/>
            <a:rect l="l" t="t" r="r" b="b"/>
            <a:pathLst>
              <a:path w="1489605" h="1304178">
                <a:moveTo>
                  <a:pt x="0" y="0"/>
                </a:moveTo>
                <a:lnTo>
                  <a:pt x="1489605" y="0"/>
                </a:lnTo>
                <a:lnTo>
                  <a:pt x="1489605" y="1304179"/>
                </a:lnTo>
                <a:lnTo>
                  <a:pt x="0" y="13041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481" t="-6891" b="-1929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5" name="Group 26">
            <a:extLst>
              <a:ext uri="{FF2B5EF4-FFF2-40B4-BE49-F238E27FC236}">
                <a16:creationId xmlns:a16="http://schemas.microsoft.com/office/drawing/2014/main" id="{F401E616-8B84-99D7-5B78-2D06BDEAF9C8}"/>
              </a:ext>
            </a:extLst>
          </p:cNvPr>
          <p:cNvGrpSpPr/>
          <p:nvPr/>
        </p:nvGrpSpPr>
        <p:grpSpPr>
          <a:xfrm>
            <a:off x="7643199" y="2777493"/>
            <a:ext cx="4330919" cy="1299332"/>
            <a:chOff x="0" y="0"/>
            <a:chExt cx="2489043" cy="746746"/>
          </a:xfrm>
        </p:grpSpPr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51D7C52C-5241-CB5C-5FD2-EAA3F8B35977}"/>
                </a:ext>
              </a:extLst>
            </p:cNvPr>
            <p:cNvSpPr/>
            <p:nvPr/>
          </p:nvSpPr>
          <p:spPr>
            <a:xfrm>
              <a:off x="0" y="0"/>
              <a:ext cx="2489043" cy="746746"/>
            </a:xfrm>
            <a:custGeom>
              <a:avLst/>
              <a:gdLst/>
              <a:ahLst/>
              <a:cxnLst/>
              <a:rect l="l" t="t" r="r" b="b"/>
              <a:pathLst>
                <a:path w="2489043" h="746746">
                  <a:moveTo>
                    <a:pt x="0" y="0"/>
                  </a:moveTo>
                  <a:lnTo>
                    <a:pt x="2489043" y="0"/>
                  </a:lnTo>
                  <a:lnTo>
                    <a:pt x="2489043" y="746746"/>
                  </a:lnTo>
                  <a:lnTo>
                    <a:pt x="0" y="746746"/>
                  </a:lnTo>
                  <a:close/>
                </a:path>
              </a:pathLst>
            </a:custGeom>
            <a:solidFill>
              <a:srgbClr val="5A5454"/>
            </a:solidFill>
          </p:spPr>
          <p:txBody>
            <a:bodyPr/>
            <a:lstStyle/>
            <a:p>
              <a:pPr defTabSz="609630"/>
              <a:endParaRPr lang="it-I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TextBox 28">
              <a:extLst>
                <a:ext uri="{FF2B5EF4-FFF2-40B4-BE49-F238E27FC236}">
                  <a16:creationId xmlns:a16="http://schemas.microsoft.com/office/drawing/2014/main" id="{4B97533E-AA9A-55A0-C0B0-4C4422BF853C}"/>
                </a:ext>
              </a:extLst>
            </p:cNvPr>
            <p:cNvSpPr txBox="1"/>
            <p:nvPr/>
          </p:nvSpPr>
          <p:spPr>
            <a:xfrm>
              <a:off x="0" y="-19050"/>
              <a:ext cx="2489043" cy="7657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TextBox 29">
            <a:extLst>
              <a:ext uri="{FF2B5EF4-FFF2-40B4-BE49-F238E27FC236}">
                <a16:creationId xmlns:a16="http://schemas.microsoft.com/office/drawing/2014/main" id="{418A9C2F-CC62-84D6-CCF5-5D4C616C50A1}"/>
              </a:ext>
            </a:extLst>
          </p:cNvPr>
          <p:cNvSpPr txBox="1"/>
          <p:nvPr/>
        </p:nvSpPr>
        <p:spPr>
          <a:xfrm>
            <a:off x="8909627" y="3001183"/>
            <a:ext cx="2911956" cy="835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2236"/>
              </a:lnSpc>
              <a:spcBef>
                <a:spcPct val="0"/>
              </a:spcBef>
            </a:pPr>
            <a:r>
              <a:rPr lang="en-US" sz="1600" spc="159" dirty="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rPr>
              <a:t>17-23 June: Beamtime at SOLEIL (Galaxies)           . (Mechanical Actuation)</a:t>
            </a:r>
          </a:p>
        </p:txBody>
      </p:sp>
      <p:sp>
        <p:nvSpPr>
          <p:cNvPr id="59" name="Freeform 30">
            <a:extLst>
              <a:ext uri="{FF2B5EF4-FFF2-40B4-BE49-F238E27FC236}">
                <a16:creationId xmlns:a16="http://schemas.microsoft.com/office/drawing/2014/main" id="{F71AE2FC-43F1-6AC7-4141-E06D77D47D89}"/>
              </a:ext>
            </a:extLst>
          </p:cNvPr>
          <p:cNvSpPr/>
          <p:nvPr/>
        </p:nvSpPr>
        <p:spPr>
          <a:xfrm>
            <a:off x="7835913" y="2992433"/>
            <a:ext cx="993070" cy="869452"/>
          </a:xfrm>
          <a:custGeom>
            <a:avLst/>
            <a:gdLst/>
            <a:ahLst/>
            <a:cxnLst/>
            <a:rect l="l" t="t" r="r" b="b"/>
            <a:pathLst>
              <a:path w="1489605" h="1304178">
                <a:moveTo>
                  <a:pt x="0" y="0"/>
                </a:moveTo>
                <a:lnTo>
                  <a:pt x="1489605" y="0"/>
                </a:lnTo>
                <a:lnTo>
                  <a:pt x="1489605" y="1304179"/>
                </a:lnTo>
                <a:lnTo>
                  <a:pt x="0" y="13041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481" t="-6891" b="-1929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850FDE3-A042-5B88-6FC0-E83CDB404FFB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#6</a:t>
            </a:r>
            <a:endParaRPr lang="it-IT" sz="4000" dirty="0"/>
          </a:p>
        </p:txBody>
      </p:sp>
      <p:grpSp>
        <p:nvGrpSpPr>
          <p:cNvPr id="16" name="Group 26">
            <a:extLst>
              <a:ext uri="{FF2B5EF4-FFF2-40B4-BE49-F238E27FC236}">
                <a16:creationId xmlns:a16="http://schemas.microsoft.com/office/drawing/2014/main" id="{95F5A310-66C4-079B-50BF-B217CE407751}"/>
              </a:ext>
            </a:extLst>
          </p:cNvPr>
          <p:cNvGrpSpPr/>
          <p:nvPr/>
        </p:nvGrpSpPr>
        <p:grpSpPr>
          <a:xfrm>
            <a:off x="7642105" y="5367591"/>
            <a:ext cx="4330919" cy="1299332"/>
            <a:chOff x="0" y="0"/>
            <a:chExt cx="2489043" cy="746746"/>
          </a:xfrm>
        </p:grpSpPr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82550931-F44F-072C-322D-6E43264917F5}"/>
                </a:ext>
              </a:extLst>
            </p:cNvPr>
            <p:cNvSpPr/>
            <p:nvPr/>
          </p:nvSpPr>
          <p:spPr>
            <a:xfrm>
              <a:off x="0" y="0"/>
              <a:ext cx="2489043" cy="746746"/>
            </a:xfrm>
            <a:custGeom>
              <a:avLst/>
              <a:gdLst/>
              <a:ahLst/>
              <a:cxnLst/>
              <a:rect l="l" t="t" r="r" b="b"/>
              <a:pathLst>
                <a:path w="2489043" h="746746">
                  <a:moveTo>
                    <a:pt x="0" y="0"/>
                  </a:moveTo>
                  <a:lnTo>
                    <a:pt x="2489043" y="0"/>
                  </a:lnTo>
                  <a:lnTo>
                    <a:pt x="2489043" y="746746"/>
                  </a:lnTo>
                  <a:lnTo>
                    <a:pt x="0" y="746746"/>
                  </a:lnTo>
                  <a:close/>
                </a:path>
              </a:pathLst>
            </a:custGeom>
            <a:solidFill>
              <a:srgbClr val="5A5454"/>
            </a:solidFill>
          </p:spPr>
          <p:txBody>
            <a:bodyPr/>
            <a:lstStyle/>
            <a:p>
              <a:pPr defTabSz="609630"/>
              <a:endParaRPr lang="it-I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8">
              <a:extLst>
                <a:ext uri="{FF2B5EF4-FFF2-40B4-BE49-F238E27FC236}">
                  <a16:creationId xmlns:a16="http://schemas.microsoft.com/office/drawing/2014/main" id="{7CBFDE97-86C3-86AE-DBD2-36FCEEA61E0F}"/>
                </a:ext>
              </a:extLst>
            </p:cNvPr>
            <p:cNvSpPr txBox="1"/>
            <p:nvPr/>
          </p:nvSpPr>
          <p:spPr>
            <a:xfrm>
              <a:off x="0" y="-19050"/>
              <a:ext cx="2489043" cy="7657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Freeform 30">
            <a:extLst>
              <a:ext uri="{FF2B5EF4-FFF2-40B4-BE49-F238E27FC236}">
                <a16:creationId xmlns:a16="http://schemas.microsoft.com/office/drawing/2014/main" id="{43673C1D-9307-4BCD-265B-F15024FEC887}"/>
              </a:ext>
            </a:extLst>
          </p:cNvPr>
          <p:cNvSpPr/>
          <p:nvPr/>
        </p:nvSpPr>
        <p:spPr>
          <a:xfrm>
            <a:off x="7834819" y="5582531"/>
            <a:ext cx="993070" cy="869452"/>
          </a:xfrm>
          <a:custGeom>
            <a:avLst/>
            <a:gdLst/>
            <a:ahLst/>
            <a:cxnLst/>
            <a:rect l="l" t="t" r="r" b="b"/>
            <a:pathLst>
              <a:path w="1489605" h="1304178">
                <a:moveTo>
                  <a:pt x="0" y="0"/>
                </a:moveTo>
                <a:lnTo>
                  <a:pt x="1489605" y="0"/>
                </a:lnTo>
                <a:lnTo>
                  <a:pt x="1489605" y="1304179"/>
                </a:lnTo>
                <a:lnTo>
                  <a:pt x="0" y="13041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481" t="-6891" b="-1929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F676215-68A0-D7D7-85A9-9F5E7E4FFBD7}"/>
              </a:ext>
            </a:extLst>
          </p:cNvPr>
          <p:cNvSpPr txBox="1"/>
          <p:nvPr/>
        </p:nvSpPr>
        <p:spPr>
          <a:xfrm>
            <a:off x="8908562" y="5807325"/>
            <a:ext cx="3064461" cy="362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lnSpc>
                <a:spcPts val="2236"/>
              </a:lnSpc>
              <a:spcBef>
                <a:spcPct val="0"/>
              </a:spcBef>
            </a:pPr>
            <a:r>
              <a:rPr lang="en-US" sz="1600" spc="159" dirty="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rPr>
              <a:t>Eurostar Project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580377">
            <a:off x="6271427" y="-6206642"/>
            <a:ext cx="16024255" cy="16442799"/>
          </a:xfrm>
          <a:custGeom>
            <a:avLst/>
            <a:gdLst/>
            <a:ahLst/>
            <a:cxnLst/>
            <a:rect l="l" t="t" r="r" b="b"/>
            <a:pathLst>
              <a:path w="24036383" h="24664199">
                <a:moveTo>
                  <a:pt x="0" y="0"/>
                </a:moveTo>
                <a:lnTo>
                  <a:pt x="24036383" y="0"/>
                </a:lnTo>
                <a:lnTo>
                  <a:pt x="24036383" y="24664198"/>
                </a:lnTo>
                <a:lnTo>
                  <a:pt x="0" y="24664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07756" y="1873959"/>
            <a:ext cx="5102470" cy="1025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677"/>
              </a:lnSpc>
              <a:spcBef>
                <a:spcPct val="0"/>
              </a:spcBef>
            </a:pPr>
            <a:r>
              <a:rPr lang="en-US" sz="6288" b="1" spc="616" dirty="0">
                <a:solidFill>
                  <a:srgbClr val="231F20"/>
                </a:solidFill>
                <a:latin typeface="Oswald Bold"/>
                <a:ea typeface="Oswald Bold"/>
                <a:cs typeface="Oswald Bold"/>
                <a:sym typeface="Oswald Bold"/>
              </a:rPr>
              <a:t>THANK YOU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-2836102" y="4984041"/>
            <a:ext cx="7921063" cy="2376319"/>
          </a:xfrm>
          <a:custGeom>
            <a:avLst/>
            <a:gdLst/>
            <a:ahLst/>
            <a:cxnLst/>
            <a:rect l="l" t="t" r="r" b="b"/>
            <a:pathLst>
              <a:path w="11881594" h="3564478">
                <a:moveTo>
                  <a:pt x="11881594" y="0"/>
                </a:moveTo>
                <a:lnTo>
                  <a:pt x="0" y="0"/>
                </a:lnTo>
                <a:lnTo>
                  <a:pt x="0" y="3564478"/>
                </a:lnTo>
                <a:lnTo>
                  <a:pt x="11881594" y="3564478"/>
                </a:lnTo>
                <a:lnTo>
                  <a:pt x="118815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9B863-809C-4EFF-2BF7-149A52297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007F4E5-DA45-5BEE-8818-FD7AC84AD5C4}"/>
              </a:ext>
            </a:extLst>
          </p:cNvPr>
          <p:cNvSpPr/>
          <p:nvPr/>
        </p:nvSpPr>
        <p:spPr>
          <a:xfrm flipH="1" flipV="1">
            <a:off x="1905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DA54E8C-B1DF-783D-518B-52E36008CA50}"/>
              </a:ext>
            </a:extLst>
          </p:cNvPr>
          <p:cNvSpPr/>
          <p:nvPr/>
        </p:nvSpPr>
        <p:spPr>
          <a:xfrm rot="7659121">
            <a:off x="10288207" y="5300194"/>
            <a:ext cx="5086196" cy="5219044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3" y="0"/>
                </a:lnTo>
                <a:lnTo>
                  <a:pt x="7629293" y="7828567"/>
                </a:lnTo>
                <a:lnTo>
                  <a:pt x="0" y="7828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1FD6F7CB-8489-62C1-B9C6-4233D26C7D78}"/>
              </a:ext>
            </a:extLst>
          </p:cNvPr>
          <p:cNvSpPr/>
          <p:nvPr/>
        </p:nvSpPr>
        <p:spPr>
          <a:xfrm rot="5400000">
            <a:off x="-2351370" y="5246669"/>
            <a:ext cx="5086196" cy="5219044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1DE6BDF3-C3B4-E2C7-4690-64FA73ABD6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981" y="564676"/>
            <a:ext cx="8742138" cy="6006231"/>
          </a:xfrm>
          <a:prstGeom prst="rect">
            <a:avLst/>
          </a:prstGeom>
        </p:spPr>
      </p:pic>
      <p:sp>
        <p:nvSpPr>
          <p:cNvPr id="1033" name="TextBox 21">
            <a:extLst>
              <a:ext uri="{FF2B5EF4-FFF2-40B4-BE49-F238E27FC236}">
                <a16:creationId xmlns:a16="http://schemas.microsoft.com/office/drawing/2014/main" id="{8F7981F7-0B38-4FE5-73F4-D796BBEB580D}"/>
              </a:ext>
            </a:extLst>
          </p:cNvPr>
          <p:cNvSpPr txBox="1"/>
          <p:nvPr/>
        </p:nvSpPr>
        <p:spPr>
          <a:xfrm>
            <a:off x="1" y="176763"/>
            <a:ext cx="12192000" cy="818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264"/>
              </a:lnSpc>
            </a:pPr>
            <a:r>
              <a:rPr lang="en-US" sz="4000" b="1" spc="515" dirty="0">
                <a:solidFill>
                  <a:srgbClr val="231F20"/>
                </a:solidFill>
                <a:latin typeface="Oswald Bold"/>
                <a:ea typeface="Oswald Bold"/>
                <a:cs typeface="Oswald Bold"/>
                <a:sym typeface="Oswald Bold"/>
              </a:rPr>
              <a:t>CONTROL OVERVIEW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D336E47-7445-537C-6E85-75297D06DF9E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#1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1851772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E1819-CF93-A538-E709-8901F93DA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78E8217-84B2-C425-E954-2B8E325A2AF8}"/>
              </a:ext>
            </a:extLst>
          </p:cNvPr>
          <p:cNvSpPr/>
          <p:nvPr/>
        </p:nvSpPr>
        <p:spPr>
          <a:xfrm flipH="1" flipV="1">
            <a:off x="-20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6195A37-8A12-8A22-1E97-F947B559CEB5}"/>
              </a:ext>
            </a:extLst>
          </p:cNvPr>
          <p:cNvSpPr/>
          <p:nvPr/>
        </p:nvSpPr>
        <p:spPr>
          <a:xfrm rot="7659121">
            <a:off x="10288207" y="5300194"/>
            <a:ext cx="5086196" cy="5219044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3" y="0"/>
                </a:lnTo>
                <a:lnTo>
                  <a:pt x="7629293" y="7828567"/>
                </a:lnTo>
                <a:lnTo>
                  <a:pt x="0" y="7828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8770ADD-0CCE-DBAE-FF49-6EFB3F97036F}"/>
              </a:ext>
            </a:extLst>
          </p:cNvPr>
          <p:cNvSpPr/>
          <p:nvPr/>
        </p:nvSpPr>
        <p:spPr>
          <a:xfrm rot="5400000">
            <a:off x="-2351370" y="5246669"/>
            <a:ext cx="5086196" cy="5219044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0980D522-51BF-1D60-7464-B996D31CD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9516" y="998191"/>
            <a:ext cx="6681795" cy="4590686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F9C2A02F-DE70-51ED-AC97-DB526BB77C2E}"/>
              </a:ext>
            </a:extLst>
          </p:cNvPr>
          <p:cNvSpPr txBox="1"/>
          <p:nvPr/>
        </p:nvSpPr>
        <p:spPr>
          <a:xfrm>
            <a:off x="6103995" y="1820684"/>
            <a:ext cx="502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ORBIT FEEDBACK SYSTEM (GOFB)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5484D9D9-B220-FAB4-E509-071AD49EB1B8}"/>
              </a:ext>
            </a:extLst>
          </p:cNvPr>
          <p:cNvSpPr txBox="1"/>
          <p:nvPr/>
        </p:nvSpPr>
        <p:spPr>
          <a:xfrm>
            <a:off x="6385957" y="4955587"/>
            <a:ext cx="502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BEAMLINE CONTROL SYSTEM</a:t>
            </a:r>
          </a:p>
        </p:txBody>
      </p: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47CCCFEB-8C48-9407-62CE-47823B9080A8}"/>
              </a:ext>
            </a:extLst>
          </p:cNvPr>
          <p:cNvCxnSpPr>
            <a:cxnSpLocks/>
            <a:endCxn id="40" idx="1"/>
          </p:cNvCxnSpPr>
          <p:nvPr/>
        </p:nvCxnSpPr>
        <p:spPr>
          <a:xfrm flipV="1">
            <a:off x="2565400" y="2359293"/>
            <a:ext cx="3538595" cy="5384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DF23FABC-E0AD-E49B-434D-2039B6C68565}"/>
              </a:ext>
            </a:extLst>
          </p:cNvPr>
          <p:cNvCxnSpPr>
            <a:cxnSpLocks/>
          </p:cNvCxnSpPr>
          <p:nvPr/>
        </p:nvCxnSpPr>
        <p:spPr>
          <a:xfrm flipH="1">
            <a:off x="7365503" y="2822025"/>
            <a:ext cx="1117335" cy="73493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2C3F0133-2E30-AEBF-88BB-6E9D2779D247}"/>
              </a:ext>
            </a:extLst>
          </p:cNvPr>
          <p:cNvCxnSpPr>
            <a:cxnSpLocks/>
          </p:cNvCxnSpPr>
          <p:nvPr/>
        </p:nvCxnSpPr>
        <p:spPr>
          <a:xfrm>
            <a:off x="9017265" y="2840609"/>
            <a:ext cx="1117335" cy="70788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204C93E6-E39A-CF2E-C5ED-2F551D9F9B19}"/>
              </a:ext>
            </a:extLst>
          </p:cNvPr>
          <p:cNvSpPr txBox="1"/>
          <p:nvPr/>
        </p:nvSpPr>
        <p:spPr>
          <a:xfrm>
            <a:off x="5998446" y="3637776"/>
            <a:ext cx="2517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SLOW ORBIT FEEDBACK SYSTEM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60119C17-CE7A-980C-99F5-13B96CFB8D27}"/>
              </a:ext>
            </a:extLst>
          </p:cNvPr>
          <p:cNvSpPr txBox="1"/>
          <p:nvPr/>
        </p:nvSpPr>
        <p:spPr>
          <a:xfrm>
            <a:off x="9191346" y="3637776"/>
            <a:ext cx="2517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FAST ORBIT FEEDBACK SYSTEM 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6AE7A05B-836D-44B5-495E-74639FC9B038}"/>
              </a:ext>
            </a:extLst>
          </p:cNvPr>
          <p:cNvSpPr txBox="1"/>
          <p:nvPr/>
        </p:nvSpPr>
        <p:spPr>
          <a:xfrm>
            <a:off x="9191345" y="4345662"/>
            <a:ext cx="2517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(FOFB)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C8F379E2-4924-F601-3C8F-4E0CD105E89B}"/>
              </a:ext>
            </a:extLst>
          </p:cNvPr>
          <p:cNvSpPr txBox="1"/>
          <p:nvPr/>
        </p:nvSpPr>
        <p:spPr>
          <a:xfrm>
            <a:off x="5998446" y="4287859"/>
            <a:ext cx="2517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(SOFB)</a:t>
            </a:r>
          </a:p>
        </p:txBody>
      </p: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78AE0F0E-5297-E32C-53D8-BCCEE9D0FC1C}"/>
              </a:ext>
            </a:extLst>
          </p:cNvPr>
          <p:cNvCxnSpPr>
            <a:cxnSpLocks/>
          </p:cNvCxnSpPr>
          <p:nvPr/>
        </p:nvCxnSpPr>
        <p:spPr>
          <a:xfrm>
            <a:off x="1857676" y="5244504"/>
            <a:ext cx="5062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TextBox 21">
            <a:extLst>
              <a:ext uri="{FF2B5EF4-FFF2-40B4-BE49-F238E27FC236}">
                <a16:creationId xmlns:a16="http://schemas.microsoft.com/office/drawing/2014/main" id="{8CAD4007-2326-3E2B-6B47-D4B0C70ECBFD}"/>
              </a:ext>
            </a:extLst>
          </p:cNvPr>
          <p:cNvSpPr txBox="1"/>
          <p:nvPr/>
        </p:nvSpPr>
        <p:spPr>
          <a:xfrm>
            <a:off x="1" y="176763"/>
            <a:ext cx="12192000" cy="818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264"/>
              </a:lnSpc>
            </a:pPr>
            <a:r>
              <a:rPr lang="en-US" sz="4000" b="1" spc="515" dirty="0">
                <a:solidFill>
                  <a:srgbClr val="231F20"/>
                </a:solidFill>
                <a:latin typeface="Oswald Bold"/>
                <a:ea typeface="Oswald Bold"/>
                <a:cs typeface="Oswald Bold"/>
                <a:sym typeface="Oswald Bold"/>
              </a:rPr>
              <a:t>CONTROL OVERVIEW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598BACA-08B4-A5E9-F9B1-44A275979C54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#1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1719128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6" grpId="0"/>
      <p:bldP spid="47" grpId="0"/>
      <p:bldP spid="48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D23C1433-9C5A-697B-4B78-12A77030DB4E}"/>
              </a:ext>
            </a:extLst>
          </p:cNvPr>
          <p:cNvSpPr/>
          <p:nvPr/>
        </p:nvSpPr>
        <p:spPr>
          <a:xfrm flipH="1" flipV="1">
            <a:off x="-1630" y="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591C69C-66F8-3CB0-ED1D-59C3E7999875}"/>
              </a:ext>
            </a:extLst>
          </p:cNvPr>
          <p:cNvSpPr txBox="1"/>
          <p:nvPr/>
        </p:nvSpPr>
        <p:spPr>
          <a:xfrm>
            <a:off x="246747" y="999237"/>
            <a:ext cx="12199253" cy="269304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53"/>
              </a:lnSpc>
            </a:pPr>
            <a:endParaRPr lang="en-US" sz="1867" dirty="0">
              <a:latin typeface="Oswald Bold" panose="00000800000000000000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21" name="Parentesi graffa chiusa 20">
            <a:extLst>
              <a:ext uri="{FF2B5EF4-FFF2-40B4-BE49-F238E27FC236}">
                <a16:creationId xmlns:a16="http://schemas.microsoft.com/office/drawing/2014/main" id="{723B8278-0908-87D5-FED0-BC4E8CD913C4}"/>
              </a:ext>
            </a:extLst>
          </p:cNvPr>
          <p:cNvSpPr/>
          <p:nvPr/>
        </p:nvSpPr>
        <p:spPr>
          <a:xfrm>
            <a:off x="4747624" y="3251430"/>
            <a:ext cx="203200" cy="1016982"/>
          </a:xfrm>
          <a:prstGeom prst="rightBrac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it-IT" sz="1200" dirty="0">
              <a:latin typeface="Oswald Bold" panose="00000800000000000000"/>
            </a:endParaRPr>
          </a:p>
        </p:txBody>
      </p:sp>
      <p:sp>
        <p:nvSpPr>
          <p:cNvPr id="22" name="Parentesi graffa chiusa 21">
            <a:extLst>
              <a:ext uri="{FF2B5EF4-FFF2-40B4-BE49-F238E27FC236}">
                <a16:creationId xmlns:a16="http://schemas.microsoft.com/office/drawing/2014/main" id="{A21A8BCC-1469-F142-28E9-A258402E150A}"/>
              </a:ext>
            </a:extLst>
          </p:cNvPr>
          <p:cNvSpPr/>
          <p:nvPr/>
        </p:nvSpPr>
        <p:spPr>
          <a:xfrm>
            <a:off x="4747624" y="4330346"/>
            <a:ext cx="179976" cy="353415"/>
          </a:xfrm>
          <a:prstGeom prst="rightBrace">
            <a:avLst>
              <a:gd name="adj1" fmla="val 8333"/>
              <a:gd name="adj2" fmla="val 51917"/>
            </a:avLst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it-IT" sz="1200">
              <a:solidFill>
                <a:prstClr val="black"/>
              </a:solidFill>
              <a:latin typeface="Oswald Bold" panose="0000080000000000000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2E017D0-1B52-E149-5F89-B459D9B7D6F2}"/>
              </a:ext>
            </a:extLst>
          </p:cNvPr>
          <p:cNvSpPr txBox="1"/>
          <p:nvPr/>
        </p:nvSpPr>
        <p:spPr>
          <a:xfrm>
            <a:off x="713836" y="1820684"/>
            <a:ext cx="502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ORBIT FEEDBACK SYSTEM (GOFB)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BE443BC-5C50-3BBE-4F7D-4620F7113B7E}"/>
              </a:ext>
            </a:extLst>
          </p:cNvPr>
          <p:cNvSpPr txBox="1"/>
          <p:nvPr/>
        </p:nvSpPr>
        <p:spPr>
          <a:xfrm>
            <a:off x="6857594" y="1836994"/>
            <a:ext cx="502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BEAMLINE CONTROL SYSTEM</a:t>
            </a: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CACF7B61-2851-87CB-BCFE-991FFB6361DA}"/>
              </a:ext>
            </a:extLst>
          </p:cNvPr>
          <p:cNvSpPr txBox="1"/>
          <p:nvPr/>
        </p:nvSpPr>
        <p:spPr>
          <a:xfrm>
            <a:off x="1" y="176763"/>
            <a:ext cx="12192000" cy="818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264"/>
              </a:lnSpc>
            </a:pPr>
            <a:r>
              <a:rPr lang="en-US" sz="4000" b="1" spc="515" dirty="0">
                <a:solidFill>
                  <a:srgbClr val="231F20"/>
                </a:solidFill>
                <a:latin typeface="Oswald Bold"/>
                <a:ea typeface="Oswald Bold"/>
                <a:cs typeface="Oswald Bold"/>
                <a:sym typeface="Oswald Bold"/>
              </a:rPr>
              <a:t>CONTROL OVERVIEW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458B7C4-B339-D36C-6BE1-DA1BBA36E129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#1</a:t>
            </a:r>
            <a:endParaRPr lang="it-IT" sz="4000" dirty="0"/>
          </a:p>
        </p:txBody>
      </p:sp>
      <p:sp>
        <p:nvSpPr>
          <p:cNvPr id="3" name="Freeform 16">
            <a:extLst>
              <a:ext uri="{FF2B5EF4-FFF2-40B4-BE49-F238E27FC236}">
                <a16:creationId xmlns:a16="http://schemas.microsoft.com/office/drawing/2014/main" id="{0382C552-6189-BB14-A966-23C28271B9A3}"/>
              </a:ext>
            </a:extLst>
          </p:cNvPr>
          <p:cNvSpPr/>
          <p:nvPr/>
        </p:nvSpPr>
        <p:spPr>
          <a:xfrm>
            <a:off x="370505" y="3327462"/>
            <a:ext cx="630530" cy="472341"/>
          </a:xfrm>
          <a:custGeom>
            <a:avLst/>
            <a:gdLst/>
            <a:ahLst/>
            <a:cxnLst/>
            <a:rect l="l" t="t" r="r" b="b"/>
            <a:pathLst>
              <a:path w="1215313" h="876545">
                <a:moveTo>
                  <a:pt x="0" y="0"/>
                </a:moveTo>
                <a:lnTo>
                  <a:pt x="1215313" y="0"/>
                </a:lnTo>
                <a:lnTo>
                  <a:pt x="1215313" y="876544"/>
                </a:lnTo>
                <a:lnTo>
                  <a:pt x="0" y="876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FDC3A55C-231A-96A5-8605-98504A600AFF}"/>
              </a:ext>
            </a:extLst>
          </p:cNvPr>
          <p:cNvSpPr txBox="1"/>
          <p:nvPr/>
        </p:nvSpPr>
        <p:spPr>
          <a:xfrm>
            <a:off x="1234859" y="3441754"/>
            <a:ext cx="4698716" cy="265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033"/>
              </a:lnSpc>
            </a:pPr>
            <a:r>
              <a:rPr lang="en-US" spc="144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Electron beam stabilization </a:t>
            </a: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D0F203DB-D167-E551-5E91-6B37712967D4}"/>
              </a:ext>
            </a:extLst>
          </p:cNvPr>
          <p:cNvSpPr/>
          <p:nvPr/>
        </p:nvSpPr>
        <p:spPr>
          <a:xfrm>
            <a:off x="370505" y="4106630"/>
            <a:ext cx="630530" cy="627594"/>
          </a:xfrm>
          <a:custGeom>
            <a:avLst/>
            <a:gdLst/>
            <a:ahLst/>
            <a:cxnLst/>
            <a:rect l="l" t="t" r="r" b="b"/>
            <a:pathLst>
              <a:path w="1216055" h="1216055">
                <a:moveTo>
                  <a:pt x="0" y="0"/>
                </a:moveTo>
                <a:lnTo>
                  <a:pt x="1216054" y="0"/>
                </a:lnTo>
                <a:lnTo>
                  <a:pt x="1216054" y="1216055"/>
                </a:lnTo>
                <a:lnTo>
                  <a:pt x="0" y="12160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8F22E4B0-6CD6-E0EC-61E8-EA05D841DF7E}"/>
              </a:ext>
            </a:extLst>
          </p:cNvPr>
          <p:cNvSpPr txBox="1"/>
          <p:nvPr/>
        </p:nvSpPr>
        <p:spPr>
          <a:xfrm>
            <a:off x="1234858" y="4327731"/>
            <a:ext cx="5146698" cy="261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033"/>
              </a:lnSpc>
            </a:pPr>
            <a:r>
              <a:rPr lang="en-US" spc="144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Closed Loop Gain Bandwidth</a:t>
            </a:r>
            <a:r>
              <a:rPr lang="it-IT" b="1" dirty="0">
                <a:solidFill>
                  <a:srgbClr val="FF0000"/>
                </a:solidFill>
                <a:latin typeface="Century Gothic"/>
              </a:rPr>
              <a:t> </a:t>
            </a:r>
            <a:r>
              <a:rPr lang="it-IT" dirty="0">
                <a:latin typeface="Century Gothic"/>
              </a:rPr>
              <a:t>≈</a:t>
            </a:r>
            <a:r>
              <a:rPr lang="en-US" spc="144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 300 Hz</a:t>
            </a:r>
          </a:p>
        </p:txBody>
      </p:sp>
      <p:pic>
        <p:nvPicPr>
          <p:cNvPr id="12" name="Elemento grafico 11" descr="Processore contorno">
            <a:extLst>
              <a:ext uri="{FF2B5EF4-FFF2-40B4-BE49-F238E27FC236}">
                <a16:creationId xmlns:a16="http://schemas.microsoft.com/office/drawing/2014/main" id="{D067C4C8-3CAF-C591-A5E7-9A7ED3C487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0505" y="5041051"/>
            <a:ext cx="630530" cy="627594"/>
          </a:xfrm>
          <a:prstGeom prst="rect">
            <a:avLst/>
          </a:prstGeom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DA254D7A-DEDC-44E2-D7DD-3C78A8397DB6}"/>
              </a:ext>
            </a:extLst>
          </p:cNvPr>
          <p:cNvSpPr txBox="1"/>
          <p:nvPr/>
        </p:nvSpPr>
        <p:spPr>
          <a:xfrm>
            <a:off x="1234858" y="5207549"/>
            <a:ext cx="5146698" cy="265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033"/>
              </a:lnSpc>
            </a:pPr>
            <a:r>
              <a:rPr lang="it-IT" spc="144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FPGA </a:t>
            </a:r>
            <a:r>
              <a:rPr lang="it-IT" spc="144" dirty="0" err="1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Based</a:t>
            </a:r>
            <a:r>
              <a:rPr lang="it-IT" spc="144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 Architecture</a:t>
            </a:r>
            <a:endParaRPr lang="en-US" spc="144" dirty="0">
              <a:solidFill>
                <a:srgbClr val="231F2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" name="Parentesi graffa chiusa 13">
            <a:extLst>
              <a:ext uri="{FF2B5EF4-FFF2-40B4-BE49-F238E27FC236}">
                <a16:creationId xmlns:a16="http://schemas.microsoft.com/office/drawing/2014/main" id="{00B4C10B-DD4E-F88B-6B82-F95521A7793D}"/>
              </a:ext>
            </a:extLst>
          </p:cNvPr>
          <p:cNvSpPr/>
          <p:nvPr/>
        </p:nvSpPr>
        <p:spPr>
          <a:xfrm>
            <a:off x="10261318" y="3172824"/>
            <a:ext cx="203200" cy="1016982"/>
          </a:xfrm>
          <a:prstGeom prst="rightBrac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it-IT" sz="1200" dirty="0">
              <a:latin typeface="Oswald Bold" panose="00000800000000000000"/>
            </a:endParaRPr>
          </a:p>
        </p:txBody>
      </p:sp>
      <p:sp>
        <p:nvSpPr>
          <p:cNvPr id="16" name="Parentesi graffa chiusa 15">
            <a:extLst>
              <a:ext uri="{FF2B5EF4-FFF2-40B4-BE49-F238E27FC236}">
                <a16:creationId xmlns:a16="http://schemas.microsoft.com/office/drawing/2014/main" id="{0E078D14-C397-ED0C-C66D-6C81A11B5807}"/>
              </a:ext>
            </a:extLst>
          </p:cNvPr>
          <p:cNvSpPr/>
          <p:nvPr/>
        </p:nvSpPr>
        <p:spPr>
          <a:xfrm>
            <a:off x="10261318" y="4251740"/>
            <a:ext cx="179976" cy="353415"/>
          </a:xfrm>
          <a:prstGeom prst="rightBrace">
            <a:avLst>
              <a:gd name="adj1" fmla="val 8333"/>
              <a:gd name="adj2" fmla="val 51917"/>
            </a:avLst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it-IT" sz="1200">
              <a:solidFill>
                <a:prstClr val="black"/>
              </a:solidFill>
              <a:latin typeface="Oswald Bold" panose="0000080000000000000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2FAFA882-338D-589F-33C5-59AE71D90FE4}"/>
              </a:ext>
            </a:extLst>
          </p:cNvPr>
          <p:cNvSpPr/>
          <p:nvPr/>
        </p:nvSpPr>
        <p:spPr>
          <a:xfrm>
            <a:off x="6567586" y="4105019"/>
            <a:ext cx="630530" cy="627594"/>
          </a:xfrm>
          <a:custGeom>
            <a:avLst/>
            <a:gdLst/>
            <a:ahLst/>
            <a:cxnLst/>
            <a:rect l="l" t="t" r="r" b="b"/>
            <a:pathLst>
              <a:path w="1216055" h="1216055">
                <a:moveTo>
                  <a:pt x="0" y="0"/>
                </a:moveTo>
                <a:lnTo>
                  <a:pt x="1216054" y="0"/>
                </a:lnTo>
                <a:lnTo>
                  <a:pt x="1216054" y="1216055"/>
                </a:lnTo>
                <a:lnTo>
                  <a:pt x="0" y="12160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1E22FD7C-41EB-B7B6-B13D-DC078A14AEE4}"/>
              </a:ext>
            </a:extLst>
          </p:cNvPr>
          <p:cNvSpPr txBox="1"/>
          <p:nvPr/>
        </p:nvSpPr>
        <p:spPr>
          <a:xfrm>
            <a:off x="7431939" y="4326120"/>
            <a:ext cx="4599640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033"/>
              </a:lnSpc>
            </a:pPr>
            <a:r>
              <a:rPr lang="en-US" spc="144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Closed Loop Gain Bandwidth &lt;</a:t>
            </a:r>
            <a:r>
              <a:rPr lang="it-IT" b="1" dirty="0">
                <a:solidFill>
                  <a:srgbClr val="FF0000"/>
                </a:solidFill>
                <a:latin typeface="Century Gothic"/>
              </a:rPr>
              <a:t> </a:t>
            </a:r>
            <a:r>
              <a:rPr lang="en-US" spc="144" dirty="0">
                <a:solidFill>
                  <a:srgbClr val="231F20"/>
                </a:solidFill>
                <a:latin typeface="DM Sans"/>
                <a:sym typeface="DM Sans"/>
              </a:rPr>
              <a:t>10 H</a:t>
            </a:r>
            <a:r>
              <a:rPr lang="en-US" spc="144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z</a:t>
            </a:r>
          </a:p>
        </p:txBody>
      </p:sp>
      <p:pic>
        <p:nvPicPr>
          <p:cNvPr id="25" name="Elemento grafico 24" descr="Processore contorno">
            <a:extLst>
              <a:ext uri="{FF2B5EF4-FFF2-40B4-BE49-F238E27FC236}">
                <a16:creationId xmlns:a16="http://schemas.microsoft.com/office/drawing/2014/main" id="{49763853-7EB5-53DC-DC39-7CF248A913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67586" y="5039440"/>
            <a:ext cx="630530" cy="627594"/>
          </a:xfrm>
          <a:prstGeom prst="rect">
            <a:avLst/>
          </a:prstGeom>
        </p:spPr>
      </p:pic>
      <p:sp>
        <p:nvSpPr>
          <p:cNvPr id="26" name="TextBox 22">
            <a:extLst>
              <a:ext uri="{FF2B5EF4-FFF2-40B4-BE49-F238E27FC236}">
                <a16:creationId xmlns:a16="http://schemas.microsoft.com/office/drawing/2014/main" id="{3AD143D9-39F5-7482-2BBB-2125C3D9DA56}"/>
              </a:ext>
            </a:extLst>
          </p:cNvPr>
          <p:cNvSpPr txBox="1"/>
          <p:nvPr/>
        </p:nvSpPr>
        <p:spPr>
          <a:xfrm>
            <a:off x="7431939" y="5205938"/>
            <a:ext cx="4243505" cy="514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033"/>
              </a:lnSpc>
            </a:pPr>
            <a:r>
              <a:rPr lang="it-IT" spc="144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Software </a:t>
            </a:r>
            <a:r>
              <a:rPr lang="it-IT" spc="144" dirty="0" err="1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Based</a:t>
            </a:r>
            <a:r>
              <a:rPr lang="it-IT" spc="144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 Architecture (Tango – EPICS ecc..)</a:t>
            </a:r>
            <a:endParaRPr lang="en-US" spc="144" dirty="0">
              <a:solidFill>
                <a:srgbClr val="231F2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id="{CFBD3463-4721-8B67-93DD-D5AB7AC387C0}"/>
              </a:ext>
            </a:extLst>
          </p:cNvPr>
          <p:cNvSpPr/>
          <p:nvPr/>
        </p:nvSpPr>
        <p:spPr>
          <a:xfrm>
            <a:off x="6538712" y="3335484"/>
            <a:ext cx="630530" cy="472341"/>
          </a:xfrm>
          <a:custGeom>
            <a:avLst/>
            <a:gdLst/>
            <a:ahLst/>
            <a:cxnLst/>
            <a:rect l="l" t="t" r="r" b="b"/>
            <a:pathLst>
              <a:path w="1215313" h="876545">
                <a:moveTo>
                  <a:pt x="0" y="0"/>
                </a:moveTo>
                <a:lnTo>
                  <a:pt x="1215313" y="0"/>
                </a:lnTo>
                <a:lnTo>
                  <a:pt x="1215313" y="876544"/>
                </a:lnTo>
                <a:lnTo>
                  <a:pt x="0" y="876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22">
            <a:extLst>
              <a:ext uri="{FF2B5EF4-FFF2-40B4-BE49-F238E27FC236}">
                <a16:creationId xmlns:a16="http://schemas.microsoft.com/office/drawing/2014/main" id="{22765DE7-0650-7E09-2298-D421C7F2EC94}"/>
              </a:ext>
            </a:extLst>
          </p:cNvPr>
          <p:cNvSpPr txBox="1"/>
          <p:nvPr/>
        </p:nvSpPr>
        <p:spPr>
          <a:xfrm>
            <a:off x="7403066" y="3449776"/>
            <a:ext cx="4698716" cy="265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033"/>
              </a:lnSpc>
            </a:pPr>
            <a:r>
              <a:rPr lang="en-US" spc="144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Radiation beam stabilization </a:t>
            </a:r>
          </a:p>
        </p:txBody>
      </p:sp>
      <p:sp>
        <p:nvSpPr>
          <p:cNvPr id="34" name="TextBox 22">
            <a:extLst>
              <a:ext uri="{FF2B5EF4-FFF2-40B4-BE49-F238E27FC236}">
                <a16:creationId xmlns:a16="http://schemas.microsoft.com/office/drawing/2014/main" id="{0DFB0F01-DA7D-0D2F-700F-1AF739E6767F}"/>
              </a:ext>
            </a:extLst>
          </p:cNvPr>
          <p:cNvSpPr txBox="1"/>
          <p:nvPr/>
        </p:nvSpPr>
        <p:spPr>
          <a:xfrm>
            <a:off x="7406682" y="6049645"/>
            <a:ext cx="4798160" cy="514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033"/>
              </a:lnSpc>
            </a:pPr>
            <a:r>
              <a:rPr lang="en-US" spc="144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Monitoring and real time data acquisition</a:t>
            </a:r>
          </a:p>
        </p:txBody>
      </p:sp>
      <p:pic>
        <p:nvPicPr>
          <p:cNvPr id="35" name="Elemento grafico 34" descr="Ricerca contorno">
            <a:extLst>
              <a:ext uri="{FF2B5EF4-FFF2-40B4-BE49-F238E27FC236}">
                <a16:creationId xmlns:a16="http://schemas.microsoft.com/office/drawing/2014/main" id="{D7FC181A-3814-C4D1-807B-FC1C411C51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85503" y="5923420"/>
            <a:ext cx="544182" cy="544182"/>
          </a:xfrm>
          <a:prstGeom prst="rect">
            <a:avLst/>
          </a:prstGeom>
        </p:spPr>
      </p:pic>
      <p:sp>
        <p:nvSpPr>
          <p:cNvPr id="36" name="Freeform 12">
            <a:extLst>
              <a:ext uri="{FF2B5EF4-FFF2-40B4-BE49-F238E27FC236}">
                <a16:creationId xmlns:a16="http://schemas.microsoft.com/office/drawing/2014/main" id="{0CFC8E71-DAE8-4013-E0F3-633FD3C747BB}"/>
              </a:ext>
            </a:extLst>
          </p:cNvPr>
          <p:cNvSpPr/>
          <p:nvPr/>
        </p:nvSpPr>
        <p:spPr>
          <a:xfrm rot="5400000">
            <a:off x="-2351370" y="5246669"/>
            <a:ext cx="5086196" cy="5219044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Freeform 3">
            <a:extLst>
              <a:ext uri="{FF2B5EF4-FFF2-40B4-BE49-F238E27FC236}">
                <a16:creationId xmlns:a16="http://schemas.microsoft.com/office/drawing/2014/main" id="{BBF1BF77-F13C-6AB7-E97C-28329305DE52}"/>
              </a:ext>
            </a:extLst>
          </p:cNvPr>
          <p:cNvSpPr/>
          <p:nvPr/>
        </p:nvSpPr>
        <p:spPr>
          <a:xfrm rot="7659121">
            <a:off x="10882203" y="3954944"/>
            <a:ext cx="5086196" cy="5219044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3" y="0"/>
                </a:lnTo>
                <a:lnTo>
                  <a:pt x="7629293" y="7828567"/>
                </a:lnTo>
                <a:lnTo>
                  <a:pt x="0" y="78285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9" grpId="0"/>
      <p:bldP spid="13" grpId="0"/>
      <p:bldP spid="20" grpId="0" animBg="1"/>
      <p:bldP spid="24" grpId="0"/>
      <p:bldP spid="26" grpId="0"/>
      <p:bldP spid="32" grpId="0" animBg="1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6E4E5-6DF8-E8DE-2D7B-3F4D64BD1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DBB18651-F727-524C-76EE-11DB2D0B3B4B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40473744-9AA2-6B68-D127-D051546E939F}"/>
              </a:ext>
            </a:extLst>
          </p:cNvPr>
          <p:cNvSpPr txBox="1"/>
          <p:nvPr/>
        </p:nvSpPr>
        <p:spPr>
          <a:xfrm>
            <a:off x="1" y="176763"/>
            <a:ext cx="12192000" cy="818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264"/>
              </a:lnSpc>
            </a:pPr>
            <a:r>
              <a:rPr lang="en-US" sz="4000" b="1" spc="515" dirty="0">
                <a:solidFill>
                  <a:srgbClr val="231F20"/>
                </a:solidFill>
                <a:latin typeface="Oswald Bold"/>
                <a:ea typeface="Oswald Bold"/>
                <a:cs typeface="Oswald Bold"/>
                <a:sym typeface="Oswald Bold"/>
              </a:rPr>
              <a:t>CONTROL OVERVIEW</a:t>
            </a:r>
          </a:p>
        </p:txBody>
      </p:sp>
      <p:sp>
        <p:nvSpPr>
          <p:cNvPr id="93" name="Freeform 2">
            <a:extLst>
              <a:ext uri="{FF2B5EF4-FFF2-40B4-BE49-F238E27FC236}">
                <a16:creationId xmlns:a16="http://schemas.microsoft.com/office/drawing/2014/main" id="{16E9BCDD-DAB6-871D-EE2A-5A1D77716D00}"/>
              </a:ext>
            </a:extLst>
          </p:cNvPr>
          <p:cNvSpPr/>
          <p:nvPr/>
        </p:nvSpPr>
        <p:spPr>
          <a:xfrm>
            <a:off x="209268" y="1279415"/>
            <a:ext cx="5915025" cy="3574527"/>
          </a:xfrm>
          <a:custGeom>
            <a:avLst/>
            <a:gdLst/>
            <a:ahLst/>
            <a:cxnLst/>
            <a:rect l="l" t="t" r="r" b="b"/>
            <a:pathLst>
              <a:path w="9459549" h="5711202">
                <a:moveTo>
                  <a:pt x="0" y="0"/>
                </a:moveTo>
                <a:lnTo>
                  <a:pt x="9459548" y="0"/>
                </a:lnTo>
                <a:lnTo>
                  <a:pt x="9459548" y="5711202"/>
                </a:lnTo>
                <a:lnTo>
                  <a:pt x="0" y="57112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112" name="Immagine 111">
            <a:extLst>
              <a:ext uri="{FF2B5EF4-FFF2-40B4-BE49-F238E27FC236}">
                <a16:creationId xmlns:a16="http://schemas.microsoft.com/office/drawing/2014/main" id="{45A21DD2-AC33-45E6-B475-4AF2D01A5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353" y="2287803"/>
            <a:ext cx="4144092" cy="1446080"/>
          </a:xfrm>
          <a:prstGeom prst="rect">
            <a:avLst/>
          </a:prstGeom>
        </p:spPr>
      </p:pic>
      <p:sp>
        <p:nvSpPr>
          <p:cNvPr id="122" name="Rettangolo 121">
            <a:extLst>
              <a:ext uri="{FF2B5EF4-FFF2-40B4-BE49-F238E27FC236}">
                <a16:creationId xmlns:a16="http://schemas.microsoft.com/office/drawing/2014/main" id="{6DF54580-F6C1-AC5D-78E1-2F21161D9A80}"/>
              </a:ext>
            </a:extLst>
          </p:cNvPr>
          <p:cNvSpPr/>
          <p:nvPr/>
        </p:nvSpPr>
        <p:spPr>
          <a:xfrm rot="14777466">
            <a:off x="4058355" y="3643355"/>
            <a:ext cx="1069411" cy="390836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4" name="CasellaDiTesto 123">
            <a:extLst>
              <a:ext uri="{FF2B5EF4-FFF2-40B4-BE49-F238E27FC236}">
                <a16:creationId xmlns:a16="http://schemas.microsoft.com/office/drawing/2014/main" id="{ECA08452-F964-831B-E812-F7CF27D5EB1F}"/>
              </a:ext>
            </a:extLst>
          </p:cNvPr>
          <p:cNvSpPr txBox="1"/>
          <p:nvPr/>
        </p:nvSpPr>
        <p:spPr>
          <a:xfrm>
            <a:off x="7076104" y="1912046"/>
            <a:ext cx="3250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latin typeface="DM Sans" pitchFamily="2" charset="0"/>
              </a:rPr>
              <a:t>Mechanical</a:t>
            </a:r>
            <a:r>
              <a:rPr lang="it-IT" b="1" dirty="0">
                <a:latin typeface="DM Sans" pitchFamily="2" charset="0"/>
              </a:rPr>
              <a:t> </a:t>
            </a:r>
            <a:r>
              <a:rPr lang="it-IT" b="1" dirty="0" err="1">
                <a:latin typeface="DM Sans" pitchFamily="2" charset="0"/>
              </a:rPr>
              <a:t>Actuation</a:t>
            </a:r>
            <a:endParaRPr lang="it-IT" b="1" dirty="0">
              <a:latin typeface="DM Sans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2226A4F-1CFD-B4F9-133B-5A3F2B0EFE95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#1</a:t>
            </a:r>
            <a:endParaRPr lang="it-IT" sz="4000" dirty="0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24C9BA1A-9A2C-813E-1D59-798AD317AABB}"/>
              </a:ext>
            </a:extLst>
          </p:cNvPr>
          <p:cNvSpPr/>
          <p:nvPr/>
        </p:nvSpPr>
        <p:spPr>
          <a:xfrm rot="5400000">
            <a:off x="-2999178" y="-2432759"/>
            <a:ext cx="5086196" cy="5219044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9163EE7-56D7-9E5C-DDA5-39A837F3282F}"/>
              </a:ext>
            </a:extLst>
          </p:cNvPr>
          <p:cNvSpPr/>
          <p:nvPr/>
        </p:nvSpPr>
        <p:spPr>
          <a:xfrm rot="7659121">
            <a:off x="9667951" y="-2452108"/>
            <a:ext cx="5086196" cy="5219044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3" y="0"/>
                </a:lnTo>
                <a:lnTo>
                  <a:pt x="7629293" y="7828567"/>
                </a:lnTo>
                <a:lnTo>
                  <a:pt x="0" y="7828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E63B77B8-2E50-00DA-75DD-88DF157939A6}"/>
              </a:ext>
            </a:extLst>
          </p:cNvPr>
          <p:cNvSpPr/>
          <p:nvPr/>
        </p:nvSpPr>
        <p:spPr>
          <a:xfrm rot="17159429">
            <a:off x="10954267" y="2801343"/>
            <a:ext cx="5086196" cy="5219044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3" y="0"/>
                </a:lnTo>
                <a:lnTo>
                  <a:pt x="7629293" y="7828567"/>
                </a:lnTo>
                <a:lnTo>
                  <a:pt x="0" y="7828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7713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80E1B-5022-B85A-272E-012075B58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B79B5206-652B-0026-2F8D-41DA032D1BA3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AFE0E7B2-F281-668F-9830-5330512A9EB9}"/>
              </a:ext>
            </a:extLst>
          </p:cNvPr>
          <p:cNvSpPr txBox="1"/>
          <p:nvPr/>
        </p:nvSpPr>
        <p:spPr>
          <a:xfrm>
            <a:off x="1" y="176763"/>
            <a:ext cx="12192000" cy="818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264"/>
              </a:lnSpc>
            </a:pPr>
            <a:r>
              <a:rPr lang="en-US" sz="4000" b="1" spc="515" dirty="0">
                <a:solidFill>
                  <a:srgbClr val="231F20"/>
                </a:solidFill>
                <a:latin typeface="Oswald Bold"/>
                <a:ea typeface="Oswald Bold"/>
                <a:cs typeface="Oswald Bold"/>
                <a:sym typeface="Oswald Bold"/>
              </a:rPr>
              <a:t>CONTROL OVERVIEW</a:t>
            </a:r>
          </a:p>
        </p:txBody>
      </p:sp>
      <p:sp>
        <p:nvSpPr>
          <p:cNvPr id="93" name="Freeform 2">
            <a:extLst>
              <a:ext uri="{FF2B5EF4-FFF2-40B4-BE49-F238E27FC236}">
                <a16:creationId xmlns:a16="http://schemas.microsoft.com/office/drawing/2014/main" id="{DEF8DA02-CF7C-D4A2-71AA-61EB95441C56}"/>
              </a:ext>
            </a:extLst>
          </p:cNvPr>
          <p:cNvSpPr/>
          <p:nvPr/>
        </p:nvSpPr>
        <p:spPr>
          <a:xfrm>
            <a:off x="209268" y="1279415"/>
            <a:ext cx="5915025" cy="3574527"/>
          </a:xfrm>
          <a:custGeom>
            <a:avLst/>
            <a:gdLst/>
            <a:ahLst/>
            <a:cxnLst/>
            <a:rect l="l" t="t" r="r" b="b"/>
            <a:pathLst>
              <a:path w="9459549" h="5711202">
                <a:moveTo>
                  <a:pt x="0" y="0"/>
                </a:moveTo>
                <a:lnTo>
                  <a:pt x="9459548" y="0"/>
                </a:lnTo>
                <a:lnTo>
                  <a:pt x="9459548" y="5711202"/>
                </a:lnTo>
                <a:lnTo>
                  <a:pt x="0" y="57112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2" name="Rettangolo 121">
            <a:extLst>
              <a:ext uri="{FF2B5EF4-FFF2-40B4-BE49-F238E27FC236}">
                <a16:creationId xmlns:a16="http://schemas.microsoft.com/office/drawing/2014/main" id="{72C6BDCE-6FE2-8B1D-18E3-3B8AECB89871}"/>
              </a:ext>
            </a:extLst>
          </p:cNvPr>
          <p:cNvSpPr/>
          <p:nvPr/>
        </p:nvSpPr>
        <p:spPr>
          <a:xfrm rot="14777466">
            <a:off x="3395140" y="2175902"/>
            <a:ext cx="1069411" cy="69626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C5509EB-FAD9-2377-BA3D-09193B889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326" y="2238717"/>
            <a:ext cx="4013198" cy="159051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427E219-02B6-6F07-BA08-7C384C8E90D2}"/>
              </a:ext>
            </a:extLst>
          </p:cNvPr>
          <p:cNvSpPr txBox="1"/>
          <p:nvPr/>
        </p:nvSpPr>
        <p:spPr>
          <a:xfrm>
            <a:off x="7114204" y="1958049"/>
            <a:ext cx="3250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latin typeface="DM Sans" pitchFamily="2" charset="0"/>
              </a:rPr>
              <a:t>Electrical</a:t>
            </a:r>
            <a:r>
              <a:rPr lang="it-IT" b="1" dirty="0">
                <a:latin typeface="DM Sans" pitchFamily="2" charset="0"/>
              </a:rPr>
              <a:t> </a:t>
            </a:r>
            <a:r>
              <a:rPr lang="it-IT" b="1" dirty="0" err="1">
                <a:latin typeface="DM Sans" pitchFamily="2" charset="0"/>
              </a:rPr>
              <a:t>Actuation</a:t>
            </a:r>
            <a:endParaRPr lang="it-IT" b="1" dirty="0">
              <a:latin typeface="DM Sans" pitchFamily="2" charset="0"/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F7388B4-DD5D-322C-2AB7-8EEA19F610D8}"/>
              </a:ext>
            </a:extLst>
          </p:cNvPr>
          <p:cNvSpPr txBox="1"/>
          <p:nvPr/>
        </p:nvSpPr>
        <p:spPr>
          <a:xfrm>
            <a:off x="8003992" y="3180163"/>
            <a:ext cx="1357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INSERTION DEVICE</a:t>
            </a:r>
          </a:p>
        </p:txBody>
      </p:sp>
      <p:pic>
        <p:nvPicPr>
          <p:cNvPr id="5" name="Immagine 4" descr="Immagine che contiene elettronica, circuito, Ingegneria elettronica, Alimentazione elettrica&#10;&#10;Il contenuto generato dall'IA potrebbe non essere corretto.">
            <a:extLst>
              <a:ext uri="{FF2B5EF4-FFF2-40B4-BE49-F238E27FC236}">
                <a16:creationId xmlns:a16="http://schemas.microsoft.com/office/drawing/2014/main" id="{7AF45DF3-E39D-602D-1D50-AFBEF8562D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70" y="4565474"/>
            <a:ext cx="1534370" cy="1555570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7F09A61A-DE4E-A959-0C52-E41D5A9F2114}"/>
              </a:ext>
            </a:extLst>
          </p:cNvPr>
          <p:cNvCxnSpPr>
            <a:cxnSpLocks/>
          </p:cNvCxnSpPr>
          <p:nvPr/>
        </p:nvCxnSpPr>
        <p:spPr>
          <a:xfrm flipV="1">
            <a:off x="9789943" y="3359579"/>
            <a:ext cx="0" cy="1175556"/>
          </a:xfrm>
          <a:prstGeom prst="straightConnector1">
            <a:avLst/>
          </a:prstGeom>
          <a:ln w="38100">
            <a:solidFill>
              <a:srgbClr val="1664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61FEB9F-20DA-090F-754F-540A0EE13D50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#1</a:t>
            </a:r>
            <a:endParaRPr lang="it-IT" sz="4000" dirty="0"/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D1F9754C-123C-D05E-E988-B4374D126FFE}"/>
              </a:ext>
            </a:extLst>
          </p:cNvPr>
          <p:cNvSpPr/>
          <p:nvPr/>
        </p:nvSpPr>
        <p:spPr>
          <a:xfrm rot="5400000">
            <a:off x="-2999178" y="-2432759"/>
            <a:ext cx="5086196" cy="5219044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86F2598C-C312-14E6-7194-9005B7F72C11}"/>
              </a:ext>
            </a:extLst>
          </p:cNvPr>
          <p:cNvSpPr/>
          <p:nvPr/>
        </p:nvSpPr>
        <p:spPr>
          <a:xfrm rot="7659121">
            <a:off x="9667951" y="-2452108"/>
            <a:ext cx="5086196" cy="5219044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3" y="0"/>
                </a:lnTo>
                <a:lnTo>
                  <a:pt x="7629293" y="7828567"/>
                </a:lnTo>
                <a:lnTo>
                  <a:pt x="0" y="78285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B49AEC87-26CF-1F4F-0066-F912C603FAE5}"/>
              </a:ext>
            </a:extLst>
          </p:cNvPr>
          <p:cNvSpPr/>
          <p:nvPr/>
        </p:nvSpPr>
        <p:spPr>
          <a:xfrm rot="17159429">
            <a:off x="10954267" y="2801343"/>
            <a:ext cx="5086196" cy="5219044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3" y="0"/>
                </a:lnTo>
                <a:lnTo>
                  <a:pt x="7629293" y="7828567"/>
                </a:lnTo>
                <a:lnTo>
                  <a:pt x="0" y="78285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0617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19494-EFC0-4300-B5D5-6E8E817B0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>
            <a:extLst>
              <a:ext uri="{FF2B5EF4-FFF2-40B4-BE49-F238E27FC236}">
                <a16:creationId xmlns:a16="http://schemas.microsoft.com/office/drawing/2014/main" id="{1494FED4-9A92-4FB9-D099-CC6C9FE7717B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B93235DA-0119-C6A3-E22B-B8D1D989F5E4}"/>
              </a:ext>
            </a:extLst>
          </p:cNvPr>
          <p:cNvSpPr txBox="1"/>
          <p:nvPr/>
        </p:nvSpPr>
        <p:spPr>
          <a:xfrm>
            <a:off x="1" y="176763"/>
            <a:ext cx="12192000" cy="818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264"/>
              </a:lnSpc>
            </a:pPr>
            <a:r>
              <a:rPr lang="en-US" sz="4000" b="1" spc="515" dirty="0">
                <a:solidFill>
                  <a:srgbClr val="231F20"/>
                </a:solidFill>
                <a:latin typeface="Oswald Bold"/>
                <a:ea typeface="Oswald Bold"/>
                <a:cs typeface="Oswald Bold"/>
                <a:sym typeface="Oswald Bold"/>
              </a:rPr>
              <a:t>CONTROL OVERVIEW</a:t>
            </a:r>
          </a:p>
        </p:txBody>
      </p:sp>
      <p:sp>
        <p:nvSpPr>
          <p:cNvPr id="93" name="Freeform 2">
            <a:extLst>
              <a:ext uri="{FF2B5EF4-FFF2-40B4-BE49-F238E27FC236}">
                <a16:creationId xmlns:a16="http://schemas.microsoft.com/office/drawing/2014/main" id="{90597A2F-094D-C5AF-58D7-398F0AD9891D}"/>
              </a:ext>
            </a:extLst>
          </p:cNvPr>
          <p:cNvSpPr/>
          <p:nvPr/>
        </p:nvSpPr>
        <p:spPr>
          <a:xfrm>
            <a:off x="209268" y="1279415"/>
            <a:ext cx="5915025" cy="3574527"/>
          </a:xfrm>
          <a:custGeom>
            <a:avLst/>
            <a:gdLst/>
            <a:ahLst/>
            <a:cxnLst/>
            <a:rect l="l" t="t" r="r" b="b"/>
            <a:pathLst>
              <a:path w="9459549" h="5711202">
                <a:moveTo>
                  <a:pt x="0" y="0"/>
                </a:moveTo>
                <a:lnTo>
                  <a:pt x="9459548" y="0"/>
                </a:lnTo>
                <a:lnTo>
                  <a:pt x="9459548" y="5711202"/>
                </a:lnTo>
                <a:lnTo>
                  <a:pt x="0" y="57112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2" name="Rettangolo 121">
            <a:extLst>
              <a:ext uri="{FF2B5EF4-FFF2-40B4-BE49-F238E27FC236}">
                <a16:creationId xmlns:a16="http://schemas.microsoft.com/office/drawing/2014/main" id="{08A27C4C-D39F-D2DC-07D7-3136F90195D0}"/>
              </a:ext>
            </a:extLst>
          </p:cNvPr>
          <p:cNvSpPr/>
          <p:nvPr/>
        </p:nvSpPr>
        <p:spPr>
          <a:xfrm rot="14777466">
            <a:off x="3395140" y="2175902"/>
            <a:ext cx="1069411" cy="69626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0565CD6-35A9-56E8-7B1E-F6E842D602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326" y="2238717"/>
            <a:ext cx="4013198" cy="159051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8A260BA-8900-124D-C2FA-82269552585E}"/>
              </a:ext>
            </a:extLst>
          </p:cNvPr>
          <p:cNvSpPr txBox="1"/>
          <p:nvPr/>
        </p:nvSpPr>
        <p:spPr>
          <a:xfrm>
            <a:off x="7114204" y="1958049"/>
            <a:ext cx="3250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latin typeface="DM Sans" pitchFamily="2" charset="0"/>
              </a:rPr>
              <a:t>Electrical</a:t>
            </a:r>
            <a:r>
              <a:rPr lang="it-IT" b="1" dirty="0">
                <a:latin typeface="DM Sans" pitchFamily="2" charset="0"/>
              </a:rPr>
              <a:t> </a:t>
            </a:r>
            <a:r>
              <a:rPr lang="it-IT" b="1" dirty="0" err="1">
                <a:latin typeface="DM Sans" pitchFamily="2" charset="0"/>
              </a:rPr>
              <a:t>Actuation</a:t>
            </a:r>
            <a:endParaRPr lang="it-IT" b="1" dirty="0">
              <a:latin typeface="DM Sans" pitchFamily="2" charset="0"/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2E44EA9-110F-96BB-6FC9-8FBD7F4D27F7}"/>
              </a:ext>
            </a:extLst>
          </p:cNvPr>
          <p:cNvSpPr txBox="1"/>
          <p:nvPr/>
        </p:nvSpPr>
        <p:spPr>
          <a:xfrm>
            <a:off x="8003992" y="3180163"/>
            <a:ext cx="1357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INSERTION DEVICE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4D19FEC-470E-494E-11CE-AAE89E8416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5186" y="4427361"/>
            <a:ext cx="5070660" cy="174010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A9FCB66-340E-6984-1317-7D31D6A08A3C}"/>
              </a:ext>
            </a:extLst>
          </p:cNvPr>
          <p:cNvSpPr txBox="1"/>
          <p:nvPr/>
        </p:nvSpPr>
        <p:spPr>
          <a:xfrm>
            <a:off x="6047697" y="3909694"/>
            <a:ext cx="1277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ACTUATION</a:t>
            </a:r>
          </a:p>
          <a:p>
            <a:pPr algn="ctr"/>
            <a:r>
              <a:rPr lang="it-IT" sz="1600" b="1" dirty="0"/>
              <a:t>+</a:t>
            </a:r>
          </a:p>
          <a:p>
            <a:pPr algn="ctr"/>
            <a:r>
              <a:rPr lang="it-IT" sz="1600" b="1" dirty="0"/>
              <a:t>CONTROL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2F7042A-9746-BC57-AB7D-F40D52A2CB73}"/>
              </a:ext>
            </a:extLst>
          </p:cNvPr>
          <p:cNvSpPr txBox="1"/>
          <p:nvPr/>
        </p:nvSpPr>
        <p:spPr>
          <a:xfrm>
            <a:off x="9828042" y="4365857"/>
            <a:ext cx="1281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SENSING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D6F9483-2BA7-8235-DB26-2A2DF0341B02}"/>
              </a:ext>
            </a:extLst>
          </p:cNvPr>
          <p:cNvSpPr txBox="1"/>
          <p:nvPr/>
        </p:nvSpPr>
        <p:spPr>
          <a:xfrm>
            <a:off x="7321483" y="4396197"/>
            <a:ext cx="176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BEAM SOURCE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9C34AEE-E47F-69ED-DB6E-C0CE4ACBF6E5}"/>
              </a:ext>
            </a:extLst>
          </p:cNvPr>
          <p:cNvSpPr/>
          <p:nvPr/>
        </p:nvSpPr>
        <p:spPr>
          <a:xfrm>
            <a:off x="6162489" y="3860396"/>
            <a:ext cx="1050425" cy="169820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9B95985-45CC-BE09-6D27-736897C6BF60}"/>
              </a:ext>
            </a:extLst>
          </p:cNvPr>
          <p:cNvSpPr/>
          <p:nvPr/>
        </p:nvSpPr>
        <p:spPr>
          <a:xfrm>
            <a:off x="7292714" y="4355492"/>
            <a:ext cx="1802596" cy="120310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A2A50217-ED5D-362B-35C0-53B21FACCE93}"/>
              </a:ext>
            </a:extLst>
          </p:cNvPr>
          <p:cNvSpPr/>
          <p:nvPr/>
        </p:nvSpPr>
        <p:spPr>
          <a:xfrm>
            <a:off x="9227154" y="4365858"/>
            <a:ext cx="2328492" cy="120310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F86655D-32F4-8101-BD7C-8C6CAC34E227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#1</a:t>
            </a:r>
            <a:endParaRPr lang="it-IT" sz="4000" dirty="0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5D738913-A83C-2CC7-637D-9A190D1E1EAF}"/>
              </a:ext>
            </a:extLst>
          </p:cNvPr>
          <p:cNvSpPr/>
          <p:nvPr/>
        </p:nvSpPr>
        <p:spPr>
          <a:xfrm rot="5400000">
            <a:off x="-2999178" y="-2432759"/>
            <a:ext cx="5086196" cy="5219044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18AA101C-262A-A05C-4108-75AF0AC33FD7}"/>
              </a:ext>
            </a:extLst>
          </p:cNvPr>
          <p:cNvSpPr/>
          <p:nvPr/>
        </p:nvSpPr>
        <p:spPr>
          <a:xfrm rot="7659121">
            <a:off x="9667951" y="-2452108"/>
            <a:ext cx="5086196" cy="5219044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3" y="0"/>
                </a:lnTo>
                <a:lnTo>
                  <a:pt x="7629293" y="7828567"/>
                </a:lnTo>
                <a:lnTo>
                  <a:pt x="0" y="78285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EF767A3E-C231-32E7-3D78-5ACC1895D9B0}"/>
              </a:ext>
            </a:extLst>
          </p:cNvPr>
          <p:cNvSpPr/>
          <p:nvPr/>
        </p:nvSpPr>
        <p:spPr>
          <a:xfrm rot="17159429">
            <a:off x="11292106" y="3620720"/>
            <a:ext cx="5086196" cy="5219044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3" y="0"/>
                </a:lnTo>
                <a:lnTo>
                  <a:pt x="7629293" y="7828567"/>
                </a:lnTo>
                <a:lnTo>
                  <a:pt x="0" y="78285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1156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47003" y="2142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386448" y="-2740516"/>
            <a:ext cx="5077705" cy="5210331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900913" y="-2295064"/>
            <a:ext cx="4473288" cy="4590127"/>
          </a:xfrm>
          <a:custGeom>
            <a:avLst/>
            <a:gdLst/>
            <a:ahLst/>
            <a:cxnLst/>
            <a:rect l="l" t="t" r="r" b="b"/>
            <a:pathLst>
              <a:path w="6709932" h="6885191">
                <a:moveTo>
                  <a:pt x="0" y="0"/>
                </a:moveTo>
                <a:lnTo>
                  <a:pt x="6709932" y="0"/>
                </a:lnTo>
                <a:lnTo>
                  <a:pt x="6709932" y="6885192"/>
                </a:lnTo>
                <a:lnTo>
                  <a:pt x="0" y="6885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452499" y="1731607"/>
            <a:ext cx="2982493" cy="424499"/>
            <a:chOff x="0" y="0"/>
            <a:chExt cx="1178269" cy="1677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pPr defTabSz="609630"/>
              <a:endParaRPr lang="it-I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178269" cy="2248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743"/>
                </a:lnSpc>
                <a:spcBef>
                  <a:spcPct val="0"/>
                </a:spcBef>
              </a:pPr>
              <a:r>
                <a:rPr lang="en-US" sz="1987" i="1" spc="19">
                  <a:solidFill>
                    <a:srgbClr val="FFFFFF"/>
                  </a:solidFill>
                  <a:latin typeface="DM Sans Italics"/>
                  <a:ea typeface="DM Sans Italics"/>
                  <a:cs typeface="DM Sans Italics"/>
                  <a:sym typeface="DM Sans Italics"/>
                </a:rPr>
                <a:t>Analog Oscilloscope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606148" y="1741084"/>
            <a:ext cx="6818936" cy="2471246"/>
            <a:chOff x="-75443" y="-173566"/>
            <a:chExt cx="1820139" cy="715856"/>
          </a:xfrm>
        </p:grpSpPr>
        <p:sp>
          <p:nvSpPr>
            <p:cNvPr id="12" name="Freeform 12"/>
            <p:cNvSpPr/>
            <p:nvPr/>
          </p:nvSpPr>
          <p:spPr>
            <a:xfrm>
              <a:off x="-75443" y="-173566"/>
              <a:ext cx="1744696" cy="542290"/>
            </a:xfrm>
            <a:custGeom>
              <a:avLst/>
              <a:gdLst/>
              <a:ahLst/>
              <a:cxnLst/>
              <a:rect l="l" t="t" r="r" b="b"/>
              <a:pathLst>
                <a:path w="1744696" h="542290">
                  <a:moveTo>
                    <a:pt x="0" y="0"/>
                  </a:moveTo>
                  <a:lnTo>
                    <a:pt x="1744696" y="0"/>
                  </a:lnTo>
                  <a:lnTo>
                    <a:pt x="1744696" y="542290"/>
                  </a:lnTo>
                  <a:lnTo>
                    <a:pt x="0" y="5422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it-IT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744696" cy="5613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158398" y="3772720"/>
            <a:ext cx="2982493" cy="424499"/>
            <a:chOff x="0" y="0"/>
            <a:chExt cx="1178269" cy="1677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pPr defTabSz="609630"/>
              <a:endParaRPr lang="it-I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178269" cy="2248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743"/>
                </a:lnSpc>
                <a:spcBef>
                  <a:spcPct val="0"/>
                </a:spcBef>
              </a:pPr>
              <a:r>
                <a:rPr lang="en-US" sz="1987" i="1" spc="19">
                  <a:solidFill>
                    <a:srgbClr val="FFFFFF"/>
                  </a:solidFill>
                  <a:latin typeface="DM Sans Italics"/>
                  <a:ea typeface="DM Sans Italics"/>
                  <a:cs typeface="DM Sans Italics"/>
                  <a:sym typeface="DM Sans Italics"/>
                </a:rPr>
                <a:t>Hamamatsu S5980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3277" y="3817918"/>
            <a:ext cx="6648118" cy="1872069"/>
            <a:chOff x="0" y="0"/>
            <a:chExt cx="1744696" cy="5422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44696" cy="542290"/>
            </a:xfrm>
            <a:custGeom>
              <a:avLst/>
              <a:gdLst/>
              <a:ahLst/>
              <a:cxnLst/>
              <a:rect l="l" t="t" r="r" b="b"/>
              <a:pathLst>
                <a:path w="1744696" h="542290">
                  <a:moveTo>
                    <a:pt x="0" y="0"/>
                  </a:moveTo>
                  <a:lnTo>
                    <a:pt x="1744696" y="0"/>
                  </a:lnTo>
                  <a:lnTo>
                    <a:pt x="1744696" y="542290"/>
                  </a:lnTo>
                  <a:lnTo>
                    <a:pt x="0" y="5422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it-I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1744696" cy="5613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452499" y="2186522"/>
            <a:ext cx="2982493" cy="1331470"/>
          </a:xfrm>
          <a:custGeom>
            <a:avLst/>
            <a:gdLst/>
            <a:ahLst/>
            <a:cxnLst/>
            <a:rect l="l" t="t" r="r" b="b"/>
            <a:pathLst>
              <a:path w="4473739" h="1997205">
                <a:moveTo>
                  <a:pt x="0" y="0"/>
                </a:moveTo>
                <a:lnTo>
                  <a:pt x="4473739" y="0"/>
                </a:lnTo>
                <a:lnTo>
                  <a:pt x="4473739" y="1997205"/>
                </a:lnTo>
                <a:lnTo>
                  <a:pt x="0" y="19972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018696" y="4324219"/>
            <a:ext cx="1360221" cy="1661338"/>
          </a:xfrm>
          <a:custGeom>
            <a:avLst/>
            <a:gdLst/>
            <a:ahLst/>
            <a:cxnLst/>
            <a:rect l="l" t="t" r="r" b="b"/>
            <a:pathLst>
              <a:path w="2040331" h="2492007">
                <a:moveTo>
                  <a:pt x="0" y="0"/>
                </a:moveTo>
                <a:lnTo>
                  <a:pt x="2040331" y="0"/>
                </a:lnTo>
                <a:lnTo>
                  <a:pt x="2040331" y="2492007"/>
                </a:lnTo>
                <a:lnTo>
                  <a:pt x="0" y="24920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460654" y="21424"/>
            <a:ext cx="7270693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388"/>
              </a:lnSpc>
            </a:pPr>
            <a:r>
              <a:rPr lang="en-US" sz="4000" b="1" spc="524" dirty="0">
                <a:latin typeface="Oswald Bold"/>
                <a:ea typeface="Oswald Bold"/>
                <a:cs typeface="Oswald Bold"/>
                <a:sym typeface="Oswald Bold"/>
              </a:rPr>
              <a:t>LAB-REPLICA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606148" y="1751404"/>
            <a:ext cx="6425646" cy="2526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2182"/>
              </a:lnSpc>
            </a:pPr>
            <a:endParaRPr sz="1200" dirty="0">
              <a:solidFill>
                <a:prstClr val="black"/>
              </a:solidFill>
              <a:latin typeface="Calibri"/>
            </a:endParaRPr>
          </a:p>
          <a:p>
            <a:pPr marL="341471" lvl="1" indent="-170736" algn="just" defTabSz="609630">
              <a:lnSpc>
                <a:spcPts val="2182"/>
              </a:lnSpc>
              <a:buFont typeface="Arial"/>
              <a:buChar char="•"/>
            </a:pPr>
            <a:r>
              <a:rPr lang="en-US" sz="1581" spc="155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Generates an electron beam thanks to the Cathodic Ray Tube (CRT).</a:t>
            </a:r>
          </a:p>
          <a:p>
            <a:pPr marL="341471" lvl="1" indent="-170736" algn="just" defTabSz="609630">
              <a:lnSpc>
                <a:spcPts val="2182"/>
              </a:lnSpc>
              <a:buFont typeface="Arial"/>
              <a:buChar char="•"/>
            </a:pPr>
            <a:r>
              <a:rPr lang="en-US" sz="1581" spc="155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Sensitive to magnetic fields (used for disturbance).</a:t>
            </a:r>
          </a:p>
          <a:p>
            <a:pPr marL="170735" lvl="1" algn="just" defTabSz="609630">
              <a:lnSpc>
                <a:spcPts val="2182"/>
              </a:lnSpc>
            </a:pPr>
            <a:endParaRPr lang="en-US" sz="1581" spc="155" dirty="0">
              <a:solidFill>
                <a:srgbClr val="231F2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41471" lvl="1" indent="-170736" algn="just" defTabSz="609630">
              <a:lnSpc>
                <a:spcPts val="2182"/>
              </a:lnSpc>
              <a:buFont typeface="Arial"/>
              <a:buChar char="•"/>
            </a:pPr>
            <a:r>
              <a:rPr lang="en-US" sz="1581" spc="155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Sensitive to electric fields (used for actuation).</a:t>
            </a:r>
          </a:p>
          <a:p>
            <a:pPr marL="341471" lvl="1" indent="-170736" algn="just" defTabSz="609630">
              <a:lnSpc>
                <a:spcPts val="2182"/>
              </a:lnSpc>
              <a:buFont typeface="Arial"/>
              <a:buChar char="•"/>
            </a:pPr>
            <a:endParaRPr lang="en-US" sz="1581" spc="155" dirty="0">
              <a:solidFill>
                <a:srgbClr val="231F2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just" defTabSz="609630">
              <a:lnSpc>
                <a:spcPts val="2182"/>
              </a:lnSpc>
            </a:pPr>
            <a:endParaRPr lang="en-US" sz="1581" spc="155" dirty="0">
              <a:solidFill>
                <a:srgbClr val="231F2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just" defTabSz="609630">
              <a:lnSpc>
                <a:spcPts val="2182"/>
              </a:lnSpc>
            </a:pPr>
            <a:endParaRPr lang="en-US" sz="1581" spc="155" dirty="0">
              <a:solidFill>
                <a:srgbClr val="231F2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463277" y="3989195"/>
            <a:ext cx="6552868" cy="1680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1139" lvl="1" indent="-170570" algn="just" defTabSz="609630">
              <a:lnSpc>
                <a:spcPts val="2180"/>
              </a:lnSpc>
              <a:buFont typeface="Arial"/>
              <a:buChar char="•"/>
            </a:pPr>
            <a:r>
              <a:rPr lang="en-US" sz="1580" spc="155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2 X 2 matrix of photodiodes.</a:t>
            </a:r>
          </a:p>
          <a:p>
            <a:pPr algn="just" defTabSz="609630">
              <a:lnSpc>
                <a:spcPts val="2180"/>
              </a:lnSpc>
            </a:pPr>
            <a:endParaRPr lang="en-US" sz="1580" spc="155" dirty="0">
              <a:solidFill>
                <a:srgbClr val="231F2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41139" lvl="1" indent="-170570" algn="just" defTabSz="609630">
              <a:lnSpc>
                <a:spcPts val="2180"/>
              </a:lnSpc>
              <a:buFont typeface="Arial"/>
              <a:buChar char="•"/>
            </a:pPr>
            <a:r>
              <a:rPr lang="en-US" sz="1580" spc="155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Visible-light sensitive.</a:t>
            </a:r>
          </a:p>
          <a:p>
            <a:pPr algn="just" defTabSz="609630">
              <a:lnSpc>
                <a:spcPts val="2180"/>
              </a:lnSpc>
            </a:pPr>
            <a:endParaRPr lang="en-US" sz="1580" spc="155" dirty="0">
              <a:solidFill>
                <a:srgbClr val="231F2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41139" lvl="1" indent="-170570" algn="just" defTabSz="609630">
              <a:lnSpc>
                <a:spcPts val="2180"/>
              </a:lnSpc>
              <a:buFont typeface="Arial"/>
              <a:buChar char="•"/>
            </a:pPr>
            <a:r>
              <a:rPr lang="en-US" sz="1580" spc="155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Structurally Equivalent to the state-of-art sensors  (like </a:t>
            </a:r>
            <a:r>
              <a:rPr lang="en-US" sz="1580" spc="155" dirty="0" err="1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SenSiC</a:t>
            </a:r>
            <a:r>
              <a:rPr lang="en-US" sz="1580" spc="155" dirty="0">
                <a:solidFill>
                  <a:srgbClr val="231F20"/>
                </a:solidFill>
                <a:latin typeface="DM Sans"/>
                <a:ea typeface="DM Sans"/>
                <a:cs typeface="DM Sans"/>
                <a:sym typeface="DM Sans"/>
              </a:rPr>
              <a:t> ones, but in Silicon and non-transparent..)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74DAEE7-734A-3DB2-55CC-27E8A13B792D}"/>
              </a:ext>
            </a:extLst>
          </p:cNvPr>
          <p:cNvSpPr txBox="1"/>
          <p:nvPr/>
        </p:nvSpPr>
        <p:spPr>
          <a:xfrm>
            <a:off x="11182350" y="53016"/>
            <a:ext cx="1047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2E8BCB"/>
                </a:solidFill>
                <a:latin typeface="Calibri"/>
              </a:rPr>
              <a:t>#2</a:t>
            </a:r>
            <a:endParaRPr lang="it-IT" sz="40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|4.7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|4.7|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|4.7|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773</Words>
  <Application>Microsoft Office PowerPoint</Application>
  <PresentationFormat>Widescreen</PresentationFormat>
  <Paragraphs>245</Paragraphs>
  <Slides>27</Slides>
  <Notes>26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42" baseType="lpstr">
      <vt:lpstr>Aptos</vt:lpstr>
      <vt:lpstr>Aptos Display</vt:lpstr>
      <vt:lpstr>Arial</vt:lpstr>
      <vt:lpstr>Calibri</vt:lpstr>
      <vt:lpstr>Cambria</vt:lpstr>
      <vt:lpstr>Cambria Math</vt:lpstr>
      <vt:lpstr>Century Gothic</vt:lpstr>
      <vt:lpstr>DM Sans</vt:lpstr>
      <vt:lpstr>DM Sans Italics</vt:lpstr>
      <vt:lpstr>Montserrat Classic Bold</vt:lpstr>
      <vt:lpstr>Open Sauce Bold</vt:lpstr>
      <vt:lpstr>Oswald Bold</vt:lpstr>
      <vt:lpstr>Questrial</vt:lpstr>
      <vt:lpstr>Symbol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NICCOLO' LA ROSA</dc:creator>
  <cp:lastModifiedBy>NICCOLO' LA ROSA</cp:lastModifiedBy>
  <cp:revision>2</cp:revision>
  <dcterms:created xsi:type="dcterms:W3CDTF">2025-03-18T21:20:42Z</dcterms:created>
  <dcterms:modified xsi:type="dcterms:W3CDTF">2025-03-19T07:13:11Z</dcterms:modified>
</cp:coreProperties>
</file>