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5" r:id="rId2"/>
    <p:sldId id="258" r:id="rId3"/>
    <p:sldId id="3255" r:id="rId4"/>
    <p:sldId id="3271" r:id="rId5"/>
    <p:sldId id="3254" r:id="rId6"/>
    <p:sldId id="3262" r:id="rId7"/>
    <p:sldId id="3270" r:id="rId8"/>
    <p:sldId id="3257" r:id="rId9"/>
    <p:sldId id="3258" r:id="rId10"/>
    <p:sldId id="3252" r:id="rId11"/>
    <p:sldId id="266" r:id="rId12"/>
    <p:sldId id="3237" r:id="rId13"/>
    <p:sldId id="3227" r:id="rId14"/>
    <p:sldId id="3229" r:id="rId15"/>
    <p:sldId id="3269" r:id="rId16"/>
    <p:sldId id="264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6"/>
    <p:restoredTop sz="96327"/>
  </p:normalViewPr>
  <p:slideViewPr>
    <p:cSldViewPr snapToGrid="0">
      <p:cViewPr varScale="1">
        <p:scale>
          <a:sx n="98" d="100"/>
          <a:sy n="98" d="100"/>
        </p:scale>
        <p:origin x="51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43D2D-FA02-054B-BE37-CFFCD91969FA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D95C6-5FBB-6648-AAAB-920D6F3FB8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1772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2B231-5812-E5C8-EEF9-57470EF8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5111327-C022-A5EB-6DC4-1FDE80DC6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CE151B-E0F1-855A-69EA-ECF8953E9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934FB8-4088-7F00-9F8E-D1A866D5F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65CDCA-266A-A72C-2A25-B1B555D0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406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EB1634-0FA1-977C-0CCE-8446B9E2B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0994A6-FBD7-B9CA-F8C2-A44F32D57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F8A402-11DF-8275-8C5C-3FB7C1091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86EBFD-DE79-9728-EAE5-5112CF1E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C3B3E9-9CCC-A22C-E8DA-EDAC3B50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512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32035C3-DF43-69E4-23D7-2F0D856EE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4C37B0D-1A87-5808-1310-8EEADCAA0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D1EDC4-0E39-8DE9-4099-5129ADB1E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4444D8-1EF0-0591-637F-DDFA92FA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C9AEDF-36D4-70FC-A94F-8A5490F4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403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0949B5-C62A-1309-0589-3C9C957F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40C1A0-338B-532C-8577-36CE0D80A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649433-7ACD-CDE0-E42F-41A8C477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E3E062-9A20-9B5B-1C66-269E3A61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159BDD-2907-7161-0A46-33416348A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054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2E39AD-5E6E-5B1C-FE85-1A047AFC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7EF222-FA1D-8DF0-836C-95E3FB88D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04109B-355D-0B92-F3B3-8FAB365B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86DA82-4EEE-8BCF-4C69-C5F8BA39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9B3CD4-669E-74D7-A2AA-91E88106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997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954EBA-E205-98F9-2F0D-BDE1793F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3B401D-37F4-99EC-8F49-90B68E80D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D085E5-9A4B-8CB3-1F23-874D59C30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DD822A-D2F9-15C7-F6C8-4779580C0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CFB2C2-0CE1-2B1C-8717-37A15C068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37767-922A-D306-36D4-48A10FBAE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809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87EBE-1587-1BC0-3649-A81296A5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10A21-EA4F-AD7C-B8AA-08E10D7A1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2594575-B30B-C951-EAF7-EB0269358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3AB60A-0346-B21F-DBA8-5B5385C1B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D6CF87-FF0F-0931-1514-18485376A7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850F0B-8018-D0ED-A472-E0247C80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9AA265-0506-F5AF-4C0F-A00164BA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683615B-E181-5954-4B7D-929A07B2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669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CD965C-44AA-0134-85BF-DE7A554D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AF8F53-83DA-F1F1-DDBC-4A0BF0ED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7F8505-FF55-88E8-9BB1-7F2F1CA4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5E1E1F-AA40-EA62-1A92-D249431B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290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A263E4C-1E14-1BB8-D563-5E137B80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92200DA-9B66-0CD5-396C-BA2A0F601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397EE7-7B6C-1BF4-5EE4-323FECE3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081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23E560-4074-4D64-1AE4-DC302EBAA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983CDA-C9CA-194B-CFB3-78A6467E2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4834DF-882C-02D4-F90D-C77225FBA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183A68-E26A-A6E2-E5A7-666BD264B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DC3B38-C200-25D5-4D58-B3A27C351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3D5DD1-4843-4F5E-CD95-E64EBC7E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0108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A0B2EC-ED98-3C70-2610-D550940D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8DF3DD-5758-C021-AD49-BB10A44ED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0BB487-C35D-572E-5AEB-221D49B3B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62DCAA-96F5-1D30-5FB1-BFB13959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6DCBEF-A46E-5BE3-3529-FA34B8AB5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8C47B-E1E4-26A6-0822-8DA89B61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0037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1D8ED5-C172-E1AD-E482-A2CA59A4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D2D74D-7ED6-ED5C-2373-B5A343F34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F35045-735B-F0B3-BA91-1B698BE21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2A624-ACEC-7148-A84E-BC1073AB72A7}" type="datetimeFigureOut">
              <a:rPr kumimoji="1" lang="zh-CN" altLang="en-US" smtClean="0"/>
              <a:t>2025/3/15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DD6C0D-60EA-8497-EDC6-D0972C344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5BD7DE-DF4C-C396-473D-0B55B02FE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94FC8-DAF3-1148-9978-ABFC55FC21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726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 descr="内容占位符 1">
            <a:extLst>
              <a:ext uri="{FF2B5EF4-FFF2-40B4-BE49-F238E27FC236}">
                <a16:creationId xmlns:a16="http://schemas.microsoft.com/office/drawing/2014/main" id="{B27C6DC3-CAD0-F1D9-51EC-B7EA375A3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333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559C268-6875-0C3E-8F57-7DB9309CC5C9}"/>
              </a:ext>
            </a:extLst>
          </p:cNvPr>
          <p:cNvSpPr txBox="1"/>
          <p:nvPr/>
        </p:nvSpPr>
        <p:spPr>
          <a:xfrm>
            <a:off x="1497796" y="1291536"/>
            <a:ext cx="91964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Design and commissioning of the asymmetric beam optics in the SSRF storage ring</a:t>
            </a:r>
          </a:p>
          <a:p>
            <a:pPr algn="ctr"/>
            <a:endParaRPr kumimoji="1"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Tian </a:t>
            </a:r>
            <a:r>
              <a:rPr kumimoji="1"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Shunqiang</a:t>
            </a:r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1"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SARI,</a:t>
            </a:r>
            <a:r>
              <a:rPr kumimoji="1"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</a:t>
            </a:r>
          </a:p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18, 2025, KIT North Campus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730">
            <a:extLst>
              <a:ext uri="{FF2B5EF4-FFF2-40B4-BE49-F238E27FC236}">
                <a16:creationId xmlns:a16="http://schemas.microsoft.com/office/drawing/2014/main" id="{59E2CFE7-DD01-59FD-A0D3-0F34137722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221444"/>
              </p:ext>
            </p:extLst>
          </p:nvPr>
        </p:nvGraphicFramePr>
        <p:xfrm>
          <a:off x="657408" y="1213434"/>
          <a:ext cx="10877184" cy="4480560"/>
        </p:xfrm>
        <a:graphic>
          <a:graphicData uri="http://schemas.openxmlformats.org/drawingml/2006/table">
            <a:tbl>
              <a:tblPr/>
              <a:tblGrid>
                <a:gridCol w="3503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1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6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5965">
                  <a:extLst>
                    <a:ext uri="{9D8B030D-6E8A-4147-A177-3AD203B41FA5}">
                      <a16:colId xmlns:a16="http://schemas.microsoft.com/office/drawing/2014/main" val="3634651031"/>
                    </a:ext>
                  </a:extLst>
                </a:gridCol>
              </a:tblGrid>
              <a:tr h="245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Parameter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Original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Upgraded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Measured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Beam energy / GeV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3.5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3.5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3.50±0.01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192488"/>
                  </a:ext>
                </a:extLst>
              </a:tr>
              <a:tr h="245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Circumference </a:t>
                      </a:r>
                      <a:r>
                        <a:rPr kumimoji="0" lang="en-GB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/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431.9893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431.965±0.003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499873"/>
                  </a:ext>
                </a:extLst>
              </a:tr>
              <a:tr h="245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Beam current / mA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200~300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200~300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200~260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698530"/>
                  </a:ext>
                </a:extLst>
              </a:tr>
              <a:tr h="245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Beam lifetime / </a:t>
                      </a:r>
                      <a:r>
                        <a:rPr kumimoji="0" lang="en-US" altLang="zh-CN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hrs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&gt;15 (200mA)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~12 (200mA)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4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12.0±0.5 (200mA)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42337"/>
                  </a:ext>
                </a:extLst>
              </a:tr>
              <a:tr h="245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Working point</a:t>
                      </a:r>
                      <a:r>
                        <a:rPr kumimoji="0" lang="en-GB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(H,</a:t>
                      </a:r>
                      <a:r>
                        <a:rPr kumimoji="0" lang="en-GB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V)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22.22, 11.29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22.222, 12.153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22.222/12.153 (±0.002)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Natural chromaticity (H, V)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-55.7, -18.0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-55.3, -20.4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-51/-19 (±5/±3)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Natural emittance </a:t>
                      </a:r>
                      <a:r>
                        <a:rPr kumimoji="0" lang="en-GB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en-GB" altLang="zh-CN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nm.rad</a:t>
                      </a:r>
                      <a:endParaRPr kumimoji="0" lang="en-GB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4.22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4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4.5±0.3 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Natural energy spread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9.8×10</a:t>
                      </a:r>
                      <a:r>
                        <a:rPr kumimoji="0" lang="en-US" altLang="zh-CN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11.1×10</a:t>
                      </a:r>
                      <a:r>
                        <a:rPr kumimoji="0" lang="en-US" altLang="zh-CN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(10±2)×10</a:t>
                      </a:r>
                      <a:r>
                        <a:rPr lang="en-US" altLang="zh-CN" sz="1400" b="0" baseline="3000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6240162"/>
                  </a:ext>
                </a:extLst>
              </a:tr>
              <a:tr h="257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Momentum compaction factor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4.27×10</a:t>
                      </a:r>
                      <a:r>
                        <a:rPr kumimoji="0" lang="en-US" altLang="zh-CN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kumimoji="0" lang="en-US" altLang="zh-CN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(4.0±0.5)×10</a:t>
                      </a:r>
                      <a:r>
                        <a:rPr lang="en-US" altLang="zh-CN" sz="1400" b="0" baseline="3000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Energy loss per turn </a:t>
                      </a:r>
                      <a:r>
                        <a:rPr kumimoji="0" lang="en-GB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/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1.70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1.8</a:t>
                      </a:r>
                      <a:r>
                        <a:rPr lang="en-US" altLang="zh-CN" sz="14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±0.2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Damping time (H, V, S) </a:t>
                      </a:r>
                      <a:r>
                        <a:rPr kumimoji="0" lang="en-GB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en-GB" altLang="zh-CN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ms</a:t>
                      </a:r>
                      <a:endParaRPr kumimoji="0" lang="en-GB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7.05, 7.02, 3.51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5.98, 5.94, 2.96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6.0, 6.0,</a:t>
                      </a:r>
                      <a:r>
                        <a:rPr kumimoji="0" lang="en-US" altLang="zh-CN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---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Synchrotron tune</a:t>
                      </a:r>
                      <a:endParaRPr kumimoji="0" lang="zh-CN" alt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0.0076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0.0074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0.0072</a:t>
                      </a:r>
                      <a:r>
                        <a:rPr lang="en-US" altLang="zh-CN" sz="14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±0.0002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Bunch length</a:t>
                      </a:r>
                      <a:r>
                        <a:rPr kumimoji="0" lang="en-GB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/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3.8 (zero-current)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4~8(zero-current)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------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~30 (200mA)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31DBC0FF-0BA7-3850-A645-350D9436ABBC}"/>
              </a:ext>
            </a:extLst>
          </p:cNvPr>
          <p:cNvSpPr txBox="1"/>
          <p:nvPr/>
        </p:nvSpPr>
        <p:spPr>
          <a:xfrm>
            <a:off x="540000" y="540000"/>
            <a:ext cx="411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dirty="0"/>
              <a:t>Beam parameters of the storage ring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图片 17" descr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377" y="3142103"/>
            <a:ext cx="5012904" cy="32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图片 18" descr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000" y="595416"/>
            <a:ext cx="4680000" cy="23029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8FD2FA7-A223-FADE-ED34-66812AC5CFDD}"/>
              </a:ext>
            </a:extLst>
          </p:cNvPr>
          <p:cNvSpPr txBox="1"/>
          <p:nvPr/>
        </p:nvSpPr>
        <p:spPr>
          <a:xfrm>
            <a:off x="-1" y="0"/>
            <a:ext cx="7008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0432FF"/>
                </a:solidFill>
              </a:rPr>
              <a:t>Commissioning of the asymmetric  lattice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0907EA5-AF10-77F4-44A4-EAE36052ABA2}"/>
              </a:ext>
            </a:extLst>
          </p:cNvPr>
          <p:cNvSpPr txBox="1"/>
          <p:nvPr/>
        </p:nvSpPr>
        <p:spPr>
          <a:xfrm>
            <a:off x="540000" y="540000"/>
            <a:ext cx="63590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n"/>
            </a:pPr>
            <a:r>
              <a:rPr kumimoji="1" lang="en-US" altLang="zh-CN" dirty="0"/>
              <a:t>Commissioning process</a:t>
            </a:r>
          </a:p>
          <a:p>
            <a:pPr marL="285750" indent="-285750" algn="just">
              <a:buFont typeface="Wingdings" pitchFamily="2" charset="2"/>
              <a:buChar char="n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First- and multi-turn: adjusting correctors/quadrupoles one by one to increase the bunch’s pass length or turn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Beam accumulation: adjusting sextupoles and related phase among the RF cavities to increase the bunch pass turn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Beam corrections in CODs, beam optics, and chromaticity (BBA, LOCO, …)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Beam current and beam lifetime increased step by step.</a:t>
            </a:r>
          </a:p>
        </p:txBody>
      </p:sp>
      <p:pic>
        <p:nvPicPr>
          <p:cNvPr id="4" name="图片 8" descr="图片 8">
            <a:extLst>
              <a:ext uri="{FF2B5EF4-FFF2-40B4-BE49-F238E27FC236}">
                <a16:creationId xmlns:a16="http://schemas.microsoft.com/office/drawing/2014/main" id="{FAA9C8EF-F368-5CAD-27BF-6BC840366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319" y="3438000"/>
            <a:ext cx="4833681" cy="28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9E09B2-167F-8C93-A7BA-63BE97BF9657}"/>
              </a:ext>
            </a:extLst>
          </p:cNvPr>
          <p:cNvSpPr txBox="1"/>
          <p:nvPr/>
        </p:nvSpPr>
        <p:spPr>
          <a:xfrm>
            <a:off x="7287491" y="2781707"/>
            <a:ext cx="4291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0432FF"/>
                </a:solidFill>
              </a:rPr>
              <a:t>Eliminating</a:t>
            </a:r>
            <a:r>
              <a:rPr kumimoji="1" lang="zh-CN" altLang="en-US" sz="1400" b="1" dirty="0">
                <a:solidFill>
                  <a:srgbClr val="0432FF"/>
                </a:solidFill>
              </a:rPr>
              <a:t> </a:t>
            </a:r>
            <a:r>
              <a:rPr kumimoji="1" lang="en-US" altLang="zh-CN" sz="1400" b="1" dirty="0">
                <a:solidFill>
                  <a:srgbClr val="0432FF"/>
                </a:solidFill>
              </a:rPr>
              <a:t>the beam optics distortions with LOCO</a:t>
            </a:r>
            <a:endParaRPr kumimoji="1" lang="zh-CN" altLang="en-US" sz="1400" b="1" dirty="0">
              <a:solidFill>
                <a:srgbClr val="0432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CB4B593-0912-B7E1-6F1C-5139B827D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00" y="3393906"/>
            <a:ext cx="3600000" cy="2924094"/>
          </a:xfrm>
          <a:prstGeom prst="rect">
            <a:avLst/>
          </a:prstGeom>
        </p:spPr>
      </p:pic>
      <p:pic>
        <p:nvPicPr>
          <p:cNvPr id="8" name="Picture 2" descr="H:\IHEP&amp;SSRF2016\Screenshot-SSRF_SOFB_Panel-1.png">
            <a:extLst>
              <a:ext uri="{FF2B5EF4-FFF2-40B4-BE49-F238E27FC236}">
                <a16:creationId xmlns:a16="http://schemas.microsoft.com/office/drawing/2014/main" id="{7A549EBA-17D3-8E9C-4284-ED531D332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000" y="540000"/>
            <a:ext cx="3600000" cy="2772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67BB704-C4AD-0EE5-3A2F-38AAD084C68E}"/>
              </a:ext>
            </a:extLst>
          </p:cNvPr>
          <p:cNvSpPr txBox="1"/>
          <p:nvPr/>
        </p:nvSpPr>
        <p:spPr>
          <a:xfrm>
            <a:off x="540000" y="540000"/>
            <a:ext cx="60516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dirty="0"/>
              <a:t>Closed orbit stability</a:t>
            </a:r>
          </a:p>
          <a:p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Soft orbit feedback + Fast orbit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80 slow correctors + 40 fast correctors for each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Successfully suppress of COD instability less than 100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Orbit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stability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reached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 level of sub-𝜇m (RMS)</a:t>
            </a:r>
            <a:endParaRPr kumimoji="1"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987964F-3D83-2C46-D853-4F59842EB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63" y="2657461"/>
            <a:ext cx="6480000" cy="36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36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0404A10-8D2C-72C6-25CE-E7D82B333EA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92000" y="880489"/>
            <a:ext cx="5760000" cy="27143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94AA5C8-8717-3E76-B45D-44C224D4FF7A}"/>
              </a:ext>
            </a:extLst>
          </p:cNvPr>
          <p:cNvSpPr txBox="1"/>
          <p:nvPr/>
        </p:nvSpPr>
        <p:spPr>
          <a:xfrm>
            <a:off x="540000" y="540000"/>
            <a:ext cx="5103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dirty="0"/>
              <a:t>COD induced by IDs</a:t>
            </a:r>
          </a:p>
          <a:p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25 IDs have been installed in the storage ring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41EBB88-2402-9BFC-2FAD-E8BEBDB14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362396"/>
              </p:ext>
            </p:extLst>
          </p:nvPr>
        </p:nvGraphicFramePr>
        <p:xfrm>
          <a:off x="1851311" y="1609848"/>
          <a:ext cx="2480795" cy="1819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277">
                  <a:extLst>
                    <a:ext uri="{9D8B030D-6E8A-4147-A177-3AD203B41FA5}">
                      <a16:colId xmlns:a16="http://schemas.microsoft.com/office/drawing/2014/main" val="181914031"/>
                    </a:ext>
                  </a:extLst>
                </a:gridCol>
                <a:gridCol w="852518">
                  <a:extLst>
                    <a:ext uri="{9D8B030D-6E8A-4147-A177-3AD203B41FA5}">
                      <a16:colId xmlns:a16="http://schemas.microsoft.com/office/drawing/2014/main" val="3325370583"/>
                    </a:ext>
                  </a:extLst>
                </a:gridCol>
              </a:tblGrid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ID type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Number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450709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IVU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12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702427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CPMU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4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846815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Wiggler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3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004455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EPU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4 (+2)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89576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AppleKnot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EPU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488637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SCW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441901"/>
                  </a:ext>
                </a:extLst>
              </a:tr>
              <a:tr h="13689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Dual-Canted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altLang="zh-CN" sz="1200" dirty="0"/>
                        <a:t>5+2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830678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E86CC7F8-3B13-E728-E1A9-AFB60192E610}"/>
              </a:ext>
            </a:extLst>
          </p:cNvPr>
          <p:cNvSpPr txBox="1"/>
          <p:nvPr/>
        </p:nvSpPr>
        <p:spPr>
          <a:xfrm>
            <a:off x="540000" y="3760669"/>
            <a:ext cx="1111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COD induced by ID adjustment is suppressed by the method of feedforward (realized by compensation coils)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The feedforward table is measured by orbit response with the coils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algn="just"/>
            <a:r>
              <a:rPr kumimoji="1" lang="en-US" altLang="zh-CN" dirty="0"/>
              <a:t>    One-dimension for planed undulator and wiggler </a:t>
            </a:r>
          </a:p>
          <a:p>
            <a:pPr algn="just"/>
            <a:r>
              <a:rPr kumimoji="1" lang="en-US" altLang="zh-CN" dirty="0"/>
              <a:t>    Two-dimension for EPU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The residual COD of ID is eliminated by orbit feedback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CA7EA5C-8C38-8BA1-35A9-962E1BC7F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45" y="4532609"/>
            <a:ext cx="2520000" cy="125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890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9B27905-9639-BC71-EFB7-4DC92684C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209307"/>
              </p:ext>
            </p:extLst>
          </p:nvPr>
        </p:nvGraphicFramePr>
        <p:xfrm>
          <a:off x="6431031" y="2831215"/>
          <a:ext cx="5220969" cy="34867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0370">
                  <a:extLst>
                    <a:ext uri="{9D8B030D-6E8A-4147-A177-3AD203B41FA5}">
                      <a16:colId xmlns:a16="http://schemas.microsoft.com/office/drawing/2014/main" val="837506814"/>
                    </a:ext>
                  </a:extLst>
                </a:gridCol>
                <a:gridCol w="958264">
                  <a:extLst>
                    <a:ext uri="{9D8B030D-6E8A-4147-A177-3AD203B41FA5}">
                      <a16:colId xmlns:a16="http://schemas.microsoft.com/office/drawing/2014/main" val="2839980806"/>
                    </a:ext>
                  </a:extLst>
                </a:gridCol>
                <a:gridCol w="1048619">
                  <a:extLst>
                    <a:ext uri="{9D8B030D-6E8A-4147-A177-3AD203B41FA5}">
                      <a16:colId xmlns:a16="http://schemas.microsoft.com/office/drawing/2014/main" val="3401747892"/>
                    </a:ext>
                  </a:extLst>
                </a:gridCol>
                <a:gridCol w="1041858">
                  <a:extLst>
                    <a:ext uri="{9D8B030D-6E8A-4147-A177-3AD203B41FA5}">
                      <a16:colId xmlns:a16="http://schemas.microsoft.com/office/drawing/2014/main" val="1929933678"/>
                    </a:ext>
                  </a:extLst>
                </a:gridCol>
                <a:gridCol w="1041858">
                  <a:extLst>
                    <a:ext uri="{9D8B030D-6E8A-4147-A177-3AD203B41FA5}">
                      <a16:colId xmlns:a16="http://schemas.microsoft.com/office/drawing/2014/main" val="2401250028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ID name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Gap (mm)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 </a:t>
                      </a:r>
                      <a:r>
                        <a:rPr lang="en-US" sz="1000" kern="0" dirty="0" err="1">
                          <a:effectLst/>
                        </a:rPr>
                        <a:t>COD</a:t>
                      </a:r>
                      <a:r>
                        <a:rPr lang="en-US" sz="1000" kern="0" baseline="-25000" dirty="0" err="1">
                          <a:effectLst/>
                        </a:rPr>
                        <a:t>x,y</a:t>
                      </a:r>
                      <a:r>
                        <a:rPr lang="en-US" sz="1000" kern="0" dirty="0">
                          <a:effectLst/>
                        </a:rPr>
                        <a:t> (μm)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Old FF (μm)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New FF (μm)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338087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02IVU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6.7/8.3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&lt;2.0/1.5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3733269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02CPMU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87/54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&lt;5.0/3.0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054481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04IVU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26/40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&lt;2.0/2.0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86570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04Wiggler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100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15.0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36/22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&lt;2.0/3.0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2995045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05IVU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4.4/13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&lt;2.0/2.0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3210045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10IVU1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9.6/17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&lt;2.0/2.0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1291731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10IVU2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30/13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&lt;2.0/2.0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502638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13IVU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14/6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&lt;2.0/2.0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5077039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13SWiggler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120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16.5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20/12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&lt;3.0/2.0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467685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14Wiggler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140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17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21/36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31/15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&lt;4.0/2.5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098439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15IVU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40/21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10/15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&lt;2.0/1.5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921740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16IVU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330/31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&lt;15/3.0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462539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16CPMU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55/35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&lt;3.5/2.5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135980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17CPMU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16/15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&lt;2.5/2.0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1826419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18IVU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28/38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12/21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&lt;2.0/2.5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5857339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19IVU1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21/20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3.0/6.0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&lt;3.0/2.5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5520829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19IVU2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48/6.5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10/11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&lt;2.5/2.0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881135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20IVU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6.0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11/24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&lt;2.5/1.5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7063199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B9DEAF5-8C69-A9FC-E15B-591A62B06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819407"/>
              </p:ext>
            </p:extLst>
          </p:nvPr>
        </p:nvGraphicFramePr>
        <p:xfrm>
          <a:off x="6431031" y="540000"/>
          <a:ext cx="5220970" cy="198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7470">
                  <a:extLst>
                    <a:ext uri="{9D8B030D-6E8A-4147-A177-3AD203B41FA5}">
                      <a16:colId xmlns:a16="http://schemas.microsoft.com/office/drawing/2014/main" val="3366738202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4125397961"/>
                    </a:ext>
                  </a:extLst>
                </a:gridCol>
                <a:gridCol w="1083310">
                  <a:extLst>
                    <a:ext uri="{9D8B030D-6E8A-4147-A177-3AD203B41FA5}">
                      <a16:colId xmlns:a16="http://schemas.microsoft.com/office/drawing/2014/main" val="3268868494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val="1791698376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1893570477"/>
                    </a:ext>
                  </a:extLst>
                </a:gridCol>
                <a:gridCol w="810260">
                  <a:extLst>
                    <a:ext uri="{9D8B030D-6E8A-4147-A177-3AD203B41FA5}">
                      <a16:colId xmlns:a16="http://schemas.microsoft.com/office/drawing/2014/main" val="24296286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US" sz="1000" kern="0" dirty="0" err="1">
                          <a:effectLst/>
                        </a:rPr>
                        <a:t>ID.name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US" sz="1000" kern="0" dirty="0">
                          <a:effectLst/>
                        </a:rPr>
                        <a:t>Gap (mm)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US" sz="1000" kern="0" dirty="0">
                          <a:effectLst/>
                        </a:rPr>
                        <a:t>Shift (mm)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 err="1">
                          <a:effectLst/>
                        </a:rPr>
                        <a:t>COD</a:t>
                      </a:r>
                      <a:r>
                        <a:rPr lang="en-US" sz="1000" kern="0" baseline="-25000" dirty="0" err="1">
                          <a:effectLst/>
                        </a:rPr>
                        <a:t>x,y</a:t>
                      </a:r>
                      <a:r>
                        <a:rPr lang="en-US" sz="1000" kern="0" dirty="0">
                          <a:effectLst/>
                        </a:rPr>
                        <a:t> </a:t>
                      </a:r>
                      <a:endParaRPr lang="zh-CN" sz="1050" kern="100" dirty="0">
                        <a:effectLst/>
                      </a:endParaRPr>
                    </a:p>
                    <a:p>
                      <a:pPr algn="just"/>
                      <a:r>
                        <a:rPr lang="en-US" sz="1000" kern="0" dirty="0">
                          <a:effectLst/>
                        </a:rPr>
                        <a:t>(μm)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Old FF (μm)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 err="1">
                          <a:effectLst/>
                        </a:rPr>
                        <a:t>NewFF</a:t>
                      </a:r>
                      <a:r>
                        <a:rPr lang="en-US" sz="1000" kern="0" dirty="0">
                          <a:effectLst/>
                        </a:rPr>
                        <a:t> (μm)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152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07EPU58 (same)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150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16.5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−29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29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75/114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 4.0/2.5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662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07EPU58 (opposite)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150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16.5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−29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29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75/76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 4.5/3.0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7083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07EPU90 (same)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150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18.8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−45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45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90/52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 3.0/2.5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0346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07EPU90 (opposite)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150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18.8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−45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45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82/31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 4.5/2.5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0418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08EPU100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98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35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−50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50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71/38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60/60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 4.0/3.0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65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09EPU58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160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22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−29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29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86/186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43/47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 5.0/5.0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2332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09EPU148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118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22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−74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74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97/187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40/20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 5.0/5.0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2046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20EPU60 Mode 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85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14.5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0025" algn="just"/>
                      <a:r>
                        <a:rPr lang="en-US" sz="1000" kern="0" dirty="0">
                          <a:effectLst/>
                        </a:rPr>
                        <a:t>0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49/37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 4.5/2.0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8325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20EPU60 Mode I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85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14.5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−30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30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48/38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 5.0/3.5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7788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20EPU60 Mode II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85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14.5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−30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30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63/40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&lt; 4.5/3.0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6071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20EPU60 Mode III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85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14.5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−30</a:t>
                      </a:r>
                      <a:r>
                        <a:rPr lang="en-US" sz="1000" ker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000" kern="0">
                          <a:effectLst/>
                        </a:rPr>
                        <a:t>30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63/40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>
                          <a:effectLst/>
                        </a:rPr>
                        <a:t>New</a:t>
                      </a:r>
                      <a:endParaRPr lang="zh-CN" sz="105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&lt; 4.5/3.0</a:t>
                      </a:r>
                      <a:endParaRPr lang="zh-CN" sz="105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2197250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35C8ECCA-8101-F6BF-8235-1C32294BC8CA}"/>
              </a:ext>
            </a:extLst>
          </p:cNvPr>
          <p:cNvSpPr txBox="1"/>
          <p:nvPr/>
        </p:nvSpPr>
        <p:spPr>
          <a:xfrm>
            <a:off x="540000" y="540000"/>
            <a:ext cx="5103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Summary of CODs induced by all the IDs</a:t>
            </a:r>
          </a:p>
          <a:p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Examples of compensation tables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05A4390-125F-ACDA-8485-53CDAFF82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233025"/>
            <a:ext cx="5400000" cy="20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图表, 折线图&#10;&#10;描述已自动生成">
            <a:extLst>
              <a:ext uri="{FF2B5EF4-FFF2-40B4-BE49-F238E27FC236}">
                <a16:creationId xmlns:a16="http://schemas.microsoft.com/office/drawing/2014/main" id="{C9211B4A-D9B3-D6F1-F12A-152B65FF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9" y="1705168"/>
            <a:ext cx="5400000" cy="200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91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F0347-24C9-C0C6-D4FF-F2BFD3F715B7}"/>
              </a:ext>
            </a:extLst>
          </p:cNvPr>
          <p:cNvSpPr txBox="1"/>
          <p:nvPr/>
        </p:nvSpPr>
        <p:spPr>
          <a:xfrm>
            <a:off x="0" y="0"/>
            <a:ext cx="645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0432FF"/>
                </a:solidFill>
              </a:rPr>
              <a:t>Summary</a:t>
            </a:r>
            <a:r>
              <a:rPr kumimoji="1" lang="zh-CN" altLang="en-US" sz="2800" b="1" dirty="0">
                <a:solidFill>
                  <a:srgbClr val="0432FF"/>
                </a:solidFill>
              </a:rPr>
              <a:t> </a:t>
            </a:r>
            <a:endParaRPr kumimoji="1" lang="en-US" altLang="zh-CN" sz="2800" b="1" dirty="0">
              <a:solidFill>
                <a:srgbClr val="0432FF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1457BAC-E958-97E4-C42E-D8206CDD17F3}"/>
              </a:ext>
            </a:extLst>
          </p:cNvPr>
          <p:cNvSpPr txBox="1"/>
          <p:nvPr/>
        </p:nvSpPr>
        <p:spPr>
          <a:xfrm>
            <a:off x="575610" y="1079885"/>
            <a:ext cx="110407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n"/>
            </a:pPr>
            <a:r>
              <a:rPr kumimoji="1" lang="en-US" altLang="zh-CN" sz="2000" dirty="0"/>
              <a:t>The accelerator complex was overviewed, along with the original beam optics.</a:t>
            </a:r>
          </a:p>
          <a:p>
            <a:pPr marL="285750" indent="-285750" algn="just">
              <a:buFont typeface="Wingdings" pitchFamily="2" charset="2"/>
              <a:buChar char="n"/>
            </a:pPr>
            <a:endParaRPr kumimoji="1" lang="en-US" altLang="zh-CN" sz="2000" dirty="0"/>
          </a:p>
          <a:p>
            <a:pPr marL="285750" indent="-285750" algn="just">
              <a:buFont typeface="Wingdings" pitchFamily="2" charset="2"/>
              <a:buChar char="n"/>
            </a:pPr>
            <a:r>
              <a:rPr kumimoji="1" lang="en-US" altLang="zh-CN" sz="2000" dirty="0"/>
              <a:t>To meet the requirements of Beamline Project, the lattice of the storage ring was upgraded significantly. A suitable solution in the asymmetric lattice was achieved after careful design and optimization. </a:t>
            </a:r>
          </a:p>
          <a:p>
            <a:pPr marL="285750" indent="-285750" algn="just">
              <a:buFont typeface="Wingdings" pitchFamily="2" charset="2"/>
              <a:buChar char="n"/>
            </a:pPr>
            <a:endParaRPr kumimoji="1" lang="en-US" altLang="zh-CN" sz="2000" dirty="0"/>
          </a:p>
          <a:p>
            <a:pPr marL="285750" indent="-285750" algn="just">
              <a:buFont typeface="Wingdings" pitchFamily="2" charset="2"/>
              <a:buChar char="n"/>
            </a:pPr>
            <a:r>
              <a:rPr kumimoji="1" lang="en-US" altLang="zh-CN" sz="2000" dirty="0"/>
              <a:t>The upgraded lattice was successfully commissioned, resulting in machine performance agreeing well with the simulation results. </a:t>
            </a:r>
          </a:p>
          <a:p>
            <a:pPr marL="285750" indent="-285750" algn="just">
              <a:buFont typeface="Wingdings" pitchFamily="2" charset="2"/>
              <a:buChar char="n"/>
            </a:pPr>
            <a:endParaRPr kumimoji="1" lang="en-US" altLang="zh-CN" sz="2000" dirty="0"/>
          </a:p>
          <a:p>
            <a:pPr marL="285750" indent="-285750" algn="just">
              <a:buFont typeface="Wingdings" pitchFamily="2" charset="2"/>
              <a:buChar char="n"/>
            </a:pPr>
            <a:r>
              <a:rPr kumimoji="1" lang="en-US" altLang="zh-CN" sz="2000" dirty="0"/>
              <a:t>The ID adjustments are almost transparent in user experiments thanks to the few orbit influence achieved by orbit feedforward and feedback. </a:t>
            </a:r>
          </a:p>
        </p:txBody>
      </p:sp>
    </p:spTree>
    <p:extLst>
      <p:ext uri="{BB962C8B-B14F-4D97-AF65-F5344CB8AC3E}">
        <p14:creationId xmlns:p14="http://schemas.microsoft.com/office/powerpoint/2010/main" val="2471495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339CAC-085E-FDD5-9F49-59B3D9E0A3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8"/>
          <a:stretch/>
        </p:blipFill>
        <p:spPr bwMode="auto">
          <a:xfrm flipH="1" flipV="1">
            <a:off x="1595999" y="72416"/>
            <a:ext cx="9000000" cy="57699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5B2E3A5-5B09-5E35-C773-8F427A717491}"/>
              </a:ext>
            </a:extLst>
          </p:cNvPr>
          <p:cNvSpPr txBox="1"/>
          <p:nvPr/>
        </p:nvSpPr>
        <p:spPr>
          <a:xfrm>
            <a:off x="1441520" y="5769921"/>
            <a:ext cx="93089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0432FF"/>
                </a:solidFill>
              </a:rPr>
              <a:t>Thanks for your attention!</a:t>
            </a:r>
            <a:endParaRPr kumimoji="1" lang="zh-CN" altLang="en-US" sz="60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4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03A4152-B22B-5467-C093-64BBEE8B3481}"/>
              </a:ext>
            </a:extLst>
          </p:cNvPr>
          <p:cNvSpPr txBox="1"/>
          <p:nvPr/>
        </p:nvSpPr>
        <p:spPr>
          <a:xfrm>
            <a:off x="2267868" y="1902316"/>
            <a:ext cx="7656263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solidFill>
                  <a:srgbClr val="0432FF"/>
                </a:solidFill>
              </a:rPr>
              <a:t>Outline:</a:t>
            </a:r>
          </a:p>
          <a:p>
            <a:endParaRPr kumimoji="1" lang="en-US" altLang="zh-CN" sz="2800" dirty="0">
              <a:solidFill>
                <a:srgbClr val="0432FF"/>
              </a:solidFill>
            </a:endParaRPr>
          </a:p>
          <a:p>
            <a:pPr marL="457200" indent="-457200">
              <a:buFont typeface="Wingdings" pitchFamily="2" charset="2"/>
              <a:buChar char="n"/>
            </a:pPr>
            <a:r>
              <a:rPr kumimoji="1" lang="en-US" altLang="zh-CN" sz="2800" dirty="0">
                <a:solidFill>
                  <a:srgbClr val="0432FF"/>
                </a:solidFill>
              </a:rPr>
              <a:t>Overview of SSRF</a:t>
            </a:r>
          </a:p>
          <a:p>
            <a:pPr marL="457200" indent="-457200">
              <a:buFont typeface="Wingdings" pitchFamily="2" charset="2"/>
              <a:buChar char="n"/>
            </a:pPr>
            <a:r>
              <a:rPr kumimoji="1" lang="en-US" altLang="zh-CN" sz="2800" dirty="0">
                <a:solidFill>
                  <a:srgbClr val="0432FF"/>
                </a:solidFill>
              </a:rPr>
              <a:t>Lattice design in the Beamline Project of SSRF</a:t>
            </a:r>
          </a:p>
          <a:p>
            <a:pPr marL="457200" indent="-457200">
              <a:buFont typeface="Wingdings" pitchFamily="2" charset="2"/>
              <a:buChar char="n"/>
            </a:pPr>
            <a:r>
              <a:rPr kumimoji="1" lang="en-US" altLang="zh-CN" sz="2800" dirty="0">
                <a:solidFill>
                  <a:srgbClr val="0432FF"/>
                </a:solidFill>
              </a:rPr>
              <a:t>Commissioning of the asymmetric lattice</a:t>
            </a:r>
          </a:p>
          <a:p>
            <a:pPr marL="457200" indent="-457200">
              <a:buFont typeface="Wingdings" pitchFamily="2" charset="2"/>
              <a:buChar char="n"/>
            </a:pPr>
            <a:r>
              <a:rPr kumimoji="1" lang="en-US" altLang="zh-CN" sz="2800" dirty="0">
                <a:solidFill>
                  <a:srgbClr val="0432FF"/>
                </a:solidFill>
              </a:rPr>
              <a:t>Summary</a:t>
            </a:r>
            <a:endParaRPr kumimoji="1" lang="zh-CN" altLang="en-US" sz="2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80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3806844-03D9-A1A7-E307-28DBA1C85A62}"/>
              </a:ext>
            </a:extLst>
          </p:cNvPr>
          <p:cNvSpPr txBox="1"/>
          <p:nvPr/>
        </p:nvSpPr>
        <p:spPr>
          <a:xfrm>
            <a:off x="0" y="0"/>
            <a:ext cx="5174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0432FF"/>
                </a:solidFill>
              </a:rPr>
              <a:t>Overview of SSRF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763A632-767A-F351-BE92-92E2119523F6}"/>
              </a:ext>
            </a:extLst>
          </p:cNvPr>
          <p:cNvSpPr txBox="1"/>
          <p:nvPr/>
        </p:nvSpPr>
        <p:spPr>
          <a:xfrm>
            <a:off x="540000" y="540000"/>
            <a:ext cx="5362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dirty="0"/>
              <a:t>Complex of accelerators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LINAC + Booster + Storage ring + 2×Transport lines</a:t>
            </a:r>
            <a:endParaRPr kumimoji="1" lang="zh-CN" altLang="en-US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66F3465-D950-3EB3-816D-BFE92C9783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254701"/>
              </p:ext>
            </p:extLst>
          </p:nvPr>
        </p:nvGraphicFramePr>
        <p:xfrm>
          <a:off x="957782" y="1480110"/>
          <a:ext cx="3916218" cy="469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4364">
                  <a:extLst>
                    <a:ext uri="{9D8B030D-6E8A-4147-A177-3AD203B41FA5}">
                      <a16:colId xmlns:a16="http://schemas.microsoft.com/office/drawing/2014/main" val="191052931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037680237"/>
                    </a:ext>
                  </a:extLst>
                </a:gridCol>
                <a:gridCol w="1052945">
                  <a:extLst>
                    <a:ext uri="{9D8B030D-6E8A-4147-A177-3AD203B41FA5}">
                      <a16:colId xmlns:a16="http://schemas.microsoft.com/office/drawing/2014/main" val="1340054919"/>
                    </a:ext>
                  </a:extLst>
                </a:gridCol>
              </a:tblGrid>
              <a:tr h="224258">
                <a:tc gridSpan="3">
                  <a:txBody>
                    <a:bodyPr/>
                    <a:lstStyle/>
                    <a:p>
                      <a:r>
                        <a:rPr lang="en-US" altLang="zh-CN" sz="1200" b="1" dirty="0"/>
                        <a:t>LINAC</a:t>
                      </a:r>
                      <a:endParaRPr lang="zh-CN" alt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465842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Beam energy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MeV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158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488047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Charge (Single/Multi)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err="1"/>
                        <a:t>nC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1.0/3.0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970229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Normalized emittance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err="1"/>
                        <a:t>mm.rad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50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014337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Energy spread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0.5%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557928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Repetition rate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Hz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624775"/>
                  </a:ext>
                </a:extLst>
              </a:tr>
              <a:tr h="224258">
                <a:tc gridSpan="3">
                  <a:txBody>
                    <a:bodyPr/>
                    <a:lstStyle/>
                    <a:p>
                      <a:r>
                        <a:rPr lang="en-US" altLang="zh-CN" sz="1200" b="1" dirty="0"/>
                        <a:t>BOOSTER</a:t>
                      </a:r>
                      <a:endParaRPr lang="zh-CN" alt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183231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Circumference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m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180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093802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Beam energy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GeV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0.158</a:t>
                      </a:r>
                      <a:r>
                        <a:rPr lang="en-US" altLang="zh-CN" sz="1200" dirty="0">
                          <a:sym typeface="Wingdings" pitchFamily="2" charset="2"/>
                        </a:rPr>
                        <a:t>3.5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430729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Extracted beam emittance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err="1"/>
                        <a:t>nm.rad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100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134733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Repetition rate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Hz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022521"/>
                  </a:ext>
                </a:extLst>
              </a:tr>
              <a:tr h="224258">
                <a:tc gridSpan="3">
                  <a:txBody>
                    <a:bodyPr/>
                    <a:lstStyle/>
                    <a:p>
                      <a:r>
                        <a:rPr lang="en-US" altLang="zh-CN" sz="1600" b="1" dirty="0"/>
                        <a:t>STORAGE RING</a:t>
                      </a:r>
                      <a:endParaRPr lang="zh-CN" alt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536768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Circumference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m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~432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21860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Structure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20×DBA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247849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Beam energy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GeV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3.5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115589"/>
                  </a:ext>
                </a:extLst>
              </a:tr>
              <a:tr h="224258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Beam current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mA</a:t>
                      </a:r>
                      <a:endParaRPr lang="zh-CN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200~300</a:t>
                      </a:r>
                      <a:endParaRPr lang="zh-CN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371839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9F725F54-0F75-FC1E-6BAC-E8FDC2699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559" y="1023234"/>
            <a:ext cx="5220659" cy="51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77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3ABE7B-5250-73C7-70E5-7DC9D85BC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54" y="370656"/>
            <a:ext cx="5907930" cy="298214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BEB9442-9559-05A0-A941-2D5F95171ECA}"/>
              </a:ext>
            </a:extLst>
          </p:cNvPr>
          <p:cNvSpPr txBox="1"/>
          <p:nvPr/>
        </p:nvSpPr>
        <p:spPr>
          <a:xfrm>
            <a:off x="540000" y="540000"/>
            <a:ext cx="45718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n"/>
            </a:pPr>
            <a:r>
              <a:rPr kumimoji="1" lang="en-US" altLang="zh-CN" dirty="0"/>
              <a:t>SSRF beamline project (Phase-II project)</a:t>
            </a:r>
          </a:p>
          <a:p>
            <a:pPr algn="just"/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From 11/20/2016 to 5/15 2024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19 new beamlines (13 from new IDs)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rgbClr val="FF0000"/>
                </a:solidFill>
              </a:rPr>
              <a:t>Currently, there are total of 25 IDs and 34 beamlines are in operation, and 4 beamlines are in commissioning.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99C422-0CC6-5ADE-E819-9A72D03EA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14" y="3576670"/>
            <a:ext cx="5576641" cy="25858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82E64AB-8CD1-9FBB-3A5A-0574045AD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26" y="3576670"/>
            <a:ext cx="5065358" cy="24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446A62A-B6A1-32EC-9EFF-04697A30DC1E}"/>
              </a:ext>
            </a:extLst>
          </p:cNvPr>
          <p:cNvSpPr txBox="1"/>
          <p:nvPr/>
        </p:nvSpPr>
        <p:spPr>
          <a:xfrm>
            <a:off x="770043" y="3268893"/>
            <a:ext cx="2553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432FF"/>
                </a:solidFill>
              </a:rPr>
              <a:t>Beamlines in Phase-II project</a:t>
            </a:r>
            <a:endParaRPr lang="zh-CN" altLang="en-US" sz="1400" b="1" dirty="0">
              <a:solidFill>
                <a:srgbClr val="0432FF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9673227-F934-4933-D503-6A2ACD88977E}"/>
              </a:ext>
            </a:extLst>
          </p:cNvPr>
          <p:cNvSpPr txBox="1"/>
          <p:nvPr/>
        </p:nvSpPr>
        <p:spPr>
          <a:xfrm>
            <a:off x="7235181" y="3268892"/>
            <a:ext cx="3256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432FF"/>
                </a:solidFill>
              </a:rPr>
              <a:t>Overview of all the beamlines of SSRF</a:t>
            </a:r>
            <a:endParaRPr lang="zh-CN" altLang="en-US" sz="14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64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图表&#10;&#10;描述已自动生成">
            <a:extLst>
              <a:ext uri="{FF2B5EF4-FFF2-40B4-BE49-F238E27FC236}">
                <a16:creationId xmlns:a16="http://schemas.microsoft.com/office/drawing/2014/main" id="{20420685-A67B-F3B0-3701-6B540D50B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39" y="540000"/>
            <a:ext cx="5040161" cy="2980800"/>
          </a:xfrm>
          <a:prstGeom prst="rect">
            <a:avLst/>
          </a:prstGeom>
        </p:spPr>
      </p:pic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AED60C94-937A-33A6-6D08-B236A099E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39" y="4115828"/>
            <a:ext cx="5040000" cy="1992837"/>
          </a:xfrm>
          <a:prstGeom prst="rect">
            <a:avLst/>
          </a:prstGeom>
        </p:spPr>
      </p:pic>
      <p:pic>
        <p:nvPicPr>
          <p:cNvPr id="7" name="图片 6" descr="表格&#10;&#10;描述已自动生成">
            <a:extLst>
              <a:ext uri="{FF2B5EF4-FFF2-40B4-BE49-F238E27FC236}">
                <a16:creationId xmlns:a16="http://schemas.microsoft.com/office/drawing/2014/main" id="{C150F3BD-8CC5-5132-68EF-C9DE16DE6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2958186"/>
            <a:ext cx="6120000" cy="307004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0E35956-8963-E8A1-AF3C-B1ABF45E5458}"/>
              </a:ext>
            </a:extLst>
          </p:cNvPr>
          <p:cNvSpPr txBox="1"/>
          <p:nvPr/>
        </p:nvSpPr>
        <p:spPr>
          <a:xfrm>
            <a:off x="540001" y="540000"/>
            <a:ext cx="591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n"/>
            </a:pPr>
            <a:r>
              <a:rPr kumimoji="1" lang="en-US" altLang="zh-CN" dirty="0"/>
              <a:t>Original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 optics of the storage ring</a:t>
            </a:r>
          </a:p>
          <a:p>
            <a:pPr marL="285750" indent="-285750" algn="just">
              <a:buFont typeface="Wingdings" pitchFamily="2" charset="2"/>
              <a:buChar char="n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Ideal four-fold symmetry/periodicity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Had been routinely operated for ten years (2009~2018)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Most of all the beam parameters/dynamics were well agree with the designed/optimal 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Phase-II project required necessary modification.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6ADD618-4A7C-B0E7-4BC2-4017B1125C6E}"/>
              </a:ext>
            </a:extLst>
          </p:cNvPr>
          <p:cNvSpPr txBox="1"/>
          <p:nvPr/>
        </p:nvSpPr>
        <p:spPr>
          <a:xfrm>
            <a:off x="7754734" y="3520800"/>
            <a:ext cx="2802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rgbClr val="0432FF"/>
                </a:solidFill>
              </a:rPr>
              <a:t>Beam optics in a fold of the ring</a:t>
            </a:r>
          </a:p>
          <a:p>
            <a:pPr algn="ctr"/>
            <a:r>
              <a:rPr kumimoji="1" lang="en-US" altLang="zh-CN" sz="1400" b="1" dirty="0">
                <a:solidFill>
                  <a:srgbClr val="0432FF"/>
                </a:solidFill>
              </a:rPr>
              <a:t>DA &amp; FMA @ injection point</a:t>
            </a:r>
            <a:endParaRPr kumimoji="1" lang="zh-CN" altLang="en-US" sz="1400" b="1" dirty="0">
              <a:solidFill>
                <a:srgbClr val="0432FF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38301BA-3127-9F12-F5B7-23EC112A3F1D}"/>
              </a:ext>
            </a:extLst>
          </p:cNvPr>
          <p:cNvSpPr txBox="1"/>
          <p:nvPr/>
        </p:nvSpPr>
        <p:spPr>
          <a:xfrm>
            <a:off x="0" y="0"/>
            <a:ext cx="8010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0432FF"/>
                </a:solidFill>
              </a:rPr>
              <a:t>Lattice design in the Beamline Project of SSRF</a:t>
            </a:r>
          </a:p>
        </p:txBody>
      </p:sp>
    </p:spTree>
    <p:extLst>
      <p:ext uri="{BB962C8B-B14F-4D97-AF65-F5344CB8AC3E}">
        <p14:creationId xmlns:p14="http://schemas.microsoft.com/office/powerpoint/2010/main" val="2233902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C5E4D75-D92D-2C96-DBFB-553919955154}"/>
              </a:ext>
            </a:extLst>
          </p:cNvPr>
          <p:cNvSpPr txBox="1"/>
          <p:nvPr/>
        </p:nvSpPr>
        <p:spPr>
          <a:xfrm>
            <a:off x="540000" y="540000"/>
            <a:ext cx="65709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n"/>
            </a:pPr>
            <a:r>
              <a:rPr kumimoji="1" lang="en-US" altLang="zh-CN" dirty="0"/>
              <a:t>The requirements of the Beamline Project</a:t>
            </a:r>
          </a:p>
          <a:p>
            <a:pPr algn="just"/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More space 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 planned IDs </a:t>
            </a:r>
            <a:r>
              <a:rPr kumimoji="1" lang="en-US" altLang="zh-CN" dirty="0">
                <a:sym typeface="Wingdings" pitchFamily="2" charset="2"/>
              </a:rPr>
              <a:t> modification of arc section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>
                <a:sym typeface="Wingdings" pitchFamily="2" charset="2"/>
              </a:rPr>
              <a:t>Higher flux of hard X-ray from dipole  Super-Bend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>
                <a:sym typeface="Wingdings" pitchFamily="2" charset="2"/>
              </a:rPr>
              <a:t>Dual-Canted ID in long SS  double mini/waist beta-y optics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>
                <a:sym typeface="Wingdings" pitchFamily="2" charset="2"/>
              </a:rPr>
              <a:t>Superconducting wiggler  eliminate dispersion in its SS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>
              <a:sym typeface="Wingdings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rgbClr val="FF0000"/>
                </a:solidFill>
              </a:rPr>
              <a:t>An asymmetric lattice and beam optics were required in the SSRF storage ring</a:t>
            </a:r>
          </a:p>
        </p:txBody>
      </p:sp>
      <p:pic>
        <p:nvPicPr>
          <p:cNvPr id="5" name="图片 5" descr="图片 5">
            <a:extLst>
              <a:ext uri="{FF2B5EF4-FFF2-40B4-BE49-F238E27FC236}">
                <a16:creationId xmlns:a16="http://schemas.microsoft.com/office/drawing/2014/main" id="{CB2D6D8B-026C-F356-C0E2-58A8AA940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999" y="4429549"/>
            <a:ext cx="4320000" cy="1686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图片 6" descr="说明: 高场二极磁铁装配21">
            <a:extLst>
              <a:ext uri="{FF2B5EF4-FFF2-40B4-BE49-F238E27FC236}">
                <a16:creationId xmlns:a16="http://schemas.microsoft.com/office/drawing/2014/main" id="{205CC377-59B1-6B1A-EA46-A66B0FB05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0" t="7324" r="26434" b="9013"/>
          <a:stretch>
            <a:fillRect/>
          </a:stretch>
        </p:blipFill>
        <p:spPr bwMode="auto">
          <a:xfrm>
            <a:off x="4168183" y="3517993"/>
            <a:ext cx="2821148" cy="25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F8E494-7DB7-F188-5FA0-064F66555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98" y="3517993"/>
            <a:ext cx="3264817" cy="2592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98DD58C-511A-BDAB-8AEB-69C4BE3E0658}"/>
              </a:ext>
            </a:extLst>
          </p:cNvPr>
          <p:cNvSpPr txBox="1"/>
          <p:nvPr/>
        </p:nvSpPr>
        <p:spPr>
          <a:xfrm>
            <a:off x="1471256" y="3275111"/>
            <a:ext cx="4834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0432FF"/>
                </a:solidFill>
              </a:rPr>
              <a:t>Blueprints of SCW (peak field ~4.2 T) and SuperB (2.29 T)</a:t>
            </a:r>
            <a:endParaRPr kumimoji="1" lang="zh-CN" altLang="en-US" sz="1400" b="1" dirty="0">
              <a:solidFill>
                <a:srgbClr val="0432FF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9DB6D4E-FEBF-4DCA-D430-D5F25A846AFE}"/>
              </a:ext>
            </a:extLst>
          </p:cNvPr>
          <p:cNvSpPr txBox="1"/>
          <p:nvPr/>
        </p:nvSpPr>
        <p:spPr>
          <a:xfrm>
            <a:off x="7915285" y="3805136"/>
            <a:ext cx="3153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rgbClr val="0432FF"/>
                </a:solidFill>
              </a:rPr>
              <a:t>Modification in one DBA cell</a:t>
            </a:r>
          </a:p>
          <a:p>
            <a:pPr algn="ctr"/>
            <a:r>
              <a:rPr kumimoji="1" lang="en-US" altLang="zh-CN" sz="1400" b="1" dirty="0">
                <a:solidFill>
                  <a:srgbClr val="0432FF"/>
                </a:solidFill>
              </a:rPr>
              <a:t>Sketch of double waist design in LSS</a:t>
            </a:r>
            <a:endParaRPr kumimoji="1" lang="zh-CN" altLang="en-US" sz="1400" b="1" dirty="0">
              <a:solidFill>
                <a:srgbClr val="0432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15302A1-AF1D-4365-3DAC-E42C0A3D2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999" y="539999"/>
            <a:ext cx="4320000" cy="316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1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04DE3C5-18CF-C638-90EB-13C588A3A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672" y="832662"/>
            <a:ext cx="5997652" cy="4323510"/>
          </a:xfrm>
          <a:prstGeom prst="rect">
            <a:avLst/>
          </a:prstGeom>
        </p:spPr>
      </p:pic>
      <p:pic>
        <p:nvPicPr>
          <p:cNvPr id="8" name="Picture 5" descr="Lattice机械图-2">
            <a:extLst>
              <a:ext uri="{FF2B5EF4-FFF2-40B4-BE49-F238E27FC236}">
                <a16:creationId xmlns:a16="http://schemas.microsoft.com/office/drawing/2014/main" id="{B2FF4D7B-5E08-3E07-C397-916D32FFD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72" y="832662"/>
            <a:ext cx="5040000" cy="246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图示&#10;&#10;低可信度描述已自动生成">
            <a:extLst>
              <a:ext uri="{FF2B5EF4-FFF2-40B4-BE49-F238E27FC236}">
                <a16:creationId xmlns:a16="http://schemas.microsoft.com/office/drawing/2014/main" id="{892C4411-A733-7D5F-3FC2-34F8A34B05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003" y="4170412"/>
            <a:ext cx="5040000" cy="157884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721C941-350B-1B45-3F3C-B90D728C4E0D}"/>
              </a:ext>
            </a:extLst>
          </p:cNvPr>
          <p:cNvSpPr txBox="1"/>
          <p:nvPr/>
        </p:nvSpPr>
        <p:spPr>
          <a:xfrm>
            <a:off x="1640350" y="3235316"/>
            <a:ext cx="3340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0432FF"/>
                </a:solidFill>
              </a:rPr>
              <a:t>Layout of the arc section in SuperB cell</a:t>
            </a:r>
            <a:endParaRPr kumimoji="1" lang="zh-CN" altLang="en-US" sz="1400" b="1" dirty="0">
              <a:solidFill>
                <a:srgbClr val="0432FF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2AD9533-6CBB-D5E6-2CB3-BBB0424183B4}"/>
              </a:ext>
            </a:extLst>
          </p:cNvPr>
          <p:cNvSpPr txBox="1"/>
          <p:nvPr/>
        </p:nvSpPr>
        <p:spPr>
          <a:xfrm>
            <a:off x="1893248" y="5385693"/>
            <a:ext cx="2983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0432FF"/>
                </a:solidFill>
              </a:rPr>
              <a:t>Layout of the long straight section</a:t>
            </a:r>
            <a:endParaRPr kumimoji="1" lang="zh-CN" altLang="en-US" sz="1400" b="1" dirty="0">
              <a:solidFill>
                <a:srgbClr val="0432F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7FF5CEE-E7EE-3CEF-4B7F-E06DD5E28F62}"/>
              </a:ext>
            </a:extLst>
          </p:cNvPr>
          <p:cNvSpPr txBox="1"/>
          <p:nvPr/>
        </p:nvSpPr>
        <p:spPr>
          <a:xfrm>
            <a:off x="6096000" y="4893250"/>
            <a:ext cx="5677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solidFill>
                  <a:srgbClr val="FF0000"/>
                </a:solidFill>
              </a:rPr>
              <a:t>A quarter of the ring has been upgraded, and the original symmetry or periodicity has been destroyed.</a:t>
            </a:r>
          </a:p>
        </p:txBody>
      </p:sp>
    </p:spTree>
    <p:extLst>
      <p:ext uri="{BB962C8B-B14F-4D97-AF65-F5344CB8AC3E}">
        <p14:creationId xmlns:p14="http://schemas.microsoft.com/office/powerpoint/2010/main" val="322989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形用户界面&#10;&#10;描述已自动生成">
            <a:extLst>
              <a:ext uri="{FF2B5EF4-FFF2-40B4-BE49-F238E27FC236}">
                <a16:creationId xmlns:a16="http://schemas.microsoft.com/office/drawing/2014/main" id="{1895A8A9-D9B1-5CEE-7CCD-BFDFC919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000" y="544109"/>
            <a:ext cx="6480000" cy="2874929"/>
          </a:xfrm>
          <a:prstGeom prst="rect">
            <a:avLst/>
          </a:prstGeom>
        </p:spPr>
      </p:pic>
      <p:pic>
        <p:nvPicPr>
          <p:cNvPr id="10" name="图片 9" descr="图表&#10;&#10;描述已自动生成">
            <a:extLst>
              <a:ext uri="{FF2B5EF4-FFF2-40B4-BE49-F238E27FC236}">
                <a16:creationId xmlns:a16="http://schemas.microsoft.com/office/drawing/2014/main" id="{792946E0-2B46-965E-E9BC-E60A08B93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00" y="3492031"/>
            <a:ext cx="3240000" cy="2482500"/>
          </a:xfrm>
          <a:prstGeom prst="rect">
            <a:avLst/>
          </a:prstGeom>
        </p:spPr>
      </p:pic>
      <p:pic>
        <p:nvPicPr>
          <p:cNvPr id="12" name="图片 11" descr="图表&#10;&#10;描述已自动生成">
            <a:extLst>
              <a:ext uri="{FF2B5EF4-FFF2-40B4-BE49-F238E27FC236}">
                <a16:creationId xmlns:a16="http://schemas.microsoft.com/office/drawing/2014/main" id="{FA14E837-C006-9A2A-18E0-F71AB5E72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000" y="3454228"/>
            <a:ext cx="3240000" cy="255810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63A82A1-D6E6-E82D-5665-4F9C52EE2282}"/>
              </a:ext>
            </a:extLst>
          </p:cNvPr>
          <p:cNvSpPr txBox="1"/>
          <p:nvPr/>
        </p:nvSpPr>
        <p:spPr>
          <a:xfrm>
            <a:off x="540000" y="540000"/>
            <a:ext cx="449391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n"/>
            </a:pPr>
            <a:r>
              <a:rPr kumimoji="1" lang="en-US" altLang="zh-CN" dirty="0"/>
              <a:t>Beam dynamics design and optimization</a:t>
            </a:r>
          </a:p>
          <a:p>
            <a:pPr algn="just"/>
            <a:endParaRPr kumimoji="1" lang="en-US" altLang="zh-CN" dirty="0"/>
          </a:p>
          <a:p>
            <a:pPr algn="just"/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Design strategy consisted of: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342900" indent="-342900" algn="just">
              <a:buFont typeface="+mj-ea"/>
              <a:buAutoNum type="circleNumDbPlain"/>
            </a:pPr>
            <a:r>
              <a:rPr kumimoji="1" lang="en-US" altLang="zh-CN" dirty="0"/>
              <a:t>The same phase advance in SuperB cell as the nominal cell</a:t>
            </a:r>
          </a:p>
          <a:p>
            <a:pPr marL="342900" indent="-342900" algn="just">
              <a:buFont typeface="+mj-ea"/>
              <a:buAutoNum type="circleNumDbPlain"/>
            </a:pPr>
            <a:r>
              <a:rPr kumimoji="1" lang="en-US" altLang="zh-CN" dirty="0"/>
              <a:t>Pi-trick in double waist section (Not exact because of </a:t>
            </a:r>
            <a:r>
              <a:rPr kumimoji="1" lang="en-US" altLang="zh-CN" dirty="0" err="1"/>
              <a:t>sextupoles</a:t>
            </a:r>
            <a:r>
              <a:rPr kumimoji="1" lang="en-US" altLang="zh-CN" dirty="0"/>
              <a:t>)</a:t>
            </a:r>
          </a:p>
          <a:p>
            <a:pPr marL="342900" indent="-342900" algn="just">
              <a:buFont typeface="+mj-ea"/>
              <a:buAutoNum type="circleNumDbPlain"/>
            </a:pPr>
            <a:r>
              <a:rPr kumimoji="1" lang="en-US" altLang="zh-CN" dirty="0"/>
              <a:t>More sextupole families were classified according to beam optics (8</a:t>
            </a:r>
            <a:r>
              <a:rPr kumimoji="1" lang="en-US" altLang="zh-CN" dirty="0">
                <a:sym typeface="Wingdings" pitchFamily="2" charset="2"/>
              </a:rPr>
              <a:t>16</a:t>
            </a:r>
            <a:r>
              <a:rPr kumimoji="1" lang="en-US" altLang="zh-CN" dirty="0"/>
              <a:t>)</a:t>
            </a:r>
          </a:p>
          <a:p>
            <a:pPr marL="342900" indent="-342900" algn="just">
              <a:buFont typeface="+mj-ea"/>
              <a:buAutoNum type="circleNumDbPlain"/>
            </a:pPr>
            <a:r>
              <a:rPr kumimoji="1" lang="en-US" altLang="zh-CN" dirty="0"/>
              <a:t>Global fine-tuning with GA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Reach a suitable solution, while a little worse than the original model (such as a higher beam emittance, lower energy acceptance/dynamic aperture)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27D9080-35E7-4508-B7CE-FB0359B1D21C}"/>
              </a:ext>
            </a:extLst>
          </p:cNvPr>
          <p:cNvSpPr/>
          <p:nvPr/>
        </p:nvSpPr>
        <p:spPr>
          <a:xfrm>
            <a:off x="6100863" y="1045723"/>
            <a:ext cx="406940" cy="20138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F8991FE-64EE-1621-042D-437D0D621131}"/>
              </a:ext>
            </a:extLst>
          </p:cNvPr>
          <p:cNvSpPr/>
          <p:nvPr/>
        </p:nvSpPr>
        <p:spPr>
          <a:xfrm>
            <a:off x="8305800" y="1045723"/>
            <a:ext cx="1066800" cy="20138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69CB1E5-9004-E1F6-0D2B-E738517A0B97}"/>
              </a:ext>
            </a:extLst>
          </p:cNvPr>
          <p:cNvSpPr/>
          <p:nvPr/>
        </p:nvSpPr>
        <p:spPr>
          <a:xfrm>
            <a:off x="9737388" y="1045722"/>
            <a:ext cx="406940" cy="20138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301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&#10;&#10;描述已自动生成">
            <a:extLst>
              <a:ext uri="{FF2B5EF4-FFF2-40B4-BE49-F238E27FC236}">
                <a16:creationId xmlns:a16="http://schemas.microsoft.com/office/drawing/2014/main" id="{81095BC3-E30F-5636-A5E5-A47FF50E2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999" y="540000"/>
            <a:ext cx="6480000" cy="2707883"/>
          </a:xfrm>
          <a:prstGeom prst="rect">
            <a:avLst/>
          </a:prstGeom>
        </p:spPr>
      </p:pic>
      <p:pic>
        <p:nvPicPr>
          <p:cNvPr id="5" name="图片 4" descr="图片包含 图形用户界面&#10;&#10;描述已自动生成">
            <a:extLst>
              <a:ext uri="{FF2B5EF4-FFF2-40B4-BE49-F238E27FC236}">
                <a16:creationId xmlns:a16="http://schemas.microsoft.com/office/drawing/2014/main" id="{CD3B6370-6628-1BC6-CF50-4C16CD46D4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1999" y="3140138"/>
            <a:ext cx="6480000" cy="317786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0DE341B-F751-746D-23FA-A998DD15F324}"/>
              </a:ext>
            </a:extLst>
          </p:cNvPr>
          <p:cNvSpPr txBox="1"/>
          <p:nvPr/>
        </p:nvSpPr>
        <p:spPr>
          <a:xfrm>
            <a:off x="540001" y="540000"/>
            <a:ext cx="42804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Dynamic aperture: sufficient for the pulsed closed orbit bump injection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Energy acceptance:  provides a beam lifetime higher than 12 hours on the beam current of 200 mA and 0.5% beam coupling.</a:t>
            </a:r>
          </a:p>
        </p:txBody>
      </p:sp>
      <p:pic>
        <p:nvPicPr>
          <p:cNvPr id="4" name="图片 2" descr="图片 2">
            <a:extLst>
              <a:ext uri="{FF2B5EF4-FFF2-40B4-BE49-F238E27FC236}">
                <a16:creationId xmlns:a16="http://schemas.microsoft.com/office/drawing/2014/main" id="{A871B54A-4E40-9000-E4D9-F2EE32C61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000" y="1412237"/>
            <a:ext cx="2880000" cy="245647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DA4AA10-F8EE-5B0A-48A8-AA294271DE02}"/>
              </a:ext>
            </a:extLst>
          </p:cNvPr>
          <p:cNvSpPr txBox="1"/>
          <p:nvPr/>
        </p:nvSpPr>
        <p:spPr>
          <a:xfrm>
            <a:off x="1085222" y="3868709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0432FF"/>
                </a:solidFill>
              </a:rPr>
              <a:t>DA with multipole errors @ injection point</a:t>
            </a:r>
            <a:endParaRPr kumimoji="1" lang="zh-CN" altLang="en-US" sz="14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992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1315</Words>
  <Application>Microsoft Office PowerPoint</Application>
  <PresentationFormat>宽屏</PresentationFormat>
  <Paragraphs>393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等线</vt:lpstr>
      <vt:lpstr>等线</vt:lpstr>
      <vt:lpstr>等线 Light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顺强 田</dc:creator>
  <cp:lastModifiedBy>顺强 田</cp:lastModifiedBy>
  <cp:revision>119</cp:revision>
  <dcterms:created xsi:type="dcterms:W3CDTF">2023-10-14T11:50:40Z</dcterms:created>
  <dcterms:modified xsi:type="dcterms:W3CDTF">2025-03-15T08:24:34Z</dcterms:modified>
</cp:coreProperties>
</file>