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57" r:id="rId4"/>
    <p:sldId id="258" r:id="rId5"/>
    <p:sldId id="259" r:id="rId7"/>
    <p:sldId id="260" r:id="rId8"/>
    <p:sldId id="261" r:id="rId9"/>
    <p:sldId id="262" r:id="rId10"/>
    <p:sldId id="263" r:id="rId11"/>
    <p:sldId id="264" r:id="rId12"/>
    <p:sldId id="265" r:id="rId13"/>
    <p:sldId id="268" r:id="rId14"/>
    <p:sldId id="269" r:id="rId15"/>
    <p:sldId id="270" r:id="rId16"/>
    <p:sldId id="284" r:id="rId17"/>
    <p:sldId id="286" r:id="rId18"/>
    <p:sldId id="287" r:id="rId19"/>
    <p:sldId id="271" r:id="rId20"/>
    <p:sldId id="272" r:id="rId21"/>
    <p:sldId id="273" r:id="rId22"/>
    <p:sldId id="274" r:id="rId23"/>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userDrawn="1">
          <p15:clr>
            <a:srgbClr val="A4A3A4"/>
          </p15:clr>
        </p15:guide>
        <p15:guide id="2" pos="39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1" d="100"/>
          <a:sy n="111" d="100"/>
        </p:scale>
        <p:origin x="456" y="144"/>
      </p:cViewPr>
      <p:guideLst>
        <p:guide orient="horz" pos="2155"/>
        <p:guide pos="398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p:nvPr>
            <p:ph type="ftr" sz="quarter" idx="11"/>
            <p:custDataLst>
              <p:tags r:id="rId5"/>
            </p:custDataLst>
          </p:nvPr>
        </p:nvSpPr>
        <p:spPr/>
        <p:txBody>
          <a:bodyPr/>
          <a:lstStyle/>
          <a:p>
            <a:endParaRPr lang="zh-CN" altLang="en-US" dirty="0"/>
          </a:p>
        </p:txBody>
      </p:sp>
      <p:sp>
        <p:nvSpPr>
          <p:cNvPr id="18" name="灯片编号占位符 17"/>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p:nvPr>
            <p:ph type="subTitle" idx="1"/>
          </p:nvPr>
        </p:nvSpPr>
        <p:spPr>
          <a:xfrm>
            <a:off x="1828800" y="1787218"/>
            <a:ext cx="8534400" cy="3851582"/>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4" name="日期占位符 3"/>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内容">
    <p:spTree>
      <p:nvGrpSpPr>
        <p:cNvPr id="1" name=""/>
        <p:cNvGrpSpPr/>
        <p:nvPr/>
      </p:nvGrpSpPr>
      <p:grpSpPr>
        <a:xfrm>
          <a:off x="0" y="0"/>
          <a:ext cx="0" cy="0"/>
          <a:chOff x="0" y="0"/>
          <a:chExt cx="0" cy="0"/>
        </a:xfrm>
      </p:grpSpPr>
      <p:sp>
        <p:nvSpPr>
          <p:cNvPr id="12" name="矩形 11"/>
          <p:cNvSpPr/>
          <p:nvPr userDrawn="1"/>
        </p:nvSpPr>
        <p:spPr bwMode="auto">
          <a:xfrm>
            <a:off x="2" y="6400425"/>
            <a:ext cx="12192001" cy="457574"/>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0" name="矩形 9"/>
          <p:cNvSpPr/>
          <p:nvPr userDrawn="1"/>
        </p:nvSpPr>
        <p:spPr bwMode="auto">
          <a:xfrm>
            <a:off x="-1" y="-30478"/>
            <a:ext cx="12192001" cy="780781"/>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7" name="标题 1"/>
          <p:cNvSpPr/>
          <p:nvPr>
            <p:ph type="title"/>
          </p:nvPr>
        </p:nvSpPr>
        <p:spPr>
          <a:xfrm>
            <a:off x="392168" y="-37003"/>
            <a:ext cx="7776634" cy="777240"/>
          </a:xfrm>
        </p:spPr>
        <p:txBody>
          <a:bodyPr/>
          <a:lstStyle>
            <a:lvl1pPr algn="l">
              <a:defRPr sz="2640" b="1">
                <a:solidFill>
                  <a:schemeClr val="bg1"/>
                </a:solidFill>
                <a:latin typeface="Times New Roman" panose="02020603050405020304" charset="0"/>
                <a:ea typeface="微软雅黑" panose="020B0503020204020204" charset="-122"/>
                <a:cs typeface="Times New Roman" panose="02020603050405020304" charset="0"/>
              </a:defRPr>
            </a:lvl1pPr>
          </a:lstStyle>
          <a:p>
            <a:endParaRPr lang="zh-CN" altLang="en-US" dirty="0"/>
          </a:p>
        </p:txBody>
      </p:sp>
      <p:sp>
        <p:nvSpPr>
          <p:cNvPr id="8" name="副标题 2"/>
          <p:cNvSpPr/>
          <p:nvPr>
            <p:ph type="subTitle" idx="1"/>
          </p:nvPr>
        </p:nvSpPr>
        <p:spPr>
          <a:xfrm>
            <a:off x="815413" y="1758018"/>
            <a:ext cx="10561174" cy="3851582"/>
          </a:xfrm>
        </p:spPr>
        <p:txBody>
          <a:bodyPr>
            <a:normAutofit/>
          </a:bodyPr>
          <a:lstStyle>
            <a:lvl1pPr marL="548640" indent="-548640" algn="l">
              <a:buFont typeface="Wingdings" panose="05000000000000000000" pitchFamily="2" charset="2"/>
              <a:buChar char="n"/>
              <a:defRPr sz="2400">
                <a:solidFill>
                  <a:schemeClr val="tx1"/>
                </a:solidFill>
                <a:latin typeface="微软雅黑" panose="020B0503020204020204" charset="-122"/>
                <a:ea typeface="微软雅黑" panose="020B0503020204020204" charset="-122"/>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dirty="0"/>
              <a:t>单击此处编辑母版副标题样式</a:t>
            </a:r>
            <a:endParaRPr lang="zh-CN" altLang="en-US" dirty="0"/>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661" y="-190398"/>
            <a:ext cx="1641782" cy="1092031"/>
          </a:xfrm>
          <a:prstGeom prst="ellipse">
            <a:avLst/>
          </a:prstGeom>
          <a:ln>
            <a:noFill/>
          </a:ln>
          <a:effectLst>
            <a:softEdge rad="127000"/>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内容">
    <p:spTree>
      <p:nvGrpSpPr>
        <p:cNvPr id="1" name=""/>
        <p:cNvGrpSpPr/>
        <p:nvPr/>
      </p:nvGrpSpPr>
      <p:grpSpPr>
        <a:xfrm>
          <a:off x="0" y="0"/>
          <a:ext cx="0" cy="0"/>
          <a:chOff x="0" y="0"/>
          <a:chExt cx="0" cy="0"/>
        </a:xfrm>
      </p:grpSpPr>
      <p:sp>
        <p:nvSpPr>
          <p:cNvPr id="10" name="矩形 9"/>
          <p:cNvSpPr/>
          <p:nvPr userDrawn="1"/>
        </p:nvSpPr>
        <p:spPr bwMode="auto">
          <a:xfrm>
            <a:off x="-1" y="-30479"/>
            <a:ext cx="12192001" cy="781920"/>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7" name="标题 1"/>
          <p:cNvSpPr/>
          <p:nvPr>
            <p:ph type="title"/>
          </p:nvPr>
        </p:nvSpPr>
        <p:spPr>
          <a:xfrm>
            <a:off x="392168" y="-50066"/>
            <a:ext cx="7776634" cy="777240"/>
          </a:xfrm>
        </p:spPr>
        <p:txBody>
          <a:bodyPr/>
          <a:lstStyle>
            <a:lvl1pPr algn="l">
              <a:defRPr sz="2640" b="1">
                <a:solidFill>
                  <a:schemeClr val="bg1"/>
                </a:solidFill>
                <a:latin typeface="Times New Roman" panose="02020603050405020304" charset="0"/>
                <a:ea typeface="微软雅黑" panose="020B0503020204020204" charset="-122"/>
                <a:cs typeface="Times New Roman" panose="02020603050405020304" charset="0"/>
              </a:defRPr>
            </a:lvl1pPr>
          </a:lstStyle>
          <a:p>
            <a:endParaRPr lang="zh-CN" altLang="en-US" dirty="0"/>
          </a:p>
        </p:txBody>
      </p:sp>
      <p:grpSp>
        <p:nvGrpSpPr>
          <p:cNvPr id="4" name="组合 3"/>
          <p:cNvGrpSpPr>
            <a:grpSpLocks noChangeAspect="1"/>
          </p:cNvGrpSpPr>
          <p:nvPr userDrawn="1"/>
        </p:nvGrpSpPr>
        <p:grpSpPr>
          <a:xfrm>
            <a:off x="9607639" y="6284889"/>
            <a:ext cx="2407411" cy="447569"/>
            <a:chOff x="6973339" y="1192844"/>
            <a:chExt cx="3917272" cy="728272"/>
          </a:xfrm>
        </p:grpSpPr>
        <p:pic>
          <p:nvPicPr>
            <p:cNvPr id="5" name="图片 1"/>
            <p:cNvPicPr>
              <a:picLocks noChangeAspect="1"/>
            </p:cNvPicPr>
            <p:nvPr userDrawn="1"/>
          </p:nvPicPr>
          <p:blipFill rotWithShape="1">
            <a:blip r:embed="rId2"/>
            <a:srcRect l="22374" t="17492" r="10547" b="26926"/>
            <a:stretch>
              <a:fillRect/>
            </a:stretch>
          </p:blipFill>
          <p:spPr bwMode="auto">
            <a:xfrm>
              <a:off x="7675601" y="1192844"/>
              <a:ext cx="2944821" cy="593753"/>
            </a:xfrm>
            <a:prstGeom prst="rect">
              <a:avLst/>
            </a:prstGeom>
            <a:noFill/>
            <a:ln w="9525">
              <a:noFill/>
              <a:miter lim="800000"/>
              <a:headEnd/>
              <a:tailEnd/>
            </a:ln>
          </p:spPr>
        </p:pic>
        <p:pic>
          <p:nvPicPr>
            <p:cNvPr id="8" name="图片 1"/>
            <p:cNvPicPr>
              <a:picLocks noChangeAspect="1"/>
            </p:cNvPicPr>
            <p:nvPr userDrawn="1"/>
          </p:nvPicPr>
          <p:blipFill rotWithShape="1">
            <a:blip r:embed="rId2"/>
            <a:srcRect l="53005" t="34152" r="13805" b="39065"/>
            <a:stretch>
              <a:fillRect/>
            </a:stretch>
          </p:blipFill>
          <p:spPr bwMode="auto">
            <a:xfrm>
              <a:off x="9017703" y="1281277"/>
              <a:ext cx="1872908" cy="367750"/>
            </a:xfrm>
            <a:prstGeom prst="rect">
              <a:avLst/>
            </a:prstGeom>
            <a:noFill/>
            <a:ln w="9525">
              <a:noFill/>
              <a:miter lim="800000"/>
              <a:headEnd/>
              <a:tailEnd/>
            </a:ln>
          </p:spPr>
        </p:pic>
        <p:pic>
          <p:nvPicPr>
            <p:cNvPr id="9" name="图片 1"/>
            <p:cNvPicPr>
              <a:picLocks noChangeAspect="1"/>
            </p:cNvPicPr>
            <p:nvPr userDrawn="1"/>
          </p:nvPicPr>
          <p:blipFill rotWithShape="1">
            <a:blip r:embed="rId2"/>
            <a:srcRect l="22997" t="58919" r="14397" b="28624"/>
            <a:stretch>
              <a:fillRect/>
            </a:stretch>
          </p:blipFill>
          <p:spPr bwMode="auto">
            <a:xfrm>
              <a:off x="7675601" y="1635878"/>
              <a:ext cx="3173186" cy="153631"/>
            </a:xfrm>
            <a:prstGeom prst="rect">
              <a:avLst/>
            </a:prstGeom>
            <a:noFill/>
            <a:ln w="9525">
              <a:noFill/>
              <a:miter lim="800000"/>
              <a:headEnd/>
              <a:tailEnd/>
            </a:ln>
          </p:spPr>
        </p:pic>
        <p:pic>
          <p:nvPicPr>
            <p:cNvPr id="11" name="图片 10"/>
            <p:cNvPicPr>
              <a:picLocks noChangeAspect="1"/>
            </p:cNvPicPr>
            <p:nvPr userDrawn="1"/>
          </p:nvPicPr>
          <p:blipFill rotWithShape="1">
            <a:blip r:embed="rId3"/>
            <a:srcRect t="1" r="77791" b="-4984"/>
            <a:stretch>
              <a:fillRect/>
            </a:stretch>
          </p:blipFill>
          <p:spPr>
            <a:xfrm>
              <a:off x="6973339" y="1192844"/>
              <a:ext cx="727514" cy="728272"/>
            </a:xfrm>
            <a:prstGeom prst="rect">
              <a:avLst/>
            </a:prstGeom>
          </p:spPr>
        </p:pic>
      </p:grpSp>
      <p:pic>
        <p:nvPicPr>
          <p:cNvPr id="15" name="图片 14"/>
          <p:cNvPicPr>
            <a:picLocks noChangeAspect="1"/>
          </p:cNvPicPr>
          <p:nvPr userDrawn="1"/>
        </p:nvPicPr>
        <p:blipFill rotWithShape="1">
          <a:blip r:embed="rId4"/>
          <a:srcRect l="34514" t="52542" r="26593" b="13675"/>
          <a:stretch>
            <a:fillRect/>
          </a:stretch>
        </p:blipFill>
        <p:spPr>
          <a:xfrm>
            <a:off x="10161432" y="-93500"/>
            <a:ext cx="1898695" cy="907961"/>
          </a:xfrm>
          <a:prstGeom prst="ellipse">
            <a:avLst/>
          </a:prstGeom>
          <a:ln>
            <a:noFill/>
          </a:ln>
          <a:effectLst>
            <a:softEdge rad="112500"/>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页码">
    <p:spTree>
      <p:nvGrpSpPr>
        <p:cNvPr id="1" name=""/>
        <p:cNvGrpSpPr/>
        <p:nvPr/>
      </p:nvGrpSpPr>
      <p:grpSpPr>
        <a:xfrm>
          <a:off x="0" y="0"/>
          <a:ext cx="0" cy="0"/>
          <a:chOff x="0" y="0"/>
          <a:chExt cx="0" cy="0"/>
        </a:xfrm>
      </p:grpSpPr>
      <p:sp>
        <p:nvSpPr>
          <p:cNvPr id="12" name="矩形 11"/>
          <p:cNvSpPr/>
          <p:nvPr userDrawn="1"/>
        </p:nvSpPr>
        <p:spPr bwMode="auto">
          <a:xfrm>
            <a:off x="2" y="6400425"/>
            <a:ext cx="12192001" cy="457574"/>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963084" y="4406902"/>
            <a:ext cx="10363200" cy="1362076"/>
          </a:xfrm>
        </p:spPr>
        <p:txBody>
          <a:bodyPr anchor="t"/>
          <a:lstStyle>
            <a:lvl1pPr algn="l">
              <a:defRPr sz="4800" b="1" cap="all"/>
            </a:lvl1pPr>
          </a:lstStyle>
          <a:p>
            <a:r>
              <a:rPr lang="zh-CN" altLang="en-US"/>
              <a:t>单击此处编辑母版标题样式</a:t>
            </a:r>
            <a:endParaRPr lang="zh-CN" altLang="en-US"/>
          </a:p>
        </p:txBody>
      </p:sp>
      <p:sp>
        <p:nvSpPr>
          <p:cNvPr id="3" name="文本占位符 2"/>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内容占位符 2"/>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p:nvPr>
            <p:ph sz="half" idx="2"/>
          </p:nvPr>
        </p:nvSpPr>
        <p:spPr>
          <a:xfrm>
            <a:off x="6197601"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p:nvPr>
            <p:ph type="body" idx="1"/>
          </p:nvPr>
        </p:nvSpPr>
        <p:spPr>
          <a:xfrm>
            <a:off x="609600" y="1535115"/>
            <a:ext cx="5386918"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单击此处编辑母版文本样式</a:t>
            </a:r>
            <a:endParaRPr lang="zh-CN" altLang="en-US"/>
          </a:p>
        </p:txBody>
      </p:sp>
      <p:sp>
        <p:nvSpPr>
          <p:cNvPr id="4" name="内容占位符 3"/>
          <p:cNvSpPr/>
          <p:nvPr>
            <p:ph sz="half" idx="2"/>
          </p:nvPr>
        </p:nvSpPr>
        <p:spPr>
          <a:xfrm>
            <a:off x="609600" y="2174875"/>
            <a:ext cx="5386918"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p:nvPr>
            <p:ph type="body" sz="quarter" idx="3"/>
          </p:nvPr>
        </p:nvSpPr>
        <p:spPr>
          <a:xfrm>
            <a:off x="6193370" y="1535115"/>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单击此处编辑母版文本样式</a:t>
            </a:r>
            <a:endParaRPr lang="zh-CN" altLang="en-US"/>
          </a:p>
        </p:txBody>
      </p:sp>
      <p:sp>
        <p:nvSpPr>
          <p:cNvPr id="6" name="内容占位符 5"/>
          <p:cNvSpPr/>
          <p:nvPr>
            <p:ph sz="quarter" idx="4"/>
          </p:nvPr>
        </p:nvSpPr>
        <p:spPr>
          <a:xfrm>
            <a:off x="6193370"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p:nvPr>
            <p:ph type="dt" sz="half" idx="10"/>
          </p:nvPr>
        </p:nvSpPr>
        <p:spPr/>
        <p:txBody>
          <a:bodyPr/>
          <a:lstStyle/>
          <a:p>
            <a:fld id="{86F384C6-77FA-4AF6-AF10-492DE6DC1E29}" type="datetimeFigureOut">
              <a:rPr lang="zh-CN" altLang="en-US" smtClean="0"/>
            </a:fld>
            <a:endParaRPr lang="zh-CN" altLang="en-US"/>
          </a:p>
        </p:txBody>
      </p:sp>
      <p:sp>
        <p:nvSpPr>
          <p:cNvPr id="8" name="页脚占位符 7"/>
          <p:cNvSpPr/>
          <p:nvPr>
            <p:ph type="ftr" sz="quarter" idx="11"/>
          </p:nvPr>
        </p:nvSpPr>
        <p:spPr/>
        <p:txBody>
          <a:bodyPr/>
          <a:lstStyle/>
          <a:p>
            <a:endParaRPr lang="zh-CN" altLang="en-US"/>
          </a:p>
        </p:txBody>
      </p:sp>
      <p:sp>
        <p:nvSpPr>
          <p:cNvPr id="9" name="灯片编号占位符 8"/>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日期占位符 2"/>
          <p:cNvSpPr/>
          <p:nvPr>
            <p:ph type="dt" sz="half" idx="10"/>
          </p:nvPr>
        </p:nvSpPr>
        <p:spPr/>
        <p:txBody>
          <a:bodyPr/>
          <a:lstStyle/>
          <a:p>
            <a:fld id="{86F384C6-77FA-4AF6-AF10-492DE6DC1E29}" type="datetimeFigureOut">
              <a:rPr lang="zh-CN" altLang="en-US" smtClean="0"/>
            </a:fld>
            <a:endParaRPr lang="zh-CN" altLang="en-US"/>
          </a:p>
        </p:txBody>
      </p:sp>
      <p:sp>
        <p:nvSpPr>
          <p:cNvPr id="4" name="页脚占位符 3"/>
          <p:cNvSpPr/>
          <p:nvPr>
            <p:ph type="ftr" sz="quarter" idx="11"/>
          </p:nvPr>
        </p:nvSpPr>
        <p:spPr/>
        <p:txBody>
          <a:bodyPr/>
          <a:lstStyle/>
          <a:p>
            <a:endParaRPr lang="zh-CN" altLang="en-US"/>
          </a:p>
        </p:txBody>
      </p:sp>
      <p:sp>
        <p:nvSpPr>
          <p:cNvPr id="5" name="灯片编号占位符 4"/>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nvPr>
        </p:nvSpPr>
        <p:spPr/>
        <p:txBody>
          <a:bodyPr/>
          <a:lstStyle/>
          <a:p>
            <a:fld id="{86F384C6-77FA-4AF6-AF10-492DE6DC1E29}" type="datetimeFigureOut">
              <a:rPr lang="zh-CN" altLang="en-US" smtClean="0"/>
            </a:fld>
            <a:endParaRPr lang="zh-CN" altLang="en-US"/>
          </a:p>
        </p:txBody>
      </p:sp>
      <p:sp>
        <p:nvSpPr>
          <p:cNvPr id="3" name="页脚占位符 2"/>
          <p:cNvSpPr/>
          <p:nvPr>
            <p:ph type="ftr" sz="quarter" idx="11"/>
          </p:nvPr>
        </p:nvSpPr>
        <p:spPr/>
        <p:txBody>
          <a:bodyPr/>
          <a:lstStyle/>
          <a:p>
            <a:endParaRPr lang="zh-CN" altLang="en-US"/>
          </a:p>
        </p:txBody>
      </p:sp>
      <p:sp>
        <p:nvSpPr>
          <p:cNvPr id="4" name="灯片编号占位符 3"/>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p:nvPr>
            <p:ph type="title"/>
          </p:nvPr>
        </p:nvSpPr>
        <p:spPr>
          <a:xfrm>
            <a:off x="609602" y="273052"/>
            <a:ext cx="4011084" cy="1162050"/>
          </a:xfrm>
        </p:spPr>
        <p:txBody>
          <a:bodyPr anchor="b"/>
          <a:lstStyle>
            <a:lvl1pPr algn="l">
              <a:defRPr sz="2400" b="1"/>
            </a:lvl1pPr>
          </a:lstStyle>
          <a:p>
            <a:r>
              <a:rPr lang="zh-CN" altLang="en-US"/>
              <a:t>单击此处编辑母版标题样式</a:t>
            </a:r>
            <a:endParaRPr lang="zh-CN" altLang="en-US"/>
          </a:p>
        </p:txBody>
      </p:sp>
      <p:sp>
        <p:nvSpPr>
          <p:cNvPr id="3" name="内容占位符 2"/>
          <p:cNvSpPr/>
          <p:nvPr>
            <p:ph idx="1"/>
          </p:nvPr>
        </p:nvSpPr>
        <p:spPr>
          <a:xfrm>
            <a:off x="4766734" y="273050"/>
            <a:ext cx="6815666"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p:nvPr>
            <p:ph type="body" sz="half" idx="2"/>
          </p:nvPr>
        </p:nvSpPr>
        <p:spPr>
          <a:xfrm>
            <a:off x="609602" y="1435102"/>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p:nvPr>
            <p:ph type="title"/>
          </p:nvPr>
        </p:nvSpPr>
        <p:spPr>
          <a:xfrm>
            <a:off x="2389717" y="4800600"/>
            <a:ext cx="7315200" cy="566738"/>
          </a:xfrm>
        </p:spPr>
        <p:txBody>
          <a:bodyPr anchor="b"/>
          <a:lstStyle>
            <a:lvl1pPr algn="l">
              <a:defRPr sz="2400" b="1"/>
            </a:lvl1pPr>
          </a:lstStyle>
          <a:p>
            <a:r>
              <a:rPr lang="zh-CN" altLang="en-US"/>
              <a:t>单击此处编辑母版标题样式</a:t>
            </a:r>
            <a:endParaRPr lang="zh-CN" altLang="en-US"/>
          </a:p>
        </p:txBody>
      </p:sp>
      <p:sp>
        <p:nvSpPr>
          <p:cNvPr id="3" name="图片占位符 2"/>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竖排文字占位符 2"/>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p:nvPr>
            <p:ph type="title" orient="vert"/>
          </p:nvPr>
        </p:nvSpPr>
        <p:spPr>
          <a:xfrm>
            <a:off x="8839200" y="274640"/>
            <a:ext cx="2743200" cy="5851525"/>
          </a:xfrm>
        </p:spPr>
        <p:txBody>
          <a:bodyPr vert="eaVert"/>
          <a:lstStyle/>
          <a:p>
            <a:r>
              <a:rPr lang="zh-CN" altLang="en-US"/>
              <a:t>单击此处编辑母版标题样式</a:t>
            </a:r>
            <a:endParaRPr lang="zh-CN" altLang="en-US"/>
          </a:p>
        </p:txBody>
      </p:sp>
      <p:sp>
        <p:nvSpPr>
          <p:cNvPr id="3" name="竖排文字占位符 2"/>
          <p:cNvSpPr/>
          <p:nvPr>
            <p:ph type="body" orient="vert" idx="1"/>
          </p:nvPr>
        </p:nvSpPr>
        <p:spPr>
          <a:xfrm>
            <a:off x="609601" y="274640"/>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cxnSp>
        <p:nvCxnSpPr>
          <p:cNvPr id="7" name="直接连接符 6"/>
          <p:cNvCxnSpPr/>
          <p:nvPr/>
        </p:nvCxnSpPr>
        <p:spPr>
          <a:xfrm>
            <a:off x="0" y="981075"/>
            <a:ext cx="12192000" cy="0"/>
          </a:xfrm>
          <a:prstGeom prst="line">
            <a:avLst/>
          </a:prstGeom>
          <a:ln w="28575">
            <a:solidFill>
              <a:srgbClr val="004098"/>
            </a:solidFill>
          </a:ln>
        </p:spPr>
        <p:style>
          <a:lnRef idx="1">
            <a:schemeClr val="accent1"/>
          </a:lnRef>
          <a:fillRef idx="0">
            <a:schemeClr val="accent1"/>
          </a:fillRef>
          <a:effectRef idx="0">
            <a:schemeClr val="accent1"/>
          </a:effectRef>
          <a:fontRef idx="minor">
            <a:schemeClr val="tx1"/>
          </a:fontRef>
        </p:style>
      </p:cxnSp>
      <p:pic>
        <p:nvPicPr>
          <p:cNvPr id="3075" name="图片 7" descr="sarilogo.jpg"/>
          <p:cNvPicPr>
            <a:picLocks noChangeAspect="1"/>
          </p:cNvPicPr>
          <p:nvPr userDrawn="1"/>
        </p:nvPicPr>
        <p:blipFill>
          <a:blip r:embed="rId2">
            <a:clrChange>
              <a:clrFrom>
                <a:srgbClr val="FFFFFF"/>
              </a:clrFrom>
              <a:clrTo>
                <a:srgbClr val="FFFFFF">
                  <a:alpha val="0"/>
                </a:srgbClr>
              </a:clrTo>
            </a:clrChange>
          </a:blip>
          <a:stretch>
            <a:fillRect/>
          </a:stretch>
        </p:blipFill>
        <p:spPr>
          <a:xfrm>
            <a:off x="8159751" y="6119813"/>
            <a:ext cx="4032249" cy="738187"/>
          </a:xfrm>
          <a:prstGeom prst="rect">
            <a:avLst/>
          </a:prstGeom>
          <a:noFill/>
          <a:ln w="9525">
            <a:noFill/>
          </a:ln>
        </p:spPr>
      </p:pic>
      <p:sp>
        <p:nvSpPr>
          <p:cNvPr id="10" name="内容占位符 9"/>
          <p:cNvSpPr/>
          <p:nvPr>
            <p:ph sz="quarter" idx="13"/>
          </p:nvPr>
        </p:nvSpPr>
        <p:spPr>
          <a:xfrm>
            <a:off x="1775520" y="1412776"/>
            <a:ext cx="8928100" cy="432048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12" name="标题 11"/>
          <p:cNvSpPr/>
          <p:nvPr>
            <p:ph type="title"/>
          </p:nvPr>
        </p:nvSpPr>
        <p:spPr>
          <a:xfrm>
            <a:off x="609600" y="274638"/>
            <a:ext cx="10972800" cy="634082"/>
          </a:xfrm>
        </p:spPr>
        <p:txBody>
          <a:bodyPr/>
          <a:lstStyle/>
          <a:p>
            <a:r>
              <a:rPr lang="zh-CN" altLang="en-US"/>
              <a:t>单击此处编辑母版标题样式</a:t>
            </a:r>
            <a:endParaRPr lang="zh-CN" altLang="en-US" dirty="0"/>
          </a:p>
        </p:txBody>
      </p:sp>
      <p:sp>
        <p:nvSpPr>
          <p:cNvPr id="2" name="日期占位符 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32A0A37-0983-4C84-BC2E-235D11FD216B}"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p:nvPr>
            <p:ph type="sldNum" sz="quarter" idx="16"/>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p:nvPr>
            <p:ph type="ftr" sz="quarter" idx="11"/>
            <p:custDataLst>
              <p:tags r:id="rId5"/>
            </p:custDataLst>
          </p:nvPr>
        </p:nvSpPr>
        <p:spPr/>
        <p:txBody>
          <a:bodyPr/>
          <a:lstStyle/>
          <a:p>
            <a:endParaRPr lang="zh-CN" altLang="en-US" dirty="0"/>
          </a:p>
        </p:txBody>
      </p:sp>
      <p:sp>
        <p:nvSpPr>
          <p:cNvPr id="7" name="灯片编号占位符 6"/>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p:nvPr>
            <p:ph type="dt" sz="half" idx="2"/>
          </p:nvPr>
        </p:nvSpPr>
        <p:spPr>
          <a:xfrm>
            <a:off x="609601" y="6356353"/>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86F384C6-77FA-4AF6-AF10-492DE6DC1E29}" type="datetimeFigureOut">
              <a:rPr lang="zh-CN" altLang="en-US" smtClean="0"/>
            </a:fld>
            <a:endParaRPr lang="zh-CN" altLang="en-US"/>
          </a:p>
        </p:txBody>
      </p:sp>
      <p:sp>
        <p:nvSpPr>
          <p:cNvPr id="5" name="页脚占位符 4"/>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zh-CN" altLang="en-US"/>
          </a:p>
        </p:txBody>
      </p:sp>
      <p:sp>
        <p:nvSpPr>
          <p:cNvPr id="6" name="灯片编号占位符 5"/>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101218CE-149D-49E3-8033-D5CD97556C9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4.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4.xml"/><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4.xml"/><Relationship Id="rId2" Type="http://schemas.openxmlformats.org/officeDocument/2006/relationships/image" Target="../media/image31.png"/><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image" Target="../media/image33.png"/><Relationship Id="rId3" Type="http://schemas.openxmlformats.org/officeDocument/2006/relationships/tags" Target="../tags/tag74.xml"/><Relationship Id="rId2" Type="http://schemas.openxmlformats.org/officeDocument/2006/relationships/image" Target="../media/image32.png"/><Relationship Id="rId1" Type="http://schemas.openxmlformats.org/officeDocument/2006/relationships/tags" Target="../tags/tag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image" Target="../media/image12.jpeg"/><Relationship Id="rId6" Type="http://schemas.openxmlformats.org/officeDocument/2006/relationships/tags" Target="../tags/tag66.xml"/><Relationship Id="rId5" Type="http://schemas.openxmlformats.org/officeDocument/2006/relationships/image" Target="../media/image11.jpeg"/><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0.png"/><Relationship Id="rId11" Type="http://schemas.openxmlformats.org/officeDocument/2006/relationships/notesSlide" Target="../notesSlides/notesSlide4.xml"/><Relationship Id="rId10" Type="http://schemas.openxmlformats.org/officeDocument/2006/relationships/slideLayout" Target="../slideLayouts/slideLayout14.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4.xml"/><Relationship Id="rId2" Type="http://schemas.openxmlformats.org/officeDocument/2006/relationships/image" Target="../media/image13.png"/><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内容占位符 1"/>
          <p:cNvPicPr>
            <a:picLocks noChangeAspect="1"/>
          </p:cNvPicPr>
          <p:nvPr/>
        </p:nvPicPr>
        <p:blipFill>
          <a:blip r:embed="rId1"/>
          <a:srcRect t="11886"/>
          <a:stretch>
            <a:fillRect/>
          </a:stretch>
        </p:blipFill>
        <p:spPr>
          <a:xfrm>
            <a:off x="-635" y="6350"/>
            <a:ext cx="12192635" cy="4979670"/>
          </a:xfrm>
          <a:prstGeom prst="rect">
            <a:avLst/>
          </a:prstGeom>
          <a:gradFill>
            <a:gsLst>
              <a:gs pos="0">
                <a:schemeClr val="accent1">
                  <a:lumMod val="5000"/>
                  <a:lumOff val="95000"/>
                </a:schemeClr>
              </a:gs>
              <a:gs pos="25000">
                <a:schemeClr val="accent1">
                  <a:lumMod val="45000"/>
                  <a:lumOff val="55000"/>
                </a:schemeClr>
              </a:gs>
              <a:gs pos="32000">
                <a:schemeClr val="accent1">
                  <a:lumMod val="45000"/>
                  <a:lumOff val="55000"/>
                </a:schemeClr>
              </a:gs>
              <a:gs pos="29000">
                <a:schemeClr val="accent1">
                  <a:lumMod val="30000"/>
                  <a:lumOff val="70000"/>
                </a:schemeClr>
              </a:gs>
            </a:gsLst>
            <a:lin ang="3600000" scaled="0"/>
          </a:gradFill>
          <a:ln w="12700">
            <a:miter lim="400000"/>
            <a:headEnd/>
            <a:tailEnd/>
          </a:ln>
        </p:spPr>
      </p:pic>
      <p:sp>
        <p:nvSpPr>
          <p:cNvPr id="4" name="文本框 3"/>
          <p:cNvSpPr txBox="1"/>
          <p:nvPr/>
        </p:nvSpPr>
        <p:spPr>
          <a:xfrm>
            <a:off x="586105" y="1433195"/>
            <a:ext cx="11018520" cy="1198880"/>
          </a:xfrm>
          <a:prstGeom prst="rect">
            <a:avLst/>
          </a:prstGeom>
        </p:spPr>
        <p:txBody>
          <a:bodyPr wrap="square">
            <a:spAutoFit/>
          </a:bodyPr>
          <a:lstStyle/>
          <a:p>
            <a:pPr marL="0" indent="0" algn="ctr" defTabSz="266700">
              <a:spcBef>
                <a:spcPct val="0"/>
              </a:spcBef>
              <a:spcAft>
                <a:spcPct val="0"/>
              </a:spcAft>
            </a:pPr>
            <a:r>
              <a:rPr lang="en-US" altLang="zh-CN" sz="3600" dirty="0">
                <a:solidFill>
                  <a:schemeClr val="bg1"/>
                </a:solidFill>
                <a:latin typeface="Times New Roman" panose="02020603050405020304" charset="0"/>
                <a:ea typeface="Calibri" panose="020F0502020204030204"/>
                <a:cs typeface="Times New Roman" panose="02020603050405020304" charset="0"/>
              </a:rPr>
              <a:t>Application of Deep Learning Methods for </a:t>
            </a:r>
            <a:r>
              <a:rPr lang="en-US" altLang="zh-CN" sz="3600" b="0" dirty="0">
                <a:solidFill>
                  <a:schemeClr val="bg1"/>
                </a:solidFill>
                <a:latin typeface="Times New Roman" panose="02020603050405020304" charset="0"/>
                <a:ea typeface="Times New Roman" panose="02020603050405020304" charset="0"/>
                <a:cs typeface="Times New Roman" panose="02020603050405020304" charset="0"/>
              </a:rPr>
              <a:t>I</a:t>
            </a:r>
            <a:r>
              <a:rPr lang="en-US" altLang="zh-CN" sz="3600" b="0" dirty="0">
                <a:solidFill>
                  <a:schemeClr val="bg1"/>
                </a:solidFill>
                <a:latin typeface="Times New Roman" panose="02020603050405020304" charset="0"/>
                <a:ea typeface="黑体" panose="02010609060101010101" charset="-122"/>
                <a:cs typeface="Times New Roman" panose="02020603050405020304" charset="0"/>
              </a:rPr>
              <a:t>nsertion Device Effects</a:t>
            </a:r>
            <a:r>
              <a:rPr lang="en-US" altLang="zh-CN" sz="3600" dirty="0">
                <a:solidFill>
                  <a:schemeClr val="bg1"/>
                </a:solidFill>
                <a:latin typeface="Times New Roman" panose="02020603050405020304" charset="0"/>
                <a:ea typeface="Calibri" panose="020F0502020204030204"/>
                <a:cs typeface="Times New Roman" panose="02020603050405020304" charset="0"/>
              </a:rPr>
              <a:t> in the SSRF</a:t>
            </a:r>
            <a:endParaRPr lang="en-US" altLang="zh-CN" sz="3600" dirty="0">
              <a:solidFill>
                <a:schemeClr val="bg1"/>
              </a:solidFill>
              <a:latin typeface="Times New Roman" panose="02020603050405020304" charset="0"/>
              <a:ea typeface="Calibri" panose="020F0502020204030204"/>
              <a:cs typeface="Times New Roman" panose="02020603050405020304" charset="0"/>
            </a:endParaRPr>
          </a:p>
        </p:txBody>
      </p:sp>
      <p:sp>
        <p:nvSpPr>
          <p:cNvPr id="6" name="文本框 5"/>
          <p:cNvSpPr txBox="1"/>
          <p:nvPr/>
        </p:nvSpPr>
        <p:spPr>
          <a:xfrm>
            <a:off x="3765064" y="5080635"/>
            <a:ext cx="4328160" cy="802640"/>
          </a:xfrm>
          <a:prstGeom prst="rect">
            <a:avLst/>
          </a:prstGeom>
        </p:spPr>
        <p:txBody>
          <a:bodyPr wrap="square">
            <a:noAutofit/>
          </a:bodyPr>
          <a:lstStyle/>
          <a:p>
            <a:pPr marL="0" indent="0" algn="ctr" defTabSz="266700">
              <a:lnSpc>
                <a:spcPct val="150000"/>
              </a:lnSpc>
              <a:spcBef>
                <a:spcPct val="0"/>
              </a:spcBef>
              <a:spcAft>
                <a:spcPct val="0"/>
              </a:spcAft>
            </a:pPr>
            <a:r>
              <a:rPr lang="en-US" altLang="zh-CN" sz="2400" b="1" dirty="0" err="1">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Calibri" panose="020F0502020204030204"/>
                <a:cs typeface="Times New Roman" panose="02020603050405020304" charset="0"/>
              </a:rPr>
              <a:t>Xinzhong</a:t>
            </a:r>
            <a:r>
              <a:rPr lang="en-US" altLang="zh-CN" sz="2400" b="1"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Calibri" panose="020F0502020204030204"/>
                <a:cs typeface="Times New Roman" panose="02020603050405020304" charset="0"/>
              </a:rPr>
              <a:t> Liu</a:t>
            </a:r>
            <a:endParaRPr lang="en-US" altLang="zh-CN" sz="2000" b="1" dirty="0">
              <a:solidFill>
                <a:schemeClr val="tx1"/>
              </a:solidFill>
              <a:latin typeface="Times New Roman" panose="02020603050405020304" charset="0"/>
              <a:ea typeface="Calibri" panose="020F0502020204030204"/>
              <a:cs typeface="Times New Roman" panose="02020603050405020304" charset="0"/>
            </a:endParaRPr>
          </a:p>
        </p:txBody>
      </p:sp>
      <p:sp>
        <p:nvSpPr>
          <p:cNvPr id="8" name="文本框 7"/>
          <p:cNvSpPr txBox="1"/>
          <p:nvPr/>
        </p:nvSpPr>
        <p:spPr>
          <a:xfrm>
            <a:off x="1195382" y="5783262"/>
            <a:ext cx="9993630" cy="398780"/>
          </a:xfrm>
          <a:prstGeom prst="rect">
            <a:avLst/>
          </a:prstGeom>
        </p:spPr>
        <p:txBody>
          <a:bodyPr wrap="square">
            <a:spAutoFit/>
          </a:bodyPr>
          <a:lstStyle/>
          <a:p>
            <a:pPr marL="0" indent="0" algn="ctr" defTabSz="266700">
              <a:spcBef>
                <a:spcPct val="0"/>
              </a:spcBef>
              <a:spcAft>
                <a:spcPct val="0"/>
              </a:spcAft>
            </a:pPr>
            <a:r>
              <a:rPr lang="en-US" altLang="zh-CN" sz="2000" dirty="0">
                <a:solidFill>
                  <a:schemeClr val="tx1"/>
                </a:solidFill>
                <a:latin typeface="Times New Roman" panose="02020603050405020304" charset="0"/>
                <a:ea typeface="等线" panose="02010600030101010101" charset="-122"/>
              </a:rPr>
              <a:t>Shanghai Advanced Research Institute, Chinese Academy of Sciences, Shanghai 201204, China</a:t>
            </a:r>
            <a:endParaRPr lang="en-US" altLang="zh-CN" sz="2000" dirty="0">
              <a:solidFill>
                <a:schemeClr val="tx1"/>
              </a:solidFill>
              <a:latin typeface="Times New Roman" panose="02020603050405020304" charset="0"/>
              <a:ea typeface="等线" panose="02010600030101010101" charset="-122"/>
            </a:endParaRPr>
          </a:p>
        </p:txBody>
      </p:sp>
      <p:sp>
        <p:nvSpPr>
          <p:cNvPr id="9" name="文本框 8"/>
          <p:cNvSpPr txBox="1"/>
          <p:nvPr/>
        </p:nvSpPr>
        <p:spPr>
          <a:xfrm>
            <a:off x="51435" y="6360160"/>
            <a:ext cx="6921500" cy="497840"/>
          </a:xfrm>
          <a:prstGeom prst="rect">
            <a:avLst/>
          </a:prstGeom>
          <a:noFill/>
        </p:spPr>
        <p:txBody>
          <a:bodyPr wrap="square" rtlCol="0" anchor="t">
            <a:noAutofit/>
          </a:bodyPr>
          <a:lstStyle/>
          <a:p>
            <a:pPr marL="0" indent="0" algn="l" defTabSz="266700">
              <a:spcBef>
                <a:spcPct val="0"/>
              </a:spcBef>
              <a:spcAft>
                <a:spcPct val="0"/>
              </a:spcAft>
            </a:pPr>
            <a:r>
              <a:rPr lang="en-US" altLang="zh-CN" sz="1400" i="1" dirty="0">
                <a:solidFill>
                  <a:schemeClr val="tx1"/>
                </a:solidFill>
                <a:latin typeface="Times New Roman" panose="02020603050405020304" charset="0"/>
                <a:ea typeface="等线" panose="02010600030101010101" charset="-122"/>
                <a:sym typeface="+mn-ea"/>
              </a:rPr>
              <a:t>I</a:t>
            </a:r>
            <a:r>
              <a:rPr lang="en-US" altLang="zh-CN" i="1" dirty="0">
                <a:solidFill>
                  <a:schemeClr val="tx1"/>
                </a:solidFill>
                <a:latin typeface="Times New Roman" panose="02020603050405020304" charset="0"/>
                <a:ea typeface="等线" panose="02010600030101010101" charset="-122"/>
                <a:sym typeface="+mn-ea"/>
              </a:rPr>
              <a:t>.</a:t>
            </a:r>
            <a:r>
              <a:rPr lang="en-US" altLang="zh-CN" sz="1200" i="1" dirty="0">
                <a:solidFill>
                  <a:schemeClr val="tx1"/>
                </a:solidFill>
                <a:latin typeface="Times New Roman" panose="02020603050405020304" charset="0"/>
                <a:ea typeface="等线" panose="02010600030101010101" charset="-122"/>
                <a:sym typeface="+mn-ea"/>
              </a:rPr>
              <a:t>FAST Workshop 2025 on Stability of Storage Ring Based Light Source, Karlsruhe, Gemany, 18 March, 2025</a:t>
            </a:r>
            <a:endParaRPr lang="en-US" altLang="zh-CN" sz="1200" i="1" dirty="0">
              <a:solidFill>
                <a:schemeClr val="tx1"/>
              </a:solidFill>
              <a:latin typeface="Times New Roman" panose="02020603050405020304" charset="0"/>
              <a:ea typeface="等线" panose="02010600030101010101" charset="-122"/>
            </a:endParaRPr>
          </a:p>
          <a:p>
            <a:pPr marL="0" indent="0" algn="l" defTabSz="266700">
              <a:spcBef>
                <a:spcPct val="0"/>
              </a:spcBef>
              <a:spcAft>
                <a:spcPct val="0"/>
              </a:spcAft>
            </a:pPr>
            <a:endParaRPr lang="en-US" altLang="zh-CN" sz="1200" i="1" dirty="0">
              <a:solidFill>
                <a:schemeClr val="tx1"/>
              </a:solidFill>
              <a:latin typeface="Times New Roman" panose="02020603050405020304" charset="0"/>
              <a:ea typeface="等线" panose="02010600030101010101" charset="-122"/>
              <a:sym typeface="+mn-ea"/>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TBT09EPU58"/>
          <p:cNvPicPr>
            <a:picLocks noChangeAspect="1"/>
          </p:cNvPicPr>
          <p:nvPr/>
        </p:nvPicPr>
        <p:blipFill>
          <a:blip r:embed="rId1"/>
          <a:stretch>
            <a:fillRect/>
          </a:stretch>
        </p:blipFill>
        <p:spPr>
          <a:xfrm>
            <a:off x="6972935" y="1817370"/>
            <a:ext cx="4076700" cy="4472940"/>
          </a:xfrm>
          <a:prstGeom prst="rect">
            <a:avLst/>
          </a:prstGeom>
          <a:ln>
            <a:solidFill>
              <a:schemeClr val="tx1"/>
            </a:solidFill>
          </a:ln>
        </p:spPr>
      </p:pic>
      <p:sp>
        <p:nvSpPr>
          <p:cNvPr id="2" name="文本框 1"/>
          <p:cNvSpPr txBox="1"/>
          <p:nvPr/>
        </p:nvSpPr>
        <p:spPr>
          <a:xfrm>
            <a:off x="565785" y="890905"/>
            <a:ext cx="8166735" cy="460375"/>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400" b="1" dirty="0">
                <a:latin typeface="Times New Roman" panose="02020603050405020304" charset="0"/>
                <a:cs typeface="Times New Roman" panose="02020603050405020304" charset="0"/>
              </a:rPr>
              <a:t>Data Acquisition and Beam Coupling Feedforward</a:t>
            </a:r>
            <a:endParaRPr lang="en-US" altLang="zh-CN" sz="2400" b="1" dirty="0">
              <a:latin typeface="Times New Roman" panose="02020603050405020304" charset="0"/>
              <a:cs typeface="Times New Roman" panose="02020603050405020304" charset="0"/>
            </a:endParaRPr>
          </a:p>
        </p:txBody>
      </p:sp>
      <p:grpSp>
        <p:nvGrpSpPr>
          <p:cNvPr id="5" name="组合 4"/>
          <p:cNvGrpSpPr/>
          <p:nvPr/>
        </p:nvGrpSpPr>
        <p:grpSpPr>
          <a:xfrm>
            <a:off x="901700" y="1530350"/>
            <a:ext cx="5760085" cy="4789170"/>
            <a:chOff x="1420" y="2649"/>
            <a:chExt cx="9071" cy="7542"/>
          </a:xfrm>
        </p:grpSpPr>
        <p:sp>
          <p:nvSpPr>
            <p:cNvPr id="10" name="内容占位符 2"/>
            <p:cNvSpPr txBox="1"/>
            <p:nvPr>
              <p:custDataLst>
                <p:tags r:id="rId2"/>
              </p:custDataLst>
            </p:nvPr>
          </p:nvSpPr>
          <p:spPr bwMode="auto">
            <a:xfrm>
              <a:off x="1420" y="4857"/>
              <a:ext cx="9071" cy="2105"/>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002060"/>
                  </a:solidFill>
                  <a:latin typeface="微软雅黑" panose="020B0503020204020204" charset="-122"/>
                  <a:ea typeface="微软雅黑" panose="020B0503020204020204" charset="-122"/>
                  <a:cs typeface="+mn-cs"/>
                </a:defRPr>
              </a:lvl1pPr>
              <a:lvl2pPr marL="514350" indent="-171450" algn="l" rtl="0" eaLnBrk="1" fontAlgn="base" hangingPunct="1">
                <a:lnSpc>
                  <a:spcPct val="90000"/>
                </a:lnSpc>
                <a:spcBef>
                  <a:spcPts val="375"/>
                </a:spcBef>
                <a:spcAft>
                  <a:spcPct val="0"/>
                </a:spcAft>
                <a:buFont typeface="微软雅黑" panose="020B0503020204020204" charset="-122"/>
                <a:buChar char="−"/>
                <a:defRPr sz="1800" kern="1200">
                  <a:solidFill>
                    <a:srgbClr val="800000"/>
                  </a:solidFill>
                  <a:latin typeface="微软雅黑" panose="020B0503020204020204" charset="-122"/>
                  <a:ea typeface="微软雅黑" panose="020B0503020204020204" charset="-122"/>
                  <a:cs typeface="+mn-cs"/>
                </a:defRPr>
              </a:lvl2pPr>
              <a:lvl3pPr marL="857250" indent="-171450" algn="l" rtl="0" eaLnBrk="1" fontAlgn="base" hangingPunct="1">
                <a:lnSpc>
                  <a:spcPct val="90000"/>
                </a:lnSpc>
                <a:spcBef>
                  <a:spcPts val="375"/>
                </a:spcBef>
                <a:spcAft>
                  <a:spcPct val="0"/>
                </a:spcAft>
                <a:buFont typeface="Wingdings" panose="05000000000000000000" pitchFamily="2" charset="2"/>
                <a:buChar char="Ø"/>
                <a:defRPr sz="1500" kern="1200">
                  <a:solidFill>
                    <a:schemeClr val="tx1"/>
                  </a:solidFill>
                  <a:latin typeface="微软雅黑" panose="020B0503020204020204" charset="-122"/>
                  <a:ea typeface="微软雅黑" panose="020B0503020204020204" charset="-122"/>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00">
                <a:lnSpc>
                  <a:spcPct val="100000"/>
                </a:lnSpc>
                <a:spcBef>
                  <a:spcPts val="565"/>
                </a:spcBef>
                <a:buFont typeface="Wingdings" panose="05000000000000000000" pitchFamily="2" charset="2"/>
                <a:buChar char="n"/>
                <a:defRPr/>
              </a:pPr>
              <a:r>
                <a:rPr lang="en-US" altLang="zh-CN" sz="1600" kern="100" dirty="0">
                  <a:solidFill>
                    <a:schemeClr val="tx1"/>
                  </a:solidFill>
                  <a:latin typeface="Times New Roman" panose="02020603050405020304" charset="0"/>
                  <a:cs typeface="Times New Roman" panose="02020603050405020304" charset="0"/>
                  <a:sym typeface="+mn-ea"/>
                </a:rPr>
                <a:t> </a:t>
              </a:r>
              <a:r>
                <a:rPr lang="en-US" altLang="zh-CN" sz="1800" b="1" kern="100" dirty="0">
                  <a:solidFill>
                    <a:schemeClr val="tx1"/>
                  </a:solidFill>
                  <a:latin typeface="Times New Roman" panose="02020603050405020304" charset="0"/>
                  <a:cs typeface="Times New Roman" panose="02020603050405020304" charset="0"/>
                  <a:sym typeface="+mn-ea"/>
                </a:rPr>
                <a:t>Sampling of TBT Data</a:t>
              </a:r>
              <a:endParaRPr lang="en-US" altLang="zh-CN" sz="1800" b="1" kern="100" dirty="0">
                <a:solidFill>
                  <a:schemeClr val="tx1"/>
                </a:solidFill>
                <a:latin typeface="Times New Roman" panose="02020603050405020304" charset="0"/>
                <a:cs typeface="Times New Roman" panose="02020603050405020304" charset="0"/>
                <a:sym typeface="+mn-ea"/>
              </a:endParaRPr>
            </a:p>
            <a:p>
              <a:pPr marL="742950" lvl="2" indent="-285750" algn="l" defTabSz="914400" fontAlgn="auto">
                <a:lnSpc>
                  <a:spcPct val="100000"/>
                </a:lnSpc>
                <a:spcBef>
                  <a:spcPts val="565"/>
                </a:spcBef>
                <a:buClrTx/>
                <a:buSzTx/>
                <a:buFont typeface="Arial" panose="020B0604020202020204" pitchFamily="34" charset="0"/>
                <a:buChar char="•"/>
              </a:pPr>
              <a:r>
                <a:rPr lang="en-US" altLang="zh-CN" sz="1600" kern="100" dirty="0">
                  <a:solidFill>
                    <a:schemeClr val="tx1"/>
                  </a:solidFill>
                  <a:latin typeface="Times New Roman" panose="02020603050405020304" charset="0"/>
                  <a:cs typeface="Times New Roman" panose="02020603050405020304" charset="0"/>
                  <a:sym typeface="+mn-ea"/>
                </a:rPr>
                <a:t>TBT data are acquired during </a:t>
              </a:r>
              <a:r>
                <a:rPr lang="en-US" altLang="zh-CN" sz="1600" kern="100" dirty="0">
                  <a:latin typeface="Times New Roman" panose="02020603050405020304" charset="0"/>
                  <a:cs typeface="Times New Roman" panose="02020603050405020304" charset="0"/>
                  <a:sym typeface="+mn-ea"/>
                </a:rPr>
                <a:t>kicker on</a:t>
              </a:r>
              <a:r>
                <a:rPr lang="en-US" altLang="zh-CN" sz="1600" kern="100" dirty="0">
                  <a:solidFill>
                    <a:schemeClr val="tx1"/>
                  </a:solidFill>
                  <a:latin typeface="Times New Roman" panose="02020603050405020304" charset="0"/>
                  <a:cs typeface="Times New Roman" panose="02020603050405020304" charset="0"/>
                  <a:sym typeface="+mn-ea"/>
                </a:rPr>
                <a:t>. </a:t>
              </a:r>
              <a:endParaRPr lang="en-US" altLang="zh-CN" sz="1600" kern="100" dirty="0">
                <a:solidFill>
                  <a:schemeClr val="tx1"/>
                </a:solidFill>
                <a:latin typeface="Times New Roman" panose="02020603050405020304" charset="0"/>
                <a:cs typeface="Times New Roman" panose="02020603050405020304" charset="0"/>
                <a:sym typeface="+mn-ea"/>
              </a:endParaRPr>
            </a:p>
            <a:p>
              <a:pPr marL="742950" lvl="2" indent="-285750" algn="l" defTabSz="914400" fontAlgn="auto">
                <a:lnSpc>
                  <a:spcPct val="100000"/>
                </a:lnSpc>
                <a:spcBef>
                  <a:spcPts val="565"/>
                </a:spcBef>
                <a:buClrTx/>
                <a:buSzTx/>
                <a:buFont typeface="Arial" panose="020B0604020202020204" pitchFamily="34" charset="0"/>
                <a:buChar char="•"/>
              </a:pPr>
              <a:r>
                <a:rPr lang="en-US" altLang="zh-CN" sz="1600" kern="100" dirty="0">
                  <a:solidFill>
                    <a:schemeClr val="tx1"/>
                  </a:solidFill>
                  <a:latin typeface="Times New Roman" panose="02020603050405020304" charset="0"/>
                  <a:cs typeface="Times New Roman" panose="02020603050405020304" charset="0"/>
                  <a:sym typeface="+mn-ea"/>
                </a:rPr>
                <a:t>The excited betatron amplitude is in the range of about 200 - 600 </a:t>
              </a:r>
              <a:r>
                <a:rPr lang="en-US" altLang="zh-CN" sz="1600" kern="100" dirty="0" err="1">
                  <a:solidFill>
                    <a:schemeClr val="tx1"/>
                  </a:solidFill>
                  <a:latin typeface="Times New Roman" panose="02020603050405020304" charset="0"/>
                  <a:cs typeface="Times New Roman" panose="02020603050405020304" charset="0"/>
                  <a:sym typeface="+mn-ea"/>
                </a:rPr>
                <a:t>μm</a:t>
              </a:r>
              <a:r>
                <a:rPr lang="en-US" altLang="zh-CN" sz="1400" kern="100" dirty="0">
                  <a:solidFill>
                    <a:schemeClr val="tx1"/>
                  </a:solidFill>
                  <a:latin typeface="Times New Roman" panose="02020603050405020304" charset="0"/>
                  <a:cs typeface="Times New Roman" panose="02020603050405020304" charset="0"/>
                  <a:sym typeface="+mn-ea"/>
                </a:rPr>
                <a:t>.</a:t>
              </a:r>
              <a:endParaRPr lang="en-US" altLang="zh-CN" sz="1400" kern="100" dirty="0">
                <a:solidFill>
                  <a:schemeClr val="tx1"/>
                </a:solidFill>
                <a:latin typeface="Times New Roman" panose="02020603050405020304" charset="0"/>
                <a:cs typeface="Times New Roman" panose="02020603050405020304" charset="0"/>
                <a:sym typeface="+mn-ea"/>
              </a:endParaRPr>
            </a:p>
          </p:txBody>
        </p:sp>
        <p:sp>
          <p:nvSpPr>
            <p:cNvPr id="8" name="内容占位符 2"/>
            <p:cNvSpPr txBox="1"/>
            <p:nvPr>
              <p:custDataLst>
                <p:tags r:id="rId3"/>
              </p:custDataLst>
            </p:nvPr>
          </p:nvSpPr>
          <p:spPr bwMode="auto">
            <a:xfrm>
              <a:off x="1420" y="7065"/>
              <a:ext cx="9071" cy="3126"/>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002060"/>
                  </a:solidFill>
                  <a:latin typeface="微软雅黑" panose="020B0503020204020204" charset="-122"/>
                  <a:ea typeface="微软雅黑" panose="020B0503020204020204" charset="-122"/>
                  <a:cs typeface="+mn-cs"/>
                </a:defRPr>
              </a:lvl1pPr>
              <a:lvl2pPr marL="514350" indent="-171450" algn="l" rtl="0" eaLnBrk="1" fontAlgn="base" hangingPunct="1">
                <a:lnSpc>
                  <a:spcPct val="90000"/>
                </a:lnSpc>
                <a:spcBef>
                  <a:spcPts val="375"/>
                </a:spcBef>
                <a:spcAft>
                  <a:spcPct val="0"/>
                </a:spcAft>
                <a:buFont typeface="微软雅黑" panose="020B0503020204020204" charset="-122"/>
                <a:buChar char="−"/>
                <a:defRPr sz="1800" kern="1200">
                  <a:solidFill>
                    <a:srgbClr val="800000"/>
                  </a:solidFill>
                  <a:latin typeface="微软雅黑" panose="020B0503020204020204" charset="-122"/>
                  <a:ea typeface="微软雅黑" panose="020B0503020204020204" charset="-122"/>
                  <a:cs typeface="+mn-cs"/>
                </a:defRPr>
              </a:lvl2pPr>
              <a:lvl3pPr marL="857250" indent="-171450" algn="l" rtl="0" eaLnBrk="1" fontAlgn="base" hangingPunct="1">
                <a:lnSpc>
                  <a:spcPct val="90000"/>
                </a:lnSpc>
                <a:spcBef>
                  <a:spcPts val="375"/>
                </a:spcBef>
                <a:spcAft>
                  <a:spcPct val="0"/>
                </a:spcAft>
                <a:buFont typeface="Wingdings" panose="05000000000000000000" pitchFamily="2" charset="2"/>
                <a:buChar char="Ø"/>
                <a:defRPr sz="1500" kern="1200">
                  <a:solidFill>
                    <a:schemeClr val="tx1"/>
                  </a:solidFill>
                  <a:latin typeface="微软雅黑" panose="020B0503020204020204" charset="-122"/>
                  <a:ea typeface="微软雅黑" panose="020B0503020204020204" charset="-122"/>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00">
                <a:lnSpc>
                  <a:spcPct val="100000"/>
                </a:lnSpc>
                <a:spcBef>
                  <a:spcPts val="565"/>
                </a:spcBef>
                <a:buFont typeface="Wingdings" panose="05000000000000000000" pitchFamily="2" charset="2"/>
                <a:buChar char="n"/>
                <a:defRPr/>
              </a:pPr>
              <a:r>
                <a:rPr lang="en-US" altLang="zh-CN" sz="1800" kern="100" dirty="0">
                  <a:solidFill>
                    <a:schemeClr val="tx1"/>
                  </a:solidFill>
                  <a:latin typeface="Times New Roman" panose="02020603050405020304" charset="0"/>
                  <a:cs typeface="Times New Roman" panose="02020603050405020304" charset="0"/>
                  <a:sym typeface="+mn-ea"/>
                </a:rPr>
                <a:t> </a:t>
              </a:r>
              <a:r>
                <a:rPr lang="en-US" altLang="zh-CN" sz="1800" b="1" kern="100" dirty="0">
                  <a:solidFill>
                    <a:schemeClr val="tx1"/>
                  </a:solidFill>
                  <a:latin typeface="Times New Roman" panose="02020603050405020304" charset="0"/>
                  <a:cs typeface="Times New Roman" panose="02020603050405020304" charset="0"/>
                  <a:sym typeface="+mn-ea"/>
                </a:rPr>
                <a:t>Preprocessing of TBT Data</a:t>
              </a:r>
              <a:endParaRPr lang="en-US" altLang="zh-CN" sz="1800" b="1" kern="100" dirty="0">
                <a:solidFill>
                  <a:schemeClr val="tx1"/>
                </a:solidFill>
                <a:latin typeface="Times New Roman" panose="02020603050405020304" charset="0"/>
                <a:cs typeface="Times New Roman" panose="02020603050405020304" charset="0"/>
                <a:sym typeface="+mn-ea"/>
              </a:endParaRPr>
            </a:p>
            <a:p>
              <a:pPr marL="742950" lvl="2" indent="-285750" algn="just" defTabSz="914400" fontAlgn="auto">
                <a:lnSpc>
                  <a:spcPct val="100000"/>
                </a:lnSpc>
                <a:spcBef>
                  <a:spcPts val="565"/>
                </a:spcBef>
                <a:spcAft>
                  <a:spcPts val="0"/>
                </a:spcAft>
                <a:buClrTx/>
                <a:buSzTx/>
                <a:buFont typeface="Arial" panose="020B0604020202020204" pitchFamily="34" charset="0"/>
                <a:buChar char="•"/>
              </a:pPr>
              <a:r>
                <a:rPr lang="en-US" altLang="zh-CN" sz="1600" kern="100" dirty="0">
                  <a:solidFill>
                    <a:schemeClr val="tx1"/>
                  </a:solidFill>
                  <a:latin typeface="Times New Roman" panose="02020603050405020304" charset="0"/>
                  <a:cs typeface="Times New Roman" panose="02020603050405020304" charset="0"/>
                  <a:sym typeface="+mn-ea"/>
                </a:rPr>
                <a:t>Faulty BPMs are eliminated.</a:t>
              </a:r>
              <a:endParaRPr lang="en-US" altLang="zh-CN" sz="1600" kern="100" dirty="0">
                <a:solidFill>
                  <a:schemeClr val="tx1"/>
                </a:solidFill>
                <a:latin typeface="Times New Roman" panose="02020603050405020304" charset="0"/>
                <a:cs typeface="Times New Roman" panose="02020603050405020304" charset="0"/>
                <a:sym typeface="+mn-ea"/>
              </a:endParaRPr>
            </a:p>
            <a:p>
              <a:pPr marL="742950" lvl="2" indent="-285750" algn="just" defTabSz="914400" fontAlgn="auto">
                <a:lnSpc>
                  <a:spcPct val="100000"/>
                </a:lnSpc>
                <a:spcBef>
                  <a:spcPts val="565"/>
                </a:spcBef>
                <a:spcAft>
                  <a:spcPts val="0"/>
                </a:spcAft>
                <a:buClrTx/>
                <a:buSzTx/>
                <a:buFont typeface="Arial" panose="020B0604020202020204" pitchFamily="34" charset="0"/>
                <a:buChar char="•"/>
              </a:pPr>
              <a:r>
                <a:rPr lang="en-US" altLang="zh-CN" sz="1600" kern="100" dirty="0">
                  <a:solidFill>
                    <a:schemeClr val="tx1"/>
                  </a:solidFill>
                  <a:latin typeface="Times New Roman" panose="02020603050405020304" charset="0"/>
                  <a:cs typeface="Times New Roman" panose="02020603050405020304" charset="0"/>
                  <a:sym typeface="+mn-ea"/>
                </a:rPr>
                <a:t>BPM coefficients are pre-corrected using the fitting results from previous SSRF experiments.</a:t>
              </a:r>
              <a:endParaRPr lang="en-US" altLang="zh-CN" sz="1600" kern="100" dirty="0">
                <a:solidFill>
                  <a:schemeClr val="tx1"/>
                </a:solidFill>
                <a:latin typeface="Times New Roman" panose="02020603050405020304" charset="0"/>
                <a:cs typeface="Times New Roman" panose="02020603050405020304" charset="0"/>
                <a:sym typeface="+mn-ea"/>
              </a:endParaRPr>
            </a:p>
            <a:p>
              <a:pPr marL="742950" lvl="2" indent="-285750" algn="just" defTabSz="914400" fontAlgn="auto">
                <a:lnSpc>
                  <a:spcPct val="100000"/>
                </a:lnSpc>
                <a:spcBef>
                  <a:spcPts val="565"/>
                </a:spcBef>
                <a:spcAft>
                  <a:spcPts val="0"/>
                </a:spcAft>
                <a:buClrTx/>
                <a:buSzTx/>
                <a:buFont typeface="Arial" panose="020B0604020202020204" pitchFamily="34" charset="0"/>
                <a:buChar char="•"/>
              </a:pPr>
              <a:r>
                <a:rPr lang="en-US" altLang="zh-CN" sz="1600" kern="100" dirty="0">
                  <a:solidFill>
                    <a:schemeClr val="tx1"/>
                  </a:solidFill>
                  <a:latin typeface="Times New Roman" panose="02020603050405020304" charset="0"/>
                  <a:cs typeface="Times New Roman" panose="02020603050405020304" charset="0"/>
                  <a:sym typeface="+mn-ea"/>
                </a:rPr>
                <a:t>TBT data are transformed (Independent Component Analysis-ICA) into betatron coupling data to serve as the output.</a:t>
              </a:r>
              <a:endParaRPr lang="en-US" altLang="zh-CN" sz="1600" kern="100" dirty="0">
                <a:solidFill>
                  <a:schemeClr val="tx1"/>
                </a:solidFill>
                <a:latin typeface="Times New Roman" panose="02020603050405020304" charset="0"/>
                <a:cs typeface="Times New Roman" panose="02020603050405020304" charset="0"/>
                <a:sym typeface="+mn-ea"/>
              </a:endParaRPr>
            </a:p>
            <a:p>
              <a:pPr marL="342900" lvl="1" indent="0" defTabSz="685800">
                <a:lnSpc>
                  <a:spcPct val="150000"/>
                </a:lnSpc>
                <a:spcBef>
                  <a:spcPts val="565"/>
                </a:spcBef>
                <a:buNone/>
                <a:defRPr/>
              </a:pPr>
              <a:endParaRPr lang="en-US" altLang="zh-CN" sz="1200" kern="100" dirty="0">
                <a:solidFill>
                  <a:schemeClr val="tx1"/>
                </a:solidFill>
                <a:latin typeface="Times New Roman" panose="02020603050405020304" charset="0"/>
                <a:cs typeface="Times New Roman" panose="02020603050405020304" charset="0"/>
                <a:sym typeface="+mn-ea"/>
              </a:endParaRPr>
            </a:p>
          </p:txBody>
        </p:sp>
        <p:sp>
          <p:nvSpPr>
            <p:cNvPr id="4" name="文本框 3"/>
            <p:cNvSpPr txBox="1"/>
            <p:nvPr/>
          </p:nvSpPr>
          <p:spPr>
            <a:xfrm>
              <a:off x="1420" y="2649"/>
              <a:ext cx="9071" cy="2105"/>
            </a:xfrm>
            <a:prstGeom prst="rect">
              <a:avLst/>
            </a:prstGeom>
            <a:ln>
              <a:solidFill>
                <a:schemeClr val="tx1"/>
              </a:solidFill>
            </a:ln>
          </p:spPr>
          <p:txBody>
            <a:bodyPr>
              <a:noAutofit/>
            </a:bodyPr>
            <a:lstStyle/>
            <a:p>
              <a:pPr marL="285750" indent="-285750">
                <a:spcBef>
                  <a:spcPct val="0"/>
                </a:spcBef>
                <a:spcAft>
                  <a:spcPts val="200"/>
                </a:spcAft>
                <a:buFont typeface="Wingdings" panose="05000000000000000000" pitchFamily="2" charset="2"/>
                <a:buChar char="n"/>
              </a:pPr>
              <a:r>
                <a:rPr lang="en-US" altLang="zh-CN" b="1" i="0" dirty="0">
                  <a:solidFill>
                    <a:srgbClr val="404040"/>
                  </a:solidFill>
                  <a:latin typeface="Times New Roman" panose="02020603050405020304" charset="0"/>
                  <a:ea typeface="Inter"/>
                  <a:cs typeface="Times New Roman" panose="02020603050405020304" charset="0"/>
                </a:rPr>
                <a:t>Measurement Conditions:</a:t>
              </a:r>
              <a:endParaRPr lang="en-US" altLang="zh-CN" b="1" i="0" dirty="0">
                <a:solidFill>
                  <a:srgbClr val="404040"/>
                </a:solidFill>
                <a:latin typeface="Times New Roman" panose="02020603050405020304" charset="0"/>
                <a:ea typeface="Inter"/>
                <a:cs typeface="Times New Roman" panose="02020603050405020304" charset="0"/>
              </a:endParaRPr>
            </a:p>
            <a:p>
              <a:pPr marL="742950" lvl="2" indent="-285750">
                <a:spcBef>
                  <a:spcPct val="0"/>
                </a:spcBef>
                <a:spcAft>
                  <a:spcPct val="0"/>
                </a:spcAft>
                <a:buFont typeface="Arial" panose="020B0604020202020204" pitchFamily="34" charset="0"/>
                <a:buChar char="•"/>
              </a:pPr>
              <a:r>
                <a:rPr lang="en-US" altLang="zh-CN" sz="1600" b="0" i="0" kern="100" dirty="0">
                  <a:latin typeface="Times New Roman" panose="02020603050405020304" charset="0"/>
                  <a:ea typeface="微软雅黑" panose="020B0503020204020204" charset="-122"/>
                  <a:cs typeface="Times New Roman" panose="02020603050405020304" charset="0"/>
                </a:rPr>
                <a:t>ID Configurations: Varying gaps and phases for EPUs (e.g., 03EPU200, 09EPU58).</a:t>
              </a:r>
              <a:endParaRPr lang="en-US" altLang="zh-CN" sz="1600" b="0" i="0" kern="100" dirty="0">
                <a:latin typeface="Times New Roman" panose="02020603050405020304" charset="0"/>
                <a:ea typeface="微软雅黑" panose="020B0503020204020204" charset="-122"/>
                <a:cs typeface="Times New Roman" panose="02020603050405020304" charset="0"/>
              </a:endParaRPr>
            </a:p>
            <a:p>
              <a:pPr marL="742950" lvl="2" indent="-285750">
                <a:spcBef>
                  <a:spcPct val="0"/>
                </a:spcBef>
                <a:spcAft>
                  <a:spcPct val="0"/>
                </a:spcAft>
                <a:buFont typeface="Arial" panose="020B0604020202020204" pitchFamily="34" charset="0"/>
                <a:buChar char="•"/>
              </a:pPr>
              <a:r>
                <a:rPr lang="en-US" altLang="zh-CN" sz="1600" b="0" i="0" kern="100" dirty="0">
                  <a:latin typeface="Times New Roman" panose="02020603050405020304" charset="0"/>
                  <a:ea typeface="微软雅黑" panose="020B0503020204020204" charset="-122"/>
                  <a:cs typeface="Times New Roman" panose="02020603050405020304" charset="0"/>
                </a:rPr>
                <a:t>Data: Turn-by-turn (TBT) beam position data from 138 BPMs</a:t>
              </a:r>
              <a:r>
                <a:rPr lang="en-US" altLang="zh-CN" sz="1400" b="0" i="0" kern="100" dirty="0">
                  <a:latin typeface="Times New Roman" panose="02020603050405020304" charset="0"/>
                  <a:ea typeface="微软雅黑" panose="020B0503020204020204" charset="-122"/>
                  <a:cs typeface="Times New Roman" panose="02020603050405020304" charset="0"/>
                </a:rPr>
                <a:t>.</a:t>
              </a:r>
              <a:endParaRPr lang="en-US" altLang="zh-CN" sz="1400" b="0" i="0" kern="100" dirty="0">
                <a:latin typeface="Times New Roman" panose="02020603050405020304" charset="0"/>
                <a:ea typeface="微软雅黑" panose="020B0503020204020204" charset="-122"/>
                <a:cs typeface="Times New Roman" panose="02020603050405020304" charset="0"/>
              </a:endParaRPr>
            </a:p>
          </p:txBody>
        </p:sp>
      </p:grpSp>
      <p:sp>
        <p:nvSpPr>
          <p:cNvPr id="21" name="文本框 20"/>
          <p:cNvSpPr txBox="1"/>
          <p:nvPr/>
        </p:nvSpPr>
        <p:spPr>
          <a:xfrm>
            <a:off x="6963938" y="1530350"/>
            <a:ext cx="4104000" cy="286385"/>
          </a:xfrm>
          <a:prstGeom prst="rect">
            <a:avLst/>
          </a:prstGeom>
          <a:solidFill>
            <a:schemeClr val="accent2">
              <a:lumMod val="90000"/>
              <a:lumOff val="10000"/>
            </a:schemeClr>
          </a:solidFill>
          <a:ln>
            <a:solidFill>
              <a:schemeClr val="accent2">
                <a:lumMod val="75000"/>
                <a:lumOff val="25000"/>
              </a:schemeClr>
            </a:solidFill>
          </a:ln>
        </p:spPr>
        <p:txBody>
          <a:bodyPr wrap="square" rtlCol="0">
            <a:no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marL="0" lvl="1" indent="0" algn="ctr">
              <a:lnSpc>
                <a:spcPct val="100000"/>
              </a:lnSpc>
              <a:spcBef>
                <a:spcPct val="0"/>
              </a:spcBef>
              <a:spcAft>
                <a:spcPts val="200"/>
              </a:spcAft>
              <a:buFont typeface="Arial" panose="020B0604020202020204" pitchFamily="34" charset="0"/>
              <a:buNone/>
            </a:pPr>
            <a:r>
              <a:rPr lang="en-US" altLang="zh-CN" sz="1600" dirty="0">
                <a:solidFill>
                  <a:schemeClr val="bg1"/>
                </a:solidFill>
                <a:latin typeface="Times New Roman" panose="02020603050405020304" charset="0"/>
                <a:cs typeface="Times New Roman" panose="02020603050405020304" charset="0"/>
                <a:sym typeface="+mn-ea"/>
              </a:rPr>
              <a:t>Turn by Turn Data of BPM 01-1</a:t>
            </a:r>
            <a:endParaRPr lang="en-US" altLang="zh-CN" sz="1600" dirty="0">
              <a:solidFill>
                <a:schemeClr val="bg1"/>
              </a:solidFill>
              <a:latin typeface="Times New Roman" panose="02020603050405020304" charset="0"/>
              <a:ea typeface="Inter"/>
              <a:cs typeface="Times New Roman" panose="02020603050405020304" charset="0"/>
              <a:sym typeface="+mn-ea"/>
            </a:endParaRPr>
          </a:p>
        </p:txBody>
      </p:sp>
      <p:sp>
        <p:nvSpPr>
          <p:cNvPr id="11" name="标题 10"/>
          <p:cNvSpPr/>
          <p:nvPr>
            <p:ph type="title"/>
          </p:nvPr>
        </p:nvSpPr>
        <p:spPr>
          <a:xfrm>
            <a:off x="0" y="0"/>
            <a:ext cx="11315700" cy="777240"/>
          </a:xfrm>
        </p:spPr>
        <p:txBody>
          <a:bodyPr>
            <a:noAutofit/>
          </a:bodyPr>
          <a:lstStyle/>
          <a:p>
            <a:r>
              <a:rPr lang="en-US" altLang="zh-CN" sz="3200" dirty="0"/>
              <a:t>Measurement and Correction of Coupling Based on TBT</a:t>
            </a:r>
            <a:endParaRPr lang="en-US" altLang="zh-CN"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4910" y="54855"/>
            <a:ext cx="297180" cy="645160"/>
          </a:xfrm>
          <a:prstGeom prst="rect">
            <a:avLst/>
          </a:prstGeom>
          <a:noFill/>
        </p:spPr>
        <p:txBody>
          <a:bodyPr wrap="none" rtlCol="0">
            <a:spAutoFit/>
          </a:bodyPr>
          <a:lstStyle/>
          <a:p>
            <a:r>
              <a:rPr lang="en-US" altLang="zh-CN" sz="3600" b="1" dirty="0">
                <a:solidFill>
                  <a:schemeClr val="bg1"/>
                </a:solidFill>
                <a:latin typeface="Times New Roman" panose="02020603050405020304" charset="0"/>
                <a:cs typeface="Times New Roman" panose="02020603050405020304" charset="0"/>
              </a:rPr>
              <a:t> </a:t>
            </a:r>
            <a:endParaRPr lang="en-US" altLang="zh-CN" sz="3600" b="1" dirty="0">
              <a:ln w="9525" cmpd="sng">
                <a:solidFill>
                  <a:schemeClr val="accent1"/>
                </a:solidFill>
                <a:prstDash val="solid"/>
              </a:ln>
              <a:solidFill>
                <a:schemeClr val="bg1"/>
              </a:solidFill>
              <a:effectLst>
                <a:glow rad="38100">
                  <a:schemeClr val="accent1">
                    <a:alpha val="40000"/>
                  </a:schemeClr>
                </a:glow>
              </a:effectLst>
              <a:latin typeface="Times New Roman" panose="02020603050405020304" charset="0"/>
              <a:cs typeface="Times New Roman" panose="02020603050405020304" charset="0"/>
            </a:endParaRPr>
          </a:p>
        </p:txBody>
      </p:sp>
      <p:sp>
        <p:nvSpPr>
          <p:cNvPr id="2" name="文本框 1"/>
          <p:cNvSpPr txBox="1"/>
          <p:nvPr/>
        </p:nvSpPr>
        <p:spPr>
          <a:xfrm>
            <a:off x="748665" y="1246505"/>
            <a:ext cx="10694035" cy="739140"/>
          </a:xfrm>
          <a:prstGeom prst="rect">
            <a:avLst/>
          </a:prstGeom>
        </p:spPr>
        <p:txBody>
          <a:bodyPr wrap="square">
            <a:noAutofit/>
          </a:bodyPr>
          <a:lstStyle/>
          <a:p>
            <a:pPr algn="just"/>
            <a:r>
              <a:rPr lang="en-US" altLang="zh-CN" sz="2000" dirty="0">
                <a:solidFill>
                  <a:srgbClr val="000000"/>
                </a:solidFill>
                <a:latin typeface="Times New Roman" panose="02020603050405020304" charset="0"/>
                <a:ea typeface="Calibri" panose="020F0502020204030204"/>
                <a:cs typeface="Times New Roman" panose="02020603050405020304" charset="0"/>
              </a:rPr>
              <a:t>Three hidden layer: exploring the impact of different activation functions, batch size and l</a:t>
            </a:r>
            <a:r>
              <a:rPr lang="en-US" altLang="zh-CN" sz="2000" dirty="0">
                <a:solidFill>
                  <a:srgbClr val="000000"/>
                </a:solidFill>
                <a:latin typeface="Times New Roman" panose="02020603050405020304" charset="0"/>
                <a:ea typeface="Calibri" panose="020F0502020204030204"/>
                <a:cs typeface="Times New Roman" panose="02020603050405020304" charset="0"/>
                <a:sym typeface="+mn-ea"/>
              </a:rPr>
              <a:t>earning rate</a:t>
            </a:r>
            <a:r>
              <a:rPr lang="en-US" altLang="zh-CN" sz="2000" dirty="0">
                <a:solidFill>
                  <a:srgbClr val="000000"/>
                </a:solidFill>
                <a:latin typeface="Times New Roman" panose="02020603050405020304" charset="0"/>
                <a:ea typeface="Calibri" panose="020F0502020204030204"/>
                <a:cs typeface="Times New Roman" panose="02020603050405020304" charset="0"/>
              </a:rPr>
              <a:t>.</a:t>
            </a:r>
            <a:r>
              <a:rPr lang="en-US" altLang="zh-CN" sz="2000" b="1" dirty="0">
                <a:solidFill>
                  <a:srgbClr val="000000"/>
                </a:solidFill>
                <a:latin typeface="Times New Roman" panose="02020603050405020304" charset="0"/>
                <a:ea typeface="Calibri" panose="020F0502020204030204"/>
                <a:cs typeface="Times New Roman" panose="02020603050405020304" charset="0"/>
              </a:rPr>
              <a:t> </a:t>
            </a:r>
            <a:r>
              <a:rPr lang="en-US" altLang="zh-CN" sz="2000" dirty="0">
                <a:latin typeface="Times New Roman" panose="02020603050405020304" charset="0"/>
                <a:cs typeface="Times New Roman" panose="02020603050405020304" charset="0"/>
                <a:sym typeface="+mn-ea"/>
              </a:rPr>
              <a:t>After hyperparameter optimization, the model loss converges well with R-squared greater than 0.95.</a:t>
            </a:r>
            <a:endParaRPr lang="zh-CN" altLang="en-US" sz="2000" dirty="0">
              <a:latin typeface="Times New Roman" panose="02020603050405020304" charset="0"/>
              <a:cs typeface="Times New Roman" panose="02020603050405020304" charset="0"/>
            </a:endParaRPr>
          </a:p>
          <a:p>
            <a:pPr algn="just"/>
            <a:endParaRPr lang="en-US" altLang="zh-CN" sz="2000" b="1" dirty="0">
              <a:solidFill>
                <a:srgbClr val="000000"/>
              </a:solidFill>
              <a:latin typeface="Times New Roman" panose="02020603050405020304" charset="0"/>
              <a:ea typeface="Calibri" panose="020F0502020204030204"/>
              <a:cs typeface="Times New Roman" panose="02020603050405020304" charset="0"/>
            </a:endParaRPr>
          </a:p>
        </p:txBody>
      </p:sp>
      <p:sp>
        <p:nvSpPr>
          <p:cNvPr id="8" name="文本框 7"/>
          <p:cNvSpPr txBox="1"/>
          <p:nvPr/>
        </p:nvSpPr>
        <p:spPr>
          <a:xfrm>
            <a:off x="748665" y="847725"/>
            <a:ext cx="10394950" cy="398780"/>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000" b="1" dirty="0">
                <a:solidFill>
                  <a:schemeClr val="tx1"/>
                </a:solidFill>
                <a:latin typeface="Times New Roman" panose="02020603050405020304" charset="0"/>
                <a:cs typeface="Times New Roman" panose="02020603050405020304" charset="0"/>
                <a:sym typeface="+mn-ea"/>
              </a:rPr>
              <a:t>Deep Neural Networks (NNs) Hyperparameter Optimization</a:t>
            </a:r>
            <a:endParaRPr lang="en-US" altLang="zh-CN" sz="2000" b="1" dirty="0">
              <a:solidFill>
                <a:schemeClr val="tx1"/>
              </a:solidFill>
              <a:latin typeface="Times New Roman" panose="02020603050405020304" charset="0"/>
              <a:cs typeface="Times New Roman" panose="02020603050405020304" charset="0"/>
              <a:sym typeface="+mn-ea"/>
            </a:endParaRPr>
          </a:p>
        </p:txBody>
      </p:sp>
      <p:pic>
        <p:nvPicPr>
          <p:cNvPr id="9" name="图片 8" descr="optimization_results_smooth20250306"/>
          <p:cNvPicPr>
            <a:picLocks noChangeAspect="1"/>
          </p:cNvPicPr>
          <p:nvPr/>
        </p:nvPicPr>
        <p:blipFill>
          <a:blip r:embed="rId1"/>
          <a:stretch>
            <a:fillRect/>
          </a:stretch>
        </p:blipFill>
        <p:spPr>
          <a:xfrm>
            <a:off x="1097915" y="2089150"/>
            <a:ext cx="6273165" cy="4342130"/>
          </a:xfrm>
          <a:prstGeom prst="rect">
            <a:avLst/>
          </a:prstGeom>
        </p:spPr>
      </p:pic>
      <p:sp>
        <p:nvSpPr>
          <p:cNvPr id="3" name="文本框 2"/>
          <p:cNvSpPr txBox="1"/>
          <p:nvPr/>
        </p:nvSpPr>
        <p:spPr>
          <a:xfrm>
            <a:off x="7611745" y="2326005"/>
            <a:ext cx="3654425" cy="3868420"/>
          </a:xfrm>
          <a:prstGeom prst="rect">
            <a:avLst/>
          </a:prstGeom>
          <a:ln>
            <a:solidFill>
              <a:schemeClr val="tx1"/>
            </a:solidFill>
          </a:ln>
        </p:spPr>
        <p:txBody>
          <a:bodyPr wrap="square">
            <a:noAutofit/>
          </a:bodyPr>
          <a:lstStyle/>
          <a:p>
            <a:r>
              <a:rPr lang="en-US" altLang="zh-CN" sz="2000" b="1" dirty="0">
                <a:solidFill>
                  <a:srgbClr val="000000"/>
                </a:solidFill>
                <a:latin typeface="Times New Roman" panose="02020603050405020304" charset="0"/>
                <a:ea typeface="Calibri" panose="020F0502020204030204"/>
                <a:cs typeface="Times New Roman" panose="02020603050405020304" charset="0"/>
              </a:rPr>
              <a:t>Best Configuration:</a:t>
            </a:r>
            <a:endParaRPr lang="en-US" altLang="zh-CN" sz="2000" b="1" dirty="0">
              <a:solidFill>
                <a:srgbClr val="000000"/>
              </a:solidFill>
              <a:latin typeface="Times New Roman" panose="02020603050405020304" charset="0"/>
              <a:ea typeface="Calibri" panose="020F0502020204030204"/>
              <a:cs typeface="Times New Roman" panose="02020603050405020304" charset="0"/>
            </a:endParaRPr>
          </a:p>
          <a:p>
            <a:endParaRPr lang="en-US" altLang="zh-CN" sz="800" b="1"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Activation Function: Sigmoid</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Batch size: 64 </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Hidden Layers: [64, 128, 256] </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Learning rate: 0.01</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endParaRPr lang="en-US" altLang="zh-CN" sz="1600" baseline="30000" dirty="0">
              <a:solidFill>
                <a:srgbClr val="000000"/>
              </a:solidFill>
              <a:latin typeface="Times New Roman" panose="02020603050405020304" charset="0"/>
              <a:ea typeface="Calibri" panose="020F0502020204030204"/>
              <a:cs typeface="Times New Roman" panose="02020603050405020304" charset="0"/>
            </a:endParaRPr>
          </a:p>
          <a:p>
            <a:pPr algn="l">
              <a:buClrTx/>
              <a:buSzTx/>
              <a:buFontTx/>
            </a:pPr>
            <a:r>
              <a:rPr lang="en-US" altLang="zh-CN" sz="2000" b="1" dirty="0">
                <a:solidFill>
                  <a:srgbClr val="000000"/>
                </a:solidFill>
                <a:latin typeface="Times New Roman" panose="02020603050405020304" charset="0"/>
                <a:ea typeface="Calibri" panose="020F0502020204030204"/>
                <a:cs typeface="Times New Roman" panose="02020603050405020304" charset="0"/>
              </a:rPr>
              <a:t>The train result with optimal hyperparameters:</a:t>
            </a:r>
            <a:endParaRPr lang="en-US" altLang="zh-CN" sz="2000" b="1" dirty="0">
              <a:solidFill>
                <a:srgbClr val="000000"/>
              </a:solidFill>
              <a:latin typeface="Times New Roman" panose="02020603050405020304" charset="0"/>
              <a:ea typeface="Calibri" panose="020F0502020204030204"/>
              <a:cs typeface="Times New Roman" panose="02020603050405020304" charset="0"/>
            </a:endParaRPr>
          </a:p>
          <a:p>
            <a:pPr algn="l">
              <a:buClrTx/>
              <a:buSzTx/>
              <a:buFontTx/>
            </a:pPr>
            <a:endParaRPr lang="en-US" altLang="zh-CN" sz="1200" b="1"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Train loss: 0.003460</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Test loss: 0.007532</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Validation loss: 0.004427</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sym typeface="+mn-ea"/>
              </a:rPr>
              <a:t>R</a:t>
            </a:r>
            <a:r>
              <a:rPr lang="en-US" altLang="zh-CN" sz="2000" baseline="30000" dirty="0">
                <a:solidFill>
                  <a:srgbClr val="000000"/>
                </a:solidFill>
                <a:latin typeface="Times New Roman" panose="02020603050405020304" charset="0"/>
                <a:ea typeface="Calibri" panose="020F0502020204030204"/>
                <a:cs typeface="Times New Roman" panose="02020603050405020304" charset="0"/>
                <a:sym typeface="+mn-ea"/>
              </a:rPr>
              <a:t>2  </a:t>
            </a:r>
            <a:r>
              <a:rPr lang="en-US" altLang="zh-CN" sz="2000" dirty="0">
                <a:solidFill>
                  <a:srgbClr val="000000"/>
                </a:solidFill>
                <a:latin typeface="Times New Roman" panose="02020603050405020304" charset="0"/>
                <a:ea typeface="Calibri" panose="020F0502020204030204"/>
                <a:cs typeface="Times New Roman" panose="02020603050405020304" charset="0"/>
                <a:sym typeface="+mn-ea"/>
              </a:rPr>
              <a:t>&gt;  0.95</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p:txBody>
      </p:sp>
      <p:sp>
        <p:nvSpPr>
          <p:cNvPr id="11" name="标题 10"/>
          <p:cNvSpPr/>
          <p:nvPr>
            <p:ph type="title"/>
          </p:nvPr>
        </p:nvSpPr>
        <p:spPr>
          <a:xfrm>
            <a:off x="127000" y="0"/>
            <a:ext cx="11315700" cy="777240"/>
          </a:xfrm>
        </p:spPr>
        <p:txBody>
          <a:bodyPr>
            <a:noAutofit/>
          </a:bodyPr>
          <a:p>
            <a:r>
              <a:rPr lang="en-US" altLang="zh-CN" sz="3200" dirty="0"/>
              <a:t>Measurement and Correction of Coupling Based on TBT</a:t>
            </a:r>
            <a:endParaRPr lang="en-US" altLang="zh-CN"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actual_training_history"/>
          <p:cNvPicPr>
            <a:picLocks noChangeAspect="1"/>
          </p:cNvPicPr>
          <p:nvPr/>
        </p:nvPicPr>
        <p:blipFill>
          <a:blip r:embed="rId1"/>
          <a:stretch>
            <a:fillRect/>
          </a:stretch>
        </p:blipFill>
        <p:spPr>
          <a:xfrm>
            <a:off x="674370" y="2159635"/>
            <a:ext cx="4418965" cy="3403600"/>
          </a:xfrm>
          <a:prstGeom prst="rect">
            <a:avLst/>
          </a:prstGeom>
          <a:ln w="19050">
            <a:solidFill>
              <a:schemeClr val="tx1"/>
            </a:solidFill>
          </a:ln>
        </p:spPr>
      </p:pic>
      <p:sp>
        <p:nvSpPr>
          <p:cNvPr id="11" name="文本框 10"/>
          <p:cNvSpPr txBox="1"/>
          <p:nvPr/>
        </p:nvSpPr>
        <p:spPr>
          <a:xfrm>
            <a:off x="593725" y="852805"/>
            <a:ext cx="10326370" cy="1183640"/>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400" b="1">
                <a:solidFill>
                  <a:schemeClr val="tx1"/>
                </a:solidFill>
                <a:latin typeface="Times New Roman" panose="02020603050405020304" charset="0"/>
                <a:cs typeface="Times New Roman" panose="02020603050405020304" charset="0"/>
              </a:rPr>
              <a:t>Model Prediction vs. Measurement</a:t>
            </a:r>
            <a:endParaRPr lang="en-US" altLang="zh-CN" sz="2400" b="1">
              <a:solidFill>
                <a:schemeClr val="tx1"/>
              </a:solidFill>
              <a:latin typeface="Times New Roman" panose="02020603050405020304" charset="0"/>
              <a:cs typeface="Times New Roman" panose="02020603050405020304" charset="0"/>
            </a:endParaRPr>
          </a:p>
          <a:p>
            <a:pPr marL="342900" indent="-342900">
              <a:buFont typeface="Wingdings" panose="05000000000000000000" pitchFamily="2" charset="2"/>
              <a:buChar char="n"/>
            </a:pPr>
            <a:endParaRPr lang="en-US" altLang="zh-CN" sz="700" b="1">
              <a:solidFill>
                <a:schemeClr val="tx1"/>
              </a:solidFill>
              <a:latin typeface="Times New Roman" panose="02020603050405020304" charset="0"/>
              <a:cs typeface="Times New Roman" panose="02020603050405020304" charset="0"/>
            </a:endParaRPr>
          </a:p>
          <a:p>
            <a:pPr marL="342900" lvl="0" indent="-342900">
              <a:buFont typeface="Arial" panose="020B0604020202020204" pitchFamily="34" charset="0"/>
              <a:buChar char="•"/>
            </a:pPr>
            <a:r>
              <a:rPr lang="en-US" altLang="zh-CN" sz="2000">
                <a:solidFill>
                  <a:schemeClr val="tx1"/>
                </a:solidFill>
                <a:latin typeface="Times New Roman" panose="02020603050405020304" charset="0"/>
                <a:cs typeface="Times New Roman" panose="02020603050405020304" charset="0"/>
              </a:rPr>
              <a:t>Testing the Performance of Deep Learning Model for ID Betatron Coupling Correction</a:t>
            </a:r>
            <a:endParaRPr lang="en-US" altLang="zh-CN" sz="2000">
              <a:solidFill>
                <a:schemeClr val="tx1"/>
              </a:solidFill>
              <a:latin typeface="Times New Roman" panose="02020603050405020304" charset="0"/>
              <a:cs typeface="Times New Roman" panose="02020603050405020304" charset="0"/>
            </a:endParaRPr>
          </a:p>
          <a:p>
            <a:pPr marL="342900" lvl="0" indent="-342900">
              <a:buFont typeface="Arial" panose="020B0604020202020204" pitchFamily="34" charset="0"/>
              <a:buChar char="•"/>
            </a:pPr>
            <a:endParaRPr lang="en-US" altLang="zh-CN" sz="2000">
              <a:solidFill>
                <a:schemeClr val="tx1"/>
              </a:solidFill>
              <a:latin typeface="Times New Roman" panose="02020603050405020304" charset="0"/>
              <a:cs typeface="Times New Roman" panose="02020603050405020304" charset="0"/>
            </a:endParaRPr>
          </a:p>
        </p:txBody>
      </p:sp>
      <p:grpSp>
        <p:nvGrpSpPr>
          <p:cNvPr id="2" name="组合 1"/>
          <p:cNvGrpSpPr/>
          <p:nvPr/>
        </p:nvGrpSpPr>
        <p:grpSpPr>
          <a:xfrm>
            <a:off x="5231765" y="1871980"/>
            <a:ext cx="5687736" cy="3698240"/>
            <a:chOff x="8230" y="2439"/>
            <a:chExt cx="9022" cy="5830"/>
          </a:xfrm>
        </p:grpSpPr>
        <p:pic>
          <p:nvPicPr>
            <p:cNvPr id="5" name="图片 4" descr="prediction_comparison_filtered"/>
            <p:cNvPicPr>
              <a:picLocks noChangeAspect="1"/>
            </p:cNvPicPr>
            <p:nvPr/>
          </p:nvPicPr>
          <p:blipFill>
            <a:blip r:embed="rId2"/>
            <a:stretch>
              <a:fillRect/>
            </a:stretch>
          </p:blipFill>
          <p:spPr>
            <a:xfrm>
              <a:off x="8263" y="2908"/>
              <a:ext cx="8969" cy="5361"/>
            </a:xfrm>
            <a:prstGeom prst="rect">
              <a:avLst/>
            </a:prstGeom>
            <a:ln w="19050">
              <a:solidFill>
                <a:schemeClr val="tx1"/>
              </a:solidFill>
            </a:ln>
          </p:spPr>
        </p:pic>
        <p:sp>
          <p:nvSpPr>
            <p:cNvPr id="21" name="文本框 20"/>
            <p:cNvSpPr txBox="1"/>
            <p:nvPr/>
          </p:nvSpPr>
          <p:spPr>
            <a:xfrm>
              <a:off x="8230" y="2439"/>
              <a:ext cx="9022" cy="451"/>
            </a:xfrm>
            <a:prstGeom prst="rect">
              <a:avLst/>
            </a:prstGeom>
            <a:solidFill>
              <a:schemeClr val="accent2">
                <a:lumMod val="90000"/>
                <a:lumOff val="10000"/>
              </a:schemeClr>
            </a:solidFill>
            <a:ln>
              <a:solidFill>
                <a:schemeClr val="accent2">
                  <a:lumMod val="75000"/>
                  <a:lumOff val="25000"/>
                </a:schemeClr>
              </a:solidFill>
            </a:ln>
          </p:spPr>
          <p:txBody>
            <a:bodyPr wrap="square" rtlCol="0">
              <a:no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marL="0" lvl="1" indent="0" algn="ctr">
                <a:lnSpc>
                  <a:spcPct val="100000"/>
                </a:lnSpc>
                <a:spcBef>
                  <a:spcPct val="0"/>
                </a:spcBef>
                <a:spcAft>
                  <a:spcPts val="200"/>
                </a:spcAft>
                <a:buFont typeface="Arial" panose="020B0604020202020204" pitchFamily="34" charset="0"/>
                <a:buNone/>
              </a:pPr>
              <a:r>
                <a:rPr lang="en-US" altLang="zh-CN" sz="1600">
                  <a:solidFill>
                    <a:schemeClr val="bg1"/>
                  </a:solidFill>
                  <a:latin typeface="Times New Roman" panose="02020603050405020304" charset="0"/>
                  <a:cs typeface="Times New Roman" panose="02020603050405020304" charset="0"/>
                  <a:sym typeface="+mn-ea"/>
                </a:rPr>
                <a:t>Model </a:t>
              </a:r>
              <a:r>
                <a:rPr lang="en-US" altLang="zh-CN" sz="1600">
                  <a:solidFill>
                    <a:schemeClr val="bg1"/>
                  </a:solidFill>
                  <a:latin typeface="Times New Roman" panose="02020603050405020304" charset="0"/>
                  <a:ea typeface="Inter"/>
                  <a:cs typeface="Times New Roman" panose="02020603050405020304" charset="0"/>
                  <a:sym typeface="+mn-ea"/>
                </a:rPr>
                <a:t>Predicted vs. Measured Beam Coupling.</a:t>
              </a:r>
              <a:endParaRPr lang="en-US" altLang="zh-CN" sz="1600" dirty="0">
                <a:solidFill>
                  <a:schemeClr val="bg1"/>
                </a:solidFill>
                <a:latin typeface="Times New Roman" panose="02020603050405020304" charset="0"/>
                <a:ea typeface="Inter"/>
                <a:cs typeface="Times New Roman" panose="02020603050405020304" charset="0"/>
                <a:sym typeface="+mn-ea"/>
              </a:endParaRPr>
            </a:p>
          </p:txBody>
        </p:sp>
      </p:grpSp>
      <p:sp>
        <p:nvSpPr>
          <p:cNvPr id="7" name="文本框 6"/>
          <p:cNvSpPr txBox="1"/>
          <p:nvPr/>
        </p:nvSpPr>
        <p:spPr>
          <a:xfrm>
            <a:off x="661035" y="1851025"/>
            <a:ext cx="4446000" cy="286385"/>
          </a:xfrm>
          <a:prstGeom prst="rect">
            <a:avLst/>
          </a:prstGeom>
          <a:solidFill>
            <a:schemeClr val="accent2">
              <a:lumMod val="90000"/>
              <a:lumOff val="10000"/>
            </a:schemeClr>
          </a:solidFill>
          <a:ln>
            <a:solidFill>
              <a:schemeClr val="accent2">
                <a:lumMod val="75000"/>
                <a:lumOff val="25000"/>
              </a:schemeClr>
            </a:solidFill>
          </a:ln>
        </p:spPr>
        <p:txBody>
          <a:bodyPr wrap="square" rtlCol="0">
            <a:no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marL="0" lvl="1" indent="0" algn="ctr">
              <a:lnSpc>
                <a:spcPct val="100000"/>
              </a:lnSpc>
              <a:spcBef>
                <a:spcPct val="0"/>
              </a:spcBef>
              <a:spcAft>
                <a:spcPts val="200"/>
              </a:spcAft>
              <a:buFont typeface="Arial" panose="020B0604020202020204" pitchFamily="34" charset="0"/>
              <a:buNone/>
            </a:pPr>
            <a:r>
              <a:rPr lang="en-US" altLang="zh-CN" sz="1600">
                <a:solidFill>
                  <a:schemeClr val="bg1"/>
                </a:solidFill>
                <a:latin typeface="Times New Roman" panose="02020603050405020304" charset="0"/>
                <a:cs typeface="Times New Roman" panose="02020603050405020304" charset="0"/>
                <a:sym typeface="+mn-ea"/>
              </a:rPr>
              <a:t>Beam Coupling Model Loss VS Number of Epchs </a:t>
            </a:r>
            <a:endParaRPr lang="en-US" altLang="zh-CN" sz="1600" dirty="0">
              <a:solidFill>
                <a:schemeClr val="bg1"/>
              </a:solidFill>
              <a:latin typeface="Times New Roman" panose="02020603050405020304" charset="0"/>
              <a:ea typeface="Inter"/>
              <a:cs typeface="Times New Roman" panose="02020603050405020304" charset="0"/>
              <a:sym typeface="+mn-ea"/>
            </a:endParaRPr>
          </a:p>
        </p:txBody>
      </p:sp>
      <p:sp>
        <p:nvSpPr>
          <p:cNvPr id="8" name="文本框 7"/>
          <p:cNvSpPr txBox="1"/>
          <p:nvPr/>
        </p:nvSpPr>
        <p:spPr>
          <a:xfrm>
            <a:off x="593725" y="5718810"/>
            <a:ext cx="4556125" cy="518160"/>
          </a:xfrm>
          <a:prstGeom prst="rect">
            <a:avLst/>
          </a:prstGeom>
          <a:noFill/>
        </p:spPr>
        <p:txBody>
          <a:bodyPr wrap="square" rtlCol="0">
            <a:spAutoFit/>
          </a:bodyPr>
          <a:lstStyle/>
          <a:p>
            <a:pPr indent="0" algn="just">
              <a:buFont typeface="Wingdings" panose="05000000000000000000" pitchFamily="2" charset="2"/>
              <a:buNone/>
            </a:pPr>
            <a:r>
              <a:rPr lang="en-US" altLang="zh-CN" sz="1400" dirty="0">
                <a:latin typeface="Times New Roman" panose="02020603050405020304" charset="0"/>
                <a:ea typeface="Calibri Light" panose="020F0302020204030204" pitchFamily="34" charset="0"/>
                <a:cs typeface="Times New Roman" panose="02020603050405020304" charset="0"/>
                <a:sym typeface="+mn-ea"/>
              </a:rPr>
              <a:t>Mean Squared Error (MSE)</a:t>
            </a:r>
            <a:r>
              <a:rPr lang="en-US" altLang="zh-CN" sz="1400" dirty="0">
                <a:latin typeface="Times New Roman" panose="02020603050405020304" charset="0"/>
                <a:cs typeface="Times New Roman" panose="02020603050405020304" charset="0"/>
              </a:rPr>
              <a:t> loss of training, test and validation dataset as a function of epochs.</a:t>
            </a:r>
            <a:endParaRPr lang="en-US" altLang="zh-CN" sz="1400" dirty="0">
              <a:latin typeface="Times New Roman" panose="02020603050405020304" charset="0"/>
              <a:cs typeface="Times New Roman" panose="02020603050405020304" charset="0"/>
            </a:endParaRPr>
          </a:p>
        </p:txBody>
      </p:sp>
      <p:sp>
        <p:nvSpPr>
          <p:cNvPr id="9" name="文本框 8"/>
          <p:cNvSpPr txBox="1"/>
          <p:nvPr/>
        </p:nvSpPr>
        <p:spPr>
          <a:xfrm>
            <a:off x="5282458" y="5611809"/>
            <a:ext cx="5560060" cy="737235"/>
          </a:xfrm>
          <a:prstGeom prst="rect">
            <a:avLst/>
          </a:prstGeom>
          <a:noFill/>
        </p:spPr>
        <p:txBody>
          <a:bodyPr wrap="square" rtlCol="0">
            <a:spAutoFit/>
          </a:bodyPr>
          <a:lstStyle/>
          <a:p>
            <a:pPr indent="0" algn="just">
              <a:buFont typeface="Wingdings" panose="05000000000000000000" pitchFamily="2" charset="2"/>
              <a:buNone/>
            </a:pPr>
            <a:r>
              <a:rPr lang="en-US" altLang="zh-CN" sz="1400" dirty="0">
                <a:latin typeface="Times New Roman" panose="02020603050405020304" charset="0"/>
                <a:cs typeface="Times New Roman" panose="02020603050405020304" charset="0"/>
              </a:rPr>
              <a:t>Comparation between model prediction and true data. 1-133 means the horizontal </a:t>
            </a:r>
            <a:r>
              <a:rPr lang="en-US" altLang="zh-CN" sz="1400" dirty="0" err="1">
                <a:latin typeface="Times New Roman" panose="02020603050405020304" charset="0"/>
                <a:cs typeface="Times New Roman" panose="02020603050405020304" charset="0"/>
              </a:rPr>
              <a:t>betatron</a:t>
            </a:r>
            <a:r>
              <a:rPr lang="en-US" altLang="zh-CN" sz="1400" dirty="0">
                <a:latin typeface="Times New Roman" panose="02020603050405020304" charset="0"/>
                <a:cs typeface="Times New Roman" panose="02020603050405020304" charset="0"/>
              </a:rPr>
              <a:t> coupling  (projected </a:t>
            </a:r>
            <a:r>
              <a:rPr lang="en-US" altLang="zh-CN" sz="1400" dirty="0" err="1">
                <a:latin typeface="Times New Roman" panose="02020603050405020304" charset="0"/>
                <a:cs typeface="Times New Roman" panose="02020603050405020304" charset="0"/>
              </a:rPr>
              <a:t>beatron</a:t>
            </a:r>
            <a:r>
              <a:rPr lang="en-US" altLang="zh-CN" sz="1400" dirty="0">
                <a:latin typeface="Times New Roman" panose="02020603050405020304" charset="0"/>
                <a:cs typeface="Times New Roman" panose="02020603050405020304" charset="0"/>
              </a:rPr>
              <a:t> motion onto horizontal and vertical planes) and 134-266 the vertical.</a:t>
            </a:r>
            <a:endParaRPr lang="en-US" altLang="zh-CN" sz="1400" dirty="0">
              <a:latin typeface="Times New Roman" panose="02020603050405020304" charset="0"/>
              <a:cs typeface="Times New Roman" panose="02020603050405020304" charset="0"/>
            </a:endParaRPr>
          </a:p>
        </p:txBody>
      </p:sp>
      <p:sp>
        <p:nvSpPr>
          <p:cNvPr id="10" name="文本框 9"/>
          <p:cNvSpPr txBox="1"/>
          <p:nvPr/>
        </p:nvSpPr>
        <p:spPr>
          <a:xfrm>
            <a:off x="5701030" y="4481195"/>
            <a:ext cx="2470785" cy="306705"/>
          </a:xfrm>
          <a:prstGeom prst="rect">
            <a:avLst/>
          </a:prstGeom>
          <a:noFill/>
        </p:spPr>
        <p:txBody>
          <a:bodyPr wrap="square" rtlCol="0">
            <a:spAutoFit/>
          </a:bodyPr>
          <a:lstStyle/>
          <a:p>
            <a:r>
              <a:rPr lang="en-US" altLang="zh-CN" sz="1400" b="1">
                <a:solidFill>
                  <a:srgbClr val="FF0000"/>
                </a:solidFill>
                <a:latin typeface="Times New Roman" panose="02020603050405020304" charset="0"/>
                <a:cs typeface="Times New Roman" panose="02020603050405020304" charset="0"/>
              </a:rPr>
              <a:t>Horizontal Betatron Coupling</a:t>
            </a:r>
            <a:endParaRPr lang="en-US" altLang="zh-CN" sz="1400" b="1">
              <a:solidFill>
                <a:srgbClr val="FF0000"/>
              </a:solidFill>
              <a:latin typeface="Times New Roman" panose="02020603050405020304" charset="0"/>
              <a:cs typeface="Times New Roman" panose="02020603050405020304" charset="0"/>
            </a:endParaRPr>
          </a:p>
        </p:txBody>
      </p:sp>
      <p:sp>
        <p:nvSpPr>
          <p:cNvPr id="12" name="文本框 11"/>
          <p:cNvSpPr txBox="1"/>
          <p:nvPr/>
        </p:nvSpPr>
        <p:spPr>
          <a:xfrm>
            <a:off x="8340725" y="4344035"/>
            <a:ext cx="2470785" cy="306705"/>
          </a:xfrm>
          <a:prstGeom prst="rect">
            <a:avLst/>
          </a:prstGeom>
          <a:noFill/>
        </p:spPr>
        <p:txBody>
          <a:bodyPr wrap="square" rtlCol="0">
            <a:spAutoFit/>
          </a:bodyPr>
          <a:lstStyle/>
          <a:p>
            <a:r>
              <a:rPr lang="en-US" altLang="zh-CN" sz="1400" b="1">
                <a:solidFill>
                  <a:srgbClr val="FF0000"/>
                </a:solidFill>
                <a:latin typeface="Times New Roman" panose="02020603050405020304" charset="0"/>
                <a:cs typeface="Times New Roman" panose="02020603050405020304" charset="0"/>
              </a:rPr>
              <a:t>Vertical Betatron Coupling</a:t>
            </a:r>
            <a:endParaRPr lang="en-US" altLang="zh-CN" sz="1400" b="1">
              <a:solidFill>
                <a:srgbClr val="FF0000"/>
              </a:solidFill>
              <a:latin typeface="Times New Roman" panose="02020603050405020304" charset="0"/>
              <a:cs typeface="Times New Roman" panose="02020603050405020304" charset="0"/>
            </a:endParaRPr>
          </a:p>
        </p:txBody>
      </p:sp>
      <p:sp>
        <p:nvSpPr>
          <p:cNvPr id="3" name="标题 2"/>
          <p:cNvSpPr/>
          <p:nvPr>
            <p:ph type="title"/>
          </p:nvPr>
        </p:nvSpPr>
        <p:spPr>
          <a:xfrm>
            <a:off x="127000" y="0"/>
            <a:ext cx="11315700" cy="777240"/>
          </a:xfrm>
        </p:spPr>
        <p:txBody>
          <a:bodyPr>
            <a:noAutofit/>
          </a:bodyPr>
          <a:p>
            <a:r>
              <a:rPr lang="en-US" altLang="zh-CN" sz="3200" dirty="0"/>
              <a:t>Measurement and Correction of Coupling Based on TBT</a:t>
            </a:r>
            <a:endParaRPr lang="en-US" altLang="zh-CN"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ph type="title"/>
          </p:nvPr>
        </p:nvSpPr>
        <p:spPr>
          <a:xfrm>
            <a:off x="206842" y="-10831"/>
            <a:ext cx="9825355" cy="777240"/>
          </a:xfrm>
        </p:spPr>
        <p:txBody>
          <a:bodyPr>
            <a:noAutofit/>
          </a:bodyPr>
          <a:lstStyle/>
          <a:p>
            <a:r>
              <a:rPr lang="en-US" altLang="zh-CN" sz="3600" dirty="0"/>
              <a:t>Online ID Optics Correction Based on CNN</a:t>
            </a:r>
            <a:endParaRPr lang="en-US" altLang="zh-CN" sz="3600" dirty="0"/>
          </a:p>
        </p:txBody>
      </p:sp>
      <p:sp>
        <p:nvSpPr>
          <p:cNvPr id="3" name="文本框 2"/>
          <p:cNvSpPr txBox="1"/>
          <p:nvPr/>
        </p:nvSpPr>
        <p:spPr>
          <a:xfrm>
            <a:off x="505460" y="895350"/>
            <a:ext cx="6096000" cy="460375"/>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400" b="1" dirty="0">
                <a:solidFill>
                  <a:schemeClr val="tx1"/>
                </a:solidFill>
                <a:latin typeface="Times New Roman" panose="02020603050405020304" charset="0"/>
                <a:cs typeface="Times New Roman" panose="02020603050405020304" charset="0"/>
                <a:sym typeface="+mn-ea"/>
              </a:rPr>
              <a:t>The establishment of neural network</a:t>
            </a:r>
            <a:endParaRPr lang="en-US" altLang="zh-CN" sz="2400" b="1" dirty="0">
              <a:solidFill>
                <a:schemeClr val="tx1"/>
              </a:solidFill>
              <a:latin typeface="Times New Roman" panose="02020603050405020304" charset="0"/>
              <a:cs typeface="Times New Roman" panose="02020603050405020304" charset="0"/>
              <a:sym typeface="+mn-ea"/>
            </a:endParaRPr>
          </a:p>
        </p:txBody>
      </p:sp>
      <p:pic>
        <p:nvPicPr>
          <p:cNvPr id="8" name="图片 7"/>
          <p:cNvPicPr>
            <a:picLocks noChangeAspect="1"/>
          </p:cNvPicPr>
          <p:nvPr/>
        </p:nvPicPr>
        <p:blipFill>
          <a:blip r:embed="rId1"/>
          <a:stretch>
            <a:fillRect/>
          </a:stretch>
        </p:blipFill>
        <p:spPr>
          <a:xfrm>
            <a:off x="7425055" y="1456055"/>
            <a:ext cx="3654425" cy="4204335"/>
          </a:xfrm>
          <a:prstGeom prst="rect">
            <a:avLst/>
          </a:prstGeom>
          <a:ln>
            <a:solidFill>
              <a:schemeClr val="tx1"/>
            </a:solidFill>
          </a:ln>
        </p:spPr>
      </p:pic>
      <p:sp>
        <p:nvSpPr>
          <p:cNvPr id="6" name="文本框 5"/>
          <p:cNvSpPr txBox="1"/>
          <p:nvPr/>
        </p:nvSpPr>
        <p:spPr>
          <a:xfrm>
            <a:off x="505460" y="1456055"/>
            <a:ext cx="6810375" cy="4892675"/>
          </a:xfrm>
          <a:prstGeom prst="rect">
            <a:avLst/>
          </a:prstGeom>
          <a:noFill/>
          <a:ln>
            <a:solidFill>
              <a:schemeClr val="accent1"/>
            </a:solidFill>
          </a:ln>
        </p:spPr>
        <p:txBody>
          <a:bodyPr wrap="square" rtlCol="0">
            <a:spAutoFit/>
          </a:bodyPr>
          <a:lstStyle/>
          <a:p>
            <a:pPr marL="342900" indent="-342900" algn="just">
              <a:spcBef>
                <a:spcPts val="1800"/>
              </a:spcBef>
              <a:buClr>
                <a:srgbClr val="000000"/>
              </a:buClr>
              <a:buSzPct val="65000"/>
              <a:buFont typeface="Wingdings" panose="05000000000000000000" pitchFamily="2" charset="2"/>
              <a:buChar char="n"/>
            </a:pPr>
            <a:r>
              <a:rPr lang="en-US" altLang="zh-CN" sz="2200" dirty="0">
                <a:solidFill>
                  <a:schemeClr val="tx1"/>
                </a:solidFill>
                <a:latin typeface="Times New Roman" panose="02020603050405020304" charset="0"/>
                <a:ea typeface="Calibri Light" panose="020F0302020204030204" pitchFamily="34" charset="0"/>
                <a:cs typeface="Times New Roman" panose="02020603050405020304" charset="0"/>
              </a:rPr>
              <a:t>CNN for extract betatron information </a:t>
            </a:r>
            <a:r>
              <a:rPr lang="en-US" altLang="zh-CN" sz="2200" dirty="0">
                <a:latin typeface="Times New Roman" panose="02020603050405020304" charset="0"/>
                <a:ea typeface="Calibri Light" panose="020F0302020204030204" pitchFamily="34" charset="0"/>
                <a:cs typeface="Times New Roman" panose="02020603050405020304" charset="0"/>
              </a:rPr>
              <a:t>from</a:t>
            </a:r>
            <a:r>
              <a:rPr lang="en-US" altLang="zh-CN" sz="2200" dirty="0">
                <a:solidFill>
                  <a:schemeClr val="tx1"/>
                </a:solidFill>
                <a:latin typeface="Times New Roman" panose="02020603050405020304" charset="0"/>
                <a:ea typeface="Calibri Light" panose="020F0302020204030204" pitchFamily="34" charset="0"/>
                <a:cs typeface="Times New Roman" panose="02020603050405020304" charset="0"/>
              </a:rPr>
              <a:t> TBT data</a:t>
            </a:r>
            <a:endParaRPr lang="en-US" altLang="zh-CN" sz="22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algn="just">
              <a:spcBef>
                <a:spcPts val="1800"/>
              </a:spcBef>
              <a:buClr>
                <a:srgbClr val="96BF0C"/>
              </a:buClr>
              <a:buSzPct val="65000"/>
            </a:pPr>
            <a:r>
              <a:rPr lang="en-US" altLang="zh-CN" sz="2200" dirty="0">
                <a:latin typeface="Times New Roman" panose="02020603050405020304" charset="0"/>
                <a:ea typeface="Calibri Light" panose="020F0302020204030204" pitchFamily="34" charset="0"/>
                <a:cs typeface="Times New Roman" panose="02020603050405020304" charset="0"/>
              </a:rPr>
              <a:t>     </a:t>
            </a:r>
            <a:r>
              <a:rPr lang="en-US" altLang="zh-CN" sz="2000" b="1" dirty="0">
                <a:latin typeface="Times New Roman" panose="02020603050405020304" charset="0"/>
                <a:ea typeface="Calibri Light" panose="020F0302020204030204" pitchFamily="34" charset="0"/>
                <a:cs typeface="Times New Roman" panose="02020603050405020304" charset="0"/>
              </a:rPr>
              <a:t>Input: </a:t>
            </a:r>
            <a:r>
              <a:rPr lang="en-US" altLang="zh-CN" sz="2000" dirty="0">
                <a:latin typeface="Times New Roman" panose="02020603050405020304" charset="0"/>
                <a:ea typeface="Calibri Light" panose="020F0302020204030204" pitchFamily="34" charset="0"/>
                <a:cs typeface="Times New Roman" panose="02020603050405020304" charset="0"/>
              </a:rPr>
              <a:t>2*133*512   TBT data</a:t>
            </a:r>
            <a:endPar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algn="just">
              <a:spcBef>
                <a:spcPts val="600"/>
              </a:spcBef>
              <a:buClr>
                <a:srgbClr val="96BF0C"/>
              </a:buClr>
              <a:buSzPct val="65000"/>
            </a:pP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     </a:t>
            </a:r>
            <a:r>
              <a:rPr lang="en-US" altLang="zh-CN" sz="2000" b="1" dirty="0">
                <a:solidFill>
                  <a:schemeClr val="tx1"/>
                </a:solidFill>
                <a:latin typeface="Times New Roman" panose="02020603050405020304" charset="0"/>
                <a:ea typeface="Calibri Light" panose="020F0302020204030204" pitchFamily="34" charset="0"/>
                <a:cs typeface="Times New Roman" panose="02020603050405020304" charset="0"/>
              </a:rPr>
              <a:t>Structure: </a:t>
            </a: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6 Convolution Layers+2 Fully Connected Layers</a:t>
            </a:r>
            <a:endPar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algn="just">
              <a:spcBef>
                <a:spcPts val="600"/>
              </a:spcBef>
              <a:buClr>
                <a:srgbClr val="96BF0C"/>
              </a:buClr>
              <a:buSzPct val="65000"/>
            </a:pP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     </a:t>
            </a:r>
            <a:r>
              <a:rPr lang="en-US" altLang="zh-CN" sz="2000" b="1" dirty="0">
                <a:solidFill>
                  <a:schemeClr val="tx1"/>
                </a:solidFill>
                <a:latin typeface="Times New Roman" panose="02020603050405020304" charset="0"/>
                <a:ea typeface="Calibri Light" panose="020F0302020204030204" pitchFamily="34" charset="0"/>
                <a:cs typeface="Times New Roman" panose="02020603050405020304" charset="0"/>
              </a:rPr>
              <a:t>Output: </a:t>
            </a: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2*133 optics parameters</a:t>
            </a:r>
            <a:endPar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marL="342900" indent="-342900" algn="just">
              <a:spcBef>
                <a:spcPts val="1800"/>
              </a:spcBef>
              <a:buClr>
                <a:srgbClr val="000000"/>
              </a:buClr>
              <a:buSzPct val="65000"/>
              <a:buFont typeface="Wingdings" panose="05000000000000000000" pitchFamily="2" charset="2"/>
              <a:buChar char="n"/>
            </a:pPr>
            <a:r>
              <a:rPr lang="en-US" altLang="zh-CN" sz="2200" dirty="0">
                <a:solidFill>
                  <a:schemeClr val="tx1"/>
                </a:solidFill>
                <a:latin typeface="Times New Roman" panose="02020603050405020304" charset="0"/>
                <a:ea typeface="Calibri Light" panose="020F0302020204030204" pitchFamily="34" charset="0"/>
                <a:cs typeface="Times New Roman" panose="02020603050405020304" charset="0"/>
              </a:rPr>
              <a:t>NN for correcting quadrupole parameters</a:t>
            </a:r>
            <a:endParaRPr lang="en-US" altLang="zh-CN" sz="22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marL="342900" indent="-342900" algn="just">
              <a:spcBef>
                <a:spcPts val="1800"/>
              </a:spcBef>
              <a:buClr>
                <a:srgbClr val="000000"/>
              </a:buClr>
              <a:buSzPct val="65000"/>
              <a:buFont typeface="Wingdings" panose="05000000000000000000" pitchFamily="2" charset="2"/>
              <a:buChar char="n"/>
            </a:pPr>
            <a:endParaRPr lang="en-US" altLang="zh-CN" sz="1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indent="0" algn="just" fontAlgn="auto">
              <a:lnSpc>
                <a:spcPct val="50000"/>
              </a:lnSpc>
              <a:spcBef>
                <a:spcPts val="1800"/>
              </a:spcBef>
              <a:spcAft>
                <a:spcPts val="0"/>
              </a:spcAft>
              <a:buClr>
                <a:srgbClr val="96BF0C"/>
              </a:buClr>
              <a:buSzPct val="65000"/>
            </a:pP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     </a:t>
            </a:r>
            <a:r>
              <a:rPr lang="en-US" altLang="zh-CN" sz="2000" b="1" dirty="0">
                <a:solidFill>
                  <a:schemeClr val="tx1"/>
                </a:solidFill>
                <a:latin typeface="Times New Roman" panose="02020603050405020304" charset="0"/>
                <a:ea typeface="Calibri Light" panose="020F0302020204030204" pitchFamily="34" charset="0"/>
                <a:cs typeface="Times New Roman" panose="02020603050405020304" charset="0"/>
              </a:rPr>
              <a:t>Input: </a:t>
            </a: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2*133 optics parameters</a:t>
            </a:r>
            <a:endPar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indent="0" algn="just" fontAlgn="auto">
              <a:lnSpc>
                <a:spcPct val="50000"/>
              </a:lnSpc>
              <a:spcBef>
                <a:spcPts val="1800"/>
              </a:spcBef>
              <a:spcAft>
                <a:spcPts val="0"/>
              </a:spcAft>
              <a:buClr>
                <a:srgbClr val="96BF0C"/>
              </a:buClr>
              <a:buSzPct val="65000"/>
            </a:pP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  </a:t>
            </a:r>
            <a:r>
              <a:rPr lang="en-US" altLang="zh-CN" sz="2000" b="1" dirty="0">
                <a:solidFill>
                  <a:schemeClr val="tx1"/>
                </a:solidFill>
                <a:latin typeface="Times New Roman" panose="02020603050405020304" charset="0"/>
                <a:ea typeface="Calibri Light" panose="020F0302020204030204" pitchFamily="34" charset="0"/>
                <a:cs typeface="Times New Roman" panose="02020603050405020304" charset="0"/>
              </a:rPr>
              <a:t>   </a:t>
            </a:r>
            <a:r>
              <a:rPr lang="en-US" altLang="zh-CN" sz="2000" b="1" dirty="0">
                <a:latin typeface="Times New Roman" panose="02020603050405020304" charset="0"/>
                <a:ea typeface="Calibri Light" panose="020F0302020204030204" pitchFamily="34" charset="0"/>
                <a:cs typeface="Times New Roman" panose="02020603050405020304" charset="0"/>
                <a:sym typeface="+mn-ea"/>
              </a:rPr>
              <a:t>Structure: </a:t>
            </a: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3 Fully Connected Layers</a:t>
            </a:r>
            <a:endPar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indent="0" algn="just" fontAlgn="auto">
              <a:lnSpc>
                <a:spcPct val="50000"/>
              </a:lnSpc>
              <a:spcBef>
                <a:spcPts val="1800"/>
              </a:spcBef>
              <a:spcAft>
                <a:spcPts val="0"/>
              </a:spcAft>
              <a:buClr>
                <a:srgbClr val="96BF0C"/>
              </a:buClr>
              <a:buSzPct val="65000"/>
            </a:pPr>
            <a:r>
              <a:rPr lang="en-US" altLang="zh-CN" sz="2000" b="1" dirty="0">
                <a:solidFill>
                  <a:schemeClr val="tx1"/>
                </a:solidFill>
                <a:latin typeface="Times New Roman" panose="02020603050405020304" charset="0"/>
                <a:ea typeface="Calibri Light" panose="020F0302020204030204" pitchFamily="34" charset="0"/>
                <a:cs typeface="Times New Roman" panose="02020603050405020304" charset="0"/>
              </a:rPr>
              <a:t>     Output:</a:t>
            </a: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 206 quadrupole currents</a:t>
            </a:r>
            <a:endPar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endParaRPr>
          </a:p>
          <a:p>
            <a:pPr indent="0" algn="just" fontAlgn="auto">
              <a:lnSpc>
                <a:spcPct val="100000"/>
              </a:lnSpc>
              <a:spcBef>
                <a:spcPts val="1800"/>
              </a:spcBef>
              <a:buClr>
                <a:srgbClr val="96BF0C"/>
              </a:buClr>
              <a:buSzPct val="65000"/>
            </a:pPr>
            <a:r>
              <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rPr>
              <a:t>Collect TBT data, conduct pre-processing during each injection round, and perform optics and coupling corrections within two rounds.</a:t>
            </a:r>
            <a:endParaRPr lang="en-US" altLang="zh-CN" sz="2000" dirty="0">
              <a:solidFill>
                <a:schemeClr val="tx1"/>
              </a:solidFill>
              <a:latin typeface="Times New Roman" panose="02020603050405020304" charset="0"/>
              <a:ea typeface="Calibri Light" panose="020F0302020204030204" pitchFamily="34" charset="0"/>
              <a:cs typeface="Times New Roman" panose="02020603050405020304" charset="0"/>
            </a:endParaRPr>
          </a:p>
        </p:txBody>
      </p:sp>
      <p:sp>
        <p:nvSpPr>
          <p:cNvPr id="9" name="文本框 8"/>
          <p:cNvSpPr txBox="1"/>
          <p:nvPr/>
        </p:nvSpPr>
        <p:spPr>
          <a:xfrm>
            <a:off x="7424901" y="5891243"/>
            <a:ext cx="3264535" cy="275590"/>
          </a:xfrm>
          <a:prstGeom prst="rect">
            <a:avLst/>
          </a:prstGeom>
          <a:noFill/>
        </p:spPr>
        <p:txBody>
          <a:bodyPr wrap="square" rtlCol="0">
            <a:spAutoFit/>
          </a:bodyPr>
          <a:lstStyle/>
          <a:p>
            <a:pPr algn="ctr"/>
            <a:r>
              <a:rPr lang="en-US" altLang="zh-CN" sz="1200" b="1" dirty="0">
                <a:solidFill>
                  <a:schemeClr val="tx1"/>
                </a:solidFill>
                <a:latin typeface="Times New Roman" panose="02020603050405020304" charset="0"/>
                <a:cs typeface="Times New Roman" panose="02020603050405020304" charset="0"/>
              </a:rPr>
              <a:t>Flowchart of online optics  correction</a:t>
            </a:r>
            <a:r>
              <a:rPr lang="en-US" altLang="zh-CN" sz="1050" b="1" dirty="0">
                <a:solidFill>
                  <a:schemeClr val="tx1"/>
                </a:solidFill>
                <a:latin typeface="Calibri Light" panose="020F0302020204030204" pitchFamily="34" charset="0"/>
                <a:cs typeface="Calibri Light" panose="020F0302020204030204" pitchFamily="34" charset="0"/>
              </a:rPr>
              <a:t>.</a:t>
            </a:r>
            <a:endParaRPr lang="en-US" altLang="zh-CN" sz="1050" b="1" dirty="0">
              <a:solidFill>
                <a:schemeClr val="tx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9120" y="777240"/>
            <a:ext cx="6096000" cy="460375"/>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400" b="1" dirty="0">
                <a:solidFill>
                  <a:schemeClr val="tx1"/>
                </a:solidFill>
                <a:latin typeface="Times New Roman" panose="02020603050405020304" charset="0"/>
                <a:cs typeface="Times New Roman" panose="02020603050405020304" charset="0"/>
                <a:sym typeface="+mn-ea"/>
              </a:rPr>
              <a:t>Simulation and model training</a:t>
            </a:r>
            <a:endParaRPr lang="en-US" altLang="zh-CN" sz="2400" b="1" dirty="0">
              <a:solidFill>
                <a:schemeClr val="tx1"/>
              </a:solidFill>
              <a:latin typeface="Times New Roman" panose="02020603050405020304" charset="0"/>
              <a:cs typeface="Times New Roman" panose="02020603050405020304" charset="0"/>
              <a:sym typeface="+mn-ea"/>
            </a:endParaRPr>
          </a:p>
        </p:txBody>
      </p:sp>
      <p:sp>
        <p:nvSpPr>
          <p:cNvPr id="10" name="文本框 9"/>
          <p:cNvSpPr txBox="1"/>
          <p:nvPr/>
        </p:nvSpPr>
        <p:spPr>
          <a:xfrm>
            <a:off x="578842" y="1393615"/>
            <a:ext cx="8373730" cy="1094105"/>
          </a:xfrm>
          <a:prstGeom prst="rect">
            <a:avLst/>
          </a:prstGeom>
          <a:noFill/>
        </p:spPr>
        <p:txBody>
          <a:bodyPr wrap="square" rtlCol="0">
            <a:spAutoFit/>
          </a:bodyPr>
          <a:lstStyle/>
          <a:p>
            <a:pPr marL="342900" indent="-342900">
              <a:buClr>
                <a:srgbClr val="000000"/>
              </a:buClr>
              <a:buSzPct val="80000"/>
              <a:buFont typeface="Wingdings" panose="05000000000000000000" pitchFamily="2" charset="2"/>
              <a:buChar char="l"/>
            </a:pPr>
            <a:r>
              <a:rPr lang="en-US" altLang="zh-CN" sz="22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Model training  (mixed training dataset)</a:t>
            </a:r>
            <a:endParaRPr lang="en-US" altLang="zh-CN" sz="22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a:p>
            <a:pPr indent="0">
              <a:lnSpc>
                <a:spcPct val="120000"/>
              </a:lnSpc>
              <a:buClr>
                <a:srgbClr val="000000"/>
              </a:buClr>
              <a:buSzPct val="80000"/>
              <a:buNone/>
            </a:pPr>
            <a:r>
              <a:rPr lang="en-US" altLang="zh-CN"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      Coherence motion             50k</a:t>
            </a:r>
            <a:endParaRPr lang="en-US" altLang="zh-CN"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a:p>
            <a:pPr indent="0">
              <a:lnSpc>
                <a:spcPct val="120000"/>
              </a:lnSpc>
              <a:buClr>
                <a:srgbClr val="000000"/>
              </a:buClr>
              <a:buSzPct val="80000"/>
              <a:buNone/>
            </a:pPr>
            <a:r>
              <a:rPr lang="en-US" altLang="zh-CN"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      Training duration</a:t>
            </a:r>
            <a:endParaRPr lang="en-US" altLang="zh-CN"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p:txBody>
      </p:sp>
      <p:sp>
        <p:nvSpPr>
          <p:cNvPr id="21" name="文本框 20"/>
          <p:cNvSpPr txBox="1"/>
          <p:nvPr/>
        </p:nvSpPr>
        <p:spPr>
          <a:xfrm>
            <a:off x="4751551" y="1711524"/>
            <a:ext cx="3006090" cy="1087755"/>
          </a:xfrm>
          <a:prstGeom prst="rect">
            <a:avLst/>
          </a:prstGeom>
          <a:blipFill rotWithShape="1">
            <a:blip r:embed="rId1"/>
            <a:stretch>
              <a:fillRect l="-16" t="-18" r="16" b="18"/>
            </a:stretch>
          </a:blipFill>
        </p:spPr>
        <p:txBody>
          <a:bodyPr/>
          <a:lstStyle/>
          <a:p>
            <a:r>
              <a:rPr lang="zh-CN" altLang="en-US">
                <a:noFill/>
              </a:rPr>
              <a:t> </a:t>
            </a:r>
            <a:endParaRPr lang="zh-CN" altLang="en-US">
              <a:noFill/>
            </a:endParaRPr>
          </a:p>
        </p:txBody>
      </p:sp>
      <p:pic>
        <p:nvPicPr>
          <p:cNvPr id="17" name="图片 16"/>
          <p:cNvPicPr/>
          <p:nvPr/>
        </p:nvPicPr>
        <p:blipFill>
          <a:blip r:embed="rId2"/>
          <a:stretch>
            <a:fillRect/>
          </a:stretch>
        </p:blipFill>
        <p:spPr>
          <a:xfrm>
            <a:off x="666115" y="2799080"/>
            <a:ext cx="3360420" cy="2879725"/>
          </a:xfrm>
          <a:prstGeom prst="rect">
            <a:avLst/>
          </a:prstGeom>
          <a:ln w="12700">
            <a:solidFill>
              <a:schemeClr val="accent1"/>
            </a:solidFill>
          </a:ln>
        </p:spPr>
      </p:pic>
      <p:pic>
        <p:nvPicPr>
          <p:cNvPr id="11" name="图片 10"/>
          <p:cNvPicPr/>
          <p:nvPr/>
        </p:nvPicPr>
        <p:blipFill>
          <a:blip r:embed="rId3"/>
          <a:stretch>
            <a:fillRect/>
          </a:stretch>
        </p:blipFill>
        <p:spPr>
          <a:xfrm>
            <a:off x="4236085" y="2799080"/>
            <a:ext cx="3463925" cy="2879725"/>
          </a:xfrm>
          <a:prstGeom prst="rect">
            <a:avLst/>
          </a:prstGeom>
          <a:ln w="12700">
            <a:solidFill>
              <a:schemeClr val="accent1"/>
            </a:solidFill>
          </a:ln>
        </p:spPr>
      </p:pic>
      <p:pic>
        <p:nvPicPr>
          <p:cNvPr id="12" name="图片 11"/>
          <p:cNvPicPr/>
          <p:nvPr/>
        </p:nvPicPr>
        <p:blipFill>
          <a:blip r:embed="rId4"/>
          <a:stretch>
            <a:fillRect/>
          </a:stretch>
        </p:blipFill>
        <p:spPr>
          <a:xfrm>
            <a:off x="7909560" y="2799080"/>
            <a:ext cx="3417570" cy="2879725"/>
          </a:xfrm>
          <a:prstGeom prst="rect">
            <a:avLst/>
          </a:prstGeom>
          <a:ln w="12700">
            <a:solidFill>
              <a:schemeClr val="accent1"/>
            </a:solidFill>
          </a:ln>
        </p:spPr>
      </p:pic>
      <p:sp>
        <p:nvSpPr>
          <p:cNvPr id="14" name="标题 13"/>
          <p:cNvSpPr/>
          <p:nvPr>
            <p:ph type="title"/>
          </p:nvPr>
        </p:nvSpPr>
        <p:spPr>
          <a:xfrm>
            <a:off x="284480" y="0"/>
            <a:ext cx="9825355" cy="777240"/>
          </a:xfrm>
        </p:spPr>
        <p:txBody>
          <a:bodyPr>
            <a:noAutofit/>
          </a:bodyPr>
          <a:lstStyle/>
          <a:p>
            <a:r>
              <a:rPr lang="en-US" altLang="zh-CN" sz="3600" dirty="0"/>
              <a:t>Online ID Optics Correction Based on CNN</a:t>
            </a:r>
            <a:endParaRPr lang="en-US" altLang="zh-CN" sz="3600" dirty="0"/>
          </a:p>
        </p:txBody>
      </p:sp>
      <p:sp>
        <p:nvSpPr>
          <p:cNvPr id="3" name="文本框 2"/>
          <p:cNvSpPr txBox="1"/>
          <p:nvPr/>
        </p:nvSpPr>
        <p:spPr>
          <a:xfrm>
            <a:off x="537210" y="5717540"/>
            <a:ext cx="3617595" cy="737235"/>
          </a:xfrm>
          <a:prstGeom prst="rect">
            <a:avLst/>
          </a:prstGeom>
          <a:noFill/>
        </p:spPr>
        <p:txBody>
          <a:bodyPr wrap="square" rtlCol="0" anchor="t">
            <a:spAutoFit/>
          </a:bodyPr>
          <a:lstStyle/>
          <a:p>
            <a:pPr algn="just"/>
            <a:r>
              <a:rPr lang="en-US" altLang="zh-CN" sz="1400">
                <a:latin typeface="Times New Roman" panose="02020603050405020304" charset="0"/>
                <a:cs typeface="Times New Roman" panose="02020603050405020304" charset="0"/>
              </a:rPr>
              <a:t>Coherence motion results as the training data. The bunch-lengthening factor is 2 and the chromaticity ξ_x,y=[3</a:t>
            </a:r>
            <a:r>
              <a:rPr lang="en-US" altLang="en-US" sz="1400">
                <a:latin typeface="Times New Roman" panose="02020603050405020304" charset="0"/>
                <a:cs typeface="Times New Roman" panose="02020603050405020304" charset="0"/>
              </a:rPr>
              <a:t> </a:t>
            </a:r>
            <a:r>
              <a:rPr lang="en-US" altLang="zh-CN" sz="1400">
                <a:latin typeface="Times New Roman" panose="02020603050405020304" charset="0"/>
                <a:cs typeface="Times New Roman" panose="02020603050405020304" charset="0"/>
              </a:rPr>
              <a:t>3].</a:t>
            </a:r>
            <a:endParaRPr lang="en-US" altLang="zh-CN" sz="1400">
              <a:latin typeface="Times New Roman" panose="02020603050405020304" charset="0"/>
              <a:cs typeface="Times New Roman" panose="02020603050405020304" charset="0"/>
            </a:endParaRPr>
          </a:p>
        </p:txBody>
      </p:sp>
      <p:sp>
        <p:nvSpPr>
          <p:cNvPr id="29" name="文本框 28"/>
          <p:cNvSpPr txBox="1"/>
          <p:nvPr/>
        </p:nvSpPr>
        <p:spPr>
          <a:xfrm>
            <a:off x="4570730" y="5867400"/>
            <a:ext cx="2919095" cy="306705"/>
          </a:xfrm>
          <a:prstGeom prst="rect">
            <a:avLst/>
          </a:prstGeom>
          <a:noFill/>
        </p:spPr>
        <p:txBody>
          <a:bodyPr wrap="square" rtlCol="0">
            <a:spAutoFit/>
          </a:bodyPr>
          <a:lstStyle/>
          <a:p>
            <a:r>
              <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rPr>
              <a:t>Mean Squared Error (MSE) loss</a:t>
            </a:r>
            <a:endPar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endParaRPr>
          </a:p>
        </p:txBody>
      </p:sp>
      <p:sp>
        <p:nvSpPr>
          <p:cNvPr id="4" name="文本框 3"/>
          <p:cNvSpPr txBox="1"/>
          <p:nvPr/>
        </p:nvSpPr>
        <p:spPr>
          <a:xfrm>
            <a:off x="8404225" y="5802630"/>
            <a:ext cx="2835275" cy="306705"/>
          </a:xfrm>
          <a:prstGeom prst="rect">
            <a:avLst/>
          </a:prstGeom>
          <a:noFill/>
        </p:spPr>
        <p:txBody>
          <a:bodyPr wrap="square" rtlCol="0">
            <a:spAutoFit/>
          </a:bodyPr>
          <a:lstStyle/>
          <a:p>
            <a:r>
              <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rPr>
              <a:t>Validation set - 206 quadrupoles </a:t>
            </a:r>
            <a:endPar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57555" y="801370"/>
            <a:ext cx="6096000" cy="398780"/>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000" b="1" dirty="0">
                <a:solidFill>
                  <a:schemeClr val="tx1"/>
                </a:solidFill>
                <a:latin typeface="Times New Roman" panose="02020603050405020304" charset="0"/>
                <a:cs typeface="Times New Roman" panose="02020603050405020304" charset="0"/>
                <a:sym typeface="+mn-ea"/>
              </a:rPr>
              <a:t>Experiments at the SSRF</a:t>
            </a:r>
            <a:endParaRPr lang="en-US" altLang="zh-CN" sz="2000" b="1" dirty="0">
              <a:solidFill>
                <a:schemeClr val="tx1"/>
              </a:solidFill>
              <a:latin typeface="Times New Roman" panose="02020603050405020304" charset="0"/>
              <a:cs typeface="Times New Roman" panose="02020603050405020304" charset="0"/>
              <a:sym typeface="+mn-ea"/>
            </a:endParaRPr>
          </a:p>
        </p:txBody>
      </p:sp>
      <p:graphicFrame>
        <p:nvGraphicFramePr>
          <p:cNvPr id="7" name="表格 6"/>
          <p:cNvGraphicFramePr>
            <a:graphicFrameLocks noGrp="1"/>
          </p:cNvGraphicFramePr>
          <p:nvPr/>
        </p:nvGraphicFramePr>
        <p:xfrm>
          <a:off x="1113937" y="3366407"/>
          <a:ext cx="4987073" cy="2870670"/>
        </p:xfrm>
        <a:graphic>
          <a:graphicData uri="http://schemas.openxmlformats.org/drawingml/2006/table">
            <a:tbl>
              <a:tblPr firstRow="1" bandRow="1">
                <a:tableStyleId>{5C22544A-7EE6-4342-B048-85BDC9FD1C3A}</a:tableStyleId>
              </a:tblPr>
              <a:tblGrid>
                <a:gridCol w="1698598"/>
                <a:gridCol w="1542611"/>
                <a:gridCol w="1745864"/>
              </a:tblGrid>
              <a:tr h="390360">
                <a:tc>
                  <a:txBody>
                    <a:bodyPr/>
                    <a:lstStyle/>
                    <a:p>
                      <a:endParaRPr lang="zh-CN" altLang="en-US" sz="1600" dirty="0"/>
                    </a:p>
                  </a:txBody>
                  <a:tcPr anchor="ctr"/>
                </a:tc>
                <a:tc>
                  <a:txBody>
                    <a:bodyPr/>
                    <a:lstStyle/>
                    <a:p>
                      <a:pPr algn="ctr"/>
                      <a:r>
                        <a:rPr lang="en-US" altLang="zh-CN" sz="1600" dirty="0">
                          <a:latin typeface="Times New Roman" panose="02020603050405020304" charset="0"/>
                          <a:cs typeface="Times New Roman" panose="02020603050405020304" charset="0"/>
                        </a:rPr>
                        <a:t>ICA</a:t>
                      </a:r>
                      <a:endParaRPr lang="en-US" altLang="zh-CN" sz="1600" dirty="0">
                        <a:latin typeface="Times New Roman" panose="02020603050405020304" charset="0"/>
                        <a:cs typeface="Times New Roman" panose="02020603050405020304" charset="0"/>
                      </a:endParaRPr>
                    </a:p>
                  </a:txBody>
                  <a:tcPr anchor="ctr"/>
                </a:tc>
                <a:tc>
                  <a:txBody>
                    <a:bodyPr/>
                    <a:lstStyle/>
                    <a:p>
                      <a:pPr algn="ctr"/>
                      <a:r>
                        <a:rPr lang="en-US" altLang="zh-CN" sz="1600" dirty="0">
                          <a:latin typeface="Times New Roman" panose="02020603050405020304" charset="0"/>
                          <a:cs typeface="Times New Roman" panose="02020603050405020304" charset="0"/>
                        </a:rPr>
                        <a:t>Deep learning</a:t>
                      </a:r>
                      <a:endParaRPr lang="en-US" altLang="zh-CN" sz="1600" dirty="0">
                        <a:latin typeface="Times New Roman" panose="02020603050405020304" charset="0"/>
                        <a:cs typeface="Times New Roman" panose="02020603050405020304" charset="0"/>
                      </a:endParaRPr>
                    </a:p>
                  </a:txBody>
                  <a:tcPr anchor="ctr"/>
                </a:tc>
              </a:tr>
              <a:tr h="390360">
                <a:tc>
                  <a:txBody>
                    <a:bodyPr/>
                    <a:lstStyle/>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BPM noise</a:t>
                      </a:r>
                      <a:endPar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600" dirty="0">
                          <a:latin typeface="Times New Roman" panose="02020603050405020304" charset="0"/>
                          <a:cs typeface="Times New Roman" panose="02020603050405020304" charset="0"/>
                        </a:rPr>
                        <a:t>sensitive</a:t>
                      </a:r>
                      <a:endParaRPr lang="en-US" altLang="zh-CN" sz="1600" dirty="0">
                        <a:latin typeface="Times New Roman" panose="02020603050405020304" charset="0"/>
                        <a:cs typeface="Times New Roman" panose="02020603050405020304" charset="0"/>
                      </a:endParaRPr>
                    </a:p>
                  </a:txBody>
                  <a:tcPr anchor="ctr"/>
                </a:tc>
                <a:tc>
                  <a:txBody>
                    <a:bodyPr/>
                    <a:lstStyle/>
                    <a:p>
                      <a:pPr marL="285750" indent="-285750" algn="ctr">
                        <a:lnSpc>
                          <a:spcPct val="100000"/>
                        </a:lnSpc>
                        <a:buFont typeface="Wingdings" panose="05000000000000000000" pitchFamily="2" charset="2"/>
                        <a:buChar char="ü"/>
                      </a:pPr>
                      <a:r>
                        <a:rPr lang="en-US" altLang="zh-CN" sz="1600" dirty="0">
                          <a:solidFill>
                            <a:schemeClr val="accent2"/>
                          </a:solidFill>
                          <a:latin typeface="Times New Roman" panose="02020603050405020304" charset="0"/>
                          <a:cs typeface="Times New Roman" panose="02020603050405020304" charset="0"/>
                        </a:rPr>
                        <a:t>insensitive</a:t>
                      </a:r>
                      <a:endParaRPr lang="en-US" altLang="zh-CN" sz="1600" dirty="0">
                        <a:solidFill>
                          <a:schemeClr val="accent2"/>
                        </a:solidFill>
                        <a:latin typeface="Times New Roman" panose="02020603050405020304" charset="0"/>
                        <a:cs typeface="Times New Roman" panose="02020603050405020304" charset="0"/>
                      </a:endParaRPr>
                    </a:p>
                  </a:txBody>
                  <a:tcPr anchor="ctr"/>
                </a:tc>
              </a:tr>
              <a:tr h="390360">
                <a:tc>
                  <a:txBody>
                    <a:bodyPr/>
                    <a:lstStyle/>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BPM timing error</a:t>
                      </a:r>
                      <a:endPar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a:txBody>
                  <a:tcPr anchor="ctr"/>
                </a:tc>
                <a:tc>
                  <a:txBody>
                    <a:bodyPr/>
                    <a:lstStyle/>
                    <a:p>
                      <a:pPr algn="ctr">
                        <a:lnSpc>
                          <a:spcPct val="120000"/>
                        </a:lnSpc>
                      </a:pPr>
                      <a:r>
                        <a:rPr lang="en-US" altLang="zh-CN" sz="1600" dirty="0">
                          <a:solidFill>
                            <a:srgbClr val="FF0000"/>
                          </a:solidFill>
                          <a:latin typeface="Times New Roman" panose="02020603050405020304" charset="0"/>
                          <a:cs typeface="Times New Roman" panose="02020603050405020304" charset="0"/>
                        </a:rPr>
                        <a:t>fatal</a:t>
                      </a:r>
                      <a:endParaRPr lang="en-US" altLang="zh-CN" sz="1600" dirty="0">
                        <a:solidFill>
                          <a:srgbClr val="FF0000"/>
                        </a:solidFill>
                        <a:latin typeface="Times New Roman" panose="02020603050405020304" charset="0"/>
                        <a:cs typeface="Times New Roman" panose="02020603050405020304" charset="0"/>
                      </a:endParaRPr>
                    </a:p>
                  </a:txBody>
                  <a:tcPr anchor="ctr"/>
                </a:tc>
                <a:tc>
                  <a:txBody>
                    <a:bodyPr/>
                    <a:lstStyle/>
                    <a:p>
                      <a:pPr marL="285750" indent="-285750" algn="ctr">
                        <a:lnSpc>
                          <a:spcPct val="100000"/>
                        </a:lnSpc>
                        <a:buFont typeface="Wingdings" panose="05000000000000000000" pitchFamily="2" charset="2"/>
                        <a:buChar char="ü"/>
                      </a:pPr>
                      <a:r>
                        <a:rPr lang="en-US" altLang="zh-CN" sz="1600" dirty="0">
                          <a:solidFill>
                            <a:schemeClr val="accent2"/>
                          </a:solidFill>
                          <a:latin typeface="Times New Roman" panose="02020603050405020304" charset="0"/>
                          <a:cs typeface="Times New Roman" panose="02020603050405020304" charset="0"/>
                        </a:rPr>
                        <a:t>insensitive</a:t>
                      </a:r>
                      <a:endParaRPr lang="en-US" altLang="zh-CN" sz="1600" dirty="0">
                        <a:solidFill>
                          <a:schemeClr val="accent2"/>
                        </a:solidFill>
                        <a:latin typeface="Times New Roman" panose="02020603050405020304" charset="0"/>
                        <a:cs typeface="Times New Roman" panose="02020603050405020304" charset="0"/>
                      </a:endParaRPr>
                    </a:p>
                  </a:txBody>
                  <a:tcPr anchor="ctr"/>
                </a:tc>
              </a:tr>
              <a:tr h="390360">
                <a:tc>
                  <a:txBody>
                    <a:bodyPr/>
                    <a:lstStyle/>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BPM meas. error</a:t>
                      </a:r>
                      <a:endPar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600" dirty="0">
                          <a:latin typeface="Times New Roman" panose="02020603050405020304" charset="0"/>
                          <a:cs typeface="Times New Roman" panose="02020603050405020304" charset="0"/>
                        </a:rPr>
                        <a:t>insensitive</a:t>
                      </a:r>
                      <a:endParaRPr lang="en-US" altLang="zh-CN" sz="1600" dirty="0">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Times New Roman" panose="02020603050405020304" charset="0"/>
                          <a:cs typeface="Times New Roman" panose="02020603050405020304" charset="0"/>
                        </a:rPr>
                        <a:t>insensitive</a:t>
                      </a:r>
                      <a:endParaRPr lang="en-US" altLang="zh-CN" sz="1600" dirty="0">
                        <a:latin typeface="Times New Roman" panose="02020603050405020304" charset="0"/>
                        <a:cs typeface="Times New Roman" panose="02020603050405020304" charset="0"/>
                      </a:endParaRPr>
                    </a:p>
                  </a:txBody>
                  <a:tcPr anchor="ctr"/>
                </a:tc>
              </a:tr>
              <a:tr h="390360">
                <a:tc>
                  <a:txBody>
                    <a:bodyPr/>
                    <a:lstStyle/>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Faulty BPM</a:t>
                      </a:r>
                      <a:endPar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a:txBody>
                  <a:tcPr anchor="ctr"/>
                </a:tc>
                <a:tc>
                  <a:txBody>
                    <a:bodyPr/>
                    <a:lstStyle/>
                    <a:p>
                      <a:pPr marL="285750" indent="-285750" algn="ctr">
                        <a:lnSpc>
                          <a:spcPct val="120000"/>
                        </a:lnSpc>
                        <a:buFont typeface="Wingdings" panose="05000000000000000000" pitchFamily="2" charset="2"/>
                        <a:buChar char="ü"/>
                      </a:pPr>
                      <a:r>
                        <a:rPr lang="en-US" altLang="zh-CN" sz="1600" dirty="0">
                          <a:solidFill>
                            <a:schemeClr val="accent2"/>
                          </a:solidFill>
                          <a:latin typeface="Times New Roman" panose="02020603050405020304" charset="0"/>
                          <a:cs typeface="Times New Roman" panose="02020603050405020304" charset="0"/>
                        </a:rPr>
                        <a:t>insensitive</a:t>
                      </a:r>
                      <a:endParaRPr lang="en-US" altLang="zh-CN" sz="1600" dirty="0">
                        <a:solidFill>
                          <a:schemeClr val="accent2"/>
                        </a:solidFill>
                        <a:latin typeface="Times New Roman" panose="02020603050405020304" charset="0"/>
                        <a:cs typeface="Times New Roman" panose="02020603050405020304" charset="0"/>
                      </a:endParaRPr>
                    </a:p>
                  </a:txBody>
                  <a:tcPr anchor="ctr"/>
                </a:tc>
                <a:tc>
                  <a:txBody>
                    <a:bodyPr/>
                    <a:lstStyle/>
                    <a:p>
                      <a:pPr algn="ctr">
                        <a:lnSpc>
                          <a:spcPct val="100000"/>
                        </a:lnSpc>
                      </a:pPr>
                      <a:r>
                        <a:rPr lang="en-US" altLang="zh-CN" sz="1600" dirty="0">
                          <a:solidFill>
                            <a:srgbClr val="FF0000"/>
                          </a:solidFill>
                          <a:latin typeface="Times New Roman" panose="02020603050405020304" charset="0"/>
                          <a:cs typeface="Times New Roman" panose="02020603050405020304" charset="0"/>
                        </a:rPr>
                        <a:t>fatal</a:t>
                      </a:r>
                      <a:endParaRPr lang="en-US" altLang="zh-CN" sz="1600" dirty="0">
                        <a:solidFill>
                          <a:srgbClr val="FF0000"/>
                        </a:solidFill>
                        <a:latin typeface="Times New Roman" panose="02020603050405020304" charset="0"/>
                        <a:cs typeface="Times New Roman" panose="02020603050405020304" charset="0"/>
                      </a:endParaRPr>
                    </a:p>
                  </a:txBody>
                  <a:tcPr anchor="ctr"/>
                </a:tc>
              </a:tr>
              <a:tr h="390360">
                <a:tc>
                  <a:txBody>
                    <a:bodyPr/>
                    <a:lstStyle/>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rPr>
                        <a:t>Beam instability</a:t>
                      </a:r>
                      <a:endParaRPr lang="en-US" altLang="zh-CN" sz="1600" dirty="0">
                        <a:solidFill>
                          <a:schemeClr val="bg2">
                            <a:lumMod val="25000"/>
                          </a:schemeClr>
                        </a:solidFill>
                        <a:latin typeface="Times New Roman" panose="02020603050405020304" charset="0"/>
                        <a:ea typeface="Calibri Light" panose="020F0302020204030204" pitchFamily="34" charset="0"/>
                        <a:cs typeface="Times New Roman" panose="02020603050405020304" charset="0"/>
                      </a:endParaRPr>
                    </a:p>
                  </a:txBody>
                  <a:tcPr anchor="ctr"/>
                </a:tc>
                <a:tc>
                  <a:txBody>
                    <a:bodyPr/>
                    <a:lstStyle/>
                    <a:p>
                      <a:pPr marL="0" indent="0" algn="ctr">
                        <a:lnSpc>
                          <a:spcPct val="120000"/>
                        </a:lnSpc>
                        <a:buFont typeface="Wingdings" panose="05000000000000000000" pitchFamily="2" charset="2"/>
                        <a:buNone/>
                      </a:pPr>
                      <a:r>
                        <a:rPr lang="en-US" altLang="zh-CN" sz="1600" dirty="0">
                          <a:latin typeface="Times New Roman" panose="02020603050405020304" charset="0"/>
                          <a:cs typeface="Times New Roman" panose="02020603050405020304" charset="0"/>
                        </a:rPr>
                        <a:t>sensitive</a:t>
                      </a:r>
                      <a:endParaRPr lang="en-US" altLang="zh-CN" sz="1600" dirty="0">
                        <a:latin typeface="Times New Roman" panose="02020603050405020304" charset="0"/>
                        <a:cs typeface="Times New Roman" panose="02020603050405020304" charset="0"/>
                      </a:endParaRPr>
                    </a:p>
                  </a:txBody>
                  <a:tcPr anchor="ctr"/>
                </a:tc>
                <a:tc>
                  <a:txBody>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en-US" altLang="zh-CN" sz="1600" dirty="0">
                          <a:solidFill>
                            <a:schemeClr val="accent2"/>
                          </a:solidFill>
                          <a:latin typeface="Times New Roman" panose="02020603050405020304" charset="0"/>
                          <a:cs typeface="Times New Roman" panose="02020603050405020304" charset="0"/>
                        </a:rPr>
                        <a:t>insensitive</a:t>
                      </a:r>
                      <a:endParaRPr lang="en-US" altLang="zh-CN" sz="1600" dirty="0">
                        <a:solidFill>
                          <a:schemeClr val="accent2"/>
                        </a:solidFill>
                        <a:latin typeface="Times New Roman" panose="02020603050405020304" charset="0"/>
                        <a:cs typeface="Times New Roman" panose="02020603050405020304" charset="0"/>
                      </a:endParaRPr>
                    </a:p>
                  </a:txBody>
                  <a:tcPr anchor="ctr"/>
                </a:tc>
              </a:tr>
            </a:tbl>
          </a:graphicData>
        </a:graphic>
      </p:graphicFrame>
      <p:pic>
        <p:nvPicPr>
          <p:cNvPr id="13" name="图片 12"/>
          <p:cNvPicPr>
            <a:picLocks noChangeAspect="1"/>
          </p:cNvPicPr>
          <p:nvPr/>
        </p:nvPicPr>
        <p:blipFill>
          <a:blip r:embed="rId1"/>
          <a:stretch>
            <a:fillRect/>
          </a:stretch>
        </p:blipFill>
        <p:spPr>
          <a:xfrm>
            <a:off x="7073900" y="801370"/>
            <a:ext cx="4196571" cy="2448000"/>
          </a:xfrm>
          <a:prstGeom prst="rect">
            <a:avLst/>
          </a:prstGeom>
          <a:ln w="12700">
            <a:solidFill>
              <a:schemeClr val="tx1"/>
            </a:solidFill>
          </a:ln>
        </p:spPr>
      </p:pic>
      <p:sp>
        <p:nvSpPr>
          <p:cNvPr id="5" name="文本框 4"/>
          <p:cNvSpPr txBox="1"/>
          <p:nvPr/>
        </p:nvSpPr>
        <p:spPr>
          <a:xfrm>
            <a:off x="8286750" y="3268345"/>
            <a:ext cx="1758315" cy="306705"/>
          </a:xfrm>
          <a:prstGeom prst="rect">
            <a:avLst/>
          </a:prstGeom>
          <a:noFill/>
        </p:spPr>
        <p:txBody>
          <a:bodyPr wrap="square" rtlCol="0">
            <a:spAutoFit/>
          </a:bodyPr>
          <a:lstStyle/>
          <a:p>
            <a:r>
              <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rPr>
              <a:t>Optics measurement</a:t>
            </a:r>
            <a:endPar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endParaRPr>
          </a:p>
        </p:txBody>
      </p:sp>
      <p:grpSp>
        <p:nvGrpSpPr>
          <p:cNvPr id="8" name="组合 7"/>
          <p:cNvGrpSpPr/>
          <p:nvPr/>
        </p:nvGrpSpPr>
        <p:grpSpPr>
          <a:xfrm>
            <a:off x="7073950" y="3594370"/>
            <a:ext cx="4197600" cy="2448000"/>
            <a:chOff x="7672204" y="3333273"/>
            <a:chExt cx="4197600" cy="2448000"/>
          </a:xfrm>
        </p:grpSpPr>
        <p:grpSp>
          <p:nvGrpSpPr>
            <p:cNvPr id="9" name="组合 8"/>
            <p:cNvGrpSpPr/>
            <p:nvPr/>
          </p:nvGrpSpPr>
          <p:grpSpPr>
            <a:xfrm>
              <a:off x="7672204" y="3333273"/>
              <a:ext cx="4197600" cy="2448000"/>
              <a:chOff x="7820979" y="4127045"/>
              <a:chExt cx="4197600" cy="2448000"/>
            </a:xfrm>
          </p:grpSpPr>
          <p:pic>
            <p:nvPicPr>
              <p:cNvPr id="16" name="图片 15"/>
              <p:cNvPicPr/>
              <p:nvPr/>
            </p:nvPicPr>
            <p:blipFill>
              <a:blip r:embed="rId2"/>
              <a:stretch>
                <a:fillRect/>
              </a:stretch>
            </p:blipFill>
            <p:spPr>
              <a:xfrm>
                <a:off x="7820979" y="4127045"/>
                <a:ext cx="4197600" cy="2448000"/>
              </a:xfrm>
              <a:prstGeom prst="rect">
                <a:avLst/>
              </a:prstGeom>
              <a:ln w="12700">
                <a:solidFill>
                  <a:schemeClr val="tx1"/>
                </a:solidFill>
              </a:ln>
            </p:spPr>
          </p:pic>
          <p:sp>
            <p:nvSpPr>
              <p:cNvPr id="20" name="文本框 19"/>
              <p:cNvSpPr txBox="1"/>
              <p:nvPr/>
            </p:nvSpPr>
            <p:spPr>
              <a:xfrm>
                <a:off x="8682059" y="5119863"/>
                <a:ext cx="1172307" cy="400110"/>
              </a:xfrm>
              <a:prstGeom prst="rect">
                <a:avLst/>
              </a:prstGeom>
              <a:noFill/>
              <a:ln w="12700">
                <a:solidFill>
                  <a:schemeClr val="tx1"/>
                </a:solidFill>
              </a:ln>
            </p:spPr>
            <p:txBody>
              <a:bodyPr wrap="square" rtlCol="0">
                <a:spAutoFit/>
              </a:bodyPr>
              <a:lstStyle/>
              <a:p>
                <a:r>
                  <a:rPr lang="en-US" altLang="zh-CN" sz="1000" dirty="0">
                    <a:latin typeface="Calibri Light" panose="020F0302020204030204" pitchFamily="34" charset="0"/>
                    <a:cs typeface="Calibri Light" panose="020F0302020204030204" pitchFamily="34" charset="0"/>
                  </a:rPr>
                  <a:t>Manually adjusted sever ID gaps</a:t>
                </a:r>
                <a:endParaRPr lang="zh-CN" altLang="en-US" sz="1000" dirty="0">
                  <a:latin typeface="Calibri Light" panose="020F0302020204030204" pitchFamily="34" charset="0"/>
                  <a:cs typeface="Calibri Light" panose="020F0302020204030204" pitchFamily="34" charset="0"/>
                </a:endParaRPr>
              </a:p>
            </p:txBody>
          </p:sp>
        </p:grpSp>
        <p:cxnSp>
          <p:nvCxnSpPr>
            <p:cNvPr id="19" name="直接箭头连接符 18"/>
            <p:cNvCxnSpPr/>
            <p:nvPr/>
          </p:nvCxnSpPr>
          <p:spPr>
            <a:xfrm>
              <a:off x="9377344" y="4578890"/>
              <a:ext cx="222739" cy="1473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7019290" y="6061710"/>
            <a:ext cx="4628515" cy="306705"/>
          </a:xfrm>
          <a:prstGeom prst="rect">
            <a:avLst/>
          </a:prstGeom>
          <a:noFill/>
        </p:spPr>
        <p:txBody>
          <a:bodyPr wrap="square" rtlCol="0">
            <a:spAutoFit/>
          </a:bodyPr>
          <a:lstStyle/>
          <a:p>
            <a:r>
              <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rPr>
              <a:t>Continuous optics correction during each injection period.</a:t>
            </a:r>
            <a:endParaRPr lang="en-US" altLang="zh-CN" sz="1400" dirty="0">
              <a:solidFill>
                <a:schemeClr val="tx1"/>
              </a:solidFill>
              <a:latin typeface="Times New Roman" panose="02020603050405020304" charset="0"/>
              <a:ea typeface="Calibri Light" panose="020F0302020204030204" pitchFamily="34" charset="0"/>
              <a:cs typeface="Times New Roman" panose="02020603050405020304" charset="0"/>
            </a:endParaRPr>
          </a:p>
        </p:txBody>
      </p:sp>
      <p:sp>
        <p:nvSpPr>
          <p:cNvPr id="12" name="标题 11"/>
          <p:cNvSpPr/>
          <p:nvPr>
            <p:ph type="title"/>
          </p:nvPr>
        </p:nvSpPr>
        <p:spPr>
          <a:xfrm>
            <a:off x="242570" y="-20955"/>
            <a:ext cx="9825355" cy="777240"/>
          </a:xfrm>
        </p:spPr>
        <p:txBody>
          <a:bodyPr>
            <a:noAutofit/>
          </a:bodyPr>
          <a:lstStyle/>
          <a:p>
            <a:r>
              <a:rPr lang="en-US" altLang="zh-CN" sz="3600" dirty="0"/>
              <a:t>Online ID Optics Correction Based on CNN</a:t>
            </a:r>
            <a:endParaRPr lang="en-US" altLang="zh-CN" sz="3600" dirty="0"/>
          </a:p>
        </p:txBody>
      </p:sp>
      <p:sp>
        <p:nvSpPr>
          <p:cNvPr id="3" name="文本框 2"/>
          <p:cNvSpPr txBox="1"/>
          <p:nvPr/>
        </p:nvSpPr>
        <p:spPr>
          <a:xfrm>
            <a:off x="1081405" y="1300480"/>
            <a:ext cx="4885055" cy="18637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l"/>
            </a:pPr>
            <a:r>
              <a:rPr lang="en-US" altLang="zh-CN" sz="2000" b="1">
                <a:latin typeface="Times New Roman" panose="02020603050405020304" charset="0"/>
                <a:cs typeface="Times New Roman" panose="02020603050405020304" charset="0"/>
              </a:rPr>
              <a:t>Beam injection</a:t>
            </a:r>
            <a:endParaRPr lang="en-US" altLang="zh-CN">
              <a:latin typeface="Times New Roman" panose="02020603050405020304" charset="0"/>
              <a:cs typeface="Times New Roman" panose="02020603050405020304" charset="0"/>
            </a:endParaRPr>
          </a:p>
          <a:p>
            <a:pPr indent="0">
              <a:lnSpc>
                <a:spcPct val="120000"/>
              </a:lnSpc>
              <a:spcBef>
                <a:spcPts val="0"/>
              </a:spcBef>
              <a:spcAft>
                <a:spcPts val="0"/>
              </a:spcAft>
              <a:buFont typeface="Wingdings" panose="05000000000000000000" charset="0"/>
              <a:buNone/>
            </a:pPr>
            <a:r>
              <a:rPr lang="en-US" altLang="zh-CN">
                <a:latin typeface="Times New Roman" panose="02020603050405020304" charset="0"/>
                <a:cs typeface="Times New Roman" panose="02020603050405020304" charset="0"/>
              </a:rPr>
              <a:t>     2 Hz , last 6s (12 measurements per round) </a:t>
            </a:r>
            <a:endParaRPr lang="en-US" altLang="zh-CN">
              <a:latin typeface="Times New Roman" panose="02020603050405020304" charset="0"/>
              <a:cs typeface="Times New Roman" panose="02020603050405020304" charset="0"/>
            </a:endParaRPr>
          </a:p>
          <a:p>
            <a:pPr marL="285750" indent="-285750">
              <a:lnSpc>
                <a:spcPct val="120000"/>
              </a:lnSpc>
              <a:spcBef>
                <a:spcPts val="0"/>
              </a:spcBef>
              <a:spcAft>
                <a:spcPts val="0"/>
              </a:spcAft>
              <a:buFont typeface="Wingdings" panose="05000000000000000000" charset="0"/>
              <a:buChar char="l"/>
            </a:pPr>
            <a:r>
              <a:rPr lang="en-US" altLang="zh-CN" sz="2000" b="1">
                <a:latin typeface="Times New Roman" panose="02020603050405020304" charset="0"/>
                <a:cs typeface="Times New Roman" panose="02020603050405020304" charset="0"/>
              </a:rPr>
              <a:t>Successfully tested at the SSRF </a:t>
            </a:r>
            <a:endParaRPr lang="en-US" altLang="zh-CN">
              <a:latin typeface="Times New Roman" panose="02020603050405020304" charset="0"/>
              <a:cs typeface="Times New Roman" panose="02020603050405020304" charset="0"/>
            </a:endParaRPr>
          </a:p>
          <a:p>
            <a:pPr indent="0">
              <a:lnSpc>
                <a:spcPct val="120000"/>
              </a:lnSpc>
              <a:spcBef>
                <a:spcPts val="0"/>
              </a:spcBef>
              <a:spcAft>
                <a:spcPts val="0"/>
              </a:spcAft>
              <a:buFont typeface="Wingdings" panose="05000000000000000000" charset="0"/>
              <a:buNone/>
            </a:pPr>
            <a:r>
              <a:rPr lang="en-US" altLang="zh-CN">
                <a:solidFill>
                  <a:srgbClr val="FF0000"/>
                </a:solidFill>
                <a:latin typeface="Times New Roman" panose="02020603050405020304" charset="0"/>
                <a:cs typeface="Times New Roman" panose="02020603050405020304" charset="0"/>
              </a:rPr>
              <a:t>     Accuracy ~1%</a:t>
            </a:r>
            <a:endParaRPr lang="en-US" altLang="zh-CN">
              <a:latin typeface="Times New Roman" panose="02020603050405020304" charset="0"/>
              <a:cs typeface="Times New Roman" panose="02020603050405020304" charset="0"/>
            </a:endParaRPr>
          </a:p>
          <a:p>
            <a:pPr marL="285750" indent="-285750">
              <a:lnSpc>
                <a:spcPct val="120000"/>
              </a:lnSpc>
              <a:spcBef>
                <a:spcPts val="0"/>
              </a:spcBef>
              <a:spcAft>
                <a:spcPts val="0"/>
              </a:spcAft>
              <a:buFont typeface="Wingdings" panose="05000000000000000000" charset="0"/>
              <a:buChar char="l"/>
            </a:pPr>
            <a:r>
              <a:rPr lang="en-US" altLang="zh-CN" sz="2000" b="1">
                <a:latin typeface="Times New Roman" panose="02020603050405020304" charset="0"/>
                <a:cs typeface="Times New Roman" panose="02020603050405020304" charset="0"/>
              </a:rPr>
              <a:t>Advantages and disadvantages</a:t>
            </a:r>
            <a:endParaRPr lang="en-US" altLang="zh-CN" sz="2000" b="1">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4910" y="54855"/>
            <a:ext cx="297180" cy="645160"/>
          </a:xfrm>
          <a:prstGeom prst="rect">
            <a:avLst/>
          </a:prstGeom>
          <a:noFill/>
        </p:spPr>
        <p:txBody>
          <a:bodyPr wrap="none" rtlCol="0">
            <a:spAutoFit/>
          </a:bodyPr>
          <a:lstStyle/>
          <a:p>
            <a:r>
              <a:rPr lang="en-US" altLang="zh-CN" sz="3600" b="1" dirty="0">
                <a:solidFill>
                  <a:schemeClr val="bg1"/>
                </a:solidFill>
                <a:latin typeface="Times New Roman" panose="02020603050405020304" charset="0"/>
                <a:cs typeface="Times New Roman" panose="02020603050405020304" charset="0"/>
              </a:rPr>
              <a:t> </a:t>
            </a:r>
            <a:endParaRPr lang="en-US" altLang="zh-CN" sz="3600" b="1" dirty="0">
              <a:ln w="9525" cmpd="sng">
                <a:solidFill>
                  <a:schemeClr val="accent1"/>
                </a:solidFill>
                <a:prstDash val="solid"/>
              </a:ln>
              <a:solidFill>
                <a:schemeClr val="bg1"/>
              </a:solidFill>
              <a:effectLst>
                <a:glow rad="38100">
                  <a:schemeClr val="accent1">
                    <a:alpha val="40000"/>
                  </a:schemeClr>
                </a:glow>
              </a:effectLst>
              <a:latin typeface="Times New Roman" panose="02020603050405020304" charset="0"/>
              <a:cs typeface="Times New Roman" panose="02020603050405020304" charset="0"/>
            </a:endParaRPr>
          </a:p>
        </p:txBody>
      </p:sp>
      <p:pic>
        <p:nvPicPr>
          <p:cNvPr id="5" name="图片 4"/>
          <p:cNvPicPr>
            <a:picLocks noChangeAspect="1"/>
          </p:cNvPicPr>
          <p:nvPr>
            <p:custDataLst>
              <p:tags r:id="rId1"/>
            </p:custDataLst>
          </p:nvPr>
        </p:nvPicPr>
        <p:blipFill>
          <a:blip r:embed="rId2"/>
          <a:stretch>
            <a:fillRect/>
          </a:stretch>
        </p:blipFill>
        <p:spPr>
          <a:xfrm>
            <a:off x="638175" y="1926590"/>
            <a:ext cx="3972560" cy="3589020"/>
          </a:xfrm>
          <a:prstGeom prst="rect">
            <a:avLst/>
          </a:prstGeom>
          <a:ln>
            <a:solidFill>
              <a:schemeClr val="accent1"/>
            </a:solidFill>
          </a:ln>
        </p:spPr>
      </p:pic>
      <p:sp>
        <p:nvSpPr>
          <p:cNvPr id="11" name="文本框 10"/>
          <p:cNvSpPr txBox="1"/>
          <p:nvPr/>
        </p:nvSpPr>
        <p:spPr>
          <a:xfrm>
            <a:off x="4527550" y="1495425"/>
            <a:ext cx="6602095" cy="706755"/>
          </a:xfrm>
          <a:prstGeom prst="rect">
            <a:avLst/>
          </a:prstGeom>
          <a:noFill/>
        </p:spPr>
        <p:txBody>
          <a:bodyPr wrap="square" rtlCol="0">
            <a:spAutoFit/>
          </a:bodyPr>
          <a:lstStyle/>
          <a:p>
            <a:pPr marL="342900" indent="-342900" algn="l">
              <a:buFont typeface="Wingdings" panose="05000000000000000000" pitchFamily="2" charset="2"/>
              <a:buChar char="n"/>
            </a:pPr>
            <a:r>
              <a:rPr lang="en-US" altLang="zh-CN" sz="2000" b="1" dirty="0">
                <a:latin typeface="Times New Roman" panose="02020603050405020304" charset="0"/>
                <a:cs typeface="Times New Roman" panose="02020603050405020304" charset="0"/>
              </a:rPr>
              <a:t>The structure of reinforcement learning</a:t>
            </a:r>
            <a:r>
              <a:rPr lang="zh-CN" altLang="en-US" sz="2000" b="1" dirty="0">
                <a:latin typeface="Times New Roman" panose="02020603050405020304" charset="0"/>
                <a:cs typeface="Times New Roman" panose="02020603050405020304" charset="0"/>
              </a:rPr>
              <a:t>：</a:t>
            </a:r>
            <a:endParaRPr lang="en-US" altLang="zh-CN" sz="2000" dirty="0">
              <a:latin typeface="Times New Roman" panose="02020603050405020304" charset="0"/>
              <a:cs typeface="Times New Roman" panose="02020603050405020304" charset="0"/>
            </a:endParaRPr>
          </a:p>
          <a:p>
            <a:endParaRPr lang="zh-CN" altLang="en-US" sz="2000" dirty="0">
              <a:latin typeface="Times New Roman" panose="02020603050405020304" charset="0"/>
              <a:cs typeface="Times New Roman" panose="02020603050405020304" charset="0"/>
            </a:endParaRPr>
          </a:p>
        </p:txBody>
      </p:sp>
      <p:sp>
        <p:nvSpPr>
          <p:cNvPr id="10" name="文本框 9"/>
          <p:cNvSpPr txBox="1"/>
          <p:nvPr/>
        </p:nvSpPr>
        <p:spPr>
          <a:xfrm>
            <a:off x="4863465" y="1997710"/>
            <a:ext cx="6309995" cy="4076700"/>
          </a:xfrm>
          <a:prstGeom prst="rect">
            <a:avLst/>
          </a:prstGeom>
          <a:noFill/>
        </p:spPr>
        <p:txBody>
          <a:bodyPr wrap="square" rtlCol="0" anchor="t">
            <a:spAutoFit/>
          </a:bodyPr>
          <a:lstStyle/>
          <a:p>
            <a:pPr marL="285750" indent="-285750" algn="just">
              <a:lnSpc>
                <a:spcPct val="120000"/>
              </a:lnSpc>
              <a:spcBef>
                <a:spcPts val="0"/>
              </a:spcBef>
              <a:spcAft>
                <a:spcPts val="0"/>
              </a:spcAft>
              <a:buFont typeface="Wingdings" panose="05000000000000000000" pitchFamily="2" charset="2"/>
              <a:buChar char="l"/>
            </a:pPr>
            <a:r>
              <a:rPr lang="en-US" altLang="zh-CN" b="1" dirty="0">
                <a:latin typeface="Times New Roman" panose="02020603050405020304" charset="0"/>
                <a:cs typeface="Times New Roman" panose="02020603050405020304" charset="0"/>
                <a:sym typeface="+mn-ea"/>
              </a:rPr>
              <a:t>Action: </a:t>
            </a:r>
            <a:r>
              <a:rPr lang="en-US" altLang="zh-CN" dirty="0">
                <a:latin typeface="Times New Roman" panose="02020603050405020304" charset="0"/>
                <a:cs typeface="Times New Roman" panose="02020603050405020304" charset="0"/>
                <a:sym typeface="+mn-ea"/>
              </a:rPr>
              <a:t>The setting values of</a:t>
            </a:r>
            <a:r>
              <a:rPr lang="en-US" altLang="zh-CN" b="1" dirty="0">
                <a:solidFill>
                  <a:schemeClr val="tx2">
                    <a:lumMod val="60000"/>
                    <a:lumOff val="40000"/>
                  </a:schemeClr>
                </a:solidFill>
                <a:latin typeface="Times New Roman" panose="02020603050405020304" charset="0"/>
                <a:cs typeface="Times New Roman" panose="02020603050405020304" charset="0"/>
                <a:sym typeface="+mn-ea"/>
              </a:rPr>
              <a:t> </a:t>
            </a:r>
            <a:r>
              <a:rPr lang="en-US" altLang="zh-CN" b="1" dirty="0">
                <a:latin typeface="Times New Roman" panose="02020603050405020304" charset="0"/>
                <a:cs typeface="Times New Roman" panose="02020603050405020304" charset="0"/>
                <a:sym typeface="+mn-ea"/>
              </a:rPr>
              <a:t>6 skew quadrupoles</a:t>
            </a:r>
            <a:endParaRPr lang="en-US" altLang="zh-CN" dirty="0">
              <a:latin typeface="Times New Roman" panose="02020603050405020304" charset="0"/>
              <a:cs typeface="Times New Roman" panose="02020603050405020304" charset="0"/>
            </a:endParaRPr>
          </a:p>
          <a:p>
            <a:pPr marL="285750" indent="-285750" algn="just">
              <a:lnSpc>
                <a:spcPct val="120000"/>
              </a:lnSpc>
              <a:spcBef>
                <a:spcPts val="0"/>
              </a:spcBef>
              <a:spcAft>
                <a:spcPts val="0"/>
              </a:spcAft>
              <a:buFont typeface="Wingdings" panose="05000000000000000000" pitchFamily="2" charset="2"/>
              <a:buChar char="l"/>
            </a:pPr>
            <a:r>
              <a:rPr lang="en-US" altLang="zh-CN" b="1" dirty="0">
                <a:latin typeface="Times New Roman" panose="02020603050405020304" charset="0"/>
                <a:cs typeface="Times New Roman" panose="02020603050405020304" charset="0"/>
                <a:sym typeface="+mn-ea"/>
              </a:rPr>
              <a:t>State: </a:t>
            </a:r>
            <a:r>
              <a:rPr lang="en-US" altLang="zh-CN" dirty="0">
                <a:latin typeface="Times New Roman" panose="02020603050405020304" charset="0"/>
                <a:cs typeface="Times New Roman" panose="02020603050405020304" charset="0"/>
                <a:sym typeface="+mn-ea"/>
              </a:rPr>
              <a:t>The horizontal and vertical beam sizes, the beam  angle, the RMS vertical dispersion, and the current setting values of the skew quadrupoles.</a:t>
            </a:r>
            <a:endParaRPr lang="en-US" altLang="zh-CN" dirty="0">
              <a:latin typeface="Times New Roman" panose="02020603050405020304" charset="0"/>
              <a:cs typeface="Times New Roman" panose="02020603050405020304" charset="0"/>
            </a:endParaRPr>
          </a:p>
          <a:p>
            <a:pPr marL="285750" indent="-285750" algn="just">
              <a:lnSpc>
                <a:spcPct val="120000"/>
              </a:lnSpc>
              <a:spcBef>
                <a:spcPts val="0"/>
              </a:spcBef>
              <a:spcAft>
                <a:spcPts val="0"/>
              </a:spcAft>
              <a:buFont typeface="Wingdings" panose="05000000000000000000" pitchFamily="2" charset="2"/>
              <a:buChar char="l"/>
            </a:pPr>
            <a:r>
              <a:rPr lang="en-US" altLang="zh-CN" b="1" dirty="0">
                <a:latin typeface="Times New Roman" panose="02020603050405020304" charset="0"/>
                <a:cs typeface="Times New Roman" panose="02020603050405020304" charset="0"/>
                <a:sym typeface="+mn-ea"/>
              </a:rPr>
              <a:t>Reward: </a:t>
            </a:r>
            <a:r>
              <a:rPr lang="en-US" altLang="zh-CN" dirty="0">
                <a:latin typeface="Times New Roman" panose="02020603050405020304" charset="0"/>
                <a:cs typeface="Times New Roman" panose="02020603050405020304" charset="0"/>
                <a:sym typeface="+mn-ea"/>
              </a:rPr>
              <a:t>A reward of 1 is given when the horizontal and vertical beam sizes and the beam angle are controlled within the target range, and simultaneously, the RMS vertical dispersion is also controlled within the target range.</a:t>
            </a:r>
            <a:endParaRPr lang="en-US" altLang="zh-CN" dirty="0">
              <a:latin typeface="Times New Roman" panose="02020603050405020304" charset="0"/>
              <a:cs typeface="Times New Roman" panose="02020603050405020304" charset="0"/>
            </a:endParaRPr>
          </a:p>
          <a:p>
            <a:pPr marL="285750" indent="-285750" algn="just">
              <a:lnSpc>
                <a:spcPct val="120000"/>
              </a:lnSpc>
              <a:spcBef>
                <a:spcPts val="0"/>
              </a:spcBef>
              <a:spcAft>
                <a:spcPts val="0"/>
              </a:spcAft>
              <a:buFont typeface="Wingdings" panose="05000000000000000000" pitchFamily="2" charset="2"/>
              <a:buChar char="l"/>
            </a:pPr>
            <a:r>
              <a:rPr lang="en-US" altLang="zh-CN" b="1" dirty="0">
                <a:latin typeface="Times New Roman" panose="02020603050405020304" charset="0"/>
                <a:cs typeface="Times New Roman" panose="02020603050405020304" charset="0"/>
                <a:sym typeface="+mn-ea"/>
              </a:rPr>
              <a:t>Agent: </a:t>
            </a:r>
            <a:r>
              <a:rPr lang="en-US" altLang="zh-CN" dirty="0">
                <a:latin typeface="Times New Roman" panose="02020603050405020304" charset="0"/>
                <a:cs typeface="Times New Roman" panose="02020603050405020304" charset="0"/>
                <a:sym typeface="+mn-ea"/>
              </a:rPr>
              <a:t>A model trained with the state and action, which provides the optimal action-value function</a:t>
            </a:r>
            <a:endParaRPr lang="en-US" altLang="zh-CN" dirty="0">
              <a:latin typeface="Times New Roman" panose="02020603050405020304" charset="0"/>
              <a:cs typeface="Times New Roman" panose="02020603050405020304" charset="0"/>
            </a:endParaRPr>
          </a:p>
          <a:p>
            <a:pPr marL="285750" indent="-285750" algn="just">
              <a:lnSpc>
                <a:spcPct val="120000"/>
              </a:lnSpc>
              <a:spcBef>
                <a:spcPts val="0"/>
              </a:spcBef>
              <a:spcAft>
                <a:spcPts val="0"/>
              </a:spcAft>
              <a:buFont typeface="Wingdings" panose="05000000000000000000" pitchFamily="2" charset="2"/>
              <a:buChar char="l"/>
            </a:pPr>
            <a:r>
              <a:rPr lang="en-US" altLang="zh-CN" b="1" dirty="0">
                <a:latin typeface="Times New Roman" panose="02020603050405020304" charset="0"/>
                <a:cs typeface="Times New Roman" panose="02020603050405020304" charset="0"/>
                <a:sym typeface="+mn-ea"/>
              </a:rPr>
              <a:t>Environment: </a:t>
            </a:r>
            <a:r>
              <a:rPr lang="en-US" altLang="zh-CN" dirty="0">
                <a:latin typeface="Times New Roman" panose="02020603050405020304" charset="0"/>
                <a:cs typeface="Times New Roman" panose="02020603050405020304" charset="0"/>
                <a:sym typeface="+mn-ea"/>
              </a:rPr>
              <a:t>In the simulation, it is the lattice under </a:t>
            </a:r>
            <a:r>
              <a:rPr lang="en-US" altLang="zh-CN" dirty="0" err="1">
                <a:latin typeface="Times New Roman" panose="02020603050405020304" charset="0"/>
                <a:cs typeface="Times New Roman" panose="02020603050405020304" charset="0"/>
                <a:sym typeface="+mn-ea"/>
              </a:rPr>
              <a:t>pyAT (6 hours)</a:t>
            </a:r>
            <a:r>
              <a:rPr lang="en-US" altLang="zh-CN" dirty="0">
                <a:latin typeface="Times New Roman" panose="02020603050405020304" charset="0"/>
                <a:cs typeface="Times New Roman" panose="02020603050405020304" charset="0"/>
                <a:sym typeface="+mn-ea"/>
              </a:rPr>
              <a:t>; in operation, it is the SSRF machine (24 hours).</a:t>
            </a:r>
            <a:endParaRPr lang="en-US" altLang="zh-CN" dirty="0">
              <a:latin typeface="Times New Roman" panose="02020603050405020304" charset="0"/>
              <a:cs typeface="Times New Roman" panose="02020603050405020304" charset="0"/>
              <a:sym typeface="+mn-ea"/>
            </a:endParaRPr>
          </a:p>
        </p:txBody>
      </p:sp>
      <p:sp>
        <p:nvSpPr>
          <p:cNvPr id="6" name="文本框 5"/>
          <p:cNvSpPr txBox="1"/>
          <p:nvPr/>
        </p:nvSpPr>
        <p:spPr>
          <a:xfrm>
            <a:off x="0" y="54610"/>
            <a:ext cx="10570210" cy="553085"/>
          </a:xfrm>
          <a:prstGeom prst="rect">
            <a:avLst/>
          </a:prstGeom>
          <a:noFill/>
        </p:spPr>
        <p:txBody>
          <a:bodyPr wrap="square" rtlCol="0" anchor="t">
            <a:spAutoFit/>
          </a:bodyPr>
          <a:lstStyle/>
          <a:p>
            <a:r>
              <a:rPr lang="en-US" altLang="zh-CN" sz="3000" b="1">
                <a:solidFill>
                  <a:schemeClr val="bg1"/>
                </a:solidFill>
                <a:latin typeface="Times New Roman" panose="02020603050405020304" charset="0"/>
                <a:cs typeface="Times New Roman" panose="02020603050405020304" charset="0"/>
              </a:rPr>
              <a:t>Online Coupling Correction Based on Reinforcement Learning</a:t>
            </a:r>
            <a:endParaRPr lang="en-US" altLang="zh-CN" sz="3000" b="1">
              <a:solidFill>
                <a:schemeClr val="bg1"/>
              </a:solidFill>
              <a:latin typeface="Times New Roman" panose="02020603050405020304" charset="0"/>
              <a:cs typeface="Times New Roman" panose="02020603050405020304" charset="0"/>
            </a:endParaRPr>
          </a:p>
        </p:txBody>
      </p:sp>
      <p:sp>
        <p:nvSpPr>
          <p:cNvPr id="8" name="文本框 7"/>
          <p:cNvSpPr txBox="1"/>
          <p:nvPr/>
        </p:nvSpPr>
        <p:spPr>
          <a:xfrm>
            <a:off x="451485" y="989965"/>
            <a:ext cx="11003915" cy="414020"/>
          </a:xfrm>
          <a:prstGeom prst="rect">
            <a:avLst/>
          </a:prstGeom>
          <a:noFill/>
        </p:spPr>
        <p:txBody>
          <a:bodyPr wrap="square" rtlCol="0" anchor="t">
            <a:spAutoFit/>
          </a:bodyPr>
          <a:lstStyle/>
          <a:p>
            <a:pPr marL="285750" indent="-285750">
              <a:buFont typeface="Wingdings" panose="05000000000000000000" pitchFamily="2" charset="2"/>
              <a:buChar char="n"/>
            </a:pPr>
            <a:r>
              <a:rPr lang="en-US" altLang="zh-CN" sz="2100" b="1" dirty="0">
                <a:latin typeface="Times New Roman" panose="02020603050405020304" charset="0"/>
                <a:cs typeface="Times New Roman" panose="02020603050405020304" charset="0"/>
                <a:sym typeface="+mn-ea"/>
              </a:rPr>
              <a:t>The Structure </a:t>
            </a:r>
            <a:r>
              <a:rPr lang="en-US" altLang="zh-CN" sz="2100" b="1" dirty="0">
                <a:latin typeface="Times New Roman" panose="02020603050405020304" charset="0"/>
                <a:cs typeface="Times New Roman" panose="02020603050405020304" charset="0"/>
              </a:rPr>
              <a:t>for Online Coupling Correction in the SSRF </a:t>
            </a:r>
            <a:r>
              <a:rPr lang="en-US" altLang="zh-CN" sz="2100" b="1" dirty="0">
                <a:latin typeface="Times New Roman" panose="02020603050405020304" charset="0"/>
                <a:cs typeface="Times New Roman" panose="02020603050405020304" charset="0"/>
                <a:sym typeface="+mn-ea"/>
              </a:rPr>
              <a:t>Using Reinforcement Learning </a:t>
            </a:r>
            <a:endParaRPr lang="en-US" altLang="zh-CN" sz="2100" b="1" dirty="0">
              <a:latin typeface="Times New Roman" panose="02020603050405020304" charset="0"/>
              <a:cs typeface="Times New Roman" panose="02020603050405020304" charset="0"/>
              <a:sym typeface="+mn-ea"/>
            </a:endParaRPr>
          </a:p>
        </p:txBody>
      </p:sp>
      <p:sp>
        <p:nvSpPr>
          <p:cNvPr id="2" name="文本框 1"/>
          <p:cNvSpPr txBox="1"/>
          <p:nvPr/>
        </p:nvSpPr>
        <p:spPr>
          <a:xfrm>
            <a:off x="741045" y="5577840"/>
            <a:ext cx="3609340" cy="368300"/>
          </a:xfrm>
          <a:prstGeom prst="rect">
            <a:avLst/>
          </a:prstGeom>
          <a:noFill/>
        </p:spPr>
        <p:txBody>
          <a:bodyPr wrap="square" rtlCol="0" anchor="t">
            <a:spAutoFit/>
          </a:bodyPr>
          <a:p>
            <a:r>
              <a:rPr lang="en-US" altLang="zh-CN">
                <a:latin typeface="Times New Roman" panose="02020603050405020304" charset="0"/>
                <a:cs typeface="Times New Roman" panose="02020603050405020304" charset="0"/>
              </a:rPr>
              <a:t>Diagram of Reinforcement Learning</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p:nvPr>
            <p:custDataLst>
              <p:tags r:id="rId1"/>
            </p:custDataLst>
          </p:nvPr>
        </p:nvPicPr>
        <p:blipFill>
          <a:blip r:embed="rId2"/>
          <a:stretch>
            <a:fillRect/>
          </a:stretch>
        </p:blipFill>
        <p:spPr>
          <a:xfrm>
            <a:off x="1457960" y="1822450"/>
            <a:ext cx="4140000" cy="2337435"/>
          </a:xfrm>
          <a:prstGeom prst="rect">
            <a:avLst/>
          </a:prstGeom>
          <a:ln w="19050">
            <a:solidFill>
              <a:schemeClr val="accent1"/>
            </a:solidFill>
          </a:ln>
        </p:spPr>
      </p:pic>
      <p:sp>
        <p:nvSpPr>
          <p:cNvPr id="5" name="文本框 4"/>
          <p:cNvSpPr txBox="1"/>
          <p:nvPr/>
        </p:nvSpPr>
        <p:spPr>
          <a:xfrm>
            <a:off x="683260" y="4692015"/>
            <a:ext cx="10616565" cy="1568450"/>
          </a:xfrm>
          <a:prstGeom prst="rect">
            <a:avLst/>
          </a:prstGeom>
          <a:noFill/>
        </p:spPr>
        <p:txBody>
          <a:bodyPr wrap="square" rtlCol="0" anchor="t">
            <a:spAutoFit/>
          </a:bodyPr>
          <a:lstStyle/>
          <a:p>
            <a:pPr marL="285750" indent="-285750" algn="just">
              <a:buFont typeface="Wingdings" panose="05000000000000000000" pitchFamily="2" charset="2"/>
              <a:buChar char="l"/>
            </a:pPr>
            <a:r>
              <a:rPr lang="en-US" altLang="zh-CN" sz="1600" dirty="0">
                <a:latin typeface="Times New Roman" panose="02020603050405020304" charset="0"/>
                <a:cs typeface="Times New Roman" panose="02020603050405020304" charset="0"/>
              </a:rPr>
              <a:t>At present, several reinforcement learning algorithms, including Deep Q-Network (DQN), Proximal Policy Optimization (PPO), and Advantage Actor-Critic (A2C), have been simulated and tested. Additionally, hyperparameter optimization has been meticulously performed for each algorithm. Among these, DQN and PPO have demonstrated better performance.</a:t>
            </a:r>
            <a:endParaRPr lang="en-US" altLang="zh-CN" sz="1600" dirty="0">
              <a:latin typeface="Times New Roman" panose="02020603050405020304" charset="0"/>
              <a:cs typeface="Times New Roman" panose="02020603050405020304" charset="0"/>
            </a:endParaRPr>
          </a:p>
          <a:p>
            <a:pPr marL="285750" indent="-285750" algn="just">
              <a:buFont typeface="Wingdings" panose="05000000000000000000" pitchFamily="2" charset="2"/>
              <a:buChar char="l"/>
            </a:pPr>
            <a:r>
              <a:rPr lang="en-US" altLang="zh-CN" sz="1600" dirty="0">
                <a:latin typeface="Times New Roman" panose="02020603050405020304" charset="0"/>
                <a:cs typeface="Times New Roman" panose="02020603050405020304" charset="0"/>
              </a:rPr>
              <a:t>On-machine experiments </a:t>
            </a:r>
            <a:r>
              <a:rPr lang="en-US" altLang="zh-CN" sz="1600" dirty="0">
                <a:latin typeface="Times New Roman" panose="02020603050405020304" charset="0"/>
                <a:cs typeface="Times New Roman" panose="02020603050405020304" charset="0"/>
                <a:sym typeface="+mn-ea"/>
              </a:rPr>
              <a:t>have been successfully completed</a:t>
            </a:r>
            <a:r>
              <a:rPr lang="en-US" altLang="zh-CN" sz="1600" dirty="0">
                <a:latin typeface="Times New Roman" panose="02020603050405020304" charset="0"/>
                <a:cs typeface="Times New Roman" panose="02020603050405020304" charset="0"/>
              </a:rPr>
              <a:t>. During these experiments, the algorithm has been running stably. Notably, the beam size has shown a continuous convergence trend, and the stability has shown a significant improvement.  </a:t>
            </a:r>
            <a:endParaRPr lang="en-US" altLang="zh-CN" sz="1600" dirty="0">
              <a:latin typeface="Times New Roman" panose="02020603050405020304" charset="0"/>
              <a:cs typeface="Times New Roman" panose="02020603050405020304" charset="0"/>
            </a:endParaRPr>
          </a:p>
        </p:txBody>
      </p:sp>
      <p:pic>
        <p:nvPicPr>
          <p:cNvPr id="10" name="图片 9"/>
          <p:cNvPicPr/>
          <p:nvPr>
            <p:custDataLst>
              <p:tags r:id="rId3"/>
            </p:custDataLst>
          </p:nvPr>
        </p:nvPicPr>
        <p:blipFill>
          <a:blip r:embed="rId4"/>
          <a:stretch>
            <a:fillRect/>
          </a:stretch>
        </p:blipFill>
        <p:spPr>
          <a:xfrm>
            <a:off x="6513195" y="1819910"/>
            <a:ext cx="4140000" cy="2340000"/>
          </a:xfrm>
          <a:prstGeom prst="rect">
            <a:avLst/>
          </a:prstGeom>
          <a:ln w="19050">
            <a:solidFill>
              <a:schemeClr val="accent1"/>
            </a:solidFill>
          </a:ln>
        </p:spPr>
      </p:pic>
      <p:sp>
        <p:nvSpPr>
          <p:cNvPr id="13" name="文本框 12"/>
          <p:cNvSpPr txBox="1"/>
          <p:nvPr>
            <p:custDataLst>
              <p:tags r:id="rId5"/>
            </p:custDataLst>
          </p:nvPr>
        </p:nvSpPr>
        <p:spPr>
          <a:xfrm>
            <a:off x="1271270" y="4202430"/>
            <a:ext cx="4824730" cy="306705"/>
          </a:xfrm>
          <a:prstGeom prst="rect">
            <a:avLst/>
          </a:prstGeom>
          <a:noFill/>
        </p:spPr>
        <p:txBody>
          <a:bodyPr wrap="square" rtlCol="0">
            <a:spAutoFit/>
          </a:bodyPr>
          <a:lstStyle/>
          <a:p>
            <a:r>
              <a:rPr lang="en-US" altLang="zh-CN" sz="1400" dirty="0">
                <a:latin typeface="Times New Roman" panose="02020603050405020304" charset="0"/>
                <a:cs typeface="Times New Roman" panose="02020603050405020304" charset="0"/>
              </a:rPr>
              <a:t>Reinforcement Learning Training Process for SSRF Machines</a:t>
            </a:r>
            <a:endParaRPr lang="en-US" altLang="zh-CN" sz="1400" dirty="0">
              <a:latin typeface="Times New Roman" panose="02020603050405020304" charset="0"/>
              <a:cs typeface="Times New Roman" panose="02020603050405020304" charset="0"/>
            </a:endParaRPr>
          </a:p>
        </p:txBody>
      </p:sp>
      <p:sp>
        <p:nvSpPr>
          <p:cNvPr id="11" name="文本框 10"/>
          <p:cNvSpPr txBox="1"/>
          <p:nvPr>
            <p:custDataLst>
              <p:tags r:id="rId6"/>
            </p:custDataLst>
          </p:nvPr>
        </p:nvSpPr>
        <p:spPr>
          <a:xfrm>
            <a:off x="6306361" y="4202558"/>
            <a:ext cx="4580255" cy="306705"/>
          </a:xfrm>
          <a:prstGeom prst="rect">
            <a:avLst/>
          </a:prstGeom>
          <a:noFill/>
        </p:spPr>
        <p:txBody>
          <a:bodyPr wrap="none" rtlCol="0">
            <a:spAutoFit/>
          </a:bodyPr>
          <a:lstStyle/>
          <a:p>
            <a:pPr algn="l"/>
            <a:r>
              <a:rPr lang="en-US" altLang="zh-CN" sz="1400" dirty="0">
                <a:latin typeface="Times New Roman" panose="02020603050405020304" charset="0"/>
                <a:cs typeface="Times New Roman" panose="02020603050405020304" charset="0"/>
              </a:rPr>
              <a:t>Actions of skew quadrupoles given by reinforcement learning</a:t>
            </a:r>
            <a:endParaRPr lang="en-US" altLang="zh-CN" sz="1400" dirty="0">
              <a:latin typeface="Times New Roman" panose="02020603050405020304" charset="0"/>
              <a:cs typeface="Times New Roman" panose="02020603050405020304" charset="0"/>
            </a:endParaRPr>
          </a:p>
        </p:txBody>
      </p:sp>
      <p:sp>
        <p:nvSpPr>
          <p:cNvPr id="6" name="文本框 5"/>
          <p:cNvSpPr txBox="1"/>
          <p:nvPr/>
        </p:nvSpPr>
        <p:spPr>
          <a:xfrm>
            <a:off x="0" y="92710"/>
            <a:ext cx="10570210" cy="553085"/>
          </a:xfrm>
          <a:prstGeom prst="rect">
            <a:avLst/>
          </a:prstGeom>
          <a:noFill/>
        </p:spPr>
        <p:txBody>
          <a:bodyPr wrap="square" rtlCol="0" anchor="t">
            <a:spAutoFit/>
          </a:bodyPr>
          <a:lstStyle/>
          <a:p>
            <a:r>
              <a:rPr lang="en-US" altLang="zh-CN" sz="3000" b="1">
                <a:solidFill>
                  <a:schemeClr val="bg1"/>
                </a:solidFill>
                <a:latin typeface="Times New Roman" panose="02020603050405020304" charset="0"/>
                <a:cs typeface="Times New Roman" panose="02020603050405020304" charset="0"/>
              </a:rPr>
              <a:t>Online Coupling Correction Based on Reinforcement Learning</a:t>
            </a:r>
            <a:endParaRPr lang="en-US" altLang="zh-CN" sz="3000" b="1">
              <a:solidFill>
                <a:schemeClr val="bg1"/>
              </a:solidFill>
              <a:latin typeface="Times New Roman" panose="02020603050405020304" charset="0"/>
              <a:cs typeface="Times New Roman" panose="02020603050405020304" charset="0"/>
            </a:endParaRPr>
          </a:p>
        </p:txBody>
      </p:sp>
      <p:sp>
        <p:nvSpPr>
          <p:cNvPr id="2" name="文本框 1"/>
          <p:cNvSpPr txBox="1"/>
          <p:nvPr/>
        </p:nvSpPr>
        <p:spPr>
          <a:xfrm>
            <a:off x="726440" y="787400"/>
            <a:ext cx="10821670" cy="1076325"/>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400" b="1" dirty="0">
                <a:solidFill>
                  <a:schemeClr val="tx1"/>
                </a:solidFill>
                <a:latin typeface="Times New Roman" panose="02020603050405020304" charset="0"/>
                <a:cs typeface="Times New Roman" panose="02020603050405020304" charset="0"/>
              </a:rPr>
              <a:t>On-Machine Experiment Results</a:t>
            </a:r>
            <a:endParaRPr lang="en-US" altLang="zh-CN" sz="2400" b="1" dirty="0">
              <a:solidFill>
                <a:schemeClr val="tx1"/>
              </a:solidFill>
              <a:latin typeface="Times New Roman" panose="02020603050405020304" charset="0"/>
              <a:cs typeface="Times New Roman" panose="02020603050405020304" charset="0"/>
            </a:endParaRPr>
          </a:p>
          <a:p>
            <a:pPr marL="342900" lvl="0" indent="-342900">
              <a:buFont typeface="Arial" panose="020B0604020202020204" pitchFamily="34" charset="0"/>
              <a:buChar char="•"/>
            </a:pPr>
            <a:r>
              <a:rPr lang="en-US" altLang="zh-CN" sz="2000" b="1" dirty="0">
                <a:solidFill>
                  <a:schemeClr val="tx1"/>
                </a:solidFill>
                <a:latin typeface="Times New Roman" panose="02020603050405020304" charset="0"/>
                <a:cs typeface="Times New Roman" panose="02020603050405020304" charset="0"/>
              </a:rPr>
              <a:t>PPO Algorithm Achieves </a:t>
            </a:r>
            <a:r>
              <a:rPr lang="en-US" altLang="en-US" sz="2000" b="1" dirty="0">
                <a:solidFill>
                  <a:schemeClr val="tx1"/>
                </a:solidFill>
                <a:latin typeface="Times New Roman" panose="02020603050405020304" charset="0"/>
                <a:cs typeface="Times New Roman" panose="02020603050405020304" charset="0"/>
              </a:rPr>
              <a:t>±</a:t>
            </a:r>
            <a:r>
              <a:rPr lang="en-US" altLang="zh-CN" sz="2000" b="1" dirty="0">
                <a:solidFill>
                  <a:schemeClr val="tx1"/>
                </a:solidFill>
                <a:latin typeface="Times New Roman" panose="02020603050405020304" charset="0"/>
                <a:cs typeface="Times New Roman" panose="02020603050405020304" charset="0"/>
              </a:rPr>
              <a:t>1 </a:t>
            </a:r>
            <a:r>
              <a:rPr lang="en-US" altLang="zh-CN" sz="2000" b="1" dirty="0" err="1">
                <a:solidFill>
                  <a:schemeClr val="tx1"/>
                </a:solidFill>
                <a:latin typeface="Times New Roman" panose="02020603050405020304" charset="0"/>
                <a:cs typeface="Times New Roman" panose="02020603050405020304" charset="0"/>
              </a:rPr>
              <a:t>μm</a:t>
            </a:r>
            <a:r>
              <a:rPr lang="en-US" altLang="zh-CN" sz="2000" b="1" dirty="0">
                <a:solidFill>
                  <a:schemeClr val="tx1"/>
                </a:solidFill>
                <a:latin typeface="Times New Roman" panose="02020603050405020304" charset="0"/>
                <a:cs typeface="Times New Roman" panose="02020603050405020304" charset="0"/>
              </a:rPr>
              <a:t> Beam Size Control and 24-Hour Continuous Operation</a:t>
            </a:r>
            <a:endParaRPr lang="en-US" altLang="zh-CN" sz="2000" b="1" dirty="0">
              <a:solidFill>
                <a:schemeClr val="tx1"/>
              </a:solidFill>
              <a:latin typeface="Times New Roman" panose="02020603050405020304" charset="0"/>
              <a:cs typeface="Times New Roman" panose="02020603050405020304" charset="0"/>
            </a:endParaRPr>
          </a:p>
          <a:p>
            <a:pPr marL="342900" indent="-342900">
              <a:buFont typeface="Wingdings" panose="05000000000000000000" pitchFamily="2" charset="2"/>
              <a:buChar char="n"/>
            </a:pPr>
            <a:endParaRPr lang="en-US" altLang="zh-CN" sz="2000" b="1" dirty="0">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4620" y="-50800"/>
            <a:ext cx="7689850" cy="812800"/>
          </a:xfrm>
          <a:prstGeom prst="rect">
            <a:avLst/>
          </a:prstGeom>
          <a:noFill/>
        </p:spPr>
        <p:txBody>
          <a:bodyPr wrap="square" rtlCol="0" anchor="t">
            <a:noAutofit/>
          </a:bodyPr>
          <a:lstStyle/>
          <a:p>
            <a:r>
              <a:rPr lang="en-US" altLang="zh-CN" sz="4400" dirty="0">
                <a:solidFill>
                  <a:schemeClr val="bg1"/>
                </a:solidFill>
                <a:latin typeface="Times New Roman" panose="02020603050405020304" charset="0"/>
                <a:cs typeface="Times New Roman" panose="02020603050405020304" charset="0"/>
              </a:rPr>
              <a:t>Summary</a:t>
            </a:r>
            <a:endParaRPr lang="en-US" altLang="zh-CN" sz="4400" dirty="0">
              <a:solidFill>
                <a:schemeClr val="bg1"/>
              </a:solidFill>
              <a:latin typeface="Times New Roman" panose="02020603050405020304" charset="0"/>
              <a:cs typeface="Times New Roman" panose="02020603050405020304" charset="0"/>
            </a:endParaRPr>
          </a:p>
          <a:p>
            <a:endParaRPr lang="en-US" altLang="zh-CN" sz="4400" dirty="0">
              <a:solidFill>
                <a:schemeClr val="bg1"/>
              </a:solidFill>
              <a:latin typeface="Times New Roman" panose="02020603050405020304" charset="0"/>
              <a:cs typeface="Times New Roman" panose="02020603050405020304" charset="0"/>
            </a:endParaRPr>
          </a:p>
        </p:txBody>
      </p:sp>
      <p:sp>
        <p:nvSpPr>
          <p:cNvPr id="7" name="文本框 6"/>
          <p:cNvSpPr txBox="1"/>
          <p:nvPr/>
        </p:nvSpPr>
        <p:spPr>
          <a:xfrm>
            <a:off x="683260" y="1286510"/>
            <a:ext cx="10792460" cy="2753360"/>
          </a:xfrm>
          <a:prstGeom prst="rect">
            <a:avLst/>
          </a:prstGeom>
          <a:noFill/>
          <a:ln>
            <a:noFill/>
          </a:ln>
        </p:spPr>
        <p:txBody>
          <a:bodyPr wrap="square" rtlCol="0" anchor="t">
            <a:spAutoFit/>
          </a:bodyPr>
          <a:lstStyle/>
          <a:p>
            <a:pPr marL="457200" indent="-457200">
              <a:buFont typeface="Wingdings" panose="05000000000000000000" pitchFamily="2" charset="2"/>
              <a:buChar char="n"/>
            </a:pPr>
            <a:r>
              <a:rPr lang="en-US" altLang="zh-CN" sz="2800" b="1" dirty="0">
                <a:solidFill>
                  <a:schemeClr val="tx1"/>
                </a:solidFill>
                <a:latin typeface="Times New Roman" panose="02020603050405020304" charset="0"/>
                <a:cs typeface="Times New Roman" panose="02020603050405020304" charset="0"/>
                <a:sym typeface="+mn-ea"/>
              </a:rPr>
              <a:t>Current Progress</a:t>
            </a:r>
            <a:endParaRPr lang="en-US" altLang="zh-CN" sz="2800" b="1" dirty="0">
              <a:solidFill>
                <a:schemeClr val="tx1"/>
              </a:solidFill>
              <a:latin typeface="Times New Roman" panose="02020603050405020304" charset="0"/>
              <a:cs typeface="Times New Roman" panose="02020603050405020304" charset="0"/>
              <a:sym typeface="+mn-ea"/>
            </a:endParaRPr>
          </a:p>
          <a:p>
            <a:pPr marL="457200" indent="-457200">
              <a:buFont typeface="Wingdings" panose="05000000000000000000" pitchFamily="2" charset="2"/>
              <a:buChar char="n"/>
            </a:pPr>
            <a:endParaRPr lang="en-US" altLang="zh-CN" sz="1000" b="1" dirty="0">
              <a:solidFill>
                <a:schemeClr val="tx1"/>
              </a:solidFill>
              <a:latin typeface="Times New Roman" panose="02020603050405020304" charset="0"/>
              <a:cs typeface="Times New Roman" panose="02020603050405020304" charset="0"/>
              <a:sym typeface="+mn-ea"/>
            </a:endParaRPr>
          </a:p>
          <a:p>
            <a:pPr marL="914400" lvl="1" indent="-457200" algn="just">
              <a:lnSpc>
                <a:spcPct val="150000"/>
              </a:lnSpc>
              <a:spcBef>
                <a:spcPts val="0"/>
              </a:spcBef>
              <a:spcAft>
                <a:spcPts val="0"/>
              </a:spcAft>
              <a:buFont typeface="+mj-lt"/>
              <a:buAutoNum type="arabicPeriod"/>
            </a:pPr>
            <a:r>
              <a:rPr lang="en-US" altLang="zh-CN" b="1" dirty="0">
                <a:solidFill>
                  <a:schemeClr val="tx1"/>
                </a:solidFill>
                <a:latin typeface="Times New Roman" panose="02020603050405020304" charset="0"/>
                <a:cs typeface="Times New Roman" panose="02020603050405020304" charset="0"/>
                <a:sym typeface="+mn-ea"/>
              </a:rPr>
              <a:t>ID Orbit </a:t>
            </a:r>
            <a:r>
              <a:rPr lang="en-US" altLang="zh-CN" b="1" dirty="0">
                <a:latin typeface="Times New Roman" panose="02020603050405020304" charset="0"/>
                <a:cs typeface="Times New Roman" panose="02020603050405020304" charset="0"/>
                <a:sym typeface="+mn-ea"/>
              </a:rPr>
              <a:t>Stabilization</a:t>
            </a:r>
            <a:r>
              <a:rPr lang="en-US" altLang="zh-CN" b="1" dirty="0">
                <a:solidFill>
                  <a:schemeClr val="tx1"/>
                </a:solidFill>
                <a:latin typeface="Times New Roman" panose="02020603050405020304" charset="0"/>
                <a:cs typeface="Times New Roman" panose="02020603050405020304" charset="0"/>
                <a:sym typeface="+mn-ea"/>
              </a:rPr>
              <a:t>:</a:t>
            </a:r>
            <a:r>
              <a:rPr lang="en-US" altLang="zh-CN" dirty="0">
                <a:solidFill>
                  <a:schemeClr val="tx1"/>
                </a:solidFill>
                <a:latin typeface="Times New Roman" panose="02020603050405020304" charset="0"/>
                <a:cs typeface="Times New Roman" panose="02020603050405020304" charset="0"/>
                <a:sym typeface="+mn-ea"/>
              </a:rPr>
              <a:t> Completed ID </a:t>
            </a:r>
            <a:r>
              <a:rPr lang="en-US" altLang="zh-CN" dirty="0">
                <a:latin typeface="Times New Roman" panose="02020603050405020304" charset="0"/>
                <a:cs typeface="Times New Roman" panose="02020603050405020304" charset="0"/>
                <a:sym typeface="+mn-ea"/>
              </a:rPr>
              <a:t>feedforward</a:t>
            </a:r>
            <a:r>
              <a:rPr lang="en-US" altLang="zh-CN" dirty="0">
                <a:solidFill>
                  <a:schemeClr val="tx1"/>
                </a:solidFill>
                <a:latin typeface="Times New Roman" panose="02020603050405020304" charset="0"/>
                <a:cs typeface="Times New Roman" panose="02020603050405020304" charset="0"/>
                <a:sym typeface="+mn-ea"/>
              </a:rPr>
              <a:t> of COD to &lt; 2 </a:t>
            </a:r>
            <a:r>
              <a:rPr lang="en-US" altLang="zh-CN" dirty="0" err="1">
                <a:solidFill>
                  <a:schemeClr val="tx1"/>
                </a:solidFill>
                <a:latin typeface="Times New Roman" panose="02020603050405020304" charset="0"/>
                <a:cs typeface="Times New Roman" panose="02020603050405020304" charset="0"/>
                <a:sym typeface="+mn-ea"/>
              </a:rPr>
              <a:t>μm</a:t>
            </a:r>
            <a:r>
              <a:rPr lang="en-US" altLang="zh-CN" dirty="0">
                <a:solidFill>
                  <a:schemeClr val="tx1"/>
                </a:solidFill>
                <a:latin typeface="Times New Roman" panose="02020603050405020304" charset="0"/>
                <a:cs typeface="Times New Roman" panose="02020603050405020304" charset="0"/>
                <a:sym typeface="+mn-ea"/>
              </a:rPr>
              <a:t>.</a:t>
            </a:r>
            <a:endParaRPr lang="en-US" altLang="zh-CN" dirty="0">
              <a:solidFill>
                <a:schemeClr val="tx1"/>
              </a:solidFill>
              <a:latin typeface="Times New Roman" panose="02020603050405020304" charset="0"/>
              <a:cs typeface="Times New Roman" panose="02020603050405020304" charset="0"/>
              <a:sym typeface="+mn-ea"/>
            </a:endParaRPr>
          </a:p>
          <a:p>
            <a:pPr marL="914400" lvl="1" indent="-457200" algn="just">
              <a:lnSpc>
                <a:spcPct val="150000"/>
              </a:lnSpc>
              <a:buFont typeface="+mj-lt"/>
              <a:buAutoNum type="arabicPeriod"/>
            </a:pPr>
            <a:r>
              <a:rPr lang="en-US" altLang="zh-CN" b="1" dirty="0">
                <a:latin typeface="Times New Roman" panose="02020603050405020304" charset="0"/>
                <a:cs typeface="Times New Roman" panose="02020603050405020304" charset="0"/>
                <a:sym typeface="+mn-ea"/>
              </a:rPr>
              <a:t>ID Coupling Stabilization: </a:t>
            </a:r>
            <a:r>
              <a:rPr lang="en-US" altLang="zh-CN" dirty="0">
                <a:solidFill>
                  <a:schemeClr val="tx1"/>
                </a:solidFill>
                <a:latin typeface="Times New Roman" panose="02020603050405020304" charset="0"/>
                <a:cs typeface="Times New Roman" panose="02020603050405020304" charset="0"/>
                <a:sym typeface="+mn-ea"/>
              </a:rPr>
              <a:t>Completed ID </a:t>
            </a:r>
            <a:r>
              <a:rPr lang="en-US" altLang="zh-CN" dirty="0">
                <a:latin typeface="Times New Roman" panose="02020603050405020304" charset="0"/>
                <a:cs typeface="Times New Roman" panose="02020603050405020304" charset="0"/>
                <a:sym typeface="+mn-ea"/>
              </a:rPr>
              <a:t>feedforward</a:t>
            </a:r>
            <a:r>
              <a:rPr lang="en-US" altLang="zh-CN" dirty="0">
                <a:solidFill>
                  <a:schemeClr val="tx1"/>
                </a:solidFill>
                <a:latin typeface="Times New Roman" panose="02020603050405020304" charset="0"/>
                <a:cs typeface="Times New Roman" panose="02020603050405020304" charset="0"/>
                <a:sym typeface="+mn-ea"/>
              </a:rPr>
              <a:t> of beam coupling (</a:t>
            </a:r>
            <a:r>
              <a:rPr lang="en-US" altLang="zh-CN" sz="1800" dirty="0">
                <a:solidFill>
                  <a:srgbClr val="000000"/>
                </a:solidFill>
                <a:latin typeface="Times New Roman" panose="02020603050405020304" charset="0"/>
                <a:ea typeface="Calibri" panose="020F0502020204030204"/>
                <a:cs typeface="Times New Roman" panose="02020603050405020304" charset="0"/>
                <a:sym typeface="+mn-ea"/>
              </a:rPr>
              <a:t>R</a:t>
            </a:r>
            <a:r>
              <a:rPr lang="en-US" altLang="zh-CN" sz="1800" baseline="30000" dirty="0">
                <a:solidFill>
                  <a:srgbClr val="000000"/>
                </a:solidFill>
                <a:latin typeface="Times New Roman" panose="02020603050405020304" charset="0"/>
                <a:ea typeface="Calibri" panose="020F0502020204030204"/>
                <a:cs typeface="Times New Roman" panose="02020603050405020304" charset="0"/>
                <a:sym typeface="+mn-ea"/>
              </a:rPr>
              <a:t>2</a:t>
            </a:r>
            <a:r>
              <a:rPr lang="en-US" altLang="zh-CN" sz="1800" dirty="0">
                <a:solidFill>
                  <a:srgbClr val="000000"/>
                </a:solidFill>
                <a:latin typeface="Times New Roman" panose="02020603050405020304" charset="0"/>
                <a:ea typeface="Calibri" panose="020F0502020204030204"/>
                <a:cs typeface="Times New Roman" panose="02020603050405020304" charset="0"/>
                <a:sym typeface="+mn-ea"/>
              </a:rPr>
              <a:t> &gt; 0.95</a:t>
            </a:r>
            <a:r>
              <a:rPr lang="en-US" altLang="zh-CN" dirty="0">
                <a:solidFill>
                  <a:srgbClr val="000000"/>
                </a:solidFill>
                <a:latin typeface="Times New Roman" panose="02020603050405020304" charset="0"/>
                <a:ea typeface="Calibri" panose="020F0502020204030204"/>
                <a:cs typeface="Times New Roman" panose="02020603050405020304" charset="0"/>
                <a:sym typeface="+mn-ea"/>
              </a:rPr>
              <a:t>)</a:t>
            </a:r>
            <a:endParaRPr lang="en-US" altLang="zh-CN" dirty="0">
              <a:solidFill>
                <a:schemeClr val="tx1"/>
              </a:solidFill>
              <a:latin typeface="Times New Roman" panose="02020603050405020304" charset="0"/>
              <a:cs typeface="Times New Roman" panose="02020603050405020304" charset="0"/>
              <a:sym typeface="+mn-ea"/>
            </a:endParaRPr>
          </a:p>
          <a:p>
            <a:pPr marL="914400" lvl="1" indent="-457200" algn="just">
              <a:lnSpc>
                <a:spcPct val="150000"/>
              </a:lnSpc>
              <a:spcBef>
                <a:spcPts val="0"/>
              </a:spcBef>
              <a:spcAft>
                <a:spcPts val="0"/>
              </a:spcAft>
              <a:buFont typeface="+mj-lt"/>
              <a:buAutoNum type="arabicPeriod"/>
            </a:pPr>
            <a:r>
              <a:rPr lang="en-US" altLang="zh-CN" b="1" dirty="0">
                <a:latin typeface="Times New Roman" panose="02020603050405020304" charset="0"/>
                <a:cs typeface="Times New Roman" panose="02020603050405020304" charset="0"/>
                <a:sym typeface="+mn-ea"/>
              </a:rPr>
              <a:t>Optics Stabilization: </a:t>
            </a:r>
            <a:r>
              <a:rPr lang="en-US" altLang="zh-CN" dirty="0">
                <a:latin typeface="Times New Roman" panose="02020603050405020304" charset="0"/>
                <a:cs typeface="Times New Roman" panose="02020603050405020304" charset="0"/>
                <a:sym typeface="+mn-ea"/>
              </a:rPr>
              <a:t>Completed online optics feedback based on CNN (beta-beating &lt; 1%).</a:t>
            </a:r>
            <a:endParaRPr lang="en-US" altLang="zh-CN" b="1" dirty="0">
              <a:latin typeface="Times New Roman" panose="02020603050405020304" charset="0"/>
              <a:cs typeface="Times New Roman" panose="02020603050405020304" charset="0"/>
              <a:sym typeface="+mn-ea"/>
            </a:endParaRPr>
          </a:p>
          <a:p>
            <a:pPr marL="914400" lvl="1" indent="-457200" algn="just">
              <a:lnSpc>
                <a:spcPct val="150000"/>
              </a:lnSpc>
              <a:spcBef>
                <a:spcPts val="0"/>
              </a:spcBef>
              <a:spcAft>
                <a:spcPts val="0"/>
              </a:spcAft>
              <a:buFont typeface="+mj-lt"/>
              <a:buAutoNum type="arabicPeriod"/>
            </a:pPr>
            <a:r>
              <a:rPr lang="en-US" altLang="zh-CN" b="1" dirty="0">
                <a:solidFill>
                  <a:schemeClr val="tx1"/>
                </a:solidFill>
                <a:latin typeface="Times New Roman" panose="02020603050405020304" charset="0"/>
                <a:cs typeface="Times New Roman" panose="02020603050405020304" charset="0"/>
                <a:sym typeface="+mn-ea"/>
              </a:rPr>
              <a:t>Beam Size Stabilization:</a:t>
            </a:r>
            <a:r>
              <a:rPr lang="en-US" altLang="zh-CN" dirty="0">
                <a:solidFill>
                  <a:schemeClr val="tx1"/>
                </a:solidFill>
                <a:latin typeface="Times New Roman" panose="02020603050405020304" charset="0"/>
                <a:cs typeface="Times New Roman" panose="02020603050405020304" charset="0"/>
                <a:sym typeface="+mn-ea"/>
              </a:rPr>
              <a:t> RL enabled real-time feedback (beam size fluctuation &lt; 1 </a:t>
            </a:r>
            <a:r>
              <a:rPr lang="en-US" altLang="zh-CN" dirty="0" err="1">
                <a:solidFill>
                  <a:schemeClr val="tx1"/>
                </a:solidFill>
                <a:latin typeface="Times New Roman" panose="02020603050405020304" charset="0"/>
                <a:cs typeface="Times New Roman" panose="02020603050405020304" charset="0"/>
                <a:sym typeface="+mn-ea"/>
              </a:rPr>
              <a:t>μm</a:t>
            </a:r>
            <a:r>
              <a:rPr lang="en-US" altLang="zh-CN" dirty="0">
                <a:solidFill>
                  <a:schemeClr val="tx1"/>
                </a:solidFill>
                <a:latin typeface="Times New Roman" panose="02020603050405020304" charset="0"/>
                <a:cs typeface="Times New Roman" panose="02020603050405020304" charset="0"/>
                <a:sym typeface="+mn-ea"/>
              </a:rPr>
              <a:t>).</a:t>
            </a:r>
            <a:endParaRPr lang="en-US" altLang="zh-CN" dirty="0">
              <a:solidFill>
                <a:schemeClr val="tx1"/>
              </a:solidFill>
              <a:latin typeface="Times New Roman" panose="02020603050405020304" charset="0"/>
              <a:cs typeface="Times New Roman" panose="02020603050405020304" charset="0"/>
              <a:sym typeface="+mn-ea"/>
            </a:endParaRPr>
          </a:p>
          <a:p>
            <a:pPr lvl="1" indent="0" algn="just">
              <a:lnSpc>
                <a:spcPct val="150000"/>
              </a:lnSpc>
              <a:spcBef>
                <a:spcPts val="0"/>
              </a:spcBef>
              <a:spcAft>
                <a:spcPts val="0"/>
              </a:spcAft>
              <a:buFont typeface="+mj-lt"/>
              <a:buNone/>
            </a:pPr>
            <a:endParaRPr lang="en-US" altLang="zh-CN" dirty="0">
              <a:solidFill>
                <a:schemeClr val="tx1"/>
              </a:solidFill>
              <a:latin typeface="Times New Roman" panose="02020603050405020304" charset="0"/>
              <a:cs typeface="Times New Roman" panose="02020603050405020304" charset="0"/>
              <a:sym typeface="+mn-ea"/>
            </a:endParaRPr>
          </a:p>
        </p:txBody>
      </p:sp>
      <p:sp>
        <p:nvSpPr>
          <p:cNvPr id="8" name="文本框 7"/>
          <p:cNvSpPr txBox="1"/>
          <p:nvPr/>
        </p:nvSpPr>
        <p:spPr>
          <a:xfrm>
            <a:off x="621030" y="3963670"/>
            <a:ext cx="9724390" cy="1956435"/>
          </a:xfrm>
          <a:prstGeom prst="rect">
            <a:avLst/>
          </a:prstGeom>
          <a:noFill/>
          <a:ln>
            <a:noFill/>
          </a:ln>
        </p:spPr>
        <p:txBody>
          <a:bodyPr wrap="square" rtlCol="0" anchor="t">
            <a:noAutofit/>
          </a:bodyPr>
          <a:lstStyle/>
          <a:p>
            <a:pPr marL="457200" indent="-457200" algn="l">
              <a:buClrTx/>
              <a:buSzTx/>
              <a:buFont typeface="Wingdings" panose="05000000000000000000" pitchFamily="2" charset="2"/>
              <a:buChar char="n"/>
            </a:pPr>
            <a:r>
              <a:rPr lang="en-US" altLang="zh-CN" sz="2800" b="1" dirty="0">
                <a:solidFill>
                  <a:schemeClr val="tx1"/>
                </a:solidFill>
                <a:latin typeface="Times New Roman" panose="02020603050405020304" charset="0"/>
                <a:cs typeface="Times New Roman" panose="02020603050405020304" charset="0"/>
                <a:sym typeface="+mn-ea"/>
              </a:rPr>
              <a:t>Future Work</a:t>
            </a:r>
            <a:endParaRPr lang="en-US" altLang="zh-CN" sz="2800" b="1" dirty="0">
              <a:solidFill>
                <a:schemeClr val="tx1"/>
              </a:solidFill>
              <a:latin typeface="Times New Roman" panose="02020603050405020304" charset="0"/>
              <a:cs typeface="Times New Roman" panose="02020603050405020304" charset="0"/>
              <a:sym typeface="+mn-ea"/>
            </a:endParaRPr>
          </a:p>
          <a:p>
            <a:pPr marL="457200" indent="-457200" algn="l">
              <a:buClrTx/>
              <a:buSzTx/>
              <a:buFont typeface="Wingdings" panose="05000000000000000000" pitchFamily="2" charset="2"/>
              <a:buChar char="n"/>
            </a:pPr>
            <a:endParaRPr lang="en-US" altLang="zh-CN" sz="1000" b="1" dirty="0">
              <a:solidFill>
                <a:schemeClr val="tx1"/>
              </a:solidFill>
              <a:latin typeface="Times New Roman" panose="02020603050405020304" charset="0"/>
              <a:cs typeface="Times New Roman" panose="02020603050405020304" charset="0"/>
              <a:sym typeface="+mn-ea"/>
            </a:endParaRPr>
          </a:p>
          <a:p>
            <a:pPr lvl="2" indent="-457200" algn="just">
              <a:lnSpc>
                <a:spcPct val="150000"/>
              </a:lnSpc>
              <a:spcBef>
                <a:spcPts val="0"/>
              </a:spcBef>
              <a:spcAft>
                <a:spcPts val="0"/>
              </a:spcAft>
              <a:buClrTx/>
              <a:buSzTx/>
              <a:buFont typeface="+mj-lt"/>
              <a:buAutoNum type="arabicPeriod"/>
            </a:pPr>
            <a:r>
              <a:rPr lang="en-US" altLang="zh-CN" sz="1800" dirty="0">
                <a:solidFill>
                  <a:schemeClr val="tx1"/>
                </a:solidFill>
                <a:latin typeface="Times New Roman" panose="02020603050405020304" charset="0"/>
                <a:cs typeface="Times New Roman" panose="02020603050405020304" charset="0"/>
                <a:sym typeface="+mn-ea"/>
              </a:rPr>
              <a:t>Optimize and retrain RL to reduce beam size fluctuation to &lt; 0.5 μm.</a:t>
            </a:r>
            <a:endParaRPr lang="en-US" altLang="zh-CN" sz="1800" dirty="0">
              <a:solidFill>
                <a:schemeClr val="tx1"/>
              </a:solidFill>
              <a:latin typeface="Times New Roman" panose="02020603050405020304" charset="0"/>
              <a:cs typeface="Times New Roman" panose="02020603050405020304" charset="0"/>
              <a:sym typeface="+mn-ea"/>
            </a:endParaRPr>
          </a:p>
          <a:p>
            <a:pPr lvl="2" indent="-457200" algn="just">
              <a:lnSpc>
                <a:spcPct val="150000"/>
              </a:lnSpc>
              <a:spcBef>
                <a:spcPts val="0"/>
              </a:spcBef>
              <a:spcAft>
                <a:spcPts val="0"/>
              </a:spcAft>
              <a:buClrTx/>
              <a:buSzTx/>
              <a:buFont typeface="+mj-lt"/>
              <a:buAutoNum type="arabicPeriod"/>
            </a:pPr>
            <a:r>
              <a:rPr lang="en-US" altLang="zh-CN" sz="1800" dirty="0">
                <a:solidFill>
                  <a:schemeClr val="tx1"/>
                </a:solidFill>
                <a:latin typeface="Times New Roman" panose="02020603050405020304" charset="0"/>
                <a:cs typeface="Times New Roman" panose="02020603050405020304" charset="0"/>
                <a:sym typeface="+mn-ea"/>
              </a:rPr>
              <a:t>Develop a User-friendly integrative AI Framework for control room combines beam orbit, betatron coupling and optics correction,making operations more efficient and easier to manage.</a:t>
            </a:r>
            <a:endParaRPr lang="en-US" altLang="zh-CN" sz="1800" dirty="0">
              <a:solidFill>
                <a:schemeClr val="tx1"/>
              </a:solidFill>
              <a:latin typeface="Times New Roman" panose="02020603050405020304" charset="0"/>
              <a:cs typeface="Times New Roman" panose="02020603050405020304" charset="0"/>
              <a:sym typeface="+mn-ea"/>
            </a:endParaRPr>
          </a:p>
          <a:p>
            <a:pPr marL="457200" lvl="2" indent="0" algn="just">
              <a:lnSpc>
                <a:spcPct val="150000"/>
              </a:lnSpc>
              <a:spcBef>
                <a:spcPts val="0"/>
              </a:spcBef>
              <a:spcAft>
                <a:spcPts val="0"/>
              </a:spcAft>
              <a:buClrTx/>
              <a:buSzTx/>
              <a:buFont typeface="+mj-lt"/>
              <a:buNone/>
            </a:pPr>
            <a:endParaRPr lang="en-US" altLang="zh-CN" sz="1600" dirty="0">
              <a:solidFill>
                <a:schemeClr val="tx1"/>
              </a:solidFill>
              <a:highlight>
                <a:srgbClr val="FFFF00"/>
              </a:highlight>
              <a:latin typeface="Times New Roman" panose="02020603050405020304" charset="0"/>
              <a:cs typeface="Times New Roman" panose="02020603050405020304"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92960" y="2847975"/>
            <a:ext cx="8144510" cy="922020"/>
          </a:xfrm>
          <a:prstGeom prst="rect">
            <a:avLst/>
          </a:prstGeom>
        </p:spPr>
        <p:txBody>
          <a:bodyPr wrap="square">
            <a:spAutoFit/>
          </a:bodyPr>
          <a:lstStyle/>
          <a:p>
            <a:r>
              <a:rPr lang="en-US" altLang="zh-CN" sz="5400" b="1">
                <a:latin typeface="Times New Roman" panose="02020603050405020304" charset="0"/>
                <a:cs typeface="Times New Roman" panose="02020603050405020304" charset="0"/>
              </a:rPr>
              <a:t>Thanks for your attention</a:t>
            </a:r>
            <a:r>
              <a:rPr lang="zh-CN" altLang="en-US" sz="5400" b="1">
                <a:latin typeface="Times New Roman" panose="02020603050405020304" charset="0"/>
                <a:cs typeface="Times New Roman" panose="02020603050405020304" charset="0"/>
              </a:rPr>
              <a:t>！</a:t>
            </a:r>
            <a:endParaRPr lang="zh-CN" altLang="en-US" sz="5400" b="1">
              <a:latin typeface="Times New Roman" panose="02020603050405020304" charset="0"/>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4955" y="0"/>
            <a:ext cx="2699385" cy="706755"/>
          </a:xfrm>
          <a:prstGeom prst="rect">
            <a:avLst/>
          </a:prstGeom>
          <a:noFill/>
        </p:spPr>
        <p:txBody>
          <a:bodyPr wrap="square" rtlCol="0">
            <a:spAutoFit/>
          </a:bodyPr>
          <a:lstStyle/>
          <a:p>
            <a:r>
              <a:rPr lang="en-US" altLang="zh-CN" sz="3600" b="1" dirty="0">
                <a:solidFill>
                  <a:schemeClr val="bg1"/>
                </a:solidFill>
                <a:latin typeface="Times New Roman" panose="02020603050405020304" charset="0"/>
                <a:cs typeface="Times New Roman" panose="02020603050405020304" charset="0"/>
              </a:rPr>
              <a:t> </a:t>
            </a:r>
            <a:r>
              <a:rPr lang="en-US" altLang="zh-CN" sz="4000" b="1" dirty="0">
                <a:solidFill>
                  <a:schemeClr val="bg1"/>
                </a:solidFill>
                <a:effectLst/>
                <a:latin typeface="Times New Roman" panose="02020603050405020304" charset="0"/>
                <a:cs typeface="Times New Roman" panose="02020603050405020304" charset="0"/>
              </a:rPr>
              <a:t>Contents</a:t>
            </a:r>
            <a:endParaRPr lang="en-US" altLang="zh-CN" sz="4000" b="1" dirty="0">
              <a:solidFill>
                <a:schemeClr val="bg1"/>
              </a:solidFill>
              <a:effectLst/>
              <a:latin typeface="Times New Roman" panose="02020603050405020304" charset="0"/>
              <a:cs typeface="Times New Roman" panose="02020603050405020304" charset="0"/>
            </a:endParaRPr>
          </a:p>
        </p:txBody>
      </p:sp>
      <p:sp>
        <p:nvSpPr>
          <p:cNvPr id="2" name="文本框 1"/>
          <p:cNvSpPr txBox="1"/>
          <p:nvPr/>
        </p:nvSpPr>
        <p:spPr>
          <a:xfrm>
            <a:off x="1270000" y="1809115"/>
            <a:ext cx="9037320" cy="2861310"/>
          </a:xfrm>
          <a:prstGeom prst="rect">
            <a:avLst/>
          </a:prstGeom>
          <a:noFill/>
        </p:spPr>
        <p:txBody>
          <a:bodyPr wrap="square" rtlCol="0" anchor="t">
            <a:spAutoFit/>
          </a:bodyPr>
          <a:lstStyle/>
          <a:p>
            <a:pPr marL="514350" indent="-514350">
              <a:lnSpc>
                <a:spcPct val="150000"/>
              </a:lnSpc>
              <a:buFont typeface="+mj-lt"/>
              <a:buAutoNum type="romanUcPeriod"/>
            </a:pPr>
            <a:r>
              <a:rPr lang="en-US" altLang="zh-CN" sz="2000" dirty="0">
                <a:latin typeface="Times New Roman" panose="02020603050405020304" charset="0"/>
                <a:cs typeface="Times New Roman" panose="02020603050405020304" charset="0"/>
                <a:sym typeface="+mn-ea"/>
              </a:rPr>
              <a:t>Overview of the </a:t>
            </a:r>
            <a:r>
              <a:rPr lang="en-US" altLang="zh-CN" sz="2000" dirty="0">
                <a:latin typeface="Times New Roman" panose="02020603050405020304" charset="0"/>
                <a:cs typeface="Times New Roman" panose="02020603050405020304" charset="0"/>
              </a:rPr>
              <a:t>SSRF and ID Beamlines</a:t>
            </a:r>
            <a:endParaRPr lang="en-US" altLang="zh-CN" sz="2000" dirty="0">
              <a:latin typeface="Times New Roman" panose="02020603050405020304" charset="0"/>
              <a:cs typeface="Times New Roman" panose="02020603050405020304" charset="0"/>
            </a:endParaRPr>
          </a:p>
          <a:p>
            <a:pPr marL="514350" indent="-514350">
              <a:lnSpc>
                <a:spcPct val="150000"/>
              </a:lnSpc>
              <a:buFont typeface="+mj-lt"/>
              <a:buAutoNum type="romanUcPeriod"/>
            </a:pPr>
            <a:r>
              <a:rPr lang="en-US" altLang="zh-CN" sz="2000" dirty="0">
                <a:latin typeface="Times New Roman" panose="02020603050405020304" charset="0"/>
                <a:cs typeface="Times New Roman" panose="02020603050405020304" charset="0"/>
              </a:rPr>
              <a:t>Traditional Method of ID Feedforward and Limitations</a:t>
            </a:r>
            <a:endParaRPr lang="en-US" altLang="zh-CN" sz="2000" dirty="0">
              <a:latin typeface="Times New Roman" panose="02020603050405020304" charset="0"/>
              <a:cs typeface="Times New Roman" panose="02020603050405020304" charset="0"/>
            </a:endParaRPr>
          </a:p>
          <a:p>
            <a:pPr marL="514350" indent="-514350">
              <a:lnSpc>
                <a:spcPct val="150000"/>
              </a:lnSpc>
              <a:buFont typeface="+mj-lt"/>
              <a:buAutoNum type="romanUcPeriod"/>
            </a:pPr>
            <a:r>
              <a:rPr lang="en-US" altLang="zh-CN" sz="2000" dirty="0">
                <a:latin typeface="Times New Roman" panose="02020603050405020304" charset="0"/>
                <a:cs typeface="Times New Roman" panose="02020603050405020304" charset="0"/>
              </a:rPr>
              <a:t>ID Orbit and Betatron Coupling</a:t>
            </a:r>
            <a:r>
              <a:rPr lang="en-US" altLang="zh-CN" sz="2000" dirty="0">
                <a:latin typeface="Times New Roman" panose="02020603050405020304" charset="0"/>
                <a:cs typeface="Times New Roman" panose="02020603050405020304" charset="0"/>
                <a:sym typeface="+mn-ea"/>
              </a:rPr>
              <a:t> </a:t>
            </a:r>
            <a:r>
              <a:rPr lang="en-US" altLang="zh-CN" sz="2000" dirty="0">
                <a:latin typeface="Times New Roman" panose="02020603050405020304" charset="0"/>
                <a:cs typeface="Times New Roman" panose="02020603050405020304" charset="0"/>
              </a:rPr>
              <a:t>Correction </a:t>
            </a:r>
            <a:r>
              <a:rPr lang="en-US" altLang="zh-CN" sz="2000" dirty="0">
                <a:latin typeface="Times New Roman" panose="02020603050405020304" charset="0"/>
                <a:cs typeface="Times New Roman" panose="02020603050405020304" charset="0"/>
                <a:sym typeface="+mn-ea"/>
              </a:rPr>
              <a:t>Based on </a:t>
            </a:r>
            <a:r>
              <a:rPr lang="en-US" altLang="zh-CN" sz="2000" dirty="0">
                <a:latin typeface="Times New Roman" panose="02020603050405020304" charset="0"/>
                <a:cs typeface="Times New Roman" panose="02020603050405020304" charset="0"/>
              </a:rPr>
              <a:t>NN</a:t>
            </a:r>
            <a:endParaRPr lang="en-US" altLang="zh-CN" sz="2000" dirty="0">
              <a:latin typeface="Times New Roman" panose="02020603050405020304" charset="0"/>
              <a:cs typeface="Times New Roman" panose="02020603050405020304" charset="0"/>
            </a:endParaRPr>
          </a:p>
          <a:p>
            <a:pPr marL="514350" indent="-514350">
              <a:lnSpc>
                <a:spcPct val="150000"/>
              </a:lnSpc>
              <a:buFont typeface="+mj-lt"/>
              <a:buAutoNum type="romanUcPeriod"/>
            </a:pPr>
            <a:r>
              <a:rPr lang="en-US" altLang="zh-CN" sz="2000" dirty="0">
                <a:latin typeface="Times New Roman" panose="02020603050405020304" charset="0"/>
                <a:cs typeface="Times New Roman" panose="02020603050405020304" charset="0"/>
              </a:rPr>
              <a:t>Online ID Optics Correction Based on CNN</a:t>
            </a:r>
            <a:endParaRPr lang="en-US" altLang="zh-CN" sz="2000" dirty="0">
              <a:latin typeface="Times New Roman" panose="02020603050405020304" charset="0"/>
              <a:cs typeface="Times New Roman" panose="02020603050405020304" charset="0"/>
            </a:endParaRPr>
          </a:p>
          <a:p>
            <a:pPr marL="514350" indent="-514350">
              <a:lnSpc>
                <a:spcPct val="150000"/>
              </a:lnSpc>
              <a:buFont typeface="+mj-lt"/>
              <a:buAutoNum type="romanUcPeriod"/>
            </a:pPr>
            <a:r>
              <a:rPr lang="en-US" altLang="zh-CN" sz="2000" dirty="0">
                <a:latin typeface="Times New Roman" panose="02020603050405020304" charset="0"/>
                <a:cs typeface="Times New Roman" panose="02020603050405020304" charset="0"/>
              </a:rPr>
              <a:t>Online Coupling Correction Based on Reinforcement Learning </a:t>
            </a:r>
            <a:endParaRPr lang="en-US" altLang="zh-CN" sz="2000" dirty="0">
              <a:latin typeface="Times New Roman" panose="02020603050405020304" charset="0"/>
              <a:cs typeface="Times New Roman" panose="02020603050405020304" charset="0"/>
            </a:endParaRPr>
          </a:p>
          <a:p>
            <a:pPr marL="514350" indent="-514350">
              <a:lnSpc>
                <a:spcPct val="150000"/>
              </a:lnSpc>
              <a:buFont typeface="+mj-lt"/>
              <a:buAutoNum type="romanUcPeriod"/>
            </a:pPr>
            <a:r>
              <a:rPr lang="en-US" altLang="zh-CN" sz="2000" dirty="0">
                <a:latin typeface="Times New Roman" panose="02020603050405020304" charset="0"/>
                <a:cs typeface="Times New Roman" panose="02020603050405020304" charset="0"/>
              </a:rPr>
              <a:t>Summary</a:t>
            </a:r>
            <a:endParaRPr lang="en-US" altLang="zh-CN" sz="2000" dirty="0">
              <a:latin typeface="Times New Roman" panose="02020603050405020304" charset="0"/>
              <a:cs typeface="Times New Roman" panose="02020603050405020304" charset="0"/>
            </a:endParaRPr>
          </a:p>
        </p:txBody>
      </p:sp>
      <p:sp>
        <p:nvSpPr>
          <p:cNvPr id="5" name="文本框 4"/>
          <p:cNvSpPr txBox="1"/>
          <p:nvPr/>
        </p:nvSpPr>
        <p:spPr>
          <a:xfrm>
            <a:off x="986155" y="1024255"/>
            <a:ext cx="6096000" cy="583565"/>
          </a:xfrm>
          <a:prstGeom prst="rect">
            <a:avLst/>
          </a:prstGeom>
          <a:noFill/>
        </p:spPr>
        <p:txBody>
          <a:bodyPr wrap="square" rtlCol="0" anchor="t">
            <a:spAutoFit/>
          </a:bodyPr>
          <a:lstStyle/>
          <a:p>
            <a:pPr marL="514350" indent="-514350">
              <a:buFont typeface="Wingdings" panose="05000000000000000000" pitchFamily="2" charset="2"/>
              <a:buChar char="n"/>
            </a:pPr>
            <a:r>
              <a:rPr kumimoji="1" lang="en-US" altLang="zh-CN" sz="3200" b="1" dirty="0">
                <a:solidFill>
                  <a:schemeClr val="tx1"/>
                </a:solidFill>
                <a:latin typeface="Times New Roman" panose="02020603050405020304" charset="0"/>
                <a:cs typeface="Times New Roman" panose="02020603050405020304" charset="0"/>
                <a:sym typeface="+mn-ea"/>
              </a:rPr>
              <a:t>Outline:</a:t>
            </a:r>
            <a:endParaRPr kumimoji="1" lang="en-US" altLang="zh-CN" sz="3200" b="1" dirty="0">
              <a:solidFill>
                <a:schemeClr val="tx1"/>
              </a:solidFill>
              <a:latin typeface="Times New Roman" panose="02020603050405020304" charset="0"/>
              <a:cs typeface="Times New Roman" panose="02020603050405020304"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4910" y="54855"/>
            <a:ext cx="297180" cy="645160"/>
          </a:xfrm>
          <a:prstGeom prst="rect">
            <a:avLst/>
          </a:prstGeom>
          <a:noFill/>
        </p:spPr>
        <p:txBody>
          <a:bodyPr wrap="none" rtlCol="0">
            <a:spAutoFit/>
          </a:bodyPr>
          <a:lstStyle/>
          <a:p>
            <a:r>
              <a:rPr lang="en-US" altLang="zh-CN" sz="3600" b="1" dirty="0">
                <a:solidFill>
                  <a:schemeClr val="bg1"/>
                </a:solidFill>
                <a:latin typeface="Times New Roman" panose="02020603050405020304" charset="0"/>
                <a:cs typeface="Times New Roman" panose="02020603050405020304" charset="0"/>
              </a:rPr>
              <a:t> </a:t>
            </a:r>
            <a:endParaRPr lang="en-US" altLang="zh-CN" sz="3600" b="1" dirty="0">
              <a:ln w="9525" cmpd="sng">
                <a:solidFill>
                  <a:schemeClr val="accent1"/>
                </a:solidFill>
                <a:prstDash val="solid"/>
              </a:ln>
              <a:solidFill>
                <a:schemeClr val="bg1"/>
              </a:solidFill>
              <a:effectLst>
                <a:glow rad="38100">
                  <a:schemeClr val="accent1">
                    <a:alpha val="40000"/>
                  </a:schemeClr>
                </a:glow>
              </a:effectLst>
              <a:latin typeface="Times New Roman" panose="02020603050405020304" charset="0"/>
              <a:cs typeface="Times New Roman" panose="02020603050405020304" charset="0"/>
            </a:endParaRPr>
          </a:p>
        </p:txBody>
      </p:sp>
      <p:sp>
        <p:nvSpPr>
          <p:cNvPr id="3" name="文本框 2"/>
          <p:cNvSpPr txBox="1"/>
          <p:nvPr/>
        </p:nvSpPr>
        <p:spPr>
          <a:xfrm>
            <a:off x="113665" y="54610"/>
            <a:ext cx="9862820" cy="583565"/>
          </a:xfrm>
          <a:prstGeom prst="rect">
            <a:avLst/>
          </a:prstGeom>
          <a:noFill/>
        </p:spPr>
        <p:txBody>
          <a:bodyPr wrap="square" rtlCol="0" anchor="t">
            <a:spAutoFit/>
          </a:bodyPr>
          <a:lstStyle/>
          <a:p>
            <a:r>
              <a:rPr lang="en-US" altLang="zh-CN" sz="3200">
                <a:solidFill>
                  <a:schemeClr val="bg1"/>
                </a:solidFill>
                <a:latin typeface="Times New Roman" panose="02020603050405020304" charset="0"/>
                <a:cs typeface="Times New Roman" panose="02020603050405020304" charset="0"/>
                <a:sym typeface="+mn-ea"/>
              </a:rPr>
              <a:t>Overview of the SSRF and ID Beamlines</a:t>
            </a:r>
            <a:endParaRPr lang="en-US" altLang="zh-CN" sz="3200">
              <a:solidFill>
                <a:schemeClr val="bg1"/>
              </a:solidFill>
              <a:latin typeface="Times New Roman" panose="02020603050405020304" charset="0"/>
              <a:cs typeface="Times New Roman" panose="02020603050405020304" charset="0"/>
              <a:sym typeface="+mn-ea"/>
            </a:endParaRPr>
          </a:p>
        </p:txBody>
      </p:sp>
      <p:sp>
        <p:nvSpPr>
          <p:cNvPr id="10" name="文本框 9"/>
          <p:cNvSpPr txBox="1"/>
          <p:nvPr/>
        </p:nvSpPr>
        <p:spPr>
          <a:xfrm>
            <a:off x="5937885" y="1587500"/>
            <a:ext cx="5272405" cy="4688205"/>
          </a:xfrm>
          <a:prstGeom prst="rect">
            <a:avLst/>
          </a:prstGeom>
          <a:noFill/>
          <a:ln w="19050">
            <a:solidFill>
              <a:schemeClr val="tx1"/>
            </a:solidFill>
          </a:ln>
        </p:spPr>
        <p:txBody>
          <a:bodyPr wrap="square" rtlCol="0" anchor="t">
            <a:noAutofit/>
          </a:bodyPr>
          <a:lstStyle/>
          <a:p>
            <a:r>
              <a:rPr lang="en-US" altLang="zh-CN" b="1" dirty="0">
                <a:latin typeface="Times New Roman" panose="02020603050405020304" charset="0"/>
                <a:cs typeface="Times New Roman" panose="02020603050405020304" charset="0"/>
              </a:rPr>
              <a:t>Shanghai Synchrotron Radiation Facility:</a:t>
            </a:r>
            <a:endParaRPr lang="en-US" altLang="zh-CN" b="1" dirty="0">
              <a:latin typeface="Times New Roman" panose="02020603050405020304" charset="0"/>
              <a:cs typeface="Times New Roman" panose="02020603050405020304" charset="0"/>
            </a:endParaRPr>
          </a:p>
          <a:p>
            <a:endParaRPr lang="en-US" altLang="zh-CN" sz="900" dirty="0">
              <a:latin typeface="Times New Roman" panose="02020603050405020304" charset="0"/>
              <a:cs typeface="Times New Roman" panose="02020603050405020304" charset="0"/>
            </a:endParaRPr>
          </a:p>
          <a:p>
            <a:r>
              <a:rPr lang="en-US" altLang="zh-CN" dirty="0">
                <a:latin typeface="Times New Roman" panose="02020603050405020304" charset="0"/>
                <a:cs typeface="Times New Roman" panose="02020603050405020304" charset="0"/>
              </a:rPr>
              <a:t>SSRF is a third-generation medium energy synchrotron light source with a 3.5 GeV storage ring.</a:t>
            </a:r>
            <a:endParaRPr lang="en-US" altLang="zh-CN" dirty="0">
              <a:latin typeface="Times New Roman" panose="02020603050405020304" charset="0"/>
              <a:cs typeface="Times New Roman" panose="02020603050405020304" charset="0"/>
            </a:endParaRPr>
          </a:p>
          <a:p>
            <a:endParaRPr lang="en-US" altLang="zh-CN" b="1" dirty="0">
              <a:latin typeface="Times New Roman" panose="02020603050405020304" charset="0"/>
              <a:cs typeface="Times New Roman" panose="02020603050405020304" charset="0"/>
            </a:endParaRPr>
          </a:p>
          <a:p>
            <a:r>
              <a:rPr lang="en-US" altLang="zh-CN" b="1" dirty="0">
                <a:latin typeface="Times New Roman" panose="02020603050405020304" charset="0"/>
                <a:cs typeface="Times New Roman" panose="02020603050405020304" charset="0"/>
              </a:rPr>
              <a:t>Key parameters of </a:t>
            </a:r>
            <a:r>
              <a:rPr lang="en-US" altLang="zh-CN" b="1" dirty="0">
                <a:latin typeface="Times New Roman" panose="02020603050405020304" charset="0"/>
                <a:cs typeface="Times New Roman" panose="02020603050405020304" charset="0"/>
                <a:sym typeface="+mn-ea"/>
              </a:rPr>
              <a:t>storage ring</a:t>
            </a:r>
            <a:r>
              <a:rPr lang="en-US" altLang="zh-CN" b="1" dirty="0">
                <a:latin typeface="Times New Roman" panose="02020603050405020304" charset="0"/>
                <a:cs typeface="Times New Roman" panose="02020603050405020304" charset="0"/>
              </a:rPr>
              <a:t>:</a:t>
            </a:r>
            <a:endParaRPr lang="en-US" altLang="zh-CN" b="1" dirty="0">
              <a:latin typeface="Times New Roman" panose="02020603050405020304" charset="0"/>
              <a:cs typeface="Times New Roman" panose="02020603050405020304" charset="0"/>
            </a:endParaRPr>
          </a:p>
          <a:p>
            <a:pPr marL="285750" lvl="0" indent="-285750">
              <a:buFont typeface="Wingdings" panose="05000000000000000000" pitchFamily="2" charset="2"/>
              <a:buChar char="n"/>
            </a:pPr>
            <a:r>
              <a:rPr lang="en-US" altLang="zh-CN" b="1" dirty="0">
                <a:latin typeface="Times New Roman" panose="02020603050405020304" charset="0"/>
                <a:cs typeface="Times New Roman" panose="02020603050405020304" charset="0"/>
              </a:rPr>
              <a:t>Circumference: </a:t>
            </a:r>
            <a:r>
              <a:rPr lang="en-US" altLang="zh-CN" dirty="0">
                <a:latin typeface="Times New Roman" panose="02020603050405020304" charset="0"/>
                <a:cs typeface="Times New Roman" panose="02020603050405020304" charset="0"/>
              </a:rPr>
              <a:t>432 m</a:t>
            </a:r>
            <a:endParaRPr lang="en-US" altLang="zh-CN" dirty="0">
              <a:latin typeface="Times New Roman" panose="02020603050405020304" charset="0"/>
              <a:cs typeface="Times New Roman" panose="02020603050405020304" charset="0"/>
            </a:endParaRPr>
          </a:p>
          <a:p>
            <a:pPr marL="285750" lvl="0" indent="-285750">
              <a:buFont typeface="Wingdings" panose="05000000000000000000" pitchFamily="2" charset="2"/>
              <a:buChar char="n"/>
            </a:pPr>
            <a:r>
              <a:rPr lang="en-US" altLang="zh-CN" b="1" dirty="0">
                <a:latin typeface="Times New Roman" panose="02020603050405020304" charset="0"/>
                <a:cs typeface="Times New Roman" panose="02020603050405020304" charset="0"/>
              </a:rPr>
              <a:t>Emittance: </a:t>
            </a:r>
            <a:r>
              <a:rPr lang="en-US" altLang="zh-CN" dirty="0">
                <a:latin typeface="Times New Roman" panose="02020603050405020304" charset="0"/>
                <a:cs typeface="Times New Roman" panose="02020603050405020304" charset="0"/>
              </a:rPr>
              <a:t>3.9 </a:t>
            </a:r>
            <a:r>
              <a:rPr lang="en-US" altLang="zh-CN" dirty="0" err="1">
                <a:latin typeface="Times New Roman" panose="02020603050405020304" charset="0"/>
                <a:cs typeface="Times New Roman" panose="02020603050405020304" charset="0"/>
              </a:rPr>
              <a:t>nm·rad</a:t>
            </a:r>
            <a:endParaRPr lang="en-US" altLang="zh-CN" dirty="0">
              <a:latin typeface="Times New Roman" panose="02020603050405020304" charset="0"/>
              <a:cs typeface="Times New Roman" panose="02020603050405020304" charset="0"/>
            </a:endParaRPr>
          </a:p>
          <a:p>
            <a:pPr marL="285750" lvl="0" indent="-285750">
              <a:buFont typeface="Wingdings" panose="05000000000000000000" pitchFamily="2" charset="2"/>
              <a:buChar char="n"/>
            </a:pPr>
            <a:r>
              <a:rPr lang="en-US" altLang="zh-CN" b="1" dirty="0">
                <a:latin typeface="Times New Roman" panose="02020603050405020304" charset="0"/>
                <a:cs typeface="Times New Roman" panose="02020603050405020304" charset="0"/>
              </a:rPr>
              <a:t>Beam Lifetime:</a:t>
            </a:r>
            <a:r>
              <a:rPr lang="en-US" altLang="zh-CN" dirty="0">
                <a:latin typeface="Times New Roman" panose="02020603050405020304" charset="0"/>
                <a:cs typeface="Times New Roman" panose="02020603050405020304" charset="0"/>
              </a:rPr>
              <a:t> &gt;10 hours</a:t>
            </a:r>
            <a:endParaRPr lang="en-US" altLang="zh-CN" dirty="0">
              <a:latin typeface="Times New Roman" panose="02020603050405020304" charset="0"/>
              <a:cs typeface="Times New Roman" panose="02020603050405020304" charset="0"/>
            </a:endParaRPr>
          </a:p>
          <a:p>
            <a:pPr marL="285750" lvl="0" indent="-285750">
              <a:buFont typeface="Wingdings" panose="05000000000000000000" pitchFamily="2" charset="2"/>
              <a:buChar char="n"/>
            </a:pPr>
            <a:r>
              <a:rPr lang="en-US" altLang="zh-CN" b="1" dirty="0">
                <a:latin typeface="Times New Roman" panose="02020603050405020304" charset="0"/>
                <a:cs typeface="Times New Roman" panose="02020603050405020304" charset="0"/>
              </a:rPr>
              <a:t>Photon Energy Range</a:t>
            </a:r>
            <a:r>
              <a:rPr lang="en-US" altLang="zh-CN" b="1"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rPr>
              <a:t>: </a:t>
            </a:r>
            <a:r>
              <a:rPr lang="en-US" altLang="zh-CN"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sym typeface="+mn-ea"/>
              </a:rPr>
              <a:t>(1</a:t>
            </a:r>
            <a:r>
              <a:rPr lang="en-US" altLang="zh-CN" dirty="0">
                <a:latin typeface="Times New Roman" panose="02020603050405020304" charset="0"/>
                <a:cs typeface="Times New Roman" panose="02020603050405020304" charset="0"/>
                <a:sym typeface="+mn-ea"/>
              </a:rPr>
              <a:t>~</a:t>
            </a:r>
            <a:r>
              <a:rPr lang="en-US" altLang="zh-CN"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sym typeface="+mn-ea"/>
              </a:rPr>
              <a:t>150+keV)</a:t>
            </a:r>
            <a:endParaRPr lang="en-US" altLang="zh-CN"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cs typeface="Times New Roman" panose="02020603050405020304" charset="0"/>
              <a:sym typeface="+mn-ea"/>
            </a:endParaRPr>
          </a:p>
          <a:p>
            <a:pPr marL="285750" lvl="0" indent="-285750">
              <a:buFont typeface="Wingdings" panose="05000000000000000000" pitchFamily="2" charset="2"/>
              <a:buChar char="n"/>
            </a:pPr>
            <a:endParaRPr lang="en-US" altLang="zh-CN" dirty="0">
              <a:highlight>
                <a:srgbClr val="FFFF00"/>
              </a:highlight>
              <a:latin typeface="Times New Roman" panose="02020603050405020304" charset="0"/>
              <a:cs typeface="Times New Roman" panose="02020603050405020304" charset="0"/>
            </a:endParaRPr>
          </a:p>
          <a:p>
            <a:pPr marL="285750" lvl="0" indent="-285750">
              <a:buFont typeface="Wingdings" panose="05000000000000000000" pitchFamily="2" charset="2"/>
              <a:buChar char="n"/>
            </a:pPr>
            <a:r>
              <a:rPr lang="en-US" altLang="zh-CN" b="1" dirty="0">
                <a:latin typeface="Times New Roman" panose="02020603050405020304" charset="0"/>
                <a:cs typeface="Times New Roman" panose="02020603050405020304" charset="0"/>
              </a:rPr>
              <a:t>27 Insertion Devices (IDs):</a:t>
            </a:r>
            <a:endParaRPr lang="en-US" altLang="zh-CN" dirty="0">
              <a:latin typeface="Times New Roman" panose="02020603050405020304" charset="0"/>
              <a:cs typeface="Times New Roman" panose="02020603050405020304" charset="0"/>
            </a:endParaRPr>
          </a:p>
          <a:p>
            <a:pPr marL="742950"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12 In-Vacuum Undulators (IVU) </a:t>
            </a:r>
            <a:endParaRPr lang="en-US" altLang="zh-CN" dirty="0">
              <a:latin typeface="Times New Roman" panose="02020603050405020304" charset="0"/>
              <a:cs typeface="Times New Roman" panose="02020603050405020304" charset="0"/>
            </a:endParaRPr>
          </a:p>
          <a:p>
            <a:pPr marL="742950"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5  Cryogenic Permanet Magnet Undulators </a:t>
            </a:r>
            <a:endParaRPr lang="en-US" altLang="zh-CN" dirty="0">
              <a:latin typeface="Times New Roman" panose="02020603050405020304" charset="0"/>
              <a:cs typeface="Times New Roman" panose="02020603050405020304" charset="0"/>
            </a:endParaRPr>
          </a:p>
          <a:p>
            <a:pPr marL="742950"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6  Elliptically Polarized Undulators (EPU)</a:t>
            </a:r>
            <a:endParaRPr lang="en-US" altLang="zh-CN" dirty="0">
              <a:latin typeface="Times New Roman" panose="02020603050405020304" charset="0"/>
              <a:cs typeface="Times New Roman" panose="02020603050405020304" charset="0"/>
            </a:endParaRPr>
          </a:p>
          <a:p>
            <a:pPr marL="742950"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3  Wigglers</a:t>
            </a:r>
            <a:endParaRPr lang="en-US" altLang="zh-CN" dirty="0">
              <a:latin typeface="Times New Roman" panose="02020603050405020304" charset="0"/>
              <a:cs typeface="Times New Roman" panose="02020603050405020304" charset="0"/>
            </a:endParaRPr>
          </a:p>
          <a:p>
            <a:pPr marL="742950"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1  Superconducting Wiggler</a:t>
            </a:r>
            <a:endParaRPr lang="zh-CN" altLang="en-US" dirty="0">
              <a:latin typeface="Times New Roman" panose="02020603050405020304" charset="0"/>
              <a:cs typeface="Times New Roman" panose="02020603050405020304" charset="0"/>
            </a:endParaRPr>
          </a:p>
        </p:txBody>
      </p:sp>
      <p:grpSp>
        <p:nvGrpSpPr>
          <p:cNvPr id="15" name="组合 14"/>
          <p:cNvGrpSpPr/>
          <p:nvPr/>
        </p:nvGrpSpPr>
        <p:grpSpPr>
          <a:xfrm>
            <a:off x="917575" y="1586230"/>
            <a:ext cx="4665345" cy="4669155"/>
            <a:chOff x="901" y="2452"/>
            <a:chExt cx="6772" cy="6742"/>
          </a:xfrm>
        </p:grpSpPr>
        <p:sp>
          <p:nvSpPr>
            <p:cNvPr id="14" name="文本框 13"/>
            <p:cNvSpPr txBox="1"/>
            <p:nvPr/>
          </p:nvSpPr>
          <p:spPr>
            <a:xfrm>
              <a:off x="901" y="2452"/>
              <a:ext cx="6772" cy="6742"/>
            </a:xfrm>
            <a:prstGeom prst="rect">
              <a:avLst/>
            </a:prstGeom>
            <a:solidFill>
              <a:schemeClr val="accent2">
                <a:lumMod val="10000"/>
                <a:lumOff val="90000"/>
              </a:schemeClr>
            </a:solidFill>
            <a:ln w="19050">
              <a:solidFill>
                <a:schemeClr val="tx1"/>
              </a:solidFill>
            </a:ln>
          </p:spPr>
          <p:txBody>
            <a:bodyPr wrap="square" rtlCol="0">
              <a:noAutofit/>
            </a:bodyPr>
            <a:lstStyle/>
            <a:p>
              <a:endParaRPr lang="zh-CN" altLang="en-US"/>
            </a:p>
          </p:txBody>
        </p:sp>
        <p:grpSp>
          <p:nvGrpSpPr>
            <p:cNvPr id="13" name="组合 12"/>
            <p:cNvGrpSpPr/>
            <p:nvPr/>
          </p:nvGrpSpPr>
          <p:grpSpPr>
            <a:xfrm>
              <a:off x="1042" y="2595"/>
              <a:ext cx="6414" cy="6352"/>
              <a:chOff x="1042" y="2637"/>
              <a:chExt cx="6414" cy="6304"/>
            </a:xfrm>
          </p:grpSpPr>
          <p:pic>
            <p:nvPicPr>
              <p:cNvPr id="6" name="图片 5"/>
              <p:cNvPicPr>
                <a:picLocks noChangeAspect="1"/>
              </p:cNvPicPr>
              <p:nvPr/>
            </p:nvPicPr>
            <p:blipFill>
              <a:blip r:embed="rId1"/>
              <a:stretch>
                <a:fillRect/>
              </a:stretch>
            </p:blipFill>
            <p:spPr>
              <a:xfrm>
                <a:off x="1063" y="3159"/>
                <a:ext cx="6364" cy="5782"/>
              </a:xfrm>
              <a:prstGeom prst="rect">
                <a:avLst/>
              </a:prstGeom>
              <a:ln w="19050">
                <a:solidFill>
                  <a:schemeClr val="tx1"/>
                </a:solidFill>
              </a:ln>
            </p:spPr>
          </p:pic>
          <p:sp>
            <p:nvSpPr>
              <p:cNvPr id="21" name="文本框 20"/>
              <p:cNvSpPr txBox="1"/>
              <p:nvPr/>
            </p:nvSpPr>
            <p:spPr>
              <a:xfrm>
                <a:off x="1042" y="2637"/>
                <a:ext cx="6414" cy="500"/>
              </a:xfrm>
              <a:prstGeom prst="rect">
                <a:avLst/>
              </a:prstGeom>
              <a:solidFill>
                <a:schemeClr val="accent2">
                  <a:lumMod val="90000"/>
                  <a:lumOff val="10000"/>
                </a:schemeClr>
              </a:solidFill>
              <a:ln>
                <a:solidFill>
                  <a:schemeClr val="accent2">
                    <a:lumMod val="75000"/>
                    <a:lumOff val="25000"/>
                  </a:schemeClr>
                </a:solidFill>
              </a:ln>
            </p:spPr>
            <p:txBody>
              <a:bodyPr wrap="square" rtlCol="0">
                <a:sp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defTabSz="685800">
                  <a:defRPr/>
                </a:pPr>
                <a:r>
                  <a:rPr lang="en-US" altLang="zh-CN" dirty="0">
                    <a:solidFill>
                      <a:schemeClr val="bg1"/>
                    </a:solidFill>
                    <a:latin typeface="Times New Roman" panose="02020603050405020304" charset="0"/>
                    <a:cs typeface="Times New Roman" panose="02020603050405020304" charset="0"/>
                  </a:rPr>
                  <a:t>Shanghai Synchrotron Radiation Facility (SSRF)</a:t>
                </a:r>
                <a:endParaRPr lang="en-US" altLang="zh-CN" dirty="0">
                  <a:solidFill>
                    <a:schemeClr val="bg1"/>
                  </a:solidFill>
                  <a:latin typeface="Times New Roman" panose="02020603050405020304" charset="0"/>
                  <a:cs typeface="Times New Roman" panose="02020603050405020304" charset="0"/>
                </a:endParaRPr>
              </a:p>
            </p:txBody>
          </p:sp>
        </p:grpSp>
      </p:grpSp>
      <p:sp>
        <p:nvSpPr>
          <p:cNvPr id="17" name="文本框 16"/>
          <p:cNvSpPr txBox="1"/>
          <p:nvPr/>
        </p:nvSpPr>
        <p:spPr>
          <a:xfrm>
            <a:off x="543560" y="938102"/>
            <a:ext cx="10398125" cy="460375"/>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400" dirty="0">
                <a:latin typeface="Times New Roman" panose="02020603050405020304" charset="0"/>
                <a:cs typeface="Times New Roman" panose="02020603050405020304" charset="0"/>
              </a:rPr>
              <a:t>The main parameters of SSRF</a:t>
            </a:r>
            <a:endParaRPr lang="en-US" altLang="zh-CN" sz="2400" dirty="0">
              <a:latin typeface="Times New Roman" panose="02020603050405020304" charset="0"/>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31545" y="2523490"/>
            <a:ext cx="6314346" cy="3665895"/>
            <a:chOff x="1152" y="3477"/>
            <a:chExt cx="9867" cy="5690"/>
          </a:xfrm>
        </p:grpSpPr>
        <p:grpSp>
          <p:nvGrpSpPr>
            <p:cNvPr id="6" name="组合 5"/>
            <p:cNvGrpSpPr/>
            <p:nvPr/>
          </p:nvGrpSpPr>
          <p:grpSpPr>
            <a:xfrm>
              <a:off x="1175" y="3986"/>
              <a:ext cx="9818" cy="5181"/>
              <a:chOff x="1370" y="2025"/>
              <a:chExt cx="10834" cy="5172"/>
            </a:xfrm>
          </p:grpSpPr>
          <p:pic>
            <p:nvPicPr>
              <p:cNvPr id="2" name="图片 1"/>
              <p:cNvPicPr>
                <a:picLocks noChangeAspect="1"/>
              </p:cNvPicPr>
              <p:nvPr/>
            </p:nvPicPr>
            <p:blipFill>
              <a:blip r:embed="rId1"/>
              <a:stretch>
                <a:fillRect/>
              </a:stretch>
            </p:blipFill>
            <p:spPr>
              <a:xfrm>
                <a:off x="1370" y="2025"/>
                <a:ext cx="10834" cy="5172"/>
              </a:xfrm>
              <a:prstGeom prst="rect">
                <a:avLst/>
              </a:prstGeom>
              <a:ln w="19050">
                <a:solidFill>
                  <a:schemeClr val="tx1"/>
                </a:solidFill>
              </a:ln>
            </p:spPr>
          </p:pic>
          <p:sp>
            <p:nvSpPr>
              <p:cNvPr id="7" name="文本框 6"/>
              <p:cNvSpPr txBox="1"/>
              <p:nvPr/>
            </p:nvSpPr>
            <p:spPr>
              <a:xfrm>
                <a:off x="9611" y="6550"/>
                <a:ext cx="2172" cy="580"/>
              </a:xfrm>
              <a:prstGeom prst="rect">
                <a:avLst/>
              </a:prstGeom>
              <a:solidFill>
                <a:srgbClr val="F6F6FE"/>
              </a:solidFill>
              <a:ln w="19050">
                <a:noFill/>
              </a:ln>
            </p:spPr>
            <p:txBody>
              <a:bodyPr wrap="square" rtlCol="0">
                <a:spAutoFit/>
              </a:bodyPr>
              <a:lstStyle/>
              <a:p>
                <a:endParaRPr lang="zh-CN" altLang="en-US">
                  <a:solidFill>
                    <a:schemeClr val="bg1"/>
                  </a:solidFill>
                </a:endParaRPr>
              </a:p>
            </p:txBody>
          </p:sp>
        </p:grpSp>
        <p:sp>
          <p:nvSpPr>
            <p:cNvPr id="21" name="文本框 20"/>
            <p:cNvSpPr txBox="1"/>
            <p:nvPr/>
          </p:nvSpPr>
          <p:spPr>
            <a:xfrm>
              <a:off x="1152" y="3477"/>
              <a:ext cx="9867" cy="473"/>
            </a:xfrm>
            <a:prstGeom prst="rect">
              <a:avLst/>
            </a:prstGeom>
            <a:solidFill>
              <a:schemeClr val="accent2">
                <a:lumMod val="90000"/>
                <a:lumOff val="10000"/>
              </a:schemeClr>
            </a:solidFill>
            <a:ln>
              <a:solidFill>
                <a:schemeClr val="accent2">
                  <a:lumMod val="75000"/>
                  <a:lumOff val="25000"/>
                </a:schemeClr>
              </a:solidFill>
            </a:ln>
          </p:spPr>
          <p:txBody>
            <a:bodyPr wrap="square" rtlCol="0">
              <a:no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defTabSz="685800">
                <a:lnSpc>
                  <a:spcPct val="100000"/>
                </a:lnSpc>
                <a:defRPr/>
              </a:pPr>
              <a:r>
                <a:rPr lang="en-US" altLang="zh-CN" dirty="0">
                  <a:solidFill>
                    <a:schemeClr val="bg1"/>
                  </a:solidFill>
                  <a:latin typeface="Times New Roman" panose="02020603050405020304" charset="0"/>
                  <a:cs typeface="Times New Roman" panose="02020603050405020304" charset="0"/>
                </a:rPr>
                <a:t>The Beamline of  Shanghai Synchrotron Radiation Facility (SSRF)</a:t>
              </a:r>
              <a:endParaRPr lang="en-US" altLang="zh-CN" dirty="0">
                <a:solidFill>
                  <a:schemeClr val="bg1"/>
                </a:solidFill>
                <a:latin typeface="Times New Roman" panose="02020603050405020304" charset="0"/>
                <a:cs typeface="Times New Roman" panose="02020603050405020304" charset="0"/>
              </a:endParaRPr>
            </a:p>
          </p:txBody>
        </p:sp>
      </p:grpSp>
      <p:grpSp>
        <p:nvGrpSpPr>
          <p:cNvPr id="9" name="组合 8"/>
          <p:cNvGrpSpPr/>
          <p:nvPr/>
        </p:nvGrpSpPr>
        <p:grpSpPr>
          <a:xfrm>
            <a:off x="7490813" y="2502433"/>
            <a:ext cx="3347946" cy="3677509"/>
            <a:chOff x="11797" y="3495"/>
            <a:chExt cx="5048" cy="5700"/>
          </a:xfrm>
        </p:grpSpPr>
        <p:pic>
          <p:nvPicPr>
            <p:cNvPr id="4" name="图片 3"/>
            <p:cNvPicPr>
              <a:picLocks noChangeAspect="1"/>
            </p:cNvPicPr>
            <p:nvPr/>
          </p:nvPicPr>
          <p:blipFill>
            <a:blip r:embed="rId2"/>
            <a:stretch>
              <a:fillRect/>
            </a:stretch>
          </p:blipFill>
          <p:spPr>
            <a:xfrm>
              <a:off x="11827" y="3999"/>
              <a:ext cx="4994" cy="5196"/>
            </a:xfrm>
            <a:prstGeom prst="rect">
              <a:avLst/>
            </a:prstGeom>
            <a:ln w="19050">
              <a:solidFill>
                <a:schemeClr val="tx1"/>
              </a:solidFill>
            </a:ln>
          </p:spPr>
        </p:pic>
        <p:sp>
          <p:nvSpPr>
            <p:cNvPr id="5" name="文本框 4"/>
            <p:cNvSpPr txBox="1"/>
            <p:nvPr/>
          </p:nvSpPr>
          <p:spPr>
            <a:xfrm>
              <a:off x="11797" y="3495"/>
              <a:ext cx="5048" cy="473"/>
            </a:xfrm>
            <a:prstGeom prst="rect">
              <a:avLst/>
            </a:prstGeom>
            <a:solidFill>
              <a:schemeClr val="accent2">
                <a:lumMod val="90000"/>
                <a:lumOff val="10000"/>
              </a:schemeClr>
            </a:solidFill>
            <a:ln>
              <a:solidFill>
                <a:schemeClr val="accent2">
                  <a:lumMod val="75000"/>
                  <a:lumOff val="25000"/>
                </a:schemeClr>
              </a:solidFill>
            </a:ln>
          </p:spPr>
          <p:txBody>
            <a:bodyPr wrap="square" rtlCol="0">
              <a:no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marL="0" indent="0" algn="ctr" defTabSz="266700">
                <a:lnSpc>
                  <a:spcPct val="100000"/>
                </a:lnSpc>
                <a:spcBef>
                  <a:spcPct val="0"/>
                </a:spcBef>
                <a:spcAft>
                  <a:spcPct val="0"/>
                </a:spcAft>
              </a:pPr>
              <a:r>
                <a:rPr lang="en-US" altLang="zh-CN">
                  <a:solidFill>
                    <a:schemeClr val="bg1"/>
                  </a:solidFill>
                  <a:latin typeface="Times New Roman" panose="02020603050405020304" charset="0"/>
                  <a:ea typeface="仿宋" panose="02010609060101010101" charset="-122"/>
                  <a:sym typeface="+mn-ea"/>
                </a:rPr>
                <a:t>Main parameters of the IDs in SSRF</a:t>
              </a:r>
              <a:endParaRPr lang="en-US" altLang="zh-CN" dirty="0">
                <a:solidFill>
                  <a:schemeClr val="bg1"/>
                </a:solidFill>
                <a:latin typeface="Times New Roman" panose="02020603050405020304" charset="0"/>
                <a:ea typeface="仿宋" panose="02010609060101010101" charset="-122"/>
                <a:cs typeface="Times New Roman" panose="02020603050405020304" charset="0"/>
                <a:sym typeface="+mn-ea"/>
              </a:endParaRPr>
            </a:p>
          </p:txBody>
        </p:sp>
      </p:grpSp>
      <p:grpSp>
        <p:nvGrpSpPr>
          <p:cNvPr id="12" name="组合 11"/>
          <p:cNvGrpSpPr/>
          <p:nvPr/>
        </p:nvGrpSpPr>
        <p:grpSpPr>
          <a:xfrm>
            <a:off x="601345" y="852805"/>
            <a:ext cx="11095355" cy="1708785"/>
            <a:chOff x="947" y="1217"/>
            <a:chExt cx="17473" cy="2691"/>
          </a:xfrm>
        </p:grpSpPr>
        <p:sp>
          <p:nvSpPr>
            <p:cNvPr id="16" name="文本框 15"/>
            <p:cNvSpPr txBox="1"/>
            <p:nvPr/>
          </p:nvSpPr>
          <p:spPr>
            <a:xfrm>
              <a:off x="947" y="1217"/>
              <a:ext cx="11118" cy="628"/>
            </a:xfrm>
            <a:prstGeom prst="rect">
              <a:avLst/>
            </a:prstGeom>
          </p:spPr>
          <p:txBody>
            <a:bodyPr wrap="square">
              <a:spAutoFit/>
            </a:bodyPr>
            <a:lstStyle/>
            <a:p>
              <a:pPr marL="342900" indent="-342900" algn="just" defTabSz="266700">
                <a:spcBef>
                  <a:spcPct val="0"/>
                </a:spcBef>
                <a:spcAft>
                  <a:spcPct val="0"/>
                </a:spcAft>
                <a:buFont typeface="Wingdings" panose="05000000000000000000" pitchFamily="2" charset="2"/>
                <a:buChar char="n"/>
              </a:pPr>
              <a:r>
                <a:rPr lang="en-US" altLang="zh-CN" sz="2000" b="1">
                  <a:latin typeface="Times New Roman" panose="02020603050405020304" charset="0"/>
                  <a:ea typeface="仿宋" panose="02010609060101010101" charset="-122"/>
                </a:rPr>
                <a:t>ID Configuration and Challenges at the SSRF:</a:t>
              </a:r>
              <a:endParaRPr lang="en-US" altLang="zh-CN" sz="2000" b="1">
                <a:latin typeface="Times New Roman" panose="02020603050405020304" charset="0"/>
                <a:ea typeface="仿宋" panose="02010609060101010101" charset="-122"/>
              </a:endParaRPr>
            </a:p>
          </p:txBody>
        </p:sp>
        <p:sp>
          <p:nvSpPr>
            <p:cNvPr id="10" name="文本框 9"/>
            <p:cNvSpPr txBox="1"/>
            <p:nvPr/>
          </p:nvSpPr>
          <p:spPr>
            <a:xfrm>
              <a:off x="947" y="1785"/>
              <a:ext cx="7998" cy="2123"/>
            </a:xfrm>
            <a:prstGeom prst="rect">
              <a:avLst/>
            </a:prstGeom>
          </p:spPr>
          <p:txBody>
            <a:bodyPr wrap="square">
              <a:spAutoFit/>
            </a:bodyPr>
            <a:lstStyle/>
            <a:p>
              <a:pPr marL="285750" indent="-285750">
                <a:spcBef>
                  <a:spcPct val="0"/>
                </a:spcBef>
                <a:spcAft>
                  <a:spcPts val="200"/>
                </a:spcAft>
                <a:buFont typeface="Wingdings" panose="05000000000000000000" pitchFamily="2" charset="2"/>
                <a:buChar char="n"/>
              </a:pPr>
              <a:r>
                <a:rPr lang="en-US" altLang="zh-CN" sz="1600" b="1" i="0" dirty="0">
                  <a:solidFill>
                    <a:srgbClr val="404040"/>
                  </a:solidFill>
                  <a:latin typeface="Times New Roman" panose="02020603050405020304" charset="0"/>
                  <a:ea typeface="Inter"/>
                  <a:cs typeface="Times New Roman" panose="02020603050405020304" charset="0"/>
                </a:rPr>
                <a:t>ID Types:</a:t>
              </a:r>
              <a:endParaRPr lang="en-US" altLang="zh-CN" sz="1600" b="1" i="0" dirty="0">
                <a:solidFill>
                  <a:srgbClr val="404040"/>
                </a:solidFill>
                <a:latin typeface="Times New Roman" panose="02020603050405020304" charset="0"/>
                <a:ea typeface="Inter"/>
                <a:cs typeface="Times New Roman" panose="02020603050405020304" charset="0"/>
              </a:endParaRPr>
            </a:p>
            <a:p>
              <a:pPr marL="285750" lvl="1" indent="-285750" algn="just">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IVUs and CPMU: High photon flux in soft X-ray range.</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1" indent="-285750" algn="just">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SCW: Ultra Hard X-ray Application.</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1" indent="-285750" algn="just">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EPUs: </a:t>
              </a:r>
              <a:r>
                <a:rPr lang="en-US" altLang="zh-CN" sz="1600" dirty="0">
                  <a:solidFill>
                    <a:srgbClr val="404040"/>
                  </a:solidFill>
                  <a:latin typeface="Times New Roman" panose="02020603050405020304" charset="0"/>
                  <a:ea typeface="Inter"/>
                  <a:cs typeface="Times New Roman" panose="02020603050405020304" charset="0"/>
                </a:rPr>
                <a:t>P</a:t>
              </a:r>
              <a:r>
                <a:rPr lang="en-US" altLang="zh-CN" sz="1600" b="0" i="0" dirty="0">
                  <a:solidFill>
                    <a:srgbClr val="404040"/>
                  </a:solidFill>
                  <a:latin typeface="Times New Roman" panose="02020603050405020304" charset="0"/>
                  <a:ea typeface="Inter"/>
                  <a:cs typeface="Times New Roman" panose="02020603050405020304" charset="0"/>
                </a:rPr>
                <a:t>olarization and photon energy control via gap and phase.</a:t>
              </a:r>
              <a:endParaRPr lang="en-US" altLang="zh-CN" sz="1600" b="0" i="0" dirty="0">
                <a:solidFill>
                  <a:srgbClr val="404040"/>
                </a:solidFill>
                <a:latin typeface="Times New Roman" panose="02020603050405020304" charset="0"/>
                <a:ea typeface="Inter"/>
                <a:cs typeface="Times New Roman" panose="02020603050405020304" charset="0"/>
              </a:endParaRPr>
            </a:p>
          </p:txBody>
        </p:sp>
        <p:sp>
          <p:nvSpPr>
            <p:cNvPr id="11" name="文本框 10"/>
            <p:cNvSpPr txBox="1"/>
            <p:nvPr/>
          </p:nvSpPr>
          <p:spPr>
            <a:xfrm>
              <a:off x="9397" y="1747"/>
              <a:ext cx="9023" cy="2064"/>
            </a:xfrm>
            <a:prstGeom prst="rect">
              <a:avLst/>
            </a:prstGeom>
            <a:noFill/>
          </p:spPr>
          <p:txBody>
            <a:bodyPr wrap="square" rtlCol="0" anchor="t">
              <a:spAutoFit/>
            </a:bodyPr>
            <a:lstStyle/>
            <a:p>
              <a:pPr marL="285750" indent="-285750">
                <a:buFont typeface="Wingdings" panose="05000000000000000000" pitchFamily="2" charset="2"/>
                <a:buChar char="n"/>
              </a:pPr>
              <a:r>
                <a:rPr lang="en-US" altLang="zh-CN" sz="1600" b="1" dirty="0">
                  <a:solidFill>
                    <a:srgbClr val="404040"/>
                  </a:solidFill>
                  <a:latin typeface="Times New Roman" panose="02020603050405020304" charset="0"/>
                  <a:ea typeface="Inter"/>
                  <a:cs typeface="Times New Roman" panose="02020603050405020304" charset="0"/>
                </a:rPr>
                <a:t>Key Issues:</a:t>
              </a:r>
              <a:endParaRPr lang="en-US" altLang="zh-CN" sz="1600" b="1" dirty="0">
                <a:solidFill>
                  <a:srgbClr val="404040"/>
                </a:solidFill>
                <a:latin typeface="Times New Roman" panose="02020603050405020304" charset="0"/>
                <a:ea typeface="Inter"/>
                <a:cs typeface="Times New Roman" panose="02020603050405020304" charset="0"/>
              </a:endParaRPr>
            </a:p>
            <a:p>
              <a:pPr marL="285750" indent="-285750" algn="just">
                <a:buFont typeface="Arial" panose="020B0604020202020204" pitchFamily="34" charset="0"/>
                <a:buChar char="•"/>
              </a:pPr>
              <a:r>
                <a:rPr lang="en-US" altLang="zh-CN" sz="1600" dirty="0">
                  <a:solidFill>
                    <a:srgbClr val="404040"/>
                  </a:solidFill>
                  <a:latin typeface="Times New Roman" panose="02020603050405020304" charset="0"/>
                  <a:ea typeface="Inter"/>
                  <a:cs typeface="Times New Roman" panose="02020603050405020304" charset="0"/>
                </a:rPr>
                <a:t>Closed-orbit distortion due to ID </a:t>
              </a:r>
              <a:r>
                <a:rPr lang="en-US" altLang="zh-CN" sz="1600" dirty="0">
                  <a:solidFill>
                    <a:srgbClr val="404040"/>
                  </a:solidFill>
                  <a:latin typeface="Times New Roman" panose="02020603050405020304" charset="0"/>
                  <a:ea typeface="Inter"/>
                  <a:cs typeface="Times New Roman" panose="02020603050405020304" charset="0"/>
                  <a:sym typeface="+mn-ea"/>
                </a:rPr>
                <a:t>gap and phase move</a:t>
              </a:r>
              <a:r>
                <a:rPr lang="en-US" altLang="zh-CN" sz="1600" dirty="0">
                  <a:solidFill>
                    <a:srgbClr val="404040"/>
                  </a:solidFill>
                  <a:latin typeface="Times New Roman" panose="02020603050405020304" charset="0"/>
                  <a:ea typeface="Inter"/>
                  <a:cs typeface="Times New Roman" panose="02020603050405020304" charset="0"/>
                </a:rPr>
                <a:t> (e.g., 1st/2nd field integral errors).</a:t>
              </a:r>
              <a:endParaRPr lang="en-US" altLang="zh-CN" sz="1600" dirty="0">
                <a:solidFill>
                  <a:srgbClr val="404040"/>
                </a:solidFill>
                <a:latin typeface="Times New Roman" panose="02020603050405020304" charset="0"/>
                <a:ea typeface="Inter"/>
                <a:cs typeface="Times New Roman" panose="02020603050405020304" charset="0"/>
              </a:endParaRPr>
            </a:p>
            <a:p>
              <a:pPr marL="285750" indent="-285750" algn="just">
                <a:buFont typeface="Arial" panose="020B0604020202020204" pitchFamily="34" charset="0"/>
                <a:buChar char="•"/>
              </a:pPr>
              <a:r>
                <a:rPr lang="en-US" altLang="zh-CN" sz="1600" dirty="0">
                  <a:solidFill>
                    <a:srgbClr val="404040"/>
                  </a:solidFill>
                  <a:latin typeface="Times New Roman" panose="02020603050405020304" charset="0"/>
                  <a:ea typeface="Inter"/>
                  <a:cs typeface="Times New Roman" panose="02020603050405020304" charset="0"/>
                </a:rPr>
                <a:t>Coupling distortion from EPU gap and phase move (e.g., 03EPU200&amp;</a:t>
              </a:r>
              <a:r>
                <a:rPr lang="en-US" altLang="zh-CN" sz="1600" dirty="0">
                  <a:solidFill>
                    <a:srgbClr val="404040"/>
                  </a:solidFill>
                  <a:latin typeface="Times New Roman" panose="02020603050405020304" charset="0"/>
                  <a:ea typeface="Inter"/>
                  <a:cs typeface="Times New Roman" panose="02020603050405020304" charset="0"/>
                  <a:sym typeface="+mn-ea"/>
                </a:rPr>
                <a:t>09EPU58</a:t>
              </a:r>
              <a:r>
                <a:rPr lang="en-US" altLang="zh-CN" sz="1600" dirty="0">
                  <a:solidFill>
                    <a:srgbClr val="404040"/>
                  </a:solidFill>
                  <a:latin typeface="Times New Roman" panose="02020603050405020304" charset="0"/>
                  <a:ea typeface="Inter"/>
                  <a:cs typeface="Times New Roman" panose="02020603050405020304" charset="0"/>
                </a:rPr>
                <a:t>).</a:t>
              </a:r>
              <a:endParaRPr lang="en-US" altLang="zh-CN" sz="1600" dirty="0">
                <a:solidFill>
                  <a:srgbClr val="404040"/>
                </a:solidFill>
                <a:latin typeface="Times New Roman" panose="02020603050405020304" charset="0"/>
                <a:ea typeface="Inter"/>
                <a:cs typeface="Times New Roman" panose="02020603050405020304" charset="0"/>
              </a:endParaRPr>
            </a:p>
          </p:txBody>
        </p:sp>
      </p:grpSp>
      <p:sp>
        <p:nvSpPr>
          <p:cNvPr id="13" name="文本框 12"/>
          <p:cNvSpPr txBox="1"/>
          <p:nvPr/>
        </p:nvSpPr>
        <p:spPr>
          <a:xfrm>
            <a:off x="113665" y="54610"/>
            <a:ext cx="9862820" cy="583565"/>
          </a:xfrm>
          <a:prstGeom prst="rect">
            <a:avLst/>
          </a:prstGeom>
          <a:noFill/>
        </p:spPr>
        <p:txBody>
          <a:bodyPr wrap="square" rtlCol="0" anchor="t">
            <a:spAutoFit/>
          </a:bodyPr>
          <a:lstStyle/>
          <a:p>
            <a:r>
              <a:rPr lang="en-US" altLang="zh-CN" sz="3200">
                <a:solidFill>
                  <a:schemeClr val="bg1"/>
                </a:solidFill>
                <a:latin typeface="Times New Roman" panose="02020603050405020304" charset="0"/>
                <a:cs typeface="Times New Roman" panose="02020603050405020304" charset="0"/>
                <a:sym typeface="+mn-ea"/>
              </a:rPr>
              <a:t>Overview of the SSRF and ID Beamlines</a:t>
            </a:r>
            <a:endParaRPr lang="en-US" altLang="zh-CN" sz="3200">
              <a:solidFill>
                <a:schemeClr val="bg1"/>
              </a:solidFill>
              <a:latin typeface="Times New Roman" panose="02020603050405020304" charset="0"/>
              <a:cs typeface="Times New Roman" panose="0202060305040502030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4910" y="54855"/>
            <a:ext cx="297180" cy="645160"/>
          </a:xfrm>
          <a:prstGeom prst="rect">
            <a:avLst/>
          </a:prstGeom>
          <a:noFill/>
        </p:spPr>
        <p:txBody>
          <a:bodyPr wrap="none" rtlCol="0">
            <a:spAutoFit/>
          </a:bodyPr>
          <a:lstStyle/>
          <a:p>
            <a:r>
              <a:rPr lang="en-US" altLang="zh-CN" sz="3600" b="1" dirty="0">
                <a:solidFill>
                  <a:schemeClr val="bg1"/>
                </a:solidFill>
                <a:latin typeface="Times New Roman" panose="02020603050405020304" charset="0"/>
                <a:cs typeface="Times New Roman" panose="02020603050405020304" charset="0"/>
              </a:rPr>
              <a:t> </a:t>
            </a:r>
            <a:endParaRPr lang="en-US" altLang="zh-CN" sz="3600" b="1" dirty="0">
              <a:ln w="9525" cmpd="sng">
                <a:solidFill>
                  <a:schemeClr val="accent1"/>
                </a:solidFill>
                <a:prstDash val="solid"/>
              </a:ln>
              <a:solidFill>
                <a:schemeClr val="bg1"/>
              </a:solidFill>
              <a:effectLst>
                <a:glow rad="38100">
                  <a:schemeClr val="accent1">
                    <a:alpha val="40000"/>
                  </a:schemeClr>
                </a:glow>
              </a:effectLst>
              <a:latin typeface="Times New Roman" panose="02020603050405020304" charset="0"/>
              <a:cs typeface="Times New Roman" panose="02020603050405020304" charset="0"/>
            </a:endParaRPr>
          </a:p>
        </p:txBody>
      </p:sp>
      <p:sp>
        <p:nvSpPr>
          <p:cNvPr id="3" name="文本框 2"/>
          <p:cNvSpPr txBox="1"/>
          <p:nvPr/>
        </p:nvSpPr>
        <p:spPr>
          <a:xfrm>
            <a:off x="274955" y="54610"/>
            <a:ext cx="10760710" cy="583565"/>
          </a:xfrm>
          <a:prstGeom prst="rect">
            <a:avLst/>
          </a:prstGeom>
          <a:noFill/>
        </p:spPr>
        <p:txBody>
          <a:bodyPr wrap="square" rtlCol="0" anchor="t">
            <a:spAutoFit/>
          </a:bodyPr>
          <a:lstStyle/>
          <a:p>
            <a:r>
              <a:rPr lang="en-US" altLang="zh-CN" sz="3200">
                <a:solidFill>
                  <a:schemeClr val="bg1"/>
                </a:solidFill>
                <a:latin typeface="Times New Roman" panose="02020603050405020304" charset="0"/>
                <a:cs typeface="Times New Roman" panose="02020603050405020304" charset="0"/>
              </a:rPr>
              <a:t>IDs Effects on the Beam Orbit and Coupling in SSRF</a:t>
            </a:r>
            <a:endParaRPr lang="en-US" altLang="zh-CN" sz="3200">
              <a:solidFill>
                <a:schemeClr val="bg1"/>
              </a:solidFill>
              <a:latin typeface="Times New Roman" panose="02020603050405020304" charset="0"/>
              <a:cs typeface="Times New Roman" panose="02020603050405020304" charset="0"/>
            </a:endParaRPr>
          </a:p>
        </p:txBody>
      </p:sp>
      <p:grpSp>
        <p:nvGrpSpPr>
          <p:cNvPr id="39" name="组合 38"/>
          <p:cNvGrpSpPr/>
          <p:nvPr/>
        </p:nvGrpSpPr>
        <p:grpSpPr>
          <a:xfrm>
            <a:off x="1113155" y="2033270"/>
            <a:ext cx="4310380" cy="4330700"/>
            <a:chOff x="1572" y="2063"/>
            <a:chExt cx="6843" cy="8160"/>
          </a:xfrm>
        </p:grpSpPr>
        <p:grpSp>
          <p:nvGrpSpPr>
            <p:cNvPr id="15" name="组合 14"/>
            <p:cNvGrpSpPr/>
            <p:nvPr/>
          </p:nvGrpSpPr>
          <p:grpSpPr>
            <a:xfrm>
              <a:off x="1572" y="2063"/>
              <a:ext cx="6843" cy="8160"/>
              <a:chOff x="901" y="2628"/>
              <a:chExt cx="6549" cy="6566"/>
            </a:xfrm>
          </p:grpSpPr>
          <p:sp>
            <p:nvSpPr>
              <p:cNvPr id="14" name="文本框 13"/>
              <p:cNvSpPr txBox="1"/>
              <p:nvPr/>
            </p:nvSpPr>
            <p:spPr>
              <a:xfrm>
                <a:off x="901" y="2628"/>
                <a:ext cx="6549" cy="6566"/>
              </a:xfrm>
              <a:prstGeom prst="rect">
                <a:avLst/>
              </a:prstGeom>
              <a:solidFill>
                <a:schemeClr val="accent2">
                  <a:lumMod val="10000"/>
                  <a:lumOff val="90000"/>
                </a:schemeClr>
              </a:solidFill>
              <a:ln w="19050">
                <a:solidFill>
                  <a:schemeClr val="tx1"/>
                </a:solidFill>
              </a:ln>
            </p:spPr>
            <p:txBody>
              <a:bodyPr wrap="square" rtlCol="0">
                <a:noAutofit/>
              </a:bodyPr>
              <a:lstStyle/>
              <a:p>
                <a:endParaRPr lang="zh-CN" altLang="en-US"/>
              </a:p>
            </p:txBody>
          </p:sp>
          <p:sp>
            <p:nvSpPr>
              <p:cNvPr id="17" name="文本框 16"/>
              <p:cNvSpPr txBox="1"/>
              <p:nvPr/>
            </p:nvSpPr>
            <p:spPr>
              <a:xfrm>
                <a:off x="1122" y="2831"/>
                <a:ext cx="6121" cy="442"/>
              </a:xfrm>
              <a:prstGeom prst="rect">
                <a:avLst/>
              </a:prstGeom>
              <a:solidFill>
                <a:schemeClr val="accent2">
                  <a:lumMod val="90000"/>
                  <a:lumOff val="10000"/>
                </a:schemeClr>
              </a:solidFill>
              <a:ln>
                <a:solidFill>
                  <a:schemeClr val="accent2">
                    <a:lumMod val="75000"/>
                    <a:lumOff val="25000"/>
                  </a:schemeClr>
                </a:solidFill>
              </a:ln>
            </p:spPr>
            <p:txBody>
              <a:bodyPr wrap="square" rtlCol="0">
                <a:sp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defTabSz="685800">
                  <a:lnSpc>
                    <a:spcPct val="100000"/>
                  </a:lnSpc>
                  <a:defRPr/>
                </a:pPr>
                <a:r>
                  <a:rPr lang="en-US" altLang="zh-CN" sz="1300" dirty="0">
                    <a:solidFill>
                      <a:schemeClr val="bg1"/>
                    </a:solidFill>
                    <a:latin typeface="Times New Roman" panose="02020603050405020304" charset="0"/>
                    <a:cs typeface="Times New Roman" panose="02020603050405020304" charset="0"/>
                  </a:rPr>
                  <a:t>CODs caused by the gap changes of 20EPU60</a:t>
                </a:r>
                <a:endParaRPr lang="en-US" altLang="zh-CN" sz="1300" dirty="0">
                  <a:solidFill>
                    <a:schemeClr val="bg1"/>
                  </a:solidFill>
                  <a:latin typeface="Times New Roman" panose="02020603050405020304" charset="0"/>
                  <a:cs typeface="Times New Roman" panose="02020603050405020304" charset="0"/>
                </a:endParaRPr>
              </a:p>
            </p:txBody>
          </p:sp>
        </p:grpSp>
        <p:grpSp>
          <p:nvGrpSpPr>
            <p:cNvPr id="10" name="组合 9"/>
            <p:cNvGrpSpPr/>
            <p:nvPr/>
          </p:nvGrpSpPr>
          <p:grpSpPr>
            <a:xfrm>
              <a:off x="1789" y="2832"/>
              <a:ext cx="6410" cy="5708"/>
              <a:chOff x="1672" y="2677"/>
              <a:chExt cx="8486" cy="6141"/>
            </a:xfrm>
          </p:grpSpPr>
          <p:pic>
            <p:nvPicPr>
              <p:cNvPr id="8" name="图片 7"/>
              <p:cNvPicPr/>
              <p:nvPr>
                <p:custDataLst>
                  <p:tags r:id="rId1"/>
                </p:custDataLst>
              </p:nvPr>
            </p:nvPicPr>
            <p:blipFill>
              <a:blip r:embed="rId2"/>
              <a:stretch>
                <a:fillRect/>
              </a:stretch>
            </p:blipFill>
            <p:spPr>
              <a:xfrm>
                <a:off x="1672" y="2687"/>
                <a:ext cx="8486" cy="6131"/>
              </a:xfrm>
              <a:prstGeom prst="rect">
                <a:avLst/>
              </a:prstGeom>
              <a:ln>
                <a:solidFill>
                  <a:schemeClr val="tx1"/>
                </a:solidFill>
              </a:ln>
            </p:spPr>
          </p:pic>
          <p:sp>
            <p:nvSpPr>
              <p:cNvPr id="5" name="文本框 4"/>
              <p:cNvSpPr txBox="1"/>
              <p:nvPr/>
            </p:nvSpPr>
            <p:spPr>
              <a:xfrm>
                <a:off x="4613" y="2677"/>
                <a:ext cx="3521" cy="434"/>
              </a:xfrm>
              <a:prstGeom prst="rect">
                <a:avLst/>
              </a:prstGeom>
              <a:solidFill>
                <a:schemeClr val="bg1"/>
              </a:solidFill>
            </p:spPr>
            <p:txBody>
              <a:bodyPr wrap="square" rtlCol="0">
                <a:spAutoFit/>
              </a:bodyPr>
              <a:lstStyle/>
              <a:p>
                <a:r>
                  <a:rPr lang="en-US" altLang="zh-CN" sz="800">
                    <a:latin typeface="Times New Roman" panose="02020603050405020304" charset="0"/>
                    <a:cs typeface="Times New Roman" panose="02020603050405020304" charset="0"/>
                  </a:rPr>
                  <a:t>20EPU60GapVSCODx</a:t>
                </a:r>
                <a:endParaRPr lang="en-US" altLang="zh-CN" sz="800">
                  <a:latin typeface="Times New Roman" panose="02020603050405020304" charset="0"/>
                  <a:cs typeface="Times New Roman" panose="02020603050405020304" charset="0"/>
                </a:endParaRPr>
              </a:p>
            </p:txBody>
          </p:sp>
          <p:sp>
            <p:nvSpPr>
              <p:cNvPr id="9" name="文本框 8"/>
              <p:cNvSpPr txBox="1"/>
              <p:nvPr/>
            </p:nvSpPr>
            <p:spPr>
              <a:xfrm>
                <a:off x="4530" y="5570"/>
                <a:ext cx="3686" cy="466"/>
              </a:xfrm>
              <a:prstGeom prst="rect">
                <a:avLst/>
              </a:prstGeom>
              <a:solidFill>
                <a:schemeClr val="bg1"/>
              </a:solidFill>
            </p:spPr>
            <p:txBody>
              <a:bodyPr wrap="square" rtlCol="0">
                <a:spAutoFit/>
              </a:bodyPr>
              <a:lstStyle/>
              <a:p>
                <a:r>
                  <a:rPr lang="en-US" altLang="zh-CN" sz="900">
                    <a:latin typeface="Times New Roman" panose="02020603050405020304" charset="0"/>
                    <a:cs typeface="Times New Roman" panose="02020603050405020304" charset="0"/>
                  </a:rPr>
                  <a:t>20EPU60GapVSCODy</a:t>
                </a:r>
                <a:endParaRPr lang="en-US" altLang="zh-CN" sz="900">
                  <a:latin typeface="Times New Roman" panose="02020603050405020304" charset="0"/>
                  <a:cs typeface="Times New Roman" panose="02020603050405020304" charset="0"/>
                </a:endParaRPr>
              </a:p>
            </p:txBody>
          </p:sp>
        </p:grpSp>
        <p:sp>
          <p:nvSpPr>
            <p:cNvPr id="35" name="文本框 34"/>
            <p:cNvSpPr txBox="1"/>
            <p:nvPr/>
          </p:nvSpPr>
          <p:spPr>
            <a:xfrm>
              <a:off x="1719" y="8587"/>
              <a:ext cx="6592" cy="1566"/>
            </a:xfrm>
            <a:prstGeom prst="rect">
              <a:avLst/>
            </a:prstGeom>
            <a:noFill/>
          </p:spPr>
          <p:txBody>
            <a:bodyPr wrap="square" rtlCol="0">
              <a:spAutoFit/>
            </a:bodyPr>
            <a:lstStyle/>
            <a:p>
              <a:pPr algn="just"/>
              <a:r>
                <a:rPr lang="en-US" altLang="zh-CN" sz="1200" dirty="0">
                  <a:latin typeface="Times New Roman" panose="02020603050405020304" charset="0"/>
                  <a:cs typeface="Times New Roman" panose="02020603050405020304" charset="0"/>
                </a:rPr>
                <a:t>The beamline user adjusts the ID gap and phase shift in order to select the photon energy and polarization mode causing CODs that result in displacement of the photon beam at the angle and position of the beamline.</a:t>
              </a:r>
              <a:endParaRPr lang="en-US" altLang="zh-CN" sz="1200" dirty="0">
                <a:latin typeface="Times New Roman" panose="02020603050405020304" charset="0"/>
                <a:cs typeface="Times New Roman" panose="02020603050405020304" charset="0"/>
              </a:endParaRPr>
            </a:p>
          </p:txBody>
        </p:sp>
      </p:grpSp>
      <p:grpSp>
        <p:nvGrpSpPr>
          <p:cNvPr id="38" name="组合 37"/>
          <p:cNvGrpSpPr/>
          <p:nvPr/>
        </p:nvGrpSpPr>
        <p:grpSpPr>
          <a:xfrm>
            <a:off x="6162040" y="2032635"/>
            <a:ext cx="4819650" cy="4394299"/>
            <a:chOff x="9766" y="2063"/>
            <a:chExt cx="7060" cy="8189"/>
          </a:xfrm>
        </p:grpSpPr>
        <p:grpSp>
          <p:nvGrpSpPr>
            <p:cNvPr id="22" name="组合 21"/>
            <p:cNvGrpSpPr/>
            <p:nvPr/>
          </p:nvGrpSpPr>
          <p:grpSpPr>
            <a:xfrm>
              <a:off x="9766" y="2063"/>
              <a:ext cx="7060" cy="8124"/>
              <a:chOff x="901" y="2628"/>
              <a:chExt cx="6428" cy="6475"/>
            </a:xfrm>
          </p:grpSpPr>
          <p:sp>
            <p:nvSpPr>
              <p:cNvPr id="23" name="文本框 22"/>
              <p:cNvSpPr txBox="1"/>
              <p:nvPr/>
            </p:nvSpPr>
            <p:spPr>
              <a:xfrm>
                <a:off x="901" y="2628"/>
                <a:ext cx="6428" cy="6475"/>
              </a:xfrm>
              <a:prstGeom prst="rect">
                <a:avLst/>
              </a:prstGeom>
              <a:solidFill>
                <a:schemeClr val="accent2">
                  <a:lumMod val="10000"/>
                  <a:lumOff val="90000"/>
                </a:schemeClr>
              </a:solidFill>
              <a:ln w="19050">
                <a:solidFill>
                  <a:schemeClr val="tx1"/>
                </a:solidFill>
              </a:ln>
            </p:spPr>
            <p:txBody>
              <a:bodyPr wrap="square" rtlCol="0">
                <a:noAutofit/>
              </a:bodyPr>
              <a:lstStyle/>
              <a:p>
                <a:endParaRPr lang="zh-CN" altLang="en-US"/>
              </a:p>
            </p:txBody>
          </p:sp>
          <p:sp>
            <p:nvSpPr>
              <p:cNvPr id="24" name="文本框 23"/>
              <p:cNvSpPr txBox="1"/>
              <p:nvPr/>
            </p:nvSpPr>
            <p:spPr>
              <a:xfrm>
                <a:off x="1069" y="2821"/>
                <a:ext cx="6145" cy="433"/>
              </a:xfrm>
              <a:prstGeom prst="rect">
                <a:avLst/>
              </a:prstGeom>
              <a:solidFill>
                <a:schemeClr val="accent2">
                  <a:lumMod val="90000"/>
                  <a:lumOff val="10000"/>
                </a:schemeClr>
              </a:solidFill>
              <a:ln>
                <a:solidFill>
                  <a:schemeClr val="accent2">
                    <a:lumMod val="75000"/>
                    <a:lumOff val="25000"/>
                  </a:schemeClr>
                </a:solidFill>
              </a:ln>
            </p:spPr>
            <p:txBody>
              <a:bodyPr wrap="square" rtlCol="0">
                <a:sp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defTabSz="685800">
                  <a:lnSpc>
                    <a:spcPct val="100000"/>
                  </a:lnSpc>
                  <a:defRPr/>
                </a:pPr>
                <a:r>
                  <a:rPr lang="en-US" altLang="zh-CN" sz="1300" dirty="0" err="1">
                    <a:solidFill>
                      <a:schemeClr val="bg1"/>
                    </a:solidFill>
                    <a:latin typeface="Times New Roman" panose="02020603050405020304" charset="0"/>
                    <a:ea typeface="宋体" panose="02010600030101010101" pitchFamily="2" charset="-122"/>
                    <a:sym typeface="+mn-ea"/>
                  </a:rPr>
                  <a:t>Betatron</a:t>
                </a:r>
                <a:r>
                  <a:rPr lang="en-US" altLang="zh-CN" sz="1300" dirty="0">
                    <a:solidFill>
                      <a:schemeClr val="bg1"/>
                    </a:solidFill>
                    <a:latin typeface="Times New Roman" panose="02020603050405020304" charset="0"/>
                    <a:ea typeface="宋体" panose="02010600030101010101" pitchFamily="2" charset="-122"/>
                    <a:sym typeface="+mn-ea"/>
                  </a:rPr>
                  <a:t> Coupling and </a:t>
                </a:r>
                <a:r>
                  <a:rPr lang="en-US" altLang="zh-CN" sz="1300" dirty="0" err="1">
                    <a:solidFill>
                      <a:schemeClr val="bg1"/>
                    </a:solidFill>
                    <a:latin typeface="Times New Roman" panose="02020603050405020304" charset="0"/>
                    <a:ea typeface="宋体" panose="02010600030101010101" pitchFamily="2" charset="-122"/>
                    <a:sym typeface="+mn-ea"/>
                  </a:rPr>
                  <a:t>Beamsize VS 09EPU58 Gap</a:t>
                </a:r>
                <a:endParaRPr lang="en-US" altLang="zh-CN" sz="1300" dirty="0" err="1">
                  <a:solidFill>
                    <a:schemeClr val="bg1"/>
                  </a:solidFill>
                  <a:latin typeface="Times New Roman" panose="02020603050405020304" charset="0"/>
                  <a:ea typeface="宋体" panose="02010600030101010101" pitchFamily="2" charset="-122"/>
                  <a:cs typeface="Times New Roman" panose="02020603050405020304" charset="0"/>
                  <a:sym typeface="+mn-ea"/>
                </a:endParaRPr>
              </a:p>
            </p:txBody>
          </p:sp>
        </p:grpSp>
        <p:grpSp>
          <p:nvGrpSpPr>
            <p:cNvPr id="29" name="组合 28"/>
            <p:cNvGrpSpPr/>
            <p:nvPr>
              <p:custDataLst>
                <p:tags r:id="rId3"/>
              </p:custDataLst>
            </p:nvPr>
          </p:nvGrpSpPr>
          <p:grpSpPr>
            <a:xfrm>
              <a:off x="9971" y="2806"/>
              <a:ext cx="6723" cy="5719"/>
              <a:chOff x="11612" y="4269"/>
              <a:chExt cx="5887" cy="5303"/>
            </a:xfrm>
          </p:grpSpPr>
          <p:pic>
            <p:nvPicPr>
              <p:cNvPr id="30" name="图片 29" descr="09EPU58BeamSize&amp;BetatronCoupling"/>
              <p:cNvPicPr>
                <a:picLocks noChangeAspect="1"/>
              </p:cNvPicPr>
              <p:nvPr>
                <p:custDataLst>
                  <p:tags r:id="rId4"/>
                </p:custDataLst>
              </p:nvPr>
            </p:nvPicPr>
            <p:blipFill>
              <a:blip r:embed="rId5"/>
              <a:stretch>
                <a:fillRect/>
              </a:stretch>
            </p:blipFill>
            <p:spPr>
              <a:xfrm>
                <a:off x="11612" y="4269"/>
                <a:ext cx="5886" cy="2708"/>
              </a:xfrm>
              <a:prstGeom prst="rect">
                <a:avLst/>
              </a:prstGeom>
              <a:ln w="12700">
                <a:solidFill>
                  <a:schemeClr val="tx1"/>
                </a:solidFill>
              </a:ln>
            </p:spPr>
          </p:pic>
          <p:pic>
            <p:nvPicPr>
              <p:cNvPr id="31" name="图片 30" descr="09EPU58CouplingPCA"/>
              <p:cNvPicPr>
                <a:picLocks noChangeAspect="1"/>
              </p:cNvPicPr>
              <p:nvPr>
                <p:custDataLst>
                  <p:tags r:id="rId6"/>
                </p:custDataLst>
              </p:nvPr>
            </p:nvPicPr>
            <p:blipFill>
              <a:blip r:embed="rId7"/>
              <a:stretch>
                <a:fillRect/>
              </a:stretch>
            </p:blipFill>
            <p:spPr>
              <a:xfrm>
                <a:off x="11613" y="6986"/>
                <a:ext cx="5886" cy="2586"/>
              </a:xfrm>
              <a:prstGeom prst="rect">
                <a:avLst/>
              </a:prstGeom>
              <a:ln w="12700">
                <a:solidFill>
                  <a:schemeClr val="tx1"/>
                </a:solidFill>
              </a:ln>
            </p:spPr>
          </p:pic>
          <p:sp>
            <p:nvSpPr>
              <p:cNvPr id="32" name="文本框 31"/>
              <p:cNvSpPr txBox="1"/>
              <p:nvPr>
                <p:custDataLst>
                  <p:tags r:id="rId8"/>
                </p:custDataLst>
              </p:nvPr>
            </p:nvSpPr>
            <p:spPr>
              <a:xfrm>
                <a:off x="13327" y="6610"/>
                <a:ext cx="3343" cy="397"/>
              </a:xfrm>
              <a:prstGeom prst="rect">
                <a:avLst/>
              </a:prstGeom>
              <a:noFill/>
              <a:ln w="12700">
                <a:noFill/>
              </a:ln>
            </p:spPr>
            <p:txBody>
              <a:bodyPr wrap="square" rtlCol="0" anchor="t">
                <a:spAutoFit/>
              </a:bodyPr>
              <a:lstStyle/>
              <a:p>
                <a:r>
                  <a:rPr lang="en-US" altLang="zh-CN" sz="900" b="1" dirty="0" err="1">
                    <a:solidFill>
                      <a:srgbClr val="FF0000"/>
                    </a:solidFill>
                    <a:latin typeface="Times New Roman" panose="02020603050405020304" charset="0"/>
                    <a:ea typeface="宋体" panose="02010600030101010101" pitchFamily="2" charset="-122"/>
                    <a:sym typeface="+mn-ea"/>
                  </a:rPr>
                  <a:t>Betatron</a:t>
                </a:r>
                <a:r>
                  <a:rPr lang="en-US" altLang="zh-CN" sz="900" b="1" dirty="0">
                    <a:solidFill>
                      <a:srgbClr val="FF0000"/>
                    </a:solidFill>
                    <a:latin typeface="Times New Roman" panose="02020603050405020304" charset="0"/>
                    <a:ea typeface="宋体" panose="02010600030101010101" pitchFamily="2" charset="-122"/>
                    <a:sym typeface="+mn-ea"/>
                  </a:rPr>
                  <a:t> Coupling VS </a:t>
                </a:r>
                <a:r>
                  <a:rPr lang="en-US" altLang="zh-CN" sz="900" b="1" dirty="0" err="1">
                    <a:solidFill>
                      <a:srgbClr val="FF0000"/>
                    </a:solidFill>
                    <a:latin typeface="Times New Roman" panose="02020603050405020304" charset="0"/>
                    <a:ea typeface="宋体" panose="02010600030101010101" pitchFamily="2" charset="-122"/>
                    <a:sym typeface="+mn-ea"/>
                  </a:rPr>
                  <a:t>Beamsize</a:t>
                </a:r>
                <a:endParaRPr lang="en-US" altLang="zh-CN" sz="900" b="1" dirty="0" err="1">
                  <a:solidFill>
                    <a:srgbClr val="FF0000"/>
                  </a:solidFill>
                  <a:latin typeface="Times New Roman" panose="02020603050405020304" charset="0"/>
                  <a:ea typeface="宋体" panose="02010600030101010101" pitchFamily="2" charset="-122"/>
                  <a:sym typeface="+mn-ea"/>
                </a:endParaRPr>
              </a:p>
            </p:txBody>
          </p:sp>
          <p:sp>
            <p:nvSpPr>
              <p:cNvPr id="33" name="文本框 32"/>
              <p:cNvSpPr txBox="1"/>
              <p:nvPr>
                <p:custDataLst>
                  <p:tags r:id="rId9"/>
                </p:custDataLst>
              </p:nvPr>
            </p:nvSpPr>
            <p:spPr>
              <a:xfrm>
                <a:off x="13461" y="9158"/>
                <a:ext cx="2984" cy="397"/>
              </a:xfrm>
              <a:prstGeom prst="rect">
                <a:avLst/>
              </a:prstGeom>
              <a:noFill/>
              <a:ln w="12700">
                <a:noFill/>
              </a:ln>
            </p:spPr>
            <p:txBody>
              <a:bodyPr wrap="square" rtlCol="0" anchor="t">
                <a:spAutoFit/>
              </a:bodyPr>
              <a:lstStyle/>
              <a:p>
                <a:r>
                  <a:rPr lang="en-US" altLang="zh-CN" sz="900" b="1" dirty="0" err="1">
                    <a:solidFill>
                      <a:srgbClr val="FF0000"/>
                    </a:solidFill>
                    <a:latin typeface="Times New Roman" panose="02020603050405020304" charset="0"/>
                    <a:ea typeface="宋体" panose="02010600030101010101" pitchFamily="2" charset="-122"/>
                    <a:sym typeface="+mn-ea"/>
                  </a:rPr>
                  <a:t>Betatron</a:t>
                </a:r>
                <a:r>
                  <a:rPr lang="en-US" altLang="zh-CN" sz="900" b="1" dirty="0">
                    <a:solidFill>
                      <a:srgbClr val="FF0000"/>
                    </a:solidFill>
                    <a:latin typeface="Times New Roman" panose="02020603050405020304" charset="0"/>
                    <a:ea typeface="宋体" panose="02010600030101010101" pitchFamily="2" charset="-122"/>
                    <a:sym typeface="+mn-ea"/>
                  </a:rPr>
                  <a:t> Coupling VS IDGAP</a:t>
                </a:r>
                <a:endParaRPr lang="en-US" altLang="zh-CN" sz="900" b="1" dirty="0">
                  <a:solidFill>
                    <a:srgbClr val="FF0000"/>
                  </a:solidFill>
                  <a:latin typeface="Times New Roman" panose="02020603050405020304" charset="0"/>
                  <a:ea typeface="宋体" panose="02010600030101010101" pitchFamily="2" charset="-122"/>
                  <a:sym typeface="+mn-ea"/>
                </a:endParaRPr>
              </a:p>
            </p:txBody>
          </p:sp>
        </p:grpSp>
        <p:sp>
          <p:nvSpPr>
            <p:cNvPr id="37" name="文本框 36"/>
            <p:cNvSpPr txBox="1"/>
            <p:nvPr/>
          </p:nvSpPr>
          <p:spPr>
            <a:xfrm>
              <a:off x="9861" y="8643"/>
              <a:ext cx="6857" cy="1609"/>
            </a:xfrm>
            <a:prstGeom prst="rect">
              <a:avLst/>
            </a:prstGeom>
            <a:noFill/>
          </p:spPr>
          <p:txBody>
            <a:bodyPr wrap="square" rtlCol="0">
              <a:noAutofit/>
            </a:bodyPr>
            <a:lstStyle/>
            <a:p>
              <a:pPr algn="just"/>
              <a:r>
                <a:rPr lang="en-US" altLang="zh-CN" sz="1100" dirty="0">
                  <a:latin typeface="Times New Roman" panose="02020603050405020304" charset="0"/>
                  <a:cs typeface="Times New Roman" panose="02020603050405020304" charset="0"/>
                </a:rPr>
                <a:t>In the figure below, color-coded lines represent different ID gap of the IDs. Beam coupling, which significantly affects spectral brightness is particularly sensitive to EPU gap and phase variations. The gap of  09EPU58  induces vertical and horizontal beam size change with 28 </a:t>
              </a:r>
              <a:r>
                <a:rPr lang="en-US" altLang="zh-CN" sz="1100" dirty="0" err="1">
                  <a:latin typeface="Times New Roman" panose="02020603050405020304" charset="0"/>
                  <a:cs typeface="Times New Roman" panose="02020603050405020304" charset="0"/>
                </a:rPr>
                <a:t>μm</a:t>
              </a:r>
              <a:r>
                <a:rPr lang="en-US" altLang="zh-CN" sz="1100" dirty="0">
                  <a:latin typeface="Times New Roman" panose="02020603050405020304" charset="0"/>
                  <a:cs typeface="Times New Roman" panose="02020603050405020304" charset="0"/>
                </a:rPr>
                <a:t> and 3 </a:t>
              </a:r>
              <a:r>
                <a:rPr lang="en-US" altLang="zh-CN" sz="1100" dirty="0" err="1">
                  <a:latin typeface="Times New Roman" panose="02020603050405020304" charset="0"/>
                  <a:cs typeface="Times New Roman" panose="02020603050405020304" charset="0"/>
                </a:rPr>
                <a:t>μm</a:t>
              </a:r>
              <a:r>
                <a:rPr lang="en-US" altLang="zh-CN" sz="1100" dirty="0">
                  <a:latin typeface="Times New Roman" panose="02020603050405020304" charset="0"/>
                  <a:cs typeface="Times New Roman" panose="02020603050405020304" charset="0"/>
                </a:rPr>
                <a:t>, respectively.</a:t>
              </a:r>
              <a:endParaRPr lang="en-US" altLang="zh-CN" sz="1100" dirty="0">
                <a:latin typeface="Times New Roman" panose="02020603050405020304" charset="0"/>
                <a:cs typeface="Times New Roman" panose="02020603050405020304" charset="0"/>
              </a:endParaRPr>
            </a:p>
          </p:txBody>
        </p:sp>
      </p:grpSp>
      <p:sp>
        <p:nvSpPr>
          <p:cNvPr id="41" name="文本框 40"/>
          <p:cNvSpPr txBox="1"/>
          <p:nvPr/>
        </p:nvSpPr>
        <p:spPr>
          <a:xfrm>
            <a:off x="736600" y="744220"/>
            <a:ext cx="8996045" cy="368300"/>
          </a:xfrm>
          <a:prstGeom prst="rect">
            <a:avLst/>
          </a:prstGeom>
          <a:noFill/>
        </p:spPr>
        <p:txBody>
          <a:bodyPr wrap="square" rtlCol="0" anchor="t">
            <a:spAutoFit/>
          </a:bodyPr>
          <a:lstStyle/>
          <a:p>
            <a:pPr marL="285750" indent="-285750" algn="just">
              <a:buFont typeface="Wingdings" panose="05000000000000000000" pitchFamily="2" charset="2"/>
              <a:buChar char="n"/>
            </a:pPr>
            <a:r>
              <a:rPr lang="en-US" altLang="zh-CN" b="1" dirty="0">
                <a:latin typeface="Times New Roman" panose="02020603050405020304" charset="0"/>
                <a:cs typeface="Times New Roman" panose="02020603050405020304" charset="0"/>
              </a:rPr>
              <a:t>Effect of Insertion Device Gap Movements on Beam Parameters: Case Studies</a:t>
            </a:r>
            <a:endParaRPr lang="en-US" altLang="zh-CN" b="1" dirty="0">
              <a:latin typeface="Times New Roman" panose="02020603050405020304" charset="0"/>
              <a:cs typeface="Times New Roman" panose="02020603050405020304" charset="0"/>
            </a:endParaRPr>
          </a:p>
        </p:txBody>
      </p:sp>
      <p:sp>
        <p:nvSpPr>
          <p:cNvPr id="42" name="文本框 41"/>
          <p:cNvSpPr txBox="1"/>
          <p:nvPr/>
        </p:nvSpPr>
        <p:spPr>
          <a:xfrm>
            <a:off x="1028065" y="1092992"/>
            <a:ext cx="5098415" cy="1169551"/>
          </a:xfrm>
          <a:prstGeom prst="rect">
            <a:avLst/>
          </a:prstGeom>
          <a:noFill/>
        </p:spPr>
        <p:txBody>
          <a:bodyPr wrap="square" rtlCol="0" anchor="t">
            <a:spAutoFit/>
          </a:bodyPr>
          <a:lstStyle/>
          <a:p>
            <a:r>
              <a:rPr lang="en-US" altLang="zh-CN" sz="1400" b="1" dirty="0">
                <a:latin typeface="Times New Roman" panose="02020603050405020304" charset="0"/>
                <a:cs typeface="Times New Roman" panose="02020603050405020304" charset="0"/>
              </a:rPr>
              <a:t>Beam Orbit: Case Study of 20EPU60:</a:t>
            </a:r>
            <a:endParaRPr lang="en-US" altLang="zh-CN" sz="1400" b="1" dirty="0">
              <a:latin typeface="Times New Roman" panose="02020603050405020304" charset="0"/>
              <a:cs typeface="Times New Roman" panose="02020603050405020304" charset="0"/>
            </a:endParaRPr>
          </a:p>
          <a:p>
            <a:pPr algn="l"/>
            <a:r>
              <a:rPr lang="en-US" altLang="zh-CN" sz="1400" b="1" dirty="0">
                <a:solidFill>
                  <a:srgbClr val="404040"/>
                </a:solidFill>
                <a:latin typeface="Times New Roman" panose="02020603050405020304" charset="0"/>
                <a:ea typeface="Inter"/>
                <a:cs typeface="Times New Roman" panose="02020603050405020304" charset="0"/>
                <a:sym typeface="+mn-ea"/>
              </a:rPr>
              <a:t>Observed Effects:</a:t>
            </a:r>
            <a:endParaRPr lang="en-US" altLang="zh-CN" sz="1400" b="1" i="0" dirty="0">
              <a:solidFill>
                <a:srgbClr val="404040"/>
              </a:solidFill>
              <a:latin typeface="Times New Roman" panose="02020603050405020304" charset="0"/>
              <a:ea typeface="Inter"/>
              <a:cs typeface="Times New Roman" panose="02020603050405020304" charset="0"/>
            </a:endParaRPr>
          </a:p>
          <a:p>
            <a:pPr algn="l"/>
            <a:r>
              <a:rPr lang="en-US" altLang="zh-CN" sz="1400" dirty="0">
                <a:latin typeface="Times New Roman" panose="02020603050405020304" charset="0"/>
                <a:cs typeface="Times New Roman" panose="02020603050405020304" charset="0"/>
              </a:rPr>
              <a:t>Horizontal COD: </a:t>
            </a:r>
            <a:r>
              <a:rPr lang="en-US" altLang="en-US" sz="1400" dirty="0">
                <a:latin typeface="Times New Roman" panose="02020603050405020304" charset="0"/>
                <a:cs typeface="Times New Roman" panose="02020603050405020304" charset="0"/>
              </a:rPr>
              <a:t>±</a:t>
            </a:r>
            <a:r>
              <a:rPr lang="en-US" altLang="zh-CN" sz="1400" dirty="0">
                <a:latin typeface="Times New Roman" panose="02020603050405020304" charset="0"/>
                <a:cs typeface="Times New Roman" panose="02020603050405020304" charset="0"/>
              </a:rPr>
              <a:t>80 </a:t>
            </a:r>
            <a:r>
              <a:rPr lang="en-US" altLang="zh-CN" sz="1400" dirty="0" err="1">
                <a:latin typeface="Times New Roman" panose="02020603050405020304" charset="0"/>
                <a:cs typeface="Times New Roman" panose="02020603050405020304" charset="0"/>
              </a:rPr>
              <a:t>μm</a:t>
            </a:r>
            <a:r>
              <a:rPr lang="en-US" altLang="zh-CN" sz="1400" dirty="0">
                <a:latin typeface="Times New Roman" panose="02020603050405020304" charset="0"/>
                <a:cs typeface="Times New Roman" panose="02020603050405020304" charset="0"/>
              </a:rPr>
              <a:t>.   </a:t>
            </a:r>
            <a:endParaRPr lang="en-US" altLang="zh-CN" sz="1400" dirty="0">
              <a:latin typeface="Times New Roman" panose="02020603050405020304" charset="0"/>
              <a:cs typeface="Times New Roman" panose="02020603050405020304" charset="0"/>
            </a:endParaRPr>
          </a:p>
          <a:p>
            <a:pPr algn="l"/>
            <a:r>
              <a:rPr lang="en-US" altLang="zh-CN" sz="1400" dirty="0">
                <a:latin typeface="Times New Roman" panose="02020603050405020304" charset="0"/>
                <a:cs typeface="Times New Roman" panose="02020603050405020304" charset="0"/>
              </a:rPr>
              <a:t>Vertical COD: </a:t>
            </a:r>
            <a:r>
              <a:rPr lang="en-US" altLang="en-US" sz="1400" dirty="0">
                <a:latin typeface="Times New Roman" panose="02020603050405020304" charset="0"/>
                <a:cs typeface="Times New Roman" panose="02020603050405020304" charset="0"/>
              </a:rPr>
              <a:t>±</a:t>
            </a:r>
            <a:r>
              <a:rPr lang="en-US" altLang="zh-CN" sz="1400" dirty="0">
                <a:latin typeface="Times New Roman" panose="02020603050405020304" charset="0"/>
                <a:cs typeface="Times New Roman" panose="02020603050405020304" charset="0"/>
              </a:rPr>
              <a:t>60 </a:t>
            </a:r>
            <a:r>
              <a:rPr lang="en-US" altLang="zh-CN" sz="1400" dirty="0" err="1">
                <a:latin typeface="Times New Roman" panose="02020603050405020304" charset="0"/>
                <a:cs typeface="Times New Roman" panose="02020603050405020304" charset="0"/>
              </a:rPr>
              <a:t>μm</a:t>
            </a:r>
            <a:r>
              <a:rPr lang="en-US" altLang="zh-CN" sz="1400" dirty="0">
                <a:latin typeface="Times New Roman" panose="02020603050405020304" charset="0"/>
                <a:cs typeface="Times New Roman" panose="02020603050405020304" charset="0"/>
              </a:rPr>
              <a:t>.</a:t>
            </a:r>
            <a:endParaRPr lang="en-US" altLang="zh-CN" sz="1400" dirty="0">
              <a:latin typeface="Times New Roman" panose="02020603050405020304" charset="0"/>
              <a:cs typeface="Times New Roman" panose="02020603050405020304" charset="0"/>
            </a:endParaRPr>
          </a:p>
          <a:p>
            <a:endParaRPr lang="en-US" altLang="zh-CN" sz="1400" dirty="0">
              <a:latin typeface="Times New Roman" panose="02020603050405020304" charset="0"/>
              <a:cs typeface="Times New Roman" panose="02020603050405020304" charset="0"/>
            </a:endParaRPr>
          </a:p>
        </p:txBody>
      </p:sp>
      <p:sp>
        <p:nvSpPr>
          <p:cNvPr id="43" name="文本框 42"/>
          <p:cNvSpPr txBox="1"/>
          <p:nvPr/>
        </p:nvSpPr>
        <p:spPr>
          <a:xfrm>
            <a:off x="6064250" y="1061085"/>
            <a:ext cx="5712460" cy="1168400"/>
          </a:xfrm>
          <a:prstGeom prst="rect">
            <a:avLst/>
          </a:prstGeom>
        </p:spPr>
        <p:txBody>
          <a:bodyPr wrap="square">
            <a:spAutoFit/>
          </a:bodyPr>
          <a:lstStyle/>
          <a:p>
            <a:pPr marL="0" indent="0" algn="l"/>
            <a:r>
              <a:rPr lang="en-US" altLang="zh-CN" sz="1400" b="1" i="0" dirty="0">
                <a:solidFill>
                  <a:srgbClr val="404040"/>
                </a:solidFill>
                <a:latin typeface="Times New Roman" panose="02020603050405020304" charset="0"/>
                <a:ea typeface="Inter"/>
                <a:cs typeface="Times New Roman" panose="02020603050405020304" charset="0"/>
              </a:rPr>
              <a:t>Beam Coupling: Case Study of 09EPU58</a:t>
            </a:r>
            <a:endParaRPr lang="en-US" altLang="zh-CN" sz="1400" b="1" i="0" dirty="0">
              <a:solidFill>
                <a:srgbClr val="404040"/>
              </a:solidFill>
              <a:latin typeface="Times New Roman" panose="02020603050405020304" charset="0"/>
              <a:ea typeface="Inter"/>
              <a:cs typeface="Times New Roman" panose="02020603050405020304" charset="0"/>
            </a:endParaRPr>
          </a:p>
          <a:p>
            <a:pPr marL="0" indent="0" algn="l"/>
            <a:r>
              <a:rPr lang="en-US" altLang="zh-CN" sz="1400" b="1" i="0" dirty="0">
                <a:solidFill>
                  <a:srgbClr val="404040"/>
                </a:solidFill>
                <a:latin typeface="Times New Roman" panose="02020603050405020304" charset="0"/>
                <a:ea typeface="Inter"/>
                <a:cs typeface="Times New Roman" panose="02020603050405020304" charset="0"/>
              </a:rPr>
              <a:t>Observed Effects:</a:t>
            </a:r>
            <a:endParaRPr lang="en-US" altLang="zh-CN" sz="1400" b="1" i="0" dirty="0">
              <a:solidFill>
                <a:srgbClr val="404040"/>
              </a:solidFill>
              <a:latin typeface="Times New Roman" panose="02020603050405020304" charset="0"/>
              <a:ea typeface="Inter"/>
              <a:cs typeface="Times New Roman" panose="02020603050405020304" charset="0"/>
            </a:endParaRPr>
          </a:p>
          <a:p>
            <a:pPr marL="0" indent="0" algn="l"/>
            <a:r>
              <a:rPr lang="en-US" altLang="zh-CN" sz="1400" i="0" dirty="0">
                <a:solidFill>
                  <a:srgbClr val="404040"/>
                </a:solidFill>
                <a:latin typeface="Times New Roman" panose="02020603050405020304" charset="0"/>
                <a:ea typeface="Inter"/>
                <a:cs typeface="Times New Roman" panose="02020603050405020304" charset="0"/>
              </a:rPr>
              <a:t>Horizontal beam size distortion: </a:t>
            </a:r>
            <a:r>
              <a:rPr lang="en-US" altLang="zh-CN" sz="1400" dirty="0">
                <a:solidFill>
                  <a:srgbClr val="404040"/>
                </a:solidFill>
                <a:latin typeface="Times New Roman" panose="02020603050405020304" charset="0"/>
                <a:ea typeface="Inter"/>
                <a:cs typeface="Times New Roman" panose="02020603050405020304" charset="0"/>
              </a:rPr>
              <a:t>3</a:t>
            </a:r>
            <a:r>
              <a:rPr lang="en-US" altLang="zh-CN" sz="1400" i="0" dirty="0">
                <a:solidFill>
                  <a:srgbClr val="404040"/>
                </a:solidFill>
                <a:latin typeface="Times New Roman" panose="02020603050405020304" charset="0"/>
                <a:ea typeface="Inter"/>
                <a:cs typeface="Times New Roman" panose="02020603050405020304" charset="0"/>
              </a:rPr>
              <a:t> </a:t>
            </a:r>
            <a:r>
              <a:rPr lang="en-US" altLang="zh-CN" sz="1400" i="0" dirty="0" err="1">
                <a:solidFill>
                  <a:srgbClr val="404040"/>
                </a:solidFill>
                <a:latin typeface="Times New Roman" panose="02020603050405020304" charset="0"/>
                <a:ea typeface="Inter"/>
                <a:cs typeface="Times New Roman" panose="02020603050405020304" charset="0"/>
              </a:rPr>
              <a:t>μm</a:t>
            </a:r>
            <a:r>
              <a:rPr lang="en-US" altLang="zh-CN" sz="1400" i="0" dirty="0">
                <a:solidFill>
                  <a:srgbClr val="404040"/>
                </a:solidFill>
                <a:latin typeface="Times New Roman" panose="02020603050405020304" charset="0"/>
                <a:ea typeface="Inter"/>
                <a:cs typeface="Times New Roman" panose="02020603050405020304" charset="0"/>
              </a:rPr>
              <a:t>.</a:t>
            </a:r>
            <a:endParaRPr lang="en-US" altLang="zh-CN" sz="1400" i="0" dirty="0">
              <a:solidFill>
                <a:srgbClr val="404040"/>
              </a:solidFill>
              <a:latin typeface="Times New Roman" panose="02020603050405020304" charset="0"/>
              <a:ea typeface="Inter"/>
              <a:cs typeface="Times New Roman" panose="02020603050405020304" charset="0"/>
            </a:endParaRPr>
          </a:p>
          <a:p>
            <a:pPr marL="0" indent="0" algn="l"/>
            <a:r>
              <a:rPr lang="en-US" altLang="zh-CN" sz="1400" i="0" dirty="0">
                <a:solidFill>
                  <a:srgbClr val="404040"/>
                </a:solidFill>
                <a:latin typeface="Times New Roman" panose="02020603050405020304" charset="0"/>
                <a:ea typeface="Inter"/>
                <a:cs typeface="Times New Roman" panose="02020603050405020304" charset="0"/>
              </a:rPr>
              <a:t>Vertical beam size distortion: 28 </a:t>
            </a:r>
            <a:r>
              <a:rPr lang="en-US" altLang="zh-CN" sz="1400" i="0" dirty="0" err="1">
                <a:solidFill>
                  <a:srgbClr val="404040"/>
                </a:solidFill>
                <a:latin typeface="Times New Roman" panose="02020603050405020304" charset="0"/>
                <a:ea typeface="Inter"/>
                <a:cs typeface="Times New Roman" panose="02020603050405020304" charset="0"/>
              </a:rPr>
              <a:t>μm</a:t>
            </a:r>
            <a:r>
              <a:rPr lang="en-US" altLang="zh-CN" sz="1400" i="0" dirty="0">
                <a:solidFill>
                  <a:srgbClr val="404040"/>
                </a:solidFill>
                <a:latin typeface="Times New Roman" panose="02020603050405020304" charset="0"/>
                <a:ea typeface="Inter"/>
                <a:cs typeface="Times New Roman" panose="02020603050405020304" charset="0"/>
              </a:rPr>
              <a:t>.</a:t>
            </a:r>
            <a:endParaRPr lang="en-US" altLang="zh-CN" sz="1400" i="0" dirty="0">
              <a:solidFill>
                <a:srgbClr val="404040"/>
              </a:solidFill>
              <a:latin typeface="Times New Roman" panose="02020603050405020304" charset="0"/>
              <a:ea typeface="Inter"/>
              <a:cs typeface="Times New Roman" panose="02020603050405020304" charset="0"/>
            </a:endParaRPr>
          </a:p>
          <a:p>
            <a:pPr marL="0" indent="0" algn="l"/>
            <a:endParaRPr lang="en-US" altLang="zh-CN" sz="1400" i="0" dirty="0">
              <a:solidFill>
                <a:srgbClr val="404040"/>
              </a:solidFill>
              <a:latin typeface="Times New Roman" panose="02020603050405020304" charset="0"/>
              <a:ea typeface="Inter"/>
              <a:cs typeface="Times New Roman" panose="02020603050405020304" charset="0"/>
            </a:endParaRPr>
          </a:p>
        </p:txBody>
      </p:sp>
      <p:sp>
        <p:nvSpPr>
          <p:cNvPr id="2" name="文本框 1"/>
          <p:cNvSpPr txBox="1"/>
          <p:nvPr/>
        </p:nvSpPr>
        <p:spPr>
          <a:xfrm>
            <a:off x="4781550" y="2564765"/>
            <a:ext cx="272415" cy="2694305"/>
          </a:xfrm>
          <a:prstGeom prst="rect">
            <a:avLst/>
          </a:prstGeom>
          <a:solidFill>
            <a:schemeClr val="bg1"/>
          </a:solidFill>
        </p:spPr>
        <p:txBody>
          <a:bodyPr wrap="square" rtlCol="0">
            <a:noAutofit/>
          </a:bodyPr>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文本框 6"/>
          <p:cNvSpPr txBox="1"/>
          <p:nvPr/>
        </p:nvSpPr>
        <p:spPr>
          <a:xfrm>
            <a:off x="274910" y="54855"/>
            <a:ext cx="297180" cy="645160"/>
          </a:xfrm>
          <a:prstGeom prst="rect">
            <a:avLst/>
          </a:prstGeom>
          <a:noFill/>
        </p:spPr>
        <p:txBody>
          <a:bodyPr wrap="none" rtlCol="0">
            <a:spAutoFit/>
          </a:bodyPr>
          <a:lstStyle/>
          <a:p>
            <a:r>
              <a:rPr lang="en-US" altLang="zh-CN" sz="3600" b="1" dirty="0">
                <a:solidFill>
                  <a:schemeClr val="bg1"/>
                </a:solidFill>
                <a:latin typeface="Times New Roman" panose="02020603050405020304" charset="0"/>
                <a:cs typeface="Times New Roman" panose="02020603050405020304" charset="0"/>
              </a:rPr>
              <a:t> </a:t>
            </a:r>
            <a:endParaRPr lang="en-US" altLang="zh-CN" sz="3600" b="1" dirty="0">
              <a:ln w="9525" cmpd="sng">
                <a:solidFill>
                  <a:schemeClr val="accent1"/>
                </a:solidFill>
                <a:prstDash val="solid"/>
              </a:ln>
              <a:solidFill>
                <a:schemeClr val="bg1"/>
              </a:solidFill>
              <a:effectLst>
                <a:glow rad="38100">
                  <a:schemeClr val="accent1">
                    <a:alpha val="40000"/>
                  </a:schemeClr>
                </a:glow>
              </a:effectLst>
              <a:latin typeface="Times New Roman" panose="02020603050405020304" charset="0"/>
              <a:cs typeface="Times New Roman" panose="02020603050405020304" charset="0"/>
            </a:endParaRPr>
          </a:p>
        </p:txBody>
      </p:sp>
      <p:sp>
        <p:nvSpPr>
          <p:cNvPr id="3" name="文本框 2"/>
          <p:cNvSpPr txBox="1"/>
          <p:nvPr/>
        </p:nvSpPr>
        <p:spPr>
          <a:xfrm>
            <a:off x="201295" y="54610"/>
            <a:ext cx="10026015" cy="583565"/>
          </a:xfrm>
          <a:prstGeom prst="rect">
            <a:avLst/>
          </a:prstGeom>
          <a:noFill/>
        </p:spPr>
        <p:txBody>
          <a:bodyPr wrap="square" rtlCol="0" anchor="t">
            <a:spAutoFit/>
          </a:bodyPr>
          <a:lstStyle/>
          <a:p>
            <a:r>
              <a:rPr lang="en-US" altLang="zh-CN" sz="3200">
                <a:solidFill>
                  <a:schemeClr val="bg1"/>
                </a:solidFill>
                <a:latin typeface="Times New Roman" panose="02020603050405020304" charset="0"/>
                <a:cs typeface="Times New Roman" panose="02020603050405020304" charset="0"/>
              </a:rPr>
              <a:t>Traditional Methods of ID Orbit Feedforward &amp; Limitations</a:t>
            </a:r>
            <a:endParaRPr lang="en-US" altLang="zh-CN" sz="3200">
              <a:solidFill>
                <a:schemeClr val="bg1"/>
              </a:solidFill>
              <a:latin typeface="Times New Roman" panose="02020603050405020304" charset="0"/>
              <a:cs typeface="Times New Roman" panose="02020603050405020304" charset="0"/>
            </a:endParaRPr>
          </a:p>
        </p:txBody>
      </p:sp>
      <p:grpSp>
        <p:nvGrpSpPr>
          <p:cNvPr id="10" name="组合 9"/>
          <p:cNvGrpSpPr/>
          <p:nvPr/>
        </p:nvGrpSpPr>
        <p:grpSpPr>
          <a:xfrm>
            <a:off x="6651084" y="1408430"/>
            <a:ext cx="4089779" cy="4527550"/>
            <a:chOff x="11169" y="2684"/>
            <a:chExt cx="6580" cy="7130"/>
          </a:xfrm>
        </p:grpSpPr>
        <p:sp>
          <p:nvSpPr>
            <p:cNvPr id="21" name="文本框 20"/>
            <p:cNvSpPr txBox="1"/>
            <p:nvPr/>
          </p:nvSpPr>
          <p:spPr>
            <a:xfrm>
              <a:off x="11169" y="2684"/>
              <a:ext cx="6580" cy="406"/>
            </a:xfrm>
            <a:prstGeom prst="rect">
              <a:avLst/>
            </a:prstGeom>
            <a:solidFill>
              <a:schemeClr val="accent2">
                <a:lumMod val="90000"/>
                <a:lumOff val="10000"/>
              </a:schemeClr>
            </a:solidFill>
            <a:ln>
              <a:solidFill>
                <a:schemeClr val="accent2">
                  <a:lumMod val="75000"/>
                  <a:lumOff val="25000"/>
                </a:schemeClr>
              </a:solidFill>
            </a:ln>
          </p:spPr>
          <p:txBody>
            <a:bodyPr wrap="square" rtlCol="0">
              <a:sp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defTabSz="685800">
                <a:defRPr/>
              </a:pPr>
              <a:r>
                <a:rPr lang="en-US" altLang="zh-CN" sz="980" dirty="0">
                  <a:solidFill>
                    <a:schemeClr val="bg1"/>
                  </a:solidFill>
                  <a:latin typeface="Times New Roman" panose="02020603050405020304" charset="0"/>
                  <a:cs typeface="Times New Roman" panose="02020603050405020304" charset="0"/>
                </a:rPr>
                <a:t>Comparison of CODs before and after feedforward compensation </a:t>
              </a:r>
              <a:endParaRPr lang="en-US" altLang="zh-CN" sz="980" dirty="0">
                <a:solidFill>
                  <a:schemeClr val="bg1"/>
                </a:solidFill>
                <a:latin typeface="Times New Roman" panose="02020603050405020304" charset="0"/>
                <a:cs typeface="Times New Roman" panose="02020603050405020304" charset="0"/>
              </a:endParaRPr>
            </a:p>
          </p:txBody>
        </p:sp>
        <p:pic>
          <p:nvPicPr>
            <p:cNvPr id="10244" name="图片 2"/>
            <p:cNvPicPr>
              <a:picLocks noChangeAspect="1"/>
            </p:cNvPicPr>
            <p:nvPr>
              <p:custDataLst>
                <p:tags r:id="rId1"/>
              </p:custDataLst>
            </p:nvPr>
          </p:nvPicPr>
          <p:blipFill>
            <a:blip r:embed="rId2"/>
            <a:stretch>
              <a:fillRect/>
            </a:stretch>
          </p:blipFill>
          <p:spPr>
            <a:xfrm>
              <a:off x="11178" y="3119"/>
              <a:ext cx="6558" cy="6695"/>
            </a:xfrm>
            <a:prstGeom prst="rect">
              <a:avLst/>
            </a:prstGeom>
            <a:noFill/>
            <a:ln w="9525">
              <a:solidFill>
                <a:schemeClr val="tx1"/>
              </a:solidFill>
            </a:ln>
          </p:spPr>
        </p:pic>
      </p:grpSp>
      <p:sp>
        <p:nvSpPr>
          <p:cNvPr id="11" name="文本框 10"/>
          <p:cNvSpPr txBox="1"/>
          <p:nvPr/>
        </p:nvSpPr>
        <p:spPr>
          <a:xfrm>
            <a:off x="778510" y="3803015"/>
            <a:ext cx="5403215" cy="2143125"/>
          </a:xfrm>
          <a:prstGeom prst="rect">
            <a:avLst/>
          </a:prstGeom>
          <a:ln>
            <a:solidFill>
              <a:schemeClr val="tx1"/>
            </a:solidFill>
          </a:ln>
        </p:spPr>
        <p:txBody>
          <a:bodyPr wrap="square">
            <a:spAutoFit/>
          </a:bodyPr>
          <a:lstStyle/>
          <a:p>
            <a:pPr marL="0" indent="0"/>
            <a:r>
              <a:rPr lang="en-US" altLang="zh-CN" b="1" i="0" dirty="0">
                <a:solidFill>
                  <a:srgbClr val="404040"/>
                </a:solidFill>
                <a:latin typeface="Times New Roman" panose="02020603050405020304" charset="0"/>
                <a:ea typeface="Inter"/>
                <a:cs typeface="Times New Roman" panose="02020603050405020304" charset="0"/>
              </a:rPr>
              <a:t>Limitations of Feedforward Tables</a:t>
            </a:r>
            <a:endParaRPr lang="en-US" altLang="zh-CN" b="1" i="0" dirty="0">
              <a:solidFill>
                <a:srgbClr val="404040"/>
              </a:solidFill>
              <a:latin typeface="Times New Roman" panose="02020603050405020304" charset="0"/>
              <a:ea typeface="Inter"/>
              <a:cs typeface="Times New Roman" panose="02020603050405020304" charset="0"/>
            </a:endParaRPr>
          </a:p>
          <a:p>
            <a:pPr marL="0" indent="0"/>
            <a:endParaRPr lang="en-US" altLang="zh-CN" sz="800" b="1"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ct val="0"/>
              </a:spcAft>
              <a:buFont typeface="Arial" panose="020B0604020202020204" pitchFamily="34" charset="0"/>
              <a:buChar char="•"/>
            </a:pPr>
            <a:r>
              <a:rPr lang="en-US" altLang="zh-CN" sz="1600" b="1" i="0" dirty="0">
                <a:solidFill>
                  <a:srgbClr val="404040"/>
                </a:solidFill>
                <a:latin typeface="Times New Roman" panose="02020603050405020304" charset="0"/>
                <a:ea typeface="Inter"/>
                <a:cs typeface="Times New Roman" panose="02020603050405020304" charset="0"/>
              </a:rPr>
              <a:t>1D Table (Planar IDs):</a:t>
            </a:r>
            <a:r>
              <a:rPr lang="en-US" altLang="zh-CN" sz="1600" b="0" i="0" dirty="0">
                <a:solidFill>
                  <a:srgbClr val="404040"/>
                </a:solidFill>
                <a:latin typeface="Times New Roman" panose="02020603050405020304" charset="0"/>
                <a:ea typeface="Inter"/>
                <a:cs typeface="Times New Roman" panose="02020603050405020304" charset="0"/>
              </a:rPr>
              <a:t> 0.5 hours/ID for gap.</a:t>
            </a:r>
            <a:endParaRPr lang="en-US" altLang="zh-CN" sz="1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ct val="0"/>
              </a:spcAft>
              <a:buFont typeface="Arial" panose="020B0604020202020204" pitchFamily="34" charset="0"/>
              <a:buChar char="•"/>
            </a:pPr>
            <a:r>
              <a:rPr lang="en-US" altLang="zh-CN" sz="1600" b="1" i="0" dirty="0">
                <a:solidFill>
                  <a:srgbClr val="404040"/>
                </a:solidFill>
                <a:latin typeface="Times New Roman" panose="02020603050405020304" charset="0"/>
                <a:ea typeface="Inter"/>
                <a:cs typeface="Times New Roman" panose="02020603050405020304" charset="0"/>
              </a:rPr>
              <a:t>2D Table (EPUs):</a:t>
            </a:r>
            <a:r>
              <a:rPr lang="en-US" altLang="zh-CN" sz="1600" b="0" i="0" dirty="0">
                <a:solidFill>
                  <a:srgbClr val="404040"/>
                </a:solidFill>
                <a:latin typeface="Times New Roman" panose="02020603050405020304" charset="0"/>
                <a:ea typeface="Inter"/>
                <a:cs typeface="Times New Roman" panose="02020603050405020304" charset="0"/>
              </a:rPr>
              <a:t> 4 hours/one mode of </a:t>
            </a:r>
            <a:r>
              <a:rPr lang="en-US" altLang="zh-CN" sz="1600" dirty="0">
                <a:solidFill>
                  <a:srgbClr val="404040"/>
                </a:solidFill>
                <a:latin typeface="Times New Roman" panose="02020603050405020304" charset="0"/>
                <a:ea typeface="Inter"/>
                <a:cs typeface="Times New Roman" panose="02020603050405020304" charset="0"/>
                <a:sym typeface="+mn-ea"/>
              </a:rPr>
              <a:t>EPU</a:t>
            </a:r>
            <a:r>
              <a:rPr lang="en-US" altLang="zh-CN" sz="1600" b="0" i="0" dirty="0">
                <a:solidFill>
                  <a:srgbClr val="404040"/>
                </a:solidFill>
                <a:latin typeface="Times New Roman" panose="02020603050405020304" charset="0"/>
                <a:ea typeface="Inter"/>
                <a:cs typeface="Times New Roman" panose="02020603050405020304" charset="0"/>
              </a:rPr>
              <a:t> (gap &amp; phase).</a:t>
            </a:r>
            <a:endParaRPr lang="en-US" altLang="zh-CN" sz="1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ct val="0"/>
              </a:spcAft>
              <a:buFont typeface="Arial" panose="020B0604020202020204" pitchFamily="34" charset="0"/>
              <a:buChar char="•"/>
            </a:pPr>
            <a:endParaRPr lang="en-US" altLang="zh-CN" sz="1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ts val="200"/>
              </a:spcAft>
              <a:buFont typeface="Arial" panose="020B0604020202020204" pitchFamily="34" charset="0"/>
              <a:buChar char="•"/>
            </a:pPr>
            <a:r>
              <a:rPr lang="en-US" altLang="zh-CN" sz="1600" b="1" i="0" dirty="0">
                <a:solidFill>
                  <a:srgbClr val="404040"/>
                </a:solidFill>
                <a:latin typeface="Times New Roman" panose="02020603050405020304" charset="0"/>
                <a:ea typeface="Inter"/>
                <a:cs typeface="Times New Roman" panose="02020603050405020304" charset="0"/>
              </a:rPr>
              <a:t>Critical Issues:</a:t>
            </a:r>
            <a:endParaRPr lang="en-US" altLang="zh-CN" sz="1600" b="1"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ts val="200"/>
              </a:spcAft>
            </a:pPr>
            <a:endParaRPr lang="en-US" altLang="zh-CN" sz="800" b="1" i="0" dirty="0">
              <a:solidFill>
                <a:srgbClr val="404040"/>
              </a:solidFill>
              <a:latin typeface="Times New Roman" panose="02020603050405020304" charset="0"/>
              <a:ea typeface="Inter"/>
              <a:cs typeface="Times New Roman" panose="02020603050405020304" charset="0"/>
            </a:endParaRPr>
          </a:p>
          <a:p>
            <a:pPr marL="0" lvl="1" indent="0">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Total measurement time &gt; 60 hours for 27 IDs.</a:t>
            </a:r>
            <a:endParaRPr lang="en-US" altLang="zh-CN" sz="1600" b="0" i="0" dirty="0">
              <a:solidFill>
                <a:srgbClr val="404040"/>
              </a:solidFill>
              <a:latin typeface="Times New Roman" panose="02020603050405020304" charset="0"/>
              <a:ea typeface="Inter"/>
              <a:cs typeface="Times New Roman" panose="02020603050405020304" charset="0"/>
            </a:endParaRPr>
          </a:p>
          <a:p>
            <a:pPr marL="0" lvl="1" indent="0">
              <a:spcBef>
                <a:spcPct val="0"/>
              </a:spcBef>
              <a:spcAft>
                <a:spcPct val="0"/>
              </a:spcAft>
              <a:buFont typeface="Arial" panose="020B0604020202020204" pitchFamily="34" charset="0"/>
              <a:buChar char="◦"/>
            </a:pPr>
            <a:r>
              <a:rPr lang="en-US" altLang="zh-CN" sz="1600" dirty="0">
                <a:solidFill>
                  <a:srgbClr val="404040"/>
                </a:solidFill>
                <a:latin typeface="Times New Roman" panose="02020603050405020304" charset="0"/>
                <a:ea typeface="Inter"/>
                <a:cs typeface="Times New Roman" panose="02020603050405020304" charset="0"/>
              </a:rPr>
              <a:t>Period update is required.</a:t>
            </a:r>
            <a:endParaRPr lang="en-US" altLang="zh-CN" sz="1600" b="0" i="0" dirty="0">
              <a:solidFill>
                <a:srgbClr val="404040"/>
              </a:solidFill>
              <a:latin typeface="Times New Roman" panose="02020603050405020304" charset="0"/>
              <a:ea typeface="Inter"/>
              <a:cs typeface="Times New Roman" panose="02020603050405020304" charset="0"/>
            </a:endParaRPr>
          </a:p>
        </p:txBody>
      </p:sp>
      <p:sp>
        <p:nvSpPr>
          <p:cNvPr id="17" name="文本框 16"/>
          <p:cNvSpPr txBox="1"/>
          <p:nvPr/>
        </p:nvSpPr>
        <p:spPr>
          <a:xfrm>
            <a:off x="778510" y="1401445"/>
            <a:ext cx="5403215" cy="2218055"/>
          </a:xfrm>
          <a:prstGeom prst="rect">
            <a:avLst/>
          </a:prstGeom>
          <a:ln>
            <a:solidFill>
              <a:schemeClr val="tx1"/>
            </a:solidFill>
          </a:ln>
        </p:spPr>
        <p:txBody>
          <a:bodyPr wrap="square">
            <a:noAutofit/>
          </a:bodyPr>
          <a:lstStyle/>
          <a:p>
            <a:pPr marL="0" indent="0"/>
            <a:r>
              <a:rPr lang="en-US" altLang="zh-CN" b="1" i="0" dirty="0">
                <a:solidFill>
                  <a:srgbClr val="404040"/>
                </a:solidFill>
                <a:latin typeface="Times New Roman" panose="02020603050405020304" charset="0"/>
                <a:ea typeface="Inter"/>
                <a:cs typeface="Times New Roman" panose="02020603050405020304" charset="0"/>
              </a:rPr>
              <a:t>Traditional Methods:</a:t>
            </a:r>
            <a:endParaRPr lang="en-US" altLang="zh-CN" b="1" i="0" dirty="0">
              <a:solidFill>
                <a:srgbClr val="404040"/>
              </a:solidFill>
              <a:latin typeface="Times New Roman" panose="02020603050405020304" charset="0"/>
              <a:ea typeface="Inter"/>
              <a:cs typeface="Times New Roman" panose="02020603050405020304" charset="0"/>
            </a:endParaRPr>
          </a:p>
          <a:p>
            <a:pPr marL="0" indent="0"/>
            <a:endParaRPr lang="en-US" altLang="zh-CN" sz="800" b="1" i="0" dirty="0">
              <a:solidFill>
                <a:srgbClr val="404040"/>
              </a:solidFill>
              <a:latin typeface="Times New Roman" panose="02020603050405020304" charset="0"/>
              <a:ea typeface="Inter"/>
              <a:cs typeface="Times New Roman" panose="02020603050405020304" charset="0"/>
            </a:endParaRPr>
          </a:p>
          <a:p>
            <a:pPr marL="0" indent="0"/>
            <a:r>
              <a:rPr lang="en-US" altLang="zh-CN" sz="1350" b="1" i="0" dirty="0">
                <a:solidFill>
                  <a:srgbClr val="404040"/>
                </a:solidFill>
                <a:latin typeface="Times New Roman" panose="02020603050405020304" charset="0"/>
                <a:ea typeface="Inter"/>
                <a:cs typeface="Times New Roman" panose="02020603050405020304" charset="0"/>
              </a:rPr>
              <a:t>Measurement of Orbit Feedforward Table Based on Response Matrix</a:t>
            </a:r>
            <a:endParaRPr lang="en-US" altLang="zh-CN" sz="800" b="1" i="0" dirty="0">
              <a:solidFill>
                <a:srgbClr val="404040"/>
              </a:solidFill>
              <a:latin typeface="Times New Roman" panose="02020603050405020304" charset="0"/>
              <a:ea typeface="Inter"/>
              <a:cs typeface="Times New Roman" panose="02020603050405020304" charset="0"/>
            </a:endParaRPr>
          </a:p>
          <a:p>
            <a:pPr marL="285750" indent="-285750" algn="just">
              <a:spcBef>
                <a:spcPct val="0"/>
              </a:spcBef>
              <a:spcAft>
                <a:spcPts val="20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To mitigate closed-orbit distortions caused by IDs in an effective method, we have installed </a:t>
            </a:r>
            <a:r>
              <a:rPr lang="en-US" altLang="zh-CN" sz="1600" i="0" dirty="0">
                <a:latin typeface="Times New Roman" panose="02020603050405020304" charset="0"/>
                <a:ea typeface="Inter"/>
                <a:cs typeface="Times New Roman" panose="02020603050405020304" charset="0"/>
              </a:rPr>
              <a:t>two sets of correction coils per ID</a:t>
            </a:r>
            <a:r>
              <a:rPr lang="en-US" altLang="zh-CN" sz="1600" b="0" i="0" dirty="0">
                <a:solidFill>
                  <a:srgbClr val="404040"/>
                </a:solidFill>
                <a:latin typeface="Times New Roman" panose="02020603050405020304" charset="0"/>
                <a:ea typeface="Inter"/>
                <a:cs typeface="Times New Roman" panose="02020603050405020304" charset="0"/>
              </a:rPr>
              <a:t> which enable compensation for both horizontal and vertical distortions. </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indent="-285750" algn="just">
              <a:spcBef>
                <a:spcPct val="0"/>
              </a:spcBef>
              <a:spcAft>
                <a:spcPts val="200"/>
              </a:spcAft>
              <a:buFont typeface="Arial" panose="020B0604020202020204" pitchFamily="34" charset="0"/>
              <a:buChar char="•"/>
            </a:pPr>
            <a:r>
              <a:rPr lang="en-US" altLang="zh-CN" sz="1600" dirty="0">
                <a:solidFill>
                  <a:srgbClr val="404040"/>
                </a:solidFill>
                <a:latin typeface="Times New Roman" panose="02020603050405020304" charset="0"/>
                <a:ea typeface="Inter"/>
                <a:cs typeface="Times New Roman" panose="02020603050405020304" charset="0"/>
              </a:rPr>
              <a:t>F</a:t>
            </a:r>
            <a:r>
              <a:rPr lang="en-US" altLang="zh-CN" sz="1600" b="0" i="0" dirty="0">
                <a:solidFill>
                  <a:srgbClr val="404040"/>
                </a:solidFill>
                <a:latin typeface="Times New Roman" panose="02020603050405020304" charset="0"/>
                <a:ea typeface="Inter"/>
                <a:cs typeface="Times New Roman" panose="02020603050405020304" charset="0"/>
              </a:rPr>
              <a:t>eedforward tables can compensate closed-orbit distortions caused by IDs.</a:t>
            </a:r>
            <a:r>
              <a:rPr lang="en-US" altLang="en-US" sz="1600" b="0" i="0" dirty="0">
                <a:solidFill>
                  <a:srgbClr val="404040"/>
                </a:solidFill>
                <a:latin typeface="Times New Roman" panose="02020603050405020304" charset="0"/>
                <a:ea typeface="Inter"/>
                <a:cs typeface="Times New Roman" panose="02020603050405020304" charset="0"/>
              </a:rPr>
              <a:t> </a:t>
            </a:r>
            <a:endParaRPr lang="en-US" altLang="en-US" sz="1600" b="0" i="0" dirty="0">
              <a:solidFill>
                <a:srgbClr val="404040"/>
              </a:solidFill>
              <a:latin typeface="Times New Roman" panose="02020603050405020304" charset="0"/>
              <a:ea typeface="Inter"/>
              <a:cs typeface="Times New Roman" panose="02020603050405020304" charset="0"/>
            </a:endParaRPr>
          </a:p>
        </p:txBody>
      </p:sp>
      <p:sp>
        <p:nvSpPr>
          <p:cNvPr id="2" name="文本框 1"/>
          <p:cNvSpPr txBox="1"/>
          <p:nvPr/>
        </p:nvSpPr>
        <p:spPr>
          <a:xfrm>
            <a:off x="665480" y="817880"/>
            <a:ext cx="9436052" cy="400110"/>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000" b="1" dirty="0">
                <a:latin typeface="Times New Roman" panose="02020603050405020304" charset="0"/>
                <a:cs typeface="Times New Roman" panose="02020603050405020304" charset="0"/>
              </a:rPr>
              <a:t>Feedforward Tables: 60+ Hours for Full Measurement</a:t>
            </a:r>
            <a:endParaRPr lang="en-US" altLang="zh-CN" sz="2000" b="1" dirty="0">
              <a:latin typeface="Times New Roman" panose="02020603050405020304" charset="0"/>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l="2154" t="5454" r="2604" b="9977"/>
          <a:stretch>
            <a:fillRect/>
          </a:stretch>
        </p:blipFill>
        <p:spPr>
          <a:xfrm>
            <a:off x="609600" y="2247900"/>
            <a:ext cx="6412230" cy="3696970"/>
          </a:xfrm>
          <a:prstGeom prst="rect">
            <a:avLst/>
          </a:prstGeom>
          <a:ln w="19050">
            <a:solidFill>
              <a:srgbClr val="92D050"/>
            </a:solidFill>
          </a:ln>
        </p:spPr>
      </p:pic>
      <p:sp>
        <p:nvSpPr>
          <p:cNvPr id="11" name="文本框 10"/>
          <p:cNvSpPr txBox="1"/>
          <p:nvPr/>
        </p:nvSpPr>
        <p:spPr>
          <a:xfrm>
            <a:off x="104140" y="0"/>
            <a:ext cx="11207750" cy="645160"/>
          </a:xfrm>
          <a:prstGeom prst="rect">
            <a:avLst/>
          </a:prstGeom>
          <a:noFill/>
        </p:spPr>
        <p:txBody>
          <a:bodyPr wrap="square" rtlCol="0" anchor="t">
            <a:spAutoFit/>
          </a:bodyPr>
          <a:lstStyle/>
          <a:p>
            <a:r>
              <a:rPr lang="en-US" altLang="zh-CN" sz="3600" dirty="0">
                <a:solidFill>
                  <a:schemeClr val="bg1"/>
                </a:solidFill>
                <a:latin typeface="Times New Roman" panose="02020603050405020304" charset="0"/>
                <a:cs typeface="Times New Roman" panose="02020603050405020304" charset="0"/>
              </a:rPr>
              <a:t>Deep Learning Methods for ID Beam Orbit Correction</a:t>
            </a:r>
            <a:endParaRPr lang="en-US" altLang="zh-CN" sz="3600" dirty="0">
              <a:solidFill>
                <a:schemeClr val="bg1"/>
              </a:solidFill>
              <a:latin typeface="Times New Roman" panose="02020603050405020304" charset="0"/>
              <a:cs typeface="Times New Roman" panose="02020603050405020304" charset="0"/>
            </a:endParaRPr>
          </a:p>
        </p:txBody>
      </p:sp>
      <p:sp>
        <p:nvSpPr>
          <p:cNvPr id="2" name="文本框 1"/>
          <p:cNvSpPr txBox="1"/>
          <p:nvPr/>
        </p:nvSpPr>
        <p:spPr>
          <a:xfrm>
            <a:off x="7241540" y="2248159"/>
            <a:ext cx="4039235" cy="3811300"/>
          </a:xfrm>
          <a:prstGeom prst="rect">
            <a:avLst/>
          </a:prstGeom>
          <a:ln>
            <a:solidFill>
              <a:schemeClr val="tx1"/>
            </a:solidFill>
          </a:ln>
        </p:spPr>
        <p:txBody>
          <a:bodyPr wrap="square">
            <a:spAutoFit/>
          </a:bodyPr>
          <a:lstStyle/>
          <a:p>
            <a:pPr marL="0" indent="0"/>
            <a:r>
              <a:rPr lang="en-US" altLang="zh-CN" sz="1600" b="1" i="0" dirty="0">
                <a:solidFill>
                  <a:srgbClr val="404040"/>
                </a:solidFill>
                <a:latin typeface="Times New Roman" panose="02020603050405020304" charset="0"/>
                <a:ea typeface="Inter"/>
                <a:cs typeface="Times New Roman" panose="02020603050405020304" charset="0"/>
              </a:rPr>
              <a:t>Neural Network structure</a:t>
            </a:r>
            <a:endParaRPr lang="en-US" altLang="zh-CN" sz="1600" b="1" i="0" dirty="0">
              <a:solidFill>
                <a:srgbClr val="404040"/>
              </a:solidFill>
              <a:latin typeface="Times New Roman" panose="02020603050405020304" charset="0"/>
              <a:ea typeface="Inter"/>
              <a:cs typeface="Times New Roman" panose="02020603050405020304" charset="0"/>
            </a:endParaRPr>
          </a:p>
          <a:p>
            <a:pPr marL="0" indent="0"/>
            <a:r>
              <a:rPr lang="en-US" altLang="zh-CN" sz="1600" b="1" i="0" dirty="0">
                <a:solidFill>
                  <a:srgbClr val="404040"/>
                </a:solidFill>
                <a:latin typeface="Times New Roman" panose="02020603050405020304" charset="0"/>
                <a:ea typeface="Inter"/>
                <a:cs typeface="Times New Roman" panose="02020603050405020304" charset="0"/>
              </a:rPr>
              <a:t>Input: </a:t>
            </a:r>
            <a:r>
              <a:rPr lang="en-US" altLang="zh-CN" sz="1600" b="0" i="0" dirty="0">
                <a:solidFill>
                  <a:srgbClr val="404040"/>
                </a:solidFill>
                <a:latin typeface="Times New Roman" panose="02020603050405020304" charset="0"/>
                <a:ea typeface="Inter"/>
                <a:cs typeface="Times New Roman" panose="02020603050405020304" charset="0"/>
              </a:rPr>
              <a:t>Gap </a:t>
            </a:r>
            <a:r>
              <a:rPr lang="en-US" altLang="zh-CN" sz="1600" dirty="0">
                <a:solidFill>
                  <a:srgbClr val="404040"/>
                </a:solidFill>
                <a:latin typeface="Times New Roman" panose="02020603050405020304" charset="0"/>
                <a:ea typeface="Inter"/>
                <a:cs typeface="Times New Roman" panose="02020603050405020304" charset="0"/>
              </a:rPr>
              <a:t>set</a:t>
            </a:r>
            <a:r>
              <a:rPr lang="en-US" altLang="zh-CN" sz="1600" b="0" i="0" dirty="0">
                <a:solidFill>
                  <a:srgbClr val="404040"/>
                </a:solidFill>
                <a:latin typeface="Times New Roman" panose="02020603050405020304" charset="0"/>
                <a:ea typeface="Inter"/>
                <a:cs typeface="Times New Roman" panose="02020603050405020304" charset="0"/>
              </a:rPr>
              <a:t> of 19 IDs (19 variables).</a:t>
            </a:r>
            <a:endParaRPr lang="en-US" altLang="zh-CN" sz="1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ct val="0"/>
              </a:spcAft>
              <a:buFont typeface="Arial" panose="020B0604020202020204" pitchFamily="34" charset="0"/>
              <a:buNone/>
            </a:pPr>
            <a:r>
              <a:rPr lang="en-US" altLang="zh-CN" sz="1600" b="1" i="0" dirty="0">
                <a:solidFill>
                  <a:srgbClr val="404040"/>
                </a:solidFill>
                <a:latin typeface="Times New Roman" panose="02020603050405020304" charset="0"/>
                <a:ea typeface="Inter"/>
                <a:cs typeface="Times New Roman" panose="02020603050405020304" charset="0"/>
              </a:rPr>
              <a:t>Output: </a:t>
            </a:r>
            <a:r>
              <a:rPr lang="en-US" altLang="zh-CN" sz="1600" b="0" i="0" dirty="0">
                <a:solidFill>
                  <a:srgbClr val="404040"/>
                </a:solidFill>
                <a:latin typeface="Times New Roman" panose="02020603050405020304" charset="0"/>
                <a:ea typeface="Inter"/>
                <a:cs typeface="Times New Roman" panose="02020603050405020304" charset="0"/>
              </a:rPr>
              <a:t>Beam position responses from 138 BPMs (138*2=276 targets).</a:t>
            </a:r>
            <a:endParaRPr lang="en-US" altLang="zh-CN" sz="1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ct val="0"/>
              </a:spcAft>
              <a:buFont typeface="Arial" panose="020B0604020202020204" pitchFamily="34" charset="0"/>
              <a:buChar char="•"/>
            </a:pPr>
            <a:endParaRPr lang="en-US" altLang="zh-CN" sz="1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ts val="200"/>
              </a:spcAft>
              <a:buFont typeface="Arial" panose="020B0604020202020204" pitchFamily="34" charset="0"/>
              <a:buNone/>
            </a:pPr>
            <a:r>
              <a:rPr lang="en-US" altLang="zh-CN" sz="1600" b="1" i="0" dirty="0">
                <a:solidFill>
                  <a:srgbClr val="404040"/>
                </a:solidFill>
                <a:latin typeface="Times New Roman" panose="02020603050405020304" charset="0"/>
                <a:ea typeface="Inter"/>
                <a:cs typeface="Times New Roman" panose="02020603050405020304" charset="0"/>
              </a:rPr>
              <a:t>Model Configuration:</a:t>
            </a:r>
            <a:endParaRPr lang="en-US" altLang="zh-CN" sz="1600" b="1" i="0" dirty="0">
              <a:solidFill>
                <a:srgbClr val="404040"/>
              </a:solidFill>
              <a:latin typeface="Times New Roman" panose="02020603050405020304" charset="0"/>
              <a:ea typeface="Inter"/>
              <a:cs typeface="Times New Roman" panose="02020603050405020304" charset="0"/>
            </a:endParaRPr>
          </a:p>
          <a:p>
            <a:pPr lvl="1" indent="0" algn="l">
              <a:spcBef>
                <a:spcPct val="0"/>
              </a:spcBef>
              <a:spcAft>
                <a:spcPct val="0"/>
              </a:spcAft>
              <a:buNone/>
            </a:pPr>
            <a:r>
              <a:rPr lang="en-US" altLang="zh-CN" sz="1600" b="0" i="0" dirty="0">
                <a:solidFill>
                  <a:srgbClr val="404040"/>
                </a:solidFill>
                <a:latin typeface="Times New Roman" panose="02020603050405020304" charset="0"/>
                <a:ea typeface="Inter"/>
                <a:cs typeface="Times New Roman" panose="02020603050405020304" charset="0"/>
              </a:rPr>
              <a:t>3 hidden layers</a:t>
            </a:r>
            <a:endParaRPr lang="en-US" altLang="zh-CN" sz="1600" b="0" i="0" dirty="0">
              <a:solidFill>
                <a:srgbClr val="404040"/>
              </a:solidFill>
              <a:latin typeface="Times New Roman" panose="02020603050405020304" charset="0"/>
              <a:ea typeface="Inter"/>
              <a:cs typeface="Times New Roman" panose="02020603050405020304" charset="0"/>
            </a:endParaRPr>
          </a:p>
          <a:p>
            <a:pPr lvl="1" indent="0" algn="l">
              <a:spcBef>
                <a:spcPct val="0"/>
              </a:spcBef>
              <a:spcAft>
                <a:spcPct val="0"/>
              </a:spcAft>
              <a:buNone/>
            </a:pPr>
            <a:r>
              <a:rPr lang="en-US" altLang="zh-CN" sz="1600" b="0" i="0" dirty="0" err="1">
                <a:solidFill>
                  <a:srgbClr val="404040"/>
                </a:solidFill>
                <a:latin typeface="Times New Roman" panose="02020603050405020304" charset="0"/>
                <a:ea typeface="Inter"/>
                <a:cs typeface="Times New Roman" panose="02020603050405020304" charset="0"/>
              </a:rPr>
              <a:t>Relu</a:t>
            </a:r>
            <a:r>
              <a:rPr lang="en-US" altLang="zh-CN" sz="1600" b="0" i="0" dirty="0">
                <a:solidFill>
                  <a:srgbClr val="404040"/>
                </a:solidFill>
                <a:latin typeface="Times New Roman" panose="02020603050405020304" charset="0"/>
                <a:ea typeface="Inter"/>
                <a:cs typeface="Times New Roman" panose="02020603050405020304" charset="0"/>
              </a:rPr>
              <a:t> activation</a:t>
            </a:r>
            <a:endParaRPr lang="en-US" altLang="zh-CN" sz="1600" b="0" i="0" dirty="0">
              <a:solidFill>
                <a:srgbClr val="404040"/>
              </a:solidFill>
              <a:latin typeface="Times New Roman" panose="02020603050405020304" charset="0"/>
              <a:ea typeface="Inter"/>
              <a:cs typeface="Times New Roman" panose="02020603050405020304" charset="0"/>
            </a:endParaRPr>
          </a:p>
          <a:p>
            <a:pPr lvl="1" indent="0" algn="l">
              <a:spcBef>
                <a:spcPct val="0"/>
              </a:spcBef>
              <a:spcAft>
                <a:spcPct val="0"/>
              </a:spcAft>
              <a:buNone/>
            </a:pPr>
            <a:r>
              <a:rPr lang="en-US" altLang="zh-CN" sz="1600" b="0" i="0" dirty="0">
                <a:solidFill>
                  <a:srgbClr val="404040"/>
                </a:solidFill>
                <a:latin typeface="Times New Roman" panose="02020603050405020304" charset="0"/>
                <a:ea typeface="Inter"/>
                <a:cs typeface="Times New Roman" panose="02020603050405020304" charset="0"/>
              </a:rPr>
              <a:t>Batch size: </a:t>
            </a:r>
            <a:r>
              <a:rPr lang="en-US" altLang="zh-CN" sz="1600" dirty="0">
                <a:solidFill>
                  <a:srgbClr val="404040"/>
                </a:solidFill>
                <a:latin typeface="Times New Roman" panose="02020603050405020304" charset="0"/>
                <a:ea typeface="Inter"/>
                <a:cs typeface="Times New Roman" panose="02020603050405020304" charset="0"/>
              </a:rPr>
              <a:t>16</a:t>
            </a:r>
            <a:r>
              <a:rPr lang="en-US" altLang="zh-CN" sz="1600" b="0" i="0" dirty="0">
                <a:solidFill>
                  <a:srgbClr val="404040"/>
                </a:solidFill>
                <a:latin typeface="Times New Roman" panose="02020603050405020304" charset="0"/>
                <a:ea typeface="Inter"/>
                <a:cs typeface="Times New Roman" panose="02020603050405020304" charset="0"/>
              </a:rPr>
              <a:t> </a:t>
            </a:r>
            <a:endParaRPr lang="en-US" altLang="zh-CN" sz="1600" b="0" i="0" dirty="0">
              <a:solidFill>
                <a:srgbClr val="404040"/>
              </a:solidFill>
              <a:latin typeface="Times New Roman" panose="02020603050405020304" charset="0"/>
              <a:ea typeface="Inter"/>
              <a:cs typeface="Times New Roman" panose="02020603050405020304" charset="0"/>
            </a:endParaRPr>
          </a:p>
          <a:p>
            <a:pPr lvl="1" indent="0" algn="l">
              <a:spcBef>
                <a:spcPct val="0"/>
              </a:spcBef>
              <a:spcAft>
                <a:spcPct val="0"/>
              </a:spcAft>
              <a:buNone/>
            </a:pPr>
            <a:r>
              <a:rPr lang="en-US" altLang="zh-CN" sz="1600" b="0" i="0" dirty="0">
                <a:solidFill>
                  <a:srgbClr val="404040"/>
                </a:solidFill>
                <a:latin typeface="Times New Roman" panose="02020603050405020304" charset="0"/>
                <a:ea typeface="Inter"/>
                <a:cs typeface="Times New Roman" panose="02020603050405020304" charset="0"/>
              </a:rPr>
              <a:t>Learning rate: 0.001</a:t>
            </a:r>
            <a:endParaRPr lang="en-US" altLang="zh-CN" sz="1600" b="0" i="0" dirty="0">
              <a:solidFill>
                <a:srgbClr val="404040"/>
              </a:solidFill>
              <a:latin typeface="Times New Roman" panose="02020603050405020304" charset="0"/>
              <a:ea typeface="Inter"/>
              <a:cs typeface="Times New Roman" panose="02020603050405020304" charset="0"/>
            </a:endParaRPr>
          </a:p>
          <a:p>
            <a:pPr lvl="1" indent="0" algn="l">
              <a:spcBef>
                <a:spcPct val="0"/>
              </a:spcBef>
              <a:spcAft>
                <a:spcPct val="0"/>
              </a:spcAft>
              <a:buNone/>
            </a:pPr>
            <a:endParaRPr lang="en-US" altLang="zh-CN" sz="1600" b="0" i="0" dirty="0">
              <a:solidFill>
                <a:srgbClr val="404040"/>
              </a:solidFill>
              <a:latin typeface="Times New Roman" panose="02020603050405020304" charset="0"/>
              <a:ea typeface="Inter"/>
              <a:cs typeface="Times New Roman" panose="02020603050405020304" charset="0"/>
            </a:endParaRPr>
          </a:p>
          <a:p>
            <a:pPr marL="0" lvl="0" indent="0" algn="l">
              <a:buNone/>
            </a:pPr>
            <a:r>
              <a:rPr lang="en-US" altLang="zh-CN" sz="1600" b="1" i="0" dirty="0">
                <a:solidFill>
                  <a:srgbClr val="404040"/>
                </a:solidFill>
                <a:latin typeface="Times New Roman" panose="02020603050405020304" charset="0"/>
                <a:ea typeface="Inter"/>
                <a:cs typeface="Times New Roman" panose="02020603050405020304" charset="0"/>
              </a:rPr>
              <a:t>Performance:</a:t>
            </a:r>
            <a:endParaRPr lang="en-US" altLang="zh-CN" sz="1600" b="1" i="0" dirty="0">
              <a:solidFill>
                <a:srgbClr val="404040"/>
              </a:solidFill>
              <a:latin typeface="Times New Roman" panose="02020603050405020304" charset="0"/>
              <a:ea typeface="Inter"/>
              <a:cs typeface="Times New Roman" panose="02020603050405020304" charset="0"/>
            </a:endParaRPr>
          </a:p>
          <a:p>
            <a:pPr marL="457200" lvl="1" indent="0" algn="l">
              <a:spcBef>
                <a:spcPct val="0"/>
              </a:spcBef>
              <a:spcAft>
                <a:spcPct val="0"/>
              </a:spcAft>
              <a:buNone/>
            </a:pPr>
            <a:r>
              <a:rPr lang="en-US" altLang="zh-CN" sz="1600" b="0" i="0" dirty="0">
                <a:solidFill>
                  <a:srgbClr val="404040"/>
                </a:solidFill>
                <a:latin typeface="Times New Roman" panose="02020603050405020304" charset="0"/>
                <a:ea typeface="Inter"/>
                <a:cs typeface="Times New Roman" panose="02020603050405020304" charset="0"/>
              </a:rPr>
              <a:t>Residual COD reduced &lt; 2 </a:t>
            </a:r>
            <a:r>
              <a:rPr lang="en-US" altLang="zh-CN" sz="1600" b="0" i="0" dirty="0" err="1">
                <a:solidFill>
                  <a:srgbClr val="404040"/>
                </a:solidFill>
                <a:latin typeface="Times New Roman" panose="02020603050405020304" charset="0"/>
                <a:ea typeface="Inter"/>
                <a:cs typeface="Times New Roman" panose="02020603050405020304" charset="0"/>
              </a:rPr>
              <a:t>μm</a:t>
            </a:r>
            <a:r>
              <a:rPr lang="en-US" altLang="zh-CN" sz="1600" b="0" i="0" dirty="0">
                <a:solidFill>
                  <a:srgbClr val="404040"/>
                </a:solidFill>
                <a:latin typeface="Times New Roman" panose="02020603050405020304" charset="0"/>
                <a:ea typeface="Inter"/>
                <a:cs typeface="Times New Roman" panose="02020603050405020304" charset="0"/>
              </a:rPr>
              <a:t>.</a:t>
            </a:r>
            <a:endParaRPr lang="en-US" altLang="zh-CN" sz="1600" b="0" i="0" dirty="0">
              <a:solidFill>
                <a:srgbClr val="404040"/>
              </a:solidFill>
              <a:latin typeface="Times New Roman" panose="02020603050405020304" charset="0"/>
              <a:ea typeface="Inter"/>
              <a:cs typeface="Times New Roman" panose="02020603050405020304" charset="0"/>
            </a:endParaRPr>
          </a:p>
          <a:p>
            <a:pPr marL="457200" lvl="1" indent="0" algn="l">
              <a:spcBef>
                <a:spcPct val="0"/>
              </a:spcBef>
              <a:spcAft>
                <a:spcPct val="0"/>
              </a:spcAft>
              <a:buNone/>
            </a:pPr>
            <a:r>
              <a:rPr lang="en-US" altLang="zh-CN" sz="1600" b="0" i="0" dirty="0">
                <a:solidFill>
                  <a:srgbClr val="404040"/>
                </a:solidFill>
                <a:latin typeface="Times New Roman" panose="02020603050405020304" charset="0"/>
                <a:ea typeface="Inter"/>
                <a:cs typeface="Times New Roman" panose="02020603050405020304" charset="0"/>
              </a:rPr>
              <a:t>Time  Consuming: 3.5 minutes (50× faster than </a:t>
            </a:r>
            <a:r>
              <a:rPr lang="en-US" altLang="zh-CN" sz="1600" dirty="0">
                <a:solidFill>
                  <a:srgbClr val="404040"/>
                </a:solidFill>
                <a:latin typeface="Times New Roman" panose="02020603050405020304" charset="0"/>
                <a:ea typeface="Inter"/>
                <a:cs typeface="Times New Roman" panose="02020603050405020304" charset="0"/>
              </a:rPr>
              <a:t>traditional</a:t>
            </a:r>
            <a:r>
              <a:rPr lang="en-US" altLang="zh-CN" sz="1600" b="0" i="0" dirty="0">
                <a:solidFill>
                  <a:srgbClr val="404040"/>
                </a:solidFill>
                <a:latin typeface="Times New Roman" panose="02020603050405020304" charset="0"/>
                <a:ea typeface="Inter"/>
                <a:cs typeface="Times New Roman" panose="02020603050405020304" charset="0"/>
              </a:rPr>
              <a:t> methods).</a:t>
            </a:r>
            <a:endParaRPr lang="en-US" altLang="zh-CN" sz="1600" b="0" i="0" dirty="0">
              <a:solidFill>
                <a:srgbClr val="404040"/>
              </a:solidFill>
              <a:latin typeface="Times New Roman" panose="02020603050405020304" charset="0"/>
              <a:ea typeface="Inter"/>
              <a:cs typeface="Times New Roman" panose="02020603050405020304" charset="0"/>
            </a:endParaRPr>
          </a:p>
        </p:txBody>
      </p:sp>
      <p:sp>
        <p:nvSpPr>
          <p:cNvPr id="4" name="文本框 3"/>
          <p:cNvSpPr txBox="1"/>
          <p:nvPr/>
        </p:nvSpPr>
        <p:spPr>
          <a:xfrm>
            <a:off x="27305" y="854710"/>
            <a:ext cx="11320145" cy="1476375"/>
          </a:xfrm>
          <a:prstGeom prst="rect">
            <a:avLst/>
          </a:prstGeom>
          <a:noFill/>
        </p:spPr>
        <p:txBody>
          <a:bodyPr wrap="square" rtlCol="0" anchor="t">
            <a:spAutoFit/>
          </a:bodyPr>
          <a:lstStyle/>
          <a:p>
            <a:pPr marL="742950" lvl="1" indent="-285750" algn="just">
              <a:buFont typeface="Wingdings" panose="05000000000000000000" pitchFamily="2" charset="2"/>
              <a:buChar char="n"/>
            </a:pPr>
            <a:r>
              <a:rPr lang="en-US" altLang="zh-CN" dirty="0">
                <a:solidFill>
                  <a:prstClr val="black"/>
                </a:solidFill>
                <a:latin typeface="Times New Roman" panose="02020603050405020304" charset="0"/>
                <a:ea typeface="微软雅黑" panose="020B0503020204020204" charset="-122"/>
                <a:cs typeface="Times New Roman" panose="02020603050405020304" charset="0"/>
                <a:sym typeface="+mn-ea"/>
              </a:rPr>
              <a:t>Machine learning-trained model replaces the traditional feedforward.</a:t>
            </a:r>
            <a:endParaRPr lang="en-US" altLang="zh-CN" dirty="0">
              <a:solidFill>
                <a:prstClr val="black"/>
              </a:solidFill>
              <a:latin typeface="Times New Roman" panose="02020603050405020304" charset="0"/>
              <a:ea typeface="微软雅黑" panose="020B0503020204020204" charset="-122"/>
              <a:cs typeface="Times New Roman" panose="02020603050405020304" charset="0"/>
              <a:sym typeface="+mn-ea"/>
            </a:endParaRPr>
          </a:p>
          <a:p>
            <a:pPr marL="742950" lvl="1" indent="-285750" algn="just">
              <a:buFont typeface="Wingdings" panose="05000000000000000000" pitchFamily="2" charset="2"/>
              <a:buChar char="n"/>
            </a:pPr>
            <a:r>
              <a:rPr lang="en-US" altLang="zh-CN" dirty="0">
                <a:solidFill>
                  <a:prstClr val="black"/>
                </a:solidFill>
                <a:latin typeface="Times New Roman" panose="02020603050405020304" charset="0"/>
                <a:ea typeface="微软雅黑" panose="020B0503020204020204" charset="-122"/>
                <a:cs typeface="Times New Roman" panose="02020603050405020304" charset="0"/>
                <a:sym typeface="+mn-ea"/>
              </a:rPr>
              <a:t>Orbit distortion </a:t>
            </a:r>
            <a:r>
              <a:rPr lang="en-US" altLang="zh-CN" dirty="0">
                <a:latin typeface="Times New Roman" panose="02020603050405020304" charset="0"/>
                <a:ea typeface="微软雅黑" panose="020B0503020204020204" charset="-122"/>
                <a:cs typeface="Times New Roman" panose="02020603050405020304" charset="0"/>
                <a:sym typeface="+mn-ea"/>
              </a:rPr>
              <a:t>induced by setting </a:t>
            </a:r>
            <a:r>
              <a:rPr lang="en-US" altLang="zh-CN" b="1" dirty="0">
                <a:latin typeface="Times New Roman" panose="02020603050405020304" charset="0"/>
                <a:ea typeface="微软雅黑" panose="020B0503020204020204" charset="-122"/>
                <a:cs typeface="Times New Roman" panose="02020603050405020304" charset="0"/>
                <a:sym typeface="+mn-ea"/>
              </a:rPr>
              <a:t>simultaneously</a:t>
            </a:r>
            <a:r>
              <a:rPr lang="en-US" altLang="zh-CN" dirty="0">
                <a:latin typeface="Times New Roman" panose="02020603050405020304" charset="0"/>
                <a:ea typeface="微软雅黑" panose="020B0503020204020204" charset="-122"/>
                <a:cs typeface="Times New Roman" panose="02020603050405020304" charset="0"/>
                <a:sym typeface="+mn-ea"/>
              </a:rPr>
              <a:t> gaps of 19 IDs is measured. </a:t>
            </a:r>
            <a:endParaRPr lang="en-US" altLang="zh-CN" dirty="0">
              <a:latin typeface="Times New Roman" panose="02020603050405020304" charset="0"/>
              <a:ea typeface="微软雅黑" panose="020B0503020204020204" charset="-122"/>
              <a:cs typeface="Times New Roman" panose="02020603050405020304" charset="0"/>
              <a:sym typeface="+mn-ea"/>
            </a:endParaRPr>
          </a:p>
          <a:p>
            <a:pPr marL="742950" lvl="1" indent="-285750" algn="just">
              <a:buFont typeface="Wingdings" panose="05000000000000000000" pitchFamily="2" charset="2"/>
              <a:buChar char="n"/>
            </a:pPr>
            <a:r>
              <a:rPr lang="en-US" altLang="zh-CN" dirty="0">
                <a:latin typeface="Times New Roman" panose="02020603050405020304" charset="0"/>
                <a:ea typeface="微软雅黑" panose="020B0503020204020204" charset="-122"/>
                <a:cs typeface="Times New Roman" panose="02020603050405020304" charset="0"/>
                <a:sym typeface="+mn-ea"/>
              </a:rPr>
              <a:t>Data is recorded at intervals of 0.2s and 3000 data sets can be collected in 10 minutes. Compared with the traditional feedforward table measurement, </a:t>
            </a:r>
            <a:r>
              <a:rPr lang="en-US" altLang="zh-CN" b="1" dirty="0">
                <a:latin typeface="Times New Roman" panose="02020603050405020304" charset="0"/>
                <a:ea typeface="微软雅黑" panose="020B0503020204020204" charset="-122"/>
                <a:cs typeface="Times New Roman" panose="02020603050405020304" charset="0"/>
                <a:sym typeface="+mn-ea"/>
              </a:rPr>
              <a:t>the time consumption is reduced by a factor of 50</a:t>
            </a:r>
            <a:r>
              <a:rPr lang="en-US" altLang="zh-CN" dirty="0">
                <a:latin typeface="Times New Roman" panose="02020603050405020304" charset="0"/>
                <a:ea typeface="微软雅黑" panose="020B0503020204020204" charset="-122"/>
                <a:cs typeface="Times New Roman" panose="02020603050405020304" charset="0"/>
                <a:sym typeface="+mn-ea"/>
              </a:rPr>
              <a:t>.</a:t>
            </a:r>
            <a:endParaRPr lang="en-US" altLang="zh-CN" dirty="0">
              <a:latin typeface="Times New Roman" panose="02020603050405020304" charset="0"/>
              <a:ea typeface="微软雅黑" panose="020B0503020204020204" charset="-122"/>
              <a:cs typeface="Times New Roman" panose="02020603050405020304" charset="0"/>
              <a:sym typeface="+mn-ea"/>
            </a:endParaRPr>
          </a:p>
          <a:p>
            <a:pPr lvl="1" indent="0" algn="just">
              <a:buFont typeface="Arial" panose="020B0604020202020204" pitchFamily="34" charset="0"/>
              <a:buNone/>
            </a:pPr>
            <a:endParaRPr lang="en-US" altLang="zh-CN" dirty="0">
              <a:solidFill>
                <a:prstClr val="black"/>
              </a:solidFill>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4910" y="54855"/>
            <a:ext cx="297180" cy="645160"/>
          </a:xfrm>
          <a:prstGeom prst="rect">
            <a:avLst/>
          </a:prstGeom>
          <a:noFill/>
        </p:spPr>
        <p:txBody>
          <a:bodyPr wrap="none" rtlCol="0">
            <a:spAutoFit/>
          </a:bodyPr>
          <a:lstStyle/>
          <a:p>
            <a:r>
              <a:rPr lang="en-US" altLang="zh-CN" sz="3600" b="1" dirty="0">
                <a:solidFill>
                  <a:schemeClr val="bg1"/>
                </a:solidFill>
                <a:latin typeface="Times New Roman" panose="02020603050405020304" charset="0"/>
                <a:cs typeface="Times New Roman" panose="02020603050405020304" charset="0"/>
              </a:rPr>
              <a:t> </a:t>
            </a:r>
            <a:endParaRPr lang="en-US" altLang="zh-CN" sz="3600" b="1" dirty="0">
              <a:ln w="9525" cmpd="sng">
                <a:solidFill>
                  <a:schemeClr val="accent1"/>
                </a:solidFill>
                <a:prstDash val="solid"/>
              </a:ln>
              <a:solidFill>
                <a:schemeClr val="bg1"/>
              </a:solidFill>
              <a:effectLst>
                <a:glow rad="38100">
                  <a:schemeClr val="accent1">
                    <a:alpha val="40000"/>
                  </a:schemeClr>
                </a:glow>
              </a:effectLst>
              <a:latin typeface="Times New Roman" panose="02020603050405020304" charset="0"/>
              <a:cs typeface="Times New Roman" panose="02020603050405020304" charset="0"/>
            </a:endParaRPr>
          </a:p>
        </p:txBody>
      </p:sp>
      <p:sp>
        <p:nvSpPr>
          <p:cNvPr id="4" name="文本框 3"/>
          <p:cNvSpPr txBox="1"/>
          <p:nvPr/>
        </p:nvSpPr>
        <p:spPr>
          <a:xfrm>
            <a:off x="7674610" y="1756715"/>
            <a:ext cx="3654425" cy="3921125"/>
          </a:xfrm>
          <a:prstGeom prst="rect">
            <a:avLst/>
          </a:prstGeom>
          <a:ln>
            <a:solidFill>
              <a:schemeClr val="tx1"/>
            </a:solidFill>
          </a:ln>
        </p:spPr>
        <p:txBody>
          <a:bodyPr wrap="square">
            <a:noAutofit/>
          </a:bodyPr>
          <a:lstStyle/>
          <a:p>
            <a:r>
              <a:rPr lang="en-US" altLang="zh-CN" sz="2000" b="1" dirty="0">
                <a:solidFill>
                  <a:srgbClr val="000000"/>
                </a:solidFill>
                <a:latin typeface="Times New Roman" panose="02020603050405020304" charset="0"/>
                <a:ea typeface="Calibri" panose="020F0502020204030204"/>
                <a:cs typeface="Times New Roman" panose="02020603050405020304" charset="0"/>
              </a:rPr>
              <a:t>Best Configuration:</a:t>
            </a:r>
            <a:endParaRPr lang="en-US" altLang="zh-CN" sz="2000" b="1" dirty="0">
              <a:solidFill>
                <a:srgbClr val="000000"/>
              </a:solidFill>
              <a:latin typeface="Times New Roman" panose="02020603050405020304" charset="0"/>
              <a:ea typeface="Calibri" panose="020F0502020204030204"/>
              <a:cs typeface="Times New Roman" panose="02020603050405020304" charset="0"/>
            </a:endParaRPr>
          </a:p>
          <a:p>
            <a:endParaRPr lang="en-US" altLang="zh-CN" sz="800" b="1"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Activation Function: </a:t>
            </a:r>
            <a:r>
              <a:rPr lang="en-US" altLang="zh-CN" sz="2000" dirty="0" err="1">
                <a:solidFill>
                  <a:srgbClr val="000000"/>
                </a:solidFill>
                <a:latin typeface="Times New Roman" panose="02020603050405020304" charset="0"/>
                <a:ea typeface="Calibri" panose="020F0502020204030204"/>
                <a:cs typeface="Times New Roman" panose="02020603050405020304" charset="0"/>
              </a:rPr>
              <a:t>Relu</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Batch size: 16 </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Hidden Layers: [64, 128, 256] </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Learning rate: 0.001</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endParaRPr lang="en-US" altLang="zh-CN" sz="1600" baseline="30000" dirty="0">
              <a:solidFill>
                <a:srgbClr val="000000"/>
              </a:solidFill>
              <a:latin typeface="Times New Roman" panose="02020603050405020304" charset="0"/>
              <a:ea typeface="Calibri" panose="020F0502020204030204"/>
              <a:cs typeface="Times New Roman" panose="02020603050405020304" charset="0"/>
            </a:endParaRPr>
          </a:p>
          <a:p>
            <a:pPr algn="just">
              <a:buClrTx/>
              <a:buSzTx/>
              <a:buFontTx/>
            </a:pPr>
            <a:r>
              <a:rPr lang="en-US" altLang="zh-CN" sz="2000" b="1" dirty="0">
                <a:solidFill>
                  <a:srgbClr val="000000"/>
                </a:solidFill>
                <a:latin typeface="Times New Roman" panose="02020603050405020304" charset="0"/>
                <a:ea typeface="Calibri" panose="020F0502020204030204"/>
                <a:cs typeface="Times New Roman" panose="02020603050405020304" charset="0"/>
              </a:rPr>
              <a:t>The train result with optimal hyperparameters:</a:t>
            </a:r>
            <a:endParaRPr lang="en-US" altLang="zh-CN" sz="2000" b="1" dirty="0">
              <a:solidFill>
                <a:srgbClr val="000000"/>
              </a:solidFill>
              <a:latin typeface="Times New Roman" panose="02020603050405020304" charset="0"/>
              <a:ea typeface="Calibri" panose="020F0502020204030204"/>
              <a:cs typeface="Times New Roman" panose="02020603050405020304" charset="0"/>
            </a:endParaRPr>
          </a:p>
          <a:p>
            <a:pPr algn="l">
              <a:buClrTx/>
              <a:buSzTx/>
              <a:buFontTx/>
            </a:pPr>
            <a:endParaRPr lang="en-US" altLang="zh-CN" sz="1200" b="1"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Train loss:  0.00692</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Test loss:  0.00869</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Validation loss: 0.00097</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a:p>
            <a:pPr marL="342900" indent="-342900" algn="l">
              <a:buClrTx/>
              <a:buSzTx/>
              <a:buFont typeface="Arial" panose="020B0604020202020204" pitchFamily="34" charset="0"/>
              <a:buChar char="•"/>
            </a:pPr>
            <a:r>
              <a:rPr lang="en-US" altLang="zh-CN" sz="2000" dirty="0">
                <a:solidFill>
                  <a:srgbClr val="000000"/>
                </a:solidFill>
                <a:latin typeface="Times New Roman" panose="02020603050405020304" charset="0"/>
                <a:ea typeface="Calibri" panose="020F0502020204030204"/>
                <a:cs typeface="Times New Roman" panose="02020603050405020304" charset="0"/>
              </a:rPr>
              <a:t>R</a:t>
            </a:r>
            <a:r>
              <a:rPr lang="en-US" altLang="zh-CN" sz="2000" baseline="30000" dirty="0">
                <a:solidFill>
                  <a:srgbClr val="000000"/>
                </a:solidFill>
                <a:latin typeface="Times New Roman" panose="02020603050405020304" charset="0"/>
                <a:ea typeface="Calibri" panose="020F0502020204030204"/>
                <a:cs typeface="Times New Roman" panose="02020603050405020304" charset="0"/>
              </a:rPr>
              <a:t>2 </a:t>
            </a:r>
            <a:r>
              <a:rPr lang="en-US" altLang="zh-CN" sz="2000" dirty="0">
                <a:solidFill>
                  <a:srgbClr val="000000"/>
                </a:solidFill>
                <a:latin typeface="Times New Roman" panose="02020603050405020304" charset="0"/>
                <a:ea typeface="Calibri" panose="020F0502020204030204"/>
                <a:cs typeface="Times New Roman" panose="02020603050405020304" charset="0"/>
              </a:rPr>
              <a:t>&gt; 0.98</a:t>
            </a:r>
            <a:endParaRPr lang="en-US" altLang="zh-CN" sz="2000" dirty="0">
              <a:solidFill>
                <a:srgbClr val="000000"/>
              </a:solidFill>
              <a:latin typeface="Times New Roman" panose="02020603050405020304" charset="0"/>
              <a:ea typeface="Calibri" panose="020F0502020204030204"/>
              <a:cs typeface="Times New Roman" panose="02020603050405020304" charset="0"/>
            </a:endParaRPr>
          </a:p>
        </p:txBody>
      </p:sp>
      <p:sp>
        <p:nvSpPr>
          <p:cNvPr id="8" name="文本框 7"/>
          <p:cNvSpPr txBox="1"/>
          <p:nvPr/>
        </p:nvSpPr>
        <p:spPr>
          <a:xfrm>
            <a:off x="862965" y="888963"/>
            <a:ext cx="10189210" cy="400110"/>
          </a:xfrm>
          <a:prstGeom prst="rect">
            <a:avLst/>
          </a:prstGeom>
          <a:noFill/>
        </p:spPr>
        <p:txBody>
          <a:bodyPr wrap="square" rtlCol="0" anchor="t">
            <a:spAutoFit/>
          </a:bodyPr>
          <a:lstStyle/>
          <a:p>
            <a:pPr marL="285750" indent="-285750">
              <a:buFont typeface="Wingdings" panose="05000000000000000000" pitchFamily="2" charset="2"/>
              <a:buChar char="n"/>
            </a:pPr>
            <a:r>
              <a:rPr lang="en-US" altLang="zh-CN" sz="2000" b="1" dirty="0">
                <a:latin typeface="Times New Roman" panose="02020603050405020304" charset="0"/>
                <a:cs typeface="Times New Roman" panose="02020603050405020304" charset="0"/>
                <a:sym typeface="+mn-ea"/>
              </a:rPr>
              <a:t>Deep Neural Networks (NNs) Hyperparameter Optimization</a:t>
            </a:r>
            <a:endParaRPr lang="en-US" altLang="zh-CN" sz="2000" b="1" dirty="0">
              <a:latin typeface="Times New Roman" panose="02020603050405020304" charset="0"/>
              <a:cs typeface="Times New Roman" panose="02020603050405020304" charset="0"/>
              <a:sym typeface="+mn-ea"/>
            </a:endParaRPr>
          </a:p>
        </p:txBody>
      </p:sp>
      <p:pic>
        <p:nvPicPr>
          <p:cNvPr id="3" name="图片 2" descr="optimization_results_smooth"/>
          <p:cNvPicPr>
            <a:picLocks noChangeAspect="1"/>
          </p:cNvPicPr>
          <p:nvPr/>
        </p:nvPicPr>
        <p:blipFill>
          <a:blip r:embed="rId1"/>
          <a:stretch>
            <a:fillRect/>
          </a:stretch>
        </p:blipFill>
        <p:spPr>
          <a:xfrm>
            <a:off x="920750" y="1434465"/>
            <a:ext cx="6556375" cy="4639310"/>
          </a:xfrm>
          <a:prstGeom prst="rect">
            <a:avLst/>
          </a:prstGeom>
          <a:ln>
            <a:noFill/>
          </a:ln>
        </p:spPr>
      </p:pic>
      <p:sp>
        <p:nvSpPr>
          <p:cNvPr id="11" name="文本框 10"/>
          <p:cNvSpPr txBox="1"/>
          <p:nvPr/>
        </p:nvSpPr>
        <p:spPr>
          <a:xfrm>
            <a:off x="125095" y="0"/>
            <a:ext cx="11207750" cy="645160"/>
          </a:xfrm>
          <a:prstGeom prst="rect">
            <a:avLst/>
          </a:prstGeom>
          <a:noFill/>
        </p:spPr>
        <p:txBody>
          <a:bodyPr wrap="square" rtlCol="0" anchor="t">
            <a:spAutoFit/>
          </a:bodyPr>
          <a:lstStyle/>
          <a:p>
            <a:r>
              <a:rPr lang="en-US" altLang="zh-CN" sz="3600" dirty="0">
                <a:solidFill>
                  <a:schemeClr val="bg1"/>
                </a:solidFill>
                <a:latin typeface="Times New Roman" panose="02020603050405020304" charset="0"/>
                <a:cs typeface="Times New Roman" panose="02020603050405020304" charset="0"/>
              </a:rPr>
              <a:t>Deep Learning Methods for ID Beam Orbit Correction</a:t>
            </a:r>
            <a:endParaRPr lang="en-US" altLang="zh-CN" sz="3600" dirty="0">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15900" y="0"/>
            <a:ext cx="9942830" cy="645160"/>
          </a:xfrm>
          <a:prstGeom prst="rect">
            <a:avLst/>
          </a:prstGeom>
          <a:noFill/>
        </p:spPr>
        <p:txBody>
          <a:bodyPr wrap="square" rtlCol="0" anchor="t">
            <a:spAutoFit/>
          </a:bodyPr>
          <a:lstStyle/>
          <a:p>
            <a:r>
              <a:rPr lang="en-US" altLang="zh-CN" sz="3600">
                <a:solidFill>
                  <a:schemeClr val="bg1"/>
                </a:solidFill>
                <a:latin typeface="Times New Roman" panose="02020603050405020304" charset="0"/>
                <a:cs typeface="Times New Roman" panose="02020603050405020304" charset="0"/>
              </a:rPr>
              <a:t>Model Prediction VS Measurement</a:t>
            </a:r>
            <a:endParaRPr lang="en-US" altLang="zh-CN" sz="3600">
              <a:solidFill>
                <a:schemeClr val="bg1"/>
              </a:solidFill>
              <a:latin typeface="Times New Roman" panose="02020603050405020304" charset="0"/>
              <a:cs typeface="Times New Roman" panose="02020603050405020304" charset="0"/>
            </a:endParaRPr>
          </a:p>
        </p:txBody>
      </p:sp>
      <p:sp>
        <p:nvSpPr>
          <p:cNvPr id="3" name="文本框 2"/>
          <p:cNvSpPr txBox="1"/>
          <p:nvPr/>
        </p:nvSpPr>
        <p:spPr>
          <a:xfrm>
            <a:off x="593725" y="885825"/>
            <a:ext cx="10615295" cy="460375"/>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2400" dirty="0">
                <a:latin typeface="Times New Roman" panose="02020603050405020304" charset="0"/>
                <a:cs typeface="Times New Roman" panose="02020603050405020304" charset="0"/>
              </a:rPr>
              <a:t>Testing the Performance of </a:t>
            </a:r>
            <a:r>
              <a:rPr lang="en-US" altLang="zh-CN" sz="2400" dirty="0">
                <a:latin typeface="Times New Roman" panose="02020603050405020304" charset="0"/>
                <a:cs typeface="Times New Roman" panose="02020603050405020304" charset="0"/>
                <a:sym typeface="+mn-ea"/>
              </a:rPr>
              <a:t>Deep Learning Model </a:t>
            </a:r>
            <a:r>
              <a:rPr lang="en-US" altLang="zh-CN" sz="2400" dirty="0">
                <a:latin typeface="Times New Roman" panose="02020603050405020304" charset="0"/>
                <a:cs typeface="Times New Roman" panose="02020603050405020304" charset="0"/>
              </a:rPr>
              <a:t>for ID Orbit Correction</a:t>
            </a:r>
            <a:endParaRPr lang="en-US" altLang="zh-CN" sz="2400" dirty="0">
              <a:latin typeface="Times New Roman" panose="02020603050405020304" charset="0"/>
              <a:cs typeface="Times New Roman" panose="02020603050405020304" charset="0"/>
            </a:endParaRPr>
          </a:p>
        </p:txBody>
      </p:sp>
      <p:sp>
        <p:nvSpPr>
          <p:cNvPr id="6" name="文本框 5"/>
          <p:cNvSpPr txBox="1"/>
          <p:nvPr/>
        </p:nvSpPr>
        <p:spPr>
          <a:xfrm>
            <a:off x="7578090" y="1476375"/>
            <a:ext cx="4184015" cy="4641215"/>
          </a:xfrm>
          <a:prstGeom prst="rect">
            <a:avLst/>
          </a:prstGeom>
          <a:ln w="19050">
            <a:solidFill>
              <a:schemeClr val="tx1"/>
            </a:solidFill>
          </a:ln>
        </p:spPr>
        <p:txBody>
          <a:bodyPr wrap="square">
            <a:noAutofit/>
          </a:bodyPr>
          <a:lstStyle/>
          <a:p>
            <a:pPr marL="0" indent="0">
              <a:spcAft>
                <a:spcPct val="60000"/>
              </a:spcAft>
            </a:pPr>
            <a:r>
              <a:rPr lang="en-US" altLang="zh-CN" sz="1600" b="1" i="0" dirty="0">
                <a:solidFill>
                  <a:srgbClr val="404040"/>
                </a:solidFill>
                <a:latin typeface="Times New Roman" panose="02020603050405020304" charset="0"/>
                <a:ea typeface="Inter"/>
                <a:cs typeface="Times New Roman" panose="02020603050405020304" charset="0"/>
              </a:rPr>
              <a:t>Key Results</a:t>
            </a:r>
            <a:endParaRPr lang="en-US" altLang="zh-CN" sz="1600" b="1"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ts val="200"/>
              </a:spcAft>
              <a:buAutoNum type="arabicPeriod"/>
            </a:pPr>
            <a:r>
              <a:rPr lang="en-US" altLang="zh-CN" sz="1600" b="1" i="0" dirty="0">
                <a:solidFill>
                  <a:srgbClr val="404040"/>
                </a:solidFill>
                <a:latin typeface="Times New Roman" panose="02020603050405020304" charset="0"/>
                <a:ea typeface="Inter"/>
                <a:cs typeface="Times New Roman" panose="02020603050405020304" charset="0"/>
              </a:rPr>
              <a:t> Randomized Gap Sampling:</a:t>
            </a:r>
            <a:endParaRPr lang="en-US" altLang="zh-CN" sz="1600" b="1" i="0" dirty="0">
              <a:solidFill>
                <a:srgbClr val="404040"/>
              </a:solidFill>
              <a:latin typeface="Times New Roman" panose="02020603050405020304" charset="0"/>
              <a:ea typeface="Inter"/>
              <a:cs typeface="Times New Roman" panose="02020603050405020304" charset="0"/>
            </a:endParaRPr>
          </a:p>
          <a:p>
            <a:pPr marL="285750" lvl="1" indent="-285750">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Three sets of ID gaps were randomly selected to test model performance.</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1" indent="-285750">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Gap variations ranges (6–30 mm).</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1" indent="-285750">
              <a:spcBef>
                <a:spcPct val="0"/>
              </a:spcBef>
              <a:spcAft>
                <a:spcPct val="0"/>
              </a:spcAft>
              <a:buFont typeface="Arial" panose="020B0604020202020204" pitchFamily="34" charset="0"/>
              <a:buChar char="•"/>
            </a:pPr>
            <a:endParaRPr lang="en-US" altLang="zh-CN" sz="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ts val="200"/>
              </a:spcAft>
              <a:buAutoNum type="arabicPeriod"/>
            </a:pPr>
            <a:r>
              <a:rPr lang="en-US" altLang="zh-CN" sz="1600" b="1" i="0" dirty="0">
                <a:solidFill>
                  <a:srgbClr val="404040"/>
                </a:solidFill>
                <a:latin typeface="Times New Roman" panose="02020603050405020304" charset="0"/>
                <a:ea typeface="Inter"/>
                <a:cs typeface="Times New Roman" panose="02020603050405020304" charset="0"/>
              </a:rPr>
              <a:t> Prediction Accuracy:</a:t>
            </a:r>
            <a:endParaRPr lang="en-US" altLang="zh-CN" sz="1600" b="1" i="0" dirty="0">
              <a:solidFill>
                <a:srgbClr val="404040"/>
              </a:solidFill>
              <a:latin typeface="Times New Roman" panose="02020603050405020304" charset="0"/>
              <a:ea typeface="Inter"/>
              <a:cs typeface="Times New Roman" panose="02020603050405020304" charset="0"/>
            </a:endParaRPr>
          </a:p>
          <a:p>
            <a:pPr marL="285750" lvl="2" indent="-285750" algn="just">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Trendline: Near 1:1 correlation (R² &gt; 0.98).</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2" indent="-285750" algn="just">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Residual COD: &lt; 2 </a:t>
            </a:r>
            <a:r>
              <a:rPr lang="en-US" altLang="zh-CN" sz="1600" b="0" i="0" dirty="0" err="1">
                <a:solidFill>
                  <a:srgbClr val="404040"/>
                </a:solidFill>
                <a:latin typeface="Times New Roman" panose="02020603050405020304" charset="0"/>
                <a:ea typeface="Inter"/>
                <a:cs typeface="Times New Roman" panose="02020603050405020304" charset="0"/>
              </a:rPr>
              <a:t>μm</a:t>
            </a:r>
            <a:r>
              <a:rPr lang="en-US" altLang="zh-CN" sz="1600" b="0" i="0" dirty="0">
                <a:solidFill>
                  <a:srgbClr val="404040"/>
                </a:solidFill>
                <a:latin typeface="Times New Roman" panose="02020603050405020304" charset="0"/>
                <a:ea typeface="Inter"/>
                <a:cs typeface="Times New Roman" panose="02020603050405020304" charset="0"/>
              </a:rPr>
              <a:t>.</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2" indent="-285750" algn="just">
              <a:spcBef>
                <a:spcPct val="0"/>
              </a:spcBef>
              <a:spcAft>
                <a:spcPct val="0"/>
              </a:spcAft>
              <a:buFont typeface="Arial" panose="020B0604020202020204" pitchFamily="34" charset="0"/>
              <a:buChar char="•"/>
            </a:pP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2" indent="-285750">
              <a:spcBef>
                <a:spcPct val="0"/>
              </a:spcBef>
              <a:spcAft>
                <a:spcPct val="0"/>
              </a:spcAft>
              <a:buFont typeface="Arial" panose="020B0604020202020204" pitchFamily="34" charset="0"/>
              <a:buChar char="•"/>
            </a:pPr>
            <a:endParaRPr lang="en-US" altLang="zh-CN" sz="600" b="0" i="0" dirty="0">
              <a:solidFill>
                <a:srgbClr val="404040"/>
              </a:solidFill>
              <a:latin typeface="Times New Roman" panose="02020603050405020304" charset="0"/>
              <a:ea typeface="Inter"/>
              <a:cs typeface="Times New Roman" panose="02020603050405020304" charset="0"/>
            </a:endParaRPr>
          </a:p>
          <a:p>
            <a:pPr marL="0" indent="0">
              <a:spcBef>
                <a:spcPct val="0"/>
              </a:spcBef>
              <a:spcAft>
                <a:spcPts val="200"/>
              </a:spcAft>
              <a:buAutoNum type="arabicPeriod"/>
            </a:pPr>
            <a:r>
              <a:rPr lang="en-US" altLang="zh-CN" sz="1600" b="1" i="0" dirty="0">
                <a:solidFill>
                  <a:srgbClr val="404040"/>
                </a:solidFill>
                <a:latin typeface="Times New Roman" panose="02020603050405020304" charset="0"/>
                <a:ea typeface="Inter"/>
                <a:cs typeface="Times New Roman" panose="02020603050405020304" charset="0"/>
              </a:rPr>
              <a:t> Operational Feasibility:</a:t>
            </a:r>
            <a:endParaRPr lang="en-US" altLang="zh-CN" sz="1600" b="1" i="0" dirty="0">
              <a:solidFill>
                <a:srgbClr val="404040"/>
              </a:solidFill>
              <a:latin typeface="Times New Roman" panose="02020603050405020304" charset="0"/>
              <a:ea typeface="Inter"/>
              <a:cs typeface="Times New Roman" panose="02020603050405020304" charset="0"/>
            </a:endParaRPr>
          </a:p>
          <a:p>
            <a:pPr marL="285750" lvl="1" indent="-285750" algn="just">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The trained model reliably predicts COD caused by ID gap changes, enabling real-time feedforward compensation.</a:t>
            </a:r>
            <a:endParaRPr lang="en-US" altLang="zh-CN" sz="1600" b="0" i="0" dirty="0">
              <a:solidFill>
                <a:srgbClr val="404040"/>
              </a:solidFill>
              <a:latin typeface="Times New Roman" panose="02020603050405020304" charset="0"/>
              <a:ea typeface="Inter"/>
              <a:cs typeface="Times New Roman" panose="02020603050405020304" charset="0"/>
            </a:endParaRPr>
          </a:p>
          <a:p>
            <a:pPr marL="285750" lvl="1" indent="-285750" algn="just">
              <a:spcBef>
                <a:spcPct val="0"/>
              </a:spcBef>
              <a:spcAft>
                <a:spcPct val="0"/>
              </a:spcAft>
              <a:buFont typeface="Arial" panose="020B0604020202020204" pitchFamily="34" charset="0"/>
              <a:buChar char="•"/>
            </a:pPr>
            <a:r>
              <a:rPr lang="en-US" altLang="zh-CN" sz="1600" b="0" i="0" dirty="0">
                <a:solidFill>
                  <a:srgbClr val="404040"/>
                </a:solidFill>
                <a:latin typeface="Times New Roman" panose="02020603050405020304" charset="0"/>
                <a:ea typeface="Inter"/>
                <a:cs typeface="Times New Roman" panose="02020603050405020304" charset="0"/>
              </a:rPr>
              <a:t>Achieved 50× faster correction compared to traditional feedforward tables.</a:t>
            </a:r>
            <a:endParaRPr lang="en-US" altLang="zh-CN" sz="1600" b="0" i="0" dirty="0">
              <a:solidFill>
                <a:srgbClr val="404040"/>
              </a:solidFill>
              <a:latin typeface="Times New Roman" panose="02020603050405020304" charset="0"/>
              <a:ea typeface="Inter"/>
              <a:cs typeface="Times New Roman" panose="02020603050405020304" charset="0"/>
            </a:endParaRPr>
          </a:p>
        </p:txBody>
      </p:sp>
      <p:grpSp>
        <p:nvGrpSpPr>
          <p:cNvPr id="8" name="组合 7"/>
          <p:cNvGrpSpPr/>
          <p:nvPr/>
        </p:nvGrpSpPr>
        <p:grpSpPr>
          <a:xfrm>
            <a:off x="883285" y="1463040"/>
            <a:ext cx="6515735" cy="4637405"/>
            <a:chOff x="1391" y="2740"/>
            <a:chExt cx="10261" cy="7303"/>
          </a:xfrm>
        </p:grpSpPr>
        <p:grpSp>
          <p:nvGrpSpPr>
            <p:cNvPr id="5" name="组合 4"/>
            <p:cNvGrpSpPr/>
            <p:nvPr/>
          </p:nvGrpSpPr>
          <p:grpSpPr>
            <a:xfrm>
              <a:off x="1412" y="3213"/>
              <a:ext cx="10224" cy="6830"/>
              <a:chOff x="2162" y="2194"/>
              <a:chExt cx="12598" cy="7734"/>
            </a:xfrm>
          </p:grpSpPr>
          <p:pic>
            <p:nvPicPr>
              <p:cNvPr id="12" name="图片 11" descr="prediction_comparison_3"/>
              <p:cNvPicPr/>
              <p:nvPr/>
            </p:nvPicPr>
            <p:blipFill>
              <a:blip r:embed="rId1"/>
              <a:stretch>
                <a:fillRect/>
              </a:stretch>
            </p:blipFill>
            <p:spPr>
              <a:xfrm>
                <a:off x="2486" y="6156"/>
                <a:ext cx="5669" cy="3402"/>
              </a:xfrm>
              <a:prstGeom prst="rect">
                <a:avLst/>
              </a:prstGeom>
              <a:ln w="12700">
                <a:solidFill>
                  <a:schemeClr val="tx1"/>
                </a:solidFill>
              </a:ln>
            </p:spPr>
          </p:pic>
          <p:pic>
            <p:nvPicPr>
              <p:cNvPr id="13" name="图片 12" descr="prediction_comparison_2"/>
              <p:cNvPicPr/>
              <p:nvPr/>
            </p:nvPicPr>
            <p:blipFill>
              <a:blip r:embed="rId2"/>
              <a:stretch>
                <a:fillRect/>
              </a:stretch>
            </p:blipFill>
            <p:spPr>
              <a:xfrm>
                <a:off x="8681" y="2357"/>
                <a:ext cx="5669" cy="3402"/>
              </a:xfrm>
              <a:prstGeom prst="rect">
                <a:avLst/>
              </a:prstGeom>
              <a:ln w="12700">
                <a:solidFill>
                  <a:schemeClr val="tx1"/>
                </a:solidFill>
              </a:ln>
            </p:spPr>
          </p:pic>
          <p:pic>
            <p:nvPicPr>
              <p:cNvPr id="14" name="图片 13" descr="prediction_comparison_4"/>
              <p:cNvPicPr/>
              <p:nvPr/>
            </p:nvPicPr>
            <p:blipFill>
              <a:blip r:embed="rId3"/>
              <a:stretch>
                <a:fillRect/>
              </a:stretch>
            </p:blipFill>
            <p:spPr>
              <a:xfrm>
                <a:off x="8681" y="6156"/>
                <a:ext cx="5669" cy="3402"/>
              </a:xfrm>
              <a:prstGeom prst="rect">
                <a:avLst/>
              </a:prstGeom>
              <a:ln w="12700">
                <a:solidFill>
                  <a:schemeClr val="tx1"/>
                </a:solidFill>
              </a:ln>
            </p:spPr>
          </p:pic>
          <p:pic>
            <p:nvPicPr>
              <p:cNvPr id="15" name="图片 14" descr="actual_training_history"/>
              <p:cNvPicPr/>
              <p:nvPr/>
            </p:nvPicPr>
            <p:blipFill>
              <a:blip r:embed="rId4"/>
              <a:stretch>
                <a:fillRect/>
              </a:stretch>
            </p:blipFill>
            <p:spPr>
              <a:xfrm>
                <a:off x="2486" y="2357"/>
                <a:ext cx="5669" cy="3402"/>
              </a:xfrm>
              <a:prstGeom prst="rect">
                <a:avLst/>
              </a:prstGeom>
              <a:ln w="12700">
                <a:solidFill>
                  <a:schemeClr val="tx1"/>
                </a:solidFill>
              </a:ln>
            </p:spPr>
          </p:pic>
          <p:sp>
            <p:nvSpPr>
              <p:cNvPr id="4" name="文本框 3"/>
              <p:cNvSpPr txBox="1"/>
              <p:nvPr/>
            </p:nvSpPr>
            <p:spPr>
              <a:xfrm>
                <a:off x="2162" y="2194"/>
                <a:ext cx="12598" cy="7734"/>
              </a:xfrm>
              <a:prstGeom prst="rect">
                <a:avLst/>
              </a:prstGeom>
              <a:noFill/>
              <a:ln w="12700">
                <a:solidFill>
                  <a:schemeClr val="tx1"/>
                </a:solidFill>
              </a:ln>
            </p:spPr>
            <p:txBody>
              <a:bodyPr wrap="square" rtlCol="0">
                <a:noAutofit/>
              </a:bodyPr>
              <a:lstStyle/>
              <a:p>
                <a:endParaRPr lang="zh-CN" altLang="en-US"/>
              </a:p>
            </p:txBody>
          </p:sp>
        </p:grpSp>
        <p:sp>
          <p:nvSpPr>
            <p:cNvPr id="21" name="文本框 20"/>
            <p:cNvSpPr txBox="1"/>
            <p:nvPr/>
          </p:nvSpPr>
          <p:spPr>
            <a:xfrm>
              <a:off x="1391" y="2740"/>
              <a:ext cx="10261" cy="451"/>
            </a:xfrm>
            <a:prstGeom prst="rect">
              <a:avLst/>
            </a:prstGeom>
            <a:solidFill>
              <a:schemeClr val="accent2">
                <a:lumMod val="90000"/>
                <a:lumOff val="10000"/>
              </a:schemeClr>
            </a:solidFill>
            <a:ln>
              <a:solidFill>
                <a:schemeClr val="accent2">
                  <a:lumMod val="75000"/>
                  <a:lumOff val="25000"/>
                </a:schemeClr>
              </a:solidFill>
            </a:ln>
          </p:spPr>
          <p:txBody>
            <a:bodyPr wrap="square" rtlCol="0">
              <a:noAutofit/>
            </a:bodyPr>
            <a:lstStyle>
              <a:defPPr>
                <a:defRPr lang="zh-CN"/>
              </a:defPPr>
              <a:lvl1pPr lvl="0" algn="ctr">
                <a:lnSpc>
                  <a:spcPct val="120000"/>
                </a:lnSpc>
                <a:defRPr sz="1400" b="1">
                  <a:latin typeface="微软雅黑" panose="020B0503020204020204" charset="-122"/>
                  <a:ea typeface="微软雅黑" panose="020B0503020204020204" charset="-122"/>
                </a:defRPr>
              </a:lvl1pPr>
            </a:lstStyle>
            <a:p>
              <a:pPr marL="0" lvl="1" indent="0" algn="ctr">
                <a:lnSpc>
                  <a:spcPct val="100000"/>
                </a:lnSpc>
                <a:spcBef>
                  <a:spcPct val="0"/>
                </a:spcBef>
                <a:spcAft>
                  <a:spcPts val="200"/>
                </a:spcAft>
                <a:buFont typeface="Arial" panose="020B0604020202020204" pitchFamily="34" charset="0"/>
                <a:buNone/>
              </a:pPr>
              <a:r>
                <a:rPr lang="en-US" altLang="zh-CN" sz="1700">
                  <a:solidFill>
                    <a:schemeClr val="bg1"/>
                  </a:solidFill>
                  <a:latin typeface="Times New Roman" panose="02020603050405020304" charset="0"/>
                  <a:cs typeface="Times New Roman" panose="02020603050405020304" charset="0"/>
                  <a:sym typeface="+mn-ea"/>
                </a:rPr>
                <a:t>Model </a:t>
              </a:r>
              <a:r>
                <a:rPr lang="en-US" altLang="zh-CN" sz="1700">
                  <a:solidFill>
                    <a:schemeClr val="bg1"/>
                  </a:solidFill>
                  <a:latin typeface="Times New Roman" panose="02020603050405020304" charset="0"/>
                  <a:ea typeface="Inter"/>
                  <a:cs typeface="Times New Roman" panose="02020603050405020304" charset="0"/>
                  <a:sym typeface="+mn-ea"/>
                </a:rPr>
                <a:t>predicted vs. measured closed-orbit distortion (COD).</a:t>
              </a:r>
              <a:endParaRPr lang="en-US" altLang="zh-CN" sz="1700" dirty="0">
                <a:solidFill>
                  <a:schemeClr val="bg1"/>
                </a:solidFill>
                <a:latin typeface="Times New Roman" panose="02020603050405020304" charset="0"/>
                <a:ea typeface="Inter"/>
                <a:cs typeface="Times New Roman" panose="02020603050405020304" charset="0"/>
                <a:sym typeface="+mn-ea"/>
              </a:endParaRPr>
            </a:p>
          </p:txBody>
        </p:sp>
      </p:grpSp>
      <p:sp>
        <p:nvSpPr>
          <p:cNvPr id="9" name="文本框 8"/>
          <p:cNvSpPr txBox="1"/>
          <p:nvPr/>
        </p:nvSpPr>
        <p:spPr>
          <a:xfrm>
            <a:off x="807720" y="6115685"/>
            <a:ext cx="8923020" cy="645160"/>
          </a:xfrm>
          <a:prstGeom prst="rect">
            <a:avLst/>
          </a:prstGeom>
          <a:noFill/>
        </p:spPr>
        <p:txBody>
          <a:bodyPr wrap="square" rtlCol="0" anchor="t">
            <a:spAutoFit/>
          </a:bodyPr>
          <a:lstStyle/>
          <a:p>
            <a:pPr indent="0">
              <a:buFont typeface="Wingdings" panose="05000000000000000000" pitchFamily="2" charset="2"/>
              <a:buNone/>
            </a:pPr>
            <a:r>
              <a:rPr lang="en-US" altLang="zh-CN" dirty="0">
                <a:latin typeface="Times New Roman" panose="02020603050405020304" charset="0"/>
                <a:cs typeface="Times New Roman" panose="02020603050405020304" charset="0"/>
              </a:rPr>
              <a:t>Based on the prediction of CODs, feedforward coils are employed with the response matrix to correct the beam orbit, thereby ensuring precise control of the beam orbit.</a:t>
            </a:r>
            <a:endParaRPr lang="zh-CN" altLang="en-US" dirty="0">
              <a:latin typeface="Times New Roman" panose="02020603050405020304" charset="0"/>
              <a:cs typeface="Times New Roman" panose="02020603050405020304" charset="0"/>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PICID" val="{079bada2-ee66-42c5-9164-edc5ec39991e}"/>
  <p:tag name="KSO_WM_DIAGRAM_VIRTUALLY_FRAME" val="{&quot;height&quot;:421.90533777354904,&quot;left&quot;:483,&quot;top&quot;:97.6,&quot;width&quot;:415.0874803149607}"/>
</p:tagLst>
</file>

<file path=ppt/tags/tag64.xml><?xml version="1.0" encoding="utf-8"?>
<p:tagLst xmlns:p="http://schemas.openxmlformats.org/presentationml/2006/main">
  <p:tag name="KSO_WM_DIAGRAM_VIRTUALLY_FRAME" val="{&quot;height&quot;:458.305337773549,&quot;left&quot;:483,&quot;top&quot;:61.2,&quot;width&quot;:423.35}"/>
</p:tagLst>
</file>

<file path=ppt/tags/tag65.xml><?xml version="1.0" encoding="utf-8"?>
<p:tagLst xmlns:p="http://schemas.openxmlformats.org/presentationml/2006/main">
  <p:tag name="KSO_WM_DIAGRAM_VIRTUALLY_FRAME" val="{&quot;height&quot;:458.305337773549,&quot;left&quot;:483,&quot;top&quot;:61.2,&quot;width&quot;:423.35}"/>
  <p:tag name="PICID" val="{c4cdc133-2b7d-416a-b507-de0007dcb00d}"/>
</p:tagLst>
</file>

<file path=ppt/tags/tag66.xml><?xml version="1.0" encoding="utf-8"?>
<p:tagLst xmlns:p="http://schemas.openxmlformats.org/presentationml/2006/main">
  <p:tag name="PICID" val="{1d9ed75c-6883-4f95-87e7-4a39479c62cc}"/>
  <p:tag name="KSO_WM_DIAGRAM_VIRTUALLY_FRAME" val="{&quot;height&quot;:458.305337773549,&quot;left&quot;:483,&quot;top&quot;:61.2,&quot;width&quot;:423.35}"/>
</p:tagLst>
</file>

<file path=ppt/tags/tag67.xml><?xml version="1.0" encoding="utf-8"?>
<p:tagLst xmlns:p="http://schemas.openxmlformats.org/presentationml/2006/main">
  <p:tag name="KSO_WM_DIAGRAM_VIRTUALLY_FRAME" val="{&quot;height&quot;:458.305337773549,&quot;left&quot;:483,&quot;top&quot;:61.2,&quot;width&quot;:423.35}"/>
</p:tagLst>
</file>

<file path=ppt/tags/tag68.xml><?xml version="1.0" encoding="utf-8"?>
<p:tagLst xmlns:p="http://schemas.openxmlformats.org/presentationml/2006/main">
  <p:tag name="KSO_WM_DIAGRAM_VIRTUALLY_FRAME" val="{&quot;height&quot;:458.305337773549,&quot;left&quot;:483,&quot;top&quot;:61.2,&quot;width&quot;:423.35}"/>
</p:tagLst>
</file>

<file path=ppt/tags/tag69.xml><?xml version="1.0" encoding="utf-8"?>
<p:tagLst xmlns:p="http://schemas.openxmlformats.org/presentationml/2006/main">
  <p:tag name="KSO_WM_UNIT_PLACING_PICTURE_USER_VIEWPORT" val="{&quot;height&quot;:7354,&quot;width&quot;:6768}"/>
  <p:tag name="PICID" val="{eb1b3921-c9d2-4e05-87cd-247136ddcdd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DIAGRAM_VIRTUALLY_FRAME" val="{&quot;height&quot;:232.5600787401575,&quot;left&quot;:100.1,&quot;top&quot;:122.5,&quot;width&quot;:759.1138582677165}"/>
</p:tagLst>
</file>

<file path=ppt/tags/tag74.xml><?xml version="1.0" encoding="utf-8"?>
<p:tagLst xmlns:p="http://schemas.openxmlformats.org/presentationml/2006/main">
  <p:tag name="KSO_WM_DIAGRAM_VIRTUALLY_FRAME" val="{&quot;height&quot;:232.5600787401575,&quot;left&quot;:100.1,&quot;top&quot;:122.5,&quot;width&quot;:759.1138582677165}"/>
</p:tagLst>
</file>

<file path=ppt/tags/tag75.xml><?xml version="1.0" encoding="utf-8"?>
<p:tagLst xmlns:p="http://schemas.openxmlformats.org/presentationml/2006/main">
  <p:tag name="KSO_WM_DIAGRAM_VIRTUALLY_FRAME" val="{&quot;height&quot;:232.5600787401575,&quot;left&quot;:100.1,&quot;top&quot;:122.5,&quot;width&quot;:759.1138582677165}"/>
</p:tagLst>
</file>

<file path=ppt/tags/tag76.xml><?xml version="1.0" encoding="utf-8"?>
<p:tagLst xmlns:p="http://schemas.openxmlformats.org/presentationml/2006/main">
  <p:tag name="KSO_WM_DIAGRAM_VIRTUALLY_FRAME" val="{&quot;height&quot;:232.5600787401575,&quot;left&quot;:100.1,&quot;top&quot;:122.5,&quot;width&quot;:759.113858267716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014C83"/>
      </a:dk2>
      <a:lt2>
        <a:srgbClr val="EEECE1"/>
      </a:lt2>
      <a:accent1>
        <a:srgbClr val="014C8D"/>
      </a:accent1>
      <a:accent2>
        <a:srgbClr val="012E57"/>
      </a:accent2>
      <a:accent3>
        <a:srgbClr val="24673E"/>
      </a:accent3>
      <a:accent4>
        <a:srgbClr val="3371A4"/>
      </a:accent4>
      <a:accent5>
        <a:srgbClr val="4BACC6"/>
      </a:accent5>
      <a:accent6>
        <a:srgbClr val="7FA6C7"/>
      </a:accent6>
      <a:hlink>
        <a:srgbClr val="0000FF"/>
      </a:hlink>
      <a:folHlink>
        <a:srgbClr val="CDDBE8"/>
      </a:folHlink>
    </a:clrScheme>
    <a:fontScheme name="微软雅黑">
      <a:majorFont>
        <a:latin typeface="Franklin Gothic Medium"/>
        <a:ea typeface="微软雅黑"/>
        <a:cs typeface=""/>
      </a:majorFont>
      <a:minorFont>
        <a:latin typeface="Franklin Gothic Medium"/>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10770</Words>
  <Application>WPS 演示</Application>
  <PresentationFormat>宽屏</PresentationFormat>
  <Paragraphs>378</Paragraphs>
  <Slides>19</Slides>
  <Notes>11</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19</vt:i4>
      </vt:variant>
    </vt:vector>
  </HeadingPairs>
  <TitlesOfParts>
    <vt:vector size="36" baseType="lpstr">
      <vt:lpstr>Arial</vt:lpstr>
      <vt:lpstr>宋体</vt:lpstr>
      <vt:lpstr>Wingdings</vt:lpstr>
      <vt:lpstr>Times New Roman</vt:lpstr>
      <vt:lpstr>微软雅黑</vt:lpstr>
      <vt:lpstr>Calibri</vt:lpstr>
      <vt:lpstr>黑体</vt:lpstr>
      <vt:lpstr>等线</vt:lpstr>
      <vt:lpstr>仿宋</vt:lpstr>
      <vt:lpstr>Inter</vt:lpstr>
      <vt:lpstr>Segoe Print</vt:lpstr>
      <vt:lpstr>Calibri Light</vt:lpstr>
      <vt:lpstr>Arial Unicode MS</vt:lpstr>
      <vt:lpstr>Franklin Gothic Medium</vt:lpstr>
      <vt:lpstr>Wingdings</vt:lpstr>
      <vt:lpstr>WPS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Measurement and Correction of Coupling Based on TBT</vt:lpstr>
      <vt:lpstr>Measurement and Correction of Coupling Based on TBT</vt:lpstr>
      <vt:lpstr>Measurement and Correction of Coupling Based on TBT</vt:lpstr>
      <vt:lpstr>Online ID Optics Correction Based on CNN</vt:lpstr>
      <vt:lpstr>Online ID Optics Correction Based on CNN</vt:lpstr>
      <vt:lpstr>Online ID Optics Correction Based on CNN</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gyh</dc:creator>
  <cp:lastModifiedBy>ba zoi you yu</cp:lastModifiedBy>
  <cp:revision>338</cp:revision>
  <dcterms:created xsi:type="dcterms:W3CDTF">1900-01-01T00:00:00Z</dcterms:created>
  <dcterms:modified xsi:type="dcterms:W3CDTF">2025-03-17T12:48:56Z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E73EFDEC5FA142218F267BA30C6E8B83_13</vt:lpwstr>
  </property>
</Properties>
</file>