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</p:sldMasterIdLst>
  <p:notesMasterIdLst>
    <p:notesMasterId r:id="rId49"/>
  </p:notesMasterIdLst>
  <p:sldIdLst>
    <p:sldId id="256" r:id="rId2"/>
    <p:sldId id="257" r:id="rId3"/>
    <p:sldId id="277" r:id="rId4"/>
    <p:sldId id="286" r:id="rId5"/>
    <p:sldId id="303" r:id="rId6"/>
    <p:sldId id="284" r:id="rId7"/>
    <p:sldId id="327" r:id="rId8"/>
    <p:sldId id="326" r:id="rId9"/>
    <p:sldId id="293" r:id="rId10"/>
    <p:sldId id="309" r:id="rId11"/>
    <p:sldId id="328" r:id="rId12"/>
    <p:sldId id="329" r:id="rId13"/>
    <p:sldId id="330" r:id="rId14"/>
    <p:sldId id="313" r:id="rId15"/>
    <p:sldId id="331" r:id="rId16"/>
    <p:sldId id="319" r:id="rId17"/>
    <p:sldId id="336" r:id="rId18"/>
    <p:sldId id="335" r:id="rId19"/>
    <p:sldId id="332" r:id="rId20"/>
    <p:sldId id="334" r:id="rId21"/>
    <p:sldId id="288" r:id="rId22"/>
    <p:sldId id="338" r:id="rId23"/>
    <p:sldId id="311" r:id="rId24"/>
    <p:sldId id="285" r:id="rId25"/>
    <p:sldId id="340" r:id="rId26"/>
    <p:sldId id="339" r:id="rId27"/>
    <p:sldId id="341" r:id="rId28"/>
    <p:sldId id="342" r:id="rId29"/>
    <p:sldId id="343" r:id="rId30"/>
    <p:sldId id="344" r:id="rId31"/>
    <p:sldId id="386" r:id="rId32"/>
    <p:sldId id="345" r:id="rId33"/>
    <p:sldId id="384" r:id="rId34"/>
    <p:sldId id="388" r:id="rId35"/>
    <p:sldId id="289" r:id="rId36"/>
    <p:sldId id="291" r:id="rId37"/>
    <p:sldId id="290" r:id="rId38"/>
    <p:sldId id="280" r:id="rId39"/>
    <p:sldId id="294" r:id="rId40"/>
    <p:sldId id="318" r:id="rId41"/>
    <p:sldId id="317" r:id="rId42"/>
    <p:sldId id="281" r:id="rId43"/>
    <p:sldId id="282" r:id="rId44"/>
    <p:sldId id="314" r:id="rId45"/>
    <p:sldId id="389" r:id="rId46"/>
    <p:sldId id="337" r:id="rId47"/>
    <p:sldId id="333" r:id="rId48"/>
  </p:sldIdLst>
  <p:sldSz cx="12192000" cy="6858000"/>
  <p:notesSz cx="6797675" cy="987266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48"/>
      </p:cViewPr>
      <p:guideLst>
        <p:guide orient="horz" pos="2183"/>
        <p:guide pos="380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AC1C89-79E2-4876-9914-BB2474956671}" type="doc">
      <dgm:prSet loTypeId="urn:microsoft.com/office/officeart/2005/8/layout/cycle3" loCatId="cycle" qsTypeId="urn:microsoft.com/office/officeart/2005/8/quickstyle/simple1#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CC79F0A7-A653-40A3-B901-2C45377AC1E6}">
      <dgm:prSet phldrT="[Text]" custT="1"/>
      <dgm:spPr>
        <a:xfrm>
          <a:off x="1841518" y="497"/>
          <a:ext cx="1337495" cy="920924"/>
        </a:xfrm>
        <a:prstGeom prst="round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en-US" sz="1600" b="1" dirty="0">
              <a:solidFill>
                <a:srgbClr val="FFFFFF"/>
              </a:solidFill>
              <a:latin typeface="Arial"/>
              <a:ea typeface="微软雅黑"/>
              <a:cs typeface="+mn-cs"/>
            </a:rPr>
            <a:t>Correcting the impact of dynamic offset</a:t>
          </a:r>
          <a:endParaRPr lang="en-US" sz="1600" b="1" dirty="0">
            <a:solidFill>
              <a:srgbClr val="FFFFFF"/>
            </a:solidFill>
            <a:latin typeface="Arial"/>
            <a:ea typeface="微软雅黑"/>
            <a:cs typeface="+mn-cs"/>
          </a:endParaRPr>
        </a:p>
      </dgm:t>
    </dgm:pt>
    <dgm:pt modelId="{B3308525-4959-41ED-A0B3-37BCFAB15AB9}" type="parTrans" cxnId="{D03CB02F-7433-455E-84AF-AA7BD48F56D2}">
      <dgm:prSet/>
      <dgm:spPr/>
      <dgm:t>
        <a:bodyPr/>
        <a:lstStyle/>
        <a:p>
          <a:endParaRPr lang="en-US" sz="1600"/>
        </a:p>
      </dgm:t>
    </dgm:pt>
    <dgm:pt modelId="{DEAAA142-6CD5-43B4-A0D9-F6E00902C28F}" type="sibTrans" cxnId="{D03CB02F-7433-455E-84AF-AA7BD48F56D2}">
      <dgm:prSet/>
      <dgm:spPr>
        <a:xfrm>
          <a:off x="478978" y="102705"/>
          <a:ext cx="4062575" cy="4062575"/>
        </a:xfrm>
        <a:prstGeom prst="circularArrow">
          <a:avLst>
            <a:gd name="adj1" fmla="val 5544"/>
            <a:gd name="adj2" fmla="val 330680"/>
            <a:gd name="adj3" fmla="val 14434463"/>
            <a:gd name="adj4" fmla="val 16996867"/>
            <a:gd name="adj5" fmla="val 5757"/>
          </a:avLst>
        </a:prstGeom>
        <a:solidFill>
          <a:srgbClr val="FF66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 sz="1600"/>
        </a:p>
      </dgm:t>
    </dgm:pt>
    <dgm:pt modelId="{EBC483CA-F59B-435D-B74A-62E4ADB2F3B7}">
      <dgm:prSet phldrT="[Text]" custT="1"/>
      <dgm:spPr>
        <a:xfrm>
          <a:off x="3350284" y="1197585"/>
          <a:ext cx="1615264" cy="920924"/>
        </a:xfrm>
        <a:prstGeom prst="round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en-US" altLang="en-US" sz="1600" b="1" dirty="0">
              <a:solidFill>
                <a:srgbClr val="FFFFFF"/>
              </a:solidFill>
              <a:latin typeface="Arial"/>
              <a:ea typeface="微软雅黑"/>
              <a:cs typeface="+mn-cs"/>
            </a:rPr>
            <a:t>strong scalability</a:t>
          </a:r>
          <a:endParaRPr lang="en-US" sz="1600" b="1" dirty="0">
            <a:solidFill>
              <a:srgbClr val="FFFFFF"/>
            </a:solidFill>
            <a:latin typeface="Arial"/>
            <a:ea typeface="微软雅黑"/>
            <a:cs typeface="+mn-cs"/>
          </a:endParaRPr>
        </a:p>
      </dgm:t>
    </dgm:pt>
    <dgm:pt modelId="{D9A07577-53E2-4896-8594-DE7A22AD28C1}" type="parTrans" cxnId="{3B2A0B14-83F3-48B8-8896-F57E9931885E}">
      <dgm:prSet/>
      <dgm:spPr/>
      <dgm:t>
        <a:bodyPr/>
        <a:lstStyle/>
        <a:p>
          <a:endParaRPr lang="en-US" sz="1600"/>
        </a:p>
      </dgm:t>
    </dgm:pt>
    <dgm:pt modelId="{96085CE1-CA73-42F2-9CDE-978B77C9CE7D}" type="sibTrans" cxnId="{3B2A0B14-83F3-48B8-8896-F57E9931885E}">
      <dgm:prSet/>
      <dgm:spPr/>
      <dgm:t>
        <a:bodyPr/>
        <a:lstStyle/>
        <a:p>
          <a:endParaRPr lang="en-US" sz="1600"/>
        </a:p>
      </dgm:t>
    </dgm:pt>
    <dgm:pt modelId="{02901D88-A32E-4BF3-B557-2BDDD223E26C}">
      <dgm:prSet phldrT="[Text]" custT="1"/>
      <dgm:spPr>
        <a:xfrm>
          <a:off x="2733278" y="3134514"/>
          <a:ext cx="1590583" cy="920924"/>
        </a:xfrm>
        <a:prstGeom prst="round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en-US" sz="1600" b="1" dirty="0">
              <a:solidFill>
                <a:srgbClr val="FFFFFF"/>
              </a:solidFill>
              <a:latin typeface="Arial"/>
              <a:ea typeface="微软雅黑"/>
              <a:cs typeface="+mn-cs"/>
            </a:rPr>
            <a:t>Adaptive update of control strategy</a:t>
          </a:r>
          <a:endParaRPr lang="en-US" sz="1600" b="1" dirty="0">
            <a:solidFill>
              <a:srgbClr val="FFFFFF"/>
            </a:solidFill>
            <a:latin typeface="Arial"/>
            <a:ea typeface="微软雅黑"/>
            <a:cs typeface="+mn-cs"/>
          </a:endParaRPr>
        </a:p>
      </dgm:t>
    </dgm:pt>
    <dgm:pt modelId="{2CDE72BE-0408-43D9-808A-8A9860535603}" type="parTrans" cxnId="{AEE24620-0E86-4963-933E-4B31845B9B42}">
      <dgm:prSet/>
      <dgm:spPr/>
      <dgm:t>
        <a:bodyPr/>
        <a:lstStyle/>
        <a:p>
          <a:endParaRPr lang="en-US" sz="1600"/>
        </a:p>
      </dgm:t>
    </dgm:pt>
    <dgm:pt modelId="{7E24488D-0782-40E2-A314-D57462E564B4}" type="sibTrans" cxnId="{AEE24620-0E86-4963-933E-4B31845B9B42}">
      <dgm:prSet/>
      <dgm:spPr/>
      <dgm:t>
        <a:bodyPr/>
        <a:lstStyle/>
        <a:p>
          <a:endParaRPr lang="en-US" sz="1600"/>
        </a:p>
      </dgm:t>
    </dgm:pt>
    <dgm:pt modelId="{2C100A2C-A672-4128-97D2-D7CEEF7CF892}">
      <dgm:prSet phldrT="[Text]" custT="1"/>
      <dgm:spPr>
        <a:xfrm>
          <a:off x="678961" y="3134514"/>
          <a:ext cx="1626002" cy="920924"/>
        </a:xfrm>
        <a:prstGeom prst="round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en-US" sz="1600" b="1" dirty="0" err="1">
              <a:solidFill>
                <a:srgbClr val="FFFFFF"/>
              </a:solidFill>
              <a:latin typeface="Arial"/>
              <a:ea typeface="微软雅黑"/>
              <a:cs typeface="+mn-cs"/>
            </a:rPr>
            <a:t>Multisensor</a:t>
          </a:r>
          <a:r>
            <a:rPr lang="en-US" altLang="en-US" sz="1600" b="1" dirty="0">
              <a:solidFill>
                <a:srgbClr val="FFFFFF"/>
              </a:solidFill>
              <a:latin typeface="Arial"/>
              <a:ea typeface="微软雅黑"/>
              <a:cs typeface="+mn-cs"/>
            </a:rPr>
            <a:t> data fusion</a:t>
          </a:r>
          <a:endParaRPr lang="en-US" sz="1600" b="1" dirty="0">
            <a:solidFill>
              <a:srgbClr val="FFFFFF"/>
            </a:solidFill>
            <a:latin typeface="Arial"/>
            <a:ea typeface="微软雅黑"/>
            <a:cs typeface="+mn-cs"/>
          </a:endParaRPr>
        </a:p>
      </dgm:t>
    </dgm:pt>
    <dgm:pt modelId="{158997DE-64DC-4582-AEAF-B8CA0C1A784E}" type="parTrans" cxnId="{0228F795-2154-42FD-B234-4FD96B66DC4F}">
      <dgm:prSet/>
      <dgm:spPr/>
      <dgm:t>
        <a:bodyPr/>
        <a:lstStyle/>
        <a:p>
          <a:endParaRPr lang="en-US" sz="1600"/>
        </a:p>
      </dgm:t>
    </dgm:pt>
    <dgm:pt modelId="{F24188B8-63A3-4B75-A015-779ACA9499F5}" type="sibTrans" cxnId="{0228F795-2154-42FD-B234-4FD96B66DC4F}">
      <dgm:prSet/>
      <dgm:spPr/>
      <dgm:t>
        <a:bodyPr/>
        <a:lstStyle/>
        <a:p>
          <a:endParaRPr lang="en-US" sz="1600"/>
        </a:p>
      </dgm:t>
    </dgm:pt>
    <dgm:pt modelId="{63216115-5768-49AD-B7D5-70C4006031DC}">
      <dgm:prSet phldrT="[Text]" custT="1"/>
      <dgm:spPr>
        <a:xfrm>
          <a:off x="215915" y="1197585"/>
          <a:ext cx="1293401" cy="920924"/>
        </a:xfrm>
        <a:prstGeom prst="round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en-US" sz="1600" b="1" dirty="0">
              <a:solidFill>
                <a:srgbClr val="FFFFFF"/>
              </a:solidFill>
              <a:latin typeface="Arial"/>
              <a:ea typeface="微软雅黑"/>
              <a:cs typeface="+mn-cs"/>
            </a:rPr>
            <a:t>Adaptive correction of nonlinear errors</a:t>
          </a:r>
          <a:endParaRPr lang="en-US" sz="1600" b="1" dirty="0">
            <a:solidFill>
              <a:srgbClr val="FFFFFF"/>
            </a:solidFill>
            <a:latin typeface="Arial"/>
            <a:ea typeface="微软雅黑"/>
            <a:cs typeface="+mn-cs"/>
          </a:endParaRPr>
        </a:p>
      </dgm:t>
    </dgm:pt>
    <dgm:pt modelId="{D8E33514-7C32-421D-9401-E5A449C34D61}" type="parTrans" cxnId="{7AF37EC7-6F17-4037-9C4A-91E6FDFCA7F3}">
      <dgm:prSet/>
      <dgm:spPr/>
      <dgm:t>
        <a:bodyPr/>
        <a:lstStyle/>
        <a:p>
          <a:endParaRPr lang="en-US" sz="1600"/>
        </a:p>
      </dgm:t>
    </dgm:pt>
    <dgm:pt modelId="{CCA2C51A-D26C-4353-B6E7-D8F7534155C7}" type="sibTrans" cxnId="{7AF37EC7-6F17-4037-9C4A-91E6FDFCA7F3}">
      <dgm:prSet/>
      <dgm:spPr/>
      <dgm:t>
        <a:bodyPr/>
        <a:lstStyle/>
        <a:p>
          <a:endParaRPr lang="en-US" sz="1600"/>
        </a:p>
      </dgm:t>
    </dgm:pt>
    <dgm:pt modelId="{92BB7E80-97CC-496C-9FBC-04983FAD6272}" type="pres">
      <dgm:prSet presAssocID="{9AAC1C89-79E2-4876-9914-BB2474956671}" presName="Name0" presStyleCnt="0">
        <dgm:presLayoutVars>
          <dgm:dir/>
          <dgm:resizeHandles val="exact"/>
        </dgm:presLayoutVars>
      </dgm:prSet>
      <dgm:spPr/>
    </dgm:pt>
    <dgm:pt modelId="{36F00FD0-4B86-4045-9176-9E6C34ADF3C4}" type="pres">
      <dgm:prSet presAssocID="{9AAC1C89-79E2-4876-9914-BB2474956671}" presName="cycle" presStyleCnt="0"/>
      <dgm:spPr/>
    </dgm:pt>
    <dgm:pt modelId="{C318F79F-8632-4322-B53C-9E9CC1C3746A}" type="pres">
      <dgm:prSet presAssocID="{CC79F0A7-A653-40A3-B901-2C45377AC1E6}" presName="nodeFirstNode" presStyleLbl="node1" presStyleIdx="0" presStyleCnt="5" custScaleX="94870" custRadScaleRad="102214" custRadScaleInc="-8475">
        <dgm:presLayoutVars>
          <dgm:bulletEnabled val="1"/>
        </dgm:presLayoutVars>
      </dgm:prSet>
      <dgm:spPr/>
    </dgm:pt>
    <dgm:pt modelId="{DEF87218-07A7-45DE-B294-18BD91877A5B}" type="pres">
      <dgm:prSet presAssocID="{DEAAA142-6CD5-43B4-A0D9-F6E00902C28F}" presName="sibTransFirstNode" presStyleLbl="bgShp" presStyleIdx="0" presStyleCnt="1" custScaleX="107678" custScaleY="107678" custLinFactNeighborX="2318" custLinFactNeighborY="2575"/>
      <dgm:spPr/>
    </dgm:pt>
    <dgm:pt modelId="{C3920A42-0C30-4E61-BD3F-20533E7BF009}" type="pres">
      <dgm:prSet presAssocID="{EBC483CA-F59B-435D-B74A-62E4ADB2F3B7}" presName="nodeFollowingNodes" presStyleLbl="node1" presStyleIdx="1" presStyleCnt="5" custScaleX="105285" custScaleY="105719" custRadScaleRad="100022" custRadScaleInc="-64">
        <dgm:presLayoutVars>
          <dgm:bulletEnabled val="1"/>
        </dgm:presLayoutVars>
      </dgm:prSet>
      <dgm:spPr/>
    </dgm:pt>
    <dgm:pt modelId="{1763A15D-C3D8-4EA9-BE81-CD8F679DD944}" type="pres">
      <dgm:prSet presAssocID="{02901D88-A32E-4BF3-B557-2BDDD223E26C}" presName="nodeFollowingNodes" presStyleLbl="node1" presStyleIdx="2" presStyleCnt="5" custScaleX="116275" custRadScaleRad="111636" custRadScaleInc="-17318">
        <dgm:presLayoutVars>
          <dgm:bulletEnabled val="1"/>
        </dgm:presLayoutVars>
      </dgm:prSet>
      <dgm:spPr/>
    </dgm:pt>
    <dgm:pt modelId="{23B89D54-E730-43B8-8E8B-1A8251E16A28}" type="pres">
      <dgm:prSet presAssocID="{2C100A2C-A672-4128-97D2-D7CEEF7CF892}" presName="nodeFollowingNodes" presStyleLbl="node1" presStyleIdx="3" presStyleCnt="5" custScaleX="95056" custRadScaleRad="108625" custRadScaleInc="17391">
        <dgm:presLayoutVars>
          <dgm:bulletEnabled val="1"/>
        </dgm:presLayoutVars>
      </dgm:prSet>
      <dgm:spPr/>
    </dgm:pt>
    <dgm:pt modelId="{DDB13836-70CB-4484-AA42-B168D4A609D4}" type="pres">
      <dgm:prSet presAssocID="{63216115-5768-49AD-B7D5-70C4006031DC}" presName="nodeFollowingNodes" presStyleLbl="node1" presStyleIdx="4" presStyleCnt="5" custScaleX="106276" custRadScaleRad="93397" custRadScaleInc="-13764">
        <dgm:presLayoutVars>
          <dgm:bulletEnabled val="1"/>
        </dgm:presLayoutVars>
      </dgm:prSet>
      <dgm:spPr/>
    </dgm:pt>
  </dgm:ptLst>
  <dgm:cxnLst>
    <dgm:cxn modelId="{FB836C0B-CEFC-4980-AEF1-F31D1B116863}" type="presOf" srcId="{EBC483CA-F59B-435D-B74A-62E4ADB2F3B7}" destId="{C3920A42-0C30-4E61-BD3F-20533E7BF009}" srcOrd="0" destOrd="0" presId="urn:microsoft.com/office/officeart/2005/8/layout/cycle3"/>
    <dgm:cxn modelId="{3B2A0B14-83F3-48B8-8896-F57E9931885E}" srcId="{9AAC1C89-79E2-4876-9914-BB2474956671}" destId="{EBC483CA-F59B-435D-B74A-62E4ADB2F3B7}" srcOrd="1" destOrd="0" parTransId="{D9A07577-53E2-4896-8594-DE7A22AD28C1}" sibTransId="{96085CE1-CA73-42F2-9CDE-978B77C9CE7D}"/>
    <dgm:cxn modelId="{68025419-B43E-44F0-A859-F080E38AEB8B}" type="presOf" srcId="{63216115-5768-49AD-B7D5-70C4006031DC}" destId="{DDB13836-70CB-4484-AA42-B168D4A609D4}" srcOrd="0" destOrd="0" presId="urn:microsoft.com/office/officeart/2005/8/layout/cycle3"/>
    <dgm:cxn modelId="{AEE24620-0E86-4963-933E-4B31845B9B42}" srcId="{9AAC1C89-79E2-4876-9914-BB2474956671}" destId="{02901D88-A32E-4BF3-B557-2BDDD223E26C}" srcOrd="2" destOrd="0" parTransId="{2CDE72BE-0408-43D9-808A-8A9860535603}" sibTransId="{7E24488D-0782-40E2-A314-D57462E564B4}"/>
    <dgm:cxn modelId="{D03CB02F-7433-455E-84AF-AA7BD48F56D2}" srcId="{9AAC1C89-79E2-4876-9914-BB2474956671}" destId="{CC79F0A7-A653-40A3-B901-2C45377AC1E6}" srcOrd="0" destOrd="0" parTransId="{B3308525-4959-41ED-A0B3-37BCFAB15AB9}" sibTransId="{DEAAA142-6CD5-43B4-A0D9-F6E00902C28F}"/>
    <dgm:cxn modelId="{3AC64334-A8AA-4CA1-885E-042AF7466343}" type="presOf" srcId="{DEAAA142-6CD5-43B4-A0D9-F6E00902C28F}" destId="{DEF87218-07A7-45DE-B294-18BD91877A5B}" srcOrd="0" destOrd="0" presId="urn:microsoft.com/office/officeart/2005/8/layout/cycle3"/>
    <dgm:cxn modelId="{A1F21D40-88EF-4274-875B-3F0C42C77E13}" type="presOf" srcId="{2C100A2C-A672-4128-97D2-D7CEEF7CF892}" destId="{23B89D54-E730-43B8-8E8B-1A8251E16A28}" srcOrd="0" destOrd="0" presId="urn:microsoft.com/office/officeart/2005/8/layout/cycle3"/>
    <dgm:cxn modelId="{43481C5B-8F3C-4D28-A8E1-D6AACCD42491}" type="presOf" srcId="{02901D88-A32E-4BF3-B557-2BDDD223E26C}" destId="{1763A15D-C3D8-4EA9-BE81-CD8F679DD944}" srcOrd="0" destOrd="0" presId="urn:microsoft.com/office/officeart/2005/8/layout/cycle3"/>
    <dgm:cxn modelId="{0228F795-2154-42FD-B234-4FD96B66DC4F}" srcId="{9AAC1C89-79E2-4876-9914-BB2474956671}" destId="{2C100A2C-A672-4128-97D2-D7CEEF7CF892}" srcOrd="3" destOrd="0" parTransId="{158997DE-64DC-4582-AEAF-B8CA0C1A784E}" sibTransId="{F24188B8-63A3-4B75-A015-779ACA9499F5}"/>
    <dgm:cxn modelId="{27E19CB6-0100-46AF-8A11-1680F8A9FCB6}" type="presOf" srcId="{9AAC1C89-79E2-4876-9914-BB2474956671}" destId="{92BB7E80-97CC-496C-9FBC-04983FAD6272}" srcOrd="0" destOrd="0" presId="urn:microsoft.com/office/officeart/2005/8/layout/cycle3"/>
    <dgm:cxn modelId="{7AF37EC7-6F17-4037-9C4A-91E6FDFCA7F3}" srcId="{9AAC1C89-79E2-4876-9914-BB2474956671}" destId="{63216115-5768-49AD-B7D5-70C4006031DC}" srcOrd="4" destOrd="0" parTransId="{D8E33514-7C32-421D-9401-E5A449C34D61}" sibTransId="{CCA2C51A-D26C-4353-B6E7-D8F7534155C7}"/>
    <dgm:cxn modelId="{05777AFA-7528-40E4-8E52-F91EC846D3A6}" type="presOf" srcId="{CC79F0A7-A653-40A3-B901-2C45377AC1E6}" destId="{C318F79F-8632-4322-B53C-9E9CC1C3746A}" srcOrd="0" destOrd="0" presId="urn:microsoft.com/office/officeart/2005/8/layout/cycle3"/>
    <dgm:cxn modelId="{4FC3A0F6-CA55-484B-A3B6-06072A31B922}" type="presParOf" srcId="{92BB7E80-97CC-496C-9FBC-04983FAD6272}" destId="{36F00FD0-4B86-4045-9176-9E6C34ADF3C4}" srcOrd="0" destOrd="0" presId="urn:microsoft.com/office/officeart/2005/8/layout/cycle3"/>
    <dgm:cxn modelId="{FF8665F8-20E1-4E44-BA3F-44EBA7E75CDC}" type="presParOf" srcId="{36F00FD0-4B86-4045-9176-9E6C34ADF3C4}" destId="{C318F79F-8632-4322-B53C-9E9CC1C3746A}" srcOrd="0" destOrd="0" presId="urn:microsoft.com/office/officeart/2005/8/layout/cycle3"/>
    <dgm:cxn modelId="{DB8F17AD-3A23-4068-BA70-30E3C7845764}" type="presParOf" srcId="{36F00FD0-4B86-4045-9176-9E6C34ADF3C4}" destId="{DEF87218-07A7-45DE-B294-18BD91877A5B}" srcOrd="1" destOrd="0" presId="urn:microsoft.com/office/officeart/2005/8/layout/cycle3"/>
    <dgm:cxn modelId="{3C0A7D06-EBA5-4256-A447-44C8AB94CA61}" type="presParOf" srcId="{36F00FD0-4B86-4045-9176-9E6C34ADF3C4}" destId="{C3920A42-0C30-4E61-BD3F-20533E7BF009}" srcOrd="2" destOrd="0" presId="urn:microsoft.com/office/officeart/2005/8/layout/cycle3"/>
    <dgm:cxn modelId="{BD1BED9B-449F-4D73-8498-E2A0DBA1D423}" type="presParOf" srcId="{36F00FD0-4B86-4045-9176-9E6C34ADF3C4}" destId="{1763A15D-C3D8-4EA9-BE81-CD8F679DD944}" srcOrd="3" destOrd="0" presId="urn:microsoft.com/office/officeart/2005/8/layout/cycle3"/>
    <dgm:cxn modelId="{A5034EAE-83BA-4887-B4A2-A58552ED8E70}" type="presParOf" srcId="{36F00FD0-4B86-4045-9176-9E6C34ADF3C4}" destId="{23B89D54-E730-43B8-8E8B-1A8251E16A28}" srcOrd="4" destOrd="0" presId="urn:microsoft.com/office/officeart/2005/8/layout/cycle3"/>
    <dgm:cxn modelId="{A377D496-ED60-40CC-AE73-E6956089E4FE}" type="presParOf" srcId="{36F00FD0-4B86-4045-9176-9E6C34ADF3C4}" destId="{DDB13836-70CB-4484-AA42-B168D4A609D4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87218-07A7-45DE-B294-18BD91877A5B}">
      <dsp:nvSpPr>
        <dsp:cNvPr id="0" name=""/>
        <dsp:cNvSpPr/>
      </dsp:nvSpPr>
      <dsp:spPr>
        <a:xfrm>
          <a:off x="325466" y="296273"/>
          <a:ext cx="4392349" cy="4392349"/>
        </a:xfrm>
        <a:prstGeom prst="circularArrow">
          <a:avLst>
            <a:gd name="adj1" fmla="val 5544"/>
            <a:gd name="adj2" fmla="val 330680"/>
            <a:gd name="adj3" fmla="val 14434463"/>
            <a:gd name="adj4" fmla="val 16996867"/>
            <a:gd name="adj5" fmla="val 5757"/>
          </a:avLst>
        </a:prstGeom>
        <a:solidFill>
          <a:srgbClr val="FF66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8F79F-8632-4322-B53C-9E9CC1C3746A}">
      <dsp:nvSpPr>
        <dsp:cNvPr id="0" name=""/>
        <dsp:cNvSpPr/>
      </dsp:nvSpPr>
      <dsp:spPr>
        <a:xfrm>
          <a:off x="1549820" y="342903"/>
          <a:ext cx="1754530" cy="924702"/>
        </a:xfrm>
        <a:prstGeom prst="round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600" b="1" kern="1200" dirty="0">
              <a:solidFill>
                <a:srgbClr val="FFFFFF"/>
              </a:solidFill>
              <a:latin typeface="Arial"/>
              <a:ea typeface="微软雅黑"/>
              <a:cs typeface="+mn-cs"/>
            </a:rPr>
            <a:t>Correcting the impact of dynamic offset</a:t>
          </a:r>
          <a:endParaRPr lang="en-US" sz="1600" b="1" kern="1200" dirty="0">
            <a:solidFill>
              <a:srgbClr val="FFFFFF"/>
            </a:solidFill>
            <a:latin typeface="Arial"/>
            <a:ea typeface="微软雅黑"/>
            <a:cs typeface="+mn-cs"/>
          </a:endParaRPr>
        </a:p>
      </dsp:txBody>
      <dsp:txXfrm>
        <a:off x="1594960" y="388043"/>
        <a:ext cx="1664250" cy="834422"/>
      </dsp:txXfrm>
    </dsp:sp>
    <dsp:sp modelId="{C3920A42-0C30-4E61-BD3F-20533E7BF009}">
      <dsp:nvSpPr>
        <dsp:cNvPr id="0" name=""/>
        <dsp:cNvSpPr/>
      </dsp:nvSpPr>
      <dsp:spPr>
        <a:xfrm>
          <a:off x="3265478" y="1548721"/>
          <a:ext cx="1947146" cy="977586"/>
        </a:xfrm>
        <a:prstGeom prst="round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600" b="1" kern="1200" dirty="0">
              <a:solidFill>
                <a:srgbClr val="FFFFFF"/>
              </a:solidFill>
              <a:latin typeface="Arial"/>
              <a:ea typeface="微软雅黑"/>
              <a:cs typeface="+mn-cs"/>
            </a:rPr>
            <a:t>strong scalability</a:t>
          </a:r>
          <a:endParaRPr lang="en-US" sz="1600" b="1" kern="1200" dirty="0">
            <a:solidFill>
              <a:srgbClr val="FFFFFF"/>
            </a:solidFill>
            <a:latin typeface="Arial"/>
            <a:ea typeface="微软雅黑"/>
            <a:cs typeface="+mn-cs"/>
          </a:endParaRPr>
        </a:p>
      </dsp:txBody>
      <dsp:txXfrm>
        <a:off x="3313200" y="1596443"/>
        <a:ext cx="1851702" cy="882142"/>
      </dsp:txXfrm>
    </dsp:sp>
    <dsp:sp modelId="{1763A15D-C3D8-4EA9-BE81-CD8F679DD944}">
      <dsp:nvSpPr>
        <dsp:cNvPr id="0" name=""/>
        <dsp:cNvSpPr/>
      </dsp:nvSpPr>
      <dsp:spPr>
        <a:xfrm>
          <a:off x="2915549" y="3453340"/>
          <a:ext cx="2150396" cy="924702"/>
        </a:xfrm>
        <a:prstGeom prst="round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600" b="1" kern="1200" dirty="0">
              <a:solidFill>
                <a:srgbClr val="FFFFFF"/>
              </a:solidFill>
              <a:latin typeface="Arial"/>
              <a:ea typeface="微软雅黑"/>
              <a:cs typeface="+mn-cs"/>
            </a:rPr>
            <a:t>Adaptive update of control strategy</a:t>
          </a:r>
          <a:endParaRPr lang="en-US" sz="1600" b="1" kern="1200" dirty="0">
            <a:solidFill>
              <a:srgbClr val="FFFFFF"/>
            </a:solidFill>
            <a:latin typeface="Arial"/>
            <a:ea typeface="微软雅黑"/>
            <a:cs typeface="+mn-cs"/>
          </a:endParaRPr>
        </a:p>
      </dsp:txBody>
      <dsp:txXfrm>
        <a:off x="2960689" y="3498480"/>
        <a:ext cx="2060116" cy="834422"/>
      </dsp:txXfrm>
    </dsp:sp>
    <dsp:sp modelId="{23B89D54-E730-43B8-8E8B-1A8251E16A28}">
      <dsp:nvSpPr>
        <dsp:cNvPr id="0" name=""/>
        <dsp:cNvSpPr/>
      </dsp:nvSpPr>
      <dsp:spPr>
        <a:xfrm>
          <a:off x="336552" y="3416168"/>
          <a:ext cx="1757970" cy="924702"/>
        </a:xfrm>
        <a:prstGeom prst="round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600" b="1" kern="1200" dirty="0" err="1">
              <a:solidFill>
                <a:srgbClr val="FFFFFF"/>
              </a:solidFill>
              <a:latin typeface="Arial"/>
              <a:ea typeface="微软雅黑"/>
              <a:cs typeface="+mn-cs"/>
            </a:rPr>
            <a:t>Multisensor</a:t>
          </a:r>
          <a:r>
            <a:rPr lang="en-US" altLang="en-US" sz="1600" b="1" kern="1200" dirty="0">
              <a:solidFill>
                <a:srgbClr val="FFFFFF"/>
              </a:solidFill>
              <a:latin typeface="Arial"/>
              <a:ea typeface="微软雅黑"/>
              <a:cs typeface="+mn-cs"/>
            </a:rPr>
            <a:t> data fusion</a:t>
          </a:r>
          <a:endParaRPr lang="en-US" sz="1600" b="1" kern="1200" dirty="0">
            <a:solidFill>
              <a:srgbClr val="FFFFFF"/>
            </a:solidFill>
            <a:latin typeface="Arial"/>
            <a:ea typeface="微软雅黑"/>
            <a:cs typeface="+mn-cs"/>
          </a:endParaRPr>
        </a:p>
      </dsp:txBody>
      <dsp:txXfrm>
        <a:off x="381692" y="3461308"/>
        <a:ext cx="1667690" cy="834422"/>
      </dsp:txXfrm>
    </dsp:sp>
    <dsp:sp modelId="{DDB13836-70CB-4484-AA42-B168D4A609D4}">
      <dsp:nvSpPr>
        <dsp:cNvPr id="0" name=""/>
        <dsp:cNvSpPr/>
      </dsp:nvSpPr>
      <dsp:spPr>
        <a:xfrm>
          <a:off x="717" y="1839029"/>
          <a:ext cx="1965474" cy="924702"/>
        </a:xfrm>
        <a:prstGeom prst="round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600" b="1" kern="1200" dirty="0">
              <a:solidFill>
                <a:srgbClr val="FFFFFF"/>
              </a:solidFill>
              <a:latin typeface="Arial"/>
              <a:ea typeface="微软雅黑"/>
              <a:cs typeface="+mn-cs"/>
            </a:rPr>
            <a:t>Adaptive correction of nonlinear errors</a:t>
          </a:r>
          <a:endParaRPr lang="en-US" sz="1600" b="1" kern="1200" dirty="0">
            <a:solidFill>
              <a:srgbClr val="FFFFFF"/>
            </a:solidFill>
            <a:latin typeface="Arial"/>
            <a:ea typeface="微软雅黑"/>
            <a:cs typeface="+mn-cs"/>
          </a:endParaRPr>
        </a:p>
      </dsp:txBody>
      <dsp:txXfrm>
        <a:off x="45857" y="1884169"/>
        <a:ext cx="1875194" cy="8344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01C37-BA06-47DA-AE50-4D6F01874BE0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FE3F7-D322-4B26-B622-9161F4791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850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1719B-C568-455F-9F2B-C4D78966A99E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07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基于高度并行的特性，</a:t>
            </a:r>
            <a:r>
              <a:rPr lang="en-US" altLang="zh-CN" dirty="0"/>
              <a:t>FPGA</a:t>
            </a:r>
            <a:r>
              <a:rPr lang="zh-CN" altLang="en-US" dirty="0"/>
              <a:t>适合采用定点数完成神经网络中的大规模运算，实现降低运算延迟，适合于对实时性要求高的</a:t>
            </a:r>
            <a:r>
              <a:rPr lang="en-US" altLang="zh-CN" dirty="0"/>
              <a:t>FOFB</a:t>
            </a:r>
            <a:r>
              <a:rPr lang="zh-CN" altLang="en-US" dirty="0"/>
              <a:t>系统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1719B-C568-455F-9F2B-C4D78966A99E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750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tif"/><Relationship Id="rId5" Type="http://schemas.openxmlformats.org/officeDocument/2006/relationships/image" Target="../media/image4.tif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tif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tif"/><Relationship Id="rId4" Type="http://schemas.openxmlformats.org/officeDocument/2006/relationships/image" Target="../media/image4.t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tif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流程图: 手动输入 1">
            <a:extLst>
              <a:ext uri="{FF2B5EF4-FFF2-40B4-BE49-F238E27FC236}">
                <a16:creationId xmlns:a16="http://schemas.microsoft.com/office/drawing/2014/main" id="{152E5577-A334-4A08-841E-7DE847FE6199}"/>
              </a:ext>
            </a:extLst>
          </p:cNvPr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D8D5928-DE81-4E23-8A76-88C2094FF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04A1EA39-3242-42BD-B9FF-157F2C2C9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98" y="5641699"/>
            <a:ext cx="2203686" cy="302942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83360" y="4127158"/>
            <a:ext cx="3804060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483360" y="4530354"/>
            <a:ext cx="3799308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83360" y="4966488"/>
            <a:ext cx="379930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74861F3-13E5-45F5-B254-5E916B3358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AF97306-6238-41F4-BBB4-2F0E96B9E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D06EAE2-71C6-441F-BD3B-D335E62076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8052494" y="6041"/>
            <a:ext cx="913331" cy="9147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AA57B0-E397-4C31-B034-D4B594B5AF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1"/>
          <a:stretch/>
        </p:blipFill>
        <p:spPr>
          <a:xfrm>
            <a:off x="6723445" y="1966231"/>
            <a:ext cx="5408496" cy="4358746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CA51656-CB98-47CC-8A43-FD0C7C690EF2}"/>
              </a:ext>
            </a:extLst>
          </p:cNvPr>
          <p:cNvSpPr/>
          <p:nvPr/>
        </p:nvSpPr>
        <p:spPr>
          <a:xfrm>
            <a:off x="6591300" y="1721421"/>
            <a:ext cx="5566040" cy="45614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3" y="1967696"/>
            <a:ext cx="6200687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44C1AB1-E880-4B10-B9E8-EC9EB6D824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613" y="6037867"/>
            <a:ext cx="6200687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B4BB99F-624D-438F-A872-B897031E1075}"/>
              </a:ext>
            </a:extLst>
          </p:cNvPr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636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9594" y="1240525"/>
            <a:ext cx="4985143" cy="5120640"/>
          </a:xfrm>
        </p:spPr>
        <p:txBody>
          <a:bodyPr anchor="t"/>
          <a:lstStyle>
            <a:lvl1pPr marL="182880" indent="-182880">
              <a:buClrTx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</a:defRPr>
            </a:lvl1pPr>
            <a:lvl2pPr marL="685800" indent="-182880">
              <a:buClrTx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</a:defRPr>
            </a:lvl2pPr>
            <a:lvl3pPr marL="1143000" indent="-182880">
              <a:buClrTx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</a:defRPr>
            </a:lvl3pPr>
            <a:lvl4pPr marL="1600200" indent="-182880">
              <a:buClrTx/>
              <a:buFont typeface="Wingdings" panose="05000000000000000000" pitchFamily="2" charset="2"/>
              <a:buChar char="Ø"/>
              <a:defRPr sz="1800">
                <a:solidFill>
                  <a:schemeClr val="tx1"/>
                </a:solidFill>
              </a:defRPr>
            </a:lvl4pPr>
            <a:lvl5pPr marL="2057400" indent="-182880">
              <a:buClrTx/>
              <a:buFont typeface="Wingdings" panose="05000000000000000000" pitchFamily="2" charset="2"/>
              <a:buChar char="ü"/>
              <a:defRPr sz="18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07879" y="1240525"/>
            <a:ext cx="5025040" cy="512064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zh-CN" altLang="en-US" sz="3200" smtClean="0"/>
            </a:lvl1pPr>
            <a:lvl2pPr>
              <a:defRPr lang="zh-CN" altLang="en-US" smtClean="0"/>
            </a:lvl2pPr>
            <a:lvl3pPr>
              <a:defRPr lang="zh-CN" altLang="en-US" sz="2000" smtClean="0"/>
            </a:lvl3pPr>
            <a:lvl4pPr>
              <a:defRPr lang="zh-CN" altLang="en-US" smtClean="0"/>
            </a:lvl4pPr>
            <a:lvl5pPr>
              <a:defRPr lang="en-US" dirty="0"/>
            </a:lvl5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59594" y="295134"/>
            <a:ext cx="10709894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8708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797" y="1235858"/>
            <a:ext cx="3474720" cy="80772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797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00348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00348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标题 4"/>
          <p:cNvSpPr>
            <a:spLocks noGrp="1"/>
          </p:cNvSpPr>
          <p:nvPr>
            <p:ph type="title" hasCustomPrompt="1"/>
          </p:nvPr>
        </p:nvSpPr>
        <p:spPr>
          <a:xfrm>
            <a:off x="664234" y="269255"/>
            <a:ext cx="105390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899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1"/>
          </p:nvPr>
        </p:nvSpPr>
        <p:spPr>
          <a:xfrm>
            <a:off x="8350899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454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919" y="1123839"/>
            <a:ext cx="2947483" cy="460118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标题 4"/>
          <p:cNvSpPr txBox="1">
            <a:spLocks/>
          </p:cNvSpPr>
          <p:nvPr/>
        </p:nvSpPr>
        <p:spPr>
          <a:xfrm>
            <a:off x="646981" y="286508"/>
            <a:ext cx="10685384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7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1456" y="1273629"/>
            <a:ext cx="7670944" cy="51019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718458" y="1273629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 Click here to add key words</a:t>
            </a:r>
            <a:endParaRPr lang="zh-CN" altLang="en-US" dirty="0"/>
          </a:p>
        </p:txBody>
      </p:sp>
      <p:sp>
        <p:nvSpPr>
          <p:cNvPr id="12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718458" y="3840473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 Click here to add key words</a:t>
            </a:r>
            <a:endParaRPr lang="zh-CN" altLang="en-US" dirty="0"/>
          </a:p>
        </p:txBody>
      </p:sp>
      <p:sp>
        <p:nvSpPr>
          <p:cNvPr id="6" name="标题 4"/>
          <p:cNvSpPr txBox="1">
            <a:spLocks/>
          </p:cNvSpPr>
          <p:nvPr/>
        </p:nvSpPr>
        <p:spPr>
          <a:xfrm>
            <a:off x="718458" y="269255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04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603301" y="1191984"/>
            <a:ext cx="8115231" cy="5101937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dirty="0"/>
              <a:t>Click here to add picture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413657" y="1191984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413657" y="3758828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5" name="标题 4"/>
          <p:cNvSpPr txBox="1">
            <a:spLocks/>
          </p:cNvSpPr>
          <p:nvPr/>
        </p:nvSpPr>
        <p:spPr>
          <a:xfrm>
            <a:off x="638355" y="232291"/>
            <a:ext cx="10719889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10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标题 4"/>
          <p:cNvSpPr txBox="1">
            <a:spLocks/>
          </p:cNvSpPr>
          <p:nvPr/>
        </p:nvSpPr>
        <p:spPr>
          <a:xfrm>
            <a:off x="650240" y="254394"/>
            <a:ext cx="10767951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53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1109" y="1232362"/>
            <a:ext cx="2819400" cy="512064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8021" y="1232362"/>
            <a:ext cx="7315200" cy="5120640"/>
          </a:xfrm>
        </p:spPr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标题 4"/>
          <p:cNvSpPr txBox="1">
            <a:spLocks/>
          </p:cNvSpPr>
          <p:nvPr/>
        </p:nvSpPr>
        <p:spPr>
          <a:xfrm>
            <a:off x="719281" y="252002"/>
            <a:ext cx="10753437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06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D9403DD-F6F7-4AD1-A700-CD138ABD5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65" y="1232362"/>
            <a:ext cx="7465126" cy="49207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DEEC7A7-C8D3-4AC1-8C27-E0FE0B09B0AA}"/>
              </a:ext>
            </a:extLst>
          </p:cNvPr>
          <p:cNvSpPr txBox="1"/>
          <p:nvPr/>
        </p:nvSpPr>
        <p:spPr>
          <a:xfrm>
            <a:off x="9315450" y="5625638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HEPS 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工程效果图</a:t>
            </a:r>
          </a:p>
        </p:txBody>
      </p:sp>
      <p:sp>
        <p:nvSpPr>
          <p:cNvPr id="9" name="内容占位符 5">
            <a:extLst>
              <a:ext uri="{FF2B5EF4-FFF2-40B4-BE49-F238E27FC236}">
                <a16:creationId xmlns:a16="http://schemas.microsoft.com/office/drawing/2014/main" id="{DDDDD1E6-4D09-4F07-8220-C2877B2288F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5800" y="1232362"/>
            <a:ext cx="3086100" cy="4920788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0" name="标题 4">
            <a:extLst>
              <a:ext uri="{FF2B5EF4-FFF2-40B4-BE49-F238E27FC236}">
                <a16:creationId xmlns:a16="http://schemas.microsoft.com/office/drawing/2014/main" id="{A71770A8-689A-492B-8E66-60C17D86ED3E}"/>
              </a:ext>
            </a:extLst>
          </p:cNvPr>
          <p:cNvSpPr txBox="1">
            <a:spLocks/>
          </p:cNvSpPr>
          <p:nvPr/>
        </p:nvSpPr>
        <p:spPr>
          <a:xfrm>
            <a:off x="685800" y="295134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60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5">
            <a:extLst>
              <a:ext uri="{FF2B5EF4-FFF2-40B4-BE49-F238E27FC236}">
                <a16:creationId xmlns:a16="http://schemas.microsoft.com/office/drawing/2014/main" id="{DDDDD1E6-4D09-4F07-8220-C2877B2288F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5799" y="1277257"/>
            <a:ext cx="4539343" cy="4657718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0" name="标题 4">
            <a:extLst>
              <a:ext uri="{FF2B5EF4-FFF2-40B4-BE49-F238E27FC236}">
                <a16:creationId xmlns:a16="http://schemas.microsoft.com/office/drawing/2014/main" id="{A71770A8-689A-492B-8E66-60C17D86ED3E}"/>
              </a:ext>
            </a:extLst>
          </p:cNvPr>
          <p:cNvSpPr txBox="1">
            <a:spLocks/>
          </p:cNvSpPr>
          <p:nvPr/>
        </p:nvSpPr>
        <p:spPr>
          <a:xfrm>
            <a:off x="685799" y="277881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DFB7985-9CDF-41AE-9135-F2492B0B9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93" y="487501"/>
            <a:ext cx="5022695" cy="60926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DAFF0D-6C90-46CF-BD32-F0A0D3BCD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217" y="5180464"/>
            <a:ext cx="2203686" cy="3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67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43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-11" y="1721746"/>
            <a:ext cx="12192011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53531" y="3938393"/>
            <a:ext cx="7353094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755433" y="4341589"/>
            <a:ext cx="7343908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755433" y="4777723"/>
            <a:ext cx="734390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2" name="流程图: 手动输入 1">
            <a:extLst>
              <a:ext uri="{FF2B5EF4-FFF2-40B4-BE49-F238E27FC236}">
                <a16:creationId xmlns:a16="http://schemas.microsoft.com/office/drawing/2014/main" id="{152E5577-A334-4A08-841E-7DE847FE6199}"/>
              </a:ext>
            </a:extLst>
          </p:cNvPr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D8D5928-DE81-4E23-8A76-88C2094FF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4144379-6A13-4956-B4F5-41114F71F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44C1AB1-E880-4B10-B9E8-EC9EB6D824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1" y="5791917"/>
            <a:ext cx="12192011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56784279-DE3D-4802-BAB0-9BA908AAE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A19F85C-03C7-4478-9F13-746B66485D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8052494" y="6041"/>
            <a:ext cx="913331" cy="91474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A1CE28D0-770B-460A-8168-7632BF52F942}"/>
              </a:ext>
            </a:extLst>
          </p:cNvPr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97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2" y="1967696"/>
            <a:ext cx="8239521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42309" y="4184343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142309" y="4587539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142309" y="5023673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D38B9550-2E66-453A-A306-F01117AA00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491" y="3843658"/>
            <a:ext cx="2962231" cy="2100983"/>
          </a:xfrm>
          <a:prstGeom prst="rect">
            <a:avLst/>
          </a:prstGeom>
        </p:spPr>
      </p:pic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44C1AB1-E880-4B10-B9E8-EC9EB6D824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612" y="6037867"/>
            <a:ext cx="8239521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48CF694-8301-4504-990B-08E5ABE62CE8}"/>
              </a:ext>
            </a:extLst>
          </p:cNvPr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C874558C-23C8-4D39-8D3F-9C95A97B1491}"/>
                </a:ext>
              </a:extLst>
            </p:cNvPr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0456B93F-51AD-433B-9481-2F4C2F3E3D5E}"/>
                </a:ext>
              </a:extLst>
            </p:cNvPr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42" name="流程图: 手动输入 41">
            <a:extLst>
              <a:ext uri="{FF2B5EF4-FFF2-40B4-BE49-F238E27FC236}">
                <a16:creationId xmlns:a16="http://schemas.microsoft.com/office/drawing/2014/main" id="{F7B15B5C-0F14-498E-96D9-B7A218AC3DAD}"/>
              </a:ext>
            </a:extLst>
          </p:cNvPr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CD248033-7789-4252-B8DB-480FF72FC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CC1C3FA7-7215-4724-AF6B-81DB83FE10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04512C8A-1EC6-49DE-9D6A-0F9A03E08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D7CD90B0-53CC-4867-A19E-5043FFFFCD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8023466" y="6041"/>
            <a:ext cx="913331" cy="914748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BCD6EF00-2B1D-4F61-8D9C-236B367BE950}"/>
              </a:ext>
            </a:extLst>
          </p:cNvPr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834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481" y="4013936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43" name="菱形 42"/>
          <p:cNvSpPr/>
          <p:nvPr/>
        </p:nvSpPr>
        <p:spPr>
          <a:xfrm>
            <a:off x="6003008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0481" y="4417132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0481" y="4853266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8182CDDE-4035-4F45-A8C9-C5FC31F37C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851" y="6227079"/>
            <a:ext cx="7512206" cy="465138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0DB91757-43B8-4E3B-8AF6-5EBDA59516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3294711" y="1026332"/>
            <a:ext cx="1249185" cy="60464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3A02D2D-6E44-409D-97E7-49EF2AE53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96" y="1015704"/>
            <a:ext cx="1058545" cy="62590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DB61A05-5B97-4335-BEFE-9073400348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2233719" y="883715"/>
            <a:ext cx="913331" cy="914748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65851" y="1967696"/>
            <a:ext cx="7512206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59DC6E-69C2-4D2A-987F-4B2B79875A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1"/>
          <a:stretch/>
        </p:blipFill>
        <p:spPr>
          <a:xfrm>
            <a:off x="6723445" y="1597115"/>
            <a:ext cx="5408496" cy="4358746"/>
          </a:xfrm>
          <a:prstGeom prst="rect">
            <a:avLst/>
          </a:prstGeom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F8E0FF1-61A9-43B6-B46B-8386F94A8E09}"/>
              </a:ext>
            </a:extLst>
          </p:cNvPr>
          <p:cNvSpPr/>
          <p:nvPr/>
        </p:nvSpPr>
        <p:spPr>
          <a:xfrm>
            <a:off x="6683235" y="1730663"/>
            <a:ext cx="5566040" cy="45614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711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标题幻灯片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0D443D13-1219-4697-BC0A-D743702E034B}"/>
              </a:ext>
            </a:extLst>
          </p:cNvPr>
          <p:cNvSpPr/>
          <p:nvPr/>
        </p:nvSpPr>
        <p:spPr>
          <a:xfrm rot="12297228">
            <a:off x="-1285374" y="-408766"/>
            <a:ext cx="7912011" cy="8092847"/>
          </a:xfrm>
          <a:custGeom>
            <a:avLst/>
            <a:gdLst>
              <a:gd name="connsiteX0" fmla="*/ 7912011 w 7912011"/>
              <a:gd name="connsiteY0" fmla="*/ 6217795 h 8092847"/>
              <a:gd name="connsiteX1" fmla="*/ 3882467 w 7912011"/>
              <a:gd name="connsiteY1" fmla="*/ 8092847 h 8092847"/>
              <a:gd name="connsiteX2" fmla="*/ 3754790 w 7912011"/>
              <a:gd name="connsiteY2" fmla="*/ 8070158 h 8092847"/>
              <a:gd name="connsiteX3" fmla="*/ 3103506 w 7912011"/>
              <a:gd name="connsiteY3" fmla="*/ 7892013 h 8092847"/>
              <a:gd name="connsiteX4" fmla="*/ 247569 w 7912011"/>
              <a:gd name="connsiteY4" fmla="*/ 2226294 h 8092847"/>
              <a:gd name="connsiteX5" fmla="*/ 250420 w 7912011"/>
              <a:gd name="connsiteY5" fmla="*/ 2218810 h 8092847"/>
              <a:gd name="connsiteX6" fmla="*/ 5018707 w 7912011"/>
              <a:gd name="connsiteY6" fmla="*/ 0 h 809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2011" h="8092847">
                <a:moveTo>
                  <a:pt x="7912011" y="6217795"/>
                </a:moveTo>
                <a:lnTo>
                  <a:pt x="3882467" y="8092847"/>
                </a:lnTo>
                <a:lnTo>
                  <a:pt x="3754790" y="8070158"/>
                </a:lnTo>
                <a:cubicBezTo>
                  <a:pt x="3536376" y="8026236"/>
                  <a:pt x="3318793" y="7967046"/>
                  <a:pt x="3103506" y="7892013"/>
                </a:cubicBezTo>
                <a:cubicBezTo>
                  <a:pt x="697941" y="7053619"/>
                  <a:pt x="-568785" y="4540638"/>
                  <a:pt x="247569" y="2226294"/>
                </a:cubicBezTo>
                <a:lnTo>
                  <a:pt x="250420" y="2218810"/>
                </a:lnTo>
                <a:lnTo>
                  <a:pt x="5018707" y="0"/>
                </a:lnTo>
                <a:close/>
              </a:path>
            </a:pathLst>
          </a:custGeom>
          <a:solidFill>
            <a:srgbClr val="D54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C93C6674-ECC5-438E-B36A-464A3E630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62"/>
          <a:stretch>
            <a:fillRect/>
          </a:stretch>
        </p:blipFill>
        <p:spPr>
          <a:xfrm>
            <a:off x="0" y="-1"/>
            <a:ext cx="6367082" cy="6858001"/>
          </a:xfrm>
          <a:custGeom>
            <a:avLst/>
            <a:gdLst>
              <a:gd name="connsiteX0" fmla="*/ 0 w 6367082"/>
              <a:gd name="connsiteY0" fmla="*/ 0 h 6858001"/>
              <a:gd name="connsiteX1" fmla="*/ 4115268 w 6367082"/>
              <a:gd name="connsiteY1" fmla="*/ 0 h 6858001"/>
              <a:gd name="connsiteX2" fmla="*/ 4137334 w 6367082"/>
              <a:gd name="connsiteY2" fmla="*/ 11546 h 6858001"/>
              <a:gd name="connsiteX3" fmla="*/ 5303037 w 6367082"/>
              <a:gd name="connsiteY3" fmla="*/ 980862 h 6858001"/>
              <a:gd name="connsiteX4" fmla="*/ 5391169 w 6367082"/>
              <a:gd name="connsiteY4" fmla="*/ 6401730 h 6858001"/>
              <a:gd name="connsiteX5" fmla="*/ 4988491 w 6367082"/>
              <a:gd name="connsiteY5" fmla="*/ 6789539 h 6858001"/>
              <a:gd name="connsiteX6" fmla="*/ 4901686 w 6367082"/>
              <a:gd name="connsiteY6" fmla="*/ 6858001 h 6858001"/>
              <a:gd name="connsiteX7" fmla="*/ 0 w 6367082"/>
              <a:gd name="connsiteY7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7082" h="6858001">
                <a:moveTo>
                  <a:pt x="0" y="0"/>
                </a:moveTo>
                <a:lnTo>
                  <a:pt x="4115268" y="0"/>
                </a:lnTo>
                <a:lnTo>
                  <a:pt x="4137334" y="11546"/>
                </a:lnTo>
                <a:cubicBezTo>
                  <a:pt x="4566677" y="259527"/>
                  <a:pt x="4962790" y="584076"/>
                  <a:pt x="5303037" y="980862"/>
                </a:cubicBezTo>
                <a:cubicBezTo>
                  <a:pt x="6687517" y="2595403"/>
                  <a:pt x="6725179" y="4912011"/>
                  <a:pt x="5391169" y="6401730"/>
                </a:cubicBezTo>
                <a:cubicBezTo>
                  <a:pt x="5265077" y="6542541"/>
                  <a:pt x="5130425" y="6671845"/>
                  <a:pt x="4988491" y="6789539"/>
                </a:cubicBezTo>
                <a:lnTo>
                  <a:pt x="4901686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6792686" y="1982210"/>
            <a:ext cx="5022837" cy="17360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348A776C-DB9B-4193-BD0F-2F40062AE8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8679511" y="874483"/>
            <a:ext cx="1249185" cy="604649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92686" y="4118003"/>
            <a:ext cx="5022838" cy="3737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6792686" y="4521200"/>
            <a:ext cx="5022838" cy="3737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2686" y="4957334"/>
            <a:ext cx="502283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25841875-AE2A-41F6-AB39-9F3978DDF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42" y="6348173"/>
            <a:ext cx="2798774" cy="384749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24E6B98C-DC6F-44CC-A3A6-45E02EDCB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96" y="863855"/>
            <a:ext cx="1058545" cy="625904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8D3A0D69-3515-4796-969F-1637A97D67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7618519" y="731866"/>
            <a:ext cx="913331" cy="914748"/>
          </a:xfrm>
          <a:prstGeom prst="rect">
            <a:avLst/>
          </a:prstGeom>
        </p:spPr>
      </p:pic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1C628473-EBA5-483F-AE59-5D5237B5C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2685" y="5970123"/>
            <a:ext cx="5022838" cy="523875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D54027"/>
                </a:solidFill>
              </a:defRPr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9E703BE5-1AE3-40CE-BC47-223E6E7C03B1}"/>
              </a:ext>
            </a:extLst>
          </p:cNvPr>
          <p:cNvSpPr/>
          <p:nvPr/>
        </p:nvSpPr>
        <p:spPr>
          <a:xfrm rot="12297228">
            <a:off x="-1385491" y="-408767"/>
            <a:ext cx="7912011" cy="8092847"/>
          </a:xfrm>
          <a:custGeom>
            <a:avLst/>
            <a:gdLst>
              <a:gd name="connsiteX0" fmla="*/ 7912011 w 7912011"/>
              <a:gd name="connsiteY0" fmla="*/ 6217795 h 8092847"/>
              <a:gd name="connsiteX1" fmla="*/ 3882467 w 7912011"/>
              <a:gd name="connsiteY1" fmla="*/ 8092847 h 8092847"/>
              <a:gd name="connsiteX2" fmla="*/ 3754790 w 7912011"/>
              <a:gd name="connsiteY2" fmla="*/ 8070158 h 8092847"/>
              <a:gd name="connsiteX3" fmla="*/ 3103506 w 7912011"/>
              <a:gd name="connsiteY3" fmla="*/ 7892013 h 8092847"/>
              <a:gd name="connsiteX4" fmla="*/ 247569 w 7912011"/>
              <a:gd name="connsiteY4" fmla="*/ 2226294 h 8092847"/>
              <a:gd name="connsiteX5" fmla="*/ 250420 w 7912011"/>
              <a:gd name="connsiteY5" fmla="*/ 2218810 h 8092847"/>
              <a:gd name="connsiteX6" fmla="*/ 5018707 w 7912011"/>
              <a:gd name="connsiteY6" fmla="*/ 0 h 809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2011" h="8092847">
                <a:moveTo>
                  <a:pt x="7912011" y="6217795"/>
                </a:moveTo>
                <a:lnTo>
                  <a:pt x="3882467" y="8092847"/>
                </a:lnTo>
                <a:lnTo>
                  <a:pt x="3754790" y="8070158"/>
                </a:lnTo>
                <a:cubicBezTo>
                  <a:pt x="3536376" y="8026236"/>
                  <a:pt x="3318793" y="7967046"/>
                  <a:pt x="3103506" y="7892013"/>
                </a:cubicBezTo>
                <a:cubicBezTo>
                  <a:pt x="697941" y="7053619"/>
                  <a:pt x="-568785" y="4540638"/>
                  <a:pt x="247569" y="2226294"/>
                </a:cubicBezTo>
                <a:lnTo>
                  <a:pt x="250420" y="2218810"/>
                </a:lnTo>
                <a:lnTo>
                  <a:pt x="5018707" y="0"/>
                </a:ln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85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0288" y="1310641"/>
            <a:ext cx="10718987" cy="48048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780288" y="260629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1322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832244" y="303760"/>
            <a:ext cx="10724408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39365" y="2046723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70057" y="2046722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39365" y="2864141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70057" y="2864140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39365" y="3681558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3270057" y="3681556"/>
            <a:ext cx="6318251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2439365" y="4498974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70057" y="4498973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8728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内容占位符 13"/>
          <p:cNvSpPr>
            <a:spLocks noGrp="1"/>
          </p:cNvSpPr>
          <p:nvPr>
            <p:ph sz="quarter" idx="10" hasCustomPrompt="1"/>
          </p:nvPr>
        </p:nvSpPr>
        <p:spPr>
          <a:xfrm>
            <a:off x="0" y="1329893"/>
            <a:ext cx="8783781" cy="1912071"/>
          </a:xfrm>
          <a:solidFill>
            <a:srgbClr val="000099"/>
          </a:solidFill>
        </p:spPr>
        <p:txBody>
          <a:bodyPr anchor="ctr">
            <a:normAutofit/>
          </a:bodyPr>
          <a:lstStyle>
            <a:lvl1pPr marL="0" indent="45720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1"/>
          </p:nvPr>
        </p:nvSpPr>
        <p:spPr>
          <a:xfrm>
            <a:off x="1676402" y="3460607"/>
            <a:ext cx="9628909" cy="2711593"/>
          </a:xfrm>
        </p:spPr>
        <p:txBody>
          <a:bodyPr/>
          <a:lstStyle>
            <a:lvl1pPr marL="361950" indent="-361950">
              <a:buClrTx/>
              <a:buSzPct val="100000"/>
              <a:buFont typeface="+mj-lt"/>
              <a:buAutoNum type="arabicPeriod"/>
              <a:defRPr/>
            </a:lvl1pPr>
            <a:lvl2pPr marL="806450" indent="-304800">
              <a:buClrTx/>
              <a:buSzPct val="100000"/>
              <a:buFont typeface="Wingdings" panose="05000000000000000000" pitchFamily="2" charset="2"/>
              <a:buChar char="Ø"/>
              <a:defRPr/>
            </a:lvl2pPr>
            <a:lvl3pPr marL="1168400" indent="-209550">
              <a:buClrTx/>
              <a:buSzPct val="100000"/>
              <a:buFont typeface="Wingdings" panose="05000000000000000000" pitchFamily="2" charset="2"/>
              <a:buChar char="l"/>
              <a:defRPr/>
            </a:lvl3pPr>
            <a:lvl4pPr marL="1701800" indent="-285750">
              <a:buClrTx/>
              <a:buSzPct val="100000"/>
              <a:buFont typeface="Wingdings" panose="05000000000000000000" pitchFamily="2" charset="2"/>
              <a:buChar char="u"/>
              <a:defRPr/>
            </a:lvl4pPr>
            <a:lvl5pPr marL="2217420" indent="-342900">
              <a:buClrTx/>
              <a:buSzPct val="100000"/>
              <a:buFont typeface="Wingdings" panose="05000000000000000000" pitchFamily="2" charset="2"/>
              <a:buChar char="u"/>
              <a:defRPr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40826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内容占位符 13"/>
          <p:cNvSpPr>
            <a:spLocks noGrp="1"/>
          </p:cNvSpPr>
          <p:nvPr>
            <p:ph sz="quarter" idx="10" hasCustomPrompt="1"/>
          </p:nvPr>
        </p:nvSpPr>
        <p:spPr>
          <a:xfrm>
            <a:off x="0" y="1329893"/>
            <a:ext cx="8783781" cy="1912071"/>
          </a:xfrm>
          <a:solidFill>
            <a:srgbClr val="000099"/>
          </a:solidFill>
        </p:spPr>
        <p:txBody>
          <a:bodyPr anchor="ctr">
            <a:normAutofit/>
          </a:bodyPr>
          <a:lstStyle>
            <a:lvl1pPr marL="0" indent="45720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076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1754056"/>
            <a:ext cx="11152909" cy="418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  <a:p>
            <a:pPr lvl="1"/>
            <a:r>
              <a:rPr lang="en-US" altLang="zh-CN" dirty="0"/>
              <a:t>Click here to add text</a:t>
            </a:r>
            <a:endParaRPr lang="zh-CN" altLang="en-US" dirty="0"/>
          </a:p>
          <a:p>
            <a:pPr lvl="2"/>
            <a:r>
              <a:rPr lang="en-US" altLang="zh-CN" dirty="0"/>
              <a:t>Click here to add text</a:t>
            </a:r>
            <a:endParaRPr lang="zh-CN" altLang="en-US" dirty="0"/>
          </a:p>
          <a:p>
            <a:pPr lvl="3"/>
            <a:r>
              <a:rPr lang="en-US" altLang="zh-CN" dirty="0"/>
              <a:t>Click here to add text</a:t>
            </a:r>
            <a:endParaRPr lang="zh-CN" altLang="en-US" dirty="0"/>
          </a:p>
          <a:p>
            <a:pPr lvl="4"/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7" name="矩形 16"/>
          <p:cNvSpPr/>
          <p:nvPr/>
        </p:nvSpPr>
        <p:spPr>
          <a:xfrm flipV="1">
            <a:off x="2" y="181601"/>
            <a:ext cx="526210" cy="836313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10745069" y="6245891"/>
            <a:ext cx="1058080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800" b="1" smtClean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pPr/>
              <a:t>‹#›</a:t>
            </a:fld>
            <a:endParaRPr lang="zh-CN" altLang="en-US" sz="1800" b="1" dirty="0">
              <a:solidFill>
                <a:schemeClr val="tx1"/>
              </a:solidFill>
              <a:latin typeface="+mn-ea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1241909" y="649073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16587E4C-77C2-4AD7-A9DE-2AA0934B865C}"/>
              </a:ext>
            </a:extLst>
          </p:cNvPr>
          <p:cNvSpPr txBox="1"/>
          <p:nvPr/>
        </p:nvSpPr>
        <p:spPr>
          <a:xfrm>
            <a:off x="7929305" y="6287285"/>
            <a:ext cx="2815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78D9637-F3A6-4231-9ACC-6BC3DF5BC324}" type="datetime4">
              <a:rPr lang="en-US" altLang="zh-CN" sz="1600" b="0" smtClean="0">
                <a:solidFill>
                  <a:schemeClr val="tx1"/>
                </a:solidFill>
              </a:rPr>
              <a:t>March 19, 2025</a:t>
            </a:fld>
            <a:endParaRPr lang="zh-CN" altLang="en-US" sz="1600" b="0" dirty="0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AB12549-6B4E-4F0A-BE62-F57F92D83AEE}"/>
              </a:ext>
            </a:extLst>
          </p:cNvPr>
          <p:cNvSpPr txBox="1"/>
          <p:nvPr/>
        </p:nvSpPr>
        <p:spPr>
          <a:xfrm>
            <a:off x="5268686" y="6283575"/>
            <a:ext cx="3741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en-US" altLang="zh-CN" sz="1600" b="1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I.FAST workshop 2025</a:t>
            </a:r>
            <a:endParaRPr lang="en-US" altLang="zh-CN" sz="1600" b="1" dirty="0">
              <a:solidFill>
                <a:schemeClr val="tx1"/>
              </a:solidFill>
              <a:latin typeface="Arial" panose="020B0604020202020204" pitchFamily="34" charset="0"/>
              <a:ea typeface="隶书" panose="020105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30ED239-09A1-4282-B310-3AAAB3056A67}"/>
              </a:ext>
            </a:extLst>
          </p:cNvPr>
          <p:cNvGrpSpPr/>
          <p:nvPr/>
        </p:nvGrpSpPr>
        <p:grpSpPr>
          <a:xfrm>
            <a:off x="303185" y="6136469"/>
            <a:ext cx="4024944" cy="539928"/>
            <a:chOff x="7510939" y="4970998"/>
            <a:chExt cx="4024944" cy="53992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790F53E-FAFA-4F46-8DA9-73CA3EF59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939" y="4970998"/>
              <a:ext cx="913140" cy="539928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F797D75-6CEE-4F49-9FFD-8D1F8493FE19}"/>
                </a:ext>
              </a:extLst>
            </p:cNvPr>
            <p:cNvSpPr txBox="1"/>
            <p:nvPr/>
          </p:nvSpPr>
          <p:spPr>
            <a:xfrm>
              <a:off x="9533169" y="4987706"/>
              <a:ext cx="20027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HIGH ENERGY </a:t>
              </a:r>
            </a:p>
            <a:p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PHOTON SOURCE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473DDFD-D4E5-437C-B52B-150FC334CD90}"/>
                </a:ext>
              </a:extLst>
            </p:cNvPr>
            <p:cNvSpPr txBox="1"/>
            <p:nvPr/>
          </p:nvSpPr>
          <p:spPr>
            <a:xfrm>
              <a:off x="8314744" y="4978404"/>
              <a:ext cx="12184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HEPS</a:t>
              </a:r>
              <a:endPara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58EC19E2-CB27-428F-B976-D2C2526B4983}"/>
                </a:ext>
              </a:extLst>
            </p:cNvPr>
            <p:cNvCxnSpPr>
              <a:cxnSpLocks/>
            </p:cNvCxnSpPr>
            <p:nvPr/>
          </p:nvCxnSpPr>
          <p:spPr>
            <a:xfrm>
              <a:off x="9530366" y="5063002"/>
              <a:ext cx="0" cy="3799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BA2E5D81-8058-4F72-826D-8796799B424A}"/>
              </a:ext>
            </a:extLst>
          </p:cNvPr>
          <p:cNvSpPr/>
          <p:nvPr/>
        </p:nvSpPr>
        <p:spPr>
          <a:xfrm flipV="1">
            <a:off x="577971" y="181600"/>
            <a:ext cx="72269" cy="836313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3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99" r:id="rId2"/>
    <p:sldLayoutId id="2147483698" r:id="rId3"/>
    <p:sldLayoutId id="2147483697" r:id="rId4"/>
    <p:sldLayoutId id="2147483695" r:id="rId5"/>
    <p:sldLayoutId id="2147483682" r:id="rId6"/>
    <p:sldLayoutId id="2147483694" r:id="rId7"/>
    <p:sldLayoutId id="2147483683" r:id="rId8"/>
    <p:sldLayoutId id="2147483703" r:id="rId9"/>
    <p:sldLayoutId id="2147483684" r:id="rId10"/>
    <p:sldLayoutId id="2147483685" r:id="rId11"/>
    <p:sldLayoutId id="2147483686" r:id="rId12"/>
    <p:sldLayoutId id="2147483688" r:id="rId13"/>
    <p:sldLayoutId id="2147483689" r:id="rId14"/>
    <p:sldLayoutId id="2147483690" r:id="rId15"/>
    <p:sldLayoutId id="2147483691" r:id="rId16"/>
    <p:sldLayoutId id="2147483696" r:id="rId17"/>
    <p:sldLayoutId id="2147483700" r:id="rId18"/>
    <p:sldLayoutId id="2147483687" r:id="rId1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42D2E5-D62E-4818-8284-F3EAEE0594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6363" y="4251921"/>
            <a:ext cx="6404937" cy="373753"/>
          </a:xfrm>
        </p:spPr>
        <p:txBody>
          <a:bodyPr>
            <a:noAutofit/>
          </a:bodyPr>
          <a:lstStyle/>
          <a:p>
            <a:r>
              <a:rPr lang="en-US" altLang="zh-CN" sz="1800" dirty="0"/>
              <a:t>Wei </a:t>
            </a:r>
            <a:r>
              <a:rPr lang="en-US" altLang="zh-CN" sz="1800" dirty="0" err="1"/>
              <a:t>Shujun</a:t>
            </a:r>
            <a:r>
              <a:rPr lang="zh-CN" altLang="en-US" sz="1800" dirty="0"/>
              <a:t>，</a:t>
            </a:r>
            <a:r>
              <a:rPr lang="en-US" altLang="zh-CN" sz="1800" dirty="0"/>
              <a:t>Gao </a:t>
            </a:r>
            <a:r>
              <a:rPr lang="en-US" altLang="zh-CN" sz="1800" dirty="0" err="1"/>
              <a:t>Guodong</a:t>
            </a:r>
            <a:r>
              <a:rPr lang="en-US" altLang="zh-CN" sz="1800" dirty="0"/>
              <a:t>, Zhang Hong, Zhou </a:t>
            </a:r>
            <a:r>
              <a:rPr lang="en-US" altLang="zh-CN" sz="1800" dirty="0" err="1"/>
              <a:t>Daiquan</a:t>
            </a:r>
            <a:r>
              <a:rPr lang="en-US" altLang="zh-CN" sz="1800" dirty="0"/>
              <a:t>, Li Yilin, Huang </a:t>
            </a:r>
            <a:r>
              <a:rPr lang="en-US" altLang="zh-CN" sz="1800" dirty="0" err="1"/>
              <a:t>Xiyang</a:t>
            </a:r>
            <a:r>
              <a:rPr lang="en-US" altLang="zh-CN" sz="1800" dirty="0"/>
              <a:t>, Cao </a:t>
            </a:r>
            <a:r>
              <a:rPr lang="en-US" altLang="zh-CN" sz="1800" dirty="0" err="1"/>
              <a:t>Jianshe</a:t>
            </a:r>
            <a:endParaRPr lang="en-US" altLang="zh-CN" sz="180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BF535B1-3CE9-4955-AE91-E40D293265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fld id="{A4BF08ED-67A2-4880-87BA-5E3FFF05D592}" type="datetime4">
              <a:rPr lang="en-US" altLang="zh-CN" sz="1800" smtClean="0"/>
              <a:t>March 19, 2025</a:t>
            </a:fld>
            <a:endParaRPr lang="zh-CN" alt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04642130-DD12-41A8-974B-0C70A2858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22" y="1517759"/>
            <a:ext cx="10288572" cy="1461836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latin typeface="Arial Black" panose="020B0A04020102020204" pitchFamily="34" charset="0"/>
                <a:ea typeface="隶书" panose="02010509060101010101" pitchFamily="49" charset="-122"/>
              </a:rPr>
              <a:t>HEPS Fast Orbit Feedback system</a:t>
            </a:r>
            <a:endParaRPr lang="zh-CN" altLang="en-US" sz="4000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8EEBD16-23D5-437A-BDA0-03EFBD7422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1800" b="1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I.FAST workshop 2025, Karlsruhe, Germany</a:t>
            </a:r>
            <a:endParaRPr lang="en-US" altLang="zh-CN" sz="1800" b="1" dirty="0">
              <a:solidFill>
                <a:schemeClr val="tx1"/>
              </a:solidFill>
              <a:latin typeface="Arial" panose="020B0604020202020204" pitchFamily="34" charset="0"/>
              <a:ea typeface="隶书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副标题 7">
            <a:extLst>
              <a:ext uri="{FF2B5EF4-FFF2-40B4-BE49-F238E27FC236}">
                <a16:creationId xmlns:a16="http://schemas.microsoft.com/office/drawing/2014/main" id="{D7262398-1F2B-4EEA-AFD4-F565B0488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248" y="3554295"/>
            <a:ext cx="3804060" cy="340814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sz="2400" b="1" dirty="0"/>
              <a:t>Wei </a:t>
            </a:r>
            <a:r>
              <a:rPr lang="en-US" altLang="zh-CN" sz="2400" b="1" dirty="0" err="1"/>
              <a:t>Shujun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709495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6506" y="363795"/>
            <a:ext cx="10718987" cy="663575"/>
          </a:xfrm>
        </p:spPr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Data Transmission Network</a:t>
            </a:r>
          </a:p>
        </p:txBody>
      </p:sp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50B60237-934C-45E9-A427-94D7F3D18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1913"/>
            <a:ext cx="7696939" cy="5150559"/>
          </a:xfrm>
        </p:spPr>
        <p:txBody>
          <a:bodyPr>
            <a:normAutofit/>
          </a:bodyPr>
          <a:lstStyle/>
          <a:p>
            <a:r>
              <a:rPr lang="en-US" altLang="zh-CN" dirty="0"/>
              <a:t> A “star-ring” data transmission network structure.</a:t>
            </a:r>
          </a:p>
          <a:p>
            <a:pPr lvl="1"/>
            <a:r>
              <a:rPr lang="en-US" altLang="zh-CN" dirty="0"/>
              <a:t> Added BPM data transceiver (BDT) module for point-to-point reception of all BPM data corresponding to BPM sub stations, and then sent to FOC.</a:t>
            </a:r>
          </a:p>
          <a:p>
            <a:pPr lvl="1"/>
            <a:r>
              <a:rPr lang="en-US" altLang="zh-CN" dirty="0"/>
              <a:t> The advantages of “star-ring” framework: </a:t>
            </a:r>
          </a:p>
          <a:p>
            <a:pPr lvl="2"/>
            <a:r>
              <a:rPr lang="en-US" altLang="zh-CN" dirty="0"/>
              <a:t>Reduce the power consumption of FOC;</a:t>
            </a:r>
          </a:p>
          <a:p>
            <a:pPr lvl="2"/>
            <a:r>
              <a:rPr lang="en-US" altLang="zh-CN" dirty="0"/>
              <a:t>Decrease data transmission latency;</a:t>
            </a:r>
          </a:p>
          <a:p>
            <a:pPr lvl="2"/>
            <a:r>
              <a:rPr lang="en-US" altLang="zh-CN" dirty="0"/>
              <a:t>Prevent the failure of one BPM from affecting the transmission of data to other BPMs;</a:t>
            </a:r>
          </a:p>
          <a:p>
            <a:pPr lvl="2"/>
            <a:r>
              <a:rPr lang="en-US" altLang="zh-CN" dirty="0"/>
              <a:t>It make XBPM input possible.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altLang="zh-CN" sz="20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53061C5-2438-4066-B622-5631D3902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939" y="2102257"/>
            <a:ext cx="4183727" cy="416509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1E1BAF8-2BB9-4425-A3E7-BBAA698C1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752" y="0"/>
            <a:ext cx="2818984" cy="237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6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5AD7899-8C2B-426E-83CE-E4D66DEC5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796" y="976232"/>
            <a:ext cx="5481204" cy="5080619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b="1" dirty="0"/>
              <a:t>FOFB Unit Function block</a:t>
            </a:r>
          </a:p>
          <a:p>
            <a:pPr lvl="1"/>
            <a:r>
              <a:rPr lang="en-US" altLang="zh-CN" b="1" dirty="0"/>
              <a:t>3*12 BPMs</a:t>
            </a:r>
          </a:p>
          <a:p>
            <a:pPr lvl="1"/>
            <a:r>
              <a:rPr lang="en-US" altLang="zh-CN" b="1" dirty="0"/>
              <a:t>3*8 PSCs</a:t>
            </a:r>
          </a:p>
          <a:p>
            <a:pPr lvl="1"/>
            <a:r>
              <a:rPr lang="en-US" altLang="zh-CN" b="1" dirty="0"/>
              <a:t>1 FOC</a:t>
            </a:r>
          </a:p>
          <a:p>
            <a:pPr lvl="1"/>
            <a:r>
              <a:rPr lang="en-US" altLang="zh-CN" b="1" dirty="0"/>
              <a:t>4 Timing signals</a:t>
            </a:r>
          </a:p>
          <a:p>
            <a:pPr lvl="2"/>
            <a:r>
              <a:rPr lang="en-US" altLang="zh-CN" b="1" dirty="0"/>
              <a:t>Trig_291Hz</a:t>
            </a:r>
          </a:p>
          <a:p>
            <a:pPr lvl="2"/>
            <a:r>
              <a:rPr lang="en-US" altLang="zh-CN" b="1" dirty="0" err="1"/>
              <a:t>Trig_FA</a:t>
            </a:r>
            <a:endParaRPr lang="en-US" altLang="zh-CN" b="1" dirty="0"/>
          </a:p>
          <a:p>
            <a:pPr lvl="2"/>
            <a:r>
              <a:rPr lang="en-US" altLang="zh-CN" b="1" dirty="0" err="1"/>
              <a:t>Trig_Sync</a:t>
            </a:r>
            <a:endParaRPr lang="en-US" altLang="zh-CN" b="1" dirty="0"/>
          </a:p>
          <a:p>
            <a:pPr lvl="2"/>
            <a:r>
              <a:rPr lang="en-US" altLang="zh-CN" b="1" dirty="0" err="1"/>
              <a:t>Trig_DAQ</a:t>
            </a:r>
            <a:endParaRPr lang="en-US" altLang="zh-CN" b="1" dirty="0"/>
          </a:p>
          <a:p>
            <a:pPr lvl="1"/>
            <a:r>
              <a:rPr lang="en-US" altLang="zh-CN" b="1" dirty="0"/>
              <a:t>1 Clock Fanout module</a:t>
            </a:r>
          </a:p>
          <a:p>
            <a:pPr lvl="1"/>
            <a:r>
              <a:rPr lang="en-US" altLang="zh-CN" b="1" dirty="0"/>
              <a:t> FOFB Server for Control and DAQ</a:t>
            </a:r>
          </a:p>
          <a:p>
            <a:pPr lvl="1"/>
            <a:endParaRPr lang="en-US" altLang="zh-CN" b="1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31745D4-6E55-4D73-8F10-6559C660C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06" y="253934"/>
            <a:ext cx="10718987" cy="663575"/>
          </a:xfrm>
        </p:spPr>
        <p:txBody>
          <a:bodyPr/>
          <a:lstStyle/>
          <a:p>
            <a:r>
              <a:rPr lang="en-US" altLang="zh-CN" dirty="0"/>
              <a:t>FOFB system Hardware Unit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E4F2392-74C3-4D9F-BA88-E380678C8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224" y="917510"/>
            <a:ext cx="7028994" cy="527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98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B1160AC-C39E-4B2E-9B44-90D24516D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9175" y="942038"/>
            <a:ext cx="5814450" cy="5134239"/>
          </a:xfrm>
        </p:spPr>
        <p:txBody>
          <a:bodyPr/>
          <a:lstStyle/>
          <a:p>
            <a:r>
              <a:rPr lang="en-US" altLang="zh-CN" dirty="0"/>
              <a:t> FOFB Unit Components</a:t>
            </a:r>
          </a:p>
          <a:p>
            <a:pPr lvl="1"/>
            <a:r>
              <a:rPr lang="en-US" altLang="zh-CN" dirty="0" err="1"/>
              <a:t>FOFB.ATCA.BackPlane</a:t>
            </a:r>
            <a:endParaRPr lang="en-US" altLang="zh-CN" dirty="0"/>
          </a:p>
          <a:p>
            <a:pPr lvl="1"/>
            <a:r>
              <a:rPr lang="en-US" altLang="zh-CN" dirty="0"/>
              <a:t>FOFB.ATCA.FOC</a:t>
            </a:r>
          </a:p>
          <a:p>
            <a:pPr lvl="1"/>
            <a:r>
              <a:rPr lang="en-US" altLang="zh-CN" dirty="0"/>
              <a:t>FOFB.ATCA.AUX</a:t>
            </a:r>
          </a:p>
          <a:p>
            <a:pPr lvl="1"/>
            <a:r>
              <a:rPr lang="en-US" altLang="zh-CN" dirty="0" err="1"/>
              <a:t>FOFB.ATCA.PSC_Interface</a:t>
            </a:r>
            <a:endParaRPr lang="en-US" altLang="zh-CN" dirty="0"/>
          </a:p>
          <a:p>
            <a:pPr lvl="1"/>
            <a:r>
              <a:rPr lang="en-US" altLang="zh-CN" dirty="0"/>
              <a:t>FOFB Server for control and DAQ Op.</a:t>
            </a:r>
          </a:p>
          <a:p>
            <a:pPr lvl="1"/>
            <a:r>
              <a:rPr lang="en-US" altLang="zh-CN" dirty="0"/>
              <a:t>RF clock Fanout module</a:t>
            </a:r>
          </a:p>
          <a:p>
            <a:pPr lvl="1"/>
            <a:r>
              <a:rPr lang="en-US" altLang="zh-CN" dirty="0"/>
              <a:t>BPM data Transfer module</a:t>
            </a:r>
          </a:p>
          <a:p>
            <a:pPr lvl="2"/>
            <a:r>
              <a:rPr lang="en-US" altLang="zh-CN" dirty="0"/>
              <a:t>Used for BPMs data reassemble and</a:t>
            </a:r>
            <a:br>
              <a:rPr lang="en-US" altLang="zh-CN" dirty="0"/>
            </a:br>
            <a:r>
              <a:rPr lang="en-US" altLang="zh-CN" dirty="0"/>
              <a:t>forward function.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AA8FE17-9515-4F96-9EE5-5720D6424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238" y="118147"/>
            <a:ext cx="10718987" cy="663575"/>
          </a:xfrm>
        </p:spPr>
        <p:txBody>
          <a:bodyPr/>
          <a:lstStyle/>
          <a:p>
            <a:r>
              <a:rPr lang="en-US" altLang="zh-CN" dirty="0"/>
              <a:t>FOFB system Hardware Unit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8B2883F-B2F6-419E-B104-3A5BA8FEC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66" y="881053"/>
            <a:ext cx="5475034" cy="519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97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BD4C77A-D314-4F9C-B739-A69F1B764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38" y="1328148"/>
            <a:ext cx="6050214" cy="4805146"/>
          </a:xfrm>
        </p:spPr>
        <p:txBody>
          <a:bodyPr/>
          <a:lstStyle/>
          <a:p>
            <a:r>
              <a:rPr lang="en-US" altLang="zh-CN" dirty="0"/>
              <a:t>All components and Signal </a:t>
            </a:r>
            <a:br>
              <a:rPr lang="en-US" altLang="zh-CN" dirty="0"/>
            </a:br>
            <a:r>
              <a:rPr lang="en-US" altLang="zh-CN" dirty="0"/>
              <a:t>connections in 1 FOFB unit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C7802A1-C729-4520-B935-D2F05F151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FOFB system Hardware Unit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964959-8F58-409A-A764-521A80348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036" y="1123951"/>
            <a:ext cx="6382139" cy="50093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161F09E-AA7B-4A17-893B-605D0151F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25" y="2863104"/>
            <a:ext cx="5414962" cy="2566364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6B9D68F5-72FE-4AF0-A4CD-867008496C37}"/>
              </a:ext>
            </a:extLst>
          </p:cNvPr>
          <p:cNvSpPr/>
          <p:nvPr/>
        </p:nvSpPr>
        <p:spPr>
          <a:xfrm>
            <a:off x="1912690" y="2541864"/>
            <a:ext cx="1652631" cy="316265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077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2613A709-0532-4293-952F-1935E8F98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91" y="1154010"/>
            <a:ext cx="8047652" cy="4803775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702AAE61-A7E2-4959-A2CE-C19FFF088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FOFB system data processing flow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5890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4C807B1-4C9C-4B01-84B2-5AD581EB4E8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sz="4400" b="1" spc="-60" dirty="0">
                <a:latin typeface="+mj-lt"/>
                <a:ea typeface="+mj-ea"/>
                <a:cs typeface="+mj-cs"/>
              </a:rPr>
              <a:t>3, FOFB  Hardware development</a:t>
            </a:r>
          </a:p>
        </p:txBody>
      </p:sp>
    </p:spTree>
    <p:extLst>
      <p:ext uri="{BB962C8B-B14F-4D97-AF65-F5344CB8AC3E}">
        <p14:creationId xmlns:p14="http://schemas.microsoft.com/office/powerpoint/2010/main" val="3760438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515B016A-4D37-4299-9862-479CEADEB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846" y="924205"/>
            <a:ext cx="10609929" cy="5283648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 err="1"/>
              <a:t>FOFB.ATCA.Backplane</a:t>
            </a:r>
            <a:endParaRPr lang="en-US" altLang="zh-CN" dirty="0"/>
          </a:p>
          <a:p>
            <a:pPr lvl="1"/>
            <a:r>
              <a:rPr lang="en-US" altLang="zh-CN" dirty="0"/>
              <a:t>Provide power supply for all FOFB ATCA function modules,  and provide the signal interconnection between the ATCA function modules</a:t>
            </a:r>
          </a:p>
          <a:p>
            <a:r>
              <a:rPr lang="en-US" altLang="zh-CN" dirty="0"/>
              <a:t>FOFB.ATCA.FOC</a:t>
            </a:r>
          </a:p>
          <a:p>
            <a:pPr lvl="1"/>
            <a:r>
              <a:rPr lang="en-US" altLang="zh-CN" dirty="0"/>
              <a:t>Receiving and Processing the BPMs data, perform the FOFB algorithm and output the PSC correction data</a:t>
            </a:r>
          </a:p>
          <a:p>
            <a:r>
              <a:rPr lang="en-US" altLang="zh-CN" dirty="0"/>
              <a:t>FOFB.ATCA.AUX</a:t>
            </a:r>
          </a:p>
          <a:p>
            <a:pPr lvl="1"/>
            <a:r>
              <a:rPr lang="en-US" altLang="zh-CN" dirty="0"/>
              <a:t>Auxiliary function module, processing the Trigger signals, temperature monitor and FOFB system protection, moreover, to perform the data acquisition operation. </a:t>
            </a:r>
          </a:p>
          <a:p>
            <a:r>
              <a:rPr lang="en-US" altLang="zh-CN" dirty="0" err="1"/>
              <a:t>FOFB.ATCA.PSC_Inf</a:t>
            </a:r>
            <a:r>
              <a:rPr lang="en-US" altLang="zh-CN" dirty="0"/>
              <a:t>.</a:t>
            </a:r>
          </a:p>
          <a:p>
            <a:pPr lvl="1"/>
            <a:r>
              <a:rPr lang="en-US" altLang="zh-CN" dirty="0"/>
              <a:t>Receive the PSC correction data from FOC module, and forward the information to PSC module, furthermore, read the PSC setting information back to FOFB.</a:t>
            </a:r>
            <a:endParaRPr lang="zh-CN" altLang="en-US" dirty="0"/>
          </a:p>
        </p:txBody>
      </p:sp>
      <p:sp>
        <p:nvSpPr>
          <p:cNvPr id="16" name="标题 15">
            <a:extLst>
              <a:ext uri="{FF2B5EF4-FFF2-40B4-BE49-F238E27FC236}">
                <a16:creationId xmlns:a16="http://schemas.microsoft.com/office/drawing/2014/main" id="{4781FAEC-C2E3-4CB5-8CF3-523D6B793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FOFB Hardware development(main parts)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5928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87E5FA0-679D-4C6A-B0FE-30F2923AA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82" y="1325340"/>
            <a:ext cx="6651448" cy="4815214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Signal interconnection scheme</a:t>
            </a:r>
          </a:p>
          <a:p>
            <a:r>
              <a:rPr lang="en-US" altLang="zh-CN" dirty="0"/>
              <a:t>Key features</a:t>
            </a:r>
          </a:p>
          <a:p>
            <a:pPr lvl="1"/>
            <a:r>
              <a:rPr lang="en-US" altLang="zh-CN" dirty="0"/>
              <a:t>Power supply for all function module</a:t>
            </a:r>
          </a:p>
          <a:p>
            <a:pPr lvl="1"/>
            <a:r>
              <a:rPr lang="en-US" altLang="zh-CN" dirty="0"/>
              <a:t>Clock link from FOC to other module</a:t>
            </a:r>
          </a:p>
          <a:p>
            <a:pPr lvl="1"/>
            <a:r>
              <a:rPr lang="en-US" altLang="zh-CN" dirty="0"/>
              <a:t>Trigger link from AUX to FOC</a:t>
            </a:r>
          </a:p>
          <a:p>
            <a:pPr lvl="1"/>
            <a:r>
              <a:rPr lang="en-US" altLang="zh-CN" dirty="0"/>
              <a:t>Data link between FOC and PSC</a:t>
            </a:r>
          </a:p>
          <a:p>
            <a:pPr lvl="1"/>
            <a:r>
              <a:rPr lang="en-US" altLang="zh-CN" dirty="0"/>
              <a:t>I2C bus for Temp. Monitor</a:t>
            </a:r>
          </a:p>
          <a:p>
            <a:pPr lvl="1"/>
            <a:r>
              <a:rPr lang="en-US" altLang="zh-CN" dirty="0"/>
              <a:t>GTX link between AUX and FOC</a:t>
            </a:r>
          </a:p>
          <a:p>
            <a:r>
              <a:rPr lang="en-US" altLang="zh-CN" dirty="0">
                <a:effectLst/>
              </a:rPr>
              <a:t>Physical picture of the backplane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BF15DCE-D4BA-4748-AADB-17DE5424A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FOFB.ATCA.Backplane</a:t>
            </a:r>
            <a:r>
              <a:rPr lang="en-US" altLang="zh-CN" dirty="0"/>
              <a:t> design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E061CB5-940A-4856-9E20-E23544550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117" y="4215729"/>
            <a:ext cx="4009853" cy="19248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8DF7B92-8887-4BE4-B072-7594BB6FA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943" y="1320852"/>
            <a:ext cx="4767856" cy="264283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2D0283D-6CC2-4F96-BBA2-DD7477AA2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3856" y="1659511"/>
            <a:ext cx="1150219" cy="20606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037EF15-CFA9-47A1-A6B6-1336199C5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6537" y="3958968"/>
            <a:ext cx="1596865" cy="218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09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EA85373-4B36-435B-9059-88CA92D27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679" y="924204"/>
            <a:ext cx="8841767" cy="5404506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/>
              <a:t>FOFB FOC function block</a:t>
            </a:r>
          </a:p>
          <a:p>
            <a:r>
              <a:rPr lang="en-US" altLang="zh-CN" dirty="0"/>
              <a:t>FOC Key Features</a:t>
            </a:r>
          </a:p>
          <a:p>
            <a:pPr lvl="1"/>
            <a:r>
              <a:rPr lang="en-US" altLang="zh-CN" dirty="0"/>
              <a:t>Parameters setting by the FOFB Server’s program</a:t>
            </a:r>
          </a:p>
          <a:p>
            <a:pPr lvl="1"/>
            <a:r>
              <a:rPr lang="en-US" altLang="zh-CN" dirty="0"/>
              <a:t>Receive 36 BPM.FA data from adjacent 3 DBPM cabinets</a:t>
            </a:r>
          </a:p>
          <a:p>
            <a:pPr lvl="1"/>
            <a:r>
              <a:rPr lang="en-US" altLang="zh-CN" dirty="0"/>
              <a:t>Communicate and exchange data with adjacent FOC units</a:t>
            </a:r>
          </a:p>
          <a:p>
            <a:pPr lvl="1"/>
            <a:r>
              <a:rPr lang="en-US" altLang="zh-CN" dirty="0"/>
              <a:t>Processing the BPMs data and obtaining the fast corrector information through the FOFB algorithm</a:t>
            </a:r>
          </a:p>
          <a:p>
            <a:pPr lvl="1"/>
            <a:r>
              <a:rPr lang="en-US" altLang="zh-CN" dirty="0"/>
              <a:t>Send fast corrector information to the fast PSC through the PSC interface module.</a:t>
            </a:r>
          </a:p>
          <a:p>
            <a:pPr lvl="1">
              <a:lnSpc>
                <a:spcPct val="110000"/>
              </a:lnSpc>
            </a:pPr>
            <a:r>
              <a:rPr lang="en-US" altLang="zh-CN" dirty="0"/>
              <a:t>Send BPMs and other data from this station to the AUX board via the GTX high-speed data link.</a:t>
            </a:r>
          </a:p>
          <a:p>
            <a:pPr lvl="1">
              <a:lnSpc>
                <a:spcPct val="110000"/>
              </a:lnSpc>
            </a:pPr>
            <a:r>
              <a:rPr lang="en-US" altLang="zh-CN" dirty="0"/>
              <a:t>Receive the Trigger information from AUX module, which is used for FOFB data processing.</a:t>
            </a:r>
          </a:p>
          <a:p>
            <a:pPr lvl="1">
              <a:lnSpc>
                <a:spcPct val="110000"/>
              </a:lnSpc>
            </a:pPr>
            <a:r>
              <a:rPr lang="en-US" altLang="zh-CN" dirty="0"/>
              <a:t>Logic to monitor the FOC’s temperature, and send those information to AUX.</a:t>
            </a:r>
          </a:p>
          <a:p>
            <a:pPr>
              <a:lnSpc>
                <a:spcPct val="110000"/>
              </a:lnSpc>
            </a:pPr>
            <a:r>
              <a:rPr lang="en-US" altLang="zh-CN" dirty="0"/>
              <a:t>Physical picture of the FOC module</a:t>
            </a:r>
          </a:p>
          <a:p>
            <a:pPr lvl="1">
              <a:lnSpc>
                <a:spcPct val="110000"/>
              </a:lnSpc>
            </a:pP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BBF7264-9B63-4BE6-B357-C0A93E708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FOFB.ATCA.FOC module design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57DA9A2-35B1-4FA2-8282-6C750F19F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410" y="112144"/>
            <a:ext cx="4259532" cy="28320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EAF1EDA-61FF-4E4D-BBAE-70E0AC6431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 t="4889" r="13167" b="1667"/>
          <a:stretch/>
        </p:blipFill>
        <p:spPr>
          <a:xfrm rot="16200000">
            <a:off x="9591587" y="4241518"/>
            <a:ext cx="1959010" cy="189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56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917FF3B-25EB-412A-849C-BD4373229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768" y="1113239"/>
            <a:ext cx="11274026" cy="4964324"/>
          </a:xfrm>
        </p:spPr>
        <p:txBody>
          <a:bodyPr>
            <a:normAutofit/>
          </a:bodyPr>
          <a:lstStyle/>
          <a:p>
            <a:r>
              <a:rPr lang="en-US" altLang="zh-CN" dirty="0"/>
              <a:t>FOFB AUX  function block</a:t>
            </a:r>
          </a:p>
          <a:p>
            <a:r>
              <a:rPr lang="en-US" altLang="zh-CN" dirty="0"/>
              <a:t>Key features</a:t>
            </a:r>
          </a:p>
          <a:p>
            <a:pPr lvl="1"/>
            <a:r>
              <a:rPr lang="en-US" altLang="zh-CN" dirty="0"/>
              <a:t> Receiving Trigger signals from Timing system and forwarding those signals to FOC.</a:t>
            </a:r>
          </a:p>
          <a:p>
            <a:pPr lvl="1"/>
            <a:r>
              <a:rPr lang="en-US" altLang="zh-CN" dirty="0"/>
              <a:t> Receiving local BPM data, PSC data, and other configuration information from the FOC , then storing all those data to the server via GbE.</a:t>
            </a:r>
          </a:p>
          <a:p>
            <a:pPr lvl="1"/>
            <a:r>
              <a:rPr lang="en-US" altLang="zh-CN" dirty="0"/>
              <a:t> Receiving temperature information from other modules, and </a:t>
            </a:r>
            <a:br>
              <a:rPr lang="en-US" altLang="zh-CN" dirty="0"/>
            </a:br>
            <a:r>
              <a:rPr lang="en-US" altLang="zh-CN" dirty="0"/>
              <a:t>sending it to the server program to monitor the FOFB system </a:t>
            </a:r>
            <a:br>
              <a:rPr lang="en-US" altLang="zh-CN" dirty="0"/>
            </a:br>
            <a:r>
              <a:rPr lang="en-US" altLang="zh-CN" dirty="0"/>
              <a:t>temperature,  to shut off the FOFB system power supply in </a:t>
            </a:r>
            <a:br>
              <a:rPr lang="en-US" altLang="zh-CN" dirty="0"/>
            </a:br>
            <a:r>
              <a:rPr lang="en-US" altLang="zh-CN" dirty="0"/>
              <a:t>emergency situations.</a:t>
            </a:r>
          </a:p>
          <a:p>
            <a:r>
              <a:rPr lang="en-US" altLang="zh-CN" dirty="0"/>
              <a:t>Physical picture of the AUX module</a:t>
            </a:r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F9E7468-5027-44CE-B395-E1351E8E5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FOFB.ATCA.AUX module design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C1262C0-222E-42D2-AEF9-0E5183F0D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202" y="121024"/>
            <a:ext cx="3401592" cy="23482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36162E8-6CA3-4AF7-A9FC-4CE64C3BA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914" y="3431185"/>
            <a:ext cx="2661880" cy="283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77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07BA506-1238-4F3A-9116-5506BB9598F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566AB4-C8CA-4BCA-92A7-69E5137D6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76402" y="3460607"/>
            <a:ext cx="9628909" cy="2992444"/>
          </a:xfrm>
        </p:spPr>
        <p:txBody>
          <a:bodyPr>
            <a:normAutofit fontScale="55000" lnSpcReduction="20000"/>
          </a:bodyPr>
          <a:lstStyle/>
          <a:p>
            <a:r>
              <a:rPr lang="en-US" altLang="zh-CN" sz="3200" b="1" spc="-6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Introduction to HEPS</a:t>
            </a:r>
          </a:p>
          <a:p>
            <a:r>
              <a:rPr lang="en-US" altLang="zh-CN" sz="3200" b="1" spc="-6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FOFB Architecture of HEPS</a:t>
            </a:r>
          </a:p>
          <a:p>
            <a:r>
              <a:rPr lang="en-US" altLang="zh-CN" sz="3200" b="1" spc="-6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FOFB Hardware and Software design</a:t>
            </a:r>
          </a:p>
          <a:p>
            <a:r>
              <a:rPr lang="en-US" altLang="zh-CN" sz="3200" b="1" spc="-60" dirty="0">
                <a:solidFill>
                  <a:srgbClr val="C00000"/>
                </a:solidFill>
              </a:rPr>
              <a:t>FOFB  System laboratory test</a:t>
            </a:r>
            <a:endParaRPr lang="zh-CN" altLang="en-US" sz="3200" b="1" spc="-60" dirty="0">
              <a:solidFill>
                <a:srgbClr val="C00000"/>
              </a:solidFill>
            </a:endParaRPr>
          </a:p>
          <a:p>
            <a:r>
              <a:rPr lang="en-US" altLang="zh-CN" sz="3300" b="1" spc="-60" dirty="0">
                <a:solidFill>
                  <a:srgbClr val="C00000"/>
                </a:solidFill>
              </a:rPr>
              <a:t>FOFB On-site testing without Beam</a:t>
            </a:r>
            <a:endParaRPr lang="zh-CN" altLang="en-US" sz="3300" b="1" spc="-60" dirty="0">
              <a:solidFill>
                <a:srgbClr val="C00000"/>
              </a:solidFill>
            </a:endParaRPr>
          </a:p>
          <a:p>
            <a:r>
              <a:rPr lang="en-US" altLang="zh-CN" sz="3300" b="1" spc="-6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FOFB Latency and Bandwidth estimation</a:t>
            </a:r>
          </a:p>
          <a:p>
            <a:r>
              <a:rPr lang="en-US" altLang="zh-CN" sz="3200" b="1" spc="-6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Next plan </a:t>
            </a:r>
          </a:p>
          <a:p>
            <a:r>
              <a:rPr lang="en-US" altLang="zh-CN" sz="3200" b="1" spc="-6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Summary</a:t>
            </a:r>
            <a:endParaRPr lang="zh-CN" altLang="en-US" sz="3200" b="1" spc="-6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92604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AE51C64-BC32-4562-A3D3-24CCDA673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123" y="924204"/>
            <a:ext cx="10718987" cy="5107480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Function block</a:t>
            </a:r>
          </a:p>
          <a:p>
            <a:r>
              <a:rPr lang="en-US" altLang="zh-CN" dirty="0"/>
              <a:t>Key features </a:t>
            </a:r>
          </a:p>
          <a:p>
            <a:pPr lvl="1"/>
            <a:r>
              <a:rPr lang="en-US" altLang="zh-CN" dirty="0"/>
              <a:t>Receive the fast corrector information from FOC module, and send it the fast PSC with multimode fiber.</a:t>
            </a:r>
          </a:p>
          <a:p>
            <a:pPr lvl="1"/>
            <a:r>
              <a:rPr lang="en-US" altLang="zh-CN" dirty="0"/>
              <a:t>Read back the fast corrector information </a:t>
            </a:r>
            <a:br>
              <a:rPr lang="en-US" altLang="zh-CN" dirty="0"/>
            </a:br>
            <a:r>
              <a:rPr lang="en-US" altLang="zh-CN" dirty="0"/>
              <a:t>and other configuration information from </a:t>
            </a:r>
            <a:br>
              <a:rPr lang="en-US" altLang="zh-CN" dirty="0"/>
            </a:br>
            <a:r>
              <a:rPr lang="en-US" altLang="zh-CN" dirty="0"/>
              <a:t>PSC and send it to FOC</a:t>
            </a:r>
          </a:p>
          <a:p>
            <a:pPr lvl="1"/>
            <a:r>
              <a:rPr lang="en-US" altLang="zh-CN" dirty="0"/>
              <a:t>Temperature monitor, the temperature </a:t>
            </a:r>
            <a:br>
              <a:rPr lang="en-US" altLang="zh-CN" dirty="0"/>
            </a:br>
            <a:r>
              <a:rPr lang="en-US" altLang="zh-CN" dirty="0"/>
              <a:t>information is  send to AUX module  for the </a:t>
            </a:r>
            <a:br>
              <a:rPr lang="en-US" altLang="zh-CN" dirty="0"/>
            </a:br>
            <a:r>
              <a:rPr lang="en-US" altLang="zh-CN" dirty="0"/>
              <a:t>FOFB system protection.</a:t>
            </a:r>
          </a:p>
          <a:p>
            <a:pPr lvl="1"/>
            <a:r>
              <a:rPr lang="en-US" altLang="zh-CN" dirty="0"/>
              <a:t> Working Status disp.</a:t>
            </a:r>
          </a:p>
          <a:p>
            <a:r>
              <a:rPr lang="en-US" altLang="zh-CN" dirty="0"/>
              <a:t>Picture of the </a:t>
            </a:r>
            <a:r>
              <a:rPr lang="en-US" altLang="zh-CN" dirty="0" err="1"/>
              <a:t>PSC_inf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2984E45-51F1-4EF5-A63F-530E6AD3C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FOFB.ATCA.PSC_Interface</a:t>
            </a:r>
            <a:r>
              <a:rPr lang="en-US" altLang="zh-CN" dirty="0"/>
              <a:t> module design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E968E64-8891-479E-93DD-95ED68ED3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643" y="2491707"/>
            <a:ext cx="1670453" cy="32966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2894672-BBC2-4DFB-849C-7D42D735D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635" y="2552211"/>
            <a:ext cx="2753179" cy="323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22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Hardware implementation</a:t>
            </a:r>
            <a:endParaRPr lang="en-US" dirty="0"/>
          </a:p>
        </p:txBody>
      </p:sp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50B60237-934C-45E9-A427-94D7F3D18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20" y="1429305"/>
            <a:ext cx="8128099" cy="4686204"/>
          </a:xfrm>
        </p:spPr>
        <p:txBody>
          <a:bodyPr/>
          <a:lstStyle/>
          <a:p>
            <a:pPr lvl="1"/>
            <a:r>
              <a:rPr lang="en-US" altLang="zh-CN" dirty="0"/>
              <a:t> At present, all FOFB system modules have been produced and tested. </a:t>
            </a:r>
          </a:p>
          <a:p>
            <a:pPr lvl="1"/>
            <a:r>
              <a:rPr lang="en-US" altLang="zh-CN" dirty="0"/>
              <a:t> Based on the existing hardware, the FOFB system can be deployed on HEPS to conduct the basic functional testing.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FD74A6-AB4A-43D7-926F-C7A62D6534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22591" r="2819" b="31298"/>
          <a:stretch/>
        </p:blipFill>
        <p:spPr>
          <a:xfrm rot="16200000">
            <a:off x="6150971" y="3561250"/>
            <a:ext cx="2111636" cy="21478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61CDAC6-C749-4D5D-90C6-E613A081CF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 t="4889" r="13167" b="1667"/>
          <a:stretch/>
        </p:blipFill>
        <p:spPr>
          <a:xfrm>
            <a:off x="928300" y="3579769"/>
            <a:ext cx="2179014" cy="211123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AEE30E5-A45C-4FEA-82E3-2B8D235FD9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" t="17157" r="2329" b="19672"/>
          <a:stretch/>
        </p:blipFill>
        <p:spPr>
          <a:xfrm rot="10800000">
            <a:off x="8602335" y="4265614"/>
            <a:ext cx="2896940" cy="142538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547E9A6-6A4C-4300-B856-040194F81B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67" y="460240"/>
            <a:ext cx="2503040" cy="333738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406AB38D-FA68-4C7A-98C9-A3F0C5C4DD82}"/>
              </a:ext>
            </a:extLst>
          </p:cNvPr>
          <p:cNvSpPr txBox="1"/>
          <p:nvPr/>
        </p:nvSpPr>
        <p:spPr>
          <a:xfrm>
            <a:off x="1366364" y="5691001"/>
            <a:ext cx="1342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MAIN board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E23FF88-5825-4175-A8BE-D0EDDAD45C8F}"/>
              </a:ext>
            </a:extLst>
          </p:cNvPr>
          <p:cNvSpPr txBox="1"/>
          <p:nvPr/>
        </p:nvSpPr>
        <p:spPr>
          <a:xfrm>
            <a:off x="3963923" y="5691001"/>
            <a:ext cx="1342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AUX board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0380E58-BE62-46CD-9DD9-74C78EDA2F20}"/>
              </a:ext>
            </a:extLst>
          </p:cNvPr>
          <p:cNvSpPr txBox="1"/>
          <p:nvPr/>
        </p:nvSpPr>
        <p:spPr>
          <a:xfrm>
            <a:off x="6624184" y="5691001"/>
            <a:ext cx="1342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PSC board</a:t>
            </a:r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EDCFCAD-20DD-46B5-81BC-2122CB90C807}"/>
              </a:ext>
            </a:extLst>
          </p:cNvPr>
          <p:cNvSpPr/>
          <p:nvPr/>
        </p:nvSpPr>
        <p:spPr>
          <a:xfrm>
            <a:off x="9585408" y="5691001"/>
            <a:ext cx="1175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Backboard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982AABE-283C-41B6-A0B3-5B9E373601A1}"/>
              </a:ext>
            </a:extLst>
          </p:cNvPr>
          <p:cNvSpPr/>
          <p:nvPr/>
        </p:nvSpPr>
        <p:spPr>
          <a:xfrm>
            <a:off x="9391829" y="3797626"/>
            <a:ext cx="1188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ATCA crate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B34A4D8-AF01-4BB1-8868-8B1F40BA5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9181" y="3579769"/>
            <a:ext cx="2279029" cy="21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24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4C807B1-4C9C-4B01-84B2-5AD581EB4E8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sz="4400" b="1" spc="-60" dirty="0">
                <a:latin typeface="+mj-lt"/>
                <a:ea typeface="+mj-ea"/>
                <a:cs typeface="+mj-cs"/>
              </a:rPr>
              <a:t>4, FOFB  system laboratory testing</a:t>
            </a:r>
          </a:p>
        </p:txBody>
      </p:sp>
    </p:spTree>
    <p:extLst>
      <p:ext uri="{BB962C8B-B14F-4D97-AF65-F5344CB8AC3E}">
        <p14:creationId xmlns:p14="http://schemas.microsoft.com/office/powerpoint/2010/main" val="3111064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Laboratory testing platform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B97EEA5-C1C3-4D83-B500-DBCC4E3CF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323" y="88777"/>
            <a:ext cx="4086600" cy="231161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7BA5D5F-53C7-4B57-BD76-CFDBE4250210}"/>
              </a:ext>
            </a:extLst>
          </p:cNvPr>
          <p:cNvSpPr/>
          <p:nvPr/>
        </p:nvSpPr>
        <p:spPr>
          <a:xfrm>
            <a:off x="-86627" y="1167077"/>
            <a:ext cx="1209892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</a:pPr>
            <a:r>
              <a:rPr lang="en-US" altLang="zh-CN" sz="2400" dirty="0"/>
              <a:t> Four BPM, one FOC and one PSC were used to build a test</a:t>
            </a:r>
            <a:br>
              <a:rPr lang="en-US" altLang="zh-CN" sz="2400" dirty="0"/>
            </a:br>
            <a:r>
              <a:rPr lang="en-US" altLang="zh-CN" sz="2400" dirty="0"/>
              <a:t> platform in the laboratory to test the basic functions and</a:t>
            </a:r>
            <a:br>
              <a:rPr lang="en-US" altLang="zh-CN" sz="2400" dirty="0"/>
            </a:br>
            <a:r>
              <a:rPr lang="en-US" altLang="zh-CN" sz="2400" dirty="0"/>
              <a:t> evaluate the performance of the system.</a:t>
            </a:r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</a:pPr>
            <a:r>
              <a:rPr lang="en-US" altLang="zh-CN" sz="2400" dirty="0"/>
              <a:t> BPM data communication test: The delay of 50 meter fiber optic transmission is about 0.65</a:t>
            </a:r>
            <a:r>
              <a:rPr lang="zh-CN" altLang="en-US" sz="2400" dirty="0"/>
              <a:t>𝜇</a:t>
            </a:r>
            <a:r>
              <a:rPr lang="en-US" altLang="zh-CN" sz="2400" dirty="0"/>
              <a:t>s, and the total delay of data transmission is estimated to be about 0.5</a:t>
            </a:r>
            <a:r>
              <a:rPr lang="zh-CN" altLang="en-US" sz="2400" dirty="0"/>
              <a:t>𝜇</a:t>
            </a:r>
            <a:r>
              <a:rPr lang="en-US" altLang="zh-CN" sz="2400" dirty="0"/>
              <a:t>s.</a:t>
            </a:r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</a:pPr>
            <a:r>
              <a:rPr lang="en-US" altLang="zh-CN" sz="2400" dirty="0"/>
              <a:t>Power controller interface testing: calibration value sending test, read back data receiving, power on/off control, etc.</a:t>
            </a:r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</a:pPr>
            <a:r>
              <a:rPr lang="en-US" altLang="zh-CN" sz="2400" dirty="0"/>
              <a:t> FOFB Algorithm Simulation: Calculate PS setpoints using test data in both FOC and the upper computer's </a:t>
            </a:r>
            <a:r>
              <a:rPr lang="en-US" altLang="zh-CN" sz="2400" dirty="0" err="1"/>
              <a:t>Matlab</a:t>
            </a:r>
            <a:r>
              <a:rPr lang="en-US" altLang="zh-CN" sz="2400" dirty="0"/>
              <a:t>, and cross-check for verification.</a:t>
            </a:r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</a:pPr>
            <a:r>
              <a:rPr lang="en-US" altLang="zh-CN" sz="2400" dirty="0"/>
              <a:t> Data Readout Function Test: Real-time reading of FOFB system data at 300Mbps rate by receiving UDP data packets through Python on PC.</a:t>
            </a:r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</a:pP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104010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Multi-system joint test in laboratory</a:t>
            </a:r>
          </a:p>
        </p:txBody>
      </p:sp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7FBAA262-7AC3-46CA-91CD-71D5B01F5544}"/>
              </a:ext>
            </a:extLst>
          </p:cNvPr>
          <p:cNvSpPr txBox="1">
            <a:spLocks/>
          </p:cNvSpPr>
          <p:nvPr/>
        </p:nvSpPr>
        <p:spPr>
          <a:xfrm>
            <a:off x="-261241" y="1072416"/>
            <a:ext cx="5306879" cy="4713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zh-CN" sz="2600" dirty="0"/>
              <a:t> Test platform include BPM, FOFB, PSC, and Magnets.</a:t>
            </a:r>
          </a:p>
          <a:p>
            <a:pPr lvl="1"/>
            <a:r>
              <a:rPr lang="en-US" altLang="zh-CN" sz="2600" dirty="0"/>
              <a:t> Function test: the signal from BPM to FOFB, and to PSC, at last, to Magnets. The system have a fixed latency .</a:t>
            </a:r>
            <a:br>
              <a:rPr lang="en-US" altLang="zh-CN" sz="2000" dirty="0"/>
            </a:br>
            <a:endParaRPr lang="en-US" altLang="zh-CN" sz="20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F592624-BC13-48F2-8E36-EEEF94DD0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890" y="1228079"/>
            <a:ext cx="7765534" cy="128991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B4D95A-9A21-4F24-B702-097712D53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5062" y="3349620"/>
            <a:ext cx="3040401" cy="22803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553C57F-1669-44B5-83A2-D467F1821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53" y="3664848"/>
            <a:ext cx="3944898" cy="22763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46AC3D7-1B7C-4037-A6BE-357417A59A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51" t="11426" r="2453" b="13857"/>
          <a:stretch/>
        </p:blipFill>
        <p:spPr>
          <a:xfrm>
            <a:off x="5054256" y="3429000"/>
            <a:ext cx="3040401" cy="227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70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4C807B1-4C9C-4B01-84B2-5AD581EB4E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1329893"/>
            <a:ext cx="10466773" cy="1912071"/>
          </a:xfrm>
        </p:spPr>
        <p:txBody>
          <a:bodyPr/>
          <a:lstStyle/>
          <a:p>
            <a:r>
              <a:rPr lang="en-US" altLang="zh-CN" sz="4400" b="1" spc="-60" dirty="0">
                <a:latin typeface="+mj-lt"/>
                <a:ea typeface="+mj-ea"/>
                <a:cs typeface="+mj-cs"/>
              </a:rPr>
              <a:t>5, </a:t>
            </a:r>
            <a:r>
              <a:rPr lang="en-US" altLang="zh-CN" spc="-60" dirty="0">
                <a:latin typeface="+mj-lt"/>
                <a:ea typeface="+mj-ea"/>
                <a:cs typeface="+mj-cs"/>
              </a:rPr>
              <a:t>FOFB</a:t>
            </a:r>
            <a:r>
              <a:rPr lang="en-US" altLang="zh-CN" sz="4400" b="1" spc="-60" dirty="0">
                <a:latin typeface="+mj-lt"/>
                <a:ea typeface="+mj-ea"/>
                <a:cs typeface="+mj-cs"/>
              </a:rPr>
              <a:t> On-site testing without Beam</a:t>
            </a:r>
          </a:p>
        </p:txBody>
      </p:sp>
    </p:spTree>
    <p:extLst>
      <p:ext uri="{BB962C8B-B14F-4D97-AF65-F5344CB8AC3E}">
        <p14:creationId xmlns:p14="http://schemas.microsoft.com/office/powerpoint/2010/main" val="1824765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34DFA64-5B58-40B8-B7D9-7F4D5F529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04606"/>
            <a:ext cx="10718987" cy="3485975"/>
          </a:xfrm>
        </p:spPr>
        <p:txBody>
          <a:bodyPr/>
          <a:lstStyle/>
          <a:p>
            <a:r>
              <a:rPr lang="en-US" altLang="zh-CN" dirty="0"/>
              <a:t>Testing platform components </a:t>
            </a:r>
            <a:endParaRPr lang="zh-CN" altLang="en-US" dirty="0"/>
          </a:p>
          <a:p>
            <a:pPr lvl="1"/>
            <a:r>
              <a:rPr lang="en-US" altLang="zh-CN" dirty="0"/>
              <a:t>BPMs:</a:t>
            </a:r>
            <a:r>
              <a:rPr lang="zh-CN" altLang="en-US" dirty="0"/>
              <a:t> </a:t>
            </a:r>
            <a:r>
              <a:rPr lang="en-US" altLang="zh-CN" dirty="0"/>
              <a:t>36BPMs at Zone13, Zone14 and Zone15</a:t>
            </a:r>
          </a:p>
          <a:p>
            <a:pPr lvl="1"/>
            <a:r>
              <a:rPr lang="en-US" altLang="zh-CN" dirty="0"/>
              <a:t>FOFB Unit: located at Zone 14</a:t>
            </a:r>
          </a:p>
          <a:p>
            <a:pPr lvl="1"/>
            <a:r>
              <a:rPr lang="en-US" altLang="zh-CN" dirty="0"/>
              <a:t>PSC: 24 PSCs at Zone13, Zone14 and Zone15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59790FE-8484-4D5C-9799-2ED7D2854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On site testing platform construction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ED81946-09A9-48F9-B99E-3D64A3727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82" y="3673498"/>
            <a:ext cx="1733656" cy="21925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B640A26-58DF-4D6F-B3E3-982DFCABC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549" y="3556154"/>
            <a:ext cx="1243187" cy="22767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80FD754-E89C-4056-B1D4-33762DA8A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128" y="3604251"/>
            <a:ext cx="1486046" cy="226181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E79212D-7C13-49B8-9074-9AC98BD0A95E}"/>
              </a:ext>
            </a:extLst>
          </p:cNvPr>
          <p:cNvSpPr txBox="1"/>
          <p:nvPr/>
        </p:nvSpPr>
        <p:spPr>
          <a:xfrm>
            <a:off x="1206085" y="5463560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/>
              <a:t>DBPMs</a:t>
            </a:r>
            <a:endParaRPr lang="zh-CN" altLang="en-US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230FF55-97EE-42D7-91CD-74C4478FB381}"/>
              </a:ext>
            </a:extLst>
          </p:cNvPr>
          <p:cNvSpPr txBox="1"/>
          <p:nvPr/>
        </p:nvSpPr>
        <p:spPr>
          <a:xfrm>
            <a:off x="3256233" y="5429693"/>
            <a:ext cx="6799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/>
              <a:t>FOFB</a:t>
            </a:r>
            <a:endParaRPr lang="zh-CN" altLang="en-US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BAD2263-728F-4452-A28D-73001610065A}"/>
              </a:ext>
            </a:extLst>
          </p:cNvPr>
          <p:cNvSpPr txBox="1"/>
          <p:nvPr/>
        </p:nvSpPr>
        <p:spPr>
          <a:xfrm>
            <a:off x="4939000" y="5399520"/>
            <a:ext cx="6303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/>
              <a:t>PSCs</a:t>
            </a:r>
            <a:endParaRPr lang="zh-CN" altLang="en-US" b="1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3A78B47-F1BF-49FF-B554-BF21C74BF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554" y="2168614"/>
            <a:ext cx="5652173" cy="411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41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A3F7F012-A691-4DD4-900D-0089D1E9E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94" y="1127234"/>
            <a:ext cx="10718987" cy="4804867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FOFB components in zone 14</a:t>
            </a:r>
          </a:p>
          <a:p>
            <a:pPr lvl="1"/>
            <a:r>
              <a:rPr lang="en-US" altLang="zh-CN" dirty="0"/>
              <a:t>FOFB.ATCA.FOC / FOFB.ATCA.AUX / </a:t>
            </a:r>
            <a:r>
              <a:rPr lang="en-US" altLang="zh-CN" dirty="0" err="1"/>
              <a:t>FOFB.ATCA.PSC_Inf</a:t>
            </a:r>
            <a:r>
              <a:rPr lang="en-US" altLang="zh-CN" dirty="0"/>
              <a:t>. </a:t>
            </a:r>
          </a:p>
          <a:p>
            <a:pPr lvl="1"/>
            <a:r>
              <a:rPr lang="en-US" altLang="zh-CN" dirty="0"/>
              <a:t>Clock Fanout logic / Trigger Input </a:t>
            </a:r>
          </a:p>
          <a:p>
            <a:pPr lvl="1"/>
            <a:r>
              <a:rPr lang="en-US" altLang="zh-CN" dirty="0"/>
              <a:t>Intelligent PDU with Remote Control Capabilities</a:t>
            </a:r>
          </a:p>
          <a:p>
            <a:r>
              <a:rPr lang="en-US" altLang="zh-CN" dirty="0"/>
              <a:t>FOC self testing result:</a:t>
            </a:r>
          </a:p>
          <a:p>
            <a:pPr lvl="1"/>
            <a:r>
              <a:rPr lang="en-US" altLang="zh-CN" dirty="0"/>
              <a:t>Intelligent PDU Switch ON/OFF with the control program. (OK)</a:t>
            </a:r>
          </a:p>
          <a:p>
            <a:pPr lvl="1"/>
            <a:r>
              <a:rPr lang="en-US" altLang="zh-CN" dirty="0"/>
              <a:t>FOFB.ATCA.FOC  and FOFB.ATCA.AUX program loading.</a:t>
            </a:r>
            <a:r>
              <a:rPr lang="zh-CN" altLang="en-US" dirty="0"/>
              <a:t> </a:t>
            </a:r>
            <a:r>
              <a:rPr lang="en-US" altLang="zh-CN" dirty="0"/>
              <a:t>(OK)</a:t>
            </a:r>
          </a:p>
          <a:p>
            <a:pPr lvl="1"/>
            <a:r>
              <a:rPr lang="en-US" altLang="zh-CN" dirty="0"/>
              <a:t>The server program controls FOFB through the GbE.(OK)</a:t>
            </a:r>
          </a:p>
          <a:p>
            <a:pPr lvl="1"/>
            <a:r>
              <a:rPr lang="en-US" altLang="zh-CN" dirty="0"/>
              <a:t>Testing</a:t>
            </a:r>
            <a:r>
              <a:rPr lang="zh-CN" altLang="en-US" dirty="0"/>
              <a:t> </a:t>
            </a:r>
            <a:r>
              <a:rPr lang="en-US" altLang="zh-CN" dirty="0"/>
              <a:t>program running in FOC is</a:t>
            </a:r>
            <a:r>
              <a:rPr lang="zh-CN" altLang="en-US" dirty="0"/>
              <a:t> </a:t>
            </a:r>
            <a:r>
              <a:rPr lang="en-US" altLang="zh-CN" dirty="0"/>
              <a:t>ready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7B199BB-77DE-4095-ACE7-7F76A1BE2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On site testing: FOC self testing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0C813A-5A21-4E38-BB7E-4CD256166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880" y="1127234"/>
            <a:ext cx="2925338" cy="480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83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E8FC550-69BC-4291-824F-5A28686AF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288" y="1201584"/>
            <a:ext cx="10217679" cy="4804867"/>
          </a:xfrm>
        </p:spPr>
        <p:txBody>
          <a:bodyPr/>
          <a:lstStyle/>
          <a:p>
            <a:r>
              <a:rPr lang="en-US" altLang="zh-CN" dirty="0"/>
              <a:t>Testing the data link from Zone 13 DBPMs to Zone 14 FOC.</a:t>
            </a:r>
          </a:p>
          <a:p>
            <a:pPr lvl="1"/>
            <a:r>
              <a:rPr lang="en-US" altLang="zh-CN" dirty="0"/>
              <a:t>The following tasks must be ready before the data link testing</a:t>
            </a:r>
          </a:p>
          <a:p>
            <a:pPr lvl="2"/>
            <a:r>
              <a:rPr lang="en-US" altLang="zh-CN" dirty="0"/>
              <a:t>Related parameter loading is ready, which include: KX,KY / KA,KB,KC,KD/ offset / BPM physical Number / ……</a:t>
            </a:r>
          </a:p>
          <a:p>
            <a:pPr lvl="2"/>
            <a:r>
              <a:rPr lang="en-US" altLang="zh-CN" dirty="0"/>
              <a:t>DBPM FA data should be synchronized : FA data output from the BPM ring must be synchronized with the FA timing signal(TRIG_FA) 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8C67028-EB28-4B4E-95BA-2D4BEFDC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88" y="260629"/>
            <a:ext cx="11023022" cy="663575"/>
          </a:xfrm>
        </p:spPr>
        <p:txBody>
          <a:bodyPr/>
          <a:lstStyle/>
          <a:p>
            <a:r>
              <a:rPr lang="en-US" altLang="zh-CN" dirty="0"/>
              <a:t>On site testing: DPBMs-FOFB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05C9108-1F43-4939-8427-35C9087B1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27" y="3944062"/>
            <a:ext cx="7902554" cy="21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47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172D677-33ED-4418-B9A1-4D14134D9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288" y="1023458"/>
            <a:ext cx="10794600" cy="4949438"/>
          </a:xfrm>
        </p:spPr>
        <p:txBody>
          <a:bodyPr/>
          <a:lstStyle/>
          <a:p>
            <a:r>
              <a:rPr lang="en-US" altLang="zh-CN" dirty="0"/>
              <a:t>Testing contents include:</a:t>
            </a:r>
          </a:p>
          <a:p>
            <a:pPr lvl="1"/>
            <a:r>
              <a:rPr lang="en-US" altLang="zh-CN" dirty="0"/>
              <a:t>Corrector value setting and Data frame checking</a:t>
            </a:r>
          </a:p>
          <a:p>
            <a:pPr lvl="2"/>
            <a:r>
              <a:rPr lang="en-US" altLang="zh-CN" dirty="0"/>
              <a:t>24-bit data, with 1 bit for the sign, 4 bits for the integer, and 19 bits for the decimal bit, which corresponds to the current setting with a range of ±16A. The current setting resolution is 1.9075 µA.</a:t>
            </a:r>
          </a:p>
          <a:p>
            <a:pPr lvl="1"/>
            <a:r>
              <a:rPr lang="en-US" altLang="zh-CN" dirty="0"/>
              <a:t>Related parameters readback(all readback data frame is 24bit)</a:t>
            </a:r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A428A5A-2FBF-4814-A968-7A8927364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On site testing: FOFB-PSC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9F438B9-4692-4D04-8EE3-27071E3137A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636" y="3713966"/>
            <a:ext cx="5103923" cy="2445573"/>
          </a:xfrm>
          <a:prstGeom prst="rect">
            <a:avLst/>
          </a:prstGeom>
          <a:noFill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933D4CF-585C-40B4-9255-BB0291A01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18" y="3778547"/>
            <a:ext cx="6034023" cy="238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0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4C807B1-4C9C-4B01-84B2-5AD581EB4E8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sz="4400" b="1" spc="-60" dirty="0">
                <a:latin typeface="+mj-lt"/>
                <a:ea typeface="+mj-ea"/>
                <a:cs typeface="+mj-cs"/>
              </a:rPr>
              <a:t>1, Introduction to HEPS</a:t>
            </a:r>
          </a:p>
        </p:txBody>
      </p:sp>
    </p:spTree>
    <p:extLst>
      <p:ext uri="{BB962C8B-B14F-4D97-AF65-F5344CB8AC3E}">
        <p14:creationId xmlns:p14="http://schemas.microsoft.com/office/powerpoint/2010/main" val="3829288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172D677-33ED-4418-B9A1-4D14134D9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288" y="1023458"/>
            <a:ext cx="10794600" cy="4949438"/>
          </a:xfrm>
        </p:spPr>
        <p:txBody>
          <a:bodyPr/>
          <a:lstStyle/>
          <a:p>
            <a:r>
              <a:rPr lang="en-US" altLang="zh-CN" dirty="0"/>
              <a:t>Testing results</a:t>
            </a:r>
          </a:p>
          <a:p>
            <a:pPr lvl="1"/>
            <a:r>
              <a:rPr lang="en-US" altLang="zh-CN" dirty="0"/>
              <a:t>The PSC module power on/off is controlled by the network, and the function of fiber optic control for power on/off has been removed.</a:t>
            </a:r>
          </a:p>
          <a:p>
            <a:pPr lvl="1"/>
            <a:r>
              <a:rPr lang="en-US" altLang="zh-CN" dirty="0"/>
              <a:t>The FOFB receives normal read back data, and there are no errors in data communication during short-term testing. the power supply current setpoint can correspond to the setpoint value.</a:t>
            </a:r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A428A5A-2FBF-4814-A968-7A8927364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On site testing: FOFB-PSC</a:t>
            </a:r>
            <a:endParaRPr lang="zh-CN" altLang="en-US" dirty="0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21C9649F-D559-4F08-B4E7-74FA0A9D7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6980" y="3586690"/>
            <a:ext cx="5266690" cy="2567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 descr="da3802f80a11756dae95351be1476df">
            <a:extLst>
              <a:ext uri="{FF2B5EF4-FFF2-40B4-BE49-F238E27FC236}">
                <a16:creationId xmlns:a16="http://schemas.microsoft.com/office/drawing/2014/main" id="{DC991D00-2300-4B4C-AE44-08D6F982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53" y="4666446"/>
            <a:ext cx="5617845" cy="93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28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58B08D-A581-4618-ABE2-51CE4B93E1B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1329893"/>
            <a:ext cx="10939244" cy="1912071"/>
          </a:xfrm>
        </p:spPr>
        <p:txBody>
          <a:bodyPr/>
          <a:lstStyle/>
          <a:p>
            <a:r>
              <a:rPr lang="en-US" altLang="zh-CN" dirty="0"/>
              <a:t>6</a:t>
            </a:r>
            <a:r>
              <a:rPr lang="zh-CN" altLang="en-US" dirty="0"/>
              <a:t>，</a:t>
            </a:r>
            <a:r>
              <a:rPr lang="en-US" altLang="zh-CN" dirty="0"/>
              <a:t>FOFB Latency and Bandwidth estimation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7074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1585A1B-83B6-4A20-9990-03394C673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04" y="1659155"/>
            <a:ext cx="5484477" cy="2192894"/>
          </a:xfrm>
        </p:spPr>
        <p:txBody>
          <a:bodyPr/>
          <a:lstStyle/>
          <a:p>
            <a:r>
              <a:rPr lang="en-US" altLang="zh-CN" dirty="0"/>
              <a:t>FOFB system time consumption testing, and FOFB feedback bandwidth estimation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D648E0F-BA61-4A3A-86AF-B7400E552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Time consumption and FOFB system bandwidth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C0B05E4-7225-4739-A067-DC352A3BA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182" y="1279465"/>
            <a:ext cx="6268113" cy="270593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EA73FEC-AD91-4CA8-9B75-7A6472F80982}"/>
              </a:ext>
            </a:extLst>
          </p:cNvPr>
          <p:cNvSpPr txBox="1"/>
          <p:nvPr/>
        </p:nvSpPr>
        <p:spPr>
          <a:xfrm>
            <a:off x="6257925" y="4225568"/>
            <a:ext cx="5714370" cy="221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30000"/>
              </a:lnSpc>
            </a:pP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T5, FOFB ring data transmission time: 9.75</a:t>
            </a:r>
            <a:r>
              <a:rPr lang="zh-CN" altLang="en-US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𝜇𝑠</a:t>
            </a:r>
            <a:endParaRPr lang="en-US" altLang="zh-CN" sz="1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377">
              <a:lnSpc>
                <a:spcPct val="130000"/>
              </a:lnSpc>
            </a:pP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T6, Data processing time of FOFB algorithm: 3.5</a:t>
            </a:r>
            <a:r>
              <a:rPr lang="zh-CN" altLang="en-US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𝜇𝑠</a:t>
            </a:r>
            <a:endParaRPr lang="en-US" altLang="zh-CN" sz="1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377">
              <a:lnSpc>
                <a:spcPct val="130000"/>
              </a:lnSpc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T7, </a:t>
            </a: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Data transmission time from FOFB to PSC: 3.0</a:t>
            </a:r>
            <a:r>
              <a:rPr lang="zh-CN" altLang="en-US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𝜇𝑠</a:t>
            </a:r>
            <a:endParaRPr lang="en-US" altLang="zh-CN" sz="1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377">
              <a:lnSpc>
                <a:spcPct val="130000"/>
              </a:lnSpc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T8, Fast corrector system delay: less then 25</a:t>
            </a:r>
            <a:r>
              <a:rPr lang="zh-CN" altLang="en-US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𝜇𝑠</a:t>
            </a:r>
            <a:endParaRPr lang="en-US" altLang="zh-CN" sz="1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377">
              <a:lnSpc>
                <a:spcPct val="130000"/>
              </a:lnSpc>
            </a:pPr>
            <a:endParaRPr lang="en-US" altLang="zh-CN" sz="1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377">
              <a:lnSpc>
                <a:spcPct val="130000"/>
              </a:lnSpc>
            </a:pPr>
            <a:endParaRPr lang="en-US" altLang="zh-CN" sz="1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AD9E4CA-6080-4673-9686-14AA53D3A5F2}"/>
              </a:ext>
            </a:extLst>
          </p:cNvPr>
          <p:cNvSpPr txBox="1"/>
          <p:nvPr/>
        </p:nvSpPr>
        <p:spPr>
          <a:xfrm>
            <a:off x="399641" y="4225568"/>
            <a:ext cx="5714370" cy="1856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30000"/>
              </a:lnSpc>
            </a:pP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T1, BPM detector and signal transmission time: 0.2</a:t>
            </a:r>
            <a:r>
              <a:rPr lang="zh-CN" altLang="en-US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𝜇𝑠</a:t>
            </a:r>
            <a:endParaRPr lang="en-US" altLang="zh-CN" sz="1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377">
              <a:lnSpc>
                <a:spcPct val="130000"/>
              </a:lnSpc>
            </a:pP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T2, BPM date processing time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96</a:t>
            </a:r>
            <a:r>
              <a:rPr lang="zh-CN" altLang="en-US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𝜇𝑠</a:t>
            </a:r>
            <a:endParaRPr lang="en-US" altLang="zh-CN" sz="1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377">
              <a:lnSpc>
                <a:spcPct val="130000"/>
              </a:lnSpc>
            </a:pP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T3, BPM ring data transmission time: 0.4+12</a:t>
            </a:r>
            <a:r>
              <a:rPr lang="zh-CN" altLang="en-US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*</a:t>
            </a: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0.2=2.8</a:t>
            </a:r>
            <a:r>
              <a:rPr lang="zh-CN" altLang="en-US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𝜇𝑠</a:t>
            </a:r>
            <a:endParaRPr lang="en-US" altLang="zh-CN" sz="1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377">
              <a:lnSpc>
                <a:spcPct val="130000"/>
              </a:lnSpc>
            </a:pP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T4, Data transmission time from BPM ring to FOFB ring:  1.41</a:t>
            </a:r>
            <a:r>
              <a:rPr lang="zh-CN" altLang="en-US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𝜇𝑠</a:t>
            </a:r>
            <a:endParaRPr lang="en-US" altLang="zh-CN" sz="1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50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6626395-1FA9-44F7-9B45-37F2F78E8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288" y="1573981"/>
            <a:ext cx="10718987" cy="4804867"/>
          </a:xfrm>
        </p:spPr>
        <p:txBody>
          <a:bodyPr/>
          <a:lstStyle/>
          <a:p>
            <a:r>
              <a:rPr lang="en-US" altLang="zh-CN" sz="3200" dirty="0">
                <a:solidFill>
                  <a:srgbClr val="000099"/>
                </a:solidFill>
              </a:rPr>
              <a:t>The delay of the FOFB system is divided into 8 parts, and the total delay of the system is estimated based on our laboratory test results.</a:t>
            </a:r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4EDBA67-1144-45A9-A762-ED456C496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Time consumption and FOFB system bandwidth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D031633-B34D-47A6-AB0D-E44B193B92AC}"/>
                  </a:ext>
                </a:extLst>
              </p:cNvPr>
              <p:cNvSpPr/>
              <p:nvPr/>
            </p:nvSpPr>
            <p:spPr>
              <a:xfrm>
                <a:off x="2754219" y="3429000"/>
                <a:ext cx="3026470" cy="763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𝒕𝒐𝒕𝒍𝒆</m:t>
                          </m:r>
                        </m:sub>
                      </m:sSub>
                      <m:r>
                        <a:rPr lang="zh-CN" alt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grow m:val="on"/>
                          <m:subHide m:val="on"/>
                          <m:supHide m:val="on"/>
                          <m:ctrlPr>
                            <a:rPr lang="zh-CN" alt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𝟏𝟒𝟏</m:t>
                          </m:r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𝟔𝟔</m:t>
                          </m:r>
                        </m:e>
                      </m:nary>
                      <m:r>
                        <a:rPr lang="zh-CN" alt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D031633-B34D-47A6-AB0D-E44B193B92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9" y="3429000"/>
                <a:ext cx="3026470" cy="7630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95E661B6-152A-49C4-9F6E-351B6EFC716E}"/>
                  </a:ext>
                </a:extLst>
              </p:cNvPr>
              <p:cNvSpPr/>
              <p:nvPr/>
            </p:nvSpPr>
            <p:spPr>
              <a:xfrm>
                <a:off x="6672656" y="3449732"/>
                <a:ext cx="3360728" cy="526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𝑩𝑾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𝑭𝑶𝑭𝑩</m:t>
                        </m:r>
                      </m:sub>
                    </m:sSub>
                    <m:r>
                      <a:rPr lang="zh-CN" alt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zh-CN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</m:t>
                            </m:r>
                            <m: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zh-CN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zh-CN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𝒕𝒐𝒕𝒍𝒆</m:t>
                            </m:r>
                          </m:sub>
                        </m:sSub>
                      </m:den>
                    </m:f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𝟕𝟎𝟓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𝑯𝒛</m:t>
                    </m:r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</a:rPr>
                  <a:t>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95E661B6-152A-49C4-9F6E-351B6EFC71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656" y="3449732"/>
                <a:ext cx="3360728" cy="526683"/>
              </a:xfrm>
              <a:prstGeom prst="rect">
                <a:avLst/>
              </a:prstGeom>
              <a:blipFill>
                <a:blip r:embed="rId3"/>
                <a:stretch>
                  <a:fillRect b="-1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112CF2A2-C7E5-460D-8625-A71F8020026C}"/>
              </a:ext>
            </a:extLst>
          </p:cNvPr>
          <p:cNvSpPr txBox="1"/>
          <p:nvPr/>
        </p:nvSpPr>
        <p:spPr>
          <a:xfrm>
            <a:off x="925289" y="4615192"/>
            <a:ext cx="10428983" cy="10772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zh-CN"/>
            </a:defPPr>
            <a:lvl1pPr marL="182880" indent="-18288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baseline="0" smtClean="0">
                <a:solidFill>
                  <a:srgbClr val="000099"/>
                </a:solidFill>
              </a:defRPr>
            </a:lvl1pPr>
            <a:lvl2pPr marL="685800" indent="-18288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smtClean="0"/>
            </a:lvl2pPr>
            <a:lvl3pPr marL="1143000" indent="-18288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smtClean="0"/>
            </a:lvl3pPr>
            <a:lvl4pPr marL="1600200" indent="-18288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mtClean="0"/>
            </a:lvl4pPr>
            <a:lvl5pPr marL="2057400" indent="-18288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dirty="0"/>
            </a:lvl5pPr>
            <a:lvl6pPr marL="25146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9pPr>
          </a:lstStyle>
          <a:p>
            <a:r>
              <a:rPr lang="en-US" altLang="zh-CN" dirty="0"/>
              <a:t>Conclusion: a feedback bandwidth of more than 500 Hz can be achieved for the HEPS FOFB system.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1810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58B08D-A581-4618-ABE2-51CE4B93E1B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1329893"/>
            <a:ext cx="10939244" cy="1912071"/>
          </a:xfrm>
        </p:spPr>
        <p:txBody>
          <a:bodyPr/>
          <a:lstStyle/>
          <a:p>
            <a:r>
              <a:rPr lang="en-US" altLang="zh-CN" dirty="0"/>
              <a:t>6</a:t>
            </a:r>
            <a:r>
              <a:rPr lang="zh-CN" altLang="en-US" dirty="0"/>
              <a:t>，</a:t>
            </a:r>
            <a:r>
              <a:rPr lang="en-US" altLang="zh-CN" dirty="0"/>
              <a:t>FOFB software and algorithm design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5637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2880" indent="-182880" algn="just">
              <a:spcBef>
                <a:spcPts val="12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altLang="zh-CN" dirty="0"/>
              <a:t>System software architecture</a:t>
            </a:r>
            <a:endParaRPr 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FD4504F-5845-4A44-9CF4-5390788E760E}"/>
              </a:ext>
            </a:extLst>
          </p:cNvPr>
          <p:cNvSpPr/>
          <p:nvPr/>
        </p:nvSpPr>
        <p:spPr>
          <a:xfrm>
            <a:off x="780288" y="1276568"/>
            <a:ext cx="4565435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 algn="just">
              <a:spcBef>
                <a:spcPts val="12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99"/>
                </a:solidFill>
              </a:rPr>
              <a:t> Three tier software architecture: </a:t>
            </a:r>
            <a:br>
              <a:rPr lang="en-US" altLang="zh-CN" sz="2000" dirty="0">
                <a:solidFill>
                  <a:srgbClr val="000099"/>
                </a:solidFill>
              </a:rPr>
            </a:br>
            <a:r>
              <a:rPr lang="en-US" altLang="zh-CN" sz="2000" dirty="0">
                <a:solidFill>
                  <a:srgbClr val="000099"/>
                </a:solidFill>
              </a:rPr>
              <a:t>PL(Verilog)</a:t>
            </a:r>
            <a:r>
              <a:rPr lang="zh-CN" altLang="en-US" sz="2000" dirty="0">
                <a:solidFill>
                  <a:srgbClr val="000099"/>
                </a:solidFill>
              </a:rPr>
              <a:t>、</a:t>
            </a:r>
            <a:r>
              <a:rPr lang="en-US" altLang="zh-CN" sz="2000" dirty="0">
                <a:solidFill>
                  <a:srgbClr val="000099"/>
                </a:solidFill>
              </a:rPr>
              <a:t>PS(C)</a:t>
            </a:r>
            <a:r>
              <a:rPr lang="zh-CN" altLang="en-US" sz="2000" dirty="0">
                <a:solidFill>
                  <a:srgbClr val="000099"/>
                </a:solidFill>
              </a:rPr>
              <a:t>、</a:t>
            </a:r>
            <a:r>
              <a:rPr lang="en-US" altLang="zh-CN" sz="2000" dirty="0">
                <a:solidFill>
                  <a:srgbClr val="000099"/>
                </a:solidFill>
              </a:rPr>
              <a:t>PC(Python)</a:t>
            </a:r>
          </a:p>
          <a:p>
            <a:pPr marL="182880" indent="-182880" algn="just">
              <a:spcBef>
                <a:spcPts val="12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99"/>
                </a:solidFill>
              </a:rPr>
              <a:t> 8 core software function modules.</a:t>
            </a:r>
          </a:p>
          <a:p>
            <a:pPr marL="182880" indent="-182880" algn="just">
              <a:spcBef>
                <a:spcPts val="12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99"/>
                </a:solidFill>
              </a:rPr>
              <a:t> PL: FOFB core signal link, FOFB algorithm, GTH transceiver, etc., directly determine FOFB system performance.</a:t>
            </a:r>
          </a:p>
          <a:p>
            <a:pPr marL="182880" indent="-182880" algn="just">
              <a:spcBef>
                <a:spcPts val="12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99"/>
                </a:solidFill>
              </a:rPr>
              <a:t> PS: Developed based on </a:t>
            </a:r>
            <a:r>
              <a:rPr lang="en-US" altLang="zh-CN" sz="2000" dirty="0" err="1">
                <a:solidFill>
                  <a:srgbClr val="000099"/>
                </a:solidFill>
              </a:rPr>
              <a:t>Microblaze</a:t>
            </a:r>
            <a:r>
              <a:rPr lang="en-US" altLang="zh-CN" sz="2000" dirty="0">
                <a:solidFill>
                  <a:srgbClr val="000099"/>
                </a:solidFill>
              </a:rPr>
              <a:t> soft core, used for data transmission between PL terminal and PC.</a:t>
            </a:r>
          </a:p>
          <a:p>
            <a:pPr marL="182880" indent="-182880" algn="just">
              <a:spcBef>
                <a:spcPts val="12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99"/>
                </a:solidFill>
              </a:rPr>
              <a:t> PC: User control interface, data processing and analysis.</a:t>
            </a:r>
          </a:p>
          <a:p>
            <a:pPr marL="182880" indent="-182880">
              <a:spcBef>
                <a:spcPts val="1200"/>
              </a:spcBef>
              <a:buSzPct val="100000"/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000099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34566EE-E4B9-4CE4-B506-400937442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64" y="1711071"/>
            <a:ext cx="6449519" cy="33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590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Upper-Layer Control Software</a:t>
            </a:r>
            <a:endParaRPr lang="en-US" dirty="0"/>
          </a:p>
        </p:txBody>
      </p:sp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50B60237-934C-45E9-A427-94D7F3D18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287" y="1310641"/>
            <a:ext cx="5734813" cy="4804867"/>
          </a:xfrm>
        </p:spPr>
        <p:txBody>
          <a:bodyPr>
            <a:normAutofit/>
          </a:bodyPr>
          <a:lstStyle/>
          <a:p>
            <a:pPr algn="just">
              <a:buSzPct val="100000"/>
              <a:buFont typeface="Wingdings" panose="05000000000000000000" pitchFamily="2" charset="2"/>
              <a:buChar char="Ø"/>
            </a:pPr>
            <a:r>
              <a:rPr lang="en-US" altLang="zh-CN" sz="2000" dirty="0"/>
              <a:t> Develop the Upper-Layer Control Software for the FOFB System Using QT.</a:t>
            </a:r>
          </a:p>
          <a:p>
            <a:pPr algn="just">
              <a:buSzPct val="100000"/>
              <a:buFont typeface="Wingdings" panose="05000000000000000000" pitchFamily="2" charset="2"/>
              <a:buChar char="Ø"/>
            </a:pPr>
            <a:r>
              <a:rPr lang="en-US" altLang="zh-CN" sz="2000" dirty="0"/>
              <a:t> The implemented functions include: FOC state control, FOFB parameter setting, FOFB data readout and processing.</a:t>
            </a:r>
          </a:p>
          <a:p>
            <a:pPr algn="just">
              <a:buSzPct val="100000"/>
              <a:buFont typeface="Wingdings" panose="05000000000000000000" pitchFamily="2" charset="2"/>
              <a:buChar char="Ø"/>
            </a:pPr>
            <a:r>
              <a:rPr lang="en-US" altLang="zh-CN" sz="2000" dirty="0"/>
              <a:t> Over 15,000 32-bit FOFB system parameters should be set in the system running time.</a:t>
            </a:r>
          </a:p>
          <a:p>
            <a:pPr algn="just">
              <a:buSzPct val="100000"/>
              <a:buFont typeface="Wingdings" panose="05000000000000000000" pitchFamily="2" charset="2"/>
              <a:buChar char="Ø"/>
            </a:pPr>
            <a:r>
              <a:rPr lang="en-US" altLang="zh-CN" sz="2000" dirty="0"/>
              <a:t> The read data is stored in binary file format, and after format conversion, the data can be saved in large quantities on the server.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3A25B48-8373-4784-A407-E02FB358C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" t="1194" r="646" b="853"/>
          <a:stretch/>
        </p:blipFill>
        <p:spPr>
          <a:xfrm>
            <a:off x="6769607" y="1525820"/>
            <a:ext cx="4729668" cy="340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839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Implementation of FOFB algorithm</a:t>
            </a:r>
            <a:endParaRPr lang="en-US" altLang="en-US" dirty="0"/>
          </a:p>
        </p:txBody>
      </p:sp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50B60237-934C-45E9-A427-94D7F3D18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287" y="1310641"/>
            <a:ext cx="11309653" cy="4804867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The core algorithm of FOFB controller adopts periodic pipeline deployment in FPGA.</a:t>
            </a:r>
          </a:p>
          <a:p>
            <a:pPr algn="just">
              <a:buSzPct val="100000"/>
              <a:buFont typeface="Wingdings" panose="05000000000000000000" pitchFamily="2" charset="2"/>
              <a:buChar char="Ø"/>
            </a:pPr>
            <a:r>
              <a:rPr lang="en-US" altLang="zh-CN" sz="2000" dirty="0"/>
              <a:t> FOC delay should be less than 35 </a:t>
            </a:r>
            <a:r>
              <a:rPr lang="zh-CN" altLang="en-US" sz="2000" dirty="0"/>
              <a:t>𝜇</a:t>
            </a:r>
            <a:r>
              <a:rPr lang="en-US" altLang="zh-CN" sz="2000" dirty="0"/>
              <a:t>s,</a:t>
            </a:r>
            <a:r>
              <a:rPr lang="zh-CN" altLang="en-US" sz="2000" dirty="0"/>
              <a:t> </a:t>
            </a:r>
            <a:r>
              <a:rPr lang="en-US" altLang="zh-CN" sz="2000" dirty="0"/>
              <a:t>it needs to be completed within 3500 clock edges</a:t>
            </a:r>
            <a:r>
              <a:rPr lang="zh-CN" altLang="en-US" sz="2000" dirty="0"/>
              <a:t>（</a:t>
            </a:r>
            <a:r>
              <a:rPr lang="en-US" altLang="zh-CN" sz="2000" dirty="0"/>
              <a:t>~100M </a:t>
            </a:r>
            <a:r>
              <a:rPr lang="en-US" altLang="zh-CN" sz="2000" dirty="0" err="1"/>
              <a:t>clk</a:t>
            </a:r>
            <a:r>
              <a:rPr lang="zh-CN" altLang="en-US" sz="2000" dirty="0"/>
              <a:t>）</a:t>
            </a:r>
            <a:r>
              <a:rPr lang="en-US" altLang="zh-CN" sz="2000" dirty="0"/>
              <a:t>.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altLang="zh-CN" sz="2000" dirty="0"/>
              <a:t>T1: BPM data transmission time is set based on the actual measurement results of HEPS.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altLang="zh-CN" sz="2000" dirty="0"/>
              <a:t>T2+T3: Correction calculation, based on Systolic Array, currently completed using 392 clock edges.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altLang="zh-CN" sz="2000" dirty="0"/>
              <a:t>T4: Computation setpoint transmission time to PSC, </a:t>
            </a:r>
            <a:r>
              <a:rPr lang="pt-BR" altLang="zh-CN" sz="2000" dirty="0"/>
              <a:t>adopting a custom transmission protocol ,</a:t>
            </a:r>
            <a:r>
              <a:rPr lang="en-US" altLang="zh-CN" sz="2000" dirty="0"/>
              <a:t>about 2 </a:t>
            </a:r>
            <a:r>
              <a:rPr lang="zh-CN" altLang="en-US" sz="2000" dirty="0"/>
              <a:t>𝜇</a:t>
            </a:r>
            <a:r>
              <a:rPr lang="en-US" altLang="zh-CN" sz="2000" dirty="0"/>
              <a:t>s.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E004952-7B06-44E4-845D-E7CAC5A78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433" y="4000883"/>
            <a:ext cx="9486900" cy="174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779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07BA506-1238-4F3A-9116-5506BB9598F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sz="4400" dirty="0"/>
              <a:t>7</a:t>
            </a:r>
            <a:r>
              <a:rPr lang="zh-CN" altLang="en-US" sz="4400" dirty="0"/>
              <a:t>，</a:t>
            </a:r>
            <a:r>
              <a:rPr lang="en-US" altLang="zh-CN" sz="4400" dirty="0"/>
              <a:t>Next plan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941957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ct val="100000"/>
            </a:pPr>
            <a:r>
              <a:rPr lang="en-US" altLang="zh-CN" dirty="0"/>
              <a:t>Next plan in 2025</a:t>
            </a:r>
          </a:p>
        </p:txBody>
      </p:sp>
      <p:sp>
        <p:nvSpPr>
          <p:cNvPr id="4" name="内容占位符 1">
            <a:extLst>
              <a:ext uri="{FF2B5EF4-FFF2-40B4-BE49-F238E27FC236}">
                <a16:creationId xmlns:a16="http://schemas.microsoft.com/office/drawing/2014/main" id="{8426CFF4-2851-44B4-9B72-0723DFB7F480}"/>
              </a:ext>
            </a:extLst>
          </p:cNvPr>
          <p:cNvSpPr txBox="1">
            <a:spLocks/>
          </p:cNvSpPr>
          <p:nvPr/>
        </p:nvSpPr>
        <p:spPr>
          <a:xfrm>
            <a:off x="780287" y="1310641"/>
            <a:ext cx="10783063" cy="4804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7BA5D5F-53C7-4B57-BD76-CFDBE4250210}"/>
              </a:ext>
            </a:extLst>
          </p:cNvPr>
          <p:cNvSpPr/>
          <p:nvPr/>
        </p:nvSpPr>
        <p:spPr>
          <a:xfrm>
            <a:off x="854763" y="1273553"/>
            <a:ext cx="706069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spcBef>
                <a:spcPts val="12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99"/>
                </a:solidFill>
              </a:rPr>
              <a:t> We have already completed testing and simulation of the signal links within the red box in the laboratory.</a:t>
            </a:r>
          </a:p>
          <a:p>
            <a:pPr marL="182880" indent="-182880">
              <a:spcBef>
                <a:spcPts val="12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99"/>
                </a:solidFill>
              </a:rPr>
              <a:t> Next, we will promptly conduct the following tests on HEPS:</a:t>
            </a:r>
          </a:p>
          <a:p>
            <a:pPr marL="457200" indent="-457200">
              <a:spcBef>
                <a:spcPts val="1200"/>
              </a:spcBef>
              <a:buSzPct val="100000"/>
              <a:buFont typeface="+mj-ea"/>
              <a:buAutoNum type="circleNumDbPlain"/>
            </a:pPr>
            <a:r>
              <a:rPr lang="en-US" altLang="zh-CN" sz="2000" dirty="0">
                <a:solidFill>
                  <a:srgbClr val="000099"/>
                </a:solidFill>
              </a:rPr>
              <a:t>Communication and latency testing of the 578 BPM data transmission network.</a:t>
            </a:r>
          </a:p>
          <a:p>
            <a:pPr marL="457200" indent="-457200">
              <a:spcBef>
                <a:spcPts val="1200"/>
              </a:spcBef>
              <a:buSzPct val="100000"/>
              <a:buFont typeface="+mj-ea"/>
              <a:buAutoNum type="circleNumDbPlain"/>
            </a:pPr>
            <a:r>
              <a:rPr lang="en-US" altLang="zh-CN" sz="2000" dirty="0">
                <a:solidFill>
                  <a:srgbClr val="000099"/>
                </a:solidFill>
              </a:rPr>
              <a:t>Interface testing with the timing system and control system.</a:t>
            </a:r>
          </a:p>
          <a:p>
            <a:pPr marL="457200" indent="-457200">
              <a:spcBef>
                <a:spcPts val="1200"/>
              </a:spcBef>
              <a:buSzPct val="100000"/>
              <a:buFont typeface="+mj-ea"/>
              <a:buAutoNum type="circleNumDbPlain"/>
            </a:pPr>
            <a:r>
              <a:rPr lang="en-US" altLang="zh-CN" sz="2000" dirty="0">
                <a:solidFill>
                  <a:srgbClr val="000099"/>
                </a:solidFill>
              </a:rPr>
              <a:t>R&amp;D based on actual beam signal in one FOC station.</a:t>
            </a:r>
          </a:p>
          <a:p>
            <a:pPr marL="457200" indent="-457200">
              <a:spcBef>
                <a:spcPts val="1200"/>
              </a:spcBef>
              <a:buSzPct val="100000"/>
              <a:buFont typeface="+mj-ea"/>
              <a:buAutoNum type="circleNumDbPlain"/>
            </a:pPr>
            <a:r>
              <a:rPr lang="en-US" altLang="zh-CN" sz="2000" dirty="0">
                <a:solidFill>
                  <a:srgbClr val="000099"/>
                </a:solidFill>
              </a:rPr>
              <a:t>Mass production.</a:t>
            </a:r>
          </a:p>
          <a:p>
            <a:pPr marL="457200" indent="-457200">
              <a:spcBef>
                <a:spcPts val="1200"/>
              </a:spcBef>
              <a:buSzPct val="100000"/>
              <a:buFont typeface="+mj-ea"/>
              <a:buAutoNum type="circleNumDbPlain"/>
            </a:pPr>
            <a:r>
              <a:rPr lang="en-US" altLang="zh-CN" sz="2000" dirty="0">
                <a:solidFill>
                  <a:srgbClr val="000099"/>
                </a:solidFill>
              </a:rPr>
              <a:t>Start commissioning.</a:t>
            </a:r>
          </a:p>
          <a:p>
            <a:pPr marL="182880" indent="-182880">
              <a:spcBef>
                <a:spcPts val="1200"/>
              </a:spcBef>
              <a:buSzPct val="100000"/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000099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273EA36-7604-4669-ADD0-8D4F64872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1123" y="1370946"/>
            <a:ext cx="2962084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32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 Energy Photon Source</a:t>
            </a:r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C75C8BC-A314-4990-9F84-046BB0DC48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biLevel thresh="75000"/>
          </a:blip>
          <a:stretch>
            <a:fillRect/>
          </a:stretch>
        </p:blipFill>
        <p:spPr>
          <a:xfrm>
            <a:off x="1352130" y="1310641"/>
            <a:ext cx="4648816" cy="63907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445D16B-4BAD-44AA-B5B7-2B71EEB1F55A}"/>
              </a:ext>
            </a:extLst>
          </p:cNvPr>
          <p:cNvSpPr txBox="1"/>
          <p:nvPr/>
        </p:nvSpPr>
        <p:spPr>
          <a:xfrm>
            <a:off x="590636" y="1877244"/>
            <a:ext cx="6096688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zh-CN" altLang="en-US" sz="18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8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HEPS | High Energy Photon Source</a:t>
            </a:r>
            <a:r>
              <a:rPr lang="zh-CN" altLang="en-US" sz="18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800" b="1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1D980FC2-2548-4CCB-A6FD-B636F78B3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957673"/>
              </p:ext>
            </p:extLst>
          </p:nvPr>
        </p:nvGraphicFramePr>
        <p:xfrm>
          <a:off x="93538" y="2403640"/>
          <a:ext cx="6530690" cy="3601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9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1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864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marL="91437" marR="91437" marT="45708" marB="4570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Value</a:t>
                      </a:r>
                    </a:p>
                  </a:txBody>
                  <a:tcPr marL="91437" marR="91437" marT="45708" marB="4570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3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Energy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6 GeV</a:t>
                      </a:r>
                      <a:endParaRPr lang="en-US" sz="1800" dirty="0"/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Circumstance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1360.4 m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Emittance 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34 </a:t>
                      </a:r>
                      <a:r>
                        <a:rPr lang="en-US" sz="1800" dirty="0" err="1"/>
                        <a:t>pm</a:t>
                      </a:r>
                      <a:r>
                        <a:rPr lang="en-US" altLang="zh-CN" sz="1800" dirty="0" err="1"/>
                        <a:t>·rad</a:t>
                      </a:r>
                      <a:endParaRPr lang="en-US" sz="1800" dirty="0"/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:a16="http://schemas.microsoft.com/office/drawing/2014/main" val="3597547001"/>
                  </a:ext>
                </a:extLst>
              </a:tr>
              <a:tr h="370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Brightness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&gt;1x1022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phs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/s/mm</a:t>
                      </a:r>
                      <a:r>
                        <a:rPr lang="en-US" altLang="zh-CN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/mrad</a:t>
                      </a:r>
                      <a:r>
                        <a:rPr lang="en-US" altLang="zh-CN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/0.1%BW</a:t>
                      </a: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:a16="http://schemas.microsoft.com/office/drawing/2014/main" val="860665950"/>
                  </a:ext>
                </a:extLst>
              </a:tr>
              <a:tr h="370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err="1"/>
                        <a:t>Betatron</a:t>
                      </a:r>
                      <a:r>
                        <a:rPr lang="en-US" altLang="zh-CN" sz="1800" dirty="0"/>
                        <a:t> tune</a:t>
                      </a:r>
                      <a:endParaRPr lang="en-US" sz="1800" dirty="0"/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115.15/104.29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:a16="http://schemas.microsoft.com/office/drawing/2014/main" val="477737406"/>
                  </a:ext>
                </a:extLst>
              </a:tr>
              <a:tr h="370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Radiation loss</a:t>
                      </a:r>
                      <a:endParaRPr lang="en-US" sz="1800" dirty="0"/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2.64 MeV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:a16="http://schemas.microsoft.com/office/drawing/2014/main" val="3781833663"/>
                  </a:ext>
                </a:extLst>
              </a:tr>
              <a:tr h="370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Momentum compaction factor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1.83e-5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:a16="http://schemas.microsoft.com/office/drawing/2014/main" val="4082893658"/>
                  </a:ext>
                </a:extLst>
              </a:tr>
              <a:tr h="370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Harmonic ratio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3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:a16="http://schemas.microsoft.com/office/drawing/2014/main" val="2624624134"/>
                  </a:ext>
                </a:extLst>
              </a:tr>
            </a:tbl>
          </a:graphicData>
        </a:graphic>
      </p:graphicFrame>
      <p:pic>
        <p:nvPicPr>
          <p:cNvPr id="19" name="图片 18">
            <a:extLst>
              <a:ext uri="{FF2B5EF4-FFF2-40B4-BE49-F238E27FC236}">
                <a16:creationId xmlns:a16="http://schemas.microsoft.com/office/drawing/2014/main" id="{80289824-C620-4A6A-9750-E5084808DEA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648653" y="889946"/>
            <a:ext cx="5543347" cy="5389206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D2F18625-164F-4429-A930-0C77F10CA911}"/>
              </a:ext>
            </a:extLst>
          </p:cNvPr>
          <p:cNvSpPr/>
          <p:nvPr/>
        </p:nvSpPr>
        <p:spPr>
          <a:xfrm>
            <a:off x="8117021" y="4453439"/>
            <a:ext cx="1431943" cy="387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 </a:t>
            </a:r>
            <a:r>
              <a:rPr lang="en-US" altLang="zh-CN" dirty="0" err="1">
                <a:ea typeface="仿宋" pitchFamily="49" charset="-122"/>
              </a:rPr>
              <a:t>Linac</a:t>
            </a:r>
            <a:endParaRPr lang="zh-CN" altLang="en-US" dirty="0">
              <a:ea typeface="仿宋" pitchFamily="49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237E6D3-B77E-4FB2-B808-F83A3CCA3ADB}"/>
              </a:ext>
            </a:extLst>
          </p:cNvPr>
          <p:cNvSpPr/>
          <p:nvPr/>
        </p:nvSpPr>
        <p:spPr>
          <a:xfrm>
            <a:off x="8646153" y="5587436"/>
            <a:ext cx="1632386" cy="387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ea typeface="仿宋" pitchFamily="49" charset="-122"/>
              </a:rPr>
              <a:t>Storage ring</a:t>
            </a:r>
            <a:endParaRPr lang="zh-CN" altLang="en-US" dirty="0">
              <a:ea typeface="仿宋" pitchFamily="49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1B289D5-FA8E-4413-91B0-82D428505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283" y="2068411"/>
            <a:ext cx="3863151" cy="504520"/>
          </a:xfrm>
          <a:prstGeom prst="rect">
            <a:avLst/>
          </a:prstGeom>
        </p:spPr>
      </p:pic>
      <p:sp>
        <p:nvSpPr>
          <p:cNvPr id="23" name="TextBox 14">
            <a:extLst>
              <a:ext uri="{FF2B5EF4-FFF2-40B4-BE49-F238E27FC236}">
                <a16:creationId xmlns:a16="http://schemas.microsoft.com/office/drawing/2014/main" id="{99B5FC9C-CD78-413E-9D7A-5C0E0E491CC3}"/>
              </a:ext>
            </a:extLst>
          </p:cNvPr>
          <p:cNvSpPr txBox="1"/>
          <p:nvPr/>
        </p:nvSpPr>
        <p:spPr>
          <a:xfrm>
            <a:off x="8149049" y="1446197"/>
            <a:ext cx="2525671" cy="63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ea typeface="仿宋" pitchFamily="49" charset="-122"/>
              </a:rPr>
              <a:t>Hybrid 7BA with unit cell comprises dipoles of reverse bending angle and longitudinal gradient</a:t>
            </a:r>
            <a:endParaRPr lang="zh-CN" altLang="en-US" sz="1100" dirty="0">
              <a:ea typeface="仿宋" pitchFamily="49" charset="-122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A9EDDAF2-7A59-459D-9976-466ED1512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r="6738" b="7267"/>
          <a:stretch/>
        </p:blipFill>
        <p:spPr bwMode="auto">
          <a:xfrm>
            <a:off x="9066174" y="3114127"/>
            <a:ext cx="2276798" cy="172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17">
            <a:extLst>
              <a:ext uri="{FF2B5EF4-FFF2-40B4-BE49-F238E27FC236}">
                <a16:creationId xmlns:a16="http://schemas.microsoft.com/office/drawing/2014/main" id="{18062DFC-B9A5-4915-B120-83F8C317755B}"/>
              </a:ext>
            </a:extLst>
          </p:cNvPr>
          <p:cNvSpPr txBox="1"/>
          <p:nvPr/>
        </p:nvSpPr>
        <p:spPr>
          <a:xfrm>
            <a:off x="9171122" y="4819766"/>
            <a:ext cx="1810899" cy="80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ea typeface="仿宋" pitchFamily="49" charset="-122"/>
              </a:rPr>
              <a:t>High energy accumulation:</a:t>
            </a:r>
          </a:p>
          <a:p>
            <a:r>
              <a:rPr lang="en-US" altLang="zh-CN" sz="1100" dirty="0">
                <a:ea typeface="仿宋" pitchFamily="49" charset="-122"/>
              </a:rPr>
              <a:t>effectively reduced single bunch charge requirement for injector</a:t>
            </a:r>
          </a:p>
        </p:txBody>
      </p:sp>
      <p:sp>
        <p:nvSpPr>
          <p:cNvPr id="26" name="TextBox 19">
            <a:extLst>
              <a:ext uri="{FF2B5EF4-FFF2-40B4-BE49-F238E27FC236}">
                <a16:creationId xmlns:a16="http://schemas.microsoft.com/office/drawing/2014/main" id="{042A41EF-9B61-46E2-813C-A458C02B7AD3}"/>
              </a:ext>
            </a:extLst>
          </p:cNvPr>
          <p:cNvSpPr txBox="1"/>
          <p:nvPr/>
        </p:nvSpPr>
        <p:spPr>
          <a:xfrm>
            <a:off x="9966986" y="2652031"/>
            <a:ext cx="1415468" cy="452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ea typeface="仿宋" pitchFamily="49" charset="-122"/>
              </a:rPr>
              <a:t>Bending magnet radiation source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2B509A7-71AF-4134-AFDF-DE02C16275A3}"/>
              </a:ext>
            </a:extLst>
          </p:cNvPr>
          <p:cNvSpPr/>
          <p:nvPr/>
        </p:nvSpPr>
        <p:spPr>
          <a:xfrm>
            <a:off x="7462752" y="2923029"/>
            <a:ext cx="1080691" cy="387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ea typeface="仿宋" pitchFamily="49" charset="-122"/>
              </a:rPr>
              <a:t>booster</a:t>
            </a:r>
            <a:endParaRPr lang="zh-CN" altLang="en-US" dirty="0">
              <a:ea typeface="仿宋" pitchFamily="49" charset="-122"/>
            </a:endParaRPr>
          </a:p>
        </p:txBody>
      </p:sp>
      <p:sp>
        <p:nvSpPr>
          <p:cNvPr id="28" name="线形标注 2(无边框) 15">
            <a:extLst>
              <a:ext uri="{FF2B5EF4-FFF2-40B4-BE49-F238E27FC236}">
                <a16:creationId xmlns:a16="http://schemas.microsoft.com/office/drawing/2014/main" id="{E798FEC2-3C11-4449-A53E-55DA1B21F36B}"/>
              </a:ext>
            </a:extLst>
          </p:cNvPr>
          <p:cNvSpPr/>
          <p:nvPr/>
        </p:nvSpPr>
        <p:spPr>
          <a:xfrm>
            <a:off x="10076571" y="2839567"/>
            <a:ext cx="2542648" cy="336739"/>
          </a:xfrm>
          <a:prstGeom prst="callout2">
            <a:avLst>
              <a:gd name="adj1" fmla="val 21721"/>
              <a:gd name="adj2" fmla="val -1629"/>
              <a:gd name="adj3" fmla="val 18750"/>
              <a:gd name="adj4" fmla="val -16667"/>
              <a:gd name="adj5" fmla="val -122023"/>
              <a:gd name="adj6" fmla="val -26106"/>
            </a:avLst>
          </a:prstGeom>
          <a:noFill/>
          <a:ln>
            <a:solidFill>
              <a:srgbClr val="FFC000"/>
            </a:solidFill>
            <a:headEnd type="none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400" dirty="0">
              <a:solidFill>
                <a:schemeClr val="tx1"/>
              </a:solidFill>
              <a:latin typeface="仿宋" pitchFamily="49" charset="-122"/>
              <a:ea typeface="仿宋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09902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56E9B-F06A-5EE7-4D27-245519161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6EB4FB-2A08-17D2-A743-21260E214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Long-term plans</a:t>
            </a:r>
            <a:endParaRPr lang="en-US" dirty="0"/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A7916CFA-22A8-92C3-445C-36166E753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413" y="1140310"/>
            <a:ext cx="5160195" cy="52468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altLang="zh-CN" dirty="0"/>
              <a:t>Target:</a:t>
            </a:r>
            <a:endParaRPr lang="en-US" altLang="zh-CN" dirty="0">
              <a:solidFill>
                <a:srgbClr val="FF0000"/>
              </a:solidFill>
            </a:endParaRPr>
          </a:p>
          <a:p>
            <a:pPr algn="just">
              <a:buSzPct val="100000"/>
              <a:buFont typeface="Wingdings" panose="05000000000000000000" pitchFamily="2" charset="2"/>
              <a:buChar char="Ø"/>
            </a:pPr>
            <a:r>
              <a:rPr lang="en-US" altLang="zh-CN" sz="1800" dirty="0"/>
              <a:t>Realize intelligent monitoring and diagnosis of beam current online</a:t>
            </a:r>
          </a:p>
          <a:p>
            <a:pPr algn="just">
              <a:buSzPct val="100000"/>
              <a:buFont typeface="Wingdings" panose="05000000000000000000" pitchFamily="2" charset="2"/>
              <a:buChar char="Ø"/>
            </a:pPr>
            <a:r>
              <a:rPr lang="en-US" altLang="zh-CN" sz="1800" dirty="0"/>
              <a:t>Realize compensation correction for the dynamic offset of the “Golden Orbit" and its impact on the accelerator FOFB system</a:t>
            </a:r>
          </a:p>
          <a:p>
            <a:pPr algn="just">
              <a:buSzPct val="100000"/>
              <a:buFont typeface="Wingdings" panose="05000000000000000000" pitchFamily="2" charset="2"/>
              <a:buChar char="Ø"/>
            </a:pPr>
            <a:r>
              <a:rPr lang="en-US" altLang="zh-CN" sz="1800" dirty="0"/>
              <a:t>Accurate FOFB control of beam based on AI technology</a:t>
            </a:r>
          </a:p>
          <a:p>
            <a:pPr algn="just">
              <a:buSzPct val="100000"/>
              <a:buFont typeface="Wingdings" panose="05000000000000000000" pitchFamily="2" charset="2"/>
              <a:buChar char="Ø"/>
            </a:pPr>
            <a:r>
              <a:rPr lang="en-US" altLang="zh-CN" sz="1800" dirty="0"/>
              <a:t>The developed control algorithm is based on FPGA and can be deployed in different FOFB systems. When the hardware resources meet the algorithm resource requirements, only software upgrades are needed</a:t>
            </a:r>
            <a:endParaRPr lang="zh-CN" altLang="en-US" sz="1800" dirty="0"/>
          </a:p>
        </p:txBody>
      </p:sp>
      <p:graphicFrame>
        <p:nvGraphicFramePr>
          <p:cNvPr id="16" name="Diagram 2">
            <a:extLst>
              <a:ext uri="{FF2B5EF4-FFF2-40B4-BE49-F238E27FC236}">
                <a16:creationId xmlns:a16="http://schemas.microsoft.com/office/drawing/2014/main" id="{BEF5C6C8-8DB6-4AC5-B8D7-D8316C95FB74}"/>
              </a:ext>
            </a:extLst>
          </p:cNvPr>
          <p:cNvGraphicFramePr/>
          <p:nvPr/>
        </p:nvGraphicFramePr>
        <p:xfrm>
          <a:off x="6251518" y="1018828"/>
          <a:ext cx="5160194" cy="4820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0699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56E9B-F06A-5EE7-4D27-245519161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6EB4FB-2A08-17D2-A743-21260E214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plans</a:t>
            </a:r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A7916CFA-22A8-92C3-445C-36166E753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8" y="1214984"/>
            <a:ext cx="4614672" cy="49778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dirty="0"/>
              <a:t>Hardware implementation Strategy</a:t>
            </a:r>
            <a:r>
              <a:rPr lang="zh-CN" altLang="en-US" dirty="0"/>
              <a:t>：</a:t>
            </a:r>
            <a:r>
              <a:rPr lang="en-US" altLang="zh-CN" dirty="0">
                <a:solidFill>
                  <a:srgbClr val="FF0000"/>
                </a:solidFill>
              </a:rPr>
              <a:t> ZYNQ +GPU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altLang="zh-CN" sz="2000" dirty="0"/>
              <a:t> ZYNQ: Complete high speed data receiving and caching via DDR4 among the BPMs and the Fast Correct Power sources, and the Parallel neural network reasoning acceleration.</a:t>
            </a:r>
          </a:p>
          <a:p>
            <a:r>
              <a:rPr lang="en-US" altLang="zh-CN" sz="1800" dirty="0"/>
              <a:t>Xilinx AI Processor IP Core &amp; DPUCZDX8G</a:t>
            </a:r>
          </a:p>
          <a:p>
            <a:r>
              <a:rPr lang="en-US" altLang="zh-CN" sz="1800" dirty="0"/>
              <a:t>Supported devices : Zynq® </a:t>
            </a:r>
            <a:r>
              <a:rPr lang="en-US" altLang="zh-CN" sz="1800" dirty="0" err="1"/>
              <a:t>UltraScale</a:t>
            </a:r>
            <a:r>
              <a:rPr lang="en-US" altLang="zh-CN" sz="1800" dirty="0"/>
              <a:t>+™ </a:t>
            </a:r>
            <a:r>
              <a:rPr lang="en-US" altLang="zh-CN" sz="1800" dirty="0" err="1"/>
              <a:t>MPSoC</a:t>
            </a:r>
            <a:r>
              <a:rPr lang="en-US" altLang="zh-CN" sz="1800" dirty="0"/>
              <a:t>  and ZYNQ 7000, which have been used in the FOFB systems</a:t>
            </a:r>
          </a:p>
          <a:p>
            <a:r>
              <a:rPr lang="en-US" altLang="zh-CN" sz="1800" dirty="0"/>
              <a:t>Vitis AI development kit : Verilog, AXI4, HLS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altLang="zh-CN" sz="2000" dirty="0"/>
              <a:t> GPU: Acceleration of neural network reasoning based on GPU.</a:t>
            </a:r>
            <a:endParaRPr lang="en-US" altLang="zh-CN" sz="3600" dirty="0"/>
          </a:p>
          <a:p>
            <a:endParaRPr lang="zh-CN" altLang="en-US" dirty="0"/>
          </a:p>
        </p:txBody>
      </p:sp>
      <p:sp>
        <p:nvSpPr>
          <p:cNvPr id="4" name="内容占位符 4">
            <a:extLst>
              <a:ext uri="{FF2B5EF4-FFF2-40B4-BE49-F238E27FC236}">
                <a16:creationId xmlns:a16="http://schemas.microsoft.com/office/drawing/2014/main" id="{72114090-09B6-D17B-31AD-B0C3F8866B67}"/>
              </a:ext>
            </a:extLst>
          </p:cNvPr>
          <p:cNvSpPr txBox="1">
            <a:spLocks/>
          </p:cNvSpPr>
          <p:nvPr/>
        </p:nvSpPr>
        <p:spPr>
          <a:xfrm>
            <a:off x="5327980" y="1248461"/>
            <a:ext cx="6387772" cy="10359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FF0000"/>
                </a:solidFill>
              </a:rPr>
              <a:t>Feedback control system based on neural network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FF0000"/>
                </a:solidFill>
              </a:rPr>
              <a:t>Instead of PID algorithm, improves feedback accuracy and reduces data calculation delay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097" name="图片 1096">
            <a:extLst>
              <a:ext uri="{FF2B5EF4-FFF2-40B4-BE49-F238E27FC236}">
                <a16:creationId xmlns:a16="http://schemas.microsoft.com/office/drawing/2014/main" id="{C6269D2F-0A56-3913-263F-24D7E8662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525" y="2296014"/>
            <a:ext cx="6628245" cy="38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067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07BA506-1238-4F3A-9116-5506BB9598F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sz="4400" dirty="0"/>
              <a:t>8</a:t>
            </a:r>
            <a:r>
              <a:rPr lang="zh-CN" altLang="en-US" sz="4400" dirty="0"/>
              <a:t>，</a:t>
            </a:r>
            <a:r>
              <a:rPr lang="en-US" altLang="zh-CN" sz="4400" dirty="0"/>
              <a:t>Summary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36298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Summary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FBB51017-8026-44BC-8BF4-6D2BC17FB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The very small beam sizes of HEPS present significant challenges in achieving orbit stability.</a:t>
            </a:r>
          </a:p>
          <a:p>
            <a:r>
              <a:rPr lang="en-US" altLang="zh-CN" sz="2000" dirty="0"/>
              <a:t>The FOFB system adopts star-ring data transmission network structure to reduce latency, and promote the system stability, furthermore, expand the input capability.</a:t>
            </a:r>
          </a:p>
          <a:p>
            <a:r>
              <a:rPr lang="en-US" altLang="zh-CN" sz="2000" dirty="0"/>
              <a:t>We have completed all the hardware design, the overall hardware of the crate adopts a custom ATCA architecture.</a:t>
            </a:r>
          </a:p>
          <a:p>
            <a:r>
              <a:rPr lang="en-US" altLang="zh-CN" sz="2000" dirty="0"/>
              <a:t>V7-FPGA manages BPM and FC data streams and perform correction computations. </a:t>
            </a:r>
          </a:p>
          <a:p>
            <a:r>
              <a:rPr lang="en-US" altLang="zh-CN" sz="2000" dirty="0"/>
              <a:t>Based on the current latency test results of various systems, the system can achieve a closed-loop bandwidth of 500 Hz or even higher.</a:t>
            </a:r>
          </a:p>
          <a:p>
            <a:r>
              <a:rPr lang="en-US" altLang="zh-CN" sz="2000" dirty="0"/>
              <a:t>We will soon complete the small system testing with beam and proceed to mass production. We hope to start commissioning by the end of the year.</a:t>
            </a:r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345927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7E0FF4B-EC6B-4455-932D-76A7204C2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Thanks to Tian </a:t>
            </a:r>
            <a:r>
              <a:rPr lang="en-US" altLang="zh-CN" dirty="0" err="1"/>
              <a:t>Yuke</a:t>
            </a:r>
            <a:r>
              <a:rPr lang="en-US" altLang="zh-CN" dirty="0"/>
              <a:t>(NSLS2), Yin </a:t>
            </a:r>
            <a:r>
              <a:rPr lang="en-US" altLang="zh-CN" dirty="0" err="1"/>
              <a:t>Chongxian</a:t>
            </a:r>
            <a:r>
              <a:rPr lang="en-US" altLang="zh-CN" dirty="0"/>
              <a:t> (SSRF), Jiang </a:t>
            </a:r>
            <a:r>
              <a:rPr lang="en-US" altLang="zh-CN" dirty="0" err="1"/>
              <a:t>Bocheng</a:t>
            </a:r>
            <a:r>
              <a:rPr lang="en-US" altLang="zh-CN" dirty="0"/>
              <a:t> (Chongqing University), Liu Lin (Sirius), Daniel Tavares (Sirius), Fernando de Sa (Sirius),  and Holger </a:t>
            </a:r>
            <a:r>
              <a:rPr lang="en-US" altLang="zh-CN" dirty="0" err="1"/>
              <a:t>Schlarb</a:t>
            </a:r>
            <a:r>
              <a:rPr lang="en-US" altLang="zh-CN" dirty="0"/>
              <a:t> (DESY) for their insightful discussions.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90B6411-B08B-4CB0-B42F-DDA771043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Acknowledgement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42723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84511C5-2BB0-4C5D-9393-C8BB01F03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15" y="0"/>
            <a:ext cx="10643169" cy="6858000"/>
          </a:xfrm>
          <a:prstGeom prst="rect">
            <a:avLst/>
          </a:prstGeom>
        </p:spPr>
      </p:pic>
      <p:pic>
        <p:nvPicPr>
          <p:cNvPr id="1026" name="Picture 2" descr="https://p0.itc.cn/q_70/images03/20221019/338b3ee5f6d6441abdce2220f074be3c.jpeg">
            <a:extLst>
              <a:ext uri="{FF2B5EF4-FFF2-40B4-BE49-F238E27FC236}">
                <a16:creationId xmlns:a16="http://schemas.microsoft.com/office/drawing/2014/main" id="{0E3CCEC1-44C9-4026-8A1C-A5B558A5E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288" y="1274685"/>
            <a:ext cx="8311767" cy="527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4016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33D6F05-9850-40B7-A508-AD4F7598D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232" y="949119"/>
            <a:ext cx="10718987" cy="4804867"/>
          </a:xfrm>
        </p:spPr>
        <p:txBody>
          <a:bodyPr/>
          <a:lstStyle/>
          <a:p>
            <a:r>
              <a:rPr lang="en-US" altLang="zh-CN" dirty="0">
                <a:effectLst/>
              </a:rPr>
              <a:t>1-8 power splitter for RF clock fanout.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021E86E-F6C6-4F6D-8E25-EEFF2E537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RF clock fanout </a:t>
            </a:r>
            <a:r>
              <a:rPr lang="en-US" altLang="zh-CN" dirty="0" err="1"/>
              <a:t>mdoule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67172C2-A345-4CAD-9B68-C1C366BA6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838" y="4128148"/>
            <a:ext cx="3127787" cy="20086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FD8CDD-218D-4B9B-A9CF-2D3A14EF7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679" y="1503756"/>
            <a:ext cx="7688946" cy="24761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C67A473-7F87-4B05-90F8-D0AB119E5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679" y="4128148"/>
            <a:ext cx="4308648" cy="203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145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9C07DF5-EDFA-4E22-83EA-DD482B361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650" y="1742935"/>
            <a:ext cx="6480175" cy="3766179"/>
          </a:xfrm>
        </p:spPr>
        <p:txBody>
          <a:bodyPr/>
          <a:lstStyle/>
          <a:p>
            <a:r>
              <a:rPr lang="en-US" altLang="zh-CN" b="1" dirty="0"/>
              <a:t>FOFB BDT Function block</a:t>
            </a:r>
          </a:p>
          <a:p>
            <a:r>
              <a:rPr lang="en-US" altLang="zh-CN" b="1" dirty="0"/>
              <a:t>Key features</a:t>
            </a:r>
          </a:p>
          <a:p>
            <a:pPr lvl="1"/>
            <a:r>
              <a:rPr lang="en-US" altLang="zh-CN" b="1" dirty="0"/>
              <a:t>Receive all 12 BPMs from one station;</a:t>
            </a:r>
          </a:p>
          <a:p>
            <a:pPr lvl="1"/>
            <a:r>
              <a:rPr lang="en-US" altLang="zh-CN" b="1" dirty="0"/>
              <a:t>Receive all XBPMs near the FOFB station; </a:t>
            </a:r>
          </a:p>
          <a:p>
            <a:pPr lvl="1"/>
            <a:r>
              <a:rPr lang="en-US" altLang="zh-CN" b="1" dirty="0"/>
              <a:t>Check, reassemble, and align all BPM data;</a:t>
            </a:r>
          </a:p>
          <a:p>
            <a:pPr lvl="1"/>
            <a:r>
              <a:rPr lang="en-US" altLang="zh-CN" b="1" dirty="0"/>
              <a:t>Finally, send the data to the FOC module using one fiber.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8374C78-BF6D-4B5D-9C02-BE244C416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BDT module function block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9CDF88-4652-4948-982F-F7A7CCCAC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343" y="1544195"/>
            <a:ext cx="6153567" cy="283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07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DC1CA19-18A3-41A7-93C3-F5C0A2469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Orbit stability criteria</a:t>
            </a:r>
            <a:endParaRPr lang="zh-CN" alt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2AD16CE3-19D7-4888-8736-58DAF0EFF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929877"/>
              </p:ext>
            </p:extLst>
          </p:nvPr>
        </p:nvGraphicFramePr>
        <p:xfrm>
          <a:off x="2085787" y="3581845"/>
          <a:ext cx="7482054" cy="147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7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2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2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864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HEPS 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stability requirement</a:t>
                      </a:r>
                    </a:p>
                  </a:txBody>
                  <a:tcPr marL="91437" marR="91437" marT="45708" marB="45708"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Short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</a:rPr>
                        <a:t> time (0.01-1000 Hz)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marT="45708" marB="45708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orbit</a:t>
                      </a:r>
                    </a:p>
                  </a:txBody>
                  <a:tcPr marL="91437" marR="91437" marT="45708" marB="4570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angular</a:t>
                      </a:r>
                    </a:p>
                  </a:txBody>
                  <a:tcPr marL="91437" marR="91437" marT="45708" marB="4570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3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Horizontal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1.0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en-US" sz="1800" baseline="0" dirty="0"/>
                        <a:t>m</a:t>
                      </a:r>
                      <a:endParaRPr lang="en-US" sz="1800" dirty="0"/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0.2 </a:t>
                      </a:r>
                      <a:r>
                        <a:rPr lang="en-US" sz="1800" baseline="0" dirty="0" err="1"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en-US" sz="1800" baseline="0" dirty="0" err="1"/>
                        <a:t>rad</a:t>
                      </a:r>
                      <a:endParaRPr lang="en-US" sz="1800" dirty="0"/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3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Vertical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0.3 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en-US" sz="1800" dirty="0"/>
                        <a:t>m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0.06 </a:t>
                      </a:r>
                      <a:r>
                        <a:rPr lang="en-US" sz="1800" baseline="0" dirty="0" err="1"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en-US" sz="1800" baseline="0" dirty="0" err="1"/>
                        <a:t>rad</a:t>
                      </a:r>
                      <a:endParaRPr lang="en-US" sz="1800" dirty="0"/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5AE1F2D1-2D4A-46EA-B8CE-AE68B98E6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367" y="2812447"/>
            <a:ext cx="79432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en-US" dirty="0"/>
              <a:t>48 7BA cells, 576 BPMs, 192 fast correctors (FC),</a:t>
            </a:r>
            <a:r>
              <a:rPr lang="zh-CN" altLang="en-US" dirty="0"/>
              <a:t> </a:t>
            </a:r>
            <a:r>
              <a:rPr lang="en-US" altLang="zh-CN" dirty="0"/>
              <a:t>288</a:t>
            </a:r>
            <a:r>
              <a:rPr lang="zh-CN" altLang="en-US" dirty="0"/>
              <a:t> </a:t>
            </a:r>
            <a:r>
              <a:rPr lang="en-US" altLang="zh-CN" dirty="0"/>
              <a:t>slow correctors (SC)</a:t>
            </a:r>
            <a:r>
              <a:rPr lang="en-US" altLang="en-US" dirty="0"/>
              <a:t> 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02A274D-E704-4B7C-A74A-9602FD3A00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9" t="45418" r="17219" b="19778"/>
          <a:stretch/>
        </p:blipFill>
        <p:spPr>
          <a:xfrm>
            <a:off x="1114119" y="1320007"/>
            <a:ext cx="9425390" cy="150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4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Global orbit feedback scheme</a:t>
            </a:r>
            <a:endParaRPr lang="en-US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9E52A079-31BC-4E59-B405-30DF748E0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Strategy: SOFB+FOFB+RFFB</a:t>
            </a:r>
          </a:p>
          <a:p>
            <a:r>
              <a:rPr lang="en-US" altLang="zh-CN" dirty="0"/>
              <a:t>Commissioning: SOFB+RFFB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F8866FA-FA30-498B-A433-9AF719C21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50" y="2986939"/>
            <a:ext cx="5635061" cy="2287667"/>
          </a:xfrm>
          <a:prstGeom prst="rect">
            <a:avLst/>
          </a:prstGeom>
        </p:spPr>
      </p:pic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1740545-6566-4FBB-988D-348B7A0286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380620"/>
              </p:ext>
            </p:extLst>
          </p:nvPr>
        </p:nvGraphicFramePr>
        <p:xfrm>
          <a:off x="6096000" y="1289745"/>
          <a:ext cx="5497048" cy="4103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3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864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marL="91437" marR="91437" marT="45708" marB="4570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Feedback design</a:t>
                      </a:r>
                    </a:p>
                  </a:txBody>
                  <a:tcPr marL="91437" marR="91437" marT="45708" marB="4570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3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Algorithm implementation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Fast + SOFB</a:t>
                      </a:r>
                      <a:endParaRPr lang="en-US" sz="1800" dirty="0"/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BPM sampling rate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22 kHz (FA)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FC sampling rate 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22 kHz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:a16="http://schemas.microsoft.com/office/drawing/2014/main" val="3597547001"/>
                  </a:ext>
                </a:extLst>
              </a:tr>
              <a:tr h="370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Signal processors (16 stations)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FPGA (Virtex-7)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:a16="http://schemas.microsoft.com/office/drawing/2014/main" val="755278079"/>
                  </a:ext>
                </a:extLst>
              </a:tr>
              <a:tr h="370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Num. BPMs /plane</a:t>
                      </a:r>
                      <a:endParaRPr lang="en-US" sz="1800" dirty="0"/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576 (12 per cell)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:a16="http://schemas.microsoft.com/office/drawing/2014/main" val="477737406"/>
                  </a:ext>
                </a:extLst>
              </a:tr>
              <a:tr h="370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FC /plane</a:t>
                      </a:r>
                      <a:endParaRPr lang="en-US" sz="1800" dirty="0"/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192 (4 per cell)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:a16="http://schemas.microsoft.com/office/drawing/2014/main" val="3781833663"/>
                  </a:ext>
                </a:extLst>
              </a:tr>
              <a:tr h="370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SC /plane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288 (6 per cell)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:a16="http://schemas.microsoft.com/office/drawing/2014/main" val="4082893658"/>
                  </a:ext>
                </a:extLst>
              </a:tr>
              <a:tr h="370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FC PS bandwidth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10 kHz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:a16="http://schemas.microsoft.com/office/drawing/2014/main" val="2624624134"/>
                  </a:ext>
                </a:extLst>
              </a:tr>
              <a:tr h="370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FC latency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&lt; 25 </a:t>
                      </a:r>
                      <a:r>
                        <a:rPr lang="en-US" sz="1800" dirty="0" err="1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800" dirty="0" err="1"/>
                        <a:t>s</a:t>
                      </a:r>
                      <a:endParaRPr lang="en-US" sz="1800" dirty="0"/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:a16="http://schemas.microsoft.com/office/drawing/2014/main" val="63999337"/>
                  </a:ext>
                </a:extLst>
              </a:tr>
              <a:tr h="370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 FOFB closed-loop bandwidth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&gt;500 Hz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:a16="http://schemas.microsoft.com/office/drawing/2014/main" val="2510401916"/>
                  </a:ext>
                </a:extLst>
              </a:tr>
            </a:tbl>
          </a:graphicData>
        </a:graphic>
      </p:graphicFrame>
      <p:sp>
        <p:nvSpPr>
          <p:cNvPr id="8" name="TextBox 3">
            <a:extLst>
              <a:ext uri="{FF2B5EF4-FFF2-40B4-BE49-F238E27FC236}">
                <a16:creationId xmlns:a16="http://schemas.microsoft.com/office/drawing/2014/main" id="{5FE952E8-3BDB-439E-ABA4-8EB88B480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026" y="5315411"/>
            <a:ext cx="24288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en-US" dirty="0"/>
              <a:t>Global orbit feedback </a:t>
            </a:r>
          </a:p>
        </p:txBody>
      </p:sp>
    </p:spTree>
    <p:extLst>
      <p:ext uri="{BB962C8B-B14F-4D97-AF65-F5344CB8AC3E}">
        <p14:creationId xmlns:p14="http://schemas.microsoft.com/office/powerpoint/2010/main" val="3650094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4C807B1-4C9C-4B01-84B2-5AD581EB4E8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sz="4400" b="1" spc="-60" dirty="0">
                <a:latin typeface="+mj-lt"/>
                <a:ea typeface="+mj-ea"/>
                <a:cs typeface="+mj-cs"/>
              </a:rPr>
              <a:t>2, FOFB Architecture of HEPS</a:t>
            </a:r>
          </a:p>
        </p:txBody>
      </p:sp>
    </p:spTree>
    <p:extLst>
      <p:ext uri="{BB962C8B-B14F-4D97-AF65-F5344CB8AC3E}">
        <p14:creationId xmlns:p14="http://schemas.microsoft.com/office/powerpoint/2010/main" val="3440412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CB37CC0-6725-474B-B421-C13A0A74D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725" y="748259"/>
            <a:ext cx="12098588" cy="4766716"/>
          </a:xfrm>
        </p:spPr>
        <p:txBody>
          <a:bodyPr/>
          <a:lstStyle/>
          <a:p>
            <a:r>
              <a:rPr lang="en-US" altLang="zh-CN" dirty="0"/>
              <a:t>“Ring-Star-Ring”</a:t>
            </a:r>
            <a:r>
              <a:rPr lang="zh-CN" altLang="en-US" dirty="0"/>
              <a:t>  </a:t>
            </a:r>
            <a:r>
              <a:rPr lang="en-US" altLang="zh-CN" dirty="0"/>
              <a:t>structure</a:t>
            </a:r>
          </a:p>
          <a:p>
            <a:pPr lvl="1"/>
            <a:r>
              <a:rPr lang="en-US" altLang="zh-CN" dirty="0"/>
              <a:t>For each BPM station, construct all 12 BPMs to a BPM ring; </a:t>
            </a:r>
          </a:p>
          <a:p>
            <a:pPr lvl="1"/>
            <a:r>
              <a:rPr lang="en-US" altLang="zh-CN" dirty="0"/>
              <a:t>Connecting adjacent 3 BPM rings to 1 FOFB unit.</a:t>
            </a:r>
          </a:p>
          <a:p>
            <a:pPr lvl="1"/>
            <a:r>
              <a:rPr lang="en-US" altLang="zh-CN" dirty="0"/>
              <a:t>Link all 16 FOFB units to 1 large FOFB ring.</a:t>
            </a:r>
          </a:p>
          <a:p>
            <a:pPr lvl="1"/>
            <a:r>
              <a:rPr lang="en-US" altLang="zh-CN" dirty="0"/>
              <a:t>Connecting 1 FOFB unit to 3 FC PSC units.</a:t>
            </a:r>
          </a:p>
          <a:p>
            <a:pPr lvl="1"/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F1BA98D-88BC-4241-92AB-317D170BD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88" y="128793"/>
            <a:ext cx="10718987" cy="663575"/>
          </a:xfrm>
        </p:spPr>
        <p:txBody>
          <a:bodyPr/>
          <a:lstStyle/>
          <a:p>
            <a:r>
              <a:rPr lang="en-US" altLang="zh-CN" dirty="0"/>
              <a:t>FOFB system framework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14D2313-ECAA-4E78-AB24-365415732D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884" y="1869679"/>
            <a:ext cx="4445479" cy="44488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165D541-2D96-4759-BDC9-0645F9BE7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37" y="3612643"/>
            <a:ext cx="6268113" cy="270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92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 Transmission Network</a:t>
            </a:r>
            <a:endParaRPr lang="en-US" altLang="en-US" dirty="0"/>
          </a:p>
        </p:txBody>
      </p:sp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50B60237-934C-45E9-A427-94D7F3D18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42" y="1010413"/>
            <a:ext cx="11277599" cy="3054912"/>
          </a:xfrm>
        </p:spPr>
        <p:txBody>
          <a:bodyPr>
            <a:normAutofit lnSpcReduction="10000"/>
          </a:bodyPr>
          <a:lstStyle/>
          <a:p>
            <a:pPr lvl="1"/>
            <a:r>
              <a:rPr lang="en-US" altLang="zh-CN" dirty="0"/>
              <a:t> Our entire system has undergone two iterations of version development.</a:t>
            </a:r>
          </a:p>
          <a:p>
            <a:pPr lvl="1"/>
            <a:r>
              <a:rPr lang="en-US" altLang="zh-CN" dirty="0"/>
              <a:t> In the previous version, the FOFB framework featured a “ring-star-ring” two-layer design. With the latest design, we have incorporated a BDT module and developed a “star-ring” framework.</a:t>
            </a:r>
          </a:p>
          <a:p>
            <a:pPr lvl="2"/>
            <a:r>
              <a:rPr lang="en-US" altLang="zh-CN" dirty="0"/>
              <a:t>Reduce the latency;</a:t>
            </a:r>
          </a:p>
          <a:p>
            <a:pPr lvl="2"/>
            <a:r>
              <a:rPr lang="en-US" altLang="zh-CN" dirty="0"/>
              <a:t>Expand the inputs for XBPM;</a:t>
            </a:r>
          </a:p>
          <a:p>
            <a:pPr lvl="2"/>
            <a:r>
              <a:rPr lang="en-US" altLang="zh-CN" dirty="0"/>
              <a:t>Promote the system stability.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25D1DF8-12AF-4F3F-B08D-2387DF54C149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680228" y="2397933"/>
            <a:ext cx="3349704" cy="33522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C1D26E-C027-41F0-8644-E23973389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176" y="2397933"/>
            <a:ext cx="3349704" cy="3334784"/>
          </a:xfrm>
          <a:prstGeom prst="rect">
            <a:avLst/>
          </a:prstGeom>
        </p:spPr>
      </p:pic>
      <p:sp>
        <p:nvSpPr>
          <p:cNvPr id="2" name="箭头: 右 1">
            <a:extLst>
              <a:ext uri="{FF2B5EF4-FFF2-40B4-BE49-F238E27FC236}">
                <a16:creationId xmlns:a16="http://schemas.microsoft.com/office/drawing/2014/main" id="{131B4B30-CEEE-4317-8C70-2D795C7719DD}"/>
              </a:ext>
            </a:extLst>
          </p:cNvPr>
          <p:cNvSpPr/>
          <p:nvPr/>
        </p:nvSpPr>
        <p:spPr>
          <a:xfrm>
            <a:off x="8170188" y="3917862"/>
            <a:ext cx="373380" cy="312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22D21F3-1D1F-4EAF-BA40-CCFC16116C9E}"/>
              </a:ext>
            </a:extLst>
          </p:cNvPr>
          <p:cNvSpPr/>
          <p:nvPr/>
        </p:nvSpPr>
        <p:spPr>
          <a:xfrm>
            <a:off x="221676" y="3917862"/>
            <a:ext cx="4609207" cy="28577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</a:pPr>
            <a:r>
              <a:rPr lang="en-US" altLang="zh-CN" sz="2400" dirty="0"/>
              <a:t> </a:t>
            </a:r>
            <a:r>
              <a:rPr lang="en-US" altLang="zh-CN" sz="2200" dirty="0"/>
              <a:t>Note: Changing the data transmission framework only requires changing the fiber optic connection method, without the need to modify the hardware and software of each system.</a:t>
            </a:r>
          </a:p>
        </p:txBody>
      </p:sp>
    </p:spTree>
    <p:extLst>
      <p:ext uri="{BB962C8B-B14F-4D97-AF65-F5344CB8AC3E}">
        <p14:creationId xmlns:p14="http://schemas.microsoft.com/office/powerpoint/2010/main" val="3809888661"/>
      </p:ext>
    </p:extLst>
  </p:cSld>
  <p:clrMapOvr>
    <a:masterClrMapping/>
  </p:clrMapOvr>
</p:sld>
</file>

<file path=ppt/theme/theme1.xml><?xml version="1.0" encoding="utf-8"?>
<a:theme xmlns:a="http://schemas.openxmlformats.org/drawingml/2006/main" name="HEPS-PPT主题-V5-蓝色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HEPSTF">
      <a:majorFont>
        <a:latin typeface="Times New Roman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PS-PPT主题-V5-蓝色" id="{6C636641-4C2C-4680-9355-58EDE5677CA7}" vid="{4E11FAF6-8F1B-49B9-8FA3-DD707ABD7909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8742</TotalTime>
  <Words>2755</Words>
  <Application>Microsoft Office PowerPoint</Application>
  <PresentationFormat>宽屏</PresentationFormat>
  <Paragraphs>315</Paragraphs>
  <Slides>47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62" baseType="lpstr">
      <vt:lpstr>等线</vt:lpstr>
      <vt:lpstr>仿宋</vt:lpstr>
      <vt:lpstr>黑体</vt:lpstr>
      <vt:lpstr>隶书</vt:lpstr>
      <vt:lpstr>宋体</vt:lpstr>
      <vt:lpstr>微软雅黑</vt:lpstr>
      <vt:lpstr>Arial</vt:lpstr>
      <vt:lpstr>Arial Black</vt:lpstr>
      <vt:lpstr>Calibri</vt:lpstr>
      <vt:lpstr>Cambria Math</vt:lpstr>
      <vt:lpstr>Symbol</vt:lpstr>
      <vt:lpstr>Times New Roman</vt:lpstr>
      <vt:lpstr>Wingdings</vt:lpstr>
      <vt:lpstr>Wingdings 2</vt:lpstr>
      <vt:lpstr>HEPS-PPT主题-V5-蓝色</vt:lpstr>
      <vt:lpstr>HEPS Fast Orbit Feedback system</vt:lpstr>
      <vt:lpstr>PowerPoint 演示文稿</vt:lpstr>
      <vt:lpstr>PowerPoint 演示文稿</vt:lpstr>
      <vt:lpstr>High Energy Photon Source</vt:lpstr>
      <vt:lpstr>Orbit stability criteria</vt:lpstr>
      <vt:lpstr>Global orbit feedback scheme</vt:lpstr>
      <vt:lpstr>PowerPoint 演示文稿</vt:lpstr>
      <vt:lpstr>FOFB system framework</vt:lpstr>
      <vt:lpstr>Data Transmission Network</vt:lpstr>
      <vt:lpstr> Data Transmission Network</vt:lpstr>
      <vt:lpstr>FOFB system Hardware Unit</vt:lpstr>
      <vt:lpstr>FOFB system Hardware Unit</vt:lpstr>
      <vt:lpstr>FOFB system Hardware Unit</vt:lpstr>
      <vt:lpstr>FOFB system data processing flow</vt:lpstr>
      <vt:lpstr>PowerPoint 演示文稿</vt:lpstr>
      <vt:lpstr>FOFB Hardware development(main parts)</vt:lpstr>
      <vt:lpstr>FOFB.ATCA.Backplane design</vt:lpstr>
      <vt:lpstr>FOFB.ATCA.FOC module design</vt:lpstr>
      <vt:lpstr>FOFB.ATCA.AUX module design</vt:lpstr>
      <vt:lpstr>FOFB.ATCA.PSC_Interface module design</vt:lpstr>
      <vt:lpstr> Hardware implementation</vt:lpstr>
      <vt:lpstr>PowerPoint 演示文稿</vt:lpstr>
      <vt:lpstr> Laboratory testing platform</vt:lpstr>
      <vt:lpstr>Multi-system joint test in laboratory</vt:lpstr>
      <vt:lpstr>PowerPoint 演示文稿</vt:lpstr>
      <vt:lpstr>On site testing platform construction</vt:lpstr>
      <vt:lpstr>On site testing: FOC self testing</vt:lpstr>
      <vt:lpstr>On site testing: DPBMs-FOFB</vt:lpstr>
      <vt:lpstr>On site testing: FOFB-PSC</vt:lpstr>
      <vt:lpstr>On site testing: FOFB-PSC</vt:lpstr>
      <vt:lpstr>PowerPoint 演示文稿</vt:lpstr>
      <vt:lpstr>Time consumption and FOFB system bandwidth</vt:lpstr>
      <vt:lpstr>Time consumption and FOFB system bandwidth</vt:lpstr>
      <vt:lpstr>PowerPoint 演示文稿</vt:lpstr>
      <vt:lpstr>System software architecture</vt:lpstr>
      <vt:lpstr>Upper-Layer Control Software</vt:lpstr>
      <vt:lpstr> Implementation of FOFB algorithm</vt:lpstr>
      <vt:lpstr>PowerPoint 演示文稿</vt:lpstr>
      <vt:lpstr>Next plan in 2025</vt:lpstr>
      <vt:lpstr>Long-term plans</vt:lpstr>
      <vt:lpstr>Long-term plans</vt:lpstr>
      <vt:lpstr>PowerPoint 演示文稿</vt:lpstr>
      <vt:lpstr>Summary</vt:lpstr>
      <vt:lpstr>Acknowledgement</vt:lpstr>
      <vt:lpstr>PowerPoint 演示文稿</vt:lpstr>
      <vt:lpstr>RF clock fanout mdoule</vt:lpstr>
      <vt:lpstr>BDT module function block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苑梦尧</dc:creator>
  <cp:lastModifiedBy>max</cp:lastModifiedBy>
  <cp:revision>582</cp:revision>
  <dcterms:created xsi:type="dcterms:W3CDTF">2023-03-22T12:32:58Z</dcterms:created>
  <dcterms:modified xsi:type="dcterms:W3CDTF">2025-03-19T07:19:26Z</dcterms:modified>
</cp:coreProperties>
</file>