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1"/>
    <p:sldMasterId id="2147483678" r:id="rId2"/>
  </p:sldMasterIdLst>
  <p:notesMasterIdLst>
    <p:notesMasterId r:id="rId37"/>
  </p:notesMasterIdLst>
  <p:handoutMasterIdLst>
    <p:handoutMasterId r:id="rId38"/>
  </p:handoutMasterIdLst>
  <p:sldIdLst>
    <p:sldId id="256" r:id="rId3"/>
    <p:sldId id="306" r:id="rId4"/>
    <p:sldId id="259" r:id="rId5"/>
    <p:sldId id="283" r:id="rId6"/>
    <p:sldId id="269" r:id="rId7"/>
    <p:sldId id="275" r:id="rId8"/>
    <p:sldId id="270" r:id="rId9"/>
    <p:sldId id="271" r:id="rId10"/>
    <p:sldId id="284" r:id="rId11"/>
    <p:sldId id="272" r:id="rId12"/>
    <p:sldId id="273" r:id="rId13"/>
    <p:sldId id="27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276" r:id="rId30"/>
    <p:sldId id="278" r:id="rId31"/>
    <p:sldId id="282" r:id="rId32"/>
    <p:sldId id="279" r:id="rId33"/>
    <p:sldId id="281" r:id="rId34"/>
    <p:sldId id="300" r:id="rId35"/>
    <p:sldId id="268" r:id="rId3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CB"/>
    <a:srgbClr val="005DE0"/>
    <a:srgbClr val="F207CA"/>
    <a:srgbClr val="E6E6E6"/>
    <a:srgbClr val="0FE6F8"/>
    <a:srgbClr val="253366"/>
    <a:srgbClr val="FEFCDE"/>
    <a:srgbClr val="FBEA1C"/>
    <a:srgbClr val="B30505"/>
    <a:srgbClr val="2EA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83047" autoAdjust="0"/>
  </p:normalViewPr>
  <p:slideViewPr>
    <p:cSldViewPr snapToObjects="1" showGuides="1">
      <p:cViewPr varScale="1">
        <p:scale>
          <a:sx n="88" d="100"/>
          <a:sy n="88" d="100"/>
        </p:scale>
        <p:origin x="1710" y="90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16/03/2025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16/03/2025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87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66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83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EA0B3-25B2-25D3-C869-DA616E204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8801E-2949-53D0-C78D-2FB92AD35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7F20E-4042-F003-1EA1-DF0FB392A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62472-4D3A-CFE4-406F-5D838E1F3E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29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203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622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162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06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31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28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35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045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28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02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4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72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75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3C8AD-6529-5D10-DAF7-45D15001B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C16C9-C977-BCE7-D986-95A69D251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75A69-2D12-F2F3-17A9-4F896124F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30C8F-F921-4DAA-D925-B8D01E1BB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29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340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714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61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36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136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35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FDAD3-5694-9F54-FADA-18D89BE65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906C4-8114-3790-36A9-1B47A986D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97A0C-6853-FF52-28CA-BBFC56BD3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67FE1-14FF-72FD-2CAD-E4879D30F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FA5C3-EDEA-89A0-20C7-C5F2E37D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14441-530C-7410-F65D-8DA7A55DF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CA4E3-FFFF-52C0-0856-33EF990BF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2321B-CFF8-FA3E-0823-A876A1134B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1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5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F9818-7FC2-6491-5A50-021FF299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C09C8-CBDE-25F8-F79C-66C079ECD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9289D-ED14-86CE-CCC4-E5544F2E2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79CA5-ADBE-03E7-DF9D-E922B1E73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58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4CD2-2BF4-2B4F-312A-646D10F8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F30118-115E-7F25-2F87-BD1701C27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33A8C-6F94-5873-B5E9-2F1FB1C19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F8FAE-4540-E380-8C9D-0B0148154B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37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5A3F-1A1F-08F8-9D60-CBA90E6C7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080B0-AF7B-8450-D781-CFCBE8543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953BD-B158-D016-6EDE-F36C60504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07696-6D2E-60A0-21D4-C7DA55463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74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0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1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7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90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8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1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8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A. Mochihashi, Welcome and Kickoff Meeting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7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3/17/2025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de-DE" dirty="0"/>
              <a:t>A. Mochihashi, Welcome and Kickoff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  <p:sldLayoutId id="2147483711" r:id="rId3"/>
    <p:sldLayoutId id="2147483694" r:id="rId4"/>
    <p:sldLayoutId id="2147483696" r:id="rId5"/>
    <p:sldLayoutId id="2147483697" r:id="rId6"/>
    <p:sldLayoutId id="2147483700" r:id="rId7"/>
    <p:sldLayoutId id="2147483701" r:id="rId8"/>
    <p:sldLayoutId id="2147483710" r:id="rId9"/>
    <p:sldLayoutId id="214748369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ibpt.kit.edu/cstart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hyperlink" Target="https://www.ibpt.kit.edu/flute.ph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hyperlink" Target="https://www.ibpt.kit.edu/kara.php" TargetMode="External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8429/jacow-ipac2024-tups61" TargetMode="External"/><Relationship Id="rId5" Type="http://schemas.openxmlformats.org/officeDocument/2006/relationships/hyperlink" Target="http://arxiv.org/abs/2409.16177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eg"/><Relationship Id="rId7" Type="http://schemas.openxmlformats.org/officeDocument/2006/relationships/hyperlink" Target="https://doi.org/10.18429/jacow-ipac2024-wepr2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8429/jacow-ipac2024-wepg51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atp.kit.edu/sustainability.php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hyperlink" Target="https://doi.org/10.18429/jacow-ipac2024-mopr44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66432" y="1831606"/>
            <a:ext cx="8197920" cy="1568635"/>
          </a:xfrm>
        </p:spPr>
        <p:txBody>
          <a:bodyPr/>
          <a:lstStyle/>
          <a:p>
            <a:r>
              <a:rPr lang="en-GB" dirty="0"/>
              <a:t>Welcome and </a:t>
            </a:r>
            <a:r>
              <a:rPr lang="en-GB" dirty="0" err="1"/>
              <a:t>Kickoff</a:t>
            </a:r>
            <a:r>
              <a:rPr lang="en-GB" dirty="0"/>
              <a:t> Meeting</a:t>
            </a:r>
          </a:p>
          <a:p>
            <a:r>
              <a:rPr lang="en-GB" sz="3200" dirty="0"/>
              <a:t>- I.FAST Workshop on Stability of Storage Ring Based Light 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Akira Mochihashi, I.FAST Task 7.2 / KIT - IBPT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The Quadro City Hotel, Karlsruhe, 17 March 2025</a:t>
            </a:r>
          </a:p>
        </p:txBody>
      </p:sp>
    </p:spTree>
    <p:extLst>
      <p:ext uri="{BB962C8B-B14F-4D97-AF65-F5344CB8AC3E}">
        <p14:creationId xmlns:p14="http://schemas.microsoft.com/office/powerpoint/2010/main" val="3964096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7752-94FC-DC11-2C58-AE02A0F6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I.FAST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5BC64-8164-4D4D-5BAD-0FAFA911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828" y="1393577"/>
            <a:ext cx="11018440" cy="595263"/>
          </a:xfrm>
        </p:spPr>
        <p:txBody>
          <a:bodyPr/>
          <a:lstStyle/>
          <a:p>
            <a:r>
              <a:rPr lang="de-DE" sz="2400" b="1" u="sng" dirty="0">
                <a:solidFill>
                  <a:srgbClr val="0033CC"/>
                </a:solidFill>
              </a:rPr>
              <a:t>I</a:t>
            </a:r>
            <a:r>
              <a:rPr lang="de-DE" sz="2400" dirty="0">
                <a:solidFill>
                  <a:srgbClr val="0033CC"/>
                </a:solidFill>
              </a:rPr>
              <a:t>nnovation</a:t>
            </a:r>
            <a:r>
              <a:rPr lang="de-DE" sz="2400" dirty="0"/>
              <a:t> </a:t>
            </a:r>
            <a:r>
              <a:rPr lang="de-DE" sz="2400" b="1" u="sng" dirty="0"/>
              <a:t>F</a:t>
            </a:r>
            <a:r>
              <a:rPr lang="de-DE" sz="2400" dirty="0"/>
              <a:t>ostering in </a:t>
            </a:r>
            <a:r>
              <a:rPr lang="de-DE" sz="2400" b="1" u="sng" dirty="0"/>
              <a:t>A</a:t>
            </a:r>
            <a:r>
              <a:rPr lang="de-DE" sz="2400" dirty="0"/>
              <a:t>ccelerator </a:t>
            </a:r>
            <a:r>
              <a:rPr lang="de-DE" sz="2400" b="1" u="sng" dirty="0"/>
              <a:t>S</a:t>
            </a:r>
            <a:r>
              <a:rPr lang="de-DE" sz="2400" dirty="0"/>
              <a:t>cience and </a:t>
            </a:r>
            <a:r>
              <a:rPr lang="de-DE" sz="2400" b="1" u="sng" dirty="0"/>
              <a:t>T</a:t>
            </a:r>
            <a:r>
              <a:rPr lang="de-DE" sz="2400" dirty="0"/>
              <a:t>echnology (</a:t>
            </a:r>
            <a:r>
              <a:rPr lang="de-DE" sz="2400" b="1" u="sng" dirty="0">
                <a:solidFill>
                  <a:srgbClr val="0033CC"/>
                </a:solidFill>
              </a:rPr>
              <a:t>I.</a:t>
            </a:r>
            <a:r>
              <a:rPr lang="de-DE" sz="2400" b="1" u="sng" dirty="0"/>
              <a:t>FAST</a:t>
            </a:r>
            <a:r>
              <a:rPr lang="de-DE" sz="2400" dirty="0"/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BEFAF-4CF8-E042-AA0A-A92C4EB3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0EFAD-38FE-8B1E-8B98-7F72D7EB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534FA-E0F1-95D8-FFE6-C69A2D2E9F66}"/>
              </a:ext>
            </a:extLst>
          </p:cNvPr>
          <p:cNvSpPr txBox="1"/>
          <p:nvPr/>
        </p:nvSpPr>
        <p:spPr>
          <a:xfrm>
            <a:off x="1444108" y="1833791"/>
            <a:ext cx="972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I.FAST aims to enhance</a:t>
            </a:r>
            <a:r>
              <a:rPr lang="en-US" sz="1800" dirty="0">
                <a:solidFill>
                  <a:srgbClr val="0033CC"/>
                </a:solidFill>
                <a:cs typeface="Times New Roman" panose="02020603050405020304" pitchFamily="18" charset="0"/>
              </a:rPr>
              <a:t> innovation</a:t>
            </a:r>
            <a:r>
              <a:rPr lang="en-US" sz="1800" dirty="0">
                <a:cs typeface="Times New Roman" panose="02020603050405020304" pitchFamily="18" charset="0"/>
              </a:rPr>
              <a:t> in the particle accelerator community, mapping out and facilitating the development of breakthrough technologies common to multiple accelerator platforms. 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DB891-92AF-26ED-D689-00CF7B067505}"/>
              </a:ext>
            </a:extLst>
          </p:cNvPr>
          <p:cNvSpPr txBox="1"/>
          <p:nvPr/>
        </p:nvSpPr>
        <p:spPr>
          <a:xfrm>
            <a:off x="1428289" y="2780928"/>
            <a:ext cx="9720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… </a:t>
            </a:r>
            <a:r>
              <a:rPr lang="en-US" sz="1800" dirty="0">
                <a:solidFill>
                  <a:srgbClr val="0033CC"/>
                </a:solidFill>
              </a:rPr>
              <a:t>Innovation</a:t>
            </a:r>
            <a:r>
              <a:rPr lang="en-US" sz="1800" dirty="0"/>
              <a:t> is needed to identify and </a:t>
            </a:r>
            <a:r>
              <a:rPr lang="en-US" sz="1800" b="1" dirty="0"/>
              <a:t>develop new sustainable accelerator technologies</a:t>
            </a:r>
            <a:r>
              <a:rPr lang="en-US" sz="1800" dirty="0"/>
              <a:t> capable of reaching the performance required by particle physicists at an acceptable impact on society; and to favor the </a:t>
            </a:r>
            <a:r>
              <a:rPr lang="en-US" sz="1800" b="1" dirty="0"/>
              <a:t>transfer of key technologies</a:t>
            </a:r>
            <a:r>
              <a:rPr lang="en-US" sz="1800" dirty="0"/>
              <a:t>, developed over the last decades, to particle accelerators used for applied science (photon and neutron sources) and for societal applications (medicine, industry, environment).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84867A5-8220-F370-DF1C-2EE47F83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626588"/>
              </p:ext>
            </p:extLst>
          </p:nvPr>
        </p:nvGraphicFramePr>
        <p:xfrm>
          <a:off x="2368457" y="4535254"/>
          <a:ext cx="8015181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37551">
                  <a:extLst>
                    <a:ext uri="{9D8B030D-6E8A-4147-A177-3AD203B41FA5}">
                      <a16:colId xmlns:a16="http://schemas.microsoft.com/office/drawing/2014/main" val="3258199132"/>
                    </a:ext>
                  </a:extLst>
                </a:gridCol>
                <a:gridCol w="5277630">
                  <a:extLst>
                    <a:ext uri="{9D8B030D-6E8A-4147-A177-3AD203B41FA5}">
                      <a16:colId xmlns:a16="http://schemas.microsoft.com/office/drawing/2014/main" val="3298427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Programme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Horizon 2020 (Research Innovation Action)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74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May 2021 – April 2025 → </a:t>
                      </a:r>
                      <a:r>
                        <a:rPr lang="de-DE" sz="1800" b="1" dirty="0" err="1"/>
                        <a:t>October</a:t>
                      </a:r>
                      <a:r>
                        <a:rPr lang="de-DE" sz="1800" b="1" dirty="0"/>
                        <a:t>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21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/>
                        <a:t>Consortium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/>
                        <a:t>48 participants from14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45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/>
                        <a:t>Project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/>
                        <a:t>Maurizio Vretenar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174006"/>
                  </a:ext>
                </a:extLst>
              </a:tr>
            </a:tbl>
          </a:graphicData>
        </a:graphic>
      </p:graphicFrame>
      <p:sp>
        <p:nvSpPr>
          <p:cNvPr id="9" name="Textfeld 9">
            <a:extLst>
              <a:ext uri="{FF2B5EF4-FFF2-40B4-BE49-F238E27FC236}">
                <a16:creationId xmlns:a16="http://schemas.microsoft.com/office/drawing/2014/main" id="{C977E5B7-1485-AA52-2A85-9192EE53762A}"/>
              </a:ext>
            </a:extLst>
          </p:cNvPr>
          <p:cNvSpPr txBox="1"/>
          <p:nvPr/>
        </p:nvSpPr>
        <p:spPr>
          <a:xfrm>
            <a:off x="7896200" y="6034690"/>
            <a:ext cx="332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3CC"/>
                </a:solidFill>
              </a:rPr>
              <a:t>https://ifast-project.eu/index.php/</a:t>
            </a:r>
          </a:p>
          <a:p>
            <a:r>
              <a:rPr lang="de-DE" sz="1200" dirty="0">
                <a:solidFill>
                  <a:srgbClr val="0033CC"/>
                </a:solidFill>
              </a:rPr>
              <a:t>https://ifast-project.eu/index.php/about</a:t>
            </a:r>
          </a:p>
        </p:txBody>
      </p:sp>
    </p:spTree>
    <p:extLst>
      <p:ext uri="{BB962C8B-B14F-4D97-AF65-F5344CB8AC3E}">
        <p14:creationId xmlns:p14="http://schemas.microsoft.com/office/powerpoint/2010/main" val="109184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99D3-6E2D-6617-81EC-737035E5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Project Structure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AFB7C-A52A-2878-E65E-38F866D0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2F301-8DCF-B76C-2356-1A79DD32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Grafik 6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2E512D99-40C8-3CD9-C1BB-10D3CFF71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84784"/>
            <a:ext cx="11014232" cy="4263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0827B-B5A1-25F7-15E6-E1AFD9F121E1}"/>
              </a:ext>
            </a:extLst>
          </p:cNvPr>
          <p:cNvSpPr txBox="1"/>
          <p:nvPr/>
        </p:nvSpPr>
        <p:spPr>
          <a:xfrm>
            <a:off x="3431704" y="249289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Nine key thematic areas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4405D-EDB2-9899-E2B1-C5C96F1EFB00}"/>
              </a:ext>
            </a:extLst>
          </p:cNvPr>
          <p:cNvSpPr/>
          <p:nvPr/>
        </p:nvSpPr>
        <p:spPr>
          <a:xfrm>
            <a:off x="8832304" y="2893006"/>
            <a:ext cx="2521496" cy="6800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2D79A04A-A329-C58E-5C73-7308AEE0556D}"/>
              </a:ext>
            </a:extLst>
          </p:cNvPr>
          <p:cNvSpPr txBox="1"/>
          <p:nvPr/>
        </p:nvSpPr>
        <p:spPr>
          <a:xfrm>
            <a:off x="9100435" y="5382672"/>
            <a:ext cx="2609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3CC"/>
                </a:solidFill>
              </a:rPr>
              <a:t>https://ifast-project.eu/about</a:t>
            </a:r>
          </a:p>
        </p:txBody>
      </p:sp>
    </p:spTree>
    <p:extLst>
      <p:ext uri="{BB962C8B-B14F-4D97-AF65-F5344CB8AC3E}">
        <p14:creationId xmlns:p14="http://schemas.microsoft.com/office/powerpoint/2010/main" val="407187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48FD-E459-7855-3104-00736B3E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I.FAST Work Package 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F06A49-167D-7621-17BB-326BF86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EFE96-B800-38C8-3DDC-A1B6E030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958CBE3-3241-112A-97FC-BCB6FFF35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443456"/>
              </p:ext>
            </p:extLst>
          </p:nvPr>
        </p:nvGraphicFramePr>
        <p:xfrm>
          <a:off x="695400" y="1944742"/>
          <a:ext cx="10801200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114370245"/>
                    </a:ext>
                  </a:extLst>
                </a:gridCol>
                <a:gridCol w="7314813">
                  <a:extLst>
                    <a:ext uri="{9D8B030D-6E8A-4147-A177-3AD203B41FA5}">
                      <a16:colId xmlns:a16="http://schemas.microsoft.com/office/drawing/2014/main" val="2841594880"/>
                    </a:ext>
                  </a:extLst>
                </a:gridCol>
                <a:gridCol w="2550283">
                  <a:extLst>
                    <a:ext uri="{9D8B030D-6E8A-4147-A177-3AD203B41FA5}">
                      <a16:colId xmlns:a16="http://schemas.microsoft.com/office/drawing/2014/main" val="2448148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Task </a:t>
                      </a:r>
                      <a:r>
                        <a:rPr lang="de-DE" dirty="0" err="1"/>
                        <a:t>leader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8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Coordination</a:t>
                      </a:r>
                      <a:r>
                        <a:rPr lang="de-DE" sz="1600" dirty="0"/>
                        <a:t> and </a:t>
                      </a:r>
                      <a:r>
                        <a:rPr lang="de-DE" sz="1600" dirty="0" err="1"/>
                        <a:t>communication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R. Bartolini (DESY)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28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Enabling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technologies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for</a:t>
                      </a:r>
                      <a:r>
                        <a:rPr lang="de-DE" sz="1600" dirty="0"/>
                        <a:t> ultra-</a:t>
                      </a:r>
                      <a:r>
                        <a:rPr lang="de-DE" sz="1600" dirty="0" err="1"/>
                        <a:t>low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emittance</a:t>
                      </a:r>
                      <a:r>
                        <a:rPr lang="de-DE" sz="1600" dirty="0"/>
                        <a:t> 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A. Mochihashi (KIT)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18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Variable Dipole </a:t>
                      </a:r>
                      <a:r>
                        <a:rPr lang="de-DE" sz="1600" dirty="0" err="1"/>
                        <a:t>for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the</a:t>
                      </a:r>
                      <a:r>
                        <a:rPr lang="de-DE" sz="1600" dirty="0"/>
                        <a:t> upgrade </a:t>
                      </a:r>
                      <a:r>
                        <a:rPr lang="de-DE" sz="1600" dirty="0" err="1"/>
                        <a:t>of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the</a:t>
                      </a:r>
                      <a:r>
                        <a:rPr lang="de-DE" sz="1600" dirty="0"/>
                        <a:t> ELETTRA </a:t>
                      </a:r>
                      <a:r>
                        <a:rPr lang="de-DE" sz="1600" dirty="0" err="1"/>
                        <a:t>storage</a:t>
                      </a:r>
                      <a:r>
                        <a:rPr lang="de-DE" sz="1600" dirty="0"/>
                        <a:t>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Y. </a:t>
                      </a:r>
                      <a:r>
                        <a:rPr lang="de-DE" sz="1600" dirty="0" err="1"/>
                        <a:t>Papaphilippou</a:t>
                      </a:r>
                      <a:r>
                        <a:rPr lang="de-DE" sz="1600" dirty="0"/>
                        <a:t>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09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Very high </a:t>
                      </a:r>
                      <a:r>
                        <a:rPr lang="de-DE" sz="1600" dirty="0" err="1"/>
                        <a:t>gradient</a:t>
                      </a:r>
                      <a:r>
                        <a:rPr lang="de-DE" sz="1600" dirty="0"/>
                        <a:t> RF </a:t>
                      </a:r>
                      <a:r>
                        <a:rPr lang="de-DE" sz="1600" dirty="0" err="1"/>
                        <a:t>Guns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operating</a:t>
                      </a:r>
                      <a:r>
                        <a:rPr lang="de-DE" sz="1600" dirty="0"/>
                        <a:t> in </a:t>
                      </a:r>
                      <a:r>
                        <a:rPr lang="de-DE" sz="1600" dirty="0" err="1"/>
                        <a:t>the</a:t>
                      </a:r>
                      <a:r>
                        <a:rPr lang="de-DE" sz="1600" dirty="0"/>
                        <a:t> C-band RF </a:t>
                      </a:r>
                      <a:r>
                        <a:rPr lang="de-DE" sz="1600" dirty="0" err="1"/>
                        <a:t>technology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D. </a:t>
                      </a:r>
                      <a:r>
                        <a:rPr lang="de-DE" sz="1600" dirty="0" err="1"/>
                        <a:t>Alesini</a:t>
                      </a:r>
                      <a:r>
                        <a:rPr lang="de-DE" sz="1600" dirty="0"/>
                        <a:t> (INFN)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03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Compact light Prototype </a:t>
                      </a:r>
                      <a:r>
                        <a:rPr lang="de-DE" sz="1600" dirty="0" err="1"/>
                        <a:t>Accelerator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Structures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G. </a:t>
                      </a:r>
                      <a:r>
                        <a:rPr lang="de-DE" sz="1600" dirty="0" err="1"/>
                        <a:t>D‘Auria</a:t>
                      </a:r>
                      <a:r>
                        <a:rPr lang="de-DE" sz="1600" dirty="0"/>
                        <a:t> (</a:t>
                      </a:r>
                      <a:r>
                        <a:rPr lang="de-DE" sz="1600" dirty="0" err="1"/>
                        <a:t>Elettra</a:t>
                      </a:r>
                      <a:r>
                        <a:rPr lang="de-DE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467604"/>
                  </a:ext>
                </a:extLst>
              </a:tr>
            </a:tbl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E8B62A0A-18A2-EB42-A375-ABE12174D1A3}"/>
              </a:ext>
            </a:extLst>
          </p:cNvPr>
          <p:cNvSpPr txBox="1"/>
          <p:nvPr/>
        </p:nvSpPr>
        <p:spPr bwMode="auto">
          <a:xfrm>
            <a:off x="1055689" y="4653136"/>
            <a:ext cx="10080624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</a:rPr>
              <a:t>Task 7.2: </a:t>
            </a:r>
            <a:r>
              <a:rPr lang="de-DE" b="1" dirty="0" err="1">
                <a:solidFill>
                  <a:schemeClr val="bg1"/>
                </a:solidFill>
              </a:rPr>
              <a:t>Enabling</a:t>
            </a:r>
            <a:r>
              <a:rPr lang="de-DE" b="1" dirty="0">
                <a:solidFill>
                  <a:schemeClr val="bg1"/>
                </a:solidFill>
              </a:rPr>
              <a:t> Technologies </a:t>
            </a:r>
            <a:r>
              <a:rPr lang="de-DE" b="1" dirty="0" err="1">
                <a:solidFill>
                  <a:schemeClr val="bg1"/>
                </a:solidFill>
              </a:rPr>
              <a:t>for</a:t>
            </a:r>
            <a:r>
              <a:rPr lang="de-DE" b="1" dirty="0">
                <a:solidFill>
                  <a:schemeClr val="bg1"/>
                </a:solidFill>
              </a:rPr>
              <a:t> Ultra Low </a:t>
            </a:r>
            <a:r>
              <a:rPr lang="de-DE" b="1" dirty="0" err="1">
                <a:solidFill>
                  <a:schemeClr val="bg1"/>
                </a:solidFill>
              </a:rPr>
              <a:t>Emittance</a:t>
            </a:r>
            <a:r>
              <a:rPr lang="de-DE" b="1" dirty="0">
                <a:solidFill>
                  <a:schemeClr val="bg1"/>
                </a:solidFill>
              </a:rPr>
              <a:t> Rings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chemeClr val="bg1"/>
                </a:solidFill>
              </a:rPr>
              <a:t>We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focus</a:t>
            </a:r>
            <a:r>
              <a:rPr lang="de-DE" dirty="0">
                <a:solidFill>
                  <a:schemeClr val="bg1"/>
                </a:solidFill>
              </a:rPr>
              <a:t> on </a:t>
            </a:r>
            <a:r>
              <a:rPr lang="de-DE" dirty="0" err="1">
                <a:solidFill>
                  <a:schemeClr val="bg1"/>
                </a:solidFill>
              </a:rPr>
              <a:t>networking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area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ultra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low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emittance</a:t>
            </a:r>
            <a:r>
              <a:rPr lang="de-DE" dirty="0">
                <a:solidFill>
                  <a:schemeClr val="bg1"/>
                </a:solidFill>
              </a:rPr>
              <a:t> rings </a:t>
            </a:r>
            <a:r>
              <a:rPr lang="de-DE" dirty="0" err="1">
                <a:solidFill>
                  <a:schemeClr val="bg1"/>
                </a:solidFill>
              </a:rPr>
              <a:t>dominated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recent</a:t>
            </a:r>
            <a:r>
              <a:rPr lang="de-DE" dirty="0">
                <a:solidFill>
                  <a:schemeClr val="bg1"/>
                </a:solidFill>
              </a:rPr>
              <a:t> X-</a:t>
            </a:r>
            <a:r>
              <a:rPr lang="de-DE" dirty="0" err="1">
                <a:solidFill>
                  <a:schemeClr val="bg1"/>
                </a:solidFill>
              </a:rPr>
              <a:t>ray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storage</a:t>
            </a:r>
            <a:r>
              <a:rPr lang="de-DE" dirty="0">
                <a:solidFill>
                  <a:schemeClr val="bg1"/>
                </a:solidFill>
              </a:rPr>
              <a:t> rings </a:t>
            </a:r>
            <a:r>
              <a:rPr lang="de-DE" dirty="0" err="1">
                <a:solidFill>
                  <a:schemeClr val="bg1"/>
                </a:solidFill>
              </a:rPr>
              <a:t>upgrades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exploiting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synergies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with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existing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future</a:t>
            </a:r>
            <a:r>
              <a:rPr lang="de-DE" dirty="0">
                <a:solidFill>
                  <a:schemeClr val="bg1"/>
                </a:solidFill>
              </a:rPr>
              <a:t> e</a:t>
            </a:r>
            <a:r>
              <a:rPr lang="de-DE" baseline="30000" dirty="0">
                <a:solidFill>
                  <a:schemeClr val="bg1"/>
                </a:solidFill>
              </a:rPr>
              <a:t>+</a:t>
            </a:r>
            <a:r>
              <a:rPr lang="de-DE" dirty="0">
                <a:solidFill>
                  <a:schemeClr val="bg1"/>
                </a:solidFill>
              </a:rPr>
              <a:t>/e</a:t>
            </a:r>
            <a:r>
              <a:rPr lang="de-DE" baseline="30000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colliders</a:t>
            </a:r>
            <a:r>
              <a:rPr lang="de-DE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A15DD-F81D-B7FE-B4D3-048762324FF4}"/>
              </a:ext>
            </a:extLst>
          </p:cNvPr>
          <p:cNvSpPr txBox="1"/>
          <p:nvPr/>
        </p:nvSpPr>
        <p:spPr>
          <a:xfrm>
            <a:off x="838200" y="142811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WP7: High brightness accelerators for light sources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99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6DAD-BACE-E4BC-712E-AAC25427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C89D-4898-6BB9-AC87-A2D12AAD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1887-BF76-EECF-C760-D3917098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About the workshop + joint experiment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The I.FAST Project: a brief introduction</a:t>
            </a:r>
          </a:p>
          <a:p>
            <a:r>
              <a:rPr lang="en-GB" dirty="0"/>
              <a:t>KIT Facility Overview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Organisational information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72CC77-A2C4-A3D2-DB85-55E1EDED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13DE428-B19B-8022-6F50-CAED5237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667DA-0F5C-0F17-4A75-062E8D94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non-equilibrium </a:t>
            </a:r>
            <a:r>
              <a:rPr lang="de-DE" dirty="0" err="1"/>
              <a:t>systems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3332FA-958C-D668-7DDF-E93238D5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38BC55-E5DE-2BFE-B3C6-7EE70D02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Grafik 5" descr="Ein Bild, das Entwurf, Plan, Karte, Diagramm enthält.&#10;&#10;Automatisch generierte Beschreibung">
            <a:extLst>
              <a:ext uri="{FF2B5EF4-FFF2-40B4-BE49-F238E27FC236}">
                <a16:creationId xmlns:a16="http://schemas.microsoft.com/office/drawing/2014/main" id="{F09EEFC1-054D-133C-8971-DD57EB852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35" y="2375177"/>
            <a:ext cx="3583556" cy="31470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4B0F564-A85D-07CC-20BD-A8EC87946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789" y="2443566"/>
            <a:ext cx="1266597" cy="1042656"/>
          </a:xfrm>
          <a:prstGeom prst="rect">
            <a:avLst/>
          </a:prstGeom>
        </p:spPr>
      </p:pic>
      <p:pic>
        <p:nvPicPr>
          <p:cNvPr id="10" name="image43.jpg" descr="image43.jpg">
            <a:extLst>
              <a:ext uri="{FF2B5EF4-FFF2-40B4-BE49-F238E27FC236}">
                <a16:creationId xmlns:a16="http://schemas.microsoft.com/office/drawing/2014/main" id="{CE69D479-68AD-F3CB-0FAE-525BC2B394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/>
        </p:blipFill>
        <p:spPr bwMode="auto">
          <a:xfrm>
            <a:off x="5230928" y="1995084"/>
            <a:ext cx="1415176" cy="360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C44B867-E31C-6B16-F3A4-0604595354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-155"/>
          <a:stretch/>
        </p:blipFill>
        <p:spPr>
          <a:xfrm>
            <a:off x="7137557" y="2393433"/>
            <a:ext cx="2530201" cy="1391281"/>
          </a:xfrm>
          <a:prstGeom prst="round2DiagRect">
            <a:avLst>
              <a:gd name="adj1" fmla="val 0"/>
              <a:gd name="adj2" fmla="val 8317"/>
            </a:avLst>
          </a:prstGeom>
          <a:noFill/>
          <a:ln w="12700">
            <a:solidFill>
              <a:schemeClr val="bg2"/>
            </a:solidFill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04AC1F4-158C-E17F-F497-F3C055402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 b="13309"/>
          <a:stretch/>
        </p:blipFill>
        <p:spPr>
          <a:xfrm>
            <a:off x="7137557" y="4197145"/>
            <a:ext cx="2530201" cy="1391281"/>
          </a:xfrm>
          <a:prstGeom prst="round2DiagRect">
            <a:avLst>
              <a:gd name="adj1" fmla="val 0"/>
              <a:gd name="adj2" fmla="val 8317"/>
            </a:avLst>
          </a:prstGeom>
          <a:noFill/>
          <a:ln w="12700">
            <a:solidFill>
              <a:schemeClr val="bg2"/>
            </a:solidFill>
          </a:ln>
        </p:spPr>
      </p:pic>
      <p:pic>
        <p:nvPicPr>
          <p:cNvPr id="13" name="Grafik 12" descr="Ein Bild, das Farbigkeit, orange, Grafikdesign, Grafiken enthält.&#10;&#10;Automatisch generierte Beschreibung">
            <a:extLst>
              <a:ext uri="{FF2B5EF4-FFF2-40B4-BE49-F238E27FC236}">
                <a16:creationId xmlns:a16="http://schemas.microsoft.com/office/drawing/2014/main" id="{796F0422-E603-9D09-9D54-D148D1AF1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04" y="4376781"/>
            <a:ext cx="1834900" cy="935738"/>
          </a:xfrm>
          <a:prstGeom prst="rect">
            <a:avLst/>
          </a:prstGeom>
        </p:spPr>
      </p:pic>
      <p:pic>
        <p:nvPicPr>
          <p:cNvPr id="14" name="cSTART.png" descr="cSTART.png">
            <a:extLst>
              <a:ext uri="{FF2B5EF4-FFF2-40B4-BE49-F238E27FC236}">
                <a16:creationId xmlns:a16="http://schemas.microsoft.com/office/drawing/2014/main" id="{52523CEC-3001-3029-3A8F-A2DBFB7BF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868852" y="1995084"/>
            <a:ext cx="669212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6C68F38-B8EA-4A2F-C39C-DE30A63E304E}"/>
              </a:ext>
            </a:extLst>
          </p:cNvPr>
          <p:cNvSpPr txBox="1"/>
          <p:nvPr/>
        </p:nvSpPr>
        <p:spPr>
          <a:xfrm>
            <a:off x="4584801" y="20088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 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097666-572E-5297-B240-C432F4521053}"/>
              </a:ext>
            </a:extLst>
          </p:cNvPr>
          <p:cNvSpPr txBox="1"/>
          <p:nvPr/>
        </p:nvSpPr>
        <p:spPr>
          <a:xfrm>
            <a:off x="2579364" y="2008872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110 m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D36DC48-DE98-C621-22AD-D3793DF5D9FD}"/>
              </a:ext>
            </a:extLst>
          </p:cNvPr>
          <p:cNvCxnSpPr>
            <a:cxnSpLocks/>
          </p:cNvCxnSpPr>
          <p:nvPr/>
        </p:nvCxnSpPr>
        <p:spPr>
          <a:xfrm flipV="1">
            <a:off x="4477999" y="2059245"/>
            <a:ext cx="184018" cy="207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7CE3124-A6AF-93B8-93A1-E0CDE0563B23}"/>
              </a:ext>
            </a:extLst>
          </p:cNvPr>
          <p:cNvSpPr/>
          <p:nvPr/>
        </p:nvSpPr>
        <p:spPr>
          <a:xfrm>
            <a:off x="2327399" y="2035170"/>
            <a:ext cx="255181" cy="255181"/>
          </a:xfrm>
          <a:prstGeom prst="ellips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C1E87F4-793F-BC7D-78FA-2F202F3FA114}"/>
              </a:ext>
            </a:extLst>
          </p:cNvPr>
          <p:cNvCxnSpPr>
            <a:cxnSpLocks/>
          </p:cNvCxnSpPr>
          <p:nvPr/>
        </p:nvCxnSpPr>
        <p:spPr>
          <a:xfrm>
            <a:off x="5938516" y="2964894"/>
            <a:ext cx="1058742" cy="2317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15A1CB51-6F05-E54A-4659-A2CDFADEF6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71" y="1995084"/>
            <a:ext cx="1052307" cy="360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C0D321C-6473-3E40-876A-9F839461C7F7}"/>
              </a:ext>
            </a:extLst>
          </p:cNvPr>
          <p:cNvSpPr txBox="1"/>
          <p:nvPr/>
        </p:nvSpPr>
        <p:spPr>
          <a:xfrm>
            <a:off x="8521258" y="5146391"/>
            <a:ext cx="1167889" cy="4420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</a:rPr>
              <a:t>70 TW laser system at KIT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356F1D03-469D-B6C9-4D35-C1100564F586}"/>
              </a:ext>
            </a:extLst>
          </p:cNvPr>
          <p:cNvCxnSpPr>
            <a:cxnSpLocks/>
          </p:cNvCxnSpPr>
          <p:nvPr/>
        </p:nvCxnSpPr>
        <p:spPr>
          <a:xfrm flipV="1">
            <a:off x="8318838" y="3784714"/>
            <a:ext cx="0" cy="412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11FCC2E6-D493-450F-3DA3-8933C33B04A0}"/>
              </a:ext>
            </a:extLst>
          </p:cNvPr>
          <p:cNvSpPr txBox="1"/>
          <p:nvPr/>
        </p:nvSpPr>
        <p:spPr>
          <a:xfrm>
            <a:off x="4295801" y="5297057"/>
            <a:ext cx="2725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200" dirty="0">
                <a:solidFill>
                  <a:schemeClr val="tx2"/>
                </a:solidFill>
              </a:rPr>
              <a:t>Laser plasma accelerator (LPA)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F0ACE40-E6DC-01DF-46EF-E4EA2FBDB5A0}"/>
              </a:ext>
            </a:extLst>
          </p:cNvPr>
          <p:cNvSpPr txBox="1"/>
          <p:nvPr/>
        </p:nvSpPr>
        <p:spPr>
          <a:xfrm>
            <a:off x="7053736" y="3838553"/>
            <a:ext cx="1562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LPA injector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0FC8417-81D2-9846-653C-0D4D4898283A}"/>
              </a:ext>
            </a:extLst>
          </p:cNvPr>
          <p:cNvSpPr txBox="1"/>
          <p:nvPr/>
        </p:nvSpPr>
        <p:spPr>
          <a:xfrm>
            <a:off x="6096000" y="3232270"/>
            <a:ext cx="98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FLUTE injector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AA0BD06-9926-65D3-60BF-D50F8B5080BA}"/>
              </a:ext>
            </a:extLst>
          </p:cNvPr>
          <p:cNvSpPr txBox="1"/>
          <p:nvPr/>
        </p:nvSpPr>
        <p:spPr>
          <a:xfrm>
            <a:off x="946222" y="2375177"/>
            <a:ext cx="153118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en-US" b="1" dirty="0">
                <a:solidFill>
                  <a:srgbClr val="005DE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ibpt.kit.edu/kara</a:t>
            </a:r>
            <a:endParaRPr lang="en-US" b="1" dirty="0">
              <a:solidFill>
                <a:srgbClr val="005DE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B0ECC0B-31DA-E83A-A0EB-1F7511991740}"/>
              </a:ext>
            </a:extLst>
          </p:cNvPr>
          <p:cNvSpPr txBox="1"/>
          <p:nvPr/>
        </p:nvSpPr>
        <p:spPr>
          <a:xfrm>
            <a:off x="4615980" y="3501008"/>
            <a:ext cx="155202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en-US" b="1" dirty="0">
                <a:solidFill>
                  <a:srgbClr val="005DE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ibpt.kit.edu/flute</a:t>
            </a:r>
            <a:endParaRPr lang="en-US" b="1" dirty="0">
              <a:solidFill>
                <a:srgbClr val="005DE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9FD6884-B6E1-FF73-7952-9C3BC8560179}"/>
              </a:ext>
            </a:extLst>
          </p:cNvPr>
          <p:cNvSpPr/>
          <p:nvPr/>
        </p:nvSpPr>
        <p:spPr>
          <a:xfrm>
            <a:off x="8936777" y="2069529"/>
            <a:ext cx="186462" cy="186462"/>
          </a:xfrm>
          <a:prstGeom prst="ellips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31DFE7E-3E92-73EF-8692-F28D4270EC9C}"/>
              </a:ext>
            </a:extLst>
          </p:cNvPr>
          <p:cNvSpPr txBox="1"/>
          <p:nvPr/>
        </p:nvSpPr>
        <p:spPr>
          <a:xfrm>
            <a:off x="9115757" y="20088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43 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4302D37-B8DF-ED32-0C12-1DA0DBCF42D2}"/>
              </a:ext>
            </a:extLst>
          </p:cNvPr>
          <p:cNvSpPr/>
          <p:nvPr/>
        </p:nvSpPr>
        <p:spPr>
          <a:xfrm>
            <a:off x="3257745" y="2108534"/>
            <a:ext cx="108452" cy="108452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B9E4548-9887-713C-1F19-22A5A25548CC}"/>
              </a:ext>
            </a:extLst>
          </p:cNvPr>
          <p:cNvSpPr txBox="1"/>
          <p:nvPr/>
        </p:nvSpPr>
        <p:spPr>
          <a:xfrm>
            <a:off x="3362980" y="20088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26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A7E4602-B68B-F6FC-F5FC-7796179CC297}"/>
              </a:ext>
            </a:extLst>
          </p:cNvPr>
          <p:cNvSpPr txBox="1"/>
          <p:nvPr/>
        </p:nvSpPr>
        <p:spPr>
          <a:xfrm>
            <a:off x="8395037" y="3869033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DE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ibpt.kit.edu/</a:t>
            </a:r>
            <a:r>
              <a:rPr lang="en-US" sz="1200" b="1" dirty="0" err="1">
                <a:solidFill>
                  <a:srgbClr val="005DE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cstart</a:t>
            </a:r>
            <a:endParaRPr lang="en-US" sz="1200" b="1" dirty="0">
              <a:solidFill>
                <a:srgbClr val="005DE0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CD21BCC-DE0F-D32A-FCA0-1D67D8AEE855}"/>
              </a:ext>
            </a:extLst>
          </p:cNvPr>
          <p:cNvSpPr txBox="1"/>
          <p:nvPr/>
        </p:nvSpPr>
        <p:spPr>
          <a:xfrm>
            <a:off x="1025695" y="155024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35CB"/>
                </a:solidFill>
              </a:rPr>
              <a:t>Rings, linear/linac &amp; laser plasma accelerator, non-eq. storage ring</a:t>
            </a:r>
            <a:endParaRPr lang="de-DE" dirty="0">
              <a:solidFill>
                <a:srgbClr val="0035CB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830C4C7-86FF-83B5-0A62-7C45F21B75D2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1033694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06970-7AE0-03F3-4DBE-B564C305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0448" cy="1325563"/>
          </a:xfrm>
        </p:spPr>
        <p:txBody>
          <a:bodyPr/>
          <a:lstStyle/>
          <a:p>
            <a:r>
              <a:rPr lang="de-DE" dirty="0"/>
              <a:t>Karlsruhe Research </a:t>
            </a:r>
            <a:r>
              <a:rPr lang="de-DE" dirty="0" err="1"/>
              <a:t>Accelerator</a:t>
            </a:r>
            <a:r>
              <a:rPr lang="de-DE" dirty="0"/>
              <a:t> (KARA)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86CECD-DC6A-DC84-156E-C3246B75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EE5ECA-155F-699F-AA7C-3579EB3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3D1440E-0D9D-1605-60EF-8C6086C0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83" y="1538483"/>
            <a:ext cx="10124930" cy="542505"/>
          </a:xfrm>
        </p:spPr>
        <p:txBody>
          <a:bodyPr/>
          <a:lstStyle/>
          <a:p>
            <a:r>
              <a:rPr lang="de-DE" dirty="0"/>
              <a:t>KIT synchrotron light-source &amp; accelerator test facility</a:t>
            </a:r>
          </a:p>
        </p:txBody>
      </p:sp>
      <p:sp>
        <p:nvSpPr>
          <p:cNvPr id="7" name="www.ibpt.kit.edu/kara">
            <a:extLst>
              <a:ext uri="{FF2B5EF4-FFF2-40B4-BE49-F238E27FC236}">
                <a16:creationId xmlns:a16="http://schemas.microsoft.com/office/drawing/2014/main" id="{8208291D-B4A4-E55B-9F24-5EA5CCFB75F1}"/>
              </a:ext>
            </a:extLst>
          </p:cNvPr>
          <p:cNvSpPr txBox="1"/>
          <p:nvPr/>
        </p:nvSpPr>
        <p:spPr>
          <a:xfrm>
            <a:off x="9609311" y="4998945"/>
            <a:ext cx="200407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b="1" dirty="0">
                <a:solidFill>
                  <a:srgbClr val="005DE0"/>
                </a:solidFill>
              </a:rPr>
              <a:t>www.ibpt.kit.edu/kara</a:t>
            </a:r>
          </a:p>
        </p:txBody>
      </p:sp>
      <p:pic>
        <p:nvPicPr>
          <p:cNvPr id="8" name="Bild" descr="Bild">
            <a:extLst>
              <a:ext uri="{FF2B5EF4-FFF2-40B4-BE49-F238E27FC236}">
                <a16:creationId xmlns:a16="http://schemas.microsoft.com/office/drawing/2014/main" id="{C690B724-D993-0F14-CDB8-F093C237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" t="2853" r="1618" b="3252"/>
          <a:stretch>
            <a:fillRect/>
          </a:stretch>
        </p:blipFill>
        <p:spPr>
          <a:xfrm>
            <a:off x="6471306" y="2234288"/>
            <a:ext cx="4680607" cy="2446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83" extrusionOk="0">
                <a:moveTo>
                  <a:pt x="11280" y="0"/>
                </a:moveTo>
                <a:cubicBezTo>
                  <a:pt x="11053" y="0"/>
                  <a:pt x="10892" y="61"/>
                  <a:pt x="10669" y="210"/>
                </a:cubicBezTo>
                <a:cubicBezTo>
                  <a:pt x="10448" y="358"/>
                  <a:pt x="10275" y="414"/>
                  <a:pt x="10252" y="345"/>
                </a:cubicBezTo>
                <a:cubicBezTo>
                  <a:pt x="10210" y="215"/>
                  <a:pt x="9896" y="319"/>
                  <a:pt x="9795" y="495"/>
                </a:cubicBezTo>
                <a:cubicBezTo>
                  <a:pt x="9708" y="647"/>
                  <a:pt x="9470" y="632"/>
                  <a:pt x="9384" y="469"/>
                </a:cubicBezTo>
                <a:cubicBezTo>
                  <a:pt x="9211" y="140"/>
                  <a:pt x="8111" y="394"/>
                  <a:pt x="7679" y="861"/>
                </a:cubicBezTo>
                <a:cubicBezTo>
                  <a:pt x="7568" y="982"/>
                  <a:pt x="7361" y="1119"/>
                  <a:pt x="7219" y="1166"/>
                </a:cubicBezTo>
                <a:cubicBezTo>
                  <a:pt x="7077" y="1214"/>
                  <a:pt x="6911" y="1371"/>
                  <a:pt x="6849" y="1516"/>
                </a:cubicBezTo>
                <a:lnTo>
                  <a:pt x="6736" y="1780"/>
                </a:lnTo>
                <a:lnTo>
                  <a:pt x="6512" y="1516"/>
                </a:lnTo>
                <a:cubicBezTo>
                  <a:pt x="6388" y="1371"/>
                  <a:pt x="6197" y="1265"/>
                  <a:pt x="6088" y="1280"/>
                </a:cubicBezTo>
                <a:cubicBezTo>
                  <a:pt x="5815" y="1318"/>
                  <a:pt x="5342" y="1590"/>
                  <a:pt x="5294" y="1738"/>
                </a:cubicBezTo>
                <a:cubicBezTo>
                  <a:pt x="5272" y="1806"/>
                  <a:pt x="5197" y="1863"/>
                  <a:pt x="5127" y="1863"/>
                </a:cubicBezTo>
                <a:cubicBezTo>
                  <a:pt x="5040" y="1863"/>
                  <a:pt x="4983" y="1990"/>
                  <a:pt x="4944" y="2270"/>
                </a:cubicBezTo>
                <a:cubicBezTo>
                  <a:pt x="4898" y="2597"/>
                  <a:pt x="4856" y="2672"/>
                  <a:pt x="4735" y="2646"/>
                </a:cubicBezTo>
                <a:cubicBezTo>
                  <a:pt x="4651" y="2627"/>
                  <a:pt x="4543" y="2676"/>
                  <a:pt x="4495" y="2752"/>
                </a:cubicBezTo>
                <a:cubicBezTo>
                  <a:pt x="4447" y="2828"/>
                  <a:pt x="4382" y="2860"/>
                  <a:pt x="4351" y="2824"/>
                </a:cubicBezTo>
                <a:cubicBezTo>
                  <a:pt x="4320" y="2788"/>
                  <a:pt x="4178" y="2814"/>
                  <a:pt x="4035" y="2884"/>
                </a:cubicBezTo>
                <a:cubicBezTo>
                  <a:pt x="3891" y="2954"/>
                  <a:pt x="3719" y="3012"/>
                  <a:pt x="3651" y="3011"/>
                </a:cubicBezTo>
                <a:cubicBezTo>
                  <a:pt x="3432" y="3006"/>
                  <a:pt x="2871" y="3495"/>
                  <a:pt x="2585" y="3941"/>
                </a:cubicBezTo>
                <a:cubicBezTo>
                  <a:pt x="2431" y="4181"/>
                  <a:pt x="2272" y="4376"/>
                  <a:pt x="2231" y="4376"/>
                </a:cubicBezTo>
                <a:cubicBezTo>
                  <a:pt x="2190" y="4376"/>
                  <a:pt x="2093" y="4542"/>
                  <a:pt x="2015" y="4743"/>
                </a:cubicBezTo>
                <a:cubicBezTo>
                  <a:pt x="1936" y="4945"/>
                  <a:pt x="1834" y="5081"/>
                  <a:pt x="1787" y="5046"/>
                </a:cubicBezTo>
                <a:cubicBezTo>
                  <a:pt x="1740" y="5012"/>
                  <a:pt x="1632" y="5051"/>
                  <a:pt x="1547" y="5134"/>
                </a:cubicBezTo>
                <a:cubicBezTo>
                  <a:pt x="1359" y="5319"/>
                  <a:pt x="1030" y="5893"/>
                  <a:pt x="1030" y="6036"/>
                </a:cubicBezTo>
                <a:cubicBezTo>
                  <a:pt x="1030" y="6094"/>
                  <a:pt x="954" y="6366"/>
                  <a:pt x="863" y="6641"/>
                </a:cubicBezTo>
                <a:cubicBezTo>
                  <a:pt x="772" y="6916"/>
                  <a:pt x="691" y="7297"/>
                  <a:pt x="684" y="7487"/>
                </a:cubicBezTo>
                <a:cubicBezTo>
                  <a:pt x="676" y="7713"/>
                  <a:pt x="561" y="8051"/>
                  <a:pt x="350" y="8459"/>
                </a:cubicBezTo>
                <a:cubicBezTo>
                  <a:pt x="107" y="8929"/>
                  <a:pt x="34" y="9154"/>
                  <a:pt x="56" y="9373"/>
                </a:cubicBezTo>
                <a:cubicBezTo>
                  <a:pt x="72" y="9532"/>
                  <a:pt x="58" y="9695"/>
                  <a:pt x="25" y="9734"/>
                </a:cubicBezTo>
                <a:cubicBezTo>
                  <a:pt x="7" y="9755"/>
                  <a:pt x="-1" y="9788"/>
                  <a:pt x="0" y="9827"/>
                </a:cubicBezTo>
                <a:cubicBezTo>
                  <a:pt x="1" y="9866"/>
                  <a:pt x="11" y="9912"/>
                  <a:pt x="31" y="9956"/>
                </a:cubicBezTo>
                <a:cubicBezTo>
                  <a:pt x="67" y="10039"/>
                  <a:pt x="103" y="10556"/>
                  <a:pt x="111" y="11107"/>
                </a:cubicBezTo>
                <a:cubicBezTo>
                  <a:pt x="119" y="11657"/>
                  <a:pt x="163" y="12212"/>
                  <a:pt x="209" y="12341"/>
                </a:cubicBezTo>
                <a:cubicBezTo>
                  <a:pt x="255" y="12470"/>
                  <a:pt x="277" y="12647"/>
                  <a:pt x="259" y="12733"/>
                </a:cubicBezTo>
                <a:cubicBezTo>
                  <a:pt x="242" y="12820"/>
                  <a:pt x="275" y="12925"/>
                  <a:pt x="331" y="12966"/>
                </a:cubicBezTo>
                <a:cubicBezTo>
                  <a:pt x="388" y="13008"/>
                  <a:pt x="434" y="13150"/>
                  <a:pt x="434" y="13282"/>
                </a:cubicBezTo>
                <a:cubicBezTo>
                  <a:pt x="434" y="13417"/>
                  <a:pt x="492" y="13553"/>
                  <a:pt x="566" y="13590"/>
                </a:cubicBezTo>
                <a:cubicBezTo>
                  <a:pt x="649" y="13631"/>
                  <a:pt x="698" y="13760"/>
                  <a:pt x="698" y="13937"/>
                </a:cubicBezTo>
                <a:cubicBezTo>
                  <a:pt x="698" y="14093"/>
                  <a:pt x="776" y="14414"/>
                  <a:pt x="871" y="14650"/>
                </a:cubicBezTo>
                <a:cubicBezTo>
                  <a:pt x="1014" y="15006"/>
                  <a:pt x="1079" y="15073"/>
                  <a:pt x="1259" y="15044"/>
                </a:cubicBezTo>
                <a:cubicBezTo>
                  <a:pt x="1379" y="15024"/>
                  <a:pt x="1527" y="15088"/>
                  <a:pt x="1589" y="15186"/>
                </a:cubicBezTo>
                <a:cubicBezTo>
                  <a:pt x="1693" y="15349"/>
                  <a:pt x="1693" y="15377"/>
                  <a:pt x="1595" y="15513"/>
                </a:cubicBezTo>
                <a:cubicBezTo>
                  <a:pt x="1501" y="15644"/>
                  <a:pt x="1500" y="15669"/>
                  <a:pt x="1588" y="15733"/>
                </a:cubicBezTo>
                <a:cubicBezTo>
                  <a:pt x="1645" y="15775"/>
                  <a:pt x="1672" y="15889"/>
                  <a:pt x="1650" y="16000"/>
                </a:cubicBezTo>
                <a:cubicBezTo>
                  <a:pt x="1622" y="16135"/>
                  <a:pt x="1651" y="16194"/>
                  <a:pt x="1745" y="16194"/>
                </a:cubicBezTo>
                <a:cubicBezTo>
                  <a:pt x="1819" y="16194"/>
                  <a:pt x="1939" y="16335"/>
                  <a:pt x="2011" y="16510"/>
                </a:cubicBezTo>
                <a:cubicBezTo>
                  <a:pt x="2125" y="16786"/>
                  <a:pt x="2177" y="16818"/>
                  <a:pt x="2407" y="16748"/>
                </a:cubicBezTo>
                <a:cubicBezTo>
                  <a:pt x="2630" y="16680"/>
                  <a:pt x="2681" y="16707"/>
                  <a:pt x="2742" y="16924"/>
                </a:cubicBezTo>
                <a:cubicBezTo>
                  <a:pt x="2782" y="17065"/>
                  <a:pt x="2814" y="17325"/>
                  <a:pt x="2814" y="17497"/>
                </a:cubicBezTo>
                <a:cubicBezTo>
                  <a:pt x="2814" y="17817"/>
                  <a:pt x="3112" y="18385"/>
                  <a:pt x="3215" y="18263"/>
                </a:cubicBezTo>
                <a:cubicBezTo>
                  <a:pt x="3245" y="18229"/>
                  <a:pt x="3288" y="18258"/>
                  <a:pt x="3310" y="18328"/>
                </a:cubicBezTo>
                <a:cubicBezTo>
                  <a:pt x="3373" y="18520"/>
                  <a:pt x="3646" y="18482"/>
                  <a:pt x="3739" y="18269"/>
                </a:cubicBezTo>
                <a:cubicBezTo>
                  <a:pt x="3858" y="17997"/>
                  <a:pt x="3939" y="18156"/>
                  <a:pt x="3939" y="18661"/>
                </a:cubicBezTo>
                <a:cubicBezTo>
                  <a:pt x="3939" y="19082"/>
                  <a:pt x="3949" y="19100"/>
                  <a:pt x="4154" y="19062"/>
                </a:cubicBezTo>
                <a:cubicBezTo>
                  <a:pt x="4332" y="19029"/>
                  <a:pt x="4369" y="19066"/>
                  <a:pt x="4369" y="19272"/>
                </a:cubicBezTo>
                <a:cubicBezTo>
                  <a:pt x="4369" y="19613"/>
                  <a:pt x="4569" y="19660"/>
                  <a:pt x="4708" y="19352"/>
                </a:cubicBezTo>
                <a:cubicBezTo>
                  <a:pt x="4863" y="19008"/>
                  <a:pt x="5093" y="19215"/>
                  <a:pt x="5036" y="19647"/>
                </a:cubicBezTo>
                <a:cubicBezTo>
                  <a:pt x="5010" y="19845"/>
                  <a:pt x="5031" y="19964"/>
                  <a:pt x="5103" y="20016"/>
                </a:cubicBezTo>
                <a:cubicBezTo>
                  <a:pt x="5242" y="20117"/>
                  <a:pt x="5322" y="20009"/>
                  <a:pt x="5400" y="19618"/>
                </a:cubicBezTo>
                <a:cubicBezTo>
                  <a:pt x="5477" y="19236"/>
                  <a:pt x="5573" y="19364"/>
                  <a:pt x="5604" y="19891"/>
                </a:cubicBezTo>
                <a:cubicBezTo>
                  <a:pt x="5640" y="20492"/>
                  <a:pt x="5770" y="20460"/>
                  <a:pt x="6013" y="19792"/>
                </a:cubicBezTo>
                <a:cubicBezTo>
                  <a:pt x="6141" y="19438"/>
                  <a:pt x="6386" y="19719"/>
                  <a:pt x="6386" y="20220"/>
                </a:cubicBezTo>
                <a:cubicBezTo>
                  <a:pt x="6386" y="20623"/>
                  <a:pt x="6549" y="20734"/>
                  <a:pt x="6705" y="20438"/>
                </a:cubicBezTo>
                <a:cubicBezTo>
                  <a:pt x="6770" y="20315"/>
                  <a:pt x="6795" y="20342"/>
                  <a:pt x="6826" y="20564"/>
                </a:cubicBezTo>
                <a:cubicBezTo>
                  <a:pt x="6867" y="20864"/>
                  <a:pt x="7010" y="20937"/>
                  <a:pt x="7087" y="20699"/>
                </a:cubicBezTo>
                <a:cubicBezTo>
                  <a:pt x="7120" y="20598"/>
                  <a:pt x="7159" y="20621"/>
                  <a:pt x="7218" y="20774"/>
                </a:cubicBezTo>
                <a:cubicBezTo>
                  <a:pt x="7365" y="21157"/>
                  <a:pt x="7541" y="20968"/>
                  <a:pt x="7562" y="20404"/>
                </a:cubicBezTo>
                <a:cubicBezTo>
                  <a:pt x="7589" y="19703"/>
                  <a:pt x="7630" y="19511"/>
                  <a:pt x="7719" y="19680"/>
                </a:cubicBezTo>
                <a:cubicBezTo>
                  <a:pt x="7758" y="19756"/>
                  <a:pt x="7890" y="19788"/>
                  <a:pt x="8013" y="19750"/>
                </a:cubicBezTo>
                <a:cubicBezTo>
                  <a:pt x="8181" y="19698"/>
                  <a:pt x="8246" y="19731"/>
                  <a:pt x="8277" y="19889"/>
                </a:cubicBezTo>
                <a:cubicBezTo>
                  <a:pt x="8309" y="20045"/>
                  <a:pt x="8340" y="20063"/>
                  <a:pt x="8406" y="19959"/>
                </a:cubicBezTo>
                <a:cubicBezTo>
                  <a:pt x="8475" y="19851"/>
                  <a:pt x="8524" y="19938"/>
                  <a:pt x="8631" y="20357"/>
                </a:cubicBezTo>
                <a:cubicBezTo>
                  <a:pt x="8706" y="20653"/>
                  <a:pt x="8751" y="20996"/>
                  <a:pt x="8730" y="21121"/>
                </a:cubicBezTo>
                <a:cubicBezTo>
                  <a:pt x="8681" y="21418"/>
                  <a:pt x="8886" y="21430"/>
                  <a:pt x="8999" y="21136"/>
                </a:cubicBezTo>
                <a:cubicBezTo>
                  <a:pt x="9073" y="20943"/>
                  <a:pt x="9087" y="20948"/>
                  <a:pt x="9159" y="21206"/>
                </a:cubicBezTo>
                <a:cubicBezTo>
                  <a:pt x="9270" y="21600"/>
                  <a:pt x="9390" y="21475"/>
                  <a:pt x="9429" y="20924"/>
                </a:cubicBezTo>
                <a:cubicBezTo>
                  <a:pt x="9471" y="20334"/>
                  <a:pt x="9588" y="20321"/>
                  <a:pt x="9615" y="20903"/>
                </a:cubicBezTo>
                <a:cubicBezTo>
                  <a:pt x="9639" y="21436"/>
                  <a:pt x="9807" y="21510"/>
                  <a:pt x="9837" y="21002"/>
                </a:cubicBezTo>
                <a:cubicBezTo>
                  <a:pt x="9857" y="20682"/>
                  <a:pt x="9880" y="20655"/>
                  <a:pt x="10156" y="20655"/>
                </a:cubicBezTo>
                <a:cubicBezTo>
                  <a:pt x="10443" y="20655"/>
                  <a:pt x="10454" y="20669"/>
                  <a:pt x="10474" y="21064"/>
                </a:cubicBezTo>
                <a:cubicBezTo>
                  <a:pt x="10488" y="21345"/>
                  <a:pt x="10541" y="21484"/>
                  <a:pt x="10590" y="21483"/>
                </a:cubicBezTo>
                <a:cubicBezTo>
                  <a:pt x="10639" y="21482"/>
                  <a:pt x="10684" y="21340"/>
                  <a:pt x="10684" y="21059"/>
                </a:cubicBezTo>
                <a:cubicBezTo>
                  <a:pt x="10684" y="20450"/>
                  <a:pt x="10801" y="20286"/>
                  <a:pt x="10992" y="20629"/>
                </a:cubicBezTo>
                <a:cubicBezTo>
                  <a:pt x="11076" y="20782"/>
                  <a:pt x="11146" y="21035"/>
                  <a:pt x="11146" y="21191"/>
                </a:cubicBezTo>
                <a:cubicBezTo>
                  <a:pt x="11147" y="21384"/>
                  <a:pt x="11188" y="21474"/>
                  <a:pt x="11274" y="21474"/>
                </a:cubicBezTo>
                <a:cubicBezTo>
                  <a:pt x="11363" y="21474"/>
                  <a:pt x="11390" y="21407"/>
                  <a:pt x="11368" y="21245"/>
                </a:cubicBezTo>
                <a:cubicBezTo>
                  <a:pt x="11325" y="20935"/>
                  <a:pt x="11497" y="20691"/>
                  <a:pt x="11723" y="20740"/>
                </a:cubicBezTo>
                <a:cubicBezTo>
                  <a:pt x="11857" y="20770"/>
                  <a:pt x="11914" y="20860"/>
                  <a:pt x="11929" y="21064"/>
                </a:cubicBezTo>
                <a:cubicBezTo>
                  <a:pt x="11960" y="21481"/>
                  <a:pt x="12206" y="21449"/>
                  <a:pt x="12206" y="21028"/>
                </a:cubicBezTo>
                <a:cubicBezTo>
                  <a:pt x="12206" y="20561"/>
                  <a:pt x="12396" y="20480"/>
                  <a:pt x="12549" y="20880"/>
                </a:cubicBezTo>
                <a:cubicBezTo>
                  <a:pt x="12706" y="21290"/>
                  <a:pt x="12867" y="21200"/>
                  <a:pt x="12867" y="20702"/>
                </a:cubicBezTo>
                <a:cubicBezTo>
                  <a:pt x="12867" y="20321"/>
                  <a:pt x="12917" y="20242"/>
                  <a:pt x="13197" y="20186"/>
                </a:cubicBezTo>
                <a:cubicBezTo>
                  <a:pt x="13325" y="20161"/>
                  <a:pt x="13368" y="20217"/>
                  <a:pt x="13385" y="20443"/>
                </a:cubicBezTo>
                <a:cubicBezTo>
                  <a:pt x="13410" y="20777"/>
                  <a:pt x="13570" y="20941"/>
                  <a:pt x="13675" y="20740"/>
                </a:cubicBezTo>
                <a:cubicBezTo>
                  <a:pt x="13725" y="20646"/>
                  <a:pt x="13786" y="20644"/>
                  <a:pt x="13874" y="20733"/>
                </a:cubicBezTo>
                <a:cubicBezTo>
                  <a:pt x="13965" y="20825"/>
                  <a:pt x="14029" y="20815"/>
                  <a:pt x="14104" y="20696"/>
                </a:cubicBezTo>
                <a:cubicBezTo>
                  <a:pt x="14161" y="20606"/>
                  <a:pt x="14279" y="20551"/>
                  <a:pt x="14365" y="20572"/>
                </a:cubicBezTo>
                <a:cubicBezTo>
                  <a:pt x="14529" y="20613"/>
                  <a:pt x="14536" y="20560"/>
                  <a:pt x="14549" y="19398"/>
                </a:cubicBezTo>
                <a:cubicBezTo>
                  <a:pt x="14553" y="19082"/>
                  <a:pt x="14580" y="19023"/>
                  <a:pt x="14719" y="19023"/>
                </a:cubicBezTo>
                <a:cubicBezTo>
                  <a:pt x="14827" y="19023"/>
                  <a:pt x="14906" y="19120"/>
                  <a:pt x="14949" y="19305"/>
                </a:cubicBezTo>
                <a:cubicBezTo>
                  <a:pt x="14985" y="19461"/>
                  <a:pt x="15063" y="19587"/>
                  <a:pt x="15123" y="19587"/>
                </a:cubicBezTo>
                <a:cubicBezTo>
                  <a:pt x="15183" y="19587"/>
                  <a:pt x="15269" y="19673"/>
                  <a:pt x="15314" y="19776"/>
                </a:cubicBezTo>
                <a:cubicBezTo>
                  <a:pt x="15419" y="20015"/>
                  <a:pt x="15571" y="20014"/>
                  <a:pt x="15821" y="19776"/>
                </a:cubicBezTo>
                <a:cubicBezTo>
                  <a:pt x="15995" y="19612"/>
                  <a:pt x="16273" y="19498"/>
                  <a:pt x="16561" y="19471"/>
                </a:cubicBezTo>
                <a:cubicBezTo>
                  <a:pt x="16623" y="19465"/>
                  <a:pt x="16639" y="19366"/>
                  <a:pt x="16611" y="19155"/>
                </a:cubicBezTo>
                <a:cubicBezTo>
                  <a:pt x="16589" y="18986"/>
                  <a:pt x="16600" y="18815"/>
                  <a:pt x="16637" y="18772"/>
                </a:cubicBezTo>
                <a:cubicBezTo>
                  <a:pt x="16673" y="18729"/>
                  <a:pt x="16703" y="18596"/>
                  <a:pt x="16703" y="18480"/>
                </a:cubicBezTo>
                <a:cubicBezTo>
                  <a:pt x="16704" y="18363"/>
                  <a:pt x="16775" y="18140"/>
                  <a:pt x="16861" y="17986"/>
                </a:cubicBezTo>
                <a:cubicBezTo>
                  <a:pt x="17013" y="17712"/>
                  <a:pt x="17019" y="17713"/>
                  <a:pt x="17130" y="17948"/>
                </a:cubicBezTo>
                <a:cubicBezTo>
                  <a:pt x="17199" y="18091"/>
                  <a:pt x="17228" y="18285"/>
                  <a:pt x="17204" y="18430"/>
                </a:cubicBezTo>
                <a:cubicBezTo>
                  <a:pt x="17142" y="18799"/>
                  <a:pt x="17316" y="19019"/>
                  <a:pt x="17509" y="18816"/>
                </a:cubicBezTo>
                <a:cubicBezTo>
                  <a:pt x="17593" y="18728"/>
                  <a:pt x="17701" y="18671"/>
                  <a:pt x="17748" y="18689"/>
                </a:cubicBezTo>
                <a:cubicBezTo>
                  <a:pt x="17796" y="18708"/>
                  <a:pt x="17923" y="18650"/>
                  <a:pt x="18030" y="18560"/>
                </a:cubicBezTo>
                <a:cubicBezTo>
                  <a:pt x="18187" y="18428"/>
                  <a:pt x="18224" y="18316"/>
                  <a:pt x="18224" y="17989"/>
                </a:cubicBezTo>
                <a:cubicBezTo>
                  <a:pt x="18224" y="17463"/>
                  <a:pt x="18445" y="17186"/>
                  <a:pt x="18554" y="17575"/>
                </a:cubicBezTo>
                <a:cubicBezTo>
                  <a:pt x="18645" y="17898"/>
                  <a:pt x="18924" y="17912"/>
                  <a:pt x="18968" y="17596"/>
                </a:cubicBezTo>
                <a:cubicBezTo>
                  <a:pt x="18992" y="17416"/>
                  <a:pt x="19046" y="17376"/>
                  <a:pt x="19204" y="17420"/>
                </a:cubicBezTo>
                <a:cubicBezTo>
                  <a:pt x="19394" y="17473"/>
                  <a:pt x="19406" y="17453"/>
                  <a:pt x="19394" y="17119"/>
                </a:cubicBezTo>
                <a:cubicBezTo>
                  <a:pt x="19381" y="16778"/>
                  <a:pt x="19394" y="16762"/>
                  <a:pt x="19624" y="16800"/>
                </a:cubicBezTo>
                <a:cubicBezTo>
                  <a:pt x="19835" y="16835"/>
                  <a:pt x="19870" y="16799"/>
                  <a:pt x="19889" y="16546"/>
                </a:cubicBezTo>
                <a:cubicBezTo>
                  <a:pt x="19905" y="16328"/>
                  <a:pt x="19947" y="16267"/>
                  <a:pt x="20055" y="16295"/>
                </a:cubicBezTo>
                <a:cubicBezTo>
                  <a:pt x="20175" y="16326"/>
                  <a:pt x="20203" y="16262"/>
                  <a:pt x="20221" y="15917"/>
                </a:cubicBezTo>
                <a:cubicBezTo>
                  <a:pt x="20239" y="15568"/>
                  <a:pt x="20265" y="15509"/>
                  <a:pt x="20389" y="15542"/>
                </a:cubicBezTo>
                <a:cubicBezTo>
                  <a:pt x="20527" y="15578"/>
                  <a:pt x="20855" y="15073"/>
                  <a:pt x="20877" y="14792"/>
                </a:cubicBezTo>
                <a:cubicBezTo>
                  <a:pt x="20881" y="14733"/>
                  <a:pt x="20890" y="14637"/>
                  <a:pt x="20894" y="14580"/>
                </a:cubicBezTo>
                <a:cubicBezTo>
                  <a:pt x="20899" y="14523"/>
                  <a:pt x="20955" y="14380"/>
                  <a:pt x="21019" y="14259"/>
                </a:cubicBezTo>
                <a:cubicBezTo>
                  <a:pt x="21082" y="14138"/>
                  <a:pt x="21134" y="13952"/>
                  <a:pt x="21134" y="13846"/>
                </a:cubicBezTo>
                <a:cubicBezTo>
                  <a:pt x="21134" y="13741"/>
                  <a:pt x="21189" y="13505"/>
                  <a:pt x="21256" y="13321"/>
                </a:cubicBezTo>
                <a:cubicBezTo>
                  <a:pt x="21324" y="13137"/>
                  <a:pt x="21398" y="12709"/>
                  <a:pt x="21422" y="12370"/>
                </a:cubicBezTo>
                <a:cubicBezTo>
                  <a:pt x="21445" y="12031"/>
                  <a:pt x="21492" y="11690"/>
                  <a:pt x="21526" y="11611"/>
                </a:cubicBezTo>
                <a:cubicBezTo>
                  <a:pt x="21599" y="11445"/>
                  <a:pt x="21566" y="10418"/>
                  <a:pt x="21468" y="9793"/>
                </a:cubicBezTo>
                <a:cubicBezTo>
                  <a:pt x="21423" y="9505"/>
                  <a:pt x="21423" y="9312"/>
                  <a:pt x="21468" y="9210"/>
                </a:cubicBezTo>
                <a:cubicBezTo>
                  <a:pt x="21515" y="9102"/>
                  <a:pt x="21502" y="9034"/>
                  <a:pt x="21426" y="8979"/>
                </a:cubicBezTo>
                <a:cubicBezTo>
                  <a:pt x="21349" y="8923"/>
                  <a:pt x="21331" y="8810"/>
                  <a:pt x="21359" y="8591"/>
                </a:cubicBezTo>
                <a:cubicBezTo>
                  <a:pt x="21389" y="8369"/>
                  <a:pt x="21366" y="8251"/>
                  <a:pt x="21281" y="8164"/>
                </a:cubicBezTo>
                <a:cubicBezTo>
                  <a:pt x="21215" y="8097"/>
                  <a:pt x="21120" y="7892"/>
                  <a:pt x="21069" y="7710"/>
                </a:cubicBezTo>
                <a:cubicBezTo>
                  <a:pt x="20975" y="7376"/>
                  <a:pt x="20510" y="6706"/>
                  <a:pt x="20232" y="6505"/>
                </a:cubicBezTo>
                <a:cubicBezTo>
                  <a:pt x="20098" y="6408"/>
                  <a:pt x="20079" y="6301"/>
                  <a:pt x="20061" y="5482"/>
                </a:cubicBezTo>
                <a:cubicBezTo>
                  <a:pt x="20044" y="4681"/>
                  <a:pt x="20027" y="4565"/>
                  <a:pt x="19917" y="4565"/>
                </a:cubicBezTo>
                <a:cubicBezTo>
                  <a:pt x="19848" y="4564"/>
                  <a:pt x="19769" y="4436"/>
                  <a:pt x="19738" y="4277"/>
                </a:cubicBezTo>
                <a:cubicBezTo>
                  <a:pt x="19693" y="4043"/>
                  <a:pt x="19650" y="4006"/>
                  <a:pt x="19499" y="4073"/>
                </a:cubicBezTo>
                <a:cubicBezTo>
                  <a:pt x="19398" y="4118"/>
                  <a:pt x="19260" y="4293"/>
                  <a:pt x="19192" y="4461"/>
                </a:cubicBezTo>
                <a:cubicBezTo>
                  <a:pt x="19074" y="4751"/>
                  <a:pt x="19061" y="4755"/>
                  <a:pt x="18943" y="4552"/>
                </a:cubicBezTo>
                <a:cubicBezTo>
                  <a:pt x="18875" y="4434"/>
                  <a:pt x="18820" y="4287"/>
                  <a:pt x="18820" y="4226"/>
                </a:cubicBezTo>
                <a:cubicBezTo>
                  <a:pt x="18820" y="4039"/>
                  <a:pt x="18225" y="3005"/>
                  <a:pt x="17928" y="2674"/>
                </a:cubicBezTo>
                <a:cubicBezTo>
                  <a:pt x="17774" y="2503"/>
                  <a:pt x="17530" y="2348"/>
                  <a:pt x="17383" y="2330"/>
                </a:cubicBezTo>
                <a:cubicBezTo>
                  <a:pt x="17236" y="2311"/>
                  <a:pt x="17066" y="2217"/>
                  <a:pt x="17005" y="2121"/>
                </a:cubicBezTo>
                <a:cubicBezTo>
                  <a:pt x="16944" y="2026"/>
                  <a:pt x="16785" y="1939"/>
                  <a:pt x="16650" y="1930"/>
                </a:cubicBezTo>
                <a:cubicBezTo>
                  <a:pt x="16477" y="1918"/>
                  <a:pt x="16400" y="1852"/>
                  <a:pt x="16384" y="1700"/>
                </a:cubicBezTo>
                <a:cubicBezTo>
                  <a:pt x="16372" y="1581"/>
                  <a:pt x="16319" y="1485"/>
                  <a:pt x="16266" y="1485"/>
                </a:cubicBezTo>
                <a:cubicBezTo>
                  <a:pt x="16212" y="1485"/>
                  <a:pt x="16103" y="1407"/>
                  <a:pt x="16022" y="1311"/>
                </a:cubicBezTo>
                <a:cubicBezTo>
                  <a:pt x="15794" y="1039"/>
                  <a:pt x="15224" y="829"/>
                  <a:pt x="14804" y="864"/>
                </a:cubicBezTo>
                <a:cubicBezTo>
                  <a:pt x="14594" y="881"/>
                  <a:pt x="14361" y="854"/>
                  <a:pt x="14288" y="801"/>
                </a:cubicBezTo>
                <a:cubicBezTo>
                  <a:pt x="14040" y="623"/>
                  <a:pt x="13995" y="616"/>
                  <a:pt x="13952" y="747"/>
                </a:cubicBezTo>
                <a:cubicBezTo>
                  <a:pt x="13924" y="836"/>
                  <a:pt x="13888" y="839"/>
                  <a:pt x="13842" y="752"/>
                </a:cubicBezTo>
                <a:cubicBezTo>
                  <a:pt x="13797" y="666"/>
                  <a:pt x="13739" y="668"/>
                  <a:pt x="13659" y="763"/>
                </a:cubicBezTo>
                <a:cubicBezTo>
                  <a:pt x="13569" y="870"/>
                  <a:pt x="13502" y="853"/>
                  <a:pt x="13373" y="691"/>
                </a:cubicBezTo>
                <a:cubicBezTo>
                  <a:pt x="13252" y="541"/>
                  <a:pt x="13191" y="521"/>
                  <a:pt x="13157" y="624"/>
                </a:cubicBezTo>
                <a:cubicBezTo>
                  <a:pt x="13125" y="725"/>
                  <a:pt x="13089" y="710"/>
                  <a:pt x="13035" y="570"/>
                </a:cubicBezTo>
                <a:cubicBezTo>
                  <a:pt x="12990" y="452"/>
                  <a:pt x="12885" y="384"/>
                  <a:pt x="12779" y="407"/>
                </a:cubicBezTo>
                <a:cubicBezTo>
                  <a:pt x="12680" y="427"/>
                  <a:pt x="12588" y="408"/>
                  <a:pt x="12574" y="363"/>
                </a:cubicBezTo>
                <a:cubicBezTo>
                  <a:pt x="12559" y="318"/>
                  <a:pt x="12462" y="290"/>
                  <a:pt x="12360" y="301"/>
                </a:cubicBezTo>
                <a:cubicBezTo>
                  <a:pt x="12257" y="311"/>
                  <a:pt x="12137" y="267"/>
                  <a:pt x="12094" y="202"/>
                </a:cubicBezTo>
                <a:cubicBezTo>
                  <a:pt x="12050" y="137"/>
                  <a:pt x="11798" y="54"/>
                  <a:pt x="11532" y="18"/>
                </a:cubicBezTo>
                <a:cubicBezTo>
                  <a:pt x="11437" y="6"/>
                  <a:pt x="11355" y="0"/>
                  <a:pt x="11280" y="0"/>
                </a:cubicBezTo>
                <a:close/>
                <a:moveTo>
                  <a:pt x="13473" y="895"/>
                </a:moveTo>
                <a:cubicBezTo>
                  <a:pt x="13511" y="900"/>
                  <a:pt x="13553" y="940"/>
                  <a:pt x="13614" y="1016"/>
                </a:cubicBezTo>
                <a:cubicBezTo>
                  <a:pt x="13717" y="1144"/>
                  <a:pt x="13803" y="1170"/>
                  <a:pt x="13875" y="1094"/>
                </a:cubicBezTo>
                <a:cubicBezTo>
                  <a:pt x="13991" y="971"/>
                  <a:pt x="14095" y="1144"/>
                  <a:pt x="14028" y="1350"/>
                </a:cubicBezTo>
                <a:cubicBezTo>
                  <a:pt x="14007" y="1415"/>
                  <a:pt x="14008" y="1698"/>
                  <a:pt x="14032" y="1979"/>
                </a:cubicBezTo>
                <a:cubicBezTo>
                  <a:pt x="14063" y="2351"/>
                  <a:pt x="14106" y="2490"/>
                  <a:pt x="14191" y="2490"/>
                </a:cubicBezTo>
                <a:cubicBezTo>
                  <a:pt x="14255" y="2490"/>
                  <a:pt x="14323" y="2372"/>
                  <a:pt x="14343" y="2226"/>
                </a:cubicBezTo>
                <a:cubicBezTo>
                  <a:pt x="14385" y="1920"/>
                  <a:pt x="14521" y="2018"/>
                  <a:pt x="14521" y="2356"/>
                </a:cubicBezTo>
                <a:cubicBezTo>
                  <a:pt x="14521" y="2511"/>
                  <a:pt x="14587" y="2610"/>
                  <a:pt x="14727" y="2664"/>
                </a:cubicBezTo>
                <a:cubicBezTo>
                  <a:pt x="15059" y="2790"/>
                  <a:pt x="15115" y="2760"/>
                  <a:pt x="15181" y="2428"/>
                </a:cubicBezTo>
                <a:cubicBezTo>
                  <a:pt x="15250" y="2085"/>
                  <a:pt x="15322" y="2046"/>
                  <a:pt x="15517" y="2244"/>
                </a:cubicBezTo>
                <a:cubicBezTo>
                  <a:pt x="15597" y="2326"/>
                  <a:pt x="15645" y="2507"/>
                  <a:pt x="15645" y="2734"/>
                </a:cubicBezTo>
                <a:cubicBezTo>
                  <a:pt x="15645" y="3350"/>
                  <a:pt x="15881" y="3326"/>
                  <a:pt x="15999" y="2697"/>
                </a:cubicBezTo>
                <a:cubicBezTo>
                  <a:pt x="16064" y="2352"/>
                  <a:pt x="16240" y="2671"/>
                  <a:pt x="16240" y="3135"/>
                </a:cubicBezTo>
                <a:cubicBezTo>
                  <a:pt x="16240" y="3563"/>
                  <a:pt x="16385" y="3617"/>
                  <a:pt x="16550" y="3251"/>
                </a:cubicBezTo>
                <a:cubicBezTo>
                  <a:pt x="16700" y="2918"/>
                  <a:pt x="16928" y="3131"/>
                  <a:pt x="16884" y="3564"/>
                </a:cubicBezTo>
                <a:cubicBezTo>
                  <a:pt x="16850" y="3907"/>
                  <a:pt x="17001" y="4083"/>
                  <a:pt x="17140" y="3863"/>
                </a:cubicBezTo>
                <a:cubicBezTo>
                  <a:pt x="17210" y="3752"/>
                  <a:pt x="17245" y="3792"/>
                  <a:pt x="17296" y="4050"/>
                </a:cubicBezTo>
                <a:cubicBezTo>
                  <a:pt x="17375" y="4443"/>
                  <a:pt x="17427" y="4455"/>
                  <a:pt x="17644" y="4130"/>
                </a:cubicBezTo>
                <a:cubicBezTo>
                  <a:pt x="17841" y="3835"/>
                  <a:pt x="17894" y="3901"/>
                  <a:pt x="17894" y="4456"/>
                </a:cubicBezTo>
                <a:cubicBezTo>
                  <a:pt x="17894" y="4814"/>
                  <a:pt x="17930" y="4909"/>
                  <a:pt x="18152" y="5124"/>
                </a:cubicBezTo>
                <a:cubicBezTo>
                  <a:pt x="18294" y="5262"/>
                  <a:pt x="18421" y="5437"/>
                  <a:pt x="18435" y="5513"/>
                </a:cubicBezTo>
                <a:cubicBezTo>
                  <a:pt x="18449" y="5597"/>
                  <a:pt x="18528" y="5620"/>
                  <a:pt x="18632" y="5570"/>
                </a:cubicBezTo>
                <a:cubicBezTo>
                  <a:pt x="18761" y="5509"/>
                  <a:pt x="18795" y="5428"/>
                  <a:pt x="18771" y="5249"/>
                </a:cubicBezTo>
                <a:cubicBezTo>
                  <a:pt x="18750" y="5101"/>
                  <a:pt x="18779" y="4978"/>
                  <a:pt x="18845" y="4930"/>
                </a:cubicBezTo>
                <a:cubicBezTo>
                  <a:pt x="18982" y="4830"/>
                  <a:pt x="19153" y="5092"/>
                  <a:pt x="19105" y="5330"/>
                </a:cubicBezTo>
                <a:cubicBezTo>
                  <a:pt x="19085" y="5429"/>
                  <a:pt x="19103" y="5588"/>
                  <a:pt x="19144" y="5682"/>
                </a:cubicBezTo>
                <a:cubicBezTo>
                  <a:pt x="19185" y="5776"/>
                  <a:pt x="19200" y="5946"/>
                  <a:pt x="19177" y="6060"/>
                </a:cubicBezTo>
                <a:cubicBezTo>
                  <a:pt x="19121" y="6338"/>
                  <a:pt x="19677" y="7300"/>
                  <a:pt x="19791" y="7122"/>
                </a:cubicBezTo>
                <a:cubicBezTo>
                  <a:pt x="19874" y="6993"/>
                  <a:pt x="20186" y="7223"/>
                  <a:pt x="20114" y="7360"/>
                </a:cubicBezTo>
                <a:cubicBezTo>
                  <a:pt x="20093" y="7400"/>
                  <a:pt x="20109" y="7509"/>
                  <a:pt x="20150" y="7601"/>
                </a:cubicBezTo>
                <a:cubicBezTo>
                  <a:pt x="20190" y="7693"/>
                  <a:pt x="20205" y="7855"/>
                  <a:pt x="20183" y="7963"/>
                </a:cubicBezTo>
                <a:cubicBezTo>
                  <a:pt x="20140" y="8175"/>
                  <a:pt x="20483" y="8923"/>
                  <a:pt x="20688" y="9065"/>
                </a:cubicBezTo>
                <a:cubicBezTo>
                  <a:pt x="20762" y="9116"/>
                  <a:pt x="20803" y="9276"/>
                  <a:pt x="20803" y="9510"/>
                </a:cubicBezTo>
                <a:cubicBezTo>
                  <a:pt x="20803" y="9711"/>
                  <a:pt x="20846" y="9947"/>
                  <a:pt x="20900" y="10031"/>
                </a:cubicBezTo>
                <a:cubicBezTo>
                  <a:pt x="20953" y="10116"/>
                  <a:pt x="21017" y="10377"/>
                  <a:pt x="21040" y="10614"/>
                </a:cubicBezTo>
                <a:cubicBezTo>
                  <a:pt x="21076" y="10972"/>
                  <a:pt x="21054" y="11096"/>
                  <a:pt x="20915" y="11342"/>
                </a:cubicBezTo>
                <a:cubicBezTo>
                  <a:pt x="20696" y="11727"/>
                  <a:pt x="20463" y="12712"/>
                  <a:pt x="20487" y="13148"/>
                </a:cubicBezTo>
                <a:cubicBezTo>
                  <a:pt x="20498" y="13354"/>
                  <a:pt x="20476" y="13480"/>
                  <a:pt x="20430" y="13463"/>
                </a:cubicBezTo>
                <a:cubicBezTo>
                  <a:pt x="20300" y="13417"/>
                  <a:pt x="19755" y="14552"/>
                  <a:pt x="19733" y="14914"/>
                </a:cubicBezTo>
                <a:cubicBezTo>
                  <a:pt x="19716" y="15184"/>
                  <a:pt x="19673" y="15259"/>
                  <a:pt x="19514" y="15292"/>
                </a:cubicBezTo>
                <a:cubicBezTo>
                  <a:pt x="19405" y="15315"/>
                  <a:pt x="19250" y="15449"/>
                  <a:pt x="19170" y="15591"/>
                </a:cubicBezTo>
                <a:cubicBezTo>
                  <a:pt x="19084" y="15743"/>
                  <a:pt x="18972" y="15823"/>
                  <a:pt x="18896" y="15785"/>
                </a:cubicBezTo>
                <a:cubicBezTo>
                  <a:pt x="18825" y="15750"/>
                  <a:pt x="18592" y="15883"/>
                  <a:pt x="18379" y="16080"/>
                </a:cubicBezTo>
                <a:cubicBezTo>
                  <a:pt x="18166" y="16278"/>
                  <a:pt x="17956" y="16441"/>
                  <a:pt x="17911" y="16443"/>
                </a:cubicBezTo>
                <a:cubicBezTo>
                  <a:pt x="17865" y="16444"/>
                  <a:pt x="17827" y="16528"/>
                  <a:pt x="17827" y="16629"/>
                </a:cubicBezTo>
                <a:cubicBezTo>
                  <a:pt x="17827" y="16834"/>
                  <a:pt x="17575" y="17145"/>
                  <a:pt x="17448" y="17096"/>
                </a:cubicBezTo>
                <a:cubicBezTo>
                  <a:pt x="17403" y="17079"/>
                  <a:pt x="17307" y="17122"/>
                  <a:pt x="17236" y="17194"/>
                </a:cubicBezTo>
                <a:cubicBezTo>
                  <a:pt x="17146" y="17286"/>
                  <a:pt x="17095" y="17285"/>
                  <a:pt x="17065" y="17192"/>
                </a:cubicBezTo>
                <a:cubicBezTo>
                  <a:pt x="17037" y="17107"/>
                  <a:pt x="16991" y="17137"/>
                  <a:pt x="16938" y="17275"/>
                </a:cubicBezTo>
                <a:cubicBezTo>
                  <a:pt x="16846" y="17514"/>
                  <a:pt x="16703" y="17416"/>
                  <a:pt x="16703" y="17114"/>
                </a:cubicBezTo>
                <a:cubicBezTo>
                  <a:pt x="16703" y="16881"/>
                  <a:pt x="16507" y="16922"/>
                  <a:pt x="15811" y="17301"/>
                </a:cubicBezTo>
                <a:cubicBezTo>
                  <a:pt x="15110" y="17681"/>
                  <a:pt x="14983" y="17796"/>
                  <a:pt x="14983" y="18051"/>
                </a:cubicBezTo>
                <a:cubicBezTo>
                  <a:pt x="14983" y="18178"/>
                  <a:pt x="14890" y="18416"/>
                  <a:pt x="14775" y="18578"/>
                </a:cubicBezTo>
                <a:cubicBezTo>
                  <a:pt x="14587" y="18842"/>
                  <a:pt x="14558" y="18850"/>
                  <a:pt x="14488" y="18668"/>
                </a:cubicBezTo>
                <a:cubicBezTo>
                  <a:pt x="14419" y="18488"/>
                  <a:pt x="14401" y="18488"/>
                  <a:pt x="14310" y="18661"/>
                </a:cubicBezTo>
                <a:cubicBezTo>
                  <a:pt x="14175" y="18918"/>
                  <a:pt x="13756" y="19092"/>
                  <a:pt x="13670" y="18927"/>
                </a:cubicBezTo>
                <a:cubicBezTo>
                  <a:pt x="13625" y="18841"/>
                  <a:pt x="13506" y="18847"/>
                  <a:pt x="13305" y="18943"/>
                </a:cubicBezTo>
                <a:cubicBezTo>
                  <a:pt x="13141" y="19021"/>
                  <a:pt x="12908" y="19088"/>
                  <a:pt x="12788" y="19090"/>
                </a:cubicBezTo>
                <a:cubicBezTo>
                  <a:pt x="12659" y="19093"/>
                  <a:pt x="12491" y="19216"/>
                  <a:pt x="12377" y="19393"/>
                </a:cubicBezTo>
                <a:cubicBezTo>
                  <a:pt x="12212" y="19651"/>
                  <a:pt x="12137" y="19681"/>
                  <a:pt x="11833" y="19621"/>
                </a:cubicBezTo>
                <a:cubicBezTo>
                  <a:pt x="11639" y="19583"/>
                  <a:pt x="11442" y="19604"/>
                  <a:pt x="11396" y="19668"/>
                </a:cubicBezTo>
                <a:cubicBezTo>
                  <a:pt x="11287" y="19817"/>
                  <a:pt x="10935" y="19741"/>
                  <a:pt x="10850" y="19548"/>
                </a:cubicBezTo>
                <a:cubicBezTo>
                  <a:pt x="10773" y="19376"/>
                  <a:pt x="9573" y="19291"/>
                  <a:pt x="9464" y="19450"/>
                </a:cubicBezTo>
                <a:cubicBezTo>
                  <a:pt x="9349" y="19620"/>
                  <a:pt x="9100" y="19696"/>
                  <a:pt x="9060" y="19574"/>
                </a:cubicBezTo>
                <a:cubicBezTo>
                  <a:pt x="9040" y="19512"/>
                  <a:pt x="8965" y="19460"/>
                  <a:pt x="8893" y="19460"/>
                </a:cubicBezTo>
                <a:cubicBezTo>
                  <a:pt x="8821" y="19460"/>
                  <a:pt x="8744" y="19368"/>
                  <a:pt x="8721" y="19253"/>
                </a:cubicBezTo>
                <a:cubicBezTo>
                  <a:pt x="8685" y="19077"/>
                  <a:pt x="8670" y="19090"/>
                  <a:pt x="8623" y="19331"/>
                </a:cubicBezTo>
                <a:cubicBezTo>
                  <a:pt x="8578" y="19560"/>
                  <a:pt x="8548" y="19586"/>
                  <a:pt x="8473" y="19468"/>
                </a:cubicBezTo>
                <a:cubicBezTo>
                  <a:pt x="8401" y="19355"/>
                  <a:pt x="8349" y="19359"/>
                  <a:pt x="8246" y="19481"/>
                </a:cubicBezTo>
                <a:cubicBezTo>
                  <a:pt x="8134" y="19614"/>
                  <a:pt x="8092" y="19603"/>
                  <a:pt x="7988" y="19424"/>
                </a:cubicBezTo>
                <a:cubicBezTo>
                  <a:pt x="7920" y="19306"/>
                  <a:pt x="7830" y="19209"/>
                  <a:pt x="7789" y="19209"/>
                </a:cubicBezTo>
                <a:cubicBezTo>
                  <a:pt x="7748" y="19209"/>
                  <a:pt x="7690" y="19123"/>
                  <a:pt x="7659" y="19018"/>
                </a:cubicBezTo>
                <a:cubicBezTo>
                  <a:pt x="7609" y="18848"/>
                  <a:pt x="7578" y="18850"/>
                  <a:pt x="7385" y="19033"/>
                </a:cubicBezTo>
                <a:cubicBezTo>
                  <a:pt x="7176" y="19231"/>
                  <a:pt x="7158" y="19230"/>
                  <a:pt x="6967" y="18961"/>
                </a:cubicBezTo>
                <a:cubicBezTo>
                  <a:pt x="6734" y="18633"/>
                  <a:pt x="6046" y="18304"/>
                  <a:pt x="5520" y="18271"/>
                </a:cubicBezTo>
                <a:cubicBezTo>
                  <a:pt x="5300" y="18257"/>
                  <a:pt x="5087" y="18163"/>
                  <a:pt x="4993" y="18038"/>
                </a:cubicBezTo>
                <a:cubicBezTo>
                  <a:pt x="4906" y="17923"/>
                  <a:pt x="4769" y="17829"/>
                  <a:pt x="4689" y="17829"/>
                </a:cubicBezTo>
                <a:cubicBezTo>
                  <a:pt x="4609" y="17829"/>
                  <a:pt x="4489" y="17699"/>
                  <a:pt x="4423" y="17544"/>
                </a:cubicBezTo>
                <a:cubicBezTo>
                  <a:pt x="4264" y="17170"/>
                  <a:pt x="3634" y="16445"/>
                  <a:pt x="3469" y="16445"/>
                </a:cubicBezTo>
                <a:cubicBezTo>
                  <a:pt x="3251" y="16445"/>
                  <a:pt x="2958" y="15955"/>
                  <a:pt x="2999" y="15658"/>
                </a:cubicBezTo>
                <a:cubicBezTo>
                  <a:pt x="3023" y="15483"/>
                  <a:pt x="3009" y="15429"/>
                  <a:pt x="2957" y="15490"/>
                </a:cubicBezTo>
                <a:cubicBezTo>
                  <a:pt x="2911" y="15544"/>
                  <a:pt x="2855" y="15463"/>
                  <a:pt x="2817" y="15289"/>
                </a:cubicBezTo>
                <a:cubicBezTo>
                  <a:pt x="2676" y="14645"/>
                  <a:pt x="2136" y="13805"/>
                  <a:pt x="1864" y="13805"/>
                </a:cubicBezTo>
                <a:cubicBezTo>
                  <a:pt x="1742" y="13805"/>
                  <a:pt x="1670" y="13718"/>
                  <a:pt x="1633" y="13531"/>
                </a:cubicBezTo>
                <a:cubicBezTo>
                  <a:pt x="1595" y="13336"/>
                  <a:pt x="1565" y="13304"/>
                  <a:pt x="1528" y="13417"/>
                </a:cubicBezTo>
                <a:cubicBezTo>
                  <a:pt x="1491" y="13532"/>
                  <a:pt x="1427" y="13481"/>
                  <a:pt x="1287" y="13225"/>
                </a:cubicBezTo>
                <a:cubicBezTo>
                  <a:pt x="1181" y="13034"/>
                  <a:pt x="1095" y="12798"/>
                  <a:pt x="1095" y="12700"/>
                </a:cubicBezTo>
                <a:cubicBezTo>
                  <a:pt x="1095" y="12602"/>
                  <a:pt x="1020" y="12349"/>
                  <a:pt x="927" y="12139"/>
                </a:cubicBezTo>
                <a:cubicBezTo>
                  <a:pt x="834" y="11930"/>
                  <a:pt x="771" y="11686"/>
                  <a:pt x="789" y="11599"/>
                </a:cubicBezTo>
                <a:cubicBezTo>
                  <a:pt x="806" y="11511"/>
                  <a:pt x="764" y="11413"/>
                  <a:pt x="694" y="11379"/>
                </a:cubicBezTo>
                <a:cubicBezTo>
                  <a:pt x="560" y="11312"/>
                  <a:pt x="521" y="10982"/>
                  <a:pt x="631" y="10852"/>
                </a:cubicBezTo>
                <a:cubicBezTo>
                  <a:pt x="672" y="10804"/>
                  <a:pt x="667" y="10686"/>
                  <a:pt x="616" y="10533"/>
                </a:cubicBezTo>
                <a:cubicBezTo>
                  <a:pt x="554" y="10344"/>
                  <a:pt x="554" y="10258"/>
                  <a:pt x="618" y="10137"/>
                </a:cubicBezTo>
                <a:cubicBezTo>
                  <a:pt x="662" y="10053"/>
                  <a:pt x="698" y="9830"/>
                  <a:pt x="698" y="9640"/>
                </a:cubicBezTo>
                <a:cubicBezTo>
                  <a:pt x="698" y="9083"/>
                  <a:pt x="814" y="8650"/>
                  <a:pt x="962" y="8650"/>
                </a:cubicBezTo>
                <a:cubicBezTo>
                  <a:pt x="1036" y="8650"/>
                  <a:pt x="1095" y="8591"/>
                  <a:pt x="1095" y="8518"/>
                </a:cubicBezTo>
                <a:cubicBezTo>
                  <a:pt x="1095" y="8446"/>
                  <a:pt x="1168" y="8250"/>
                  <a:pt x="1257" y="8082"/>
                </a:cubicBezTo>
                <a:cubicBezTo>
                  <a:pt x="1345" y="7914"/>
                  <a:pt x="1426" y="7619"/>
                  <a:pt x="1437" y="7427"/>
                </a:cubicBezTo>
                <a:cubicBezTo>
                  <a:pt x="1454" y="7147"/>
                  <a:pt x="1488" y="7088"/>
                  <a:pt x="1608" y="7119"/>
                </a:cubicBezTo>
                <a:cubicBezTo>
                  <a:pt x="1700" y="7144"/>
                  <a:pt x="1773" y="7079"/>
                  <a:pt x="1799" y="6951"/>
                </a:cubicBezTo>
                <a:cubicBezTo>
                  <a:pt x="1822" y="6837"/>
                  <a:pt x="1904" y="6702"/>
                  <a:pt x="1980" y="6648"/>
                </a:cubicBezTo>
                <a:cubicBezTo>
                  <a:pt x="2066" y="6587"/>
                  <a:pt x="2117" y="6437"/>
                  <a:pt x="2118" y="6248"/>
                </a:cubicBezTo>
                <a:cubicBezTo>
                  <a:pt x="2120" y="5980"/>
                  <a:pt x="2145" y="5950"/>
                  <a:pt x="2363" y="5982"/>
                </a:cubicBezTo>
                <a:cubicBezTo>
                  <a:pt x="2572" y="6013"/>
                  <a:pt x="2610" y="5978"/>
                  <a:pt x="2629" y="5731"/>
                </a:cubicBezTo>
                <a:cubicBezTo>
                  <a:pt x="2644" y="5552"/>
                  <a:pt x="2690" y="5464"/>
                  <a:pt x="2750" y="5493"/>
                </a:cubicBezTo>
                <a:cubicBezTo>
                  <a:pt x="2996" y="5610"/>
                  <a:pt x="3046" y="5563"/>
                  <a:pt x="3068" y="5195"/>
                </a:cubicBezTo>
                <a:cubicBezTo>
                  <a:pt x="3103" y="4603"/>
                  <a:pt x="3206" y="4442"/>
                  <a:pt x="3357" y="4749"/>
                </a:cubicBezTo>
                <a:cubicBezTo>
                  <a:pt x="3509" y="5060"/>
                  <a:pt x="3618" y="5068"/>
                  <a:pt x="3893" y="4790"/>
                </a:cubicBezTo>
                <a:cubicBezTo>
                  <a:pt x="4009" y="4673"/>
                  <a:pt x="4154" y="4592"/>
                  <a:pt x="4214" y="4609"/>
                </a:cubicBezTo>
                <a:cubicBezTo>
                  <a:pt x="4360" y="4650"/>
                  <a:pt x="4400" y="4501"/>
                  <a:pt x="4429" y="3817"/>
                </a:cubicBezTo>
                <a:cubicBezTo>
                  <a:pt x="4455" y="3188"/>
                  <a:pt x="4536" y="2929"/>
                  <a:pt x="4737" y="2829"/>
                </a:cubicBezTo>
                <a:cubicBezTo>
                  <a:pt x="4882" y="2757"/>
                  <a:pt x="5287" y="3315"/>
                  <a:pt x="5226" y="3502"/>
                </a:cubicBezTo>
                <a:cubicBezTo>
                  <a:pt x="5207" y="3563"/>
                  <a:pt x="5256" y="3736"/>
                  <a:pt x="5335" y="3887"/>
                </a:cubicBezTo>
                <a:lnTo>
                  <a:pt x="5479" y="4161"/>
                </a:lnTo>
                <a:lnTo>
                  <a:pt x="5585" y="3894"/>
                </a:lnTo>
                <a:cubicBezTo>
                  <a:pt x="5708" y="3588"/>
                  <a:pt x="6082" y="3398"/>
                  <a:pt x="6150" y="3608"/>
                </a:cubicBezTo>
                <a:cubicBezTo>
                  <a:pt x="6175" y="3685"/>
                  <a:pt x="6232" y="3747"/>
                  <a:pt x="6277" y="3747"/>
                </a:cubicBezTo>
                <a:cubicBezTo>
                  <a:pt x="6368" y="3747"/>
                  <a:pt x="6382" y="3270"/>
                  <a:pt x="6299" y="3023"/>
                </a:cubicBezTo>
                <a:cubicBezTo>
                  <a:pt x="6234" y="2830"/>
                  <a:pt x="6296" y="2617"/>
                  <a:pt x="6418" y="2617"/>
                </a:cubicBezTo>
                <a:cubicBezTo>
                  <a:pt x="6468" y="2617"/>
                  <a:pt x="6527" y="2511"/>
                  <a:pt x="6549" y="2382"/>
                </a:cubicBezTo>
                <a:cubicBezTo>
                  <a:pt x="6570" y="2252"/>
                  <a:pt x="6640" y="2054"/>
                  <a:pt x="6705" y="1943"/>
                </a:cubicBezTo>
                <a:cubicBezTo>
                  <a:pt x="6813" y="1757"/>
                  <a:pt x="6835" y="1758"/>
                  <a:pt x="6974" y="1943"/>
                </a:cubicBezTo>
                <a:cubicBezTo>
                  <a:pt x="7080" y="2085"/>
                  <a:pt x="7118" y="2234"/>
                  <a:pt x="7097" y="2444"/>
                </a:cubicBezTo>
                <a:cubicBezTo>
                  <a:pt x="7055" y="2861"/>
                  <a:pt x="7195" y="3055"/>
                  <a:pt x="7390" y="2850"/>
                </a:cubicBezTo>
                <a:cubicBezTo>
                  <a:pt x="7474" y="2762"/>
                  <a:pt x="7591" y="2704"/>
                  <a:pt x="7649" y="2721"/>
                </a:cubicBezTo>
                <a:cubicBezTo>
                  <a:pt x="7707" y="2737"/>
                  <a:pt x="7793" y="2665"/>
                  <a:pt x="7840" y="2558"/>
                </a:cubicBezTo>
                <a:cubicBezTo>
                  <a:pt x="7906" y="2406"/>
                  <a:pt x="7945" y="2394"/>
                  <a:pt x="8018" y="2508"/>
                </a:cubicBezTo>
                <a:cubicBezTo>
                  <a:pt x="8138" y="2698"/>
                  <a:pt x="8221" y="2532"/>
                  <a:pt x="8249" y="2049"/>
                </a:cubicBezTo>
                <a:cubicBezTo>
                  <a:pt x="8267" y="1726"/>
                  <a:pt x="8301" y="1669"/>
                  <a:pt x="8485" y="1635"/>
                </a:cubicBezTo>
                <a:cubicBezTo>
                  <a:pt x="8664" y="1602"/>
                  <a:pt x="8712" y="1648"/>
                  <a:pt x="8765" y="1917"/>
                </a:cubicBezTo>
                <a:cubicBezTo>
                  <a:pt x="8863" y="2404"/>
                  <a:pt x="9084" y="2347"/>
                  <a:pt x="9110" y="1829"/>
                </a:cubicBezTo>
                <a:cubicBezTo>
                  <a:pt x="9126" y="1517"/>
                  <a:pt x="9162" y="1423"/>
                  <a:pt x="9262" y="1423"/>
                </a:cubicBezTo>
                <a:cubicBezTo>
                  <a:pt x="9358" y="1423"/>
                  <a:pt x="9402" y="1518"/>
                  <a:pt x="9417" y="1767"/>
                </a:cubicBezTo>
                <a:cubicBezTo>
                  <a:pt x="9443" y="2197"/>
                  <a:pt x="9673" y="2265"/>
                  <a:pt x="9665" y="1839"/>
                </a:cubicBezTo>
                <a:cubicBezTo>
                  <a:pt x="9661" y="1632"/>
                  <a:pt x="9713" y="1541"/>
                  <a:pt x="9882" y="1456"/>
                </a:cubicBezTo>
                <a:cubicBezTo>
                  <a:pt x="10170" y="1312"/>
                  <a:pt x="10288" y="1400"/>
                  <a:pt x="10243" y="1728"/>
                </a:cubicBezTo>
                <a:cubicBezTo>
                  <a:pt x="10215" y="1929"/>
                  <a:pt x="10237" y="1987"/>
                  <a:pt x="10346" y="1987"/>
                </a:cubicBezTo>
                <a:cubicBezTo>
                  <a:pt x="10452" y="1987"/>
                  <a:pt x="10486" y="1909"/>
                  <a:pt x="10486" y="1668"/>
                </a:cubicBezTo>
                <a:cubicBezTo>
                  <a:pt x="10486" y="1454"/>
                  <a:pt x="10535" y="1316"/>
                  <a:pt x="10635" y="1244"/>
                </a:cubicBezTo>
                <a:cubicBezTo>
                  <a:pt x="10833" y="1102"/>
                  <a:pt x="10882" y="1175"/>
                  <a:pt x="10882" y="1617"/>
                </a:cubicBezTo>
                <a:cubicBezTo>
                  <a:pt x="10882" y="2098"/>
                  <a:pt x="11065" y="2121"/>
                  <a:pt x="11093" y="1643"/>
                </a:cubicBezTo>
                <a:cubicBezTo>
                  <a:pt x="11113" y="1317"/>
                  <a:pt x="11134" y="1296"/>
                  <a:pt x="11445" y="1296"/>
                </a:cubicBezTo>
                <a:cubicBezTo>
                  <a:pt x="11765" y="1296"/>
                  <a:pt x="11777" y="1310"/>
                  <a:pt x="11796" y="1676"/>
                </a:cubicBezTo>
                <a:cubicBezTo>
                  <a:pt x="11814" y="2029"/>
                  <a:pt x="11835" y="2055"/>
                  <a:pt x="12094" y="2070"/>
                </a:cubicBezTo>
                <a:cubicBezTo>
                  <a:pt x="12246" y="2078"/>
                  <a:pt x="12408" y="2028"/>
                  <a:pt x="12453" y="1958"/>
                </a:cubicBezTo>
                <a:cubicBezTo>
                  <a:pt x="12510" y="1869"/>
                  <a:pt x="12547" y="1893"/>
                  <a:pt x="12576" y="2036"/>
                </a:cubicBezTo>
                <a:cubicBezTo>
                  <a:pt x="12624" y="2274"/>
                  <a:pt x="12864" y="2309"/>
                  <a:pt x="12875" y="2080"/>
                </a:cubicBezTo>
                <a:cubicBezTo>
                  <a:pt x="12879" y="1994"/>
                  <a:pt x="12876" y="1822"/>
                  <a:pt x="12870" y="1697"/>
                </a:cubicBezTo>
                <a:cubicBezTo>
                  <a:pt x="12863" y="1572"/>
                  <a:pt x="12906" y="1327"/>
                  <a:pt x="12966" y="1153"/>
                </a:cubicBezTo>
                <a:cubicBezTo>
                  <a:pt x="13053" y="900"/>
                  <a:pt x="13092" y="870"/>
                  <a:pt x="13168" y="990"/>
                </a:cubicBezTo>
                <a:cubicBezTo>
                  <a:pt x="13242" y="1106"/>
                  <a:pt x="13287" y="1103"/>
                  <a:pt x="13363" y="983"/>
                </a:cubicBezTo>
                <a:cubicBezTo>
                  <a:pt x="13403" y="920"/>
                  <a:pt x="13435" y="889"/>
                  <a:pt x="13473" y="8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Bild" descr="Bild">
            <a:extLst>
              <a:ext uri="{FF2B5EF4-FFF2-40B4-BE49-F238E27FC236}">
                <a16:creationId xmlns:a16="http://schemas.microsoft.com/office/drawing/2014/main" id="{ED51A405-6CA2-C6FF-D6C9-216CA0BF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792" y="2712029"/>
            <a:ext cx="428702" cy="428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6" descr="Picture 16">
            <a:extLst>
              <a:ext uri="{FF2B5EF4-FFF2-40B4-BE49-F238E27FC236}">
                <a16:creationId xmlns:a16="http://schemas.microsoft.com/office/drawing/2014/main" id="{86221657-2EBE-59C3-F26A-69C5677B9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519" y="3620578"/>
            <a:ext cx="1079999" cy="42870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feld 12">
            <a:extLst>
              <a:ext uri="{FF2B5EF4-FFF2-40B4-BE49-F238E27FC236}">
                <a16:creationId xmlns:a16="http://schemas.microsoft.com/office/drawing/2014/main" id="{721A54DF-B738-D1A6-E562-858ADD623913}"/>
              </a:ext>
            </a:extLst>
          </p:cNvPr>
          <p:cNvSpPr txBox="1"/>
          <p:nvPr/>
        </p:nvSpPr>
        <p:spPr>
          <a:xfrm>
            <a:off x="9412654" y="5482941"/>
            <a:ext cx="236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Courtesy: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U. Herberger, M. Schuh</a:t>
            </a:r>
          </a:p>
        </p:txBody>
      </p:sp>
      <p:graphicFrame>
        <p:nvGraphicFramePr>
          <p:cNvPr id="12" name="Table 14">
            <a:extLst>
              <a:ext uri="{FF2B5EF4-FFF2-40B4-BE49-F238E27FC236}">
                <a16:creationId xmlns:a16="http://schemas.microsoft.com/office/drawing/2014/main" id="{51FC4A86-B833-5B67-0469-3A363AE66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52853"/>
              </p:ext>
            </p:extLst>
          </p:nvPr>
        </p:nvGraphicFramePr>
        <p:xfrm>
          <a:off x="87295" y="2110376"/>
          <a:ext cx="6050817" cy="246888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755257">
                  <a:extLst>
                    <a:ext uri="{9D8B030D-6E8A-4147-A177-3AD203B41FA5}">
                      <a16:colId xmlns:a16="http://schemas.microsoft.com/office/drawing/2014/main" val="2467171263"/>
                    </a:ext>
                  </a:extLst>
                </a:gridCol>
                <a:gridCol w="2295560">
                  <a:extLst>
                    <a:ext uri="{9D8B030D-6E8A-4147-A177-3AD203B41FA5}">
                      <a16:colId xmlns:a16="http://schemas.microsoft.com/office/drawing/2014/main" val="1641889405"/>
                    </a:ext>
                  </a:extLst>
                </a:gridCol>
              </a:tblGrid>
              <a:tr h="360209">
                <a:tc>
                  <a:txBody>
                    <a:bodyPr/>
                    <a:lstStyle/>
                    <a:p>
                      <a:r>
                        <a:rPr lang="de-DE" dirty="0"/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110.4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22175"/>
                  </a:ext>
                </a:extLst>
              </a:tr>
              <a:tr h="360209">
                <a:tc>
                  <a:txBody>
                    <a:bodyPr/>
                    <a:lstStyle/>
                    <a:p>
                      <a:r>
                        <a:rPr lang="de-DE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0.5 – 2.5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69860"/>
                  </a:ext>
                </a:extLst>
              </a:tr>
              <a:tr h="360209">
                <a:tc>
                  <a:txBody>
                    <a:bodyPr/>
                    <a:lstStyle/>
                    <a:p>
                      <a:r>
                        <a:rPr lang="de-DE" dirty="0"/>
                        <a:t>RF frequency /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500 MHz / 2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26975"/>
                  </a:ext>
                </a:extLst>
              </a:tr>
              <a:tr h="360209">
                <a:tc>
                  <a:txBody>
                    <a:bodyPr/>
                    <a:lstStyle/>
                    <a:p>
                      <a:r>
                        <a:rPr lang="de-DE" dirty="0"/>
                        <a:t>Revolution frequency /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2.715 MHz / 368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811198"/>
                  </a:ext>
                </a:extLst>
              </a:tr>
              <a:tr h="360209">
                <a:tc>
                  <a:txBody>
                    <a:bodyPr/>
                    <a:lstStyle/>
                    <a:p>
                      <a:r>
                        <a:rPr lang="de-DE" dirty="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err="1"/>
                        <a:t>up</a:t>
                      </a:r>
                      <a:r>
                        <a:rPr lang="de-DE" dirty="0"/>
                        <a:t> to 200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943072"/>
                  </a:ext>
                </a:extLst>
              </a:tr>
              <a:tr h="502104">
                <a:tc>
                  <a:txBody>
                    <a:bodyPr/>
                    <a:lstStyle/>
                    <a:p>
                      <a:r>
                        <a:rPr lang="de-DE" dirty="0"/>
                        <a:t>RMS bunch</a:t>
                      </a:r>
                      <a:r>
                        <a:rPr lang="de-DE" baseline="0" dirty="0"/>
                        <a:t> length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45 ps (2.5 GeV)</a:t>
                      </a:r>
                      <a:r>
                        <a:rPr lang="de-DE" baseline="0" dirty="0"/>
                        <a:t> </a:t>
                      </a:r>
                    </a:p>
                    <a:p>
                      <a:pPr algn="r"/>
                      <a:r>
                        <a:rPr lang="de-DE" baseline="0" dirty="0"/>
                        <a:t>a few ps (1.3 GeV)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47930"/>
                  </a:ext>
                </a:extLst>
              </a:tr>
            </a:tbl>
          </a:graphicData>
        </a:graphic>
      </p:graphicFrame>
      <p:pic>
        <p:nvPicPr>
          <p:cNvPr id="13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3B3F981-D610-6822-FE12-25F022923A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27" y="4423293"/>
            <a:ext cx="954439" cy="46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654F7A-A087-B42E-F9B6-CB3E89C0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795" y="2054434"/>
            <a:ext cx="790117" cy="44844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A72A40EB-4657-6D1A-BC01-3CEE08BA87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31" y="71342"/>
            <a:ext cx="1695955" cy="71650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92D513F-C835-605F-BB67-862382EE3EB7}"/>
              </a:ext>
            </a:extLst>
          </p:cNvPr>
          <p:cNvSpPr txBox="1"/>
          <p:nvPr/>
        </p:nvSpPr>
        <p:spPr>
          <a:xfrm>
            <a:off x="1127448" y="4868863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Operation </a:t>
            </a:r>
            <a:r>
              <a:rPr lang="de-DE" dirty="0" err="1"/>
              <a:t>status</a:t>
            </a:r>
            <a:r>
              <a:rPr lang="de-DE" dirty="0"/>
              <a:t> in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100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synchrotron</a:t>
            </a:r>
            <a:r>
              <a:rPr lang="de-DE" dirty="0"/>
              <a:t> light + 50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Service on Monday </a:t>
            </a:r>
            <a:r>
              <a:rPr lang="de-DE" dirty="0" err="1"/>
              <a:t>morning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Operation Monday </a:t>
            </a:r>
            <a:r>
              <a:rPr lang="de-DE" dirty="0" err="1"/>
              <a:t>afternoon</a:t>
            </a:r>
            <a:r>
              <a:rPr lang="de-DE" dirty="0"/>
              <a:t> </a:t>
            </a:r>
            <a:r>
              <a:rPr lang="de-DE" dirty="0" err="1"/>
              <a:t>till</a:t>
            </a:r>
            <a:r>
              <a:rPr lang="de-DE" dirty="0"/>
              <a:t> Saturday </a:t>
            </a:r>
            <a:r>
              <a:rPr lang="de-DE" dirty="0" err="1"/>
              <a:t>morning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75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7">
            <a:extLst>
              <a:ext uri="{FF2B5EF4-FFF2-40B4-BE49-F238E27FC236}">
                <a16:creationId xmlns:a16="http://schemas.microsoft.com/office/drawing/2014/main" id="{1C30A3D6-BAC5-66C8-B01E-BC4414F25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39" y="1844825"/>
            <a:ext cx="2584251" cy="3445669"/>
          </a:xfr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1C5D7B1-9BDD-91BE-E459-7E283BD5F3CD}"/>
              </a:ext>
            </a:extLst>
          </p:cNvPr>
          <p:cNvGrpSpPr/>
          <p:nvPr/>
        </p:nvGrpSpPr>
        <p:grpSpPr>
          <a:xfrm>
            <a:off x="1995255" y="2164998"/>
            <a:ext cx="2273300" cy="2971800"/>
            <a:chOff x="394734" y="1508021"/>
            <a:chExt cx="2273300" cy="2971800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6AFF54D4-04D4-34B2-892C-EAA87C97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734" y="1508021"/>
              <a:ext cx="2273300" cy="2971800"/>
            </a:xfrm>
            <a:prstGeom prst="rect">
              <a:avLst/>
            </a:prstGeom>
          </p:spPr>
        </p:pic>
        <p:sp>
          <p:nvSpPr>
            <p:cNvPr id="43" name="Textfeld 3">
              <a:extLst>
                <a:ext uri="{FF2B5EF4-FFF2-40B4-BE49-F238E27FC236}">
                  <a16:creationId xmlns:a16="http://schemas.microsoft.com/office/drawing/2014/main" id="{E0C6DE6D-3E41-27E9-8A7B-B758BE1CDA56}"/>
                </a:ext>
              </a:extLst>
            </p:cNvPr>
            <p:cNvSpPr txBox="1"/>
            <p:nvPr/>
          </p:nvSpPr>
          <p:spPr>
            <a:xfrm>
              <a:off x="799627" y="4079711"/>
              <a:ext cx="1034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</a:rPr>
                <a:t>Courtesy: </a:t>
              </a:r>
              <a:br>
                <a:rPr lang="en-GB" sz="1000" dirty="0">
                  <a:solidFill>
                    <a:schemeClr val="tx2"/>
                  </a:solidFill>
                </a:rPr>
              </a:br>
              <a:r>
                <a:rPr lang="en-GB" sz="1000" dirty="0">
                  <a:solidFill>
                    <a:schemeClr val="tx2"/>
                  </a:solidFill>
                </a:rPr>
                <a:t>T. Borkowski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400F0EF-724E-82E0-164C-C2FBCD0A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EO Crystal Change at KARA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1E07F-AD4F-2EE9-6D15-DCC47A91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9919BA-8D7D-79AE-58FE-63088D15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9" name="Content Placeholder 9">
            <a:extLst>
              <a:ext uri="{FF2B5EF4-FFF2-40B4-BE49-F238E27FC236}">
                <a16:creationId xmlns:a16="http://schemas.microsoft.com/office/drawing/2014/main" id="{51D62FAA-DC0D-CBF8-3F61-5109BAFA0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32" y="1844824"/>
            <a:ext cx="2584251" cy="3445669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071CCF-4694-0BE0-78A2-DC55CC0F702B}"/>
              </a:ext>
            </a:extLst>
          </p:cNvPr>
          <p:cNvSpPr txBox="1">
            <a:spLocks/>
          </p:cNvSpPr>
          <p:nvPr/>
        </p:nvSpPr>
        <p:spPr>
          <a:xfrm>
            <a:off x="7300773" y="1845405"/>
            <a:ext cx="3043699" cy="34450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First crystal change since 2017</a:t>
            </a:r>
          </a:p>
          <a:p>
            <a:r>
              <a:rPr lang="en-US" sz="1500" dirty="0"/>
              <a:t>Old crystal suspected to degrade over time</a:t>
            </a:r>
          </a:p>
          <a:p>
            <a:r>
              <a:rPr lang="en-US" sz="1500" dirty="0"/>
              <a:t>First beamtime results show an improved signal stability but similar amplitude</a:t>
            </a:r>
          </a:p>
          <a:p>
            <a:r>
              <a:rPr lang="en-US" sz="1500" dirty="0"/>
              <a:t>Further optimizations are still in progress</a:t>
            </a:r>
          </a:p>
          <a:p>
            <a:r>
              <a:rPr lang="en-US" sz="1500" dirty="0"/>
              <a:t>New EO-chamber delivered to allow crystal change without venting the complete straight section</a:t>
            </a:r>
            <a:endParaRPr lang="de-DE" sz="1500" dirty="0"/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21330506-75E9-9360-596E-D32A0AB67E58}"/>
              </a:ext>
            </a:extLst>
          </p:cNvPr>
          <p:cNvSpPr/>
          <p:nvPr/>
        </p:nvSpPr>
        <p:spPr>
          <a:xfrm>
            <a:off x="2743522" y="3356725"/>
            <a:ext cx="892277" cy="619433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id="{A859850C-8630-7759-7938-1981E18596B3}"/>
              </a:ext>
            </a:extLst>
          </p:cNvPr>
          <p:cNvCxnSpPr>
            <a:cxnSpLocks/>
          </p:cNvCxnSpPr>
          <p:nvPr/>
        </p:nvCxnSpPr>
        <p:spPr>
          <a:xfrm flipV="1">
            <a:off x="3635798" y="1844824"/>
            <a:ext cx="924773" cy="1511903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7">
            <a:extLst>
              <a:ext uri="{FF2B5EF4-FFF2-40B4-BE49-F238E27FC236}">
                <a16:creationId xmlns:a16="http://schemas.microsoft.com/office/drawing/2014/main" id="{E2264651-A54D-FA57-847D-6E1533447D05}"/>
              </a:ext>
            </a:extLst>
          </p:cNvPr>
          <p:cNvSpPr txBox="1"/>
          <p:nvPr/>
        </p:nvSpPr>
        <p:spPr>
          <a:xfrm>
            <a:off x="4606994" y="2614234"/>
            <a:ext cx="1386920" cy="300082"/>
          </a:xfrm>
          <a:prstGeom prst="rect">
            <a:avLst/>
          </a:prstGeom>
          <a:solidFill>
            <a:schemeClr val="bg1">
              <a:alpha val="68000"/>
            </a:schemeClr>
          </a:solidFill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New crystal</a:t>
            </a:r>
            <a:endParaRPr lang="de-DE" sz="1350" dirty="0"/>
          </a:p>
        </p:txBody>
      </p:sp>
      <p:cxnSp>
        <p:nvCxnSpPr>
          <p:cNvPr id="34" name="Straight Arrow Connector 19">
            <a:extLst>
              <a:ext uri="{FF2B5EF4-FFF2-40B4-BE49-F238E27FC236}">
                <a16:creationId xmlns:a16="http://schemas.microsoft.com/office/drawing/2014/main" id="{CAF758E6-8A19-177A-8987-F2C5CD54FBF2}"/>
              </a:ext>
            </a:extLst>
          </p:cNvPr>
          <p:cNvCxnSpPr>
            <a:cxnSpLocks/>
          </p:cNvCxnSpPr>
          <p:nvPr/>
        </p:nvCxnSpPr>
        <p:spPr>
          <a:xfrm>
            <a:off x="5016822" y="2914316"/>
            <a:ext cx="711113" cy="690493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6">
            <a:extLst>
              <a:ext uri="{FF2B5EF4-FFF2-40B4-BE49-F238E27FC236}">
                <a16:creationId xmlns:a16="http://schemas.microsoft.com/office/drawing/2014/main" id="{3FB6E645-5696-94F5-D2F7-6966682B67C3}"/>
              </a:ext>
            </a:extLst>
          </p:cNvPr>
          <p:cNvCxnSpPr>
            <a:cxnSpLocks/>
          </p:cNvCxnSpPr>
          <p:nvPr/>
        </p:nvCxnSpPr>
        <p:spPr>
          <a:xfrm>
            <a:off x="3635798" y="3976158"/>
            <a:ext cx="924773" cy="131433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1">
            <a:extLst>
              <a:ext uri="{FF2B5EF4-FFF2-40B4-BE49-F238E27FC236}">
                <a16:creationId xmlns:a16="http://schemas.microsoft.com/office/drawing/2014/main" id="{5E042D69-27A2-4863-E0A7-57B91310E5DD}"/>
              </a:ext>
            </a:extLst>
          </p:cNvPr>
          <p:cNvSpPr txBox="1"/>
          <p:nvPr/>
        </p:nvSpPr>
        <p:spPr>
          <a:xfrm>
            <a:off x="1910439" y="4828438"/>
            <a:ext cx="1386920" cy="300082"/>
          </a:xfrm>
          <a:prstGeom prst="rect">
            <a:avLst/>
          </a:prstGeom>
          <a:solidFill>
            <a:schemeClr val="bg1">
              <a:alpha val="68000"/>
            </a:schemeClr>
          </a:solidFill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Beam pipe</a:t>
            </a:r>
            <a:endParaRPr lang="de-DE" sz="1350" dirty="0"/>
          </a:p>
        </p:txBody>
      </p:sp>
      <p:cxnSp>
        <p:nvCxnSpPr>
          <p:cNvPr id="37" name="Straight Arrow Connector 32">
            <a:extLst>
              <a:ext uri="{FF2B5EF4-FFF2-40B4-BE49-F238E27FC236}">
                <a16:creationId xmlns:a16="http://schemas.microsoft.com/office/drawing/2014/main" id="{D4D99482-0FA5-DE83-70D3-646DB0BF3E3B}"/>
              </a:ext>
            </a:extLst>
          </p:cNvPr>
          <p:cNvCxnSpPr>
            <a:cxnSpLocks/>
          </p:cNvCxnSpPr>
          <p:nvPr/>
        </p:nvCxnSpPr>
        <p:spPr>
          <a:xfrm flipV="1">
            <a:off x="2625542" y="4387153"/>
            <a:ext cx="275142" cy="441286"/>
          </a:xfrm>
          <a:prstGeom prst="straightConnector1">
            <a:avLst/>
          </a:prstGeom>
          <a:ln w="539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4">
            <a:extLst>
              <a:ext uri="{FF2B5EF4-FFF2-40B4-BE49-F238E27FC236}">
                <a16:creationId xmlns:a16="http://schemas.microsoft.com/office/drawing/2014/main" id="{37CAA1EA-FC23-D944-B53A-B6D1EC601574}"/>
              </a:ext>
            </a:extLst>
          </p:cNvPr>
          <p:cNvSpPr txBox="1"/>
          <p:nvPr/>
        </p:nvSpPr>
        <p:spPr>
          <a:xfrm>
            <a:off x="1932082" y="1853370"/>
            <a:ext cx="2274480" cy="300082"/>
          </a:xfrm>
          <a:prstGeom prst="rect">
            <a:avLst/>
          </a:prstGeom>
          <a:solidFill>
            <a:schemeClr val="bg1">
              <a:alpha val="68000"/>
            </a:schemeClr>
          </a:solidFill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EO monitor at KARA</a:t>
            </a:r>
            <a:endParaRPr lang="de-DE" sz="135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E93EEBC-5DF9-8C43-D9AA-5C0D27FC00D2}"/>
              </a:ext>
            </a:extLst>
          </p:cNvPr>
          <p:cNvSpPr txBox="1"/>
          <p:nvPr/>
        </p:nvSpPr>
        <p:spPr>
          <a:xfrm>
            <a:off x="7367744" y="5098024"/>
            <a:ext cx="290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M. </a:t>
            </a:r>
            <a:r>
              <a:rPr lang="en-GB" sz="1400" dirty="0" err="1">
                <a:solidFill>
                  <a:schemeClr val="tx2"/>
                </a:solidFill>
              </a:rPr>
              <a:t>Reißig</a:t>
            </a:r>
            <a:r>
              <a:rPr lang="en-GB" sz="1400" dirty="0">
                <a:solidFill>
                  <a:schemeClr val="tx2"/>
                </a:solidFill>
              </a:rPr>
              <a:t> et al.</a:t>
            </a:r>
          </a:p>
        </p:txBody>
      </p:sp>
      <p:sp>
        <p:nvSpPr>
          <p:cNvPr id="40" name="Textfeld 3">
            <a:extLst>
              <a:ext uri="{FF2B5EF4-FFF2-40B4-BE49-F238E27FC236}">
                <a16:creationId xmlns:a16="http://schemas.microsoft.com/office/drawing/2014/main" id="{0BFCFAA0-7D73-4B29-70FC-B96151D0CA34}"/>
              </a:ext>
            </a:extLst>
          </p:cNvPr>
          <p:cNvSpPr txBox="1"/>
          <p:nvPr/>
        </p:nvSpPr>
        <p:spPr>
          <a:xfrm>
            <a:off x="4674693" y="4672847"/>
            <a:ext cx="77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Courtesy: S. Schott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7BE1D06-2946-55D0-2144-6B006B2339D6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29250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17FFF-7B61-D21D-2D2B-93048BD4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Real-time Reinforcement Learning on FPGA </a:t>
            </a:r>
            <a:r>
              <a:rPr lang="de-DE" dirty="0" err="1"/>
              <a:t>with</a:t>
            </a:r>
            <a:r>
              <a:rPr lang="de-DE" dirty="0"/>
              <a:t> Online Training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3C0E3C-9335-0ADB-040B-F4504A5D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AB9009-D8DD-DC23-0B70-E0BD9E67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BBA6B41-5127-CD49-6369-6DEDCB50FAE7}"/>
              </a:ext>
            </a:extLst>
          </p:cNvPr>
          <p:cNvSpPr txBox="1">
            <a:spLocks/>
          </p:cNvSpPr>
          <p:nvPr/>
        </p:nvSpPr>
        <p:spPr>
          <a:xfrm>
            <a:off x="1801356" y="6233892"/>
            <a:ext cx="326368" cy="3962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295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591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886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181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477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772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066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363" algn="l" defTabSz="6092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696EC4-B4CF-4701-AD06-A8439D6D8E12}" type="slidenum">
              <a:rPr lang="en-US" sz="900" smtClean="0"/>
              <a:pPr/>
              <a:t>17</a:t>
            </a:fld>
            <a:endParaRPr lang="en-US" sz="900"/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330B3C75-A96C-8D06-5328-0266BBA48710}"/>
              </a:ext>
            </a:extLst>
          </p:cNvPr>
          <p:cNvSpPr txBox="1"/>
          <p:nvPr/>
        </p:nvSpPr>
        <p:spPr>
          <a:xfrm>
            <a:off x="1402418" y="1998748"/>
            <a:ext cx="3973502" cy="52319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91412" tIns="45706" rIns="91412" bIns="45706" rtlCol="0" anchor="t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9682"/>
                </a:solidFill>
              </a:rPr>
              <a:t>World’s first AI real-time control</a:t>
            </a:r>
            <a:endParaRPr lang="en-US" sz="2399" dirty="0"/>
          </a:p>
          <a:p>
            <a:pPr algn="ctr"/>
            <a:r>
              <a:rPr lang="en-US" sz="1400" b="1" dirty="0">
                <a:solidFill>
                  <a:srgbClr val="009682"/>
                </a:solidFill>
              </a:rPr>
              <a:t>of the microbunching instability at KIT</a:t>
            </a:r>
            <a:endParaRPr lang="en-US" sz="2399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F0E25EE-7D14-EC1C-7C56-CA9535F3EFEF}"/>
              </a:ext>
            </a:extLst>
          </p:cNvPr>
          <p:cNvSpPr txBox="1"/>
          <p:nvPr/>
        </p:nvSpPr>
        <p:spPr>
          <a:xfrm>
            <a:off x="1242364" y="5068592"/>
            <a:ext cx="4798933" cy="523192"/>
          </a:xfrm>
          <a:prstGeom prst="rect">
            <a:avLst/>
          </a:prstGeom>
          <a:noFill/>
        </p:spPr>
        <p:txBody>
          <a:bodyPr wrap="square" lIns="91412" tIns="45706" rIns="91412" bIns="45706" rtlCol="0" anchor="t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AI control of coherent synchrotron radiation (CSR) with online-training – and without  pre-training – on hardware. </a:t>
            </a:r>
            <a:endParaRPr lang="en-GB" sz="1400" dirty="0">
              <a:cs typeface="Arial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B249EA6-3B89-064D-B9B1-CD7B2059BB80}"/>
              </a:ext>
            </a:extLst>
          </p:cNvPr>
          <p:cNvSpPr txBox="1"/>
          <p:nvPr/>
        </p:nvSpPr>
        <p:spPr>
          <a:xfrm>
            <a:off x="1338400" y="2596614"/>
            <a:ext cx="2453344" cy="400081"/>
          </a:xfrm>
          <a:prstGeom prst="rect">
            <a:avLst/>
          </a:prstGeom>
          <a:noFill/>
        </p:spPr>
        <p:txBody>
          <a:bodyPr wrap="square" lIns="91412" tIns="45706" rIns="91412" bIns="45706" rtlCol="0" anchor="t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CSR power – 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Feedback off</a:t>
            </a:r>
          </a:p>
          <a:p>
            <a:r>
              <a:rPr lang="en-GB" sz="1000" dirty="0"/>
              <a:t>CSR power –</a:t>
            </a:r>
            <a:r>
              <a:rPr lang="en-GB" sz="1000" b="1" dirty="0">
                <a:cs typeface="Arial"/>
              </a:rPr>
              <a:t> </a:t>
            </a:r>
            <a:r>
              <a:rPr lang="en-GB" sz="1000" b="1" dirty="0">
                <a:solidFill>
                  <a:srgbClr val="FF0000"/>
                </a:solidFill>
                <a:cs typeface="Arial"/>
              </a:rPr>
              <a:t>AI controlled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865DD6-22F3-E79B-1E45-13FAE798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15"/>
          <a:stretch/>
        </p:blipFill>
        <p:spPr>
          <a:xfrm>
            <a:off x="6161083" y="2338661"/>
            <a:ext cx="4478350" cy="2259059"/>
          </a:xfrm>
          <a:prstGeom prst="rect">
            <a:avLst/>
          </a:prstGeom>
        </p:spPr>
      </p:pic>
      <p:pic>
        <p:nvPicPr>
          <p:cNvPr id="12" name="Grafik 32" descr="A green and black logo&#10;&#10;Description automatically generated">
            <a:extLst>
              <a:ext uri="{FF2B5EF4-FFF2-40B4-BE49-F238E27FC236}">
                <a16:creationId xmlns:a16="http://schemas.microsoft.com/office/drawing/2014/main" id="{1A9752F2-3D46-C59B-7A62-CE1E2985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385" y="4294100"/>
            <a:ext cx="651733" cy="22309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AF00F20C-813B-DC7D-1F3D-001CF1C661D6}"/>
              </a:ext>
            </a:extLst>
          </p:cNvPr>
          <p:cNvSpPr txBox="1"/>
          <p:nvPr/>
        </p:nvSpPr>
        <p:spPr>
          <a:xfrm>
            <a:off x="6240015" y="2065854"/>
            <a:ext cx="4062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i="1" dirty="0"/>
              <a:t>Setup at Karlsruhe Research </a:t>
            </a:r>
            <a:r>
              <a:rPr lang="de-DE" sz="1200" i="1" dirty="0" err="1"/>
              <a:t>Accelerator</a:t>
            </a:r>
            <a:r>
              <a:rPr lang="de-DE" sz="1200" i="1" dirty="0"/>
              <a:t> KARA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B5A127D-FFD1-E7DA-2FAE-F365FBA0F1B2}"/>
              </a:ext>
            </a:extLst>
          </p:cNvPr>
          <p:cNvSpPr txBox="1"/>
          <p:nvPr/>
        </p:nvSpPr>
        <p:spPr>
          <a:xfrm>
            <a:off x="6736002" y="5153554"/>
            <a:ext cx="269496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de-DE" b="1" dirty="0">
                <a:solidFill>
                  <a:srgbClr val="0035C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http://arxiv.org/abs/2409.16177</a:t>
            </a:r>
            <a:r>
              <a:rPr lang="de-DE" b="1" dirty="0">
                <a:solidFill>
                  <a:srgbClr val="0035CB"/>
                </a:solidFill>
              </a:rPr>
              <a:t> </a:t>
            </a:r>
            <a:endParaRPr lang="en-GB" b="1" dirty="0">
              <a:solidFill>
                <a:srgbClr val="0035CB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2D4A1D-EADC-ABBE-59A0-1AA8AF9E3B6F}"/>
              </a:ext>
            </a:extLst>
          </p:cNvPr>
          <p:cNvSpPr txBox="1"/>
          <p:nvPr/>
        </p:nvSpPr>
        <p:spPr>
          <a:xfrm>
            <a:off x="6738598" y="4865243"/>
            <a:ext cx="2407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Paper submitted:</a:t>
            </a:r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2B0EE272-EBD3-D4B7-0C50-C7D686CADD1B}"/>
              </a:ext>
            </a:extLst>
          </p:cNvPr>
          <p:cNvSpPr txBox="1"/>
          <p:nvPr/>
        </p:nvSpPr>
        <p:spPr>
          <a:xfrm>
            <a:off x="6736002" y="5625989"/>
            <a:ext cx="4478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>
                <a:solidFill>
                  <a:schemeClr val="tx2"/>
                </a:solidFill>
              </a:rPr>
              <a:t>Scomparin</a:t>
            </a:r>
            <a:r>
              <a:rPr lang="en-GB" sz="1400" dirty="0">
                <a:solidFill>
                  <a:schemeClr val="tx2"/>
                </a:solidFill>
              </a:rPr>
              <a:t> et al.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BE7025-8098-C582-13F9-07CCDA6F414F}"/>
              </a:ext>
            </a:extLst>
          </p:cNvPr>
          <p:cNvSpPr txBox="1"/>
          <p:nvPr/>
        </p:nvSpPr>
        <p:spPr>
          <a:xfrm>
            <a:off x="2855640" y="5702980"/>
            <a:ext cx="299152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en-GB" b="1" dirty="0">
                <a:solidFill>
                  <a:srgbClr val="0035C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10.18429/JACoW-IPAC2024-TUPS61</a:t>
            </a:r>
            <a:endParaRPr lang="en-GB" b="1" dirty="0">
              <a:solidFill>
                <a:srgbClr val="0035CB"/>
              </a:solidFill>
            </a:endParaRPr>
          </a:p>
        </p:txBody>
      </p:sp>
      <p:pic>
        <p:nvPicPr>
          <p:cNvPr id="18" name="Grafik 17" descr="Ein Bild, das Text, Reihe, Schrift, Diagramm enthält.&#10;&#10;Automatisch generierte Beschreibung">
            <a:extLst>
              <a:ext uri="{FF2B5EF4-FFF2-40B4-BE49-F238E27FC236}">
                <a16:creationId xmlns:a16="http://schemas.microsoft.com/office/drawing/2014/main" id="{3D5CC15F-E4FB-7E73-0B67-D9C65BE51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99" y="3126293"/>
            <a:ext cx="4276531" cy="187974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A70FB65-8883-3A03-14EE-3D67C181C5F2}"/>
              </a:ext>
            </a:extLst>
          </p:cNvPr>
          <p:cNvSpPr txBox="1"/>
          <p:nvPr/>
        </p:nvSpPr>
        <p:spPr>
          <a:xfrm>
            <a:off x="9552384" y="5970377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3410505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5D2ED-1DB6-829B-E390-49FEDFA3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EURO-LABS and I.FAST </a:t>
            </a:r>
            <a:r>
              <a:rPr lang="de-DE" dirty="0" err="1"/>
              <a:t>Activities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5D59C9-36A9-F610-8FD5-59529FB4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53BC09-ED07-7D28-5B85-50F3F555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8F15B4B6-17C6-F3BA-10F6-CA2498BD4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780" y="2031044"/>
            <a:ext cx="5005070" cy="3702212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/>
              <a:t>Bestex</a:t>
            </a:r>
            <a:r>
              <a:rPr lang="en-GB" dirty="0"/>
              <a:t>: Photo-stimulated desorption measurements for future accelerators, FCC; Prototype No.6 measured</a:t>
            </a:r>
          </a:p>
          <a:p>
            <a:r>
              <a:rPr lang="en-GB" dirty="0"/>
              <a:t>Advanced control of the microbunching instability</a:t>
            </a:r>
          </a:p>
          <a:p>
            <a:r>
              <a:rPr lang="en-GB" dirty="0"/>
              <a:t>Resonant Depolarisation studies at KARA for FCC-</a:t>
            </a:r>
            <a:r>
              <a:rPr lang="en-GB" dirty="0" err="1"/>
              <a:t>ee</a:t>
            </a:r>
            <a:endParaRPr lang="en-GB" dirty="0"/>
          </a:p>
          <a:p>
            <a:r>
              <a:rPr lang="en-GB" dirty="0"/>
              <a:t>Beam stabilization- and handling experiments with KARA </a:t>
            </a:r>
            <a:br>
              <a:rPr lang="en-GB" dirty="0"/>
            </a:br>
            <a:r>
              <a:rPr lang="en-GB" dirty="0"/>
              <a:t>bunch-by-bunch feedback system: collaboration with I.FAST, WP7.2 </a:t>
            </a:r>
          </a:p>
          <a:p>
            <a:r>
              <a:rPr lang="en-GB" dirty="0"/>
              <a:t>Beam-based alignment for FCC-ee</a:t>
            </a:r>
          </a:p>
        </p:txBody>
      </p:sp>
      <p:pic>
        <p:nvPicPr>
          <p:cNvPr id="9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8061E50-782F-14C2-AE0E-F3D3B232EA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98" y="1312803"/>
            <a:ext cx="1318113" cy="646324"/>
          </a:xfrm>
          <a:prstGeom prst="rect">
            <a:avLst/>
          </a:prstGeom>
        </p:spPr>
      </p:pic>
      <p:pic>
        <p:nvPicPr>
          <p:cNvPr id="10" name="Grafik 4">
            <a:extLst>
              <a:ext uri="{FF2B5EF4-FFF2-40B4-BE49-F238E27FC236}">
                <a16:creationId xmlns:a16="http://schemas.microsoft.com/office/drawing/2014/main" id="{E5F8FF2F-65EB-3572-A1D0-6911FAB85F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15" y="1295753"/>
            <a:ext cx="1152990" cy="6577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95A8B5F-D33A-A997-283A-CCFA558ED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75" y="2111257"/>
            <a:ext cx="3688069" cy="111738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E6A5391-3EE5-50E1-F654-A493CF9D399D}"/>
              </a:ext>
            </a:extLst>
          </p:cNvPr>
          <p:cNvSpPr txBox="1"/>
          <p:nvPr/>
        </p:nvSpPr>
        <p:spPr>
          <a:xfrm>
            <a:off x="6211981" y="5332732"/>
            <a:ext cx="389080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de-DE" dirty="0">
                <a:solidFill>
                  <a:srgbClr val="0035C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https://doi.org/10.18429/jacow-ipac2024-wepg51</a:t>
            </a:r>
            <a:endParaRPr lang="de-DE" dirty="0">
              <a:solidFill>
                <a:srgbClr val="0035CB"/>
              </a:solidFill>
            </a:endParaRPr>
          </a:p>
          <a:p>
            <a:r>
              <a:rPr lang="en-GB" dirty="0">
                <a:solidFill>
                  <a:srgbClr val="0035CB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https://doi.org/10.18429/jacow-ipac2024-wepr20</a:t>
            </a:r>
            <a:r>
              <a:rPr lang="en-GB" dirty="0">
                <a:solidFill>
                  <a:srgbClr val="0035CB"/>
                </a:solidFill>
              </a:rPr>
              <a:t>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EE4B6A-6013-23D8-0F25-E22E016E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44" y="3664114"/>
            <a:ext cx="3495160" cy="15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F27261F-6EFD-7D26-A481-49CAD2B321AB}"/>
              </a:ext>
            </a:extLst>
          </p:cNvPr>
          <p:cNvSpPr txBox="1"/>
          <p:nvPr/>
        </p:nvSpPr>
        <p:spPr>
          <a:xfrm>
            <a:off x="7020702" y="3375437"/>
            <a:ext cx="255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Depolarisation scan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0309836-A89A-3211-F799-6D2778262987}"/>
              </a:ext>
            </a:extLst>
          </p:cNvPr>
          <p:cNvSpPr txBox="1"/>
          <p:nvPr/>
        </p:nvSpPr>
        <p:spPr>
          <a:xfrm>
            <a:off x="6889735" y="1919494"/>
            <a:ext cx="255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Microbunching control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860428-593E-D011-4C25-05F51CA8A90C}"/>
              </a:ext>
            </a:extLst>
          </p:cNvPr>
          <p:cNvSpPr txBox="1"/>
          <p:nvPr/>
        </p:nvSpPr>
        <p:spPr>
          <a:xfrm>
            <a:off x="9297231" y="5130119"/>
            <a:ext cx="1080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tx2"/>
                </a:solidFill>
              </a:rPr>
              <a:t>E. </a:t>
            </a:r>
            <a:r>
              <a:rPr lang="en-GB" sz="1000" dirty="0" err="1">
                <a:solidFill>
                  <a:schemeClr val="tx2"/>
                </a:solidFill>
              </a:rPr>
              <a:t>Blomley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52C7A9-DEDC-587F-A48D-FDE7AAF7A34B}"/>
              </a:ext>
            </a:extLst>
          </p:cNvPr>
          <p:cNvSpPr txBox="1"/>
          <p:nvPr/>
        </p:nvSpPr>
        <p:spPr>
          <a:xfrm>
            <a:off x="8782172" y="3150423"/>
            <a:ext cx="131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tx2"/>
                </a:solidFill>
              </a:rPr>
              <a:t>L. </a:t>
            </a:r>
            <a:r>
              <a:rPr lang="en-GB" sz="1000" dirty="0" err="1">
                <a:solidFill>
                  <a:schemeClr val="tx2"/>
                </a:solidFill>
              </a:rPr>
              <a:t>Somparin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831B452-E8CC-F8AF-405B-EBF3681F44FB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168920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B087F-7D43-B96E-D188-BB472427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94104" cy="1325563"/>
          </a:xfrm>
        </p:spPr>
        <p:txBody>
          <a:bodyPr/>
          <a:lstStyle/>
          <a:p>
            <a:r>
              <a:rPr lang="de-DE" dirty="0"/>
              <a:t>Energy Solutions –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KITTEN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5E9021-808B-2A6C-FD1F-378E283A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EF1DB7-B641-166A-943D-4C07D424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AF1AFA4-1B7C-1642-7DB0-FB480B7AAEEB}"/>
              </a:ext>
            </a:extLst>
          </p:cNvPr>
          <p:cNvSpPr/>
          <p:nvPr/>
        </p:nvSpPr>
        <p:spPr>
          <a:xfrm>
            <a:off x="1739057" y="2911167"/>
            <a:ext cx="2864597" cy="1854000"/>
          </a:xfrm>
          <a:prstGeom prst="rect">
            <a:avLst/>
          </a:prstGeom>
          <a:solidFill>
            <a:srgbClr val="FFF8E1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5291836-FA7D-6C0B-6EEB-A55D1AFCA13C}"/>
              </a:ext>
            </a:extLst>
          </p:cNvPr>
          <p:cNvSpPr/>
          <p:nvPr/>
        </p:nvSpPr>
        <p:spPr bwMode="auto">
          <a:xfrm>
            <a:off x="6570261" y="2732516"/>
            <a:ext cx="3486408" cy="218165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132535" rtl="0" fontAlgn="base">
              <a:spcBef>
                <a:spcPct val="0"/>
              </a:spcBef>
              <a:spcAft>
                <a:spcPct val="0"/>
              </a:spcAft>
            </a:pPr>
            <a:endParaRPr lang="en-GB" sz="1050">
              <a:latin typeface="Arial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E314BEE-6FC0-023A-39E4-AFB30259F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88" y="4462214"/>
            <a:ext cx="1081254" cy="432374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A7F0E0A-B590-B4B7-718A-0D243F11F35F}"/>
              </a:ext>
            </a:extLst>
          </p:cNvPr>
          <p:cNvSpPr txBox="1"/>
          <p:nvPr/>
        </p:nvSpPr>
        <p:spPr>
          <a:xfrm>
            <a:off x="2634529" y="3983639"/>
            <a:ext cx="167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Electrical model of KARA in Simulink</a:t>
            </a:r>
            <a:endParaRPr lang="en-GB" sz="900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6B3EB35-AD36-09E6-BADA-8A454294B776}"/>
              </a:ext>
            </a:extLst>
          </p:cNvPr>
          <p:cNvSpPr txBox="1"/>
          <p:nvPr/>
        </p:nvSpPr>
        <p:spPr>
          <a:xfrm>
            <a:off x="1733710" y="3200973"/>
            <a:ext cx="1358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OPAL-RT Simulator</a:t>
            </a:r>
            <a:endParaRPr lang="en-GB" sz="900" dirty="0"/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846100BC-BEA6-8B6D-74FB-721DCA74F10F}"/>
              </a:ext>
            </a:extLst>
          </p:cNvPr>
          <p:cNvSpPr/>
          <p:nvPr/>
        </p:nvSpPr>
        <p:spPr bwMode="auto">
          <a:xfrm>
            <a:off x="1650658" y="2720951"/>
            <a:ext cx="3097946" cy="2229701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132535" rtl="0" fontAlgn="base">
              <a:spcBef>
                <a:spcPct val="0"/>
              </a:spcBef>
              <a:spcAft>
                <a:spcPct val="0"/>
              </a:spcAft>
            </a:pPr>
            <a:endParaRPr lang="en-GB" sz="1050">
              <a:latin typeface="Arial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FA6A81D-FB4E-7801-B172-2ACA2AE27C53}"/>
              </a:ext>
            </a:extLst>
          </p:cNvPr>
          <p:cNvSpPr txBox="1"/>
          <p:nvPr/>
        </p:nvSpPr>
        <p:spPr>
          <a:xfrm>
            <a:off x="2435092" y="2772667"/>
            <a:ext cx="1788700" cy="307777"/>
          </a:xfrm>
          <a:prstGeom prst="rect">
            <a:avLst/>
          </a:prstGeom>
          <a:solidFill>
            <a:srgbClr val="FFFC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   Digital Twin</a:t>
            </a:r>
            <a:endParaRPr lang="en-GB" sz="1400" b="1" dirty="0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BE7FC86B-655A-B4DE-5E58-B8FC86565737}"/>
              </a:ext>
            </a:extLst>
          </p:cNvPr>
          <p:cNvSpPr txBox="1"/>
          <p:nvPr/>
        </p:nvSpPr>
        <p:spPr>
          <a:xfrm>
            <a:off x="4855753" y="4265338"/>
            <a:ext cx="162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472C4"/>
                </a:solidFill>
              </a:rPr>
              <a:t>Measured electrical current &amp; voltage signals</a:t>
            </a:r>
            <a:endParaRPr lang="en-GB" sz="1200" dirty="0">
              <a:solidFill>
                <a:srgbClr val="4472C4"/>
              </a:solidFill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7FB6710-B259-7598-8B60-A6685D11BE39}"/>
              </a:ext>
            </a:extLst>
          </p:cNvPr>
          <p:cNvSpPr txBox="1"/>
          <p:nvPr/>
        </p:nvSpPr>
        <p:spPr>
          <a:xfrm>
            <a:off x="4995150" y="2848771"/>
            <a:ext cx="13023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/>
              <a:t>1.5 – 2 km</a:t>
            </a:r>
          </a:p>
        </p:txBody>
      </p: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3B731948-6E61-1817-A41D-8A71E62AA6FA}"/>
              </a:ext>
            </a:extLst>
          </p:cNvPr>
          <p:cNvCxnSpPr>
            <a:cxnSpLocks/>
          </p:cNvCxnSpPr>
          <p:nvPr/>
        </p:nvCxnSpPr>
        <p:spPr bwMode="auto">
          <a:xfrm flipH="1">
            <a:off x="6002227" y="3314929"/>
            <a:ext cx="699497" cy="71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4472C4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C3129306-2069-AE08-EA58-220AD3714D08}"/>
              </a:ext>
            </a:extLst>
          </p:cNvPr>
          <p:cNvCxnSpPr>
            <a:cxnSpLocks/>
          </p:cNvCxnSpPr>
          <p:nvPr/>
        </p:nvCxnSpPr>
        <p:spPr bwMode="auto">
          <a:xfrm>
            <a:off x="4592612" y="3317258"/>
            <a:ext cx="608664" cy="1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AA9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2BA42F23-85D5-B70D-BC08-5C13DFFCA607}"/>
              </a:ext>
            </a:extLst>
          </p:cNvPr>
          <p:cNvCxnSpPr>
            <a:cxnSpLocks/>
          </p:cNvCxnSpPr>
          <p:nvPr/>
        </p:nvCxnSpPr>
        <p:spPr>
          <a:xfrm>
            <a:off x="3199630" y="3570362"/>
            <a:ext cx="0" cy="3152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48EFE5E-E76F-E9D6-D466-DF1C94AE6F7A}"/>
              </a:ext>
            </a:extLst>
          </p:cNvPr>
          <p:cNvGrpSpPr/>
          <p:nvPr/>
        </p:nvGrpSpPr>
        <p:grpSpPr>
          <a:xfrm>
            <a:off x="5083415" y="3119673"/>
            <a:ext cx="1107953" cy="349417"/>
            <a:chOff x="5345051" y="3122529"/>
            <a:chExt cx="913094" cy="422414"/>
          </a:xfrm>
        </p:grpSpPr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79AC9F9A-F52F-34AE-F0B2-BCE41E4C2C57}"/>
                </a:ext>
              </a:extLst>
            </p:cNvPr>
            <p:cNvSpPr/>
            <p:nvPr/>
          </p:nvSpPr>
          <p:spPr>
            <a:xfrm>
              <a:off x="5345051" y="3122529"/>
              <a:ext cx="913094" cy="4224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2EF620D5-01FA-FD2A-FC06-660AC3B8CE0B}"/>
                </a:ext>
              </a:extLst>
            </p:cNvPr>
            <p:cNvGrpSpPr/>
            <p:nvPr/>
          </p:nvGrpSpPr>
          <p:grpSpPr>
            <a:xfrm>
              <a:off x="5462999" y="3147700"/>
              <a:ext cx="620596" cy="261747"/>
              <a:chOff x="5281902" y="1681023"/>
              <a:chExt cx="940425" cy="270748"/>
            </a:xfrm>
          </p:grpSpPr>
          <p:sp>
            <p:nvSpPr>
              <p:cNvPr id="23" name="Oval 20">
                <a:extLst>
                  <a:ext uri="{FF2B5EF4-FFF2-40B4-BE49-F238E27FC236}">
                    <a16:creationId xmlns:a16="http://schemas.microsoft.com/office/drawing/2014/main" id="{9126F6D5-AFA9-D5F9-CC2A-C823FE14D7C2}"/>
                  </a:ext>
                </a:extLst>
              </p:cNvPr>
              <p:cNvSpPr/>
              <p:nvPr/>
            </p:nvSpPr>
            <p:spPr>
              <a:xfrm>
                <a:off x="6132688" y="1861771"/>
                <a:ext cx="89639" cy="90000"/>
              </a:xfrm>
              <a:prstGeom prst="ellipse">
                <a:avLst/>
              </a:prstGeom>
              <a:solidFill>
                <a:srgbClr val="4472C4"/>
              </a:solidFill>
              <a:ln>
                <a:solidFill>
                  <a:srgbClr val="4472C4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976B62F0-98F6-A826-4EC6-0F4360704E15}"/>
                  </a:ext>
                </a:extLst>
              </p:cNvPr>
              <p:cNvSpPr/>
              <p:nvPr/>
            </p:nvSpPr>
            <p:spPr>
              <a:xfrm>
                <a:off x="5281902" y="1861771"/>
                <a:ext cx="89639" cy="90000"/>
              </a:xfrm>
              <a:prstGeom prst="ellipse">
                <a:avLst/>
              </a:prstGeom>
              <a:solidFill>
                <a:srgbClr val="00AA90"/>
              </a:solidFill>
              <a:ln>
                <a:solidFill>
                  <a:srgbClr val="00AA9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cxnSp>
            <p:nvCxnSpPr>
              <p:cNvPr id="25" name="Straight Connector 22">
                <a:extLst>
                  <a:ext uri="{FF2B5EF4-FFF2-40B4-BE49-F238E27FC236}">
                    <a16:creationId xmlns:a16="http://schemas.microsoft.com/office/drawing/2014/main" id="{FB0DB3C4-6288-27B5-6B44-B4FA3BD73A8E}"/>
                  </a:ext>
                </a:extLst>
              </p:cNvPr>
              <p:cNvCxnSpPr>
                <a:cxnSpLocks/>
                <a:stCxn id="24" idx="6"/>
              </p:cNvCxnSpPr>
              <p:nvPr/>
            </p:nvCxnSpPr>
            <p:spPr>
              <a:xfrm>
                <a:off x="5371541" y="1906771"/>
                <a:ext cx="23535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reeform: Shape 30">
                <a:extLst>
                  <a:ext uri="{FF2B5EF4-FFF2-40B4-BE49-F238E27FC236}">
                    <a16:creationId xmlns:a16="http://schemas.microsoft.com/office/drawing/2014/main" id="{DEC351A0-C20E-D13C-2D8C-270FA51C297B}"/>
                  </a:ext>
                </a:extLst>
              </p:cNvPr>
              <p:cNvSpPr/>
              <p:nvPr/>
            </p:nvSpPr>
            <p:spPr>
              <a:xfrm>
                <a:off x="5645658" y="1738297"/>
                <a:ext cx="222151" cy="189896"/>
              </a:xfrm>
              <a:custGeom>
                <a:avLst/>
                <a:gdLst>
                  <a:gd name="connsiteX0" fmla="*/ 0 w 356992"/>
                  <a:gd name="connsiteY0" fmla="*/ 22412 h 204039"/>
                  <a:gd name="connsiteX1" fmla="*/ 281836 w 356992"/>
                  <a:gd name="connsiteY1" fmla="*/ 16149 h 204039"/>
                  <a:gd name="connsiteX2" fmla="*/ 356992 w 356992"/>
                  <a:gd name="connsiteY2" fmla="*/ 204039 h 20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6992" h="204039">
                    <a:moveTo>
                      <a:pt x="0" y="22412"/>
                    </a:moveTo>
                    <a:cubicBezTo>
                      <a:pt x="111168" y="4145"/>
                      <a:pt x="222337" y="-14122"/>
                      <a:pt x="281836" y="16149"/>
                    </a:cubicBezTo>
                    <a:cubicBezTo>
                      <a:pt x="341335" y="46420"/>
                      <a:pt x="345510" y="166461"/>
                      <a:pt x="356992" y="20403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cxnSp>
            <p:nvCxnSpPr>
              <p:cNvPr id="27" name="Straight Connector 24">
                <a:extLst>
                  <a:ext uri="{FF2B5EF4-FFF2-40B4-BE49-F238E27FC236}">
                    <a16:creationId xmlns:a16="http://schemas.microsoft.com/office/drawing/2014/main" id="{DEC308B9-6FD9-8447-58FB-FCDE5A59A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0653" y="1910811"/>
                <a:ext cx="23535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>
                <a:extLst>
                  <a:ext uri="{FF2B5EF4-FFF2-40B4-BE49-F238E27FC236}">
                    <a16:creationId xmlns:a16="http://schemas.microsoft.com/office/drawing/2014/main" id="{6FD4EF53-2176-AD38-772F-B512FB1E93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5551" y="1681023"/>
                <a:ext cx="289070" cy="2309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7">
            <a:extLst>
              <a:ext uri="{FF2B5EF4-FFF2-40B4-BE49-F238E27FC236}">
                <a16:creationId xmlns:a16="http://schemas.microsoft.com/office/drawing/2014/main" id="{013BB0A6-87C6-40C5-EE8E-D6B91F9D0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4088" y="3546717"/>
            <a:ext cx="1422636" cy="1039301"/>
          </a:xfrm>
          <a:prstGeom prst="rect">
            <a:avLst/>
          </a:prstGeom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2518246D-91CA-09F5-AD2F-9EE765CB4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89950" l="4167" r="94357">
                        <a14:foregroundMark x1="6804" y1="26382" x2="6698" y2="49246"/>
                        <a14:foregroundMark x1="6698" y1="49246" x2="7437" y2="53015"/>
                        <a14:foregroundMark x1="7437" y1="53015" x2="9019" y2="36307"/>
                        <a14:foregroundMark x1="9019" y1="36307" x2="8439" y2="27387"/>
                        <a14:foregroundMark x1="8439" y1="27387" x2="5907" y2="28392"/>
                        <a14:foregroundMark x1="5907" y1="28392" x2="3059" y2="37940"/>
                        <a14:foregroundMark x1="3059" y1="37940" x2="3006" y2="51508"/>
                        <a14:foregroundMark x1="3006" y1="51508" x2="4852" y2="58543"/>
                        <a14:foregroundMark x1="4852" y1="58543" x2="5960" y2="57412"/>
                        <a14:foregroundMark x1="5960" y1="57412" x2="3797" y2="45352"/>
                        <a14:foregroundMark x1="3797" y1="45352" x2="4219" y2="35804"/>
                        <a14:foregroundMark x1="4219" y1="35804" x2="4747" y2="35050"/>
                        <a14:foregroundMark x1="90559" y1="49623" x2="91772" y2="42337"/>
                        <a14:foregroundMark x1="91772" y1="42337" x2="91983" y2="34296"/>
                        <a14:foregroundMark x1="91983" y1="34296" x2="90823" y2="39950"/>
                        <a14:foregroundMark x1="90823" y1="39950" x2="88608" y2="30528"/>
                        <a14:foregroundMark x1="88608" y1="30528" x2="87025" y2="33291"/>
                        <a14:foregroundMark x1="87025" y1="33291" x2="82437" y2="32915"/>
                        <a14:foregroundMark x1="82437" y1="32915" x2="81435" y2="37563"/>
                        <a14:foregroundMark x1="81435" y1="37563" x2="85601" y2="25628"/>
                        <a14:foregroundMark x1="85601" y1="25628" x2="42247" y2="14950"/>
                        <a14:foregroundMark x1="42247" y1="14950" x2="34494" y2="20603"/>
                        <a14:foregroundMark x1="34494" y1="20603" x2="69937" y2="33291"/>
                        <a14:foregroundMark x1="69937" y1="33291" x2="19040" y2="17337"/>
                        <a14:foregroundMark x1="19040" y1="17337" x2="20095" y2="15578"/>
                        <a14:foregroundMark x1="20095" y1="15578" x2="28692" y2="11935"/>
                        <a14:foregroundMark x1="28692" y1="11935" x2="36551" y2="11181"/>
                        <a14:foregroundMark x1="93935" y1="18090" x2="94357" y2="34422"/>
                        <a14:foregroundMark x1="94357" y1="34422" x2="94357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37" y="3101767"/>
            <a:ext cx="1603180" cy="734035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200EE2B2-4E06-6942-7B09-0016AD56D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9" y="4465250"/>
            <a:ext cx="963468" cy="474806"/>
          </a:xfrm>
          <a:prstGeom prst="rect">
            <a:avLst/>
          </a:prstGeom>
        </p:spPr>
      </p:pic>
      <p:pic>
        <p:nvPicPr>
          <p:cNvPr id="32" name="Picture 30">
            <a:extLst>
              <a:ext uri="{FF2B5EF4-FFF2-40B4-BE49-F238E27FC236}">
                <a16:creationId xmlns:a16="http://schemas.microsoft.com/office/drawing/2014/main" id="{EFF2D8D2-259D-70FD-A94B-3A9099E767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4" b="90762" l="8031" r="89973">
                        <a14:foregroundMark x1="8280" y1="53247" x2="8439" y2="59540"/>
                        <a14:foregroundMark x1="8439" y1="59540" x2="9233" y2="56716"/>
                        <a14:foregroundMark x1="9233" y1="56716" x2="9415" y2="52642"/>
                        <a14:foregroundMark x1="9415" y1="52642" x2="8167" y2="52965"/>
                        <a14:foregroundMark x1="8167" y1="52965" x2="8031" y2="53489"/>
                        <a14:foregroundMark x1="22423" y1="32305" x2="26180" y2="32715"/>
                        <a14:foregroundMark x1="57123" y1="90117" x2="58643" y2="90924"/>
                        <a14:foregroundMark x1="58643" y1="90924" x2="59551" y2="90803"/>
                        <a14:foregroundMark x1="59551" y1="90803" x2="57849" y2="90561"/>
                        <a14:foregroundMark x1="57849" y1="90561" x2="57464" y2="90762"/>
                        <a14:backgroundMark x1="26475" y1="10165" x2="25113" y2="14199"/>
                        <a14:backgroundMark x1="25113" y1="14199" x2="27359" y2="14361"/>
                        <a14:backgroundMark x1="27359" y1="14361" x2="31239" y2="10448"/>
                        <a14:backgroundMark x1="31239" y1="10448" x2="30581" y2="14280"/>
                        <a14:backgroundMark x1="30581" y1="14280" x2="22459" y2="29286"/>
                        <a14:backgroundMark x1="22459" y1="29286" x2="23026" y2="30496"/>
                        <a14:backgroundMark x1="23026" y1="30496" x2="25885" y2="28681"/>
                        <a14:backgroundMark x1="25885" y1="28681" x2="35549" y2="13957"/>
                        <a14:backgroundMark x1="35549" y1="13957" x2="34483" y2="11860"/>
                        <a14:backgroundMark x1="34483" y1="11860" x2="22028" y2="14441"/>
                        <a14:backgroundMark x1="22028" y1="14441" x2="24025" y2="16579"/>
                        <a14:backgroundMark x1="24365" y1="17870" x2="23185" y2="13675"/>
                        <a14:backgroundMark x1="23185" y1="13675" x2="23185" y2="18838"/>
                        <a14:backgroundMark x1="20327" y1="31424" x2="22754" y2="32231"/>
                        <a14:backgroundMark x1="19986" y1="31666" x2="22527" y2="32029"/>
                        <a14:backgroundMark x1="22890" y1="32190" x2="25181" y2="32392"/>
                        <a14:backgroundMark x1="25408" y1="32392" x2="25862" y2="32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4" t="24536" r="15529" b="6624"/>
          <a:stretch/>
        </p:blipFill>
        <p:spPr>
          <a:xfrm>
            <a:off x="7100917" y="2764109"/>
            <a:ext cx="2973235" cy="1612505"/>
          </a:xfrm>
          <a:prstGeom prst="rect">
            <a:avLst/>
          </a:prstGeom>
        </p:spPr>
      </p:pic>
      <p:sp>
        <p:nvSpPr>
          <p:cNvPr id="33" name="Rectangle 31">
            <a:extLst>
              <a:ext uri="{FF2B5EF4-FFF2-40B4-BE49-F238E27FC236}">
                <a16:creationId xmlns:a16="http://schemas.microsoft.com/office/drawing/2014/main" id="{59DFB08B-D6E0-B2C7-ECF8-12FC761260B8}"/>
              </a:ext>
            </a:extLst>
          </p:cNvPr>
          <p:cNvSpPr/>
          <p:nvPr/>
        </p:nvSpPr>
        <p:spPr>
          <a:xfrm>
            <a:off x="8969053" y="2954387"/>
            <a:ext cx="746379" cy="418246"/>
          </a:xfrm>
          <a:prstGeom prst="rect">
            <a:avLst/>
          </a:prstGeom>
          <a:solidFill>
            <a:srgbClr val="A2B8E1"/>
          </a:solidFill>
          <a:ln>
            <a:solidFill>
              <a:srgbClr val="A2B8E1"/>
            </a:solidFill>
          </a:ln>
          <a:scene3d>
            <a:camera prst="isometricOffAxis2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Measuring system</a:t>
            </a:r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26D4DEA2-4199-20FB-150C-A1C96B9EFC54}"/>
              </a:ext>
            </a:extLst>
          </p:cNvPr>
          <p:cNvSpPr/>
          <p:nvPr/>
        </p:nvSpPr>
        <p:spPr>
          <a:xfrm>
            <a:off x="7652279" y="3629042"/>
            <a:ext cx="768394" cy="418247"/>
          </a:xfrm>
          <a:prstGeom prst="rect">
            <a:avLst/>
          </a:prstGeom>
          <a:solidFill>
            <a:srgbClr val="A2B8E1"/>
          </a:solidFill>
          <a:ln>
            <a:solidFill>
              <a:srgbClr val="A2B8E1"/>
            </a:solidFill>
          </a:ln>
          <a:scene3d>
            <a:camera prst="isometricOffAxis2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Measuring system</a:t>
            </a:r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E255689A-202A-4E4B-4C7E-FE34FF4F9676}"/>
              </a:ext>
            </a:extLst>
          </p:cNvPr>
          <p:cNvSpPr txBox="1"/>
          <p:nvPr/>
        </p:nvSpPr>
        <p:spPr>
          <a:xfrm>
            <a:off x="1650658" y="2181201"/>
            <a:ext cx="30979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Communication Infrastructure</a:t>
            </a:r>
            <a:endParaRPr lang="en-GB" sz="1400" b="1" dirty="0"/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4B7889F1-0AC5-7CCD-28EF-8CA87C4617FC}"/>
              </a:ext>
            </a:extLst>
          </p:cNvPr>
          <p:cNvSpPr/>
          <p:nvPr/>
        </p:nvSpPr>
        <p:spPr bwMode="auto">
          <a:xfrm>
            <a:off x="6610624" y="3933709"/>
            <a:ext cx="740900" cy="9166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132535" rtl="0" fontAlgn="base">
              <a:spcBef>
                <a:spcPct val="0"/>
              </a:spcBef>
              <a:spcAft>
                <a:spcPct val="0"/>
              </a:spcAft>
            </a:pPr>
            <a:endParaRPr lang="en-GB" sz="1050">
              <a:latin typeface="Arial" charset="0"/>
            </a:endParaRPr>
          </a:p>
        </p:txBody>
      </p:sp>
      <p:grpSp>
        <p:nvGrpSpPr>
          <p:cNvPr id="37" name="Group 35">
            <a:extLst>
              <a:ext uri="{FF2B5EF4-FFF2-40B4-BE49-F238E27FC236}">
                <a16:creationId xmlns:a16="http://schemas.microsoft.com/office/drawing/2014/main" id="{94B599D5-02EF-A581-F99B-8DF206C1A5D9}"/>
              </a:ext>
            </a:extLst>
          </p:cNvPr>
          <p:cNvGrpSpPr/>
          <p:nvPr/>
        </p:nvGrpSpPr>
        <p:grpSpPr>
          <a:xfrm>
            <a:off x="6684092" y="3910393"/>
            <a:ext cx="642163" cy="1132346"/>
            <a:chOff x="31495712" y="30911552"/>
            <a:chExt cx="2529124" cy="4163259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8E683EDA-67AF-4626-A4EC-5F4E80523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14" b="89984" l="4645" r="89865">
                          <a14:foregroundMark x1="28801" y1="75825" x2="17061" y2="73210"/>
                          <a14:foregroundMark x1="17061" y1="73210" x2="16132" y2="68584"/>
                          <a14:foregroundMark x1="16132" y1="68584" x2="21199" y2="68423"/>
                          <a14:foregroundMark x1="21199" y1="68423" x2="21199" y2="61907"/>
                          <a14:foregroundMark x1="21199" y1="61907" x2="24155" y2="60378"/>
                          <a14:foregroundMark x1="24155" y1="60378" x2="20186" y2="54907"/>
                          <a14:foregroundMark x1="20186" y1="54907" x2="17905" y2="53781"/>
                          <a14:foregroundMark x1="17905" y1="53781" x2="4139" y2="52695"/>
                          <a14:foregroundMark x1="4139" y1="52695" x2="12838" y2="39179"/>
                          <a14:foregroundMark x1="12838" y1="39179" x2="11655" y2="30129"/>
                          <a14:foregroundMark x1="11655" y1="30129" x2="16216" y2="24377"/>
                          <a14:foregroundMark x1="16216" y1="24377" x2="27787" y2="19027"/>
                          <a14:foregroundMark x1="27787" y1="19027" x2="21199" y2="18182"/>
                          <a14:foregroundMark x1="21199" y1="18182" x2="19088" y2="27796"/>
                          <a14:foregroundMark x1="19088" y1="27796" x2="29476" y2="36122"/>
                          <a14:foregroundMark x1="29476" y1="36122" x2="34037" y2="24256"/>
                          <a14:foregroundMark x1="34037" y1="24256" x2="31588" y2="18825"/>
                          <a14:foregroundMark x1="31588" y1="18825" x2="27027" y2="18021"/>
                          <a14:foregroundMark x1="27027" y1="18021" x2="24409" y2="15889"/>
                          <a14:foregroundMark x1="24409" y1="15889" x2="29476" y2="13878"/>
                          <a14:foregroundMark x1="29476" y1="13878" x2="51858" y2="12027"/>
                          <a14:foregroundMark x1="51858" y1="12027" x2="62416" y2="9855"/>
                          <a14:foregroundMark x1="62416" y1="9855" x2="71368" y2="9654"/>
                          <a14:foregroundMark x1="71368" y1="9654" x2="77618" y2="10499"/>
                          <a14:foregroundMark x1="77618" y1="10499" x2="77872" y2="12068"/>
                          <a14:foregroundMark x1="77872" y1="12068" x2="66723" y2="11102"/>
                          <a14:foregroundMark x1="4899" y1="73934" x2="7855" y2="17860"/>
                          <a14:foregroundMark x1="7855" y1="17860" x2="8615" y2="16935"/>
                          <a14:foregroundMark x1="4476" y1="72405" x2="3041" y2="67820"/>
                          <a14:foregroundMark x1="3041" y1="67820" x2="6334" y2="63475"/>
                          <a14:foregroundMark x1="6334" y1="63475" x2="6503" y2="63475"/>
                          <a14:foregroundMark x1="4899" y1="23331" x2="4645" y2="16452"/>
                          <a14:foregroundMark x1="4645" y1="16452" x2="6419" y2="15084"/>
                          <a14:foregroundMark x1="6419" y1="15084" x2="9544" y2="14843"/>
                          <a14:foregroundMark x1="9544" y1="14843" x2="10220" y2="14843"/>
                          <a14:foregroundMark x1="15541" y1="59735" x2="12416" y2="58809"/>
                          <a14:foregroundMark x1="12416" y1="58809" x2="11909" y2="56879"/>
                          <a14:foregroundMark x1="11909" y1="56879" x2="13851" y2="58568"/>
                          <a14:foregroundMark x1="13851" y1="58568" x2="13936" y2="59614"/>
                          <a14:foregroundMark x1="9544" y1="51689" x2="13260" y2="49598"/>
                          <a14:foregroundMark x1="15118" y1="55390" x2="12922" y2="55149"/>
                          <a14:foregroundMark x1="13682" y1="55149" x2="12922" y2="55591"/>
                          <a14:backgroundMark x1="676" y1="49316" x2="1351" y2="669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5712" y="30911552"/>
              <a:ext cx="1982249" cy="4163259"/>
            </a:xfrm>
            <a:prstGeom prst="rect">
              <a:avLst/>
            </a:prstGeom>
          </p:spPr>
        </p:pic>
        <p:pic>
          <p:nvPicPr>
            <p:cNvPr id="39" name="Picture 37">
              <a:extLst>
                <a:ext uri="{FF2B5EF4-FFF2-40B4-BE49-F238E27FC236}">
                  <a16:creationId xmlns:a16="http://schemas.microsoft.com/office/drawing/2014/main" id="{C243CD48-EC5C-1465-7D61-0A7E932B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34" b="95512" l="9904" r="89870">
                          <a14:foregroundMark x1="61686" y1="8492" x2="76514" y2="7926"/>
                          <a14:foregroundMark x1="76514" y1="7926" x2="86078" y2="9826"/>
                          <a14:foregroundMark x1="86078" y1="9826" x2="77306" y2="6268"/>
                          <a14:foregroundMark x1="77306" y1="6268" x2="63894" y2="6874"/>
                          <a14:foregroundMark x1="63894" y1="6874" x2="85569" y2="11808"/>
                          <a14:foregroundMark x1="18166" y1="15123" x2="17657" y2="27618"/>
                          <a14:foregroundMark x1="16921" y1="26446" x2="18732" y2="15002"/>
                          <a14:foregroundMark x1="16752" y1="18803" x2="21732" y2="15770"/>
                          <a14:foregroundMark x1="56706" y1="90416" x2="34861" y2="95107"/>
                          <a14:foregroundMark x1="34861" y1="95107" x2="24448" y2="95026"/>
                          <a14:foregroundMark x1="24448" y1="95026" x2="16638" y2="90416"/>
                          <a14:foregroundMark x1="16638" y1="90416" x2="31126" y2="88516"/>
                          <a14:foregroundMark x1="31126" y1="88516" x2="54556" y2="90780"/>
                          <a14:foregroundMark x1="36050" y1="90902" x2="27221" y2="93449"/>
                          <a14:foregroundMark x1="27221" y1="93449" x2="37351" y2="94784"/>
                          <a14:foregroundMark x1="37351" y1="94784" x2="43690" y2="94218"/>
                          <a14:foregroundMark x1="20713" y1="94743" x2="16412" y2="89648"/>
                          <a14:foregroundMark x1="17148" y1="91791" x2="18563" y2="95512"/>
                          <a14:foregroundMark x1="16242" y1="92317" x2="22637" y2="95228"/>
                          <a14:foregroundMark x1="19242" y1="94622" x2="16582" y2="92964"/>
                          <a14:foregroundMark x1="87210" y1="30530" x2="89134" y2="48403"/>
                          <a14:foregroundMark x1="89134" y1="48403" x2="83135" y2="41448"/>
                          <a14:foregroundMark x1="83135" y1="41448" x2="83362" y2="34816"/>
                          <a14:foregroundMark x1="83362" y1="34816" x2="87040" y2="44844"/>
                          <a14:foregroundMark x1="87040" y1="44844" x2="86814" y2="47715"/>
                          <a14:foregroundMark x1="16582" y1="25030" x2="18053" y2="14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136" y="31067365"/>
              <a:ext cx="2332700" cy="3197235"/>
            </a:xfrm>
            <a:prstGeom prst="rect">
              <a:avLst/>
            </a:prstGeom>
          </p:spPr>
        </p:pic>
      </p:grpSp>
      <p:cxnSp>
        <p:nvCxnSpPr>
          <p:cNvPr id="40" name="Straight Connector 38">
            <a:extLst>
              <a:ext uri="{FF2B5EF4-FFF2-40B4-BE49-F238E27FC236}">
                <a16:creationId xmlns:a16="http://schemas.microsoft.com/office/drawing/2014/main" id="{0AB18D7A-75C7-13B5-D4DF-B126883D84DC}"/>
              </a:ext>
            </a:extLst>
          </p:cNvPr>
          <p:cNvCxnSpPr>
            <a:cxnSpLocks/>
          </p:cNvCxnSpPr>
          <p:nvPr/>
        </p:nvCxnSpPr>
        <p:spPr>
          <a:xfrm flipV="1">
            <a:off x="7365699" y="3986074"/>
            <a:ext cx="388942" cy="583663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39">
            <a:extLst>
              <a:ext uri="{FF2B5EF4-FFF2-40B4-BE49-F238E27FC236}">
                <a16:creationId xmlns:a16="http://schemas.microsoft.com/office/drawing/2014/main" id="{BBA3AFED-3E2B-993C-4854-476CA8D961EF}"/>
              </a:ext>
            </a:extLst>
          </p:cNvPr>
          <p:cNvCxnSpPr>
            <a:cxnSpLocks/>
          </p:cNvCxnSpPr>
          <p:nvPr/>
        </p:nvCxnSpPr>
        <p:spPr>
          <a:xfrm flipV="1">
            <a:off x="7351524" y="3910392"/>
            <a:ext cx="340192" cy="193263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0">
            <a:extLst>
              <a:ext uri="{FF2B5EF4-FFF2-40B4-BE49-F238E27FC236}">
                <a16:creationId xmlns:a16="http://schemas.microsoft.com/office/drawing/2014/main" id="{42A12B19-3057-7EAC-2CAC-2726393F20F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37765" y="3288889"/>
            <a:ext cx="11360" cy="809827"/>
          </a:xfrm>
          <a:prstGeom prst="line">
            <a:avLst/>
          </a:prstGeom>
          <a:ln w="38100" cap="flat" cmpd="sng" algn="ctr">
            <a:solidFill>
              <a:srgbClr val="4472C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1">
            <a:extLst>
              <a:ext uri="{FF2B5EF4-FFF2-40B4-BE49-F238E27FC236}">
                <a16:creationId xmlns:a16="http://schemas.microsoft.com/office/drawing/2014/main" id="{F2DD18A3-7F1D-EE2F-5ED4-A153EB4B404F}"/>
              </a:ext>
            </a:extLst>
          </p:cNvPr>
          <p:cNvCxnSpPr>
            <a:cxnSpLocks/>
          </p:cNvCxnSpPr>
          <p:nvPr/>
        </p:nvCxnSpPr>
        <p:spPr>
          <a:xfrm flipH="1">
            <a:off x="2599733" y="3885719"/>
            <a:ext cx="599897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0418F143-449C-0BB2-608B-6302A36996B3}"/>
              </a:ext>
            </a:extLst>
          </p:cNvPr>
          <p:cNvGrpSpPr/>
          <p:nvPr/>
        </p:nvGrpSpPr>
        <p:grpSpPr>
          <a:xfrm>
            <a:off x="4874088" y="3693974"/>
            <a:ext cx="1582846" cy="517596"/>
            <a:chOff x="4991209" y="1896807"/>
            <a:chExt cx="2110461" cy="690128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88BB9288-60C2-9675-5D2F-99F06783C5AC}"/>
                </a:ext>
              </a:extLst>
            </p:cNvPr>
            <p:cNvSpPr/>
            <p:nvPr/>
          </p:nvSpPr>
          <p:spPr>
            <a:xfrm>
              <a:off x="4991209" y="1896807"/>
              <a:ext cx="2110461" cy="67237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46" name="TextBox 42">
              <a:extLst>
                <a:ext uri="{FF2B5EF4-FFF2-40B4-BE49-F238E27FC236}">
                  <a16:creationId xmlns:a16="http://schemas.microsoft.com/office/drawing/2014/main" id="{7289E9E2-3ADC-AC5F-1C58-BA13714B50CA}"/>
                </a:ext>
              </a:extLst>
            </p:cNvPr>
            <p:cNvSpPr txBox="1"/>
            <p:nvPr/>
          </p:nvSpPr>
          <p:spPr>
            <a:xfrm>
              <a:off x="5002637" y="1909827"/>
              <a:ext cx="20876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/>
              </a:lvl1pPr>
            </a:lstStyle>
            <a:p>
              <a:pPr algn="ctr"/>
              <a:r>
                <a:rPr lang="en-US" sz="1350" dirty="0">
                  <a:solidFill>
                    <a:schemeClr val="bg1"/>
                  </a:solidFill>
                </a:rPr>
                <a:t>Sampling rate</a:t>
              </a:r>
            </a:p>
            <a:p>
              <a:pPr algn="ctr"/>
              <a:r>
                <a:rPr lang="en-US" sz="1350" dirty="0">
                  <a:solidFill>
                    <a:schemeClr val="bg1"/>
                  </a:solidFill>
                  <a:sym typeface="Wingdings" panose="05000000000000000000" pitchFamily="2" charset="2"/>
                </a:rPr>
                <a:t>10 kHz (100 µs)</a:t>
              </a:r>
            </a:p>
          </p:txBody>
        </p:sp>
      </p:grpSp>
      <p:sp>
        <p:nvSpPr>
          <p:cNvPr id="47" name="TextBox 69">
            <a:extLst>
              <a:ext uri="{FF2B5EF4-FFF2-40B4-BE49-F238E27FC236}">
                <a16:creationId xmlns:a16="http://schemas.microsoft.com/office/drawing/2014/main" id="{64AC8366-E6F2-F30A-F566-252306E198D8}"/>
              </a:ext>
            </a:extLst>
          </p:cNvPr>
          <p:cNvSpPr txBox="1"/>
          <p:nvPr/>
        </p:nvSpPr>
        <p:spPr>
          <a:xfrm>
            <a:off x="1620774" y="5095974"/>
            <a:ext cx="4965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Helmholtz program “Energy System Design” (ESD) in research field Energy.</a:t>
            </a:r>
          </a:p>
          <a:p>
            <a:r>
              <a:rPr lang="en-US" sz="1000" dirty="0"/>
              <a:t>Helmholtz YIG “Hybrid Networks” (VH-NG-1613).</a:t>
            </a:r>
            <a:endParaRPr lang="de-DE" sz="1000" dirty="0"/>
          </a:p>
        </p:txBody>
      </p:sp>
      <p:pic>
        <p:nvPicPr>
          <p:cNvPr id="48" name="Picture 4" descr="A green logo with a leaf and a plug&#10;&#10;Description automatically generated">
            <a:extLst>
              <a:ext uri="{FF2B5EF4-FFF2-40B4-BE49-F238E27FC236}">
                <a16:creationId xmlns:a16="http://schemas.microsoft.com/office/drawing/2014/main" id="{C256B79B-F56F-2364-A4E6-0F322491D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63" y="373246"/>
            <a:ext cx="2170309" cy="839331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A5157BE1-8A93-7D79-D258-49F3284EC5EB}"/>
              </a:ext>
            </a:extLst>
          </p:cNvPr>
          <p:cNvSpPr/>
          <p:nvPr/>
        </p:nvSpPr>
        <p:spPr>
          <a:xfrm>
            <a:off x="6910398" y="4941168"/>
            <a:ext cx="1326207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noProof="1">
                <a:solidFill>
                  <a:schemeClr val="bg1"/>
                </a:solidFill>
              </a:rPr>
              <a:t>Solar PV park 242 (+300) kWp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1C72C7DD-2543-775E-E6D1-0A67835AA14E}"/>
              </a:ext>
            </a:extLst>
          </p:cNvPr>
          <p:cNvSpPr/>
          <p:nvPr/>
        </p:nvSpPr>
        <p:spPr>
          <a:xfrm>
            <a:off x="8266009" y="4941168"/>
            <a:ext cx="1718423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noProof="1">
                <a:solidFill>
                  <a:schemeClr val="bg1"/>
                </a:solidFill>
              </a:rPr>
              <a:t>Thermal groundwater cooling system 1 MW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F8ADA608-EDC7-2AD2-0735-AD8154CB1828}"/>
              </a:ext>
            </a:extLst>
          </p:cNvPr>
          <p:cNvGrpSpPr/>
          <p:nvPr/>
        </p:nvGrpSpPr>
        <p:grpSpPr>
          <a:xfrm>
            <a:off x="1055688" y="1888403"/>
            <a:ext cx="7135973" cy="306705"/>
            <a:chOff x="4923243" y="1881841"/>
            <a:chExt cx="7925462" cy="408942"/>
          </a:xfrm>
        </p:grpSpPr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964FD452-0A69-8931-81BC-9DA6343A435F}"/>
                </a:ext>
              </a:extLst>
            </p:cNvPr>
            <p:cNvSpPr/>
            <p:nvPr/>
          </p:nvSpPr>
          <p:spPr>
            <a:xfrm>
              <a:off x="4991208" y="1896807"/>
              <a:ext cx="7135996" cy="39397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53" name="TextBox 42">
              <a:extLst>
                <a:ext uri="{FF2B5EF4-FFF2-40B4-BE49-F238E27FC236}">
                  <a16:creationId xmlns:a16="http://schemas.microsoft.com/office/drawing/2014/main" id="{A43DBACD-CF57-CEC3-EEE9-8A286506D33A}"/>
                </a:ext>
              </a:extLst>
            </p:cNvPr>
            <p:cNvSpPr txBox="1"/>
            <p:nvPr/>
          </p:nvSpPr>
          <p:spPr>
            <a:xfrm>
              <a:off x="4923243" y="1881841"/>
              <a:ext cx="7925462" cy="400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/>
              </a:lvl1pPr>
            </a:lstStyle>
            <a:p>
              <a:pPr algn="ctr"/>
              <a:r>
                <a:rPr lang="en-US" sz="1350" dirty="0">
                  <a:solidFill>
                    <a:schemeClr val="bg1"/>
                  </a:solidFill>
                </a:rPr>
                <a:t>Union of 2 large-scale KIT research infrastructures: EL2.0 &amp; KARA</a:t>
              </a:r>
              <a:endParaRPr lang="en-US" sz="1350" dirty="0">
                <a:solidFill>
                  <a:schemeClr val="bg1"/>
                </a:solidFill>
                <a:sym typeface="Wingdings" panose="05000000000000000000" pitchFamily="2" charset="2"/>
              </a:endParaRPr>
            </a:p>
          </p:txBody>
        </p:sp>
      </p:grpSp>
      <p:pic>
        <p:nvPicPr>
          <p:cNvPr id="54" name="Picture 26">
            <a:extLst>
              <a:ext uri="{FF2B5EF4-FFF2-40B4-BE49-F238E27FC236}">
                <a16:creationId xmlns:a16="http://schemas.microsoft.com/office/drawing/2014/main" id="{3D048B8E-0DD2-2202-D3E9-3E93F4AD4EE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32" y="2596129"/>
            <a:ext cx="854734" cy="240614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B326D1B7-E36E-BB6D-A268-EB549EBE265A}"/>
              </a:ext>
            </a:extLst>
          </p:cNvPr>
          <p:cNvSpPr txBox="1"/>
          <p:nvPr/>
        </p:nvSpPr>
        <p:spPr>
          <a:xfrm>
            <a:off x="1639153" y="4569938"/>
            <a:ext cx="255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Europe's largest research infrastructure for renewable energy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153AFAB-3E73-306F-F0B4-9C9EB44A2643}"/>
              </a:ext>
            </a:extLst>
          </p:cNvPr>
          <p:cNvSpPr txBox="1"/>
          <p:nvPr/>
        </p:nvSpPr>
        <p:spPr>
          <a:xfrm rot="16200000">
            <a:off x="103584" y="3720385"/>
            <a:ext cx="2749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solidFill>
                  <a:schemeClr val="tx2"/>
                </a:solidFill>
                <a:cs typeface="Arial"/>
              </a:rPr>
              <a:t>J. Gethmann, M. Mohammad Zadeh, </a:t>
            </a:r>
            <a:r>
              <a:rPr lang="de-DE" sz="900" dirty="0">
                <a:solidFill>
                  <a:schemeClr val="tx2"/>
                </a:solidFill>
              </a:rPr>
              <a:t>G. De Carne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DDDD8B16-5868-89BD-0462-0819750F3B34}"/>
              </a:ext>
            </a:extLst>
          </p:cNvPr>
          <p:cNvSpPr txBox="1"/>
          <p:nvPr/>
        </p:nvSpPr>
        <p:spPr>
          <a:xfrm>
            <a:off x="8191661" y="5304501"/>
            <a:ext cx="24224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0035CB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atp.kit.edu/sustainability.php</a:t>
            </a:r>
            <a:endParaRPr lang="en-US" dirty="0">
              <a:solidFill>
                <a:srgbClr val="0035CB"/>
              </a:solidFill>
            </a:endParaRPr>
          </a:p>
        </p:txBody>
      </p:sp>
      <p:pic>
        <p:nvPicPr>
          <p:cNvPr id="58" name="Grafik 57" descr="Ein Bild, das Schrift, Grafiken, Text, Grafikdesign enthält.&#10;&#10;Beschreibung automatisch generiert.">
            <a:extLst>
              <a:ext uri="{FF2B5EF4-FFF2-40B4-BE49-F238E27FC236}">
                <a16:creationId xmlns:a16="http://schemas.microsoft.com/office/drawing/2014/main" id="{CC6CD337-135B-E8CB-1976-6CDC84B99E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18231" y="580621"/>
            <a:ext cx="1273433" cy="544123"/>
          </a:xfrm>
          <a:prstGeom prst="rect">
            <a:avLst/>
          </a:prstGeom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394CEBEA-380A-3B36-7CEA-3852559ABE79}"/>
              </a:ext>
            </a:extLst>
          </p:cNvPr>
          <p:cNvSpPr txBox="1"/>
          <p:nvPr/>
        </p:nvSpPr>
        <p:spPr>
          <a:xfrm>
            <a:off x="839730" y="148575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35CB"/>
                </a:solidFill>
              </a:rPr>
              <a:t>Real-time energy-informed &amp; physics-informed digital twin</a:t>
            </a:r>
            <a:endParaRPr lang="de-DE" dirty="0">
              <a:solidFill>
                <a:srgbClr val="0035CB"/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73638412-0AF8-ADD7-675E-EDC72F1E9E45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6309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0B6E2-7E3E-D52C-A08F-23EEDAF0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Words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Thanks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240FF5-4909-7471-7EEB-51897552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workshop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organized</a:t>
            </a:r>
            <a:r>
              <a:rPr lang="de-DE" dirty="0"/>
              <a:t> </a:t>
            </a:r>
            <a:r>
              <a:rPr lang="de-DE" dirty="0" err="1"/>
              <a:t>jointly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Synchrotron SOLEIL in France and KIT.</a:t>
            </a:r>
          </a:p>
          <a:p>
            <a:endParaRPr lang="de-DE" dirty="0"/>
          </a:p>
          <a:p>
            <a:r>
              <a:rPr lang="en-US" dirty="0"/>
              <a:t>The partners of the I.FAST Task 7.2 have strongly supported the scientific organization of the workshop.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D77652-6EB2-97BB-EBD7-0EB22CAE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Workshop Opening Session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594B9-D60A-167A-95A2-8C6CD3BE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68EAAC-FC13-88BC-7036-E99B916CB3B1}"/>
              </a:ext>
            </a:extLst>
          </p:cNvPr>
          <p:cNvSpPr txBox="1"/>
          <p:nvPr/>
        </p:nvSpPr>
        <p:spPr>
          <a:xfrm>
            <a:off x="1055688" y="4725144"/>
            <a:ext cx="10368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5CB"/>
                </a:solidFill>
              </a:rPr>
              <a:t>Thank you for all your contributions, support and understanding in organizing the workshop!</a:t>
            </a:r>
            <a:endParaRPr lang="de-DE" sz="3200" dirty="0">
              <a:solidFill>
                <a:srgbClr val="0035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47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3F1BA-148B-C6AD-9959-DDAB761F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FLUTE: </a:t>
            </a:r>
            <a:r>
              <a:rPr lang="de-DE" dirty="0" err="1"/>
              <a:t>Accelerator</a:t>
            </a:r>
            <a:r>
              <a:rPr lang="de-DE" dirty="0"/>
              <a:t> Test Facility at KIT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D88BCA-21EB-0795-F71A-53588FD5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604C57-5998-0BD8-A758-2C1542AB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Tabelle">
            <a:extLst>
              <a:ext uri="{FF2B5EF4-FFF2-40B4-BE49-F238E27FC236}">
                <a16:creationId xmlns:a16="http://schemas.microsoft.com/office/drawing/2014/main" id="{A6AB8DA2-8D91-C7A4-AD4F-08D71C755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5087"/>
              </p:ext>
            </p:extLst>
          </p:nvPr>
        </p:nvGraphicFramePr>
        <p:xfrm>
          <a:off x="6800511" y="1497536"/>
          <a:ext cx="4334869" cy="16108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410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72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lang="de-DE"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Optimal</a:t>
                      </a: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 electron energy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algn="r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~ 41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MeV</a:t>
                      </a:r>
                    </a:p>
                  </a:txBody>
                  <a:tcPr marL="4763" marR="4763" marT="4763" marB="476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72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Electron bunch charge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algn="r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0.001 - </a:t>
                      </a:r>
                      <a:r>
                        <a:rPr lang="en-US"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sz="1300" dirty="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nC</a:t>
                      </a:r>
                    </a:p>
                  </a:txBody>
                  <a:tcPr marL="4763" marR="4763" marT="4763" marB="476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72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Electron bunch length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algn="r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1 - 300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fs</a:t>
                      </a:r>
                    </a:p>
                  </a:txBody>
                  <a:tcPr marL="4763" marR="4763" marT="4763" marB="476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72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Pulse repetition rate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algn="r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lang="en-US"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up to 50</a:t>
                      </a:r>
                      <a:endParaRPr sz="1300" dirty="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Hz</a:t>
                      </a:r>
                    </a:p>
                  </a:txBody>
                  <a:tcPr marL="4763" marR="4763" marT="4763" marB="476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72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THz E-Field strength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algn="r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up to 1.2</a:t>
                      </a:r>
                    </a:p>
                  </a:txBody>
                  <a:tcPr marL="4763" marR="4763" marT="4763" marB="4763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800"/>
                        </a:spcBef>
                        <a:tabLst>
                          <a:tab pos="1816100" algn="l"/>
                        </a:tabLst>
                        <a:defRPr sz="1800"/>
                      </a:pPr>
                      <a:r>
                        <a:rPr sz="13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GV/m</a:t>
                      </a:r>
                    </a:p>
                  </a:txBody>
                  <a:tcPr marL="4763" marR="4763" marT="4763" marB="476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nhaltsplatzhalter 18">
            <a:extLst>
              <a:ext uri="{FF2B5EF4-FFF2-40B4-BE49-F238E27FC236}">
                <a16:creationId xmlns:a16="http://schemas.microsoft.com/office/drawing/2014/main" id="{FF2DF8F6-4707-D2CC-9D14-E21F220D3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30031"/>
          <a:stretch/>
        </p:blipFill>
        <p:spPr>
          <a:xfrm>
            <a:off x="1001809" y="2521502"/>
            <a:ext cx="3839179" cy="276749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C617086-92BD-EBA5-9AEF-AB1CBE807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809" y="1596755"/>
            <a:ext cx="5889716" cy="747197"/>
          </a:xfrm>
        </p:spPr>
        <p:txBody>
          <a:bodyPr>
            <a:normAutofit fontScale="92500" lnSpcReduction="20000"/>
          </a:bodyPr>
          <a:lstStyle/>
          <a:p>
            <a:r>
              <a:rPr lang="de-DE" sz="1700" b="1" dirty="0">
                <a:solidFill>
                  <a:srgbClr val="0035CB"/>
                </a:solidFill>
              </a:rPr>
              <a:t>FLUTE</a:t>
            </a:r>
            <a:r>
              <a:rPr lang="de-DE" sz="1700" dirty="0">
                <a:solidFill>
                  <a:schemeClr val="tx2"/>
                </a:solidFill>
              </a:rPr>
              <a:t> </a:t>
            </a:r>
            <a:r>
              <a:rPr lang="de-DE" sz="1700" dirty="0"/>
              <a:t>(Ferninfrarot Linac- Und Test-Experiment) </a:t>
            </a:r>
          </a:p>
          <a:p>
            <a:pPr lvl="1"/>
            <a:r>
              <a:rPr lang="de-DE" sz="1700" dirty="0"/>
              <a:t>Test facility for accelerator physics within ARD</a:t>
            </a:r>
          </a:p>
          <a:p>
            <a:pPr lvl="1"/>
            <a:r>
              <a:rPr lang="de-DE" sz="1700" dirty="0"/>
              <a:t>Experiments with THz radiation</a:t>
            </a:r>
          </a:p>
          <a:p>
            <a:pPr marL="266771" lvl="1" indent="0">
              <a:buNone/>
            </a:pPr>
            <a:endParaRPr lang="de-DE" dirty="0"/>
          </a:p>
        </p:txBody>
      </p:sp>
      <p:sp>
        <p:nvSpPr>
          <p:cNvPr id="9" name="Textfeld 3">
            <a:extLst>
              <a:ext uri="{FF2B5EF4-FFF2-40B4-BE49-F238E27FC236}">
                <a16:creationId xmlns:a16="http://schemas.microsoft.com/office/drawing/2014/main" id="{7A5CE940-BC03-B2EA-28A2-C6460C786989}"/>
              </a:ext>
            </a:extLst>
          </p:cNvPr>
          <p:cNvSpPr txBox="1"/>
          <p:nvPr/>
        </p:nvSpPr>
        <p:spPr>
          <a:xfrm>
            <a:off x="4015101" y="4683960"/>
            <a:ext cx="77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Courtesy: S. Schott</a:t>
            </a:r>
          </a:p>
        </p:txBody>
      </p:sp>
      <p:pic>
        <p:nvPicPr>
          <p:cNvPr id="10" name="DESY-Logo_3C.png" descr="DESY-Logo_3C.png">
            <a:extLst>
              <a:ext uri="{FF2B5EF4-FFF2-40B4-BE49-F238E27FC236}">
                <a16:creationId xmlns:a16="http://schemas.microsoft.com/office/drawing/2014/main" id="{24A8C566-A726-1B6A-5F2E-82A0A4BD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73" y="3507030"/>
            <a:ext cx="412554" cy="412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SI_logo_high-res.png" descr="PSI_logo_high-res.png">
            <a:extLst>
              <a:ext uri="{FF2B5EF4-FFF2-40B4-BE49-F238E27FC236}">
                <a16:creationId xmlns:a16="http://schemas.microsoft.com/office/drawing/2014/main" id="{27D1D58F-085E-EBB1-0182-50B6B8635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101" y="4072333"/>
            <a:ext cx="975512" cy="348258"/>
          </a:xfrm>
          <a:prstGeom prst="rect">
            <a:avLst/>
          </a:prstGeom>
          <a:ln w="3175"/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F64083AE-8FEC-8ABC-21D8-D9CC67928E6C}"/>
              </a:ext>
            </a:extLst>
          </p:cNvPr>
          <p:cNvSpPr/>
          <p:nvPr/>
        </p:nvSpPr>
        <p:spPr>
          <a:xfrm>
            <a:off x="3611890" y="5405167"/>
            <a:ext cx="1901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u="sng" dirty="0">
                <a:solidFill>
                  <a:srgbClr val="0035CB"/>
                </a:solidFill>
              </a:rPr>
              <a:t>www.ibpt.kit.edu/flute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4C5DFEA-AFDE-8523-C606-88C3F1988796}"/>
              </a:ext>
            </a:extLst>
          </p:cNvPr>
          <p:cNvSpPr txBox="1">
            <a:spLocks/>
          </p:cNvSpPr>
          <p:nvPr/>
        </p:nvSpPr>
        <p:spPr>
          <a:xfrm>
            <a:off x="6345835" y="3429000"/>
            <a:ext cx="5260329" cy="2060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chemeClr val="tx2"/>
                </a:solidFill>
              </a:rPr>
              <a:t>R&amp;D </a:t>
            </a:r>
            <a:r>
              <a:rPr lang="de-DE" sz="1600" dirty="0" err="1">
                <a:solidFill>
                  <a:schemeClr val="tx2"/>
                </a:solidFill>
              </a:rPr>
              <a:t>topics</a:t>
            </a:r>
            <a:endParaRPr lang="de-DE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/>
              <a:t>Serve as a test bench for new beam diagnostic methods and tools</a:t>
            </a:r>
          </a:p>
          <a:p>
            <a:pPr lvl="1"/>
            <a:r>
              <a:rPr lang="en-US" sz="1600" dirty="0"/>
              <a:t>Systematic bunch compression </a:t>
            </a:r>
            <a:br>
              <a:rPr lang="en-US" sz="1600" dirty="0"/>
            </a:br>
            <a:r>
              <a:rPr lang="en-US" sz="1600" dirty="0"/>
              <a:t>and THz generation studies</a:t>
            </a:r>
          </a:p>
          <a:p>
            <a:pPr lvl="1"/>
            <a:r>
              <a:rPr lang="en-US" sz="1600" dirty="0"/>
              <a:t>Develop single shot fs diagnostics</a:t>
            </a:r>
          </a:p>
          <a:p>
            <a:pPr lvl="1"/>
            <a:r>
              <a:rPr lang="en-US" sz="1600" dirty="0"/>
              <a:t>Synchronization on a femtosecond level</a:t>
            </a:r>
          </a:p>
        </p:txBody>
      </p:sp>
      <p:pic>
        <p:nvPicPr>
          <p:cNvPr id="21" name="image43.jpg" descr="image43.jpg">
            <a:extLst>
              <a:ext uri="{FF2B5EF4-FFF2-40B4-BE49-F238E27FC236}">
                <a16:creationId xmlns:a16="http://schemas.microsoft.com/office/drawing/2014/main" id="{64E06E52-691D-B2C9-2937-B66A4A4B1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296" y="140213"/>
            <a:ext cx="2274367" cy="578568"/>
          </a:xfrm>
          <a:prstGeom prst="rect">
            <a:avLst/>
          </a:prstGeom>
          <a:ln w="3175"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75B2612-B5FD-E9B7-1BA4-8E64D88CD18E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280626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0FC7A-11FF-50EF-7961-BB48ED34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cSTART</a:t>
            </a:r>
            <a:r>
              <a:rPr lang="de-DE" dirty="0"/>
              <a:t> Project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F9149F-2F1D-2CBC-5C8B-EDE7B2EF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F97B42-4391-BF40-06B1-AAE783D8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5F0E92CE-7BB1-4243-0006-A77449FC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92" y="1619819"/>
            <a:ext cx="8343900" cy="3514629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Unique storage ring</a:t>
            </a:r>
          </a:p>
          <a:p>
            <a:pPr lvl="1"/>
            <a:r>
              <a:rPr lang="en-GB" dirty="0"/>
              <a:t>Compact (14 m diameter), energy efficient</a:t>
            </a:r>
          </a:p>
          <a:p>
            <a:pPr lvl="1"/>
            <a:r>
              <a:rPr lang="en-GB" dirty="0"/>
              <a:t>Large acceptance of electron energies (~4%)</a:t>
            </a:r>
          </a:p>
          <a:p>
            <a:pPr lvl="1"/>
            <a:r>
              <a:rPr lang="en-GB" dirty="0"/>
              <a:t>Lattice to store ultrashort electron bunches (&lt;100 fs)</a:t>
            </a:r>
          </a:p>
          <a:p>
            <a:pPr lvl="1"/>
            <a:r>
              <a:rPr lang="en-GB" dirty="0"/>
              <a:t>Testbed for widely unexplored accelerator physics	</a:t>
            </a:r>
          </a:p>
          <a:p>
            <a:pPr lvl="1"/>
            <a:r>
              <a:rPr lang="en-GB" dirty="0"/>
              <a:t>Prototype for future accelerator concepts</a:t>
            </a:r>
          </a:p>
          <a:p>
            <a:pPr>
              <a:spcBef>
                <a:spcPts val="960"/>
              </a:spcBef>
            </a:pPr>
            <a:r>
              <a:rPr lang="en-GB" dirty="0"/>
              <a:t>First injection of laser-plasma electron bunches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future hybrid LPA - RF accelerator</a:t>
            </a:r>
          </a:p>
          <a:p>
            <a:pPr lvl="1"/>
            <a:r>
              <a:rPr lang="en-GB" dirty="0"/>
              <a:t>Combination of LPAs and complex electron beam optics</a:t>
            </a:r>
          </a:p>
          <a:p>
            <a:pPr lvl="1"/>
            <a:r>
              <a:rPr lang="en-GB" dirty="0"/>
              <a:t>Testbed for LPA experiments in storage rings</a:t>
            </a:r>
          </a:p>
          <a:p>
            <a:pPr>
              <a:spcBef>
                <a:spcPts val="960"/>
              </a:spcBef>
            </a:pPr>
            <a:r>
              <a:rPr lang="en-GB" dirty="0"/>
              <a:t>First storage ring for ultrashort bunches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Storage of &lt;100 femtosecond electron bunches </a:t>
            </a:r>
            <a:br>
              <a:rPr lang="en-GB" dirty="0"/>
            </a:br>
            <a:r>
              <a:rPr lang="en-GB" dirty="0"/>
              <a:t>(similar to LINACs, 2-3 orders of magnitude shorter than conventional rings)</a:t>
            </a:r>
          </a:p>
          <a:p>
            <a:pPr>
              <a:spcBef>
                <a:spcPts val="960"/>
              </a:spcBef>
            </a:pPr>
            <a:r>
              <a:rPr lang="en-GB" dirty="0"/>
              <a:t>Research and Applications</a:t>
            </a:r>
          </a:p>
          <a:p>
            <a:pPr lvl="1"/>
            <a:r>
              <a:rPr lang="en-GB" dirty="0"/>
              <a:t>Study of non-equilibrium dynamics of fs bunches</a:t>
            </a:r>
          </a:p>
          <a:p>
            <a:pPr lvl="1"/>
            <a:r>
              <a:rPr lang="en-GB" dirty="0"/>
              <a:t>Study and manipulation of longitudinal phase space</a:t>
            </a:r>
          </a:p>
          <a:p>
            <a:pPr lvl="1"/>
            <a:r>
              <a:rPr lang="en-GB" dirty="0"/>
              <a:t>Advanced turn-by-turn high-repetition rate diagnostics</a:t>
            </a:r>
          </a:p>
          <a:p>
            <a:pPr lvl="1"/>
            <a:r>
              <a:rPr lang="en-GB" dirty="0"/>
              <a:t>Potential for next-generation of light source with transformative impact</a:t>
            </a:r>
          </a:p>
          <a:p>
            <a:endParaRPr lang="en-GB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E66EF6A-36EE-6469-9F26-94EF4BA11CE4}"/>
              </a:ext>
            </a:extLst>
          </p:cNvPr>
          <p:cNvGrpSpPr/>
          <p:nvPr/>
        </p:nvGrpSpPr>
        <p:grpSpPr>
          <a:xfrm>
            <a:off x="9518835" y="1446203"/>
            <a:ext cx="865469" cy="549441"/>
            <a:chOff x="0" y="0"/>
            <a:chExt cx="2307917" cy="1465175"/>
          </a:xfrm>
        </p:grpSpPr>
        <p:sp>
          <p:nvSpPr>
            <p:cNvPr id="8" name="Abgerundetes Rechteck 50">
              <a:extLst>
                <a:ext uri="{FF2B5EF4-FFF2-40B4-BE49-F238E27FC236}">
                  <a16:creationId xmlns:a16="http://schemas.microsoft.com/office/drawing/2014/main" id="{F4BACAD7-5029-9436-7F6A-868B3128619B}"/>
                </a:ext>
              </a:extLst>
            </p:cNvPr>
            <p:cNvSpPr/>
            <p:nvPr/>
          </p:nvSpPr>
          <p:spPr>
            <a:xfrm>
              <a:off x="0" y="0"/>
              <a:ext cx="2307918" cy="1465176"/>
            </a:xfrm>
            <a:prstGeom prst="roundRect">
              <a:avLst>
                <a:gd name="adj" fmla="val 16667"/>
              </a:avLst>
            </a:prstGeom>
            <a:solidFill>
              <a:srgbClr val="E5E9F3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685800">
                <a:defRPr sz="4200" b="1">
                  <a:latin typeface="Arial"/>
                  <a:ea typeface="Arial"/>
                  <a:cs typeface="Arial"/>
                  <a:sym typeface="Arial"/>
                </a:defRPr>
              </a:pPr>
              <a:endParaRPr sz="1575"/>
            </a:p>
          </p:txBody>
        </p:sp>
        <p:pic>
          <p:nvPicPr>
            <p:cNvPr id="9" name="Picture 3" descr="Picture 3">
              <a:extLst>
                <a:ext uri="{FF2B5EF4-FFF2-40B4-BE49-F238E27FC236}">
                  <a16:creationId xmlns:a16="http://schemas.microsoft.com/office/drawing/2014/main" id="{3A1D1810-B9E6-808E-B711-33FD964A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178" y="241978"/>
              <a:ext cx="1773562" cy="945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" name="Picture 51">
            <a:extLst>
              <a:ext uri="{FF2B5EF4-FFF2-40B4-BE49-F238E27FC236}">
                <a16:creationId xmlns:a16="http://schemas.microsoft.com/office/drawing/2014/main" id="{D75A56D1-F0F9-C098-B8F7-AA6D460B0451}"/>
              </a:ext>
            </a:extLst>
          </p:cNvPr>
          <p:cNvGrpSpPr/>
          <p:nvPr/>
        </p:nvGrpSpPr>
        <p:grpSpPr>
          <a:xfrm>
            <a:off x="7232134" y="2418644"/>
            <a:ext cx="2865385" cy="1575588"/>
            <a:chOff x="0" y="0"/>
            <a:chExt cx="7641024" cy="4201565"/>
          </a:xfrm>
        </p:grpSpPr>
        <p:pic>
          <p:nvPicPr>
            <p:cNvPr id="11" name="image10.png" descr="image10.png">
              <a:extLst>
                <a:ext uri="{FF2B5EF4-FFF2-40B4-BE49-F238E27FC236}">
                  <a16:creationId xmlns:a16="http://schemas.microsoft.com/office/drawing/2014/main" id="{11A82051-018B-31EA-6EA8-52259636C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"/>
            <a:stretch>
              <a:fillRect/>
            </a:stretch>
          </p:blipFill>
          <p:spPr>
            <a:xfrm>
              <a:off x="0" y="0"/>
              <a:ext cx="7629129" cy="420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803"/>
                  </a:lnTo>
                  <a:cubicBezTo>
                    <a:pt x="0" y="20795"/>
                    <a:pt x="442" y="21600"/>
                    <a:pt x="989" y="21600"/>
                  </a:cubicBezTo>
                  <a:lnTo>
                    <a:pt x="21600" y="21600"/>
                  </a:lnTo>
                  <a:lnTo>
                    <a:pt x="21600" y="1355"/>
                  </a:lnTo>
                  <a:cubicBezTo>
                    <a:pt x="21491" y="577"/>
                    <a:pt x="21106" y="0"/>
                    <a:pt x="20644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4B073F4-22FE-1FE2-F5B4-A97BC59F047B}"/>
                </a:ext>
              </a:extLst>
            </p:cNvPr>
            <p:cNvSpPr/>
            <p:nvPr/>
          </p:nvSpPr>
          <p:spPr>
            <a:xfrm>
              <a:off x="0" y="0"/>
              <a:ext cx="7641025" cy="420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12" y="0"/>
                  </a:lnTo>
                  <a:lnTo>
                    <a:pt x="20612" y="0"/>
                  </a:lnTo>
                  <a:cubicBezTo>
                    <a:pt x="21158" y="0"/>
                    <a:pt x="21600" y="804"/>
                    <a:pt x="21600" y="1796"/>
                  </a:cubicBezTo>
                  <a:lnTo>
                    <a:pt x="21600" y="21600"/>
                  </a:lnTo>
                  <a:lnTo>
                    <a:pt x="988" y="21600"/>
                  </a:lnTo>
                  <a:lnTo>
                    <a:pt x="988" y="21600"/>
                  </a:lnTo>
                  <a:cubicBezTo>
                    <a:pt x="442" y="21600"/>
                    <a:pt x="0" y="20796"/>
                    <a:pt x="0" y="1980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675"/>
            </a:p>
          </p:txBody>
        </p:sp>
      </p:grpSp>
      <p:sp>
        <p:nvSpPr>
          <p:cNvPr id="13" name="Round Diagonal Corner Rectangle 8">
            <a:extLst>
              <a:ext uri="{FF2B5EF4-FFF2-40B4-BE49-F238E27FC236}">
                <a16:creationId xmlns:a16="http://schemas.microsoft.com/office/drawing/2014/main" id="{E59F51EE-D1D4-9BF0-00E0-245AB633CD32}"/>
              </a:ext>
            </a:extLst>
          </p:cNvPr>
          <p:cNvSpPr/>
          <p:nvPr/>
        </p:nvSpPr>
        <p:spPr>
          <a:xfrm>
            <a:off x="7151678" y="4366210"/>
            <a:ext cx="3412719" cy="80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47" y="0"/>
                </a:lnTo>
                <a:cubicBezTo>
                  <a:pt x="20950" y="0"/>
                  <a:pt x="21600" y="2699"/>
                  <a:pt x="21600" y="6028"/>
                </a:cubicBezTo>
                <a:lnTo>
                  <a:pt x="21600" y="21600"/>
                </a:lnTo>
                <a:lnTo>
                  <a:pt x="1453" y="21600"/>
                </a:lnTo>
                <a:cubicBezTo>
                  <a:pt x="650" y="21600"/>
                  <a:pt x="0" y="18901"/>
                  <a:pt x="0" y="15572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009682"/>
            </a:solidFill>
            <a:miter/>
          </a:ln>
        </p:spPr>
        <p:txBody>
          <a:bodyPr lIns="45720" tIns="45720" rIns="45720" bIns="45720" anchor="ctr"/>
          <a:lstStyle/>
          <a:p>
            <a:pPr algn="ctr" defTabSz="685800"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50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99DAEEEF-C76B-D333-77CC-7D9C520B7C73}"/>
              </a:ext>
            </a:extLst>
          </p:cNvPr>
          <p:cNvSpPr txBox="1"/>
          <p:nvPr/>
        </p:nvSpPr>
        <p:spPr>
          <a:xfrm>
            <a:off x="7404262" y="4412511"/>
            <a:ext cx="3335031" cy="7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203134" indent="-203134" defTabSz="514487">
              <a:spcBef>
                <a:spcPts val="188"/>
              </a:spcBef>
              <a:buSzPct val="88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2024: TDR</a:t>
            </a:r>
            <a:br>
              <a:rPr sz="1200"/>
            </a:br>
            <a:r>
              <a:rPr sz="1200"/>
              <a:t>Technical design report</a:t>
            </a:r>
            <a:endParaRPr sz="1275"/>
          </a:p>
          <a:p>
            <a:pPr marL="203134" indent="-203134" defTabSz="514487">
              <a:spcBef>
                <a:spcPts val="188"/>
              </a:spcBef>
              <a:buSzPct val="88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2026: Assembly</a:t>
            </a:r>
            <a:endParaRPr sz="1950"/>
          </a:p>
          <a:p>
            <a:pPr marL="203134" indent="-203134" defTabSz="514487">
              <a:spcBef>
                <a:spcPts val="188"/>
              </a:spcBef>
              <a:buSzPct val="88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2027: Commissioning</a:t>
            </a:r>
          </a:p>
        </p:txBody>
      </p:sp>
      <p:pic>
        <p:nvPicPr>
          <p:cNvPr id="15" name="Graphic 68" descr="Graphic 68">
            <a:extLst>
              <a:ext uri="{FF2B5EF4-FFF2-40B4-BE49-F238E27FC236}">
                <a16:creationId xmlns:a16="http://schemas.microsoft.com/office/drawing/2014/main" id="{A730262D-11EA-41F5-469E-E8583EB47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678" y="4443164"/>
            <a:ext cx="1068012" cy="33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34" descr="Picture 134">
            <a:extLst>
              <a:ext uri="{FF2B5EF4-FFF2-40B4-BE49-F238E27FC236}">
                <a16:creationId xmlns:a16="http://schemas.microsoft.com/office/drawing/2014/main" id="{2687D304-627D-86D3-98BE-60E2885F3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120" y="1487131"/>
            <a:ext cx="2921399" cy="942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rafik 20" descr="Grafik 20">
            <a:extLst>
              <a:ext uri="{FF2B5EF4-FFF2-40B4-BE49-F238E27FC236}">
                <a16:creationId xmlns:a16="http://schemas.microsoft.com/office/drawing/2014/main" id="{957FD7F1-1B47-9143-6146-7AC216983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997" y="2399796"/>
            <a:ext cx="1335624" cy="67518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feld 3">
            <a:extLst>
              <a:ext uri="{FF2B5EF4-FFF2-40B4-BE49-F238E27FC236}">
                <a16:creationId xmlns:a16="http://schemas.microsoft.com/office/drawing/2014/main" id="{F28096D6-C58A-260C-88AA-29B79034307B}"/>
              </a:ext>
            </a:extLst>
          </p:cNvPr>
          <p:cNvSpPr txBox="1"/>
          <p:nvPr/>
        </p:nvSpPr>
        <p:spPr>
          <a:xfrm>
            <a:off x="7297891" y="3994232"/>
            <a:ext cx="1806017" cy="246221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Courtesy: T. Borkowski</a:t>
            </a:r>
          </a:p>
        </p:txBody>
      </p:sp>
      <p:sp>
        <p:nvSpPr>
          <p:cNvPr id="19" name="www.ibpt.kit.edu/kara">
            <a:extLst>
              <a:ext uri="{FF2B5EF4-FFF2-40B4-BE49-F238E27FC236}">
                <a16:creationId xmlns:a16="http://schemas.microsoft.com/office/drawing/2014/main" id="{0ED6FED7-9067-DFF8-37FB-21D12B763DFB}"/>
              </a:ext>
            </a:extLst>
          </p:cNvPr>
          <p:cNvSpPr txBox="1"/>
          <p:nvPr/>
        </p:nvSpPr>
        <p:spPr>
          <a:xfrm>
            <a:off x="838200" y="5354825"/>
            <a:ext cx="1986441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u="sng">
                <a:solidFill>
                  <a:schemeClr val="accent2"/>
                </a:solidFill>
              </a:defRPr>
            </a:lvl1pPr>
          </a:lstStyle>
          <a:p>
            <a:r>
              <a:rPr dirty="0" err="1">
                <a:solidFill>
                  <a:srgbClr val="0035CB"/>
                </a:solidFill>
              </a:rPr>
              <a:t>www.ibpt.kit.edu</a:t>
            </a:r>
            <a:r>
              <a:rPr dirty="0">
                <a:solidFill>
                  <a:srgbClr val="0035CB"/>
                </a:solidFill>
              </a:rPr>
              <a:t>/</a:t>
            </a:r>
            <a:r>
              <a:rPr lang="de-DE" dirty="0" err="1">
                <a:solidFill>
                  <a:srgbClr val="0035CB"/>
                </a:solidFill>
              </a:rPr>
              <a:t>cstart</a:t>
            </a:r>
            <a:endParaRPr dirty="0">
              <a:solidFill>
                <a:srgbClr val="0035CB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2B9A8A4-B9E6-6B92-F662-02B4BA85E677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2735480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7D03E-ECE3-BD27-E394-4B0E18C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VLA-</a:t>
            </a:r>
            <a:r>
              <a:rPr lang="de-DE" dirty="0" err="1"/>
              <a:t>cSR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67FB3F-9804-7FA2-5DD2-9DCBB9EF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99DA54-59E2-2B8B-7F90-6E92E6D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709FF90-106A-2EDE-0DBF-A12A6A2BC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4784"/>
            <a:ext cx="6616869" cy="46444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b="1" dirty="0"/>
              <a:t>Motivation: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Storage of ultra-short (fs) electron bunches with high repetition rate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dirty="0"/>
              <a:t>Compact storage ring with very large momentum acceptance and dynamic aperture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8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8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8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dirty="0"/>
              <a:t>Injectors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sz="1800" dirty="0"/>
              <a:t>FLUTE with new transfer line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sz="1800" dirty="0"/>
              <a:t>LPAs</a:t>
            </a:r>
          </a:p>
        </p:txBody>
      </p:sp>
      <p:cxnSp>
        <p:nvCxnSpPr>
          <p:cNvPr id="9" name="Gerade Verbindung 11">
            <a:extLst>
              <a:ext uri="{FF2B5EF4-FFF2-40B4-BE49-F238E27FC236}">
                <a16:creationId xmlns:a16="http://schemas.microsoft.com/office/drawing/2014/main" id="{F384E0B3-EDA7-8892-890A-6A9BCA386A7A}"/>
              </a:ext>
            </a:extLst>
          </p:cNvPr>
          <p:cNvCxnSpPr/>
          <p:nvPr/>
        </p:nvCxnSpPr>
        <p:spPr>
          <a:xfrm>
            <a:off x="1017798" y="5205015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1ADC871-A8D4-C1A6-6E8F-2A94A01F3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7530"/>
              </p:ext>
            </p:extLst>
          </p:nvPr>
        </p:nvGraphicFramePr>
        <p:xfrm>
          <a:off x="1271464" y="2924944"/>
          <a:ext cx="3755624" cy="134112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958891">
                  <a:extLst>
                    <a:ext uri="{9D8B030D-6E8A-4147-A177-3AD203B41FA5}">
                      <a16:colId xmlns:a16="http://schemas.microsoft.com/office/drawing/2014/main" val="2002401328"/>
                    </a:ext>
                  </a:extLst>
                </a:gridCol>
                <a:gridCol w="1796733">
                  <a:extLst>
                    <a:ext uri="{9D8B030D-6E8A-4147-A177-3AD203B41FA5}">
                      <a16:colId xmlns:a16="http://schemas.microsoft.com/office/drawing/2014/main" val="4255671705"/>
                    </a:ext>
                  </a:extLst>
                </a:gridCol>
              </a:tblGrid>
              <a:tr h="302040">
                <a:tc>
                  <a:txBody>
                    <a:bodyPr/>
                    <a:lstStyle/>
                    <a:p>
                      <a:r>
                        <a:rPr lang="de-DE" sz="1600" dirty="0"/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43.2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584087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r>
                        <a:rPr lang="de-DE" sz="16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50 - 90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017989"/>
                  </a:ext>
                </a:extLst>
              </a:tr>
              <a:tr h="324209">
                <a:tc>
                  <a:txBody>
                    <a:bodyPr/>
                    <a:lstStyle/>
                    <a:p>
                      <a:r>
                        <a:rPr lang="de-DE" sz="1600" dirty="0"/>
                        <a:t>Revolution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/>
                        <a:t>144 </a:t>
                      </a:r>
                      <a:r>
                        <a:rPr lang="de-DE" sz="1600" baseline="0" dirty="0" err="1"/>
                        <a:t>ns</a:t>
                      </a:r>
                      <a:r>
                        <a:rPr lang="de-DE" sz="1600" baseline="0" dirty="0"/>
                        <a:t>; 6.9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11515"/>
                  </a:ext>
                </a:extLst>
              </a:tr>
              <a:tr h="324209">
                <a:tc>
                  <a:txBody>
                    <a:bodyPr/>
                    <a:lstStyle/>
                    <a:p>
                      <a:r>
                        <a:rPr lang="de-DE" sz="1600" dirty="0"/>
                        <a:t>Storage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/>
                        <a:t>100 </a:t>
                      </a:r>
                      <a:r>
                        <a:rPr lang="de-DE" sz="1600" baseline="0" dirty="0" err="1"/>
                        <a:t>ms</a:t>
                      </a:r>
                      <a:endParaRPr lang="de-DE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95054"/>
                  </a:ext>
                </a:extLst>
              </a:tr>
            </a:tbl>
          </a:graphicData>
        </a:graphic>
      </p:graphicFrame>
      <p:pic>
        <p:nvPicPr>
          <p:cNvPr id="11" name="Grafik 10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288BCCC9-1E0B-F5EC-E470-84C2AA14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75" y="1336821"/>
            <a:ext cx="3824538" cy="3824538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A758A86E-3B7A-DD75-D4F9-1590B532B216}"/>
              </a:ext>
            </a:extLst>
          </p:cNvPr>
          <p:cNvSpPr txBox="1"/>
          <p:nvPr/>
        </p:nvSpPr>
        <p:spPr>
          <a:xfrm rot="16200000">
            <a:off x="6984128" y="3006608"/>
            <a:ext cx="5725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y</a:t>
            </a:r>
            <a:r>
              <a:rPr lang="en-DE" sz="1400" dirty="0"/>
              <a:t> / 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E93CA4EE-61E1-7072-0551-9A999932EB4B}"/>
              </a:ext>
            </a:extLst>
          </p:cNvPr>
          <p:cNvSpPr txBox="1"/>
          <p:nvPr/>
        </p:nvSpPr>
        <p:spPr>
          <a:xfrm>
            <a:off x="9056318" y="4917706"/>
            <a:ext cx="5725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x</a:t>
            </a:r>
            <a:r>
              <a:rPr lang="en-DE" sz="1400" dirty="0"/>
              <a:t> / 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6C27FF-8093-699A-27E9-0BFA8BCC33DC}"/>
              </a:ext>
            </a:extLst>
          </p:cNvPr>
          <p:cNvSpPr txBox="1"/>
          <p:nvPr/>
        </p:nvSpPr>
        <p:spPr>
          <a:xfrm>
            <a:off x="9481333" y="5186425"/>
            <a:ext cx="2065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tx2"/>
                </a:solidFill>
              </a:rPr>
              <a:t>Picture: M. Schwarz</a:t>
            </a:r>
          </a:p>
        </p:txBody>
      </p:sp>
      <p:pic>
        <p:nvPicPr>
          <p:cNvPr id="15" name="cSTART.png" descr="cSTART.png">
            <a:extLst>
              <a:ext uri="{FF2B5EF4-FFF2-40B4-BE49-F238E27FC236}">
                <a16:creationId xmlns:a16="http://schemas.microsoft.com/office/drawing/2014/main" id="{59241461-4D82-FDDE-87A9-A10A41C6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46" y="417780"/>
            <a:ext cx="1229708" cy="66151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D3011BD-12A1-74DC-A183-9537F56FFEF2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3994612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E908D-526C-710D-F294-705014E4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65125"/>
            <a:ext cx="11353800" cy="1325563"/>
          </a:xfrm>
        </p:spPr>
        <p:txBody>
          <a:bodyPr/>
          <a:lstStyle/>
          <a:p>
            <a:r>
              <a:rPr lang="de-DE" dirty="0" err="1"/>
              <a:t>cSTART</a:t>
            </a:r>
            <a:r>
              <a:rPr lang="de-DE" dirty="0"/>
              <a:t>: FLUTE </a:t>
            </a:r>
            <a:r>
              <a:rPr lang="de-DE" dirty="0" err="1"/>
              <a:t>Injection</a:t>
            </a:r>
            <a:r>
              <a:rPr lang="de-DE" dirty="0"/>
              <a:t> Line Challenges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89E5DD-2890-ED77-BB30-A86A4BC8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B6BBB4-6885-36AC-8FAF-F696D52A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08FFFC5C-1D3A-885A-10AC-FBC098C7C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6323" r="25510" b="8992"/>
          <a:stretch/>
        </p:blipFill>
        <p:spPr>
          <a:xfrm>
            <a:off x="7631626" y="1857661"/>
            <a:ext cx="4129547" cy="3374639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A0963FDC-4B17-92C3-22B1-E02037D8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20332"/>
            <a:ext cx="7344816" cy="3912924"/>
          </a:xfrm>
        </p:spPr>
        <p:txBody>
          <a:bodyPr>
            <a:noAutofit/>
          </a:bodyPr>
          <a:lstStyle/>
          <a:p>
            <a:pPr>
              <a:spcBef>
                <a:spcPts val="2160"/>
              </a:spcBef>
            </a:pPr>
            <a:r>
              <a:rPr lang="en-DE" sz="2400" dirty="0"/>
              <a:t>The storage ring is located on the “2</a:t>
            </a:r>
            <a:r>
              <a:rPr lang="en-DE" sz="2400" baseline="30000" dirty="0"/>
              <a:t>nd</a:t>
            </a:r>
            <a:r>
              <a:rPr lang="en-DE" sz="2400" dirty="0"/>
              <a:t> floor”</a:t>
            </a:r>
            <a:br>
              <a:rPr lang="en-DE" sz="2400" dirty="0"/>
            </a:br>
            <a:r>
              <a:rPr lang="en-DE" sz="2400" dirty="0">
                <a:solidFill>
                  <a:schemeClr val="accent1"/>
                </a:solidFill>
                <a:sym typeface="Wingdings" pitchFamily="2" charset="2"/>
              </a:rPr>
              <a:t> Injection line needs to deflect the beam both horizontally and vertically.</a:t>
            </a:r>
            <a:endParaRPr lang="en-DE" sz="2400" dirty="0">
              <a:solidFill>
                <a:schemeClr val="accent1"/>
              </a:solidFill>
            </a:endParaRPr>
          </a:p>
          <a:p>
            <a:pPr>
              <a:spcBef>
                <a:spcPts val="2160"/>
              </a:spcBef>
            </a:pPr>
            <a:r>
              <a:rPr lang="en-DE" sz="2400" dirty="0"/>
              <a:t>Injection line need to fit into FLUTE experimental hall</a:t>
            </a:r>
            <a:br>
              <a:rPr lang="en-DE" sz="2400" dirty="0"/>
            </a:br>
            <a:r>
              <a:rPr lang="en-DE" sz="2400" dirty="0">
                <a:solidFill>
                  <a:schemeClr val="accent1"/>
                </a:solidFill>
                <a:sym typeface="Wingdings" pitchFamily="2" charset="2"/>
              </a:rPr>
              <a:t> Injection line needs to be compact</a:t>
            </a:r>
            <a:endParaRPr lang="en-DE" sz="2400" dirty="0">
              <a:solidFill>
                <a:schemeClr val="accent1"/>
              </a:solidFill>
            </a:endParaRPr>
          </a:p>
          <a:p>
            <a:pPr>
              <a:spcBef>
                <a:spcPts val="2160"/>
              </a:spcBef>
            </a:pPr>
            <a:r>
              <a:rPr lang="en-DE" sz="2400" dirty="0"/>
              <a:t>Storage ring serves as a test facility with many operation schemes </a:t>
            </a:r>
            <a:br>
              <a:rPr lang="en-DE" sz="2400" dirty="0"/>
            </a:br>
            <a:r>
              <a:rPr lang="en-DE" sz="2400" dirty="0">
                <a:solidFill>
                  <a:schemeClr val="accent1"/>
                </a:solidFill>
                <a:sym typeface="Wingdings" pitchFamily="2" charset="2"/>
              </a:rPr>
              <a:t> Injection line needs to be flexible in optics, beam energy and bunch charge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CEAABD51-996C-DEB9-4F61-9899F1D0D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2968" y="4826757"/>
            <a:ext cx="1399792" cy="44287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6EFECE8-A7EA-3E86-2F55-BA01FD3B1BF4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53953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F089E-290C-5363-AB1B-4858FBB4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cSTART</a:t>
            </a:r>
            <a:r>
              <a:rPr lang="de-DE" dirty="0"/>
              <a:t>: FLUTE </a:t>
            </a:r>
            <a:r>
              <a:rPr lang="de-DE" dirty="0" err="1"/>
              <a:t>Injection</a:t>
            </a:r>
            <a:r>
              <a:rPr lang="de-DE" dirty="0"/>
              <a:t> Line </a:t>
            </a:r>
            <a:r>
              <a:rPr lang="de-DE" dirty="0" err="1"/>
              <a:t>Lattice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2F112E-8158-FA31-90E4-434049CE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CD296-83FD-5047-D867-EB601D27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28F67017-9D39-FF6B-C86D-62D026213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164" y="1865249"/>
            <a:ext cx="4114800" cy="34461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71500" indent="-342900">
              <a:lnSpc>
                <a:spcPct val="90000"/>
              </a:lnSpc>
              <a:spcBef>
                <a:spcPts val="1417"/>
              </a:spcBef>
              <a:buFontTx/>
              <a:buChar char="-"/>
            </a:pP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14 dipoles</a:t>
            </a:r>
          </a:p>
          <a:p>
            <a:pPr marL="571500" indent="-342900">
              <a:lnSpc>
                <a:spcPct val="90000"/>
              </a:lnSpc>
              <a:spcBef>
                <a:spcPts val="1417"/>
              </a:spcBef>
              <a:buFontTx/>
              <a:buChar char="-"/>
            </a:pP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28 quads</a:t>
            </a:r>
          </a:p>
          <a:p>
            <a:pPr marL="571500" indent="-342900">
              <a:lnSpc>
                <a:spcPct val="90000"/>
              </a:lnSpc>
              <a:spcBef>
                <a:spcPts val="1417"/>
              </a:spcBef>
              <a:buFontTx/>
              <a:buChar char="-"/>
            </a:pP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4 </a:t>
            </a: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sextupoles</a:t>
            </a:r>
            <a:endParaRPr lang="en-US" sz="2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303D672B-64E5-080F-FD56-C6C74EAFD0A8}"/>
              </a:ext>
            </a:extLst>
          </p:cNvPr>
          <p:cNvSpPr txBox="1">
            <a:spLocks/>
          </p:cNvSpPr>
          <p:nvPr/>
        </p:nvSpPr>
        <p:spPr>
          <a:xfrm>
            <a:off x="7704915" y="1578733"/>
            <a:ext cx="2542169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14 dipoles</a:t>
            </a:r>
          </a:p>
          <a:p>
            <a:r>
              <a:rPr lang="en-GB" sz="1800" dirty="0"/>
              <a:t>28 </a:t>
            </a:r>
            <a:r>
              <a:rPr lang="en-GB" sz="1800" dirty="0" err="1"/>
              <a:t>quadrupols</a:t>
            </a:r>
            <a:endParaRPr lang="en-GB" sz="1800" dirty="0"/>
          </a:p>
          <a:p>
            <a:r>
              <a:rPr lang="en-GB" sz="1800" dirty="0"/>
              <a:t>4 </a:t>
            </a:r>
            <a:r>
              <a:rPr lang="en-GB" sz="1800" dirty="0" err="1"/>
              <a:t>sextupoles</a:t>
            </a:r>
            <a:endParaRPr lang="en-GB" sz="18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4FFD9A2-C387-1927-8D02-37E8B19E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5" t="2844" r="3245" b="5018"/>
          <a:stretch/>
        </p:blipFill>
        <p:spPr>
          <a:xfrm>
            <a:off x="7489323" y="2804282"/>
            <a:ext cx="2226364" cy="222161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AC6A351-0C6C-FEE6-35A8-F50D5A12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14" y="1670129"/>
            <a:ext cx="5380886" cy="2964024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E11F6FFF-F891-FA60-C733-6D390F8EE633}"/>
              </a:ext>
            </a:extLst>
          </p:cNvPr>
          <p:cNvSpPr txBox="1">
            <a:spLocks/>
          </p:cNvSpPr>
          <p:nvPr/>
        </p:nvSpPr>
        <p:spPr>
          <a:xfrm>
            <a:off x="878194" y="4970196"/>
            <a:ext cx="8343900" cy="396001"/>
          </a:xfrm>
          <a:prstGeom prst="rect">
            <a:avLst/>
          </a:prstGeom>
        </p:spPr>
        <p:txBody>
          <a:bodyPr/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-1" dirty="0">
                <a:solidFill>
                  <a:schemeClr val="dk1"/>
                </a:solidFill>
                <a:latin typeface="Arial"/>
              </a:rPr>
              <a:t>Longitudinal bunch compression to 35 fs FWHM at injection point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87D195-CDCA-FFDD-7DCF-33ED0178C3DE}"/>
              </a:ext>
            </a:extLst>
          </p:cNvPr>
          <p:cNvSpPr txBox="1"/>
          <p:nvPr/>
        </p:nvSpPr>
        <p:spPr>
          <a:xfrm>
            <a:off x="6001149" y="4943901"/>
            <a:ext cx="4523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tx2"/>
                </a:solidFill>
              </a:rPr>
              <a:t>J. Schäfer</a:t>
            </a:r>
          </a:p>
        </p:txBody>
      </p:sp>
      <p:pic>
        <p:nvPicPr>
          <p:cNvPr id="12" name="cSTART.png" descr="cSTART.png">
            <a:extLst>
              <a:ext uri="{FF2B5EF4-FFF2-40B4-BE49-F238E27FC236}">
                <a16:creationId xmlns:a16="http://schemas.microsoft.com/office/drawing/2014/main" id="{C46A7DA4-1CF4-4AF5-C5CD-E9A8CE9AD78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570106" y="190564"/>
            <a:ext cx="1132414" cy="663221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E462370-76AA-F26F-76DB-26A1FE9FB96A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403130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E0F5-63D4-358C-3909-A899B187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LPA </a:t>
            </a:r>
            <a:r>
              <a:rPr lang="de-DE" dirty="0" err="1"/>
              <a:t>Injector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cSTART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99D9DD-5CE4-363A-7556-B87F8486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06F088-6A50-05EB-93D6-2037CAEE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C01CC18-7EC7-3154-861B-1E6A179B5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554795"/>
            <a:ext cx="3524250" cy="469350"/>
          </a:xfrm>
        </p:spPr>
        <p:txBody>
          <a:bodyPr>
            <a:normAutofit/>
          </a:bodyPr>
          <a:lstStyle/>
          <a:p>
            <a:r>
              <a:rPr lang="en-US" sz="1600" b="1" dirty="0"/>
              <a:t>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8BD27-8D5A-A6F7-1012-9D963AA2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10930" y="2121186"/>
            <a:ext cx="2380591" cy="1631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08408-5C34-3140-E55F-C14276771E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74096" y="4098341"/>
            <a:ext cx="2282698" cy="1615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50614-DAA0-D310-5C8E-7E473DD64A82}"/>
              </a:ext>
            </a:extLst>
          </p:cNvPr>
          <p:cNvSpPr txBox="1"/>
          <p:nvPr/>
        </p:nvSpPr>
        <p:spPr>
          <a:xfrm>
            <a:off x="1195406" y="1787729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1.5 mm acceleration 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14053-1DC0-FD27-2C54-BD92CD4641FD}"/>
              </a:ext>
            </a:extLst>
          </p:cNvPr>
          <p:cNvSpPr txBox="1"/>
          <p:nvPr/>
        </p:nvSpPr>
        <p:spPr>
          <a:xfrm>
            <a:off x="3363151" y="252126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gas density </a:t>
            </a:r>
            <a:br>
              <a:rPr lang="en-US" sz="1200" dirty="0"/>
            </a:br>
            <a:r>
              <a:rPr lang="en-US" sz="1200" dirty="0"/>
              <a:t>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E4852-DB96-F276-CF77-801FE257A849}"/>
              </a:ext>
            </a:extLst>
          </p:cNvPr>
          <p:cNvSpPr txBox="1"/>
          <p:nvPr/>
        </p:nvSpPr>
        <p:spPr>
          <a:xfrm>
            <a:off x="3344982" y="4584270"/>
            <a:ext cx="228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 space distribution</a:t>
            </a:r>
          </a:p>
          <a:p>
            <a:r>
              <a:rPr lang="en-US" sz="1200" dirty="0"/>
              <a:t>65 MeV, </a:t>
            </a:r>
            <a:br>
              <a:rPr lang="en-US" sz="1200" dirty="0"/>
            </a:br>
            <a:r>
              <a:rPr lang="en-US" sz="1200" dirty="0" err="1"/>
              <a:t>dE</a:t>
            </a:r>
            <a:r>
              <a:rPr lang="en-US" sz="1200" dirty="0"/>
              <a:t>/E=1.6% (MAD),</a:t>
            </a:r>
            <a:br>
              <a:rPr lang="en-US" sz="1200" dirty="0"/>
            </a:br>
            <a:r>
              <a:rPr lang="en-US" sz="1200" dirty="0"/>
              <a:t>50 </a:t>
            </a:r>
            <a:r>
              <a:rPr lang="en-US" sz="1200" dirty="0" err="1"/>
              <a:t>pC</a:t>
            </a:r>
            <a:r>
              <a:rPr lang="en-US" sz="1200" dirty="0"/>
              <a:t>, 17 fs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EC861C6-1AB0-A0F2-E1B8-249EDBD8AB30}"/>
              </a:ext>
            </a:extLst>
          </p:cNvPr>
          <p:cNvSpPr txBox="1"/>
          <p:nvPr/>
        </p:nvSpPr>
        <p:spPr>
          <a:xfrm>
            <a:off x="3297975" y="5402067"/>
            <a:ext cx="309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l"/>
            <a:r>
              <a:rPr lang="en-GB" sz="1200" dirty="0">
                <a:solidFill>
                  <a:schemeClr val="tx1"/>
                </a:solidFill>
              </a:rPr>
              <a:t>N. Ray et al. </a:t>
            </a:r>
            <a:br>
              <a:rPr lang="en-GB" sz="1200" dirty="0">
                <a:solidFill>
                  <a:srgbClr val="0035CB"/>
                </a:solidFill>
              </a:rPr>
            </a:br>
            <a:r>
              <a:rPr lang="en-GB" sz="1200" dirty="0">
                <a:solidFill>
                  <a:srgbClr val="0035C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10.18429/JACoW-IPAC2024-MOPR44 </a:t>
            </a:r>
            <a:endParaRPr lang="en-GB" sz="1200" dirty="0">
              <a:solidFill>
                <a:srgbClr val="0035C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C216FE-DAF0-2D63-0FBD-8FBFB240A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767" y="2044657"/>
            <a:ext cx="3649644" cy="1380782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8213001-0EB6-38E5-9A23-3BC73BC92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4392" y="3380130"/>
            <a:ext cx="2569028" cy="189488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695484D-D438-1515-E25D-CF1577D99E65}"/>
              </a:ext>
            </a:extLst>
          </p:cNvPr>
          <p:cNvSpPr txBox="1">
            <a:spLocks/>
          </p:cNvSpPr>
          <p:nvPr/>
        </p:nvSpPr>
        <p:spPr>
          <a:xfrm>
            <a:off x="6856773" y="1592231"/>
            <a:ext cx="3524249" cy="469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First test experiments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AFF138F1-9984-270C-10A7-4DDA09CA9C2B}"/>
              </a:ext>
            </a:extLst>
          </p:cNvPr>
          <p:cNvSpPr txBox="1"/>
          <p:nvPr/>
        </p:nvSpPr>
        <p:spPr>
          <a:xfrm>
            <a:off x="6954666" y="1825165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setup not optimized for 90 MeV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5A221A1D-D21E-619C-6809-3A6FF1DE1CF1}"/>
              </a:ext>
            </a:extLst>
          </p:cNvPr>
          <p:cNvSpPr txBox="1"/>
          <p:nvPr/>
        </p:nvSpPr>
        <p:spPr>
          <a:xfrm>
            <a:off x="5591944" y="2590627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series of shots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36E99AE8-0176-18F3-37EE-6030DB2F5850}"/>
              </a:ext>
            </a:extLst>
          </p:cNvPr>
          <p:cNvSpPr txBox="1"/>
          <p:nvPr/>
        </p:nvSpPr>
        <p:spPr>
          <a:xfrm>
            <a:off x="7121004" y="3612155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1.9% </a:t>
            </a:r>
            <a:r>
              <a:rPr lang="en-US" sz="1100" dirty="0" err="1">
                <a:solidFill>
                  <a:srgbClr val="FF0000"/>
                </a:solidFill>
              </a:rPr>
              <a:t>dE</a:t>
            </a:r>
            <a:r>
              <a:rPr lang="en-US" sz="1100" dirty="0">
                <a:solidFill>
                  <a:srgbClr val="FF0000"/>
                </a:solidFill>
              </a:rPr>
              <a:t>/E; 36 </a:t>
            </a:r>
            <a:r>
              <a:rPr lang="en-US" sz="1100" dirty="0" err="1">
                <a:solidFill>
                  <a:srgbClr val="FF0000"/>
                </a:solidFill>
              </a:rPr>
              <a:t>pC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D493626-E1AA-5747-BAEE-F0A4CA09A8A4}"/>
              </a:ext>
            </a:extLst>
          </p:cNvPr>
          <p:cNvSpPr txBox="1"/>
          <p:nvPr/>
        </p:nvSpPr>
        <p:spPr>
          <a:xfrm>
            <a:off x="7184322" y="4108623"/>
            <a:ext cx="1176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90.3 ±1.76 MeV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73BE8BBA-EBE7-88B2-AD37-67B5F0F38001}"/>
              </a:ext>
            </a:extLst>
          </p:cNvPr>
          <p:cNvSpPr txBox="1"/>
          <p:nvPr/>
        </p:nvSpPr>
        <p:spPr>
          <a:xfrm>
            <a:off x="5754447" y="4318671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selected shot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73A28E3-9F15-E2F6-70A6-4A445EF4F09C}"/>
              </a:ext>
            </a:extLst>
          </p:cNvPr>
          <p:cNvSpPr txBox="1"/>
          <p:nvPr/>
        </p:nvSpPr>
        <p:spPr>
          <a:xfrm>
            <a:off x="9435282" y="3294150"/>
            <a:ext cx="160519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en-GB" sz="1200" dirty="0"/>
              <a:t>KIT: </a:t>
            </a:r>
            <a:br>
              <a:rPr lang="en-GB" sz="1200" dirty="0"/>
            </a:br>
            <a:r>
              <a:rPr lang="en-GB" sz="1200" dirty="0"/>
              <a:t>N. Ray, </a:t>
            </a:r>
            <a:br>
              <a:rPr lang="en-GB" sz="1200" dirty="0"/>
            </a:br>
            <a:r>
              <a:rPr lang="en-GB" sz="1200" dirty="0"/>
              <a:t>J. Natal, </a:t>
            </a:r>
            <a:br>
              <a:rPr lang="en-GB" sz="1200" dirty="0"/>
            </a:br>
            <a:r>
              <a:rPr lang="en-GB" sz="1200" dirty="0"/>
              <a:t>A. Saw, </a:t>
            </a:r>
            <a:br>
              <a:rPr lang="en-GB" sz="1200" dirty="0"/>
            </a:br>
            <a:r>
              <a:rPr lang="en-GB" sz="1200" dirty="0"/>
              <a:t>D. Squires, </a:t>
            </a:r>
            <a:br>
              <a:rPr lang="en-GB" sz="1200" dirty="0"/>
            </a:br>
            <a:r>
              <a:rPr lang="en-GB" sz="1200" dirty="0"/>
              <a:t>M. Fuchs  </a:t>
            </a:r>
          </a:p>
          <a:p>
            <a:pPr>
              <a:spcBef>
                <a:spcPts val="300"/>
              </a:spcBef>
            </a:pPr>
            <a:r>
              <a:rPr lang="en-GB" sz="1200" dirty="0"/>
              <a:t>DESY: </a:t>
            </a:r>
            <a:br>
              <a:rPr lang="en-GB" sz="1200" dirty="0"/>
            </a:br>
            <a:r>
              <a:rPr lang="en-GB" sz="1200" dirty="0"/>
              <a:t>S. </a:t>
            </a:r>
            <a:r>
              <a:rPr lang="en-GB" sz="1200" dirty="0" err="1"/>
              <a:t>Jalas</a:t>
            </a:r>
            <a:r>
              <a:rPr lang="en-GB" sz="1200" dirty="0"/>
              <a:t>, </a:t>
            </a:r>
            <a:br>
              <a:rPr lang="en-GB" sz="1200" dirty="0"/>
            </a:br>
            <a:r>
              <a:rPr lang="en-GB" sz="1200" dirty="0"/>
              <a:t>P. Winkler, </a:t>
            </a:r>
            <a:br>
              <a:rPr lang="en-GB" sz="1200" dirty="0"/>
            </a:br>
            <a:r>
              <a:rPr lang="en-GB" sz="1200" dirty="0"/>
              <a:t>J. </a:t>
            </a:r>
            <a:r>
              <a:rPr lang="en-GB" sz="1200" dirty="0" err="1"/>
              <a:t>Hörning</a:t>
            </a:r>
            <a:r>
              <a:rPr lang="en-GB" sz="1200" dirty="0"/>
              <a:t>, </a:t>
            </a:r>
            <a:br>
              <a:rPr lang="en-GB" sz="1200" dirty="0"/>
            </a:br>
            <a:r>
              <a:rPr lang="en-GB" sz="1200" dirty="0"/>
              <a:t>A. Maier </a:t>
            </a:r>
          </a:p>
        </p:txBody>
      </p:sp>
      <p:pic>
        <p:nvPicPr>
          <p:cNvPr id="22" name="Grafik 8">
            <a:extLst>
              <a:ext uri="{FF2B5EF4-FFF2-40B4-BE49-F238E27FC236}">
                <a16:creationId xmlns:a16="http://schemas.microsoft.com/office/drawing/2014/main" id="{8848A0FC-0318-94BD-8A79-CB48BBFE6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045777" y="744050"/>
            <a:ext cx="573120" cy="57344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9FB58FB-9800-E178-760F-DA70E308BBE2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1952213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E7CA1-640E-748C-D159-366B1066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cSTART</a:t>
            </a:r>
            <a:r>
              <a:rPr lang="de-DE" dirty="0"/>
              <a:t> Project Plan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E2C3AB-3EC8-C29A-B9FC-27DC7C97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3170CF-32DF-F89D-124B-EE23334B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Grafik 5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458CE63D-8CEB-E4B5-0ABF-6FF567B75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4" y="1933563"/>
            <a:ext cx="2742915" cy="1890064"/>
          </a:xfrm>
          <a:prstGeom prst="rect">
            <a:avLst/>
          </a:prstGeom>
        </p:spPr>
      </p:pic>
      <p:sp>
        <p:nvSpPr>
          <p:cNvPr id="7" name="Pfeil nach rechts 12">
            <a:extLst>
              <a:ext uri="{FF2B5EF4-FFF2-40B4-BE49-F238E27FC236}">
                <a16:creationId xmlns:a16="http://schemas.microsoft.com/office/drawing/2014/main" id="{E2123A75-6924-A84A-3233-1C33A063EDE4}"/>
              </a:ext>
            </a:extLst>
          </p:cNvPr>
          <p:cNvSpPr/>
          <p:nvPr/>
        </p:nvSpPr>
        <p:spPr>
          <a:xfrm>
            <a:off x="1440735" y="4751168"/>
            <a:ext cx="8585038" cy="2353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735610-9A4F-6BA5-F3A1-A6194B3EDAE4}"/>
              </a:ext>
            </a:extLst>
          </p:cNvPr>
          <p:cNvSpPr txBox="1"/>
          <p:nvPr/>
        </p:nvSpPr>
        <p:spPr>
          <a:xfrm>
            <a:off x="2283767" y="5192303"/>
            <a:ext cx="896293" cy="3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5168F1E-B713-19F9-4E5C-9CA8C27E9AAE}"/>
              </a:ext>
            </a:extLst>
          </p:cNvPr>
          <p:cNvSpPr txBox="1"/>
          <p:nvPr/>
        </p:nvSpPr>
        <p:spPr>
          <a:xfrm>
            <a:off x="4506392" y="5192303"/>
            <a:ext cx="896293" cy="3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2026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47FA88-8ED0-740E-7A46-361BD0F6DEA8}"/>
              </a:ext>
            </a:extLst>
          </p:cNvPr>
          <p:cNvSpPr txBox="1"/>
          <p:nvPr/>
        </p:nvSpPr>
        <p:spPr>
          <a:xfrm>
            <a:off x="6729017" y="5192303"/>
            <a:ext cx="896293" cy="3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2027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9D6602-C32D-60CB-07AC-E30CF10AAF92}"/>
              </a:ext>
            </a:extLst>
          </p:cNvPr>
          <p:cNvSpPr txBox="1"/>
          <p:nvPr/>
        </p:nvSpPr>
        <p:spPr>
          <a:xfrm>
            <a:off x="8951642" y="5192303"/>
            <a:ext cx="896293" cy="3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2028</a:t>
            </a:r>
          </a:p>
        </p:txBody>
      </p:sp>
      <p:sp>
        <p:nvSpPr>
          <p:cNvPr id="12" name="Freihandform: Form 30">
            <a:extLst>
              <a:ext uri="{FF2B5EF4-FFF2-40B4-BE49-F238E27FC236}">
                <a16:creationId xmlns:a16="http://schemas.microsoft.com/office/drawing/2014/main" id="{1205AC49-6D5E-6FD9-B243-95529F90F051}"/>
              </a:ext>
            </a:extLst>
          </p:cNvPr>
          <p:cNvSpPr/>
          <p:nvPr/>
        </p:nvSpPr>
        <p:spPr>
          <a:xfrm>
            <a:off x="1983345" y="1991368"/>
            <a:ext cx="1758030" cy="475271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kern="1200" dirty="0"/>
              <a:t>FDR </a:t>
            </a:r>
          </a:p>
        </p:txBody>
      </p:sp>
      <p:sp>
        <p:nvSpPr>
          <p:cNvPr id="13" name="Freihandform: Form 30">
            <a:extLst>
              <a:ext uri="{FF2B5EF4-FFF2-40B4-BE49-F238E27FC236}">
                <a16:creationId xmlns:a16="http://schemas.microsoft.com/office/drawing/2014/main" id="{69A4FE73-0E67-0D5B-F591-66594FD2238B}"/>
              </a:ext>
            </a:extLst>
          </p:cNvPr>
          <p:cNvSpPr/>
          <p:nvPr/>
        </p:nvSpPr>
        <p:spPr>
          <a:xfrm>
            <a:off x="1083891" y="1977589"/>
            <a:ext cx="1199879" cy="475271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dirty="0"/>
              <a:t>TDR</a:t>
            </a:r>
            <a:r>
              <a:rPr lang="de-DE" sz="1400" kern="1200" dirty="0"/>
              <a:t> </a:t>
            </a:r>
          </a:p>
        </p:txBody>
      </p:sp>
      <p:sp>
        <p:nvSpPr>
          <p:cNvPr id="14" name="Freihandform: Form 33">
            <a:extLst>
              <a:ext uri="{FF2B5EF4-FFF2-40B4-BE49-F238E27FC236}">
                <a16:creationId xmlns:a16="http://schemas.microsoft.com/office/drawing/2014/main" id="{82E99324-A09C-5517-BE7E-FB7A7800B0C9}"/>
              </a:ext>
            </a:extLst>
          </p:cNvPr>
          <p:cNvSpPr/>
          <p:nvPr/>
        </p:nvSpPr>
        <p:spPr>
          <a:xfrm>
            <a:off x="1313763" y="2474022"/>
            <a:ext cx="3316336" cy="557704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kern="1200" dirty="0"/>
              <a:t>Components</a:t>
            </a:r>
          </a:p>
        </p:txBody>
      </p:sp>
      <p:sp>
        <p:nvSpPr>
          <p:cNvPr id="15" name="Freihandform: Form 33">
            <a:extLst>
              <a:ext uri="{FF2B5EF4-FFF2-40B4-BE49-F238E27FC236}">
                <a16:creationId xmlns:a16="http://schemas.microsoft.com/office/drawing/2014/main" id="{50D11701-6907-8752-03B4-4BD130F7F3F7}"/>
              </a:ext>
            </a:extLst>
          </p:cNvPr>
          <p:cNvSpPr/>
          <p:nvPr/>
        </p:nvSpPr>
        <p:spPr>
          <a:xfrm>
            <a:off x="3376193" y="3031726"/>
            <a:ext cx="2555938" cy="557704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dirty="0"/>
              <a:t>Pre-assembly</a:t>
            </a:r>
            <a:endParaRPr lang="en-GB" sz="1400" kern="1200" dirty="0"/>
          </a:p>
        </p:txBody>
      </p:sp>
      <p:sp>
        <p:nvSpPr>
          <p:cNvPr id="16" name="Freihandform: Form 30">
            <a:extLst>
              <a:ext uri="{FF2B5EF4-FFF2-40B4-BE49-F238E27FC236}">
                <a16:creationId xmlns:a16="http://schemas.microsoft.com/office/drawing/2014/main" id="{99CEAF21-A105-590C-0306-890CE58700A2}"/>
              </a:ext>
            </a:extLst>
          </p:cNvPr>
          <p:cNvSpPr/>
          <p:nvPr/>
        </p:nvSpPr>
        <p:spPr>
          <a:xfrm>
            <a:off x="1422029" y="4211871"/>
            <a:ext cx="2880663" cy="475271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dirty="0"/>
              <a:t>FLUTE Operation</a:t>
            </a:r>
            <a:r>
              <a:rPr lang="de-DE" sz="1400" kern="1200" dirty="0"/>
              <a:t> </a:t>
            </a:r>
          </a:p>
        </p:txBody>
      </p:sp>
      <p:sp>
        <p:nvSpPr>
          <p:cNvPr id="17" name="Freihandform: Form 30">
            <a:extLst>
              <a:ext uri="{FF2B5EF4-FFF2-40B4-BE49-F238E27FC236}">
                <a16:creationId xmlns:a16="http://schemas.microsoft.com/office/drawing/2014/main" id="{3D6CF78F-123E-B50C-F1B4-8911E9316BF9}"/>
              </a:ext>
            </a:extLst>
          </p:cNvPr>
          <p:cNvSpPr/>
          <p:nvPr/>
        </p:nvSpPr>
        <p:spPr>
          <a:xfrm>
            <a:off x="7100212" y="4211871"/>
            <a:ext cx="2598344" cy="475271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Commissioning</a:t>
            </a:r>
          </a:p>
        </p:txBody>
      </p:sp>
      <p:sp>
        <p:nvSpPr>
          <p:cNvPr id="18" name="Freihandform: Form 33">
            <a:extLst>
              <a:ext uri="{FF2B5EF4-FFF2-40B4-BE49-F238E27FC236}">
                <a16:creationId xmlns:a16="http://schemas.microsoft.com/office/drawing/2014/main" id="{4EF67655-2479-63B5-87F5-339733FE8A8D}"/>
              </a:ext>
            </a:extLst>
          </p:cNvPr>
          <p:cNvSpPr/>
          <p:nvPr/>
        </p:nvSpPr>
        <p:spPr>
          <a:xfrm>
            <a:off x="4831118" y="3589430"/>
            <a:ext cx="3495611" cy="557704"/>
          </a:xfrm>
          <a:custGeom>
            <a:avLst/>
            <a:gdLst>
              <a:gd name="connsiteX0" fmla="*/ 0 w 1873636"/>
              <a:gd name="connsiteY0" fmla="*/ 0 h 749454"/>
              <a:gd name="connsiteX1" fmla="*/ 1498909 w 1873636"/>
              <a:gd name="connsiteY1" fmla="*/ 0 h 749454"/>
              <a:gd name="connsiteX2" fmla="*/ 1873636 w 1873636"/>
              <a:gd name="connsiteY2" fmla="*/ 374727 h 749454"/>
              <a:gd name="connsiteX3" fmla="*/ 1498909 w 1873636"/>
              <a:gd name="connsiteY3" fmla="*/ 749454 h 749454"/>
              <a:gd name="connsiteX4" fmla="*/ 0 w 1873636"/>
              <a:gd name="connsiteY4" fmla="*/ 749454 h 749454"/>
              <a:gd name="connsiteX5" fmla="*/ 374727 w 1873636"/>
              <a:gd name="connsiteY5" fmla="*/ 374727 h 749454"/>
              <a:gd name="connsiteX6" fmla="*/ 0 w 1873636"/>
              <a:gd name="connsiteY6" fmla="*/ 0 h 74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636" h="749454">
                <a:moveTo>
                  <a:pt x="0" y="0"/>
                </a:moveTo>
                <a:lnTo>
                  <a:pt x="1498909" y="0"/>
                </a:lnTo>
                <a:lnTo>
                  <a:pt x="1873636" y="374727"/>
                </a:lnTo>
                <a:lnTo>
                  <a:pt x="1498909" y="749454"/>
                </a:lnTo>
                <a:lnTo>
                  <a:pt x="0" y="749454"/>
                </a:lnTo>
                <a:lnTo>
                  <a:pt x="374727" y="374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430734" tIns="18669" rIns="393396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dirty="0"/>
              <a:t>Installation</a:t>
            </a:r>
            <a:endParaRPr lang="en-GB" sz="1400" kern="1200" dirty="0"/>
          </a:p>
        </p:txBody>
      </p:sp>
      <p:pic>
        <p:nvPicPr>
          <p:cNvPr id="19" name="Grafik 18" descr="Ein Bild, das Schrift, Screenshot, Text, Grafiken enthält.&#10;&#10;Automatisch generierte Beschreibung">
            <a:extLst>
              <a:ext uri="{FF2B5EF4-FFF2-40B4-BE49-F238E27FC236}">
                <a16:creationId xmlns:a16="http://schemas.microsoft.com/office/drawing/2014/main" id="{525650C7-37F9-97F4-147D-73381CA9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76" y="3604132"/>
            <a:ext cx="1151223" cy="355300"/>
          </a:xfrm>
          <a:prstGeom prst="rect">
            <a:avLst/>
          </a:prstGeom>
        </p:spPr>
      </p:pic>
      <p:pic>
        <p:nvPicPr>
          <p:cNvPr id="20" name="cSTART.png" descr="cSTART.png">
            <a:extLst>
              <a:ext uri="{FF2B5EF4-FFF2-40B4-BE49-F238E27FC236}">
                <a16:creationId xmlns:a16="http://schemas.microsoft.com/office/drawing/2014/main" id="{5571E1ED-5C83-6E5F-82B7-EDFC0EF33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630" y="550126"/>
            <a:ext cx="1451754" cy="78096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CC6B02C-2B21-14D8-2D64-E69A974B0FBB}"/>
              </a:ext>
            </a:extLst>
          </p:cNvPr>
          <p:cNvSpPr txBox="1"/>
          <p:nvPr/>
        </p:nvSpPr>
        <p:spPr>
          <a:xfrm>
            <a:off x="9406862" y="5827085"/>
            <a:ext cx="25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Courtesy</a:t>
            </a:r>
            <a:r>
              <a:rPr lang="de-DE" sz="1400" dirty="0"/>
              <a:t>: M. Schuh</a:t>
            </a:r>
          </a:p>
        </p:txBody>
      </p:sp>
    </p:spTree>
    <p:extLst>
      <p:ext uri="{BB962C8B-B14F-4D97-AF65-F5344CB8AC3E}">
        <p14:creationId xmlns:p14="http://schemas.microsoft.com/office/powerpoint/2010/main" val="422845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CC18D-B0EF-47FA-6DCD-FD11244FA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AD76-24F2-0959-C069-25133AFC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C1228-815B-ACA1-95A3-8FEFCBCB2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About the workshop + joint experiment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The I.FAST Project: a brief introduction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KIT Facility Overview</a:t>
            </a:r>
          </a:p>
          <a:p>
            <a:r>
              <a:rPr lang="en-GB" dirty="0"/>
              <a:t>Organisational information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6F2E3D-4C91-FA26-F722-3FEC5DE0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297EE0D-E4DE-29B0-950F-7326B83A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ECC5-6ACC-864B-29FE-E0508991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Organizational Information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EE776-CBFD-42A1-4BE9-A5AFDCFCD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Workshop Shuttle Bus</a:t>
            </a:r>
          </a:p>
          <a:p>
            <a:pPr lvl="1"/>
            <a:r>
              <a:rPr lang="de-DE" u="sng" dirty="0"/>
              <a:t>From Quadro City Hotel to the Workshop Venue</a:t>
            </a:r>
          </a:p>
          <a:p>
            <a:pPr marL="457200" lvl="1" indent="0" algn="ctr">
              <a:buNone/>
            </a:pPr>
            <a:r>
              <a:rPr lang="de-DE" b="1" dirty="0"/>
              <a:t>Departure Time: 8:30 Every Day</a:t>
            </a:r>
          </a:p>
          <a:p>
            <a:pPr marL="457200" lvl="1" indent="0" algn="ctr">
              <a:buNone/>
            </a:pPr>
            <a:endParaRPr lang="de-DE" b="1" dirty="0"/>
          </a:p>
          <a:p>
            <a:pPr lvl="1"/>
            <a:r>
              <a:rPr lang="de-DE" dirty="0"/>
              <a:t>We check the people on the bus to the workshop venue. This is due to </a:t>
            </a:r>
            <a:r>
              <a:rPr lang="de-DE" b="1" dirty="0"/>
              <a:t>a security check </a:t>
            </a:r>
            <a:r>
              <a:rPr lang="de-DE" dirty="0"/>
              <a:t>at the entrance gate of the KIT Campus North.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Please come to the hotel entrance before 8:30. </a:t>
            </a:r>
          </a:p>
          <a:p>
            <a:pPr marL="457200" lvl="1" indent="0" algn="ctr">
              <a:buNone/>
            </a:pPr>
            <a:endParaRPr lang="de-DE" b="1" dirty="0"/>
          </a:p>
          <a:p>
            <a:pPr marL="457200" lvl="1" indent="0" algn="ctr">
              <a:buNone/>
            </a:pPr>
            <a:endParaRPr lang="de-DE" b="1" dirty="0"/>
          </a:p>
          <a:p>
            <a:pPr marL="457200" lvl="1" indent="0" algn="ctr">
              <a:buNone/>
            </a:pPr>
            <a:endParaRPr lang="de-DE" b="1" dirty="0"/>
          </a:p>
          <a:p>
            <a:pPr marL="457200" lvl="1" indent="0" algn="ctr">
              <a:buNone/>
            </a:pPr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63DEA-FA05-6EEE-716F-1912EE20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D25A7-FE4D-8193-97E3-DD2A4B46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56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67D4-F842-C796-3D09-26BCE3E6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Organizational Information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E2B64-9970-8577-2815-26C0C3389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Workshop Shuttle Bus (cont.)</a:t>
            </a:r>
          </a:p>
          <a:p>
            <a:pPr lvl="1"/>
            <a:r>
              <a:rPr lang="de-DE" u="sng" dirty="0"/>
              <a:t>From the workshop venue to Quadro City Hotel</a:t>
            </a:r>
          </a:p>
          <a:p>
            <a:pPr marL="457200" lvl="1" indent="0">
              <a:buNone/>
            </a:pPr>
            <a:endParaRPr lang="de-DE" u="sng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C80F0-68DB-C4D4-3EBF-B715E20F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54668-25B6-7F4C-612E-2880A220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661A71-C806-D0FF-C126-9FBA7EF36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01855"/>
              </p:ext>
            </p:extLst>
          </p:nvPr>
        </p:nvGraphicFramePr>
        <p:xfrm>
          <a:off x="4295800" y="3519462"/>
          <a:ext cx="3600400" cy="158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28513829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235819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Tuesday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18:30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35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Wednesday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18:30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584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Thursday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18:00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Friday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14:00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059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9848EDE-034A-68B9-D30D-A657F3A94708}"/>
              </a:ext>
            </a:extLst>
          </p:cNvPr>
          <p:cNvSpPr txBox="1"/>
          <p:nvPr/>
        </p:nvSpPr>
        <p:spPr>
          <a:xfrm>
            <a:off x="3431704" y="2749415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Departure Time</a:t>
            </a:r>
          </a:p>
          <a:p>
            <a:pPr algn="ctr"/>
            <a:r>
              <a:rPr lang="de-DE" sz="2000" dirty="0"/>
              <a:t>(will be announced before departure)</a:t>
            </a:r>
            <a:endParaRPr lang="en-US" sz="2000" b="1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2A88DCCA-221A-95F2-CC3E-A810F79FA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5321218"/>
            <a:ext cx="95770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*Those who wish to leave the workshop site before the time of the shuttle bus can find out about other transport options on the Indico workshop website.</a:t>
            </a:r>
          </a:p>
        </p:txBody>
      </p:sp>
    </p:spTree>
    <p:extLst>
      <p:ext uri="{BB962C8B-B14F-4D97-AF65-F5344CB8AC3E}">
        <p14:creationId xmlns:p14="http://schemas.microsoft.com/office/powerpoint/2010/main" val="22744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About the workshop + joint experiment</a:t>
            </a:r>
          </a:p>
          <a:p>
            <a:r>
              <a:rPr lang="en-GB" dirty="0"/>
              <a:t>The I.FAST Project: a brief introduction</a:t>
            </a:r>
          </a:p>
          <a:p>
            <a:r>
              <a:rPr lang="en-GB" dirty="0"/>
              <a:t>KIT Facility Overview</a:t>
            </a:r>
          </a:p>
          <a:p>
            <a:r>
              <a:rPr lang="en-GB" dirty="0"/>
              <a:t>Organisational information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00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A4EE-5E60-1007-06E5-BAE87EC2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Organizational Information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3327F-3D72-5193-BD54-9BB7DCD1A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Safety Instruction (experiment participants only)</a:t>
            </a:r>
          </a:p>
          <a:p>
            <a:endParaRPr lang="de-DE" dirty="0"/>
          </a:p>
          <a:p>
            <a:pPr lvl="1"/>
            <a:r>
              <a:rPr lang="de-DE" dirty="0"/>
              <a:t>Those who join the experiment need to take a short safety instruction course before the experiment. </a:t>
            </a:r>
          </a:p>
          <a:p>
            <a:pPr lvl="1"/>
            <a:r>
              <a:rPr lang="de-DE" dirty="0"/>
              <a:t>The course will start at 9:00 am on Thursday at the workshop venue (the KARA large seminar room).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2509F-79B4-B5B8-D435-970F4496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BB189-FE9C-5424-BDFB-6F3955C3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4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9D44-B000-0FE3-514D-B6AE697A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Organizational Information (4)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A977C-943A-F8E6-4C58-F512CFEAE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Lunch and beverages on the KIT Campus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The lunch vouchers are with your nameplate (please check). You can take lunch at the KIT canteen with the voucher. </a:t>
            </a:r>
          </a:p>
          <a:p>
            <a:pPr lvl="1"/>
            <a:r>
              <a:rPr lang="de-DE" dirty="0"/>
              <a:t>On the KIT campus, cash and credit cards are not acceptable for meals and beverages. </a:t>
            </a:r>
          </a:p>
          <a:p>
            <a:pPr lvl="1"/>
            <a:r>
              <a:rPr lang="de-DE" dirty="0"/>
              <a:t>Please don‘t forget the voucher and the nameplate!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At the canteen, there are three or four variations, including a vegetarian menu. </a:t>
            </a:r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140F8-93B3-7D90-FC01-EDA405F1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A9141-9E5E-EDC3-FEE9-26DC39FA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53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FF3E-E7F1-CA14-3C3B-227DE956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Organizational Information (5)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EFB0D-0BC3-7C03-89A5-5C05D3B18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Workshop dinner</a:t>
            </a:r>
          </a:p>
          <a:p>
            <a:pPr marL="0" indent="0" algn="ctr">
              <a:buNone/>
            </a:pPr>
            <a:r>
              <a:rPr lang="de-DE" b="1" dirty="0"/>
              <a:t>Quadro City Hotel Karlsruhe</a:t>
            </a:r>
          </a:p>
          <a:p>
            <a:pPr marL="0" indent="0" algn="ctr">
              <a:buNone/>
            </a:pPr>
            <a:r>
              <a:rPr lang="de-DE" b="1" dirty="0"/>
              <a:t>At 19:00 on Tuesday </a:t>
            </a:r>
          </a:p>
          <a:p>
            <a:pPr marL="0" indent="0" algn="ctr">
              <a:buNone/>
            </a:pPr>
            <a:endParaRPr lang="de-DE" b="1" dirty="0"/>
          </a:p>
          <a:p>
            <a:r>
              <a:rPr lang="de-DE" dirty="0"/>
              <a:t>A welcome drink and meal will be provided by the workshop organization. Additional drinks should be paid by each person.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76065-3D3C-25AA-7245-8538EAEB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80FD3-A1A6-2E63-91C2-581A2ADE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9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665830-0E57-6C53-08D2-4E936FD1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7BB783-6D78-3A94-A999-42AA1E17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A435C4-71DB-ABF9-8C82-28ABB5095CE1}"/>
              </a:ext>
            </a:extLst>
          </p:cNvPr>
          <p:cNvSpPr txBox="1"/>
          <p:nvPr/>
        </p:nvSpPr>
        <p:spPr>
          <a:xfrm>
            <a:off x="1631504" y="1340768"/>
            <a:ext cx="108732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err="1">
                <a:solidFill>
                  <a:srgbClr val="0035CB"/>
                </a:solidFill>
                <a:latin typeface="+mj-lt"/>
              </a:rPr>
              <a:t>Please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 </a:t>
            </a:r>
            <a:r>
              <a:rPr lang="de-DE" sz="6600" dirty="0" err="1">
                <a:solidFill>
                  <a:srgbClr val="0035CB"/>
                </a:solidFill>
                <a:latin typeface="+mj-lt"/>
              </a:rPr>
              <a:t>enjoy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 </a:t>
            </a:r>
            <a:r>
              <a:rPr lang="de-DE" sz="6600" dirty="0" err="1">
                <a:solidFill>
                  <a:srgbClr val="0035CB"/>
                </a:solidFill>
                <a:latin typeface="+mj-lt"/>
              </a:rPr>
              <a:t>the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 </a:t>
            </a:r>
            <a:r>
              <a:rPr lang="de-DE" sz="6600" dirty="0" err="1">
                <a:solidFill>
                  <a:srgbClr val="0035CB"/>
                </a:solidFill>
                <a:latin typeface="+mj-lt"/>
              </a:rPr>
              <a:t>workshop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!</a:t>
            </a:r>
          </a:p>
          <a:p>
            <a:endParaRPr lang="de-DE" sz="6600" dirty="0">
              <a:solidFill>
                <a:srgbClr val="0035CB"/>
              </a:solidFill>
              <a:latin typeface="+mj-lt"/>
            </a:endParaRPr>
          </a:p>
          <a:p>
            <a:r>
              <a:rPr lang="de-DE" sz="6600" dirty="0">
                <a:solidFill>
                  <a:srgbClr val="0035CB"/>
                </a:solidFill>
                <a:latin typeface="+mj-lt"/>
              </a:rPr>
              <a:t>… and </a:t>
            </a:r>
            <a:r>
              <a:rPr lang="de-DE" sz="6600" dirty="0" err="1">
                <a:solidFill>
                  <a:srgbClr val="0035CB"/>
                </a:solidFill>
                <a:latin typeface="+mj-lt"/>
              </a:rPr>
              <a:t>any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 </a:t>
            </a:r>
            <a:r>
              <a:rPr lang="de-DE" sz="6600" dirty="0" err="1">
                <a:solidFill>
                  <a:srgbClr val="0035CB"/>
                </a:solidFill>
                <a:latin typeface="+mj-lt"/>
              </a:rPr>
              <a:t>questions</a:t>
            </a:r>
            <a:r>
              <a:rPr lang="de-DE" sz="6600" dirty="0">
                <a:solidFill>
                  <a:srgbClr val="0035CB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1448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2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97173-1B49-0FB7-23EF-E704A816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1A42-EAB6-FC8F-9518-71F66924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6497A-7764-40E7-BBBE-008E3B45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About the workshop + joint experiment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The I.FAST Project: a brief introduction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KIT Facility Overview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Organisational information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D2BA17-54F5-0551-86D7-6D547F38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6A71AC-D133-C455-BC03-A8F4E114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9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6869-3147-2C0F-4E17-DCE3648A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34410-9808-91FF-EE51-9D61E1D8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F9F73-4B9F-B0F3-42CB-D553A2D6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727"/>
          </a:xfrm>
        </p:spPr>
        <p:txBody>
          <a:bodyPr>
            <a:normAutofit/>
          </a:bodyPr>
          <a:lstStyle/>
          <a:p>
            <a:r>
              <a:rPr lang="en-GB" dirty="0"/>
              <a:t>The workshop focuses on the light source stability</a:t>
            </a:r>
          </a:p>
          <a:p>
            <a:pPr lvl="1"/>
            <a:r>
              <a:rPr lang="en-GB" b="1" dirty="0"/>
              <a:t>Session 1: Source Position Stability </a:t>
            </a:r>
            <a:r>
              <a:rPr lang="en-GB" dirty="0"/>
              <a:t>(11 Talks)</a:t>
            </a:r>
            <a:endParaRPr lang="en-GB" b="1" dirty="0"/>
          </a:p>
          <a:p>
            <a:pPr lvl="2"/>
            <a:r>
              <a:rPr lang="en-GB" dirty="0"/>
              <a:t>Orbit Correction and Feedback, Top-Up Injection, Diagnostics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b="1" dirty="0"/>
              <a:t>Session 2: Resistive/Permanent Magnets </a:t>
            </a:r>
            <a:r>
              <a:rPr lang="en-GB" dirty="0"/>
              <a:t>(4 Talks)</a:t>
            </a:r>
            <a:endParaRPr lang="en-GB" b="1" dirty="0"/>
          </a:p>
          <a:p>
            <a:pPr lvl="2"/>
            <a:r>
              <a:rPr lang="en-GB" dirty="0"/>
              <a:t>Field Measurement, PM-Development, Demagnetization Issue</a:t>
            </a:r>
          </a:p>
          <a:p>
            <a:pPr lvl="2"/>
            <a:endParaRPr lang="en-GB" dirty="0"/>
          </a:p>
          <a:p>
            <a:pPr lvl="1"/>
            <a:r>
              <a:rPr lang="en-GB" b="1" dirty="0"/>
              <a:t>Session 3: Infrastructure </a:t>
            </a:r>
            <a:r>
              <a:rPr lang="en-GB" dirty="0"/>
              <a:t>(4 Talks)</a:t>
            </a:r>
            <a:endParaRPr lang="en-GB" b="1" dirty="0"/>
          </a:p>
          <a:p>
            <a:pPr lvl="2"/>
            <a:r>
              <a:rPr lang="en-GB" dirty="0"/>
              <a:t>Vibration, Girder Design and Alignment</a:t>
            </a:r>
          </a:p>
          <a:p>
            <a:pPr lvl="2"/>
            <a:endParaRPr lang="en-GB" dirty="0"/>
          </a:p>
          <a:p>
            <a:pPr lvl="1"/>
            <a:r>
              <a:rPr lang="en-GB" b="1" dirty="0"/>
              <a:t>Session 4: Challenging Issues </a:t>
            </a:r>
            <a:r>
              <a:rPr lang="en-GB" dirty="0"/>
              <a:t>(6 Talks)</a:t>
            </a:r>
          </a:p>
          <a:p>
            <a:pPr lvl="2"/>
            <a:r>
              <a:rPr lang="en-GB" dirty="0"/>
              <a:t>Stability Issues to be resolved </a:t>
            </a:r>
          </a:p>
          <a:p>
            <a:pPr lvl="1"/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1512DB-0777-1A51-24FB-4243D5DA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0B919AB-6830-5C36-9967-0B5A8D87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8990-CCBE-9CF0-A0AD-81F8E054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Joint 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393B-7AF1-F49E-BEED-95959072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56" y="1825625"/>
            <a:ext cx="11353800" cy="3763615"/>
          </a:xfrm>
        </p:spPr>
        <p:txBody>
          <a:bodyPr/>
          <a:lstStyle/>
          <a:p>
            <a:pPr lvl="1"/>
            <a:r>
              <a:rPr lang="en-US" b="1" dirty="0"/>
              <a:t>Orientation Session: About beam-based alignment </a:t>
            </a:r>
            <a:r>
              <a:rPr lang="en-US" dirty="0"/>
              <a:t>(1 Talk)</a:t>
            </a:r>
          </a:p>
          <a:p>
            <a:pPr lvl="2"/>
            <a:r>
              <a:rPr lang="en-US" dirty="0"/>
              <a:t>Principle (direct and parallel BBA)</a:t>
            </a:r>
          </a:p>
          <a:p>
            <a:pPr lvl="2"/>
            <a:r>
              <a:rPr lang="en-US" dirty="0"/>
              <a:t>Discussion about experimental plans (what/why/how measures)</a:t>
            </a:r>
          </a:p>
          <a:p>
            <a:pPr lvl="2"/>
            <a:r>
              <a:rPr lang="en-US" dirty="0"/>
              <a:t>Other options for the experiments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Joint Experiment: 1.5 days</a:t>
            </a:r>
          </a:p>
          <a:p>
            <a:pPr lvl="2"/>
            <a:r>
              <a:rPr lang="en-US" dirty="0"/>
              <a:t>At KARA control room</a:t>
            </a:r>
          </a:p>
          <a:p>
            <a:pPr lvl="2"/>
            <a:r>
              <a:rPr lang="en-US" dirty="0"/>
              <a:t>With the real 2.5 GeV storage ring and real electron beams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D400B-80C5-8F98-61ED-87B787711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A. Mochihashi, Welcome and Kickoff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4CDA3-197D-2BD9-4E63-FC965960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2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33B30-762A-8B8F-1E78-9E5C0E61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9FC2-71CC-48D8-3B6F-4EB319D74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 IWBS2002 at SPring-8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B5829-BBC8-196E-976F-2C1FF7FC6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8440" cy="4771727"/>
          </a:xfrm>
        </p:spPr>
        <p:txBody>
          <a:bodyPr>
            <a:normAutofit/>
          </a:bodyPr>
          <a:lstStyle/>
          <a:p>
            <a:r>
              <a:rPr lang="en-GB" dirty="0"/>
              <a:t>Facility Report</a:t>
            </a:r>
          </a:p>
          <a:p>
            <a:pPr lvl="1"/>
            <a:r>
              <a:rPr lang="en-GB" dirty="0"/>
              <a:t>… a few ~5um stability almost achieved in major labs.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Capability of Source Suppression</a:t>
            </a:r>
          </a:p>
          <a:p>
            <a:pPr lvl="1"/>
            <a:r>
              <a:rPr lang="en-GB" dirty="0"/>
              <a:t>… rich knowledge is being stored in each lab. … level of 1 um is reachable in the frequency range from a few Hz to a few 100 Hz.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Slow Orbit Measurement &amp; Correction</a:t>
            </a:r>
          </a:p>
          <a:p>
            <a:pPr lvl="1"/>
            <a:r>
              <a:rPr lang="en-GB" dirty="0"/>
              <a:t>… each lab has own system. Methods and approaches have many varieties…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6FF715-50D4-F9C4-3A6B-51FB8154E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A. Mochihashi, Welcome and Kickoff Meeting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9ACD77-24BA-126D-35D9-B48331FA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group of people standing in front of a road&#10;&#10;AI-generated content may be incorrect.">
            <a:extLst>
              <a:ext uri="{FF2B5EF4-FFF2-40B4-BE49-F238E27FC236}">
                <a16:creationId xmlns:a16="http://schemas.microsoft.com/office/drawing/2014/main" id="{B6C70790-F753-69F5-5AA3-8AE7B8E0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07" y="23486"/>
            <a:ext cx="3319084" cy="219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E8E22-34A3-9747-A69B-94AE30AC39D7}"/>
              </a:ext>
            </a:extLst>
          </p:cNvPr>
          <p:cNvSpPr txBox="1"/>
          <p:nvPr/>
        </p:nvSpPr>
        <p:spPr>
          <a:xfrm>
            <a:off x="838200" y="1456239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From Brief Summary of IWBS2002, H. Tanaka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0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AD794-9BB5-8319-9B66-9AB4D169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A4D6F-E314-A49B-1D71-DD9B5B75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8440" cy="1325563"/>
          </a:xfrm>
        </p:spPr>
        <p:txBody>
          <a:bodyPr/>
          <a:lstStyle/>
          <a:p>
            <a:r>
              <a:rPr lang="en-GB" dirty="0"/>
              <a:t>At IWBS2002 at SPring-8 …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B432-D9AD-5960-8813-DB2662A06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8440" cy="4771727"/>
          </a:xfrm>
        </p:spPr>
        <p:txBody>
          <a:bodyPr>
            <a:normAutofit/>
          </a:bodyPr>
          <a:lstStyle/>
          <a:p>
            <a:r>
              <a:rPr lang="en-GB" dirty="0"/>
              <a:t>Fast Orbit Measurement &amp; Correction</a:t>
            </a:r>
          </a:p>
          <a:p>
            <a:pPr lvl="1"/>
            <a:r>
              <a:rPr lang="en-GB" dirty="0"/>
              <a:t>… DBPM system seems to be promising to realize a sub-micron precision. </a:t>
            </a:r>
          </a:p>
          <a:p>
            <a:r>
              <a:rPr lang="en-GB" dirty="0"/>
              <a:t>Towards Sub-Micron Orbit Stability</a:t>
            </a:r>
          </a:p>
          <a:p>
            <a:pPr lvl="1"/>
            <a:r>
              <a:rPr lang="en-GB" dirty="0"/>
              <a:t>Electric circuit upgrade</a:t>
            </a:r>
          </a:p>
          <a:p>
            <a:pPr lvl="1"/>
            <a:r>
              <a:rPr lang="en-GB" dirty="0"/>
              <a:t>BPM mechanical shift monitoring &amp; control</a:t>
            </a:r>
          </a:p>
          <a:p>
            <a:pPr lvl="1"/>
            <a:r>
              <a:rPr lang="en-GB" dirty="0"/>
              <a:t>X-ray optics stabilization</a:t>
            </a:r>
          </a:p>
          <a:p>
            <a:pPr lvl="1"/>
            <a:r>
              <a:rPr lang="en-GB" dirty="0"/>
              <a:t>ID shimming and its perfect transparency</a:t>
            </a:r>
          </a:p>
          <a:p>
            <a:pPr lvl="1"/>
            <a:r>
              <a:rPr lang="en-GB" dirty="0"/>
              <a:t>Stable building basement</a:t>
            </a:r>
          </a:p>
          <a:p>
            <a:pPr lvl="1"/>
            <a:r>
              <a:rPr lang="en-GB" dirty="0"/>
              <a:t>XBPM precision and stability improvement</a:t>
            </a:r>
          </a:p>
          <a:p>
            <a:pPr lvl="1"/>
            <a:r>
              <a:rPr lang="en-GB" dirty="0"/>
              <a:t>Road surface improvement</a:t>
            </a:r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0132F4-F317-2E4C-642D-ECEED0B5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A. Mochihashi, Welcome and Kickoff Meeting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676E1CB-ED1C-9AD2-698B-FAECE7E7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D71E1-1B65-E494-AAFD-DA9868F5D7D3}"/>
              </a:ext>
            </a:extLst>
          </p:cNvPr>
          <p:cNvSpPr txBox="1"/>
          <p:nvPr/>
        </p:nvSpPr>
        <p:spPr>
          <a:xfrm>
            <a:off x="838200" y="1456239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From Brief Summary of IWBS2002, H. Tanaka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CCCB5-2A35-834E-360A-0170D5A8EFFE}"/>
              </a:ext>
            </a:extLst>
          </p:cNvPr>
          <p:cNvSpPr txBox="1"/>
          <p:nvPr/>
        </p:nvSpPr>
        <p:spPr>
          <a:xfrm>
            <a:off x="1851874" y="3454663"/>
            <a:ext cx="891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During the workshop, we will see: </a:t>
            </a:r>
          </a:p>
          <a:p>
            <a:r>
              <a:rPr lang="de-DE" sz="2400" dirty="0"/>
              <a:t>What has been achieved, and what problems remain?</a:t>
            </a:r>
          </a:p>
          <a:p>
            <a:r>
              <a:rPr lang="en-US" sz="2400" dirty="0"/>
              <a:t>What has changed now?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798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136C-63ED-C6F7-496B-ABD447440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D6E1-63A3-9ADC-6E4A-0F41169E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592A-7014-42B9-F65B-0F9944390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About the workshop + joint experiment</a:t>
            </a:r>
          </a:p>
          <a:p>
            <a:r>
              <a:rPr lang="en-GB" dirty="0"/>
              <a:t>The I.FAST Project: a brief introduction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KIT Facility Overview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Organisational information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E15F5DE-1002-06C6-3F4F-2DDB158D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A. Mochihashi, Welcome and Kickoff Meeting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CC62D1E-3F8D-DCE0-CE8C-F0215435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1637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0</TotalTime>
  <Words>2582</Words>
  <Application>Microsoft Office PowerPoint</Application>
  <PresentationFormat>Breitbild</PresentationFormat>
  <Paragraphs>477</Paragraphs>
  <Slides>34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Montserrat</vt:lpstr>
      <vt:lpstr>Montserrat ExtraBold</vt:lpstr>
      <vt:lpstr>Montserrat SemiBold</vt:lpstr>
      <vt:lpstr>Times New Roman</vt:lpstr>
      <vt:lpstr>Wingdings</vt:lpstr>
      <vt:lpstr>I.FAST Custom Slides</vt:lpstr>
      <vt:lpstr>Generic</vt:lpstr>
      <vt:lpstr>PowerPoint-Präsentation</vt:lpstr>
      <vt:lpstr>Words of Thanks</vt:lpstr>
      <vt:lpstr>Contents</vt:lpstr>
      <vt:lpstr>Contents</vt:lpstr>
      <vt:lpstr>Stability Workshop</vt:lpstr>
      <vt:lpstr>Joint Experiment</vt:lpstr>
      <vt:lpstr>At IWBS2002 at SPring-8 …</vt:lpstr>
      <vt:lpstr>At IWBS2002 at SPring-8 … (cont.)</vt:lpstr>
      <vt:lpstr>Contents</vt:lpstr>
      <vt:lpstr>The I.FAST Project</vt:lpstr>
      <vt:lpstr>The Project Structure</vt:lpstr>
      <vt:lpstr>I.FAST Work Package 7</vt:lpstr>
      <vt:lpstr>Contents</vt:lpstr>
      <vt:lpstr>Accelerator facilities for non-equilibrium systems</vt:lpstr>
      <vt:lpstr>Karlsruhe Research Accelerator (KARA)</vt:lpstr>
      <vt:lpstr>EO Crystal Change at KARA</vt:lpstr>
      <vt:lpstr>Real-time Reinforcement Learning on FPGA with Online Training for Autonomous Accelerators</vt:lpstr>
      <vt:lpstr>EURO-LABS and I.FAST Activities</vt:lpstr>
      <vt:lpstr>Energy Solutions – Getting Results with KITTEN</vt:lpstr>
      <vt:lpstr>FLUTE: Accelerator Test Facility at KIT</vt:lpstr>
      <vt:lpstr>cSTART Project</vt:lpstr>
      <vt:lpstr>VLA-cSR</vt:lpstr>
      <vt:lpstr>cSTART: FLUTE Injection Line Challenges</vt:lpstr>
      <vt:lpstr>cSTART: FLUTE Injection Line Lattice</vt:lpstr>
      <vt:lpstr>LPA Injector for cSTART</vt:lpstr>
      <vt:lpstr>cSTART Project Plan</vt:lpstr>
      <vt:lpstr>Contents</vt:lpstr>
      <vt:lpstr>Organizational Information (1)</vt:lpstr>
      <vt:lpstr>Organizational Information (2)</vt:lpstr>
      <vt:lpstr>Organizational Information (3)</vt:lpstr>
      <vt:lpstr>Organizational Information (4)</vt:lpstr>
      <vt:lpstr>Organizational Information (5)</vt:lpstr>
      <vt:lpstr>PowerPoint-Präsentation</vt:lpstr>
      <vt:lpstr>PowerPoint-Präsentation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Mochihashi, Akira (IBPT)</cp:lastModifiedBy>
  <cp:revision>418</cp:revision>
  <dcterms:created xsi:type="dcterms:W3CDTF">2017-04-26T09:15:49Z</dcterms:created>
  <dcterms:modified xsi:type="dcterms:W3CDTF">2025-03-16T16:24:11Z</dcterms:modified>
</cp:coreProperties>
</file>