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76"/>
  </p:notesMasterIdLst>
  <p:sldIdLst>
    <p:sldId id="260" r:id="rId2"/>
    <p:sldId id="1167" r:id="rId3"/>
    <p:sldId id="1165" r:id="rId4"/>
    <p:sldId id="1166" r:id="rId5"/>
    <p:sldId id="1168" r:id="rId6"/>
    <p:sldId id="1169" r:id="rId7"/>
    <p:sldId id="884" r:id="rId8"/>
    <p:sldId id="1170" r:id="rId9"/>
    <p:sldId id="1131" r:id="rId10"/>
    <p:sldId id="1171" r:id="rId11"/>
    <p:sldId id="854" r:id="rId12"/>
    <p:sldId id="1177" r:id="rId13"/>
    <p:sldId id="1128" r:id="rId14"/>
    <p:sldId id="1097" r:id="rId15"/>
    <p:sldId id="1120" r:id="rId16"/>
    <p:sldId id="1125" r:id="rId17"/>
    <p:sldId id="1121" r:id="rId18"/>
    <p:sldId id="1122" r:id="rId19"/>
    <p:sldId id="1123" r:id="rId20"/>
    <p:sldId id="1130" r:id="rId21"/>
    <p:sldId id="979" r:id="rId22"/>
    <p:sldId id="1118" r:id="rId23"/>
    <p:sldId id="1119" r:id="rId24"/>
    <p:sldId id="1129" r:id="rId25"/>
    <p:sldId id="1126" r:id="rId26"/>
    <p:sldId id="1179" r:id="rId27"/>
    <p:sldId id="1094" r:id="rId28"/>
    <p:sldId id="1178" r:id="rId29"/>
    <p:sldId id="1176" r:id="rId30"/>
    <p:sldId id="1172" r:id="rId31"/>
    <p:sldId id="920" r:id="rId32"/>
    <p:sldId id="1087" r:id="rId33"/>
    <p:sldId id="921" r:id="rId34"/>
    <p:sldId id="946" r:id="rId35"/>
    <p:sldId id="931" r:id="rId36"/>
    <p:sldId id="904" r:id="rId37"/>
    <p:sldId id="897" r:id="rId38"/>
    <p:sldId id="948" r:id="rId39"/>
    <p:sldId id="1065" r:id="rId40"/>
    <p:sldId id="1076" r:id="rId41"/>
    <p:sldId id="1064" r:id="rId42"/>
    <p:sldId id="1066" r:id="rId43"/>
    <p:sldId id="1067" r:id="rId44"/>
    <p:sldId id="1068" r:id="rId45"/>
    <p:sldId id="1069" r:id="rId46"/>
    <p:sldId id="1132" r:id="rId47"/>
    <p:sldId id="1070" r:id="rId48"/>
    <p:sldId id="1071" r:id="rId49"/>
    <p:sldId id="1078" r:id="rId50"/>
    <p:sldId id="1127" r:id="rId51"/>
    <p:sldId id="1085" r:id="rId52"/>
    <p:sldId id="1089" r:id="rId53"/>
    <p:sldId id="1133" r:id="rId54"/>
    <p:sldId id="1174" r:id="rId55"/>
    <p:sldId id="1175" r:id="rId56"/>
    <p:sldId id="1135" r:id="rId57"/>
    <p:sldId id="1136" r:id="rId58"/>
    <p:sldId id="1180" r:id="rId59"/>
    <p:sldId id="431" r:id="rId60"/>
    <p:sldId id="1084" r:id="rId61"/>
    <p:sldId id="1113" r:id="rId62"/>
    <p:sldId id="1114" r:id="rId63"/>
    <p:sldId id="1115" r:id="rId64"/>
    <p:sldId id="1116" r:id="rId65"/>
    <p:sldId id="944" r:id="rId66"/>
    <p:sldId id="1079" r:id="rId67"/>
    <p:sldId id="967" r:id="rId68"/>
    <p:sldId id="969" r:id="rId69"/>
    <p:sldId id="970" r:id="rId70"/>
    <p:sldId id="971" r:id="rId71"/>
    <p:sldId id="972" r:id="rId72"/>
    <p:sldId id="974" r:id="rId73"/>
    <p:sldId id="975" r:id="rId74"/>
    <p:sldId id="976" r:id="rId75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AA00"/>
    <a:srgbClr val="8B8B8B"/>
    <a:srgbClr val="329932"/>
    <a:srgbClr val="2A2AFF"/>
    <a:srgbClr val="007500"/>
    <a:srgbClr val="996633"/>
    <a:srgbClr val="967200"/>
    <a:srgbClr val="009682"/>
    <a:srgbClr val="006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6807" autoAdjust="0"/>
  </p:normalViewPr>
  <p:slideViewPr>
    <p:cSldViewPr snapToGrid="0">
      <p:cViewPr varScale="1">
        <p:scale>
          <a:sx n="144" d="100"/>
          <a:sy n="144" d="100"/>
        </p:scale>
        <p:origin x="252" y="102"/>
      </p:cViewPr>
      <p:guideLst>
        <p:guide orient="horz" pos="1620"/>
        <p:guide pos="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7231" y="2738755"/>
            <a:ext cx="8928344" cy="200707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3" y="1445896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00" b="1"/>
            </a:lvl1pPr>
            <a:lvl2pPr marL="355600" indent="0">
              <a:buFont typeface="Arial" panose="020B0604020202020204" pitchFamily="34" charset="0"/>
              <a:buNone/>
              <a:defRPr sz="2600" b="1"/>
            </a:lvl2pPr>
            <a:lvl3pPr marL="717550" indent="0">
              <a:buFont typeface="Arial" panose="020B0604020202020204" pitchFamily="34" charset="0"/>
              <a:buNone/>
              <a:defRPr sz="2600" b="1"/>
            </a:lvl3pPr>
            <a:lvl4pPr marL="1073150" indent="0">
              <a:buFont typeface="Arial" panose="020B0604020202020204" pitchFamily="34" charset="0"/>
              <a:buNone/>
              <a:defRPr sz="2600" b="1"/>
            </a:lvl4pPr>
            <a:lvl5pPr marL="1435100" indent="0">
              <a:buFont typeface="Arial" panose="020B0604020202020204" pitchFamily="34" charset="0"/>
              <a:buNone/>
              <a:defRPr sz="2600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baseline="0"/>
            </a:lvl1pPr>
            <a:lvl2pPr marL="355600" indent="0">
              <a:buFont typeface="Arial" panose="020B0604020202020204" pitchFamily="34" charset="0"/>
              <a:buNone/>
              <a:defRPr sz="1800" b="1" i="0"/>
            </a:lvl2pPr>
            <a:lvl3pPr marL="717550" indent="0">
              <a:buFont typeface="Arial" panose="020B0604020202020204" pitchFamily="34" charset="0"/>
              <a:buNone/>
              <a:defRPr sz="1800" b="1" i="0"/>
            </a:lvl3pPr>
            <a:lvl4pPr marL="1073150" indent="0">
              <a:buFont typeface="Arial" panose="020B0604020202020204" pitchFamily="34" charset="0"/>
              <a:buNone/>
              <a:defRPr sz="1800" b="1" i="0"/>
            </a:lvl4pPr>
            <a:lvl5pPr marL="1435100" indent="0">
              <a:buFont typeface="Arial" panose="020B0604020202020204" pitchFamily="34" charset="0"/>
              <a:buNone/>
              <a:defRPr sz="1800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1621550" cy="75128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584129D-0A08-45A2-AA63-BCBD06255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72762"/>
            <a:ext cx="1492250" cy="926687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CFCA9C-5504-4401-8685-F5CA5B4E5A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87" y="72763"/>
            <a:ext cx="930538" cy="9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EF9F2463-8150-4DAA-877D-A146C8C8C60A}" type="datetime1">
              <a:rPr lang="de-DE" smtClean="0"/>
              <a:t>03.03.2025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88000"/>
            <a:ext cx="4882310" cy="320914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612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1" y="1188001"/>
            <a:ext cx="3178969" cy="3209146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224C4683-D191-47F3-8302-BB2B36B1C86A}" type="datetime1">
              <a:rPr lang="de-DE" smtClean="0"/>
              <a:t>03.03.2025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5" y="468662"/>
            <a:ext cx="5471285" cy="311286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5E89BE91-4B1C-4025-AE57-60317864A3F3}" type="datetime1">
              <a:rPr lang="de-DE" smtClean="0"/>
              <a:t>03.03.2025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3AD15D93-083F-4B89-951E-D5F35A1BBEC8}" type="datetime1">
              <a:rPr lang="de-DE" smtClean="0"/>
              <a:t>03.03.2025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90C3E158-F33A-4782-AFB5-03A3FD6F0AB2}" type="datetime1">
              <a:rPr lang="de-DE" smtClean="0"/>
              <a:t>03.03.2025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188000"/>
            <a:ext cx="4114799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43A9179C-E631-47AA-B9CB-ABFD8F596650}" type="datetime1">
              <a:rPr lang="de-DE" smtClean="0"/>
              <a:t>03.03.2025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19" y="1188720"/>
            <a:ext cx="4100831" cy="345948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43A9179C-E631-47AA-B9CB-ABFD8F596650}" type="datetime1">
              <a:rPr lang="de-DE" smtClean="0"/>
              <a:t>03.03.2025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1937441"/>
            <a:ext cx="4098132" cy="27062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88C61DB6-D53F-456D-8864-56CE29C6E6BA}" type="datetime1">
              <a:rPr lang="de-DE" smtClean="0"/>
              <a:t>03.03.2025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19" y="1943101"/>
            <a:ext cx="4100831" cy="2705099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88C61DB6-D53F-456D-8864-56CE29C6E6BA}" type="datetime1">
              <a:rPr lang="de-DE" smtClean="0"/>
              <a:t>03.03.2025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03.03.2025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420"/>
            <a:ext cx="9144000" cy="3304540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03.03.2025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4652492"/>
            <a:ext cx="914400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419"/>
            <a:ext cx="9144000" cy="34197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03.03.2025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07947" y="4741374"/>
            <a:ext cx="8928107" cy="74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4" y="4770568"/>
            <a:ext cx="1027755" cy="3498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440409C-9897-4940-8DB3-931E759C1E19}" type="datetime3">
              <a:rPr lang="en-US" smtClean="0"/>
              <a:pPr/>
              <a:t>3 March 2025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200" y="4777742"/>
            <a:ext cx="326368" cy="347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78886" y="4771510"/>
            <a:ext cx="2266238" cy="34893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noProof="0" dirty="0"/>
              <a:t>Guideline 2S Module Production at ETP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9126AE-6BF2-412E-8147-3A6985498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>
          <a:xfrm>
            <a:off x="8406509" y="4763118"/>
            <a:ext cx="629545" cy="34724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A2E6C8-69B6-4A74-B558-DD6CEBAF4C1A}"/>
              </a:ext>
            </a:extLst>
          </p:cNvPr>
          <p:cNvSpPr txBox="1">
            <a:spLocks/>
          </p:cNvSpPr>
          <p:nvPr userDrawn="1"/>
        </p:nvSpPr>
        <p:spPr>
          <a:xfrm>
            <a:off x="5259517" y="4777742"/>
            <a:ext cx="669727" cy="3472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Stefan Maier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1FE21C-2890-4905-B70E-9AB22E95BECB}"/>
              </a:ext>
            </a:extLst>
          </p:cNvPr>
          <p:cNvSpPr txBox="1">
            <a:spLocks/>
          </p:cNvSpPr>
          <p:nvPr userDrawn="1"/>
        </p:nvSpPr>
        <p:spPr>
          <a:xfrm>
            <a:off x="6838240" y="4776641"/>
            <a:ext cx="853876" cy="34724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 dirty="0"/>
              <a:t>s.maier@kit.edu</a:t>
            </a:r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87" r:id="rId4"/>
    <p:sldLayoutId id="2147483678" r:id="rId5"/>
    <p:sldLayoutId id="2147483686" r:id="rId6"/>
    <p:sldLayoutId id="2147483688" r:id="rId7"/>
    <p:sldLayoutId id="2147483689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hdr="0" ft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652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8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3" orient="horz" pos="464" userDrawn="1">
          <p15:clr>
            <a:srgbClr val="F26B43"/>
          </p15:clr>
        </p15:guide>
        <p15:guide id="4" pos="4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cms-2s-module-assembly@lists.kit.edu" TargetMode="External"/><Relationship Id="rId2" Type="http://schemas.openxmlformats.org/officeDocument/2006/relationships/hyperlink" Target="https://cernbox.cern.ch/s/zsPK69Dw8yZZNTH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65443" y="1355154"/>
            <a:ext cx="8653567" cy="375856"/>
          </a:xfrm>
        </p:spPr>
        <p:txBody>
          <a:bodyPr>
            <a:normAutofit/>
          </a:bodyPr>
          <a:lstStyle/>
          <a:p>
            <a:r>
              <a:rPr lang="en-US" dirty="0"/>
              <a:t>Start of 2S Module Production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65443" y="1897876"/>
            <a:ext cx="8160186" cy="7841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1400" dirty="0"/>
              <a:t>ETP </a:t>
            </a:r>
            <a:r>
              <a:rPr lang="en-US" sz="1400"/>
              <a:t>2S Module </a:t>
            </a:r>
            <a:r>
              <a:rPr lang="en-US" sz="1400" dirty="0"/>
              <a:t>Production Meeting – 03.03.2025</a:t>
            </a:r>
            <a:br>
              <a:rPr lang="en-US" dirty="0"/>
            </a:br>
            <a:r>
              <a:rPr lang="en-US" sz="1100" b="0" dirty="0"/>
              <a:t>●</a:t>
            </a:r>
            <a:r>
              <a:rPr lang="en-US" sz="1100" dirty="0"/>
              <a:t>Stefan Maier</a:t>
            </a:r>
            <a:endParaRPr lang="en-US" sz="1200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396000" y="2738755"/>
            <a:ext cx="8351999" cy="1842217"/>
          </a:xfrm>
        </p:spPr>
      </p:pic>
      <p:pic>
        <p:nvPicPr>
          <p:cNvPr id="6" name="Grafik 5" descr="Ein Bild, das Elektronik, Elektronisches Bauteil, Elektrisches Bauelement, passives Bauelement enthält.&#10;&#10;Automatisch generierte Beschreibung">
            <a:extLst>
              <a:ext uri="{FF2B5EF4-FFF2-40B4-BE49-F238E27FC236}">
                <a16:creationId xmlns:a16="http://schemas.microsoft.com/office/drawing/2014/main" id="{2E3286CD-CF86-4234-A39E-1689A292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31284" r="363" b="35899"/>
          <a:stretch/>
        </p:blipFill>
        <p:spPr>
          <a:xfrm>
            <a:off x="365443" y="2738755"/>
            <a:ext cx="8382556" cy="18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5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1482D6-F23F-46C7-B72C-3DEC63DE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78BA2D-301D-413F-BBBD-10672C24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pic>
        <p:nvPicPr>
          <p:cNvPr id="6" name="Grafik 5" descr="Ein Bild, das Elektronik, Elektronisches Bauteil, Elektrisches Bauelement, passives Bauelement enthält.&#10;&#10;Automatisch generierte Beschreibung">
            <a:extLst>
              <a:ext uri="{FF2B5EF4-FFF2-40B4-BE49-F238E27FC236}">
                <a16:creationId xmlns:a16="http://schemas.microsoft.com/office/drawing/2014/main" id="{A7F5B1E9-9C32-43EE-9B61-5185F2B1C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450" b="76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E8E803B-2661-4FA8-9418-9680189D890D}"/>
              </a:ext>
            </a:extLst>
          </p:cNvPr>
          <p:cNvSpPr txBox="1"/>
          <p:nvPr/>
        </p:nvSpPr>
        <p:spPr>
          <a:xfrm>
            <a:off x="7445061" y="3730486"/>
            <a:ext cx="97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~3000€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9B5E661B-F8DD-46A5-8DF9-9D62D0E23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1" y="3776870"/>
            <a:ext cx="8343900" cy="1315860"/>
          </a:xfrm>
        </p:spPr>
        <p:txBody>
          <a:bodyPr>
            <a:normAutofit/>
          </a:bodyPr>
          <a:lstStyle/>
          <a:p>
            <a:r>
              <a:rPr lang="en-GB" dirty="0"/>
              <a:t>Tracking Detector!:</a:t>
            </a:r>
            <a:br>
              <a:rPr lang="en-GB" dirty="0"/>
            </a:br>
            <a:r>
              <a:rPr lang="en-GB" dirty="0"/>
              <a:t>Precise assembly</a:t>
            </a:r>
          </a:p>
          <a:p>
            <a:r>
              <a:rPr lang="en-GB" dirty="0"/>
              <a:t>Quality control on all parts</a:t>
            </a:r>
          </a:p>
          <a:p>
            <a:r>
              <a:rPr lang="en-GB" dirty="0"/>
              <a:t>Very little margin for rejected parts</a:t>
            </a:r>
          </a:p>
        </p:txBody>
      </p:sp>
    </p:spTree>
    <p:extLst>
      <p:ext uri="{BB962C8B-B14F-4D97-AF65-F5344CB8AC3E}">
        <p14:creationId xmlns:p14="http://schemas.microsoft.com/office/powerpoint/2010/main" val="243331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0BDBE1-87EB-4DE8-835A-179CE9ADA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457C49-F414-485B-9DC4-FB951593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C5FABC8-78F4-4584-B3E4-D5FB22D8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Assembly and Test Procedures of 2S Modules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FAAD28-C5CA-40CD-956C-6B36C6451F5D}"/>
              </a:ext>
            </a:extLst>
          </p:cNvPr>
          <p:cNvSpPr txBox="1"/>
          <p:nvPr/>
        </p:nvSpPr>
        <p:spPr>
          <a:xfrm>
            <a:off x="196427" y="991016"/>
            <a:ext cx="24943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1. Glue polyimide HV isolation and attach HV tails on sensor backside</a:t>
            </a:r>
          </a:p>
        </p:txBody>
      </p:sp>
      <p:sp>
        <p:nvSpPr>
          <p:cNvPr id="7" name="Pfeil: gebogen 6">
            <a:extLst>
              <a:ext uri="{FF2B5EF4-FFF2-40B4-BE49-F238E27FC236}">
                <a16:creationId xmlns:a16="http://schemas.microsoft.com/office/drawing/2014/main" id="{51471543-9E9C-41BF-A66A-1C429FC01745}"/>
              </a:ext>
            </a:extLst>
          </p:cNvPr>
          <p:cNvSpPr/>
          <p:nvPr/>
        </p:nvSpPr>
        <p:spPr>
          <a:xfrm>
            <a:off x="755620" y="1314523"/>
            <a:ext cx="1247213" cy="970772"/>
          </a:xfrm>
          <a:prstGeom prst="circularArrow">
            <a:avLst>
              <a:gd name="adj1" fmla="val 6896"/>
              <a:gd name="adj2" fmla="val 953710"/>
              <a:gd name="adj3" fmla="val 19339115"/>
              <a:gd name="adj4" fmla="val 12250468"/>
              <a:gd name="adj5" fmla="val 12526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5406C9-DCC5-4CCB-B848-49945F6CE3F2}"/>
              </a:ext>
            </a:extLst>
          </p:cNvPr>
          <p:cNvSpPr txBox="1"/>
          <p:nvPr/>
        </p:nvSpPr>
        <p:spPr>
          <a:xfrm>
            <a:off x="3107886" y="987036"/>
            <a:ext cx="1560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2. Wire-bond and encapsulate HV tails</a:t>
            </a:r>
          </a:p>
        </p:txBody>
      </p:sp>
      <p:sp>
        <p:nvSpPr>
          <p:cNvPr id="9" name="Pfeil: gebogen 8">
            <a:extLst>
              <a:ext uri="{FF2B5EF4-FFF2-40B4-BE49-F238E27FC236}">
                <a16:creationId xmlns:a16="http://schemas.microsoft.com/office/drawing/2014/main" id="{CB11F1E9-DB2C-473D-918E-5078B3900AF5}"/>
              </a:ext>
            </a:extLst>
          </p:cNvPr>
          <p:cNvSpPr/>
          <p:nvPr/>
        </p:nvSpPr>
        <p:spPr>
          <a:xfrm>
            <a:off x="2848595" y="1316816"/>
            <a:ext cx="1247213" cy="970772"/>
          </a:xfrm>
          <a:prstGeom prst="circularArrow">
            <a:avLst>
              <a:gd name="adj1" fmla="val 6896"/>
              <a:gd name="adj2" fmla="val 953710"/>
              <a:gd name="adj3" fmla="val 19339115"/>
              <a:gd name="adj4" fmla="val 12250468"/>
              <a:gd name="adj5" fmla="val 12526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2D9B02-EE62-4529-A06B-47398D86333C}"/>
              </a:ext>
            </a:extLst>
          </p:cNvPr>
          <p:cNvSpPr txBox="1"/>
          <p:nvPr/>
        </p:nvSpPr>
        <p:spPr>
          <a:xfrm>
            <a:off x="35205" y="2128538"/>
            <a:ext cx="15410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Check dicing precision (metrology)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1E9A6E-B00A-4D19-82F4-D6CA7514D0CA}"/>
              </a:ext>
            </a:extLst>
          </p:cNvPr>
          <p:cNvSpPr txBox="1"/>
          <p:nvPr/>
        </p:nvSpPr>
        <p:spPr>
          <a:xfrm>
            <a:off x="2006487" y="2430549"/>
            <a:ext cx="14337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Optical inspection</a:t>
            </a:r>
          </a:p>
        </p:txBody>
      </p:sp>
      <p:sp>
        <p:nvSpPr>
          <p:cNvPr id="12" name="Pfeil: gebogen 11">
            <a:extLst>
              <a:ext uri="{FF2B5EF4-FFF2-40B4-BE49-F238E27FC236}">
                <a16:creationId xmlns:a16="http://schemas.microsoft.com/office/drawing/2014/main" id="{E9CA0578-A4CE-47CD-B8ED-3D955DC44503}"/>
              </a:ext>
            </a:extLst>
          </p:cNvPr>
          <p:cNvSpPr/>
          <p:nvPr/>
        </p:nvSpPr>
        <p:spPr>
          <a:xfrm>
            <a:off x="5455038" y="1346298"/>
            <a:ext cx="1247213" cy="970772"/>
          </a:xfrm>
          <a:prstGeom prst="circularArrow">
            <a:avLst>
              <a:gd name="adj1" fmla="val 6896"/>
              <a:gd name="adj2" fmla="val 953710"/>
              <a:gd name="adj3" fmla="val 19339115"/>
              <a:gd name="adj4" fmla="val 12250468"/>
              <a:gd name="adj5" fmla="val 12526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73D835-76A7-4EE1-9F84-D9A5BB33832E}"/>
              </a:ext>
            </a:extLst>
          </p:cNvPr>
          <p:cNvSpPr txBox="1"/>
          <p:nvPr/>
        </p:nvSpPr>
        <p:spPr>
          <a:xfrm>
            <a:off x="5455038" y="987036"/>
            <a:ext cx="11957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3. Glue sensors on Al-CF brides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9DF7E5F-7C88-43FC-972A-A0758314F818}"/>
              </a:ext>
            </a:extLst>
          </p:cNvPr>
          <p:cNvSpPr txBox="1"/>
          <p:nvPr/>
        </p:nvSpPr>
        <p:spPr>
          <a:xfrm>
            <a:off x="4054757" y="2428531"/>
            <a:ext cx="1900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HV test backside isolation</a:t>
            </a:r>
          </a:p>
          <a:p>
            <a:pPr marL="107156" indent="-107156">
              <a:buBlip>
                <a:blip r:embed="rId2"/>
              </a:buBlip>
            </a:pPr>
            <a:r>
              <a:rPr lang="en-US" sz="1050" dirty="0"/>
              <a:t>Sensor I(V)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818ABD-F3E2-4CD8-81F0-4D3B5B98C4DB}"/>
              </a:ext>
            </a:extLst>
          </p:cNvPr>
          <p:cNvSpPr txBox="1"/>
          <p:nvPr/>
        </p:nvSpPr>
        <p:spPr>
          <a:xfrm>
            <a:off x="6813552" y="2479466"/>
            <a:ext cx="1733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Module metrology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E1143F3-E6F3-4AFD-8A2D-D86568728DD8}"/>
              </a:ext>
            </a:extLst>
          </p:cNvPr>
          <p:cNvSpPr txBox="1"/>
          <p:nvPr/>
        </p:nvSpPr>
        <p:spPr>
          <a:xfrm>
            <a:off x="7583615" y="3425074"/>
            <a:ext cx="14757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4. Glue readout and service hybrids on bare module</a:t>
            </a:r>
          </a:p>
        </p:txBody>
      </p:sp>
      <p:sp>
        <p:nvSpPr>
          <p:cNvPr id="17" name="Pfeil: gebogen 16">
            <a:extLst>
              <a:ext uri="{FF2B5EF4-FFF2-40B4-BE49-F238E27FC236}">
                <a16:creationId xmlns:a16="http://schemas.microsoft.com/office/drawing/2014/main" id="{7F1411DE-3400-4241-89F5-C652F90DDDEB}"/>
              </a:ext>
            </a:extLst>
          </p:cNvPr>
          <p:cNvSpPr/>
          <p:nvPr/>
        </p:nvSpPr>
        <p:spPr>
          <a:xfrm rot="7200927">
            <a:off x="6672967" y="2607124"/>
            <a:ext cx="1247213" cy="970772"/>
          </a:xfrm>
          <a:prstGeom prst="circularArrow">
            <a:avLst>
              <a:gd name="adj1" fmla="val 6896"/>
              <a:gd name="adj2" fmla="val 953710"/>
              <a:gd name="adj3" fmla="val 19339115"/>
              <a:gd name="adj4" fmla="val 12250468"/>
              <a:gd name="adj5" fmla="val 12526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A82BAC1-8C50-49A3-B288-C5EF62C78387}"/>
              </a:ext>
            </a:extLst>
          </p:cNvPr>
          <p:cNvSpPr txBox="1"/>
          <p:nvPr/>
        </p:nvSpPr>
        <p:spPr>
          <a:xfrm>
            <a:off x="5507998" y="4367346"/>
            <a:ext cx="17334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Optical inspection</a:t>
            </a:r>
          </a:p>
          <a:p>
            <a:pPr marL="107156" indent="-107156">
              <a:buBlip>
                <a:blip r:embed="rId2"/>
              </a:buBlip>
            </a:pPr>
            <a:r>
              <a:rPr lang="en-US" sz="1050" dirty="0"/>
              <a:t>(HV/LV test)</a:t>
            </a:r>
          </a:p>
        </p:txBody>
      </p:sp>
      <p:sp>
        <p:nvSpPr>
          <p:cNvPr id="19" name="Pfeil: gebogen 18">
            <a:extLst>
              <a:ext uri="{FF2B5EF4-FFF2-40B4-BE49-F238E27FC236}">
                <a16:creationId xmlns:a16="http://schemas.microsoft.com/office/drawing/2014/main" id="{7FE4A5EB-13A8-4F90-B354-5BF73419BE40}"/>
              </a:ext>
            </a:extLst>
          </p:cNvPr>
          <p:cNvSpPr/>
          <p:nvPr/>
        </p:nvSpPr>
        <p:spPr>
          <a:xfrm flipH="1">
            <a:off x="4144079" y="3349571"/>
            <a:ext cx="1197125" cy="970772"/>
          </a:xfrm>
          <a:prstGeom prst="circularArrow">
            <a:avLst>
              <a:gd name="adj1" fmla="val 6896"/>
              <a:gd name="adj2" fmla="val 953710"/>
              <a:gd name="adj3" fmla="val 19339115"/>
              <a:gd name="adj4" fmla="val 12250468"/>
              <a:gd name="adj5" fmla="val 12526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B2E905D-B594-4330-9861-5E99F352FC85}"/>
              </a:ext>
            </a:extLst>
          </p:cNvPr>
          <p:cNvSpPr txBox="1"/>
          <p:nvPr/>
        </p:nvSpPr>
        <p:spPr>
          <a:xfrm>
            <a:off x="3710446" y="3206236"/>
            <a:ext cx="19166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5. Place ~4000 wire-bonds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41E73BB-8BE6-471C-9F6A-D989C0D9F979}"/>
              </a:ext>
            </a:extLst>
          </p:cNvPr>
          <p:cNvSpPr txBox="1"/>
          <p:nvPr/>
        </p:nvSpPr>
        <p:spPr>
          <a:xfrm>
            <a:off x="3283767" y="4538601"/>
            <a:ext cx="10679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Module test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4C64FCA-BF18-442C-BAF7-658CB8C3E7FC}"/>
              </a:ext>
            </a:extLst>
          </p:cNvPr>
          <p:cNvSpPr txBox="1"/>
          <p:nvPr/>
        </p:nvSpPr>
        <p:spPr>
          <a:xfrm>
            <a:off x="822788" y="4538601"/>
            <a:ext cx="10679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" indent="-107156">
              <a:buBlip>
                <a:blip r:embed="rId2"/>
              </a:buBlip>
            </a:pPr>
            <a:r>
              <a:rPr lang="en-US" sz="1050" dirty="0"/>
              <a:t>Module test</a:t>
            </a:r>
          </a:p>
        </p:txBody>
      </p:sp>
      <p:sp>
        <p:nvSpPr>
          <p:cNvPr id="23" name="Pfeil: gebogen 22">
            <a:extLst>
              <a:ext uri="{FF2B5EF4-FFF2-40B4-BE49-F238E27FC236}">
                <a16:creationId xmlns:a16="http://schemas.microsoft.com/office/drawing/2014/main" id="{5E62F0E1-746C-4A4C-9848-88348A605F78}"/>
              </a:ext>
            </a:extLst>
          </p:cNvPr>
          <p:cNvSpPr/>
          <p:nvPr/>
        </p:nvSpPr>
        <p:spPr>
          <a:xfrm flipH="1">
            <a:off x="2056576" y="3439627"/>
            <a:ext cx="1197125" cy="970772"/>
          </a:xfrm>
          <a:prstGeom prst="circularArrow">
            <a:avLst>
              <a:gd name="adj1" fmla="val 6896"/>
              <a:gd name="adj2" fmla="val 953710"/>
              <a:gd name="adj3" fmla="val 19339115"/>
              <a:gd name="adj4" fmla="val 12250468"/>
              <a:gd name="adj5" fmla="val 12526"/>
            </a:avLst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>
              <a:solidFill>
                <a:schemeClr val="tx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44221AC-EA2E-4112-B76B-AE5D2FBD6A5E}"/>
              </a:ext>
            </a:extLst>
          </p:cNvPr>
          <p:cNvSpPr txBox="1"/>
          <p:nvPr/>
        </p:nvSpPr>
        <p:spPr>
          <a:xfrm>
            <a:off x="1722862" y="3206236"/>
            <a:ext cx="2030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6. Encapsulate wire-bonds</a:t>
            </a:r>
          </a:p>
        </p:txBody>
      </p:sp>
      <p:pic>
        <p:nvPicPr>
          <p:cNvPr id="25" name="Grafik 24" descr="Ein Bild, das Text, Visitenkarte enthält.&#10;&#10;Automatisch generierte Beschreibung">
            <a:extLst>
              <a:ext uri="{FF2B5EF4-FFF2-40B4-BE49-F238E27FC236}">
                <a16:creationId xmlns:a16="http://schemas.microsoft.com/office/drawing/2014/main" id="{EB2AF571-674F-433D-9948-3DFF3903E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20826" r="6361" b="20859"/>
          <a:stretch/>
        </p:blipFill>
        <p:spPr>
          <a:xfrm>
            <a:off x="144746" y="1402534"/>
            <a:ext cx="1247213" cy="88276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0E8DAC8-8544-42E1-97AF-C858B5FCC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21736" r="2985" b="22214"/>
          <a:stretch/>
        </p:blipFill>
        <p:spPr>
          <a:xfrm>
            <a:off x="1599688" y="1363801"/>
            <a:ext cx="1924675" cy="115488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B6376EB-8D88-4D01-93DB-2736BF1DE1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4" r="9597" b="20472"/>
          <a:stretch/>
        </p:blipFill>
        <p:spPr>
          <a:xfrm>
            <a:off x="3970623" y="1482360"/>
            <a:ext cx="1649016" cy="1051102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0C5BCB6-9C67-43B3-893D-FF4DAC1E949E}"/>
              </a:ext>
            </a:extLst>
          </p:cNvPr>
          <p:cNvGrpSpPr/>
          <p:nvPr/>
        </p:nvGrpSpPr>
        <p:grpSpPr>
          <a:xfrm rot="2162458">
            <a:off x="4972200" y="1916872"/>
            <a:ext cx="179016" cy="134643"/>
            <a:chOff x="4827526" y="1927975"/>
            <a:chExt cx="242613" cy="174787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65721C97-7140-43B6-B390-5F0F33B0CF29}"/>
                </a:ext>
              </a:extLst>
            </p:cNvPr>
            <p:cNvSpPr/>
            <p:nvPr/>
          </p:nvSpPr>
          <p:spPr>
            <a:xfrm rot="11987616">
              <a:off x="4879987" y="1939239"/>
              <a:ext cx="119833" cy="139413"/>
            </a:xfrm>
            <a:custGeom>
              <a:avLst/>
              <a:gdLst>
                <a:gd name="connsiteX0" fmla="*/ 0 w 961333"/>
                <a:gd name="connsiteY0" fmla="*/ 1082351 h 1082351"/>
                <a:gd name="connsiteX1" fmla="*/ 914400 w 961333"/>
                <a:gd name="connsiteY1" fmla="*/ 597159 h 1082351"/>
                <a:gd name="connsiteX2" fmla="*/ 746449 w 961333"/>
                <a:gd name="connsiteY2" fmla="*/ 0 h 108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333" h="1082351">
                  <a:moveTo>
                    <a:pt x="0" y="1082351"/>
                  </a:moveTo>
                  <a:cubicBezTo>
                    <a:pt x="394996" y="929951"/>
                    <a:pt x="789992" y="777551"/>
                    <a:pt x="914400" y="597159"/>
                  </a:cubicBezTo>
                  <a:cubicBezTo>
                    <a:pt x="1038808" y="416767"/>
                    <a:pt x="892628" y="208383"/>
                    <a:pt x="746449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34290" tIns="17145" rIns="34290" bIns="17145" numCol="1" spcCol="38100" rtlCol="0" anchor="t">
              <a:noAutofit/>
            </a:bodyPr>
            <a:lstStyle/>
            <a:p>
              <a:pPr defTabSz="342900" latinLnBrk="1" hangingPunct="0"/>
              <a:endParaRPr lang="en-GB" sz="675">
                <a:solidFill>
                  <a:srgbClr val="000000"/>
                </a:solidFill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86F47FE8-2FB0-4405-AD0C-517BECE2C044}"/>
                </a:ext>
              </a:extLst>
            </p:cNvPr>
            <p:cNvSpPr/>
            <p:nvPr/>
          </p:nvSpPr>
          <p:spPr>
            <a:xfrm rot="11987616">
              <a:off x="4888917" y="1947276"/>
              <a:ext cx="119833" cy="139413"/>
            </a:xfrm>
            <a:custGeom>
              <a:avLst/>
              <a:gdLst>
                <a:gd name="connsiteX0" fmla="*/ 0 w 961333"/>
                <a:gd name="connsiteY0" fmla="*/ 1082351 h 1082351"/>
                <a:gd name="connsiteX1" fmla="*/ 914400 w 961333"/>
                <a:gd name="connsiteY1" fmla="*/ 597159 h 1082351"/>
                <a:gd name="connsiteX2" fmla="*/ 746449 w 961333"/>
                <a:gd name="connsiteY2" fmla="*/ 0 h 108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333" h="1082351">
                  <a:moveTo>
                    <a:pt x="0" y="1082351"/>
                  </a:moveTo>
                  <a:cubicBezTo>
                    <a:pt x="394996" y="929951"/>
                    <a:pt x="789992" y="777551"/>
                    <a:pt x="914400" y="597159"/>
                  </a:cubicBezTo>
                  <a:cubicBezTo>
                    <a:pt x="1038808" y="416767"/>
                    <a:pt x="892628" y="208383"/>
                    <a:pt x="746449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34290" tIns="17145" rIns="34290" bIns="17145" numCol="1" spcCol="38100" rtlCol="0" anchor="t">
              <a:noAutofit/>
            </a:bodyPr>
            <a:lstStyle/>
            <a:p>
              <a:pPr defTabSz="342900" latinLnBrk="1" hangingPunct="0"/>
              <a:endParaRPr lang="en-GB" sz="675">
                <a:solidFill>
                  <a:srgbClr val="000000"/>
                </a:solidFill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3C1F1FEB-78E3-42BA-9F01-761E50D7C67A}"/>
                </a:ext>
              </a:extLst>
            </p:cNvPr>
            <p:cNvSpPr/>
            <p:nvPr/>
          </p:nvSpPr>
          <p:spPr>
            <a:xfrm rot="11987616">
              <a:off x="4897846" y="1955312"/>
              <a:ext cx="119833" cy="139413"/>
            </a:xfrm>
            <a:custGeom>
              <a:avLst/>
              <a:gdLst>
                <a:gd name="connsiteX0" fmla="*/ 0 w 961333"/>
                <a:gd name="connsiteY0" fmla="*/ 1082351 h 1082351"/>
                <a:gd name="connsiteX1" fmla="*/ 914400 w 961333"/>
                <a:gd name="connsiteY1" fmla="*/ 597159 h 1082351"/>
                <a:gd name="connsiteX2" fmla="*/ 746449 w 961333"/>
                <a:gd name="connsiteY2" fmla="*/ 0 h 108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333" h="1082351">
                  <a:moveTo>
                    <a:pt x="0" y="1082351"/>
                  </a:moveTo>
                  <a:cubicBezTo>
                    <a:pt x="394996" y="929951"/>
                    <a:pt x="789992" y="777551"/>
                    <a:pt x="914400" y="597159"/>
                  </a:cubicBezTo>
                  <a:cubicBezTo>
                    <a:pt x="1038808" y="416767"/>
                    <a:pt x="892628" y="208383"/>
                    <a:pt x="746449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34290" tIns="17145" rIns="34290" bIns="17145" numCol="1" spcCol="38100" rtlCol="0" anchor="t">
              <a:noAutofit/>
            </a:bodyPr>
            <a:lstStyle/>
            <a:p>
              <a:pPr defTabSz="342900" latinLnBrk="1" hangingPunct="0"/>
              <a:endParaRPr lang="en-GB" sz="675">
                <a:solidFill>
                  <a:srgbClr val="000000"/>
                </a:solidFill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94748065-A941-4BE0-ADCA-4A5414E034CB}"/>
                </a:ext>
              </a:extLst>
            </p:cNvPr>
            <p:cNvSpPr/>
            <p:nvPr/>
          </p:nvSpPr>
          <p:spPr>
            <a:xfrm rot="11987616">
              <a:off x="4909455" y="1963349"/>
              <a:ext cx="119833" cy="139413"/>
            </a:xfrm>
            <a:custGeom>
              <a:avLst/>
              <a:gdLst>
                <a:gd name="connsiteX0" fmla="*/ 0 w 961333"/>
                <a:gd name="connsiteY0" fmla="*/ 1082351 h 1082351"/>
                <a:gd name="connsiteX1" fmla="*/ 914400 w 961333"/>
                <a:gd name="connsiteY1" fmla="*/ 597159 h 1082351"/>
                <a:gd name="connsiteX2" fmla="*/ 746449 w 961333"/>
                <a:gd name="connsiteY2" fmla="*/ 0 h 108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333" h="1082351">
                  <a:moveTo>
                    <a:pt x="0" y="1082351"/>
                  </a:moveTo>
                  <a:cubicBezTo>
                    <a:pt x="394996" y="929951"/>
                    <a:pt x="789992" y="777551"/>
                    <a:pt x="914400" y="597159"/>
                  </a:cubicBezTo>
                  <a:cubicBezTo>
                    <a:pt x="1038808" y="416767"/>
                    <a:pt x="892628" y="208383"/>
                    <a:pt x="746449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34290" tIns="17145" rIns="34290" bIns="17145" numCol="1" spcCol="38100" rtlCol="0" anchor="t">
              <a:noAutofit/>
            </a:bodyPr>
            <a:lstStyle/>
            <a:p>
              <a:pPr defTabSz="342900" latinLnBrk="1" hangingPunct="0"/>
              <a:endParaRPr lang="en-GB" sz="675">
                <a:solidFill>
                  <a:srgbClr val="000000"/>
                </a:solidFill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B4CEE10-7C4F-43C1-BDD2-CF8D9D32CA7A}"/>
                </a:ext>
              </a:extLst>
            </p:cNvPr>
            <p:cNvSpPr/>
            <p:nvPr/>
          </p:nvSpPr>
          <p:spPr>
            <a:xfrm>
              <a:off x="4827526" y="1927975"/>
              <a:ext cx="242613" cy="170867"/>
            </a:xfrm>
            <a:custGeom>
              <a:avLst/>
              <a:gdLst>
                <a:gd name="connsiteX0" fmla="*/ 603873 w 1073773"/>
                <a:gd name="connsiteY0" fmla="*/ 27136 h 791429"/>
                <a:gd name="connsiteX1" fmla="*/ 603873 w 1073773"/>
                <a:gd name="connsiteY1" fmla="*/ 27136 h 791429"/>
                <a:gd name="connsiteX2" fmla="*/ 349873 w 1073773"/>
                <a:gd name="connsiteY2" fmla="*/ 14436 h 791429"/>
                <a:gd name="connsiteX3" fmla="*/ 324473 w 1073773"/>
                <a:gd name="connsiteY3" fmla="*/ 52536 h 791429"/>
                <a:gd name="connsiteX4" fmla="*/ 299073 w 1073773"/>
                <a:gd name="connsiteY4" fmla="*/ 128736 h 791429"/>
                <a:gd name="connsiteX5" fmla="*/ 286373 w 1073773"/>
                <a:gd name="connsiteY5" fmla="*/ 204936 h 791429"/>
                <a:gd name="connsiteX6" fmla="*/ 210173 w 1073773"/>
                <a:gd name="connsiteY6" fmla="*/ 255736 h 791429"/>
                <a:gd name="connsiteX7" fmla="*/ 197473 w 1073773"/>
                <a:gd name="connsiteY7" fmla="*/ 293836 h 791429"/>
                <a:gd name="connsiteX8" fmla="*/ 133973 w 1073773"/>
                <a:gd name="connsiteY8" fmla="*/ 370036 h 791429"/>
                <a:gd name="connsiteX9" fmla="*/ 95873 w 1073773"/>
                <a:gd name="connsiteY9" fmla="*/ 395436 h 791429"/>
                <a:gd name="connsiteX10" fmla="*/ 32373 w 1073773"/>
                <a:gd name="connsiteY10" fmla="*/ 408136 h 791429"/>
                <a:gd name="connsiteX11" fmla="*/ 19673 w 1073773"/>
                <a:gd name="connsiteY11" fmla="*/ 560536 h 791429"/>
                <a:gd name="connsiteX12" fmla="*/ 45073 w 1073773"/>
                <a:gd name="connsiteY12" fmla="*/ 598636 h 791429"/>
                <a:gd name="connsiteX13" fmla="*/ 70473 w 1073773"/>
                <a:gd name="connsiteY13" fmla="*/ 674836 h 791429"/>
                <a:gd name="connsiteX14" fmla="*/ 95873 w 1073773"/>
                <a:gd name="connsiteY14" fmla="*/ 712936 h 791429"/>
                <a:gd name="connsiteX15" fmla="*/ 108573 w 1073773"/>
                <a:gd name="connsiteY15" fmla="*/ 751036 h 791429"/>
                <a:gd name="connsiteX16" fmla="*/ 146673 w 1073773"/>
                <a:gd name="connsiteY16" fmla="*/ 763736 h 791429"/>
                <a:gd name="connsiteX17" fmla="*/ 184773 w 1073773"/>
                <a:gd name="connsiteY17" fmla="*/ 789136 h 791429"/>
                <a:gd name="connsiteX18" fmla="*/ 540373 w 1073773"/>
                <a:gd name="connsiteY18" fmla="*/ 776436 h 791429"/>
                <a:gd name="connsiteX19" fmla="*/ 565773 w 1073773"/>
                <a:gd name="connsiteY19" fmla="*/ 700236 h 791429"/>
                <a:gd name="connsiteX20" fmla="*/ 578473 w 1073773"/>
                <a:gd name="connsiteY20" fmla="*/ 662136 h 791429"/>
                <a:gd name="connsiteX21" fmla="*/ 591173 w 1073773"/>
                <a:gd name="connsiteY21" fmla="*/ 624036 h 791429"/>
                <a:gd name="connsiteX22" fmla="*/ 667373 w 1073773"/>
                <a:gd name="connsiteY22" fmla="*/ 598636 h 791429"/>
                <a:gd name="connsiteX23" fmla="*/ 705473 w 1073773"/>
                <a:gd name="connsiteY23" fmla="*/ 585936 h 791429"/>
                <a:gd name="connsiteX24" fmla="*/ 819773 w 1073773"/>
                <a:gd name="connsiteY24" fmla="*/ 560536 h 791429"/>
                <a:gd name="connsiteX25" fmla="*/ 857873 w 1073773"/>
                <a:gd name="connsiteY25" fmla="*/ 458936 h 791429"/>
                <a:gd name="connsiteX26" fmla="*/ 883273 w 1073773"/>
                <a:gd name="connsiteY26" fmla="*/ 382736 h 791429"/>
                <a:gd name="connsiteX27" fmla="*/ 972173 w 1073773"/>
                <a:gd name="connsiteY27" fmla="*/ 319236 h 791429"/>
                <a:gd name="connsiteX28" fmla="*/ 1010273 w 1073773"/>
                <a:gd name="connsiteY28" fmla="*/ 306536 h 791429"/>
                <a:gd name="connsiteX29" fmla="*/ 1022973 w 1073773"/>
                <a:gd name="connsiteY29" fmla="*/ 268436 h 791429"/>
                <a:gd name="connsiteX30" fmla="*/ 1073773 w 1073773"/>
                <a:gd name="connsiteY30" fmla="*/ 217636 h 791429"/>
                <a:gd name="connsiteX31" fmla="*/ 1048373 w 1073773"/>
                <a:gd name="connsiteY31" fmla="*/ 52536 h 791429"/>
                <a:gd name="connsiteX32" fmla="*/ 972173 w 1073773"/>
                <a:gd name="connsiteY32" fmla="*/ 1736 h 791429"/>
                <a:gd name="connsiteX33" fmla="*/ 514973 w 1073773"/>
                <a:gd name="connsiteY33" fmla="*/ 1736 h 791429"/>
                <a:gd name="connsiteX34" fmla="*/ 451473 w 1073773"/>
                <a:gd name="connsiteY34" fmla="*/ 14436 h 79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73773" h="791429">
                  <a:moveTo>
                    <a:pt x="603873" y="27136"/>
                  </a:moveTo>
                  <a:lnTo>
                    <a:pt x="603873" y="27136"/>
                  </a:lnTo>
                  <a:cubicBezTo>
                    <a:pt x="519206" y="22903"/>
                    <a:pt x="434297" y="6761"/>
                    <a:pt x="349873" y="14436"/>
                  </a:cubicBezTo>
                  <a:cubicBezTo>
                    <a:pt x="334672" y="15818"/>
                    <a:pt x="330672" y="38588"/>
                    <a:pt x="324473" y="52536"/>
                  </a:cubicBezTo>
                  <a:cubicBezTo>
                    <a:pt x="313599" y="77002"/>
                    <a:pt x="303475" y="102326"/>
                    <a:pt x="299073" y="128736"/>
                  </a:cubicBezTo>
                  <a:cubicBezTo>
                    <a:pt x="294840" y="154136"/>
                    <a:pt x="301140" y="183840"/>
                    <a:pt x="286373" y="204936"/>
                  </a:cubicBezTo>
                  <a:cubicBezTo>
                    <a:pt x="268867" y="229945"/>
                    <a:pt x="210173" y="255736"/>
                    <a:pt x="210173" y="255736"/>
                  </a:cubicBezTo>
                  <a:cubicBezTo>
                    <a:pt x="205940" y="268436"/>
                    <a:pt x="203460" y="281862"/>
                    <a:pt x="197473" y="293836"/>
                  </a:cubicBezTo>
                  <a:cubicBezTo>
                    <a:pt x="183202" y="322379"/>
                    <a:pt x="158048" y="349974"/>
                    <a:pt x="133973" y="370036"/>
                  </a:cubicBezTo>
                  <a:cubicBezTo>
                    <a:pt x="122247" y="379807"/>
                    <a:pt x="110165" y="390077"/>
                    <a:pt x="95873" y="395436"/>
                  </a:cubicBezTo>
                  <a:cubicBezTo>
                    <a:pt x="75662" y="403015"/>
                    <a:pt x="53540" y="403903"/>
                    <a:pt x="32373" y="408136"/>
                  </a:cubicBezTo>
                  <a:cubicBezTo>
                    <a:pt x="-9084" y="470321"/>
                    <a:pt x="-7790" y="450683"/>
                    <a:pt x="19673" y="560536"/>
                  </a:cubicBezTo>
                  <a:cubicBezTo>
                    <a:pt x="23375" y="575344"/>
                    <a:pt x="38874" y="584688"/>
                    <a:pt x="45073" y="598636"/>
                  </a:cubicBezTo>
                  <a:cubicBezTo>
                    <a:pt x="55947" y="623102"/>
                    <a:pt x="55621" y="652559"/>
                    <a:pt x="70473" y="674836"/>
                  </a:cubicBezTo>
                  <a:cubicBezTo>
                    <a:pt x="78940" y="687536"/>
                    <a:pt x="89047" y="699284"/>
                    <a:pt x="95873" y="712936"/>
                  </a:cubicBezTo>
                  <a:cubicBezTo>
                    <a:pt x="101860" y="724910"/>
                    <a:pt x="99107" y="741570"/>
                    <a:pt x="108573" y="751036"/>
                  </a:cubicBezTo>
                  <a:cubicBezTo>
                    <a:pt x="118039" y="760502"/>
                    <a:pt x="134699" y="757749"/>
                    <a:pt x="146673" y="763736"/>
                  </a:cubicBezTo>
                  <a:cubicBezTo>
                    <a:pt x="160325" y="770562"/>
                    <a:pt x="172073" y="780669"/>
                    <a:pt x="184773" y="789136"/>
                  </a:cubicBezTo>
                  <a:cubicBezTo>
                    <a:pt x="303306" y="784903"/>
                    <a:pt x="424867" y="803387"/>
                    <a:pt x="540373" y="776436"/>
                  </a:cubicBezTo>
                  <a:cubicBezTo>
                    <a:pt x="566447" y="770352"/>
                    <a:pt x="557306" y="725636"/>
                    <a:pt x="565773" y="700236"/>
                  </a:cubicBezTo>
                  <a:lnTo>
                    <a:pt x="578473" y="662136"/>
                  </a:lnTo>
                  <a:cubicBezTo>
                    <a:pt x="582706" y="649436"/>
                    <a:pt x="578473" y="628269"/>
                    <a:pt x="591173" y="624036"/>
                  </a:cubicBezTo>
                  <a:lnTo>
                    <a:pt x="667373" y="598636"/>
                  </a:lnTo>
                  <a:cubicBezTo>
                    <a:pt x="680073" y="594403"/>
                    <a:pt x="692268" y="588137"/>
                    <a:pt x="705473" y="585936"/>
                  </a:cubicBezTo>
                  <a:cubicBezTo>
                    <a:pt x="794878" y="571035"/>
                    <a:pt x="757244" y="581379"/>
                    <a:pt x="819773" y="560536"/>
                  </a:cubicBezTo>
                  <a:cubicBezTo>
                    <a:pt x="863976" y="494232"/>
                    <a:pt x="832522" y="551889"/>
                    <a:pt x="857873" y="458936"/>
                  </a:cubicBezTo>
                  <a:cubicBezTo>
                    <a:pt x="864918" y="433105"/>
                    <a:pt x="861854" y="398800"/>
                    <a:pt x="883273" y="382736"/>
                  </a:cubicBezTo>
                  <a:cubicBezTo>
                    <a:pt x="894778" y="374107"/>
                    <a:pt x="953602" y="328521"/>
                    <a:pt x="972173" y="319236"/>
                  </a:cubicBezTo>
                  <a:cubicBezTo>
                    <a:pt x="984147" y="313249"/>
                    <a:pt x="997573" y="310769"/>
                    <a:pt x="1010273" y="306536"/>
                  </a:cubicBezTo>
                  <a:cubicBezTo>
                    <a:pt x="1014506" y="293836"/>
                    <a:pt x="1013507" y="277902"/>
                    <a:pt x="1022973" y="268436"/>
                  </a:cubicBezTo>
                  <a:cubicBezTo>
                    <a:pt x="1090706" y="200703"/>
                    <a:pt x="1039906" y="319236"/>
                    <a:pt x="1073773" y="217636"/>
                  </a:cubicBezTo>
                  <a:cubicBezTo>
                    <a:pt x="1073728" y="217272"/>
                    <a:pt x="1058070" y="71929"/>
                    <a:pt x="1048373" y="52536"/>
                  </a:cubicBezTo>
                  <a:cubicBezTo>
                    <a:pt x="1036428" y="28645"/>
                    <a:pt x="1000762" y="2469"/>
                    <a:pt x="972173" y="1736"/>
                  </a:cubicBezTo>
                  <a:cubicBezTo>
                    <a:pt x="819823" y="-2170"/>
                    <a:pt x="667373" y="1736"/>
                    <a:pt x="514973" y="1736"/>
                  </a:cubicBezTo>
                  <a:lnTo>
                    <a:pt x="451473" y="14436"/>
                  </a:lnTo>
                </a:path>
              </a:pathLst>
            </a:custGeom>
            <a:solidFill>
              <a:schemeClr val="accent1">
                <a:lumMod val="40000"/>
                <a:lumOff val="60000"/>
                <a:alpha val="60000"/>
              </a:schemeClr>
            </a:solidFill>
            <a:ln w="63500" cap="flat">
              <a:noFill/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90" tIns="17145" rIns="34290" bIns="17145" numCol="1" spcCol="38100" rtlCol="0" anchor="t">
              <a:noAutofit/>
            </a:bodyPr>
            <a:lstStyle/>
            <a:p>
              <a:pPr defTabSz="342900" latinLnBrk="1" hangingPunct="0"/>
              <a:endParaRPr lang="en-GB" sz="675">
                <a:solidFill>
                  <a:srgbClr val="000000"/>
                </a:solidFill>
              </a:endParaRPr>
            </a:p>
          </p:txBody>
        </p:sp>
      </p:grpSp>
      <p:pic>
        <p:nvPicPr>
          <p:cNvPr id="34" name="Grafik 33" descr="Ein Bild, das Text, Visitenkarte, Vektorgrafiken enthält.&#10;&#10;Automatisch generierte Beschreibung">
            <a:extLst>
              <a:ext uri="{FF2B5EF4-FFF2-40B4-BE49-F238E27FC236}">
                <a16:creationId xmlns:a16="http://schemas.microsoft.com/office/drawing/2014/main" id="{6AD43471-728B-446B-866F-09FF0CB917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21722" r="136" b="20518"/>
          <a:stretch/>
        </p:blipFill>
        <p:spPr>
          <a:xfrm>
            <a:off x="6189570" y="1123031"/>
            <a:ext cx="2471830" cy="1429989"/>
          </a:xfrm>
          <a:prstGeom prst="rect">
            <a:avLst/>
          </a:prstGeom>
        </p:spPr>
      </p:pic>
      <p:pic>
        <p:nvPicPr>
          <p:cNvPr id="35" name="Grafik 34" descr="Ein Bild, das Text, Messstab enthält.&#10;&#10;Automatisch generierte Beschreibung">
            <a:extLst>
              <a:ext uri="{FF2B5EF4-FFF2-40B4-BE49-F238E27FC236}">
                <a16:creationId xmlns:a16="http://schemas.microsoft.com/office/drawing/2014/main" id="{437CC679-8BC0-4543-B322-09C62D12F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2" b="20773"/>
          <a:stretch/>
        </p:blipFill>
        <p:spPr>
          <a:xfrm>
            <a:off x="5085077" y="3085553"/>
            <a:ext cx="2515471" cy="140929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322D40B-C5D1-440B-9893-6506315422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7" b="20714"/>
          <a:stretch/>
        </p:blipFill>
        <p:spPr>
          <a:xfrm>
            <a:off x="-82218" y="3127703"/>
            <a:ext cx="2645888" cy="152030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0C5EB84-CD3D-4CE4-96EF-AF879CB8E3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 b="21415"/>
          <a:stretch/>
        </p:blipFill>
        <p:spPr>
          <a:xfrm>
            <a:off x="2610822" y="3531579"/>
            <a:ext cx="1679174" cy="10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5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54B8A3-11D8-4059-AD3E-34F04541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D1D1AA-8451-4951-8363-27E68CC6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CA7AA10-4E33-46B3-A019-E8F97C54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Flow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DC162C-0331-4170-9438-AA5E7196B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1" y="0"/>
            <a:ext cx="6099329" cy="51450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3AC8D2-B333-41A5-A131-46BC7BD7D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4" r="3261" b="14991"/>
          <a:stretch/>
        </p:blipFill>
        <p:spPr>
          <a:xfrm>
            <a:off x="18346" y="3441538"/>
            <a:ext cx="3044671" cy="1037696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86D47C0-6ECB-48DC-B31F-8BEDC7D4C430}"/>
              </a:ext>
            </a:extLst>
          </p:cNvPr>
          <p:cNvCxnSpPr>
            <a:cxnSpLocks/>
          </p:cNvCxnSpPr>
          <p:nvPr/>
        </p:nvCxnSpPr>
        <p:spPr>
          <a:xfrm>
            <a:off x="2484782" y="4267200"/>
            <a:ext cx="173603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C66A9EC8-6CD6-4C8D-BD4F-88A8E9501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7" y="1496765"/>
            <a:ext cx="2546014" cy="1571736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9AA9036-2F51-4103-AF1A-03688056FFAF}"/>
              </a:ext>
            </a:extLst>
          </p:cNvPr>
          <p:cNvCxnSpPr>
            <a:cxnSpLocks/>
          </p:cNvCxnSpPr>
          <p:nvPr/>
        </p:nvCxnSpPr>
        <p:spPr>
          <a:xfrm>
            <a:off x="2279374" y="2282633"/>
            <a:ext cx="1159565" cy="15074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13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EE229-D59D-4E12-81AC-0212FCC5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17FCD-3B20-4BCB-B5E5-C8FB01F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07184F-D84F-482F-B9F3-B627DC0A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11" y="2284549"/>
            <a:ext cx="6869178" cy="575989"/>
          </a:xfrm>
        </p:spPr>
        <p:txBody>
          <a:bodyPr anchor="ctr" anchorCtr="0"/>
          <a:lstStyle/>
          <a:p>
            <a:pPr algn="ctr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06187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516039-E366-4574-9B93-2D2D0E3F5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20" y="1188000"/>
            <a:ext cx="8644560" cy="3365893"/>
          </a:xfrm>
        </p:spPr>
        <p:txBody>
          <a:bodyPr>
            <a:normAutofit/>
          </a:bodyPr>
          <a:lstStyle/>
          <a:p>
            <a:r>
              <a:rPr lang="en-US" sz="1600" dirty="0"/>
              <a:t>One of our main task in the ETP hardware group is the contribution to the construction of the Phase-2 Outer Tracker (OT)</a:t>
            </a:r>
          </a:p>
          <a:p>
            <a:r>
              <a:rPr lang="en-US" sz="1600" dirty="0"/>
              <a:t>We have a leading role in the silicon sensor R&amp;D and QC</a:t>
            </a:r>
          </a:p>
          <a:p>
            <a:r>
              <a:rPr lang="en-US" sz="1600" dirty="0"/>
              <a:t>We have a leading role in the development of test and assembly procedures for 2S Modules</a:t>
            </a:r>
          </a:p>
          <a:p>
            <a:pPr lvl="1"/>
            <a:r>
              <a:rPr lang="en-US" sz="1400" dirty="0"/>
              <a:t>In 2016 we pledged to build up to </a:t>
            </a:r>
            <a:r>
              <a:rPr lang="en-US" sz="1400" b="1" dirty="0">
                <a:solidFill>
                  <a:srgbClr val="FF0000"/>
                </a:solidFill>
              </a:rPr>
              <a:t>2000</a:t>
            </a:r>
            <a:r>
              <a:rPr lang="en-US" sz="1400" dirty="0"/>
              <a:t> 2S Modules within 2 years</a:t>
            </a:r>
            <a:br>
              <a:rPr lang="en-US" sz="1400" dirty="0"/>
            </a:br>
            <a:r>
              <a:rPr lang="en-US" sz="1400" dirty="0"/>
              <a:t>(400 working days)</a:t>
            </a:r>
          </a:p>
          <a:p>
            <a:pPr lvl="1"/>
            <a:r>
              <a:rPr lang="en-US" sz="1400" dirty="0"/>
              <a:t>Involves the grant for two technicians,</a:t>
            </a:r>
            <a:br>
              <a:rPr lang="en-US" sz="1400" dirty="0"/>
            </a:br>
            <a:r>
              <a:rPr lang="en-US" sz="1400" dirty="0"/>
              <a:t>two PHDs and two </a:t>
            </a:r>
            <a:r>
              <a:rPr lang="en-US" sz="1400" dirty="0" err="1"/>
              <a:t>PostDocs</a:t>
            </a:r>
            <a:r>
              <a:rPr lang="en-US" sz="1400" dirty="0"/>
              <a:t> by BMBF</a:t>
            </a:r>
          </a:p>
          <a:p>
            <a:r>
              <a:rPr lang="en-US" sz="1600" dirty="0"/>
              <a:t>Mean production rate: </a:t>
            </a:r>
            <a:r>
              <a:rPr lang="en-US" sz="1600" b="1" dirty="0"/>
              <a:t>4 modules/day</a:t>
            </a:r>
            <a:br>
              <a:rPr lang="en-US" sz="1600" b="1" dirty="0"/>
            </a:br>
            <a:r>
              <a:rPr lang="en-US" sz="1600" b="1" dirty="0"/>
              <a:t>with 6 modules/day at peak</a:t>
            </a:r>
          </a:p>
          <a:p>
            <a:pPr lvl="1"/>
            <a:r>
              <a:rPr lang="en-US" sz="1400" dirty="0"/>
              <a:t>Technically, we can boost the </a:t>
            </a:r>
            <a:r>
              <a:rPr lang="en-US" sz="1400" dirty="0" err="1"/>
              <a:t>productionline</a:t>
            </a:r>
            <a:r>
              <a:rPr lang="en-US" sz="1400" dirty="0"/>
              <a:t> up to</a:t>
            </a:r>
            <a:br>
              <a:rPr lang="en-US" sz="1400" dirty="0"/>
            </a:br>
            <a:r>
              <a:rPr lang="en-US" sz="1400" u="sng" dirty="0"/>
              <a:t>8 modules/day</a:t>
            </a:r>
            <a:r>
              <a:rPr lang="en-US" sz="1400" dirty="0"/>
              <a:t> but we are most likely limited by staff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AE5997-18F1-4E11-9850-8CF41AFE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9300F1-5856-41B9-ACE7-26F658BF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1AEC2E-5602-4B56-A97B-57D0FFD79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692CB8-A76B-4524-9C5A-176D76E8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1"/>
          <a:stretch/>
        </p:blipFill>
        <p:spPr>
          <a:xfrm>
            <a:off x="5015948" y="2497785"/>
            <a:ext cx="4042712" cy="20561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29CB4F-DB24-44CE-868A-3A49F7F2A690}"/>
              </a:ext>
            </a:extLst>
          </p:cNvPr>
          <p:cNvSpPr txBox="1"/>
          <p:nvPr/>
        </p:nvSpPr>
        <p:spPr>
          <a:xfrm>
            <a:off x="5638800" y="4400003"/>
            <a:ext cx="293535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2S Module Workshop at ETP 2022</a:t>
            </a:r>
          </a:p>
        </p:txBody>
      </p:sp>
    </p:spTree>
    <p:extLst>
      <p:ext uri="{BB962C8B-B14F-4D97-AF65-F5344CB8AC3E}">
        <p14:creationId xmlns:p14="http://schemas.microsoft.com/office/powerpoint/2010/main" val="421275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4667705-5A81-444E-814E-DCFD6810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8343900" cy="3365893"/>
          </a:xfrm>
        </p:spPr>
        <p:txBody>
          <a:bodyPr>
            <a:normAutofit/>
          </a:bodyPr>
          <a:lstStyle/>
          <a:p>
            <a:r>
              <a:rPr lang="en-US" sz="1600" dirty="0"/>
              <a:t>Ulrich, Alexander and myself form the coordination team</a:t>
            </a:r>
          </a:p>
          <a:p>
            <a:pPr lvl="1"/>
            <a:r>
              <a:rPr lang="en-US" sz="1400" dirty="0"/>
              <a:t>In case you need to take a sick leave, please ensure that at least one of us is informed</a:t>
            </a:r>
          </a:p>
          <a:p>
            <a:r>
              <a:rPr lang="en-US" sz="1600" dirty="0" err="1"/>
              <a:t>CernBox</a:t>
            </a:r>
            <a:r>
              <a:rPr lang="en-US" sz="1600" dirty="0"/>
              <a:t> folder containing most of the relevant information:</a:t>
            </a:r>
            <a:br>
              <a:rPr lang="en-US" sz="1600" dirty="0"/>
            </a:br>
            <a:r>
              <a:rPr lang="en-US" sz="1600" dirty="0">
                <a:hlinkClick r:id="rId2"/>
              </a:rPr>
              <a:t>https://cernbox.cern.ch/s/zsPK69Dw8yZZNTH</a:t>
            </a:r>
            <a:endParaRPr lang="en-US" sz="1600" dirty="0"/>
          </a:p>
          <a:p>
            <a:pPr lvl="1"/>
            <a:r>
              <a:rPr lang="en-US" sz="1400" dirty="0"/>
              <a:t>Please bookmark on your institute PC</a:t>
            </a:r>
            <a:endParaRPr lang="en-US" sz="1600" dirty="0"/>
          </a:p>
          <a:p>
            <a:r>
              <a:rPr lang="en-US" sz="1600" dirty="0"/>
              <a:t>Contains:</a:t>
            </a:r>
          </a:p>
          <a:p>
            <a:pPr lvl="1"/>
            <a:r>
              <a:rPr lang="en-US" sz="1400" b="1" dirty="0"/>
              <a:t>Shift schedules </a:t>
            </a:r>
            <a:r>
              <a:rPr lang="en-US" sz="1400" dirty="0"/>
              <a:t>(incl. module type assembly plan)</a:t>
            </a:r>
          </a:p>
          <a:p>
            <a:pPr lvl="1"/>
            <a:r>
              <a:rPr lang="en-US" sz="1400" dirty="0"/>
              <a:t>Instructions for assembly and front-end usage + THIS Guideline</a:t>
            </a:r>
            <a:endParaRPr lang="en-US" sz="1200" dirty="0"/>
          </a:p>
          <a:p>
            <a:pPr lvl="1"/>
            <a:r>
              <a:rPr lang="en-US" sz="1400" dirty="0"/>
              <a:t>QC Sheets</a:t>
            </a:r>
          </a:p>
          <a:p>
            <a:pPr lvl="1"/>
            <a:r>
              <a:rPr lang="en-US" sz="1400" dirty="0"/>
              <a:t>Cleaning log</a:t>
            </a:r>
          </a:p>
          <a:p>
            <a:pPr lvl="1"/>
            <a:r>
              <a:rPr lang="en-US" sz="1400" dirty="0"/>
              <a:t>Glue log (When did we open which container)</a:t>
            </a:r>
          </a:p>
          <a:p>
            <a:pPr lvl="1"/>
            <a:r>
              <a:rPr lang="en-US" sz="1400" dirty="0"/>
              <a:t>Vacation planning: Have a look at the sheet and please ask first before applying in the SAP system</a:t>
            </a:r>
          </a:p>
          <a:p>
            <a:r>
              <a:rPr lang="en-US" sz="1600" dirty="0"/>
              <a:t>E-Mail list </a:t>
            </a:r>
            <a:r>
              <a:rPr lang="en-US" sz="1600" dirty="0">
                <a:hlinkClick r:id="rId3"/>
              </a:rPr>
              <a:t>cms-2s-module-assembly@lists.kit.edu</a:t>
            </a:r>
            <a:r>
              <a:rPr lang="en-US" sz="1600" dirty="0"/>
              <a:t> for announcements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1017DA-906A-4C21-AA46-7A99CF1E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D1772-7242-43F9-B50D-73BDC55A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684E587-9528-48F3-940C-2F7EB325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Points</a:t>
            </a:r>
          </a:p>
        </p:txBody>
      </p:sp>
    </p:spTree>
    <p:extLst>
      <p:ext uri="{BB962C8B-B14F-4D97-AF65-F5344CB8AC3E}">
        <p14:creationId xmlns:p14="http://schemas.microsoft.com/office/powerpoint/2010/main" val="459509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9E67B3-F648-4954-BDD9-AED7E398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CB5027-6859-4A39-94B9-6453CA3F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0ECA9F6-FF94-4F6E-964C-81966D2F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696825"/>
          </a:xfrm>
        </p:spPr>
        <p:txBody>
          <a:bodyPr/>
          <a:lstStyle/>
          <a:p>
            <a:r>
              <a:rPr lang="en-US" dirty="0"/>
              <a:t>ETP at KIT</a:t>
            </a:r>
            <a:br>
              <a:rPr lang="en-US" dirty="0"/>
            </a:br>
            <a:r>
              <a:rPr lang="en-US" dirty="0"/>
              <a:t>Campus North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0E5B1A-95C3-489F-97F6-099232DB2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14" y="85295"/>
            <a:ext cx="2672791" cy="3661934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5B06592-8D11-4C8D-B5B4-BB4170E61A6C}"/>
              </a:ext>
            </a:extLst>
          </p:cNvPr>
          <p:cNvCxnSpPr>
            <a:cxnSpLocks/>
          </p:cNvCxnSpPr>
          <p:nvPr/>
        </p:nvCxnSpPr>
        <p:spPr>
          <a:xfrm flipV="1">
            <a:off x="2199861" y="828262"/>
            <a:ext cx="2100468" cy="6095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C7B2CD2C-8C55-4208-8EBA-F26A75861E7D}"/>
              </a:ext>
            </a:extLst>
          </p:cNvPr>
          <p:cNvSpPr/>
          <p:nvPr/>
        </p:nvSpPr>
        <p:spPr>
          <a:xfrm>
            <a:off x="4300329" y="384313"/>
            <a:ext cx="331305" cy="874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0CD5EF-2547-403F-A75F-6F51E8C7D293}"/>
              </a:ext>
            </a:extLst>
          </p:cNvPr>
          <p:cNvSpPr txBox="1"/>
          <p:nvPr/>
        </p:nvSpPr>
        <p:spPr>
          <a:xfrm>
            <a:off x="331304" y="1437861"/>
            <a:ext cx="247535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Main building 401: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Part reception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Logistics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Burn-In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Packaging &amp; Shipping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Spare probe-station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Spare module test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Spare wire-bonder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(Climatic chamber)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D70A99F-B1D5-4D07-8BC6-A1CE228B19C0}"/>
              </a:ext>
            </a:extLst>
          </p:cNvPr>
          <p:cNvSpPr txBox="1"/>
          <p:nvPr/>
        </p:nvSpPr>
        <p:spPr>
          <a:xfrm>
            <a:off x="6507940" y="1603513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Hall 245 with clean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Full module assembly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9859F2A-DF8F-48E2-BF77-D86D8398C959}"/>
              </a:ext>
            </a:extLst>
          </p:cNvPr>
          <p:cNvSpPr/>
          <p:nvPr/>
        </p:nvSpPr>
        <p:spPr>
          <a:xfrm flipV="1">
            <a:off x="5161721" y="1603513"/>
            <a:ext cx="596349" cy="352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5697E7F-9E23-4668-91EE-800380A12C7F}"/>
              </a:ext>
            </a:extLst>
          </p:cNvPr>
          <p:cNvCxnSpPr>
            <a:cxnSpLocks/>
            <a:stCxn id="17" idx="1"/>
            <a:endCxn id="18" idx="3"/>
          </p:cNvCxnSpPr>
          <p:nvPr/>
        </p:nvCxnSpPr>
        <p:spPr>
          <a:xfrm flipH="1" flipV="1">
            <a:off x="5758070" y="1779646"/>
            <a:ext cx="749870" cy="1162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FB9274C7-D7E6-4208-8ED7-5D09DF489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3969118"/>
            <a:ext cx="8343900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After reception and unboxing, module components are brought and stored in clean room 245. After the module is assembled it is moved back to 401 for the burn-in test and shipping</a:t>
            </a:r>
          </a:p>
        </p:txBody>
      </p:sp>
    </p:spTree>
    <p:extLst>
      <p:ext uri="{BB962C8B-B14F-4D97-AF65-F5344CB8AC3E}">
        <p14:creationId xmlns:p14="http://schemas.microsoft.com/office/powerpoint/2010/main" val="3804534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498F1F2-F529-4C55-A3E6-306656CD7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We schedule the task for each person on a weekly basis</a:t>
            </a:r>
          </a:p>
          <a:p>
            <a:r>
              <a:rPr lang="en-US" sz="1600" dirty="0"/>
              <a:t>We have tasks that have to be done</a:t>
            </a:r>
          </a:p>
          <a:p>
            <a:pPr lvl="1"/>
            <a:r>
              <a:rPr lang="en-US" sz="1400" dirty="0"/>
              <a:t>Once a week / every two weeks (Sensor dicing test, QC Al-CF bridges)</a:t>
            </a:r>
          </a:p>
          <a:p>
            <a:pPr lvl="1"/>
            <a:r>
              <a:rPr lang="en-US" sz="1400" dirty="0"/>
              <a:t>Every second / third day (Some module tests / Hybrid VI / Skeleton test)</a:t>
            </a:r>
          </a:p>
          <a:p>
            <a:pPr lvl="1"/>
            <a:r>
              <a:rPr lang="en-US" sz="1400" dirty="0"/>
              <a:t>Daily (Gluing and Wire-bonding)</a:t>
            </a:r>
          </a:p>
          <a:p>
            <a:r>
              <a:rPr lang="en-US" sz="1600" dirty="0"/>
              <a:t>Skipping a daily task can most likely not be recovered the following days and will result in a production day with an outcome 0 modules, reducing our mean throughput significantly</a:t>
            </a:r>
          </a:p>
          <a:p>
            <a:r>
              <a:rPr lang="en-US" sz="1600" dirty="0"/>
              <a:t>At the beginning we will try to do the gluing steps with technicians and testing steps with scientific staff (</a:t>
            </a:r>
            <a:r>
              <a:rPr lang="en-US" sz="1600" dirty="0" err="1"/>
              <a:t>HiWi</a:t>
            </a:r>
            <a:r>
              <a:rPr lang="en-US" sz="1600" dirty="0"/>
              <a:t>, PHDs, Post-Docs)</a:t>
            </a:r>
          </a:p>
          <a:p>
            <a:r>
              <a:rPr lang="en-US" sz="1600" dirty="0"/>
              <a:t>Once we become more confident we will start to rotate more through the steps</a:t>
            </a:r>
          </a:p>
          <a:p>
            <a:r>
              <a:rPr lang="en-US" sz="1600" dirty="0"/>
              <a:t>The shift schedule document contains a individual time line for each person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1880D5-F86C-4322-B04A-E87FA842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37B820-FE2C-4071-946C-9C626E5C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A545D39-46CF-49C9-BA84-D1EE9CEA5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Schedule</a:t>
            </a:r>
          </a:p>
        </p:txBody>
      </p:sp>
    </p:spTree>
    <p:extLst>
      <p:ext uri="{BB962C8B-B14F-4D97-AF65-F5344CB8AC3E}">
        <p14:creationId xmlns:p14="http://schemas.microsoft.com/office/powerpoint/2010/main" val="847552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281D63-7F1E-4562-AE94-35B8CAFA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06E215-88AB-4AB6-A759-46BF627F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2C5F54-828E-4EF4-993F-324C4EB57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" y="0"/>
            <a:ext cx="8739809" cy="51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5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30D210-A152-4043-9D2D-759451DF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9440DB-0520-4626-AEB0-C7F15048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059CDF-E087-4079-AB75-2941C62E2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959"/>
            <a:ext cx="9144000" cy="1767169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3A4C8BF-4A83-4FE1-8381-B3ECF255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en-GB" dirty="0"/>
              <a:t>Personalized Schedules</a:t>
            </a:r>
          </a:p>
        </p:txBody>
      </p:sp>
    </p:spTree>
    <p:extLst>
      <p:ext uri="{BB962C8B-B14F-4D97-AF65-F5344CB8AC3E}">
        <p14:creationId xmlns:p14="http://schemas.microsoft.com/office/powerpoint/2010/main" val="339162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EE229-D59D-4E12-81AC-0212FCC5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17FCD-3B20-4BCB-B5E5-C8FB01F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07184F-D84F-482F-B9F3-B627DC0A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11" y="2284549"/>
            <a:ext cx="6869178" cy="575989"/>
          </a:xfrm>
        </p:spPr>
        <p:txBody>
          <a:bodyPr anchor="ctr" anchorCtr="0"/>
          <a:lstStyle/>
          <a:p>
            <a:pPr algn="ctr"/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72988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95FD57F-B44D-4074-94FF-987ADD594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200" dirty="0"/>
              <a:t>Do not take the times too serious, it is not straight forward to put everything into one big table</a:t>
            </a:r>
          </a:p>
          <a:p>
            <a:pPr lvl="1"/>
            <a:r>
              <a:rPr lang="en-GB" sz="1100" dirty="0"/>
              <a:t>By design, each person would do 2.5 extra hours per week, not sustainable</a:t>
            </a:r>
          </a:p>
          <a:p>
            <a:pPr lvl="1"/>
            <a:r>
              <a:rPr lang="en-GB" sz="1100" dirty="0"/>
              <a:t>We might adapt the times as soon as we have some experience, which can only be made once we have a situation in which each task is only done by one person</a:t>
            </a:r>
          </a:p>
          <a:p>
            <a:r>
              <a:rPr lang="en-GB" sz="1200" dirty="0"/>
              <a:t>Assembling the modules comes with a lot of steps</a:t>
            </a:r>
          </a:p>
          <a:p>
            <a:pPr lvl="1"/>
            <a:r>
              <a:rPr lang="en-GB" sz="1100" dirty="0"/>
              <a:t>Not all task can be depicted in the shift schedule</a:t>
            </a:r>
          </a:p>
          <a:p>
            <a:pPr lvl="1"/>
            <a:r>
              <a:rPr lang="en-GB" sz="1100" dirty="0"/>
              <a:t>Whenever you are done with your task, take a break, refresh yourself and afterwards check what you can do elsewhere or whom you can support; You can</a:t>
            </a:r>
          </a:p>
          <a:p>
            <a:pPr lvl="2"/>
            <a:r>
              <a:rPr lang="en-GB" sz="900" dirty="0"/>
              <a:t>VI hybrids</a:t>
            </a:r>
          </a:p>
          <a:p>
            <a:pPr lvl="2"/>
            <a:r>
              <a:rPr lang="en-GB" sz="900" dirty="0"/>
              <a:t>VI bridges</a:t>
            </a:r>
          </a:p>
          <a:p>
            <a:pPr lvl="2"/>
            <a:r>
              <a:rPr lang="en-GB" sz="900" dirty="0"/>
              <a:t>Assemble skeletons</a:t>
            </a:r>
          </a:p>
          <a:p>
            <a:pPr lvl="2"/>
            <a:r>
              <a:rPr lang="en-GB" sz="900" dirty="0"/>
              <a:t>Dicing tests</a:t>
            </a:r>
          </a:p>
          <a:p>
            <a:pPr lvl="2"/>
            <a:r>
              <a:rPr lang="en-GB" sz="900" dirty="0"/>
              <a:t>Assemble carriers</a:t>
            </a:r>
          </a:p>
          <a:p>
            <a:pPr lvl="2"/>
            <a:r>
              <a:rPr lang="en-GB" sz="900" dirty="0"/>
              <a:t>…</a:t>
            </a:r>
          </a:p>
          <a:p>
            <a:r>
              <a:rPr lang="en-GB" sz="1200" dirty="0"/>
              <a:t>In a full production scenario there will be max 2 gluing/assembly tasks per day per person</a:t>
            </a:r>
          </a:p>
          <a:p>
            <a:pPr lvl="1"/>
            <a:r>
              <a:rPr lang="en-GB" sz="1100" dirty="0"/>
              <a:t>1 in the morning, 1 in the afternoon</a:t>
            </a:r>
            <a:endParaRPr lang="en-GB" sz="1300" dirty="0"/>
          </a:p>
          <a:p>
            <a:r>
              <a:rPr lang="en-GB" sz="1300" dirty="0"/>
              <a:t>Building 1 module / day it takes 7 days to be done. Building multiple modules / day this will change to 10-11 days to have less constraints in the testing and assembly sequence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ABAF23-9D2D-4E9B-A316-1B2864AB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0D3BCA-03FD-440F-B48D-7072DDCA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9D8ECFD-EBF5-4F6B-8D42-D67B8CDC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Shift Schedule Granularity</a:t>
            </a:r>
          </a:p>
        </p:txBody>
      </p:sp>
    </p:spTree>
    <p:extLst>
      <p:ext uri="{BB962C8B-B14F-4D97-AF65-F5344CB8AC3E}">
        <p14:creationId xmlns:p14="http://schemas.microsoft.com/office/powerpoint/2010/main" val="58849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90FC75-05FA-4EB3-96FF-A1D37C0E4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3224420" cy="3365893"/>
          </a:xfrm>
        </p:spPr>
        <p:txBody>
          <a:bodyPr>
            <a:normAutofit/>
          </a:bodyPr>
          <a:lstStyle/>
          <a:p>
            <a:r>
              <a:rPr lang="en-GB" sz="1600" dirty="0"/>
              <a:t>~100 m²</a:t>
            </a:r>
          </a:p>
          <a:p>
            <a:r>
              <a:rPr lang="en-GB" sz="1600" dirty="0"/>
              <a:t>ISO class 7</a:t>
            </a:r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dirty="0"/>
              <a:t>Pressurized air ring line</a:t>
            </a:r>
          </a:p>
          <a:p>
            <a:r>
              <a:rPr lang="en-GB" sz="1600" dirty="0"/>
              <a:t>Vacuum ring line</a:t>
            </a:r>
          </a:p>
          <a:p>
            <a:r>
              <a:rPr lang="en-GB" sz="1600" dirty="0"/>
              <a:t>ESD-safe floor</a:t>
            </a:r>
          </a:p>
          <a:p>
            <a:r>
              <a:rPr lang="en-GB" sz="1600" dirty="0"/>
              <a:t>2024: Inauguration</a:t>
            </a:r>
          </a:p>
          <a:p>
            <a:endParaRPr lang="en-GB" sz="1600" b="1" dirty="0"/>
          </a:p>
          <a:p>
            <a:r>
              <a:rPr lang="en-GB" sz="1600" b="1" dirty="0"/>
              <a:t>You need to have access to building 245 with your KIT card</a:t>
            </a:r>
          </a:p>
          <a:p>
            <a:pPr lvl="1"/>
            <a:r>
              <a:rPr lang="en-GB" sz="1400" dirty="0"/>
              <a:t>Contact Fr. Schäfer or Fr. Chen</a:t>
            </a:r>
          </a:p>
          <a:p>
            <a:r>
              <a:rPr lang="en-GB" sz="1600" dirty="0"/>
              <a:t>It is a clean room: Please keep your drinks and snacks outside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2F29AE-045E-4E30-919D-A0241697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035CB1-D4EB-4CEA-ACA3-E43865AA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C6EF0A4-A90F-42F6-B0F5-2456B7C9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Clean Room 245</a:t>
            </a:r>
          </a:p>
        </p:txBody>
      </p:sp>
      <p:pic>
        <p:nvPicPr>
          <p:cNvPr id="6" name="Grafik 5" descr="Ein Bild, das Maßstabsmodell, Screenshot enthält.&#10;&#10;Automatisch generierte Beschreibung">
            <a:extLst>
              <a:ext uri="{FF2B5EF4-FFF2-40B4-BE49-F238E27FC236}">
                <a16:creationId xmlns:a16="http://schemas.microsoft.com/office/drawing/2014/main" id="{6C6BF46F-F3DB-4099-98C7-E79BD2681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"/>
          <a:stretch/>
        </p:blipFill>
        <p:spPr>
          <a:xfrm>
            <a:off x="4366590" y="12960"/>
            <a:ext cx="4777409" cy="2492168"/>
          </a:xfrm>
          <a:prstGeom prst="rect">
            <a:avLst/>
          </a:prstGeom>
          <a:noFill/>
        </p:spPr>
      </p:pic>
      <p:pic>
        <p:nvPicPr>
          <p:cNvPr id="9" name="Grafik 8" descr="Ein Bild, das Screenshot, Grafikdesign, Grafiken, Farbigkeit enthält.&#10;&#10;Automatisch generierte Beschreibung">
            <a:extLst>
              <a:ext uri="{FF2B5EF4-FFF2-40B4-BE49-F238E27FC236}">
                <a16:creationId xmlns:a16="http://schemas.microsoft.com/office/drawing/2014/main" id="{8AE46512-E965-42B6-9A2C-04FA1B87B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"/>
          <a:stretch/>
        </p:blipFill>
        <p:spPr>
          <a:xfrm>
            <a:off x="3364080" y="2018363"/>
            <a:ext cx="5779919" cy="29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89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BDA326-5625-4B66-82E6-7D9143E58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400" dirty="0"/>
              <a:t>Please leave your jackets / rain coats </a:t>
            </a:r>
            <a:r>
              <a:rPr lang="en-US" sz="1400" b="1" dirty="0"/>
              <a:t>outside</a:t>
            </a:r>
            <a:r>
              <a:rPr lang="en-US" sz="1400" dirty="0"/>
              <a:t> the air lock</a:t>
            </a:r>
          </a:p>
          <a:p>
            <a:pPr lvl="1"/>
            <a:r>
              <a:rPr lang="en-US" sz="1200" dirty="0"/>
              <a:t>Put in one of the lockers or hang on TV holder</a:t>
            </a:r>
          </a:p>
          <a:p>
            <a:pPr lvl="1"/>
            <a:r>
              <a:rPr lang="en-US" sz="1200" dirty="0"/>
              <a:t>We will install a coatrack outside soon</a:t>
            </a:r>
          </a:p>
          <a:p>
            <a:r>
              <a:rPr lang="en-US" sz="1400" dirty="0"/>
              <a:t>Put on hair net, clean room coat and get your mask</a:t>
            </a:r>
          </a:p>
          <a:p>
            <a:pPr lvl="1"/>
            <a:r>
              <a:rPr lang="en-US" sz="1200" dirty="0"/>
              <a:t>Each long-term member should already have his own, labelled coat</a:t>
            </a:r>
          </a:p>
          <a:p>
            <a:pPr lvl="1"/>
            <a:r>
              <a:rPr lang="en-US" sz="1200" dirty="0"/>
              <a:t>If you want you can use the same hair net and masks multiple times (not essential)</a:t>
            </a:r>
          </a:p>
          <a:p>
            <a:pPr lvl="1"/>
            <a:r>
              <a:rPr lang="en-US" sz="1200" dirty="0"/>
              <a:t>You can keep your sweater on the same hook from which you took the coat</a:t>
            </a:r>
          </a:p>
          <a:p>
            <a:pPr lvl="1"/>
            <a:r>
              <a:rPr lang="en-US" sz="1200" dirty="0"/>
              <a:t>We still have to come up on how to clean the coats</a:t>
            </a:r>
            <a:br>
              <a:rPr lang="en-US" sz="1200" dirty="0"/>
            </a:br>
            <a:r>
              <a:rPr lang="en-US" sz="1200" dirty="0"/>
              <a:t>(most probably one of us will take a bunch home and wash them</a:t>
            </a:r>
          </a:p>
          <a:p>
            <a:r>
              <a:rPr lang="en-US" sz="1400" dirty="0"/>
              <a:t>Shoes</a:t>
            </a:r>
          </a:p>
          <a:p>
            <a:pPr lvl="1"/>
            <a:r>
              <a:rPr lang="en-US" sz="1200" dirty="0"/>
              <a:t>Put your street shoes on the shelves at the outer side</a:t>
            </a:r>
          </a:p>
          <a:p>
            <a:pPr lvl="1"/>
            <a:r>
              <a:rPr lang="en-US" sz="1200" dirty="0"/>
              <a:t>Each long-term member should already have ESD-safe “clean room shoes” (Birkenstock)</a:t>
            </a:r>
          </a:p>
          <a:p>
            <a:pPr lvl="2"/>
            <a:r>
              <a:rPr lang="en-US" sz="1000" dirty="0"/>
              <a:t>If you do not have shoes already, put on the blue over shoes and put the strap IN your sock</a:t>
            </a:r>
          </a:p>
          <a:p>
            <a:pPr lvl="1"/>
            <a:r>
              <a:rPr lang="en-US" sz="1200" dirty="0"/>
              <a:t>Mark them with your name and always store them in the shelve labelled with your name</a:t>
            </a:r>
          </a:p>
          <a:p>
            <a:pPr lvl="1"/>
            <a:r>
              <a:rPr lang="en-US" sz="1200" dirty="0"/>
              <a:t>Avoid taking the wrong shoes</a:t>
            </a:r>
          </a:p>
          <a:p>
            <a:r>
              <a:rPr lang="en-US" sz="1400" dirty="0"/>
              <a:t>After entering: Check ESD-connection to the floor! (No charge-up while walking around)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EC9D2A-867D-429D-8ED9-114CB808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C41F50-F41E-4264-927A-9DEAAF70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F4D0A0D-1CE1-4C39-8601-07667A0D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Entering the Clean Room – Air Lock</a:t>
            </a:r>
          </a:p>
        </p:txBody>
      </p:sp>
    </p:spTree>
    <p:extLst>
      <p:ext uri="{BB962C8B-B14F-4D97-AF65-F5344CB8AC3E}">
        <p14:creationId xmlns:p14="http://schemas.microsoft.com/office/powerpoint/2010/main" val="2648175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34F01F6-6B2E-452F-8E52-1353B2D8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4662280" cy="3365893"/>
          </a:xfrm>
        </p:spPr>
        <p:txBody>
          <a:bodyPr>
            <a:normAutofit/>
          </a:bodyPr>
          <a:lstStyle/>
          <a:p>
            <a:r>
              <a:rPr lang="en-US" sz="1100" dirty="0"/>
              <a:t>Please do not bring cardboard boxes inside the clean room</a:t>
            </a:r>
          </a:p>
          <a:p>
            <a:r>
              <a:rPr lang="en-US" sz="1100" dirty="0"/>
              <a:t>We do have a cleaning robot (Reiner / Robby / Obi Wan </a:t>
            </a:r>
            <a:r>
              <a:rPr lang="en-US" sz="1100" dirty="0" err="1"/>
              <a:t>Cleanobi</a:t>
            </a:r>
            <a:r>
              <a:rPr lang="en-US" sz="1100" dirty="0"/>
              <a:t>)</a:t>
            </a:r>
          </a:p>
          <a:p>
            <a:pPr lvl="1"/>
            <a:r>
              <a:rPr lang="en-US" sz="1050" dirty="0"/>
              <a:t>Cleans (vac. cleaning &amp; wiping) each Thursday evening (8pm – 10pm)</a:t>
            </a:r>
          </a:p>
          <a:p>
            <a:pPr lvl="1"/>
            <a:r>
              <a:rPr lang="en-US" sz="1050" dirty="0"/>
              <a:t>Requires water change on Friday morning</a:t>
            </a:r>
          </a:p>
          <a:p>
            <a:pPr lvl="2"/>
            <a:r>
              <a:rPr lang="en-US" sz="1000" dirty="0"/>
              <a:t>We are using decalcified water for re-fill</a:t>
            </a:r>
          </a:p>
          <a:p>
            <a:pPr lvl="1"/>
            <a:r>
              <a:rPr lang="en-US" sz="1050" dirty="0"/>
              <a:t>Interval might increase once we are at full pace</a:t>
            </a:r>
          </a:p>
          <a:p>
            <a:r>
              <a:rPr lang="en-US" sz="1100" dirty="0"/>
              <a:t>In times of low productivity (e.g. missing components) we will also do a manual cleaning of all surfaces</a:t>
            </a:r>
            <a:endParaRPr lang="en-US" sz="900" dirty="0"/>
          </a:p>
          <a:p>
            <a:pPr lvl="1"/>
            <a:r>
              <a:rPr lang="en-US" sz="1050" dirty="0"/>
              <a:t>There is a “</a:t>
            </a:r>
            <a:r>
              <a:rPr lang="en-US" sz="1050" dirty="0" err="1"/>
              <a:t>Reiningungsplan</a:t>
            </a:r>
            <a:r>
              <a:rPr lang="en-US" sz="1050" dirty="0"/>
              <a:t>” in the </a:t>
            </a:r>
            <a:r>
              <a:rPr lang="en-US" sz="1050" dirty="0" err="1"/>
              <a:t>CernBox</a:t>
            </a:r>
            <a:r>
              <a:rPr lang="en-US" sz="1050" dirty="0"/>
              <a:t> for documentation</a:t>
            </a:r>
          </a:p>
          <a:p>
            <a:r>
              <a:rPr lang="en-US" sz="1100" dirty="0"/>
              <a:t>Only things relevant to the production should stay inside the clean room</a:t>
            </a:r>
          </a:p>
          <a:p>
            <a:pPr lvl="1"/>
            <a:r>
              <a:rPr lang="en-US" sz="1050" dirty="0"/>
              <a:t>As we are still rearranging stuff, this is not yet 100% true, but new stuff brought into the room should always be questioned</a:t>
            </a:r>
          </a:p>
          <a:p>
            <a:r>
              <a:rPr lang="en-US" sz="1100" dirty="0"/>
              <a:t>Please empty the trash bins regularly</a:t>
            </a:r>
          </a:p>
          <a:p>
            <a:pPr lvl="1"/>
            <a:r>
              <a:rPr lang="en-US" sz="1050" dirty="0"/>
              <a:t>“Endless bag” system</a:t>
            </a:r>
          </a:p>
          <a:p>
            <a:r>
              <a:rPr lang="en-US" sz="1100" dirty="0"/>
              <a:t>Remove packaging material and put it into the trash next to building 401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CB336B0-D7C2-4B97-823C-5006D810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B2BEE4-1C6D-47A8-B722-E402CB86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B7E661-103B-4A12-A79A-E77F599F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the Clean Room clean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CAC7DC-E54F-47BB-9E39-BB11B74BF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2" y="794"/>
            <a:ext cx="3982278" cy="2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A25134-7B49-4DB6-816E-2476F3506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2" y="2411327"/>
            <a:ext cx="3982279" cy="22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53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FBE65BD-9F83-4217-A601-39BD5BD80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might not be the person doing the same task the following day</a:t>
            </a:r>
          </a:p>
          <a:p>
            <a:r>
              <a:rPr lang="en-US" dirty="0"/>
              <a:t>After the task is done, put the tools were they are supposed to be</a:t>
            </a:r>
          </a:p>
          <a:p>
            <a:pPr lvl="1"/>
            <a:r>
              <a:rPr lang="en-US" dirty="0"/>
              <a:t>We will decide together what to place where and then make example images on how to leave each working space</a:t>
            </a:r>
          </a:p>
          <a:p>
            <a:r>
              <a:rPr lang="en-US" u="sng" dirty="0"/>
              <a:t>Clean your tools</a:t>
            </a:r>
            <a:r>
              <a:rPr lang="en-US" dirty="0"/>
              <a:t> (Epoxy resin)</a:t>
            </a:r>
          </a:p>
          <a:p>
            <a:r>
              <a:rPr lang="en-US" dirty="0"/>
              <a:t>Communicate, when we should change</a:t>
            </a:r>
            <a:br>
              <a:rPr lang="en-US" dirty="0"/>
            </a:br>
            <a:r>
              <a:rPr lang="en-US" dirty="0"/>
              <a:t>things (more, other tools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001CEE-D14C-4070-97D0-13B1BE35B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D16082-2A67-4461-9EF4-2C6040EC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C2C8D8-BACE-406C-9C8D-556E7FE2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the Working Space organized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C0C9C7-EF34-4E42-8396-BA77AE3578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387599"/>
            <a:ext cx="3903662" cy="2219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227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BE148E-699B-4CEE-82C2-EA415208A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Being the hardware flag-ship, we will have plenty of visitors during the next two years</a:t>
            </a:r>
          </a:p>
          <a:p>
            <a:pPr lvl="1"/>
            <a:r>
              <a:rPr lang="en-US" sz="1400" dirty="0"/>
              <a:t>There are nice posters outside the clean room to introduce the topic (1 in German)</a:t>
            </a:r>
          </a:p>
          <a:p>
            <a:r>
              <a:rPr lang="en-US" sz="1600" dirty="0"/>
              <a:t>There are disposable clean room coats and over-shoes available</a:t>
            </a:r>
          </a:p>
          <a:p>
            <a:r>
              <a:rPr lang="en-US" sz="1600" dirty="0"/>
              <a:t>Please ensure that all visitors wear them (incl. hair nets)</a:t>
            </a:r>
          </a:p>
          <a:p>
            <a:r>
              <a:rPr lang="en-US" sz="1600" dirty="0"/>
              <a:t>Within the clean room:</a:t>
            </a:r>
          </a:p>
          <a:p>
            <a:pPr lvl="1"/>
            <a:r>
              <a:rPr lang="en-US" sz="1400" dirty="0"/>
              <a:t>Only looking, everything is kept were it is</a:t>
            </a:r>
          </a:p>
          <a:p>
            <a:pPr lvl="1"/>
            <a:r>
              <a:rPr lang="en-US" sz="1400" dirty="0"/>
              <a:t>Worst case: Jigs are moved, tools are not were they are supposed to be.</a:t>
            </a:r>
            <a:br>
              <a:rPr lang="en-US" sz="1400" dirty="0"/>
            </a:br>
            <a:r>
              <a:rPr lang="en-US" sz="1400" b="1" dirty="0">
                <a:solidFill>
                  <a:srgbClr val="FF0000"/>
                </a:solidFill>
              </a:rPr>
              <a:t>Big No </a:t>
            </a:r>
            <a:r>
              <a:rPr lang="en-US" sz="1400" b="1" dirty="0" err="1">
                <a:solidFill>
                  <a:srgbClr val="FF0000"/>
                </a:solidFill>
              </a:rPr>
              <a:t>No</a:t>
            </a:r>
            <a:r>
              <a:rPr lang="en-US" sz="1400" b="1" dirty="0">
                <a:solidFill>
                  <a:srgbClr val="FF0000"/>
                </a:solidFill>
              </a:rPr>
              <a:t>!</a:t>
            </a:r>
          </a:p>
          <a:p>
            <a:pPr lvl="1"/>
            <a:r>
              <a:rPr lang="en-US" sz="1400" dirty="0"/>
              <a:t>Some work requires quite some concentration. If people seem to be very busy, do not interrupt them</a:t>
            </a:r>
          </a:p>
          <a:p>
            <a:r>
              <a:rPr lang="en-US" sz="1600" dirty="0"/>
              <a:t>We will prepare some hands-on stuff to show around:</a:t>
            </a:r>
            <a:br>
              <a:rPr lang="en-US" sz="1600" dirty="0"/>
            </a:br>
            <a:r>
              <a:rPr lang="en-US" sz="1600" dirty="0"/>
              <a:t>Broken sensors, bridges, hybrids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FEC228-5AF4-43F6-9E50-78D5E2F2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DF2602-65F2-46D5-8983-6AA0589C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30BA96-C9E7-4895-B375-B867674B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Visitors</a:t>
            </a:r>
          </a:p>
        </p:txBody>
      </p:sp>
    </p:spTree>
    <p:extLst>
      <p:ext uri="{BB962C8B-B14F-4D97-AF65-F5344CB8AC3E}">
        <p14:creationId xmlns:p14="http://schemas.microsoft.com/office/powerpoint/2010/main" val="22599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C5AA383-5CED-4EE9-A4FE-629660885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is a small office in 245 used by our IAP colleagues (‘Mo’, Heiko) that could be used for breaks</a:t>
            </a:r>
          </a:p>
          <a:p>
            <a:pPr lvl="1"/>
            <a:r>
              <a:rPr lang="en-GB" dirty="0"/>
              <a:t>Chairs, desks…</a:t>
            </a:r>
          </a:p>
          <a:p>
            <a:pPr lvl="1"/>
            <a:r>
              <a:rPr lang="en-GB" dirty="0"/>
              <a:t>On the way to the restrooms (you must bring your access card)</a:t>
            </a:r>
          </a:p>
          <a:p>
            <a:r>
              <a:rPr lang="en-GB" dirty="0"/>
              <a:t>Not yet requested from our side</a:t>
            </a:r>
          </a:p>
          <a:p>
            <a:pPr lvl="1"/>
            <a:r>
              <a:rPr lang="en-GB" dirty="0"/>
              <a:t>If people want to drink a coffee we might need to setup a second coffee machine / “</a:t>
            </a:r>
            <a:r>
              <a:rPr lang="en-GB" dirty="0" err="1"/>
              <a:t>Kaffeekasse</a:t>
            </a:r>
            <a:r>
              <a:rPr lang="en-GB" dirty="0"/>
              <a:t>”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B6CD94-A027-42B5-93A3-FC05D9FE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2C5BC1-ADCA-4F64-965E-A6BC6845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6F8525-6F54-4839-A806-0F0660C5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Breaks</a:t>
            </a:r>
          </a:p>
        </p:txBody>
      </p:sp>
    </p:spTree>
    <p:extLst>
      <p:ext uri="{BB962C8B-B14F-4D97-AF65-F5344CB8AC3E}">
        <p14:creationId xmlns:p14="http://schemas.microsoft.com/office/powerpoint/2010/main" val="1341246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EE229-D59D-4E12-81AC-0212FCC5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17FCD-3B20-4BCB-B5E5-C8FB01F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27</a:t>
            </a:fld>
            <a:endParaRPr lang="en-US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59DC6C-84DD-4CE0-AA6B-E41075390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87" y="1464366"/>
            <a:ext cx="1977818" cy="197781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542054-141C-4752-B698-FAE2471A9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74" y="1525623"/>
            <a:ext cx="1916561" cy="19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45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EE229-D59D-4E12-81AC-0212FCC5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17FCD-3B20-4BCB-B5E5-C8FB01F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07184F-D84F-482F-B9F3-B627DC0A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11" y="2284549"/>
            <a:ext cx="6869178" cy="575989"/>
          </a:xfrm>
        </p:spPr>
        <p:txBody>
          <a:bodyPr anchor="ctr" anchorCtr="0"/>
          <a:lstStyle/>
          <a:p>
            <a:pPr algn="ctr"/>
            <a:r>
              <a:rPr lang="en-US" dirty="0"/>
              <a:t>KIT 2S MODULE ASSEMBLY LINE</a:t>
            </a:r>
          </a:p>
        </p:txBody>
      </p:sp>
    </p:spTree>
    <p:extLst>
      <p:ext uri="{BB962C8B-B14F-4D97-AF65-F5344CB8AC3E}">
        <p14:creationId xmlns:p14="http://schemas.microsoft.com/office/powerpoint/2010/main" val="39897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52CCB9E-BEEE-4AC7-871D-372ECEB2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1"/>
            <a:ext cx="8343900" cy="654052"/>
          </a:xfrm>
        </p:spPr>
        <p:txBody>
          <a:bodyPr numCol="2">
            <a:normAutofit fontScale="92500"/>
          </a:bodyPr>
          <a:lstStyle/>
          <a:p>
            <a:r>
              <a:rPr lang="en-GB" dirty="0"/>
              <a:t>Also located in the </a:t>
            </a:r>
            <a:r>
              <a:rPr lang="en-GB" dirty="0" err="1"/>
              <a:t>CernBox</a:t>
            </a:r>
            <a:r>
              <a:rPr lang="en-GB" dirty="0"/>
              <a:t> folder</a:t>
            </a:r>
          </a:p>
          <a:p>
            <a:r>
              <a:rPr lang="en-GB" dirty="0"/>
              <a:t>General overview of assembly line</a:t>
            </a:r>
          </a:p>
          <a:p>
            <a:r>
              <a:rPr lang="en-GB" dirty="0"/>
              <a:t>Step by step instructions for all tasks</a:t>
            </a:r>
          </a:p>
          <a:p>
            <a:r>
              <a:rPr lang="en-GB" dirty="0"/>
              <a:t>Homework 1: Read it!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8498AF-5381-47DD-A976-78CFC3D5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D05E4D-A2B9-49FB-AB91-E030AEDA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44ADAE-23C6-46CB-A379-388663F3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ETP Assembly Document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0E9D0B-8224-4CA9-A143-8939844A8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9" y="1959668"/>
            <a:ext cx="7654102" cy="26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B60592-F1B6-435F-B3B4-0A717A45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D8AD54-EA06-4EB9-BB20-5D9F8021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2654138-32EA-4190-9244-AC2B4D9B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CE5AD2-59F2-49CF-9D01-4AD79FB48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24347"/>
          <a:stretch/>
        </p:blipFill>
        <p:spPr>
          <a:xfrm>
            <a:off x="1638006" y="1048544"/>
            <a:ext cx="5867988" cy="3048000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F381C3A-F6D1-4CA2-9DCC-360974F6F1AA}"/>
              </a:ext>
            </a:extLst>
          </p:cNvPr>
          <p:cNvCxnSpPr>
            <a:cxnSpLocks/>
          </p:cNvCxnSpPr>
          <p:nvPr/>
        </p:nvCxnSpPr>
        <p:spPr>
          <a:xfrm flipV="1">
            <a:off x="3850481" y="1048544"/>
            <a:ext cx="897731" cy="34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585623B-AEF5-4DD1-873B-4E9246CE2135}"/>
              </a:ext>
            </a:extLst>
          </p:cNvPr>
          <p:cNvCxnSpPr>
            <a:cxnSpLocks/>
          </p:cNvCxnSpPr>
          <p:nvPr/>
        </p:nvCxnSpPr>
        <p:spPr>
          <a:xfrm flipV="1">
            <a:off x="4120154" y="1112276"/>
            <a:ext cx="278015" cy="266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FA58D89-9C4D-4D61-8F17-53C0FF1E433F}"/>
              </a:ext>
            </a:extLst>
          </p:cNvPr>
          <p:cNvCxnSpPr>
            <a:cxnSpLocks/>
          </p:cNvCxnSpPr>
          <p:nvPr/>
        </p:nvCxnSpPr>
        <p:spPr>
          <a:xfrm flipV="1">
            <a:off x="3696888" y="1190112"/>
            <a:ext cx="978693" cy="90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7EE062F-061D-4861-8DC5-9F48B4A2E6AB}"/>
              </a:ext>
            </a:extLst>
          </p:cNvPr>
          <p:cNvCxnSpPr>
            <a:cxnSpLocks/>
          </p:cNvCxnSpPr>
          <p:nvPr/>
        </p:nvCxnSpPr>
        <p:spPr>
          <a:xfrm>
            <a:off x="3761183" y="1134467"/>
            <a:ext cx="850105" cy="202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DCA8594-B960-47D3-8F10-BDC2C4E56844}"/>
              </a:ext>
            </a:extLst>
          </p:cNvPr>
          <p:cNvCxnSpPr>
            <a:cxnSpLocks/>
          </p:cNvCxnSpPr>
          <p:nvPr/>
        </p:nvCxnSpPr>
        <p:spPr>
          <a:xfrm>
            <a:off x="4067175" y="1152526"/>
            <a:ext cx="371475" cy="1912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5B5FF40-354F-4840-8450-4C69DFBA15CC}"/>
              </a:ext>
            </a:extLst>
          </p:cNvPr>
          <p:cNvCxnSpPr>
            <a:cxnSpLocks/>
          </p:cNvCxnSpPr>
          <p:nvPr/>
        </p:nvCxnSpPr>
        <p:spPr>
          <a:xfrm>
            <a:off x="4150519" y="1112276"/>
            <a:ext cx="226217" cy="258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DEEAB7D-F219-4359-895E-17EDACEE5099}"/>
              </a:ext>
            </a:extLst>
          </p:cNvPr>
          <p:cNvCxnSpPr>
            <a:cxnSpLocks/>
          </p:cNvCxnSpPr>
          <p:nvPr/>
        </p:nvCxnSpPr>
        <p:spPr>
          <a:xfrm flipV="1">
            <a:off x="4227908" y="1130309"/>
            <a:ext cx="69056" cy="2278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910658EF-91E0-451C-81DA-A4C5312DB333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3986213" y="1048544"/>
            <a:ext cx="585787" cy="368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428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28C9034-5093-4128-8FC6-8D65A4AA9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92696"/>
            <a:ext cx="4480832" cy="3361197"/>
          </a:xfrm>
        </p:spPr>
        <p:txBody>
          <a:bodyPr>
            <a:normAutofit/>
          </a:bodyPr>
          <a:lstStyle/>
          <a:p>
            <a:r>
              <a:rPr lang="en-GB" sz="1600" dirty="0"/>
              <a:t>Parts and empty transport boxes come in</a:t>
            </a:r>
            <a:br>
              <a:rPr lang="en-GB" sz="1600" dirty="0"/>
            </a:br>
            <a:r>
              <a:rPr lang="en-GB" sz="1600" dirty="0"/>
              <a:t>→ Modules (“of the highest quality”) go out</a:t>
            </a:r>
          </a:p>
          <a:p>
            <a:r>
              <a:rPr lang="en-GB" sz="1600" dirty="0"/>
              <a:t>Dedicated logistics room planned</a:t>
            </a:r>
            <a:br>
              <a:rPr lang="en-GB" sz="1600" dirty="0"/>
            </a:br>
            <a:r>
              <a:rPr lang="en-GB" sz="1600" dirty="0"/>
              <a:t>(401 “old probe lab”)</a:t>
            </a:r>
          </a:p>
          <a:p>
            <a:r>
              <a:rPr lang="en-GB" sz="1600" dirty="0"/>
              <a:t>Coordination team: Mark the shipment in the</a:t>
            </a:r>
            <a:br>
              <a:rPr lang="en-GB" sz="1600" dirty="0"/>
            </a:br>
            <a:r>
              <a:rPr lang="en-GB" sz="1600" dirty="0"/>
              <a:t>CMS DB to RECEIVED</a:t>
            </a:r>
          </a:p>
          <a:p>
            <a:r>
              <a:rPr lang="en-GB" sz="1600" dirty="0"/>
              <a:t>We also track each component with our DB</a:t>
            </a:r>
          </a:p>
          <a:p>
            <a:r>
              <a:rPr lang="en-GB" sz="1600" dirty="0"/>
              <a:t>For mass injection we have simple program that uses the input coming from the barcode</a:t>
            </a:r>
            <a:br>
              <a:rPr lang="en-GB" sz="1600" dirty="0"/>
            </a:br>
            <a:r>
              <a:rPr lang="en-GB" sz="1600" dirty="0"/>
              <a:t>of the parts</a:t>
            </a:r>
          </a:p>
          <a:p>
            <a:r>
              <a:rPr lang="en-GB" sz="1600" dirty="0"/>
              <a:t>Depending on the available storage capacity components are then moved to the clean room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4A4EE5-C26A-4D3B-BF4A-2AF9F8C41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A3E5B1-265C-444A-A9E1-F86587A0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D935731-3FFB-43DA-8DFD-EFAE46AE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Reception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9D4DB8-D155-4827-997D-74357B437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81" y="87348"/>
            <a:ext cx="4167869" cy="23444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657913-6843-4E72-B7EA-5B0AA0D77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59" y="2604188"/>
            <a:ext cx="4271341" cy="25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5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Screenshot, Grafikdesign, Grafiken, Farbigkeit enthält.&#10;&#10;Automatisch generierte Beschreibung">
            <a:extLst>
              <a:ext uri="{FF2B5EF4-FFF2-40B4-BE49-F238E27FC236}">
                <a16:creationId xmlns:a16="http://schemas.microsoft.com/office/drawing/2014/main" id="{A61612E4-1A5E-404E-85EB-209FF3C2C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" y="-436729"/>
            <a:ext cx="9144000" cy="452927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D24D7C-E153-89C8-0481-B2CC34AF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9D980-D99B-3E81-1799-E16B8A04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31</a:t>
            </a:fld>
            <a:endParaRPr lang="en-US" noProof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FF8A60CF-D9A4-5923-7F73-DE2B002DCF2D}"/>
              </a:ext>
            </a:extLst>
          </p:cNvPr>
          <p:cNvCxnSpPr/>
          <p:nvPr/>
        </p:nvCxnSpPr>
        <p:spPr>
          <a:xfrm>
            <a:off x="453816" y="411294"/>
            <a:ext cx="78809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75CA42D-1DF0-97ED-6F56-1238CD3666FD}"/>
              </a:ext>
            </a:extLst>
          </p:cNvPr>
          <p:cNvSpPr txBox="1"/>
          <p:nvPr/>
        </p:nvSpPr>
        <p:spPr>
          <a:xfrm>
            <a:off x="4233116" y="102107"/>
            <a:ext cx="65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03145A-8ABC-1EA0-A707-655B7B79D987}"/>
              </a:ext>
            </a:extLst>
          </p:cNvPr>
          <p:cNvSpPr txBox="1"/>
          <p:nvPr/>
        </p:nvSpPr>
        <p:spPr>
          <a:xfrm>
            <a:off x="-108895" y="1736315"/>
            <a:ext cx="65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6m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5DA103A-994D-C906-30E9-C36380DD1AD2}"/>
              </a:ext>
            </a:extLst>
          </p:cNvPr>
          <p:cNvCxnSpPr>
            <a:cxnSpLocks/>
          </p:cNvCxnSpPr>
          <p:nvPr/>
        </p:nvCxnSpPr>
        <p:spPr>
          <a:xfrm>
            <a:off x="375895" y="554770"/>
            <a:ext cx="0" cy="26708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789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76B76BE-EA38-4319-9EDC-A6660F9FD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89" y="2615521"/>
            <a:ext cx="1199983" cy="2133303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6BC0361-0B78-4A6F-857E-59052F11A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52" y="1185841"/>
            <a:ext cx="4109693" cy="3365893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3 Storage cabinets: All flushed with dry air</a:t>
            </a:r>
          </a:p>
          <a:p>
            <a:r>
              <a:rPr lang="en-GB" sz="1600" dirty="0"/>
              <a:t>#1 Component reception</a:t>
            </a:r>
          </a:p>
          <a:p>
            <a:pPr lvl="1"/>
            <a:r>
              <a:rPr lang="en-GB" sz="1400" dirty="0"/>
              <a:t>Store FEHs, SEHs, Bridges when they arrive</a:t>
            </a:r>
          </a:p>
          <a:p>
            <a:pPr lvl="1"/>
            <a:r>
              <a:rPr lang="en-GB" sz="1400" dirty="0"/>
              <a:t>1 Shelf for each:</a:t>
            </a:r>
          </a:p>
          <a:p>
            <a:pPr lvl="2"/>
            <a:r>
              <a:rPr lang="en-GB" sz="1200" dirty="0"/>
              <a:t>Tested components</a:t>
            </a:r>
          </a:p>
          <a:p>
            <a:pPr lvl="2"/>
            <a:r>
              <a:rPr lang="en-GB" sz="1200" dirty="0"/>
              <a:t>Untested components</a:t>
            </a:r>
          </a:p>
          <a:p>
            <a:pPr lvl="1"/>
            <a:r>
              <a:rPr lang="en-GB" sz="1400" dirty="0"/>
              <a:t>Spare jigs, clean room auxiliaries</a:t>
            </a:r>
          </a:p>
          <a:p>
            <a:r>
              <a:rPr lang="en-GB" sz="1600" dirty="0"/>
              <a:t>#2 Dispensing and clean room supplies</a:t>
            </a:r>
          </a:p>
          <a:p>
            <a:pPr lvl="1"/>
            <a:r>
              <a:rPr lang="en-GB" sz="1400" dirty="0"/>
              <a:t>Gloves, masks, tissues, dispensing tips, cartridges, Petri dishes, glues ….</a:t>
            </a:r>
          </a:p>
          <a:p>
            <a:pPr lvl="1"/>
            <a:r>
              <a:rPr lang="en-GB" sz="1400" dirty="0"/>
              <a:t>Broken pieces</a:t>
            </a:r>
          </a:p>
          <a:p>
            <a:r>
              <a:rPr lang="en-GB" sz="1600" dirty="0"/>
              <a:t>#3 Wire-bonding and module cupboard</a:t>
            </a:r>
          </a:p>
          <a:p>
            <a:pPr lvl="1"/>
            <a:r>
              <a:rPr lang="en-GB" sz="1400" dirty="0"/>
              <a:t>Wire-bonding jigs and auxiliaries</a:t>
            </a:r>
          </a:p>
          <a:p>
            <a:pPr lvl="1"/>
            <a:r>
              <a:rPr lang="en-GB" sz="1400" dirty="0"/>
              <a:t>Final module storage before moved to burn-in in another building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D033D7-BF33-4962-BAE4-33B5E094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4C18BF-DD39-4880-9690-23FFB015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ED7D714-47BB-4A8A-9A7B-24FADD5C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A66E42-9327-443C-BD16-13312E167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7883" r="55869" b="16226"/>
          <a:stretch/>
        </p:blipFill>
        <p:spPr>
          <a:xfrm>
            <a:off x="5793496" y="0"/>
            <a:ext cx="3224610" cy="257254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236CC11-F336-43A2-8AA5-4FB5332C1A88}"/>
              </a:ext>
            </a:extLst>
          </p:cNvPr>
          <p:cNvSpPr/>
          <p:nvPr/>
        </p:nvSpPr>
        <p:spPr>
          <a:xfrm>
            <a:off x="5930348" y="1053548"/>
            <a:ext cx="390939" cy="5168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7EC5E44-CC3C-4B02-A478-CAFC6F5B734E}"/>
              </a:ext>
            </a:extLst>
          </p:cNvPr>
          <p:cNvSpPr/>
          <p:nvPr/>
        </p:nvSpPr>
        <p:spPr>
          <a:xfrm>
            <a:off x="7069708" y="734651"/>
            <a:ext cx="390939" cy="5168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B59F9C5-E98A-4CA5-8BF4-00EA44B739F4}"/>
              </a:ext>
            </a:extLst>
          </p:cNvPr>
          <p:cNvSpPr/>
          <p:nvPr/>
        </p:nvSpPr>
        <p:spPr>
          <a:xfrm>
            <a:off x="8490089" y="1775791"/>
            <a:ext cx="390939" cy="7023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E471AF5-3598-4BA8-89F3-7D4D863AC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52" y="332394"/>
            <a:ext cx="1117337" cy="198637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A56EFE7-364A-4917-BE0C-442EEAB0D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2679876"/>
            <a:ext cx="1064069" cy="1891679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7E70B36-03E1-4556-AE79-3952A2304353}"/>
              </a:ext>
            </a:extLst>
          </p:cNvPr>
          <p:cNvCxnSpPr>
            <a:endCxn id="8" idx="2"/>
          </p:cNvCxnSpPr>
          <p:nvPr/>
        </p:nvCxnSpPr>
        <p:spPr>
          <a:xfrm flipV="1">
            <a:off x="6932630" y="1251486"/>
            <a:ext cx="332548" cy="14283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96C352D-2A16-4B9F-90C4-A0B21E380000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V="1">
            <a:off x="8433881" y="2478157"/>
            <a:ext cx="251678" cy="1373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3D50053-0981-47BA-B123-4292C86DF6AE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 flipV="1">
            <a:off x="5626689" y="1311966"/>
            <a:ext cx="303659" cy="136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CFEB16ED-6CD5-43A6-9997-57997F2411A3}"/>
              </a:ext>
            </a:extLst>
          </p:cNvPr>
          <p:cNvSpPr txBox="1"/>
          <p:nvPr/>
        </p:nvSpPr>
        <p:spPr>
          <a:xfrm>
            <a:off x="8660155" y="2595025"/>
            <a:ext cx="35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327D3A9-1CED-45E3-9054-DA02115E21E1}"/>
              </a:ext>
            </a:extLst>
          </p:cNvPr>
          <p:cNvSpPr txBox="1"/>
          <p:nvPr/>
        </p:nvSpPr>
        <p:spPr>
          <a:xfrm>
            <a:off x="7052364" y="2706996"/>
            <a:ext cx="35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11ED004-0537-49DF-AE94-5E555F66D482}"/>
              </a:ext>
            </a:extLst>
          </p:cNvPr>
          <p:cNvSpPr txBox="1"/>
          <p:nvPr/>
        </p:nvSpPr>
        <p:spPr>
          <a:xfrm>
            <a:off x="5352141" y="341516"/>
            <a:ext cx="35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5EE1180-AB0D-445C-87AB-E5D8756FF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86" y="2076528"/>
            <a:ext cx="1676625" cy="94310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328BF8D-BED7-430D-A55B-CDD664A15DA5}"/>
              </a:ext>
            </a:extLst>
          </p:cNvPr>
          <p:cNvSpPr/>
          <p:nvPr/>
        </p:nvSpPr>
        <p:spPr>
          <a:xfrm>
            <a:off x="8433881" y="3019631"/>
            <a:ext cx="599991" cy="111504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F2FC286-2699-4888-A5F4-BE35C869F3CA}"/>
              </a:ext>
            </a:extLst>
          </p:cNvPr>
          <p:cNvSpPr/>
          <p:nvPr/>
        </p:nvSpPr>
        <p:spPr>
          <a:xfrm>
            <a:off x="7788832" y="3019630"/>
            <a:ext cx="599991" cy="111504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A107AFE-459D-4EE3-9C61-0BB26CAA0E93}"/>
              </a:ext>
            </a:extLst>
          </p:cNvPr>
          <p:cNvSpPr txBox="1"/>
          <p:nvPr/>
        </p:nvSpPr>
        <p:spPr>
          <a:xfrm rot="17243791">
            <a:off x="8167090" y="3353087"/>
            <a:ext cx="113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untested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32D9A-6B0A-4E8C-B588-CA617173C422}"/>
              </a:ext>
            </a:extLst>
          </p:cNvPr>
          <p:cNvSpPr txBox="1"/>
          <p:nvPr/>
        </p:nvSpPr>
        <p:spPr>
          <a:xfrm rot="17243791">
            <a:off x="7554907" y="3281045"/>
            <a:ext cx="113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</a:t>
            </a:r>
          </a:p>
        </p:txBody>
      </p:sp>
    </p:spTree>
    <p:extLst>
      <p:ext uri="{BB962C8B-B14F-4D97-AF65-F5344CB8AC3E}">
        <p14:creationId xmlns:p14="http://schemas.microsoft.com/office/powerpoint/2010/main" val="915574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665C632-ACF0-3461-2A75-3A018CDDF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Between assembly steps parts must travel from one table to another</a:t>
            </a:r>
          </a:p>
          <a:p>
            <a:r>
              <a:rPr lang="en-US" sz="1800" dirty="0"/>
              <a:t>We designed dedicated transportation and intermediate storage vessels</a:t>
            </a:r>
          </a:p>
          <a:p>
            <a:pPr lvl="1"/>
            <a:r>
              <a:rPr lang="en-US" sz="1600" b="1" dirty="0"/>
              <a:t>Sensor tablet						Module cassette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One of the first thing to do in the morning:</a:t>
            </a:r>
            <a:br>
              <a:rPr lang="en-US" sz="1800" dirty="0"/>
            </a:br>
            <a:r>
              <a:rPr lang="en-US" sz="1800" dirty="0"/>
              <a:t>Rotate cassette from yesterday's to today's task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DA2BE7-0BA9-3F95-2021-87E5CF1A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84FA4E-2E78-4C1F-42DE-C3F1F389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AD7117-69E7-21A2-7CB9-72C5A5A5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Storage and Component Travel</a:t>
            </a:r>
          </a:p>
        </p:txBody>
      </p:sp>
      <p:pic>
        <p:nvPicPr>
          <p:cNvPr id="6" name="Grafik 5" descr="Ein Bild, das Rechteck, Text, Im Haus, Kunst enthält.&#10;&#10;Automatisch generierte Beschreibung">
            <a:extLst>
              <a:ext uri="{FF2B5EF4-FFF2-40B4-BE49-F238E27FC236}">
                <a16:creationId xmlns:a16="http://schemas.microsoft.com/office/drawing/2014/main" id="{33E8D987-384D-4B14-A355-D4C1F4DFE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7195"/>
          <a:stretch/>
        </p:blipFill>
        <p:spPr>
          <a:xfrm>
            <a:off x="373269" y="2100472"/>
            <a:ext cx="2479347" cy="12541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9AADC1-87D0-425E-AFF3-F13169C50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5" t="21236" r="40895" b="39747"/>
          <a:stretch/>
        </p:blipFill>
        <p:spPr>
          <a:xfrm>
            <a:off x="6082747" y="1948070"/>
            <a:ext cx="1444487" cy="20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06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Grafikdesign, Grafiken, Farbigkeit enthält.&#10;&#10;Automatisch generierte Beschreibung">
            <a:extLst>
              <a:ext uri="{FF2B5EF4-FFF2-40B4-BE49-F238E27FC236}">
                <a16:creationId xmlns:a16="http://schemas.microsoft.com/office/drawing/2014/main" id="{593599A0-0BE5-4963-E96A-A760C5DDD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2927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537CBF-3AE8-A4F0-E3AC-2EC1CB50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81564-34EF-5E98-44BD-61037A22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34</a:t>
            </a:fld>
            <a:endParaRPr lang="en-US" noProof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864CA3-D846-8330-810B-28E216C9D65E}"/>
              </a:ext>
            </a:extLst>
          </p:cNvPr>
          <p:cNvSpPr txBox="1"/>
          <p:nvPr/>
        </p:nvSpPr>
        <p:spPr>
          <a:xfrm>
            <a:off x="3447090" y="431151"/>
            <a:ext cx="176301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Sensor tablets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C177E01-B84C-8F4E-0259-0907642EB906}"/>
              </a:ext>
            </a:extLst>
          </p:cNvPr>
          <p:cNvSpPr/>
          <p:nvPr/>
        </p:nvSpPr>
        <p:spPr>
          <a:xfrm>
            <a:off x="4751140" y="1211988"/>
            <a:ext cx="281350" cy="307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869157C-6F05-5602-8B6C-A57E751324EF}"/>
              </a:ext>
            </a:extLst>
          </p:cNvPr>
          <p:cNvSpPr/>
          <p:nvPr/>
        </p:nvSpPr>
        <p:spPr>
          <a:xfrm>
            <a:off x="6041606" y="1227800"/>
            <a:ext cx="281350" cy="239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9F481E-0C18-FF5C-02FD-EBCCC46BF468}"/>
              </a:ext>
            </a:extLst>
          </p:cNvPr>
          <p:cNvSpPr/>
          <p:nvPr/>
        </p:nvSpPr>
        <p:spPr>
          <a:xfrm>
            <a:off x="6397937" y="1045968"/>
            <a:ext cx="281350" cy="4210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74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64A0EF-A53F-BBD4-74DB-D3C2023ED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Apply encapsulation on HV bonds		(1)		</a:t>
            </a:r>
          </a:p>
          <a:p>
            <a:r>
              <a:rPr lang="en-US" sz="1600" dirty="0"/>
              <a:t>Store sensors in tablet rack			(2)</a:t>
            </a:r>
          </a:p>
          <a:p>
            <a:r>
              <a:rPr lang="en-US" sz="1600" dirty="0"/>
              <a:t>HV/IV test					(3)</a:t>
            </a:r>
          </a:p>
          <a:p>
            <a:r>
              <a:rPr lang="en-US" sz="1600" dirty="0"/>
              <a:t>Take sensors to assemble bare modules	(4)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BD592E-3952-11FC-8CD6-7507F286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A84310-AFB6-C804-963B-E27BD6B9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0875685-F5E7-2DE7-A066-F8207744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Tablets</a:t>
            </a:r>
          </a:p>
        </p:txBody>
      </p:sp>
      <p:pic>
        <p:nvPicPr>
          <p:cNvPr id="6" name="Grafik 5" descr="Ein Bild, das Text, Screenshot, Grafikdesign, Multimedia-Software enthält.&#10;&#10;Automatisch generierte Beschreibung">
            <a:extLst>
              <a:ext uri="{FF2B5EF4-FFF2-40B4-BE49-F238E27FC236}">
                <a16:creationId xmlns:a16="http://schemas.microsoft.com/office/drawing/2014/main" id="{3BD2BC94-B848-2CCF-0B9A-0A329DEB2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65" y="1802072"/>
            <a:ext cx="5555563" cy="275182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72BD857-0F17-AD70-0DFC-B1C37C04662B}"/>
              </a:ext>
            </a:extLst>
          </p:cNvPr>
          <p:cNvSpPr/>
          <p:nvPr/>
        </p:nvSpPr>
        <p:spPr>
          <a:xfrm>
            <a:off x="4486098" y="2384868"/>
            <a:ext cx="375352" cy="375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95F571A-F7F9-CF72-583B-3B7A499E901A}"/>
              </a:ext>
            </a:extLst>
          </p:cNvPr>
          <p:cNvSpPr/>
          <p:nvPr/>
        </p:nvSpPr>
        <p:spPr>
          <a:xfrm>
            <a:off x="6427348" y="2197192"/>
            <a:ext cx="375352" cy="375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B108943-EB34-3986-292A-4749D1E071AD}"/>
              </a:ext>
            </a:extLst>
          </p:cNvPr>
          <p:cNvSpPr/>
          <p:nvPr/>
        </p:nvSpPr>
        <p:spPr>
          <a:xfrm>
            <a:off x="5857507" y="2125926"/>
            <a:ext cx="375352" cy="375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CE5F940-1201-27AC-90DD-924A3744936F}"/>
              </a:ext>
            </a:extLst>
          </p:cNvPr>
          <p:cNvSpPr/>
          <p:nvPr/>
        </p:nvSpPr>
        <p:spPr>
          <a:xfrm>
            <a:off x="7365061" y="2990306"/>
            <a:ext cx="375352" cy="37535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1" name="Grafik 10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A82202D9-6302-24DF-6192-2E5896FAD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r="24310"/>
          <a:stretch/>
        </p:blipFill>
        <p:spPr>
          <a:xfrm>
            <a:off x="5426246" y="146501"/>
            <a:ext cx="2002203" cy="197942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529956C-E959-6BA7-DDA4-1791B49FEF42}"/>
              </a:ext>
            </a:extLst>
          </p:cNvPr>
          <p:cNvSpPr txBox="1"/>
          <p:nvPr/>
        </p:nvSpPr>
        <p:spPr>
          <a:xfrm>
            <a:off x="7265178" y="1005408"/>
            <a:ext cx="93771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Tablet rack</a:t>
            </a:r>
          </a:p>
        </p:txBody>
      </p:sp>
    </p:spTree>
    <p:extLst>
      <p:ext uri="{BB962C8B-B14F-4D97-AF65-F5344CB8AC3E}">
        <p14:creationId xmlns:p14="http://schemas.microsoft.com/office/powerpoint/2010/main" val="3541264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AA7CFC-178A-046B-F425-5BD80456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4810056" cy="3365893"/>
          </a:xfrm>
        </p:spPr>
        <p:txBody>
          <a:bodyPr>
            <a:normAutofit/>
          </a:bodyPr>
          <a:lstStyle/>
          <a:p>
            <a:r>
              <a:rPr lang="en-US" sz="1400" dirty="0"/>
              <a:t>After wire-bonding the sensors will be removed from the gluing jig and put on the sensor tablet for encapsulation (pneumatic dispenser) &amp; HV/IV test</a:t>
            </a:r>
          </a:p>
          <a:p>
            <a:r>
              <a:rPr lang="en-US" sz="1400" dirty="0"/>
              <a:t>1 Tablet stores up to 4 sensors</a:t>
            </a:r>
          </a:p>
          <a:p>
            <a:pPr lvl="1"/>
            <a:r>
              <a:rPr lang="en-US" sz="1200" dirty="0"/>
              <a:t>Sensor envelopes fixated with pressure pins below</a:t>
            </a:r>
          </a:p>
          <a:p>
            <a:pPr lvl="1"/>
            <a:r>
              <a:rPr lang="en-US" sz="1200" dirty="0"/>
              <a:t>Sensors a fixated with clamps (not shown in the picture)</a:t>
            </a:r>
          </a:p>
          <a:p>
            <a:r>
              <a:rPr lang="en-US" sz="1400" dirty="0"/>
              <a:t>3 Tablets directly linked to sensors on Kapton gluing jigs</a:t>
            </a:r>
          </a:p>
          <a:p>
            <a:pPr lvl="1"/>
            <a:r>
              <a:rPr lang="en-US" sz="1200" dirty="0"/>
              <a:t>Ensures not to lose track of sensor ID!</a:t>
            </a:r>
            <a:endParaRPr lang="en-US" sz="1400" dirty="0"/>
          </a:p>
          <a:p>
            <a:r>
              <a:rPr lang="en-US" sz="1400" dirty="0"/>
              <a:t>12 Tablets available</a:t>
            </a:r>
          </a:p>
          <a:p>
            <a:pPr lvl="1"/>
            <a:r>
              <a:rPr lang="en-US" sz="1200" dirty="0"/>
              <a:t>Placed in a rack</a:t>
            </a:r>
          </a:p>
          <a:p>
            <a:pPr lvl="1"/>
            <a:r>
              <a:rPr lang="en-US" sz="1200" dirty="0"/>
              <a:t>Rack could be extended with an additional shield to flush it with dried air</a:t>
            </a:r>
          </a:p>
          <a:p>
            <a:r>
              <a:rPr lang="en-US" sz="1400" dirty="0"/>
              <a:t>Content of tablet is indicated with a magnetic label</a:t>
            </a:r>
            <a:br>
              <a:rPr lang="en-US" sz="1400" dirty="0"/>
            </a:br>
            <a:r>
              <a:rPr lang="en-US" sz="1400" dirty="0"/>
              <a:t>(Curing, To be tested, Done, …)</a:t>
            </a:r>
          </a:p>
          <a:p>
            <a:pPr marL="0" indent="0">
              <a:buNone/>
            </a:pPr>
            <a:r>
              <a:rPr lang="en-US" sz="1400" dirty="0"/>
              <a:t>→ 48 sensors can be stored on long-term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41D3A1-F2D8-AD25-D24C-8FF4F369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1D23ED-D023-AA07-2F7A-0D50C2CA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FCCBF0C-B14E-8905-DE39-3D54F929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Tablets</a:t>
            </a:r>
          </a:p>
        </p:txBody>
      </p:sp>
      <p:pic>
        <p:nvPicPr>
          <p:cNvPr id="9" name="Grafik 8" descr="Ein Bild, das Zubehör, Rechteck, Tasche, Im Haus enthält.&#10;&#10;Automatisch generierte Beschreibung">
            <a:extLst>
              <a:ext uri="{FF2B5EF4-FFF2-40B4-BE49-F238E27FC236}">
                <a16:creationId xmlns:a16="http://schemas.microsoft.com/office/drawing/2014/main" id="{9C050A15-B83E-6151-3F10-79A338A7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0" b="7914"/>
          <a:stretch/>
        </p:blipFill>
        <p:spPr>
          <a:xfrm>
            <a:off x="5650861" y="1746079"/>
            <a:ext cx="3381514" cy="1546313"/>
          </a:xfrm>
          <a:prstGeom prst="rect">
            <a:avLst/>
          </a:prstGeom>
        </p:spPr>
      </p:pic>
      <p:pic>
        <p:nvPicPr>
          <p:cNvPr id="11" name="Grafik 10" descr="Ein Bild, das Rechteck, Text, Im Haus, Kunst enthält.&#10;&#10;Automatisch generierte Beschreibung">
            <a:extLst>
              <a:ext uri="{FF2B5EF4-FFF2-40B4-BE49-F238E27FC236}">
                <a16:creationId xmlns:a16="http://schemas.microsoft.com/office/drawing/2014/main" id="{C3151B1D-94F1-EADF-3426-A1735F420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7195"/>
          <a:stretch/>
        </p:blipFill>
        <p:spPr>
          <a:xfrm>
            <a:off x="5650861" y="0"/>
            <a:ext cx="3381514" cy="1710523"/>
          </a:xfrm>
          <a:prstGeom prst="rect">
            <a:avLst/>
          </a:prstGeom>
        </p:spPr>
      </p:pic>
      <p:pic>
        <p:nvPicPr>
          <p:cNvPr id="13" name="Grafik 12" descr="Ein Bild, das Im Haus, Text, Box, Wand enthält.&#10;&#10;Automatisch generierte Beschreibung">
            <a:extLst>
              <a:ext uri="{FF2B5EF4-FFF2-40B4-BE49-F238E27FC236}">
                <a16:creationId xmlns:a16="http://schemas.microsoft.com/office/drawing/2014/main" id="{A3C8AD66-7CF8-3379-549F-D44243B00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/>
          <a:stretch/>
        </p:blipFill>
        <p:spPr>
          <a:xfrm>
            <a:off x="5650861" y="3327949"/>
            <a:ext cx="3374728" cy="18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Maschine, Elektronik, Spielzeug enthält.&#10;&#10;Automatisch generierte Beschreibung">
            <a:extLst>
              <a:ext uri="{FF2B5EF4-FFF2-40B4-BE49-F238E27FC236}">
                <a16:creationId xmlns:a16="http://schemas.microsoft.com/office/drawing/2014/main" id="{9DCF7CC2-4AA5-B1B2-FD4A-4D1AB40DD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20169"/>
          <a:stretch/>
        </p:blipFill>
        <p:spPr>
          <a:xfrm>
            <a:off x="2144680" y="2257333"/>
            <a:ext cx="2178684" cy="1614460"/>
          </a:xfrm>
          <a:prstGeom prst="rect">
            <a:avLst/>
          </a:prstGeom>
        </p:spPr>
      </p:pic>
      <p:pic>
        <p:nvPicPr>
          <p:cNvPr id="6" name="Grafik 5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7F950AFD-385A-5C1E-2076-BDA905927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8688" r="34665" b="1057"/>
          <a:stretch/>
        </p:blipFill>
        <p:spPr>
          <a:xfrm>
            <a:off x="83363" y="1886861"/>
            <a:ext cx="1798006" cy="2355404"/>
          </a:xfrm>
          <a:prstGeom prst="rect">
            <a:avLst/>
          </a:prstGeom>
        </p:spPr>
      </p:pic>
      <p:pic>
        <p:nvPicPr>
          <p:cNvPr id="19" name="Grafik 1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5DF8399A-3973-193D-6BBE-5C22BC059D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9316" r="32060" b="5319"/>
          <a:stretch/>
        </p:blipFill>
        <p:spPr>
          <a:xfrm>
            <a:off x="4493787" y="1623126"/>
            <a:ext cx="1999955" cy="235877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EACCC9F-FA18-6E1C-9083-D045164AC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4" t="17827" r="36339" b="13633"/>
          <a:stretch/>
        </p:blipFill>
        <p:spPr>
          <a:xfrm>
            <a:off x="6632908" y="991991"/>
            <a:ext cx="1914183" cy="244061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C7B867-5570-0AAB-CBE4-2739E125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8C4BC0-DCBE-1179-D93A-0925E56C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9EE74A6-EC86-41B0-CAD6-CC399225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Cassette</a:t>
            </a:r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6A08EF2F-7563-1D6A-E338-38B162CF6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925465"/>
            <a:ext cx="8343900" cy="852002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Transport unit between assembly steps </a:t>
            </a:r>
            <a:r>
              <a:rPr lang="en-US" sz="1600" b="1" dirty="0"/>
              <a:t>and</a:t>
            </a:r>
            <a:r>
              <a:rPr lang="en-US" sz="1600" dirty="0"/>
              <a:t> buildings</a:t>
            </a:r>
          </a:p>
          <a:p>
            <a:pPr lvl="1"/>
            <a:r>
              <a:rPr lang="en-US" sz="1400" dirty="0"/>
              <a:t>Contains up to 8 modules</a:t>
            </a:r>
          </a:p>
          <a:p>
            <a:pPr lvl="1"/>
            <a:r>
              <a:rPr lang="en-US" sz="1400" dirty="0"/>
              <a:t>First time used for bare modules on carriers</a:t>
            </a:r>
          </a:p>
          <a:p>
            <a:pPr lvl="1"/>
            <a:r>
              <a:rPr lang="en-US" sz="1400" dirty="0"/>
              <a:t>Emptied when modules are moved to transport box for shipping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F5AE908-BEC2-0CDE-51C6-21FCB92E57FC}"/>
              </a:ext>
            </a:extLst>
          </p:cNvPr>
          <p:cNvSpPr txBox="1"/>
          <p:nvPr/>
        </p:nvSpPr>
        <p:spPr>
          <a:xfrm>
            <a:off x="79888" y="4373144"/>
            <a:ext cx="1202903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Up to 8 modules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B8D2B7-26F9-BC79-B47F-D9A09A1A3F4E}"/>
              </a:ext>
            </a:extLst>
          </p:cNvPr>
          <p:cNvSpPr txBox="1"/>
          <p:nvPr/>
        </p:nvSpPr>
        <p:spPr>
          <a:xfrm>
            <a:off x="1554000" y="1921865"/>
            <a:ext cx="654738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Handle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1CC207-C13E-FE6F-4645-B2CEA8F05A61}"/>
              </a:ext>
            </a:extLst>
          </p:cNvPr>
          <p:cNvSpPr txBox="1"/>
          <p:nvPr/>
        </p:nvSpPr>
        <p:spPr>
          <a:xfrm>
            <a:off x="1953790" y="4303690"/>
            <a:ext cx="153806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Pressure pins</a:t>
            </a:r>
          </a:p>
          <a:p>
            <a:pPr algn="ctr"/>
            <a:r>
              <a:rPr lang="en-US" sz="1100" dirty="0"/>
              <a:t>Keep modules inside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4E2A13D-0AB6-9945-D1B9-D684E7D2A2BE}"/>
              </a:ext>
            </a:extLst>
          </p:cNvPr>
          <p:cNvSpPr txBox="1"/>
          <p:nvPr/>
        </p:nvSpPr>
        <p:spPr>
          <a:xfrm>
            <a:off x="4350821" y="4206252"/>
            <a:ext cx="1767107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Optional </a:t>
            </a:r>
            <a:r>
              <a:rPr lang="en-US" sz="1100" dirty="0" err="1"/>
              <a:t>Makrolon</a:t>
            </a:r>
            <a:r>
              <a:rPr lang="en-US" sz="1100" dirty="0"/>
              <a:t> cover (exiting clean room)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D641EA2-BB18-A42B-FE7B-F1B24932497B}"/>
              </a:ext>
            </a:extLst>
          </p:cNvPr>
          <p:cNvSpPr txBox="1"/>
          <p:nvPr/>
        </p:nvSpPr>
        <p:spPr>
          <a:xfrm>
            <a:off x="7356797" y="3551016"/>
            <a:ext cx="1579816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Flushed with dry air (magnetic connector)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14AFA20-E9B5-DC82-FF3C-18C01C555D75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55183" y="3796853"/>
            <a:ext cx="126157" cy="5762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BEAE016-8C1D-0725-E1A4-91E73529C49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722822" y="3056563"/>
            <a:ext cx="240407" cy="12471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BD7830D-7A08-37E9-AA2F-4F7BBF11539D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1185308" y="2052670"/>
            <a:ext cx="368692" cy="2254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B5143AE8-26B5-EF93-45AC-EE901DD6F885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182762" y="3387885"/>
            <a:ext cx="51613" cy="8183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BB291F9F-13CC-3CA4-2716-5102325EBEB5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146705" y="3143884"/>
            <a:ext cx="32157" cy="4071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AC7A5571-D6F2-3277-1021-07263E973139}"/>
              </a:ext>
            </a:extLst>
          </p:cNvPr>
          <p:cNvSpPr txBox="1"/>
          <p:nvPr/>
        </p:nvSpPr>
        <p:spPr>
          <a:xfrm>
            <a:off x="7605441" y="523496"/>
            <a:ext cx="862871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ESD-safe (PE-EL)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09168494-C2A4-A9D7-621E-7255BF2AE9CC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8036877" y="954383"/>
            <a:ext cx="28439" cy="597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027130FD-CB25-40A1-8BEC-865DE51FD90B}"/>
              </a:ext>
            </a:extLst>
          </p:cNvPr>
          <p:cNvSpPr txBox="1"/>
          <p:nvPr/>
        </p:nvSpPr>
        <p:spPr>
          <a:xfrm>
            <a:off x="6602316" y="4190705"/>
            <a:ext cx="214163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Always check that the connector is properly attached!</a:t>
            </a:r>
          </a:p>
        </p:txBody>
      </p:sp>
    </p:spTree>
    <p:extLst>
      <p:ext uri="{BB962C8B-B14F-4D97-AF65-F5344CB8AC3E}">
        <p14:creationId xmlns:p14="http://schemas.microsoft.com/office/powerpoint/2010/main" val="1988082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Grafikdesign, Grafiken, Farbigkeit enthält.&#10;&#10;Automatisch generierte Beschreibung">
            <a:extLst>
              <a:ext uri="{FF2B5EF4-FFF2-40B4-BE49-F238E27FC236}">
                <a16:creationId xmlns:a16="http://schemas.microsoft.com/office/drawing/2014/main" id="{593599A0-0BE5-4963-E96A-A760C5DDD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2927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537CBF-3AE8-A4F0-E3AC-2EC1CB50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81564-34EF-5E98-44BD-61037A22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38</a:t>
            </a:fld>
            <a:endParaRPr lang="en-US" noProof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864CA3-D846-8330-810B-28E216C9D65E}"/>
              </a:ext>
            </a:extLst>
          </p:cNvPr>
          <p:cNvSpPr txBox="1"/>
          <p:nvPr/>
        </p:nvSpPr>
        <p:spPr>
          <a:xfrm>
            <a:off x="3447089" y="431151"/>
            <a:ext cx="2091937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Module cassettes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C177E01-B84C-8F4E-0259-0907642EB906}"/>
              </a:ext>
            </a:extLst>
          </p:cNvPr>
          <p:cNvSpPr/>
          <p:nvPr/>
        </p:nvSpPr>
        <p:spPr>
          <a:xfrm>
            <a:off x="1514314" y="1711947"/>
            <a:ext cx="235545" cy="28131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E81C7A-F65C-6C9E-C9E9-7BCF4D24E3AB}"/>
              </a:ext>
            </a:extLst>
          </p:cNvPr>
          <p:cNvSpPr/>
          <p:nvPr/>
        </p:nvSpPr>
        <p:spPr>
          <a:xfrm>
            <a:off x="543464" y="2123978"/>
            <a:ext cx="298573" cy="44856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9797D69-AA76-7823-E677-BAABB343D1BB}"/>
              </a:ext>
            </a:extLst>
          </p:cNvPr>
          <p:cNvSpPr/>
          <p:nvPr/>
        </p:nvSpPr>
        <p:spPr>
          <a:xfrm>
            <a:off x="1333513" y="3401287"/>
            <a:ext cx="416346" cy="28131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CC7D78F-687F-B7CF-16E9-8680FBBC6736}"/>
              </a:ext>
            </a:extLst>
          </p:cNvPr>
          <p:cNvSpPr/>
          <p:nvPr/>
        </p:nvSpPr>
        <p:spPr>
          <a:xfrm>
            <a:off x="5854791" y="3223424"/>
            <a:ext cx="327490" cy="37497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768DF18-5E61-9D0B-9A8A-16A1B9B61DF5}"/>
              </a:ext>
            </a:extLst>
          </p:cNvPr>
          <p:cNvSpPr/>
          <p:nvPr/>
        </p:nvSpPr>
        <p:spPr>
          <a:xfrm>
            <a:off x="7708244" y="3431411"/>
            <a:ext cx="252415" cy="1669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E15FFE8-DAA7-EBB1-2ED0-E21079E0D189}"/>
              </a:ext>
            </a:extLst>
          </p:cNvPr>
          <p:cNvSpPr/>
          <p:nvPr/>
        </p:nvSpPr>
        <p:spPr>
          <a:xfrm>
            <a:off x="7215185" y="1039256"/>
            <a:ext cx="252415" cy="3054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6603348-02DA-4831-8C35-83B2F9953EAA}"/>
              </a:ext>
            </a:extLst>
          </p:cNvPr>
          <p:cNvSpPr/>
          <p:nvPr/>
        </p:nvSpPr>
        <p:spPr>
          <a:xfrm rot="2533875">
            <a:off x="3473313" y="1163731"/>
            <a:ext cx="359552" cy="2168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10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D70CCD-C3C3-47B7-9154-48716B47D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1" y="1188000"/>
            <a:ext cx="7374838" cy="3365893"/>
          </a:xfrm>
        </p:spPr>
        <p:txBody>
          <a:bodyPr>
            <a:normAutofit/>
          </a:bodyPr>
          <a:lstStyle/>
          <a:p>
            <a:r>
              <a:rPr lang="en-GB" sz="1200" dirty="0"/>
              <a:t>One dedicated desk with a stereo microscope to</a:t>
            </a:r>
            <a:br>
              <a:rPr lang="en-GB" sz="1200" dirty="0"/>
            </a:br>
            <a:r>
              <a:rPr lang="en-GB" sz="1200" dirty="0"/>
              <a:t>visually inspect hybrids, bridges and to assemble skeletons</a:t>
            </a:r>
            <a:endParaRPr lang="en-GB" sz="1000" dirty="0"/>
          </a:p>
          <a:p>
            <a:r>
              <a:rPr lang="en-GB" sz="1200" dirty="0"/>
              <a:t>Hybrid VI entered into DB via Front-end (Laptop available)</a:t>
            </a:r>
          </a:p>
          <a:p>
            <a:r>
              <a:rPr lang="en-GB" sz="1200" dirty="0"/>
              <a:t>Hybrids: We search for obvious damages on the hybrids:</a:t>
            </a:r>
          </a:p>
          <a:p>
            <a:pPr lvl="1"/>
            <a:r>
              <a:rPr lang="en-GB" sz="1000" dirty="0"/>
              <a:t>Delamination</a:t>
            </a:r>
          </a:p>
          <a:p>
            <a:pPr lvl="1"/>
            <a:r>
              <a:rPr lang="en-GB" sz="1000" dirty="0"/>
              <a:t>Broken connectors</a:t>
            </a:r>
          </a:p>
          <a:p>
            <a:pPr lvl="1"/>
            <a:r>
              <a:rPr lang="en-GB" sz="1000" dirty="0"/>
              <a:t>Significant dirt on the wire-bond pads</a:t>
            </a:r>
          </a:p>
          <a:p>
            <a:pPr marL="266771" lvl="1" indent="0">
              <a:buNone/>
            </a:pPr>
            <a:r>
              <a:rPr lang="en-GB" sz="1000" dirty="0"/>
              <a:t>Do not take too much time for this!</a:t>
            </a:r>
            <a:endParaRPr lang="en-GB" sz="1200" dirty="0"/>
          </a:p>
          <a:p>
            <a:r>
              <a:rPr lang="en-GB" sz="1200" dirty="0"/>
              <a:t>Bridges: 4 checks:</a:t>
            </a:r>
          </a:p>
          <a:p>
            <a:pPr lvl="1"/>
            <a:r>
              <a:rPr lang="en-GB" sz="1000" dirty="0"/>
              <a:t>Broken</a:t>
            </a:r>
          </a:p>
          <a:p>
            <a:pPr lvl="1"/>
            <a:r>
              <a:rPr lang="en-GB" sz="1000" dirty="0"/>
              <a:t>Thickness</a:t>
            </a:r>
          </a:p>
          <a:p>
            <a:pPr lvl="1"/>
            <a:r>
              <a:rPr lang="en-GB" sz="1000" dirty="0"/>
              <a:t>Flatness</a:t>
            </a:r>
          </a:p>
          <a:p>
            <a:pPr lvl="1"/>
            <a:r>
              <a:rPr lang="en-GB" sz="1000" dirty="0"/>
              <a:t>Hole diameter</a:t>
            </a:r>
          </a:p>
          <a:p>
            <a:r>
              <a:rPr lang="en-GB" sz="1200" dirty="0"/>
              <a:t>Checked hybrids and bridges moved into the “tested” cabinet</a:t>
            </a:r>
          </a:p>
          <a:p>
            <a:r>
              <a:rPr lang="en-GB" sz="1200" dirty="0"/>
              <a:t>After the assembly of skeletons they are stored</a:t>
            </a:r>
            <a:br>
              <a:rPr lang="en-GB" sz="1200" dirty="0"/>
            </a:br>
            <a:r>
              <a:rPr lang="en-GB" sz="1200" dirty="0"/>
              <a:t>on skeleton plates in module cassettes</a:t>
            </a:r>
          </a:p>
          <a:p>
            <a:r>
              <a:rPr lang="en-GB" sz="1200" dirty="0"/>
              <a:t>Hybrid &amp; Bridge VI: Perfect task that can be done if you have some time left over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4C0147-4784-458E-A498-F05F6097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75BF5B-3E31-4FFE-AB26-27DC03FF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463F9D-E923-4080-B22F-BA2A4864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Visual Inspection / Skeleton Assembly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CF7E14-2869-48FF-AA54-1F300F953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r="7788"/>
          <a:stretch/>
        </p:blipFill>
        <p:spPr>
          <a:xfrm>
            <a:off x="5009322" y="872233"/>
            <a:ext cx="4028661" cy="26323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B1852B-C486-46FD-912F-1B2DF1A06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16377"/>
          <a:stretch/>
        </p:blipFill>
        <p:spPr>
          <a:xfrm>
            <a:off x="3079522" y="2021110"/>
            <a:ext cx="1790651" cy="14834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27DF52-DDCD-4019-8F05-60348ED40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6" r="18577" b="30125"/>
          <a:stretch/>
        </p:blipFill>
        <p:spPr>
          <a:xfrm>
            <a:off x="5266665" y="3406197"/>
            <a:ext cx="3513973" cy="8282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6718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B60592-F1B6-435F-B3B4-0A717A45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D8AD54-EA06-4EB9-BB20-5D9F8021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2654138-32EA-4190-9244-AC2B4D9B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(2030)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CE5AD2-59F2-49CF-9D01-4AD79FB48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24347"/>
          <a:stretch/>
        </p:blipFill>
        <p:spPr>
          <a:xfrm>
            <a:off x="1638006" y="1048544"/>
            <a:ext cx="5867988" cy="304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D9F48BA-A5D6-49FF-8F40-452A1652DB2E}"/>
              </a:ext>
            </a:extLst>
          </p:cNvPr>
          <p:cNvGrpSpPr/>
          <p:nvPr/>
        </p:nvGrpSpPr>
        <p:grpSpPr>
          <a:xfrm>
            <a:off x="3696888" y="755170"/>
            <a:ext cx="1142814" cy="1051324"/>
            <a:chOff x="3696888" y="755170"/>
            <a:chExt cx="1142814" cy="1051324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F57222EB-48F6-4EF0-98FE-13D812BF9699}"/>
                </a:ext>
              </a:extLst>
            </p:cNvPr>
            <p:cNvGrpSpPr/>
            <p:nvPr/>
          </p:nvGrpSpPr>
          <p:grpSpPr>
            <a:xfrm>
              <a:off x="3696888" y="1048544"/>
              <a:ext cx="1051324" cy="368300"/>
              <a:chOff x="3696888" y="1048544"/>
              <a:chExt cx="1051324" cy="368300"/>
            </a:xfrm>
          </p:grpSpPr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CF381C3A-F6D1-4CA2-9DCC-360974F6F1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0481" y="104854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3585623B-AEF5-4DD1-873B-4E9246CE21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0154" y="111227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BFA58D89-9C4D-4D61-8F17-53C0FF1E43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6888" y="119011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67EE062F-061D-4861-8DC5-9F48B4A2E6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1183" y="113446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CDCA8594-B960-47D3-8F10-BDC2C4E568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7175" y="115252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C5B5FF40-354F-4840-8450-4C69DFBA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0519" y="111227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5DEEAB7D-F219-4359-895E-17EDACEE5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7908" y="113030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10658EF-91E0-451C-81DA-A4C5312DB333}"/>
                  </a:ext>
                </a:extLst>
              </p:cNvPr>
              <p:cNvCxnSpPr>
                <a:cxnSpLocks/>
                <a:endCxn id="7" idx="0"/>
              </p:cNvCxnSpPr>
              <p:nvPr/>
            </p:nvCxnSpPr>
            <p:spPr>
              <a:xfrm flipV="1">
                <a:off x="3986213" y="104854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A9B354DC-0CE6-4F55-A6EF-5AFA12616B90}"/>
                </a:ext>
              </a:extLst>
            </p:cNvPr>
            <p:cNvGrpSpPr/>
            <p:nvPr/>
          </p:nvGrpSpPr>
          <p:grpSpPr>
            <a:xfrm rot="12377105">
              <a:off x="3788378" y="1079410"/>
              <a:ext cx="1051324" cy="368300"/>
              <a:chOff x="4149325" y="396114"/>
              <a:chExt cx="1051324" cy="368300"/>
            </a:xfrm>
          </p:grpSpPr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8C22476C-5D77-4B0C-B460-48278F34A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2918" y="39611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1DFC29D3-4F94-4A87-87BC-701ABF94FE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591" y="45984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915D07C2-1D1E-438C-85E4-41F0E73683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9325" y="53768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8D1C0C4A-1A5F-4547-ACB1-39A4C98BD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620" y="48203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EE11443B-1CE7-4AB7-968E-21111559F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612" y="50009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BA06583-B0D5-40AE-9D93-05A6CB86C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956" y="45984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59D29979-E42B-4A3E-93F2-C73BC2CAF0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345" y="47787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E3D8D100-5692-40D5-BBBE-4B3082BB35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8650" y="39611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465BDF08-BDD8-48EC-8968-D737FD8D01DF}"/>
                </a:ext>
              </a:extLst>
            </p:cNvPr>
            <p:cNvGrpSpPr/>
            <p:nvPr/>
          </p:nvGrpSpPr>
          <p:grpSpPr>
            <a:xfrm rot="19225912">
              <a:off x="3716619" y="1064001"/>
              <a:ext cx="1051324" cy="368300"/>
              <a:chOff x="4149325" y="396114"/>
              <a:chExt cx="1051324" cy="368300"/>
            </a:xfrm>
          </p:grpSpPr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57F712FC-EE9D-4285-8DD9-F0F08114C2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2918" y="39611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1854B2A8-DD32-4F85-8F17-CDE219D2FE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591" y="45984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3C889911-53C5-42CF-9A26-1F78D2EBF4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9325" y="53768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1B831692-CB6C-4C53-B190-3108923E3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620" y="48203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BDC36A41-F2FE-49B0-AA46-A7B7FD589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612" y="50009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0A9FBB8E-F8F0-4927-9E69-7435585EE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956" y="45984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ADA5A83F-2DDC-4FF5-B20B-5F286101DB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345" y="47787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509FC7C4-EC7A-440B-A0D0-8A914ABA5A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8650" y="39611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1E36C400-FD6F-426C-BEDE-52FA0E2441E6}"/>
                </a:ext>
              </a:extLst>
            </p:cNvPr>
            <p:cNvGrpSpPr/>
            <p:nvPr/>
          </p:nvGrpSpPr>
          <p:grpSpPr>
            <a:xfrm rot="15505633">
              <a:off x="3754123" y="1096682"/>
              <a:ext cx="1051324" cy="368300"/>
              <a:chOff x="4149325" y="396114"/>
              <a:chExt cx="1051324" cy="368300"/>
            </a:xfrm>
          </p:grpSpPr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BD76DB81-9E48-4E10-B516-CD741C8A15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2918" y="39611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D0E6F8AE-8FFF-415F-A029-B435BE356A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591" y="45984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FBBB257D-504B-46E1-9528-BB52E42715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9325" y="53768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CF7DE88C-E75F-4C2B-A171-5A0C523D8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620" y="48203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E58FA5F5-AD4A-463B-A67A-F2DB98A83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612" y="50009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49E4A76D-2D28-4375-9C89-48B8DAB916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956" y="45984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24015E8B-0C87-4AA3-8F4A-0A6297AF68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345" y="47787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7CEB71C9-F7DC-48F8-B395-D84CA8888A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8650" y="39611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58632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51C0F15-518F-4D24-AEA3-338527370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84" y="1127582"/>
            <a:ext cx="8343900" cy="3365893"/>
          </a:xfrm>
        </p:spPr>
        <p:txBody>
          <a:bodyPr>
            <a:normAutofit/>
          </a:bodyPr>
          <a:lstStyle/>
          <a:p>
            <a:r>
              <a:rPr lang="en-GB" sz="1600" dirty="0"/>
              <a:t>Gluing will happen on “gluing stations” made out of 4 desks each. 3 of those desks host jigs to glue parts for 2 modules</a:t>
            </a:r>
            <a:br>
              <a:rPr lang="en-GB" sz="1600" dirty="0"/>
            </a:br>
            <a:r>
              <a:rPr lang="en-GB" sz="1600" dirty="0"/>
              <a:t>→ 6 Modules / day</a:t>
            </a:r>
          </a:p>
          <a:p>
            <a:r>
              <a:rPr lang="en-GB" sz="1600" dirty="0"/>
              <a:t>Each stations comes with an integrated vacuum and dry air supply</a:t>
            </a:r>
            <a:br>
              <a:rPr lang="en-GB" sz="1600" dirty="0"/>
            </a:br>
            <a:r>
              <a:rPr lang="en-GB" sz="1600" dirty="0"/>
              <a:t>→ Modular arrangement</a:t>
            </a:r>
          </a:p>
          <a:p>
            <a:r>
              <a:rPr lang="en-GB" sz="1600" dirty="0"/>
              <a:t>Each gluing station has a battery-powered</a:t>
            </a:r>
            <a:br>
              <a:rPr lang="en-GB" sz="1600" dirty="0"/>
            </a:br>
            <a:r>
              <a:rPr lang="en-GB" sz="1600" dirty="0"/>
              <a:t>portable digital microscope</a:t>
            </a:r>
          </a:p>
          <a:p>
            <a:r>
              <a:rPr lang="en-GB" sz="1600" dirty="0"/>
              <a:t>Microscopes do have certain</a:t>
            </a:r>
            <a:br>
              <a:rPr lang="en-GB" sz="1600" dirty="0"/>
            </a:br>
            <a:r>
              <a:rPr lang="en-GB" sz="1600" dirty="0"/>
              <a:t>focus setting:</a:t>
            </a:r>
            <a:br>
              <a:rPr lang="en-GB" sz="1600" dirty="0"/>
            </a:br>
            <a:r>
              <a:rPr lang="en-GB" sz="1600" b="1" dirty="0"/>
              <a:t>Do not move them</a:t>
            </a:r>
            <a:br>
              <a:rPr lang="en-GB" sz="1600" b="1" dirty="0"/>
            </a:br>
            <a:r>
              <a:rPr lang="en-GB" sz="1600" b="1" dirty="0"/>
              <a:t>from one station to the other!</a:t>
            </a:r>
          </a:p>
          <a:p>
            <a:r>
              <a:rPr lang="en-GB" sz="1600" dirty="0"/>
              <a:t>After your shift:</a:t>
            </a:r>
            <a:br>
              <a:rPr lang="en-GB" sz="1600" dirty="0"/>
            </a:br>
            <a:r>
              <a:rPr lang="en-GB" sz="1600" b="1" dirty="0"/>
              <a:t>Put the batteries</a:t>
            </a:r>
            <a:br>
              <a:rPr lang="en-GB" sz="1600" b="1" dirty="0"/>
            </a:br>
            <a:r>
              <a:rPr lang="en-GB" sz="1600" b="1" dirty="0"/>
              <a:t>back in to the charger!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1CDC09-C12A-42DD-9939-B21B6349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8BC2E5-9C8C-4282-91EB-2AF25DEE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C49032-BA96-4350-AB3E-290AAB99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Gluing Stations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BBCD63-7404-4ED9-A457-E2755868D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/>
          <a:stretch/>
        </p:blipFill>
        <p:spPr>
          <a:xfrm>
            <a:off x="3296986" y="2464904"/>
            <a:ext cx="5847014" cy="240475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C8FA2FE-CBE9-49FE-8402-635333234C69}"/>
              </a:ext>
            </a:extLst>
          </p:cNvPr>
          <p:cNvSpPr/>
          <p:nvPr/>
        </p:nvSpPr>
        <p:spPr>
          <a:xfrm>
            <a:off x="5903843" y="2378765"/>
            <a:ext cx="755374" cy="1046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270D23-B777-4FC7-9748-2EA338007E7B}"/>
              </a:ext>
            </a:extLst>
          </p:cNvPr>
          <p:cNvSpPr/>
          <p:nvPr/>
        </p:nvSpPr>
        <p:spPr>
          <a:xfrm>
            <a:off x="6778486" y="3313043"/>
            <a:ext cx="755374" cy="1046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6371572-8A2A-4F1A-9E2D-9920655AD9A8}"/>
              </a:ext>
            </a:extLst>
          </p:cNvPr>
          <p:cNvSpPr/>
          <p:nvPr/>
        </p:nvSpPr>
        <p:spPr>
          <a:xfrm>
            <a:off x="7761218" y="2572544"/>
            <a:ext cx="755374" cy="1046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6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37DC2E0-60A4-4C10-95D0-73E025799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9" y="1188000"/>
            <a:ext cx="5175708" cy="3365893"/>
          </a:xfrm>
        </p:spPr>
        <p:txBody>
          <a:bodyPr>
            <a:normAutofit/>
          </a:bodyPr>
          <a:lstStyle/>
          <a:p>
            <a:r>
              <a:rPr lang="en-GB" sz="1600" dirty="0"/>
              <a:t>In total 3 jigs à 4 sensors</a:t>
            </a:r>
          </a:p>
          <a:p>
            <a:r>
              <a:rPr lang="en-GB" sz="1600" dirty="0"/>
              <a:t>4</a:t>
            </a:r>
            <a:r>
              <a:rPr lang="en-GB" sz="1600" baseline="30000" dirty="0"/>
              <a:t>th</a:t>
            </a:r>
            <a:r>
              <a:rPr lang="en-GB" sz="1600" dirty="0"/>
              <a:t> table to for HV tail encapsulation. Equipped with a pneumatic dispenser</a:t>
            </a:r>
          </a:p>
          <a:p>
            <a:r>
              <a:rPr lang="en-GB" sz="1600" dirty="0"/>
              <a:t>After sensors are placed their envelopes are stored on a sensor tablet, which is then moved to a rack to leave space for the alignment tools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40C995-83B4-4577-93C7-4BF48C80D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6C4F1D-7699-420C-84D7-4BB44AC6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E1DBC8E-4FC0-4C8F-863C-4387857F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Polyimide Gluing Station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0120AB-A934-4E9E-9C10-A711BAF60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63" y="66658"/>
            <a:ext cx="3423202" cy="19255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2198C7-B8DD-45B8-928C-ACBC77429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63" y="2702701"/>
            <a:ext cx="3423202" cy="19255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A3C1E6-C62C-4760-A07B-A08F695EE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33" y="2702700"/>
            <a:ext cx="3423203" cy="19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375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7CD09E-0178-4899-A6FF-D4BB15B0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3264176" cy="3365893"/>
          </a:xfrm>
        </p:spPr>
        <p:txBody>
          <a:bodyPr>
            <a:normAutofit/>
          </a:bodyPr>
          <a:lstStyle/>
          <a:p>
            <a:r>
              <a:rPr lang="en-GB" sz="1600" dirty="0"/>
              <a:t>Test HV stability of Kapton strips</a:t>
            </a:r>
          </a:p>
          <a:p>
            <a:r>
              <a:rPr lang="en-GB" sz="1600" dirty="0"/>
              <a:t>Measure IV curve of </a:t>
            </a:r>
            <a:r>
              <a:rPr lang="en-GB" sz="1600" dirty="0" err="1"/>
              <a:t>kaptonized</a:t>
            </a:r>
            <a:r>
              <a:rPr lang="en-GB" sz="1600" dirty="0"/>
              <a:t> sensor</a:t>
            </a:r>
          </a:p>
          <a:p>
            <a:endParaRPr lang="en-GB" sz="1600" dirty="0"/>
          </a:p>
          <a:p>
            <a:r>
              <a:rPr lang="en-GB" sz="1600" dirty="0"/>
              <a:t>IV measurement uploaded to local DB and forwarded to CMS construction DB</a:t>
            </a:r>
          </a:p>
          <a:p>
            <a:pPr lvl="1"/>
            <a:r>
              <a:rPr lang="en-GB" sz="1400" dirty="0"/>
              <a:t>Data forwarded to construction DB on daily basis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D377FE-D868-4DB2-9A88-30BFFC14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2DD2E8-13EF-4FBF-AD6B-2E4064DD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9F11B4-C486-4DE5-A73D-F7C67166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HV / IV Test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C5B5DF-91EC-461C-B911-EAA53291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65" y="1234904"/>
            <a:ext cx="5194852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37FB43-8AAD-4940-A7EB-FA413AA8E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32" y="961684"/>
            <a:ext cx="3621987" cy="3365893"/>
          </a:xfrm>
        </p:spPr>
        <p:txBody>
          <a:bodyPr>
            <a:normAutofit/>
          </a:bodyPr>
          <a:lstStyle/>
          <a:p>
            <a:r>
              <a:rPr lang="en-GB" sz="1400" dirty="0"/>
              <a:t>3 desks with 2 jigs each</a:t>
            </a:r>
          </a:p>
          <a:p>
            <a:r>
              <a:rPr lang="en-GB" sz="1400" dirty="0"/>
              <a:t>Sensor tablet is placed between two jigs to place sensors</a:t>
            </a:r>
          </a:p>
          <a:p>
            <a:r>
              <a:rPr lang="en-GB" sz="1400" dirty="0"/>
              <a:t>4</a:t>
            </a:r>
            <a:r>
              <a:rPr lang="en-GB" sz="1400" baseline="30000" dirty="0"/>
              <a:t>th</a:t>
            </a:r>
            <a:r>
              <a:rPr lang="en-GB" sz="1400" dirty="0"/>
              <a:t> desk for preparation, carrier labelling and storage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227F14-0954-45A7-BC84-B462C3C3C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36CCF4-9A3F-4180-9ED1-EF75722C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2D5CA49-3151-4E53-B282-6DD482E6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Bare Module Gluing Station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08E565-A9CA-4446-B5A5-9331E5CE7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68" y="263045"/>
            <a:ext cx="3731900" cy="2099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84FAE1-2A28-48FF-8041-B67A98B00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68" y="2572544"/>
            <a:ext cx="3731899" cy="20991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D6CEA14-F73A-43ED-8C45-01A49968D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1" y="2572544"/>
            <a:ext cx="3731899" cy="2099194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0C20E39-894C-4B4F-8D4B-7473D15F2B2D}"/>
              </a:ext>
            </a:extLst>
          </p:cNvPr>
          <p:cNvCxnSpPr>
            <a:cxnSpLocks/>
          </p:cNvCxnSpPr>
          <p:nvPr/>
        </p:nvCxnSpPr>
        <p:spPr>
          <a:xfrm flipV="1">
            <a:off x="3697357" y="872233"/>
            <a:ext cx="2729947" cy="910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406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FB6F46E-C33A-4AA0-8297-3017F03CC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3217793" cy="3365893"/>
          </a:xfrm>
        </p:spPr>
        <p:txBody>
          <a:bodyPr>
            <a:normAutofit/>
          </a:bodyPr>
          <a:lstStyle/>
          <a:p>
            <a:r>
              <a:rPr lang="en-GB" sz="1800" dirty="0"/>
              <a:t>Measure sensor dicing accuracy</a:t>
            </a:r>
          </a:p>
          <a:p>
            <a:r>
              <a:rPr lang="en-GB" sz="1800" dirty="0"/>
              <a:t>Edge to edge alignment</a:t>
            </a:r>
          </a:p>
          <a:p>
            <a:r>
              <a:rPr lang="en-GB" sz="1800" dirty="0"/>
              <a:t>Fusing script generates top strip to bottom strip alignment</a:t>
            </a:r>
          </a:p>
          <a:p>
            <a:endParaRPr lang="en-GB" sz="1800" dirty="0"/>
          </a:p>
          <a:p>
            <a:r>
              <a:rPr lang="en-GB" sz="1800" dirty="0"/>
              <a:t>Alignment uploaded to local DB and then forwarded to construction DB</a:t>
            </a:r>
          </a:p>
          <a:p>
            <a:pPr lvl="1"/>
            <a:r>
              <a:rPr lang="en-GB" sz="1600" dirty="0"/>
              <a:t>Data forwarded to construction DB on daily basis</a:t>
            </a:r>
          </a:p>
          <a:p>
            <a:endParaRPr lang="en-GB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84EBF1-C6AD-44CA-BC12-ECB000AA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544944-C0D9-414A-9244-EC0668DB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91F18BF-4162-4EE4-8B9A-E06CF9E7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Metrology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C68B17B-167E-498F-9708-342712668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27" y="1031357"/>
            <a:ext cx="5479773" cy="308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20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C43AB8-C8C9-486D-BE18-9D76AD70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68" y="1010090"/>
            <a:ext cx="3968810" cy="3365893"/>
          </a:xfrm>
        </p:spPr>
        <p:txBody>
          <a:bodyPr>
            <a:normAutofit/>
          </a:bodyPr>
          <a:lstStyle/>
          <a:p>
            <a:r>
              <a:rPr lang="en-GB" sz="1200" dirty="0"/>
              <a:t>3 desks with 2 jigs each</a:t>
            </a:r>
          </a:p>
          <a:p>
            <a:r>
              <a:rPr lang="en-GB" sz="1200" dirty="0"/>
              <a:t>4</a:t>
            </a:r>
            <a:r>
              <a:rPr lang="en-GB" sz="1200" baseline="30000" dirty="0"/>
              <a:t>th</a:t>
            </a:r>
            <a:r>
              <a:rPr lang="en-GB" sz="1200" dirty="0"/>
              <a:t> desk for preparation and storage with 3 module cassettes</a:t>
            </a:r>
          </a:p>
          <a:p>
            <a:pPr lvl="1"/>
            <a:r>
              <a:rPr lang="en-GB" sz="1100" dirty="0"/>
              <a:t>Skeletons</a:t>
            </a:r>
          </a:p>
          <a:p>
            <a:pPr lvl="1"/>
            <a:r>
              <a:rPr lang="en-GB" sz="1100" dirty="0"/>
              <a:t>Bare modules</a:t>
            </a:r>
          </a:p>
          <a:p>
            <a:pPr lvl="1"/>
            <a:r>
              <a:rPr lang="en-GB" sz="1100" dirty="0"/>
              <a:t>Modules</a:t>
            </a:r>
          </a:p>
          <a:p>
            <a:r>
              <a:rPr lang="en-GB" sz="1200" dirty="0"/>
              <a:t>Jigs will be slightly shifted on the table to free some space for the assembly itself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396C4-0D8C-4CFF-B635-9DE090FF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AB8835-9002-4F96-A0B0-1E5F38E5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72B21D-30BC-4A6D-B904-6C248384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Gluing Station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BBBE6D-F1E5-4D60-AEEB-A9D2B30A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84" y="296244"/>
            <a:ext cx="3608390" cy="20297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86E655-2593-4B16-AEF5-D8C2A9E9D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84" y="2625780"/>
            <a:ext cx="3608389" cy="20297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3280EDE-477E-4E45-B65A-6275EC454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4" y="2605588"/>
            <a:ext cx="3644286" cy="204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32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1C43AB8-C8C9-486D-BE18-9D76AD70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68" y="1010090"/>
            <a:ext cx="3968810" cy="3365893"/>
          </a:xfrm>
        </p:spPr>
        <p:txBody>
          <a:bodyPr>
            <a:normAutofit/>
          </a:bodyPr>
          <a:lstStyle/>
          <a:p>
            <a:r>
              <a:rPr lang="en-GB" sz="1200" dirty="0"/>
              <a:t>3 desks with 2 jigs each</a:t>
            </a:r>
          </a:p>
          <a:p>
            <a:r>
              <a:rPr lang="en-GB" sz="1200" dirty="0"/>
              <a:t>4</a:t>
            </a:r>
            <a:r>
              <a:rPr lang="en-GB" sz="1200" baseline="30000" dirty="0"/>
              <a:t>th</a:t>
            </a:r>
            <a:r>
              <a:rPr lang="en-GB" sz="1200" dirty="0"/>
              <a:t> desk for preparation and storage with 3 module cassettes</a:t>
            </a:r>
          </a:p>
          <a:p>
            <a:pPr lvl="1"/>
            <a:r>
              <a:rPr lang="en-GB" sz="1100" dirty="0"/>
              <a:t>Skeletons</a:t>
            </a:r>
          </a:p>
          <a:p>
            <a:pPr lvl="1"/>
            <a:r>
              <a:rPr lang="en-GB" sz="1100" dirty="0"/>
              <a:t>Bare modules</a:t>
            </a:r>
          </a:p>
          <a:p>
            <a:pPr lvl="1"/>
            <a:r>
              <a:rPr lang="en-GB" sz="1100" dirty="0"/>
              <a:t>Modules</a:t>
            </a:r>
          </a:p>
          <a:p>
            <a:r>
              <a:rPr lang="en-GB" sz="1200" dirty="0"/>
              <a:t>Jigs will be slightly shifted on the table to free some space for the assembly itself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396C4-0D8C-4CFF-B635-9DE090FF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AB8835-9002-4F96-A0B0-1E5F38E5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72B21D-30BC-4A6D-B904-6C248384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Gluing Station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BBBE6D-F1E5-4D60-AEEB-A9D2B30A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84" y="296244"/>
            <a:ext cx="3608390" cy="20297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86E655-2593-4B16-AEF5-D8C2A9E9D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84" y="2625780"/>
            <a:ext cx="3608389" cy="20297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3280EDE-477E-4E45-B65A-6275EC454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4" y="2605588"/>
            <a:ext cx="3644286" cy="20499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5BA3CE8-A924-49F6-873A-F5DC2C592E26}"/>
              </a:ext>
            </a:extLst>
          </p:cNvPr>
          <p:cNvSpPr txBox="1"/>
          <p:nvPr/>
        </p:nvSpPr>
        <p:spPr>
          <a:xfrm rot="1712016">
            <a:off x="2141468" y="1973775"/>
            <a:ext cx="56719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Do not glue the SEH in the upcoming assembly exercise!</a:t>
            </a:r>
          </a:p>
        </p:txBody>
      </p:sp>
    </p:spTree>
    <p:extLst>
      <p:ext uri="{BB962C8B-B14F-4D97-AF65-F5344CB8AC3E}">
        <p14:creationId xmlns:p14="http://schemas.microsoft.com/office/powerpoint/2010/main" val="1346477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D23451B-8E36-44D2-847E-2D00572CF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382931"/>
            <a:ext cx="3986421" cy="3365893"/>
          </a:xfrm>
        </p:spPr>
        <p:txBody>
          <a:bodyPr>
            <a:normAutofit/>
          </a:bodyPr>
          <a:lstStyle/>
          <a:p>
            <a:r>
              <a:rPr lang="en-GB" sz="1400" dirty="0"/>
              <a:t>Custom-made gantry</a:t>
            </a:r>
          </a:p>
          <a:p>
            <a:r>
              <a:rPr lang="en-GB" sz="1400" dirty="0"/>
              <a:t>Volumetric dispenser (</a:t>
            </a:r>
            <a:r>
              <a:rPr lang="en-GB" sz="1400" dirty="0" err="1"/>
              <a:t>Precifluid</a:t>
            </a:r>
            <a:r>
              <a:rPr lang="en-GB" sz="1400" dirty="0"/>
              <a:t>)</a:t>
            </a:r>
          </a:p>
          <a:p>
            <a:pPr lvl="1"/>
            <a:r>
              <a:rPr lang="en-GB" sz="1200" dirty="0"/>
              <a:t>5cc Gun (Kapton Gluing, Wire-bond encapsulation)</a:t>
            </a:r>
          </a:p>
          <a:p>
            <a:pPr lvl="1"/>
            <a:r>
              <a:rPr lang="en-GB" sz="1200" dirty="0"/>
              <a:t>30cc Gun (Wire-bond encapsulation)</a:t>
            </a:r>
          </a:p>
          <a:p>
            <a:r>
              <a:rPr lang="en-GB" sz="1400" dirty="0"/>
              <a:t>Handles 4 sensors or modules </a:t>
            </a:r>
            <a:r>
              <a:rPr lang="en-GB" sz="1400" b="1" dirty="0"/>
              <a:t>at once</a:t>
            </a:r>
          </a:p>
          <a:p>
            <a:r>
              <a:rPr lang="en-GB" sz="1400" dirty="0"/>
              <a:t>3 module cassettes to store modules for</a:t>
            </a:r>
          </a:p>
          <a:p>
            <a:pPr lvl="1"/>
            <a:r>
              <a:rPr lang="en-GB" sz="1200" dirty="0"/>
              <a:t>Not encapsulated</a:t>
            </a:r>
          </a:p>
          <a:p>
            <a:pPr lvl="1"/>
            <a:r>
              <a:rPr lang="en-GB" sz="1200" dirty="0"/>
              <a:t>Bottom side curing</a:t>
            </a:r>
          </a:p>
          <a:p>
            <a:pPr lvl="1"/>
            <a:r>
              <a:rPr lang="en-GB" sz="1200" dirty="0"/>
              <a:t>Top side curing</a:t>
            </a:r>
          </a:p>
          <a:p>
            <a:r>
              <a:rPr lang="en-GB" sz="1400" dirty="0"/>
              <a:t>Keep it clean!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6C7059-04FB-4506-9F18-011645A4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3105E4-BBC3-414B-848A-52D64FB8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9BB5134-A51F-42F8-B8DA-665FA263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4540435" cy="690423"/>
          </a:xfrm>
        </p:spPr>
        <p:txBody>
          <a:bodyPr>
            <a:normAutofit/>
          </a:bodyPr>
          <a:lstStyle/>
          <a:p>
            <a:r>
              <a:rPr lang="en-GB" dirty="0"/>
              <a:t>Dispensing Gantry /</a:t>
            </a:r>
            <a:br>
              <a:rPr lang="en-GB" dirty="0"/>
            </a:br>
            <a:r>
              <a:rPr lang="en-GB" dirty="0"/>
              <a:t>Glue Preparation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01FD23F-6B22-4157-AF64-9BFA4CDFB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17" y="192921"/>
            <a:ext cx="3809849" cy="21430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C47643-9E0E-4640-A941-886FAAB6A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983" y="2502607"/>
            <a:ext cx="3809847" cy="214303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064539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DCB8049-FFD0-4AD8-837C-B3955195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4973706" cy="3365893"/>
          </a:xfrm>
        </p:spPr>
        <p:txBody>
          <a:bodyPr>
            <a:normAutofit/>
          </a:bodyPr>
          <a:lstStyle/>
          <a:p>
            <a:r>
              <a:rPr lang="en-GB" sz="1400" dirty="0"/>
              <a:t>Hesse BJ855 (Backup BJ820 in building 401)</a:t>
            </a:r>
          </a:p>
          <a:p>
            <a:pPr lvl="1"/>
            <a:r>
              <a:rPr lang="en-GB" sz="1200" dirty="0"/>
              <a:t>Both bonders use the same vacuum table compatible with our wire-bonding jigs</a:t>
            </a:r>
          </a:p>
          <a:p>
            <a:r>
              <a:rPr lang="en-GB" sz="1400" dirty="0"/>
              <a:t>2 Module cassettes to store unbonded and bonded modules</a:t>
            </a:r>
            <a:endParaRPr lang="en-GB" sz="1200" dirty="0"/>
          </a:p>
          <a:p>
            <a:r>
              <a:rPr lang="en-GB" sz="1400" dirty="0"/>
              <a:t>Jigs stored in cupboard nearby</a:t>
            </a:r>
          </a:p>
          <a:p>
            <a:r>
              <a:rPr lang="en-GB" sz="1400" dirty="0"/>
              <a:t>One extra desk for VI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BFB095-F50B-429C-9CCD-F6C94A3E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3B8A61-1A3A-4894-B0AF-F595B910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38162C6-CF50-413F-92A0-8CFD758A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Wire-bonding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7013F1-E6E8-4510-BCD1-9D926AB1E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56" y="97682"/>
            <a:ext cx="3650973" cy="20536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A660C0-9E39-43CF-9769-5BCED5C6E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57" y="2597687"/>
            <a:ext cx="3650972" cy="20536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6CF999-DF96-4579-84EA-9E849D5A6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11" y="2568669"/>
            <a:ext cx="3702558" cy="208268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73469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E9448A-30D3-4E4B-B7DE-588E335E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94B393-94BF-436D-9325-F1B05D5F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6B1A6B-7812-43AC-BF32-A41C196B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 Test</a:t>
            </a:r>
          </a:p>
        </p:txBody>
      </p:sp>
      <p:pic>
        <p:nvPicPr>
          <p:cNvPr id="6" name="Grafik 5" descr="Ein Bild, das Text, Im Haus, Computermonitor, Mobiliar enthält.&#10;&#10;Automatisch generierte Beschreibung">
            <a:extLst>
              <a:ext uri="{FF2B5EF4-FFF2-40B4-BE49-F238E27FC236}">
                <a16:creationId xmlns:a16="http://schemas.microsoft.com/office/drawing/2014/main" id="{3DC4C3B4-9D7E-4171-BC6D-EB18B944E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47" y="1154559"/>
            <a:ext cx="5970106" cy="3358185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173214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E333A0E-031A-48DF-A0F9-B856C4754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Accelerator will become more powerful = More data / time</a:t>
            </a:r>
          </a:p>
          <a:p>
            <a:r>
              <a:rPr lang="en-GB" sz="1800" dirty="0"/>
              <a:t>Improve search for interesting physics</a:t>
            </a:r>
          </a:p>
          <a:p>
            <a:r>
              <a:rPr lang="en-GB" sz="1800" dirty="0"/>
              <a:t>After the collision, more particles than currently will fly through our detector</a:t>
            </a:r>
          </a:p>
          <a:p>
            <a:r>
              <a:rPr lang="en-GB" sz="1800" dirty="0"/>
              <a:t>Current detector parts are old, and will not cope with the new environment</a:t>
            </a:r>
            <a:br>
              <a:rPr lang="en-GB" sz="1800" dirty="0"/>
            </a:br>
            <a:r>
              <a:rPr lang="en-GB" sz="1800" dirty="0"/>
              <a:t>→Upgrade large parts of the detector will be upgraded: “Phase 2 Upgrade”</a:t>
            </a:r>
          </a:p>
          <a:p>
            <a:endParaRPr lang="en-GB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E9521D-4340-4CA3-A768-71853F00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5EFA54-5037-4FC4-90B2-1EF8652A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9B338DC-5DAA-4C84-A37D-14D89F93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HL-LHC (2030)</a:t>
            </a:r>
          </a:p>
        </p:txBody>
      </p:sp>
    </p:spTree>
    <p:extLst>
      <p:ext uri="{BB962C8B-B14F-4D97-AF65-F5344CB8AC3E}">
        <p14:creationId xmlns:p14="http://schemas.microsoft.com/office/powerpoint/2010/main" val="2221671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, Grafikdesign, Grafiken, Farbigkeit enthält.&#10;&#10;Automatisch generierte Beschreibung">
            <a:extLst>
              <a:ext uri="{FF2B5EF4-FFF2-40B4-BE49-F238E27FC236}">
                <a16:creationId xmlns:a16="http://schemas.microsoft.com/office/drawing/2014/main" id="{593599A0-0BE5-4963-E96A-A760C5DDD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" y="-436729"/>
            <a:ext cx="9144000" cy="452927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537CBF-3AE8-A4F0-E3AC-2EC1CB50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81564-34EF-5E98-44BD-61037A22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50</a:t>
            </a:fld>
            <a:endParaRPr lang="en-US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C01FCE-BFC0-B9F6-5E7A-392FE48A7CCF}"/>
              </a:ext>
            </a:extLst>
          </p:cNvPr>
          <p:cNvSpPr txBox="1"/>
          <p:nvPr/>
        </p:nvSpPr>
        <p:spPr>
          <a:xfrm>
            <a:off x="3429665" y="55133"/>
            <a:ext cx="813107" cy="41549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2. Kapton gluing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B156AE1-DDF7-3894-301A-BD42D0114E44}"/>
              </a:ext>
            </a:extLst>
          </p:cNvPr>
          <p:cNvCxnSpPr>
            <a:cxnSpLocks/>
          </p:cNvCxnSpPr>
          <p:nvPr/>
        </p:nvCxnSpPr>
        <p:spPr>
          <a:xfrm flipH="1" flipV="1">
            <a:off x="3374713" y="852641"/>
            <a:ext cx="1179764" cy="616847"/>
          </a:xfrm>
          <a:prstGeom prst="straightConnector1">
            <a:avLst/>
          </a:prstGeom>
          <a:ln w="31750">
            <a:gradFill>
              <a:gsLst>
                <a:gs pos="0">
                  <a:srgbClr val="66FF33"/>
                </a:gs>
                <a:gs pos="100000">
                  <a:srgbClr val="FF0000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A24FA2C6-6805-C114-5B38-213354FC1D5D}"/>
              </a:ext>
            </a:extLst>
          </p:cNvPr>
          <p:cNvCxnSpPr>
            <a:cxnSpLocks/>
          </p:cNvCxnSpPr>
          <p:nvPr/>
        </p:nvCxnSpPr>
        <p:spPr>
          <a:xfrm flipH="1" flipV="1">
            <a:off x="1876803" y="990788"/>
            <a:ext cx="2611890" cy="519390"/>
          </a:xfrm>
          <a:prstGeom prst="straightConnector1">
            <a:avLst/>
          </a:prstGeom>
          <a:ln w="31750">
            <a:gradFill>
              <a:gsLst>
                <a:gs pos="0">
                  <a:srgbClr val="66FF33"/>
                </a:gs>
                <a:gs pos="100000">
                  <a:srgbClr val="3333FF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257D808-1574-9D8B-23D2-B6E4293786F0}"/>
              </a:ext>
            </a:extLst>
          </p:cNvPr>
          <p:cNvCxnSpPr>
            <a:cxnSpLocks/>
          </p:cNvCxnSpPr>
          <p:nvPr/>
        </p:nvCxnSpPr>
        <p:spPr>
          <a:xfrm flipV="1">
            <a:off x="4955760" y="735853"/>
            <a:ext cx="1276213" cy="116788"/>
          </a:xfrm>
          <a:prstGeom prst="straightConnector1">
            <a:avLst/>
          </a:prstGeom>
          <a:ln w="31750">
            <a:gradFill>
              <a:gsLst>
                <a:gs pos="0">
                  <a:srgbClr val="008000"/>
                </a:gs>
                <a:gs pos="100000">
                  <a:srgbClr val="33CC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9FBF0FA-0985-8ED5-874A-02E552C00263}"/>
              </a:ext>
            </a:extLst>
          </p:cNvPr>
          <p:cNvCxnSpPr>
            <a:cxnSpLocks/>
          </p:cNvCxnSpPr>
          <p:nvPr/>
        </p:nvCxnSpPr>
        <p:spPr>
          <a:xfrm>
            <a:off x="6633257" y="735853"/>
            <a:ext cx="1111752" cy="347436"/>
          </a:xfrm>
          <a:prstGeom prst="straightConnector1">
            <a:avLst/>
          </a:prstGeom>
          <a:ln w="31750">
            <a:gradFill>
              <a:gsLst>
                <a:gs pos="0">
                  <a:srgbClr val="33CCCC"/>
                </a:gs>
                <a:gs pos="100000">
                  <a:srgbClr val="9933F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DDA8941E-0CF6-0743-A306-5C934136BA9D}"/>
              </a:ext>
            </a:extLst>
          </p:cNvPr>
          <p:cNvCxnSpPr>
            <a:cxnSpLocks/>
          </p:cNvCxnSpPr>
          <p:nvPr/>
        </p:nvCxnSpPr>
        <p:spPr>
          <a:xfrm>
            <a:off x="7745009" y="1083289"/>
            <a:ext cx="559166" cy="1736299"/>
          </a:xfrm>
          <a:prstGeom prst="straightConnector1">
            <a:avLst/>
          </a:prstGeom>
          <a:ln w="31750">
            <a:gradFill>
              <a:gsLst>
                <a:gs pos="0">
                  <a:srgbClr val="9933FF"/>
                </a:gs>
                <a:gs pos="100000">
                  <a:srgbClr val="FFC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FF0B77BE-EA3F-C109-6E5F-14061DAE3169}"/>
              </a:ext>
            </a:extLst>
          </p:cNvPr>
          <p:cNvSpPr txBox="1"/>
          <p:nvPr/>
        </p:nvSpPr>
        <p:spPr>
          <a:xfrm>
            <a:off x="4554632" y="-1056"/>
            <a:ext cx="1016778" cy="43088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4. Tail encapsulation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E189C04-3DA3-B1B5-95B8-457118633103}"/>
              </a:ext>
            </a:extLst>
          </p:cNvPr>
          <p:cNvSpPr txBox="1"/>
          <p:nvPr/>
        </p:nvSpPr>
        <p:spPr>
          <a:xfrm>
            <a:off x="1127516" y="164015"/>
            <a:ext cx="1109378" cy="253916"/>
          </a:xfrm>
          <a:prstGeom prst="rect">
            <a:avLst/>
          </a:prstGeom>
          <a:ln>
            <a:solidFill>
              <a:srgbClr val="3333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3. Tail bonding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368FCA0-FB55-02F7-1564-7BA643562B29}"/>
              </a:ext>
            </a:extLst>
          </p:cNvPr>
          <p:cNvSpPr txBox="1"/>
          <p:nvPr/>
        </p:nvSpPr>
        <p:spPr>
          <a:xfrm>
            <a:off x="6096703" y="143374"/>
            <a:ext cx="1016778" cy="253916"/>
          </a:xfrm>
          <a:prstGeom prst="rect">
            <a:avLst/>
          </a:prstGeom>
          <a:ln>
            <a:solidFill>
              <a:srgbClr val="00CC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5. HV/IV Test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45D82CC-1832-AF20-FA1F-929707FB1AFD}"/>
              </a:ext>
            </a:extLst>
          </p:cNvPr>
          <p:cNvSpPr txBox="1"/>
          <p:nvPr/>
        </p:nvSpPr>
        <p:spPr>
          <a:xfrm>
            <a:off x="7524115" y="191859"/>
            <a:ext cx="1107026" cy="253916"/>
          </a:xfrm>
          <a:prstGeom prst="rect">
            <a:avLst/>
          </a:prstGeom>
          <a:ln>
            <a:solidFill>
              <a:srgbClr val="33CC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6. Bare module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ABE5572-69EF-077F-3355-DB83A2244CFB}"/>
              </a:ext>
            </a:extLst>
          </p:cNvPr>
          <p:cNvSpPr txBox="1"/>
          <p:nvPr/>
        </p:nvSpPr>
        <p:spPr>
          <a:xfrm>
            <a:off x="8118127" y="2239511"/>
            <a:ext cx="975458" cy="26161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7. Metrology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68EDA91-FD4E-C99F-7AA5-68653C941918}"/>
              </a:ext>
            </a:extLst>
          </p:cNvPr>
          <p:cNvSpPr txBox="1"/>
          <p:nvPr/>
        </p:nvSpPr>
        <p:spPr>
          <a:xfrm>
            <a:off x="5485542" y="2967377"/>
            <a:ext cx="1222322" cy="253916"/>
          </a:xfrm>
          <a:prstGeom prst="rect">
            <a:avLst/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8. Hybrid gluing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C404AF7-B1E9-6D0D-382E-D426FEE1E85E}"/>
              </a:ext>
            </a:extLst>
          </p:cNvPr>
          <p:cNvSpPr txBox="1"/>
          <p:nvPr/>
        </p:nvSpPr>
        <p:spPr>
          <a:xfrm>
            <a:off x="111445" y="481937"/>
            <a:ext cx="1245423" cy="253916"/>
          </a:xfrm>
          <a:prstGeom prst="rect">
            <a:avLst/>
          </a:prstGeom>
          <a:ln>
            <a:solidFill>
              <a:srgbClr val="3333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9. Wire-bonding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CACCB7A-D3E9-338C-D067-CD32B9A4964D}"/>
              </a:ext>
            </a:extLst>
          </p:cNvPr>
          <p:cNvSpPr txBox="1"/>
          <p:nvPr/>
        </p:nvSpPr>
        <p:spPr>
          <a:xfrm>
            <a:off x="2490210" y="39517"/>
            <a:ext cx="859687" cy="4308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11. </a:t>
            </a:r>
            <a:r>
              <a:rPr lang="en-US" sz="1050" dirty="0" err="1"/>
              <a:t>Encap-sulation</a:t>
            </a:r>
            <a:endParaRPr lang="en-US" sz="1050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FE1B83A6-83F4-045D-1F9D-CA7629C99B8E}"/>
              </a:ext>
            </a:extLst>
          </p:cNvPr>
          <p:cNvSpPr txBox="1"/>
          <p:nvPr/>
        </p:nvSpPr>
        <p:spPr>
          <a:xfrm>
            <a:off x="414288" y="3167833"/>
            <a:ext cx="1275805" cy="261610"/>
          </a:xfrm>
          <a:prstGeom prst="rect">
            <a:avLst/>
          </a:prstGeom>
          <a:ln>
            <a:solidFill>
              <a:srgbClr val="9966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10. Module test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E9ADBFB-3F0F-8C4D-DA46-12EE19CC2536}"/>
              </a:ext>
            </a:extLst>
          </p:cNvPr>
          <p:cNvSpPr txBox="1"/>
          <p:nvPr/>
        </p:nvSpPr>
        <p:spPr>
          <a:xfrm>
            <a:off x="415165" y="3490999"/>
            <a:ext cx="1275805" cy="261610"/>
          </a:xfrm>
          <a:prstGeom prst="rect">
            <a:avLst/>
          </a:prstGeom>
          <a:ln>
            <a:solidFill>
              <a:srgbClr val="9966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12. Module test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22B93CB5-561F-525F-FADB-3C0268797BDA}"/>
              </a:ext>
            </a:extLst>
          </p:cNvPr>
          <p:cNvCxnSpPr>
            <a:cxnSpLocks/>
          </p:cNvCxnSpPr>
          <p:nvPr/>
        </p:nvCxnSpPr>
        <p:spPr>
          <a:xfrm flipH="1" flipV="1">
            <a:off x="6284600" y="2628813"/>
            <a:ext cx="1855114" cy="190775"/>
          </a:xfrm>
          <a:prstGeom prst="straightConnector1">
            <a:avLst/>
          </a:prstGeom>
          <a:ln w="31750">
            <a:gradFill>
              <a:gsLst>
                <a:gs pos="0">
                  <a:srgbClr val="FFC000"/>
                </a:gs>
                <a:gs pos="100000">
                  <a:srgbClr val="CC00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02F8342D-8730-4938-89DE-FFAE9D359B53}"/>
              </a:ext>
            </a:extLst>
          </p:cNvPr>
          <p:cNvCxnSpPr>
            <a:cxnSpLocks/>
          </p:cNvCxnSpPr>
          <p:nvPr/>
        </p:nvCxnSpPr>
        <p:spPr>
          <a:xfrm flipH="1" flipV="1">
            <a:off x="1803214" y="1083289"/>
            <a:ext cx="4481386" cy="1545524"/>
          </a:xfrm>
          <a:prstGeom prst="straightConnector1">
            <a:avLst/>
          </a:prstGeom>
          <a:ln w="31750">
            <a:gradFill>
              <a:gsLst>
                <a:gs pos="0">
                  <a:srgbClr val="CC00CC"/>
                </a:gs>
                <a:gs pos="100000">
                  <a:srgbClr val="3333F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A3974343-34C8-9CEB-1789-0841D4EB4101}"/>
              </a:ext>
            </a:extLst>
          </p:cNvPr>
          <p:cNvCxnSpPr>
            <a:cxnSpLocks/>
          </p:cNvCxnSpPr>
          <p:nvPr/>
        </p:nvCxnSpPr>
        <p:spPr>
          <a:xfrm flipH="1">
            <a:off x="1074494" y="1046667"/>
            <a:ext cx="660152" cy="1812609"/>
          </a:xfrm>
          <a:prstGeom prst="straightConnector1">
            <a:avLst/>
          </a:prstGeom>
          <a:ln w="31750">
            <a:gradFill>
              <a:gsLst>
                <a:gs pos="0">
                  <a:srgbClr val="3333FF"/>
                </a:gs>
                <a:gs pos="100000">
                  <a:srgbClr val="99663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65D9C61C-A653-24B2-60DC-AEA5E173D2E5}"/>
              </a:ext>
            </a:extLst>
          </p:cNvPr>
          <p:cNvCxnSpPr>
            <a:cxnSpLocks/>
          </p:cNvCxnSpPr>
          <p:nvPr/>
        </p:nvCxnSpPr>
        <p:spPr>
          <a:xfrm flipH="1">
            <a:off x="1192905" y="832495"/>
            <a:ext cx="2098516" cy="2040852"/>
          </a:xfrm>
          <a:prstGeom prst="straightConnector1">
            <a:avLst/>
          </a:prstGeom>
          <a:ln w="31750">
            <a:gradFill>
              <a:gsLst>
                <a:gs pos="0">
                  <a:srgbClr val="FF0000"/>
                </a:gs>
                <a:gs pos="100000">
                  <a:srgbClr val="996633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C2C2CF5B-5122-F4B2-2A72-312B84BC0DEE}"/>
              </a:ext>
            </a:extLst>
          </p:cNvPr>
          <p:cNvCxnSpPr>
            <a:cxnSpLocks/>
          </p:cNvCxnSpPr>
          <p:nvPr/>
        </p:nvCxnSpPr>
        <p:spPr>
          <a:xfrm flipH="1" flipV="1">
            <a:off x="712681" y="1892031"/>
            <a:ext cx="260306" cy="967245"/>
          </a:xfrm>
          <a:prstGeom prst="straightConnector1">
            <a:avLst/>
          </a:prstGeom>
          <a:ln w="31750">
            <a:gradFill>
              <a:gsLst>
                <a:gs pos="0">
                  <a:srgbClr val="996633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A8CF5711-6FA8-0ACC-D351-82B881197E20}"/>
              </a:ext>
            </a:extLst>
          </p:cNvPr>
          <p:cNvSpPr txBox="1"/>
          <p:nvPr/>
        </p:nvSpPr>
        <p:spPr>
          <a:xfrm>
            <a:off x="54152" y="1207878"/>
            <a:ext cx="918835" cy="2616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13. Storage</a:t>
            </a:r>
          </a:p>
        </p:txBody>
      </p: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C7E7402A-B0AE-389E-98A3-B5A63E078569}"/>
              </a:ext>
            </a:extLst>
          </p:cNvPr>
          <p:cNvCxnSpPr>
            <a:cxnSpLocks/>
          </p:cNvCxnSpPr>
          <p:nvPr/>
        </p:nvCxnSpPr>
        <p:spPr>
          <a:xfrm flipV="1">
            <a:off x="4554477" y="852641"/>
            <a:ext cx="335499" cy="607949"/>
          </a:xfrm>
          <a:prstGeom prst="straightConnector1">
            <a:avLst/>
          </a:prstGeom>
          <a:ln w="31750">
            <a:gradFill>
              <a:gsLst>
                <a:gs pos="0">
                  <a:srgbClr val="66FF33"/>
                </a:gs>
                <a:gs pos="100000">
                  <a:srgbClr val="008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301F0B5-0A88-A0FA-38CA-9AA3AF5CA3BB}"/>
              </a:ext>
            </a:extLst>
          </p:cNvPr>
          <p:cNvCxnSpPr>
            <a:cxnSpLocks/>
          </p:cNvCxnSpPr>
          <p:nvPr/>
        </p:nvCxnSpPr>
        <p:spPr>
          <a:xfrm>
            <a:off x="6284600" y="735853"/>
            <a:ext cx="289451" cy="0"/>
          </a:xfrm>
          <a:prstGeom prst="straightConnector1">
            <a:avLst/>
          </a:prstGeom>
          <a:ln w="31750">
            <a:gradFill>
              <a:gsLst>
                <a:gs pos="0">
                  <a:srgbClr val="33CCCC"/>
                </a:gs>
                <a:gs pos="100000">
                  <a:srgbClr val="33CC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F4F8E3C3-99F4-E95C-196A-A17E3CE78C14}"/>
              </a:ext>
            </a:extLst>
          </p:cNvPr>
          <p:cNvCxnSpPr>
            <a:cxnSpLocks/>
          </p:cNvCxnSpPr>
          <p:nvPr/>
        </p:nvCxnSpPr>
        <p:spPr>
          <a:xfrm flipV="1">
            <a:off x="3629096" y="1517061"/>
            <a:ext cx="925381" cy="1180806"/>
          </a:xfrm>
          <a:prstGeom prst="straightConnector1">
            <a:avLst/>
          </a:prstGeom>
          <a:ln w="31750">
            <a:gradFill>
              <a:gsLst>
                <a:gs pos="0">
                  <a:srgbClr val="66FF33"/>
                </a:gs>
                <a:gs pos="100000">
                  <a:srgbClr val="66FF3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gelb, Screenshot, Design enthält.&#10;&#10;Automatisch generierte Beschreibung">
            <a:extLst>
              <a:ext uri="{FF2B5EF4-FFF2-40B4-BE49-F238E27FC236}">
                <a16:creationId xmlns:a16="http://schemas.microsoft.com/office/drawing/2014/main" id="{8EA4D5E2-5BF8-57ED-238B-A9800A393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65" y="3261983"/>
            <a:ext cx="3452677" cy="145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6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DF99663-9052-4AAC-A63C-DEAF84AA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Each assembly step is tracked via an web-accessible front-end</a:t>
            </a:r>
          </a:p>
          <a:p>
            <a:pPr lvl="1"/>
            <a:r>
              <a:rPr lang="en-GB" sz="1400" dirty="0"/>
              <a:t>Assembly</a:t>
            </a:r>
          </a:p>
          <a:p>
            <a:pPr lvl="1"/>
            <a:r>
              <a:rPr lang="en-GB" sz="1400" dirty="0"/>
              <a:t>Measurements</a:t>
            </a:r>
          </a:p>
          <a:p>
            <a:pPr lvl="1"/>
            <a:r>
              <a:rPr lang="en-GB" sz="1400" dirty="0"/>
              <a:t>Visual inspection</a:t>
            </a:r>
          </a:p>
          <a:p>
            <a:r>
              <a:rPr lang="en-GB" sz="1600" dirty="0"/>
              <a:t>Big Brother is watching you</a:t>
            </a:r>
          </a:p>
          <a:p>
            <a:pPr lvl="1"/>
            <a:r>
              <a:rPr lang="en-GB" sz="1400" dirty="0"/>
              <a:t>Who, when, which tool (jig, station),</a:t>
            </a:r>
            <a:br>
              <a:rPr lang="en-GB" sz="1400" dirty="0"/>
            </a:br>
            <a:r>
              <a:rPr lang="en-GB" sz="1400" dirty="0"/>
              <a:t>which components,…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ED27D0-27D5-45B1-BE29-2EE6A84D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662B57-A609-4051-9C3D-E8CF6C68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6149ACF-D48A-4CF1-95BB-DD5A28BC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ETP Database Front-end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DE74BB-166C-484E-BA32-66815210A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003"/>
            <a:ext cx="4452731" cy="22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40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BA0018-686F-4A94-AA78-1DB3EEE78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DBEA0A-3622-4E63-BC45-A7B1517E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48B5E97-604E-401F-B4FC-99E768B5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5"/>
            <a:ext cx="6869178" cy="763930"/>
          </a:xfrm>
        </p:spPr>
        <p:txBody>
          <a:bodyPr>
            <a:normAutofit/>
          </a:bodyPr>
          <a:lstStyle/>
          <a:p>
            <a:r>
              <a:rPr lang="en-GB" dirty="0"/>
              <a:t>ETP Database</a:t>
            </a:r>
            <a:br>
              <a:rPr lang="en-GB" dirty="0"/>
            </a:br>
            <a:r>
              <a:rPr lang="en-GB" dirty="0"/>
              <a:t>Front-end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3A8D74-DAD5-409E-A1A0-D29413DA6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79" y="47017"/>
            <a:ext cx="6383796" cy="24576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EB0EA27-9D1C-41BE-B184-C44A512CB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" y="2347192"/>
            <a:ext cx="4518991" cy="20734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703E453-0F7A-4C26-BFB5-CCDD26B1F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49" y="2144019"/>
            <a:ext cx="4276625" cy="22766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6324EF7-6A88-4AAE-9E58-86C8DD89E788}"/>
              </a:ext>
            </a:extLst>
          </p:cNvPr>
          <p:cNvSpPr/>
          <p:nvPr/>
        </p:nvSpPr>
        <p:spPr>
          <a:xfrm>
            <a:off x="53009" y="2922104"/>
            <a:ext cx="4432852" cy="112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434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4C0D2B8-5E94-436C-943B-2B8F7AC8A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2484783"/>
            <a:ext cx="3845791" cy="2264041"/>
          </a:xfrm>
        </p:spPr>
        <p:txBody>
          <a:bodyPr/>
          <a:lstStyle/>
          <a:p>
            <a:r>
              <a:rPr lang="en-GB" dirty="0"/>
              <a:t>Stored in the </a:t>
            </a:r>
            <a:r>
              <a:rPr lang="en-GB" dirty="0" err="1"/>
              <a:t>CernBox</a:t>
            </a:r>
            <a:r>
              <a:rPr lang="en-GB" dirty="0"/>
              <a:t> folder</a:t>
            </a:r>
          </a:p>
          <a:p>
            <a:endParaRPr lang="en-GB" dirty="0"/>
          </a:p>
          <a:p>
            <a:r>
              <a:rPr lang="en-GB" dirty="0"/>
              <a:t>Homework 2: Read it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30F9E3-D1CE-47EE-9D74-10280C4B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199363-B1C4-45DF-A73C-583C4166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0695026-2A06-4561-B518-CFF08906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Front-end How To Made by Lorena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10C32F-1330-498C-A0E0-4DB22DCD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47" y="930655"/>
            <a:ext cx="4817401" cy="12532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0CF0E5-3A10-44C0-BEC2-5C393190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2183904"/>
            <a:ext cx="4108176" cy="23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20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45B9E6F-9E2F-4473-A745-7ED513047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We do have parts for 15 complete modules</a:t>
            </a:r>
          </a:p>
          <a:p>
            <a:r>
              <a:rPr lang="en-US" sz="1800" dirty="0"/>
              <a:t>This time, also exercise parallel assembly of multiple modules / day</a:t>
            </a:r>
          </a:p>
          <a:p>
            <a:r>
              <a:rPr lang="en-US" sz="1800" dirty="0"/>
              <a:t>Wire-bond pull test should be done on all modules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Assembly of multiple modules / day only at the end of the exercise leaving some margin as pipeline runs dry towards the end (no part injection anymore)</a:t>
            </a:r>
          </a:p>
          <a:p>
            <a:r>
              <a:rPr lang="en-US" sz="1800" dirty="0"/>
              <a:t>Afterwards: Review and improve (April)</a:t>
            </a:r>
          </a:p>
          <a:p>
            <a:r>
              <a:rPr lang="en-US" sz="1800" dirty="0"/>
              <a:t>New parts should be there in April / May, but who knows…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39A07D-9286-436D-A7B8-B96E2588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655A8E-3505-4004-B256-CB876261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8D172A4-0A95-4D71-98AE-0D245CB7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Exercise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550BBCF-9BA9-4654-BE89-9A1E82F437F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5131" y="2352327"/>
          <a:ext cx="6783166" cy="75848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99166">
                  <a:extLst>
                    <a:ext uri="{9D8B030D-6E8A-4147-A177-3AD203B41FA5}">
                      <a16:colId xmlns:a16="http://schemas.microsoft.com/office/drawing/2014/main" val="82835768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4006007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9570528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5275285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65057122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52887159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408408436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41824640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30474279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52287263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14582763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23188050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73803949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324252719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12719706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31615838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65431939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5140440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383203143"/>
                    </a:ext>
                  </a:extLst>
                </a:gridCol>
              </a:tblGrid>
              <a:tr h="151697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Day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7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8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9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11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12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14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16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u="none" strike="noStrike" dirty="0">
                          <a:effectLst/>
                        </a:rPr>
                        <a:t>Sum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extLst>
                  <a:ext uri="{0D108BD9-81ED-4DB2-BD59-A6C34878D82A}">
                    <a16:rowId xmlns:a16="http://schemas.microsoft.com/office/drawing/2014/main" val="1713998613"/>
                  </a:ext>
                </a:extLst>
              </a:tr>
              <a:tr h="151697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Prepare sensors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30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extLst>
                  <a:ext uri="{0D108BD9-81ED-4DB2-BD59-A6C34878D82A}">
                    <a16:rowId xmlns:a16="http://schemas.microsoft.com/office/drawing/2014/main" val="2765905516"/>
                  </a:ext>
                </a:extLst>
              </a:tr>
              <a:tr h="151697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Kaptonized sensors available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extLst>
                  <a:ext uri="{0D108BD9-81ED-4DB2-BD59-A6C34878D82A}">
                    <a16:rowId xmlns:a16="http://schemas.microsoft.com/office/drawing/2014/main" val="23803886"/>
                  </a:ext>
                </a:extLst>
              </a:tr>
              <a:tr h="151697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Build bare module(s)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extLst>
                  <a:ext uri="{0D108BD9-81ED-4DB2-BD59-A6C34878D82A}">
                    <a16:rowId xmlns:a16="http://schemas.microsoft.com/office/drawing/2014/main" val="4149502668"/>
                  </a:ext>
                </a:extLst>
              </a:tr>
              <a:tr h="151697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Modules finished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u="none" strike="noStrike" dirty="0">
                          <a:effectLst/>
                        </a:rPr>
                        <a:t>15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5" marR="7585" marT="7585" marB="0" anchor="b"/>
                </a:tc>
                <a:extLst>
                  <a:ext uri="{0D108BD9-81ED-4DB2-BD59-A6C34878D82A}">
                    <a16:rowId xmlns:a16="http://schemas.microsoft.com/office/drawing/2014/main" val="1540218975"/>
                  </a:ext>
                </a:extLst>
              </a:tr>
            </a:tbl>
          </a:graphicData>
        </a:graphic>
      </p:graphicFrame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37CA786-F4BA-4D2E-80A2-8F962056F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68979"/>
            <a:ext cx="5571164" cy="5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08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16D790C-992E-41BC-9E84-3D9B9DA7A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8624680" cy="3365893"/>
          </a:xfrm>
        </p:spPr>
        <p:txBody>
          <a:bodyPr numCol="2"/>
          <a:lstStyle/>
          <a:p>
            <a:r>
              <a:rPr lang="en-US" dirty="0"/>
              <a:t>Stefan</a:t>
            </a:r>
          </a:p>
          <a:p>
            <a:r>
              <a:rPr lang="en-US" dirty="0"/>
              <a:t>Kai</a:t>
            </a:r>
          </a:p>
          <a:p>
            <a:r>
              <a:rPr lang="en-US" dirty="0"/>
              <a:t>Waldemar</a:t>
            </a:r>
          </a:p>
          <a:p>
            <a:r>
              <a:rPr lang="en-US" dirty="0"/>
              <a:t>Tobias</a:t>
            </a:r>
          </a:p>
          <a:p>
            <a:r>
              <a:rPr lang="en-US" dirty="0"/>
              <a:t>Andreas</a:t>
            </a:r>
          </a:p>
          <a:p>
            <a:r>
              <a:rPr lang="en-US" dirty="0"/>
              <a:t>Bernd</a:t>
            </a:r>
          </a:p>
          <a:p>
            <a:r>
              <a:rPr lang="en-US" dirty="0"/>
              <a:t>Hans Jürgen</a:t>
            </a:r>
          </a:p>
          <a:p>
            <a:r>
              <a:rPr lang="en-US" dirty="0"/>
              <a:t>Alexander</a:t>
            </a:r>
          </a:p>
          <a:p>
            <a:r>
              <a:rPr lang="en-US" dirty="0" err="1"/>
              <a:t>Niyathi</a:t>
            </a:r>
            <a:endParaRPr lang="en-US" dirty="0"/>
          </a:p>
          <a:p>
            <a:endParaRPr lang="en-US" dirty="0"/>
          </a:p>
          <a:p>
            <a:r>
              <a:rPr lang="en-US" dirty="0"/>
              <a:t>Thomas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Lea		Busy writing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Bogdan	Busy writing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-------------</a:t>
            </a:r>
          </a:p>
          <a:p>
            <a:r>
              <a:rPr lang="en-US" dirty="0"/>
              <a:t>Lorena</a:t>
            </a:r>
          </a:p>
          <a:p>
            <a:r>
              <a:rPr lang="en-US" dirty="0"/>
              <a:t>Leander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Aurora	Contract starts in march?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41768C-6972-4831-934D-021D4861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854517-108E-416C-BD3B-B23BFF5F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E2595EE-EB92-4655-AA21-5A1ACC36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Team – Status</a:t>
            </a:r>
          </a:p>
        </p:txBody>
      </p:sp>
    </p:spTree>
    <p:extLst>
      <p:ext uri="{BB962C8B-B14F-4D97-AF65-F5344CB8AC3E}">
        <p14:creationId xmlns:p14="http://schemas.microsoft.com/office/powerpoint/2010/main" val="2312277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DCAD8-3FA1-42B6-A6C6-0CC064BB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1429C6-6361-480B-89FD-5477E9D1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56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4EE25C-6817-4BDF-9B43-9DF959A4D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9" y="0"/>
            <a:ext cx="828722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39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DCAD8-3FA1-42B6-A6C6-0CC064BB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1429C6-6361-480B-89FD-5477E9D1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57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9C4119-F71D-41BC-BC23-00E37A862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3" y="0"/>
            <a:ext cx="820483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8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8AB3E79-626F-4D23-8658-CB697F463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Don’t feel bad</a:t>
            </a:r>
          </a:p>
          <a:p>
            <a:r>
              <a:rPr lang="en-GB" dirty="0"/>
              <a:t>Important is that we learn from them</a:t>
            </a:r>
            <a:br>
              <a:rPr lang="en-GB" dirty="0"/>
            </a:br>
            <a:r>
              <a:rPr lang="en-GB" dirty="0"/>
              <a:t>and how to avoid them in future!</a:t>
            </a:r>
          </a:p>
          <a:p>
            <a:r>
              <a:rPr lang="en-GB" dirty="0"/>
              <a:t>Always report and document, this helps all other people avoiding them!</a:t>
            </a:r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2B5235-95C2-4C2A-A9E7-56106F01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92EA54-F3B9-4E2F-B11E-1F8C64C2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C9AFFAC-8AC9-42AB-B0DE-7E6BFCD1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Mistakes happen!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D8815C-ED0C-444B-B658-991D6559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79" y="113943"/>
            <a:ext cx="3149539" cy="17716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39ADC9-8307-459D-85D6-19A25F721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4" y="2575433"/>
            <a:ext cx="3737114" cy="21021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A1C3F2A-C00F-4F2D-AF3C-63328D4FD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33905"/>
          <a:stretch/>
        </p:blipFill>
        <p:spPr>
          <a:xfrm>
            <a:off x="396000" y="2572544"/>
            <a:ext cx="2633515" cy="21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551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EE229-D59D-4E12-81AC-0212FCC5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17FCD-3B20-4BCB-B5E5-C8FB01F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07184F-D84F-482F-B9F3-B627DC0A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11" y="2284549"/>
            <a:ext cx="6869178" cy="575989"/>
          </a:xfrm>
        </p:spPr>
        <p:txBody>
          <a:bodyPr anchor="ctr" anchorCtr="0"/>
          <a:lstStyle/>
          <a:p>
            <a:pPr algn="ctr"/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9893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44029D-E9BA-4256-BC6B-07E3425CB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3628611" cy="3365893"/>
          </a:xfrm>
        </p:spPr>
        <p:txBody>
          <a:bodyPr>
            <a:normAutofit/>
          </a:bodyPr>
          <a:lstStyle/>
          <a:p>
            <a:r>
              <a:rPr lang="en-GB" sz="1600" dirty="0"/>
              <a:t>Tracker: Most inner part of the detector will be completely replaced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Old one out, new one in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28D20C-0FBA-4D62-BA2B-438C4F5B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D5519F-AAA4-44F6-AB84-BDA8EE90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8511BBC-08AF-4551-8866-CB4287C84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Tracker Upgrade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7D706C-0F5B-4E2F-8796-FB22ACF63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30" y="1045996"/>
            <a:ext cx="4916557" cy="32495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514CDA9-07CD-4613-8222-F002CC6FA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9" y="2000875"/>
            <a:ext cx="2610213" cy="174014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CC59938-88D3-47A8-A902-3972A11D24AA}"/>
              </a:ext>
            </a:extLst>
          </p:cNvPr>
          <p:cNvSpPr/>
          <p:nvPr/>
        </p:nvSpPr>
        <p:spPr>
          <a:xfrm>
            <a:off x="3909392" y="1519893"/>
            <a:ext cx="1205950" cy="1508229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95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681607-D15A-4E38-935C-FC91E4B31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According to the module flow a large fraction of our modules will go to DESY</a:t>
            </a:r>
          </a:p>
          <a:p>
            <a:pPr lvl="1"/>
            <a:r>
              <a:rPr lang="en-GB" sz="1400" dirty="0"/>
              <a:t>Same for Aachen</a:t>
            </a:r>
          </a:p>
          <a:p>
            <a:r>
              <a:rPr lang="en-GB" sz="1600" dirty="0"/>
              <a:t>Idea: Book a courier which</a:t>
            </a:r>
          </a:p>
          <a:p>
            <a:pPr lvl="1"/>
            <a:r>
              <a:rPr lang="en-GB" sz="1400" dirty="0"/>
              <a:t>Picks up full boxes at KIT</a:t>
            </a:r>
          </a:p>
          <a:p>
            <a:pPr lvl="1"/>
            <a:r>
              <a:rPr lang="en-GB" sz="1400" dirty="0"/>
              <a:t>Picks up full boxes at Aachen</a:t>
            </a:r>
          </a:p>
          <a:p>
            <a:pPr lvl="1"/>
            <a:r>
              <a:rPr lang="en-GB" sz="1400" dirty="0"/>
              <a:t>Delivery boxes to DESY, picks up empty boxes from previous delivery</a:t>
            </a:r>
          </a:p>
          <a:p>
            <a:pPr lvl="1"/>
            <a:r>
              <a:rPr lang="en-GB" sz="1400" dirty="0"/>
              <a:t>Drives back, stores empty boxes in his storage unit (~2 weeks)</a:t>
            </a:r>
          </a:p>
          <a:p>
            <a:pPr lvl="1"/>
            <a:r>
              <a:rPr lang="en-GB" sz="1400" dirty="0"/>
              <a:t>Picks up full boxes at KIT, brings back empty boxes from storage unit</a:t>
            </a:r>
          </a:p>
          <a:p>
            <a:pPr lvl="1"/>
            <a:r>
              <a:rPr lang="en-GB" sz="1400" dirty="0"/>
              <a:t>Picks up full boxes at Aachen, brings back empty boxes from storage unit</a:t>
            </a:r>
          </a:p>
          <a:p>
            <a:endParaRPr lang="en-GB" sz="1600" dirty="0"/>
          </a:p>
          <a:p>
            <a:r>
              <a:rPr lang="en-GB" sz="1600" dirty="0"/>
              <a:t>First offer from a courier used in Phase 1: </a:t>
            </a:r>
            <a:r>
              <a:rPr lang="en-GB" sz="1600" b="1" u="sng" dirty="0"/>
              <a:t>1755€ per round</a:t>
            </a:r>
          </a:p>
          <a:p>
            <a:r>
              <a:rPr lang="en-GB" sz="1600" dirty="0"/>
              <a:t>Alternative: DHL express mail (insured)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E5D9CC-2569-4FD3-92B8-D5AF33D9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E9AACB-65F2-4A75-B645-995C5A8D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18BA78-1E9F-482B-BB69-96AC8D87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Logistics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308944-EF84-4921-8F1A-28BC016E1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70" y="1533853"/>
            <a:ext cx="2046384" cy="3117505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28CDB19-D4D7-4519-9DD9-73896B80836A}"/>
              </a:ext>
            </a:extLst>
          </p:cNvPr>
          <p:cNvCxnSpPr>
            <a:cxnSpLocks/>
          </p:cNvCxnSpPr>
          <p:nvPr/>
        </p:nvCxnSpPr>
        <p:spPr>
          <a:xfrm>
            <a:off x="298174" y="2572544"/>
            <a:ext cx="2441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5E6BC91-E9E2-4B3C-81F8-1C542C0A0D93}"/>
              </a:ext>
            </a:extLst>
          </p:cNvPr>
          <p:cNvCxnSpPr>
            <a:cxnSpLocks/>
          </p:cNvCxnSpPr>
          <p:nvPr/>
        </p:nvCxnSpPr>
        <p:spPr>
          <a:xfrm flipH="1" flipV="1">
            <a:off x="297203" y="2572545"/>
            <a:ext cx="971" cy="740498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AC1BA89-61E7-4ED1-8A11-20711DBC02C3}"/>
              </a:ext>
            </a:extLst>
          </p:cNvPr>
          <p:cNvCxnSpPr>
            <a:cxnSpLocks/>
          </p:cNvCxnSpPr>
          <p:nvPr/>
        </p:nvCxnSpPr>
        <p:spPr>
          <a:xfrm flipH="1">
            <a:off x="297203" y="3290435"/>
            <a:ext cx="245165" cy="0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E7F0701C-D010-4112-B77F-0E085B1C0E21}"/>
              </a:ext>
            </a:extLst>
          </p:cNvPr>
          <p:cNvSpPr txBox="1"/>
          <p:nvPr/>
        </p:nvSpPr>
        <p:spPr>
          <a:xfrm>
            <a:off x="62419" y="3388928"/>
            <a:ext cx="1027755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/>
              <a:t>Round robin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130F7425-292F-48E4-90AC-3F44C52D3DF8}"/>
              </a:ext>
            </a:extLst>
          </p:cNvPr>
          <p:cNvCxnSpPr>
            <a:cxnSpLocks/>
          </p:cNvCxnSpPr>
          <p:nvPr/>
        </p:nvCxnSpPr>
        <p:spPr>
          <a:xfrm flipV="1">
            <a:off x="7020984" y="1656522"/>
            <a:ext cx="1347764" cy="1633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00E915CD-B442-4F57-9D9E-2C01BA4C1D1A}"/>
              </a:ext>
            </a:extLst>
          </p:cNvPr>
          <p:cNvCxnSpPr>
            <a:cxnSpLocks/>
          </p:cNvCxnSpPr>
          <p:nvPr/>
        </p:nvCxnSpPr>
        <p:spPr>
          <a:xfrm flipH="1">
            <a:off x="8070574" y="1888435"/>
            <a:ext cx="535137" cy="24802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A27DC0D9-91E4-4FAC-90C4-B2E1E263057C}"/>
              </a:ext>
            </a:extLst>
          </p:cNvPr>
          <p:cNvCxnSpPr>
            <a:cxnSpLocks/>
          </p:cNvCxnSpPr>
          <p:nvPr/>
        </p:nvCxnSpPr>
        <p:spPr>
          <a:xfrm flipH="1" flipV="1">
            <a:off x="7083287" y="3606202"/>
            <a:ext cx="722243" cy="7624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450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A492EF-2B61-438C-A40D-EAE17BEA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EFF83F-36A9-49A1-81A6-2F041726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61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EE538B-2077-4700-9579-5A1A0C94A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58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A492EF-2B61-438C-A40D-EAE17BEA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EFF83F-36A9-49A1-81A6-2F041726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62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EE538B-2077-4700-9579-5A1A0C94A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2A3234-AFD7-4005-B705-A8FFCFC80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9" t="67102" r="41377" b="22077"/>
          <a:stretch/>
        </p:blipFill>
        <p:spPr>
          <a:xfrm>
            <a:off x="775253" y="1351721"/>
            <a:ext cx="3445564" cy="260746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0355C87-998C-4994-B4E4-25FA5D2615C9}"/>
              </a:ext>
            </a:extLst>
          </p:cNvPr>
          <p:cNvSpPr/>
          <p:nvPr/>
        </p:nvSpPr>
        <p:spPr>
          <a:xfrm>
            <a:off x="4770783" y="3445565"/>
            <a:ext cx="576469" cy="5433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4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A12DB7-2C0A-4DA6-BAE9-03AB7160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0F4F1F-3581-40C2-9179-2C719F0A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63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A46D3E-F60D-4827-9EDC-780CC05B6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1" y="0"/>
            <a:ext cx="742193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672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DE6F9F-C4A7-407D-9B8F-94340D87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78193B-75D8-486A-A1F5-2CC2F5F1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64</a:t>
            </a:fld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5DCE64-CF01-49B7-A07D-01B14BAD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2" y="0"/>
            <a:ext cx="7422175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42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25BDA5-EA9F-127F-CD27-82F43FFA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9BFA6A-9A63-4E2D-92C0-C77BFA750EDB}" type="datetime1">
              <a:rPr lang="de-DE" noProof="0" smtClean="0"/>
              <a:pPr>
                <a:spcAft>
                  <a:spcPts val="600"/>
                </a:spcAft>
              </a:pPr>
              <a:t>03.03.2025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F7FFD3-F121-5820-8B73-BAEE0865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1696EC4-B4CF-4701-AD06-A8439D6D8E12}" type="slidenum">
              <a:rPr lang="en-US" noProof="0" smtClean="0"/>
              <a:pPr>
                <a:spcAft>
                  <a:spcPts val="600"/>
                </a:spcAft>
              </a:pPr>
              <a:t>65</a:t>
            </a:fld>
            <a:endParaRPr lang="en-US" noProof="0"/>
          </a:p>
        </p:txBody>
      </p:sp>
      <p:pic>
        <p:nvPicPr>
          <p:cNvPr id="7" name="Grafik 6" descr="Ein Bild, das Maßstabsmodell, Screenshot enthält.&#10;&#10;Automatisch generierte Beschreibung">
            <a:extLst>
              <a:ext uri="{FF2B5EF4-FFF2-40B4-BE49-F238E27FC236}">
                <a16:creationId xmlns:a16="http://schemas.microsoft.com/office/drawing/2014/main" id="{D69890DC-35F6-2C54-D319-C63A00FA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" y="0"/>
            <a:ext cx="9302812" cy="4604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091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51E09EE-4DDD-D647-44C7-BB3F24C30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We put quite some effort defining on how</a:t>
            </a:r>
            <a:br>
              <a:rPr lang="en-US" sz="1400" dirty="0"/>
            </a:br>
            <a:r>
              <a:rPr lang="en-US" sz="1400" dirty="0"/>
              <a:t>much time is needed for which step</a:t>
            </a:r>
          </a:p>
          <a:p>
            <a:pPr lvl="1"/>
            <a:r>
              <a:rPr lang="en-US" sz="1200" dirty="0"/>
              <a:t>Scalable and granular down to minutes</a:t>
            </a:r>
          </a:p>
          <a:p>
            <a:r>
              <a:rPr lang="en-US" sz="1400" dirty="0"/>
              <a:t>Out of experience </a:t>
            </a:r>
            <a:r>
              <a:rPr lang="en-US" sz="1400" b="1" dirty="0"/>
              <a:t>wire-bonding</a:t>
            </a:r>
            <a:r>
              <a:rPr lang="en-US" sz="1400" dirty="0"/>
              <a:t> and </a:t>
            </a:r>
            <a:br>
              <a:rPr lang="en-US" sz="1400" dirty="0"/>
            </a:br>
            <a:r>
              <a:rPr lang="en-US" sz="1400" dirty="0"/>
              <a:t>everything implying the usage of </a:t>
            </a:r>
            <a:r>
              <a:rPr lang="en-US" sz="1400" b="1" dirty="0"/>
              <a:t>glue</a:t>
            </a:r>
            <a:br>
              <a:rPr lang="en-US" sz="1400" dirty="0"/>
            </a:br>
            <a:r>
              <a:rPr lang="en-US" sz="1400" dirty="0"/>
              <a:t>should by done by a technician</a:t>
            </a:r>
          </a:p>
          <a:p>
            <a:r>
              <a:rPr lang="en-US" sz="1400" dirty="0"/>
              <a:t>Real numbers hard to estimate without</a:t>
            </a:r>
            <a:br>
              <a:rPr lang="en-US" sz="1400" dirty="0"/>
            </a:br>
            <a:r>
              <a:rPr lang="en-US" sz="1400" dirty="0"/>
              <a:t>having real parts in large quantities</a:t>
            </a:r>
          </a:p>
          <a:p>
            <a:r>
              <a:rPr lang="en-US" sz="1400" dirty="0"/>
              <a:t>In the end the amount of work must</a:t>
            </a:r>
            <a:br>
              <a:rPr lang="en-US" sz="1400" dirty="0"/>
            </a:br>
            <a:r>
              <a:rPr lang="en-US" sz="1400" dirty="0"/>
              <a:t>fit in usual and realistic working hours</a:t>
            </a:r>
          </a:p>
          <a:p>
            <a:endParaRPr lang="en-US" sz="1400" dirty="0"/>
          </a:p>
          <a:p>
            <a:r>
              <a:rPr lang="en-US" sz="1400" dirty="0"/>
              <a:t>I put up a schedule describing the work that needs to be done </a:t>
            </a:r>
            <a:r>
              <a:rPr lang="en-US" sz="1400" b="1" dirty="0"/>
              <a:t>within the clean room </a:t>
            </a:r>
            <a:r>
              <a:rPr lang="en-US" sz="1400" dirty="0"/>
              <a:t>(no burn-in, packaging, shipping, organization </a:t>
            </a:r>
            <a:r>
              <a:rPr lang="en-US" sz="1400" dirty="0" err="1"/>
              <a:t>etc</a:t>
            </a:r>
            <a:r>
              <a:rPr lang="en-US" sz="1400" dirty="0"/>
              <a:t>…) estimating how many people we need </a:t>
            </a:r>
            <a:r>
              <a:rPr lang="en-US" sz="1400" b="1" dirty="0"/>
              <a:t>at minimum </a:t>
            </a:r>
            <a:r>
              <a:rPr lang="en-US" sz="1400" dirty="0"/>
              <a:t>and what constraints we have in the assembly flow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D85BD2-DDB4-8B63-F375-834F2B07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ACDFBA-4E84-F0D2-1E4E-8C95DA0D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FBA8477-8F44-DC3F-F250-98357A28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4CC5CD-D159-0FBE-E427-B645F9F43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68" y="148598"/>
            <a:ext cx="4624810" cy="335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97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(≥4 modules / day)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17513"/>
              </p:ext>
            </p:extLst>
          </p:nvPr>
        </p:nvGraphicFramePr>
        <p:xfrm>
          <a:off x="1427085" y="1007560"/>
          <a:ext cx="7441279" cy="35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996633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128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(≥4 modules / day)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21396"/>
              </p:ext>
            </p:extLst>
          </p:nvPr>
        </p:nvGraphicFramePr>
        <p:xfrm>
          <a:off x="1427085" y="1007560"/>
          <a:ext cx="7441279" cy="3582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996633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778611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(≥4 modules / day)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608017"/>
              </p:ext>
            </p:extLst>
          </p:nvPr>
        </p:nvGraphicFramePr>
        <p:xfrm>
          <a:off x="1427085" y="1007560"/>
          <a:ext cx="7441279" cy="3595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WB tails</a:t>
                      </a:r>
                    </a:p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Encapsulate 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EEC2CBD-470B-31A4-C21D-AA49C97728B0}"/>
              </a:ext>
            </a:extLst>
          </p:cNvPr>
          <p:cNvSpPr txBox="1"/>
          <p:nvPr/>
        </p:nvSpPr>
        <p:spPr>
          <a:xfrm>
            <a:off x="2181011" y="68841"/>
            <a:ext cx="527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Constraint 1: Free Kapton gluing jigs after tail bonding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64FE26C-78AC-D9DF-B47F-61A0AF428A92}"/>
              </a:ext>
            </a:extLst>
          </p:cNvPr>
          <p:cNvCxnSpPr>
            <a:cxnSpLocks/>
          </p:cNvCxnSpPr>
          <p:nvPr/>
        </p:nvCxnSpPr>
        <p:spPr>
          <a:xfrm flipV="1">
            <a:off x="3532610" y="1602777"/>
            <a:ext cx="2901082" cy="1449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82419F-57F8-9DD5-2707-0986B73237DC}"/>
              </a:ext>
            </a:extLst>
          </p:cNvPr>
          <p:cNvSpPr/>
          <p:nvPr/>
        </p:nvSpPr>
        <p:spPr>
          <a:xfrm>
            <a:off x="3569793" y="148293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  <a:p>
            <a:r>
              <a:rPr lang="en-US" b="1" dirty="0">
                <a:solidFill>
                  <a:srgbClr val="996633"/>
                </a:solidFill>
              </a:rPr>
              <a:t>DAY 2</a:t>
            </a:r>
          </a:p>
        </p:txBody>
      </p:sp>
    </p:spTree>
    <p:extLst>
      <p:ext uri="{BB962C8B-B14F-4D97-AF65-F5344CB8AC3E}">
        <p14:creationId xmlns:p14="http://schemas.microsoft.com/office/powerpoint/2010/main" val="11248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6C4086-499E-4B66-8575-D78880F64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475C03-57C7-0D89-5AC3-282C44F4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E0F4341-5098-1FD5-1DC2-58246DEF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CMS Phase-2 Outer Tracker</a:t>
            </a:r>
          </a:p>
        </p:txBody>
      </p:sp>
      <p:pic>
        <p:nvPicPr>
          <p:cNvPr id="6" name="Inhaltsplatzhalter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890C117-E366-6B91-647D-FA8728E14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r="4090"/>
          <a:stretch/>
        </p:blipFill>
        <p:spPr>
          <a:xfrm>
            <a:off x="1654989" y="951154"/>
            <a:ext cx="5517332" cy="197376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2AEA699-D15E-6369-2451-1FE354BE4984}"/>
              </a:ext>
            </a:extLst>
          </p:cNvPr>
          <p:cNvSpPr/>
          <p:nvPr/>
        </p:nvSpPr>
        <p:spPr>
          <a:xfrm>
            <a:off x="2065798" y="1971226"/>
            <a:ext cx="1982465" cy="51695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6E4C7F0-ABE3-7731-B5B5-50B3E25CE983}"/>
              </a:ext>
            </a:extLst>
          </p:cNvPr>
          <p:cNvSpPr/>
          <p:nvPr/>
        </p:nvSpPr>
        <p:spPr>
          <a:xfrm>
            <a:off x="2065798" y="1251949"/>
            <a:ext cx="1982465" cy="667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8AFDA03-D886-7075-359B-3A2FB1681923}"/>
              </a:ext>
            </a:extLst>
          </p:cNvPr>
          <p:cNvSpPr/>
          <p:nvPr/>
        </p:nvSpPr>
        <p:spPr>
          <a:xfrm>
            <a:off x="4119786" y="1192941"/>
            <a:ext cx="2640841" cy="12474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BB852C4A-E751-2DF4-DAFE-2DAAFF943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989" y="3324221"/>
            <a:ext cx="1632108" cy="13850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2D1A3CE3-D608-B14C-B36A-13634D276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19849" y="3315217"/>
            <a:ext cx="1839860" cy="13881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E08E680-76B9-64CF-803F-C706B514158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392461" y="3326285"/>
            <a:ext cx="1326426" cy="138093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77C7FEE-7645-9627-529F-B6EB5EAE1A8F}"/>
              </a:ext>
            </a:extLst>
          </p:cNvPr>
          <p:cNvSpPr txBox="1"/>
          <p:nvPr/>
        </p:nvSpPr>
        <p:spPr>
          <a:xfrm>
            <a:off x="2047805" y="2914226"/>
            <a:ext cx="846475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TBPS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A0E6B74-D100-FD64-764B-5781926B18C8}"/>
              </a:ext>
            </a:extLst>
          </p:cNvPr>
          <p:cNvSpPr txBox="1"/>
          <p:nvPr/>
        </p:nvSpPr>
        <p:spPr>
          <a:xfrm>
            <a:off x="3995638" y="2914226"/>
            <a:ext cx="68828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TB2S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2790C8E-1789-F983-6603-45B34116456F}"/>
              </a:ext>
            </a:extLst>
          </p:cNvPr>
          <p:cNvSpPr txBox="1"/>
          <p:nvPr/>
        </p:nvSpPr>
        <p:spPr>
          <a:xfrm>
            <a:off x="5711533" y="2914226"/>
            <a:ext cx="68828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TEDD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E6E95D-5BA8-4BBD-9631-BCAD34B758F8}"/>
              </a:ext>
            </a:extLst>
          </p:cNvPr>
          <p:cNvSpPr txBox="1"/>
          <p:nvPr/>
        </p:nvSpPr>
        <p:spPr>
          <a:xfrm>
            <a:off x="7365073" y="3494787"/>
            <a:ext cx="149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Yellow parts: Modules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6EEFD05-8D86-42F9-81F0-FA038C566D0F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711533" y="3733591"/>
            <a:ext cx="1653540" cy="84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C89F9F0-6A8F-4CCE-AC2C-41215BF38E87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909391" y="3817953"/>
            <a:ext cx="3455682" cy="257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43D306D-3D11-468B-9A74-64B28C3AE5A3}"/>
              </a:ext>
            </a:extLst>
          </p:cNvPr>
          <p:cNvCxnSpPr/>
          <p:nvPr/>
        </p:nvCxnSpPr>
        <p:spPr>
          <a:xfrm flipH="1">
            <a:off x="2047805" y="2829340"/>
            <a:ext cx="82163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AA37B27-657D-478E-99DF-21D58D0C9C2C}"/>
              </a:ext>
            </a:extLst>
          </p:cNvPr>
          <p:cNvCxnSpPr>
            <a:cxnSpLocks/>
          </p:cNvCxnSpPr>
          <p:nvPr/>
        </p:nvCxnSpPr>
        <p:spPr>
          <a:xfrm>
            <a:off x="1212575" y="2829340"/>
            <a:ext cx="7822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A5F61AF-5475-4D26-937B-8EF64F7E2642}"/>
              </a:ext>
            </a:extLst>
          </p:cNvPr>
          <p:cNvGrpSpPr/>
          <p:nvPr/>
        </p:nvGrpSpPr>
        <p:grpSpPr>
          <a:xfrm>
            <a:off x="1476398" y="2335245"/>
            <a:ext cx="1142814" cy="1051324"/>
            <a:chOff x="3696888" y="755170"/>
            <a:chExt cx="1142814" cy="105132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8B1B0247-E23E-407E-A4D2-F11EC5F791DD}"/>
                </a:ext>
              </a:extLst>
            </p:cNvPr>
            <p:cNvGrpSpPr/>
            <p:nvPr/>
          </p:nvGrpSpPr>
          <p:grpSpPr>
            <a:xfrm>
              <a:off x="3696888" y="1048544"/>
              <a:ext cx="1051324" cy="368300"/>
              <a:chOff x="3696888" y="1048544"/>
              <a:chExt cx="1051324" cy="368300"/>
            </a:xfrm>
          </p:grpSpPr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A11BBEF5-6DA3-4A48-A810-9269CEB40A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50481" y="104854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630DEE62-CF63-4966-BCDC-884836C563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0154" y="111227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FAD07155-88EF-4C9A-A614-86FCFC5B63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6888" y="119011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B2C11CF5-74CF-457C-8E22-BDEEE57A3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1183" y="113446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E2CE3115-3438-473A-ACF1-822A9A7B5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7175" y="115252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ADFC5C01-278A-4510-A019-B967A372A2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0519" y="111227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DFA09951-2174-47D5-A817-D25DB10727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7908" y="113030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335F3D95-DE97-47D3-8D11-B4DB41CB86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6213" y="104854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76A071E-3F26-4D5F-BD0D-9DB813CBC7B1}"/>
                </a:ext>
              </a:extLst>
            </p:cNvPr>
            <p:cNvGrpSpPr/>
            <p:nvPr/>
          </p:nvGrpSpPr>
          <p:grpSpPr>
            <a:xfrm rot="12377105">
              <a:off x="3788378" y="1079410"/>
              <a:ext cx="1051324" cy="368300"/>
              <a:chOff x="4149325" y="396114"/>
              <a:chExt cx="1051324" cy="368300"/>
            </a:xfrm>
          </p:grpSpPr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20F865A5-0161-4E2D-9ACD-E209764257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2918" y="39611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A7A598E1-7FFB-436E-A313-8AFA06199C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591" y="45984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2451DE5D-9C98-4B95-B10C-BB9E9D4CBF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9325" y="53768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3D1F57A6-F7EA-45EF-B94F-2438E37CD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620" y="48203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C72FB9F7-6115-4ACF-9342-4BC174A9F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612" y="50009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D230C007-2F23-43FF-A013-B13716F82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956" y="45984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39D693A-6195-4D0E-B733-83E3F0DC76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345" y="47787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ABFD4EDE-59DD-4050-AC86-3C1B2D613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8650" y="39611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44DCB2C1-7018-4185-8BD3-7D949FC1B3A6}"/>
                </a:ext>
              </a:extLst>
            </p:cNvPr>
            <p:cNvGrpSpPr/>
            <p:nvPr/>
          </p:nvGrpSpPr>
          <p:grpSpPr>
            <a:xfrm rot="19225912">
              <a:off x="3716619" y="1064001"/>
              <a:ext cx="1051324" cy="368300"/>
              <a:chOff x="4149325" y="396114"/>
              <a:chExt cx="1051324" cy="368300"/>
            </a:xfrm>
          </p:grpSpPr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C823B29D-213D-4F38-8C0F-09089C0AB5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2918" y="39611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5193FB98-99EC-4D74-9606-38A747CA0E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591" y="45984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06B36B51-1FCA-4646-80AA-2E695A4979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9325" y="53768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5DEF0572-AC81-4950-969E-6821E2EB9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620" y="48203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95EF7E1D-03B5-4A04-8604-450E0BF72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612" y="50009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004F965F-19FC-410A-81AF-8A4076C8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956" y="45984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98C3C989-B8A0-44BF-8ABE-8BCE31F6CF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345" y="47787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134B4BFB-DCE8-4E3E-98F1-16D02EC74C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8650" y="39611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2D81F2E4-2F1F-4898-8724-5193543780CD}"/>
                </a:ext>
              </a:extLst>
            </p:cNvPr>
            <p:cNvGrpSpPr/>
            <p:nvPr/>
          </p:nvGrpSpPr>
          <p:grpSpPr>
            <a:xfrm rot="15505633">
              <a:off x="3754123" y="1096682"/>
              <a:ext cx="1051324" cy="368300"/>
              <a:chOff x="4149325" y="396114"/>
              <a:chExt cx="1051324" cy="368300"/>
            </a:xfrm>
          </p:grpSpPr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DE7EBA4C-4F7E-460B-AE33-C3B3E91BD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2918" y="396114"/>
                <a:ext cx="897731" cy="3444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6AC43936-0BDD-4DE7-B9E0-CE9EBA964B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591" y="459846"/>
                <a:ext cx="278015" cy="26643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EE5337DC-F86B-4512-A422-1984174896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9325" y="537682"/>
                <a:ext cx="978693" cy="9072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540F46F2-E453-49ED-A62E-04C9D60E2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620" y="482037"/>
                <a:ext cx="850105" cy="2020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44B14595-D1FE-4510-B5EE-A26474185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612" y="500096"/>
                <a:ext cx="371475" cy="19125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>
                <a:extLst>
                  <a:ext uri="{FF2B5EF4-FFF2-40B4-BE49-F238E27FC236}">
                    <a16:creationId xmlns:a16="http://schemas.microsoft.com/office/drawing/2014/main" id="{3A28EABA-6F84-4B93-B0AB-D6FB47167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956" y="459846"/>
                <a:ext cx="226217" cy="25834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CF582F56-0D9D-4FD6-A096-E7B6E7B278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0345" y="477879"/>
                <a:ext cx="69056" cy="22788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3C19B5DB-14A6-4470-84C1-CF148A6E34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38650" y="396114"/>
                <a:ext cx="585787" cy="3683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405299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290790"/>
              </p:ext>
            </p:extLst>
          </p:nvPr>
        </p:nvGraphicFramePr>
        <p:xfrm>
          <a:off x="1427085" y="1007560"/>
          <a:ext cx="7441279" cy="3636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WB tails</a:t>
                      </a:r>
                    </a:p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Encapsulate 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modules 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EEC2CBD-470B-31A4-C21D-AA49C97728B0}"/>
              </a:ext>
            </a:extLst>
          </p:cNvPr>
          <p:cNvSpPr txBox="1"/>
          <p:nvPr/>
        </p:nvSpPr>
        <p:spPr>
          <a:xfrm>
            <a:off x="2181011" y="68841"/>
            <a:ext cx="527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Constraint 1: Free Kapton gluing jigs after tail bonding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64FE26C-78AC-D9DF-B47F-61A0AF428A92}"/>
              </a:ext>
            </a:extLst>
          </p:cNvPr>
          <p:cNvCxnSpPr>
            <a:cxnSpLocks/>
          </p:cNvCxnSpPr>
          <p:nvPr/>
        </p:nvCxnSpPr>
        <p:spPr>
          <a:xfrm flipV="1">
            <a:off x="3532610" y="1602777"/>
            <a:ext cx="2901082" cy="1449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82419F-57F8-9DD5-2707-0986B73237DC}"/>
              </a:ext>
            </a:extLst>
          </p:cNvPr>
          <p:cNvSpPr/>
          <p:nvPr/>
        </p:nvSpPr>
        <p:spPr>
          <a:xfrm>
            <a:off x="3569793" y="148293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  <a:p>
            <a:r>
              <a:rPr lang="en-US" b="1" dirty="0">
                <a:solidFill>
                  <a:srgbClr val="996633"/>
                </a:solidFill>
              </a:rPr>
              <a:t>DAY 2</a:t>
            </a:r>
          </a:p>
          <a:p>
            <a:r>
              <a:rPr lang="en-US" b="1" dirty="0">
                <a:solidFill>
                  <a:srgbClr val="7030A0"/>
                </a:solidFill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37022823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51298"/>
              </p:ext>
            </p:extLst>
          </p:nvPr>
        </p:nvGraphicFramePr>
        <p:xfrm>
          <a:off x="1427085" y="1007560"/>
          <a:ext cx="7441279" cy="3636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WB tails</a:t>
                      </a:r>
                    </a:p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Encapsulate 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modules 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EEC2CBD-470B-31A4-C21D-AA49C97728B0}"/>
              </a:ext>
            </a:extLst>
          </p:cNvPr>
          <p:cNvSpPr txBox="1"/>
          <p:nvPr/>
        </p:nvSpPr>
        <p:spPr>
          <a:xfrm>
            <a:off x="2181011" y="68841"/>
            <a:ext cx="5275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            <a:rPr lang="en-US" sz="1100" dirty="0"/>
              <a:t>Constraint 2: Metrology machine used for dicing test and bare module metrology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64FE26C-78AC-D9DF-B47F-61A0AF428A92}"/>
              </a:ext>
            </a:extLst>
          </p:cNvPr>
          <p:cNvCxnSpPr>
            <a:cxnSpLocks/>
          </p:cNvCxnSpPr>
          <p:nvPr/>
        </p:nvCxnSpPr>
        <p:spPr>
          <a:xfrm flipV="1">
            <a:off x="3532610" y="1602777"/>
            <a:ext cx="2901082" cy="1449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82419F-57F8-9DD5-2707-0986B73237DC}"/>
              </a:ext>
            </a:extLst>
          </p:cNvPr>
          <p:cNvSpPr/>
          <p:nvPr/>
        </p:nvSpPr>
        <p:spPr>
          <a:xfrm>
            <a:off x="3569793" y="148293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31EE929-D4FC-556E-C0FF-8FA5E1AD72A1}"/>
              </a:ext>
            </a:extLst>
          </p:cNvPr>
          <p:cNvCxnSpPr>
            <a:cxnSpLocks/>
          </p:cNvCxnSpPr>
          <p:nvPr/>
        </p:nvCxnSpPr>
        <p:spPr>
          <a:xfrm>
            <a:off x="3137905" y="1675256"/>
            <a:ext cx="2059045" cy="4890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72B116C4-8065-C9EE-9A1F-00C0ACB090F7}"/>
              </a:ext>
            </a:extLst>
          </p:cNvPr>
          <p:cNvSpPr/>
          <p:nvPr/>
        </p:nvSpPr>
        <p:spPr>
          <a:xfrm>
            <a:off x="4858384" y="1945985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  <a:p>
            <a:r>
              <a:rPr lang="en-US" b="1" dirty="0">
                <a:solidFill>
                  <a:srgbClr val="996633"/>
                </a:solidFill>
              </a:rPr>
              <a:t>DAY 2</a:t>
            </a:r>
          </a:p>
          <a:p>
            <a:r>
              <a:rPr lang="en-US" b="1" dirty="0">
                <a:solidFill>
                  <a:srgbClr val="7030A0"/>
                </a:solidFill>
              </a:rPr>
              <a:t>DAY 3</a:t>
            </a:r>
          </a:p>
          <a:p>
            <a:r>
              <a:rPr lang="en-US" b="1" dirty="0">
                <a:solidFill>
                  <a:srgbClr val="92D050"/>
                </a:solidFill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8148663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06516"/>
              </p:ext>
            </p:extLst>
          </p:nvPr>
        </p:nvGraphicFramePr>
        <p:xfrm>
          <a:off x="1427085" y="1007560"/>
          <a:ext cx="7441279" cy="367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WB tails</a:t>
                      </a:r>
                    </a:p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Encapsulate 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modules 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2A2A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EEC2CBD-470B-31A4-C21D-AA49C97728B0}"/>
              </a:ext>
            </a:extLst>
          </p:cNvPr>
          <p:cNvSpPr txBox="1"/>
          <p:nvPr/>
        </p:nvSpPr>
        <p:spPr>
          <a:xfrm>
            <a:off x="2181011" y="68841"/>
            <a:ext cx="5275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            <a:rPr lang="en-US" sz="1100" dirty="0"/>
              <a:t>Constraint 2: Metrology machine used for dicing test and bare module metrology</a:t>
            </a:r>
          </a:p>
          <a:p>
            <a:r>
              <a:rPr lang="en-US" sz="1100" dirty="0"/>
              <a:t>Constraint 3: One person cannot bond for 8 hours</a:t>
            </a:r>
          </a:p>
          <a:p>
            <a:r>
              <a:rPr lang="en-US" sz="1100" dirty="0"/>
              <a:t>Constraint 4: Bonder used for tail and readout bonds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64FE26C-78AC-D9DF-B47F-61A0AF428A92}"/>
              </a:ext>
            </a:extLst>
          </p:cNvPr>
          <p:cNvCxnSpPr>
            <a:cxnSpLocks/>
          </p:cNvCxnSpPr>
          <p:nvPr/>
        </p:nvCxnSpPr>
        <p:spPr>
          <a:xfrm flipV="1">
            <a:off x="3532610" y="1602777"/>
            <a:ext cx="2901082" cy="1449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82419F-57F8-9DD5-2707-0986B73237DC}"/>
              </a:ext>
            </a:extLst>
          </p:cNvPr>
          <p:cNvSpPr/>
          <p:nvPr/>
        </p:nvSpPr>
        <p:spPr>
          <a:xfrm>
            <a:off x="3569793" y="148293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55CB675-1294-5958-AB25-1ED15C13CEFF}"/>
              </a:ext>
            </a:extLst>
          </p:cNvPr>
          <p:cNvCxnSpPr>
            <a:cxnSpLocks/>
          </p:cNvCxnSpPr>
          <p:nvPr/>
        </p:nvCxnSpPr>
        <p:spPr>
          <a:xfrm>
            <a:off x="7202683" y="2756320"/>
            <a:ext cx="585479" cy="245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31EE929-D4FC-556E-C0FF-8FA5E1AD72A1}"/>
              </a:ext>
            </a:extLst>
          </p:cNvPr>
          <p:cNvCxnSpPr>
            <a:cxnSpLocks/>
          </p:cNvCxnSpPr>
          <p:nvPr/>
        </p:nvCxnSpPr>
        <p:spPr>
          <a:xfrm>
            <a:off x="3137905" y="1675256"/>
            <a:ext cx="2059045" cy="4890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72B116C4-8065-C9EE-9A1F-00C0ACB090F7}"/>
              </a:ext>
            </a:extLst>
          </p:cNvPr>
          <p:cNvSpPr/>
          <p:nvPr/>
        </p:nvSpPr>
        <p:spPr>
          <a:xfrm>
            <a:off x="4858384" y="1945985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C59039C-DD18-21B5-698D-261D029ACC5B}"/>
              </a:ext>
            </a:extLst>
          </p:cNvPr>
          <p:cNvCxnSpPr>
            <a:cxnSpLocks/>
          </p:cNvCxnSpPr>
          <p:nvPr/>
        </p:nvCxnSpPr>
        <p:spPr>
          <a:xfrm>
            <a:off x="6815239" y="1535122"/>
            <a:ext cx="13157" cy="2086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328E513-47E9-5423-C688-693DE8EE3036}"/>
              </a:ext>
            </a:extLst>
          </p:cNvPr>
          <p:cNvSpPr/>
          <p:nvPr/>
        </p:nvSpPr>
        <p:spPr>
          <a:xfrm>
            <a:off x="7265178" y="2845409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9FBCAAF-4609-44D9-86BD-B8F97A7C5483}"/>
              </a:ext>
            </a:extLst>
          </p:cNvPr>
          <p:cNvSpPr/>
          <p:nvPr/>
        </p:nvSpPr>
        <p:spPr>
          <a:xfrm>
            <a:off x="6976214" y="1472379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  <a:p>
            <a:r>
              <a:rPr lang="en-US" b="1" dirty="0">
                <a:solidFill>
                  <a:srgbClr val="996633"/>
                </a:solidFill>
              </a:rPr>
              <a:t>DAY 2</a:t>
            </a:r>
          </a:p>
          <a:p>
            <a:r>
              <a:rPr lang="en-US" b="1" dirty="0">
                <a:solidFill>
                  <a:srgbClr val="7030A0"/>
                </a:solidFill>
              </a:rPr>
              <a:t>DAY 3</a:t>
            </a:r>
          </a:p>
          <a:p>
            <a:r>
              <a:rPr lang="en-US" b="1" dirty="0">
                <a:solidFill>
                  <a:srgbClr val="92D050"/>
                </a:solidFill>
              </a:rPr>
              <a:t>DAY 4</a:t>
            </a:r>
          </a:p>
          <a:p>
            <a:r>
              <a:rPr lang="en-US" b="1" dirty="0">
                <a:solidFill>
                  <a:srgbClr val="007500"/>
                </a:solidFill>
              </a:rPr>
              <a:t>DAY 5</a:t>
            </a:r>
          </a:p>
        </p:txBody>
      </p:sp>
    </p:spTree>
    <p:extLst>
      <p:ext uri="{BB962C8B-B14F-4D97-AF65-F5344CB8AC3E}">
        <p14:creationId xmlns:p14="http://schemas.microsoft.com/office/powerpoint/2010/main" val="15040850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986285"/>
              </p:ext>
            </p:extLst>
          </p:nvPr>
        </p:nvGraphicFramePr>
        <p:xfrm>
          <a:off x="1427085" y="1007560"/>
          <a:ext cx="7441279" cy="367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WB tails</a:t>
                      </a:r>
                    </a:p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Test modules before </a:t>
                      </a:r>
                      <a:r>
                        <a:rPr lang="en-US" sz="1100" b="1" dirty="0" err="1">
                          <a:solidFill>
                            <a:srgbClr val="2A2AFF"/>
                          </a:solidFill>
                        </a:rPr>
                        <a:t>encaps</a:t>
                      </a:r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Test modules before </a:t>
                      </a:r>
                      <a:r>
                        <a:rPr lang="en-US" sz="1100" b="1" dirty="0" err="1">
                          <a:solidFill>
                            <a:srgbClr val="2A2AFF"/>
                          </a:solidFill>
                        </a:rPr>
                        <a:t>encaps</a:t>
                      </a:r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Encapsulate 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modules 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Encapsulate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Encapsulate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Encapsulate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EEC2CBD-470B-31A4-C21D-AA49C97728B0}"/>
              </a:ext>
            </a:extLst>
          </p:cNvPr>
          <p:cNvSpPr txBox="1"/>
          <p:nvPr/>
        </p:nvSpPr>
        <p:spPr>
          <a:xfrm>
            <a:off x="2181011" y="68841"/>
            <a:ext cx="52758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            <a:rPr lang="en-US" sz="1100" dirty="0"/>
              <a:t>Constraint 2: Metrology machine used for dicing test and bare module metrology</a:t>
            </a:r>
          </a:p>
          <a:p>
            <a:r>
              <a:rPr lang="en-US" sz="1100" dirty="0"/>
              <a:t>Constraint 3: One person cannot bond for 8 hours</a:t>
            </a:r>
          </a:p>
          <a:p>
            <a:r>
              <a:rPr lang="en-US" sz="1100" dirty="0"/>
              <a:t>Constraint 4: Bonder used for tail and readout bonds</a:t>
            </a:r>
          </a:p>
          <a:p>
            <a:r>
              <a:rPr lang="en-US" sz="1100" dirty="0"/>
              <a:t>Constraint 5: Dispensing gantry used for Kapton gluing and encapsulation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64FE26C-78AC-D9DF-B47F-61A0AF428A92}"/>
              </a:ext>
            </a:extLst>
          </p:cNvPr>
          <p:cNvCxnSpPr>
            <a:cxnSpLocks/>
          </p:cNvCxnSpPr>
          <p:nvPr/>
        </p:nvCxnSpPr>
        <p:spPr>
          <a:xfrm flipV="1">
            <a:off x="3532610" y="1602777"/>
            <a:ext cx="2901082" cy="1449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82419F-57F8-9DD5-2707-0986B73237DC}"/>
              </a:ext>
            </a:extLst>
          </p:cNvPr>
          <p:cNvSpPr/>
          <p:nvPr/>
        </p:nvSpPr>
        <p:spPr>
          <a:xfrm>
            <a:off x="3569793" y="148293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55CB675-1294-5958-AB25-1ED15C13CEFF}"/>
              </a:ext>
            </a:extLst>
          </p:cNvPr>
          <p:cNvCxnSpPr>
            <a:cxnSpLocks/>
          </p:cNvCxnSpPr>
          <p:nvPr/>
        </p:nvCxnSpPr>
        <p:spPr>
          <a:xfrm>
            <a:off x="7202683" y="2756320"/>
            <a:ext cx="585479" cy="245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74A55C4-AF5D-A0D5-599F-41931EDBF8A9}"/>
              </a:ext>
            </a:extLst>
          </p:cNvPr>
          <p:cNvCxnSpPr>
            <a:cxnSpLocks/>
          </p:cNvCxnSpPr>
          <p:nvPr/>
        </p:nvCxnSpPr>
        <p:spPr>
          <a:xfrm>
            <a:off x="2611631" y="2811204"/>
            <a:ext cx="0" cy="5900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D4AB91A-253C-D5CD-85E6-C79E7BBE26CF}"/>
              </a:ext>
            </a:extLst>
          </p:cNvPr>
          <p:cNvSpPr/>
          <p:nvPr/>
        </p:nvSpPr>
        <p:spPr>
          <a:xfrm>
            <a:off x="2350835" y="297580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31EE929-D4FC-556E-C0FF-8FA5E1AD72A1}"/>
              </a:ext>
            </a:extLst>
          </p:cNvPr>
          <p:cNvCxnSpPr>
            <a:cxnSpLocks/>
          </p:cNvCxnSpPr>
          <p:nvPr/>
        </p:nvCxnSpPr>
        <p:spPr>
          <a:xfrm>
            <a:off x="3137905" y="1675256"/>
            <a:ext cx="2059045" cy="4890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72B116C4-8065-C9EE-9A1F-00C0ACB090F7}"/>
              </a:ext>
            </a:extLst>
          </p:cNvPr>
          <p:cNvSpPr/>
          <p:nvPr/>
        </p:nvSpPr>
        <p:spPr>
          <a:xfrm>
            <a:off x="4858384" y="1945985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C59039C-DD18-21B5-698D-261D029ACC5B}"/>
              </a:ext>
            </a:extLst>
          </p:cNvPr>
          <p:cNvCxnSpPr>
            <a:cxnSpLocks/>
          </p:cNvCxnSpPr>
          <p:nvPr/>
        </p:nvCxnSpPr>
        <p:spPr>
          <a:xfrm>
            <a:off x="6815239" y="1535122"/>
            <a:ext cx="13157" cy="2086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328E513-47E9-5423-C688-693DE8EE3036}"/>
              </a:ext>
            </a:extLst>
          </p:cNvPr>
          <p:cNvSpPr/>
          <p:nvPr/>
        </p:nvSpPr>
        <p:spPr>
          <a:xfrm>
            <a:off x="7265178" y="2845409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9FBCAAF-4609-44D9-86BD-B8F97A7C5483}"/>
              </a:ext>
            </a:extLst>
          </p:cNvPr>
          <p:cNvSpPr/>
          <p:nvPr/>
        </p:nvSpPr>
        <p:spPr>
          <a:xfrm>
            <a:off x="6976214" y="1472379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  <a:p>
            <a:r>
              <a:rPr lang="en-US" b="1" dirty="0">
                <a:solidFill>
                  <a:srgbClr val="996633"/>
                </a:solidFill>
              </a:rPr>
              <a:t>DAY 2</a:t>
            </a:r>
          </a:p>
          <a:p>
            <a:r>
              <a:rPr lang="en-US" b="1" dirty="0">
                <a:solidFill>
                  <a:srgbClr val="7030A0"/>
                </a:solidFill>
              </a:rPr>
              <a:t>DAY 3</a:t>
            </a:r>
          </a:p>
          <a:p>
            <a:r>
              <a:rPr lang="en-US" b="1" dirty="0">
                <a:solidFill>
                  <a:srgbClr val="92D050"/>
                </a:solidFill>
              </a:rPr>
              <a:t>DAY 4</a:t>
            </a:r>
          </a:p>
          <a:p>
            <a:r>
              <a:rPr lang="en-US" b="1" dirty="0">
                <a:solidFill>
                  <a:srgbClr val="007500"/>
                </a:solidFill>
              </a:rPr>
              <a:t>DAY 5</a:t>
            </a:r>
          </a:p>
          <a:p>
            <a:r>
              <a:rPr lang="en-US" b="1" dirty="0">
                <a:solidFill>
                  <a:srgbClr val="2A2AFF"/>
                </a:solidFill>
              </a:rPr>
              <a:t>DAY 6/7</a:t>
            </a:r>
          </a:p>
        </p:txBody>
      </p:sp>
    </p:spTree>
    <p:extLst>
      <p:ext uri="{BB962C8B-B14F-4D97-AF65-F5344CB8AC3E}">
        <p14:creationId xmlns:p14="http://schemas.microsoft.com/office/powerpoint/2010/main" val="39579922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47F8D3-A30B-14A7-5700-C8C32EA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354A08-FF1F-6D51-6043-26D0152C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2F03AFF-6B4F-6670-01CE-4A3F6F23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2" name="Tabelle 6">
            <a:extLst>
              <a:ext uri="{FF2B5EF4-FFF2-40B4-BE49-F238E27FC236}">
                <a16:creationId xmlns:a16="http://schemas.microsoft.com/office/drawing/2014/main" id="{70B987F6-84C9-9560-8B42-C3E74C82A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712873"/>
              </p:ext>
            </p:extLst>
          </p:nvPr>
        </p:nvGraphicFramePr>
        <p:xfrm>
          <a:off x="1427085" y="1007560"/>
          <a:ext cx="7441279" cy="367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69">
                  <a:extLst>
                    <a:ext uri="{9D8B030D-6E8A-4147-A177-3AD203B41FA5}">
                      <a16:colId xmlns:a16="http://schemas.microsoft.com/office/drawing/2014/main" val="2708938496"/>
                    </a:ext>
                  </a:extLst>
                </a:gridCol>
                <a:gridCol w="1124909">
                  <a:extLst>
                    <a:ext uri="{9D8B030D-6E8A-4147-A177-3AD203B41FA5}">
                      <a16:colId xmlns:a16="http://schemas.microsoft.com/office/drawing/2014/main" val="1994432798"/>
                    </a:ext>
                  </a:extLst>
                </a:gridCol>
                <a:gridCol w="1460409">
                  <a:extLst>
                    <a:ext uri="{9D8B030D-6E8A-4147-A177-3AD203B41FA5}">
                      <a16:colId xmlns:a16="http://schemas.microsoft.com/office/drawing/2014/main" val="1050491177"/>
                    </a:ext>
                  </a:extLst>
                </a:gridCol>
                <a:gridCol w="1157801">
                  <a:extLst>
                    <a:ext uri="{9D8B030D-6E8A-4147-A177-3AD203B41FA5}">
                      <a16:colId xmlns:a16="http://schemas.microsoft.com/office/drawing/2014/main" val="2009899589"/>
                    </a:ext>
                  </a:extLst>
                </a:gridCol>
                <a:gridCol w="1131488">
                  <a:extLst>
                    <a:ext uri="{9D8B030D-6E8A-4147-A177-3AD203B41FA5}">
                      <a16:colId xmlns:a16="http://schemas.microsoft.com/office/drawing/2014/main" val="2172360088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val="2447005480"/>
                    </a:ext>
                  </a:extLst>
                </a:gridCol>
              </a:tblGrid>
              <a:tr h="263135">
                <a:tc>
                  <a:txBody>
                    <a:bodyPr/>
                    <a:lstStyle/>
                    <a:p>
                      <a:r>
                        <a:rPr lang="en-US" sz="1100" b="1" dirty="0"/>
                        <a:t>Person /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FTE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41765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8:00 – 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Dicing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Optical inspection hybrids bridges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WB tails</a:t>
                      </a:r>
                    </a:p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Test modules</a:t>
                      </a:r>
                    </a:p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before </a:t>
                      </a:r>
                      <a:r>
                        <a:rPr lang="en-US" sz="1100" b="1" dirty="0" err="1">
                          <a:solidFill>
                            <a:srgbClr val="2A2AFF"/>
                          </a:solidFill>
                        </a:rPr>
                        <a:t>encaps</a:t>
                      </a:r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6083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Assemble and test skeletons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Test modules before </a:t>
                      </a:r>
                      <a:r>
                        <a:rPr lang="en-US" sz="1100" b="1" dirty="0" err="1">
                          <a:solidFill>
                            <a:srgbClr val="2A2AFF"/>
                          </a:solidFill>
                        </a:rPr>
                        <a:t>encaps</a:t>
                      </a:r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86108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10:00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Test modules after </a:t>
                      </a:r>
                      <a:r>
                        <a:rPr lang="en-US" sz="1100" b="1" dirty="0" err="1"/>
                        <a:t>encaps</a:t>
                      </a:r>
                      <a:r>
                        <a:rPr lang="en-US" sz="1100" b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536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11:00 – 12:00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Kapton gluing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HV/IV Test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Metrology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Test modules after </a:t>
                      </a:r>
                      <a:r>
                        <a:rPr lang="en-US" sz="1100" b="1" dirty="0" err="1"/>
                        <a:t>encaps</a:t>
                      </a:r>
                      <a:r>
                        <a:rPr lang="en-US" sz="1100" b="1" dirty="0"/>
                        <a:t>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39037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13:00 – 14:00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996633"/>
                          </a:solidFill>
                        </a:rPr>
                        <a:t>Encapsulate 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modules 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4178078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14:00 – 15:00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Encapsulate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14254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15:00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Encapsulate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7030A0"/>
                          </a:solidFill>
                        </a:rPr>
                        <a:t>Bare module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92D050"/>
                          </a:solidFill>
                        </a:rPr>
                        <a:t>Hybrid gluing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548049"/>
                  </a:ext>
                </a:extLst>
              </a:tr>
              <a:tr h="413182">
                <a:tc>
                  <a:txBody>
                    <a:bodyPr/>
                    <a:lstStyle/>
                    <a:p>
                      <a:r>
                        <a:rPr lang="en-US" sz="1100" b="1" dirty="0"/>
                        <a:t>16:00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2A2AFF"/>
                          </a:solidFill>
                        </a:rPr>
                        <a:t>Encapsulate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7500"/>
                          </a:solidFill>
                        </a:rPr>
                        <a:t>WB modules</a:t>
                      </a:r>
                    </a:p>
                    <a:p>
                      <a:endParaRPr lang="en-US" sz="1100" b="1" dirty="0">
                        <a:solidFill>
                          <a:srgbClr val="007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89060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EEEC2CBD-470B-31A4-C21D-AA49C97728B0}"/>
              </a:ext>
            </a:extLst>
          </p:cNvPr>
          <p:cNvSpPr txBox="1"/>
          <p:nvPr/>
        </p:nvSpPr>
        <p:spPr>
          <a:xfrm>
            <a:off x="2181011" y="68841"/>
            <a:ext cx="52758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Constraint 1: Free Kapton gluing jigs after tail bonding</a:t>
            </a:r>
          </a:p>
          <a:p>
            <a:r>
              <a:rPr lang="en-US" sz="1100" dirty="0"/>
              <a:t>Constraint 2: Metrology machine used for dicing test and bare module metrology</a:t>
            </a:r>
          </a:p>
          <a:p>
            <a:r>
              <a:rPr lang="en-US" sz="1100" dirty="0"/>
              <a:t>Constraint 3: One person cannot bond for 8 hours</a:t>
            </a:r>
          </a:p>
          <a:p>
            <a:r>
              <a:rPr lang="en-US" sz="1100" dirty="0"/>
              <a:t>Constraint 4: Bonder used for tail and readout bonds</a:t>
            </a:r>
          </a:p>
          <a:p>
            <a:r>
              <a:rPr lang="en-US" sz="1100" dirty="0"/>
              <a:t>Constraint 5: Dispensing gantry used for Kapton gluing and encapsulation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64FE26C-78AC-D9DF-B47F-61A0AF428A92}"/>
              </a:ext>
            </a:extLst>
          </p:cNvPr>
          <p:cNvCxnSpPr>
            <a:cxnSpLocks/>
          </p:cNvCxnSpPr>
          <p:nvPr/>
        </p:nvCxnSpPr>
        <p:spPr>
          <a:xfrm flipV="1">
            <a:off x="3532610" y="1602777"/>
            <a:ext cx="2901082" cy="1449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82419F-57F8-9DD5-2707-0986B73237DC}"/>
              </a:ext>
            </a:extLst>
          </p:cNvPr>
          <p:cNvSpPr/>
          <p:nvPr/>
        </p:nvSpPr>
        <p:spPr>
          <a:xfrm>
            <a:off x="3569793" y="148293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55CB675-1294-5958-AB25-1ED15C13CEFF}"/>
              </a:ext>
            </a:extLst>
          </p:cNvPr>
          <p:cNvCxnSpPr>
            <a:cxnSpLocks/>
          </p:cNvCxnSpPr>
          <p:nvPr/>
        </p:nvCxnSpPr>
        <p:spPr>
          <a:xfrm>
            <a:off x="7202683" y="2756320"/>
            <a:ext cx="585479" cy="2458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74A55C4-AF5D-A0D5-599F-41931EDBF8A9}"/>
              </a:ext>
            </a:extLst>
          </p:cNvPr>
          <p:cNvCxnSpPr>
            <a:cxnSpLocks/>
          </p:cNvCxnSpPr>
          <p:nvPr/>
        </p:nvCxnSpPr>
        <p:spPr>
          <a:xfrm>
            <a:off x="2611631" y="2811204"/>
            <a:ext cx="0" cy="5900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D4AB91A-253C-D5CD-85E6-C79E7BBE26CF}"/>
              </a:ext>
            </a:extLst>
          </p:cNvPr>
          <p:cNvSpPr/>
          <p:nvPr/>
        </p:nvSpPr>
        <p:spPr>
          <a:xfrm>
            <a:off x="2350835" y="2975806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31EE929-D4FC-556E-C0FF-8FA5E1AD72A1}"/>
              </a:ext>
            </a:extLst>
          </p:cNvPr>
          <p:cNvCxnSpPr>
            <a:cxnSpLocks/>
          </p:cNvCxnSpPr>
          <p:nvPr/>
        </p:nvCxnSpPr>
        <p:spPr>
          <a:xfrm>
            <a:off x="3137905" y="1675256"/>
            <a:ext cx="2059045" cy="4890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72B116C4-8065-C9EE-9A1F-00C0ACB090F7}"/>
              </a:ext>
            </a:extLst>
          </p:cNvPr>
          <p:cNvSpPr/>
          <p:nvPr/>
        </p:nvSpPr>
        <p:spPr>
          <a:xfrm>
            <a:off x="4858384" y="1945985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C59039C-DD18-21B5-698D-261D029ACC5B}"/>
              </a:ext>
            </a:extLst>
          </p:cNvPr>
          <p:cNvCxnSpPr>
            <a:cxnSpLocks/>
          </p:cNvCxnSpPr>
          <p:nvPr/>
        </p:nvCxnSpPr>
        <p:spPr>
          <a:xfrm>
            <a:off x="6815239" y="1535122"/>
            <a:ext cx="13157" cy="2086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328E513-47E9-5423-C688-693DE8EE3036}"/>
              </a:ext>
            </a:extLst>
          </p:cNvPr>
          <p:cNvSpPr/>
          <p:nvPr/>
        </p:nvSpPr>
        <p:spPr>
          <a:xfrm>
            <a:off x="7265178" y="2845409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9FBCAAF-4609-44D9-86BD-B8F97A7C5483}"/>
              </a:ext>
            </a:extLst>
          </p:cNvPr>
          <p:cNvSpPr/>
          <p:nvPr/>
        </p:nvSpPr>
        <p:spPr>
          <a:xfrm>
            <a:off x="6976214" y="1472379"/>
            <a:ext cx="260796" cy="2607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A8FE471-258C-9BE8-F8EC-A9401C42703B}"/>
              </a:ext>
            </a:extLst>
          </p:cNvPr>
          <p:cNvSpPr txBox="1"/>
          <p:nvPr/>
        </p:nvSpPr>
        <p:spPr>
          <a:xfrm>
            <a:off x="248642" y="1060720"/>
            <a:ext cx="1080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DAY 1</a:t>
            </a:r>
          </a:p>
          <a:p>
            <a:r>
              <a:rPr lang="en-US" b="1" dirty="0">
                <a:solidFill>
                  <a:srgbClr val="996633"/>
                </a:solidFill>
              </a:rPr>
              <a:t>DAY 2</a:t>
            </a:r>
          </a:p>
          <a:p>
            <a:r>
              <a:rPr lang="en-US" b="1" dirty="0">
                <a:solidFill>
                  <a:srgbClr val="7030A0"/>
                </a:solidFill>
              </a:rPr>
              <a:t>DAY 3</a:t>
            </a:r>
          </a:p>
          <a:p>
            <a:r>
              <a:rPr lang="en-US" b="1" dirty="0">
                <a:solidFill>
                  <a:srgbClr val="92D050"/>
                </a:solidFill>
              </a:rPr>
              <a:t>DAY 4</a:t>
            </a:r>
          </a:p>
          <a:p>
            <a:r>
              <a:rPr lang="en-US" b="1" dirty="0">
                <a:solidFill>
                  <a:srgbClr val="007500"/>
                </a:solidFill>
              </a:rPr>
              <a:t>DAY 5</a:t>
            </a:r>
          </a:p>
          <a:p>
            <a:r>
              <a:rPr lang="en-US" b="1" dirty="0">
                <a:solidFill>
                  <a:srgbClr val="2A2AFF"/>
                </a:solidFill>
              </a:rPr>
              <a:t>DAY 6/7</a:t>
            </a:r>
          </a:p>
          <a:p>
            <a:r>
              <a:rPr lang="en-US" b="1" dirty="0"/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74686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03E90E-4B42-4763-86AD-A313997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9795D1-AF1D-4E15-9106-A661B62D0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E07BC44-F3AA-4791-91F7-498FF37E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2S Module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97CC12-D84C-40DE-8C3F-09B7FE52D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4638" b="5237"/>
          <a:stretch/>
        </p:blipFill>
        <p:spPr>
          <a:xfrm>
            <a:off x="3213100" y="1268277"/>
            <a:ext cx="4956404" cy="32856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2974B32-159D-42D0-95A7-0EC029633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8173"/>
          <a:stretch/>
        </p:blipFill>
        <p:spPr>
          <a:xfrm>
            <a:off x="6718370" y="228312"/>
            <a:ext cx="2135484" cy="1287842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1462987-48CE-45ED-9CDA-173BF7001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3474638" cy="3365893"/>
          </a:xfrm>
        </p:spPr>
        <p:txBody>
          <a:bodyPr>
            <a:normAutofit/>
          </a:bodyPr>
          <a:lstStyle/>
          <a:p>
            <a:r>
              <a:rPr lang="en-US" sz="1800" u="sng" dirty="0"/>
              <a:t>Double-layered</a:t>
            </a:r>
            <a:r>
              <a:rPr lang="en-US" sz="1800" dirty="0"/>
              <a:t> silicon strip</a:t>
            </a:r>
            <a:br>
              <a:rPr lang="en-US" sz="1800" dirty="0"/>
            </a:br>
            <a:r>
              <a:rPr lang="en-US" sz="1800" dirty="0"/>
              <a:t>detector module</a:t>
            </a:r>
          </a:p>
          <a:p>
            <a:r>
              <a:rPr lang="en-US" sz="1800" dirty="0"/>
              <a:t>Electronics</a:t>
            </a:r>
          </a:p>
          <a:p>
            <a:pPr lvl="1"/>
            <a:r>
              <a:rPr lang="en-US" sz="1600" dirty="0"/>
              <a:t>2 Front-end hybrids (FEH)</a:t>
            </a:r>
          </a:p>
          <a:p>
            <a:pPr lvl="1"/>
            <a:r>
              <a:rPr lang="en-US" sz="1600" dirty="0"/>
              <a:t>1 Service hybrid (SEH)</a:t>
            </a:r>
          </a:p>
          <a:p>
            <a:pPr lvl="1"/>
            <a:r>
              <a:rPr lang="en-US" sz="1600" dirty="0"/>
              <a:t>1 GND Balancer</a:t>
            </a:r>
          </a:p>
          <a:p>
            <a:pPr lvl="1"/>
            <a:r>
              <a:rPr lang="en-US" sz="1600" dirty="0"/>
              <a:t>HV Tails</a:t>
            </a:r>
          </a:p>
          <a:p>
            <a:r>
              <a:rPr lang="en-US" sz="1800" dirty="0"/>
              <a:t>Mechanics</a:t>
            </a:r>
          </a:p>
          <a:p>
            <a:pPr lvl="1"/>
            <a:r>
              <a:rPr lang="en-US" sz="1600" dirty="0"/>
              <a:t>3 (4) Al-CF spacers</a:t>
            </a:r>
          </a:p>
          <a:p>
            <a:pPr lvl="1"/>
            <a:r>
              <a:rPr lang="en-US" sz="1600" dirty="0"/>
              <a:t>Kapton isolation strips</a:t>
            </a:r>
            <a:endParaRPr lang="en-US" sz="1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96CDDC-F041-4F88-A579-4FF4DCE5D4F3}"/>
              </a:ext>
            </a:extLst>
          </p:cNvPr>
          <p:cNvSpPr txBox="1"/>
          <p:nvPr/>
        </p:nvSpPr>
        <p:spPr>
          <a:xfrm>
            <a:off x="5710916" y="2180781"/>
            <a:ext cx="119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Sensors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2AD494-F4D9-4EBC-822A-CDFDAA66A911}"/>
              </a:ext>
            </a:extLst>
          </p:cNvPr>
          <p:cNvSpPr txBox="1"/>
          <p:nvPr/>
        </p:nvSpPr>
        <p:spPr>
          <a:xfrm>
            <a:off x="7052040" y="2680515"/>
            <a:ext cx="130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A00"/>
                </a:solidFill>
              </a:rPr>
              <a:t>Readout electronics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43AF5B-A045-47C6-AE23-A699E8B85C85}"/>
              </a:ext>
            </a:extLst>
          </p:cNvPr>
          <p:cNvSpPr txBox="1"/>
          <p:nvPr/>
        </p:nvSpPr>
        <p:spPr>
          <a:xfrm>
            <a:off x="3357052" y="3553645"/>
            <a:ext cx="1309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8B8B"/>
                </a:solidFill>
              </a:rPr>
              <a:t>Bridges / Spacers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2BC472-28E6-483D-9D4C-43299A021398}"/>
              </a:ext>
            </a:extLst>
          </p:cNvPr>
          <p:cNvSpPr txBox="1"/>
          <p:nvPr/>
        </p:nvSpPr>
        <p:spPr>
          <a:xfrm>
            <a:off x="6907753" y="3955450"/>
            <a:ext cx="166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A00"/>
                </a:solidFill>
              </a:rPr>
              <a:t>Kapton strips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7BDD421-AE8A-4491-A979-427000B118A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283602" y="4089400"/>
            <a:ext cx="624151" cy="5071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66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1482D6-F23F-46C7-B72C-3DEC63DE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03.03.2025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78BA2D-301D-413F-BBBD-10672C24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pic>
        <p:nvPicPr>
          <p:cNvPr id="6" name="Grafik 5" descr="Ein Bild, das Elektronik, Elektronisches Bauteil, Elektrisches Bauelement, passives Bauelement enthält.&#10;&#10;Automatisch generierte Beschreibung">
            <a:extLst>
              <a:ext uri="{FF2B5EF4-FFF2-40B4-BE49-F238E27FC236}">
                <a16:creationId xmlns:a16="http://schemas.microsoft.com/office/drawing/2014/main" id="{A7F5B1E9-9C32-43EE-9B61-5185F2B1C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450" b="76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35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4359</Words>
  <Application>Microsoft Office PowerPoint</Application>
  <PresentationFormat>Benutzerdefiniert</PresentationFormat>
  <Paragraphs>961</Paragraphs>
  <Slides>74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77" baseType="lpstr">
      <vt:lpstr>Arial</vt:lpstr>
      <vt:lpstr>Calibri</vt:lpstr>
      <vt:lpstr>Design1</vt:lpstr>
      <vt:lpstr>PowerPoint-Präsentation</vt:lpstr>
      <vt:lpstr>WHY?</vt:lpstr>
      <vt:lpstr>LHC</vt:lpstr>
      <vt:lpstr>HL-LHC (2030)</vt:lpstr>
      <vt:lpstr>HL-LHC (2030)</vt:lpstr>
      <vt:lpstr>Tracker Upgrade</vt:lpstr>
      <vt:lpstr>The CMS Phase-2 Outer Tracker</vt:lpstr>
      <vt:lpstr>The 2S Module</vt:lpstr>
      <vt:lpstr>PowerPoint-Präsentation</vt:lpstr>
      <vt:lpstr>PowerPoint-Präsentation</vt:lpstr>
      <vt:lpstr>Assembly and Test Procedures of 2S Modules</vt:lpstr>
      <vt:lpstr>Production Flow</vt:lpstr>
      <vt:lpstr>ORGANIZATION</vt:lpstr>
      <vt:lpstr>Recap</vt:lpstr>
      <vt:lpstr>Organizational Points</vt:lpstr>
      <vt:lpstr>ETP at KIT Campus North</vt:lpstr>
      <vt:lpstr>Shift Schedule</vt:lpstr>
      <vt:lpstr>PowerPoint-Präsentation</vt:lpstr>
      <vt:lpstr>Personalized Schedules</vt:lpstr>
      <vt:lpstr>Shift Schedule Granularity</vt:lpstr>
      <vt:lpstr>Clean Room 245</vt:lpstr>
      <vt:lpstr>Entering the Clean Room – Air Lock</vt:lpstr>
      <vt:lpstr>Keeping the Clean Room clean</vt:lpstr>
      <vt:lpstr>Keep the Working Space organized</vt:lpstr>
      <vt:lpstr>Visitors</vt:lpstr>
      <vt:lpstr>Breaks</vt:lpstr>
      <vt:lpstr>PowerPoint-Präsentation</vt:lpstr>
      <vt:lpstr>KIT 2S MODULE ASSEMBLY LINE</vt:lpstr>
      <vt:lpstr>ETP Assembly Document</vt:lpstr>
      <vt:lpstr>Part Reception</vt:lpstr>
      <vt:lpstr>PowerPoint-Präsentation</vt:lpstr>
      <vt:lpstr>Storage</vt:lpstr>
      <vt:lpstr>Intermediate Storage and Component Travel</vt:lpstr>
      <vt:lpstr>PowerPoint-Präsentation</vt:lpstr>
      <vt:lpstr>Sensor Tablets</vt:lpstr>
      <vt:lpstr>Sensor Tablets</vt:lpstr>
      <vt:lpstr>Module Cassette</vt:lpstr>
      <vt:lpstr>PowerPoint-Präsentation</vt:lpstr>
      <vt:lpstr>Visual Inspection / Skeleton Assembly</vt:lpstr>
      <vt:lpstr>Gluing Stations</vt:lpstr>
      <vt:lpstr>Polyimide Gluing Station</vt:lpstr>
      <vt:lpstr>HV / IV Test</vt:lpstr>
      <vt:lpstr>Bare Module Gluing Station</vt:lpstr>
      <vt:lpstr>Metrology</vt:lpstr>
      <vt:lpstr>Hybrid Gluing Station</vt:lpstr>
      <vt:lpstr>Hybrid Gluing Station</vt:lpstr>
      <vt:lpstr>Dispensing Gantry / Glue Preparation</vt:lpstr>
      <vt:lpstr>Wire-bonding</vt:lpstr>
      <vt:lpstr>Module Test</vt:lpstr>
      <vt:lpstr>PowerPoint-Präsentation</vt:lpstr>
      <vt:lpstr>ETP Database Front-end</vt:lpstr>
      <vt:lpstr>ETP Database Front-end</vt:lpstr>
      <vt:lpstr>Front-end How To Made by Lorena</vt:lpstr>
      <vt:lpstr>Upcoming Exercise</vt:lpstr>
      <vt:lpstr>Assembly Team – Status</vt:lpstr>
      <vt:lpstr>PowerPoint-Präsentation</vt:lpstr>
      <vt:lpstr>PowerPoint-Präsentation</vt:lpstr>
      <vt:lpstr>Mistakes happen!</vt:lpstr>
      <vt:lpstr>BACKUP</vt:lpstr>
      <vt:lpstr>Logistics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FTE</vt:lpstr>
      <vt:lpstr>Schedule (≥4 modules / day)</vt:lpstr>
      <vt:lpstr>Schedule (≥4 modules / day)</vt:lpstr>
      <vt:lpstr>Schedule (≥4 modules / day)</vt:lpstr>
      <vt:lpstr>Schedule</vt:lpstr>
      <vt:lpstr>Schedule</vt:lpstr>
      <vt:lpstr>Schedule</vt:lpstr>
      <vt:lpstr>Schedule</vt:lpstr>
      <vt:lpstr>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Maier</dc:creator>
  <cp:lastModifiedBy>Stefan Maier</cp:lastModifiedBy>
  <cp:revision>1446</cp:revision>
  <dcterms:created xsi:type="dcterms:W3CDTF">2020-11-09T12:38:47Z</dcterms:created>
  <dcterms:modified xsi:type="dcterms:W3CDTF">2025-03-03T07:53:46Z</dcterms:modified>
</cp:coreProperties>
</file>