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39"/>
  </p:notesMasterIdLst>
  <p:sldIdLst>
    <p:sldId id="260" r:id="rId2"/>
    <p:sldId id="1181" r:id="rId3"/>
    <p:sldId id="1182" r:id="rId4"/>
    <p:sldId id="1183" r:id="rId5"/>
    <p:sldId id="1196" r:id="rId6"/>
    <p:sldId id="1199" r:id="rId7"/>
    <p:sldId id="1200" r:id="rId8"/>
    <p:sldId id="1213" r:id="rId9"/>
    <p:sldId id="1194" r:id="rId10"/>
    <p:sldId id="1195" r:id="rId11"/>
    <p:sldId id="1185" r:id="rId12"/>
    <p:sldId id="1184" r:id="rId13"/>
    <p:sldId id="1186" r:id="rId14"/>
    <p:sldId id="1187" r:id="rId15"/>
    <p:sldId id="1188" r:id="rId16"/>
    <p:sldId id="1189" r:id="rId17"/>
    <p:sldId id="1201" r:id="rId18"/>
    <p:sldId id="1202" r:id="rId19"/>
    <p:sldId id="1203" r:id="rId20"/>
    <p:sldId id="1204" r:id="rId21"/>
    <p:sldId id="1205" r:id="rId22"/>
    <p:sldId id="1206" r:id="rId23"/>
    <p:sldId id="1207" r:id="rId24"/>
    <p:sldId id="1208" r:id="rId25"/>
    <p:sldId id="1210" r:id="rId26"/>
    <p:sldId id="1209" r:id="rId27"/>
    <p:sldId id="1190" r:id="rId28"/>
    <p:sldId id="1191" r:id="rId29"/>
    <p:sldId id="1212" r:id="rId30"/>
    <p:sldId id="1192" r:id="rId31"/>
    <p:sldId id="1193" r:id="rId32"/>
    <p:sldId id="1211" r:id="rId33"/>
    <p:sldId id="1214" r:id="rId34"/>
    <p:sldId id="1215" r:id="rId35"/>
    <p:sldId id="1216" r:id="rId36"/>
    <p:sldId id="1217" r:id="rId37"/>
    <p:sldId id="1218" r:id="rId38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DC3912"/>
    <a:srgbClr val="329932"/>
    <a:srgbClr val="FFFF00"/>
    <a:srgbClr val="FFAA00"/>
    <a:srgbClr val="8B8B8B"/>
    <a:srgbClr val="2A2AFF"/>
    <a:srgbClr val="007500"/>
    <a:srgbClr val="996633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6807" autoAdjust="0"/>
  </p:normalViewPr>
  <p:slideViewPr>
    <p:cSldViewPr snapToGrid="0">
      <p:cViewPr varScale="1">
        <p:scale>
          <a:sx n="144" d="100"/>
          <a:sy n="144" d="100"/>
        </p:scale>
        <p:origin x="252" y="120"/>
      </p:cViewPr>
      <p:guideLst>
        <p:guide orient="horz" pos="1620"/>
        <p:guide pos="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25.03.2025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6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0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17231" y="2738755"/>
            <a:ext cx="8928344" cy="200707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5443" y="1445896"/>
            <a:ext cx="8524557" cy="2851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600" b="1"/>
            </a:lvl1pPr>
            <a:lvl2pPr marL="355600" indent="0">
              <a:buFont typeface="Arial" panose="020B0604020202020204" pitchFamily="34" charset="0"/>
              <a:buNone/>
              <a:defRPr sz="2600" b="1"/>
            </a:lvl2pPr>
            <a:lvl3pPr marL="717550" indent="0">
              <a:buFont typeface="Arial" panose="020B0604020202020204" pitchFamily="34" charset="0"/>
              <a:buNone/>
              <a:defRPr sz="2600" b="1"/>
            </a:lvl3pPr>
            <a:lvl4pPr marL="1073150" indent="0">
              <a:buFont typeface="Arial" panose="020B0604020202020204" pitchFamily="34" charset="0"/>
              <a:buNone/>
              <a:defRPr sz="2600" b="1"/>
            </a:lvl4pPr>
            <a:lvl5pPr marL="1435100" indent="0">
              <a:buFont typeface="Arial" panose="020B0604020202020204" pitchFamily="34" charset="0"/>
              <a:buNone/>
              <a:defRPr sz="2600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0675" y="1979930"/>
            <a:ext cx="8515675" cy="5099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baseline="0"/>
            </a:lvl1pPr>
            <a:lvl2pPr marL="355600" indent="0">
              <a:buFont typeface="Arial" panose="020B0604020202020204" pitchFamily="34" charset="0"/>
              <a:buNone/>
              <a:defRPr sz="1800" b="1" i="0"/>
            </a:lvl2pPr>
            <a:lvl3pPr marL="717550" indent="0">
              <a:buFont typeface="Arial" panose="020B0604020202020204" pitchFamily="34" charset="0"/>
              <a:buNone/>
              <a:defRPr sz="1800" b="1" i="0"/>
            </a:lvl3pPr>
            <a:lvl4pPr marL="1073150" indent="0">
              <a:buFont typeface="Arial" panose="020B0604020202020204" pitchFamily="34" charset="0"/>
              <a:buNone/>
              <a:defRPr sz="1800" b="1" i="0"/>
            </a:lvl4pPr>
            <a:lvl5pPr marL="1435100" indent="0">
              <a:buFont typeface="Arial" panose="020B0604020202020204" pitchFamily="34" charset="0"/>
              <a:buNone/>
              <a:defRPr sz="1800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00" y="4895776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825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4826105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1621550" cy="75128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584129D-0A08-45A2-AA63-BCBD06255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0" y="72762"/>
            <a:ext cx="1492250" cy="926687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CFCA9C-5504-4401-8685-F5CA5B4E5A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87" y="72763"/>
            <a:ext cx="930538" cy="93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EF9F2463-8150-4DAA-877D-A146C8C8C60A}" type="datetime1">
              <a:rPr lang="de-DE" smtClean="0"/>
              <a:t>25.03.2025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1640" y="1188000"/>
            <a:ext cx="4882310" cy="320914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 marL="1076612" indent="0">
              <a:buNone/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0051" y="1188001"/>
            <a:ext cx="3178969" cy="3209146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224C4683-D191-47F3-8302-BB2B36B1C86A}" type="datetime1">
              <a:rPr lang="de-DE" smtClean="0"/>
              <a:t>25.03.2025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43915" y="468662"/>
            <a:ext cx="5471285" cy="3112861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5E89BE91-4B1C-4025-AE57-60317864A3F3}" type="datetime1">
              <a:rPr lang="de-DE" smtClean="0"/>
              <a:t>25.03.2025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4" y="3628492"/>
            <a:ext cx="5468677" cy="4252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522" y="4099062"/>
            <a:ext cx="5468677" cy="5773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068308"/>
            <a:ext cx="8343900" cy="351266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3AD15D93-083F-4B89-951E-D5F35A1BBEC8}" type="datetime1">
              <a:rPr lang="de-DE" smtClean="0"/>
              <a:t>25.03.2025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7" y="273928"/>
            <a:ext cx="1971675" cy="436022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273928"/>
            <a:ext cx="6225572" cy="436022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90C3E158-F33A-4782-AFB5-03A3FD6F0AB2}" type="datetime1">
              <a:rPr lang="de-DE" smtClean="0"/>
              <a:t>25.03.2025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188000"/>
            <a:ext cx="4114799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43A9179C-E631-47AA-B9CB-ABFD8F596650}" type="datetime1">
              <a:rPr lang="de-DE" smtClean="0"/>
              <a:t>25.03.2025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19" y="1188720"/>
            <a:ext cx="4100831" cy="3459481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43A9179C-E631-47AA-B9CB-ABFD8F596650}" type="datetime1">
              <a:rPr lang="de-DE" smtClean="0"/>
              <a:t>25.03.2025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818" y="1937441"/>
            <a:ext cx="4098132" cy="27062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88C61DB6-D53F-456D-8864-56CE29C6E6BA}" type="datetime1">
              <a:rPr lang="de-DE" smtClean="0"/>
              <a:t>25.03.2025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19" y="1943101"/>
            <a:ext cx="4100831" cy="2705099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88C61DB6-D53F-456D-8864-56CE29C6E6BA}" type="datetime1">
              <a:rPr lang="de-DE" smtClean="0"/>
              <a:t>25.03.2025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25.03.2025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420"/>
            <a:ext cx="9144000" cy="3304540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25.03.2025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4652492"/>
            <a:ext cx="914400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419"/>
            <a:ext cx="9144000" cy="34197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25.03.2025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1187341"/>
            <a:ext cx="8351999" cy="33936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07947" y="4741374"/>
            <a:ext cx="8928107" cy="745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331200"/>
            <a:ext cx="1079999" cy="500374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4" y="4770568"/>
            <a:ext cx="1027755" cy="3498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D440409C-9897-4940-8DB3-931E759C1E19}" type="datetime3">
              <a:rPr lang="en-US" smtClean="0"/>
              <a:pPr/>
              <a:t>25 March 2025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200" y="4777742"/>
            <a:ext cx="326368" cy="347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78886" y="4771510"/>
            <a:ext cx="2266238" cy="34893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noProof="0" dirty="0"/>
              <a:t>Guideline 2S Module Production at ETP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9126AE-6BF2-412E-8147-3A69854980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/>
        </p:blipFill>
        <p:spPr>
          <a:xfrm>
            <a:off x="8406509" y="4763118"/>
            <a:ext cx="629545" cy="34724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A2E6C8-69B6-4A74-B558-DD6CEBAF4C1A}"/>
              </a:ext>
            </a:extLst>
          </p:cNvPr>
          <p:cNvSpPr txBox="1">
            <a:spLocks/>
          </p:cNvSpPr>
          <p:nvPr userDrawn="1"/>
        </p:nvSpPr>
        <p:spPr>
          <a:xfrm>
            <a:off x="5259517" y="4777742"/>
            <a:ext cx="669727" cy="3472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 dirty="0"/>
              <a:t>Stefan Maier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1FE21C-2890-4905-B70E-9AB22E95BECB}"/>
              </a:ext>
            </a:extLst>
          </p:cNvPr>
          <p:cNvSpPr txBox="1">
            <a:spLocks/>
          </p:cNvSpPr>
          <p:nvPr userDrawn="1"/>
        </p:nvSpPr>
        <p:spPr>
          <a:xfrm>
            <a:off x="6838240" y="4776641"/>
            <a:ext cx="853876" cy="3472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 dirty="0"/>
              <a:t>s.maier@kit.edu</a:t>
            </a:r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87" r:id="rId4"/>
    <p:sldLayoutId id="2147483678" r:id="rId5"/>
    <p:sldLayoutId id="2147483686" r:id="rId6"/>
    <p:sldLayoutId id="2147483688" r:id="rId7"/>
    <p:sldLayoutId id="2147483689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hdr="0" ftr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03652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0423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7194" indent="-198888" algn="l" defTabSz="67407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729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500" indent="-198888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3" orient="horz" pos="464" userDrawn="1">
          <p15:clr>
            <a:srgbClr val="F26B43"/>
          </p15:clr>
        </p15:guide>
        <p15:guide id="4" pos="4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5443" y="1355154"/>
            <a:ext cx="8653567" cy="375856"/>
          </a:xfrm>
        </p:spPr>
        <p:txBody>
          <a:bodyPr>
            <a:normAutofit/>
          </a:bodyPr>
          <a:lstStyle/>
          <a:p>
            <a:r>
              <a:rPr lang="en-US" dirty="0"/>
              <a:t>2S Module Production – Debriefing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65443" y="1897876"/>
            <a:ext cx="8160186" cy="7841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/>
              <a:t>ETP 2S Module Production Meeting – 27.03.2025</a:t>
            </a:r>
            <a:br>
              <a:rPr lang="en-US" dirty="0"/>
            </a:br>
            <a:r>
              <a:rPr lang="en-US" sz="1100" b="0" dirty="0"/>
              <a:t>●</a:t>
            </a:r>
            <a:r>
              <a:rPr lang="en-US" sz="1100" dirty="0"/>
              <a:t>Stefan Maier</a:t>
            </a:r>
            <a:endParaRPr lang="en-US" sz="1200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8811"/>
          <a:stretch>
            <a:fillRect/>
          </a:stretch>
        </p:blipFill>
        <p:spPr>
          <a:xfrm>
            <a:off x="396000" y="2738755"/>
            <a:ext cx="8351999" cy="1842217"/>
          </a:xfrm>
        </p:spPr>
      </p:pic>
      <p:pic>
        <p:nvPicPr>
          <p:cNvPr id="6" name="Grafik 5" descr="Ein Bild, das Elektronik, Elektronisches Bauteil, Elektrisches Bauelement, passives Bauelement enthält.&#10;&#10;Automatisch generierte Beschreibung">
            <a:extLst>
              <a:ext uri="{FF2B5EF4-FFF2-40B4-BE49-F238E27FC236}">
                <a16:creationId xmlns:a16="http://schemas.microsoft.com/office/drawing/2014/main" id="{2E3286CD-CF86-4234-A39E-1689A292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31284" r="363" b="35899"/>
          <a:stretch/>
        </p:blipFill>
        <p:spPr>
          <a:xfrm>
            <a:off x="365443" y="2738755"/>
            <a:ext cx="8382556" cy="18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58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EE8665-8095-4FD1-9C1E-BBE2DF871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With new no-go pins all “newer” bridges passed hole QC test</a:t>
            </a:r>
          </a:p>
          <a:p>
            <a:r>
              <a:rPr lang="en-US" sz="1600" dirty="0"/>
              <a:t>Thickness gauges machined by brown questionable</a:t>
            </a:r>
          </a:p>
          <a:p>
            <a:pPr lvl="1"/>
            <a:r>
              <a:rPr lang="en-US" sz="1400" dirty="0"/>
              <a:t>Results in 10% dropout rate, contacted conveners</a:t>
            </a:r>
          </a:p>
          <a:p>
            <a:pPr lvl="1"/>
            <a:r>
              <a:rPr lang="en-US" sz="1400" dirty="0"/>
              <a:t>We were told to measure bridges manually to crosscheck their gauges…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E9269F-BF72-4D81-B848-D0AAF4542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A2B3BC-3FFE-4588-B70B-2C6F8EF5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038A36-CB15-4DD9-B282-6406AFAB2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Al-CF Bridges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077D4F2-C074-4A33-A568-A402FC25F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01" y="2272748"/>
            <a:ext cx="7814514" cy="23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7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A02015E-F19A-4C25-88DE-F06C9CC0C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4947202" cy="3365893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Incident: Pickup tool stuck to sensor</a:t>
            </a:r>
          </a:p>
          <a:p>
            <a:pPr lvl="1"/>
            <a:r>
              <a:rPr lang="en-US" sz="1200" dirty="0">
                <a:solidFill>
                  <a:srgbClr val="329932"/>
                </a:solidFill>
              </a:rPr>
              <a:t>Repairable</a:t>
            </a:r>
          </a:p>
          <a:p>
            <a:pPr lvl="1"/>
            <a:r>
              <a:rPr lang="en-US" sz="1200" dirty="0">
                <a:solidFill>
                  <a:srgbClr val="FFC000"/>
                </a:solidFill>
              </a:rPr>
              <a:t>Increased IV curve. Not severe</a:t>
            </a:r>
          </a:p>
          <a:p>
            <a:pPr lvl="1"/>
            <a:r>
              <a:rPr lang="en-US" sz="1200" dirty="0"/>
              <a:t>Amount of glue in the pattern was reduced by 10%</a:t>
            </a:r>
          </a:p>
          <a:p>
            <a:r>
              <a:rPr lang="en-US" sz="1400" dirty="0"/>
              <a:t>We try and stick to do the gluing in the morning shift</a:t>
            </a:r>
          </a:p>
          <a:p>
            <a:pPr lvl="1"/>
            <a:r>
              <a:rPr lang="en-US" sz="1200" dirty="0"/>
              <a:t>Keep 24h of curing as we need to wire-bond this in the morning</a:t>
            </a:r>
          </a:p>
          <a:p>
            <a:r>
              <a:rPr lang="en-US" sz="1400" dirty="0"/>
              <a:t>Recheck of gluing in the afternoon</a:t>
            </a:r>
          </a:p>
          <a:p>
            <a:r>
              <a:rPr lang="en-US" sz="1400" dirty="0"/>
              <a:t>Sensor showed some scratches during/after bare module assembly</a:t>
            </a:r>
          </a:p>
          <a:p>
            <a:pPr lvl="1"/>
            <a:r>
              <a:rPr lang="en-US" sz="1200" dirty="0"/>
              <a:t>Assumption:</a:t>
            </a:r>
            <a:br>
              <a:rPr lang="en-US" sz="1200" dirty="0"/>
            </a:br>
            <a:r>
              <a:rPr lang="en-US" sz="1200" dirty="0"/>
              <a:t>They come from the repair</a:t>
            </a:r>
          </a:p>
          <a:p>
            <a:r>
              <a:rPr lang="en-US" sz="1400" dirty="0"/>
              <a:t>Buy dedicated dropper/pipette</a:t>
            </a:r>
            <a:br>
              <a:rPr lang="en-US" sz="1400" dirty="0"/>
            </a:br>
            <a:r>
              <a:rPr lang="en-US" sz="1400" dirty="0"/>
              <a:t>to apply isopropanol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9EAC03-5270-47C1-BEA2-ADAE4095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8454F3-DCF6-45E4-B61B-69B049B9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086ADF9-05FB-4B78-A7ED-15AA26FBF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Kapton Gluing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A9A2A0-AF3C-4604-A9CA-EADB8A71A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9" y="0"/>
            <a:ext cx="3467591" cy="19505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1CD4F4B-D56A-400A-B97D-2012C9CBA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3"/>
          <a:stretch/>
        </p:blipFill>
        <p:spPr>
          <a:xfrm>
            <a:off x="5718622" y="2029495"/>
            <a:ext cx="3425378" cy="19505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113DF2C-7E3D-41DF-8F63-052C84B83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48" y="3011087"/>
            <a:ext cx="2244970" cy="168372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DA7139-0B7D-4FC5-9E17-615A85120F20}"/>
              </a:ext>
            </a:extLst>
          </p:cNvPr>
          <p:cNvSpPr txBox="1"/>
          <p:nvPr/>
        </p:nvSpPr>
        <p:spPr>
          <a:xfrm>
            <a:off x="8134350" y="2870946"/>
            <a:ext cx="70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C3912"/>
                </a:solidFill>
              </a:rPr>
              <a:t>HPK</a:t>
            </a:r>
          </a:p>
          <a:p>
            <a:r>
              <a:rPr lang="en-GB" dirty="0">
                <a:solidFill>
                  <a:srgbClr val="3366CC"/>
                </a:solidFill>
              </a:rPr>
              <a:t>ETP</a:t>
            </a:r>
          </a:p>
        </p:txBody>
      </p:sp>
    </p:spTree>
    <p:extLst>
      <p:ext uri="{BB962C8B-B14F-4D97-AF65-F5344CB8AC3E}">
        <p14:creationId xmlns:p14="http://schemas.microsoft.com/office/powerpoint/2010/main" val="3303834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735030D-4360-40B8-8679-9CFBAAAB4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Now: Sensor processes is started after dicing test</a:t>
            </a:r>
          </a:p>
          <a:p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3BD34A-38CE-400D-9F9C-DB284F46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0DECF0-6E50-424A-881A-F06EDF58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2EB0365-ABB7-4ED6-804F-9BC13905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handling / Sensor Dicing</a:t>
            </a:r>
          </a:p>
        </p:txBody>
      </p:sp>
    </p:spTree>
    <p:extLst>
      <p:ext uri="{BB962C8B-B14F-4D97-AF65-F5344CB8AC3E}">
        <p14:creationId xmlns:p14="http://schemas.microsoft.com/office/powerpoint/2010/main" val="31671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9F99112-A0ED-4AB7-8F9B-02AF1E359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Bonding went flawless</a:t>
            </a:r>
          </a:p>
          <a:p>
            <a:pPr lvl="1"/>
            <a:r>
              <a:rPr lang="en-US" dirty="0"/>
              <a:t>Pattern recognition even better with new tails</a:t>
            </a:r>
          </a:p>
          <a:p>
            <a:r>
              <a:rPr lang="en-US" dirty="0"/>
              <a:t>Ease front-end usage: We skip the location scan, implemented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EB5B6E-273E-4465-A4B4-917972B47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8A98E0-6AED-4C76-AACA-EB697BE06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BAD7161-E579-43F0-B518-3DDEBD25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Tail Bonding and Encapsulation</a:t>
            </a:r>
          </a:p>
        </p:txBody>
      </p:sp>
    </p:spTree>
    <p:extLst>
      <p:ext uri="{BB962C8B-B14F-4D97-AF65-F5344CB8AC3E}">
        <p14:creationId xmlns:p14="http://schemas.microsoft.com/office/powerpoint/2010/main" val="137834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3AC619F-62A7-4B19-8D4F-2F6323E81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Sensor tablets are now tagged:</a:t>
            </a:r>
          </a:p>
          <a:p>
            <a:pPr lvl="1"/>
            <a:r>
              <a:rPr lang="en-US" sz="1200" dirty="0"/>
              <a:t>One caveat: First person in the morning must change tags from curing to</a:t>
            </a:r>
            <a:br>
              <a:rPr lang="en-US" sz="1200" dirty="0"/>
            </a:br>
            <a:r>
              <a:rPr lang="en-US" sz="1200" dirty="0"/>
              <a:t>untested. Error Prone How does one know he /she is the first one? Ideas?</a:t>
            </a:r>
          </a:p>
          <a:p>
            <a:r>
              <a:rPr lang="en-US" sz="1400" dirty="0"/>
              <a:t>Current recipe for measurement: 20 mins if everything goes well</a:t>
            </a:r>
          </a:p>
          <a:p>
            <a:pPr lvl="1"/>
            <a:r>
              <a:rPr lang="en-US" sz="1200" dirty="0"/>
              <a:t>Place sensor, attach HV tail</a:t>
            </a:r>
          </a:p>
          <a:p>
            <a:pPr lvl="1"/>
            <a:r>
              <a:rPr lang="en-US" sz="1200" dirty="0"/>
              <a:t>Place ion blower for 3-5 minutes</a:t>
            </a:r>
          </a:p>
          <a:p>
            <a:pPr lvl="1"/>
            <a:r>
              <a:rPr lang="en-US" sz="1200" dirty="0"/>
              <a:t>Place bias needle</a:t>
            </a:r>
          </a:p>
          <a:p>
            <a:pPr lvl="1"/>
            <a:r>
              <a:rPr lang="en-US" sz="1200" dirty="0"/>
              <a:t>Wait for 5% RH</a:t>
            </a:r>
          </a:p>
          <a:p>
            <a:pPr lvl="1"/>
            <a:r>
              <a:rPr lang="en-US" sz="1200" dirty="0"/>
              <a:t>Measure</a:t>
            </a:r>
          </a:p>
          <a:p>
            <a:r>
              <a:rPr lang="en-US" sz="1400" dirty="0"/>
              <a:t>Problem sensors do charge up /</a:t>
            </a:r>
            <a:br>
              <a:rPr lang="en-US" sz="1400" dirty="0"/>
            </a:br>
            <a:r>
              <a:rPr lang="en-US" sz="1400" dirty="0"/>
              <a:t>are charged up after the HV test</a:t>
            </a:r>
          </a:p>
          <a:p>
            <a:pPr lvl="1"/>
            <a:r>
              <a:rPr lang="en-US" sz="1200" dirty="0"/>
              <a:t>We had &gt;500V on the jig after the measurement!</a:t>
            </a:r>
          </a:p>
          <a:p>
            <a:pPr lvl="1"/>
            <a:r>
              <a:rPr lang="en-US" sz="1200" dirty="0"/>
              <a:t>Check relay setting and investigate</a:t>
            </a:r>
          </a:p>
          <a:p>
            <a:pPr lvl="1"/>
            <a:r>
              <a:rPr lang="en-US" sz="1200" dirty="0"/>
              <a:t>Possible damage on sensors?</a:t>
            </a:r>
            <a:br>
              <a:rPr lang="en-US" sz="1200" dirty="0"/>
            </a:br>
            <a:r>
              <a:rPr lang="en-US" sz="1200" dirty="0"/>
              <a:t>(See later damaged channels)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A8733F-73E2-422E-9477-75608CE0F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070505-D36E-4390-BABF-C104771E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9CAD7AB-1AF3-40FE-93D8-7C227287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/ IV Test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914D2AB-24D9-4F11-B5BF-B937ABF23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99" y="2385391"/>
            <a:ext cx="4028384" cy="22659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AE4483-512C-4391-9644-E9D787CD5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30" y="0"/>
            <a:ext cx="3143770" cy="17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7653E66-6E98-4010-BDCA-0A5D936F4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Looking forward for their upgrade</a:t>
            </a:r>
          </a:p>
          <a:p>
            <a:r>
              <a:rPr lang="en-US" dirty="0"/>
              <a:t>Should be done before we re-start</a:t>
            </a:r>
          </a:p>
          <a:p>
            <a:r>
              <a:rPr lang="en-US" dirty="0"/>
              <a:t>Experience with batteries?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3ACE20-039A-41D5-ADA2-2550B04DE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1FB02D-C4F2-42EE-8086-F1B8C7A0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76E7169-BCCC-4F29-B6C0-D66E1222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Microscopes on Gluing Stations</a:t>
            </a:r>
          </a:p>
        </p:txBody>
      </p:sp>
    </p:spTree>
    <p:extLst>
      <p:ext uri="{BB962C8B-B14F-4D97-AF65-F5344CB8AC3E}">
        <p14:creationId xmlns:p14="http://schemas.microsoft.com/office/powerpoint/2010/main" val="1577214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E6E159F-CC40-4191-BDDC-D961936AC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Space sufficient for 2 jigs/table?</a:t>
            </a:r>
          </a:p>
          <a:p>
            <a:r>
              <a:rPr lang="en-US" sz="1600" dirty="0"/>
              <a:t>Different jigs yield slightly different alignment results</a:t>
            </a:r>
          </a:p>
          <a:p>
            <a:pPr lvl="1"/>
            <a:r>
              <a:rPr lang="en-US" sz="1400" dirty="0"/>
              <a:t>Eager to see trends</a:t>
            </a:r>
          </a:p>
          <a:p>
            <a:pPr lvl="1"/>
            <a:r>
              <a:rPr lang="en-US" sz="1400" dirty="0"/>
              <a:t>Recheck alignment pins</a:t>
            </a:r>
          </a:p>
          <a:p>
            <a:r>
              <a:rPr lang="en-US" sz="1600" dirty="0"/>
              <a:t>Jig #3 base plate uneven?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1F1405-61DC-4DE1-B8D6-7D100FD0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BFD330-E21F-4673-A1D0-64BF276F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22D01EB-575A-48E1-8790-D80FDA83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 Module Assembly / Metrology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984DFC4-850E-48E8-973E-FA3A62177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08" y="1957923"/>
            <a:ext cx="4647345" cy="26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023FFD-C488-4EE7-BF18-2FCE894A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FF6152-E4E0-41F0-88D8-913EBF24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0E10A3-CBAE-4A28-906B-19B26EE7B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8CAF950-352D-400F-AEC9-055392EE20F7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12</a:t>
            </a:r>
          </a:p>
          <a:p>
            <a:r>
              <a:rPr lang="en-US" dirty="0"/>
              <a:t>Jig 1</a:t>
            </a:r>
          </a:p>
        </p:txBody>
      </p:sp>
    </p:spTree>
    <p:extLst>
      <p:ext uri="{BB962C8B-B14F-4D97-AF65-F5344CB8AC3E}">
        <p14:creationId xmlns:p14="http://schemas.microsoft.com/office/powerpoint/2010/main" val="1203238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2FF7-216F-4327-96D4-1BC5AA6F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8D127-DD6A-4197-8884-4EAEA058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18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1FCA52-4243-479E-9B0C-DF23295C4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D1B3E7C-EAF6-48E2-A8BA-5370E56C8FD7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15</a:t>
            </a:r>
          </a:p>
          <a:p>
            <a:r>
              <a:rPr lang="en-US" dirty="0"/>
              <a:t>Jig 1</a:t>
            </a:r>
          </a:p>
        </p:txBody>
      </p:sp>
    </p:spTree>
    <p:extLst>
      <p:ext uri="{BB962C8B-B14F-4D97-AF65-F5344CB8AC3E}">
        <p14:creationId xmlns:p14="http://schemas.microsoft.com/office/powerpoint/2010/main" val="3527857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2FF7-216F-4327-96D4-1BC5AA6F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8D127-DD6A-4197-8884-4EAEA058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19</a:t>
            </a:fld>
            <a:endParaRPr lang="en-US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8533A4-B914-428C-8E92-C9655C85C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E7C049E-728B-484A-84DB-73A7003D8766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20</a:t>
            </a:r>
          </a:p>
          <a:p>
            <a:r>
              <a:rPr lang="en-US" dirty="0"/>
              <a:t>Jig 1</a:t>
            </a:r>
          </a:p>
        </p:txBody>
      </p:sp>
    </p:spTree>
    <p:extLst>
      <p:ext uri="{BB962C8B-B14F-4D97-AF65-F5344CB8AC3E}">
        <p14:creationId xmlns:p14="http://schemas.microsoft.com/office/powerpoint/2010/main" val="2789231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F2DC51-9E5B-4B1F-ADDF-504868F4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2742C5-D34F-45F2-A03D-6C651972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EBF8FC-4C67-44FC-8804-297F3A470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18" y="980846"/>
            <a:ext cx="2624328" cy="31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07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2FF7-216F-4327-96D4-1BC5AA6F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8D127-DD6A-4197-8884-4EAEA058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20</a:t>
            </a:fld>
            <a:endParaRPr lang="en-US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5C6C2E-E33D-4608-B1FA-5F113A56C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7FC784E-41A7-4B57-909E-E70E5B4069E0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13</a:t>
            </a:r>
          </a:p>
          <a:p>
            <a:r>
              <a:rPr lang="en-US" dirty="0"/>
              <a:t>Jig 2</a:t>
            </a:r>
          </a:p>
        </p:txBody>
      </p:sp>
    </p:spTree>
    <p:extLst>
      <p:ext uri="{BB962C8B-B14F-4D97-AF65-F5344CB8AC3E}">
        <p14:creationId xmlns:p14="http://schemas.microsoft.com/office/powerpoint/2010/main" val="3911843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2FF7-216F-4327-96D4-1BC5AA6F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8D127-DD6A-4197-8884-4EAEA058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21</a:t>
            </a:fld>
            <a:endParaRPr lang="en-US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E4C69EE-1DAB-4DBA-BBE6-A9F26B593580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1</a:t>
            </a:r>
          </a:p>
          <a:p>
            <a:r>
              <a:rPr lang="en-US" dirty="0"/>
              <a:t>Jig 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D5FF87-ED4D-4BB8-B33D-EDFF3C7EC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75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2FF7-216F-4327-96D4-1BC5AA6F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8D127-DD6A-4197-8884-4EAEA058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22</a:t>
            </a:fld>
            <a:endParaRPr lang="en-US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81DFEC-2BD6-48FC-BF84-ED430F5B06BA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21</a:t>
            </a:r>
          </a:p>
          <a:p>
            <a:r>
              <a:rPr lang="en-US" dirty="0"/>
              <a:t>Jig 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53E3C0-51D4-422F-A4BA-A025F1FCD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8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2FF7-216F-4327-96D4-1BC5AA6F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8D127-DD6A-4197-8884-4EAEA058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23</a:t>
            </a:fld>
            <a:endParaRPr lang="en-US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0CC484-7DDC-46A4-9D79-65DA2ADD806D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16</a:t>
            </a:r>
          </a:p>
          <a:p>
            <a:r>
              <a:rPr lang="en-US" dirty="0"/>
              <a:t>Jig 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A5E087-860F-4ADC-A6EB-8AEBA40DC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42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2FF7-216F-4327-96D4-1BC5AA6F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8D127-DD6A-4197-8884-4EAEA058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24</a:t>
            </a:fld>
            <a:endParaRPr lang="en-US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81A41F9-2012-4957-9277-8735F80BD5F6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19</a:t>
            </a:r>
          </a:p>
          <a:p>
            <a:r>
              <a:rPr lang="en-US" dirty="0"/>
              <a:t>Jig 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9377F5-3CC2-410C-9FC8-558E40D0C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49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2FF7-216F-4327-96D4-1BC5AA6F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8D127-DD6A-4197-8884-4EAEA058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25</a:t>
            </a:fld>
            <a:endParaRPr lang="en-US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1C8120D-11B3-4DB0-AB5B-C5F6279AE5FB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17</a:t>
            </a:r>
          </a:p>
          <a:p>
            <a:r>
              <a:rPr lang="en-US" dirty="0"/>
              <a:t>Jig 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D174F19-FAC5-43C0-B22B-E9BA9B413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40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572FF7-216F-4327-96D4-1BC5AA6F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8D127-DD6A-4197-8884-4EAEA058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26</a:t>
            </a:fld>
            <a:endParaRPr lang="en-US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1C8120D-11B3-4DB0-AB5B-C5F6279AE5FB}"/>
              </a:ext>
            </a:extLst>
          </p:cNvPr>
          <p:cNvSpPr txBox="1"/>
          <p:nvPr/>
        </p:nvSpPr>
        <p:spPr>
          <a:xfrm>
            <a:off x="143583" y="604562"/>
            <a:ext cx="185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 18</a:t>
            </a:r>
          </a:p>
          <a:p>
            <a:r>
              <a:rPr lang="en-US" dirty="0"/>
              <a:t>Jig 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8C2DF-2A4D-4887-9D13-C7822B540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7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58BA925-204B-4F67-9019-6A442EFCB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3462959" cy="3365893"/>
          </a:xfrm>
        </p:spPr>
        <p:txBody>
          <a:bodyPr>
            <a:normAutofit/>
          </a:bodyPr>
          <a:lstStyle/>
          <a:p>
            <a:r>
              <a:rPr lang="en-US" sz="1600" dirty="0"/>
              <a:t>Sufficient space</a:t>
            </a:r>
            <a:br>
              <a:rPr lang="en-US" sz="1600" dirty="0"/>
            </a:br>
            <a:r>
              <a:rPr lang="en-US" sz="1600" dirty="0"/>
              <a:t>for 2 jigs/table?</a:t>
            </a:r>
          </a:p>
          <a:p>
            <a:r>
              <a:rPr lang="en-US" sz="1600" dirty="0"/>
              <a:t>Further comments?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FD6B7A-EF56-4527-B3D1-3ABEBAD8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1F3720-E0FF-4506-B8F1-3CBFD2DA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98FBA2B-87A1-4F1B-9395-4B2EF5B6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Assembly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CE0DA2-7035-434C-845E-8BC52F911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74" y="525311"/>
            <a:ext cx="5099831" cy="3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29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2AD0CBE-0141-461D-8DE0-C6887579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In general even smoother than in October</a:t>
            </a:r>
          </a:p>
          <a:p>
            <a:r>
              <a:rPr lang="en-US" sz="1600" dirty="0"/>
              <a:t>4 modules and 20 pull test wire-bonds: 4 hours and 30 minutes</a:t>
            </a:r>
          </a:p>
          <a:p>
            <a:r>
              <a:rPr lang="en-US" sz="1600" dirty="0"/>
              <a:t>Where is the bottleneck?</a:t>
            </a:r>
          </a:p>
          <a:p>
            <a:pPr lvl="1"/>
            <a:r>
              <a:rPr lang="en-US" sz="1400" dirty="0"/>
              <a:t>→ PARTS</a:t>
            </a:r>
          </a:p>
          <a:p>
            <a:r>
              <a:rPr lang="en-US" sz="1600" dirty="0"/>
              <a:t>All pull test values</a:t>
            </a:r>
            <a:br>
              <a:rPr lang="en-US" sz="1600" dirty="0"/>
            </a:br>
            <a:r>
              <a:rPr lang="en-US" sz="1600" dirty="0"/>
              <a:t>between 6 and 13 g</a:t>
            </a:r>
          </a:p>
          <a:p>
            <a:r>
              <a:rPr lang="en-US" sz="1600" dirty="0"/>
              <a:t>Add dedicated microscope</a:t>
            </a:r>
            <a:br>
              <a:rPr lang="en-US" sz="1600" dirty="0"/>
            </a:br>
            <a:r>
              <a:rPr lang="en-US" sz="1600" dirty="0"/>
              <a:t>to make these pull tests and</a:t>
            </a:r>
            <a:br>
              <a:rPr lang="en-US" sz="1600" dirty="0"/>
            </a:br>
            <a:r>
              <a:rPr lang="en-US" sz="1600" dirty="0"/>
              <a:t>to inspect modules (?)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62774F-4286-424E-A197-61C27BA1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B5EAAA-D644-4A65-BA18-3BF50399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2801968-DCC5-4BED-9E6D-8B192602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Wire-bonding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CC37B7-1EDF-4BEB-B8F0-5074D2246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8"/>
          <a:stretch/>
        </p:blipFill>
        <p:spPr>
          <a:xfrm>
            <a:off x="4251464" y="1954541"/>
            <a:ext cx="4492486" cy="269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48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62774F-4286-424E-A197-61C27BA1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B5EAAA-D644-4A65-BA18-3BF50399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2801968-DCC5-4BED-9E6D-8B192602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outliers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C76612-5848-46EC-8A43-9437708DC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9" y="288136"/>
            <a:ext cx="4863547" cy="1799727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325B20B-96C0-4BFA-930E-C59DE9374D56}"/>
              </a:ext>
            </a:extLst>
          </p:cNvPr>
          <p:cNvSpPr/>
          <p:nvPr/>
        </p:nvSpPr>
        <p:spPr>
          <a:xfrm>
            <a:off x="4330148" y="1412498"/>
            <a:ext cx="722243" cy="592042"/>
          </a:xfrm>
          <a:prstGeom prst="round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6DDAFE-7E6C-48BD-8DC8-8B7FB28C94C2}"/>
              </a:ext>
            </a:extLst>
          </p:cNvPr>
          <p:cNvSpPr/>
          <p:nvPr/>
        </p:nvSpPr>
        <p:spPr>
          <a:xfrm>
            <a:off x="5615610" y="1412498"/>
            <a:ext cx="3086430" cy="592041"/>
          </a:xfrm>
          <a:prstGeom prst="round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DCCA8DF-F1DB-412B-8F02-4EA3D6EE7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5" y="1029030"/>
            <a:ext cx="2506728" cy="360769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7B8F407-9D48-4D1A-ABF3-FF4BBB2D0CB8}"/>
              </a:ext>
            </a:extLst>
          </p:cNvPr>
          <p:cNvSpPr txBox="1"/>
          <p:nvPr/>
        </p:nvSpPr>
        <p:spPr>
          <a:xfrm>
            <a:off x="3158987" y="2970962"/>
            <a:ext cx="1692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Scratched area</a:t>
            </a:r>
          </a:p>
        </p:txBody>
      </p:sp>
      <p:sp>
        <p:nvSpPr>
          <p:cNvPr id="14" name="Geschweifte Klammer rechts 13">
            <a:extLst>
              <a:ext uri="{FF2B5EF4-FFF2-40B4-BE49-F238E27FC236}">
                <a16:creationId xmlns:a16="http://schemas.microsoft.com/office/drawing/2014/main" id="{CB500EB0-2493-4286-B5A9-F2B6D794DBF4}"/>
              </a:ext>
            </a:extLst>
          </p:cNvPr>
          <p:cNvSpPr/>
          <p:nvPr/>
        </p:nvSpPr>
        <p:spPr>
          <a:xfrm>
            <a:off x="2862469" y="2572544"/>
            <a:ext cx="238539" cy="1060449"/>
          </a:xfrm>
          <a:prstGeom prst="rightBrace">
            <a:avLst>
              <a:gd name="adj1" fmla="val 61111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Geschweifte Klammer rechts 14">
            <a:extLst>
              <a:ext uri="{FF2B5EF4-FFF2-40B4-BE49-F238E27FC236}">
                <a16:creationId xmlns:a16="http://schemas.microsoft.com/office/drawing/2014/main" id="{86FE70DD-78AF-41EB-9272-0E145148CC47}"/>
              </a:ext>
            </a:extLst>
          </p:cNvPr>
          <p:cNvSpPr/>
          <p:nvPr/>
        </p:nvSpPr>
        <p:spPr>
          <a:xfrm>
            <a:off x="2862470" y="4248111"/>
            <a:ext cx="112644" cy="184741"/>
          </a:xfrm>
          <a:prstGeom prst="rightBrace">
            <a:avLst>
              <a:gd name="adj1" fmla="val 61111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FAD0181-0FBC-49D4-AC91-D68762E890A2}"/>
              </a:ext>
            </a:extLst>
          </p:cNvPr>
          <p:cNvSpPr txBox="1"/>
          <p:nvPr/>
        </p:nvSpPr>
        <p:spPr>
          <a:xfrm>
            <a:off x="3048001" y="4186592"/>
            <a:ext cx="1692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Most likely scratch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704A467-1C54-4760-8BF8-265368C86181}"/>
              </a:ext>
            </a:extLst>
          </p:cNvPr>
          <p:cNvSpPr txBox="1"/>
          <p:nvPr/>
        </p:nvSpPr>
        <p:spPr>
          <a:xfrm>
            <a:off x="2789583" y="1896330"/>
            <a:ext cx="1692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“Leaky strip effect”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20B34A6-F095-4B91-AC76-3F093B715F0E}"/>
              </a:ext>
            </a:extLst>
          </p:cNvPr>
          <p:cNvSpPr txBox="1"/>
          <p:nvPr/>
        </p:nvSpPr>
        <p:spPr>
          <a:xfrm>
            <a:off x="2776662" y="1056004"/>
            <a:ext cx="79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A6C0C3B-0460-45E7-AA43-042C9FBB833E}"/>
              </a:ext>
            </a:extLst>
          </p:cNvPr>
          <p:cNvSpPr txBox="1"/>
          <p:nvPr/>
        </p:nvSpPr>
        <p:spPr>
          <a:xfrm>
            <a:off x="2763741" y="3779547"/>
            <a:ext cx="79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7EF7B9-6071-43EF-9BF7-A01659458230}"/>
              </a:ext>
            </a:extLst>
          </p:cNvPr>
          <p:cNvSpPr txBox="1"/>
          <p:nvPr/>
        </p:nvSpPr>
        <p:spPr>
          <a:xfrm>
            <a:off x="2789583" y="2184356"/>
            <a:ext cx="79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803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32663E8-CF6B-4DD1-A93B-97F3CF27F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33" y="1638574"/>
            <a:ext cx="8343900" cy="3365893"/>
          </a:xfrm>
        </p:spPr>
        <p:txBody>
          <a:bodyPr/>
          <a:lstStyle/>
          <a:p>
            <a:r>
              <a:rPr lang="en-US" dirty="0"/>
              <a:t>Long story short: Success!</a:t>
            </a:r>
          </a:p>
          <a:p>
            <a:pPr lvl="1"/>
            <a:r>
              <a:rPr lang="en-US" dirty="0"/>
              <a:t>We took the lead! ; 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571EC5-A3A5-4C9E-AB91-D6637F94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5F73FD-A9BD-4CC2-B2AF-60ABC87E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856FEC6-ABDF-4F1C-A460-95CBBC7F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 Modules in 16 Days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54EAA24-7CE1-4399-B656-127AB9D98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70" y="82626"/>
            <a:ext cx="4994102" cy="277236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97DE9BE-8078-4112-B914-4765F5515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4465"/>
            <a:ext cx="6460435" cy="22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73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860ABF6-C92B-4D35-97DA-7F88F209C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Clash of MT / MPO connector (Zip tie) with module adapter</a:t>
            </a:r>
          </a:p>
          <a:p>
            <a:pPr lvl="1"/>
            <a:r>
              <a:rPr lang="en-US" sz="1600" dirty="0">
                <a:solidFill>
                  <a:srgbClr val="329932"/>
                </a:solidFill>
              </a:rPr>
              <a:t>Already modified, </a:t>
            </a:r>
            <a:r>
              <a:rPr lang="en-US" sz="1600" dirty="0">
                <a:solidFill>
                  <a:srgbClr val="FFC000"/>
                </a:solidFill>
              </a:rPr>
              <a:t>might need to reprint plastic piece</a:t>
            </a:r>
          </a:p>
          <a:p>
            <a:r>
              <a:rPr lang="en-US" sz="1800" dirty="0"/>
              <a:t>5cc and 30cc usage exercised</a:t>
            </a:r>
          </a:p>
          <a:p>
            <a:pPr lvl="1"/>
            <a:r>
              <a:rPr lang="en-US" sz="1600" dirty="0"/>
              <a:t>Both run smooth</a:t>
            </a:r>
          </a:p>
          <a:p>
            <a:pPr lvl="1"/>
            <a:r>
              <a:rPr lang="en-US" sz="1600" dirty="0"/>
              <a:t>Might need to adapt the 30cc program slightly</a:t>
            </a:r>
          </a:p>
          <a:p>
            <a:pPr lvl="2"/>
            <a:r>
              <a:rPr lang="en-US" sz="1400" dirty="0"/>
              <a:t>Did not 100% hit the wire-bond feet on last modules, to be investigated</a:t>
            </a:r>
          </a:p>
          <a:p>
            <a:pPr lvl="2"/>
            <a:r>
              <a:rPr lang="en-US" sz="1400" dirty="0"/>
              <a:t>Change dispensing height</a:t>
            </a:r>
          </a:p>
          <a:p>
            <a:r>
              <a:rPr lang="en-US" sz="1800" dirty="0">
                <a:solidFill>
                  <a:srgbClr val="329932"/>
                </a:solidFill>
              </a:rPr>
              <a:t>6 modules tested with WBE height tool. All passed (&lt;1mm above bottom sensor)</a:t>
            </a:r>
          </a:p>
          <a:p>
            <a:pPr lvl="1"/>
            <a:r>
              <a:rPr lang="en-US" sz="1600" dirty="0">
                <a:solidFill>
                  <a:srgbClr val="FFC000"/>
                </a:solidFill>
              </a:rPr>
              <a:t>9 more (incl 30cc modules) to do…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D25BBA-BE32-4492-9099-FBF1731A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0AC137-30A8-4E68-9D83-39BDF7D3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8C0FDCC-FDA1-4A00-8EA6-3AC13F776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Encapsulation</a:t>
            </a:r>
          </a:p>
        </p:txBody>
      </p:sp>
    </p:spTree>
    <p:extLst>
      <p:ext uri="{BB962C8B-B14F-4D97-AF65-F5344CB8AC3E}">
        <p14:creationId xmlns:p14="http://schemas.microsoft.com/office/powerpoint/2010/main" val="1189366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8FC4975-1429-482A-AC6F-F7006B84A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New failure mode (1 Module in October and one this time)</a:t>
            </a:r>
          </a:p>
          <a:p>
            <a:r>
              <a:rPr lang="en-US" sz="1600" dirty="0"/>
              <a:t>Single channel increases global leakage current significantly</a:t>
            </a:r>
          </a:p>
          <a:p>
            <a:r>
              <a:rPr lang="en-US" sz="1600" dirty="0"/>
              <a:t>Until we do not understand the cause and the impact on operation we must identify these channels and pull the corresponding channel</a:t>
            </a:r>
          </a:p>
          <a:p>
            <a:pPr lvl="1"/>
            <a:r>
              <a:rPr lang="en-US" sz="1400" dirty="0"/>
              <a:t>We will start testing how this is triggered and its impact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229B-B33D-44F5-8E23-A54ECE0F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797287-781D-4451-A21F-47487845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4B20235-64E7-423D-8201-C7742CC6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Test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B28783-D7DD-4665-B1ED-CF483AED6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80"/>
          <a:stretch/>
        </p:blipFill>
        <p:spPr>
          <a:xfrm>
            <a:off x="5264495" y="2249706"/>
            <a:ext cx="3733731" cy="23041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DD51E79-15E5-46B6-879D-7BB662B41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93" y="2593419"/>
            <a:ext cx="3141077" cy="19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14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C1E1E3-51CF-4FF4-BC04-01FA88D0F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EFC2B5-972C-4469-B3FF-96E12761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EA2C02E-3324-4CB8-AECE-53351623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Test (2) - Noise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EE71D6-4A6A-450C-B825-C0BCBB59E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1" y="1921732"/>
            <a:ext cx="7639878" cy="28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8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FC415D-9129-45EE-80BF-4FAE37B0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70B9C9-ADFA-4BDB-87D6-D2AD5615A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E179E48-7F6D-4570-908B-688DA2FA2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Test (3) - IV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FF4FA4-363A-445A-A7D4-4AE508D2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13" y="1160467"/>
            <a:ext cx="6738730" cy="33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5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1C5EBF7-6D1D-4FFE-874F-EFA8A196B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Vacation / sickness leave etc: How to run the assembly line?</a:t>
            </a:r>
          </a:p>
          <a:p>
            <a:r>
              <a:rPr lang="en-GB" sz="1600" dirty="0"/>
              <a:t>Need to come up with some knowledge transfer</a:t>
            </a:r>
          </a:p>
          <a:p>
            <a:pPr lvl="1"/>
            <a:r>
              <a:rPr lang="en-GB" sz="1400" dirty="0"/>
              <a:t>At the moment a lot of things happen “in the background” using custom scripts and manual work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396A85-8E07-4C67-A806-F502E4FA1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CE9AFA-57EF-49B5-9229-E01D0B058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FEB9DFF-C5F2-40C9-BE9D-8811C0D3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370907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8011BA4-E529-4A9A-9F38-68CB2DF92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200" dirty="0"/>
              <a:t>Soon, we will get more FEHs</a:t>
            </a:r>
          </a:p>
          <a:p>
            <a:pPr lvl="1"/>
            <a:r>
              <a:rPr lang="en-GB" sz="1100" dirty="0"/>
              <a:t>They will have blocked alignment holes. Assembly without pins</a:t>
            </a:r>
          </a:p>
          <a:p>
            <a:r>
              <a:rPr lang="en-GB" sz="1200" dirty="0"/>
              <a:t>New HV Tails are currently prepared at CERN.</a:t>
            </a:r>
          </a:p>
          <a:p>
            <a:pPr lvl="1"/>
            <a:r>
              <a:rPr lang="en-GB" sz="1100" dirty="0"/>
              <a:t>Update expected tomorrow in the electronics meeting</a:t>
            </a:r>
          </a:p>
          <a:p>
            <a:pPr lvl="1"/>
            <a:r>
              <a:rPr lang="en-GB" sz="1100" dirty="0"/>
              <a:t>IF they are good we can expect them mid of April</a:t>
            </a:r>
          </a:p>
          <a:p>
            <a:r>
              <a:rPr lang="en-GB" sz="1200" dirty="0"/>
              <a:t>We expect ~120 or more carriers “soon”</a:t>
            </a:r>
          </a:p>
          <a:p>
            <a:pPr lvl="1"/>
            <a:r>
              <a:rPr lang="en-GB" sz="1100" dirty="0"/>
              <a:t>Assembly time should not to be underestimated</a:t>
            </a:r>
          </a:p>
          <a:p>
            <a:r>
              <a:rPr lang="en-GB" sz="1200" dirty="0"/>
              <a:t>New type of SEH will be build “soon”, we do not expect that we need to build too much incomplete modules anymore</a:t>
            </a:r>
          </a:p>
          <a:p>
            <a:r>
              <a:rPr lang="en-GB" sz="1200" dirty="0"/>
              <a:t>Soon: New modules must be finalized with another SEH</a:t>
            </a:r>
          </a:p>
          <a:p>
            <a:pPr lvl="1"/>
            <a:r>
              <a:rPr lang="en-GB" sz="1100" dirty="0"/>
              <a:t>Hybrid gluing</a:t>
            </a:r>
          </a:p>
          <a:p>
            <a:pPr lvl="1"/>
            <a:r>
              <a:rPr lang="en-GB" sz="1100" dirty="0"/>
              <a:t>Light shield attachment (encapsulant)</a:t>
            </a:r>
          </a:p>
          <a:p>
            <a:pPr lvl="1"/>
            <a:r>
              <a:rPr lang="en-GB" sz="1100"/>
              <a:t>Single module full </a:t>
            </a:r>
            <a:r>
              <a:rPr lang="en-GB" sz="1100" dirty="0"/>
              <a:t>test</a:t>
            </a:r>
          </a:p>
          <a:p>
            <a:pPr lvl="1"/>
            <a:r>
              <a:rPr lang="en-GB" sz="1100" dirty="0"/>
              <a:t>Burn in</a:t>
            </a:r>
          </a:p>
          <a:p>
            <a:r>
              <a:rPr lang="en-GB" sz="1200" dirty="0"/>
              <a:t>Once we ramp again we will again start only doing one module per day, increasing towards 4 modules per day, depending on how much material we get. We will try to enter in a continuous production.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05A9EF-D347-4481-B4EA-ED4C277E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0374F3-6766-4F2C-BC46-9DE1081F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388EA6F-D730-4F53-B125-6FCE702A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378013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86F28A-3BC7-44FA-B7C5-6B497B6E8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5001B1-8B5C-4AC4-9958-1AD781F6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36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80B505-34DC-42DA-8EAF-6620FB324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" y="0"/>
            <a:ext cx="891987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53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A9F874-DE22-4A27-935E-21C1BFEB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2330D8-5C75-4A94-BD0A-70DF0670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9666069-19E1-4954-87BE-394869116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Vacation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B4F8AA-6027-4137-96FF-5E85A81AC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302"/>
            <a:ext cx="9144000" cy="24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1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1E10414-14E2-44F5-AB38-64AA38D09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As already stated in the kick-off meeting the high granular scheduling of shifts and task is not feasible for a full scale production scenario</a:t>
            </a:r>
          </a:p>
          <a:p>
            <a:r>
              <a:rPr lang="en-US" sz="1600" dirty="0"/>
              <a:t>We will change from 8 time slots to 4 time slots</a:t>
            </a:r>
          </a:p>
          <a:p>
            <a:pPr lvl="1"/>
            <a:r>
              <a:rPr lang="en-US" sz="1400" dirty="0"/>
              <a:t>2 in the morning 2 in the afternoon</a:t>
            </a:r>
          </a:p>
          <a:p>
            <a:pPr lvl="1"/>
            <a:r>
              <a:rPr lang="en-US" sz="1400" dirty="0"/>
              <a:t>One “major” gluing task per 2 shifts</a:t>
            </a:r>
          </a:p>
          <a:p>
            <a:r>
              <a:rPr lang="en-US" sz="1600" dirty="0"/>
              <a:t>Try to keep </a:t>
            </a:r>
            <a:r>
              <a:rPr lang="en-US" sz="1600" dirty="0" err="1"/>
              <a:t>HiWis</a:t>
            </a:r>
            <a:r>
              <a:rPr lang="en-US" sz="1600" dirty="0"/>
              <a:t> busy</a:t>
            </a:r>
          </a:p>
          <a:p>
            <a:pPr lvl="1"/>
            <a:r>
              <a:rPr lang="en-US" sz="1400" dirty="0"/>
              <a:t>Dicing test</a:t>
            </a:r>
          </a:p>
          <a:p>
            <a:pPr lvl="1"/>
            <a:r>
              <a:rPr lang="en-US" sz="1400" dirty="0"/>
              <a:t>VI hybrids</a:t>
            </a:r>
          </a:p>
          <a:p>
            <a:pPr lvl="1"/>
            <a:r>
              <a:rPr lang="en-US" sz="1400" dirty="0"/>
              <a:t>Skeleton assembly and test</a:t>
            </a:r>
          </a:p>
          <a:p>
            <a:pPr lvl="1"/>
            <a:r>
              <a:rPr lang="en-US" sz="1400" dirty="0"/>
              <a:t>VI Bridges</a:t>
            </a:r>
          </a:p>
          <a:p>
            <a:pPr lvl="1"/>
            <a:r>
              <a:rPr lang="en-US" sz="1400" dirty="0"/>
              <a:t>Assemble carriers</a:t>
            </a:r>
          </a:p>
          <a:p>
            <a:pPr lvl="1"/>
            <a:r>
              <a:rPr lang="en-US" sz="1400" dirty="0"/>
              <a:t>Register parts on arrival → Logistics room ; ) </a:t>
            </a:r>
          </a:p>
          <a:p>
            <a:r>
              <a:rPr lang="en-US" sz="1600" dirty="0"/>
              <a:t>We remove starting and end times as we will drop constraints in the pipeline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7BF93F-F8C8-4090-B0D6-1F30B3FDD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6DBE89-C834-4827-BB92-F0D13792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D18E0E1-68EB-4387-BFFA-6F75AFC85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Scheduling</a:t>
            </a:r>
          </a:p>
        </p:txBody>
      </p:sp>
    </p:spTree>
    <p:extLst>
      <p:ext uri="{BB962C8B-B14F-4D97-AF65-F5344CB8AC3E}">
        <p14:creationId xmlns:p14="http://schemas.microsoft.com/office/powerpoint/2010/main" val="331049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D76CA89-F564-4FEE-B9D3-35E9554C7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9" y="1188000"/>
            <a:ext cx="8637933" cy="3365893"/>
          </a:xfrm>
        </p:spPr>
        <p:txBody>
          <a:bodyPr numCol="2">
            <a:normAutofit/>
          </a:bodyPr>
          <a:lstStyle/>
          <a:p>
            <a:r>
              <a:rPr lang="en-US" sz="1400" dirty="0"/>
              <a:t>Currently: 7 days</a:t>
            </a:r>
          </a:p>
          <a:p>
            <a:pPr lvl="1"/>
            <a:r>
              <a:rPr lang="en-US" sz="1200" dirty="0"/>
              <a:t>Kapton gluing</a:t>
            </a:r>
          </a:p>
          <a:p>
            <a:pPr lvl="1"/>
            <a:r>
              <a:rPr lang="en-US" sz="1200" dirty="0"/>
              <a:t>O.I. &amp; Wire-bonding &amp; encapsulation</a:t>
            </a:r>
          </a:p>
          <a:p>
            <a:pPr lvl="1"/>
            <a:r>
              <a:rPr lang="en-US" sz="1200" dirty="0"/>
              <a:t>HV / IV test &amp; Bare module assembly</a:t>
            </a:r>
          </a:p>
          <a:p>
            <a:pPr lvl="1"/>
            <a:r>
              <a:rPr lang="en-US" sz="1200" dirty="0"/>
              <a:t>O.I. &amp; Metrology &amp; Hybrid gluing</a:t>
            </a:r>
          </a:p>
          <a:p>
            <a:pPr lvl="1"/>
            <a:r>
              <a:rPr lang="en-US" sz="1200" dirty="0"/>
              <a:t>O.I. &amp; Wire-bonding &amp; quick test &amp; encapsulation</a:t>
            </a:r>
          </a:p>
          <a:p>
            <a:pPr lvl="1"/>
            <a:r>
              <a:rPr lang="en-US" sz="1200" dirty="0"/>
              <a:t>Encapsulation</a:t>
            </a:r>
          </a:p>
          <a:p>
            <a:pPr lvl="1"/>
            <a:r>
              <a:rPr lang="en-US" sz="1200" dirty="0"/>
              <a:t>Full test</a:t>
            </a:r>
          </a:p>
          <a:p>
            <a:pPr lvl="1"/>
            <a:r>
              <a:rPr lang="en-US" sz="1200" dirty="0"/>
              <a:t>7 days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In future: 13 days</a:t>
            </a:r>
          </a:p>
          <a:p>
            <a:pPr lvl="1"/>
            <a:r>
              <a:rPr lang="en-US" sz="1200" dirty="0"/>
              <a:t>Kapton gluing</a:t>
            </a:r>
          </a:p>
          <a:p>
            <a:pPr lvl="1"/>
            <a:r>
              <a:rPr lang="en-US" sz="1200" dirty="0"/>
              <a:t>O.I. &amp; Wire-bonding &amp; Encapsulation</a:t>
            </a:r>
          </a:p>
          <a:p>
            <a:pPr lvl="1"/>
            <a:r>
              <a:rPr lang="en-US" sz="1200" dirty="0"/>
              <a:t>HV / IV test</a:t>
            </a:r>
          </a:p>
          <a:p>
            <a:pPr lvl="1"/>
            <a:r>
              <a:rPr lang="en-US" sz="1200" dirty="0"/>
              <a:t>Bare module assembly</a:t>
            </a:r>
          </a:p>
          <a:p>
            <a:pPr lvl="1"/>
            <a:r>
              <a:rPr lang="en-US" sz="1200" dirty="0"/>
              <a:t>O.I. Bare Modules</a:t>
            </a:r>
          </a:p>
          <a:p>
            <a:pPr lvl="1"/>
            <a:r>
              <a:rPr lang="en-US" sz="1200" dirty="0"/>
              <a:t>Metrology</a:t>
            </a:r>
          </a:p>
          <a:p>
            <a:pPr lvl="1"/>
            <a:r>
              <a:rPr lang="en-US" sz="1200" dirty="0"/>
              <a:t>Hybrid gluing</a:t>
            </a:r>
          </a:p>
          <a:p>
            <a:pPr lvl="1"/>
            <a:r>
              <a:rPr lang="en-US" sz="1200" dirty="0"/>
              <a:t>O.I. Hybrid gluing</a:t>
            </a:r>
          </a:p>
          <a:p>
            <a:pPr lvl="1"/>
            <a:r>
              <a:rPr lang="en-US" sz="1200" dirty="0"/>
              <a:t>Wire-bonding</a:t>
            </a:r>
          </a:p>
          <a:p>
            <a:pPr lvl="1"/>
            <a:r>
              <a:rPr lang="en-US" sz="1200" dirty="0"/>
              <a:t>Quick test</a:t>
            </a:r>
          </a:p>
          <a:p>
            <a:pPr lvl="1"/>
            <a:r>
              <a:rPr lang="en-US" sz="1200" dirty="0"/>
              <a:t>Encapsulation</a:t>
            </a:r>
          </a:p>
          <a:p>
            <a:pPr lvl="1"/>
            <a:r>
              <a:rPr lang="en-US" sz="1200" dirty="0"/>
              <a:t>Encapsulation</a:t>
            </a:r>
          </a:p>
          <a:p>
            <a:pPr lvl="1"/>
            <a:r>
              <a:rPr lang="en-US" sz="1200" dirty="0"/>
              <a:t>Full test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C8D80F-9666-4CF5-93ED-11344EF3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9C97ED-81DC-4D92-A111-0CCE8503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B0F9670-FF8C-4AE8-B826-DB08BA7C9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in general</a:t>
            </a:r>
          </a:p>
        </p:txBody>
      </p:sp>
    </p:spTree>
    <p:extLst>
      <p:ext uri="{BB962C8B-B14F-4D97-AF65-F5344CB8AC3E}">
        <p14:creationId xmlns:p14="http://schemas.microsoft.com/office/powerpoint/2010/main" val="188109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D76CA89-F564-4FEE-B9D3-35E9554C7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9" y="1188000"/>
            <a:ext cx="8637933" cy="3365893"/>
          </a:xfrm>
        </p:spPr>
        <p:txBody>
          <a:bodyPr numCol="2">
            <a:normAutofit/>
          </a:bodyPr>
          <a:lstStyle/>
          <a:p>
            <a:r>
              <a:rPr lang="en-US" sz="1400" dirty="0"/>
              <a:t>Currently: 7 days</a:t>
            </a:r>
          </a:p>
          <a:p>
            <a:pPr lvl="1"/>
            <a:r>
              <a:rPr lang="en-US" sz="1200" dirty="0"/>
              <a:t>Kapton gluing</a:t>
            </a:r>
          </a:p>
          <a:p>
            <a:pPr lvl="1"/>
            <a:r>
              <a:rPr lang="en-US" sz="1200" dirty="0"/>
              <a:t>O.I. &amp; Wire-bonding &amp; encapsulation</a:t>
            </a:r>
          </a:p>
          <a:p>
            <a:pPr lvl="1"/>
            <a:r>
              <a:rPr lang="en-US" sz="1200" dirty="0"/>
              <a:t>HV / IV test &amp; Bare module assembly</a:t>
            </a:r>
          </a:p>
          <a:p>
            <a:pPr lvl="1"/>
            <a:r>
              <a:rPr lang="en-US" sz="1200" dirty="0"/>
              <a:t>O.I. &amp; Metrology &amp; Hybrid gluing</a:t>
            </a:r>
          </a:p>
          <a:p>
            <a:pPr lvl="1"/>
            <a:r>
              <a:rPr lang="en-US" sz="1200" dirty="0"/>
              <a:t>O.I. &amp; Wire-bonding &amp; quick test &amp; encapsulation</a:t>
            </a:r>
          </a:p>
          <a:p>
            <a:pPr lvl="1"/>
            <a:r>
              <a:rPr lang="en-US" sz="1200" dirty="0"/>
              <a:t>Encapsulation</a:t>
            </a:r>
          </a:p>
          <a:p>
            <a:pPr lvl="1"/>
            <a:r>
              <a:rPr lang="en-US" sz="1200" dirty="0"/>
              <a:t>Full test</a:t>
            </a:r>
          </a:p>
          <a:p>
            <a:pPr lvl="1"/>
            <a:r>
              <a:rPr lang="en-US" sz="1200" dirty="0"/>
              <a:t>7 days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In future: 13 days</a:t>
            </a:r>
          </a:p>
          <a:p>
            <a:pPr lvl="1"/>
            <a:r>
              <a:rPr lang="en-US" sz="1200" dirty="0"/>
              <a:t>Kapton gluing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O.I. &amp; Wire-bonding &amp; Encapsulation</a:t>
            </a:r>
          </a:p>
          <a:p>
            <a:pPr lvl="1"/>
            <a:r>
              <a:rPr lang="en-US" sz="1200" dirty="0"/>
              <a:t>HV / IV test</a:t>
            </a:r>
          </a:p>
          <a:p>
            <a:pPr lvl="1"/>
            <a:r>
              <a:rPr lang="en-US" sz="1200" dirty="0"/>
              <a:t>Bare module assembly</a:t>
            </a:r>
          </a:p>
          <a:p>
            <a:pPr lvl="1"/>
            <a:r>
              <a:rPr lang="en-US" sz="1200" dirty="0"/>
              <a:t>O.I. Bare Modules</a:t>
            </a:r>
          </a:p>
          <a:p>
            <a:pPr lvl="1"/>
            <a:r>
              <a:rPr lang="en-US" sz="1200" dirty="0"/>
              <a:t>Metrology</a:t>
            </a:r>
          </a:p>
          <a:p>
            <a:pPr lvl="1"/>
            <a:r>
              <a:rPr lang="en-US" sz="1200" dirty="0"/>
              <a:t>Hybrid gluing</a:t>
            </a:r>
          </a:p>
          <a:p>
            <a:pPr lvl="1"/>
            <a:r>
              <a:rPr lang="en-US" sz="1200" dirty="0"/>
              <a:t>O.I. Hybrid gluing</a:t>
            </a:r>
          </a:p>
          <a:p>
            <a:pPr lvl="1"/>
            <a:r>
              <a:rPr lang="en-US" sz="1200" dirty="0"/>
              <a:t>Wire-bonding</a:t>
            </a:r>
          </a:p>
          <a:p>
            <a:pPr lvl="1"/>
            <a:r>
              <a:rPr lang="en-US" sz="1200" dirty="0"/>
              <a:t>Quick test</a:t>
            </a:r>
          </a:p>
          <a:p>
            <a:pPr lvl="1"/>
            <a:r>
              <a:rPr lang="en-US" sz="1200" dirty="0"/>
              <a:t>Encapsulation</a:t>
            </a:r>
          </a:p>
          <a:p>
            <a:pPr lvl="1"/>
            <a:r>
              <a:rPr lang="en-US" sz="1200" dirty="0"/>
              <a:t>Encapsulation</a:t>
            </a:r>
          </a:p>
          <a:p>
            <a:pPr lvl="1"/>
            <a:r>
              <a:rPr lang="en-US" sz="1200" dirty="0"/>
              <a:t>Full test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C8D80F-9666-4CF5-93ED-11344EF3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9C97ED-81DC-4D92-A111-0CCE8503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B0F9670-FF8C-4AE8-B826-DB08BA7C9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in general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9A3DD8-F8CC-4A12-B7E9-DB3BC26E3E06}"/>
              </a:ext>
            </a:extLst>
          </p:cNvPr>
          <p:cNvSpPr txBox="1"/>
          <p:nvPr/>
        </p:nvSpPr>
        <p:spPr>
          <a:xfrm>
            <a:off x="6332055" y="2433396"/>
            <a:ext cx="2411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Time constraint in our pipeline</a:t>
            </a:r>
          </a:p>
        </p:txBody>
      </p:sp>
    </p:spTree>
    <p:extLst>
      <p:ext uri="{BB962C8B-B14F-4D97-AF65-F5344CB8AC3E}">
        <p14:creationId xmlns:p14="http://schemas.microsoft.com/office/powerpoint/2010/main" val="269138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D76CA89-F564-4FEE-B9D3-35E9554C7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9" y="1188000"/>
            <a:ext cx="8637933" cy="3365893"/>
          </a:xfrm>
        </p:spPr>
        <p:txBody>
          <a:bodyPr numCol="2">
            <a:normAutofit/>
          </a:bodyPr>
          <a:lstStyle/>
          <a:p>
            <a:r>
              <a:rPr lang="en-US" sz="1400" dirty="0"/>
              <a:t>In future: 13 days</a:t>
            </a:r>
          </a:p>
          <a:p>
            <a:pPr lvl="1"/>
            <a:r>
              <a:rPr lang="en-US" sz="1200" dirty="0"/>
              <a:t>Kapton gluing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O.I. &amp; Wire-bonding &amp; Encapsulation</a:t>
            </a:r>
          </a:p>
          <a:p>
            <a:pPr lvl="1"/>
            <a:r>
              <a:rPr lang="en-US" sz="1200" dirty="0"/>
              <a:t>HV / IV test</a:t>
            </a:r>
          </a:p>
          <a:p>
            <a:pPr lvl="1"/>
            <a:r>
              <a:rPr lang="en-US" sz="1200" dirty="0"/>
              <a:t>Bare module assembly</a:t>
            </a:r>
          </a:p>
          <a:p>
            <a:pPr lvl="1"/>
            <a:r>
              <a:rPr lang="en-US" sz="1200" dirty="0"/>
              <a:t>O.I. Bare Modules</a:t>
            </a:r>
          </a:p>
          <a:p>
            <a:pPr lvl="1"/>
            <a:r>
              <a:rPr lang="en-US" sz="1200" dirty="0"/>
              <a:t>Metrology</a:t>
            </a:r>
          </a:p>
          <a:p>
            <a:pPr lvl="1"/>
            <a:r>
              <a:rPr lang="en-US" sz="1200" dirty="0"/>
              <a:t>Hybrid gluing</a:t>
            </a:r>
          </a:p>
          <a:p>
            <a:pPr lvl="1"/>
            <a:r>
              <a:rPr lang="en-US" sz="1200" dirty="0"/>
              <a:t>O.I. Hybrid gluing</a:t>
            </a:r>
          </a:p>
          <a:p>
            <a:pPr lvl="1"/>
            <a:r>
              <a:rPr lang="en-US" sz="1200" dirty="0"/>
              <a:t>Wire-bonding</a:t>
            </a:r>
          </a:p>
          <a:p>
            <a:pPr lvl="1"/>
            <a:r>
              <a:rPr lang="en-US" sz="1200" dirty="0"/>
              <a:t>Quick test</a:t>
            </a:r>
          </a:p>
          <a:p>
            <a:pPr lvl="1"/>
            <a:r>
              <a:rPr lang="en-US" sz="1200" dirty="0"/>
              <a:t>Encapsulation</a:t>
            </a:r>
          </a:p>
          <a:p>
            <a:pPr lvl="1"/>
            <a:r>
              <a:rPr lang="en-US" sz="1200" dirty="0"/>
              <a:t>Encapsulation</a:t>
            </a:r>
          </a:p>
          <a:p>
            <a:pPr lvl="1"/>
            <a:r>
              <a:rPr lang="en-US" sz="1200" dirty="0"/>
              <a:t>Full test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0000"/>
                </a:solidFill>
              </a:rPr>
              <a:t>Constraint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Limited by #of jigs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Constrains us to do O.I. immediately followed by HV tail bonding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Kapton gluing in the afternoon not feasible as the glue will not harden enough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Module bonding schedule must account for this:</a:t>
            </a:r>
          </a:p>
          <a:p>
            <a:pPr lvl="2"/>
            <a:r>
              <a:rPr lang="en-US" sz="1100" dirty="0">
                <a:solidFill>
                  <a:srgbClr val="FF0000"/>
                </a:solidFill>
              </a:rPr>
              <a:t>Start only one module in the morning</a:t>
            </a:r>
          </a:p>
          <a:p>
            <a:pPr lvl="2"/>
            <a:r>
              <a:rPr lang="en-US" sz="1100" dirty="0">
                <a:solidFill>
                  <a:srgbClr val="FF0000"/>
                </a:solidFill>
              </a:rPr>
              <a:t>Wire-bond tails</a:t>
            </a:r>
          </a:p>
          <a:p>
            <a:pPr lvl="2"/>
            <a:r>
              <a:rPr lang="en-US" sz="1100" dirty="0">
                <a:solidFill>
                  <a:srgbClr val="FF0000"/>
                </a:solidFill>
              </a:rPr>
              <a:t>Bond remaining modules</a:t>
            </a:r>
          </a:p>
          <a:p>
            <a:endParaRPr lang="en-US" sz="1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C8D80F-9666-4CF5-93ED-11344EF3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9C97ED-81DC-4D92-A111-0CCE8503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B0F9670-FF8C-4AE8-B826-DB08BA7C9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in general</a:t>
            </a:r>
          </a:p>
        </p:txBody>
      </p:sp>
    </p:spTree>
    <p:extLst>
      <p:ext uri="{BB962C8B-B14F-4D97-AF65-F5344CB8AC3E}">
        <p14:creationId xmlns:p14="http://schemas.microsoft.com/office/powerpoint/2010/main" val="3573185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5405212-09B8-4DC0-81AD-636A2F75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Basic functionalities given by the software</a:t>
            </a:r>
          </a:p>
          <a:p>
            <a:pPr lvl="1"/>
            <a:r>
              <a:rPr lang="en-GB" sz="1600" dirty="0"/>
              <a:t>Login problems solved</a:t>
            </a:r>
          </a:p>
          <a:p>
            <a:r>
              <a:rPr lang="en-GB" sz="1800" dirty="0"/>
              <a:t>Improvements mandatory</a:t>
            </a:r>
          </a:p>
          <a:p>
            <a:pPr lvl="1"/>
            <a:r>
              <a:rPr lang="en-GB" sz="1600" dirty="0"/>
              <a:t>Better overview pages</a:t>
            </a:r>
          </a:p>
          <a:p>
            <a:pPr lvl="1"/>
            <a:r>
              <a:rPr lang="en-GB" sz="1600" dirty="0"/>
              <a:t>Display of part history (comments)</a:t>
            </a:r>
          </a:p>
          <a:p>
            <a:pPr lvl="1"/>
            <a:r>
              <a:rPr lang="en-GB" sz="1600" dirty="0"/>
              <a:t>Edit tasks already done</a:t>
            </a:r>
          </a:p>
          <a:p>
            <a:r>
              <a:rPr lang="en-GB" sz="1800" dirty="0"/>
              <a:t>Please use the comment field!</a:t>
            </a:r>
          </a:p>
          <a:p>
            <a:pPr lvl="1"/>
            <a:r>
              <a:rPr lang="en-GB" sz="1600" dirty="0"/>
              <a:t>Unify way of giving comments?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D1E3A0-26DF-4AC7-A186-BB294F451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6E6068-2648-4277-93A5-58F1DE76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56090A-A48F-457B-A30C-5654879F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Front-End</a:t>
            </a:r>
          </a:p>
        </p:txBody>
      </p: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18BEB2FF-AA0D-4B92-BCC7-9D7D065F8C95}"/>
              </a:ext>
            </a:extLst>
          </p:cNvPr>
          <p:cNvSpPr/>
          <p:nvPr/>
        </p:nvSpPr>
        <p:spPr>
          <a:xfrm>
            <a:off x="4439478" y="2133600"/>
            <a:ext cx="225287" cy="575989"/>
          </a:xfrm>
          <a:prstGeom prst="rightBrace">
            <a:avLst>
              <a:gd name="adj1" fmla="val 3970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ED8E74A-4895-42F8-B3DB-4A81A1BEE5CE}"/>
              </a:ext>
            </a:extLst>
          </p:cNvPr>
          <p:cNvSpPr txBox="1"/>
          <p:nvPr/>
        </p:nvSpPr>
        <p:spPr>
          <a:xfrm>
            <a:off x="5068956" y="2063258"/>
            <a:ext cx="288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Lets hope our </a:t>
            </a:r>
            <a:r>
              <a:rPr lang="en-GB" dirty="0" err="1"/>
              <a:t>HiWis</a:t>
            </a:r>
            <a:r>
              <a:rPr lang="en-GB" dirty="0"/>
              <a:t> are good with JavaScript!</a:t>
            </a:r>
          </a:p>
        </p:txBody>
      </p:sp>
    </p:spTree>
    <p:extLst>
      <p:ext uri="{BB962C8B-B14F-4D97-AF65-F5344CB8AC3E}">
        <p14:creationId xmlns:p14="http://schemas.microsoft.com/office/powerpoint/2010/main" val="251096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9A43B6F-4FD3-42A5-92D7-2C15A62D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5271880" cy="3365893"/>
          </a:xfrm>
        </p:spPr>
        <p:txBody>
          <a:bodyPr>
            <a:normAutofit/>
          </a:bodyPr>
          <a:lstStyle/>
          <a:p>
            <a:r>
              <a:rPr lang="en-US" sz="1600" dirty="0"/>
              <a:t>Hybrid VI:</a:t>
            </a:r>
          </a:p>
          <a:p>
            <a:pPr lvl="1"/>
            <a:r>
              <a:rPr lang="en-US" sz="1400" dirty="0"/>
              <a:t>Leander identified 3 FEHs with scratches</a:t>
            </a:r>
            <a:br>
              <a:rPr lang="en-US" sz="1400" dirty="0"/>
            </a:br>
            <a:r>
              <a:rPr lang="en-US" sz="1400" dirty="0"/>
              <a:t>on the antenna and GND bond pads</a:t>
            </a:r>
          </a:p>
          <a:p>
            <a:pPr lvl="1"/>
            <a:r>
              <a:rPr lang="en-US" sz="1400" dirty="0"/>
              <a:t>We concluded that we identify such hybrids with a </a:t>
            </a:r>
            <a:r>
              <a:rPr lang="en-US" sz="1400" dirty="0">
                <a:highlight>
                  <a:srgbClr val="FF0000"/>
                </a:highlight>
              </a:rPr>
              <a:t>red sticker</a:t>
            </a:r>
            <a:r>
              <a:rPr lang="en-US" sz="1400" dirty="0"/>
              <a:t> to make clear that wire-bonding might be problematic</a:t>
            </a:r>
          </a:p>
          <a:p>
            <a:pPr lvl="2"/>
            <a:r>
              <a:rPr lang="en-US" sz="1200" dirty="0"/>
              <a:t>Could also be done via the front-end but given the severity this is more straight forward and indicative</a:t>
            </a:r>
          </a:p>
          <a:p>
            <a:r>
              <a:rPr lang="en-US" sz="1600" dirty="0"/>
              <a:t>Skeleton assembly is a time consuming step</a:t>
            </a:r>
          </a:p>
          <a:p>
            <a:pPr lvl="1"/>
            <a:r>
              <a:rPr lang="en-US" sz="1400" dirty="0"/>
              <a:t>We will try to stick and let it be done by</a:t>
            </a:r>
            <a:br>
              <a:rPr lang="en-US" sz="1400" dirty="0"/>
            </a:br>
            <a:r>
              <a:rPr lang="en-US" sz="1400" dirty="0" err="1"/>
              <a:t>HiWis</a:t>
            </a:r>
            <a:r>
              <a:rPr lang="en-US" sz="1400" dirty="0"/>
              <a:t>, but this might not fully work out</a:t>
            </a:r>
          </a:p>
          <a:p>
            <a:r>
              <a:rPr lang="en-US" sz="1600" dirty="0"/>
              <a:t>Skeleton test can be run while another one is assembled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54E91C-389E-43E2-B8F6-C302F329E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25.03.2025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32D2D2-65CA-4B0F-8079-9C43222A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5FB4613-C641-48ED-8C28-60F02FF1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Skeleton Assembly and Test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E2F72D-402D-4F2C-B54C-A9B838F32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7452" r="15583" b="11404"/>
          <a:stretch/>
        </p:blipFill>
        <p:spPr>
          <a:xfrm>
            <a:off x="5830957" y="1353652"/>
            <a:ext cx="3117613" cy="22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0536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1442</Words>
  <Application>Microsoft Office PowerPoint</Application>
  <PresentationFormat>Benutzerdefiniert</PresentationFormat>
  <Paragraphs>312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0" baseType="lpstr">
      <vt:lpstr>Arial</vt:lpstr>
      <vt:lpstr>Calibri</vt:lpstr>
      <vt:lpstr>Design1</vt:lpstr>
      <vt:lpstr>PowerPoint-Präsentation</vt:lpstr>
      <vt:lpstr>PowerPoint-Präsentation</vt:lpstr>
      <vt:lpstr>15 Modules in 16 Days</vt:lpstr>
      <vt:lpstr>Shift Scheduling</vt:lpstr>
      <vt:lpstr>Pipeline in general</vt:lpstr>
      <vt:lpstr>Pipeline in general</vt:lpstr>
      <vt:lpstr>Pipeline in general</vt:lpstr>
      <vt:lpstr>Front-End</vt:lpstr>
      <vt:lpstr>Skeleton Assembly and Test</vt:lpstr>
      <vt:lpstr>Al-CF Bridges</vt:lpstr>
      <vt:lpstr>Kapton Gluing</vt:lpstr>
      <vt:lpstr>Sensor handling / Sensor Dicing</vt:lpstr>
      <vt:lpstr>HV Tail Bonding and Encapsulation</vt:lpstr>
      <vt:lpstr>HV / IV Test</vt:lpstr>
      <vt:lpstr>Microscopes on Gluing Stations</vt:lpstr>
      <vt:lpstr>Bare Module Assembly / Metrology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Hybrid Assembly</vt:lpstr>
      <vt:lpstr>Wire-bonding</vt:lpstr>
      <vt:lpstr>Channel outliers</vt:lpstr>
      <vt:lpstr>Encapsulation</vt:lpstr>
      <vt:lpstr>Module Test</vt:lpstr>
      <vt:lpstr>Module Test (2) - Noise</vt:lpstr>
      <vt:lpstr>Module Test (3) - IV</vt:lpstr>
      <vt:lpstr>Organization</vt:lpstr>
      <vt:lpstr>Outlook</vt:lpstr>
      <vt:lpstr>PowerPoint-Präsentation</vt:lpstr>
      <vt:lpstr>Vacation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Maier</dc:creator>
  <cp:lastModifiedBy>Stefan Maier</cp:lastModifiedBy>
  <cp:revision>1495</cp:revision>
  <dcterms:created xsi:type="dcterms:W3CDTF">2020-11-09T12:38:47Z</dcterms:created>
  <dcterms:modified xsi:type="dcterms:W3CDTF">2025-03-25T12:18:29Z</dcterms:modified>
</cp:coreProperties>
</file>