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3" r:id="rId1"/>
    <p:sldMasterId id="2147483711" r:id="rId2"/>
  </p:sldMasterIdLst>
  <p:notesMasterIdLst>
    <p:notesMasterId r:id="rId19"/>
  </p:notesMasterIdLst>
  <p:sldIdLst>
    <p:sldId id="270" r:id="rId3"/>
    <p:sldId id="318" r:id="rId4"/>
    <p:sldId id="272" r:id="rId5"/>
    <p:sldId id="319" r:id="rId6"/>
    <p:sldId id="305" r:id="rId7"/>
    <p:sldId id="320" r:id="rId8"/>
    <p:sldId id="310" r:id="rId9"/>
    <p:sldId id="321" r:id="rId10"/>
    <p:sldId id="324" r:id="rId11"/>
    <p:sldId id="312" r:id="rId12"/>
    <p:sldId id="322" r:id="rId13"/>
    <p:sldId id="323" r:id="rId14"/>
    <p:sldId id="316" r:id="rId15"/>
    <p:sldId id="313" r:id="rId16"/>
    <p:sldId id="314" r:id="rId17"/>
    <p:sldId id="315" r:id="rId18"/>
  </p:sldIdLst>
  <p:sldSz cx="12192000" cy="6858000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F9E"/>
    <a:srgbClr val="76D7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77" autoAdjust="0"/>
    <p:restoredTop sz="93642" autoAdjust="0"/>
  </p:normalViewPr>
  <p:slideViewPr>
    <p:cSldViewPr snapToGrid="0">
      <p:cViewPr>
        <p:scale>
          <a:sx n="82" d="100"/>
          <a:sy n="82" d="100"/>
        </p:scale>
        <p:origin x="112" y="616"/>
      </p:cViewPr>
      <p:guideLst>
        <p:guide orient="horz" pos="2159"/>
        <p:guide pos="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F02CA-77CB-4E54-B712-21E588799EE8}" type="datetimeFigureOut">
              <a:rPr lang="de-DE" smtClean="0"/>
              <a:t>21.04.25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F729A-0AF0-4995-B32B-9504BC68960C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79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4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2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0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4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2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069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slide master</a:t>
            </a:r>
          </a:p>
        </p:txBody>
      </p:sp>
      <p:sp>
        <p:nvSpPr>
          <p:cNvPr id="8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74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12B8D648-917D-4B0C-9FBD-207A63C03E30}" type="datetime4">
              <a:rPr lang="en-US" smtClean="0"/>
              <a:t>April 21, 2025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124728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6">
            <a:extLst>
              <a:ext uri="{FF2B5EF4-FFF2-40B4-BE49-F238E27FC236}">
                <a16:creationId xmlns:a16="http://schemas.microsoft.com/office/drawing/2014/main" id="{E69B8DE6-021B-7F4B-B1A0-828F13A9BD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19757"/>
          <a:stretch/>
        </p:blipFill>
        <p:spPr>
          <a:xfrm>
            <a:off x="-1" y="1770680"/>
            <a:ext cx="12191999" cy="455831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52BAD8AA-579C-4682-B026-173A722795AB}" type="datetime4">
              <a:rPr lang="en-US" smtClean="0"/>
              <a:t>April 21, 2025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</p:spTree>
    <p:extLst>
      <p:ext uri="{BB962C8B-B14F-4D97-AF65-F5344CB8AC3E}">
        <p14:creationId xmlns:p14="http://schemas.microsoft.com/office/powerpoint/2010/main" val="2207789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367F34DA-B1E1-4786-BB5F-D171B8612B89}" type="datetime4">
              <a:rPr lang="en-US" smtClean="0"/>
              <a:t>April 21, 2025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165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3ACDFCFC-E949-42B0-9976-6FB2A855129B}" type="datetime4">
              <a:rPr lang="en-US" smtClean="0"/>
              <a:t>April 21, 2025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1927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rgbClr val="00BF9E"/>
                </a:solidFill>
              </a:defRPr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1CF4CAD5-4F8E-4ED3-BFA6-CA791BA9F821}" type="datetime4">
              <a:rPr lang="en-US" smtClean="0"/>
              <a:t>April 21, 2025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‹Nº›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939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C2542C8C-558F-4137-8265-9B321A1AE65B}" type="datetime4">
              <a:rPr lang="en-US" smtClean="0"/>
              <a:t>April 21, 2025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3912580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5E74290C-0FB7-4906-971D-5853136A201E}" type="datetime4">
              <a:rPr lang="en-US" smtClean="0"/>
              <a:t>April 21, 2025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630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DA9EFB5C-AFDB-4565-A383-24999B966811}" type="datetime4">
              <a:rPr lang="en-US" smtClean="0"/>
              <a:t>April 21, 2025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8867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slide master</a:t>
            </a:r>
          </a:p>
        </p:txBody>
      </p:sp>
      <p:sp>
        <p:nvSpPr>
          <p:cNvPr id="8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22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100"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972A1FD8-603F-438E-AC40-DD7043440C8D}" type="datetime4">
              <a:rPr lang="en-US" noProof="0" smtClean="0"/>
              <a:t>April 21, 2025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‹Nº›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779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3">
            <a:extLst>
              <a:ext uri="{FF2B5EF4-FFF2-40B4-BE49-F238E27FC236}">
                <a16:creationId xmlns:a16="http://schemas.microsoft.com/office/drawing/2014/main" id="{352817DA-0A74-AE46-BBA5-4ADB5D4F88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9" b="31679"/>
          <a:stretch/>
        </p:blipFill>
        <p:spPr>
          <a:xfrm>
            <a:off x="156308" y="3625451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8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62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platzhalter 3">
            <a:extLst>
              <a:ext uri="{FF2B5EF4-FFF2-40B4-BE49-F238E27FC236}">
                <a16:creationId xmlns:a16="http://schemas.microsoft.com/office/drawing/2014/main" id="{E8F0924D-5395-FD43-B8E8-D373CC7CDB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1" b="18811"/>
          <a:stretch>
            <a:fillRect/>
          </a:stretch>
        </p:blipFill>
        <p:spPr>
          <a:xfrm>
            <a:off x="156308" y="3625451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8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68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15654299-21F5-4380-A5B0-36A76B3ABC3F}" type="datetime4">
              <a:rPr lang="en-US" smtClean="0"/>
              <a:t>April 21, 2025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‹Nº›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86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3DB31224-A2BA-46E6-8C08-B9EBE4CA9847}" type="datetime4">
              <a:rPr lang="en-US" smtClean="0"/>
              <a:t>April 21, 2025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‹Nº›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13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4335A851-D77C-41AE-86D7-230684EEBDD1}" type="datetime4">
              <a:rPr lang="en-US" smtClean="0"/>
              <a:t>April 21, 2025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‹Nº›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445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12D4E77B-683C-46D8-9FBD-45D28C443896}" type="datetime4">
              <a:rPr lang="en-US" smtClean="0"/>
              <a:t>April 21, 2025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‹Nº›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47471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648B8F8E-2E80-4FE8-B44D-BD31B836C218}" type="datetime4">
              <a:rPr lang="en-US" smtClean="0"/>
              <a:t>April 21, 2025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969953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6">
            <a:extLst>
              <a:ext uri="{FF2B5EF4-FFF2-40B4-BE49-F238E27FC236}">
                <a16:creationId xmlns:a16="http://schemas.microsoft.com/office/drawing/2014/main" id="{AD469279-E5C8-404C-94A7-9CE4F8C2FF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21796"/>
          <a:stretch/>
        </p:blipFill>
        <p:spPr>
          <a:xfrm>
            <a:off x="0" y="1770680"/>
            <a:ext cx="12191999" cy="44046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6AE96706-7997-401A-B3C6-DD0629218309}" type="datetime4">
              <a:rPr lang="en-US" smtClean="0"/>
              <a:t>April 21, 2025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442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9A255E0C-BA46-414C-B93B-463A74B6056A}" type="datetime4">
              <a:rPr lang="en-US" smtClean="0"/>
              <a:t>April 21, 2025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36710660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6">
            <a:extLst>
              <a:ext uri="{FF2B5EF4-FFF2-40B4-BE49-F238E27FC236}">
                <a16:creationId xmlns:a16="http://schemas.microsoft.com/office/drawing/2014/main" id="{34CE5320-35BE-2940-A98A-E8624493D0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19757"/>
          <a:stretch/>
        </p:blipFill>
        <p:spPr>
          <a:xfrm>
            <a:off x="-1" y="1770680"/>
            <a:ext cx="12191999" cy="455831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9456F2AD-B082-4C40-B548-5501F8DAA2FD}" type="datetime4">
              <a:rPr lang="en-US" smtClean="0"/>
              <a:t>April 21, 2025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</p:spTree>
    <p:extLst>
      <p:ext uri="{BB962C8B-B14F-4D97-AF65-F5344CB8AC3E}">
        <p14:creationId xmlns:p14="http://schemas.microsoft.com/office/powerpoint/2010/main" val="12901507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6F4EBDE6-AB90-41AA-9FD9-5846A1BF5E6C}" type="datetime4">
              <a:rPr lang="en-US" smtClean="0"/>
              <a:t>April 21, 2025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64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 sz="2100"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C974CED3-EFED-4069-95EA-4CD91F652799}" type="datetime4">
              <a:rPr lang="en-US" noProof="0" smtClean="0"/>
              <a:t>April 21, 2025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‹Nº›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4481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 </a:t>
            </a:r>
          </a:p>
          <a:p>
            <a:pPr lvl="3"/>
            <a:endParaRPr lang="en-US" alt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B89AAD7E-45FA-4315-A93D-FBFB11BECEC9}" type="datetime4">
              <a:rPr lang="en-US" smtClean="0"/>
              <a:t>April 21, 2025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‹Nº›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203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988EC468-4A16-43E1-AE8D-AFB1783B0BBF}" type="datetime4">
              <a:rPr lang="en-US" smtClean="0"/>
              <a:t>April 21, 2025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67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slide master</a:t>
            </a:r>
          </a:p>
        </p:txBody>
      </p:sp>
      <p:sp>
        <p:nvSpPr>
          <p:cNvPr id="8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544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100"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C974CED3-EFED-4069-95EA-4CD91F652799}" type="datetime4">
              <a:rPr lang="en-US" noProof="0" smtClean="0"/>
              <a:t>April 21, 2025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‹Nº›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662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6">
            <a:extLst>
              <a:ext uri="{FF2B5EF4-FFF2-40B4-BE49-F238E27FC236}">
                <a16:creationId xmlns:a16="http://schemas.microsoft.com/office/drawing/2014/main" id="{E69B8DE6-021B-7F4B-B1A0-828F13A9BD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19757"/>
          <a:stretch/>
        </p:blipFill>
        <p:spPr>
          <a:xfrm>
            <a:off x="-1" y="1770680"/>
            <a:ext cx="12191999" cy="455831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52BAD8AA-579C-4682-B026-173A722795AB}" type="datetime4">
              <a:rPr lang="en-US" smtClean="0"/>
              <a:t>April 21, 2025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</p:spTree>
    <p:extLst>
      <p:ext uri="{BB962C8B-B14F-4D97-AF65-F5344CB8AC3E}">
        <p14:creationId xmlns:p14="http://schemas.microsoft.com/office/powerpoint/2010/main" val="31945718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slide master</a:t>
            </a:r>
          </a:p>
        </p:txBody>
      </p:sp>
      <p:sp>
        <p:nvSpPr>
          <p:cNvPr id="8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991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3">
            <a:extLst>
              <a:ext uri="{FF2B5EF4-FFF2-40B4-BE49-F238E27FC236}">
                <a16:creationId xmlns:a16="http://schemas.microsoft.com/office/drawing/2014/main" id="{EBDFCD1D-3B9E-AD48-9904-77642DDBEA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6" b="31616"/>
          <a:stretch/>
        </p:blipFill>
        <p:spPr>
          <a:xfrm>
            <a:off x="156308" y="3625451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8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24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100"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162C1F81-0292-4658-B990-314031B5EEE0}" type="datetime4">
              <a:rPr lang="en-US" noProof="0" smtClean="0"/>
              <a:t>April 21, 2025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‹Nº›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1262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D558F984-26B4-4933-8516-FE1535DED93C}" type="datetime4">
              <a:rPr lang="en-US" smtClean="0"/>
              <a:t>April 21, 2025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‹Nº›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7540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13E4C659-E679-417B-A9E8-A603DCE1B207}" type="datetime4">
              <a:rPr lang="en-US" smtClean="0"/>
              <a:t>April 21, 2025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‹Nº›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381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24C77D95-51C1-4D00-BFF0-7F99CC3627C5}" type="datetime4">
              <a:rPr lang="en-US" smtClean="0"/>
              <a:t>April 21, 2025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‹Nº›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8880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54BD4C5A-35E9-47D6-BDD6-A15EE1F6811B}" type="datetime4">
              <a:rPr lang="en-US" smtClean="0"/>
              <a:t>April 21, 2025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‹Nº›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4257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7046FD4F-6F20-4022-8CF1-AABFBE35CA69}" type="datetime4">
              <a:rPr lang="en-US" smtClean="0"/>
              <a:t>April 21, 2025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‹Nº›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566610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563BD3E5-C6B0-41CB-8EEA-5A19D71A579A}" type="datetime4">
              <a:rPr lang="en-US" smtClean="0"/>
              <a:t>April 21, 2025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780322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6">
            <a:extLst>
              <a:ext uri="{FF2B5EF4-FFF2-40B4-BE49-F238E27FC236}">
                <a16:creationId xmlns:a16="http://schemas.microsoft.com/office/drawing/2014/main" id="{21E5EB97-EF72-C743-B225-36D9314C25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0" r="1557" b="20197"/>
          <a:stretch/>
        </p:blipFill>
        <p:spPr>
          <a:xfrm>
            <a:off x="1" y="1770680"/>
            <a:ext cx="12191999" cy="44046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6DD5701E-F27F-4FC7-9A65-8970DD43482C}" type="datetime4">
              <a:rPr lang="en-US" smtClean="0"/>
              <a:t>April 21, 2025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5926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324FF91D-7296-4205-8BDB-A92220A41345}" type="datetime4">
              <a:rPr lang="en-US" smtClean="0"/>
              <a:t>April 21, 2025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24689504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6">
            <a:extLst>
              <a:ext uri="{FF2B5EF4-FFF2-40B4-BE49-F238E27FC236}">
                <a16:creationId xmlns:a16="http://schemas.microsoft.com/office/drawing/2014/main" id="{C4C0195D-65D3-B64E-9505-9813519B34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0" r="1557" b="18261"/>
          <a:stretch/>
        </p:blipFill>
        <p:spPr>
          <a:xfrm>
            <a:off x="1" y="1771495"/>
            <a:ext cx="12191999" cy="455831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0A5B49F6-B86F-4AD3-8EB4-0DC3B07A0E87}" type="datetime4">
              <a:rPr lang="en-US" smtClean="0"/>
              <a:t>April 21, 2025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9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53AD220D-9F11-4B7D-8A9D-9C2F5BED8E3F}" type="datetime4">
              <a:rPr lang="en-US" smtClean="0"/>
              <a:t>April 21, 2025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2740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84502107-A1C5-4378-9800-447D95495502}" type="datetime4">
              <a:rPr lang="en-US" smtClean="0"/>
              <a:t>April 21, 2025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3715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4FAC4E8C-1250-48A6-B04C-BC56622F1CB3}" type="datetime4">
              <a:rPr lang="en-US" smtClean="0"/>
              <a:t>April 21, 2025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‹Nº›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893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992D16ED-EDD1-4A5D-BA1C-CC77859519F8}" type="datetime4">
              <a:rPr lang="en-US" smtClean="0"/>
              <a:t>April 21, 2025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2856760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4A352D04-419C-4B25-A572-CBA5FE51B2EF}" type="datetime4">
              <a:rPr lang="en-US" smtClean="0"/>
              <a:t>April 21, 2025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‹Nº›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824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875D5D3D-2EDA-453D-A98B-ACA198EE4F58}" type="datetime4">
              <a:rPr lang="en-US" smtClean="0"/>
              <a:t>April 21, 2025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3673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5B47A60A-81C1-450A-8258-62C9DE38B110}" type="datetime4">
              <a:rPr lang="en-US" smtClean="0"/>
              <a:t>April 21, 2025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02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91A6A913-06DA-4771-B4FD-7A780A785411}" type="datetime4">
              <a:rPr lang="en-US" smtClean="0"/>
              <a:t>April 21, 2025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‹Nº›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582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9CD596A2-C669-4CD0-A976-13ED2B2147EE}" type="datetime4">
              <a:rPr lang="en-US" smtClean="0"/>
              <a:t>April 21, 2025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‹Nº›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9368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A8B043BB-F1AC-41E3-A31B-3BED2C404C7F}" type="datetime4">
              <a:rPr lang="en-US" smtClean="0"/>
              <a:t>April 21, 2025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3677071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6">
            <a:extLst>
              <a:ext uri="{FF2B5EF4-FFF2-40B4-BE49-F238E27FC236}">
                <a16:creationId xmlns:a16="http://schemas.microsoft.com/office/drawing/2014/main" id="{DA42B4DC-7C82-BE42-8B43-98733C90CC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21796"/>
          <a:stretch/>
        </p:blipFill>
        <p:spPr>
          <a:xfrm>
            <a:off x="1" y="1770680"/>
            <a:ext cx="12191999" cy="44046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8F0F412E-6302-43BD-86F3-68C92BCEFAA7}" type="datetime4">
              <a:rPr lang="en-US" smtClean="0"/>
              <a:t>April 21, 2025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24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Institute </a:t>
            </a:r>
            <a:r>
              <a:rPr lang="de-DE" altLang="de-DE" dirty="0" err="1"/>
              <a:t>for</a:t>
            </a:r>
            <a:r>
              <a:rPr lang="de-DE" altLang="de-DE" dirty="0"/>
              <a:t> Technology (KIT).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           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993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49C6492B-9F9B-4588-8AB6-62DBF42A6EA9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001" y="441464"/>
            <a:ext cx="1439999" cy="666959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fld id="{702C4C1C-1ED3-4954-B0E9-D63D775CC421}" type="datetime4">
              <a:rPr lang="en-US" smtClean="0"/>
              <a:pPr/>
              <a:t>April 21, 2025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 userDrawn="1"/>
        </p:nvSpPr>
        <p:spPr>
          <a:xfrm>
            <a:off x="2267108" y="6329811"/>
            <a:ext cx="4908393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Sifuentes Name, Anuar – </a:t>
            </a:r>
            <a:r>
              <a:rPr lang="es-MX" sz="1400" dirty="0"/>
              <a:t>B</a:t>
            </a:r>
            <a:r>
              <a:rPr lang="es-MX" sz="1400" baseline="-25000" dirty="0"/>
              <a:t>s</a:t>
            </a:r>
            <a:r>
              <a:rPr lang="es-MX" sz="1400" dirty="0"/>
              <a:t>​→</a:t>
            </a:r>
            <a:r>
              <a:rPr lang="el-GR" sz="1400" dirty="0" err="1"/>
              <a:t>τ</a:t>
            </a:r>
            <a:r>
              <a:rPr lang="el-GR" sz="1400" baseline="30000" dirty="0" err="1"/>
              <a:t>+</a:t>
            </a:r>
            <a:r>
              <a:rPr lang="el-GR" sz="1400" dirty="0" err="1"/>
              <a:t>τ</a:t>
            </a:r>
            <a:r>
              <a:rPr lang="el-GR" sz="1400" baseline="-25000" dirty="0"/>
              <a:t>−</a:t>
            </a:r>
            <a:endParaRPr lang="de-DE" sz="1400" baseline="-25000" dirty="0"/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6001407" y="6329811"/>
            <a:ext cx="5665932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MX" sz="1400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Institut für Experimentelle Teilchenphysik (ETP)</a:t>
            </a:r>
            <a:endParaRPr lang="en-US" altLang="de-DE" sz="1400" dirty="0"/>
          </a:p>
        </p:txBody>
      </p:sp>
    </p:spTree>
    <p:extLst>
      <p:ext uri="{BB962C8B-B14F-4D97-AF65-F5344CB8AC3E}">
        <p14:creationId xmlns:p14="http://schemas.microsoft.com/office/powerpoint/2010/main" val="136758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41" r:id="rId18"/>
    <p:sldLayoutId id="2147483742" r:id="rId19"/>
    <p:sldLayoutId id="2147483690" r:id="rId20"/>
    <p:sldLayoutId id="2147483677" r:id="rId21"/>
    <p:sldLayoutId id="2147483687" r:id="rId22"/>
    <p:sldLayoutId id="2147483678" r:id="rId23"/>
    <p:sldLayoutId id="2147483686" r:id="rId24"/>
    <p:sldLayoutId id="2147483688" r:id="rId25"/>
    <p:sldLayoutId id="2147483691" r:id="rId26"/>
    <p:sldLayoutId id="2147483689" r:id="rId27"/>
    <p:sldLayoutId id="2147483692" r:id="rId28"/>
    <p:sldLayoutId id="2147483679" r:id="rId29"/>
    <p:sldLayoutId id="2147483681" r:id="rId30"/>
    <p:sldLayoutId id="2147483683" r:id="rId31"/>
    <p:sldLayoutId id="2147483770" r:id="rId32"/>
    <p:sldLayoutId id="2147483771" r:id="rId33"/>
    <p:sldLayoutId id="2147483772" r:id="rId34"/>
  </p:sldLayoutIdLst>
  <p:hf hdr="0" ft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150000"/>
        </a:lnSpc>
        <a:spcBef>
          <a:spcPts val="480"/>
        </a:spcBef>
        <a:buSzPct val="88000"/>
        <a:buFontTx/>
        <a:buBlip>
          <a:blip r:embed="rId37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150000"/>
        </a:lnSpc>
        <a:spcBef>
          <a:spcPts val="480"/>
        </a:spcBef>
        <a:buSzPct val="88000"/>
        <a:buFontTx/>
        <a:buBlip>
          <a:blip r:embed="rId37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150000"/>
        </a:lnSpc>
        <a:spcBef>
          <a:spcPts val="480"/>
        </a:spcBef>
        <a:buSzPct val="88000"/>
        <a:buFontTx/>
        <a:buBlip>
          <a:blip r:embed="rId37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150000"/>
        </a:lnSpc>
        <a:spcBef>
          <a:spcPts val="480"/>
        </a:spcBef>
        <a:buSzPct val="88000"/>
        <a:buFontTx/>
        <a:buBlip>
          <a:blip r:embed="rId37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37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99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60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Institute </a:t>
            </a:r>
            <a:r>
              <a:rPr lang="de-DE" altLang="de-DE" dirty="0" err="1"/>
              <a:t>for</a:t>
            </a:r>
            <a:r>
              <a:rPr lang="de-DE" altLang="de-DE" dirty="0"/>
              <a:t> Technology (KIT).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           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993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49C6492B-9F9B-4588-8AB6-62DBF42A6EA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001" y="441464"/>
            <a:ext cx="1439999" cy="666959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56BE16BE-510F-4DC1-B9F9-23B25996BEBF}" type="datetime4">
              <a:rPr lang="en-US" smtClean="0"/>
              <a:t>April 21, 2025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 userDrawn="1"/>
        </p:nvSpPr>
        <p:spPr>
          <a:xfrm>
            <a:off x="2267108" y="6329811"/>
            <a:ext cx="4908393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Prof. Maria Mustermann - Title</a:t>
            </a:r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7340601" y="6329811"/>
            <a:ext cx="432673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1200"/>
              <a:t>Name of Division, Institute, Business Unit</a:t>
            </a:r>
            <a:endParaRPr lang="en-US" altLang="de-DE" sz="1200" dirty="0"/>
          </a:p>
        </p:txBody>
      </p:sp>
    </p:spTree>
    <p:extLst>
      <p:ext uri="{BB962C8B-B14F-4D97-AF65-F5344CB8AC3E}">
        <p14:creationId xmlns:p14="http://schemas.microsoft.com/office/powerpoint/2010/main" val="424021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hf hdr="0" ft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99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6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uxtzj@student.kit.edu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arxiv.org/abs/2012.00665" TargetMode="Externa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rxiv.org/abs/2012.0066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arxiv.org/abs/2012.00665" TargetMode="Externa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cc-physics-events.web.cern.ch/fcc-ee/delphes/winter2023/ide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fcc-physics-events.web.cern.ch/fcc-ee/delphes/spring2021/idea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hyperlink" Target="https://www.researchgate.net/publication/377720252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3">
            <a:extLst>
              <a:ext uri="{FF2B5EF4-FFF2-40B4-BE49-F238E27FC236}">
                <a16:creationId xmlns:a16="http://schemas.microsoft.com/office/drawing/2014/main" id="{D97EFBDC-60C2-97EB-16A0-D91363FD74C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18800"/>
          <a:stretch/>
        </p:blipFill>
        <p:spPr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933662" y="865348"/>
            <a:ext cx="5141115" cy="2024782"/>
          </a:xfrm>
        </p:spPr>
        <p:txBody>
          <a:bodyPr>
            <a:noAutofit/>
          </a:bodyPr>
          <a:lstStyle/>
          <a:p>
            <a:r>
              <a:rPr lang="es-MX" sz="4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MX" sz="4400" b="0" i="0" u="none" strike="noStrike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MX" sz="4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l-GR" sz="4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sz="4400" b="0" i="0" u="none" strike="noStrike" baseline="30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4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sz="4400" b="0" i="0" u="none" strike="noStrike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s-MX" sz="4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Physics at</a:t>
            </a:r>
          </a:p>
          <a:p>
            <a:r>
              <a:rPr lang="es-MX" sz="4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Future </a:t>
            </a:r>
            <a:r>
              <a:rPr lang="es-MX" sz="4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s-MX" sz="4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Factories</a:t>
            </a:r>
          </a:p>
          <a:p>
            <a:endParaRPr lang="de-DE" sz="44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43264" y="1711155"/>
            <a:ext cx="3806282" cy="1717845"/>
          </a:xfrm>
        </p:spPr>
        <p:txBody>
          <a:bodyPr>
            <a:normAutofit fontScale="85000" lnSpcReduction="10000"/>
          </a:bodyPr>
          <a:lstStyle/>
          <a:p>
            <a:r>
              <a:rPr lang="es-ES" sz="2000" b="0" dirty="0" err="1"/>
              <a:t>Ánuar</a:t>
            </a:r>
            <a:r>
              <a:rPr lang="es-ES" sz="2000" b="0" dirty="0"/>
              <a:t> Sifuentes </a:t>
            </a:r>
            <a:r>
              <a:rPr lang="es-ES" sz="2000" b="0" dirty="0" err="1"/>
              <a:t>Name</a:t>
            </a:r>
            <a:endParaRPr lang="es-ES" sz="2000" b="0" dirty="0"/>
          </a:p>
          <a:p>
            <a:r>
              <a:rPr lang="es-ES" sz="2000" b="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uxtzj@student.kit.edu</a:t>
            </a:r>
            <a:endParaRPr lang="es-ES" sz="2000" b="0" dirty="0"/>
          </a:p>
          <a:p>
            <a:r>
              <a:rPr lang="de-DE" sz="2000" b="0" dirty="0"/>
              <a:t>Supervisor: </a:t>
            </a:r>
            <a:r>
              <a:rPr lang="de-DE" sz="2000" b="0" dirty="0" err="1"/>
              <a:t>Xunwu</a:t>
            </a:r>
            <a:r>
              <a:rPr lang="de-DE" sz="2000" b="0" dirty="0"/>
              <a:t> </a:t>
            </a:r>
            <a:r>
              <a:rPr lang="de-DE" sz="2000" b="0" dirty="0" err="1"/>
              <a:t>Zuo</a:t>
            </a:r>
            <a:endParaRPr lang="de-DE" sz="2000" b="0" dirty="0"/>
          </a:p>
          <a:p>
            <a:r>
              <a:rPr lang="de-DE" sz="2000" b="0" dirty="0" err="1"/>
              <a:t>Master‘s</a:t>
            </a:r>
            <a:r>
              <a:rPr lang="de-DE" sz="2000" b="0" dirty="0"/>
              <a:t> Thesis Update – April 2025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21D43A1-9DDE-D72D-B9E8-CF5F48F2A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0661" y="698764"/>
            <a:ext cx="2271052" cy="219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28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30AAB29-9615-5BA8-B303-1587B951F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CED3-EFED-4069-95EA-4CD91F652799}" type="datetime4">
              <a:rPr lang="en-US" noProof="0" smtClean="0"/>
              <a:t>April 23, 2025</a:t>
            </a:fld>
            <a:endParaRPr lang="en-US" noProof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CBC0D30-20DE-BB1F-F84A-38DCA72A1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10</a:t>
            </a:fld>
            <a:endParaRPr lang="en-US" noProof="0"/>
          </a:p>
        </p:txBody>
      </p:sp>
      <p:sp>
        <p:nvSpPr>
          <p:cNvPr id="6" name="Titel 4">
            <a:extLst>
              <a:ext uri="{FF2B5EF4-FFF2-40B4-BE49-F238E27FC236}">
                <a16:creationId xmlns:a16="http://schemas.microsoft.com/office/drawing/2014/main" id="{62638C87-3A1D-42A3-C4B7-9BE4C25E7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890" y="36027"/>
            <a:ext cx="9158904" cy="767748"/>
          </a:xfrm>
        </p:spPr>
        <p:txBody>
          <a:bodyPr>
            <a:normAutofit/>
          </a:bodyPr>
          <a:lstStyle/>
          <a:p>
            <a:r>
              <a:rPr lang="de-DE" sz="4000" dirty="0" err="1">
                <a:solidFill>
                  <a:srgbClr val="00BF9E"/>
                </a:solidFill>
              </a:rPr>
              <a:t>Boosted</a:t>
            </a:r>
            <a:r>
              <a:rPr lang="de-DE" sz="4000" dirty="0">
                <a:solidFill>
                  <a:srgbClr val="00BF9E"/>
                </a:solidFill>
              </a:rPr>
              <a:t> </a:t>
            </a:r>
            <a:r>
              <a:rPr lang="de-DE" sz="4000" dirty="0" err="1">
                <a:solidFill>
                  <a:srgbClr val="00BF9E"/>
                </a:solidFill>
              </a:rPr>
              <a:t>Decision</a:t>
            </a:r>
            <a:r>
              <a:rPr lang="de-DE" sz="4000" dirty="0">
                <a:solidFill>
                  <a:srgbClr val="00BF9E"/>
                </a:solidFill>
              </a:rPr>
              <a:t> </a:t>
            </a:r>
            <a:r>
              <a:rPr lang="de-DE" sz="4000" dirty="0" err="1">
                <a:solidFill>
                  <a:srgbClr val="00BF9E"/>
                </a:solidFill>
              </a:rPr>
              <a:t>Trees</a:t>
            </a:r>
            <a:endParaRPr lang="de-DE" sz="4000" dirty="0">
              <a:solidFill>
                <a:srgbClr val="00BF9E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9D331B3-B5F9-69EF-BF42-C05202F58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969" y="1331867"/>
            <a:ext cx="5895014" cy="412544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B9FE5D8-60D2-B046-61E1-2A95A9B8E381}"/>
              </a:ext>
            </a:extLst>
          </p:cNvPr>
          <p:cNvSpPr txBox="1"/>
          <p:nvPr/>
        </p:nvSpPr>
        <p:spPr>
          <a:xfrm>
            <a:off x="6157290" y="5493311"/>
            <a:ext cx="5320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Figure 3</a:t>
            </a:r>
            <a:r>
              <a:rPr lang="es-MX" sz="1400" dirty="0"/>
              <a:t>:Distribution of second stage BDT output in Bu-Bc plane</a:t>
            </a:r>
          </a:p>
          <a:p>
            <a:r>
              <a:rPr lang="es-MX" sz="1400" b="1" dirty="0"/>
              <a:t>Credit:</a:t>
            </a:r>
            <a:r>
              <a:rPr lang="es-MX" sz="1400" dirty="0"/>
              <a:t> https://arxiv.org/abs/2305.02998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Inhaltsplatzhalter 1">
                <a:extLst>
                  <a:ext uri="{FF2B5EF4-FFF2-40B4-BE49-F238E27FC236}">
                    <a16:creationId xmlns:a16="http://schemas.microsoft.com/office/drawing/2014/main" id="{270B12ED-B7A4-823D-331B-277D2C1D30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4890" y="960415"/>
                <a:ext cx="5832400" cy="5212756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271448" indent="-271448" algn="l" defTabSz="914347" rtl="0" eaLnBrk="1" latinLnBrk="0" hangingPunct="1">
                  <a:lnSpc>
                    <a:spcPct val="150000"/>
                  </a:lnSpc>
                  <a:spcBef>
                    <a:spcPts val="480"/>
                  </a:spcBef>
                  <a:buSzPct val="88000"/>
                  <a:buFontTx/>
                  <a:buBlip>
                    <a:blip r:embed="rId3"/>
                  </a:buBlip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7027" indent="-271448" algn="l" defTabSz="914347" rtl="0" eaLnBrk="1" latinLnBrk="0" hangingPunct="1">
                  <a:lnSpc>
                    <a:spcPct val="150000"/>
                  </a:lnSpc>
                  <a:spcBef>
                    <a:spcPts val="480"/>
                  </a:spcBef>
                  <a:buSzPct val="88000"/>
                  <a:buFontTx/>
                  <a:buBlip>
                    <a:blip r:embed="rId3"/>
                  </a:buBlip>
                  <a:defRPr sz="2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82606" indent="-265098" algn="l" defTabSz="898472" rtl="0" eaLnBrk="1" latinLnBrk="0" hangingPunct="1">
                  <a:lnSpc>
                    <a:spcPct val="150000"/>
                  </a:lnSpc>
                  <a:spcBef>
                    <a:spcPts val="480"/>
                  </a:spcBef>
                  <a:buSzPct val="88000"/>
                  <a:buFontTx/>
                  <a:buBlip>
                    <a:blip r:embed="rId3"/>
                  </a:buBlip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44535" indent="-271448" algn="l" defTabSz="914347" rtl="0" eaLnBrk="1" latinLnBrk="0" hangingPunct="1">
                  <a:lnSpc>
                    <a:spcPct val="150000"/>
                  </a:lnSpc>
                  <a:spcBef>
                    <a:spcPts val="480"/>
                  </a:spcBef>
                  <a:buSzPct val="88000"/>
                  <a:buFontTx/>
                  <a:buBlip>
                    <a:blip r:embed="rId3"/>
                  </a:buBlip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700114" indent="-265098" algn="l" defTabSz="914347" rtl="0" eaLnBrk="1" latinLnBrk="0" hangingPunct="1">
                  <a:lnSpc>
                    <a:spcPct val="150000"/>
                  </a:lnSpc>
                  <a:spcBef>
                    <a:spcPts val="480"/>
                  </a:spcBef>
                  <a:buSzPct val="88000"/>
                  <a:buFontTx/>
                  <a:buBlip>
                    <a:blip r:embed="rId3"/>
                  </a:buBlip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453" indent="-228587" algn="l" defTabSz="91434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626" indent="-228587" algn="l" defTabSz="91434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800" indent="-228587" algn="l" defTabSz="91434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973" indent="-228587" algn="l" defTabSz="91434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MX" sz="1400" b="1" dirty="0">
                    <a:solidFill>
                      <a:srgbClr val="00BF9E"/>
                    </a:solidFill>
                  </a:rPr>
                  <a:t>XGBoost-based BDTs</a:t>
                </a:r>
                <a:r>
                  <a:rPr lang="es-MX" sz="1400" dirty="0">
                    <a:solidFill>
                      <a:srgbClr val="00BF9E"/>
                    </a:solidFill>
                  </a:rPr>
                  <a:t> </a:t>
                </a:r>
                <a:r>
                  <a:rPr lang="es-MX" sz="1400" dirty="0"/>
                  <a:t>to separate signal from background.</a:t>
                </a:r>
                <a:endParaRPr lang="es-ES" sz="1400" dirty="0"/>
              </a:p>
              <a:p>
                <a:r>
                  <a:rPr lang="es-MX" sz="1400" b="1" dirty="0">
                    <a:solidFill>
                      <a:srgbClr val="00BF9E"/>
                    </a:solidFill>
                  </a:rPr>
                  <a:t>BDT1</a:t>
                </a:r>
                <a:r>
                  <a:rPr lang="es-MX" sz="1400" dirty="0">
                    <a:solidFill>
                      <a:srgbClr val="00BF9E"/>
                    </a:solidFill>
                  </a:rPr>
                  <a:t>: General Background Rejection</a:t>
                </a:r>
                <a:r>
                  <a:rPr lang="es-MX" sz="1400" dirty="0"/>
                  <a:t>, uses event-level features: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s-MX" sz="1400" dirty="0"/>
                  <a:t>Energy balance; Number of tracks; Vertex properties</a:t>
                </a:r>
                <a:endParaRPr lang="es-ES" sz="1400" dirty="0"/>
              </a:p>
              <a:p>
                <a:r>
                  <a:rPr lang="es-MX" sz="1400" dirty="0"/>
                  <a:t>Achieved excellent separation in Bu/Bc analyses:</a:t>
                </a:r>
                <a:endParaRPr lang="es-ES" sz="14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s-ES" sz="1400" dirty="0">
                    <a:solidFill>
                      <a:srgbClr val="00BF9E"/>
                    </a:solidFill>
                  </a:rPr>
                  <a:t>ROC </a:t>
                </a:r>
                <a:r>
                  <a:rPr lang="es-ES" sz="1400" dirty="0" err="1">
                    <a:solidFill>
                      <a:srgbClr val="00BF9E"/>
                    </a:solidFill>
                  </a:rPr>
                  <a:t>Area</a:t>
                </a:r>
                <a:r>
                  <a:rPr lang="es-ES" sz="1400" dirty="0">
                    <a:solidFill>
                      <a:srgbClr val="00BF9E"/>
                    </a:solidFill>
                  </a:rPr>
                  <a:t> = 0.983</a:t>
                </a:r>
                <a:endParaRPr lang="es-ES" sz="1400" dirty="0"/>
              </a:p>
              <a:p>
                <a:r>
                  <a:rPr lang="es-ES" sz="1400" b="1" dirty="0">
                    <a:solidFill>
                      <a:srgbClr val="00BF9E"/>
                    </a:solidFill>
                  </a:rPr>
                  <a:t>BDT2</a:t>
                </a:r>
                <a:r>
                  <a:rPr lang="es-ES" sz="1400" dirty="0"/>
                  <a:t>: </a:t>
                </a:r>
                <a:r>
                  <a:rPr lang="es-ES" sz="1400" dirty="0" err="1"/>
                  <a:t>Signal</a:t>
                </a:r>
                <a:r>
                  <a:rPr lang="es-ES" sz="1400" dirty="0"/>
                  <a:t> </a:t>
                </a:r>
                <a:r>
                  <a:rPr lang="es-ES" sz="1400" dirty="0" err="1"/>
                  <a:t>Type</a:t>
                </a:r>
                <a:r>
                  <a:rPr lang="es-ES" sz="1400" dirty="0"/>
                  <a:t> </a:t>
                </a:r>
                <a:r>
                  <a:rPr lang="es-ES" sz="1400" dirty="0" err="1"/>
                  <a:t>classification</a:t>
                </a:r>
                <a:endParaRPr lang="es-ES" sz="1400" dirty="0"/>
              </a:p>
              <a:p>
                <a:r>
                  <a:rPr lang="es-ES" sz="1400" dirty="0" err="1"/>
                  <a:t>Distinguishes</a:t>
                </a:r>
                <a:r>
                  <a:rPr lang="es-ES" sz="1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1400" b="1" i="1" smtClean="0">
                            <a:solidFill>
                              <a:srgbClr val="00BF9E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1400" b="1" i="1">
                            <a:solidFill>
                              <a:srgbClr val="00BF9E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s-ES" sz="1400" b="1" i="1">
                            <a:solidFill>
                              <a:srgbClr val="00BF9E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es-ES" sz="1400" b="1" i="1">
                            <a:solidFill>
                              <a:srgbClr val="00BF9E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s-ES" sz="1400" b="1" dirty="0">
                    <a:solidFill>
                      <a:srgbClr val="00BF9E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1400" b="1" i="1" dirty="0">
                            <a:solidFill>
                              <a:srgbClr val="00BF9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ES" sz="1400" b="1" i="1" dirty="0">
                            <a:solidFill>
                              <a:srgbClr val="00BF9E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s-ES" sz="1400" b="1" i="1" dirty="0">
                            <a:solidFill>
                              <a:srgbClr val="00BF9E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s-ES" sz="1400" b="1" dirty="0">
                    <a:solidFill>
                      <a:srgbClr val="00BF9E"/>
                    </a:solidFill>
                  </a:rPr>
                  <a:t> and </a:t>
                </a:r>
                <a:r>
                  <a:rPr lang="es-ES" sz="1400" b="1" dirty="0" err="1">
                    <a:solidFill>
                      <a:srgbClr val="00BF9E"/>
                    </a:solidFill>
                  </a:rPr>
                  <a:t>background</a:t>
                </a:r>
                <a:endParaRPr lang="es-ES" sz="1400" b="1" dirty="0"/>
              </a:p>
              <a:p>
                <a:r>
                  <a:rPr lang="es-ES" sz="1400" dirty="0"/>
                  <a:t>Uses more </a:t>
                </a:r>
                <a:r>
                  <a:rPr lang="es-ES" sz="1400" dirty="0" err="1"/>
                  <a:t>refinded</a:t>
                </a:r>
                <a:r>
                  <a:rPr lang="es-ES" sz="1400" dirty="0"/>
                  <a:t> </a:t>
                </a:r>
                <a:r>
                  <a:rPr lang="es-ES" sz="1400" dirty="0" err="1"/>
                  <a:t>methods</a:t>
                </a:r>
                <a:r>
                  <a:rPr lang="es-ES" sz="1400" dirty="0"/>
                  <a:t>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l-GR" sz="1400" b="1" dirty="0"/>
                  <a:t>3π </a:t>
                </a:r>
                <a:r>
                  <a:rPr lang="es-MX" sz="1400" b="1" dirty="0"/>
                  <a:t>system</a:t>
                </a:r>
                <a:r>
                  <a:rPr lang="es-MX" sz="1400" dirty="0"/>
                  <a:t>: mass, thrust angle, multiplicity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s-MX" sz="1400" b="1" dirty="0"/>
                  <a:t>Vertex info</a:t>
                </a:r>
                <a:r>
                  <a:rPr lang="es-MX" sz="1400" dirty="0"/>
                  <a:t>: impact parameter, PV mass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s-MX" sz="1400" b="1" dirty="0"/>
                  <a:t>D meson tagging</a:t>
                </a:r>
                <a:endParaRPr lang="es-ES" sz="1400" dirty="0"/>
              </a:p>
              <a:p>
                <a:r>
                  <a:rPr lang="es-ES" sz="1400" dirty="0"/>
                  <a:t>Performance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s-MX" sz="1400" dirty="0"/>
                  <a:t>AUC (Bc vs non-Bc): </a:t>
                </a:r>
                <a:r>
                  <a:rPr lang="es-MX" sz="1400" b="1" dirty="0">
                    <a:solidFill>
                      <a:srgbClr val="00BF9E"/>
                    </a:solidFill>
                  </a:rPr>
                  <a:t>0.921</a:t>
                </a:r>
                <a:endParaRPr lang="es-MX" sz="1400" dirty="0">
                  <a:solidFill>
                    <a:srgbClr val="00BF9E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s-MX" sz="1400" dirty="0"/>
                  <a:t>AUC (Bu vs non-Bu): </a:t>
                </a:r>
                <a:r>
                  <a:rPr lang="es-MX" sz="1400" b="1" dirty="0">
                    <a:solidFill>
                      <a:srgbClr val="00BF9E"/>
                    </a:solidFill>
                  </a:rPr>
                  <a:t>0.886</a:t>
                </a:r>
                <a:endParaRPr lang="es-MX" sz="1400" dirty="0">
                  <a:solidFill>
                    <a:srgbClr val="00BF9E"/>
                  </a:solidFill>
                </a:endParaRPr>
              </a:p>
            </p:txBody>
          </p:sp>
        </mc:Choice>
        <mc:Fallback>
          <p:sp>
            <p:nvSpPr>
              <p:cNvPr id="12" name="Inhaltsplatzhalter 1">
                <a:extLst>
                  <a:ext uri="{FF2B5EF4-FFF2-40B4-BE49-F238E27FC236}">
                    <a16:creationId xmlns:a16="http://schemas.microsoft.com/office/drawing/2014/main" id="{270B12ED-B7A4-823D-331B-277D2C1D3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90" y="960415"/>
                <a:ext cx="5832400" cy="5212756"/>
              </a:xfrm>
              <a:prstGeom prst="rect">
                <a:avLst/>
              </a:prstGeom>
              <a:blipFill>
                <a:blip r:embed="rId4"/>
                <a:stretch>
                  <a:fillRect l="-1522" b="-315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469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EDEE2D89-74A3-CE3D-C189-A9AB17822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3879" y="2925127"/>
            <a:ext cx="7324241" cy="10077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4000" dirty="0"/>
              <a:t>Analysis Strategy for </a:t>
            </a:r>
            <a:r>
              <a:rPr lang="es-MX" sz="4000" b="1" i="0" u="none" strike="noStrike" dirty="0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MX" sz="4000" b="1" i="0" u="none" strike="noStrike" baseline="-25000" dirty="0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  </a:t>
            </a:r>
            <a:r>
              <a:rPr lang="es-MX" sz="4000" b="1" dirty="0">
                <a:solidFill>
                  <a:srgbClr val="00BF9E"/>
                </a:solidFill>
              </a:rPr>
              <a:t>decays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331947-C3FD-1962-820A-5BF67EABF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CED3-EFED-4069-95EA-4CD91F652799}" type="datetime4">
              <a:rPr lang="en-US" noProof="0" smtClean="0"/>
              <a:t>April 23, 2025</a:t>
            </a:fld>
            <a:endParaRPr lang="en-US" noProof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7115BE5-3705-4DD4-1A81-CA8A82BD1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11</a:t>
            </a:fld>
            <a:endParaRPr lang="en-US" noProof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ECCAC9C-3422-DE30-6C84-609632F85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634869"/>
            <a:ext cx="9158904" cy="767748"/>
          </a:xfrm>
        </p:spPr>
        <p:txBody>
          <a:bodyPr>
            <a:noAutofit/>
          </a:bodyPr>
          <a:lstStyle/>
          <a:p>
            <a:r>
              <a:rPr lang="es-MX" sz="6000" dirty="0">
                <a:solidFill>
                  <a:srgbClr val="00BF9E"/>
                </a:solidFill>
              </a:rPr>
              <a:t>Plans for </a:t>
            </a:r>
            <a:r>
              <a:rPr lang="es-MX" sz="6000" i="0" u="none" strike="noStrike" dirty="0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MX" sz="6000" i="0" u="none" strike="noStrike" baseline="-25000" dirty="0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MX" sz="6000" i="0" u="none" strike="noStrike" dirty="0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l-GR" sz="6000" i="0" u="none" strike="noStrike" dirty="0" err="1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sz="6000" i="0" u="none" strike="noStrike" baseline="30000" dirty="0" err="1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6000" i="0" u="none" strike="noStrike" dirty="0" err="1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sz="6000" i="0" u="none" strike="noStrike" baseline="30000" dirty="0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s-MX" sz="6000" dirty="0">
                <a:solidFill>
                  <a:srgbClr val="00BF9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1367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052BD-A67B-47B6-B6FE-8A64F4DC3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D695DAD7-AD5E-AAC4-F57C-5297CA9C1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1" y="1371743"/>
            <a:ext cx="5808000" cy="4269640"/>
          </a:xfrm>
        </p:spPr>
        <p:txBody>
          <a:bodyPr>
            <a:normAutofit/>
          </a:bodyPr>
          <a:lstStyle/>
          <a:p>
            <a:r>
              <a:rPr lang="es-MX" sz="1800" dirty="0"/>
              <a:t>Two reconstruction methods being studied: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800" b="1" dirty="0">
                <a:solidFill>
                  <a:srgbClr val="00BF9E"/>
                </a:solidFill>
              </a:rPr>
              <a:t>Single jet/cone</a:t>
            </a:r>
            <a:r>
              <a:rPr lang="es-MX" sz="1800" dirty="0"/>
              <a:t>: Does the jet structure look like 2 overlapping taus?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800" b="1" dirty="0">
                <a:solidFill>
                  <a:srgbClr val="00BF9E"/>
                </a:solidFill>
              </a:rPr>
              <a:t>Vertex based-method</a:t>
            </a:r>
            <a:r>
              <a:rPr lang="es-MX" sz="1800" dirty="0"/>
              <a:t>: Similar to Bu/Bc, but for 2 displaced vertices</a:t>
            </a:r>
          </a:p>
          <a:p>
            <a:r>
              <a:rPr lang="es-MX" sz="1800" dirty="0"/>
              <a:t>Will train </a:t>
            </a:r>
            <a:r>
              <a:rPr lang="es-MX" sz="1800" dirty="0">
                <a:solidFill>
                  <a:srgbClr val="00BF9E"/>
                </a:solidFill>
              </a:rPr>
              <a:t>MVAs</a:t>
            </a:r>
            <a:r>
              <a:rPr lang="es-MX" sz="1800" b="1" dirty="0">
                <a:solidFill>
                  <a:srgbClr val="00BF9E"/>
                </a:solidFill>
              </a:rPr>
              <a:t> </a:t>
            </a:r>
            <a:r>
              <a:rPr lang="es-MX" sz="1800" dirty="0"/>
              <a:t>for: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8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MX" sz="1800" i="0" u="none" strike="noStrike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MX" sz="18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l-GR" sz="18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sz="1800" i="0" u="none" strike="noStrike" baseline="30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18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sz="1800" i="0" u="none" strike="noStrike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s-ES" sz="1800" i="0" u="none" strike="noStrike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vs inclusive Z </a:t>
            </a:r>
            <a:r>
              <a:rPr lang="es-MX" sz="18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 bb</a:t>
            </a:r>
            <a:endParaRPr lang="es-MX" sz="1800" dirty="0"/>
          </a:p>
          <a:p>
            <a:r>
              <a:rPr lang="es-MX" sz="1800" dirty="0"/>
              <a:t>Using isolation, geometry, energy imbalance, and tau reconstruction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EAF0335-7A38-AA4F-5C7B-2B0146914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CED3-EFED-4069-95EA-4CD91F652799}" type="datetime4">
              <a:rPr lang="en-US" noProof="0" smtClean="0"/>
              <a:t>April 23, 2025</a:t>
            </a:fld>
            <a:endParaRPr lang="en-US" noProof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D6B8B67-A388-8CB3-D663-E2273AE8C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12</a:t>
            </a:fld>
            <a:endParaRPr lang="en-US" noProof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B1138478-AE79-B6BF-39DA-204D8F052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379373"/>
            <a:ext cx="7151186" cy="767748"/>
          </a:xfrm>
        </p:spPr>
        <p:txBody>
          <a:bodyPr>
            <a:normAutofit/>
          </a:bodyPr>
          <a:lstStyle/>
          <a:p>
            <a:r>
              <a:rPr lang="es-MX" sz="4000" dirty="0">
                <a:solidFill>
                  <a:srgbClr val="00BF9E"/>
                </a:solidFill>
              </a:rPr>
              <a:t>Analysis strategy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F69BC8A-AB4B-538E-AE5D-74D137436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782" y="1371743"/>
            <a:ext cx="4886917" cy="344754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75EB0D9-F650-EC50-D3D8-2467986CCF2A}"/>
              </a:ext>
            </a:extLst>
          </p:cNvPr>
          <p:cNvSpPr txBox="1"/>
          <p:nvPr/>
        </p:nvSpPr>
        <p:spPr>
          <a:xfrm>
            <a:off x="6974238" y="4705351"/>
            <a:ext cx="4681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i="0" dirty="0">
                <a:solidFill>
                  <a:srgbClr val="000000"/>
                </a:solidFill>
                <a:effectLst/>
                <a:latin typeface="PT Sans" panose="020B0503020203020204" pitchFamily="34" charset="77"/>
              </a:rPr>
              <a:t>Figure 4</a:t>
            </a:r>
            <a:r>
              <a:rPr lang="es-MX" sz="1600" b="0" i="0" dirty="0">
                <a:solidFill>
                  <a:srgbClr val="000000"/>
                </a:solidFill>
                <a:effectLst/>
                <a:latin typeface="PT Sans" panose="020B0503020203020204" pitchFamily="34" charset="77"/>
              </a:rPr>
              <a:t>: Schematic representation of a di-</a:t>
            </a:r>
            <a:r>
              <a:rPr lang="el-GR" sz="1600" b="0" i="0" dirty="0" err="1">
                <a:solidFill>
                  <a:srgbClr val="000000"/>
                </a:solidFill>
                <a:effectLst/>
                <a:latin typeface="MJXc-TeX-math-I"/>
              </a:rPr>
              <a:t>τ</a:t>
            </a:r>
            <a:r>
              <a:rPr lang="el-GR" sz="1600" b="0" i="0" dirty="0" err="1">
                <a:solidFill>
                  <a:srgbClr val="000000"/>
                </a:solidFill>
                <a:effectLst/>
                <a:latin typeface="PT Sans" panose="020B0503020203020204" pitchFamily="34" charset="77"/>
              </a:rPr>
              <a:t>τ</a:t>
            </a:r>
            <a:r>
              <a:rPr lang="el-GR" sz="1600" b="0" i="0" dirty="0">
                <a:solidFill>
                  <a:srgbClr val="000000"/>
                </a:solidFill>
                <a:effectLst/>
                <a:latin typeface="PT Sans" panose="020B0503020203020204" pitchFamily="34" charset="77"/>
              </a:rPr>
              <a:t> </a:t>
            </a:r>
            <a:r>
              <a:rPr lang="es-MX" sz="1600" b="0" i="0" dirty="0">
                <a:solidFill>
                  <a:srgbClr val="000000"/>
                </a:solidFill>
                <a:effectLst/>
                <a:latin typeface="PT Sans" panose="020B0503020203020204" pitchFamily="34" charset="77"/>
              </a:rPr>
              <a:t>object</a:t>
            </a:r>
          </a:p>
          <a:p>
            <a:r>
              <a:rPr lang="es-MX" sz="1600" b="1" dirty="0">
                <a:solidFill>
                  <a:srgbClr val="000000"/>
                </a:solidFill>
                <a:latin typeface="PT Sans" panose="020B0503020203020204" pitchFamily="34" charset="77"/>
              </a:rPr>
              <a:t>Credit</a:t>
            </a:r>
            <a:r>
              <a:rPr lang="es-MX" sz="1600" dirty="0">
                <a:solidFill>
                  <a:srgbClr val="000000"/>
                </a:solidFill>
                <a:latin typeface="PT Sans" panose="020B0503020203020204" pitchFamily="34" charset="77"/>
              </a:rPr>
              <a:t>: </a:t>
            </a:r>
            <a:r>
              <a:rPr lang="es-MX" sz="1600" b="0" i="0" dirty="0">
                <a:solidFill>
                  <a:srgbClr val="000000"/>
                </a:solidFill>
                <a:effectLst/>
                <a:latin typeface="PT Sans" panose="020B0503020203020204" pitchFamily="34" charset="77"/>
              </a:rPr>
              <a:t>arXiv:2007.14811CERN-EP-2020-118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932224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74E63095-FF8E-344C-90F9-F18E9E64B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578" y="1185763"/>
            <a:ext cx="7119588" cy="4827579"/>
          </a:xfrm>
        </p:spPr>
        <p:txBody>
          <a:bodyPr>
            <a:normAutofit/>
          </a:bodyPr>
          <a:lstStyle/>
          <a:p>
            <a:r>
              <a:rPr lang="es-MX" sz="1800" dirty="0"/>
              <a:t>Evaluate the potential of FCC-ee to observe rare tau-related B meson decays, in this case </a:t>
            </a:r>
            <a:r>
              <a:rPr lang="es-MX" sz="1800" b="1" i="0" u="none" strike="noStrike" dirty="0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MX" sz="1800" b="1" i="0" u="none" strike="noStrike" baseline="-25000" dirty="0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MX" sz="1800" b="1" i="0" u="none" strike="noStrike" dirty="0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l-GR" sz="1800" b="1" i="0" u="none" strike="noStrike" dirty="0" err="1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sz="1800" b="1" i="0" u="none" strike="noStrike" baseline="30000" dirty="0" err="1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1800" b="1" i="0" u="none" strike="noStrike" dirty="0" err="1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sz="1800" b="1" i="0" u="none" strike="noStrike" baseline="30000" dirty="0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s-ES" sz="1800" b="1" i="0" u="none" strike="noStrike" baseline="30000" dirty="0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sz="1800" b="1" i="0" u="none" strike="noStrike" dirty="0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sz="1800" b="1" i="0" u="none" strike="noStrike" dirty="0" err="1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potentially</a:t>
            </a:r>
            <a:r>
              <a:rPr lang="es-ES" sz="1800" b="1" i="0" u="none" strike="noStrike" dirty="0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b="1" i="0" u="none" strike="noStrike" dirty="0" err="1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es-ES" sz="1800" b="1" i="0" u="none" strike="noStrike" dirty="0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b="1" i="0" u="none" strike="noStrike" dirty="0" err="1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sz="1800" b="1" i="0" u="none" strike="noStrike" dirty="0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s-ES" sz="1800" b="1" i="0" u="none" strike="noStrike" baseline="30000" dirty="0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ES" sz="1800" b="1" i="0" u="none" strike="noStrike" dirty="0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800" b="1" i="0" u="none" strike="noStrike" dirty="0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l-GR" sz="1800" b="1" i="0" u="none" strike="noStrike" dirty="0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sz="1800" b="1" i="0" u="none" strike="noStrike" baseline="30000" dirty="0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s-ES" sz="1800" b="1" i="0" u="none" strike="noStrike" baseline="30000" dirty="0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b="1" i="0" u="none" strike="noStrike" dirty="0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sz="1800" b="1" i="0" u="none" strike="noStrike" baseline="30000" dirty="0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s-ES" sz="1800" b="1" i="0" u="none" strike="noStrike" dirty="0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ES" sz="1800" b="1" i="0" u="none" strike="noStrike" baseline="30000" dirty="0">
              <a:solidFill>
                <a:srgbClr val="00BF9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1800" dirty="0"/>
              <a:t>Constrain or reveal New Physics</a:t>
            </a:r>
          </a:p>
          <a:p>
            <a:r>
              <a:rPr lang="es-MX" sz="1800" b="1" dirty="0">
                <a:solidFill>
                  <a:srgbClr val="00BF9E"/>
                </a:solidFill>
              </a:rPr>
              <a:t>General plan: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800" dirty="0"/>
              <a:t>Understand the physics and relevant decay channels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800" dirty="0"/>
              <a:t>Learn about FCC-ee event structure and background 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800" dirty="0"/>
              <a:t>Use machine learning (BDTs) to separate signal from background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800" dirty="0"/>
              <a:t>Evaluate how well FCC-ee could measure or constrain these decays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8A58F06-054A-23C8-6186-0D4164D00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CED3-EFED-4069-95EA-4CD91F652799}" type="datetime4">
              <a:rPr lang="en-US" noProof="0" smtClean="0"/>
              <a:t>April 22, 2025</a:t>
            </a:fld>
            <a:endParaRPr lang="en-US" noProof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5EF74DE-E13B-E1A1-3293-9A5F11B7C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13</a:t>
            </a:fld>
            <a:endParaRPr lang="en-US" noProof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97AB53C7-A6DF-383C-09F0-FA2A87AE7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578" y="131400"/>
            <a:ext cx="9158904" cy="767748"/>
          </a:xfrm>
        </p:spPr>
        <p:txBody>
          <a:bodyPr>
            <a:normAutofit/>
          </a:bodyPr>
          <a:lstStyle/>
          <a:p>
            <a:r>
              <a:rPr lang="es-MX" sz="4000" dirty="0">
                <a:solidFill>
                  <a:srgbClr val="00BF9E"/>
                </a:solidFill>
              </a:rPr>
              <a:t>Goal and Plan for the study</a:t>
            </a:r>
          </a:p>
        </p:txBody>
      </p:sp>
    </p:spTree>
    <p:extLst>
      <p:ext uri="{BB962C8B-B14F-4D97-AF65-F5344CB8AC3E}">
        <p14:creationId xmlns:p14="http://schemas.microsoft.com/office/powerpoint/2010/main" val="1274318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Marcador de contenido 1">
                <a:extLst>
                  <a:ext uri="{FF2B5EF4-FFF2-40B4-BE49-F238E27FC236}">
                    <a16:creationId xmlns:a16="http://schemas.microsoft.com/office/drawing/2014/main" id="{22693FF0-C266-ECB1-4788-B478DE4BB7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8000" y="1340746"/>
                <a:ext cx="8716515" cy="4858575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s-MX" sz="1800" b="1" dirty="0"/>
                  <a:t>What I’ve done so far:</a:t>
                </a:r>
                <a:endParaRPr lang="es-MX" sz="1800" dirty="0"/>
              </a:p>
              <a:p>
                <a:pPr marL="0" indent="0">
                  <a:buNone/>
                </a:pPr>
                <a:r>
                  <a:rPr lang="es-MX" sz="1800" dirty="0"/>
                  <a:t>✅ Studied the relevant decays</a:t>
                </a:r>
                <a:r>
                  <a:rPr lang="es-MX" sz="1800" b="1" dirty="0">
                    <a:solidFill>
                      <a:srgbClr val="00BF9E"/>
                    </a:solidFill>
                  </a:rPr>
                  <a:t>: </a:t>
                </a:r>
                <a:r>
                  <a:rPr lang="es-MX" sz="1800" b="1" i="1" dirty="0">
                    <a:solidFill>
                      <a:srgbClr val="00BF9E"/>
                    </a:solidFill>
                  </a:rPr>
                  <a:t>B</a:t>
                </a:r>
                <a:r>
                  <a:rPr lang="es-MX" sz="1800" b="1" i="1" baseline="30000" dirty="0">
                    <a:solidFill>
                      <a:srgbClr val="00BF9E"/>
                    </a:solidFill>
                  </a:rPr>
                  <a:t>+</a:t>
                </a:r>
                <a:r>
                  <a:rPr lang="es-MX" sz="1800" b="1" dirty="0">
                    <a:solidFill>
                      <a:srgbClr val="00BF9E"/>
                    </a:solidFill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1800" b="1" i="1" smtClean="0">
                            <a:solidFill>
                              <a:srgbClr val="00BF9E"/>
                            </a:solidFill>
                          </a:rPr>
                        </m:ctrlPr>
                      </m:sSubSupPr>
                      <m:e>
                        <m:r>
                          <a:rPr lang="es-ES" sz="1800" b="1" i="1">
                            <a:solidFill>
                              <a:srgbClr val="00BF9E"/>
                            </a:solidFill>
                          </a:rPr>
                          <m:t>𝑩</m:t>
                        </m:r>
                      </m:e>
                      <m:sub>
                        <m:r>
                          <a:rPr lang="es-ES" sz="1800" b="1" i="1">
                            <a:solidFill>
                              <a:srgbClr val="00BF9E"/>
                            </a:solidFill>
                          </a:rPr>
                          <m:t>𝒄</m:t>
                        </m:r>
                      </m:sub>
                      <m:sup>
                        <m:r>
                          <a:rPr lang="es-ES" sz="1800" b="1" i="1">
                            <a:solidFill>
                              <a:srgbClr val="00BF9E"/>
                            </a:solidFill>
                          </a:rPr>
                          <m:t>+</m:t>
                        </m:r>
                      </m:sup>
                    </m:sSubSup>
                    <m:r>
                      <a:rPr lang="es-ES" sz="1800" b="1" i="1">
                        <a:solidFill>
                          <a:srgbClr val="00BF9E"/>
                        </a:solidFill>
                      </a:rPr>
                      <m:t>→ </m:t>
                    </m:r>
                    <m:sSup>
                      <m:sSupPr>
                        <m:ctrlPr>
                          <a:rPr lang="el-GR" sz="1800" b="1" i="1">
                            <a:solidFill>
                              <a:srgbClr val="00BF9E"/>
                            </a:solidFill>
                          </a:rPr>
                        </m:ctrlPr>
                      </m:sSupPr>
                      <m:e>
                        <m:r>
                          <a:rPr lang="el-GR" sz="1800" b="1" i="1">
                            <a:solidFill>
                              <a:srgbClr val="00BF9E"/>
                            </a:solidFill>
                          </a:rPr>
                          <m:t>𝝉</m:t>
                        </m:r>
                      </m:e>
                      <m:sup>
                        <m:r>
                          <a:rPr lang="el-GR" sz="1800" b="1" i="1">
                            <a:solidFill>
                              <a:srgbClr val="00BF9E"/>
                            </a:solidFill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l-GR" sz="1800" b="1" i="1">
                            <a:solidFill>
                              <a:srgbClr val="00BF9E"/>
                            </a:solidFill>
                          </a:rPr>
                        </m:ctrlPr>
                      </m:sSubPr>
                      <m:e>
                        <m:r>
                          <a:rPr lang="el-GR" sz="1800" b="1" i="1">
                            <a:solidFill>
                              <a:srgbClr val="00BF9E"/>
                            </a:solidFill>
                          </a:rPr>
                          <m:t>𝝂</m:t>
                        </m:r>
                      </m:e>
                      <m:sub>
                        <m:r>
                          <a:rPr lang="el-GR" sz="1800" b="1" i="1">
                            <a:solidFill>
                              <a:srgbClr val="00BF9E"/>
                            </a:solidFill>
                          </a:rPr>
                          <m:t>𝝉</m:t>
                        </m:r>
                      </m:sub>
                    </m:sSub>
                    <m:r>
                      <a:rPr lang="es-ES" sz="1800" b="1" i="1" smtClean="0">
                        <a:solidFill>
                          <a:srgbClr val="00BF9E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1800" dirty="0"/>
                  <a:t>(</a:t>
                </a:r>
                <a:r>
                  <a:rPr lang="es-ES" sz="1800" dirty="0" err="1"/>
                  <a:t>for</a:t>
                </a:r>
                <a:r>
                  <a:rPr lang="es-ES" sz="1800" dirty="0"/>
                  <a:t> </a:t>
                </a:r>
                <a:r>
                  <a:rPr lang="es-ES" sz="1800" dirty="0" err="1"/>
                  <a:t>methodology</a:t>
                </a:r>
                <a:r>
                  <a:rPr lang="es-ES" sz="1800" dirty="0"/>
                  <a:t>)</a:t>
                </a:r>
                <a:r>
                  <a:rPr lang="el-GR" sz="1800" dirty="0"/>
                  <a:t>, </a:t>
                </a:r>
                <a:r>
                  <a:rPr lang="es-MX" sz="1800" dirty="0"/>
                  <a:t>and </a:t>
                </a:r>
                <a:r>
                  <a:rPr lang="es-MX" sz="1800" b="1" dirty="0">
                    <a:solidFill>
                      <a:srgbClr val="00BF9E"/>
                    </a:solidFill>
                    <a:cs typeface="Times New Roman" panose="02020603050405020304" pitchFamily="18" charset="0"/>
                  </a:rPr>
                  <a:t>B</a:t>
                </a:r>
                <a:r>
                  <a:rPr lang="es-MX" sz="1800" b="1" baseline="-25000" dirty="0">
                    <a:solidFill>
                      <a:srgbClr val="00BF9E"/>
                    </a:solidFill>
                    <a:cs typeface="Times New Roman" panose="02020603050405020304" pitchFamily="18" charset="0"/>
                  </a:rPr>
                  <a:t>s</a:t>
                </a:r>
                <a:r>
                  <a:rPr lang="es-MX" sz="1800" b="1" dirty="0">
                    <a:solidFill>
                      <a:srgbClr val="00BF9E"/>
                    </a:solidFill>
                    <a:cs typeface="Times New Roman" panose="02020603050405020304" pitchFamily="18" charset="0"/>
                  </a:rPr>
                  <a:t>→</a:t>
                </a:r>
                <a:r>
                  <a:rPr lang="el-GR" sz="1800" b="1" dirty="0" err="1">
                    <a:solidFill>
                      <a:srgbClr val="00BF9E"/>
                    </a:solidFill>
                    <a:cs typeface="Times New Roman" panose="02020603050405020304" pitchFamily="18" charset="0"/>
                  </a:rPr>
                  <a:t>τ</a:t>
                </a:r>
                <a:r>
                  <a:rPr lang="el-GR" sz="1800" b="1" baseline="30000" dirty="0" err="1">
                    <a:solidFill>
                      <a:srgbClr val="00BF9E"/>
                    </a:solidFill>
                    <a:cs typeface="Times New Roman" panose="02020603050405020304" pitchFamily="18" charset="0"/>
                  </a:rPr>
                  <a:t>+</a:t>
                </a:r>
                <a:r>
                  <a:rPr lang="el-GR" sz="1800" b="1" dirty="0" err="1">
                    <a:solidFill>
                      <a:srgbClr val="00BF9E"/>
                    </a:solidFill>
                    <a:cs typeface="Times New Roman" panose="02020603050405020304" pitchFamily="18" charset="0"/>
                  </a:rPr>
                  <a:t>τ</a:t>
                </a:r>
                <a:r>
                  <a:rPr lang="el-GR" sz="1800" b="1" baseline="30000" dirty="0">
                    <a:solidFill>
                      <a:srgbClr val="00BF9E"/>
                    </a:solidFill>
                    <a:cs typeface="Times New Roman" panose="02020603050405020304" pitchFamily="18" charset="0"/>
                  </a:rPr>
                  <a:t>−</a:t>
                </a:r>
                <a:endParaRPr lang="el-GR" sz="1800" dirty="0"/>
              </a:p>
              <a:p>
                <a:pPr marL="0" indent="0">
                  <a:buNone/>
                </a:pPr>
                <a:r>
                  <a:rPr lang="es-MX" sz="1800" dirty="0"/>
                  <a:t>✅ Learned about background processes and their suppression strategies</a:t>
                </a:r>
              </a:p>
              <a:p>
                <a:pPr marL="0" indent="0">
                  <a:buNone/>
                </a:pPr>
                <a:r>
                  <a:rPr lang="es-MX" sz="1800" dirty="0"/>
                  <a:t>✅ Understood the role of </a:t>
                </a:r>
                <a:r>
                  <a:rPr lang="es-MX" sz="1800" b="1" dirty="0">
                    <a:solidFill>
                      <a:srgbClr val="00BF9E"/>
                    </a:solidFill>
                  </a:rPr>
                  <a:t>BDTs</a:t>
                </a:r>
                <a:r>
                  <a:rPr lang="es-MX" sz="1800" dirty="0"/>
                  <a:t> in separating signals and backgrounds</a:t>
                </a:r>
              </a:p>
              <a:p>
                <a:pPr>
                  <a:buNone/>
                </a:pPr>
                <a:r>
                  <a:rPr lang="es-MX" sz="1800" b="1" dirty="0"/>
                  <a:t>What comes next:</a:t>
                </a:r>
                <a:endParaRPr lang="es-MX" sz="1800" dirty="0"/>
              </a:p>
              <a:p>
                <a:pPr marL="0" indent="0">
                  <a:buNone/>
                </a:pPr>
                <a:r>
                  <a:rPr lang="es-MX" sz="1800" dirty="0"/>
                  <a:t>🔜 </a:t>
                </a:r>
                <a:r>
                  <a:rPr lang="es-MX" sz="1800" b="1" dirty="0">
                    <a:solidFill>
                      <a:srgbClr val="00BF9E"/>
                    </a:solidFill>
                  </a:rPr>
                  <a:t>Set up analysis framework </a:t>
                </a:r>
                <a:r>
                  <a:rPr lang="es-MX" sz="1800" dirty="0"/>
                  <a:t>and load FCC-ee bkg samples</a:t>
                </a:r>
              </a:p>
              <a:p>
                <a:pPr marL="0" indent="0">
                  <a:buNone/>
                </a:pPr>
                <a:r>
                  <a:rPr lang="es-MX" sz="1800" dirty="0"/>
                  <a:t>🔜 </a:t>
                </a:r>
                <a:r>
                  <a:rPr lang="es-MX" sz="1800" b="1" dirty="0">
                    <a:solidFill>
                      <a:srgbClr val="00BF9E"/>
                    </a:solidFill>
                  </a:rPr>
                  <a:t>Set up the 2 reconstruction approaches </a:t>
                </a:r>
                <a:r>
                  <a:rPr lang="es-MX" sz="1800" dirty="0"/>
                  <a:t>and compare results</a:t>
                </a:r>
              </a:p>
              <a:p>
                <a:pPr marL="0" indent="0">
                  <a:buNone/>
                </a:pPr>
                <a:r>
                  <a:rPr lang="es-MX" sz="1800" dirty="0"/>
                  <a:t>🔜 Train and evaluate BDTs for </a:t>
                </a:r>
                <a:r>
                  <a:rPr lang="es-MX" sz="1800" b="1" dirty="0">
                    <a:solidFill>
                      <a:srgbClr val="00BF9E"/>
                    </a:solidFill>
                  </a:rPr>
                  <a:t>signal–background separation</a:t>
                </a:r>
              </a:p>
              <a:p>
                <a:pPr marL="0" indent="0">
                  <a:buNone/>
                </a:pPr>
                <a:r>
                  <a:rPr lang="es-MX" sz="1800" dirty="0"/>
                  <a:t>🔜 Prepare plots and organize results for internal discussion</a:t>
                </a:r>
              </a:p>
              <a:p>
                <a:pPr marL="0" indent="0">
                  <a:buNone/>
                </a:pPr>
                <a:endParaRPr lang="es-MX" dirty="0"/>
              </a:p>
              <a:p>
                <a:endParaRPr lang="es-MX" dirty="0"/>
              </a:p>
            </p:txBody>
          </p:sp>
        </mc:Choice>
        <mc:Fallback>
          <p:sp>
            <p:nvSpPr>
              <p:cNvPr id="2" name="Marcador de contenido 1">
                <a:extLst>
                  <a:ext uri="{FF2B5EF4-FFF2-40B4-BE49-F238E27FC236}">
                    <a16:creationId xmlns:a16="http://schemas.microsoft.com/office/drawing/2014/main" id="{22693FF0-C266-ECB1-4788-B478DE4BB7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8000" y="1340746"/>
                <a:ext cx="8716515" cy="4858575"/>
              </a:xfrm>
              <a:blipFill>
                <a:blip r:embed="rId2"/>
                <a:stretch>
                  <a:fillRect l="-1601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46C66F3-DD53-1F4F-ABFD-E416FC53A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CED3-EFED-4069-95EA-4CD91F652799}" type="datetime4">
              <a:rPr lang="en-US" noProof="0" smtClean="0"/>
              <a:t>April 22, 2025</a:t>
            </a:fld>
            <a:endParaRPr lang="en-US" noProof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2E57316-FF11-0BA8-09FF-C179A07E9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14</a:t>
            </a:fld>
            <a:endParaRPr lang="en-US" noProof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1A294B47-85F8-5CDE-8382-46C52B5EE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74805"/>
            <a:ext cx="9158904" cy="767748"/>
          </a:xfrm>
        </p:spPr>
        <p:txBody>
          <a:bodyPr>
            <a:normAutofit/>
          </a:bodyPr>
          <a:lstStyle/>
          <a:p>
            <a:r>
              <a:rPr lang="es-MX" sz="4000" dirty="0">
                <a:solidFill>
                  <a:srgbClr val="00BF9E"/>
                </a:solidFill>
              </a:rPr>
              <a:t>Progress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3248608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5331811-ED7F-46E8-6EC3-DBE7CC74E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CED3-EFED-4069-95EA-4CD91F652799}" type="datetime4">
              <a:rPr lang="en-US" noProof="0" smtClean="0"/>
              <a:t>April 22, 2025</a:t>
            </a:fld>
            <a:endParaRPr lang="en-US" noProof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D7894B-C9BC-C02C-E961-B260E2E28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15</a:t>
            </a:fld>
            <a:endParaRPr lang="en-US" noProof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5345FD15-5E75-DB4B-58C8-21E9F7BC7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4585" y="1909920"/>
            <a:ext cx="5182829" cy="1519080"/>
          </a:xfrm>
        </p:spPr>
        <p:txBody>
          <a:bodyPr>
            <a:noAutofit/>
          </a:bodyPr>
          <a:lstStyle/>
          <a:p>
            <a:r>
              <a:rPr lang="es-MX" sz="8000" dirty="0">
                <a:solidFill>
                  <a:srgbClr val="00BF9E"/>
                </a:solidFill>
              </a:rPr>
              <a:t>Thank you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3185D89-E051-59A5-C2AA-A0F519869B45}"/>
              </a:ext>
            </a:extLst>
          </p:cNvPr>
          <p:cNvSpPr txBox="1"/>
          <p:nvPr/>
        </p:nvSpPr>
        <p:spPr>
          <a:xfrm>
            <a:off x="3504585" y="3429000"/>
            <a:ext cx="5182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Questions or feedback are welcome!</a:t>
            </a:r>
          </a:p>
        </p:txBody>
      </p:sp>
    </p:spTree>
    <p:extLst>
      <p:ext uri="{BB962C8B-B14F-4D97-AF65-F5344CB8AC3E}">
        <p14:creationId xmlns:p14="http://schemas.microsoft.com/office/powerpoint/2010/main" val="3168796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Marcador de contenido 1">
                <a:extLst>
                  <a:ext uri="{FF2B5EF4-FFF2-40B4-BE49-F238E27FC236}">
                    <a16:creationId xmlns:a16="http://schemas.microsoft.com/office/drawing/2014/main" id="{2DFD7EE2-464D-74F3-6EDE-C9E2FE1228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3400" y="1583512"/>
                <a:ext cx="6812797" cy="4486472"/>
              </a:xfrm>
            </p:spPr>
            <p:txBody>
              <a:bodyPr>
                <a:normAutofit/>
              </a:bodyPr>
              <a:lstStyle/>
              <a:p>
                <a:r>
                  <a:rPr lang="es-MX" sz="1800" dirty="0"/>
                  <a:t>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1800" b="1" i="1" smtClean="0">
                            <a:solidFill>
                              <a:srgbClr val="00BF9E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1800" b="1" i="1">
                            <a:solidFill>
                              <a:srgbClr val="00BF9E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s-ES" sz="1800" b="1" i="1">
                            <a:solidFill>
                              <a:srgbClr val="00BF9E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es-ES" sz="1800" b="1" i="1">
                            <a:solidFill>
                              <a:srgbClr val="00BF9E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s-ES" sz="1800" b="1" i="1" smtClean="0">
                        <a:solidFill>
                          <a:srgbClr val="00BF9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800" b="1" i="1" smtClean="0">
                        <a:solidFill>
                          <a:srgbClr val="00BF9E"/>
                        </a:solidFill>
                        <a:latin typeface="Cambria Math" panose="02040503050406030204" pitchFamily="18" charset="0"/>
                      </a:rPr>
                      <m:t>𝒂𝒏𝒅</m:t>
                    </m:r>
                    <m:sSup>
                      <m:sSupPr>
                        <m:ctrlPr>
                          <a:rPr lang="es-ES" sz="1800" b="1" i="1" dirty="0" smtClean="0">
                            <a:solidFill>
                              <a:srgbClr val="00BF9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ES" sz="1800" b="1" i="1" dirty="0">
                            <a:solidFill>
                              <a:srgbClr val="00BF9E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s-ES" sz="1800" b="1" i="1" dirty="0" smtClean="0">
                            <a:solidFill>
                              <a:srgbClr val="00BF9E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s-MX" sz="1800" dirty="0"/>
                  <a:t> studies optimization is done</a:t>
                </a:r>
              </a:p>
              <a:p>
                <a:pPr marL="0" indent="0">
                  <a:buNone/>
                </a:pPr>
                <a:r>
                  <a:rPr lang="es-MX" sz="1800" dirty="0"/>
                  <a:t>     by maximizing: </a:t>
                </a:r>
                <a:r>
                  <a:rPr lang="es-MX" sz="1800" b="1" dirty="0"/>
                  <a:t>Purity = S / (S + B)</a:t>
                </a:r>
                <a:endParaRPr lang="es-MX" sz="1800" dirty="0"/>
              </a:p>
              <a:p>
                <a:r>
                  <a:rPr lang="es-MX" sz="1800" dirty="0"/>
                  <a:t>Efficiency is estimated from exclusive simulated decays.</a:t>
                </a:r>
              </a:p>
              <a:p>
                <a:r>
                  <a:rPr lang="es-MX" sz="1800" dirty="0"/>
                  <a:t>BDT1 and BDT2 cuts are tuned separately.</a:t>
                </a:r>
              </a:p>
              <a:p>
                <a:r>
                  <a:rPr lang="es-MX" sz="1800" dirty="0"/>
                  <a:t>Final cuts chosen to balance signal efficiency and background suppression.</a:t>
                </a:r>
              </a:p>
              <a:p>
                <a:r>
                  <a:rPr lang="es-MX" sz="1800" dirty="0"/>
                  <a:t>A 3D efficiency function is evaluated over BDT cut values to find the optimal region</a:t>
                </a:r>
              </a:p>
            </p:txBody>
          </p:sp>
        </mc:Choice>
        <mc:Fallback>
          <p:sp>
            <p:nvSpPr>
              <p:cNvPr id="2" name="Marcador de contenido 1">
                <a:extLst>
                  <a:ext uri="{FF2B5EF4-FFF2-40B4-BE49-F238E27FC236}">
                    <a16:creationId xmlns:a16="http://schemas.microsoft.com/office/drawing/2014/main" id="{2DFD7EE2-464D-74F3-6EDE-C9E2FE1228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583512"/>
                <a:ext cx="6812797" cy="4486472"/>
              </a:xfrm>
              <a:blipFill>
                <a:blip r:embed="rId2"/>
                <a:stretch>
                  <a:fillRect l="-186" r="-167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56E14E7-9D04-2CBB-AEB1-F87499725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CED3-EFED-4069-95EA-4CD91F652799}" type="datetime4">
              <a:rPr lang="en-US" noProof="0" smtClean="0"/>
              <a:t>April 22, 2025</a:t>
            </a:fld>
            <a:endParaRPr lang="en-US" noProof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83C05A7-F93C-51B5-8F71-17853FC4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16</a:t>
            </a:fld>
            <a:endParaRPr lang="en-US" noProof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37445224-8A35-E688-2CE1-031E80091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dirty="0">
                <a:solidFill>
                  <a:srgbClr val="00BF9E"/>
                </a:solidFill>
              </a:rPr>
              <a:t>Efficiency and Optimization</a:t>
            </a:r>
          </a:p>
        </p:txBody>
      </p:sp>
    </p:spTree>
    <p:extLst>
      <p:ext uri="{BB962C8B-B14F-4D97-AF65-F5344CB8AC3E}">
        <p14:creationId xmlns:p14="http://schemas.microsoft.com/office/powerpoint/2010/main" val="98474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526B7F7-85FC-3908-FDC3-ACD9409DC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C468-4A16-43E1-AE8D-AFB1783B0BBF}" type="datetime4">
              <a:rPr lang="en-US" smtClean="0"/>
              <a:t>April 22, 2025</a:t>
            </a:fld>
            <a:endParaRPr lang="de-D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A24AC6-1FED-0E10-42B8-591D4422F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2</a:t>
            </a:fld>
            <a:endParaRPr lang="de-DE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80B3BB55-8E6B-B472-F0A6-4735334F7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339626"/>
            <a:ext cx="9158904" cy="767748"/>
          </a:xfrm>
        </p:spPr>
        <p:txBody>
          <a:bodyPr>
            <a:noAutofit/>
          </a:bodyPr>
          <a:lstStyle/>
          <a:p>
            <a:r>
              <a:rPr lang="es-MX" sz="6000" dirty="0">
                <a:solidFill>
                  <a:srgbClr val="00BF9E"/>
                </a:solidFill>
              </a:rPr>
              <a:t>Introduction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D3B56FC-AE98-60B9-EE98-F21FE2FCF7E1}"/>
              </a:ext>
            </a:extLst>
          </p:cNvPr>
          <p:cNvSpPr txBox="1"/>
          <p:nvPr/>
        </p:nvSpPr>
        <p:spPr>
          <a:xfrm>
            <a:off x="288000" y="1651236"/>
            <a:ext cx="1015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/>
              <a:t>Why Study B Meson Decays to Taus at FCC-ee?</a:t>
            </a:r>
          </a:p>
          <a:p>
            <a:endParaRPr lang="es-MX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8B820412-FB82-4EDF-00B5-4D1A987010BE}"/>
                  </a:ext>
                </a:extLst>
              </p:cNvPr>
              <p:cNvSpPr txBox="1"/>
              <p:nvPr/>
            </p:nvSpPr>
            <p:spPr>
              <a:xfrm>
                <a:off x="4867452" y="2744029"/>
                <a:ext cx="2678810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3600" b="1" smtClean="0">
                              <a:solidFill>
                                <a:srgbClr val="00BF9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3600" b="1" i="0">
                              <a:solidFill>
                                <a:srgbClr val="00BF9E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b>
                          <m:r>
                            <a:rPr lang="es-ES" sz="3600" b="1" i="0">
                              <a:solidFill>
                                <a:srgbClr val="00BF9E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  <m:sup>
                          <m:r>
                            <a:rPr lang="es-ES" sz="3600" b="1" i="0">
                              <a:solidFill>
                                <a:srgbClr val="00BF9E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s-ES" sz="3600" b="1" i="0">
                          <a:solidFill>
                            <a:srgbClr val="00BF9E"/>
                          </a:solidFill>
                          <a:latin typeface="Cambria Math" panose="02040503050406030204" pitchFamily="18" charset="0"/>
                        </a:rPr>
                        <m:t>→ </m:t>
                      </m:r>
                      <m:sSup>
                        <m:sSupPr>
                          <m:ctrlPr>
                            <a:rPr lang="el-GR" sz="3600" b="1">
                              <a:solidFill>
                                <a:srgbClr val="00BF9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3600" b="1" i="0">
                              <a:solidFill>
                                <a:srgbClr val="00BF9E"/>
                              </a:solidFill>
                              <a:latin typeface="Cambria Math" panose="02040503050406030204" pitchFamily="18" charset="0"/>
                            </a:rPr>
                            <m:t>𝛕</m:t>
                          </m:r>
                        </m:e>
                        <m:sup>
                          <m:r>
                            <a:rPr lang="el-GR" sz="3600" b="1" i="0">
                              <a:solidFill>
                                <a:srgbClr val="00BF9E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b>
                        <m:sSubPr>
                          <m:ctrlPr>
                            <a:rPr lang="el-GR" sz="3600" b="1">
                              <a:solidFill>
                                <a:srgbClr val="00BF9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3600" b="1" i="0">
                              <a:solidFill>
                                <a:srgbClr val="00BF9E"/>
                              </a:solidFill>
                              <a:latin typeface="Cambria Math" panose="02040503050406030204" pitchFamily="18" charset="0"/>
                            </a:rPr>
                            <m:t>𝛎</m:t>
                          </m:r>
                        </m:e>
                        <m:sub>
                          <m:r>
                            <a:rPr lang="el-GR" sz="3600" b="1" i="0">
                              <a:solidFill>
                                <a:srgbClr val="00BF9E"/>
                              </a:solidFill>
                              <a:latin typeface="Cambria Math" panose="02040503050406030204" pitchFamily="18" charset="0"/>
                            </a:rPr>
                            <m:t>𝛕</m:t>
                          </m:r>
                        </m:sub>
                      </m:sSub>
                    </m:oMath>
                  </m:oMathPara>
                </a14:m>
                <a:endParaRPr lang="es-ES" sz="3600" b="1" dirty="0">
                  <a:solidFill>
                    <a:srgbClr val="00BF9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3600" b="1" dirty="0" smtClean="0">
                              <a:solidFill>
                                <a:srgbClr val="00BF9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s-ES" sz="3600" b="1" dirty="0">
                              <a:solidFill>
                                <a:srgbClr val="00BF9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es-ES" sz="3600" b="1" i="0" dirty="0" smtClean="0">
                              <a:solidFill>
                                <a:srgbClr val="00BF9E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m:rPr>
                          <m:nor/>
                        </m:rPr>
                        <a:rPr lang="es-ES" sz="3600" b="1" dirty="0">
                          <a:solidFill>
                            <a:srgbClr val="00BF9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→</m:t>
                      </m:r>
                      <m:sSup>
                        <m:sSupPr>
                          <m:ctrlPr>
                            <a:rPr lang="el-GR" sz="3600" b="1">
                              <a:solidFill>
                                <a:srgbClr val="00BF9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600" b="1" i="0" smtClean="0">
                              <a:solidFill>
                                <a:srgbClr val="00BF9E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l-GR" sz="3600" b="1" i="0">
                              <a:solidFill>
                                <a:srgbClr val="00BF9E"/>
                              </a:solidFill>
                              <a:latin typeface="Cambria Math" panose="02040503050406030204" pitchFamily="18" charset="0"/>
                            </a:rPr>
                            <m:t>𝛕</m:t>
                          </m:r>
                        </m:e>
                        <m:sup>
                          <m:r>
                            <a:rPr lang="el-GR" sz="3600" b="1" i="0">
                              <a:solidFill>
                                <a:srgbClr val="00BF9E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b>
                        <m:sSubPr>
                          <m:ctrlPr>
                            <a:rPr lang="el-GR" sz="3600" b="1">
                              <a:solidFill>
                                <a:srgbClr val="00BF9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3600" b="1" i="0">
                              <a:solidFill>
                                <a:srgbClr val="00BF9E"/>
                              </a:solidFill>
                              <a:latin typeface="Cambria Math" panose="02040503050406030204" pitchFamily="18" charset="0"/>
                            </a:rPr>
                            <m:t>𝛎</m:t>
                          </m:r>
                        </m:e>
                        <m:sub>
                          <m:r>
                            <a:rPr lang="el-GR" sz="3600" b="1" i="0">
                              <a:solidFill>
                                <a:srgbClr val="00BF9E"/>
                              </a:solidFill>
                              <a:latin typeface="Cambria Math" panose="02040503050406030204" pitchFamily="18" charset="0"/>
                            </a:rPr>
                            <m:t>𝛕</m:t>
                          </m:r>
                        </m:sub>
                      </m:sSub>
                    </m:oMath>
                  </m:oMathPara>
                </a14:m>
                <a:endParaRPr lang="es-MX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s-MX" sz="3600" b="1" i="0" u="none" strike="noStrike" dirty="0">
                    <a:solidFill>
                      <a:srgbClr val="00BF9E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es-MX" sz="3600" b="1" i="0" u="none" strike="noStrike" baseline="-25000" dirty="0">
                    <a:solidFill>
                      <a:srgbClr val="00BF9E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s-ES" sz="3600" b="1" dirty="0">
                    <a:solidFill>
                      <a:srgbClr val="00BF9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ES" sz="3600" b="1" dirty="0">
                        <a:solidFill>
                          <a:srgbClr val="00BF9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s-ES" sz="3600" b="1" i="1" dirty="0">
                        <a:solidFill>
                          <a:srgbClr val="00BF9E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3600" b="1" i="0" u="none" strike="noStrike" dirty="0" err="1">
                    <a:solidFill>
                      <a:srgbClr val="00BF9E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</a:t>
                </a:r>
                <a:r>
                  <a:rPr lang="el-GR" sz="3600" b="1" i="0" u="none" strike="noStrike" baseline="30000" dirty="0" err="1">
                    <a:solidFill>
                      <a:srgbClr val="00BF9E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l-GR" sz="3600" b="1" i="0" u="none" strike="noStrike" dirty="0" err="1">
                    <a:solidFill>
                      <a:srgbClr val="00BF9E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</a:t>
                </a:r>
                <a:r>
                  <a:rPr lang="el-GR" sz="3600" b="1" i="0" u="none" strike="noStrike" baseline="30000" dirty="0">
                    <a:solidFill>
                      <a:srgbClr val="00BF9E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</a:t>
                </a:r>
                <a:endParaRPr lang="es-MX" sz="3600" b="1" dirty="0">
                  <a:solidFill>
                    <a:srgbClr val="00BF9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8B820412-FB82-4EDF-00B5-4D1A98701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452" y="2744029"/>
                <a:ext cx="2678810" cy="1754326"/>
              </a:xfrm>
              <a:prstGeom prst="rect">
                <a:avLst/>
              </a:prstGeom>
              <a:blipFill>
                <a:blip r:embed="rId2"/>
                <a:stretch>
                  <a:fillRect l="-2830" b="-11511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8472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A8DFA1D-1E67-ED4F-853D-A810F491A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D90B-27A7-49E8-9856-FB81265ECD30}" type="datetime4">
              <a:rPr lang="en-US" noProof="0" smtClean="0"/>
              <a:t>April 21, 2025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129646-DAB2-7B4D-8450-A969602B4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3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8E15B8B-7C43-A64A-B8B9-EB7D076B6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52782"/>
            <a:ext cx="9158904" cy="996255"/>
          </a:xfrm>
        </p:spPr>
        <p:txBody>
          <a:bodyPr>
            <a:normAutofit/>
          </a:bodyPr>
          <a:lstStyle/>
          <a:p>
            <a:r>
              <a:rPr lang="es-MX" sz="4800" dirty="0">
                <a:solidFill>
                  <a:srgbClr val="00BF9E"/>
                </a:solidFill>
              </a:rPr>
              <a:t>Motivation</a:t>
            </a:r>
            <a:endParaRPr lang="de-DE" sz="4800" dirty="0">
              <a:solidFill>
                <a:srgbClr val="00BF9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Inhaltsplatzhalter 1">
                <a:extLst>
                  <a:ext uri="{FF2B5EF4-FFF2-40B4-BE49-F238E27FC236}">
                    <a16:creationId xmlns:a16="http://schemas.microsoft.com/office/drawing/2014/main" id="{01EEEA8C-BAC0-82AA-4F87-DAF990B89E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7999" y="1185763"/>
                <a:ext cx="5973315" cy="4967063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271448" indent="-271448" algn="l" defTabSz="914347" rtl="0" eaLnBrk="1" latinLnBrk="0" hangingPunct="1">
                  <a:lnSpc>
                    <a:spcPct val="150000"/>
                  </a:lnSpc>
                  <a:spcBef>
                    <a:spcPts val="480"/>
                  </a:spcBef>
                  <a:buSzPct val="88000"/>
                  <a:buFontTx/>
                  <a:buBlip>
                    <a:blip r:embed="rId2"/>
                  </a:buBlip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7027" indent="-271448" algn="l" defTabSz="914347" rtl="0" eaLnBrk="1" latinLnBrk="0" hangingPunct="1">
                  <a:lnSpc>
                    <a:spcPct val="150000"/>
                  </a:lnSpc>
                  <a:spcBef>
                    <a:spcPts val="480"/>
                  </a:spcBef>
                  <a:buSzPct val="88000"/>
                  <a:buFontTx/>
                  <a:buBlip>
                    <a:blip r:embed="rId2"/>
                  </a:buBlip>
                  <a:defRPr sz="2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82606" indent="-265098" algn="l" defTabSz="898472" rtl="0" eaLnBrk="1" latinLnBrk="0" hangingPunct="1">
                  <a:lnSpc>
                    <a:spcPct val="150000"/>
                  </a:lnSpc>
                  <a:spcBef>
                    <a:spcPts val="480"/>
                  </a:spcBef>
                  <a:buSzPct val="88000"/>
                  <a:buFontTx/>
                  <a:buBlip>
                    <a:blip r:embed="rId2"/>
                  </a:buBlip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44535" indent="-271448" algn="l" defTabSz="914347" rtl="0" eaLnBrk="1" latinLnBrk="0" hangingPunct="1">
                  <a:lnSpc>
                    <a:spcPct val="150000"/>
                  </a:lnSpc>
                  <a:spcBef>
                    <a:spcPts val="480"/>
                  </a:spcBef>
                  <a:buSzPct val="88000"/>
                  <a:buFontTx/>
                  <a:buBlip>
                    <a:blip r:embed="rId2"/>
                  </a:buBlip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700114" indent="-265098" algn="l" defTabSz="914347" rtl="0" eaLnBrk="1" latinLnBrk="0" hangingPunct="1">
                  <a:lnSpc>
                    <a:spcPct val="150000"/>
                  </a:lnSpc>
                  <a:spcBef>
                    <a:spcPts val="480"/>
                  </a:spcBef>
                  <a:buSzPct val="88000"/>
                  <a:buFontTx/>
                  <a:buBlip>
                    <a:blip r:embed="rId2"/>
                  </a:buBlip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453" indent="-228587" algn="l" defTabSz="91434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626" indent="-228587" algn="l" defTabSz="91434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800" indent="-228587" algn="l" defTabSz="91434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973" indent="-228587" algn="l" defTabSz="91434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1800" dirty="0" err="1"/>
                  <a:t>Anomalies</a:t>
                </a:r>
                <a:r>
                  <a:rPr lang="de-DE" sz="1800" dirty="0"/>
                  <a:t> in </a:t>
                </a:r>
                <a:r>
                  <a:rPr lang="de-DE" sz="1800" dirty="0" err="1"/>
                  <a:t>semileptonic</a:t>
                </a:r>
                <a:r>
                  <a:rPr lang="de-DE" sz="1800" dirty="0"/>
                  <a:t> </a:t>
                </a:r>
                <a:r>
                  <a:rPr lang="de-DE" sz="1800" dirty="0" err="1"/>
                  <a:t>decays</a:t>
                </a:r>
                <a:r>
                  <a:rPr lang="de-DE" sz="1800" dirty="0"/>
                  <a:t>: </a:t>
                </a:r>
              </a:p>
              <a:p>
                <a:pPr marL="0" indent="0">
                  <a:buNone/>
                </a:pPr>
                <a:r>
                  <a:rPr lang="de-DE" sz="1800" dirty="0"/>
                  <a:t>R</a:t>
                </a:r>
                <a:r>
                  <a:rPr lang="de-DE" sz="1800" baseline="-25000" dirty="0"/>
                  <a:t>K</a:t>
                </a:r>
                <a:r>
                  <a:rPr lang="de-DE" sz="1800" dirty="0"/>
                  <a:t> and R</a:t>
                </a:r>
                <a:r>
                  <a:rPr lang="de-DE" sz="1800" baseline="-25000" dirty="0"/>
                  <a:t>D</a:t>
                </a:r>
                <a:r>
                  <a:rPr lang="de-DE" sz="1800" dirty="0"/>
                  <a:t> </a:t>
                </a:r>
                <a:r>
                  <a:rPr lang="de-DE" sz="1800" dirty="0" err="1"/>
                  <a:t>ratios</a:t>
                </a:r>
                <a:r>
                  <a:rPr lang="de-DE" sz="1800" dirty="0"/>
                  <a:t> </a:t>
                </a:r>
                <a:r>
                  <a:rPr lang="de-DE" sz="1800" dirty="0" err="1"/>
                  <a:t>show</a:t>
                </a:r>
                <a:r>
                  <a:rPr lang="de-DE" sz="1800" dirty="0"/>
                  <a:t> </a:t>
                </a:r>
                <a:r>
                  <a:rPr lang="de-DE" sz="1800" dirty="0" err="1"/>
                  <a:t>tensions</a:t>
                </a:r>
                <a:r>
                  <a:rPr lang="de-DE" sz="1800" dirty="0"/>
                  <a:t> </a:t>
                </a:r>
                <a:r>
                  <a:rPr lang="de-DE" sz="1800" dirty="0" err="1"/>
                  <a:t>with</a:t>
                </a:r>
                <a:r>
                  <a:rPr lang="de-DE" sz="1800" dirty="0"/>
                  <a:t> SM</a:t>
                </a:r>
              </a:p>
              <a:p>
                <a14:m>
                  <m:oMath xmlns:m="http://schemas.openxmlformats.org/officeDocument/2006/math">
                    <m:r>
                      <a:rPr lang="el-GR" sz="1800" b="1" i="0" smtClean="0">
                        <a:solidFill>
                          <a:srgbClr val="00BF9E"/>
                        </a:solidFill>
                        <a:latin typeface="Cambria Math" panose="02040503050406030204" pitchFamily="18" charset="0"/>
                      </a:rPr>
                      <m:t>𝛕</m:t>
                    </m:r>
                    <m:r>
                      <a:rPr lang="el-GR" sz="1800" b="1" i="1">
                        <a:solidFill>
                          <a:srgbClr val="00BF9E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1800" b="1" i="0" u="none" strike="noStrike" dirty="0" err="1">
                    <a:solidFill>
                      <a:srgbClr val="00BF9E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channels</a:t>
                </a:r>
                <a:r>
                  <a:rPr lang="es-ES" sz="1800" b="1" i="0" u="none" strike="noStrike" dirty="0">
                    <a:solidFill>
                      <a:srgbClr val="00BF9E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i="0" u="none" strike="noStrike" dirty="0" err="1">
                    <a:effectLst/>
                    <a:cs typeface="Times New Roman" panose="02020603050405020304" pitchFamily="18" charset="0"/>
                  </a:rPr>
                  <a:t>interesting</a:t>
                </a:r>
                <a:r>
                  <a:rPr lang="es-ES" sz="1800" i="0" u="none" strike="noStrike" dirty="0">
                    <a:effectLst/>
                    <a:cs typeface="Times New Roman" panose="02020603050405020304" pitchFamily="18" charset="0"/>
                  </a:rPr>
                  <a:t> </a:t>
                </a:r>
                <a:r>
                  <a:rPr lang="es-ES" sz="1800" i="0" u="none" strike="noStrike" dirty="0" err="1">
                    <a:effectLst/>
                    <a:cs typeface="Times New Roman" panose="02020603050405020304" pitchFamily="18" charset="0"/>
                  </a:rPr>
                  <a:t>because</a:t>
                </a:r>
                <a:r>
                  <a:rPr lang="es-ES" sz="1800" i="0" u="none" strike="noStrike" dirty="0">
                    <a:effectLst/>
                    <a:cs typeface="Times New Roman" panose="02020603050405020304" pitchFamily="18" charset="0"/>
                  </a:rPr>
                  <a:t> </a:t>
                </a:r>
                <a:r>
                  <a:rPr lang="es-ES" sz="1800" i="0" u="none" strike="noStrike" dirty="0" err="1">
                    <a:effectLst/>
                    <a:cs typeface="Times New Roman" panose="02020603050405020304" pitchFamily="18" charset="0"/>
                  </a:rPr>
                  <a:t>due</a:t>
                </a:r>
                <a:r>
                  <a:rPr lang="es-ES" sz="1800" i="0" u="none" strike="noStrike" dirty="0">
                    <a:effectLst/>
                    <a:cs typeface="Times New Roman" panose="02020603050405020304" pitchFamily="18" charset="0"/>
                  </a:rPr>
                  <a:t> </a:t>
                </a:r>
                <a:r>
                  <a:rPr lang="es-ES" sz="1800" i="0" u="none" strike="noStrike" dirty="0" err="1">
                    <a:effectLst/>
                    <a:cs typeface="Times New Roman" panose="02020603050405020304" pitchFamily="18" charset="0"/>
                  </a:rPr>
                  <a:t>to</a:t>
                </a:r>
                <a:r>
                  <a:rPr lang="es-ES" sz="1800" i="0" u="none" strike="noStrike" dirty="0">
                    <a:effectLst/>
                    <a:cs typeface="Times New Roman" panose="02020603050405020304" pitchFamily="18" charset="0"/>
                  </a:rPr>
                  <a:t> </a:t>
                </a:r>
                <a:r>
                  <a:rPr lang="es-ES" sz="1800" i="0" u="none" strike="noStrike" dirty="0" err="1">
                    <a:effectLst/>
                    <a:cs typeface="Times New Roman" panose="02020603050405020304" pitchFamily="18" charset="0"/>
                  </a:rPr>
                  <a:t>strong</a:t>
                </a:r>
                <a:r>
                  <a:rPr lang="es-ES" sz="1800" i="0" u="none" strike="noStrike" dirty="0">
                    <a:effectLst/>
                    <a:cs typeface="Times New Roman" panose="02020603050405020304" pitchFamily="18" charset="0"/>
                  </a:rPr>
                  <a:t> </a:t>
                </a:r>
                <a:r>
                  <a:rPr lang="es-ES" sz="1800" i="0" u="none" strike="noStrike" dirty="0" err="1">
                    <a:effectLst/>
                    <a:cs typeface="Times New Roman" panose="02020603050405020304" pitchFamily="18" charset="0"/>
                  </a:rPr>
                  <a:t>coupling</a:t>
                </a:r>
                <a:r>
                  <a:rPr lang="es-ES" sz="1800" i="0" u="none" strike="noStrike" dirty="0">
                    <a:effectLst/>
                    <a:cs typeface="Times New Roman" panose="02020603050405020304" pitchFamily="18" charset="0"/>
                  </a:rPr>
                  <a:t> </a:t>
                </a:r>
                <a:r>
                  <a:rPr lang="es-ES" sz="1800" i="0" u="none" strike="noStrike" dirty="0" err="1">
                    <a:effectLst/>
                    <a:cs typeface="Times New Roman" panose="02020603050405020304" pitchFamily="18" charset="0"/>
                  </a:rPr>
                  <a:t>to</a:t>
                </a:r>
                <a:r>
                  <a:rPr lang="es-ES" sz="1800" i="0" u="none" strike="noStrike" dirty="0">
                    <a:effectLst/>
                    <a:cs typeface="Times New Roman" panose="02020603050405020304" pitchFamily="18" charset="0"/>
                  </a:rPr>
                  <a:t> New </a:t>
                </a:r>
                <a:r>
                  <a:rPr lang="es-ES" sz="1800" i="0" u="none" strike="noStrike" dirty="0" err="1">
                    <a:effectLst/>
                    <a:cs typeface="Times New Roman" panose="02020603050405020304" pitchFamily="18" charset="0"/>
                  </a:rPr>
                  <a:t>Physics</a:t>
                </a:r>
                <a:r>
                  <a:rPr lang="es-ES" sz="1800" i="0" u="none" strike="noStrike" dirty="0">
                    <a:effectLst/>
                    <a:cs typeface="Times New Roman" panose="02020603050405020304" pitchFamily="18" charset="0"/>
                  </a:rPr>
                  <a:t> (NP) </a:t>
                </a:r>
                <a:r>
                  <a:rPr lang="es-ES" sz="1800" i="0" u="none" strike="noStrike" dirty="0" err="1">
                    <a:effectLst/>
                    <a:cs typeface="Times New Roman" panose="02020603050405020304" pitchFamily="18" charset="0"/>
                  </a:rPr>
                  <a:t>like</a:t>
                </a:r>
                <a:r>
                  <a:rPr lang="es-ES" sz="1800" i="0" u="none" strike="noStrike" dirty="0">
                    <a:effectLst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de-DE" sz="1800" dirty="0"/>
                  <a:t>Leptoquarks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s-MX" sz="1800" dirty="0"/>
                  <a:t>Two-Higgs-Doublet Models </a:t>
                </a:r>
                <a:r>
                  <a:rPr lang="de-DE" sz="1800" dirty="0"/>
                  <a:t>2HDMs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de-DE" sz="1800" dirty="0"/>
                  <a:t>Light Higgs Boson </a:t>
                </a:r>
                <a:r>
                  <a:rPr lang="es-MX" sz="1800" dirty="0">
                    <a:cs typeface="Times New Roman" panose="02020603050405020304" pitchFamily="18" charset="0"/>
                  </a:rPr>
                  <a:t>h→</a:t>
                </a:r>
                <a: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</a:t>
                </a:r>
                <a:r>
                  <a:rPr lang="es-E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</a:t>
                </a:r>
                <a:endParaRPr lang="de-DE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DE" sz="1800" dirty="0"/>
                  <a:t>FCC-</a:t>
                </a:r>
                <a:r>
                  <a:rPr lang="de-DE" sz="1800" dirty="0" err="1"/>
                  <a:t>ee</a:t>
                </a:r>
                <a:r>
                  <a:rPr lang="de-DE" sz="1800" dirty="0"/>
                  <a:t> </a:t>
                </a:r>
                <a:r>
                  <a:rPr lang="de-DE" sz="1800" dirty="0" err="1"/>
                  <a:t>has</a:t>
                </a:r>
                <a:r>
                  <a:rPr lang="de-DE" sz="1800" dirty="0"/>
                  <a:t> </a:t>
                </a:r>
                <a:r>
                  <a:rPr lang="de-DE" sz="1800" b="1" dirty="0">
                    <a:solidFill>
                      <a:srgbClr val="00BF9E"/>
                    </a:solidFill>
                  </a:rPr>
                  <a:t>clean </a:t>
                </a:r>
                <a:r>
                  <a:rPr lang="de-DE" sz="1800" b="1" dirty="0" err="1">
                    <a:solidFill>
                      <a:srgbClr val="00BF9E"/>
                    </a:solidFill>
                  </a:rPr>
                  <a:t>environment</a:t>
                </a:r>
                <a:r>
                  <a:rPr lang="de-DE" sz="1800" b="1" dirty="0">
                    <a:solidFill>
                      <a:srgbClr val="00BF9E"/>
                    </a:solidFill>
                  </a:rPr>
                  <a:t> and high </a:t>
                </a:r>
                <a:r>
                  <a:rPr lang="de-DE" sz="1800" b="1" dirty="0" err="1">
                    <a:solidFill>
                      <a:srgbClr val="00BF9E"/>
                    </a:solidFill>
                  </a:rPr>
                  <a:t>luminosity</a:t>
                </a:r>
                <a:endParaRPr lang="de-DE" sz="1800" b="1" dirty="0">
                  <a:solidFill>
                    <a:srgbClr val="00BF9E"/>
                  </a:solidFill>
                </a:endParaRPr>
              </a:p>
            </p:txBody>
          </p:sp>
        </mc:Choice>
        <mc:Fallback>
          <p:sp>
            <p:nvSpPr>
              <p:cNvPr id="13" name="Inhaltsplatzhalter 1">
                <a:extLst>
                  <a:ext uri="{FF2B5EF4-FFF2-40B4-BE49-F238E27FC236}">
                    <a16:creationId xmlns:a16="http://schemas.microsoft.com/office/drawing/2014/main" id="{01EEEA8C-BAC0-82AA-4F87-DAF990B89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99" y="1185763"/>
                <a:ext cx="5973315" cy="4967063"/>
              </a:xfrm>
              <a:prstGeom prst="rect">
                <a:avLst/>
              </a:prstGeom>
              <a:blipFill>
                <a:blip r:embed="rId3"/>
                <a:stretch>
                  <a:fillRect l="-2335" r="-1062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agen 17">
            <a:extLst>
              <a:ext uri="{FF2B5EF4-FFF2-40B4-BE49-F238E27FC236}">
                <a16:creationId xmlns:a16="http://schemas.microsoft.com/office/drawing/2014/main" id="{38372D31-E12B-DA75-C85D-B87900DB9F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298" y="1413439"/>
            <a:ext cx="5658929" cy="2913265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AD4A3AC5-D73B-1927-B39C-C7252C183EC8}"/>
              </a:ext>
            </a:extLst>
          </p:cNvPr>
          <p:cNvSpPr txBox="1"/>
          <p:nvPr/>
        </p:nvSpPr>
        <p:spPr>
          <a:xfrm>
            <a:off x="6416298" y="4326704"/>
            <a:ext cx="31427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/>
              <a:t>Table 1:</a:t>
            </a:r>
            <a:r>
              <a:rPr lang="es-MX" sz="1800" dirty="0"/>
              <a:t> B-meson anomalies</a:t>
            </a:r>
          </a:p>
          <a:p>
            <a:r>
              <a:rPr lang="es-MX" sz="1800" dirty="0"/>
              <a:t>Credit: </a:t>
            </a:r>
            <a:r>
              <a:rPr lang="es-MX" sz="1400" dirty="0"/>
              <a:t> </a:t>
            </a:r>
            <a:r>
              <a:rPr lang="es-MX" sz="1400" b="0" u="none" strike="noStrike" dirty="0">
                <a:effectLst/>
                <a:hlinkClick r:id="rId5"/>
              </a:rPr>
              <a:t>arXiv:2012.00665</a:t>
            </a:r>
            <a:r>
              <a:rPr lang="es-MX" sz="1400" b="1" dirty="0">
                <a:effectLst/>
              </a:rPr>
              <a:t> [hep-ph]</a:t>
            </a:r>
            <a:endParaRPr lang="es-MX" sz="1400" dirty="0">
              <a:effectLst/>
            </a:endParaRPr>
          </a:p>
          <a:p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1414758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29D32-7F2E-2E3A-DA03-9A28FDE91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D6331BE-225F-7A4D-ECD3-847212840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D90B-27A7-49E8-9856-FB81265ECD30}" type="datetime4">
              <a:rPr lang="en-US" noProof="0" smtClean="0"/>
              <a:t>April 22, 2025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2FEB45-0BE3-0440-C573-A360A855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4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D3E2E8D-2400-B52F-231F-9F5752275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-15498"/>
            <a:ext cx="9158904" cy="996255"/>
          </a:xfrm>
        </p:spPr>
        <p:txBody>
          <a:bodyPr>
            <a:normAutofit/>
          </a:bodyPr>
          <a:lstStyle/>
          <a:p>
            <a:r>
              <a:rPr lang="es-MX" sz="4800" dirty="0">
                <a:solidFill>
                  <a:srgbClr val="00BF9E"/>
                </a:solidFill>
              </a:rPr>
              <a:t>Why focus on </a:t>
            </a:r>
            <a:r>
              <a:rPr lang="es-MX" sz="4800" i="0" u="none" strike="noStrike" dirty="0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MX" sz="4800" i="0" u="none" strike="noStrike" baseline="-25000" dirty="0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MX" sz="4800" i="0" u="none" strike="noStrike" dirty="0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l-GR" sz="4800" i="0" u="none" strike="noStrike" dirty="0" err="1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sz="4800" i="0" u="none" strike="noStrike" baseline="30000" dirty="0" err="1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4800" i="0" u="none" strike="noStrike" dirty="0" err="1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sz="4800" i="0" u="none" strike="noStrike" baseline="30000" dirty="0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endParaRPr lang="de-DE" sz="4800" dirty="0">
              <a:solidFill>
                <a:srgbClr val="00BF9E"/>
              </a:solidFill>
            </a:endParaRP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BF60199-D599-991D-34BF-93FCFCBA20DD}"/>
              </a:ext>
            </a:extLst>
          </p:cNvPr>
          <p:cNvSpPr txBox="1">
            <a:spLocks/>
          </p:cNvSpPr>
          <p:nvPr/>
        </p:nvSpPr>
        <p:spPr>
          <a:xfrm>
            <a:off x="287999" y="1162394"/>
            <a:ext cx="5808001" cy="5167417"/>
          </a:xfrm>
          <a:prstGeom prst="rect">
            <a:avLst/>
          </a:prstGeom>
        </p:spPr>
        <p:txBody>
          <a:bodyPr vert="horz" lIns="0" tIns="0" rIns="0" bIns="0" rtlCol="0">
            <a:normAutofit fontScale="47500" lnSpcReduction="20000"/>
          </a:bodyPr>
          <a:lstStyle>
            <a:lvl1pPr marL="271448" indent="-271448" algn="l" defTabSz="914347" rtl="0" eaLnBrk="1" latinLnBrk="0" hangingPunct="1">
              <a:lnSpc>
                <a:spcPct val="150000"/>
              </a:lnSpc>
              <a:spcBef>
                <a:spcPts val="480"/>
              </a:spcBef>
              <a:buSzPct val="88000"/>
              <a:buFontTx/>
              <a:buBlip>
                <a:blip r:embed="rId2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27" indent="-271448" algn="l" defTabSz="914347" rtl="0" eaLnBrk="1" latinLnBrk="0" hangingPunct="1">
              <a:lnSpc>
                <a:spcPct val="150000"/>
              </a:lnSpc>
              <a:spcBef>
                <a:spcPts val="480"/>
              </a:spcBef>
              <a:buSzPct val="88000"/>
              <a:buFontTx/>
              <a:buBlip>
                <a:blip r:embed="rId2"/>
              </a:buBlip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06" indent="-265098" algn="l" defTabSz="898472" rtl="0" eaLnBrk="1" latinLnBrk="0" hangingPunct="1">
              <a:lnSpc>
                <a:spcPct val="150000"/>
              </a:lnSpc>
              <a:spcBef>
                <a:spcPts val="480"/>
              </a:spcBef>
              <a:buSzPct val="88000"/>
              <a:buFontTx/>
              <a:buBlip>
                <a:blip r:embed="rId2"/>
              </a:buBlip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535" indent="-271448" algn="l" defTabSz="914347" rtl="0" eaLnBrk="1" latinLnBrk="0" hangingPunct="1">
              <a:lnSpc>
                <a:spcPct val="150000"/>
              </a:lnSpc>
              <a:spcBef>
                <a:spcPts val="480"/>
              </a:spcBef>
              <a:buSzPct val="88000"/>
              <a:buFontTx/>
              <a:buBlip>
                <a:blip r:embed="rId2"/>
              </a:buBlip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114" indent="-265098" algn="l" defTabSz="914347" rtl="0" eaLnBrk="1" latinLnBrk="0" hangingPunct="1">
              <a:lnSpc>
                <a:spcPct val="150000"/>
              </a:lnSpc>
              <a:spcBef>
                <a:spcPts val="480"/>
              </a:spcBef>
              <a:buSzPct val="88000"/>
              <a:buFontTx/>
              <a:buBlip>
                <a:blip r:embed="rId2"/>
              </a:buBlip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5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00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800" dirty="0"/>
              <a:t>SM prediction: very suppressed → </a:t>
            </a:r>
            <a:r>
              <a:rPr lang="es-MX" sz="3800" dirty="0">
                <a:solidFill>
                  <a:srgbClr val="00BF9E"/>
                </a:solidFill>
              </a:rPr>
              <a:t>ideal to spot New Physics</a:t>
            </a:r>
          </a:p>
          <a:p>
            <a:r>
              <a:rPr lang="es-MX" sz="4000" i="0" u="none" strike="noStrike" dirty="0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MX" sz="4000" i="0" u="none" strike="noStrike" baseline="-25000" dirty="0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MX" sz="4000" i="0" u="none" strike="noStrike" dirty="0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l-GR" sz="4000" i="0" u="none" strike="noStrike" dirty="0" err="1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sz="4000" i="0" u="none" strike="noStrike" baseline="30000" dirty="0" err="1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4000" i="0" u="none" strike="noStrike" dirty="0" err="1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sz="4000" i="0" u="none" strike="noStrike" baseline="30000" dirty="0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s-ES" sz="4000" i="0" u="none" strike="noStrike" baseline="30000" dirty="0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i="0" u="none" strike="noStrike" dirty="0" err="1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es-ES" sz="4000" i="0" u="none" strike="noStrike" dirty="0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cannot</a:t>
            </a:r>
            <a:r>
              <a:rPr lang="es-ES" sz="40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be done in LHC at </a:t>
            </a:r>
            <a:r>
              <a:rPr lang="es-ES" sz="40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40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moment</a:t>
            </a:r>
            <a:endParaRPr lang="es-ES" sz="400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3800" b="1" dirty="0"/>
              <a:t>→</a:t>
            </a:r>
            <a:r>
              <a:rPr lang="es-ES" sz="3800" b="1" dirty="0"/>
              <a:t> FCC </a:t>
            </a:r>
            <a:r>
              <a:rPr lang="es-ES" sz="3800" b="1" dirty="0" err="1"/>
              <a:t>may</a:t>
            </a:r>
            <a:r>
              <a:rPr lang="es-ES" sz="3800" b="1" dirty="0"/>
              <a:t> </a:t>
            </a:r>
            <a:r>
              <a:rPr lang="es-ES" sz="3800" b="1" dirty="0" err="1"/>
              <a:t>have</a:t>
            </a:r>
            <a:r>
              <a:rPr lang="es-ES" sz="3800" b="1" dirty="0"/>
              <a:t> </a:t>
            </a:r>
            <a:r>
              <a:rPr lang="es-ES" sz="3800" b="1" dirty="0" err="1"/>
              <a:t>the</a:t>
            </a:r>
            <a:r>
              <a:rPr lang="es-ES" sz="3800" b="1" dirty="0"/>
              <a:t> </a:t>
            </a:r>
            <a:r>
              <a:rPr lang="es-ES" sz="3800" b="1" dirty="0" err="1"/>
              <a:t>first</a:t>
            </a:r>
            <a:r>
              <a:rPr lang="es-ES" sz="3800" b="1" dirty="0"/>
              <a:t> chance </a:t>
            </a:r>
            <a:r>
              <a:rPr lang="es-ES" sz="3800" b="1" dirty="0" err="1"/>
              <a:t>to</a:t>
            </a:r>
            <a:r>
              <a:rPr lang="es-ES" sz="3800" b="1" dirty="0"/>
              <a:t> observe </a:t>
            </a:r>
            <a:r>
              <a:rPr lang="es-ES" sz="3800" b="1" dirty="0" err="1"/>
              <a:t>this</a:t>
            </a:r>
            <a:r>
              <a:rPr lang="es-ES" sz="3800" b="1" dirty="0"/>
              <a:t> </a:t>
            </a:r>
            <a:r>
              <a:rPr lang="es-ES" sz="3800" b="1" dirty="0" err="1"/>
              <a:t>decay</a:t>
            </a:r>
            <a:endParaRPr lang="es-MX" sz="3800" dirty="0">
              <a:solidFill>
                <a:srgbClr val="00BF9E"/>
              </a:solidFill>
            </a:endParaRPr>
          </a:p>
          <a:p>
            <a:r>
              <a:rPr lang="de-DE" sz="3800" dirty="0"/>
              <a:t>Main </a:t>
            </a:r>
            <a:r>
              <a:rPr lang="de-DE" sz="3800" dirty="0" err="1"/>
              <a:t>challenge</a:t>
            </a:r>
            <a:r>
              <a:rPr lang="de-DE" sz="3800" dirty="0"/>
              <a:t>: </a:t>
            </a:r>
            <a:r>
              <a:rPr lang="de-DE" sz="3800" dirty="0" err="1"/>
              <a:t>Identification</a:t>
            </a:r>
            <a:r>
              <a:rPr lang="de-DE" sz="3800" dirty="0"/>
              <a:t> </a:t>
            </a:r>
            <a:r>
              <a:rPr lang="de-DE" sz="3800" dirty="0" err="1"/>
              <a:t>of</a:t>
            </a:r>
            <a:r>
              <a:rPr lang="de-DE" sz="3800" dirty="0"/>
              <a:t> </a:t>
            </a:r>
            <a:r>
              <a:rPr lang="de-DE" sz="3800" dirty="0" err="1"/>
              <a:t>both</a:t>
            </a:r>
            <a:r>
              <a:rPr lang="de-DE" sz="3800" dirty="0"/>
              <a:t> tau </a:t>
            </a:r>
            <a:r>
              <a:rPr lang="de-DE" sz="3800" dirty="0" err="1"/>
              <a:t>particles</a:t>
            </a:r>
            <a:r>
              <a:rPr lang="de-DE" sz="3800" dirty="0"/>
              <a:t> in </a:t>
            </a:r>
            <a:r>
              <a:rPr lang="es-MX" sz="36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MX" sz="3600" i="0" u="none" strike="noStrike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de-DE" sz="3800" dirty="0" err="1"/>
              <a:t>decay</a:t>
            </a:r>
            <a:endParaRPr lang="de-DE" sz="3800" dirty="0"/>
          </a:p>
          <a:p>
            <a:r>
              <a:rPr lang="de-DE" sz="3800" dirty="0"/>
              <a:t>Potential </a:t>
            </a:r>
            <a:r>
              <a:rPr lang="de-DE" sz="3800" dirty="0" err="1"/>
              <a:t>extensions</a:t>
            </a:r>
            <a:r>
              <a:rPr lang="de-DE" sz="38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3800" dirty="0"/>
              <a:t>Lepton Flavor Violation: </a:t>
            </a:r>
            <a:r>
              <a:rPr lang="es-MX" sz="3800" i="0" u="none" strike="noStrike" dirty="0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MX" sz="3800" i="0" u="none" strike="noStrike" baseline="-25000" dirty="0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s-MX" sz="3800" i="0" u="none" strike="noStrike" dirty="0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l-GR" sz="3800" i="0" u="none" strike="noStrike" dirty="0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s-MX" sz="3800" baseline="30000" dirty="0">
                <a:solidFill>
                  <a:srgbClr val="00BF9E"/>
                </a:solidFill>
              </a:rPr>
              <a:t>±</a:t>
            </a:r>
            <a:r>
              <a:rPr lang="el-GR" sz="3800" dirty="0"/>
              <a:t> </a:t>
            </a:r>
            <a:r>
              <a:rPr lang="el-GR" sz="3800" dirty="0">
                <a:solidFill>
                  <a:srgbClr val="00BF9E"/>
                </a:solidFill>
              </a:rPr>
              <a:t>μ</a:t>
            </a:r>
            <a:r>
              <a:rPr lang="es-MX" sz="3800" baseline="30000" dirty="0">
                <a:solidFill>
                  <a:srgbClr val="00BF9E"/>
                </a:solidFill>
              </a:rPr>
              <a:t>∓</a:t>
            </a:r>
            <a:r>
              <a:rPr lang="es-MX" sz="3800" dirty="0"/>
              <a:t> </a:t>
            </a:r>
            <a:r>
              <a:rPr lang="es-ES" sz="3800" i="0" u="none" strike="noStrike" dirty="0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MX" sz="3800" i="0" u="none" strike="noStrike" dirty="0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MX" sz="3800" i="0" u="none" strike="noStrike" baseline="-25000" dirty="0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s-MX" sz="3800" i="0" u="none" strike="noStrike" dirty="0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l-GR" sz="3800" i="0" u="none" strike="noStrike" dirty="0">
                <a:solidFill>
                  <a:srgbClr val="00BF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s-MX" sz="3800" baseline="30000" dirty="0">
                <a:solidFill>
                  <a:srgbClr val="00BF9E"/>
                </a:solidFill>
              </a:rPr>
              <a:t>± </a:t>
            </a:r>
            <a:r>
              <a:rPr lang="es-ES" sz="3800" dirty="0">
                <a:solidFill>
                  <a:srgbClr val="00BF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MX" sz="3800" baseline="30000" dirty="0">
                <a:solidFill>
                  <a:srgbClr val="00BF9E"/>
                </a:solidFill>
              </a:rPr>
              <a:t>∓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3800" dirty="0">
                <a:solidFill>
                  <a:srgbClr val="000000"/>
                </a:solidFill>
                <a:latin typeface="Arial" panose="020B0604020202020204" pitchFamily="34" charset="0"/>
              </a:rPr>
              <a:t>Exotic decays</a:t>
            </a:r>
            <a:r>
              <a:rPr lang="de-DE" sz="380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r>
              <a:rPr lang="es-MX" sz="3800" dirty="0">
                <a:solidFill>
                  <a:srgbClr val="00BF9E"/>
                </a:solidFill>
                <a:latin typeface="Arial" panose="020B0604020202020204" pitchFamily="34" charset="0"/>
              </a:rPr>
              <a:t> h (light Higgs) </a:t>
            </a:r>
            <a:r>
              <a:rPr lang="es-MX" sz="3800" dirty="0">
                <a:solidFill>
                  <a:srgbClr val="00BF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l-GR" sz="3800" dirty="0">
                <a:solidFill>
                  <a:srgbClr val="00BF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sz="3800" baseline="30000" dirty="0">
                <a:solidFill>
                  <a:srgbClr val="00BF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s-ES" sz="3800" baseline="30000" dirty="0">
                <a:solidFill>
                  <a:srgbClr val="00BF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800" dirty="0">
                <a:solidFill>
                  <a:srgbClr val="00BF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sz="3800" baseline="30000" dirty="0">
                <a:solidFill>
                  <a:srgbClr val="00BF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br>
              <a:rPr lang="es-MX" sz="3800" b="1" dirty="0">
                <a:solidFill>
                  <a:srgbClr val="00BF9E"/>
                </a:solidFill>
                <a:latin typeface="Arial" panose="020B0604020202020204" pitchFamily="34" charset="0"/>
              </a:rPr>
            </a:br>
            <a:endParaRPr lang="de-DE" sz="3800" dirty="0"/>
          </a:p>
          <a:p>
            <a:endParaRPr lang="es-MX" sz="2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A560D39-0454-4ADA-FDA3-1B3264CC0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475" y="1162394"/>
            <a:ext cx="4863344" cy="389478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826E7A7-2025-97EF-35EC-9787E5CF8EE2}"/>
              </a:ext>
            </a:extLst>
          </p:cNvPr>
          <p:cNvSpPr txBox="1"/>
          <p:nvPr/>
        </p:nvSpPr>
        <p:spPr>
          <a:xfrm>
            <a:off x="6328475" y="5170536"/>
            <a:ext cx="4495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/>
              <a:t>Figure 1:</a:t>
            </a:r>
            <a:r>
              <a:rPr lang="es-MX" sz="1800" dirty="0"/>
              <a:t> Schematic pictures of </a:t>
            </a:r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MX" sz="1800" b="0" i="0" u="none" strike="noStrike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sz="1800" b="0" i="0" u="none" strike="noStrike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s-ES" sz="1800" b="0" i="0" u="none" strike="noStrike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sz="1800" b="0" i="0" u="none" strike="noStrike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s-MX" sz="1800" dirty="0"/>
              <a:t> </a:t>
            </a:r>
          </a:p>
          <a:p>
            <a:r>
              <a:rPr lang="es-MX" sz="1800" dirty="0"/>
              <a:t>Credit: </a:t>
            </a:r>
            <a:r>
              <a:rPr lang="es-MX" sz="1400" dirty="0"/>
              <a:t> </a:t>
            </a:r>
            <a:r>
              <a:rPr lang="es-MX" sz="1400" b="0" u="none" strike="noStrike" dirty="0">
                <a:effectLst/>
                <a:hlinkClick r:id="rId4"/>
              </a:rPr>
              <a:t>arXiv:2012.00665</a:t>
            </a:r>
            <a:r>
              <a:rPr lang="es-MX" sz="1400" b="1" dirty="0">
                <a:effectLst/>
              </a:rPr>
              <a:t> [hep-ph]</a:t>
            </a:r>
            <a:endParaRPr lang="es-MX" sz="1400" dirty="0">
              <a:effectLst/>
            </a:endParaRPr>
          </a:p>
          <a:p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522658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A8DFA1D-1E67-ED4F-853D-A810F491A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D90B-27A7-49E8-9856-FB81265ECD30}" type="datetime4">
              <a:rPr lang="en-US" noProof="0" smtClean="0"/>
              <a:t>April 21, 2025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129646-DAB2-7B4D-8450-A969602B4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5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8E15B8B-7C43-A64A-B8B9-EB7D076B6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578" y="0"/>
            <a:ext cx="10208492" cy="964276"/>
          </a:xfrm>
        </p:spPr>
        <p:txBody>
          <a:bodyPr>
            <a:noAutofit/>
          </a:bodyPr>
          <a:lstStyle/>
          <a:p>
            <a:r>
              <a:rPr lang="de-DE" sz="4000" dirty="0" err="1">
                <a:solidFill>
                  <a:srgbClr val="00BF9E"/>
                </a:solidFill>
              </a:rPr>
              <a:t>Dealing</a:t>
            </a:r>
            <a:r>
              <a:rPr lang="de-DE" sz="4000" dirty="0">
                <a:solidFill>
                  <a:srgbClr val="00BF9E"/>
                </a:solidFill>
              </a:rPr>
              <a:t> </a:t>
            </a:r>
            <a:r>
              <a:rPr lang="de-DE" sz="4000" dirty="0" err="1">
                <a:solidFill>
                  <a:srgbClr val="00BF9E"/>
                </a:solidFill>
              </a:rPr>
              <a:t>with</a:t>
            </a:r>
            <a:r>
              <a:rPr lang="de-DE" sz="4000" dirty="0">
                <a:solidFill>
                  <a:srgbClr val="00BF9E"/>
                </a:solidFill>
              </a:rPr>
              <a:t> </a:t>
            </a:r>
            <a:r>
              <a:rPr lang="de-DE" sz="4000" dirty="0" err="1">
                <a:solidFill>
                  <a:srgbClr val="00BF9E"/>
                </a:solidFill>
              </a:rPr>
              <a:t>background</a:t>
            </a:r>
            <a:r>
              <a:rPr lang="de-DE" sz="4000" dirty="0">
                <a:solidFill>
                  <a:srgbClr val="00BF9E"/>
                </a:solidFill>
              </a:rPr>
              <a:t> </a:t>
            </a:r>
            <a:r>
              <a:rPr lang="de-DE" sz="4000" dirty="0" err="1">
                <a:solidFill>
                  <a:srgbClr val="00BF9E"/>
                </a:solidFill>
              </a:rPr>
              <a:t>events</a:t>
            </a:r>
            <a:r>
              <a:rPr lang="de-DE" sz="4000" dirty="0">
                <a:solidFill>
                  <a:srgbClr val="00BF9E"/>
                </a:solidFill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Inhaltsplatzhalter 1">
                <a:extLst>
                  <a:ext uri="{FF2B5EF4-FFF2-40B4-BE49-F238E27FC236}">
                    <a16:creationId xmlns:a16="http://schemas.microsoft.com/office/drawing/2014/main" id="{388C3E1B-5693-1821-6FAC-129666E4E8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40378" y="1358738"/>
                <a:ext cx="4515309" cy="4899476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271448" indent="-271448" algn="l" defTabSz="914347" rtl="0" eaLnBrk="1" latinLnBrk="0" hangingPunct="1">
                  <a:lnSpc>
                    <a:spcPct val="150000"/>
                  </a:lnSpc>
                  <a:spcBef>
                    <a:spcPts val="480"/>
                  </a:spcBef>
                  <a:buSzPct val="88000"/>
                  <a:buFontTx/>
                  <a:buBlip>
                    <a:blip r:embed="rId2"/>
                  </a:buBlip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7027" indent="-271448" algn="l" defTabSz="914347" rtl="0" eaLnBrk="1" latinLnBrk="0" hangingPunct="1">
                  <a:lnSpc>
                    <a:spcPct val="150000"/>
                  </a:lnSpc>
                  <a:spcBef>
                    <a:spcPts val="480"/>
                  </a:spcBef>
                  <a:buSzPct val="88000"/>
                  <a:buFontTx/>
                  <a:buBlip>
                    <a:blip r:embed="rId2"/>
                  </a:buBlip>
                  <a:defRPr sz="2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82606" indent="-265098" algn="l" defTabSz="898472" rtl="0" eaLnBrk="1" latinLnBrk="0" hangingPunct="1">
                  <a:lnSpc>
                    <a:spcPct val="150000"/>
                  </a:lnSpc>
                  <a:spcBef>
                    <a:spcPts val="480"/>
                  </a:spcBef>
                  <a:buSzPct val="88000"/>
                  <a:buFontTx/>
                  <a:buBlip>
                    <a:blip r:embed="rId2"/>
                  </a:buBlip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44535" indent="-271448" algn="l" defTabSz="914347" rtl="0" eaLnBrk="1" latinLnBrk="0" hangingPunct="1">
                  <a:lnSpc>
                    <a:spcPct val="150000"/>
                  </a:lnSpc>
                  <a:spcBef>
                    <a:spcPts val="480"/>
                  </a:spcBef>
                  <a:buSzPct val="88000"/>
                  <a:buFontTx/>
                  <a:buBlip>
                    <a:blip r:embed="rId2"/>
                  </a:buBlip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700114" indent="-265098" algn="l" defTabSz="914347" rtl="0" eaLnBrk="1" latinLnBrk="0" hangingPunct="1">
                  <a:lnSpc>
                    <a:spcPct val="150000"/>
                  </a:lnSpc>
                  <a:spcBef>
                    <a:spcPts val="480"/>
                  </a:spcBef>
                  <a:buSzPct val="88000"/>
                  <a:buFontTx/>
                  <a:buBlip>
                    <a:blip r:embed="rId2"/>
                  </a:buBlip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453" indent="-228587" algn="l" defTabSz="91434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626" indent="-228587" algn="l" defTabSz="91434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800" indent="-228587" algn="l" defTabSz="91434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973" indent="-228587" algn="l" defTabSz="91434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s-MX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MX" sz="1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s-MX" sz="18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s-MX" sz="1800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bSup>
                  </m:oMath>
                </a14:m>
                <a:r>
                  <a:rPr lang="es-ES" sz="18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s-ES" sz="1800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s-ES" sz="1800" b="0" dirty="0"/>
                  <a:t> are </a:t>
                </a:r>
                <a:r>
                  <a:rPr lang="es-ES" sz="1800" b="1" dirty="0" err="1">
                    <a:solidFill>
                      <a:srgbClr val="00BF9E"/>
                    </a:solidFill>
                  </a:rPr>
                  <a:t>main</a:t>
                </a:r>
                <a:r>
                  <a:rPr lang="es-ES" sz="1800" b="1" dirty="0">
                    <a:solidFill>
                      <a:srgbClr val="00BF9E"/>
                    </a:solidFill>
                  </a:rPr>
                  <a:t> </a:t>
                </a:r>
                <a:r>
                  <a:rPr lang="es-ES" sz="1800" b="1" dirty="0" err="1">
                    <a:solidFill>
                      <a:srgbClr val="00BF9E"/>
                    </a:solidFill>
                  </a:rPr>
                  <a:t>backgrounds</a:t>
                </a:r>
                <a:r>
                  <a:rPr lang="es-ES" sz="1800" b="1" dirty="0">
                    <a:solidFill>
                      <a:srgbClr val="00BF9E"/>
                    </a:solidFill>
                  </a:rPr>
                  <a:t> (</a:t>
                </a:r>
                <a:r>
                  <a:rPr lang="es-ES" sz="1800" b="1" dirty="0" err="1">
                    <a:solidFill>
                      <a:srgbClr val="00BF9E"/>
                    </a:solidFill>
                  </a:rPr>
                  <a:t>bkg</a:t>
                </a:r>
                <a:r>
                  <a:rPr lang="es-ES" sz="1800" b="1" dirty="0">
                    <a:solidFill>
                      <a:srgbClr val="00BF9E"/>
                    </a:solidFill>
                  </a:rPr>
                  <a:t>)</a:t>
                </a:r>
              </a:p>
              <a:p>
                <a:r>
                  <a:rPr lang="es-ES" sz="1800" dirty="0" err="1"/>
                  <a:t>They</a:t>
                </a:r>
                <a:r>
                  <a:rPr lang="es-ES" sz="1800" dirty="0"/>
                  <a:t> can </a:t>
                </a:r>
                <a:r>
                  <a:rPr lang="es-ES" sz="1800" dirty="0" err="1"/>
                  <a:t>mimic</a:t>
                </a:r>
                <a:r>
                  <a:rPr lang="es-ES" sz="1800" dirty="0"/>
                  <a:t> </a:t>
                </a:r>
                <a:r>
                  <a:rPr lang="el-GR" sz="1800" b="1" i="0" u="none" strike="noStrike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</a:t>
                </a:r>
                <a:r>
                  <a:rPr lang="es-MX" sz="1800" b="1" baseline="30000" dirty="0"/>
                  <a:t>±  </a:t>
                </a:r>
                <a:r>
                  <a:rPr lang="es-MX" sz="1800" dirty="0"/>
                  <a:t>decays, they also decay in 3 pions</a:t>
                </a:r>
              </a:p>
              <a:p>
                <a:r>
                  <a:rPr lang="es-MX" sz="1800" b="1" dirty="0">
                    <a:solidFill>
                      <a:srgbClr val="00BF9E"/>
                    </a:solidFill>
                  </a:rPr>
                  <a:t>Lifetime and mean decay Length is similar</a:t>
                </a:r>
              </a:p>
              <a:p>
                <a:r>
                  <a:rPr lang="es-MX" sz="1800" dirty="0"/>
                  <a:t>combination of preselection: </a:t>
                </a:r>
              </a:p>
              <a:p>
                <a:pPr>
                  <a:buFont typeface="+mj-lt"/>
                  <a:buAutoNum type="arabicPeriod"/>
                </a:pPr>
                <a:r>
                  <a:rPr lang="es-MX" sz="1800" dirty="0"/>
                  <a:t>vertex displacement</a:t>
                </a:r>
              </a:p>
              <a:p>
                <a:pPr>
                  <a:buFont typeface="+mj-lt"/>
                  <a:buAutoNum type="arabicPeriod"/>
                </a:pPr>
                <a:r>
                  <a:rPr lang="es-MX" sz="1800" dirty="0"/>
                  <a:t>geometric angle </a:t>
                </a:r>
                <a:r>
                  <a:rPr lang="el-GR" sz="1800" dirty="0"/>
                  <a:t>ΔΩ</a:t>
                </a:r>
                <a:endParaRPr lang="es-MX" sz="1800" dirty="0"/>
              </a:p>
              <a:p>
                <a:r>
                  <a:rPr lang="es-MX" sz="1800" dirty="0"/>
                  <a:t>Isolation variables</a:t>
                </a:r>
              </a:p>
              <a:p>
                <a:r>
                  <a:rPr lang="es-MX" sz="1800" dirty="0"/>
                  <a:t>Resonance reconstruction (</a:t>
                </a:r>
                <a:r>
                  <a:rPr lang="el-GR" sz="1800" dirty="0"/>
                  <a:t>ρ⁰ </a:t>
                </a:r>
                <a:r>
                  <a:rPr lang="es-MX" sz="1800" dirty="0"/>
                  <a:t>and a₁)</a:t>
                </a:r>
              </a:p>
              <a:p>
                <a:endParaRPr lang="es-MX" sz="1800" dirty="0"/>
              </a:p>
              <a:p>
                <a:endParaRPr lang="es-MX" sz="1800" dirty="0"/>
              </a:p>
              <a:p>
                <a:pPr>
                  <a:buClr>
                    <a:srgbClr val="00BF9E"/>
                  </a:buClr>
                  <a:buFont typeface="Wingdings" pitchFamily="2" charset="2"/>
                  <a:buChar char="q"/>
                </a:pPr>
                <a:endParaRPr lang="es-ES" sz="1799" dirty="0"/>
              </a:p>
              <a:p>
                <a:endParaRPr lang="es-ES" sz="2000" dirty="0"/>
              </a:p>
              <a:p>
                <a:endParaRPr lang="es-MX" sz="2000" dirty="0"/>
              </a:p>
            </p:txBody>
          </p:sp>
        </mc:Choice>
        <mc:Fallback>
          <p:sp>
            <p:nvSpPr>
              <p:cNvPr id="8" name="Inhaltsplatzhalter 1">
                <a:extLst>
                  <a:ext uri="{FF2B5EF4-FFF2-40B4-BE49-F238E27FC236}">
                    <a16:creationId xmlns:a16="http://schemas.microsoft.com/office/drawing/2014/main" id="{388C3E1B-5693-1821-6FAC-129666E4E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378" y="1358738"/>
                <a:ext cx="4515309" cy="4899476"/>
              </a:xfrm>
              <a:prstGeom prst="rect">
                <a:avLst/>
              </a:prstGeom>
              <a:blipFill>
                <a:blip r:embed="rId3"/>
                <a:stretch>
                  <a:fillRect l="-2521" r="-2521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n 9">
            <a:extLst>
              <a:ext uri="{FF2B5EF4-FFF2-40B4-BE49-F238E27FC236}">
                <a16:creationId xmlns:a16="http://schemas.microsoft.com/office/drawing/2014/main" id="{D164EA5A-3309-C297-8ED4-6140BBFEEE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78" y="1447655"/>
            <a:ext cx="4737954" cy="357443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2469390-24AE-8393-6E92-CF7F56A7416E}"/>
              </a:ext>
            </a:extLst>
          </p:cNvPr>
          <p:cNvSpPr txBox="1"/>
          <p:nvPr/>
        </p:nvSpPr>
        <p:spPr>
          <a:xfrm>
            <a:off x="505578" y="5057884"/>
            <a:ext cx="5590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/>
              <a:t>Table 2:</a:t>
            </a:r>
            <a:r>
              <a:rPr lang="es-MX" sz="1800" dirty="0"/>
              <a:t> Invariant mass and mean decay length (L) of </a:t>
            </a:r>
            <a:r>
              <a:rPr lang="es-ES" sz="1800" b="1" dirty="0"/>
              <a:t> </a:t>
            </a:r>
            <a:r>
              <a:rPr lang="el-GR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s-MX" sz="1800" b="1" baseline="30000" dirty="0"/>
              <a:t>± </a:t>
            </a:r>
            <a:r>
              <a:rPr lang="es-MX" sz="1800" dirty="0"/>
              <a:t>leptons and charged D mesons</a:t>
            </a:r>
          </a:p>
          <a:p>
            <a:r>
              <a:rPr lang="es-MX" sz="1800" dirty="0"/>
              <a:t>Credit: </a:t>
            </a:r>
            <a:r>
              <a:rPr lang="es-MX" sz="1400" dirty="0"/>
              <a:t> </a:t>
            </a:r>
            <a:r>
              <a:rPr lang="es-MX" sz="1400" b="0" u="none" strike="noStrike" dirty="0">
                <a:effectLst/>
                <a:hlinkClick r:id="rId5"/>
              </a:rPr>
              <a:t>arXiv:2012.00665</a:t>
            </a:r>
            <a:r>
              <a:rPr lang="es-MX" sz="1400" b="1" dirty="0">
                <a:effectLst/>
              </a:rPr>
              <a:t> [hep-ph]</a:t>
            </a:r>
            <a:endParaRPr lang="es-MX" sz="1400" dirty="0">
              <a:effectLst/>
            </a:endParaRPr>
          </a:p>
          <a:p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3375409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Marcador de contenido 1">
                <a:extLst>
                  <a:ext uri="{FF2B5EF4-FFF2-40B4-BE49-F238E27FC236}">
                    <a16:creationId xmlns:a16="http://schemas.microsoft.com/office/drawing/2014/main" id="{88EEDC9F-9770-5E91-987D-DAFCD81480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3532" y="2975203"/>
                <a:ext cx="9444936" cy="10202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s-MX" sz="4000" dirty="0"/>
                  <a:t>Analysis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4000" b="1" i="1" smtClean="0">
                            <a:solidFill>
                              <a:srgbClr val="00BF9E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4000" b="1" i="0">
                            <a:solidFill>
                              <a:srgbClr val="00BF9E"/>
                            </a:solidFill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b>
                        <m:r>
                          <a:rPr lang="es-ES" sz="4000" b="1" i="0">
                            <a:solidFill>
                              <a:srgbClr val="00BF9E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sub>
                      <m:sup>
                        <m:r>
                          <a:rPr lang="es-ES" sz="4000" b="1" i="0">
                            <a:solidFill>
                              <a:srgbClr val="00BF9E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s-ES" sz="4000" b="1" i="0">
                        <a:solidFill>
                          <a:srgbClr val="00BF9E"/>
                        </a:solidFill>
                        <a:latin typeface="Cambria Math" panose="02040503050406030204" pitchFamily="18" charset="0"/>
                      </a:rPr>
                      <m:t>→ </m:t>
                    </m:r>
                    <m:sSup>
                      <m:sSupPr>
                        <m:ctrlPr>
                          <a:rPr lang="el-GR" sz="4000" b="1" i="1">
                            <a:solidFill>
                              <a:srgbClr val="00BF9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4000" b="1" i="0">
                            <a:solidFill>
                              <a:srgbClr val="00BF9E"/>
                            </a:solidFill>
                            <a:latin typeface="Cambria Math" panose="02040503050406030204" pitchFamily="18" charset="0"/>
                          </a:rPr>
                          <m:t>𝛕</m:t>
                        </m:r>
                      </m:e>
                      <m:sup>
                        <m:r>
                          <a:rPr lang="el-GR" sz="4000" b="1" i="0">
                            <a:solidFill>
                              <a:srgbClr val="00BF9E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l-GR" sz="4000" b="1" i="1">
                            <a:solidFill>
                              <a:srgbClr val="00BF9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4000" b="1" i="0">
                            <a:solidFill>
                              <a:srgbClr val="00BF9E"/>
                            </a:solidFill>
                            <a:latin typeface="Cambria Math" panose="02040503050406030204" pitchFamily="18" charset="0"/>
                          </a:rPr>
                          <m:t>𝛎</m:t>
                        </m:r>
                      </m:e>
                      <m:sub>
                        <m:r>
                          <a:rPr lang="el-GR" sz="4000" b="1" i="0">
                            <a:solidFill>
                              <a:srgbClr val="00BF9E"/>
                            </a:solidFill>
                            <a:latin typeface="Cambria Math" panose="02040503050406030204" pitchFamily="18" charset="0"/>
                          </a:rPr>
                          <m:t>𝛕</m:t>
                        </m:r>
                      </m:sub>
                    </m:sSub>
                    <m:r>
                      <a:rPr lang="es-ES" sz="4000" b="1" i="0" smtClean="0">
                        <a:solidFill>
                          <a:srgbClr val="00BF9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4000" b="1" i="1" smtClean="0">
                        <a:solidFill>
                          <a:srgbClr val="00BF9E"/>
                        </a:solidFill>
                        <a:latin typeface="Cambria Math" panose="02040503050406030204" pitchFamily="18" charset="0"/>
                      </a:rPr>
                      <m:t>𝒂𝒏𝒅</m:t>
                    </m:r>
                    <m:r>
                      <a:rPr lang="es-ES" sz="4000" b="1" i="1" smtClean="0">
                        <a:solidFill>
                          <a:srgbClr val="00BF9E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s-ES" sz="4000" b="1" i="1" dirty="0" smtClean="0">
                            <a:solidFill>
                              <a:srgbClr val="00BF9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ES" sz="4000" b="1" dirty="0">
                            <a:solidFill>
                              <a:srgbClr val="00BF9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es-ES" sz="4000" b="1" i="0" dirty="0" smtClean="0">
                            <a:solidFill>
                              <a:srgbClr val="00BF9E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m:rPr>
                        <m:nor/>
                      </m:rPr>
                      <a:rPr lang="es-ES" sz="4000" b="1" dirty="0">
                        <a:solidFill>
                          <a:srgbClr val="00BF9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→</m:t>
                    </m:r>
                    <m:sSup>
                      <m:sSupPr>
                        <m:ctrlPr>
                          <a:rPr lang="el-GR" sz="4000" b="1" i="1">
                            <a:solidFill>
                              <a:srgbClr val="00BF9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0" smtClean="0">
                            <a:solidFill>
                              <a:srgbClr val="00BF9E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l-GR" sz="4000" b="1" i="0">
                            <a:solidFill>
                              <a:srgbClr val="00BF9E"/>
                            </a:solidFill>
                            <a:latin typeface="Cambria Math" panose="02040503050406030204" pitchFamily="18" charset="0"/>
                          </a:rPr>
                          <m:t>𝛕</m:t>
                        </m:r>
                      </m:e>
                      <m:sup>
                        <m:r>
                          <a:rPr lang="el-GR" sz="4000" b="1" i="0">
                            <a:solidFill>
                              <a:srgbClr val="00BF9E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l-GR" sz="4000" b="1" i="1">
                            <a:solidFill>
                              <a:srgbClr val="00BF9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4000" b="1" i="0">
                            <a:solidFill>
                              <a:srgbClr val="00BF9E"/>
                            </a:solidFill>
                            <a:latin typeface="Cambria Math" panose="02040503050406030204" pitchFamily="18" charset="0"/>
                          </a:rPr>
                          <m:t>𝛎</m:t>
                        </m:r>
                      </m:e>
                      <m:sub>
                        <m:r>
                          <a:rPr lang="el-GR" sz="4000" b="1" i="0">
                            <a:solidFill>
                              <a:srgbClr val="00BF9E"/>
                            </a:solidFill>
                            <a:latin typeface="Cambria Math" panose="02040503050406030204" pitchFamily="18" charset="0"/>
                          </a:rPr>
                          <m:t>𝛕</m:t>
                        </m:r>
                      </m:sub>
                    </m:sSub>
                  </m:oMath>
                </a14:m>
                <a:endParaRPr lang="es-MX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s-MX" dirty="0"/>
              </a:p>
            </p:txBody>
          </p:sp>
        </mc:Choice>
        <mc:Fallback>
          <p:sp>
            <p:nvSpPr>
              <p:cNvPr id="2" name="Marcador de contenido 1">
                <a:extLst>
                  <a:ext uri="{FF2B5EF4-FFF2-40B4-BE49-F238E27FC236}">
                    <a16:creationId xmlns:a16="http://schemas.microsoft.com/office/drawing/2014/main" id="{88EEDC9F-9770-5E91-987D-DAFCD81480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3532" y="2975203"/>
                <a:ext cx="9444936" cy="1020204"/>
              </a:xfrm>
              <a:blipFill>
                <a:blip r:embed="rId2"/>
                <a:stretch>
                  <a:fillRect l="-3221" b="-8642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54756D5-76A5-27E0-F382-D0F614530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CED3-EFED-4069-95EA-4CD91F652799}" type="datetime4">
              <a:rPr lang="en-US" noProof="0" smtClean="0"/>
              <a:t>April 22, 2025</a:t>
            </a:fld>
            <a:endParaRPr lang="en-US" noProof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1309D0-8BBA-DE64-E5C6-C9878C681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6</a:t>
            </a:fld>
            <a:endParaRPr lang="en-US" noProof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67414A49-F08B-F724-F674-7575F0397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4914"/>
            <a:ext cx="9158904" cy="1426090"/>
          </a:xfrm>
        </p:spPr>
        <p:txBody>
          <a:bodyPr>
            <a:noAutofit/>
          </a:bodyPr>
          <a:lstStyle/>
          <a:p>
            <a:r>
              <a:rPr lang="es-MX" sz="4800" dirty="0">
                <a:solidFill>
                  <a:srgbClr val="00BF9E"/>
                </a:solidFill>
              </a:rPr>
              <a:t>What Has Been Done Before</a:t>
            </a:r>
            <a:br>
              <a:rPr lang="es-MX" sz="4800" dirty="0">
                <a:solidFill>
                  <a:srgbClr val="00BF9E"/>
                </a:solidFill>
              </a:rPr>
            </a:br>
            <a:r>
              <a:rPr lang="es-MX" sz="4800" dirty="0">
                <a:solidFill>
                  <a:srgbClr val="00BF9E"/>
                </a:solidFill>
              </a:rPr>
              <a:t>Bu and Bc Decays</a:t>
            </a:r>
          </a:p>
        </p:txBody>
      </p:sp>
    </p:spTree>
    <p:extLst>
      <p:ext uri="{BB962C8B-B14F-4D97-AF65-F5344CB8AC3E}">
        <p14:creationId xmlns:p14="http://schemas.microsoft.com/office/powerpoint/2010/main" val="544951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A8DFA1D-1E67-ED4F-853D-A810F491A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D90B-27A7-49E8-9856-FB81265ECD30}" type="datetime4">
              <a:rPr lang="en-US" noProof="0" smtClean="0"/>
              <a:t>April 21, 2025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129646-DAB2-7B4D-8450-A969602B4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7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8E15B8B-7C43-A64A-B8B9-EB7D076B6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156476"/>
            <a:ext cx="9158904" cy="745930"/>
          </a:xfrm>
        </p:spPr>
        <p:txBody>
          <a:bodyPr>
            <a:noAutofit/>
          </a:bodyPr>
          <a:lstStyle/>
          <a:p>
            <a:r>
              <a:rPr lang="es-ES" sz="4000" dirty="0" err="1">
                <a:solidFill>
                  <a:srgbClr val="00BF9E"/>
                </a:solidFill>
              </a:rPr>
              <a:t>Simulation</a:t>
            </a:r>
            <a:r>
              <a:rPr lang="es-ES" sz="4000" dirty="0">
                <a:solidFill>
                  <a:srgbClr val="00BF9E"/>
                </a:solidFill>
              </a:rPr>
              <a:t> and </a:t>
            </a:r>
            <a:r>
              <a:rPr lang="es-ES" sz="4000" dirty="0" err="1">
                <a:solidFill>
                  <a:srgbClr val="00BF9E"/>
                </a:solidFill>
              </a:rPr>
              <a:t>samples</a:t>
            </a:r>
            <a:endParaRPr lang="de-DE" sz="4000" dirty="0">
              <a:solidFill>
                <a:srgbClr val="00BF9E"/>
              </a:solidFill>
            </a:endParaRPr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C653555F-9B50-0793-56AC-2D6FDB646113}"/>
              </a:ext>
            </a:extLst>
          </p:cNvPr>
          <p:cNvSpPr txBox="1">
            <a:spLocks/>
          </p:cNvSpPr>
          <p:nvPr/>
        </p:nvSpPr>
        <p:spPr>
          <a:xfrm>
            <a:off x="528000" y="1166370"/>
            <a:ext cx="6748231" cy="4899476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271448" indent="-271448" algn="l" defTabSz="914347" rtl="0" eaLnBrk="1" latinLnBrk="0" hangingPunct="1">
              <a:lnSpc>
                <a:spcPct val="150000"/>
              </a:lnSpc>
              <a:spcBef>
                <a:spcPts val="480"/>
              </a:spcBef>
              <a:buSzPct val="88000"/>
              <a:buFontTx/>
              <a:buBlip>
                <a:blip r:embed="rId2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27" indent="-271448" algn="l" defTabSz="914347" rtl="0" eaLnBrk="1" latinLnBrk="0" hangingPunct="1">
              <a:lnSpc>
                <a:spcPct val="150000"/>
              </a:lnSpc>
              <a:spcBef>
                <a:spcPts val="480"/>
              </a:spcBef>
              <a:buSzPct val="88000"/>
              <a:buFontTx/>
              <a:buBlip>
                <a:blip r:embed="rId2"/>
              </a:buBlip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06" indent="-265098" algn="l" defTabSz="898472" rtl="0" eaLnBrk="1" latinLnBrk="0" hangingPunct="1">
              <a:lnSpc>
                <a:spcPct val="150000"/>
              </a:lnSpc>
              <a:spcBef>
                <a:spcPts val="480"/>
              </a:spcBef>
              <a:buSzPct val="88000"/>
              <a:buFontTx/>
              <a:buBlip>
                <a:blip r:embed="rId2"/>
              </a:buBlip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535" indent="-271448" algn="l" defTabSz="914347" rtl="0" eaLnBrk="1" latinLnBrk="0" hangingPunct="1">
              <a:lnSpc>
                <a:spcPct val="150000"/>
              </a:lnSpc>
              <a:spcBef>
                <a:spcPts val="480"/>
              </a:spcBef>
              <a:buSzPct val="88000"/>
              <a:buFontTx/>
              <a:buBlip>
                <a:blip r:embed="rId2"/>
              </a:buBlip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114" indent="-265098" algn="l" defTabSz="914347" rtl="0" eaLnBrk="1" latinLnBrk="0" hangingPunct="1">
              <a:lnSpc>
                <a:spcPct val="150000"/>
              </a:lnSpc>
              <a:spcBef>
                <a:spcPts val="480"/>
              </a:spcBef>
              <a:buSzPct val="88000"/>
              <a:buFontTx/>
              <a:buBlip>
                <a:blip r:embed="rId2"/>
              </a:buBlip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5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00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300" dirty="0"/>
              <a:t>Events simulated using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300" dirty="0"/>
              <a:t>PYTHIA8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300" dirty="0"/>
              <a:t>EvtGen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300" dirty="0"/>
              <a:t>DELPHES + IDEA detector card</a:t>
            </a:r>
          </a:p>
          <a:p>
            <a:r>
              <a:rPr lang="es-MX" sz="2300" dirty="0"/>
              <a:t>Campaign: Major Monte Carlo (MC) production efforts for the FCC-ee project.: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300" dirty="0">
                <a:hlinkClick r:id="rId3"/>
              </a:rPr>
              <a:t>Winter 2023 samples</a:t>
            </a:r>
            <a:endParaRPr lang="es-MX" sz="2300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2300" dirty="0">
                <a:hlinkClick r:id="rId4"/>
              </a:rPr>
              <a:t>Spring 2021 samples </a:t>
            </a:r>
            <a:endParaRPr lang="es-MX" sz="2300" dirty="0"/>
          </a:p>
          <a:p>
            <a:r>
              <a:rPr lang="es-MX" sz="2300" dirty="0"/>
              <a:t>Samples include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300" b="1" dirty="0"/>
              <a:t>Inclusive</a:t>
            </a:r>
            <a:r>
              <a:rPr lang="es-MX" sz="2300" dirty="0"/>
              <a:t>: Z→ bb, cc, qq; incluisive decay of every particle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300" b="1" dirty="0"/>
              <a:t>Exclusive</a:t>
            </a:r>
            <a:r>
              <a:rPr lang="es-MX" sz="2300" dirty="0"/>
              <a:t>: Specific B meson decay chains</a:t>
            </a:r>
          </a:p>
          <a:p>
            <a:pPr>
              <a:buFont typeface="Arial" panose="020B0604020202020204" pitchFamily="34" charset="0"/>
              <a:buChar char="•"/>
            </a:pPr>
            <a:endParaRPr lang="es-MX" sz="1800" b="1" dirty="0"/>
          </a:p>
          <a:p>
            <a:pPr marL="0" indent="0">
              <a:buNone/>
            </a:pPr>
            <a:endParaRPr lang="es-MX" sz="1800" b="1" dirty="0">
              <a:solidFill>
                <a:srgbClr val="00BF9E"/>
              </a:solidFill>
            </a:endParaRPr>
          </a:p>
          <a:p>
            <a:endParaRPr lang="es-MX" sz="1800" dirty="0"/>
          </a:p>
          <a:p>
            <a:endParaRPr lang="es-MX" sz="1800" dirty="0"/>
          </a:p>
          <a:p>
            <a:pPr>
              <a:buClr>
                <a:srgbClr val="00BF9E"/>
              </a:buClr>
              <a:buFont typeface="Wingdings" pitchFamily="2" charset="2"/>
              <a:buChar char="q"/>
            </a:pPr>
            <a:endParaRPr lang="es-ES" sz="1799" dirty="0"/>
          </a:p>
          <a:p>
            <a:endParaRPr lang="es-ES" sz="2000" dirty="0"/>
          </a:p>
          <a:p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658908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19F4A-3842-1DAF-1358-5505E6861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FDBB9F4-9285-4A2F-4B48-5B19BCCBA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D90B-27A7-49E8-9856-FB81265ECD30}" type="datetime4">
              <a:rPr lang="en-US" noProof="0" smtClean="0"/>
              <a:t>April 22, 2025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D408771-2E82-5AC6-C0F8-88178806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8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F3AB491-8DCE-BE29-4535-41183A1AC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156476"/>
            <a:ext cx="9158904" cy="745930"/>
          </a:xfrm>
        </p:spPr>
        <p:txBody>
          <a:bodyPr>
            <a:noAutofit/>
          </a:bodyPr>
          <a:lstStyle/>
          <a:p>
            <a:r>
              <a:rPr lang="es-ES" sz="4000" dirty="0" err="1">
                <a:solidFill>
                  <a:srgbClr val="00BF9E"/>
                </a:solidFill>
              </a:rPr>
              <a:t>Event</a:t>
            </a:r>
            <a:r>
              <a:rPr lang="es-ES" sz="4000" dirty="0">
                <a:solidFill>
                  <a:srgbClr val="00BF9E"/>
                </a:solidFill>
              </a:rPr>
              <a:t> </a:t>
            </a:r>
            <a:r>
              <a:rPr lang="es-ES" sz="4000" dirty="0" err="1">
                <a:solidFill>
                  <a:srgbClr val="00BF9E"/>
                </a:solidFill>
              </a:rPr>
              <a:t>selection</a:t>
            </a:r>
            <a:r>
              <a:rPr lang="es-ES" sz="4000" dirty="0">
                <a:solidFill>
                  <a:srgbClr val="00BF9E"/>
                </a:solidFill>
              </a:rPr>
              <a:t> </a:t>
            </a:r>
            <a:r>
              <a:rPr lang="es-ES" sz="4000" dirty="0" err="1">
                <a:solidFill>
                  <a:srgbClr val="00BF9E"/>
                </a:solidFill>
              </a:rPr>
              <a:t>strategy</a:t>
            </a:r>
            <a:endParaRPr lang="de-DE" sz="4000" dirty="0">
              <a:solidFill>
                <a:srgbClr val="00BF9E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379DDBB-5458-78A2-3D6F-7E8B15FAC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00" y="1162619"/>
            <a:ext cx="4195156" cy="398699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6BA3792-6F02-E906-889E-FB7BFB4CCD38}"/>
              </a:ext>
            </a:extLst>
          </p:cNvPr>
          <p:cNvSpPr txBox="1"/>
          <p:nvPr/>
        </p:nvSpPr>
        <p:spPr>
          <a:xfrm>
            <a:off x="505578" y="5324216"/>
            <a:ext cx="5153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/>
              <a:t>Figure 2:</a:t>
            </a:r>
            <a:r>
              <a:rPr lang="es-MX" sz="1600" dirty="0"/>
              <a:t> Representation of thrust axis (not our decay)</a:t>
            </a:r>
          </a:p>
          <a:p>
            <a:r>
              <a:rPr lang="es-MX" sz="1600" b="1" dirty="0"/>
              <a:t>Credit: Rivière et al. (2024)</a:t>
            </a:r>
            <a:r>
              <a:rPr lang="es-MX" sz="1600" dirty="0"/>
              <a:t> – </a:t>
            </a:r>
            <a:r>
              <a:rPr lang="es-MX" sz="1600" i="1" dirty="0"/>
              <a:t>Prospects for searches </a:t>
            </a:r>
          </a:p>
          <a:p>
            <a:r>
              <a:rPr lang="es-MX" sz="1600" i="1" dirty="0"/>
              <a:t>of b→s </a:t>
            </a:r>
            <a:r>
              <a:rPr lang="el-GR" sz="1600" i="1" dirty="0"/>
              <a:t>ν</a:t>
            </a:r>
            <a:r>
              <a:rPr lang="es-ES" sz="1600" i="1" dirty="0"/>
              <a:t> </a:t>
            </a:r>
            <a:r>
              <a:rPr lang="el-GR" sz="1600" i="1" dirty="0"/>
              <a:t>νˉ</a:t>
            </a:r>
            <a:r>
              <a:rPr lang="el-GR" sz="1600" dirty="0"/>
              <a:t> </a:t>
            </a:r>
            <a:r>
              <a:rPr lang="es-ES" sz="1600" dirty="0"/>
              <a:t> </a:t>
            </a:r>
            <a:r>
              <a:rPr lang="es-MX" sz="1600" dirty="0"/>
              <a:t>at FCC-ee </a:t>
            </a:r>
            <a:r>
              <a:rPr lang="es-MX" sz="1600" dirty="0">
                <a:hlinkClick r:id="rId4"/>
              </a:rPr>
              <a:t>ResearchGate link</a:t>
            </a:r>
            <a:endParaRPr lang="es-MX" sz="1600" dirty="0"/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BD2A9256-6851-76F5-3278-E8E0330F6CF8}"/>
              </a:ext>
            </a:extLst>
          </p:cNvPr>
          <p:cNvSpPr txBox="1">
            <a:spLocks/>
          </p:cNvSpPr>
          <p:nvPr/>
        </p:nvSpPr>
        <p:spPr>
          <a:xfrm>
            <a:off x="6096000" y="1362670"/>
            <a:ext cx="5841076" cy="48994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1448" indent="-271448" algn="l" defTabSz="914347" rtl="0" eaLnBrk="1" latinLnBrk="0" hangingPunct="1">
              <a:lnSpc>
                <a:spcPct val="150000"/>
              </a:lnSpc>
              <a:spcBef>
                <a:spcPts val="480"/>
              </a:spcBef>
              <a:buSzPct val="88000"/>
              <a:buFontTx/>
              <a:buBlip>
                <a:blip r:embed="rId5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27" indent="-271448" algn="l" defTabSz="914347" rtl="0" eaLnBrk="1" latinLnBrk="0" hangingPunct="1">
              <a:lnSpc>
                <a:spcPct val="150000"/>
              </a:lnSpc>
              <a:spcBef>
                <a:spcPts val="480"/>
              </a:spcBef>
              <a:buSzPct val="88000"/>
              <a:buFontTx/>
              <a:buBlip>
                <a:blip r:embed="rId5"/>
              </a:buBlip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06" indent="-265098" algn="l" defTabSz="898472" rtl="0" eaLnBrk="1" latinLnBrk="0" hangingPunct="1">
              <a:lnSpc>
                <a:spcPct val="150000"/>
              </a:lnSpc>
              <a:spcBef>
                <a:spcPts val="480"/>
              </a:spcBef>
              <a:buSzPct val="88000"/>
              <a:buFontTx/>
              <a:buBlip>
                <a:blip r:embed="rId5"/>
              </a:buBlip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535" indent="-271448" algn="l" defTabSz="914347" rtl="0" eaLnBrk="1" latinLnBrk="0" hangingPunct="1">
              <a:lnSpc>
                <a:spcPct val="150000"/>
              </a:lnSpc>
              <a:spcBef>
                <a:spcPts val="480"/>
              </a:spcBef>
              <a:buSzPct val="88000"/>
              <a:buFontTx/>
              <a:buBlip>
                <a:blip r:embed="rId5"/>
              </a:buBlip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114" indent="-265098" algn="l" defTabSz="914347" rtl="0" eaLnBrk="1" latinLnBrk="0" hangingPunct="1">
              <a:lnSpc>
                <a:spcPct val="150000"/>
              </a:lnSpc>
              <a:spcBef>
                <a:spcPts val="480"/>
              </a:spcBef>
              <a:buSzPct val="88000"/>
              <a:buFontTx/>
              <a:buBlip>
                <a:blip r:embed="rId5"/>
              </a:buBlip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5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00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800" dirty="0">
                <a:solidFill>
                  <a:srgbClr val="000000"/>
                </a:solidFill>
                <a:latin typeface="Arial" panose="020B0604020202020204" pitchFamily="34" charset="0"/>
              </a:rPr>
              <a:t>The two b-quarks can be split into two hemispheres</a:t>
            </a:r>
          </a:p>
          <a:p>
            <a:pPr marL="0" indent="0">
              <a:buNone/>
            </a:pPr>
            <a:r>
              <a:rPr lang="es-MX" sz="1800" dirty="0">
                <a:solidFill>
                  <a:srgbClr val="000000"/>
                </a:solidFill>
                <a:latin typeface="Arial" panose="020B0604020202020204" pitchFamily="34" charset="0"/>
              </a:rPr>
              <a:t>    </a:t>
            </a:r>
            <a:r>
              <a:rPr lang="es-MX" sz="1800" b="1" dirty="0">
                <a:solidFill>
                  <a:srgbClr val="00BF9E"/>
                </a:solidFill>
                <a:latin typeface="Arial" panose="020B0604020202020204" pitchFamily="34" charset="0"/>
                <a:sym typeface="Wingdings" pitchFamily="2" charset="2"/>
              </a:rPr>
              <a:t></a:t>
            </a:r>
            <a:r>
              <a:rPr lang="es-MX" sz="1800" b="1" dirty="0">
                <a:solidFill>
                  <a:srgbClr val="00BF9E"/>
                </a:solidFill>
                <a:latin typeface="Arial" panose="020B0604020202020204" pitchFamily="34" charset="0"/>
              </a:rPr>
              <a:t> Thrust axis</a:t>
            </a:r>
            <a:r>
              <a:rPr lang="es-MX" sz="1800" b="1" i="0" u="none" strike="noStrike" dirty="0">
                <a:solidFill>
                  <a:srgbClr val="00BF9E"/>
                </a:solidFill>
                <a:effectLst/>
                <a:latin typeface="Arial" panose="020B0604020202020204" pitchFamily="34" charset="0"/>
              </a:rPr>
              <a:t> </a:t>
            </a:r>
            <a:endParaRPr lang="es-MX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MX" sz="1800" dirty="0">
                <a:solidFill>
                  <a:srgbClr val="000000"/>
                </a:solidFill>
                <a:latin typeface="Arial" panose="020B0604020202020204" pitchFamily="34" charset="0"/>
              </a:rPr>
              <a:t>Signal decays involve missing energy from neutrinos</a:t>
            </a:r>
          </a:p>
          <a:p>
            <a:pPr marL="0" indent="0">
              <a:buNone/>
            </a:pPr>
            <a:r>
              <a:rPr lang="es-MX" sz="1800" dirty="0">
                <a:solidFill>
                  <a:srgbClr val="000000"/>
                </a:solidFill>
                <a:latin typeface="Arial" panose="020B0604020202020204" pitchFamily="34" charset="0"/>
              </a:rPr>
              <a:t>    </a:t>
            </a:r>
            <a:r>
              <a:rPr lang="es-MX" sz="1800" b="1" dirty="0">
                <a:solidFill>
                  <a:srgbClr val="00BF9E"/>
                </a:solidFill>
                <a:latin typeface="Arial" panose="020B0604020202020204" pitchFamily="34" charset="0"/>
                <a:sym typeface="Wingdings" pitchFamily="2" charset="2"/>
              </a:rPr>
              <a:t> Energy imbalance</a:t>
            </a:r>
            <a:endParaRPr lang="es-MX" sz="1800" b="1" dirty="0">
              <a:solidFill>
                <a:srgbClr val="00BF9E"/>
              </a:solidFill>
              <a:latin typeface="Arial" panose="020B0604020202020204" pitchFamily="34" charset="0"/>
            </a:endParaRPr>
          </a:p>
          <a:p>
            <a:r>
              <a:rPr lang="es-MX" sz="1800" dirty="0">
                <a:solidFill>
                  <a:srgbClr val="000000"/>
                </a:solidFill>
                <a:latin typeface="Arial" panose="020B0604020202020204" pitchFamily="34" charset="0"/>
              </a:rPr>
              <a:t>Bkg have more balanced energy distributions</a:t>
            </a:r>
          </a:p>
          <a:p>
            <a:r>
              <a:rPr lang="es-MX" sz="1800" dirty="0">
                <a:solidFill>
                  <a:srgbClr val="000000"/>
                </a:solidFill>
                <a:latin typeface="Arial" panose="020B0604020202020204" pitchFamily="34" charset="0"/>
              </a:rPr>
              <a:t>Preselection removes obvious background</a:t>
            </a:r>
            <a:endParaRPr lang="es-MX" sz="1800" dirty="0">
              <a:solidFill>
                <a:srgbClr val="00BF9E"/>
              </a:solidFill>
            </a:endParaRPr>
          </a:p>
          <a:p>
            <a:endParaRPr lang="es-MX" sz="1800" dirty="0"/>
          </a:p>
          <a:p>
            <a:endParaRPr lang="es-MX" sz="1800" dirty="0"/>
          </a:p>
          <a:p>
            <a:pPr>
              <a:buClr>
                <a:srgbClr val="00BF9E"/>
              </a:buClr>
              <a:buFont typeface="Wingdings" pitchFamily="2" charset="2"/>
              <a:buChar char="q"/>
            </a:pPr>
            <a:endParaRPr lang="es-ES" sz="1799" dirty="0"/>
          </a:p>
          <a:p>
            <a:endParaRPr lang="es-ES" sz="2000" dirty="0"/>
          </a:p>
          <a:p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059755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D0C7A317-37E3-1658-BE0F-EF980E1D4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578" y="1304542"/>
            <a:ext cx="6391168" cy="4770794"/>
          </a:xfrm>
        </p:spPr>
        <p:txBody>
          <a:bodyPr>
            <a:normAutofit lnSpcReduction="10000"/>
          </a:bodyPr>
          <a:lstStyle/>
          <a:p>
            <a:r>
              <a:rPr lang="es-MX" sz="1800" dirty="0"/>
              <a:t>Events must have a candidate tau vertex: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Candidate is chosen as the </a:t>
            </a:r>
            <a:r>
              <a:rPr lang="es-MX" sz="1800" b="1" i="0" u="none" strike="noStrike" dirty="0">
                <a:solidFill>
                  <a:srgbClr val="00BF9E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el-GR" sz="1800" b="1" i="0" u="none" strike="noStrike" dirty="0">
                <a:solidFill>
                  <a:srgbClr val="00BF9E"/>
                </a:solidFill>
                <a:effectLst/>
                <a:latin typeface="Arial" panose="020B0604020202020204" pitchFamily="34" charset="0"/>
              </a:rPr>
              <a:t>π </a:t>
            </a:r>
            <a:r>
              <a:rPr lang="es-MX" sz="1800" b="1" i="0" u="none" strike="noStrike" dirty="0">
                <a:solidFill>
                  <a:srgbClr val="00BF9E"/>
                </a:solidFill>
                <a:effectLst/>
                <a:latin typeface="Arial" panose="020B0604020202020204" pitchFamily="34" charset="0"/>
              </a:rPr>
              <a:t>vertex </a:t>
            </a:r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with the smallest vertex fit </a:t>
            </a: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χ</a:t>
            </a:r>
            <a:r>
              <a:rPr lang="el-GR" sz="1800" b="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 the </a:t>
            </a:r>
            <a:r>
              <a:rPr lang="es-MX" sz="1800" b="0" i="0" u="none" strike="noStrike" dirty="0">
                <a:solidFill>
                  <a:srgbClr val="00BF9E"/>
                </a:solidFill>
                <a:effectLst/>
                <a:latin typeface="Arial" panose="020B0604020202020204" pitchFamily="34" charset="0"/>
              </a:rPr>
              <a:t>signal hemisphere</a:t>
            </a:r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es-MX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have an invariant mass below that of the </a:t>
            </a: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 </a:t>
            </a:r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lepton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800" dirty="0"/>
              <a:t>have at least one m(</a:t>
            </a:r>
            <a:r>
              <a:rPr lang="el-GR" sz="1800" dirty="0" err="1"/>
              <a:t>π+π</a:t>
            </a:r>
            <a:r>
              <a:rPr lang="el-GR" sz="1800" dirty="0"/>
              <a:t>−) </a:t>
            </a:r>
            <a:r>
              <a:rPr lang="es-MX" sz="1800" dirty="0"/>
              <a:t>combination within the range 0.6–1.0 GeV</a:t>
            </a:r>
          </a:p>
          <a:p>
            <a:r>
              <a:rPr lang="es-MX" sz="1800" dirty="0"/>
              <a:t>Look for </a:t>
            </a:r>
            <a:r>
              <a:rPr lang="es-MX" sz="1800" b="1" dirty="0">
                <a:solidFill>
                  <a:srgbClr val="00BF9E"/>
                </a:solidFill>
              </a:rPr>
              <a:t>3 pion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800" dirty="0"/>
              <a:t>Reconstruct the </a:t>
            </a:r>
            <a:r>
              <a:rPr lang="es-MX" sz="1800" b="1" dirty="0">
                <a:solidFill>
                  <a:srgbClr val="00BF9E"/>
                </a:solidFill>
              </a:rPr>
              <a:t>mass and number of 3 pion candidates </a:t>
            </a:r>
            <a:r>
              <a:rPr lang="es-MX" sz="1800" dirty="0"/>
              <a:t>in</a:t>
            </a:r>
            <a:r>
              <a:rPr lang="es-MX" sz="1800" b="1" dirty="0">
                <a:solidFill>
                  <a:srgbClr val="00BF9E"/>
                </a:solidFill>
              </a:rPr>
              <a:t> </a:t>
            </a:r>
            <a:r>
              <a:rPr lang="es-MX" sz="1800" dirty="0"/>
              <a:t>the event</a:t>
            </a:r>
          </a:p>
          <a:p>
            <a:r>
              <a:rPr lang="es-MX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Reconstruct invariant mass of intermediate resonances</a:t>
            </a:r>
            <a:endParaRPr lang="es-MX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1800" b="1" i="0" u="none" strike="noStrike" dirty="0">
                <a:solidFill>
                  <a:srgbClr val="00BF9E"/>
                </a:solidFill>
                <a:effectLst/>
                <a:latin typeface="Arial" panose="020B0604020202020204" pitchFamily="34" charset="0"/>
              </a:rPr>
              <a:t>a</a:t>
            </a:r>
            <a:r>
              <a:rPr lang="es-MX" sz="1800" b="1" i="0" u="none" strike="noStrike" baseline="-25000" dirty="0">
                <a:solidFill>
                  <a:srgbClr val="00BF9E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es-MX" sz="1800" b="1" i="0" u="none" strike="noStrike" baseline="30000" dirty="0">
                <a:solidFill>
                  <a:srgbClr val="00BF9E"/>
                </a:solidFill>
                <a:effectLst/>
                <a:latin typeface="Arial" panose="020B0604020202020204" pitchFamily="34" charset="0"/>
              </a:rPr>
              <a:t>± </a:t>
            </a:r>
            <a:r>
              <a:rPr lang="es-MX" sz="1800" b="1" i="0" u="none" strike="noStrike" dirty="0">
                <a:solidFill>
                  <a:srgbClr val="00BF9E"/>
                </a:solidFill>
                <a:effectLst/>
                <a:latin typeface="Arial" panose="020B0604020202020204" pitchFamily="34" charset="0"/>
              </a:rPr>
              <a:t>and </a:t>
            </a:r>
            <a:r>
              <a:rPr lang="el-GR" sz="1800" b="1" i="0" u="none" strike="noStrike" dirty="0">
                <a:solidFill>
                  <a:srgbClr val="00BF9E"/>
                </a:solidFill>
                <a:effectLst/>
                <a:latin typeface="Arial" panose="020B0604020202020204" pitchFamily="34" charset="0"/>
              </a:rPr>
              <a:t>ρ</a:t>
            </a:r>
            <a:r>
              <a:rPr lang="el-GR" sz="1800" b="1" i="0" u="none" strike="noStrike" baseline="-25000" dirty="0">
                <a:solidFill>
                  <a:srgbClr val="00BF9E"/>
                </a:solidFill>
                <a:effectLst/>
                <a:latin typeface="Arial" panose="020B0604020202020204" pitchFamily="34" charset="0"/>
              </a:rPr>
              <a:t>0</a:t>
            </a:r>
            <a:r>
              <a:rPr lang="el-GR" sz="1800" b="1" i="0" u="none" strike="noStrike" dirty="0">
                <a:solidFill>
                  <a:srgbClr val="00BF9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MX" sz="1800" b="1" i="0" u="none" strike="noStrike" dirty="0">
                <a:solidFill>
                  <a:srgbClr val="00BF9E"/>
                </a:solidFill>
                <a:effectLst/>
                <a:latin typeface="Arial" panose="020B0604020202020204" pitchFamily="34" charset="0"/>
              </a:rPr>
              <a:t>mesons</a:t>
            </a:r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the </a:t>
            </a: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decay chain.</a:t>
            </a:r>
            <a:endParaRPr lang="es-MX" sz="1800" dirty="0"/>
          </a:p>
          <a:p>
            <a:endParaRPr lang="es-MX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9719B50-0F47-F477-006D-63755704B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CED3-EFED-4069-95EA-4CD91F652799}" type="datetime4">
              <a:rPr lang="en-US" noProof="0" smtClean="0"/>
              <a:t>April 23, 2025</a:t>
            </a:fld>
            <a:endParaRPr lang="en-US" noProof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B971A12-C5B8-FEB7-B6CF-2CC3C0FED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9</a:t>
            </a:fld>
            <a:endParaRPr lang="en-US" noProof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7E03B978-811A-B60B-AEEB-657E0E5C3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578" y="301977"/>
            <a:ext cx="9158904" cy="767748"/>
          </a:xfrm>
        </p:spPr>
        <p:txBody>
          <a:bodyPr>
            <a:normAutofit/>
          </a:bodyPr>
          <a:lstStyle/>
          <a:p>
            <a:r>
              <a:rPr lang="es-MX" sz="4800" dirty="0">
                <a:solidFill>
                  <a:srgbClr val="00BF9E"/>
                </a:solidFill>
              </a:rPr>
              <a:t>Tau reconstruction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D403D13-A6FC-6AD5-F10F-6E66FEC00744}"/>
              </a:ext>
            </a:extLst>
          </p:cNvPr>
          <p:cNvSpPr txBox="1"/>
          <p:nvPr/>
        </p:nvSpPr>
        <p:spPr>
          <a:xfrm>
            <a:off x="7418522" y="1838149"/>
            <a:ext cx="4773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π</a:t>
            </a:r>
            <a:r>
              <a:rPr lang="el-GR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s-E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s-E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l-G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l-GR" sz="4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endParaRPr lang="es-MX" sz="4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757211"/>
      </p:ext>
    </p:extLst>
  </p:cSld>
  <p:clrMapOvr>
    <a:masterClrMapping/>
  </p:clrMapOvr>
</p:sld>
</file>

<file path=ppt/theme/theme1.xml><?xml version="1.0" encoding="utf-8"?>
<a:theme xmlns:a="http://schemas.openxmlformats.org/drawingml/2006/main" name="Folienmaster_Form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2.xml><?xml version="1.0" encoding="utf-8"?>
<a:theme xmlns:a="http://schemas.openxmlformats.org/drawingml/2006/main" name="Folienmaster_Punkte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70868</TotalTime>
  <Words>1062</Words>
  <Application>Microsoft Macintosh PowerPoint</Application>
  <PresentationFormat>Panorámica</PresentationFormat>
  <Paragraphs>172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Arial</vt:lpstr>
      <vt:lpstr>Calibri</vt:lpstr>
      <vt:lpstr>Cambria Math</vt:lpstr>
      <vt:lpstr>MJXc-TeX-math-I</vt:lpstr>
      <vt:lpstr>PT Sans</vt:lpstr>
      <vt:lpstr>Times New Roman</vt:lpstr>
      <vt:lpstr>Wingdings</vt:lpstr>
      <vt:lpstr>Folienmaster_Form</vt:lpstr>
      <vt:lpstr>Folienmaster_Punkte</vt:lpstr>
      <vt:lpstr>Presentación de PowerPoint</vt:lpstr>
      <vt:lpstr>Introduction</vt:lpstr>
      <vt:lpstr>Motivation</vt:lpstr>
      <vt:lpstr>Why focus on Bs→τ+τ−</vt:lpstr>
      <vt:lpstr>Dealing with background events </vt:lpstr>
      <vt:lpstr>What Has Been Done Before Bu and Bc Decays</vt:lpstr>
      <vt:lpstr>Simulation and samples</vt:lpstr>
      <vt:lpstr>Event selection strategy</vt:lpstr>
      <vt:lpstr>Tau reconstruction</vt:lpstr>
      <vt:lpstr>Boosted Decision Trees</vt:lpstr>
      <vt:lpstr>Plans for Bs→τ+τ− </vt:lpstr>
      <vt:lpstr>Analysis strategy</vt:lpstr>
      <vt:lpstr>Goal and Plan for the study</vt:lpstr>
      <vt:lpstr>Progress and next steps</vt:lpstr>
      <vt:lpstr>Thank you</vt:lpstr>
      <vt:lpstr>Efficiency and Optimization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Franzi</dc:creator>
  <cp:lastModifiedBy>Anuar Sifuentes</cp:lastModifiedBy>
  <cp:revision>127</cp:revision>
  <dcterms:created xsi:type="dcterms:W3CDTF">2017-12-07T14:50:50Z</dcterms:created>
  <dcterms:modified xsi:type="dcterms:W3CDTF">2025-04-23T15:39:54Z</dcterms:modified>
</cp:coreProperties>
</file>