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145707215" r:id="rId5"/>
    <p:sldId id="2145707221" r:id="rId6"/>
    <p:sldId id="2145707228" r:id="rId7"/>
    <p:sldId id="2145707229" r:id="rId8"/>
    <p:sldId id="2145707223" r:id="rId9"/>
    <p:sldId id="2145707219" r:id="rId10"/>
    <p:sldId id="2145707230" r:id="rId11"/>
    <p:sldId id="2145707231" r:id="rId12"/>
    <p:sldId id="2145707232" r:id="rId13"/>
    <p:sldId id="2145707234" r:id="rId14"/>
    <p:sldId id="2145707235" r:id="rId15"/>
    <p:sldId id="2145707236" r:id="rId16"/>
    <p:sldId id="2145707227"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7"/>
    <p:restoredTop sz="97532" autoAdjust="0"/>
  </p:normalViewPr>
  <p:slideViewPr>
    <p:cSldViewPr snapToGrid="0">
      <p:cViewPr varScale="1">
        <p:scale>
          <a:sx n="155" d="100"/>
          <a:sy n="155" d="100"/>
        </p:scale>
        <p:origin x="34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539BE-D7A1-E44B-968C-2606CFF948C2}" type="datetimeFigureOut">
              <a:rPr lang="it-IT" smtClean="0"/>
              <a:t>19/05/2025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DCBEE-7846-2F4F-97EE-1E5896BD1503}" type="slidenum">
              <a:rPr lang="it-IT" smtClean="0"/>
              <a:t>‹#›</a:t>
            </a:fld>
            <a:endParaRPr lang="it-IT"/>
          </a:p>
        </p:txBody>
      </p:sp>
    </p:spTree>
    <p:extLst>
      <p:ext uri="{BB962C8B-B14F-4D97-AF65-F5344CB8AC3E}">
        <p14:creationId xmlns:p14="http://schemas.microsoft.com/office/powerpoint/2010/main" val="370654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Cover</a:t>
            </a:r>
          </a:p>
        </p:txBody>
      </p:sp>
      <p:sp>
        <p:nvSpPr>
          <p:cNvPr id="4" name="Segnaposto numero diapositiva 3"/>
          <p:cNvSpPr>
            <a:spLocks noGrp="1"/>
          </p:cNvSpPr>
          <p:nvPr>
            <p:ph type="sldNum" sz="quarter" idx="5"/>
          </p:nvPr>
        </p:nvSpPr>
        <p:spPr/>
        <p:txBody>
          <a:bodyPr/>
          <a:lstStyle/>
          <a:p>
            <a:fld id="{A065D7AB-67CD-5A49-B584-CEA407991541}" type="slidenum">
              <a:rPr lang="it-IT" smtClean="0"/>
              <a:t>1</a:t>
            </a:fld>
            <a:endParaRPr lang="it-IT"/>
          </a:p>
        </p:txBody>
      </p:sp>
    </p:spTree>
    <p:extLst>
      <p:ext uri="{BB962C8B-B14F-4D97-AF65-F5344CB8AC3E}">
        <p14:creationId xmlns:p14="http://schemas.microsoft.com/office/powerpoint/2010/main" val="17454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73BB5E-FC19-E342-629C-4A2811E1683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BE0A38F-A3F3-801D-5E54-ED2B8FB0D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D16BBE1-B5F2-3D43-095B-C846B09FEAFF}"/>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5" name="Segnaposto piè di pagina 4">
            <a:extLst>
              <a:ext uri="{FF2B5EF4-FFF2-40B4-BE49-F238E27FC236}">
                <a16:creationId xmlns:a16="http://schemas.microsoft.com/office/drawing/2014/main" id="{8EB45653-8ADD-36CC-0B18-AC4A9E382B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9C62E6-CF1B-2A5B-2D24-3FA7D1E83F22}"/>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10700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03E759-8771-CCAC-1FED-64FD8CE0F64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EFC2A4E-583A-A8CF-74FE-774B57DB12E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24C348-777F-DA1A-EA2D-5F82FBFFA78B}"/>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5" name="Segnaposto piè di pagina 4">
            <a:extLst>
              <a:ext uri="{FF2B5EF4-FFF2-40B4-BE49-F238E27FC236}">
                <a16:creationId xmlns:a16="http://schemas.microsoft.com/office/drawing/2014/main" id="{8D585561-B78D-5CE5-B5B4-72F1439049A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4282F2-47C5-0BD1-1E9C-16A7E0AF36F5}"/>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423966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5A6633B-CBC4-5E6A-D09B-E4EDB7D77D6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99D1275-614F-F411-5085-F761CA811B0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3DBC02-2A5B-D7B1-F0AA-EA1F61B4CDAE}"/>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5" name="Segnaposto piè di pagina 4">
            <a:extLst>
              <a:ext uri="{FF2B5EF4-FFF2-40B4-BE49-F238E27FC236}">
                <a16:creationId xmlns:a16="http://schemas.microsoft.com/office/drawing/2014/main" id="{1B3D14B5-4E76-F326-2177-3B0DBC9302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41AB2A-FB28-8A6A-6418-9BB8C4819A28}"/>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332274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ullet_Poin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5269E-67DB-7319-5A74-3B7E6D64AE57}"/>
              </a:ext>
            </a:extLst>
          </p:cNvPr>
          <p:cNvSpPr>
            <a:spLocks noGrp="1"/>
          </p:cNvSpPr>
          <p:nvPr>
            <p:ph type="ctrTitle" hasCustomPrompt="1"/>
          </p:nvPr>
        </p:nvSpPr>
        <p:spPr>
          <a:xfrm>
            <a:off x="3596639" y="1440297"/>
            <a:ext cx="4998719" cy="532679"/>
          </a:xfrm>
        </p:spPr>
        <p:txBody>
          <a:bodyPr anchor="b"/>
          <a:lstStyle>
            <a:lvl1pPr algn="ctr">
              <a:defRPr sz="3600" b="1" i="1">
                <a:solidFill>
                  <a:srgbClr val="1528BC"/>
                </a:solidFill>
                <a:latin typeface="Titillium Web" pitchFamily="2" charset="77"/>
              </a:defRPr>
            </a:lvl1pPr>
          </a:lstStyle>
          <a:p>
            <a:r>
              <a:rPr lang="it-IT"/>
              <a:t>TITOLO</a:t>
            </a:r>
          </a:p>
        </p:txBody>
      </p:sp>
      <p:sp>
        <p:nvSpPr>
          <p:cNvPr id="7" name="Segnaposto contenuto 2">
            <a:extLst>
              <a:ext uri="{FF2B5EF4-FFF2-40B4-BE49-F238E27FC236}">
                <a16:creationId xmlns:a16="http://schemas.microsoft.com/office/drawing/2014/main" id="{C30483E9-A54D-B9BB-991F-12C4ED144760}"/>
              </a:ext>
            </a:extLst>
          </p:cNvPr>
          <p:cNvSpPr>
            <a:spLocks noGrp="1"/>
          </p:cNvSpPr>
          <p:nvPr>
            <p:ph idx="13" hasCustomPrompt="1"/>
          </p:nvPr>
        </p:nvSpPr>
        <p:spPr>
          <a:xfrm>
            <a:off x="1097279" y="2419739"/>
            <a:ext cx="10381957" cy="3644779"/>
          </a:xfrm>
        </p:spPr>
        <p:txBody>
          <a:bodyPr/>
          <a:lstStyle>
            <a:lvl1pPr marL="228600" indent="-228600">
              <a:buFont typeface="Wingdings" pitchFamily="2" charset="2"/>
              <a:buChar char="§"/>
              <a:defRPr>
                <a:solidFill>
                  <a:srgbClr val="1C7FFF"/>
                </a:solidFill>
                <a:latin typeface="+mn-lt"/>
              </a:defRPr>
            </a:lvl1pPr>
          </a:lstStyle>
          <a:p>
            <a:pPr lvl="0"/>
            <a:r>
              <a:rPr lang="it-IT" err="1"/>
              <a:t>Lorem</a:t>
            </a:r>
            <a:r>
              <a:rPr lang="it-IT"/>
              <a:t> </a:t>
            </a:r>
            <a:r>
              <a:rPr lang="it-IT" err="1"/>
              <a:t>Ipsum</a:t>
            </a:r>
            <a:endParaRPr lang="it-IT"/>
          </a:p>
          <a:p>
            <a:pPr lvl="0"/>
            <a:r>
              <a:rPr lang="it-IT" err="1"/>
              <a:t>Lorem</a:t>
            </a:r>
            <a:r>
              <a:rPr lang="it-IT"/>
              <a:t> </a:t>
            </a:r>
            <a:r>
              <a:rPr lang="it-IT" err="1"/>
              <a:t>Ipsum</a:t>
            </a:r>
            <a:endParaRPr lang="it-IT"/>
          </a:p>
          <a:p>
            <a:pPr lvl="0"/>
            <a:r>
              <a:rPr lang="it-IT" err="1"/>
              <a:t>Lorem</a:t>
            </a:r>
            <a:r>
              <a:rPr lang="it-IT"/>
              <a:t> </a:t>
            </a:r>
            <a:r>
              <a:rPr lang="it-IT" err="1"/>
              <a:t>Ipsum</a:t>
            </a:r>
            <a:endParaRPr lang="it-IT"/>
          </a:p>
          <a:p>
            <a:pPr lvl="0"/>
            <a:r>
              <a:rPr lang="it-IT" err="1"/>
              <a:t>Lorem</a:t>
            </a:r>
            <a:r>
              <a:rPr lang="it-IT"/>
              <a:t> </a:t>
            </a:r>
            <a:r>
              <a:rPr lang="it-IT" err="1"/>
              <a:t>Ipsum</a:t>
            </a:r>
            <a:endParaRPr lang="it-IT"/>
          </a:p>
        </p:txBody>
      </p:sp>
      <p:pic>
        <p:nvPicPr>
          <p:cNvPr id="8" name="Immagine 7">
            <a:extLst>
              <a:ext uri="{FF2B5EF4-FFF2-40B4-BE49-F238E27FC236}">
                <a16:creationId xmlns:a16="http://schemas.microsoft.com/office/drawing/2014/main" id="{BFB658D6-55B1-5B1C-38C4-668145D4EFBD}"/>
              </a:ext>
            </a:extLst>
          </p:cNvPr>
          <p:cNvPicPr>
            <a:picLocks noChangeAspect="1"/>
          </p:cNvPicPr>
          <p:nvPr userDrawn="1"/>
        </p:nvPicPr>
        <p:blipFill>
          <a:blip r:embed="rId2"/>
          <a:stretch>
            <a:fillRect/>
          </a:stretch>
        </p:blipFill>
        <p:spPr>
          <a:xfrm>
            <a:off x="-1" y="0"/>
            <a:ext cx="12192001" cy="850899"/>
          </a:xfrm>
          <a:prstGeom prst="rect">
            <a:avLst/>
          </a:prstGeom>
        </p:spPr>
      </p:pic>
      <p:grpSp>
        <p:nvGrpSpPr>
          <p:cNvPr id="10" name="Gruppo 9">
            <a:extLst>
              <a:ext uri="{FF2B5EF4-FFF2-40B4-BE49-F238E27FC236}">
                <a16:creationId xmlns:a16="http://schemas.microsoft.com/office/drawing/2014/main" id="{7AC790A9-172A-9C68-8699-5E198F0B7512}"/>
              </a:ext>
            </a:extLst>
          </p:cNvPr>
          <p:cNvGrpSpPr/>
          <p:nvPr userDrawn="1"/>
        </p:nvGrpSpPr>
        <p:grpSpPr>
          <a:xfrm>
            <a:off x="0" y="6511282"/>
            <a:ext cx="12192000" cy="361767"/>
            <a:chOff x="0" y="6511282"/>
            <a:chExt cx="12192000" cy="361767"/>
          </a:xfrm>
        </p:grpSpPr>
        <p:pic>
          <p:nvPicPr>
            <p:cNvPr id="11" name="Immagine 10">
              <a:extLst>
                <a:ext uri="{FF2B5EF4-FFF2-40B4-BE49-F238E27FC236}">
                  <a16:creationId xmlns:a16="http://schemas.microsoft.com/office/drawing/2014/main" id="{130F447E-A1AA-F999-14C7-8F61849004C5}"/>
                </a:ext>
              </a:extLst>
            </p:cNvPr>
            <p:cNvPicPr>
              <a:picLocks noChangeAspect="1"/>
            </p:cNvPicPr>
            <p:nvPr/>
          </p:nvPicPr>
          <p:blipFill>
            <a:blip r:embed="rId3"/>
            <a:stretch>
              <a:fillRect/>
            </a:stretch>
          </p:blipFill>
          <p:spPr>
            <a:xfrm>
              <a:off x="0" y="6511282"/>
              <a:ext cx="12192000" cy="361767"/>
            </a:xfrm>
            <a:prstGeom prst="rect">
              <a:avLst/>
            </a:prstGeom>
          </p:spPr>
        </p:pic>
        <p:sp>
          <p:nvSpPr>
            <p:cNvPr id="12" name="CasellaDiTesto 11">
              <a:extLst>
                <a:ext uri="{FF2B5EF4-FFF2-40B4-BE49-F238E27FC236}">
                  <a16:creationId xmlns:a16="http://schemas.microsoft.com/office/drawing/2014/main" id="{F1818AA1-D2C2-62F4-A4E3-CC1FC87DE3E6}"/>
                </a:ext>
              </a:extLst>
            </p:cNvPr>
            <p:cNvSpPr txBox="1"/>
            <p:nvPr/>
          </p:nvSpPr>
          <p:spPr>
            <a:xfrm>
              <a:off x="6712747" y="6536581"/>
              <a:ext cx="5317225" cy="307777"/>
            </a:xfrm>
            <a:prstGeom prst="rect">
              <a:avLst/>
            </a:prstGeom>
            <a:noFill/>
          </p:spPr>
          <p:txBody>
            <a:bodyPr wrap="square" rtlCol="0">
              <a:spAutoFit/>
            </a:bodyPr>
            <a:lstStyle/>
            <a:p>
              <a:pPr algn="r"/>
              <a:r>
                <a:rPr lang="it-IT" sz="1400">
                  <a:solidFill>
                    <a:schemeClr val="bg1">
                      <a:alpha val="50000"/>
                    </a:schemeClr>
                  </a:solidFill>
                  <a:latin typeface="Titillium" pitchFamily="2" charset="77"/>
                </a:rPr>
                <a:t>Missione 4 </a:t>
              </a:r>
              <a:r>
                <a:rPr lang="it-IT" sz="1400" b="1">
                  <a:solidFill>
                    <a:schemeClr val="bg1">
                      <a:alpha val="50000"/>
                    </a:schemeClr>
                  </a:solidFill>
                  <a:latin typeface="Titillium" pitchFamily="2" charset="77"/>
                </a:rPr>
                <a:t>• Istruzione e Ricerca </a:t>
              </a:r>
              <a:endParaRPr lang="it-IT" sz="1400">
                <a:solidFill>
                  <a:schemeClr val="bg1">
                    <a:alpha val="50000"/>
                  </a:schemeClr>
                </a:solidFill>
                <a:latin typeface="Titillium" pitchFamily="2" charset="77"/>
              </a:endParaRPr>
            </a:p>
          </p:txBody>
        </p:sp>
        <p:sp>
          <p:nvSpPr>
            <p:cNvPr id="13" name="CasellaDiTesto 12">
              <a:extLst>
                <a:ext uri="{FF2B5EF4-FFF2-40B4-BE49-F238E27FC236}">
                  <a16:creationId xmlns:a16="http://schemas.microsoft.com/office/drawing/2014/main" id="{14897D25-23F4-64AB-8EF9-8C630493B1D1}"/>
                </a:ext>
              </a:extLst>
            </p:cNvPr>
            <p:cNvSpPr txBox="1"/>
            <p:nvPr/>
          </p:nvSpPr>
          <p:spPr>
            <a:xfrm>
              <a:off x="467555" y="6530753"/>
              <a:ext cx="7919208" cy="307777"/>
            </a:xfrm>
            <a:prstGeom prst="rect">
              <a:avLst/>
            </a:prstGeom>
            <a:noFill/>
          </p:spPr>
          <p:txBody>
            <a:bodyPr wrap="square" rtlCol="0">
              <a:spAutoFit/>
            </a:bodyPr>
            <a:lstStyle/>
            <a:p>
              <a:r>
                <a:rPr lang="it-IT" sz="1400">
                  <a:solidFill>
                    <a:schemeClr val="bg1"/>
                  </a:solidFill>
                  <a:latin typeface="Titillium Web" pitchFamily="2" charset="77"/>
                </a:rPr>
                <a:t>ICSC </a:t>
              </a:r>
              <a:r>
                <a:rPr lang="it-IT" sz="1400" err="1">
                  <a:solidFill>
                    <a:schemeClr val="bg1"/>
                  </a:solidFill>
                  <a:latin typeface="Titillium Web" pitchFamily="2" charset="77"/>
                </a:rPr>
                <a:t>Italian</a:t>
              </a:r>
              <a:r>
                <a:rPr lang="it-IT" sz="1400">
                  <a:solidFill>
                    <a:schemeClr val="bg1"/>
                  </a:solidFill>
                  <a:latin typeface="Titillium Web" pitchFamily="2" charset="77"/>
                </a:rPr>
                <a:t> </a:t>
              </a:r>
              <a:r>
                <a:rPr lang="it-IT" sz="1400" err="1">
                  <a:solidFill>
                    <a:schemeClr val="bg1"/>
                  </a:solidFill>
                  <a:latin typeface="Titillium Web" pitchFamily="2" charset="77"/>
                </a:rPr>
                <a:t>Research</a:t>
              </a:r>
              <a:r>
                <a:rPr lang="it-IT" sz="1400">
                  <a:solidFill>
                    <a:schemeClr val="bg1"/>
                  </a:solidFill>
                  <a:latin typeface="Titillium Web" pitchFamily="2" charset="77"/>
                </a:rPr>
                <a:t> Center on High-Performance Computing, Big Data and Quantum Computing</a:t>
              </a:r>
            </a:p>
          </p:txBody>
        </p:sp>
      </p:grpSp>
    </p:spTree>
    <p:extLst>
      <p:ext uri="{BB962C8B-B14F-4D97-AF65-F5344CB8AC3E}">
        <p14:creationId xmlns:p14="http://schemas.microsoft.com/office/powerpoint/2010/main" val="179699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ullet_PointSopr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099DD6-3E52-2633-A21B-98811EC2E0FC}"/>
              </a:ext>
            </a:extLst>
          </p:cNvPr>
          <p:cNvPicPr>
            <a:picLocks noChangeAspect="1"/>
          </p:cNvPicPr>
          <p:nvPr userDrawn="1"/>
        </p:nvPicPr>
        <p:blipFill>
          <a:blip r:embed="rId2"/>
          <a:stretch>
            <a:fillRect/>
          </a:stretch>
        </p:blipFill>
        <p:spPr>
          <a:xfrm>
            <a:off x="-4244799" y="5252533"/>
            <a:ext cx="11340000" cy="2864215"/>
          </a:xfrm>
          <a:prstGeom prst="rect">
            <a:avLst/>
          </a:prstGeom>
        </p:spPr>
      </p:pic>
      <p:sp>
        <p:nvSpPr>
          <p:cNvPr id="2" name="Titolo 1">
            <a:extLst>
              <a:ext uri="{FF2B5EF4-FFF2-40B4-BE49-F238E27FC236}">
                <a16:creationId xmlns:a16="http://schemas.microsoft.com/office/drawing/2014/main" id="{4CD5269E-67DB-7319-5A74-3B7E6D64AE57}"/>
              </a:ext>
            </a:extLst>
          </p:cNvPr>
          <p:cNvSpPr>
            <a:spLocks noGrp="1"/>
          </p:cNvSpPr>
          <p:nvPr>
            <p:ph type="ctrTitle" hasCustomPrompt="1"/>
          </p:nvPr>
        </p:nvSpPr>
        <p:spPr>
          <a:xfrm>
            <a:off x="3596639" y="1206409"/>
            <a:ext cx="4998719" cy="532679"/>
          </a:xfrm>
        </p:spPr>
        <p:txBody>
          <a:bodyPr anchor="b"/>
          <a:lstStyle>
            <a:lvl1pPr algn="ctr">
              <a:defRPr sz="3600" b="1" i="1">
                <a:solidFill>
                  <a:srgbClr val="1528BC"/>
                </a:solidFill>
                <a:latin typeface="Titillium Web" pitchFamily="2" charset="77"/>
              </a:defRPr>
            </a:lvl1pPr>
          </a:lstStyle>
          <a:p>
            <a:r>
              <a:rPr lang="it-IT"/>
              <a:t>TITOLO</a:t>
            </a:r>
          </a:p>
        </p:txBody>
      </p:sp>
      <p:sp>
        <p:nvSpPr>
          <p:cNvPr id="7" name="Segnaposto contenuto 2">
            <a:extLst>
              <a:ext uri="{FF2B5EF4-FFF2-40B4-BE49-F238E27FC236}">
                <a16:creationId xmlns:a16="http://schemas.microsoft.com/office/drawing/2014/main" id="{C30483E9-A54D-B9BB-991F-12C4ED144760}"/>
              </a:ext>
            </a:extLst>
          </p:cNvPr>
          <p:cNvSpPr>
            <a:spLocks noGrp="1"/>
          </p:cNvSpPr>
          <p:nvPr>
            <p:ph idx="13" hasCustomPrompt="1"/>
          </p:nvPr>
        </p:nvSpPr>
        <p:spPr>
          <a:xfrm>
            <a:off x="905019" y="2237128"/>
            <a:ext cx="10381957" cy="3644779"/>
          </a:xfrm>
        </p:spPr>
        <p:txBody>
          <a:bodyPr/>
          <a:lstStyle>
            <a:lvl1pPr marL="228600" indent="-228600">
              <a:buFont typeface="Wingdings" pitchFamily="2" charset="2"/>
              <a:buChar char="§"/>
              <a:defRPr>
                <a:solidFill>
                  <a:srgbClr val="1C7FFF"/>
                </a:solidFill>
                <a:latin typeface="+mn-lt"/>
              </a:defRPr>
            </a:lvl1pPr>
          </a:lstStyle>
          <a:p>
            <a:pPr lvl="0"/>
            <a:r>
              <a:rPr lang="it-IT" err="1"/>
              <a:t>Lorem</a:t>
            </a:r>
            <a:r>
              <a:rPr lang="it-IT"/>
              <a:t> </a:t>
            </a:r>
            <a:r>
              <a:rPr lang="it-IT" err="1"/>
              <a:t>Ipsum</a:t>
            </a:r>
            <a:endParaRPr lang="it-IT"/>
          </a:p>
          <a:p>
            <a:pPr lvl="0"/>
            <a:r>
              <a:rPr lang="it-IT" err="1"/>
              <a:t>Lorem</a:t>
            </a:r>
            <a:r>
              <a:rPr lang="it-IT"/>
              <a:t> </a:t>
            </a:r>
            <a:r>
              <a:rPr lang="it-IT" err="1"/>
              <a:t>Ipsum</a:t>
            </a:r>
            <a:endParaRPr lang="it-IT"/>
          </a:p>
          <a:p>
            <a:pPr lvl="0"/>
            <a:r>
              <a:rPr lang="it-IT" err="1"/>
              <a:t>Lorem</a:t>
            </a:r>
            <a:r>
              <a:rPr lang="it-IT"/>
              <a:t> </a:t>
            </a:r>
            <a:r>
              <a:rPr lang="it-IT" err="1"/>
              <a:t>Ipsum</a:t>
            </a:r>
            <a:endParaRPr lang="it-IT"/>
          </a:p>
          <a:p>
            <a:pPr lvl="0"/>
            <a:r>
              <a:rPr lang="it-IT" err="1"/>
              <a:t>Lorem</a:t>
            </a:r>
            <a:r>
              <a:rPr lang="it-IT"/>
              <a:t> </a:t>
            </a:r>
            <a:r>
              <a:rPr lang="it-IT" err="1"/>
              <a:t>Ipsum</a:t>
            </a:r>
            <a:endParaRPr lang="it-IT"/>
          </a:p>
        </p:txBody>
      </p:sp>
      <p:pic>
        <p:nvPicPr>
          <p:cNvPr id="8" name="Immagine 7">
            <a:extLst>
              <a:ext uri="{FF2B5EF4-FFF2-40B4-BE49-F238E27FC236}">
                <a16:creationId xmlns:a16="http://schemas.microsoft.com/office/drawing/2014/main" id="{BFB658D6-55B1-5B1C-38C4-668145D4EFBD}"/>
              </a:ext>
            </a:extLst>
          </p:cNvPr>
          <p:cNvPicPr>
            <a:picLocks noChangeAspect="1"/>
          </p:cNvPicPr>
          <p:nvPr userDrawn="1"/>
        </p:nvPicPr>
        <p:blipFill>
          <a:blip r:embed="rId3"/>
          <a:stretch>
            <a:fillRect/>
          </a:stretch>
        </p:blipFill>
        <p:spPr>
          <a:xfrm>
            <a:off x="-1" y="0"/>
            <a:ext cx="12192001" cy="850899"/>
          </a:xfrm>
          <a:prstGeom prst="rect">
            <a:avLst/>
          </a:prstGeom>
        </p:spPr>
      </p:pic>
      <p:grpSp>
        <p:nvGrpSpPr>
          <p:cNvPr id="10" name="Gruppo 9">
            <a:extLst>
              <a:ext uri="{FF2B5EF4-FFF2-40B4-BE49-F238E27FC236}">
                <a16:creationId xmlns:a16="http://schemas.microsoft.com/office/drawing/2014/main" id="{7AC790A9-172A-9C68-8699-5E198F0B7512}"/>
              </a:ext>
            </a:extLst>
          </p:cNvPr>
          <p:cNvGrpSpPr/>
          <p:nvPr userDrawn="1"/>
        </p:nvGrpSpPr>
        <p:grpSpPr>
          <a:xfrm>
            <a:off x="0" y="6511282"/>
            <a:ext cx="12192000" cy="361767"/>
            <a:chOff x="0" y="6511282"/>
            <a:chExt cx="12192000" cy="361767"/>
          </a:xfrm>
        </p:grpSpPr>
        <p:pic>
          <p:nvPicPr>
            <p:cNvPr id="11" name="Immagine 10">
              <a:extLst>
                <a:ext uri="{FF2B5EF4-FFF2-40B4-BE49-F238E27FC236}">
                  <a16:creationId xmlns:a16="http://schemas.microsoft.com/office/drawing/2014/main" id="{130F447E-A1AA-F999-14C7-8F61849004C5}"/>
                </a:ext>
              </a:extLst>
            </p:cNvPr>
            <p:cNvPicPr>
              <a:picLocks noChangeAspect="1"/>
            </p:cNvPicPr>
            <p:nvPr/>
          </p:nvPicPr>
          <p:blipFill>
            <a:blip r:embed="rId4"/>
            <a:stretch>
              <a:fillRect/>
            </a:stretch>
          </p:blipFill>
          <p:spPr>
            <a:xfrm>
              <a:off x="0" y="6511282"/>
              <a:ext cx="12192000" cy="361767"/>
            </a:xfrm>
            <a:prstGeom prst="rect">
              <a:avLst/>
            </a:prstGeom>
          </p:spPr>
        </p:pic>
        <p:sp>
          <p:nvSpPr>
            <p:cNvPr id="12" name="CasellaDiTesto 11">
              <a:extLst>
                <a:ext uri="{FF2B5EF4-FFF2-40B4-BE49-F238E27FC236}">
                  <a16:creationId xmlns:a16="http://schemas.microsoft.com/office/drawing/2014/main" id="{F1818AA1-D2C2-62F4-A4E3-CC1FC87DE3E6}"/>
                </a:ext>
              </a:extLst>
            </p:cNvPr>
            <p:cNvSpPr txBox="1"/>
            <p:nvPr/>
          </p:nvSpPr>
          <p:spPr>
            <a:xfrm>
              <a:off x="6712747" y="6536581"/>
              <a:ext cx="5317225" cy="307777"/>
            </a:xfrm>
            <a:prstGeom prst="rect">
              <a:avLst/>
            </a:prstGeom>
            <a:noFill/>
          </p:spPr>
          <p:txBody>
            <a:bodyPr wrap="square" rtlCol="0">
              <a:spAutoFit/>
            </a:bodyPr>
            <a:lstStyle/>
            <a:p>
              <a:pPr algn="r"/>
              <a:r>
                <a:rPr lang="it-IT" sz="1400">
                  <a:solidFill>
                    <a:schemeClr val="bg1">
                      <a:alpha val="50000"/>
                    </a:schemeClr>
                  </a:solidFill>
                  <a:latin typeface="Titillium" pitchFamily="2" charset="77"/>
                </a:rPr>
                <a:t>Missione 4 </a:t>
              </a:r>
              <a:r>
                <a:rPr lang="it-IT" sz="1400" b="1">
                  <a:solidFill>
                    <a:schemeClr val="bg1">
                      <a:alpha val="50000"/>
                    </a:schemeClr>
                  </a:solidFill>
                  <a:latin typeface="Titillium" pitchFamily="2" charset="77"/>
                </a:rPr>
                <a:t>• Istruzione e Ricerca </a:t>
              </a:r>
              <a:endParaRPr lang="it-IT" sz="1400">
                <a:solidFill>
                  <a:schemeClr val="bg1">
                    <a:alpha val="50000"/>
                  </a:schemeClr>
                </a:solidFill>
                <a:latin typeface="Titillium" pitchFamily="2" charset="77"/>
              </a:endParaRPr>
            </a:p>
          </p:txBody>
        </p:sp>
        <p:sp>
          <p:nvSpPr>
            <p:cNvPr id="13" name="CasellaDiTesto 12">
              <a:extLst>
                <a:ext uri="{FF2B5EF4-FFF2-40B4-BE49-F238E27FC236}">
                  <a16:creationId xmlns:a16="http://schemas.microsoft.com/office/drawing/2014/main" id="{14897D25-23F4-64AB-8EF9-8C630493B1D1}"/>
                </a:ext>
              </a:extLst>
            </p:cNvPr>
            <p:cNvSpPr txBox="1"/>
            <p:nvPr/>
          </p:nvSpPr>
          <p:spPr>
            <a:xfrm>
              <a:off x="467555" y="6530753"/>
              <a:ext cx="7919208" cy="307777"/>
            </a:xfrm>
            <a:prstGeom prst="rect">
              <a:avLst/>
            </a:prstGeom>
            <a:noFill/>
          </p:spPr>
          <p:txBody>
            <a:bodyPr wrap="square" rtlCol="0">
              <a:spAutoFit/>
            </a:bodyPr>
            <a:lstStyle/>
            <a:p>
              <a:r>
                <a:rPr lang="it-IT" sz="1400">
                  <a:solidFill>
                    <a:schemeClr val="bg1"/>
                  </a:solidFill>
                  <a:latin typeface="Titillium Web" pitchFamily="2" charset="77"/>
                </a:rPr>
                <a:t>ICSC </a:t>
              </a:r>
              <a:r>
                <a:rPr lang="it-IT" sz="1400" err="1">
                  <a:solidFill>
                    <a:schemeClr val="bg1"/>
                  </a:solidFill>
                  <a:latin typeface="Titillium Web" pitchFamily="2" charset="77"/>
                </a:rPr>
                <a:t>Italian</a:t>
              </a:r>
              <a:r>
                <a:rPr lang="it-IT" sz="1400">
                  <a:solidFill>
                    <a:schemeClr val="bg1"/>
                  </a:solidFill>
                  <a:latin typeface="Titillium Web" pitchFamily="2" charset="77"/>
                </a:rPr>
                <a:t> </a:t>
              </a:r>
              <a:r>
                <a:rPr lang="it-IT" sz="1400" err="1">
                  <a:solidFill>
                    <a:schemeClr val="bg1"/>
                  </a:solidFill>
                  <a:latin typeface="Titillium Web" pitchFamily="2" charset="77"/>
                </a:rPr>
                <a:t>Research</a:t>
              </a:r>
              <a:r>
                <a:rPr lang="it-IT" sz="1400">
                  <a:solidFill>
                    <a:schemeClr val="bg1"/>
                  </a:solidFill>
                  <a:latin typeface="Titillium Web" pitchFamily="2" charset="77"/>
                </a:rPr>
                <a:t> Center on High-Performance Computing, Big Data and Quantum Computing</a:t>
              </a:r>
            </a:p>
          </p:txBody>
        </p:sp>
      </p:grpSp>
    </p:spTree>
    <p:extLst>
      <p:ext uri="{BB962C8B-B14F-4D97-AF65-F5344CB8AC3E}">
        <p14:creationId xmlns:p14="http://schemas.microsoft.com/office/powerpoint/2010/main" val="27060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ullet_Point+ImmagineDestra">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CC362B06-55AA-F4C6-0765-978107C8F070}"/>
              </a:ext>
            </a:extLst>
          </p:cNvPr>
          <p:cNvPicPr>
            <a:picLocks noChangeAspect="1"/>
          </p:cNvPicPr>
          <p:nvPr userDrawn="1"/>
        </p:nvPicPr>
        <p:blipFill>
          <a:blip r:embed="rId2"/>
          <a:stretch>
            <a:fillRect/>
          </a:stretch>
        </p:blipFill>
        <p:spPr>
          <a:xfrm rot="2714523">
            <a:off x="6257230" y="1140426"/>
            <a:ext cx="11340000" cy="2864215"/>
          </a:xfrm>
          <a:prstGeom prst="rect">
            <a:avLst/>
          </a:prstGeom>
        </p:spPr>
      </p:pic>
      <p:sp>
        <p:nvSpPr>
          <p:cNvPr id="2" name="Titolo 1">
            <a:extLst>
              <a:ext uri="{FF2B5EF4-FFF2-40B4-BE49-F238E27FC236}">
                <a16:creationId xmlns:a16="http://schemas.microsoft.com/office/drawing/2014/main" id="{4CD5269E-67DB-7319-5A74-3B7E6D64AE57}"/>
              </a:ext>
            </a:extLst>
          </p:cNvPr>
          <p:cNvSpPr>
            <a:spLocks noGrp="1"/>
          </p:cNvSpPr>
          <p:nvPr>
            <p:ph type="ctrTitle" hasCustomPrompt="1"/>
          </p:nvPr>
        </p:nvSpPr>
        <p:spPr>
          <a:xfrm>
            <a:off x="-571560" y="1295565"/>
            <a:ext cx="4998719" cy="532679"/>
          </a:xfrm>
        </p:spPr>
        <p:txBody>
          <a:bodyPr anchor="b"/>
          <a:lstStyle>
            <a:lvl1pPr algn="ctr">
              <a:defRPr sz="2800" b="1" i="1">
                <a:solidFill>
                  <a:srgbClr val="1528BC"/>
                </a:solidFill>
                <a:latin typeface="Titillium Web" pitchFamily="2" charset="77"/>
              </a:defRPr>
            </a:lvl1pPr>
          </a:lstStyle>
          <a:p>
            <a:r>
              <a:rPr lang="it-IT"/>
              <a:t>TITOLO</a:t>
            </a:r>
          </a:p>
        </p:txBody>
      </p:sp>
      <p:sp>
        <p:nvSpPr>
          <p:cNvPr id="7" name="Segnaposto contenuto 2">
            <a:extLst>
              <a:ext uri="{FF2B5EF4-FFF2-40B4-BE49-F238E27FC236}">
                <a16:creationId xmlns:a16="http://schemas.microsoft.com/office/drawing/2014/main" id="{C30483E9-A54D-B9BB-991F-12C4ED144760}"/>
              </a:ext>
            </a:extLst>
          </p:cNvPr>
          <p:cNvSpPr>
            <a:spLocks noGrp="1"/>
          </p:cNvSpPr>
          <p:nvPr>
            <p:ph idx="13" hasCustomPrompt="1"/>
          </p:nvPr>
        </p:nvSpPr>
        <p:spPr>
          <a:xfrm>
            <a:off x="743676" y="2104319"/>
            <a:ext cx="5684198" cy="3644779"/>
          </a:xfrm>
        </p:spPr>
        <p:txBody>
          <a:bodyPr/>
          <a:lstStyle>
            <a:lvl1pPr marL="228600" indent="-228600">
              <a:buFont typeface="Wingdings" pitchFamily="2" charset="2"/>
              <a:buChar char="§"/>
              <a:defRPr>
                <a:solidFill>
                  <a:srgbClr val="1C7FFF"/>
                </a:solidFill>
                <a:latin typeface="+mn-lt"/>
              </a:defRPr>
            </a:lvl1pPr>
          </a:lstStyle>
          <a:p>
            <a:pPr lvl="0"/>
            <a:r>
              <a:rPr lang="it-IT" err="1"/>
              <a:t>Lorem</a:t>
            </a:r>
            <a:r>
              <a:rPr lang="it-IT"/>
              <a:t> </a:t>
            </a:r>
            <a:r>
              <a:rPr lang="it-IT" err="1"/>
              <a:t>Ipsum</a:t>
            </a:r>
            <a:endParaRPr lang="it-IT"/>
          </a:p>
          <a:p>
            <a:pPr lvl="0"/>
            <a:r>
              <a:rPr lang="it-IT" err="1"/>
              <a:t>Lorem</a:t>
            </a:r>
            <a:r>
              <a:rPr lang="it-IT"/>
              <a:t> </a:t>
            </a:r>
            <a:r>
              <a:rPr lang="it-IT" err="1"/>
              <a:t>Ipsum</a:t>
            </a:r>
            <a:endParaRPr lang="it-IT"/>
          </a:p>
          <a:p>
            <a:pPr lvl="0"/>
            <a:r>
              <a:rPr lang="it-IT" err="1"/>
              <a:t>Lorem</a:t>
            </a:r>
            <a:r>
              <a:rPr lang="it-IT"/>
              <a:t> </a:t>
            </a:r>
            <a:r>
              <a:rPr lang="it-IT" err="1"/>
              <a:t>Ipsum</a:t>
            </a:r>
            <a:endParaRPr lang="it-IT"/>
          </a:p>
          <a:p>
            <a:pPr lvl="0"/>
            <a:r>
              <a:rPr lang="it-IT" err="1"/>
              <a:t>Lorem</a:t>
            </a:r>
            <a:r>
              <a:rPr lang="it-IT"/>
              <a:t> </a:t>
            </a:r>
            <a:r>
              <a:rPr lang="it-IT" err="1"/>
              <a:t>Ipsum</a:t>
            </a:r>
            <a:endParaRPr lang="it-IT"/>
          </a:p>
        </p:txBody>
      </p:sp>
      <p:pic>
        <p:nvPicPr>
          <p:cNvPr id="8" name="Immagine 7">
            <a:extLst>
              <a:ext uri="{FF2B5EF4-FFF2-40B4-BE49-F238E27FC236}">
                <a16:creationId xmlns:a16="http://schemas.microsoft.com/office/drawing/2014/main" id="{BFB658D6-55B1-5B1C-38C4-668145D4EFBD}"/>
              </a:ext>
            </a:extLst>
          </p:cNvPr>
          <p:cNvPicPr>
            <a:picLocks noChangeAspect="1"/>
          </p:cNvPicPr>
          <p:nvPr userDrawn="1"/>
        </p:nvPicPr>
        <p:blipFill>
          <a:blip r:embed="rId3"/>
          <a:stretch>
            <a:fillRect/>
          </a:stretch>
        </p:blipFill>
        <p:spPr>
          <a:xfrm>
            <a:off x="-1" y="0"/>
            <a:ext cx="12192001" cy="850899"/>
          </a:xfrm>
          <a:prstGeom prst="rect">
            <a:avLst/>
          </a:prstGeom>
        </p:spPr>
      </p:pic>
      <p:grpSp>
        <p:nvGrpSpPr>
          <p:cNvPr id="10" name="Gruppo 9">
            <a:extLst>
              <a:ext uri="{FF2B5EF4-FFF2-40B4-BE49-F238E27FC236}">
                <a16:creationId xmlns:a16="http://schemas.microsoft.com/office/drawing/2014/main" id="{7AC790A9-172A-9C68-8699-5E198F0B7512}"/>
              </a:ext>
            </a:extLst>
          </p:cNvPr>
          <p:cNvGrpSpPr/>
          <p:nvPr userDrawn="1"/>
        </p:nvGrpSpPr>
        <p:grpSpPr>
          <a:xfrm>
            <a:off x="0" y="6511282"/>
            <a:ext cx="12192000" cy="361767"/>
            <a:chOff x="0" y="6511282"/>
            <a:chExt cx="12192000" cy="361767"/>
          </a:xfrm>
        </p:grpSpPr>
        <p:pic>
          <p:nvPicPr>
            <p:cNvPr id="11" name="Immagine 10">
              <a:extLst>
                <a:ext uri="{FF2B5EF4-FFF2-40B4-BE49-F238E27FC236}">
                  <a16:creationId xmlns:a16="http://schemas.microsoft.com/office/drawing/2014/main" id="{130F447E-A1AA-F999-14C7-8F61849004C5}"/>
                </a:ext>
              </a:extLst>
            </p:cNvPr>
            <p:cNvPicPr>
              <a:picLocks noChangeAspect="1"/>
            </p:cNvPicPr>
            <p:nvPr/>
          </p:nvPicPr>
          <p:blipFill>
            <a:blip r:embed="rId4"/>
            <a:stretch>
              <a:fillRect/>
            </a:stretch>
          </p:blipFill>
          <p:spPr>
            <a:xfrm>
              <a:off x="0" y="6511282"/>
              <a:ext cx="12192000" cy="361767"/>
            </a:xfrm>
            <a:prstGeom prst="rect">
              <a:avLst/>
            </a:prstGeom>
          </p:spPr>
        </p:pic>
        <p:sp>
          <p:nvSpPr>
            <p:cNvPr id="12" name="CasellaDiTesto 11">
              <a:extLst>
                <a:ext uri="{FF2B5EF4-FFF2-40B4-BE49-F238E27FC236}">
                  <a16:creationId xmlns:a16="http://schemas.microsoft.com/office/drawing/2014/main" id="{F1818AA1-D2C2-62F4-A4E3-CC1FC87DE3E6}"/>
                </a:ext>
              </a:extLst>
            </p:cNvPr>
            <p:cNvSpPr txBox="1"/>
            <p:nvPr/>
          </p:nvSpPr>
          <p:spPr>
            <a:xfrm>
              <a:off x="6712747" y="6536581"/>
              <a:ext cx="5317225" cy="307777"/>
            </a:xfrm>
            <a:prstGeom prst="rect">
              <a:avLst/>
            </a:prstGeom>
            <a:noFill/>
          </p:spPr>
          <p:txBody>
            <a:bodyPr wrap="square" rtlCol="0">
              <a:spAutoFit/>
            </a:bodyPr>
            <a:lstStyle/>
            <a:p>
              <a:pPr algn="r"/>
              <a:r>
                <a:rPr lang="it-IT" sz="1400">
                  <a:solidFill>
                    <a:schemeClr val="bg1">
                      <a:alpha val="50000"/>
                    </a:schemeClr>
                  </a:solidFill>
                  <a:latin typeface="Titillium" pitchFamily="2" charset="77"/>
                </a:rPr>
                <a:t>Missione 4 </a:t>
              </a:r>
              <a:r>
                <a:rPr lang="it-IT" sz="1400" b="1">
                  <a:solidFill>
                    <a:schemeClr val="bg1">
                      <a:alpha val="50000"/>
                    </a:schemeClr>
                  </a:solidFill>
                  <a:latin typeface="Titillium" pitchFamily="2" charset="77"/>
                </a:rPr>
                <a:t>• Istruzione e Ricerca </a:t>
              </a:r>
              <a:endParaRPr lang="it-IT" sz="1400">
                <a:solidFill>
                  <a:schemeClr val="bg1">
                    <a:alpha val="50000"/>
                  </a:schemeClr>
                </a:solidFill>
                <a:latin typeface="Titillium" pitchFamily="2" charset="77"/>
              </a:endParaRPr>
            </a:p>
          </p:txBody>
        </p:sp>
        <p:sp>
          <p:nvSpPr>
            <p:cNvPr id="13" name="CasellaDiTesto 12">
              <a:extLst>
                <a:ext uri="{FF2B5EF4-FFF2-40B4-BE49-F238E27FC236}">
                  <a16:creationId xmlns:a16="http://schemas.microsoft.com/office/drawing/2014/main" id="{14897D25-23F4-64AB-8EF9-8C630493B1D1}"/>
                </a:ext>
              </a:extLst>
            </p:cNvPr>
            <p:cNvSpPr txBox="1"/>
            <p:nvPr/>
          </p:nvSpPr>
          <p:spPr>
            <a:xfrm>
              <a:off x="467555" y="6530753"/>
              <a:ext cx="7919208" cy="307777"/>
            </a:xfrm>
            <a:prstGeom prst="rect">
              <a:avLst/>
            </a:prstGeom>
            <a:noFill/>
          </p:spPr>
          <p:txBody>
            <a:bodyPr wrap="square" rtlCol="0">
              <a:spAutoFit/>
            </a:bodyPr>
            <a:lstStyle/>
            <a:p>
              <a:r>
                <a:rPr lang="it-IT" sz="1400">
                  <a:solidFill>
                    <a:schemeClr val="bg1"/>
                  </a:solidFill>
                  <a:latin typeface="Titillium Web" pitchFamily="2" charset="77"/>
                </a:rPr>
                <a:t>ICSC </a:t>
              </a:r>
              <a:r>
                <a:rPr lang="it-IT" sz="1400" err="1">
                  <a:solidFill>
                    <a:schemeClr val="bg1"/>
                  </a:solidFill>
                  <a:latin typeface="Titillium Web" pitchFamily="2" charset="77"/>
                </a:rPr>
                <a:t>Italian</a:t>
              </a:r>
              <a:r>
                <a:rPr lang="it-IT" sz="1400">
                  <a:solidFill>
                    <a:schemeClr val="bg1"/>
                  </a:solidFill>
                  <a:latin typeface="Titillium Web" pitchFamily="2" charset="77"/>
                </a:rPr>
                <a:t> </a:t>
              </a:r>
              <a:r>
                <a:rPr lang="it-IT" sz="1400" err="1">
                  <a:solidFill>
                    <a:schemeClr val="bg1"/>
                  </a:solidFill>
                  <a:latin typeface="Titillium Web" pitchFamily="2" charset="77"/>
                </a:rPr>
                <a:t>Research</a:t>
              </a:r>
              <a:r>
                <a:rPr lang="it-IT" sz="1400">
                  <a:solidFill>
                    <a:schemeClr val="bg1"/>
                  </a:solidFill>
                  <a:latin typeface="Titillium Web" pitchFamily="2" charset="77"/>
                </a:rPr>
                <a:t> Center on High-Performance Computing, Big Data and Quantum Computing</a:t>
              </a:r>
            </a:p>
          </p:txBody>
        </p:sp>
      </p:grpSp>
      <p:sp>
        <p:nvSpPr>
          <p:cNvPr id="15" name="Segnaposto immagine 2">
            <a:extLst>
              <a:ext uri="{FF2B5EF4-FFF2-40B4-BE49-F238E27FC236}">
                <a16:creationId xmlns:a16="http://schemas.microsoft.com/office/drawing/2014/main" id="{5F753A89-202C-BAB1-42E7-FE6DFCE29803}"/>
              </a:ext>
            </a:extLst>
          </p:cNvPr>
          <p:cNvSpPr>
            <a:spLocks noGrp="1"/>
          </p:cNvSpPr>
          <p:nvPr>
            <p:ph type="pic" idx="1"/>
          </p:nvPr>
        </p:nvSpPr>
        <p:spPr>
          <a:xfrm>
            <a:off x="5436348" y="130435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Tree>
    <p:extLst>
      <p:ext uri="{BB962C8B-B14F-4D97-AF65-F5344CB8AC3E}">
        <p14:creationId xmlns:p14="http://schemas.microsoft.com/office/powerpoint/2010/main" val="256004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E669B-F279-78C2-C9B4-45B43C0306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B216F3-B4E6-59F2-FB18-9C5E63FD85D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A6A2B0-5F6C-096B-0B65-DE87A11EBC73}"/>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5" name="Segnaposto piè di pagina 4">
            <a:extLst>
              <a:ext uri="{FF2B5EF4-FFF2-40B4-BE49-F238E27FC236}">
                <a16:creationId xmlns:a16="http://schemas.microsoft.com/office/drawing/2014/main" id="{B4EE2CCE-E712-8E86-F601-09FC4670BB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919290-FA47-9C8B-ED2B-CCAF3DF5A198}"/>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417922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E06B05-91BF-E0BB-EC07-7DAD14C0C02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A7FB5F2-0A1A-B1B0-AD69-A3A3F013B0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86A3C50-9899-6C60-6063-4D86D4ABE896}"/>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5" name="Segnaposto piè di pagina 4">
            <a:extLst>
              <a:ext uri="{FF2B5EF4-FFF2-40B4-BE49-F238E27FC236}">
                <a16:creationId xmlns:a16="http://schemas.microsoft.com/office/drawing/2014/main" id="{7C7B8728-4BBC-B797-2D2C-6BD18A2A4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9316C5-B6EC-EC1B-9DF7-A700230E3D2E}"/>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53176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7BDC7C-16FD-A4E5-3192-A9D9FEC2F47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34F089D-73B8-A2B8-DE56-5575B9BCCF1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7628E5-7244-9B7C-FBCE-8954419DD92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2178941-E2E0-0081-121C-56654025DDEB}"/>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6" name="Segnaposto piè di pagina 5">
            <a:extLst>
              <a:ext uri="{FF2B5EF4-FFF2-40B4-BE49-F238E27FC236}">
                <a16:creationId xmlns:a16="http://schemas.microsoft.com/office/drawing/2014/main" id="{33A38663-1456-5621-B14C-488A97A54F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0025EE-C41A-1DC4-B461-2532FC8F4F73}"/>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5592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7E5A46-6AC0-7873-C500-61EEE2B7F27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3EEBA43-5469-12BB-0902-3230527B5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172AF70-28B6-D1B6-2EA4-1B27A9A373A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6B5A7A-3329-2B82-58EC-7C9C91D3A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12360B1-88D1-A0C3-6AA8-EA4935B77F7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EE5FF23-A741-45F0-ACA2-A67E340608F6}"/>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8" name="Segnaposto piè di pagina 7">
            <a:extLst>
              <a:ext uri="{FF2B5EF4-FFF2-40B4-BE49-F238E27FC236}">
                <a16:creationId xmlns:a16="http://schemas.microsoft.com/office/drawing/2014/main" id="{28004E38-20BD-B52E-D243-7593E3E0055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D299C0F-0A2D-E86E-77E2-D4E913F94BD6}"/>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65719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EFD846-CC54-7974-F1F8-CCC9511383E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C54BDB9-5269-F1FF-1600-D338879F0D78}"/>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4" name="Segnaposto piè di pagina 3">
            <a:extLst>
              <a:ext uri="{FF2B5EF4-FFF2-40B4-BE49-F238E27FC236}">
                <a16:creationId xmlns:a16="http://schemas.microsoft.com/office/drawing/2014/main" id="{52255009-AFBF-F726-DAA9-B903D062B19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5A0CB7E-778A-6625-0D3C-0E9B0C558C11}"/>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406595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EFF5D18-CF74-92FD-A947-2AAFD17D28D7}"/>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3" name="Segnaposto piè di pagina 2">
            <a:extLst>
              <a:ext uri="{FF2B5EF4-FFF2-40B4-BE49-F238E27FC236}">
                <a16:creationId xmlns:a16="http://schemas.microsoft.com/office/drawing/2014/main" id="{08D03F27-9DB9-4F94-B058-8E3FFCFE30E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4FB1FB4-8167-2A6C-A274-E0A3C1A4FC5C}"/>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43739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DB8F67-3931-7CCD-5AF2-B5F7501410D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3E4CE6-E2F8-5D98-DBDC-9E93A4EA9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31FB70-CAB7-C40D-9BD4-33B6CBA65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243309-DAA9-C785-4C06-90E155342E2B}"/>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6" name="Segnaposto piè di pagina 5">
            <a:extLst>
              <a:ext uri="{FF2B5EF4-FFF2-40B4-BE49-F238E27FC236}">
                <a16:creationId xmlns:a16="http://schemas.microsoft.com/office/drawing/2014/main" id="{14BF74BC-F8C0-E837-C488-7571661CC0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02AA32-BF21-A8EA-3544-DA0D33130431}"/>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190541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AF269-F180-9A30-19AC-A1C3CE5BC1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AA7B56B-1F6D-87A7-6361-446801905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D900E39-DFEF-84B6-1A44-8CC3C4DFC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5533CAE-8451-2913-6F6A-CDDA05C5F147}"/>
              </a:ext>
            </a:extLst>
          </p:cNvPr>
          <p:cNvSpPr>
            <a:spLocks noGrp="1"/>
          </p:cNvSpPr>
          <p:nvPr>
            <p:ph type="dt" sz="half" idx="10"/>
          </p:nvPr>
        </p:nvSpPr>
        <p:spPr/>
        <p:txBody>
          <a:bodyPr/>
          <a:lstStyle/>
          <a:p>
            <a:fld id="{FD5B55AD-A606-B940-983C-F59D3C866B7C}" type="datetimeFigureOut">
              <a:rPr lang="it-IT" smtClean="0"/>
              <a:t>19/05/2025</a:t>
            </a:fld>
            <a:endParaRPr lang="it-IT"/>
          </a:p>
        </p:txBody>
      </p:sp>
      <p:sp>
        <p:nvSpPr>
          <p:cNvPr id="6" name="Segnaposto piè di pagina 5">
            <a:extLst>
              <a:ext uri="{FF2B5EF4-FFF2-40B4-BE49-F238E27FC236}">
                <a16:creationId xmlns:a16="http://schemas.microsoft.com/office/drawing/2014/main" id="{0D35A238-A81F-5A27-9271-9B91FCF0FE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0D0C2B-9627-5992-8EEB-CAB724F8398A}"/>
              </a:ext>
            </a:extLst>
          </p:cNvPr>
          <p:cNvSpPr>
            <a:spLocks noGrp="1"/>
          </p:cNvSpPr>
          <p:nvPr>
            <p:ph type="sldNum" sz="quarter" idx="12"/>
          </p:nvPr>
        </p:nvSpPr>
        <p:spPr/>
        <p:txBody>
          <a:bodyPr/>
          <a:lstStyle/>
          <a:p>
            <a:fld id="{E4A2A5EA-6CFB-EC42-8531-C2F6BBAC5AAB}" type="slidenum">
              <a:rPr lang="it-IT" smtClean="0"/>
              <a:t>‹#›</a:t>
            </a:fld>
            <a:endParaRPr lang="it-IT"/>
          </a:p>
        </p:txBody>
      </p:sp>
    </p:spTree>
    <p:extLst>
      <p:ext uri="{BB962C8B-B14F-4D97-AF65-F5344CB8AC3E}">
        <p14:creationId xmlns:p14="http://schemas.microsoft.com/office/powerpoint/2010/main" val="138598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7D7A26C-45A8-315C-2824-DF4028175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B3EF2DC-9C44-5BDA-E165-667BEB5FB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223275-7980-58D4-CB39-60C2B1D3A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5B55AD-A606-B940-983C-F59D3C866B7C}" type="datetimeFigureOut">
              <a:rPr lang="it-IT" smtClean="0"/>
              <a:t>19/05/2025</a:t>
            </a:fld>
            <a:endParaRPr lang="it-IT"/>
          </a:p>
        </p:txBody>
      </p:sp>
      <p:sp>
        <p:nvSpPr>
          <p:cNvPr id="5" name="Segnaposto piè di pagina 4">
            <a:extLst>
              <a:ext uri="{FF2B5EF4-FFF2-40B4-BE49-F238E27FC236}">
                <a16:creationId xmlns:a16="http://schemas.microsoft.com/office/drawing/2014/main" id="{7E2C9078-AB58-114C-77F8-D4461CF79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6ED3F567-3F28-9B50-7FC2-607EAFCD2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A2A5EA-6CFB-EC42-8531-C2F6BBAC5AAB}" type="slidenum">
              <a:rPr lang="it-IT" smtClean="0"/>
              <a:t>‹#›</a:t>
            </a:fld>
            <a:endParaRPr lang="it-IT"/>
          </a:p>
        </p:txBody>
      </p:sp>
    </p:spTree>
    <p:extLst>
      <p:ext uri="{BB962C8B-B14F-4D97-AF65-F5344CB8AC3E}">
        <p14:creationId xmlns:p14="http://schemas.microsoft.com/office/powerpoint/2010/main" val="55957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agenda.infn.it/event/45908/"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aster.unibo.it/hpqc/en"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upercomputing-icsc.it/wp-content/uploads/2024/05/Bando_Re-Train-Me.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genda.supercomputing-icsc.it/event/19/"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agenda.infn.it/event/40829/timetable/?view=standar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F103335C-5E38-AB4F-8958-B5571DF04289}"/>
              </a:ext>
            </a:extLst>
          </p:cNvPr>
          <p:cNvSpPr/>
          <p:nvPr/>
        </p:nvSpPr>
        <p:spPr>
          <a:xfrm>
            <a:off x="578069" y="3175704"/>
            <a:ext cx="11613932" cy="1582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DDA5CA95-380B-8F49-A9D9-A5D19C987956}"/>
              </a:ext>
            </a:extLst>
          </p:cNvPr>
          <p:cNvSpPr txBox="1">
            <a:spLocks/>
          </p:cNvSpPr>
          <p:nvPr/>
        </p:nvSpPr>
        <p:spPr>
          <a:xfrm>
            <a:off x="651641" y="3384876"/>
            <a:ext cx="11243843" cy="15824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t-IT" sz="3000" b="1" dirty="0">
                <a:solidFill>
                  <a:srgbClr val="1528BC"/>
                </a:solidFill>
                <a:latin typeface="Titillium Web" pitchFamily="2" charset="77"/>
              </a:rPr>
              <a:t>Centro Nazionale di Ricerca in HPC, Big Data e Quantum Computing​</a:t>
            </a:r>
          </a:p>
          <a:p>
            <a:pPr algn="r"/>
            <a:r>
              <a:rPr lang="it-IT" sz="3000" dirty="0">
                <a:solidFill>
                  <a:srgbClr val="6EADFF"/>
                </a:solidFill>
                <a:latin typeface="Titillium Web" pitchFamily="2" charset="77"/>
              </a:rPr>
              <a:t>Skills for EOSC</a:t>
            </a:r>
            <a:endParaRPr lang="it-IT" sz="3400" dirty="0">
              <a:solidFill>
                <a:srgbClr val="6EADFF"/>
              </a:solidFill>
              <a:latin typeface="Titillium Web" pitchFamily="2" charset="77"/>
            </a:endParaRPr>
          </a:p>
        </p:txBody>
      </p:sp>
      <p:grpSp>
        <p:nvGrpSpPr>
          <p:cNvPr id="18" name="Gruppo 17">
            <a:extLst>
              <a:ext uri="{FF2B5EF4-FFF2-40B4-BE49-F238E27FC236}">
                <a16:creationId xmlns:a16="http://schemas.microsoft.com/office/drawing/2014/main" id="{6665647A-02D5-F47B-D748-B7204ACC3C4F}"/>
              </a:ext>
            </a:extLst>
          </p:cNvPr>
          <p:cNvGrpSpPr/>
          <p:nvPr/>
        </p:nvGrpSpPr>
        <p:grpSpPr>
          <a:xfrm>
            <a:off x="0" y="6511282"/>
            <a:ext cx="12192000" cy="361767"/>
            <a:chOff x="0" y="6511282"/>
            <a:chExt cx="12192000" cy="361767"/>
          </a:xfrm>
        </p:grpSpPr>
        <p:pic>
          <p:nvPicPr>
            <p:cNvPr id="6" name="Immagine 5">
              <a:extLst>
                <a:ext uri="{FF2B5EF4-FFF2-40B4-BE49-F238E27FC236}">
                  <a16:creationId xmlns:a16="http://schemas.microsoft.com/office/drawing/2014/main" id="{4177DF99-889F-F7C4-B261-77F15A79B635}"/>
                </a:ext>
              </a:extLst>
            </p:cNvPr>
            <p:cNvPicPr>
              <a:picLocks noChangeAspect="1"/>
            </p:cNvPicPr>
            <p:nvPr/>
          </p:nvPicPr>
          <p:blipFill>
            <a:blip r:embed="rId4"/>
            <a:stretch>
              <a:fillRect/>
            </a:stretch>
          </p:blipFill>
          <p:spPr>
            <a:xfrm>
              <a:off x="0" y="6511282"/>
              <a:ext cx="12192000" cy="361767"/>
            </a:xfrm>
            <a:prstGeom prst="rect">
              <a:avLst/>
            </a:prstGeom>
          </p:spPr>
        </p:pic>
        <p:sp>
          <p:nvSpPr>
            <p:cNvPr id="7" name="CasellaDiTesto 6">
              <a:extLst>
                <a:ext uri="{FF2B5EF4-FFF2-40B4-BE49-F238E27FC236}">
                  <a16:creationId xmlns:a16="http://schemas.microsoft.com/office/drawing/2014/main" id="{CD398989-485F-90AA-F357-33EC8BB93DB7}"/>
                </a:ext>
              </a:extLst>
            </p:cNvPr>
            <p:cNvSpPr txBox="1"/>
            <p:nvPr/>
          </p:nvSpPr>
          <p:spPr>
            <a:xfrm>
              <a:off x="6712747" y="6536581"/>
              <a:ext cx="5317225" cy="307777"/>
            </a:xfrm>
            <a:prstGeom prst="rect">
              <a:avLst/>
            </a:prstGeom>
            <a:noFill/>
          </p:spPr>
          <p:txBody>
            <a:bodyPr wrap="square" rtlCol="0">
              <a:spAutoFit/>
            </a:bodyPr>
            <a:lstStyle/>
            <a:p>
              <a:pPr algn="r"/>
              <a:r>
                <a:rPr lang="it-IT" sz="1400">
                  <a:solidFill>
                    <a:schemeClr val="bg1">
                      <a:alpha val="50000"/>
                    </a:schemeClr>
                  </a:solidFill>
                  <a:latin typeface="Titillium" pitchFamily="2" charset="77"/>
                </a:rPr>
                <a:t>Missione 4 </a:t>
              </a:r>
              <a:r>
                <a:rPr lang="it-IT" sz="1400" b="1">
                  <a:solidFill>
                    <a:schemeClr val="bg1">
                      <a:alpha val="50000"/>
                    </a:schemeClr>
                  </a:solidFill>
                  <a:latin typeface="Titillium" pitchFamily="2" charset="77"/>
                </a:rPr>
                <a:t>• Istruzione e Ricerca </a:t>
              </a:r>
              <a:endParaRPr lang="it-IT" sz="1400">
                <a:solidFill>
                  <a:schemeClr val="bg1">
                    <a:alpha val="50000"/>
                  </a:schemeClr>
                </a:solidFill>
                <a:latin typeface="Titillium" pitchFamily="2" charset="77"/>
              </a:endParaRPr>
            </a:p>
          </p:txBody>
        </p:sp>
        <p:sp>
          <p:nvSpPr>
            <p:cNvPr id="11" name="CasellaDiTesto 10">
              <a:extLst>
                <a:ext uri="{FF2B5EF4-FFF2-40B4-BE49-F238E27FC236}">
                  <a16:creationId xmlns:a16="http://schemas.microsoft.com/office/drawing/2014/main" id="{97D5F688-5845-A0C0-5D47-6CFBB15F1B92}"/>
                </a:ext>
              </a:extLst>
            </p:cNvPr>
            <p:cNvSpPr txBox="1"/>
            <p:nvPr/>
          </p:nvSpPr>
          <p:spPr>
            <a:xfrm>
              <a:off x="467555" y="6530753"/>
              <a:ext cx="7919208" cy="307777"/>
            </a:xfrm>
            <a:prstGeom prst="rect">
              <a:avLst/>
            </a:prstGeom>
            <a:noFill/>
          </p:spPr>
          <p:txBody>
            <a:bodyPr wrap="square" rtlCol="0">
              <a:spAutoFit/>
            </a:bodyPr>
            <a:lstStyle/>
            <a:p>
              <a:r>
                <a:rPr lang="it-IT" sz="1400">
                  <a:solidFill>
                    <a:schemeClr val="bg1"/>
                  </a:solidFill>
                  <a:latin typeface="Titillium Web" pitchFamily="2" charset="77"/>
                </a:rPr>
                <a:t>ICSC </a:t>
              </a:r>
              <a:r>
                <a:rPr lang="it-IT" sz="1400" err="1">
                  <a:solidFill>
                    <a:schemeClr val="bg1"/>
                  </a:solidFill>
                  <a:latin typeface="Titillium Web" pitchFamily="2" charset="77"/>
                </a:rPr>
                <a:t>Italian</a:t>
              </a:r>
              <a:r>
                <a:rPr lang="it-IT" sz="1400">
                  <a:solidFill>
                    <a:schemeClr val="bg1"/>
                  </a:solidFill>
                  <a:latin typeface="Titillium Web" pitchFamily="2" charset="77"/>
                </a:rPr>
                <a:t> </a:t>
              </a:r>
              <a:r>
                <a:rPr lang="it-IT" sz="1400" err="1">
                  <a:solidFill>
                    <a:schemeClr val="bg1"/>
                  </a:solidFill>
                  <a:latin typeface="Titillium Web" pitchFamily="2" charset="77"/>
                </a:rPr>
                <a:t>Research</a:t>
              </a:r>
              <a:r>
                <a:rPr lang="it-IT" sz="1400">
                  <a:solidFill>
                    <a:schemeClr val="bg1"/>
                  </a:solidFill>
                  <a:latin typeface="Titillium Web" pitchFamily="2" charset="77"/>
                </a:rPr>
                <a:t> Center on High-Performance Computing, Big Data and Quantum Computing</a:t>
              </a:r>
            </a:p>
          </p:txBody>
        </p:sp>
      </p:grpSp>
      <p:pic>
        <p:nvPicPr>
          <p:cNvPr id="15" name="Immagine 14">
            <a:extLst>
              <a:ext uri="{FF2B5EF4-FFF2-40B4-BE49-F238E27FC236}">
                <a16:creationId xmlns:a16="http://schemas.microsoft.com/office/drawing/2014/main" id="{F2F05742-B520-DD35-55B8-D19504E791ED}"/>
              </a:ext>
            </a:extLst>
          </p:cNvPr>
          <p:cNvPicPr>
            <a:picLocks noChangeAspect="1"/>
          </p:cNvPicPr>
          <p:nvPr/>
        </p:nvPicPr>
        <p:blipFill>
          <a:blip r:embed="rId5"/>
          <a:stretch>
            <a:fillRect/>
          </a:stretch>
        </p:blipFill>
        <p:spPr>
          <a:xfrm>
            <a:off x="-1" y="-15050"/>
            <a:ext cx="12191999" cy="1181100"/>
          </a:xfrm>
          <a:prstGeom prst="rect">
            <a:avLst/>
          </a:prstGeom>
        </p:spPr>
      </p:pic>
      <p:sp>
        <p:nvSpPr>
          <p:cNvPr id="20" name="Sottotitolo 2">
            <a:extLst>
              <a:ext uri="{FF2B5EF4-FFF2-40B4-BE49-F238E27FC236}">
                <a16:creationId xmlns:a16="http://schemas.microsoft.com/office/drawing/2014/main" id="{11FE525E-A34E-7B8F-F723-E862A25FAADC}"/>
              </a:ext>
            </a:extLst>
          </p:cNvPr>
          <p:cNvSpPr txBox="1">
            <a:spLocks/>
          </p:cNvSpPr>
          <p:nvPr/>
        </p:nvSpPr>
        <p:spPr>
          <a:xfrm>
            <a:off x="0" y="5917324"/>
            <a:ext cx="6682153" cy="515288"/>
          </a:xfrm>
          <a:prstGeom prst="rect">
            <a:avLst/>
          </a:prstGeom>
          <a:solidFill>
            <a:srgbClr val="6EADFF"/>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t-IT" sz="2000" b="1" dirty="0">
                <a:solidFill>
                  <a:schemeClr val="bg1"/>
                </a:solidFill>
                <a:latin typeface="Titillium Web SemiBold" pitchFamily="2" charset="77"/>
              </a:rPr>
              <a:t>Matteo Zanaroli, Fondazione ICSC</a:t>
            </a:r>
          </a:p>
        </p:txBody>
      </p:sp>
      <p:pic>
        <p:nvPicPr>
          <p:cNvPr id="3" name="Immagine 2" descr="Immagine che contiene testo, Carattere, schermata, logo&#10;&#10;Descrizione generata automaticamente">
            <a:extLst>
              <a:ext uri="{FF2B5EF4-FFF2-40B4-BE49-F238E27FC236}">
                <a16:creationId xmlns:a16="http://schemas.microsoft.com/office/drawing/2014/main" id="{D5597066-1185-EB12-2673-96B763AE7455}"/>
              </a:ext>
            </a:extLst>
          </p:cNvPr>
          <p:cNvPicPr>
            <a:picLocks noChangeAspect="1"/>
          </p:cNvPicPr>
          <p:nvPr/>
        </p:nvPicPr>
        <p:blipFill>
          <a:blip r:embed="rId6"/>
          <a:stretch>
            <a:fillRect/>
          </a:stretch>
        </p:blipFill>
        <p:spPr>
          <a:xfrm>
            <a:off x="6383176" y="1664948"/>
            <a:ext cx="5801565" cy="1978184"/>
          </a:xfrm>
          <a:prstGeom prst="rect">
            <a:avLst/>
          </a:prstGeom>
        </p:spPr>
      </p:pic>
    </p:spTree>
    <p:extLst>
      <p:ext uri="{BB962C8B-B14F-4D97-AF65-F5344CB8AC3E}">
        <p14:creationId xmlns:p14="http://schemas.microsoft.com/office/powerpoint/2010/main" val="32993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D52FDC1E-2914-7380-D7D9-5AF78CC59548}"/>
              </a:ext>
            </a:extLst>
          </p:cNvPr>
          <p:cNvSpPr txBox="1">
            <a:spLocks/>
          </p:cNvSpPr>
          <p:nvPr/>
        </p:nvSpPr>
        <p:spPr>
          <a:xfrm>
            <a:off x="407274" y="1970469"/>
            <a:ext cx="9513340" cy="45994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Titillium Web" pitchFamily="2" charset="77"/>
              </a:rPr>
              <a:t>The course is mainly thought for the new personnel hired by means of the ICSC project </a:t>
            </a:r>
            <a:r>
              <a:rPr lang="en-US" sz="1800" dirty="0">
                <a:latin typeface="Titillium Web" pitchFamily="2" charset="77"/>
              </a:rPr>
              <a:t>to work on projects and research activities in the framework of Spoke 2 ("Fundamental Research And Space Economy") and Spoke3 (Astrophysics &amp; Cosmos Observations), but open to anyone interested within the fundamental physics community.</a:t>
            </a:r>
          </a:p>
          <a:p>
            <a:r>
              <a:rPr lang="it-IT" sz="1800" dirty="0">
                <a:latin typeface="Titillium Web" pitchFamily="2" charset="77"/>
              </a:rPr>
              <a:t>Course </a:t>
            </a:r>
            <a:r>
              <a:rPr lang="it-IT" sz="1800" dirty="0" err="1">
                <a:latin typeface="Titillium Web" pitchFamily="2" charset="77"/>
              </a:rPr>
              <a:t>unit</a:t>
            </a:r>
            <a:r>
              <a:rPr lang="it-IT" sz="1800" dirty="0">
                <a:latin typeface="Titillium Web" pitchFamily="2" charset="77"/>
              </a:rPr>
              <a:t> </a:t>
            </a:r>
            <a:r>
              <a:rPr lang="it-IT" sz="1800" dirty="0" err="1">
                <a:latin typeface="Titillium Web" pitchFamily="2" charset="77"/>
              </a:rPr>
              <a:t>contents</a:t>
            </a:r>
            <a:r>
              <a:rPr lang="it-IT" sz="1800" dirty="0">
                <a:latin typeface="Titillium Web" pitchFamily="2" charset="77"/>
              </a:rPr>
              <a:t>:</a:t>
            </a:r>
          </a:p>
          <a:p>
            <a:pPr lvl="1"/>
            <a:r>
              <a:rPr lang="it-IT" sz="1800" b="1" dirty="0">
                <a:latin typeface="Titillium Web" pitchFamily="2" charset="77"/>
              </a:rPr>
              <a:t>Introduction to </a:t>
            </a:r>
            <a:r>
              <a:rPr lang="it-IT" sz="1800" b="1" dirty="0" err="1">
                <a:latin typeface="Titillium Web" pitchFamily="2" charset="77"/>
              </a:rPr>
              <a:t>FPGAs</a:t>
            </a:r>
            <a:endParaRPr lang="it-IT" sz="1800" b="1" dirty="0">
              <a:latin typeface="Titillium Web" pitchFamily="2" charset="77"/>
            </a:endParaRPr>
          </a:p>
          <a:p>
            <a:pPr lvl="1"/>
            <a:r>
              <a:rPr lang="it-IT" sz="1800" b="1" dirty="0">
                <a:latin typeface="Titillium Web" pitchFamily="2" charset="77"/>
              </a:rPr>
              <a:t>FPGA Architecture</a:t>
            </a:r>
          </a:p>
          <a:p>
            <a:pPr lvl="1"/>
            <a:r>
              <a:rPr lang="it-IT" sz="1800" b="1" dirty="0">
                <a:latin typeface="Titillium Web" pitchFamily="2" charset="77"/>
              </a:rPr>
              <a:t>FPGA programming flow</a:t>
            </a:r>
          </a:p>
          <a:p>
            <a:pPr lvl="1"/>
            <a:r>
              <a:rPr lang="it-IT" sz="1800" b="1" dirty="0">
                <a:latin typeface="Titillium Web" pitchFamily="2" charset="77"/>
              </a:rPr>
              <a:t>VHDL </a:t>
            </a:r>
            <a:r>
              <a:rPr lang="it-IT" sz="1800" b="1" dirty="0" err="1">
                <a:latin typeface="Titillium Web" pitchFamily="2" charset="77"/>
              </a:rPr>
              <a:t>language</a:t>
            </a:r>
            <a:r>
              <a:rPr lang="it-IT" sz="1800" b="1" dirty="0">
                <a:latin typeface="Titillium Web" pitchFamily="2" charset="77"/>
              </a:rPr>
              <a:t> by </a:t>
            </a:r>
            <a:r>
              <a:rPr lang="it-IT" sz="1800" b="1" dirty="0" err="1">
                <a:latin typeface="Titillium Web" pitchFamily="2" charset="77"/>
              </a:rPr>
              <a:t>examples</a:t>
            </a:r>
            <a:endParaRPr lang="it-IT" sz="1800" b="1" dirty="0">
              <a:latin typeface="Titillium Web" pitchFamily="2" charset="77"/>
            </a:endParaRPr>
          </a:p>
          <a:p>
            <a:pPr lvl="2"/>
            <a:r>
              <a:rPr lang="it-IT" sz="1800" b="1" dirty="0">
                <a:latin typeface="Titillium Web" pitchFamily="2" charset="77"/>
              </a:rPr>
              <a:t>Introduction to the </a:t>
            </a:r>
            <a:r>
              <a:rPr lang="it-IT" sz="1800" b="1" dirty="0" err="1">
                <a:latin typeface="Titillium Web" pitchFamily="2" charset="77"/>
              </a:rPr>
              <a:t>Vivado</a:t>
            </a:r>
            <a:r>
              <a:rPr lang="it-IT" sz="1800" b="1" dirty="0">
                <a:latin typeface="Titillium Web" pitchFamily="2" charset="77"/>
              </a:rPr>
              <a:t> programming framework and the </a:t>
            </a:r>
            <a:r>
              <a:rPr lang="it-IT" sz="1800" b="1" dirty="0" err="1">
                <a:latin typeface="Titillium Web" pitchFamily="2" charset="77"/>
              </a:rPr>
              <a:t>Arty</a:t>
            </a:r>
            <a:r>
              <a:rPr lang="it-IT" sz="1800" b="1" dirty="0">
                <a:latin typeface="Titillium Web" pitchFamily="2" charset="77"/>
              </a:rPr>
              <a:t> A7 board</a:t>
            </a:r>
          </a:p>
          <a:p>
            <a:pPr lvl="2"/>
            <a:r>
              <a:rPr lang="it-IT" sz="1800" b="1" dirty="0" err="1">
                <a:latin typeface="Titillium Web" pitchFamily="2" charset="77"/>
              </a:rPr>
              <a:t>Combinational</a:t>
            </a:r>
            <a:r>
              <a:rPr lang="it-IT" sz="1800" b="1" dirty="0">
                <a:latin typeface="Titillium Web" pitchFamily="2" charset="77"/>
              </a:rPr>
              <a:t> </a:t>
            </a:r>
            <a:r>
              <a:rPr lang="it-IT" sz="1800" b="1" dirty="0" err="1">
                <a:latin typeface="Titillium Web" pitchFamily="2" charset="77"/>
              </a:rPr>
              <a:t>circuits</a:t>
            </a:r>
            <a:r>
              <a:rPr lang="it-IT" sz="1800" b="1" dirty="0">
                <a:latin typeface="Titillium Web" pitchFamily="2" charset="77"/>
              </a:rPr>
              <a:t> on FPGA</a:t>
            </a:r>
          </a:p>
          <a:p>
            <a:pPr lvl="2"/>
            <a:r>
              <a:rPr lang="it-IT" sz="1800" b="1" dirty="0" err="1">
                <a:latin typeface="Titillium Web" pitchFamily="2" charset="77"/>
              </a:rPr>
              <a:t>Sequential</a:t>
            </a:r>
            <a:r>
              <a:rPr lang="it-IT" sz="1800" b="1" dirty="0">
                <a:latin typeface="Titillium Web" pitchFamily="2" charset="77"/>
              </a:rPr>
              <a:t> </a:t>
            </a:r>
            <a:r>
              <a:rPr lang="it-IT" sz="1800" b="1" dirty="0" err="1">
                <a:latin typeface="Titillium Web" pitchFamily="2" charset="77"/>
              </a:rPr>
              <a:t>circuits</a:t>
            </a:r>
            <a:r>
              <a:rPr lang="it-IT" sz="1800" b="1" dirty="0">
                <a:latin typeface="Titillium Web" pitchFamily="2" charset="77"/>
              </a:rPr>
              <a:t> on FPGA</a:t>
            </a:r>
          </a:p>
          <a:p>
            <a:pPr lvl="2"/>
            <a:r>
              <a:rPr lang="it-IT" sz="1800" b="1" dirty="0" err="1">
                <a:latin typeface="Titillium Web" pitchFamily="2" charset="77"/>
              </a:rPr>
              <a:t>Arithmetic</a:t>
            </a:r>
            <a:r>
              <a:rPr lang="it-IT" sz="1800" b="1" dirty="0">
                <a:latin typeface="Titillium Web" pitchFamily="2" charset="77"/>
              </a:rPr>
              <a:t> </a:t>
            </a:r>
            <a:r>
              <a:rPr lang="it-IT" sz="1800" b="1" dirty="0" err="1">
                <a:latin typeface="Titillium Web" pitchFamily="2" charset="77"/>
              </a:rPr>
              <a:t>operations</a:t>
            </a:r>
            <a:r>
              <a:rPr lang="it-IT" sz="1800" b="1" dirty="0">
                <a:latin typeface="Titillium Web" pitchFamily="2" charset="77"/>
              </a:rPr>
              <a:t> on FPGA</a:t>
            </a:r>
          </a:p>
          <a:p>
            <a:pPr lvl="1"/>
            <a:r>
              <a:rPr lang="it-IT" sz="1800" b="1" dirty="0">
                <a:latin typeface="Titillium Web" pitchFamily="2" charset="77"/>
              </a:rPr>
              <a:t>Case study: UART </a:t>
            </a:r>
            <a:r>
              <a:rPr lang="it-IT" sz="1800" b="1" dirty="0" err="1">
                <a:latin typeface="Titillium Web" pitchFamily="2" charset="77"/>
              </a:rPr>
              <a:t>interface</a:t>
            </a:r>
            <a:endParaRPr lang="en-US" sz="1800" b="1" dirty="0">
              <a:solidFill>
                <a:srgbClr val="FF0000"/>
              </a:solidFill>
              <a:latin typeface="Titillium Web" pitchFamily="2" charset="77"/>
            </a:endParaRPr>
          </a:p>
          <a:p>
            <a:pPr marL="457200" lvl="1" indent="-457200">
              <a:buNone/>
            </a:pPr>
            <a:r>
              <a:rPr lang="en-US" sz="1400" b="1" dirty="0">
                <a:latin typeface="Titillium Web" pitchFamily="2" charset="77"/>
              </a:rPr>
              <a:t>Link: </a:t>
            </a:r>
            <a:r>
              <a:rPr lang="en-US" sz="1400" b="1" dirty="0">
                <a:latin typeface="Titillium Web" pitchFamily="2" charset="77"/>
                <a:hlinkClick r:id="rId2">
                  <a:extLst>
                    <a:ext uri="{A12FA001-AC4F-418D-AE19-62706E023703}">
                      <ahyp:hlinkClr xmlns:ahyp="http://schemas.microsoft.com/office/drawing/2018/hyperlinkcolor" val="tx"/>
                    </a:ext>
                  </a:extLst>
                </a:hlinkClick>
              </a:rPr>
              <a:t>https://agenda.infn.it/event/45908/</a:t>
            </a:r>
            <a:endParaRPr lang="en-US" sz="1400" b="1" dirty="0">
              <a:latin typeface="Titillium Web" pitchFamily="2" charset="77"/>
            </a:endParaRPr>
          </a:p>
          <a:p>
            <a:pPr marL="457200" lvl="1" indent="-457200">
              <a:buNone/>
            </a:pPr>
            <a:endParaRPr lang="en-US" sz="1800" b="1" dirty="0">
              <a:solidFill>
                <a:srgbClr val="FF0000"/>
              </a:solidFill>
              <a:latin typeface="Titillium Web" pitchFamily="2" charset="77"/>
            </a:endParaRPr>
          </a:p>
        </p:txBody>
      </p:sp>
      <p:sp>
        <p:nvSpPr>
          <p:cNvPr id="6" name="Titolo 1">
            <a:extLst>
              <a:ext uri="{FF2B5EF4-FFF2-40B4-BE49-F238E27FC236}">
                <a16:creationId xmlns:a16="http://schemas.microsoft.com/office/drawing/2014/main" id="{C915F876-0EAD-FFB5-3D14-E360AD740379}"/>
              </a:ext>
            </a:extLst>
          </p:cNvPr>
          <p:cNvSpPr txBox="1">
            <a:spLocks/>
          </p:cNvSpPr>
          <p:nvPr/>
        </p:nvSpPr>
        <p:spPr>
          <a:xfrm>
            <a:off x="0" y="491250"/>
            <a:ext cx="921363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i="1" kern="1200">
                <a:solidFill>
                  <a:srgbClr val="1528BC"/>
                </a:solidFill>
                <a:latin typeface="Titillium Web" pitchFamily="2" charset="77"/>
                <a:ea typeface="+mj-ea"/>
                <a:cs typeface="+mj-cs"/>
              </a:defRPr>
            </a:lvl1pPr>
          </a:lstStyle>
          <a:p>
            <a:r>
              <a:rPr lang="it-IT" sz="4400" i="0" dirty="0">
                <a:solidFill>
                  <a:srgbClr val="002060"/>
                </a:solidFill>
              </a:rPr>
              <a:t>Introduction to FPGA programming</a:t>
            </a:r>
          </a:p>
        </p:txBody>
      </p:sp>
    </p:spTree>
    <p:extLst>
      <p:ext uri="{BB962C8B-B14F-4D97-AF65-F5344CB8AC3E}">
        <p14:creationId xmlns:p14="http://schemas.microsoft.com/office/powerpoint/2010/main" val="285047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11F2B-0453-BC5F-E532-A7717CE4545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2B61E58-F4FD-69ED-854F-D45E3F4221C5}"/>
              </a:ext>
            </a:extLst>
          </p:cNvPr>
          <p:cNvSpPr txBox="1">
            <a:spLocks/>
          </p:cNvSpPr>
          <p:nvPr/>
        </p:nvSpPr>
        <p:spPr>
          <a:xfrm>
            <a:off x="375744" y="867924"/>
            <a:ext cx="9220201" cy="13255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2800" b="1" i="1" kern="1200">
                <a:solidFill>
                  <a:srgbClr val="1528BC"/>
                </a:solidFill>
                <a:latin typeface="Titillium Web" pitchFamily="2" charset="77"/>
                <a:ea typeface="+mj-ea"/>
                <a:cs typeface="+mj-cs"/>
              </a:defRPr>
            </a:lvl1pPr>
          </a:lstStyle>
          <a:p>
            <a:pPr algn="l"/>
            <a:r>
              <a:rPr lang="en-US" sz="4400" i="0" dirty="0">
                <a:solidFill>
                  <a:srgbClr val="002060"/>
                </a:solidFill>
              </a:rPr>
              <a:t>HPQC - High-Performance and Quantum Computing – University of Bologna</a:t>
            </a:r>
            <a:endParaRPr lang="it-IT" sz="4400" i="0" dirty="0">
              <a:solidFill>
                <a:srgbClr val="002060"/>
              </a:solidFill>
            </a:endParaRPr>
          </a:p>
        </p:txBody>
      </p:sp>
      <p:sp>
        <p:nvSpPr>
          <p:cNvPr id="3" name="Segnaposto testo 2">
            <a:extLst>
              <a:ext uri="{FF2B5EF4-FFF2-40B4-BE49-F238E27FC236}">
                <a16:creationId xmlns:a16="http://schemas.microsoft.com/office/drawing/2014/main" id="{510272A3-5950-8314-ACCF-78245E46EFB4}"/>
              </a:ext>
            </a:extLst>
          </p:cNvPr>
          <p:cNvSpPr txBox="1">
            <a:spLocks/>
          </p:cNvSpPr>
          <p:nvPr/>
        </p:nvSpPr>
        <p:spPr>
          <a:xfrm>
            <a:off x="375744" y="2298590"/>
            <a:ext cx="9546022"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400" b="1" dirty="0">
                <a:latin typeface="Titillium Web" pitchFamily="2" charset="77"/>
              </a:rPr>
              <a:t>The HPCQ Master </a:t>
            </a:r>
            <a:r>
              <a:rPr lang="en-US" sz="2400" dirty="0">
                <a:latin typeface="Titillium Web" pitchFamily="2" charset="77"/>
              </a:rPr>
              <a:t>aims to bridge the gap between training &amp; research academia and business world</a:t>
            </a:r>
          </a:p>
          <a:p>
            <a:r>
              <a:rPr lang="en-US" sz="2400" dirty="0">
                <a:latin typeface="Titillium Web" pitchFamily="2" charset="77"/>
              </a:rPr>
              <a:t>The teaching plan of the HPQC Master covers both the foundations of computational methods, parallel computing, machine learning techniques, and quantum computing concepts, as well as practical skills and applications to work in the context of state-of-the-art large-scale computing infrastructures.</a:t>
            </a:r>
          </a:p>
          <a:p>
            <a:r>
              <a:rPr lang="en-US" sz="2400" b="1" dirty="0">
                <a:latin typeface="Titillium Web" pitchFamily="2" charset="77"/>
              </a:rPr>
              <a:t>Under the patronage of ICSC</a:t>
            </a:r>
          </a:p>
          <a:p>
            <a:br>
              <a:rPr lang="en-US" sz="1600" b="1" dirty="0">
                <a:latin typeface="Titillium Web" pitchFamily="2" charset="77"/>
              </a:rPr>
            </a:br>
            <a:r>
              <a:rPr lang="en-US" sz="1600" b="1" dirty="0">
                <a:latin typeface="Titillium Web" pitchFamily="2" charset="77"/>
              </a:rPr>
              <a:t>Link: </a:t>
            </a:r>
            <a:r>
              <a:rPr lang="en-US" sz="1600" b="1" dirty="0">
                <a:latin typeface="Titillium Web" pitchFamily="2" charset="77"/>
                <a:hlinkClick r:id="rId2"/>
              </a:rPr>
              <a:t>https://master.unibo.it/hpqc/en</a:t>
            </a:r>
            <a:endParaRPr lang="en-US" sz="1600" b="1" dirty="0">
              <a:latin typeface="Titillium Web" pitchFamily="2" charset="77"/>
            </a:endParaRPr>
          </a:p>
          <a:p>
            <a:endParaRPr lang="it-IT" sz="2400" b="1" dirty="0">
              <a:latin typeface="Titillium Web" pitchFamily="2" charset="77"/>
            </a:endParaRPr>
          </a:p>
        </p:txBody>
      </p:sp>
      <p:pic>
        <p:nvPicPr>
          <p:cNvPr id="4" name="Immagine 3">
            <a:extLst>
              <a:ext uri="{FF2B5EF4-FFF2-40B4-BE49-F238E27FC236}">
                <a16:creationId xmlns:a16="http://schemas.microsoft.com/office/drawing/2014/main" id="{D2E28C6D-5F5E-C6DA-0730-827B7E5E61CD}"/>
              </a:ext>
            </a:extLst>
          </p:cNvPr>
          <p:cNvPicPr>
            <a:picLocks noChangeAspect="1"/>
          </p:cNvPicPr>
          <p:nvPr/>
        </p:nvPicPr>
        <p:blipFill>
          <a:blip r:embed="rId3"/>
          <a:stretch>
            <a:fillRect/>
          </a:stretch>
        </p:blipFill>
        <p:spPr>
          <a:xfrm>
            <a:off x="4875648" y="5512645"/>
            <a:ext cx="6196994" cy="750801"/>
          </a:xfrm>
          <a:prstGeom prst="rect">
            <a:avLst/>
          </a:prstGeom>
        </p:spPr>
      </p:pic>
    </p:spTree>
    <p:extLst>
      <p:ext uri="{BB962C8B-B14F-4D97-AF65-F5344CB8AC3E}">
        <p14:creationId xmlns:p14="http://schemas.microsoft.com/office/powerpoint/2010/main" val="123531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9AD7-C4D0-1433-A041-4CDB16E5D0B8}"/>
            </a:ext>
          </a:extLst>
        </p:cNvPr>
        <p:cNvGrpSpPr/>
        <p:nvPr/>
      </p:nvGrpSpPr>
      <p:grpSpPr>
        <a:xfrm>
          <a:off x="0" y="0"/>
          <a:ext cx="0" cy="0"/>
          <a:chOff x="0" y="0"/>
          <a:chExt cx="0" cy="0"/>
        </a:xfrm>
      </p:grpSpPr>
      <p:sp>
        <p:nvSpPr>
          <p:cNvPr id="5" name="Titolo 1">
            <a:extLst>
              <a:ext uri="{FF2B5EF4-FFF2-40B4-BE49-F238E27FC236}">
                <a16:creationId xmlns:a16="http://schemas.microsoft.com/office/drawing/2014/main" id="{F563D4F7-8E6E-11F5-4714-2B2CC254D60B}"/>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i="1" kern="1200">
                <a:solidFill>
                  <a:srgbClr val="1528BC"/>
                </a:solidFill>
                <a:latin typeface="Titillium Web" pitchFamily="2" charset="77"/>
                <a:ea typeface="+mj-ea"/>
                <a:cs typeface="+mj-cs"/>
              </a:defRPr>
            </a:lvl1pPr>
          </a:lstStyle>
          <a:p>
            <a:pPr algn="l"/>
            <a:r>
              <a:rPr lang="it-IT" sz="4400" i="0" dirty="0" err="1">
                <a:solidFill>
                  <a:srgbClr val="002060"/>
                </a:solidFill>
              </a:rPr>
              <a:t>Education</a:t>
            </a:r>
            <a:r>
              <a:rPr lang="it-IT" sz="4400" i="0" dirty="0">
                <a:solidFill>
                  <a:srgbClr val="002060"/>
                </a:solidFill>
              </a:rPr>
              <a:t> – AI </a:t>
            </a:r>
            <a:r>
              <a:rPr lang="it-IT" sz="4400" i="0" dirty="0" err="1">
                <a:solidFill>
                  <a:srgbClr val="002060"/>
                </a:solidFill>
              </a:rPr>
              <a:t>Factory</a:t>
            </a:r>
            <a:endParaRPr lang="it-IT" sz="4400" i="0" dirty="0">
              <a:solidFill>
                <a:srgbClr val="002060"/>
              </a:solidFill>
            </a:endParaRPr>
          </a:p>
        </p:txBody>
      </p:sp>
      <p:sp>
        <p:nvSpPr>
          <p:cNvPr id="6" name="Segnaposto testo 2">
            <a:extLst>
              <a:ext uri="{FF2B5EF4-FFF2-40B4-BE49-F238E27FC236}">
                <a16:creationId xmlns:a16="http://schemas.microsoft.com/office/drawing/2014/main" id="{AA663C87-3BA9-D197-4B4A-B730AABA5195}"/>
              </a:ext>
            </a:extLst>
          </p:cNvPr>
          <p:cNvSpPr txBox="1">
            <a:spLocks/>
          </p:cNvSpPr>
          <p:nvPr/>
        </p:nvSpPr>
        <p:spPr>
          <a:xfrm>
            <a:off x="838200" y="1825625"/>
            <a:ext cx="8683076"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it-IT" sz="2400" b="1" dirty="0">
                <a:latin typeface="Titillium Web" pitchFamily="2" charset="77"/>
              </a:rPr>
              <a:t>State-of-the-art </a:t>
            </a:r>
            <a:r>
              <a:rPr lang="it-IT" sz="2400" b="1" dirty="0" err="1">
                <a:latin typeface="Titillium Web" pitchFamily="2" charset="77"/>
              </a:rPr>
              <a:t>analysis</a:t>
            </a:r>
            <a:endParaRPr lang="it-IT" sz="2400" b="1" dirty="0">
              <a:latin typeface="Titillium Web" pitchFamily="2" charset="77"/>
            </a:endParaRPr>
          </a:p>
          <a:p>
            <a:pPr marL="342900" indent="-342900">
              <a:buFont typeface="Arial" panose="020B0604020202020204" pitchFamily="34" charset="0"/>
              <a:buChar char="•"/>
            </a:pPr>
            <a:r>
              <a:rPr lang="en-US" sz="2400" b="1" dirty="0">
                <a:latin typeface="Titillium Web" pitchFamily="2" charset="77"/>
              </a:rPr>
              <a:t>Mapping skills and capabilities of the AI Factory stakeholders </a:t>
            </a:r>
            <a:r>
              <a:rPr lang="en-US" sz="2400" dirty="0">
                <a:latin typeface="Titillium Web" pitchFamily="2" charset="77"/>
              </a:rPr>
              <a:t>according to the needs of the various stakeholders/actors</a:t>
            </a:r>
            <a:endParaRPr lang="it-IT" sz="2400" dirty="0">
              <a:latin typeface="Titillium Web" pitchFamily="2" charset="77"/>
            </a:endParaRPr>
          </a:p>
          <a:p>
            <a:pPr lvl="2"/>
            <a:r>
              <a:rPr lang="en-US" sz="1800" dirty="0">
                <a:latin typeface="Titillium Web" pitchFamily="2" charset="77"/>
              </a:rPr>
              <a:t>Continuous monitoring of needs and gaps </a:t>
            </a:r>
            <a:endParaRPr lang="it-IT" sz="1800" dirty="0">
              <a:latin typeface="Titillium Web" pitchFamily="2" charset="77"/>
            </a:endParaRPr>
          </a:p>
          <a:p>
            <a:pPr marL="342900" indent="-342900">
              <a:buFont typeface="Arial" panose="020B0604020202020204" pitchFamily="34" charset="0"/>
              <a:buChar char="•"/>
            </a:pPr>
            <a:r>
              <a:rPr lang="it-IT" sz="2400" b="1" dirty="0">
                <a:latin typeface="Titillium Web" pitchFamily="2" charset="77"/>
              </a:rPr>
              <a:t>Platform </a:t>
            </a:r>
            <a:r>
              <a:rPr lang="it-IT" sz="2400" b="1" dirty="0" err="1">
                <a:latin typeface="Titillium Web" pitchFamily="2" charset="77"/>
              </a:rPr>
              <a:t>development</a:t>
            </a:r>
            <a:endParaRPr lang="it-IT" sz="2400" b="1" dirty="0">
              <a:latin typeface="Titillium Web" pitchFamily="2" charset="77"/>
            </a:endParaRPr>
          </a:p>
          <a:p>
            <a:pPr lvl="2"/>
            <a:r>
              <a:rPr lang="it-IT" sz="1800" dirty="0">
                <a:latin typeface="Titillium Web" pitchFamily="2" charset="77"/>
              </a:rPr>
              <a:t>Management and </a:t>
            </a:r>
            <a:r>
              <a:rPr lang="it-IT" sz="1800" dirty="0" err="1">
                <a:latin typeface="Titillium Web" pitchFamily="2" charset="77"/>
              </a:rPr>
              <a:t>improvement</a:t>
            </a:r>
            <a:endParaRPr lang="it-IT" sz="1800" dirty="0">
              <a:latin typeface="Titillium Web" pitchFamily="2" charset="77"/>
            </a:endParaRPr>
          </a:p>
          <a:p>
            <a:pPr marL="342900" indent="-342900">
              <a:buFont typeface="Arial" panose="020B0604020202020204" pitchFamily="34" charset="0"/>
              <a:buChar char="•"/>
            </a:pPr>
            <a:r>
              <a:rPr lang="en-US" sz="2400" b="1" dirty="0">
                <a:latin typeface="Titillium Web" pitchFamily="2" charset="77"/>
              </a:rPr>
              <a:t>Organization of vertical and horizontal courses</a:t>
            </a:r>
            <a:r>
              <a:rPr lang="en-US" sz="2400" dirty="0">
                <a:latin typeface="Titillium Web" pitchFamily="2" charset="77"/>
              </a:rPr>
              <a:t> (data management, ethics and cybersecurity)</a:t>
            </a:r>
          </a:p>
          <a:p>
            <a:pPr marL="342900" indent="-342900">
              <a:buFont typeface="Arial" panose="020B0604020202020204" pitchFamily="34" charset="0"/>
              <a:buChar char="•"/>
            </a:pPr>
            <a:r>
              <a:rPr lang="it-IT" sz="2400" b="1" dirty="0">
                <a:latin typeface="Titillium Web" pitchFamily="2" charset="77"/>
              </a:rPr>
              <a:t>Hackathons, internships and challenges</a:t>
            </a:r>
          </a:p>
          <a:p>
            <a:pPr lvl="1"/>
            <a:endParaRPr lang="it-IT" sz="2000" dirty="0"/>
          </a:p>
        </p:txBody>
      </p:sp>
      <p:pic>
        <p:nvPicPr>
          <p:cNvPr id="7" name="Immagine 6">
            <a:extLst>
              <a:ext uri="{FF2B5EF4-FFF2-40B4-BE49-F238E27FC236}">
                <a16:creationId xmlns:a16="http://schemas.microsoft.com/office/drawing/2014/main" id="{610240C1-D981-9FED-FAC2-A9846BD61E1A}"/>
              </a:ext>
            </a:extLst>
          </p:cNvPr>
          <p:cNvPicPr>
            <a:picLocks noChangeAspect="1"/>
          </p:cNvPicPr>
          <p:nvPr/>
        </p:nvPicPr>
        <p:blipFill>
          <a:blip r:embed="rId2"/>
          <a:stretch>
            <a:fillRect/>
          </a:stretch>
        </p:blipFill>
        <p:spPr>
          <a:xfrm>
            <a:off x="8870731" y="4822562"/>
            <a:ext cx="2483069" cy="1354401"/>
          </a:xfrm>
          <a:prstGeom prst="rect">
            <a:avLst/>
          </a:prstGeom>
        </p:spPr>
      </p:pic>
    </p:spTree>
    <p:extLst>
      <p:ext uri="{BB962C8B-B14F-4D97-AF65-F5344CB8AC3E}">
        <p14:creationId xmlns:p14="http://schemas.microsoft.com/office/powerpoint/2010/main" val="87277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2566671-E4E9-FFA4-979D-BE5261049ADA}"/>
              </a:ext>
            </a:extLst>
          </p:cNvPr>
          <p:cNvPicPr>
            <a:picLocks noChangeAspect="1"/>
          </p:cNvPicPr>
          <p:nvPr/>
        </p:nvPicPr>
        <p:blipFill>
          <a:blip r:embed="rId3"/>
          <a:stretch>
            <a:fillRect/>
          </a:stretch>
        </p:blipFill>
        <p:spPr>
          <a:xfrm>
            <a:off x="502057" y="4181620"/>
            <a:ext cx="6996494" cy="1760076"/>
          </a:xfrm>
          <a:prstGeom prst="rect">
            <a:avLst/>
          </a:prstGeom>
        </p:spPr>
      </p:pic>
      <p:pic>
        <p:nvPicPr>
          <p:cNvPr id="5" name="Immagine 4" descr="Immagine che contiene testo, Carattere, Elementi grafici, logo&#10;&#10;Descrizione generata automaticamente">
            <a:extLst>
              <a:ext uri="{FF2B5EF4-FFF2-40B4-BE49-F238E27FC236}">
                <a16:creationId xmlns:a16="http://schemas.microsoft.com/office/drawing/2014/main" id="{CD0E1A1C-A5D0-53D9-80BD-5EE1B53482DB}"/>
              </a:ext>
            </a:extLst>
          </p:cNvPr>
          <p:cNvPicPr>
            <a:picLocks noChangeAspect="1"/>
          </p:cNvPicPr>
          <p:nvPr/>
        </p:nvPicPr>
        <p:blipFill>
          <a:blip r:embed="rId4"/>
          <a:stretch>
            <a:fillRect/>
          </a:stretch>
        </p:blipFill>
        <p:spPr>
          <a:xfrm>
            <a:off x="153572" y="264570"/>
            <a:ext cx="5335859" cy="1963596"/>
          </a:xfrm>
          <a:prstGeom prst="rect">
            <a:avLst/>
          </a:prstGeom>
        </p:spPr>
      </p:pic>
    </p:spTree>
    <p:extLst>
      <p:ext uri="{BB962C8B-B14F-4D97-AF65-F5344CB8AC3E}">
        <p14:creationId xmlns:p14="http://schemas.microsoft.com/office/powerpoint/2010/main" val="44862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F7B3558-B31D-2B0B-C98E-A668C4D96DB1}"/>
              </a:ext>
            </a:extLst>
          </p:cNvPr>
          <p:cNvPicPr>
            <a:picLocks noChangeAspect="1"/>
          </p:cNvPicPr>
          <p:nvPr/>
        </p:nvPicPr>
        <p:blipFill>
          <a:blip r:embed="rId2"/>
          <a:stretch>
            <a:fillRect/>
          </a:stretch>
        </p:blipFill>
        <p:spPr>
          <a:xfrm>
            <a:off x="407275" y="1717504"/>
            <a:ext cx="4673967" cy="3966752"/>
          </a:xfrm>
          <a:prstGeom prst="rect">
            <a:avLst/>
          </a:prstGeom>
        </p:spPr>
      </p:pic>
      <p:sp>
        <p:nvSpPr>
          <p:cNvPr id="5" name="Title 1">
            <a:extLst>
              <a:ext uri="{FF2B5EF4-FFF2-40B4-BE49-F238E27FC236}">
                <a16:creationId xmlns:a16="http://schemas.microsoft.com/office/drawing/2014/main" id="{F95636A6-B339-7209-49D9-BE88B07E0A5C}"/>
              </a:ext>
            </a:extLst>
          </p:cNvPr>
          <p:cNvSpPr txBox="1">
            <a:spLocks/>
          </p:cNvSpPr>
          <p:nvPr/>
        </p:nvSpPr>
        <p:spPr>
          <a:xfrm>
            <a:off x="407275" y="65748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002060"/>
                </a:solidFill>
                <a:latin typeface="Titillium Web" pitchFamily="2" charset="77"/>
              </a:rPr>
              <a:t>ICSC – Facts &amp; figures</a:t>
            </a:r>
          </a:p>
        </p:txBody>
      </p:sp>
      <p:sp>
        <p:nvSpPr>
          <p:cNvPr id="6" name="CasellaDiTesto 5">
            <a:extLst>
              <a:ext uri="{FF2B5EF4-FFF2-40B4-BE49-F238E27FC236}">
                <a16:creationId xmlns:a16="http://schemas.microsoft.com/office/drawing/2014/main" id="{99617638-53C0-8B4A-AE14-F7B96FE436B9}"/>
              </a:ext>
            </a:extLst>
          </p:cNvPr>
          <p:cNvSpPr txBox="1"/>
          <p:nvPr/>
        </p:nvSpPr>
        <p:spPr>
          <a:xfrm>
            <a:off x="5553009" y="1717504"/>
            <a:ext cx="6231716" cy="4093428"/>
          </a:xfrm>
          <a:prstGeom prst="rect">
            <a:avLst/>
          </a:prstGeom>
          <a:noFill/>
        </p:spPr>
        <p:txBody>
          <a:bodyPr wrap="square" rtlCol="0">
            <a:spAutoFit/>
          </a:bodyPr>
          <a:lstStyle/>
          <a:p>
            <a:r>
              <a:rPr lang="en-US" sz="1600" b="0" i="0" dirty="0">
                <a:solidFill>
                  <a:srgbClr val="000000"/>
                </a:solidFill>
                <a:effectLst/>
                <a:latin typeface="Titillium Web" panose="00000500000000000000" pitchFamily="2" charset="0"/>
              </a:rPr>
              <a:t>The activities of the National Supercomputing Centre focuses on </a:t>
            </a:r>
            <a:r>
              <a:rPr lang="en-US" sz="1600" b="1" i="0" dirty="0">
                <a:solidFill>
                  <a:srgbClr val="000000"/>
                </a:solidFill>
                <a:effectLst/>
                <a:latin typeface="Titillium Web" panose="00000500000000000000" pitchFamily="2" charset="0"/>
              </a:rPr>
              <a:t>maintenance and upgrade of the Italian HPC and Big Data infrastructure</a:t>
            </a:r>
            <a:r>
              <a:rPr lang="en-US" sz="1600" b="0" i="0" dirty="0">
                <a:solidFill>
                  <a:srgbClr val="000000"/>
                </a:solidFill>
                <a:effectLst/>
                <a:latin typeface="Titillium Web" panose="00000500000000000000" pitchFamily="2" charset="0"/>
              </a:rPr>
              <a:t>, as well as on the development of advanced methods and numerical </a:t>
            </a:r>
            <a:r>
              <a:rPr lang="en-US" sz="1600" b="1" i="0" dirty="0">
                <a:solidFill>
                  <a:srgbClr val="000000"/>
                </a:solidFill>
                <a:effectLst/>
                <a:latin typeface="Titillium Web" panose="00000500000000000000" pitchFamily="2" charset="0"/>
              </a:rPr>
              <a:t>applications and software tools </a:t>
            </a:r>
            <a:r>
              <a:rPr lang="en-US" sz="1600" b="0" i="0" dirty="0">
                <a:solidFill>
                  <a:srgbClr val="000000"/>
                </a:solidFill>
                <a:effectLst/>
                <a:latin typeface="Titillium Web" panose="00000500000000000000" pitchFamily="2" charset="0"/>
              </a:rPr>
              <a:t>to integrate computing, simulation, collection, and analysis of data of interest for research, manufacturing, and society, also through cloud and distributed approaches.</a:t>
            </a:r>
          </a:p>
          <a:p>
            <a:endParaRPr lang="en-US" sz="1600" dirty="0">
              <a:latin typeface="Titillium Web" panose="00000500000000000000" pitchFamily="2" charset="0"/>
            </a:endParaRPr>
          </a:p>
          <a:p>
            <a:r>
              <a:rPr lang="en-US" sz="1600" b="0" i="0" dirty="0">
                <a:solidFill>
                  <a:srgbClr val="000000"/>
                </a:solidFill>
                <a:effectLst/>
                <a:latin typeface="Titillium Web" panose="00000500000000000000" pitchFamily="2" charset="0"/>
              </a:rPr>
              <a:t>ICSC is a </a:t>
            </a:r>
            <a:r>
              <a:rPr lang="en-US" sz="1600" b="1" i="0" dirty="0">
                <a:solidFill>
                  <a:srgbClr val="000000"/>
                </a:solidFill>
                <a:effectLst/>
                <a:latin typeface="Titillium Web" panose="00000500000000000000" pitchFamily="2" charset="0"/>
              </a:rPr>
              <a:t>shared and open cloud/HPC infrastructure</a:t>
            </a:r>
            <a:r>
              <a:rPr lang="en-US" sz="1600" b="0" i="0" dirty="0">
                <a:solidFill>
                  <a:srgbClr val="000000"/>
                </a:solidFill>
                <a:effectLst/>
                <a:latin typeface="Titillium Web" panose="00000500000000000000" pitchFamily="2" charset="0"/>
              </a:rPr>
              <a:t>, representing a unique strategic asset for Italy, but for the international community as well.</a:t>
            </a:r>
          </a:p>
          <a:p>
            <a:endParaRPr lang="en-US" sz="1600" dirty="0">
              <a:latin typeface="Titillium Web" panose="00000500000000000000" pitchFamily="2" charset="0"/>
            </a:endParaRPr>
          </a:p>
          <a:p>
            <a:r>
              <a:rPr lang="en-US" sz="1600" b="0" i="0" dirty="0">
                <a:solidFill>
                  <a:srgbClr val="000000"/>
                </a:solidFill>
                <a:effectLst/>
                <a:latin typeface="Titillium Web" panose="00000500000000000000" pitchFamily="2" charset="0"/>
              </a:rPr>
              <a:t>High level of engagement with </a:t>
            </a:r>
            <a:r>
              <a:rPr lang="en-US" sz="1600" b="1" i="0" dirty="0">
                <a:solidFill>
                  <a:srgbClr val="000000"/>
                </a:solidFill>
                <a:effectLst/>
                <a:latin typeface="Titillium Web" panose="00000500000000000000" pitchFamily="2" charset="0"/>
              </a:rPr>
              <a:t>several different communities </a:t>
            </a:r>
            <a:r>
              <a:rPr lang="en-US" sz="1600" b="0" i="0" dirty="0">
                <a:solidFill>
                  <a:srgbClr val="000000"/>
                </a:solidFill>
                <a:effectLst/>
                <a:latin typeface="Titillium Web" panose="00000500000000000000" pitchFamily="2" charset="0"/>
              </a:rPr>
              <a:t>is in the mission of ICSC</a:t>
            </a:r>
          </a:p>
          <a:p>
            <a:endParaRPr lang="en-US" b="0" i="0" dirty="0">
              <a:solidFill>
                <a:srgbClr val="000000"/>
              </a:solidFill>
              <a:effectLst/>
              <a:latin typeface="Titillium Web" panose="00000500000000000000" pitchFamily="2" charset="0"/>
            </a:endParaRPr>
          </a:p>
          <a:p>
            <a:endParaRPr lang="it-IT" dirty="0"/>
          </a:p>
        </p:txBody>
      </p:sp>
      <p:pic>
        <p:nvPicPr>
          <p:cNvPr id="7" name="Immagine 6">
            <a:extLst>
              <a:ext uri="{FF2B5EF4-FFF2-40B4-BE49-F238E27FC236}">
                <a16:creationId xmlns:a16="http://schemas.microsoft.com/office/drawing/2014/main" id="{C34F06B2-63E6-0C97-972A-9D0521C43E44}"/>
              </a:ext>
            </a:extLst>
          </p:cNvPr>
          <p:cNvPicPr>
            <a:picLocks noChangeAspect="1"/>
          </p:cNvPicPr>
          <p:nvPr/>
        </p:nvPicPr>
        <p:blipFill>
          <a:blip r:embed="rId3"/>
          <a:stretch>
            <a:fillRect/>
          </a:stretch>
        </p:blipFill>
        <p:spPr>
          <a:xfrm>
            <a:off x="7557989" y="5111295"/>
            <a:ext cx="2947416" cy="1145921"/>
          </a:xfrm>
          <a:prstGeom prst="rect">
            <a:avLst/>
          </a:prstGeom>
        </p:spPr>
      </p:pic>
    </p:spTree>
    <p:extLst>
      <p:ext uri="{BB962C8B-B14F-4D97-AF65-F5344CB8AC3E}">
        <p14:creationId xmlns:p14="http://schemas.microsoft.com/office/powerpoint/2010/main" val="13832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1B8581-DEF6-2E78-649F-116028E746BA}"/>
              </a:ext>
            </a:extLst>
          </p:cNvPr>
          <p:cNvPicPr>
            <a:picLocks noChangeAspect="1"/>
          </p:cNvPicPr>
          <p:nvPr/>
        </p:nvPicPr>
        <p:blipFill>
          <a:blip r:embed="rId2"/>
          <a:stretch>
            <a:fillRect/>
          </a:stretch>
        </p:blipFill>
        <p:spPr>
          <a:xfrm>
            <a:off x="1087981" y="1194327"/>
            <a:ext cx="10016037" cy="5095070"/>
          </a:xfrm>
          <a:prstGeom prst="rect">
            <a:avLst/>
          </a:prstGeom>
        </p:spPr>
      </p:pic>
      <p:sp>
        <p:nvSpPr>
          <p:cNvPr id="5" name="Title 1">
            <a:extLst>
              <a:ext uri="{FF2B5EF4-FFF2-40B4-BE49-F238E27FC236}">
                <a16:creationId xmlns:a16="http://schemas.microsoft.com/office/drawing/2014/main" id="{F55A2A43-2E46-17AB-E456-343F143A0087}"/>
              </a:ext>
            </a:extLst>
          </p:cNvPr>
          <p:cNvSpPr txBox="1">
            <a:spLocks/>
          </p:cNvSpPr>
          <p:nvPr/>
        </p:nvSpPr>
        <p:spPr>
          <a:xfrm>
            <a:off x="407275" y="65748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002060"/>
                </a:solidFill>
                <a:latin typeface="Titillium Web" pitchFamily="2" charset="77"/>
              </a:rPr>
              <a:t>ICSC – Facts &amp; figures</a:t>
            </a:r>
          </a:p>
        </p:txBody>
      </p:sp>
    </p:spTree>
    <p:extLst>
      <p:ext uri="{BB962C8B-B14F-4D97-AF65-F5344CB8AC3E}">
        <p14:creationId xmlns:p14="http://schemas.microsoft.com/office/powerpoint/2010/main" val="366951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6A89F91-93AB-1C9D-DFAA-E93686ED24B2}"/>
              </a:ext>
            </a:extLst>
          </p:cNvPr>
          <p:cNvPicPr>
            <a:picLocks noChangeAspect="1"/>
          </p:cNvPicPr>
          <p:nvPr/>
        </p:nvPicPr>
        <p:blipFill>
          <a:blip r:embed="rId2"/>
          <a:stretch>
            <a:fillRect/>
          </a:stretch>
        </p:blipFill>
        <p:spPr>
          <a:xfrm>
            <a:off x="5519212" y="849659"/>
            <a:ext cx="6672788" cy="5643216"/>
          </a:xfrm>
          <a:prstGeom prst="rect">
            <a:avLst/>
          </a:prstGeom>
        </p:spPr>
      </p:pic>
      <p:sp>
        <p:nvSpPr>
          <p:cNvPr id="5" name="Title 1">
            <a:extLst>
              <a:ext uri="{FF2B5EF4-FFF2-40B4-BE49-F238E27FC236}">
                <a16:creationId xmlns:a16="http://schemas.microsoft.com/office/drawing/2014/main" id="{9A291821-1054-02D2-1D9D-853B2E1742C0}"/>
              </a:ext>
            </a:extLst>
          </p:cNvPr>
          <p:cNvSpPr txBox="1">
            <a:spLocks/>
          </p:cNvSpPr>
          <p:nvPr/>
        </p:nvSpPr>
        <p:spPr>
          <a:xfrm>
            <a:off x="-727842" y="50006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i="1" kern="1200">
                <a:solidFill>
                  <a:srgbClr val="1528BC"/>
                </a:solidFill>
                <a:latin typeface="Titillium Web" pitchFamily="2" charset="77"/>
                <a:ea typeface="+mj-ea"/>
                <a:cs typeface="+mj-cs"/>
              </a:defRPr>
            </a:lvl1pPr>
          </a:lstStyle>
          <a:p>
            <a:r>
              <a:rPr lang="en-US" sz="4400" i="0" dirty="0">
                <a:solidFill>
                  <a:srgbClr val="002060"/>
                </a:solidFill>
              </a:rPr>
              <a:t>ICSC – A multidomain community</a:t>
            </a:r>
            <a:endParaRPr lang="it-IT" sz="4400" i="0" dirty="0">
              <a:solidFill>
                <a:srgbClr val="002060"/>
              </a:solidFill>
            </a:endParaRPr>
          </a:p>
        </p:txBody>
      </p:sp>
      <p:sp>
        <p:nvSpPr>
          <p:cNvPr id="6" name="Segnaposto testo 6">
            <a:extLst>
              <a:ext uri="{FF2B5EF4-FFF2-40B4-BE49-F238E27FC236}">
                <a16:creationId xmlns:a16="http://schemas.microsoft.com/office/drawing/2014/main" id="{67166E44-9656-0190-3B83-2C6A3B8AE758}"/>
              </a:ext>
            </a:extLst>
          </p:cNvPr>
          <p:cNvSpPr txBox="1">
            <a:spLocks/>
          </p:cNvSpPr>
          <p:nvPr/>
        </p:nvSpPr>
        <p:spPr>
          <a:xfrm>
            <a:off x="323193" y="1825625"/>
            <a:ext cx="9356835" cy="7599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US" sz="2400" b="1" dirty="0">
                <a:solidFill>
                  <a:srgbClr val="0070C0"/>
                </a:solidFill>
                <a:latin typeface="Titillium Web" pitchFamily="2" charset="77"/>
              </a:rPr>
              <a:t>High level of engagement </a:t>
            </a:r>
            <a:r>
              <a:rPr lang="en-US" sz="2400" dirty="0">
                <a:solidFill>
                  <a:srgbClr val="0070C0"/>
                </a:solidFill>
                <a:latin typeface="Titillium Web" pitchFamily="2" charset="77"/>
              </a:rPr>
              <a:t>with several different communities is in the </a:t>
            </a:r>
            <a:r>
              <a:rPr lang="en-US" sz="2400" b="1" dirty="0">
                <a:solidFill>
                  <a:srgbClr val="0070C0"/>
                </a:solidFill>
                <a:latin typeface="Titillium Web" pitchFamily="2" charset="77"/>
              </a:rPr>
              <a:t>mission of ICSC</a:t>
            </a:r>
            <a:endParaRPr lang="it-IT" sz="2400" b="1" dirty="0">
              <a:solidFill>
                <a:srgbClr val="0070C0"/>
              </a:solidFill>
              <a:latin typeface="Titillium Web" pitchFamily="2" charset="77"/>
            </a:endParaRPr>
          </a:p>
          <a:p>
            <a:pPr marL="0" indent="0">
              <a:buNone/>
            </a:pPr>
            <a:endParaRPr lang="en-US" sz="2000" dirty="0"/>
          </a:p>
          <a:p>
            <a:endParaRPr lang="en-US" sz="2000" dirty="0"/>
          </a:p>
          <a:p>
            <a:pPr marL="0" indent="0">
              <a:buNone/>
            </a:pPr>
            <a:endParaRPr lang="en-US" sz="2000" dirty="0"/>
          </a:p>
          <a:p>
            <a:endParaRPr lang="en-US" sz="2000" dirty="0"/>
          </a:p>
        </p:txBody>
      </p:sp>
      <p:pic>
        <p:nvPicPr>
          <p:cNvPr id="7" name="Immagine 6" descr="Immagine che contiene testo, schermata, Carattere, Stampa&#10;&#10;Il contenuto generato dall&amp;#39;intelligenza artificiale potrebbe non essere corretto.">
            <a:extLst>
              <a:ext uri="{FF2B5EF4-FFF2-40B4-BE49-F238E27FC236}">
                <a16:creationId xmlns:a16="http://schemas.microsoft.com/office/drawing/2014/main" id="{7E4ECCA6-D1E4-EA24-9446-5684FD89BFF2}"/>
              </a:ext>
            </a:extLst>
          </p:cNvPr>
          <p:cNvPicPr>
            <a:picLocks noChangeAspect="1"/>
          </p:cNvPicPr>
          <p:nvPr/>
        </p:nvPicPr>
        <p:blipFill>
          <a:blip r:embed="rId3"/>
          <a:stretch>
            <a:fillRect/>
          </a:stretch>
        </p:blipFill>
        <p:spPr>
          <a:xfrm>
            <a:off x="397895" y="2585544"/>
            <a:ext cx="7170066" cy="3772393"/>
          </a:xfrm>
          <a:prstGeom prst="rect">
            <a:avLst/>
          </a:prstGeom>
        </p:spPr>
      </p:pic>
    </p:spTree>
    <p:extLst>
      <p:ext uri="{BB962C8B-B14F-4D97-AF65-F5344CB8AC3E}">
        <p14:creationId xmlns:p14="http://schemas.microsoft.com/office/powerpoint/2010/main" val="2575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386C65E-1193-8D10-2896-A6AF19840CDD}"/>
              </a:ext>
            </a:extLst>
          </p:cNvPr>
          <p:cNvSpPr txBox="1">
            <a:spLocks/>
          </p:cNvSpPr>
          <p:nvPr/>
        </p:nvSpPr>
        <p:spPr>
          <a:xfrm>
            <a:off x="483361" y="37563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i="1" kern="1200">
                <a:solidFill>
                  <a:srgbClr val="1528BC"/>
                </a:solidFill>
                <a:latin typeface="Titillium Web" pitchFamily="2" charset="77"/>
                <a:ea typeface="+mj-ea"/>
                <a:cs typeface="+mj-cs"/>
              </a:defRPr>
            </a:lvl1pPr>
          </a:lstStyle>
          <a:p>
            <a:pPr algn="l"/>
            <a:r>
              <a:rPr lang="en-US" sz="4400" i="0" dirty="0">
                <a:solidFill>
                  <a:srgbClr val="002060"/>
                </a:solidFill>
              </a:rPr>
              <a:t>ICSC – Activities </a:t>
            </a:r>
            <a:endParaRPr lang="it-IT" sz="4400" i="0" dirty="0">
              <a:solidFill>
                <a:srgbClr val="002060"/>
              </a:solidFill>
            </a:endParaRPr>
          </a:p>
        </p:txBody>
      </p:sp>
      <p:sp>
        <p:nvSpPr>
          <p:cNvPr id="5" name="Segnaposto testo 2">
            <a:extLst>
              <a:ext uri="{FF2B5EF4-FFF2-40B4-BE49-F238E27FC236}">
                <a16:creationId xmlns:a16="http://schemas.microsoft.com/office/drawing/2014/main" id="{1E52357E-AD85-1387-C83C-D1C533B2A591}"/>
              </a:ext>
            </a:extLst>
          </p:cNvPr>
          <p:cNvSpPr txBox="1">
            <a:spLocks/>
          </p:cNvSpPr>
          <p:nvPr/>
        </p:nvSpPr>
        <p:spPr>
          <a:xfrm>
            <a:off x="483361" y="1941239"/>
            <a:ext cx="1150894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Titillium Web" pitchFamily="2" charset="77"/>
              </a:rPr>
              <a:t>The Innovate Consortium </a:t>
            </a:r>
            <a:r>
              <a:rPr lang="en-US" sz="2000" dirty="0">
                <a:latin typeface="Titillium Web" pitchFamily="2" charset="77"/>
              </a:rPr>
              <a:t>Chosen to Host </a:t>
            </a:r>
            <a:r>
              <a:rPr lang="en-US" sz="2000" b="1" dirty="0" err="1">
                <a:latin typeface="Titillium Web" pitchFamily="2" charset="77"/>
              </a:rPr>
              <a:t>EuroHPC’s</a:t>
            </a:r>
            <a:r>
              <a:rPr lang="en-US" sz="2000" b="1" dirty="0">
                <a:latin typeface="Titillium Web" pitchFamily="2" charset="77"/>
              </a:rPr>
              <a:t> First Industrial Supercomputer </a:t>
            </a:r>
            <a:r>
              <a:rPr lang="en-US" sz="2000" dirty="0">
                <a:latin typeface="Titillium Web" pitchFamily="2" charset="77"/>
                <a:sym typeface="Wingdings" panose="05000000000000000000" pitchFamily="2" charset="2"/>
              </a:rPr>
              <a:t> supercomputing capabilities, specifically tailored to meet the security, confidentiality and data integrity needs of European industrial users. </a:t>
            </a:r>
          </a:p>
          <a:p>
            <a:pPr marL="0" indent="0">
              <a:buNone/>
            </a:pPr>
            <a:endParaRPr lang="en-US" sz="2000" dirty="0">
              <a:latin typeface="Titillium Web" pitchFamily="2" charset="77"/>
              <a:sym typeface="Wingdings" panose="05000000000000000000" pitchFamily="2" charset="2"/>
            </a:endParaRPr>
          </a:p>
          <a:p>
            <a:r>
              <a:rPr lang="en-US" sz="2000" b="1" dirty="0" err="1">
                <a:latin typeface="Titillium Web" pitchFamily="2" charset="77"/>
                <a:sym typeface="Wingdings" panose="05000000000000000000" pitchFamily="2" charset="2"/>
              </a:rPr>
              <a:t>EUSAiR</a:t>
            </a:r>
            <a:r>
              <a:rPr lang="en-US" sz="2000" dirty="0">
                <a:latin typeface="Titillium Web" pitchFamily="2" charset="77"/>
                <a:sym typeface="Wingdings" panose="05000000000000000000" pitchFamily="2" charset="2"/>
              </a:rPr>
              <a:t> is an EU-funded project. It aims to </a:t>
            </a:r>
            <a:r>
              <a:rPr lang="en-US" sz="2000" b="1" dirty="0">
                <a:latin typeface="Titillium Web" pitchFamily="2" charset="77"/>
                <a:sym typeface="Wingdings" panose="05000000000000000000" pitchFamily="2" charset="2"/>
              </a:rPr>
              <a:t>coordinate and support the implementation of AI regulatory sandboxes across the EU</a:t>
            </a:r>
            <a:r>
              <a:rPr lang="en-US" sz="2000" dirty="0">
                <a:latin typeface="Titillium Web" pitchFamily="2" charset="77"/>
                <a:sym typeface="Wingdings" panose="05000000000000000000" pitchFamily="2" charset="2"/>
              </a:rPr>
              <a:t> as mandated by the AI Act. The project focuses on providing </a:t>
            </a:r>
            <a:r>
              <a:rPr lang="en-US" sz="2000" dirty="0" err="1">
                <a:latin typeface="Titillium Web" pitchFamily="2" charset="77"/>
                <a:sym typeface="Wingdings" panose="05000000000000000000" pitchFamily="2" charset="2"/>
              </a:rPr>
              <a:t>standardised</a:t>
            </a:r>
            <a:r>
              <a:rPr lang="en-US" sz="2000" dirty="0">
                <a:latin typeface="Titillium Web" pitchFamily="2" charset="77"/>
                <a:sym typeface="Wingdings" panose="05000000000000000000" pitchFamily="2" charset="2"/>
              </a:rPr>
              <a:t> frameworks, enhancing technical and legal capacities, and promoting cooperation among Member States. It seeks to ensure broad access to sandboxes for AI innovators, particularly SMEs and startups, by reducing compliance costs and market barriers.</a:t>
            </a:r>
          </a:p>
        </p:txBody>
      </p:sp>
      <p:pic>
        <p:nvPicPr>
          <p:cNvPr id="6" name="Immagine 5">
            <a:extLst>
              <a:ext uri="{FF2B5EF4-FFF2-40B4-BE49-F238E27FC236}">
                <a16:creationId xmlns:a16="http://schemas.microsoft.com/office/drawing/2014/main" id="{FC992A36-B484-B231-5C43-C67E8CDA5B3A}"/>
              </a:ext>
            </a:extLst>
          </p:cNvPr>
          <p:cNvPicPr>
            <a:picLocks noChangeAspect="1"/>
          </p:cNvPicPr>
          <p:nvPr/>
        </p:nvPicPr>
        <p:blipFill>
          <a:blip r:embed="rId2"/>
          <a:stretch>
            <a:fillRect/>
          </a:stretch>
        </p:blipFill>
        <p:spPr>
          <a:xfrm>
            <a:off x="9279382" y="5129048"/>
            <a:ext cx="2429257" cy="1047915"/>
          </a:xfrm>
          <a:prstGeom prst="rect">
            <a:avLst/>
          </a:prstGeom>
        </p:spPr>
      </p:pic>
    </p:spTree>
    <p:extLst>
      <p:ext uri="{BB962C8B-B14F-4D97-AF65-F5344CB8AC3E}">
        <p14:creationId xmlns:p14="http://schemas.microsoft.com/office/powerpoint/2010/main" val="33273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2">
            <a:extLst>
              <a:ext uri="{FF2B5EF4-FFF2-40B4-BE49-F238E27FC236}">
                <a16:creationId xmlns:a16="http://schemas.microsoft.com/office/drawing/2014/main" id="{CF313C53-5750-7C0F-FB9D-BC08BBEC50E5}"/>
              </a:ext>
            </a:extLst>
          </p:cNvPr>
          <p:cNvSpPr txBox="1">
            <a:spLocks/>
          </p:cNvSpPr>
          <p:nvPr/>
        </p:nvSpPr>
        <p:spPr>
          <a:xfrm>
            <a:off x="483361" y="1804605"/>
            <a:ext cx="8618598" cy="43513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it-IT" sz="2000" b="1" dirty="0">
                <a:latin typeface="Titillium Web" pitchFamily="2" charset="77"/>
              </a:rPr>
              <a:t>IT4LIA AI </a:t>
            </a:r>
            <a:r>
              <a:rPr lang="it-IT" sz="2000" b="1" dirty="0" err="1">
                <a:latin typeface="Titillium Web" pitchFamily="2" charset="77"/>
              </a:rPr>
              <a:t>Factory</a:t>
            </a:r>
            <a:r>
              <a:rPr lang="it-IT" sz="2000" b="1" dirty="0">
                <a:latin typeface="Titillium Web" pitchFamily="2" charset="77"/>
              </a:rPr>
              <a:t> </a:t>
            </a:r>
            <a:r>
              <a:rPr lang="it-IT" sz="2000" dirty="0">
                <a:latin typeface="Titillium Web" pitchFamily="2" charset="77"/>
                <a:sym typeface="Wingdings" panose="05000000000000000000" pitchFamily="2" charset="2"/>
              </a:rPr>
              <a:t> </a:t>
            </a:r>
            <a:r>
              <a:rPr lang="en-US" sz="2000" dirty="0">
                <a:latin typeface="Titillium Web" pitchFamily="2" charset="77"/>
                <a:sym typeface="Wingdings" panose="05000000000000000000" pitchFamily="2" charset="2"/>
              </a:rPr>
              <a:t>The Italian AI Factory aims to become an attractive hub capable of connecting AI solution developers, companies in strategic sectors, academia, and the HPC infrastructure. This virtuous system will allow businesses to leverage new models and keep research constantly updated and evolving based on real-world challenges. </a:t>
            </a:r>
            <a:r>
              <a:rPr lang="it-IT" sz="2000" dirty="0">
                <a:latin typeface="Titillium Web" pitchFamily="2" charset="77"/>
                <a:sym typeface="Wingdings" panose="05000000000000000000" pitchFamily="2" charset="2"/>
              </a:rPr>
              <a:t>ICSC </a:t>
            </a:r>
            <a:r>
              <a:rPr lang="it-IT" sz="2000" dirty="0" err="1">
                <a:latin typeface="Titillium Web" pitchFamily="2" charset="77"/>
                <a:sym typeface="Wingdings" panose="05000000000000000000" pitchFamily="2" charset="2"/>
              </a:rPr>
              <a:t>will</a:t>
            </a:r>
            <a:r>
              <a:rPr lang="it-IT" sz="2000" dirty="0">
                <a:latin typeface="Titillium Web" pitchFamily="2" charset="77"/>
                <a:sym typeface="Wingdings" panose="05000000000000000000" pitchFamily="2" charset="2"/>
              </a:rPr>
              <a:t> be </a:t>
            </a:r>
            <a:r>
              <a:rPr lang="it-IT" sz="2000" dirty="0" err="1">
                <a:latin typeface="Titillium Web" pitchFamily="2" charset="77"/>
                <a:sym typeface="Wingdings" panose="05000000000000000000" pitchFamily="2" charset="2"/>
              </a:rPr>
              <a:t>leading</a:t>
            </a:r>
            <a:r>
              <a:rPr lang="it-IT" sz="2000" dirty="0">
                <a:latin typeface="Titillium Web" pitchFamily="2" charset="77"/>
                <a:sym typeface="Wingdings" panose="05000000000000000000" pitchFamily="2" charset="2"/>
              </a:rPr>
              <a:t> </a:t>
            </a:r>
            <a:r>
              <a:rPr lang="it-IT" sz="2000" dirty="0" err="1">
                <a:latin typeface="Titillium Web" pitchFamily="2" charset="77"/>
                <a:sym typeface="Wingdings" panose="05000000000000000000" pitchFamily="2" charset="2"/>
              </a:rPr>
              <a:t>two</a:t>
            </a:r>
            <a:r>
              <a:rPr lang="it-IT" sz="2000" dirty="0">
                <a:latin typeface="Titillium Web" pitchFamily="2" charset="77"/>
                <a:sym typeface="Wingdings" panose="05000000000000000000" pitchFamily="2" charset="2"/>
              </a:rPr>
              <a:t> </a:t>
            </a:r>
            <a:r>
              <a:rPr lang="it-IT" sz="2000" dirty="0" err="1">
                <a:latin typeface="Titillium Web" pitchFamily="2" charset="77"/>
                <a:sym typeface="Wingdings" panose="05000000000000000000" pitchFamily="2" charset="2"/>
              </a:rPr>
              <a:t>WPs</a:t>
            </a:r>
            <a:r>
              <a:rPr lang="it-IT" sz="2000" dirty="0">
                <a:latin typeface="Titillium Web" pitchFamily="2" charset="77"/>
                <a:sym typeface="Wingdings" panose="05000000000000000000" pitchFamily="2" charset="2"/>
              </a:rPr>
              <a:t>: </a:t>
            </a:r>
            <a:r>
              <a:rPr lang="it-IT" sz="2000" dirty="0" err="1">
                <a:latin typeface="Titillium Web" pitchFamily="2" charset="77"/>
                <a:sym typeface="Wingdings" panose="05000000000000000000" pitchFamily="2" charset="2"/>
              </a:rPr>
              <a:t>Capacity</a:t>
            </a:r>
            <a:r>
              <a:rPr lang="it-IT" sz="2000" dirty="0">
                <a:latin typeface="Titillium Web" pitchFamily="2" charset="77"/>
                <a:sym typeface="Wingdings" panose="05000000000000000000" pitchFamily="2" charset="2"/>
              </a:rPr>
              <a:t> building and Data-</a:t>
            </a:r>
            <a:r>
              <a:rPr lang="it-IT" sz="2000" dirty="0" err="1">
                <a:latin typeface="Titillium Web" pitchFamily="2" charset="77"/>
                <a:sym typeface="Wingdings" panose="05000000000000000000" pitchFamily="2" charset="2"/>
              </a:rPr>
              <a:t>related</a:t>
            </a:r>
            <a:r>
              <a:rPr lang="it-IT" sz="2000" dirty="0">
                <a:latin typeface="Titillium Web" pitchFamily="2" charset="77"/>
                <a:sym typeface="Wingdings" panose="05000000000000000000" pitchFamily="2" charset="2"/>
              </a:rPr>
              <a:t> </a:t>
            </a:r>
            <a:r>
              <a:rPr lang="it-IT" sz="2000" dirty="0" err="1">
                <a:latin typeface="Titillium Web" pitchFamily="2" charset="77"/>
                <a:sym typeface="Wingdings" panose="05000000000000000000" pitchFamily="2" charset="2"/>
              </a:rPr>
              <a:t>servicies</a:t>
            </a:r>
            <a:endParaRPr lang="it-IT" sz="2000" dirty="0">
              <a:latin typeface="Titillium Web" pitchFamily="2" charset="77"/>
              <a:sym typeface="Wingdings" panose="05000000000000000000" pitchFamily="2" charset="2"/>
            </a:endParaRPr>
          </a:p>
          <a:p>
            <a:endParaRPr lang="it-IT" sz="2000" dirty="0">
              <a:latin typeface="Titillium Web" pitchFamily="2" charset="77"/>
              <a:sym typeface="Wingdings" panose="05000000000000000000" pitchFamily="2" charset="2"/>
            </a:endParaRPr>
          </a:p>
          <a:p>
            <a:endParaRPr lang="it-IT" sz="2000" dirty="0">
              <a:latin typeface="Titillium Web" pitchFamily="2" charset="77"/>
              <a:sym typeface="Wingdings" panose="05000000000000000000" pitchFamily="2" charset="2"/>
            </a:endParaRPr>
          </a:p>
          <a:p>
            <a:r>
              <a:rPr lang="it-IT" sz="2000" b="1" dirty="0">
                <a:latin typeface="Titillium Web" pitchFamily="2" charset="77"/>
                <a:sym typeface="Wingdings" panose="05000000000000000000" pitchFamily="2" charset="2"/>
              </a:rPr>
              <a:t>DARE </a:t>
            </a:r>
            <a:r>
              <a:rPr lang="it-IT" sz="2000" dirty="0">
                <a:latin typeface="Titillium Web" pitchFamily="2" charset="77"/>
                <a:sym typeface="Wingdings" panose="05000000000000000000" pitchFamily="2" charset="2"/>
              </a:rPr>
              <a:t> </a:t>
            </a:r>
            <a:r>
              <a:rPr lang="en-US" sz="2000" dirty="0">
                <a:latin typeface="Titillium Web" pitchFamily="2" charset="77"/>
                <a:sym typeface="Wingdings" panose="05000000000000000000" pitchFamily="2" charset="2"/>
              </a:rPr>
              <a:t>At the heart of the DARE SGA1 project is the development of three RISC-V-based </a:t>
            </a:r>
            <a:r>
              <a:rPr lang="en-US" sz="2000" dirty="0" err="1">
                <a:latin typeface="Titillium Web" pitchFamily="2" charset="77"/>
                <a:sym typeface="Wingdings" panose="05000000000000000000" pitchFamily="2" charset="2"/>
              </a:rPr>
              <a:t>chiplets</a:t>
            </a:r>
            <a:r>
              <a:rPr lang="en-US" sz="2000" dirty="0">
                <a:latin typeface="Titillium Web" pitchFamily="2" charset="77"/>
                <a:sym typeface="Wingdings" panose="05000000000000000000" pitchFamily="2" charset="2"/>
              </a:rPr>
              <a:t>, each serving a critical function in HPC and AI computing:</a:t>
            </a:r>
          </a:p>
          <a:p>
            <a:pPr marL="742950" lvl="1" indent="-285750">
              <a:buFont typeface="Arial" panose="020B0604020202020204" pitchFamily="34" charset="0"/>
              <a:buChar char="•"/>
            </a:pPr>
            <a:r>
              <a:rPr lang="en-US" sz="1600" dirty="0">
                <a:latin typeface="Titillium Web" pitchFamily="2" charset="77"/>
                <a:sym typeface="Wingdings" panose="05000000000000000000" pitchFamily="2" charset="2"/>
              </a:rPr>
              <a:t>Vector accelerator (VEC) for high-precision HPC and emerging applications in the HPC-AI convergence domain</a:t>
            </a:r>
          </a:p>
          <a:p>
            <a:pPr marL="742950" lvl="1" indent="-285750">
              <a:buFont typeface="Arial" panose="020B0604020202020204" pitchFamily="34" charset="0"/>
              <a:buChar char="•"/>
            </a:pPr>
            <a:r>
              <a:rPr lang="en-US" sz="1600" dirty="0">
                <a:latin typeface="Titillium Web" pitchFamily="2" charset="77"/>
                <a:sym typeface="Wingdings" panose="05000000000000000000" pitchFamily="2" charset="2"/>
              </a:rPr>
              <a:t>AI Processing Unit (AIPU) designed for AI inference acceleration in HPC applications</a:t>
            </a:r>
          </a:p>
          <a:p>
            <a:pPr marL="742950" lvl="1" indent="-285750">
              <a:buFont typeface="Arial" panose="020B0604020202020204" pitchFamily="34" charset="0"/>
              <a:buChar char="•"/>
            </a:pPr>
            <a:r>
              <a:rPr lang="en-US" sz="1600" dirty="0">
                <a:latin typeface="Titillium Web" pitchFamily="2" charset="77"/>
                <a:sym typeface="Wingdings" panose="05000000000000000000" pitchFamily="2" charset="2"/>
              </a:rPr>
              <a:t>General-purpose processor (GPP) optimized for HPC workloads in European supercomputers</a:t>
            </a:r>
          </a:p>
        </p:txBody>
      </p:sp>
      <p:pic>
        <p:nvPicPr>
          <p:cNvPr id="7" name="Immagine 6">
            <a:extLst>
              <a:ext uri="{FF2B5EF4-FFF2-40B4-BE49-F238E27FC236}">
                <a16:creationId xmlns:a16="http://schemas.microsoft.com/office/drawing/2014/main" id="{3D4C494F-5A4B-207E-4773-2CC80F80A79B}"/>
              </a:ext>
            </a:extLst>
          </p:cNvPr>
          <p:cNvPicPr>
            <a:picLocks noChangeAspect="1"/>
          </p:cNvPicPr>
          <p:nvPr/>
        </p:nvPicPr>
        <p:blipFill>
          <a:blip r:embed="rId2"/>
          <a:stretch>
            <a:fillRect/>
          </a:stretch>
        </p:blipFill>
        <p:spPr>
          <a:xfrm>
            <a:off x="8221882" y="2916543"/>
            <a:ext cx="1804987" cy="984539"/>
          </a:xfrm>
          <a:prstGeom prst="rect">
            <a:avLst/>
          </a:prstGeom>
        </p:spPr>
      </p:pic>
      <p:pic>
        <p:nvPicPr>
          <p:cNvPr id="8" name="Immagine 7">
            <a:extLst>
              <a:ext uri="{FF2B5EF4-FFF2-40B4-BE49-F238E27FC236}">
                <a16:creationId xmlns:a16="http://schemas.microsoft.com/office/drawing/2014/main" id="{45ED2693-6AAC-117E-F58E-467E9915129A}"/>
              </a:ext>
            </a:extLst>
          </p:cNvPr>
          <p:cNvPicPr>
            <a:picLocks noChangeAspect="1"/>
          </p:cNvPicPr>
          <p:nvPr/>
        </p:nvPicPr>
        <p:blipFill>
          <a:blip r:embed="rId3"/>
          <a:stretch>
            <a:fillRect/>
          </a:stretch>
        </p:blipFill>
        <p:spPr>
          <a:xfrm>
            <a:off x="8395726" y="5299470"/>
            <a:ext cx="2147049" cy="856473"/>
          </a:xfrm>
          <a:prstGeom prst="rect">
            <a:avLst/>
          </a:prstGeom>
        </p:spPr>
      </p:pic>
      <p:sp>
        <p:nvSpPr>
          <p:cNvPr id="9" name="Titolo 1">
            <a:extLst>
              <a:ext uri="{FF2B5EF4-FFF2-40B4-BE49-F238E27FC236}">
                <a16:creationId xmlns:a16="http://schemas.microsoft.com/office/drawing/2014/main" id="{9129FC66-BC05-2A96-388B-CDC42951BB9C}"/>
              </a:ext>
            </a:extLst>
          </p:cNvPr>
          <p:cNvSpPr txBox="1">
            <a:spLocks/>
          </p:cNvSpPr>
          <p:nvPr/>
        </p:nvSpPr>
        <p:spPr>
          <a:xfrm>
            <a:off x="483361" y="37563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i="1" kern="1200">
                <a:solidFill>
                  <a:srgbClr val="1528BC"/>
                </a:solidFill>
                <a:latin typeface="Titillium Web" pitchFamily="2" charset="77"/>
                <a:ea typeface="+mj-ea"/>
                <a:cs typeface="+mj-cs"/>
              </a:defRPr>
            </a:lvl1pPr>
          </a:lstStyle>
          <a:p>
            <a:pPr algn="l"/>
            <a:r>
              <a:rPr lang="en-US" sz="4400" i="0" dirty="0">
                <a:solidFill>
                  <a:srgbClr val="002060"/>
                </a:solidFill>
              </a:rPr>
              <a:t>ICSC – Activities </a:t>
            </a:r>
            <a:endParaRPr lang="it-IT" sz="4400" i="0" dirty="0">
              <a:solidFill>
                <a:srgbClr val="002060"/>
              </a:solidFill>
            </a:endParaRPr>
          </a:p>
        </p:txBody>
      </p:sp>
    </p:spTree>
    <p:extLst>
      <p:ext uri="{BB962C8B-B14F-4D97-AF65-F5344CB8AC3E}">
        <p14:creationId xmlns:p14="http://schemas.microsoft.com/office/powerpoint/2010/main" val="287166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0FC57BF9-A544-A370-BE27-60FC018E33A6}"/>
              </a:ext>
            </a:extLst>
          </p:cNvPr>
          <p:cNvSpPr txBox="1">
            <a:spLocks/>
          </p:cNvSpPr>
          <p:nvPr/>
        </p:nvSpPr>
        <p:spPr>
          <a:xfrm>
            <a:off x="-3008586" y="41767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i="1" kern="1200">
                <a:solidFill>
                  <a:srgbClr val="1528BC"/>
                </a:solidFill>
                <a:latin typeface="Titillium Web" pitchFamily="2" charset="77"/>
                <a:ea typeface="+mj-ea"/>
                <a:cs typeface="+mj-cs"/>
              </a:defRPr>
            </a:lvl1pPr>
          </a:lstStyle>
          <a:p>
            <a:r>
              <a:rPr lang="it-IT" sz="4400" i="0" dirty="0">
                <a:solidFill>
                  <a:srgbClr val="002060"/>
                </a:solidFill>
              </a:rPr>
              <a:t>Re-Train-Me</a:t>
            </a:r>
          </a:p>
        </p:txBody>
      </p:sp>
      <p:sp>
        <p:nvSpPr>
          <p:cNvPr id="5" name="Segnaposto testo 2">
            <a:extLst>
              <a:ext uri="{FF2B5EF4-FFF2-40B4-BE49-F238E27FC236}">
                <a16:creationId xmlns:a16="http://schemas.microsoft.com/office/drawing/2014/main" id="{F8BDAFD5-32C2-20C4-40AD-EEEFF5116DE5}"/>
              </a:ext>
            </a:extLst>
          </p:cNvPr>
          <p:cNvSpPr txBox="1">
            <a:spLocks/>
          </p:cNvSpPr>
          <p:nvPr/>
        </p:nvSpPr>
        <p:spPr>
          <a:xfrm>
            <a:off x="512379" y="2088985"/>
            <a:ext cx="10907332" cy="31281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Titillium Web" pitchFamily="2" charset="77"/>
              </a:rPr>
              <a:t>Post-degree training in biomedical computing </a:t>
            </a:r>
            <a:r>
              <a:rPr lang="en-US" sz="2000" dirty="0">
                <a:latin typeface="Titillium Web" pitchFamily="2" charset="77"/>
              </a:rPr>
              <a:t>to people with a master's degree in math, physics, chemistry, biology, engineering, etc., but no specific training in biomedical computing</a:t>
            </a:r>
          </a:p>
          <a:p>
            <a:r>
              <a:rPr lang="en-US" sz="2000" dirty="0">
                <a:latin typeface="Titillium Web" pitchFamily="2" charset="77"/>
              </a:rPr>
              <a:t>9 institutions of ICSC participating in the initiatives </a:t>
            </a:r>
          </a:p>
          <a:p>
            <a:r>
              <a:rPr lang="en-US" sz="2000" dirty="0">
                <a:latin typeface="Titillium Web" pitchFamily="2" charset="77"/>
              </a:rPr>
              <a:t>36  students selected for the first phase, 17 for the second phase</a:t>
            </a:r>
          </a:p>
          <a:p>
            <a:r>
              <a:rPr lang="en-US" sz="2000" dirty="0">
                <a:latin typeface="Titillium Web" pitchFamily="2" charset="77"/>
              </a:rPr>
              <a:t>Retrain existing staff or new staff they employed in connection to the </a:t>
            </a:r>
            <a:r>
              <a:rPr lang="en-US" sz="2000" dirty="0" err="1">
                <a:latin typeface="Titillium Web" pitchFamily="2" charset="77"/>
              </a:rPr>
              <a:t>programme</a:t>
            </a:r>
            <a:endParaRPr lang="en-US" sz="2000" dirty="0">
              <a:latin typeface="Titillium Web" pitchFamily="2" charset="77"/>
            </a:endParaRPr>
          </a:p>
          <a:p>
            <a:pPr marL="0" indent="0">
              <a:buNone/>
            </a:pPr>
            <a:endParaRPr lang="en-US" sz="2400" dirty="0">
              <a:latin typeface="Titillium Web" pitchFamily="2" charset="77"/>
            </a:endParaRPr>
          </a:p>
          <a:p>
            <a:pPr marL="0" indent="0">
              <a:buNone/>
            </a:pPr>
            <a:r>
              <a:rPr lang="en-US" sz="1300" dirty="0">
                <a:latin typeface="Titillium Web" pitchFamily="2" charset="77"/>
              </a:rPr>
              <a:t>Link: </a:t>
            </a:r>
            <a:r>
              <a:rPr lang="en-US" sz="1300" dirty="0">
                <a:latin typeface="Titillium Web" pitchFamily="2" charset="77"/>
                <a:hlinkClick r:id="rId2"/>
              </a:rPr>
              <a:t>https://www.supercomputing-icsc.it/wp-content/uploads/2024/05/Bando_Re-Train-Me.pdf</a:t>
            </a:r>
            <a:endParaRPr lang="en-US" sz="1300" dirty="0">
              <a:latin typeface="Titillium Web" pitchFamily="2" charset="77"/>
            </a:endParaRPr>
          </a:p>
          <a:p>
            <a:pPr marL="0" indent="0">
              <a:buNone/>
            </a:pPr>
            <a:endParaRPr lang="it-IT" sz="2400" dirty="0">
              <a:latin typeface="Titillium Web" pitchFamily="2" charset="77"/>
            </a:endParaRPr>
          </a:p>
        </p:txBody>
      </p:sp>
      <p:pic>
        <p:nvPicPr>
          <p:cNvPr id="6" name="Immagine 5" descr="Immagine che contiene testo, schermata, Carattere">
            <a:extLst>
              <a:ext uri="{FF2B5EF4-FFF2-40B4-BE49-F238E27FC236}">
                <a16:creationId xmlns:a16="http://schemas.microsoft.com/office/drawing/2014/main" id="{4A290DAB-9982-AE90-7CDB-F4597F4510CE}"/>
              </a:ext>
            </a:extLst>
          </p:cNvPr>
          <p:cNvPicPr>
            <a:picLocks noChangeAspect="1"/>
          </p:cNvPicPr>
          <p:nvPr/>
        </p:nvPicPr>
        <p:blipFill rotWithShape="1">
          <a:blip r:embed="rId3"/>
          <a:srcRect r="51955"/>
          <a:stretch/>
        </p:blipFill>
        <p:spPr>
          <a:xfrm>
            <a:off x="9395886" y="4645572"/>
            <a:ext cx="2283735" cy="1638173"/>
          </a:xfrm>
          <a:prstGeom prst="rect">
            <a:avLst/>
          </a:prstGeom>
        </p:spPr>
      </p:pic>
    </p:spTree>
    <p:extLst>
      <p:ext uri="{BB962C8B-B14F-4D97-AF65-F5344CB8AC3E}">
        <p14:creationId xmlns:p14="http://schemas.microsoft.com/office/powerpoint/2010/main" val="257613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5E09827A-73CF-D36C-0509-23C17B15F41B}"/>
              </a:ext>
            </a:extLst>
          </p:cNvPr>
          <p:cNvSpPr txBox="1">
            <a:spLocks/>
          </p:cNvSpPr>
          <p:nvPr/>
        </p:nvSpPr>
        <p:spPr>
          <a:xfrm>
            <a:off x="585951" y="2197702"/>
            <a:ext cx="10515600" cy="32260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tillium Web" pitchFamily="2" charset="77"/>
              </a:rPr>
              <a:t>The course is a joint initiative between the </a:t>
            </a:r>
            <a:r>
              <a:rPr lang="en-US" sz="2400" b="1" dirty="0">
                <a:latin typeface="Titillium Web" pitchFamily="2" charset="77"/>
              </a:rPr>
              <a:t>Italian Association for Wind Engineering</a:t>
            </a:r>
            <a:r>
              <a:rPr lang="en-US" sz="2400" dirty="0">
                <a:latin typeface="Titillium Web" pitchFamily="2" charset="77"/>
              </a:rPr>
              <a:t>, ANIV, and the National Research Centre in HPC, Big Data and Quantum Computing, ICSC - Italian Research Center on HPC, Big Data and Quantum Computing, with the patronage of University of Bologna. </a:t>
            </a:r>
          </a:p>
          <a:p>
            <a:r>
              <a:rPr lang="en-US" sz="2400" b="1" dirty="0">
                <a:latin typeface="Titillium Web" pitchFamily="2" charset="77"/>
              </a:rPr>
              <a:t>It focuses on applying High-Performance Computing (HPC) technologies to Wind Engineering-related problems.</a:t>
            </a:r>
          </a:p>
          <a:p>
            <a:endParaRPr lang="en-US" sz="2400" b="1" dirty="0">
              <a:latin typeface="Titillium Web" pitchFamily="2" charset="77"/>
            </a:endParaRPr>
          </a:p>
          <a:p>
            <a:pPr marL="0" indent="0">
              <a:buNone/>
            </a:pPr>
            <a:r>
              <a:rPr lang="it-IT" sz="1400" b="1" dirty="0">
                <a:latin typeface="Titillium Web" pitchFamily="2" charset="77"/>
                <a:hlinkClick r:id="rId2">
                  <a:extLst>
                    <a:ext uri="{A12FA001-AC4F-418D-AE19-62706E023703}">
                      <ahyp:hlinkClr xmlns:ahyp="http://schemas.microsoft.com/office/drawing/2018/hyperlinkcolor" val="tx"/>
                    </a:ext>
                  </a:extLst>
                </a:hlinkClick>
              </a:rPr>
              <a:t>Link: https://agenda.supercomputing-icsc.it/event/19/</a:t>
            </a:r>
            <a:endParaRPr lang="en-US" sz="1400" b="1" dirty="0">
              <a:latin typeface="Titillium Web" pitchFamily="2" charset="77"/>
            </a:endParaRPr>
          </a:p>
          <a:p>
            <a:pPr marL="0" indent="0">
              <a:buNone/>
            </a:pPr>
            <a:endParaRPr lang="it-IT" sz="2400" b="1" dirty="0">
              <a:latin typeface="Titillium Web" pitchFamily="2" charset="77"/>
            </a:endParaRPr>
          </a:p>
        </p:txBody>
      </p:sp>
      <p:pic>
        <p:nvPicPr>
          <p:cNvPr id="5" name="Immagine 4">
            <a:extLst>
              <a:ext uri="{FF2B5EF4-FFF2-40B4-BE49-F238E27FC236}">
                <a16:creationId xmlns:a16="http://schemas.microsoft.com/office/drawing/2014/main" id="{0DFEA835-3FB6-F5B2-D111-9D09EC13558E}"/>
              </a:ext>
            </a:extLst>
          </p:cNvPr>
          <p:cNvPicPr>
            <a:picLocks noChangeAspect="1"/>
          </p:cNvPicPr>
          <p:nvPr/>
        </p:nvPicPr>
        <p:blipFill>
          <a:blip r:embed="rId3"/>
          <a:stretch>
            <a:fillRect/>
          </a:stretch>
        </p:blipFill>
        <p:spPr>
          <a:xfrm>
            <a:off x="9090653" y="4660298"/>
            <a:ext cx="2515396" cy="1578511"/>
          </a:xfrm>
          <a:prstGeom prst="rect">
            <a:avLst/>
          </a:prstGeom>
        </p:spPr>
      </p:pic>
      <p:sp>
        <p:nvSpPr>
          <p:cNvPr id="6" name="Titolo 1">
            <a:extLst>
              <a:ext uri="{FF2B5EF4-FFF2-40B4-BE49-F238E27FC236}">
                <a16:creationId xmlns:a16="http://schemas.microsoft.com/office/drawing/2014/main" id="{9CEBC9AB-BB7A-3AB1-AE36-C2A4BD6A1DC3}"/>
              </a:ext>
            </a:extLst>
          </p:cNvPr>
          <p:cNvSpPr txBox="1">
            <a:spLocks/>
          </p:cNvSpPr>
          <p:nvPr/>
        </p:nvSpPr>
        <p:spPr>
          <a:xfrm>
            <a:off x="-3523593" y="49124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i="1" kern="1200">
                <a:solidFill>
                  <a:srgbClr val="1528BC"/>
                </a:solidFill>
                <a:latin typeface="Titillium Web" pitchFamily="2" charset="77"/>
                <a:ea typeface="+mj-ea"/>
                <a:cs typeface="+mj-cs"/>
              </a:defRPr>
            </a:lvl1pPr>
          </a:lstStyle>
          <a:p>
            <a:r>
              <a:rPr lang="it-IT" sz="4400" i="0" dirty="0">
                <a:solidFill>
                  <a:srgbClr val="002060"/>
                </a:solidFill>
              </a:rPr>
              <a:t>WE-HPC</a:t>
            </a:r>
          </a:p>
        </p:txBody>
      </p:sp>
    </p:spTree>
    <p:extLst>
      <p:ext uri="{BB962C8B-B14F-4D97-AF65-F5344CB8AC3E}">
        <p14:creationId xmlns:p14="http://schemas.microsoft.com/office/powerpoint/2010/main" val="327827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A6BC0-D498-90B3-175A-983200EFB388}"/>
            </a:ext>
          </a:extLst>
        </p:cNvPr>
        <p:cNvGrpSpPr/>
        <p:nvPr/>
      </p:nvGrpSpPr>
      <p:grpSpPr>
        <a:xfrm>
          <a:off x="0" y="0"/>
          <a:ext cx="0" cy="0"/>
          <a:chOff x="0" y="0"/>
          <a:chExt cx="0" cy="0"/>
        </a:xfrm>
      </p:grpSpPr>
      <p:sp>
        <p:nvSpPr>
          <p:cNvPr id="4" name="Segnaposto testo 2">
            <a:extLst>
              <a:ext uri="{FF2B5EF4-FFF2-40B4-BE49-F238E27FC236}">
                <a16:creationId xmlns:a16="http://schemas.microsoft.com/office/drawing/2014/main" id="{D1B15884-1E08-4001-C7CF-704D35BFF964}"/>
              </a:ext>
            </a:extLst>
          </p:cNvPr>
          <p:cNvSpPr txBox="1">
            <a:spLocks/>
          </p:cNvSpPr>
          <p:nvPr/>
        </p:nvSpPr>
        <p:spPr>
          <a:xfrm>
            <a:off x="585951" y="2197702"/>
            <a:ext cx="10515600" cy="31258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Titillium Web" pitchFamily="2" charset="77"/>
              </a:rPr>
              <a:t>SOSC 2023 and 2024 - International School on Open Science Cloud (SOSC </a:t>
            </a:r>
          </a:p>
          <a:p>
            <a:pPr marL="0" indent="0">
              <a:buNone/>
            </a:pPr>
            <a:r>
              <a:rPr lang="en-US" sz="2400" b="1" dirty="0">
                <a:latin typeface="Titillium Web" pitchFamily="2" charset="77"/>
              </a:rPr>
              <a:t>   2024). </a:t>
            </a:r>
            <a:r>
              <a:rPr lang="en-US" sz="2400" dirty="0">
                <a:latin typeface="Titillium Web" pitchFamily="2" charset="77"/>
              </a:rPr>
              <a:t>The School is multi-disciplinary and targeted at postgraduate </a:t>
            </a:r>
          </a:p>
          <a:p>
            <a:pPr marL="0" indent="0">
              <a:buNone/>
            </a:pPr>
            <a:r>
              <a:rPr lang="en-US" sz="2400" dirty="0">
                <a:latin typeface="Titillium Web" pitchFamily="2" charset="77"/>
              </a:rPr>
              <a:t>   researchers including bachelor degree or equivalent in fields such as physics, </a:t>
            </a:r>
          </a:p>
          <a:p>
            <a:pPr marL="0" indent="0">
              <a:buNone/>
            </a:pPr>
            <a:r>
              <a:rPr lang="en-US" sz="2400" dirty="0">
                <a:latin typeface="Titillium Web" pitchFamily="2" charset="77"/>
              </a:rPr>
              <a:t>   statistics, computer science, computer vision, biology, medicine, bioinformatics, </a:t>
            </a:r>
          </a:p>
          <a:p>
            <a:pPr marL="0" indent="0">
              <a:buNone/>
            </a:pPr>
            <a:r>
              <a:rPr lang="en-US" sz="2400" dirty="0">
                <a:latin typeface="Titillium Web" pitchFamily="2" charset="77"/>
              </a:rPr>
              <a:t>   engineering, working at any research institute, with some experience and interest in </a:t>
            </a:r>
          </a:p>
          <a:p>
            <a:pPr marL="0" indent="0">
              <a:buNone/>
            </a:pPr>
            <a:r>
              <a:rPr lang="en-US" sz="2400" dirty="0">
                <a:latin typeface="Titillium Web" pitchFamily="2" charset="77"/>
              </a:rPr>
              <a:t>   data analysis, in computing or in related fields</a:t>
            </a:r>
          </a:p>
          <a:p>
            <a:pPr marL="0" indent="0">
              <a:buNone/>
            </a:pPr>
            <a:endParaRPr lang="en-US" sz="2400" dirty="0">
              <a:latin typeface="Titillium Web" pitchFamily="2" charset="77"/>
            </a:endParaRPr>
          </a:p>
          <a:p>
            <a:pPr marL="114300" indent="0">
              <a:buNone/>
            </a:pPr>
            <a:r>
              <a:rPr lang="en-US" sz="1600" b="1" dirty="0">
                <a:latin typeface="Titillium Web" pitchFamily="2" charset="77"/>
              </a:rPr>
              <a:t>Link: </a:t>
            </a:r>
            <a:r>
              <a:rPr lang="en-US" sz="1600" b="1" dirty="0">
                <a:latin typeface="Titillium Web" pitchFamily="2" charset="77"/>
                <a:hlinkClick r:id="rId2">
                  <a:extLst>
                    <a:ext uri="{A12FA001-AC4F-418D-AE19-62706E023703}">
                      <ahyp:hlinkClr xmlns:ahyp="http://schemas.microsoft.com/office/drawing/2018/hyperlinkcolor" val="tx"/>
                    </a:ext>
                  </a:extLst>
                </a:hlinkClick>
              </a:rPr>
              <a:t>https://agenda.infn.it/event/40829/timetable/?view=standard</a:t>
            </a:r>
            <a:endParaRPr lang="en-US" sz="1600" b="1" dirty="0">
              <a:latin typeface="Titillium Web" pitchFamily="2" charset="77"/>
            </a:endParaRPr>
          </a:p>
          <a:p>
            <a:pPr marL="114300" indent="0">
              <a:buNone/>
            </a:pPr>
            <a:endParaRPr lang="en-US" sz="2400" b="1" dirty="0">
              <a:solidFill>
                <a:srgbClr val="FF0000"/>
              </a:solidFill>
              <a:latin typeface="Titillium Web" pitchFamily="2" charset="77"/>
            </a:endParaRPr>
          </a:p>
        </p:txBody>
      </p:sp>
      <p:sp>
        <p:nvSpPr>
          <p:cNvPr id="6" name="Titolo 1">
            <a:extLst>
              <a:ext uri="{FF2B5EF4-FFF2-40B4-BE49-F238E27FC236}">
                <a16:creationId xmlns:a16="http://schemas.microsoft.com/office/drawing/2014/main" id="{1417ADF1-8D4B-03BB-4AC6-F34EAD2986A4}"/>
              </a:ext>
            </a:extLst>
          </p:cNvPr>
          <p:cNvSpPr txBox="1">
            <a:spLocks/>
          </p:cNvSpPr>
          <p:nvPr/>
        </p:nvSpPr>
        <p:spPr>
          <a:xfrm>
            <a:off x="266699" y="459718"/>
            <a:ext cx="1115410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i="1" kern="1200">
                <a:solidFill>
                  <a:srgbClr val="1528BC"/>
                </a:solidFill>
                <a:latin typeface="Titillium Web" pitchFamily="2" charset="77"/>
                <a:ea typeface="+mj-ea"/>
                <a:cs typeface="+mj-cs"/>
              </a:defRPr>
            </a:lvl1pPr>
          </a:lstStyle>
          <a:p>
            <a:r>
              <a:rPr lang="en-US" sz="4400" i="0" dirty="0">
                <a:solidFill>
                  <a:srgbClr val="002060"/>
                </a:solidFill>
              </a:rPr>
              <a:t>International</a:t>
            </a:r>
            <a:r>
              <a:rPr lang="en-US" sz="4400" i="0" dirty="0"/>
              <a:t> </a:t>
            </a:r>
            <a:r>
              <a:rPr lang="en-US" sz="4400" i="0" dirty="0">
                <a:solidFill>
                  <a:srgbClr val="002060"/>
                </a:solidFill>
              </a:rPr>
              <a:t>School</a:t>
            </a:r>
            <a:r>
              <a:rPr lang="en-US" sz="4400" i="0" dirty="0"/>
              <a:t> </a:t>
            </a:r>
            <a:r>
              <a:rPr lang="en-US" sz="4400" i="0" dirty="0">
                <a:solidFill>
                  <a:srgbClr val="002060"/>
                </a:solidFill>
              </a:rPr>
              <a:t>on Open Science Cloud</a:t>
            </a:r>
            <a:endParaRPr lang="it-IT" sz="4400" i="0" dirty="0">
              <a:solidFill>
                <a:srgbClr val="002060"/>
              </a:solidFill>
            </a:endParaRPr>
          </a:p>
        </p:txBody>
      </p:sp>
    </p:spTree>
    <p:extLst>
      <p:ext uri="{BB962C8B-B14F-4D97-AF65-F5344CB8AC3E}">
        <p14:creationId xmlns:p14="http://schemas.microsoft.com/office/powerpoint/2010/main" val="30374711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EE8D967367C4F43800F524D0FB25F14" ma:contentTypeVersion="14" ma:contentTypeDescription="Creare un nuovo documento." ma:contentTypeScope="" ma:versionID="b78b1fd8251899c13b4902b2bc7b6c91">
  <xsd:schema xmlns:xsd="http://www.w3.org/2001/XMLSchema" xmlns:xs="http://www.w3.org/2001/XMLSchema" xmlns:p="http://schemas.microsoft.com/office/2006/metadata/properties" xmlns:ns2="61dc867b-cde0-418c-8f68-453c80a5486d" xmlns:ns3="9c2f6c11-a5d2-4411-8a2d-6b39d3ef753b" targetNamespace="http://schemas.microsoft.com/office/2006/metadata/properties" ma:root="true" ma:fieldsID="77d75f9835b993b4d1f6ebba4a56f5a4" ns2:_="" ns3:_="">
    <xsd:import namespace="61dc867b-cde0-418c-8f68-453c80a5486d"/>
    <xsd:import namespace="9c2f6c11-a5d2-4411-8a2d-6b39d3ef75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c867b-cde0-418c-8f68-453c80a548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b5cfcbd8-6033-42e0-bf64-395394fc0ae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f6c11-a5d2-4411-8a2d-6b39d3ef753b"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TaxCatchAll" ma:index="15" nillable="true" ma:displayName="Colonna per tutti i valori di tassonomia" ma:hidden="true" ma:list="{68c33b50-0603-471a-9307-77a9cfe783aa}" ma:internalName="TaxCatchAll" ma:showField="CatchAllData" ma:web="9c2f6c11-a5d2-4411-8a2d-6b39d3ef75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dc867b-cde0-418c-8f68-453c80a5486d">
      <Terms xmlns="http://schemas.microsoft.com/office/infopath/2007/PartnerControls"/>
    </lcf76f155ced4ddcb4097134ff3c332f>
    <TaxCatchAll xmlns="9c2f6c11-a5d2-4411-8a2d-6b39d3ef753b" xsi:nil="true"/>
  </documentManagement>
</p:properties>
</file>

<file path=customXml/itemProps1.xml><?xml version="1.0" encoding="utf-8"?>
<ds:datastoreItem xmlns:ds="http://schemas.openxmlformats.org/officeDocument/2006/customXml" ds:itemID="{4C48C417-A18F-47CA-9295-FA54BA1F0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dc867b-cde0-418c-8f68-453c80a5486d"/>
    <ds:schemaRef ds:uri="9c2f6c11-a5d2-4411-8a2d-6b39d3ef7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A779C-BC18-49F1-BFFF-15D826E679D0}">
  <ds:schemaRefs>
    <ds:schemaRef ds:uri="http://schemas.microsoft.com/sharepoint/v3/contenttype/forms"/>
  </ds:schemaRefs>
</ds:datastoreItem>
</file>

<file path=customXml/itemProps3.xml><?xml version="1.0" encoding="utf-8"?>
<ds:datastoreItem xmlns:ds="http://schemas.openxmlformats.org/officeDocument/2006/customXml" ds:itemID="{9701B7B0-EC5E-47AC-8608-382ABE9FE880}">
  <ds:schemaRefs>
    <ds:schemaRef ds:uri="http://schemas.microsoft.com/office/2006/metadata/properties"/>
    <ds:schemaRef ds:uri="http://schemas.microsoft.com/office/infopath/2007/PartnerControls"/>
    <ds:schemaRef ds:uri="61dc867b-cde0-418c-8f68-453c80a5486d"/>
    <ds:schemaRef ds:uri="9c2f6c11-a5d2-4411-8a2d-6b39d3ef753b"/>
  </ds:schemaRefs>
</ds:datastoreItem>
</file>

<file path=docProps/app.xml><?xml version="1.0" encoding="utf-8"?>
<Properties xmlns="http://schemas.openxmlformats.org/officeDocument/2006/extended-properties" xmlns:vt="http://schemas.openxmlformats.org/officeDocument/2006/docPropsVTypes">
  <TotalTime>44</TotalTime>
  <Words>959</Words>
  <Application>Microsoft Office PowerPoint</Application>
  <PresentationFormat>Widescreen</PresentationFormat>
  <Paragraphs>77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Matteo Massicci</dc:creator>
  <cp:lastModifiedBy>Matteo Zanaroli</cp:lastModifiedBy>
  <cp:revision>7</cp:revision>
  <dcterms:created xsi:type="dcterms:W3CDTF">2024-12-16T13:32:51Z</dcterms:created>
  <dcterms:modified xsi:type="dcterms:W3CDTF">2025-05-19T16:53:15Z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0x010100EEE8D967367C4F43800F524D0FB25F14</vt:lpwstr>
  </property>
</Properties>
</file>