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6" r:id="rId2"/>
    <p:sldId id="675" r:id="rId3"/>
    <p:sldId id="524" r:id="rId4"/>
    <p:sldId id="514" r:id="rId5"/>
    <p:sldId id="676" r:id="rId6"/>
    <p:sldId id="574" r:id="rId7"/>
    <p:sldId id="568" r:id="rId8"/>
    <p:sldId id="307" r:id="rId9"/>
    <p:sldId id="592" r:id="rId10"/>
    <p:sldId id="670" r:id="rId11"/>
    <p:sldId id="671" r:id="rId12"/>
    <p:sldId id="677" r:id="rId13"/>
    <p:sldId id="262" r:id="rId14"/>
    <p:sldId id="264" r:id="rId15"/>
    <p:sldId id="275" r:id="rId16"/>
    <p:sldId id="672" r:id="rId17"/>
    <p:sldId id="276" r:id="rId18"/>
    <p:sldId id="599" r:id="rId19"/>
    <p:sldId id="402" r:id="rId20"/>
    <p:sldId id="609" r:id="rId21"/>
    <p:sldId id="615" r:id="rId22"/>
    <p:sldId id="606" r:id="rId2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4FEE8-ABF7-4468-A42F-8CB7924B0FB5}">
          <p14:sldIdLst>
            <p14:sldId id="396"/>
            <p14:sldId id="675"/>
            <p14:sldId id="524"/>
            <p14:sldId id="514"/>
            <p14:sldId id="676"/>
            <p14:sldId id="574"/>
            <p14:sldId id="568"/>
            <p14:sldId id="307"/>
            <p14:sldId id="592"/>
            <p14:sldId id="670"/>
            <p14:sldId id="671"/>
            <p14:sldId id="677"/>
            <p14:sldId id="262"/>
            <p14:sldId id="264"/>
            <p14:sldId id="275"/>
            <p14:sldId id="672"/>
            <p14:sldId id="276"/>
            <p14:sldId id="599"/>
            <p14:sldId id="402"/>
            <p14:sldId id="609"/>
            <p14:sldId id="615"/>
            <p14:sldId id="6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agounis Karagounis" initials="kK" lastIdx="1" clrIdx="0">
    <p:extLst>
      <p:ext uri="{19B8F6BF-5375-455C-9EA6-DF929625EA0E}">
        <p15:presenceInfo xmlns:p15="http://schemas.microsoft.com/office/powerpoint/2012/main" userId="2c43f87886aa56d9" providerId="Windows Live"/>
      </p:ext>
    </p:extLst>
  </p:cmAuthor>
  <p:cmAuthor id="2" name="Michael Karagounis" initials="MK" lastIdx="1" clrIdx="1">
    <p:extLst>
      <p:ext uri="{19B8F6BF-5375-455C-9EA6-DF929625EA0E}">
        <p15:presenceInfo xmlns:p15="http://schemas.microsoft.com/office/powerpoint/2012/main" userId="S-1-5-21-3669401228-751182223-102633383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0000"/>
    <a:srgbClr val="0033CC"/>
    <a:srgbClr val="66FF33"/>
    <a:srgbClr val="006600"/>
    <a:srgbClr val="008000"/>
    <a:srgbClr val="0066FF"/>
    <a:srgbClr val="FF9900"/>
    <a:srgbClr val="33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>
      <p:cViewPr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2"/>
    </p:cViewPr>
  </p:sorterViewPr>
  <p:notesViewPr>
    <p:cSldViewPr>
      <p:cViewPr varScale="1">
        <p:scale>
          <a:sx n="79" d="100"/>
          <a:sy n="79" d="100"/>
        </p:scale>
        <p:origin x="4038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185FC-0C35-446C-9371-12BE02A913DA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0479E-E15D-4D8C-832C-A6444437E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364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7437D-CDD7-439A-88DB-FD1BDD6102FB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BC975-FB6C-4596-ABA8-127B863EF8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9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BC975-FB6C-4596-ABA8-127B863EF85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54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2A76F-6606-4FDB-AF96-61F0F64D380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04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4326917" y="300960"/>
            <a:ext cx="419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800" b="1" dirty="0">
                <a:solidFill>
                  <a:schemeClr val="bg1"/>
                </a:solidFill>
              </a:rPr>
              <a:t>Intelligent Systems Design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043608" y="4005064"/>
            <a:ext cx="7128792" cy="72008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2030619" y="2887403"/>
            <a:ext cx="5113213" cy="43204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051050" y="5445820"/>
            <a:ext cx="5113338" cy="50346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20" name="Abgerundetes Rechteck 19"/>
          <p:cNvSpPr/>
          <p:nvPr userDrawn="1"/>
        </p:nvSpPr>
        <p:spPr>
          <a:xfrm>
            <a:off x="539552" y="1700808"/>
            <a:ext cx="8064896" cy="3168352"/>
          </a:xfrm>
          <a:prstGeom prst="roundRect">
            <a:avLst/>
          </a:prstGeom>
          <a:noFill/>
          <a:ln w="603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5"/>
          </p:nvPr>
        </p:nvSpPr>
        <p:spPr>
          <a:xfrm>
            <a:off x="3023728" y="6309320"/>
            <a:ext cx="3204456" cy="3600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539552" y="3717032"/>
            <a:ext cx="8064896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1800202" y="174343"/>
            <a:ext cx="7343798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6"/>
          </p:nvPr>
        </p:nvSpPr>
        <p:spPr>
          <a:xfrm>
            <a:off x="863339" y="2061791"/>
            <a:ext cx="7417321" cy="7191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675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13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34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/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77691" y="1268084"/>
            <a:ext cx="8121798" cy="4866017"/>
          </a:xfrm>
          <a:prstGeom prst="rect">
            <a:avLst/>
          </a:prstGeom>
        </p:spPr>
        <p:txBody>
          <a:bodyPr/>
          <a:lstStyle>
            <a:lvl1pPr marL="271463" indent="-271463">
              <a:buFontTx/>
              <a:buChar char="→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5781" indent="-264319">
              <a:defRPr sz="13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7244" indent="-271463"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8706" indent="-271463"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3025" indent="-264319"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" y="0"/>
            <a:ext cx="1066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3C605B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71857" y="361557"/>
            <a:ext cx="6480000" cy="42931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8" y="796576"/>
            <a:ext cx="6480000" cy="286688"/>
          </a:xfrm>
          <a:prstGeom prst="rect">
            <a:avLst/>
          </a:prstGeom>
        </p:spPr>
        <p:txBody>
          <a:bodyPr vert="horz" anchor="ctr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189" indent="0">
              <a:buFontTx/>
              <a:buNone/>
              <a:defRPr/>
            </a:lvl2pPr>
            <a:lvl3pPr marL="914378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de-DE"/>
              <a:t>Untertitel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PA Sitzung |  RESIKAS |  05.11.2024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95C2DF-3025-0B4B-82B2-24D7E8332FCD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8"/>
          <p:cNvCxnSpPr>
            <a:cxnSpLocks/>
          </p:cNvCxnSpPr>
          <p:nvPr userDrawn="1"/>
        </p:nvCxnSpPr>
        <p:spPr>
          <a:xfrm>
            <a:off x="574676" y="1122168"/>
            <a:ext cx="6372000" cy="0"/>
          </a:xfrm>
          <a:prstGeom prst="line">
            <a:avLst/>
          </a:prstGeom>
          <a:ln w="6350" cap="flat">
            <a:solidFill>
              <a:schemeClr val="accent5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5405026D-37DC-47BF-B6D4-FB877957C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3406" y="456597"/>
            <a:ext cx="1678569" cy="6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6537156"/>
            <a:ext cx="9144000" cy="324000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200" y="188640"/>
            <a:ext cx="7308304" cy="782115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FC9B0B-39B1-43F2-AAE2-642A5957002D}" type="datetimeFigureOut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Serial </a:t>
            </a:r>
            <a:r>
              <a:rPr lang="de-DE" dirty="0" err="1"/>
              <a:t>Powering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SLDO Regulator | RD53A Design Review CERN|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515174"/>
            <a:ext cx="86409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00202" y="174343"/>
            <a:ext cx="7343798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16721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69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58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09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5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86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04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33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91410" y="188640"/>
            <a:ext cx="6695390" cy="7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9B0B-39B1-43F2-AAE2-642A5957002D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6A7F-4343-4E4D-B14D-5E7A03778B2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Picture 13" descr="fh_logo_neu_orang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" y="332656"/>
            <a:ext cx="1584176" cy="5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175492"/>
            <a:ext cx="1800202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32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Visio_Drawing2.vsdx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Visio_Drawing.vs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800200"/>
          </a:xfrm>
        </p:spPr>
        <p:txBody>
          <a:bodyPr>
            <a:noAutofit/>
          </a:bodyPr>
          <a:lstStyle/>
          <a:p>
            <a:r>
              <a:rPr lang="en-US" sz="3600" dirty="0"/>
              <a:t>On-Detector Intelligence</a:t>
            </a:r>
            <a:endParaRPr lang="en-GB" sz="3600" dirty="0"/>
          </a:p>
        </p:txBody>
      </p:sp>
      <p:sp>
        <p:nvSpPr>
          <p:cNvPr id="3" name="Untertitel 2"/>
          <p:cNvSpPr>
            <a:spLocks noGrp="1"/>
          </p:cNvSpPr>
          <p:nvPr>
            <p:ph type="body" sz="quarter" idx="12"/>
          </p:nvPr>
        </p:nvSpPr>
        <p:spPr>
          <a:xfrm>
            <a:off x="1331640" y="3861048"/>
            <a:ext cx="6300700" cy="1152128"/>
          </a:xfrm>
        </p:spPr>
        <p:txBody>
          <a:bodyPr>
            <a:normAutofit/>
          </a:bodyPr>
          <a:lstStyle/>
          <a:p>
            <a:r>
              <a:rPr lang="en-US" dirty="0"/>
              <a:t>RISC-V and FPGA Integration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6336704" cy="503460"/>
          </a:xfrm>
        </p:spPr>
        <p:txBody>
          <a:bodyPr>
            <a:normAutofit/>
          </a:bodyPr>
          <a:lstStyle/>
          <a:p>
            <a:r>
              <a:rPr lang="de-DE" dirty="0"/>
              <a:t>02. September 2025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971600" y="5804668"/>
            <a:ext cx="6768752" cy="908720"/>
          </a:xfrm>
        </p:spPr>
        <p:txBody>
          <a:bodyPr>
            <a:noAutofit/>
          </a:bodyPr>
          <a:lstStyle/>
          <a:p>
            <a:r>
              <a:rPr lang="en-US" sz="1800" dirty="0"/>
              <a:t>Dr.-Ing. Michael Karagounis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University of Applied Sciences and Arts Dortmund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835696" y="260648"/>
            <a:ext cx="7272808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0500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15DA5-EB71-4A28-AD68-49556D3F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SEFI and SRAM Stuck-SEU rate </a:t>
            </a:r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032A1E-483E-4A1F-B47C-D581A9189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SEFI and Stuck-SEU cross-section very similar</a:t>
            </a:r>
          </a:p>
          <a:p>
            <a:r>
              <a:rPr lang="en-US" dirty="0"/>
              <a:t>Analysis of SRAM content indicates correct data has been stored in wrong address</a:t>
            </a:r>
          </a:p>
          <a:p>
            <a:r>
              <a:rPr lang="en-US" dirty="0"/>
              <a:t>SRAM macro address logic sensitive to radiation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scrubbing doubles SRAM power consumption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878E5C-0D5A-418C-B33A-28298C81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05B-E1CE-4336-A220-56829DB2EDCE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9CAF8A-BE8E-479C-9D41-CDFD03D2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A543AE-7435-4C3E-B753-E314D410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 </a:t>
            </a:r>
            <a:fld id="{40626A7F-4343-4E4D-B14D-5E7A03778B25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Picture 10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574A9309-224E-4533-9B38-626B3173B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5" y="2103278"/>
            <a:ext cx="4408599" cy="3217534"/>
          </a:xfrm>
          <a:prstGeom prst="rect">
            <a:avLst/>
          </a:prstGeom>
        </p:spPr>
      </p:pic>
      <p:pic>
        <p:nvPicPr>
          <p:cNvPr id="8" name="Grafik 11">
            <a:extLst>
              <a:ext uri="{FF2B5EF4-FFF2-40B4-BE49-F238E27FC236}">
                <a16:creationId xmlns:a16="http://schemas.microsoft.com/office/drawing/2014/main" id="{290DD6C8-702D-4E85-8B95-264CFD77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31060" y="2465418"/>
            <a:ext cx="3888432" cy="17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7C18A-B6A0-49DA-8C45-43A4EEE1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Planned research on radiation hard microcontrollers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71A05B-3812-4D76-B8B6-292FF6AFF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Digital  In-Memory Computing for error correction:</a:t>
            </a:r>
          </a:p>
          <a:p>
            <a:pPr lvl="1"/>
            <a:r>
              <a:rPr lang="en-US" dirty="0"/>
              <a:t>Instead of scrubbing (cyclical readout and correction of SRAM data)</a:t>
            </a:r>
          </a:p>
          <a:p>
            <a:pPr lvl="1"/>
            <a:r>
              <a:rPr lang="en-US" dirty="0"/>
              <a:t>data is corrected asynchronously inside the SRAM macro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de-DE" dirty="0" err="1"/>
              <a:t>Algorithm-Based</a:t>
            </a:r>
            <a:r>
              <a:rPr lang="de-DE" dirty="0"/>
              <a:t> Fault </a:t>
            </a:r>
            <a:r>
              <a:rPr lang="de-DE" dirty="0" err="1"/>
              <a:t>Tolerance</a:t>
            </a:r>
            <a:endParaRPr lang="de-DE" dirty="0"/>
          </a:p>
          <a:p>
            <a:pPr lvl="1"/>
            <a:r>
              <a:rPr lang="en-US" dirty="0"/>
              <a:t>Algebraic invariants run in parallel to the data path and flag/correct faults from SEE without triplicating logic</a:t>
            </a:r>
          </a:p>
          <a:p>
            <a:endParaRPr lang="en-US" dirty="0"/>
          </a:p>
          <a:p>
            <a:r>
              <a:rPr lang="en-US" dirty="0"/>
              <a:t>SEU cross section in measurements higher than expected</a:t>
            </a:r>
          </a:p>
          <a:p>
            <a:pPr lvl="1"/>
            <a:r>
              <a:rPr lang="en-US" dirty="0"/>
              <a:t>Published cross section are extracted from measurements on shift register</a:t>
            </a:r>
          </a:p>
          <a:p>
            <a:pPr lvl="1"/>
            <a:r>
              <a:rPr lang="en-US" dirty="0"/>
              <a:t>modeling of cross section in SET dominated designs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0238F8-98D8-46E9-A6EA-93A610DA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C54-A486-44B3-9D3D-62A27551C552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D94C20-90B6-42F5-998E-92661F6D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EBDE0C-1773-4B8C-8689-8DAFD5D6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 </a:t>
            </a:r>
            <a:fld id="{40626A7F-4343-4E4D-B14D-5E7A03778B25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C595068-51C3-4A4A-8FC9-42441619A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63" y="2060848"/>
            <a:ext cx="3362794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6749-030E-484F-A459-A10491A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Potential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Microcontroller Cores </a:t>
            </a:r>
            <a:br>
              <a:rPr lang="de-DE" dirty="0"/>
            </a:br>
            <a:r>
              <a:rPr lang="de-DE" dirty="0"/>
              <a:t>in Hybrid Pixel </a:t>
            </a:r>
            <a:r>
              <a:rPr lang="de-DE" dirty="0" err="1"/>
              <a:t>Detectors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666D48-8F57-4C8D-996B-86D686E28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Transforms the Readout ASIC into a semi-autonomous, programmable device</a:t>
            </a:r>
          </a:p>
          <a:p>
            <a:pPr lvl="1"/>
            <a:r>
              <a:rPr lang="en-US" dirty="0"/>
              <a:t>flexible, adaptive, and resilient</a:t>
            </a:r>
          </a:p>
          <a:p>
            <a:r>
              <a:rPr lang="en-US" dirty="0"/>
              <a:t>Configuration &amp; Control</a:t>
            </a:r>
          </a:p>
          <a:p>
            <a:pPr lvl="1"/>
            <a:r>
              <a:rPr lang="en-US" dirty="0"/>
              <a:t>Flexible register &amp; bias management</a:t>
            </a:r>
          </a:p>
          <a:p>
            <a:pPr lvl="1"/>
            <a:r>
              <a:rPr lang="en-US" dirty="0"/>
              <a:t>Dynamic reconfiguration (radiation, power modes)</a:t>
            </a:r>
          </a:p>
          <a:p>
            <a:pPr lvl="1"/>
            <a:r>
              <a:rPr lang="en-US" dirty="0"/>
              <a:t>Protocol handling </a:t>
            </a:r>
          </a:p>
          <a:p>
            <a:r>
              <a:rPr lang="en-US" dirty="0"/>
              <a:t>Data Handling</a:t>
            </a:r>
          </a:p>
          <a:p>
            <a:pPr lvl="1"/>
            <a:r>
              <a:rPr lang="en-US" dirty="0"/>
              <a:t> On-chip filtering &amp; compression</a:t>
            </a:r>
          </a:p>
          <a:p>
            <a:pPr lvl="1"/>
            <a:r>
              <a:rPr lang="en-US" dirty="0"/>
              <a:t> Programmable trigger logic</a:t>
            </a:r>
          </a:p>
          <a:p>
            <a:pPr lvl="1"/>
            <a:r>
              <a:rPr lang="en-US" dirty="0"/>
              <a:t>Adaptive bandwidth management</a:t>
            </a:r>
          </a:p>
          <a:p>
            <a:r>
              <a:rPr lang="en-US" dirty="0"/>
              <a:t>Calibration &amp; Monitoring</a:t>
            </a:r>
          </a:p>
          <a:p>
            <a:pPr lvl="1"/>
            <a:r>
              <a:rPr lang="en-US" dirty="0"/>
              <a:t>Automated calibration routines</a:t>
            </a:r>
          </a:p>
          <a:p>
            <a:pPr lvl="1"/>
            <a:r>
              <a:rPr lang="en-US" dirty="0"/>
              <a:t>Radiation damage tracking</a:t>
            </a:r>
          </a:p>
          <a:p>
            <a:pPr lvl="1"/>
            <a:r>
              <a:rPr lang="en-US" dirty="0"/>
              <a:t>Built-in self-test &amp; diagnostics</a:t>
            </a:r>
          </a:p>
          <a:p>
            <a:r>
              <a:rPr lang="en-US" dirty="0"/>
              <a:t>System Integration &amp; Reliability</a:t>
            </a:r>
          </a:p>
          <a:p>
            <a:pPr lvl="1"/>
            <a:r>
              <a:rPr lang="en-US" dirty="0"/>
              <a:t>Autonomous fault recovery &amp; watchdogs– </a:t>
            </a:r>
          </a:p>
          <a:p>
            <a:pPr lvl="1"/>
            <a:r>
              <a:rPr lang="en-US" dirty="0"/>
              <a:t>Adaptive tuning for lifetime extension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2B3A22-38DE-4391-AEB9-A4FCF70F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D9E2-3C33-4702-BECD-C7DEF2878A89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C01586-482C-432D-9542-2364E39A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Serial Powering with the SLDO Regulator | RD53A Design Review CERN| michael.karagounis@fh-dortmund.de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2F9840-954E-4AE7-9789-C3ECB19F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 </a:t>
            </a:r>
            <a:fld id="{40626A7F-4343-4E4D-B14D-5E7A03778B2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98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Dataflow Optimized Flexible AI/ML Accelerator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86830"/>
          </a:xfrm>
        </p:spPr>
        <p:txBody>
          <a:bodyPr>
            <a:normAutofit/>
          </a:bodyPr>
          <a:lstStyle/>
          <a:p>
            <a:r>
              <a:rPr lang="en-US" dirty="0"/>
              <a:t>Goals: </a:t>
            </a:r>
          </a:p>
          <a:p>
            <a:pPr lvl="1"/>
            <a:r>
              <a:rPr lang="en-US" dirty="0"/>
              <a:t>high data throughput at  low power consumption</a:t>
            </a:r>
          </a:p>
          <a:p>
            <a:pPr lvl="1"/>
            <a:r>
              <a:rPr lang="en-US" dirty="0"/>
              <a:t>Flexibility by parameterization &amp;  run-time </a:t>
            </a:r>
            <a:br>
              <a:rPr lang="en-US" dirty="0"/>
            </a:br>
            <a:r>
              <a:rPr lang="en-US" dirty="0"/>
              <a:t>configurability </a:t>
            </a:r>
          </a:p>
          <a:p>
            <a:r>
              <a:rPr lang="en-US" dirty="0"/>
              <a:t>Solution: </a:t>
            </a:r>
          </a:p>
          <a:p>
            <a:pPr lvl="1"/>
            <a:r>
              <a:rPr lang="en-US" dirty="0"/>
              <a:t>Identification of the overall systems bottleneck</a:t>
            </a:r>
            <a:br>
              <a:rPr lang="en-US" dirty="0"/>
            </a:br>
            <a:r>
              <a:rPr lang="en-US" dirty="0"/>
              <a:t>e.g. memory or sensor bandwidth </a:t>
            </a:r>
          </a:p>
          <a:p>
            <a:pPr lvl="1"/>
            <a:r>
              <a:rPr lang="en-US" dirty="0"/>
              <a:t>Adaption of the accelerator to the system</a:t>
            </a:r>
            <a:br>
              <a:rPr lang="en-US" dirty="0"/>
            </a:br>
            <a:r>
              <a:rPr lang="en-US" dirty="0"/>
              <a:t>constraints</a:t>
            </a:r>
          </a:p>
          <a:p>
            <a:r>
              <a:rPr lang="en-US" dirty="0"/>
              <a:t>Process element matrix scalable in X and Y direction </a:t>
            </a:r>
            <a:br>
              <a:rPr lang="en-US" dirty="0"/>
            </a:br>
            <a:r>
              <a:rPr lang="en-US" dirty="0"/>
              <a:t>to define parallelism</a:t>
            </a:r>
          </a:p>
          <a:p>
            <a:r>
              <a:rPr lang="en-US" dirty="0"/>
              <a:t>Scalable L1 /L2 memories sizes to influence locality of</a:t>
            </a:r>
            <a:br>
              <a:rPr lang="en-US" dirty="0"/>
            </a:br>
            <a:r>
              <a:rPr lang="en-US" dirty="0"/>
              <a:t>data processing and meet bandwidth requirements</a:t>
            </a:r>
          </a:p>
          <a:p>
            <a:r>
              <a:rPr lang="en-US" dirty="0"/>
              <a:t>Programmability of the processing sequence during </a:t>
            </a:r>
            <a:br>
              <a:rPr lang="en-US" dirty="0"/>
            </a:br>
            <a:r>
              <a:rPr lang="en-US" dirty="0"/>
              <a:t>runtime e.g. spatial/temporal distribution</a:t>
            </a:r>
          </a:p>
          <a:p>
            <a:r>
              <a:rPr lang="en-US" dirty="0"/>
              <a:t>Data coding that restricts flexibility is avoided </a:t>
            </a:r>
            <a:br>
              <a:rPr lang="en-US" dirty="0"/>
            </a:br>
            <a:r>
              <a:rPr lang="en-US" dirty="0"/>
              <a:t>e.g. bitmaps instead of RLC, CSS in the feature maps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 Slide </a:t>
            </a:r>
            <a:fld id="{9895C2DF-3025-0B4B-82B2-24D7E8332FCD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1" name="Grafik 10" descr="Ein Bild, das Text, Screenshot, Diagramm enthält.&#10;&#10;Automatisch generierte Beschreibung">
            <a:extLst>
              <a:ext uri="{FF2B5EF4-FFF2-40B4-BE49-F238E27FC236}">
                <a16:creationId xmlns:a16="http://schemas.microsoft.com/office/drawing/2014/main" id="{CC5F98CA-3349-6BD7-4C37-3904DFA87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65660"/>
            <a:ext cx="3721806" cy="44515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3B752E9-B201-4814-88BC-26527EB2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/>
          <a:p>
            <a:fld id="{DE008E83-9586-4CC2-8612-5B85399E5972}" type="datetime1">
              <a:rPr lang="de-DE" smtClean="0"/>
              <a:t>02.09.2025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17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F456846-A170-4237-B835-EB9B052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Space Exploration &amp; Compilation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E6E051-1EA3-4324-B82B-7C88E9ADF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cs typeface="Arial"/>
              </a:rPr>
              <a:t>automatic optimized mapping of neural networks to custom hardware</a:t>
            </a:r>
          </a:p>
          <a:p>
            <a:r>
              <a:rPr lang="en-US" dirty="0">
                <a:latin typeface="+mj-lt"/>
                <a:cs typeface="Arial"/>
              </a:rPr>
              <a:t>high degree of flexibility leads to a high number of  possible for a use case</a:t>
            </a:r>
          </a:p>
          <a:p>
            <a:endParaRPr lang="en-US" dirty="0">
              <a:latin typeface="+mj-lt"/>
              <a:cs typeface="Arial"/>
            </a:endParaRPr>
          </a:p>
          <a:p>
            <a:r>
              <a:rPr lang="en-US" dirty="0">
                <a:latin typeface="+mj-lt"/>
                <a:cs typeface="Arial"/>
              </a:rPr>
              <a:t>determination of performance characteristics </a:t>
            </a:r>
            <a:br>
              <a:rPr lang="en-US" dirty="0">
                <a:latin typeface="+mj-lt"/>
                <a:cs typeface="Arial"/>
              </a:rPr>
            </a:br>
            <a:r>
              <a:rPr lang="en-US" dirty="0">
                <a:latin typeface="+mj-lt"/>
                <a:cs typeface="Arial"/>
              </a:rPr>
              <a:t>at hardware level is time-consuming </a:t>
            </a:r>
          </a:p>
          <a:p>
            <a:r>
              <a:rPr lang="en-US" dirty="0">
                <a:latin typeface="+mj-lt"/>
                <a:cs typeface="Arial"/>
              </a:rPr>
              <a:t>optimization based on an abstract model</a:t>
            </a:r>
            <a:br>
              <a:rPr lang="en-US" dirty="0">
                <a:latin typeface="+mj-lt"/>
                <a:cs typeface="Arial"/>
              </a:rPr>
            </a:br>
            <a:r>
              <a:rPr lang="en-US" dirty="0">
                <a:latin typeface="+mj-lt"/>
                <a:cs typeface="Arial"/>
              </a:rPr>
              <a:t>preferable</a:t>
            </a:r>
          </a:p>
          <a:p>
            <a:endParaRPr lang="en-US" dirty="0">
              <a:latin typeface="+mj-lt"/>
              <a:cs typeface="Arial"/>
            </a:endParaRPr>
          </a:p>
          <a:p>
            <a:r>
              <a:rPr lang="en-US" dirty="0">
                <a:latin typeface="+mj-lt"/>
                <a:cs typeface="Arial"/>
              </a:rPr>
              <a:t>compiler translates configurations into</a:t>
            </a:r>
            <a:br>
              <a:rPr lang="en-US" dirty="0">
                <a:latin typeface="+mj-lt"/>
                <a:cs typeface="Arial"/>
              </a:rPr>
            </a:br>
            <a:r>
              <a:rPr lang="en-US" dirty="0">
                <a:latin typeface="+mj-lt"/>
                <a:cs typeface="Arial"/>
              </a:rPr>
              <a:t>intermediate representations</a:t>
            </a:r>
          </a:p>
          <a:p>
            <a:pPr lvl="1"/>
            <a:r>
              <a:rPr lang="en-US" dirty="0">
                <a:latin typeface="+mj-lt"/>
                <a:cs typeface="Arial"/>
              </a:rPr>
              <a:t>MLIR Framework </a:t>
            </a:r>
            <a:br>
              <a:rPr lang="en-US" dirty="0">
                <a:latin typeface="+mj-lt"/>
                <a:cs typeface="Arial"/>
              </a:rPr>
            </a:br>
            <a:r>
              <a:rPr lang="en-US" dirty="0">
                <a:latin typeface="+mj-lt"/>
                <a:cs typeface="Arial"/>
              </a:rPr>
              <a:t>(Multilevel Intermediate Representation)</a:t>
            </a:r>
          </a:p>
          <a:p>
            <a:r>
              <a:rPr lang="en-US" dirty="0">
                <a:latin typeface="+mj-lt"/>
                <a:cs typeface="Arial"/>
              </a:rPr>
              <a:t>Evaluation using cascaded cost models e.g.</a:t>
            </a:r>
            <a:br>
              <a:rPr lang="en-US" dirty="0">
                <a:latin typeface="+mj-lt"/>
                <a:cs typeface="Arial"/>
              </a:rPr>
            </a:br>
            <a:r>
              <a:rPr lang="en-US" dirty="0">
                <a:latin typeface="+mj-lt"/>
                <a:cs typeface="Arial"/>
              </a:rPr>
              <a:t>for memory accesses, peak bandwidth, </a:t>
            </a:r>
            <a:br>
              <a:rPr lang="en-US" dirty="0">
                <a:latin typeface="+mj-lt"/>
                <a:cs typeface="Arial"/>
              </a:rPr>
            </a:br>
            <a:r>
              <a:rPr lang="en-US" dirty="0">
                <a:latin typeface="+mj-lt"/>
                <a:cs typeface="Arial"/>
              </a:rPr>
              <a:t>runtime, pre- / post-processing, </a:t>
            </a:r>
          </a:p>
          <a:p>
            <a:endParaRPr lang="en-US" dirty="0">
              <a:latin typeface="+mj-lt"/>
              <a:cs typeface="Arial"/>
            </a:endParaRPr>
          </a:p>
          <a:p>
            <a:r>
              <a:rPr lang="en-US" dirty="0">
                <a:latin typeface="+mj-lt"/>
                <a:cs typeface="Arial"/>
              </a:rPr>
              <a:t>Cascading allows fast evaluation of configurations</a:t>
            </a:r>
          </a:p>
          <a:p>
            <a:r>
              <a:rPr lang="en-US" dirty="0">
                <a:latin typeface="+mj-lt"/>
                <a:cs typeface="Arial"/>
              </a:rPr>
              <a:t>Optimal configuration is reduced to executable binary representation</a:t>
            </a:r>
            <a:endParaRPr lang="de-DE" dirty="0">
              <a:latin typeface="+mj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047F28-41DA-4D68-B36B-1B321AE7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9C6878-46B9-4A46-B278-2A968A5F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 Slide </a:t>
            </a:r>
            <a:fld id="{9895C2DF-3025-0B4B-82B2-24D7E8332FCD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9" name="Grafik 8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078B47E9-5A8B-10F0-225F-1373FF168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87" y="1916832"/>
            <a:ext cx="4348718" cy="3168352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EEFB9AD6-B384-4069-919B-685FC09B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/>
          <a:p>
            <a:fld id="{DE008E83-9586-4CC2-8612-5B85399E5972}" type="datetime1">
              <a:rPr lang="de-DE" smtClean="0"/>
              <a:t>02.09.2025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3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FAF98-76AE-6EB3-B60E-267465042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65D8EEE-6024-3334-E51F-326C424D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Extracted performance metrics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18C186E-B429-64F4-FB5D-049187FA9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r>
              <a:rPr lang="en-US" dirty="0">
                <a:latin typeface="+mj-lt"/>
                <a:cs typeface="Arial"/>
              </a:rPr>
              <a:t>inference accuracy for ImageNet (classification 1000 classes)</a:t>
            </a:r>
          </a:p>
          <a:p>
            <a:pPr lvl="1"/>
            <a:r>
              <a:rPr lang="en-US" dirty="0" err="1">
                <a:latin typeface="+mj-lt"/>
                <a:cs typeface="Arial"/>
              </a:rPr>
              <a:t>AlexNet</a:t>
            </a:r>
            <a:r>
              <a:rPr lang="en-US" dirty="0">
                <a:latin typeface="+mj-lt"/>
                <a:cs typeface="Arial"/>
              </a:rPr>
              <a:t>: top 5 accuracy, 80.1% (float32: 79.5%)</a:t>
            </a:r>
          </a:p>
          <a:p>
            <a:pPr lvl="1"/>
            <a:r>
              <a:rPr lang="en-US" dirty="0">
                <a:latin typeface="+mj-lt"/>
                <a:cs typeface="Arial"/>
              </a:rPr>
              <a:t>MobileNetV2: top 5 accuracy, 89.4% (float32: 92.7%)</a:t>
            </a:r>
          </a:p>
          <a:p>
            <a:pPr lvl="1"/>
            <a:r>
              <a:rPr lang="en-US" dirty="0">
                <a:latin typeface="+mj-lt"/>
                <a:cs typeface="Arial"/>
              </a:rPr>
              <a:t>post training 8 bit quantization</a:t>
            </a:r>
          </a:p>
          <a:p>
            <a:r>
              <a:rPr lang="en-US" dirty="0">
                <a:latin typeface="+mj-lt"/>
                <a:cs typeface="Arial"/>
              </a:rPr>
              <a:t>hardware performance in 28 nm TSMC:</a:t>
            </a:r>
          </a:p>
          <a:p>
            <a:pPr lvl="1"/>
            <a:r>
              <a:rPr lang="en-US" dirty="0">
                <a:latin typeface="+mj-lt"/>
                <a:cs typeface="Arial"/>
              </a:rPr>
              <a:t>area requirement IP core: &lt; 0.5 mm²</a:t>
            </a:r>
          </a:p>
          <a:p>
            <a:pPr lvl="1"/>
            <a:r>
              <a:rPr lang="en-US" dirty="0">
                <a:latin typeface="+mj-lt"/>
                <a:cs typeface="Arial"/>
              </a:rPr>
              <a:t>power consumption: ~ 10 </a:t>
            </a:r>
            <a:r>
              <a:rPr lang="en-US" dirty="0" err="1">
                <a:latin typeface="+mj-lt"/>
                <a:cs typeface="Arial"/>
              </a:rPr>
              <a:t>mW</a:t>
            </a:r>
            <a:r>
              <a:rPr lang="en-US" dirty="0">
                <a:latin typeface="+mj-lt"/>
                <a:cs typeface="Arial"/>
              </a:rPr>
              <a:t> / 4.4 TOPS/W </a:t>
            </a:r>
          </a:p>
          <a:p>
            <a:r>
              <a:rPr lang="en-US" dirty="0">
                <a:latin typeface="+mj-lt"/>
                <a:cs typeface="Arial"/>
              </a:rPr>
              <a:t>Throughput: </a:t>
            </a:r>
          </a:p>
          <a:p>
            <a:pPr lvl="1"/>
            <a:r>
              <a:rPr lang="en-US" dirty="0" err="1">
                <a:latin typeface="+mj-lt"/>
                <a:cs typeface="Arial"/>
              </a:rPr>
              <a:t>AlexNet</a:t>
            </a:r>
            <a:r>
              <a:rPr lang="en-US" dirty="0">
                <a:latin typeface="+mj-lt"/>
                <a:cs typeface="Arial"/>
              </a:rPr>
              <a:t>: ~ 10 FPS, </a:t>
            </a:r>
            <a:r>
              <a:rPr lang="en-US" dirty="0" err="1">
                <a:latin typeface="+mj-lt"/>
                <a:cs typeface="Arial"/>
              </a:rPr>
              <a:t>MobileNet</a:t>
            </a:r>
            <a:r>
              <a:rPr lang="en-US" dirty="0">
                <a:latin typeface="+mj-lt"/>
                <a:cs typeface="Arial"/>
              </a:rPr>
              <a:t> ~ 30 FPS</a:t>
            </a:r>
          </a:p>
          <a:p>
            <a:r>
              <a:rPr lang="en-US" dirty="0">
                <a:latin typeface="+mj-lt"/>
                <a:cs typeface="Arial"/>
              </a:rPr>
              <a:t>Dataset: ImageNet / ILSVRC2012 : </a:t>
            </a:r>
          </a:p>
          <a:p>
            <a:pPr lvl="1"/>
            <a:r>
              <a:rPr lang="en-US" dirty="0">
                <a:latin typeface="+mj-lt"/>
                <a:cs typeface="Arial"/>
              </a:rPr>
              <a:t>1000 classes, 250x250 px</a:t>
            </a:r>
          </a:p>
          <a:p>
            <a:pPr lvl="1"/>
            <a:r>
              <a:rPr lang="en-US" dirty="0">
                <a:latin typeface="+mj-lt"/>
                <a:cs typeface="Arial"/>
              </a:rPr>
              <a:t>No. of images: 1.3 million</a:t>
            </a:r>
          </a:p>
          <a:p>
            <a:r>
              <a:rPr lang="en-US" dirty="0">
                <a:latin typeface="+mj-lt"/>
                <a:cs typeface="Arial"/>
              </a:rPr>
              <a:t>Model: </a:t>
            </a:r>
            <a:r>
              <a:rPr lang="en-US" dirty="0" err="1">
                <a:latin typeface="+mj-lt"/>
                <a:cs typeface="Arial"/>
              </a:rPr>
              <a:t>MobileNet</a:t>
            </a:r>
            <a:r>
              <a:rPr lang="en-US" dirty="0">
                <a:latin typeface="+mj-lt"/>
                <a:cs typeface="Arial"/>
              </a:rPr>
              <a:t> v2 </a:t>
            </a:r>
          </a:p>
          <a:p>
            <a:pPr lvl="1"/>
            <a:r>
              <a:rPr lang="en-US" dirty="0">
                <a:latin typeface="+mj-lt"/>
                <a:cs typeface="Arial"/>
              </a:rPr>
              <a:t>50 layers</a:t>
            </a:r>
          </a:p>
          <a:p>
            <a:pPr lvl="1"/>
            <a:r>
              <a:rPr lang="en-US" dirty="0">
                <a:latin typeface="+mj-lt"/>
                <a:cs typeface="Arial"/>
              </a:rPr>
              <a:t>weights and feature maps 1 kB - 1 MB per layer</a:t>
            </a:r>
            <a:br>
              <a:rPr lang="en-US" dirty="0">
                <a:latin typeface="+mj-lt"/>
                <a:cs typeface="Arial"/>
              </a:rPr>
            </a:br>
            <a:r>
              <a:rPr lang="en-US" dirty="0">
                <a:latin typeface="+mj-lt"/>
                <a:cs typeface="Arial"/>
              </a:rPr>
              <a:t> with 8-bit quantization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F2307E7-DAF4-CC2E-D21D-B5098CAA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E4958E-A7C2-3B2D-B0F9-78CDC9A9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 Slide </a:t>
            </a:r>
            <a:fld id="{9895C2DF-3025-0B4B-82B2-24D7E8332FCD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0" name="Grafik 9" descr="Ein Bild, das Text, Screenshot, Reihe, Diagramm enthält.&#10;&#10;Beschreibung automatisch generiert.">
            <a:extLst>
              <a:ext uri="{FF2B5EF4-FFF2-40B4-BE49-F238E27FC236}">
                <a16:creationId xmlns:a16="http://schemas.microsoft.com/office/drawing/2014/main" id="{C2852E33-80E1-45F2-9276-5FB41CB04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131683"/>
            <a:ext cx="3024336" cy="2406862"/>
          </a:xfrm>
          <a:prstGeom prst="rect">
            <a:avLst/>
          </a:prstGeom>
        </p:spPr>
      </p:pic>
      <p:pic>
        <p:nvPicPr>
          <p:cNvPr id="11" name="Picture 2" descr="Images of some underwater categories in ILSVRC2012 dataset | Download  Scientific Diagram">
            <a:extLst>
              <a:ext uri="{FF2B5EF4-FFF2-40B4-BE49-F238E27FC236}">
                <a16:creationId xmlns:a16="http://schemas.microsoft.com/office/drawing/2014/main" id="{D7D7A7ED-00AB-43B9-87A3-4E9F2050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23" y="4221088"/>
            <a:ext cx="245343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0F14C8FC-F210-4A92-BF64-20F3EEDA7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48025"/>
            <a:ext cx="2736304" cy="27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E461AC57-2CDF-4112-92E7-842F4F28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/>
          <a:p>
            <a:fld id="{DE008E83-9586-4CC2-8612-5B85399E5972}" type="datetime1">
              <a:rPr lang="de-DE" smtClean="0"/>
              <a:t>02.09.2025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71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4482CD-0B0E-A369-6CBD-50F9D032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 – MobileNet v2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FFE88A-903E-4887-8DD0-CBFF0FE3A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22DF61-FA1B-7C0E-4ED3-BD6568ADB5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504" y="3356992"/>
          <a:ext cx="3384376" cy="195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948">
                  <a:extLst>
                    <a:ext uri="{9D8B030D-6E8A-4147-A177-3AD203B41FA5}">
                      <a16:colId xmlns:a16="http://schemas.microsoft.com/office/drawing/2014/main" val="2487414406"/>
                    </a:ext>
                  </a:extLst>
                </a:gridCol>
                <a:gridCol w="2144428">
                  <a:extLst>
                    <a:ext uri="{9D8B030D-6E8A-4147-A177-3AD203B41FA5}">
                      <a16:colId xmlns:a16="http://schemas.microsoft.com/office/drawing/2014/main" val="3968417509"/>
                    </a:ext>
                  </a:extLst>
                </a:gridCol>
              </a:tblGrid>
              <a:tr h="325213">
                <a:tc>
                  <a:txBody>
                    <a:bodyPr/>
                    <a:lstStyle/>
                    <a:p>
                      <a:r>
                        <a:rPr lang="de-DE" sz="900"/>
                        <a:t>Neural Network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Mobilenet</a:t>
                      </a:r>
                      <a:r>
                        <a:rPr lang="de-DE" sz="900" dirty="0"/>
                        <a:t> v2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1572637"/>
                  </a:ext>
                </a:extLst>
              </a:tr>
              <a:tr h="325213">
                <a:tc>
                  <a:txBody>
                    <a:bodyPr/>
                    <a:lstStyle/>
                    <a:p>
                      <a:r>
                        <a:rPr lang="de-DE" sz="900"/>
                        <a:t>Input Resolution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224 x 224 px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9719482"/>
                  </a:ext>
                </a:extLst>
              </a:tr>
              <a:tr h="325213">
                <a:tc>
                  <a:txBody>
                    <a:bodyPr/>
                    <a:lstStyle/>
                    <a:p>
                      <a:r>
                        <a:rPr lang="de-DE" sz="900"/>
                        <a:t>Layers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52 x convolution, 1 x linear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738553"/>
                  </a:ext>
                </a:extLst>
              </a:tr>
              <a:tr h="325213">
                <a:tc>
                  <a:txBody>
                    <a:bodyPr/>
                    <a:lstStyle/>
                    <a:p>
                      <a:r>
                        <a:rPr lang="de-DE" sz="900"/>
                        <a:t>Parameters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3.5 million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88433"/>
                  </a:ext>
                </a:extLst>
              </a:tr>
              <a:tr h="325213">
                <a:tc>
                  <a:txBody>
                    <a:bodyPr/>
                    <a:lstStyle/>
                    <a:p>
                      <a:r>
                        <a:rPr lang="de-DE" sz="900"/>
                        <a:t>Operations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300 MOP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0488125"/>
                  </a:ext>
                </a:extLst>
              </a:tr>
              <a:tr h="325213">
                <a:tc>
                  <a:txBody>
                    <a:bodyPr/>
                    <a:lstStyle/>
                    <a:p>
                      <a:r>
                        <a:rPr lang="de-DE" sz="900"/>
                        <a:t>Performance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max. 12.5 FPS, 3.8 GOP/s (int8)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3433211"/>
                  </a:ext>
                </a:extLst>
              </a:tr>
            </a:tbl>
          </a:graphicData>
        </a:graphic>
      </p:graphicFrame>
      <p:pic>
        <p:nvPicPr>
          <p:cNvPr id="9" name="Picture 8" descr="A computer screen shot&#10;&#10;AI-generated content may be incorrect.">
            <a:extLst>
              <a:ext uri="{FF2B5EF4-FFF2-40B4-BE49-F238E27FC236}">
                <a16:creationId xmlns:a16="http://schemas.microsoft.com/office/drawing/2014/main" id="{AA456A64-E75B-4588-354A-7C90BA5DD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11" y="2708920"/>
            <a:ext cx="5288237" cy="3374773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01574C54-3ECD-4FB2-BB46-CEE36837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598AA582-D715-4C5F-8B81-AAFDB5F8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515174"/>
            <a:ext cx="864096" cy="365125"/>
          </a:xfrm>
        </p:spPr>
        <p:txBody>
          <a:bodyPr/>
          <a:lstStyle/>
          <a:p>
            <a:r>
              <a:rPr lang="de-DE" dirty="0"/>
              <a:t> Slide </a:t>
            </a:r>
            <a:fld id="{9895C2DF-3025-0B4B-82B2-24D7E8332FCD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A99F5FCC-9149-4797-9C85-4B92C647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/>
          <a:p>
            <a:fld id="{DE008E83-9586-4CC2-8612-5B85399E5972}" type="datetime1">
              <a:rPr lang="de-DE" smtClean="0"/>
              <a:t>02.09.2025</a:t>
            </a:fld>
            <a:endParaRPr lang="de-DE" dirty="0"/>
          </a:p>
        </p:txBody>
      </p:sp>
      <p:pic>
        <p:nvPicPr>
          <p:cNvPr id="13" name="Inhaltsplatzhalter 8">
            <a:extLst>
              <a:ext uri="{FF2B5EF4-FFF2-40B4-BE49-F238E27FC236}">
                <a16:creationId xmlns:a16="http://schemas.microsoft.com/office/drawing/2014/main" id="{4FC4D925-DD89-45C0-9EDE-5876E289F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8" b="14203"/>
          <a:stretch/>
        </p:blipFill>
        <p:spPr>
          <a:xfrm>
            <a:off x="348242" y="1311826"/>
            <a:ext cx="314363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02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8294E-D39C-10A3-0D28-FE0065DCC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C385E1-FA9A-2FDA-05B8-EB432E83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Custom Demo – „</a:t>
            </a:r>
            <a:r>
              <a:rPr lang="de-DE" dirty="0" err="1"/>
              <a:t>ScrewNet</a:t>
            </a:r>
            <a:r>
              <a:rPr lang="de-DE" dirty="0"/>
              <a:t>“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1C18BBF-38CE-4EA4-9D74-FA0228418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B153B0-3C0B-4149-11D1-22760A74B2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4511" y="2823069"/>
          <a:ext cx="2700000" cy="16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9209">
                  <a:extLst>
                    <a:ext uri="{9D8B030D-6E8A-4147-A177-3AD203B41FA5}">
                      <a16:colId xmlns:a16="http://schemas.microsoft.com/office/drawing/2014/main" val="2487414406"/>
                    </a:ext>
                  </a:extLst>
                </a:gridCol>
                <a:gridCol w="1710791">
                  <a:extLst>
                    <a:ext uri="{9D8B030D-6E8A-4147-A177-3AD203B41FA5}">
                      <a16:colId xmlns:a16="http://schemas.microsoft.com/office/drawing/2014/main" val="3968417509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r>
                        <a:rPr lang="de-DE" sz="900"/>
                        <a:t>Neural Network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Custom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157263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de-DE" sz="900"/>
                        <a:t>Input Resolution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512 x 640 px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971948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de-DE" sz="900"/>
                        <a:t>Layers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36 x convolution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73855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de-DE" sz="900"/>
                        <a:t>Parameters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363000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8843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de-DE" sz="900"/>
                        <a:t>Operations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2.85 GOP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048812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de-DE" sz="900"/>
                        <a:t>Performance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max. 1.5 FPS, 4.3 GOP/s (int8)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3433211"/>
                  </a:ext>
                </a:extLst>
              </a:tr>
            </a:tbl>
          </a:graphicData>
        </a:graphic>
      </p:graphicFrame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782A8E-4044-C18C-3D9F-EFDD28FE6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11" y="2027609"/>
            <a:ext cx="5303951" cy="3375840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F4E0643-F3E2-4B6B-893A-F7730496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E741CDD-39C9-414B-8D41-BF618777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515174"/>
            <a:ext cx="864096" cy="365125"/>
          </a:xfrm>
        </p:spPr>
        <p:txBody>
          <a:bodyPr/>
          <a:lstStyle/>
          <a:p>
            <a:r>
              <a:rPr lang="de-DE" dirty="0"/>
              <a:t> Slide </a:t>
            </a:r>
            <a:fld id="{9895C2DF-3025-0B4B-82B2-24D7E8332FCD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EB34AD2F-4F5B-4BA3-8FFD-70FAA4B5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/>
          <a:p>
            <a:fld id="{DE008E83-9586-4CC2-8612-5B85399E5972}" type="datetime1">
              <a:rPr lang="de-DE" smtClean="0"/>
              <a:t>02.09.2025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19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DBB50-AD9D-4FBD-8A32-1F5DB32B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SEE Resilient AI/ML Hardware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8416F-6974-49BB-A25A-C2EABB8BC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design SEU resilient and resource efficient AI/ML accelerator ???</a:t>
            </a:r>
          </a:p>
          <a:p>
            <a:r>
              <a:rPr lang="en-US" dirty="0"/>
              <a:t>Memory access is dominating power consumption</a:t>
            </a:r>
          </a:p>
          <a:p>
            <a:pPr lvl="1"/>
            <a:r>
              <a:rPr lang="en-US" dirty="0"/>
              <a:t>scrubbing increase power consumption even more</a:t>
            </a:r>
          </a:p>
          <a:p>
            <a:r>
              <a:rPr lang="en-US" dirty="0"/>
              <a:t>AI/ML logic already very complex</a:t>
            </a:r>
          </a:p>
          <a:p>
            <a:pPr lvl="1"/>
            <a:r>
              <a:rPr lang="en-US" dirty="0"/>
              <a:t>triplication of hardware improves complexity even more</a:t>
            </a:r>
          </a:p>
          <a:p>
            <a:endParaRPr lang="en-US" dirty="0"/>
          </a:p>
          <a:p>
            <a:r>
              <a:rPr lang="en-US" dirty="0"/>
              <a:t>Analyze error tolerance at the algorithmic level and select a neural network that has been proven to be particularly error-resistant?</a:t>
            </a:r>
          </a:p>
          <a:p>
            <a:endParaRPr lang="en-US" dirty="0"/>
          </a:p>
          <a:p>
            <a:r>
              <a:rPr lang="en-US" dirty="0"/>
              <a:t>Identify sensitive part of neural network and map only this part to error-protected hardware?</a:t>
            </a:r>
          </a:p>
          <a:p>
            <a:endParaRPr lang="en-US" dirty="0"/>
          </a:p>
          <a:p>
            <a:r>
              <a:rPr lang="en-US" dirty="0"/>
              <a:t>Does a resource efficient alternative to TMR protection exist?</a:t>
            </a:r>
          </a:p>
          <a:p>
            <a:endParaRPr lang="en-US" dirty="0"/>
          </a:p>
          <a:p>
            <a:r>
              <a:rPr lang="en-US" dirty="0"/>
              <a:t>SRAMs with self-detecting/correcting error mechanism (in-memory computing?)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5A319C-9A2C-404B-A54F-898BE22D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79FB-3EBF-497D-8AAF-2ECCB3BE8808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014D8D-AC6F-44FB-87CE-BF344667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9DFE59-67E6-4F29-AFE4-8C82CA07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2528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E15A8-1682-4C0E-9583-8E76EE53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High-Frequency DCDC Buck Converter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02F7FB-F748-41C2-819D-DC0181F36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177109-3E09-4B60-B761-F8A01E7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B96F24-51EE-494D-9E6F-7D7A32F5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 Slide </a:t>
            </a:r>
            <a:fld id="{40626A7F-4343-4E4D-B14D-5E7A03778B25}" type="slidenum">
              <a:rPr lang="de-DE" smtClean="0"/>
              <a:pPr/>
              <a:t>19</a:t>
            </a:fld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6299862-16DF-40C3-A774-7D57C2A602E9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448408" y="1006274"/>
          <a:ext cx="4660096" cy="540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Visio" r:id="rId3" imgW="6514970" imgH="7562683" progId="Visio.Drawing.15">
                  <p:embed/>
                </p:oleObj>
              </mc:Choice>
              <mc:Fallback>
                <p:oleObj name="Visio" r:id="rId3" imgW="6514970" imgH="7562683" progId="Visio.Drawing.15">
                  <p:embed/>
                  <p:pic>
                    <p:nvPicPr>
                      <p:cNvPr id="7" name="Inhaltsplatzhalter 6">
                        <a:extLst>
                          <a:ext uri="{FF2B5EF4-FFF2-40B4-BE49-F238E27FC236}">
                            <a16:creationId xmlns:a16="http://schemas.microsoft.com/office/drawing/2014/main" id="{46299862-16DF-40C3-A774-7D57C2A602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8408" y="1006274"/>
                        <a:ext cx="4660096" cy="540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87B4858-5FF3-4A22-A561-F5C74A405C86}"/>
              </a:ext>
            </a:extLst>
          </p:cNvPr>
          <p:cNvSpPr txBox="1">
            <a:spLocks/>
          </p:cNvSpPr>
          <p:nvPr/>
        </p:nvSpPr>
        <p:spPr>
          <a:xfrm>
            <a:off x="0" y="1006274"/>
            <a:ext cx="9144000" cy="400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cascoded</a:t>
            </a:r>
            <a:r>
              <a:rPr lang="en-US" dirty="0"/>
              <a:t> switching stage </a:t>
            </a:r>
          </a:p>
          <a:p>
            <a:pPr lvl="1"/>
            <a:r>
              <a:rPr lang="en-US" dirty="0"/>
              <a:t>high radiation tolerance</a:t>
            </a:r>
          </a:p>
          <a:p>
            <a:pPr lvl="1"/>
            <a:r>
              <a:rPr lang="en-US" dirty="0"/>
              <a:t>high voltage handling</a:t>
            </a:r>
          </a:p>
          <a:p>
            <a:r>
              <a:rPr lang="en-US" dirty="0"/>
              <a:t>high switching frequency (100 MHz)</a:t>
            </a:r>
          </a:p>
          <a:p>
            <a:pPr lvl="1"/>
            <a:r>
              <a:rPr lang="en-US" dirty="0"/>
              <a:t>requires small inductance </a:t>
            </a:r>
          </a:p>
          <a:p>
            <a:pPr lvl="1"/>
            <a:r>
              <a:rPr lang="en-US" dirty="0"/>
              <a:t>low volume air coil</a:t>
            </a:r>
          </a:p>
          <a:p>
            <a:r>
              <a:rPr lang="en-US" dirty="0"/>
              <a:t>control circuitry optimized for high frequency</a:t>
            </a:r>
          </a:p>
          <a:p>
            <a:pPr lvl="1"/>
            <a:r>
              <a:rPr lang="en-US" dirty="0"/>
              <a:t>crosstalk and kickback issues to solve</a:t>
            </a:r>
          </a:p>
          <a:p>
            <a:r>
              <a:rPr lang="en-US" dirty="0"/>
              <a:t>Ringing mitigation</a:t>
            </a:r>
          </a:p>
          <a:p>
            <a:pPr lvl="1"/>
            <a:r>
              <a:rPr lang="en-US" dirty="0"/>
              <a:t>External bondable capacitors</a:t>
            </a:r>
          </a:p>
          <a:p>
            <a:pPr lvl="1"/>
            <a:r>
              <a:rPr lang="en-US" dirty="0"/>
              <a:t>On-chip capacitors</a:t>
            </a:r>
          </a:p>
          <a:p>
            <a:pPr lvl="1"/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278FDC5-509E-472C-9650-06138F292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05" y="4756325"/>
            <a:ext cx="1557687" cy="16970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7399989-88FE-4518-B7B8-3BB1D19646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212" y="4331756"/>
            <a:ext cx="1697010" cy="25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4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47964-6177-4DFD-A102-CB5E5856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4CAA37-0CF5-4CD0-868A-4310C474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(Our) initial motivation to study radiation-hard on-chip intelligence</a:t>
            </a:r>
          </a:p>
          <a:p>
            <a:r>
              <a:rPr lang="en-US" dirty="0"/>
              <a:t>potential use cases in pixel detectors</a:t>
            </a:r>
          </a:p>
          <a:p>
            <a:r>
              <a:rPr lang="en-US" dirty="0"/>
              <a:t>Obtained Results</a:t>
            </a:r>
          </a:p>
          <a:p>
            <a:r>
              <a:rPr lang="en-US" dirty="0"/>
              <a:t>Future plans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F679AD-61B7-4469-A451-B55DC822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7E9-C993-4A74-9D1C-E0F91B0D5573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5BCBAD-22EE-4D14-97D2-E4774879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Serial Powering with the SLDO Regulator | RD53A Design Review CERN| michael.karagounis@fh-dortmund.de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053BAE-CFF3-40A2-A224-DCE1E9D1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 </a:t>
            </a:r>
            <a:fld id="{40626A7F-4343-4E4D-B14D-5E7A03778B2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3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FCF33-1E93-4793-8F42-F3497C09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Irradiation Campaign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E3712F-6CEA-44C2-B045-692481932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irradiated with X-rays at 2Mrad/h</a:t>
            </a:r>
          </a:p>
          <a:p>
            <a:r>
              <a:rPr lang="en-US" dirty="0"/>
              <a:t>1 Gigarad Total Ionizing Dose reached after 3 weeks</a:t>
            </a:r>
          </a:p>
          <a:p>
            <a:r>
              <a:rPr lang="en-US" dirty="0"/>
              <a:t>Low temperature -15°C to match experiment conditions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7B6968-DF32-4B03-B90C-D1F3878A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2E1F-A890-4AD5-9FD2-54171204E756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8BB241-9219-47EF-8AB1-632C2F59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43B69F-A305-4985-8ABE-E834246D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F39A56-970A-B824-9ED2-1946D8C66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66" y="1196752"/>
            <a:ext cx="3340730" cy="2505547"/>
          </a:xfrm>
          <a:prstGeom prst="rect">
            <a:avLst/>
          </a:prstGeom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642A5CF9-D137-6BD3-F0A3-154EEFA20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23066"/>
            <a:ext cx="3240360" cy="2430270"/>
          </a:xfrm>
          <a:prstGeom prst="rect">
            <a:avLst/>
          </a:prstGeom>
        </p:spPr>
      </p:pic>
      <p:pic>
        <p:nvPicPr>
          <p:cNvPr id="9" name="Inhaltsplatzhalter 11">
            <a:extLst>
              <a:ext uri="{FF2B5EF4-FFF2-40B4-BE49-F238E27FC236}">
                <a16:creationId xmlns:a16="http://schemas.microsoft.com/office/drawing/2014/main" id="{B1A99F05-BD7F-4E4A-AE44-F434F3F095B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788"/>
          <a:stretch/>
        </p:blipFill>
        <p:spPr>
          <a:xfrm>
            <a:off x="5129" y="2060848"/>
            <a:ext cx="3918799" cy="2232248"/>
          </a:xfrm>
          <a:prstGeom prst="rect">
            <a:avLst/>
          </a:prstGeom>
        </p:spPr>
      </p:pic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4030AA49-409B-4791-907B-E7EA4E0B0015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7018"/>
          <a:stretch/>
        </p:blipFill>
        <p:spPr>
          <a:xfrm>
            <a:off x="32900" y="4365104"/>
            <a:ext cx="3891028" cy="22109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BE97FEF-05AE-4D9A-AC2F-8AFD74744C6E}"/>
              </a:ext>
            </a:extLst>
          </p:cNvPr>
          <p:cNvSpPr txBox="1"/>
          <p:nvPr/>
        </p:nvSpPr>
        <p:spPr>
          <a:xfrm>
            <a:off x="3779912" y="2852936"/>
            <a:ext cx="175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variation</a:t>
            </a:r>
            <a:r>
              <a:rPr lang="de-DE" dirty="0"/>
              <a:t> &lt; 0,2 %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4E0295B-94AF-47F3-8988-FB802365F0C5}"/>
              </a:ext>
            </a:extLst>
          </p:cNvPr>
          <p:cNvSpPr txBox="1"/>
          <p:nvPr/>
        </p:nvSpPr>
        <p:spPr>
          <a:xfrm>
            <a:off x="3851920" y="5157192"/>
            <a:ext cx="158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variation</a:t>
            </a:r>
            <a:r>
              <a:rPr lang="de-DE" dirty="0"/>
              <a:t> &lt; 3 %</a:t>
            </a:r>
          </a:p>
        </p:txBody>
      </p:sp>
    </p:spTree>
    <p:extLst>
      <p:ext uri="{BB962C8B-B14F-4D97-AF65-F5344CB8AC3E}">
        <p14:creationId xmlns:p14="http://schemas.microsoft.com/office/powerpoint/2010/main" val="199955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21D0A-9A9A-495B-93C0-06BEFA16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Ongoing Research and Research Ideas: </a:t>
            </a:r>
            <a:br>
              <a:rPr lang="en-US" dirty="0"/>
            </a:br>
            <a:r>
              <a:rPr lang="en-US" dirty="0"/>
              <a:t>Radiation Hard Power Management Systems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5006EC-FBDE-4A27-BAA7-A781B6569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DFG grant for study of radiation hard converters with advanced architectures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Switch-mode shunt regulator for serially powered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Study of radiation tolerance and design of </a:t>
            </a:r>
            <a:r>
              <a:rPr lang="en-US" dirty="0" err="1"/>
              <a:t>GaN</a:t>
            </a:r>
            <a:r>
              <a:rPr lang="en-US" dirty="0"/>
              <a:t> power stages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9DBEC2-D193-459B-821A-963F342C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163-344A-4034-BC78-B1884CBB33B3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B73725-17C8-44FB-B062-CA89A7BB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7F25A-C836-4C36-B30A-E8494AF7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 </a:t>
            </a:r>
            <a:fld id="{40626A7F-4343-4E4D-B14D-5E7A03778B25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C201B3-5F7F-49EB-8A14-87E2D3A86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9" y="1124744"/>
            <a:ext cx="4835059" cy="2160240"/>
          </a:xfrm>
          <a:prstGeom prst="rect">
            <a:avLst/>
          </a:prstGeom>
        </p:spPr>
      </p:pic>
      <p:pic>
        <p:nvPicPr>
          <p:cNvPr id="8" name="Grafik 7" descr="Ein Bild, das Diagramm, Plan, technische Zeichnung, Entwurf enthält.&#10;&#10;KI-generierte Inhalte können fehlerhaft sein.">
            <a:extLst>
              <a:ext uri="{FF2B5EF4-FFF2-40B4-BE49-F238E27FC236}">
                <a16:creationId xmlns:a16="http://schemas.microsoft.com/office/drawing/2014/main" id="{7B32BA73-BC12-4BAA-ABE3-FF8E584C3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00" y="1472918"/>
            <a:ext cx="3467207" cy="1699941"/>
          </a:xfrm>
          <a:prstGeom prst="rect">
            <a:avLst/>
          </a:prstGeom>
        </p:spPr>
      </p:pic>
      <p:sp>
        <p:nvSpPr>
          <p:cNvPr id="9" name="Textfeld 6">
            <a:extLst>
              <a:ext uri="{FF2B5EF4-FFF2-40B4-BE49-F238E27FC236}">
                <a16:creationId xmlns:a16="http://schemas.microsoft.com/office/drawing/2014/main" id="{3FD5B26C-E9A2-4937-9B4B-AD57BCCECB2E}"/>
              </a:ext>
            </a:extLst>
          </p:cNvPr>
          <p:cNvSpPr txBox="1"/>
          <p:nvPr/>
        </p:nvSpPr>
        <p:spPr>
          <a:xfrm>
            <a:off x="1467446" y="3225194"/>
            <a:ext cx="2461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noProof="0" dirty="0"/>
              <a:t>Multi-Level Converter </a:t>
            </a:r>
          </a:p>
        </p:txBody>
      </p:sp>
      <p:sp>
        <p:nvSpPr>
          <p:cNvPr id="10" name="Textfeld 6">
            <a:extLst>
              <a:ext uri="{FF2B5EF4-FFF2-40B4-BE49-F238E27FC236}">
                <a16:creationId xmlns:a16="http://schemas.microsoft.com/office/drawing/2014/main" id="{9C7D264C-9166-41C2-9240-02CD653C42F6}"/>
              </a:ext>
            </a:extLst>
          </p:cNvPr>
          <p:cNvSpPr txBox="1"/>
          <p:nvPr/>
        </p:nvSpPr>
        <p:spPr>
          <a:xfrm>
            <a:off x="6084168" y="3216391"/>
            <a:ext cx="2461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noProof="0" dirty="0"/>
              <a:t>Multi-Phase Converter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EB0FA173-B533-47C5-8C57-6CA94F99C3B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00200" y="3789039"/>
          <a:ext cx="3961865" cy="216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Visio" r:id="rId5" imgW="4419703" imgH="2409869" progId="Visio.Drawing.15">
                  <p:embed/>
                </p:oleObj>
              </mc:Choice>
              <mc:Fallback>
                <p:oleObj name="Visio" r:id="rId5" imgW="4419703" imgH="2409869" progId="Visio.Drawing.15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EB0FA173-B533-47C5-8C57-6CA94F99C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0200" y="3789039"/>
                        <a:ext cx="3961865" cy="2160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0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D08F2-4A9B-40A5-98ED-44050BD0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5AF097-2DD8-4AE3-8A9B-5DEC7E322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 design engineers support fundamental research with their expertise</a:t>
            </a:r>
          </a:p>
          <a:p>
            <a:r>
              <a:rPr lang="en-US" dirty="0"/>
              <a:t>Special challenges due to harsh environment </a:t>
            </a:r>
          </a:p>
          <a:p>
            <a:pPr lvl="1"/>
            <a:r>
              <a:rPr lang="en-US" dirty="0"/>
              <a:t>TID, SEE, magnetic field</a:t>
            </a:r>
          </a:p>
          <a:p>
            <a:r>
              <a:rPr lang="en-US" dirty="0"/>
              <a:t>Innovative approaches and circuits designs required</a:t>
            </a:r>
          </a:p>
          <a:p>
            <a:pPr lvl="1"/>
            <a:r>
              <a:rPr lang="en-US" dirty="0"/>
              <a:t>serial powering, HF DC/DC converter with </a:t>
            </a:r>
            <a:r>
              <a:rPr lang="en-US" dirty="0" err="1"/>
              <a:t>cascoded</a:t>
            </a:r>
            <a:r>
              <a:rPr lang="en-US" dirty="0"/>
              <a:t> power stage, </a:t>
            </a:r>
            <a:r>
              <a:rPr lang="en-US" dirty="0" err="1"/>
              <a:t>radhard</a:t>
            </a:r>
            <a:r>
              <a:rPr lang="en-US" dirty="0"/>
              <a:t> RISC-V</a:t>
            </a:r>
          </a:p>
          <a:p>
            <a:r>
              <a:rPr lang="en-US" dirty="0"/>
              <a:t>AI/ML inside the detector volume adds even more challenges</a:t>
            </a:r>
          </a:p>
          <a:p>
            <a:pPr lvl="1"/>
            <a:r>
              <a:rPr lang="en-US" dirty="0"/>
              <a:t>power consumption</a:t>
            </a:r>
          </a:p>
          <a:p>
            <a:pPr lvl="1"/>
            <a:r>
              <a:rPr lang="en-US" dirty="0"/>
              <a:t>circuit complexity and implementation effort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DE4FB3-8B59-45E3-AAE4-3EB5E03B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5ED0-9BA9-4F73-800A-D5B97B47CA04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845C3D-3B37-491F-898E-F8C6D28E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BB833-EEB7-42AD-B0C6-AD201180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47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Monitoring </a:t>
            </a:r>
            <a:r>
              <a:rPr lang="de-DE" dirty="0" err="1"/>
              <a:t>of</a:t>
            </a:r>
            <a:r>
              <a:rPr lang="de-DE" dirty="0"/>
              <a:t> Pixel System (MOPS)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4-A7E9-40C0-87C3-1942FAD67F82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3"/>
          <a:stretch/>
        </p:blipFill>
        <p:spPr>
          <a:xfrm>
            <a:off x="1187624" y="836712"/>
            <a:ext cx="6648566" cy="514334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51520" y="1844824"/>
            <a:ext cx="1152128" cy="64807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MOPS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Hub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611560" y="2492896"/>
            <a:ext cx="0" cy="2232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611560" y="4293096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11560" y="4725144"/>
            <a:ext cx="0" cy="53529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07504" y="378904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CAN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5220072" y="4509120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Independent Module Monitoring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en-US" dirty="0"/>
              <a:t>Temperature &amp;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when frontends are offline</a:t>
            </a:r>
          </a:p>
        </p:txBody>
      </p:sp>
      <p:sp>
        <p:nvSpPr>
          <p:cNvPr id="19" name="Rechteck 18"/>
          <p:cNvSpPr/>
          <p:nvPr/>
        </p:nvSpPr>
        <p:spPr>
          <a:xfrm>
            <a:off x="1475656" y="1772816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Up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16 </a:t>
            </a:r>
            <a:r>
              <a:rPr lang="de-DE" sz="1400" dirty="0" err="1">
                <a:solidFill>
                  <a:schemeClr val="tx1"/>
                </a:solidFill>
              </a:rPr>
              <a:t>modules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9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MOPS Chip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3F6A-F273-4E18-97CD-3C0C40A76A7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63521" y="1412776"/>
            <a:ext cx="4020447" cy="450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281006" y="1767175"/>
            <a:ext cx="165618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8000"/>
                </a:solidFill>
              </a:rPr>
              <a:t>CAN Protocol</a:t>
            </a:r>
            <a:br>
              <a:rPr lang="de-DE" dirty="0">
                <a:solidFill>
                  <a:srgbClr val="008000"/>
                </a:solidFill>
              </a:rPr>
            </a:br>
            <a:r>
              <a:rPr lang="de-DE" dirty="0">
                <a:solidFill>
                  <a:srgbClr val="008000"/>
                </a:solidFill>
              </a:rPr>
              <a:t>Unit</a:t>
            </a:r>
          </a:p>
        </p:txBody>
      </p:sp>
      <p:sp>
        <p:nvSpPr>
          <p:cNvPr id="9" name="Rechteck 8"/>
          <p:cNvSpPr/>
          <p:nvPr/>
        </p:nvSpPr>
        <p:spPr>
          <a:xfrm>
            <a:off x="272894" y="1767175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8000"/>
                </a:solidFill>
              </a:rPr>
              <a:t>CAN Receiver</a:t>
            </a:r>
          </a:p>
        </p:txBody>
      </p:sp>
      <p:sp>
        <p:nvSpPr>
          <p:cNvPr id="10" name="Rechteck 9"/>
          <p:cNvSpPr/>
          <p:nvPr/>
        </p:nvSpPr>
        <p:spPr>
          <a:xfrm>
            <a:off x="2936079" y="1767175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8000"/>
                </a:solidFill>
              </a:rPr>
              <a:t>CAN Driver</a:t>
            </a:r>
          </a:p>
        </p:txBody>
      </p:sp>
      <p:sp>
        <p:nvSpPr>
          <p:cNvPr id="14" name="Pfeil nach unten 13"/>
          <p:cNvSpPr/>
          <p:nvPr/>
        </p:nvSpPr>
        <p:spPr>
          <a:xfrm>
            <a:off x="1932606" y="3645023"/>
            <a:ext cx="504056" cy="44637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 flipV="1">
            <a:off x="1925359" y="2265155"/>
            <a:ext cx="504056" cy="4381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566490" y="2708919"/>
            <a:ext cx="1236288" cy="917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8000"/>
                </a:solidFill>
              </a:rPr>
              <a:t>CAN Open</a:t>
            </a:r>
          </a:p>
          <a:p>
            <a:pPr algn="ctr"/>
            <a:r>
              <a:rPr lang="de-DE" dirty="0">
                <a:solidFill>
                  <a:srgbClr val="008000"/>
                </a:solidFill>
              </a:rPr>
              <a:t>Controller </a:t>
            </a:r>
          </a:p>
        </p:txBody>
      </p:sp>
      <p:sp>
        <p:nvSpPr>
          <p:cNvPr id="17" name="Rechteck 16"/>
          <p:cNvSpPr/>
          <p:nvPr/>
        </p:nvSpPr>
        <p:spPr>
          <a:xfrm>
            <a:off x="273356" y="3155597"/>
            <a:ext cx="1108892" cy="799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Voltage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Regulator</a:t>
            </a:r>
          </a:p>
        </p:txBody>
      </p:sp>
      <p:sp>
        <p:nvSpPr>
          <p:cNvPr id="18" name="Rechteck 17"/>
          <p:cNvSpPr/>
          <p:nvPr/>
        </p:nvSpPr>
        <p:spPr>
          <a:xfrm>
            <a:off x="272894" y="3988888"/>
            <a:ext cx="1108892" cy="799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B050"/>
                </a:solidFill>
              </a:rPr>
              <a:t>Power-On 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 err="1">
                <a:solidFill>
                  <a:srgbClr val="00B050"/>
                </a:solidFill>
              </a:rPr>
              <a:t>Reset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936078" y="2325409"/>
            <a:ext cx="1013907" cy="1547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8000"/>
                </a:solidFill>
              </a:rPr>
              <a:t>ADC</a:t>
            </a:r>
          </a:p>
        </p:txBody>
      </p:sp>
      <p:sp>
        <p:nvSpPr>
          <p:cNvPr id="20" name="Rechteck 19"/>
          <p:cNvSpPr/>
          <p:nvPr/>
        </p:nvSpPr>
        <p:spPr>
          <a:xfrm>
            <a:off x="2936078" y="4005063"/>
            <a:ext cx="1013908" cy="799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008000"/>
                </a:solidFill>
              </a:rPr>
              <a:t>Oscillator</a:t>
            </a:r>
            <a:endParaRPr lang="de-DE" sz="1600" dirty="0">
              <a:solidFill>
                <a:srgbClr val="008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540788" y="4077071"/>
            <a:ext cx="1236288" cy="725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8000"/>
                </a:solidFill>
              </a:rPr>
              <a:t>Object</a:t>
            </a:r>
            <a:br>
              <a:rPr lang="de-DE" dirty="0">
                <a:solidFill>
                  <a:srgbClr val="008000"/>
                </a:solidFill>
              </a:rPr>
            </a:br>
            <a:r>
              <a:rPr lang="de-DE" dirty="0" err="1">
                <a:solidFill>
                  <a:srgbClr val="008000"/>
                </a:solidFill>
              </a:rPr>
              <a:t>Dictionary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72662" y="2319786"/>
            <a:ext cx="1108892" cy="799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8000"/>
                </a:solidFill>
              </a:rPr>
              <a:t>Bandgap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402FEC9-4922-4879-9AC3-5A49D38E8762}"/>
              </a:ext>
            </a:extLst>
          </p:cNvPr>
          <p:cNvSpPr/>
          <p:nvPr/>
        </p:nvSpPr>
        <p:spPr>
          <a:xfrm>
            <a:off x="2903664" y="5115370"/>
            <a:ext cx="1236288" cy="725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8000"/>
                </a:solidFill>
              </a:rPr>
              <a:t>Automated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 err="1">
                <a:solidFill>
                  <a:srgbClr val="008000"/>
                </a:solidFill>
              </a:rPr>
              <a:t>Trimming</a:t>
            </a:r>
            <a:endParaRPr lang="de-DE" dirty="0">
              <a:solidFill>
                <a:srgbClr val="008000"/>
              </a:solidFill>
            </a:endParaRP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80AB3B1B-DD4F-4A52-9DE5-D2C329679572}"/>
              </a:ext>
            </a:extLst>
          </p:cNvPr>
          <p:cNvCxnSpPr>
            <a:cxnSpLocks/>
          </p:cNvCxnSpPr>
          <p:nvPr/>
        </p:nvCxnSpPr>
        <p:spPr>
          <a:xfrm rot="5400000" flipH="1">
            <a:off x="3301289" y="4951739"/>
            <a:ext cx="381182" cy="0"/>
          </a:xfrm>
          <a:prstGeom prst="line">
            <a:avLst/>
          </a:prstGeom>
          <a:ln w="34925"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16901EB-BBE6-4120-A5A6-B95BB90CF846}"/>
              </a:ext>
            </a:extLst>
          </p:cNvPr>
          <p:cNvCxnSpPr>
            <a:stCxn id="8" idx="0"/>
          </p:cNvCxnSpPr>
          <p:nvPr/>
        </p:nvCxnSpPr>
        <p:spPr>
          <a:xfrm flipV="1">
            <a:off x="2109098" y="1578737"/>
            <a:ext cx="0" cy="188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388A676-7149-4F76-AF13-03D1A6ED8022}"/>
              </a:ext>
            </a:extLst>
          </p:cNvPr>
          <p:cNvCxnSpPr>
            <a:cxnSpLocks/>
          </p:cNvCxnSpPr>
          <p:nvPr/>
        </p:nvCxnSpPr>
        <p:spPr>
          <a:xfrm>
            <a:off x="2109098" y="1578737"/>
            <a:ext cx="19588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16C10C66-5157-4FEC-A000-C12301939E71}"/>
              </a:ext>
            </a:extLst>
          </p:cNvPr>
          <p:cNvCxnSpPr>
            <a:cxnSpLocks/>
          </p:cNvCxnSpPr>
          <p:nvPr/>
        </p:nvCxnSpPr>
        <p:spPr>
          <a:xfrm>
            <a:off x="4067944" y="1578737"/>
            <a:ext cx="0" cy="35366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56016D1-6C48-49EB-96FA-945E06225077}"/>
              </a:ext>
            </a:extLst>
          </p:cNvPr>
          <p:cNvGrpSpPr/>
          <p:nvPr/>
        </p:nvGrpSpPr>
        <p:grpSpPr>
          <a:xfrm>
            <a:off x="4477015" y="1412776"/>
            <a:ext cx="4610966" cy="4586793"/>
            <a:chOff x="117471" y="1222802"/>
            <a:chExt cx="5132442" cy="5105535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482E5AFD-EDA6-4C5C-A36E-C61D01B80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27"/>
            <a:stretch/>
          </p:blipFill>
          <p:spPr>
            <a:xfrm>
              <a:off x="117471" y="1222802"/>
              <a:ext cx="5132442" cy="5105535"/>
            </a:xfrm>
            <a:prstGeom prst="rect">
              <a:avLst/>
            </a:prstGeom>
          </p:spPr>
        </p:pic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20B59D4A-0509-403B-B368-6BC8749946A5}"/>
                </a:ext>
              </a:extLst>
            </p:cNvPr>
            <p:cNvSpPr/>
            <p:nvPr/>
          </p:nvSpPr>
          <p:spPr>
            <a:xfrm>
              <a:off x="3212317" y="1853354"/>
              <a:ext cx="1512168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69218427-71E9-43ED-BF64-F02439112D79}"/>
                </a:ext>
              </a:extLst>
            </p:cNvPr>
            <p:cNvSpPr/>
            <p:nvPr/>
          </p:nvSpPr>
          <p:spPr>
            <a:xfrm>
              <a:off x="3419873" y="2708920"/>
              <a:ext cx="1304612" cy="12558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5FEDC42-B0E7-45D8-B03E-35F027C6D7CD}"/>
                </a:ext>
              </a:extLst>
            </p:cNvPr>
            <p:cNvSpPr/>
            <p:nvPr/>
          </p:nvSpPr>
          <p:spPr>
            <a:xfrm>
              <a:off x="1124083" y="2573431"/>
              <a:ext cx="1512169" cy="792091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round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697372F-4070-409B-9ED3-6154B54CFD26}"/>
                </a:ext>
              </a:extLst>
            </p:cNvPr>
            <p:cNvCxnSpPr>
              <a:cxnSpLocks/>
            </p:cNvCxnSpPr>
            <p:nvPr/>
          </p:nvCxnSpPr>
          <p:spPr>
            <a:xfrm>
              <a:off x="1412117" y="1853354"/>
              <a:ext cx="187220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7B77FF46-DF53-4136-8EC7-3EC62BBF95B3}"/>
                </a:ext>
              </a:extLst>
            </p:cNvPr>
            <p:cNvCxnSpPr>
              <a:cxnSpLocks/>
            </p:cNvCxnSpPr>
            <p:nvPr/>
          </p:nvCxnSpPr>
          <p:spPr>
            <a:xfrm>
              <a:off x="1412117" y="1853354"/>
              <a:ext cx="0" cy="216024"/>
            </a:xfrm>
            <a:prstGeom prst="line">
              <a:avLst/>
            </a:prstGeom>
            <a:ln w="28575" cap="sq" cmpd="sng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9FA46E83-96FB-4346-95C2-D1599EBB4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4085" y="2069378"/>
              <a:ext cx="288032" cy="0"/>
            </a:xfrm>
            <a:prstGeom prst="line">
              <a:avLst/>
            </a:prstGeom>
            <a:ln w="28575" cap="sq" cmpd="sng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7887700F-E5B8-4D37-8F47-75CF67B71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085" y="2069379"/>
              <a:ext cx="0" cy="504053"/>
            </a:xfrm>
            <a:prstGeom prst="line">
              <a:avLst/>
            </a:prstGeom>
            <a:ln w="28575" cap="sq" cmpd="sng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A835AE4B-0883-40C8-91F6-C0B79C249B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4085" y="2573432"/>
              <a:ext cx="2088232" cy="0"/>
            </a:xfrm>
            <a:prstGeom prst="line">
              <a:avLst/>
            </a:prstGeom>
            <a:ln w="28575" cap="sq" cmpd="sng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D92D0EDB-30F4-4EC8-8C69-57061AC536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045" y="1853354"/>
              <a:ext cx="648072" cy="0"/>
            </a:xfrm>
            <a:prstGeom prst="line">
              <a:avLst/>
            </a:prstGeom>
            <a:ln w="28575" cap="sq" cmpd="sng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708BCC7E-0F91-4388-9E02-BA19F4005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045" y="1853354"/>
              <a:ext cx="0" cy="555907"/>
            </a:xfrm>
            <a:prstGeom prst="line">
              <a:avLst/>
            </a:prstGeom>
            <a:ln w="28575" cap="sq" cmpd="sng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FF019C95-A368-44D2-B026-537C8AC666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045" y="2419853"/>
              <a:ext cx="360040" cy="0"/>
            </a:xfrm>
            <a:prstGeom prst="line">
              <a:avLst/>
            </a:prstGeom>
            <a:ln w="28575" cap="sq" cmpd="sng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4865DDDD-C262-4DF9-B713-6EB5A6A4F776}"/>
                </a:ext>
              </a:extLst>
            </p:cNvPr>
            <p:cNvSpPr txBox="1"/>
            <p:nvPr/>
          </p:nvSpPr>
          <p:spPr>
            <a:xfrm>
              <a:off x="3570859" y="3102945"/>
              <a:ext cx="864096" cy="646331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Digital Part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D896FBBA-D757-4F45-BD6C-2F9E39C524BD}"/>
                </a:ext>
              </a:extLst>
            </p:cNvPr>
            <p:cNvSpPr txBox="1"/>
            <p:nvPr/>
          </p:nvSpPr>
          <p:spPr>
            <a:xfrm>
              <a:off x="3536353" y="1927101"/>
              <a:ext cx="864096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ADC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37ECF289-BA13-42BD-8E37-BDA2EF06E331}"/>
                </a:ext>
              </a:extLst>
            </p:cNvPr>
            <p:cNvSpPr txBox="1"/>
            <p:nvPr/>
          </p:nvSpPr>
          <p:spPr>
            <a:xfrm>
              <a:off x="1966848" y="2060716"/>
              <a:ext cx="1194833" cy="376843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Regulator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353F04E-A2EA-44F1-A3D6-1BE036E6BBB7}"/>
                </a:ext>
              </a:extLst>
            </p:cNvPr>
            <p:cNvSpPr txBox="1"/>
            <p:nvPr/>
          </p:nvSpPr>
          <p:spPr>
            <a:xfrm>
              <a:off x="166627" y="1592034"/>
              <a:ext cx="957457" cy="650910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CAN</a:t>
              </a:r>
              <a:br>
                <a:rPr lang="de-DE" sz="1600" b="1" dirty="0"/>
              </a:br>
              <a:r>
                <a:rPr lang="de-DE" sz="1600" b="1" dirty="0" err="1"/>
                <a:t>Physical</a:t>
              </a:r>
              <a:endParaRPr lang="de-DE" sz="1600" b="1" dirty="0"/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FE8CD057-0C07-4619-A5EB-F7C9E5DA50C2}"/>
                </a:ext>
              </a:extLst>
            </p:cNvPr>
            <p:cNvSpPr txBox="1"/>
            <p:nvPr/>
          </p:nvSpPr>
          <p:spPr>
            <a:xfrm>
              <a:off x="1269126" y="2899642"/>
              <a:ext cx="1194833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/>
                <a:t>Bandgap</a:t>
              </a:r>
              <a:endParaRPr lang="de-DE" b="1" dirty="0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FAD92142-C7DC-4AE2-83B9-837EE3588517}"/>
                </a:ext>
              </a:extLst>
            </p:cNvPr>
            <p:cNvSpPr/>
            <p:nvPr/>
          </p:nvSpPr>
          <p:spPr>
            <a:xfrm>
              <a:off x="2648213" y="2596588"/>
              <a:ext cx="783621" cy="334340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round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971FF3E7-2FC0-49B0-9E8C-BD41FC777162}"/>
                </a:ext>
              </a:extLst>
            </p:cNvPr>
            <p:cNvSpPr txBox="1"/>
            <p:nvPr/>
          </p:nvSpPr>
          <p:spPr>
            <a:xfrm>
              <a:off x="2462415" y="2575934"/>
              <a:ext cx="1194833" cy="376843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Oscillator</a:t>
              </a:r>
              <a:endParaRPr lang="en-US" b="1" dirty="0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F1C6A56A-7A2B-4353-B302-41EC0F4F0B01}"/>
                </a:ext>
              </a:extLst>
            </p:cNvPr>
            <p:cNvSpPr/>
            <p:nvPr/>
          </p:nvSpPr>
          <p:spPr>
            <a:xfrm>
              <a:off x="598655" y="2628979"/>
              <a:ext cx="541624" cy="792091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round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EC015F64-6BB6-4BA4-B938-E71D6C9DB8C6}"/>
                </a:ext>
              </a:extLst>
            </p:cNvPr>
            <p:cNvSpPr txBox="1"/>
            <p:nvPr/>
          </p:nvSpPr>
          <p:spPr>
            <a:xfrm>
              <a:off x="554665" y="2894846"/>
              <a:ext cx="629603" cy="376843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POR</a:t>
              </a:r>
              <a:endParaRPr lang="de-DE" b="1" dirty="0"/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AFF7B27B-1188-40E1-A6AF-20836C72A857}"/>
                </a:ext>
              </a:extLst>
            </p:cNvPr>
            <p:cNvSpPr/>
            <p:nvPr/>
          </p:nvSpPr>
          <p:spPr>
            <a:xfrm>
              <a:off x="853270" y="3487993"/>
              <a:ext cx="2578563" cy="2245263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round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3A73A0ED-DD96-467E-ACED-CD30EED58318}"/>
                </a:ext>
              </a:extLst>
            </p:cNvPr>
            <p:cNvSpPr txBox="1"/>
            <p:nvPr/>
          </p:nvSpPr>
          <p:spPr>
            <a:xfrm>
              <a:off x="1140279" y="4306818"/>
              <a:ext cx="1862466" cy="646331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5V CAN </a:t>
              </a:r>
              <a:r>
                <a:rPr lang="de-DE" sz="1600" b="1" dirty="0" err="1"/>
                <a:t>Physical</a:t>
              </a:r>
              <a:br>
                <a:rPr lang="de-DE" sz="1600" b="1" dirty="0"/>
              </a:br>
              <a:r>
                <a:rPr lang="de-DE" sz="1600" b="1" dirty="0"/>
                <a:t>5V Regulators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14A40DF6-F438-419F-80E2-39141B8AF416}"/>
                </a:ext>
              </a:extLst>
            </p:cNvPr>
            <p:cNvSpPr txBox="1"/>
            <p:nvPr/>
          </p:nvSpPr>
          <p:spPr>
            <a:xfrm>
              <a:off x="3718842" y="4639855"/>
              <a:ext cx="854354" cy="646331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err="1"/>
                <a:t>Debug</a:t>
              </a:r>
              <a:r>
                <a:rPr lang="de-DE" sz="1600" b="1" dirty="0"/>
                <a:t> </a:t>
              </a:r>
              <a:br>
                <a:rPr lang="de-DE" sz="1600" b="1" dirty="0"/>
              </a:br>
              <a:r>
                <a:rPr lang="de-DE" sz="1600" b="1" dirty="0"/>
                <a:t>Pads</a:t>
              </a: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87C763D2-2F1C-492C-84A2-A9AA00A1BD53}"/>
                </a:ext>
              </a:extLst>
            </p:cNvPr>
            <p:cNvSpPr/>
            <p:nvPr/>
          </p:nvSpPr>
          <p:spPr>
            <a:xfrm>
              <a:off x="3657248" y="4005064"/>
              <a:ext cx="915948" cy="1613143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round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2071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98A42-3F73-42FC-96F2-500203A1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CAN Open Communication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947E9F-F85C-4709-BFAF-62ECE73A2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/>
          <a:lstStyle/>
          <a:p>
            <a:r>
              <a:rPr lang="en-US" b="1" dirty="0" err="1"/>
              <a:t>CANopen</a:t>
            </a:r>
            <a:r>
              <a:rPr lang="en-US" dirty="0"/>
              <a:t> is a higher-layer protocol and device model on top of </a:t>
            </a:r>
            <a:r>
              <a:rPr lang="en-US" b="1" dirty="0"/>
              <a:t>CAN</a:t>
            </a:r>
          </a:p>
          <a:p>
            <a:pPr lvl="1"/>
            <a:r>
              <a:rPr lang="en-US" dirty="0"/>
              <a:t>Defines a standard application interface and communication scheme</a:t>
            </a:r>
            <a:endParaRPr lang="de-DE" dirty="0"/>
          </a:p>
          <a:p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organized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Object</a:t>
            </a:r>
            <a:r>
              <a:rPr lang="de-DE" b="1" dirty="0"/>
              <a:t> Dictionary</a:t>
            </a:r>
          </a:p>
          <a:p>
            <a:pPr lvl="1"/>
            <a:r>
              <a:rPr lang="de-DE" dirty="0"/>
              <a:t>16-bit </a:t>
            </a:r>
            <a:r>
              <a:rPr lang="de-DE" dirty="0" err="1"/>
              <a:t>index</a:t>
            </a:r>
            <a:r>
              <a:rPr lang="de-DE" dirty="0"/>
              <a:t> + 8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subindex</a:t>
            </a:r>
            <a:endParaRPr lang="de-DE" dirty="0"/>
          </a:p>
          <a:p>
            <a:pPr lvl="1"/>
            <a:r>
              <a:rPr lang="en-US" dirty="0"/>
              <a:t>0x1000 Device type, 0x1001 Error register, 0x1018 Identity, 0x1400/0x1600… RPDO/TPDO comms &amp; mapping, 0x2000–0x5FFF manufacturer-specific</a:t>
            </a:r>
          </a:p>
          <a:p>
            <a:r>
              <a:rPr lang="en-US" dirty="0"/>
              <a:t>communication methodology based on Objects</a:t>
            </a:r>
          </a:p>
          <a:p>
            <a:pPr lvl="1"/>
            <a:r>
              <a:rPr lang="en-US" dirty="0"/>
              <a:t>Process Data Objects </a:t>
            </a:r>
            <a:r>
              <a:rPr lang="en-US" b="1" dirty="0"/>
              <a:t>(PDO)</a:t>
            </a:r>
          </a:p>
          <a:p>
            <a:pPr lvl="2"/>
            <a:r>
              <a:rPr lang="en-US" dirty="0"/>
              <a:t>small messages for fast event-driven process data exchange</a:t>
            </a:r>
          </a:p>
          <a:p>
            <a:pPr lvl="1"/>
            <a:r>
              <a:rPr lang="en-US" dirty="0"/>
              <a:t>Service Data Objects </a:t>
            </a:r>
            <a:r>
              <a:rPr lang="en-US" b="1" dirty="0"/>
              <a:t>(SDO)</a:t>
            </a:r>
          </a:p>
          <a:p>
            <a:pPr lvl="2"/>
            <a:r>
              <a:rPr lang="en-US" dirty="0"/>
              <a:t>multi frame communication </a:t>
            </a:r>
          </a:p>
          <a:p>
            <a:r>
              <a:rPr lang="en-US" dirty="0"/>
              <a:t>CAN is implemented in hardware </a:t>
            </a:r>
            <a:r>
              <a:rPr lang="en-US" dirty="0" err="1"/>
              <a:t>CANopen</a:t>
            </a:r>
            <a:r>
              <a:rPr lang="en-US" dirty="0"/>
              <a:t> is usually implemented in software</a:t>
            </a:r>
          </a:p>
          <a:p>
            <a:pPr lvl="1"/>
            <a:r>
              <a:rPr lang="en-US" dirty="0"/>
              <a:t>No experience with microcontroller integration ( back then)</a:t>
            </a:r>
          </a:p>
          <a:p>
            <a:pPr lvl="1"/>
            <a:r>
              <a:rPr lang="en-US" dirty="0"/>
              <a:t>No microcontroller core available with proven radiation hardness for LHC inner layers</a:t>
            </a:r>
          </a:p>
          <a:p>
            <a:r>
              <a:rPr lang="en-US" dirty="0"/>
              <a:t>Integrated microcontroller core would have made the MOPS chip very versatile</a:t>
            </a:r>
          </a:p>
          <a:p>
            <a:pPr lvl="1"/>
            <a:r>
              <a:rPr lang="en-US" dirty="0"/>
              <a:t>Usage as configurable sensor and/or power management node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79385B-0F0E-46BF-86A4-1D9D6F3B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1B8-CD98-4982-AC2B-0F9244DBAC0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E2F01F-0D9E-4609-B008-71510247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Serial Powering with the SLDO Regulator | RD53A Design Review CERN| michael.karagounis@fh-dortmund.de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18F12C-46A0-4346-96D4-0FA78CA2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40626A7F-4343-4E4D-B14D-5E7A03778B2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94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40387B-A0C1-9A3E-D388-06FCB8C4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604A1E-91A0-646B-91DE-FEB0CA86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52579E-9038-21F1-A165-611C1090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 Slide </a:t>
            </a:r>
            <a:fld id="{40626A7F-4343-4E4D-B14D-5E7A03778B2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70B8079-C3B2-6F81-8E67-9F43DEBD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Radiation-Hard RISC-V Microcontroller</a:t>
            </a:r>
            <a:endParaRPr lang="en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8148CB8-2E50-32EF-417F-656BE805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62438"/>
          </a:xfrm>
        </p:spPr>
        <p:txBody>
          <a:bodyPr>
            <a:noAutofit/>
          </a:bodyPr>
          <a:lstStyle/>
          <a:p>
            <a:r>
              <a:rPr lang="en-US" dirty="0"/>
              <a:t>AIRES RISC-V Core Fraunhofer IMS</a:t>
            </a:r>
          </a:p>
          <a:p>
            <a:pPr lvl="1"/>
            <a:r>
              <a:rPr lang="en-US"/>
              <a:t>RV32-IMC Core</a:t>
            </a:r>
            <a:endParaRPr lang="en-US" dirty="0"/>
          </a:p>
          <a:p>
            <a:pPr lvl="1"/>
            <a:r>
              <a:rPr lang="en-US" dirty="0"/>
              <a:t>3 stage pipeline</a:t>
            </a:r>
          </a:p>
          <a:p>
            <a:pPr lvl="1"/>
            <a:r>
              <a:rPr lang="en-US" dirty="0"/>
              <a:t>50 MHz @ 1.2V</a:t>
            </a:r>
          </a:p>
          <a:p>
            <a:pPr lvl="1"/>
            <a:r>
              <a:rPr lang="en-US" dirty="0"/>
              <a:t>65nm TSMC</a:t>
            </a:r>
          </a:p>
        </p:txBody>
      </p:sp>
      <p:pic>
        <p:nvPicPr>
          <p:cNvPr id="8" name="Picture 6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49E7604D-6E1C-572D-3EE0-3C87D5D3B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67" y="1053159"/>
            <a:ext cx="3582237" cy="40320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EB046F-3D19-49A7-B6E6-EB2975784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33797" r="17269" b="30504"/>
          <a:stretch/>
        </p:blipFill>
        <p:spPr>
          <a:xfrm>
            <a:off x="2267608" y="2780928"/>
            <a:ext cx="2438903" cy="188460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913924E-9743-4024-8CCB-7C83B6554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068960"/>
            <a:ext cx="2322258" cy="232894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93E53C8-6AE2-4C87-B998-A4E728AD2D39}"/>
              </a:ext>
            </a:extLst>
          </p:cNvPr>
          <p:cNvSpPr txBox="1"/>
          <p:nvPr/>
        </p:nvSpPr>
        <p:spPr>
          <a:xfrm>
            <a:off x="35496" y="5517232"/>
            <a:ext cx="4414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JTAG Interface</a:t>
            </a:r>
          </a:p>
          <a:p>
            <a:pPr lvl="1"/>
            <a:r>
              <a:rPr lang="en-US" dirty="0"/>
              <a:t>JTAG TAP &amp; debug module</a:t>
            </a:r>
          </a:p>
          <a:p>
            <a:pPr lvl="1"/>
            <a:r>
              <a:rPr lang="en-US" dirty="0"/>
              <a:t>Non-volatile debug ROM with debug ISR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82C8BB-DAED-4EEC-8C9D-537687E4C30E}"/>
              </a:ext>
            </a:extLst>
          </p:cNvPr>
          <p:cNvSpPr/>
          <p:nvPr/>
        </p:nvSpPr>
        <p:spPr>
          <a:xfrm>
            <a:off x="3995936" y="4976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Peripherals</a:t>
            </a:r>
          </a:p>
          <a:p>
            <a:pPr lvl="1"/>
            <a:r>
              <a:rPr lang="en-US" dirty="0"/>
              <a:t>Memory mapped registers</a:t>
            </a:r>
          </a:p>
          <a:p>
            <a:pPr lvl="1"/>
            <a:r>
              <a:rPr lang="en-US" dirty="0"/>
              <a:t>Accessible via DMEM bus &amp; MEM Bridge</a:t>
            </a:r>
          </a:p>
          <a:p>
            <a:pPr lvl="1"/>
            <a:r>
              <a:rPr lang="en-US" dirty="0"/>
              <a:t>GPIOs</a:t>
            </a:r>
          </a:p>
          <a:p>
            <a:pPr lvl="1"/>
            <a:r>
              <a:rPr lang="en-US" dirty="0"/>
              <a:t>SEU Counter</a:t>
            </a:r>
          </a:p>
        </p:txBody>
      </p:sp>
    </p:spTree>
    <p:extLst>
      <p:ext uri="{BB962C8B-B14F-4D97-AF65-F5344CB8AC3E}">
        <p14:creationId xmlns:p14="http://schemas.microsoft.com/office/powerpoint/2010/main" val="93663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B0FC3F-633C-3537-1302-3460C683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A0ACE4-101A-F445-7889-5A7C87D1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608" y="6525344"/>
            <a:ext cx="7128792" cy="365125"/>
          </a:xfrm>
        </p:spPr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0D2205-8314-4435-87A8-B5464074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 Slide </a:t>
            </a:r>
            <a:fld id="{40626A7F-4343-4E4D-B14D-5E7A03778B2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BE4BB9C-4AC9-4DF1-0D85-DCA167F7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Triple Modular Redundancy &amp; SRAM Scrubbing</a:t>
            </a:r>
            <a:endParaRPr lang="en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C762B19-16B9-D855-EA88-F4CC2A145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03403"/>
          </a:xfrm>
        </p:spPr>
        <p:txBody>
          <a:bodyPr>
            <a:noAutofit/>
          </a:bodyPr>
          <a:lstStyle/>
          <a:p>
            <a:r>
              <a:rPr lang="en-US" dirty="0"/>
              <a:t>Digital circuits usually consist of combinational logic and synchronous storages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Triple modular redundancy (TMR)  </a:t>
            </a:r>
          </a:p>
          <a:p>
            <a:pPr lvl="1"/>
            <a:r>
              <a:rPr lang="en-US" dirty="0"/>
              <a:t>Triplication of combinational logic / storage elements</a:t>
            </a:r>
          </a:p>
          <a:p>
            <a:r>
              <a:rPr lang="en-US" dirty="0"/>
              <a:t>Majority voter </a:t>
            </a:r>
          </a:p>
          <a:p>
            <a:pPr lvl="1"/>
            <a:r>
              <a:rPr lang="en-US" dirty="0"/>
              <a:t>Three voters, preventing </a:t>
            </a:r>
            <a:r>
              <a:rPr lang="en-US" dirty="0">
                <a:sym typeface="Wingdings" panose="05000000000000000000" pitchFamily="2" charset="2"/>
              </a:rPr>
              <a:t>single point of failure</a:t>
            </a:r>
            <a:endParaRPr lang="en-US" dirty="0"/>
          </a:p>
          <a:p>
            <a:r>
              <a:rPr lang="en-US" dirty="0"/>
              <a:t>Feedback path</a:t>
            </a:r>
          </a:p>
          <a:p>
            <a:pPr lvl="1"/>
            <a:r>
              <a:rPr lang="en-US" dirty="0"/>
              <a:t> S</a:t>
            </a:r>
            <a:r>
              <a:rPr lang="en-US" dirty="0">
                <a:sym typeface="Wingdings" panose="05000000000000000000" pitchFamily="2" charset="2"/>
              </a:rPr>
              <a:t>ingle output interface signal</a:t>
            </a:r>
          </a:p>
          <a:p>
            <a:r>
              <a:rPr lang="en-US" dirty="0">
                <a:sym typeface="Wingdings" panose="05000000000000000000" pitchFamily="2" charset="2"/>
              </a:rPr>
              <a:t>Cyclical Scrubbing with ECC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36289B95-3C86-0DC4-4260-A01FD4975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10" y="1921307"/>
            <a:ext cx="1774485" cy="846263"/>
          </a:xfrm>
          <a:prstGeom prst="rect">
            <a:avLst/>
          </a:prstGeom>
        </p:spPr>
      </p:pic>
      <p:sp>
        <p:nvSpPr>
          <p:cNvPr id="13" name="Pfeil nach rechts 7">
            <a:extLst>
              <a:ext uri="{FF2B5EF4-FFF2-40B4-BE49-F238E27FC236}">
                <a16:creationId xmlns:a16="http://schemas.microsoft.com/office/drawing/2014/main" id="{2C103D67-9962-8C5C-F235-E42316882833}"/>
              </a:ext>
            </a:extLst>
          </p:cNvPr>
          <p:cNvSpPr/>
          <p:nvPr/>
        </p:nvSpPr>
        <p:spPr>
          <a:xfrm>
            <a:off x="3792874" y="2181543"/>
            <a:ext cx="692153" cy="32578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accent6"/>
              </a:solidFill>
            </a:endParaRP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B75F232-2EE9-4E7B-AE11-49FD4219672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23928" y="5229200"/>
          <a:ext cx="502408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Visio" r:id="rId4" imgW="5505734" imgH="1124081" progId="Visio.Drawing.15">
                  <p:embed/>
                </p:oleObj>
              </mc:Choice>
              <mc:Fallback>
                <p:oleObj name="Visio" r:id="rId4" imgW="5505734" imgH="1124081" progId="Visio.Drawing.15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1B75F232-2EE9-4E7B-AE11-49FD42196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3928" y="5229200"/>
                        <a:ext cx="5024086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">
            <a:extLst>
              <a:ext uri="{FF2B5EF4-FFF2-40B4-BE49-F238E27FC236}">
                <a16:creationId xmlns:a16="http://schemas.microsoft.com/office/drawing/2014/main" id="{0DEA3216-5B2C-4317-96D4-AAFE6D3C6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412776"/>
            <a:ext cx="3528392" cy="243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B112A7-20CD-34F4-6781-D79ECC1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RISC-V processor core and peripherals show hardly any variation</a:t>
            </a:r>
          </a:p>
          <a:p>
            <a:pPr lvl="1"/>
            <a:r>
              <a:rPr lang="en-US" noProof="0" dirty="0"/>
              <a:t>small reduction for very high TID</a:t>
            </a:r>
          </a:p>
          <a:p>
            <a:r>
              <a:rPr lang="en-US" noProof="0" dirty="0"/>
              <a:t>SRAM s</a:t>
            </a:r>
            <a:r>
              <a:rPr lang="en-US" dirty="0" err="1"/>
              <a:t>hows</a:t>
            </a:r>
            <a:r>
              <a:rPr lang="en-US" dirty="0"/>
              <a:t> strongest variation </a:t>
            </a:r>
          </a:p>
          <a:p>
            <a:pPr lvl="1"/>
            <a:r>
              <a:rPr lang="en-US" dirty="0"/>
              <a:t>Dominated by leakage current consumption</a:t>
            </a:r>
          </a:p>
          <a:p>
            <a:r>
              <a:rPr lang="en-US" dirty="0"/>
              <a:t>Compared to temperature radiation has stronger impact</a:t>
            </a:r>
          </a:p>
          <a:p>
            <a:r>
              <a:rPr lang="en-US" dirty="0"/>
              <a:t>Compared to software radiation has similar impact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Core still functional after 1Grad</a:t>
            </a:r>
          </a:p>
          <a:p>
            <a:pPr lvl="1"/>
            <a:r>
              <a:rPr lang="en-US" dirty="0"/>
              <a:t>Maybe problems at higher clock frequency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0E143-337F-7208-43FC-AF5299E7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3DBF2-33A2-4938-B09F-89A57BE9534B}" type="datetime1">
              <a:rPr lang="de-DE" smtClean="0"/>
              <a:t>02.09.2025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92502-394E-E2EE-3924-45E75DBC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STRV-R1 (SEU-tolerant-RISC-V)  –  Elektrotechnisches Kolloquium | alexander.walsemann@fh-dortmund.de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682EB-C1B8-6A50-AF60-741EC27C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26A7F-4343-4E4D-B14D-5E7A03778B25}" type="slidenum">
              <a:rPr lang="de-DE" smtClean="0"/>
              <a:t>8</a:t>
            </a:fld>
            <a:endParaRPr lang="de-D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5D38B8-7C34-D6B6-481E-06ABEDD9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</a:t>
            </a:r>
            <a:r>
              <a:rPr lang="en-US" dirty="0" err="1"/>
              <a:t>Irradation</a:t>
            </a:r>
            <a:r>
              <a:rPr lang="en-US" dirty="0"/>
              <a:t> to Study TID Influence</a:t>
            </a:r>
          </a:p>
        </p:txBody>
      </p:sp>
      <p:pic>
        <p:nvPicPr>
          <p:cNvPr id="7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8F0672A-CE90-162D-56AD-BD25994CB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82058" y="1340768"/>
            <a:ext cx="3039839" cy="1890211"/>
          </a:xfrm>
          <a:prstGeom prst="rect">
            <a:avLst/>
          </a:prstGeom>
        </p:spPr>
      </p:pic>
      <p:pic>
        <p:nvPicPr>
          <p:cNvPr id="8" name="Inhaltsplatzhalter 9">
            <a:extLst>
              <a:ext uri="{FF2B5EF4-FFF2-40B4-BE49-F238E27FC236}">
                <a16:creationId xmlns:a16="http://schemas.microsoft.com/office/drawing/2014/main" id="{BB13A266-F4AE-DD69-7993-A4D03A2F2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68144" y="3897051"/>
            <a:ext cx="3053753" cy="1890212"/>
          </a:xfrm>
          <a:prstGeom prst="rect">
            <a:avLst/>
          </a:prstGeom>
        </p:spPr>
      </p:pic>
      <p:pic>
        <p:nvPicPr>
          <p:cNvPr id="9" name="Grafik 11">
            <a:extLst>
              <a:ext uri="{FF2B5EF4-FFF2-40B4-BE49-F238E27FC236}">
                <a16:creationId xmlns:a16="http://schemas.microsoft.com/office/drawing/2014/main" id="{2E88735E-1575-C5A0-FC5F-2D4A1C8EB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3579" y="3356992"/>
            <a:ext cx="3942437" cy="17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FF2ED4E-032F-7AFB-27A2-5B141D0C3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8514"/>
            <a:ext cx="9144000" cy="5486830"/>
          </a:xfrm>
        </p:spPr>
        <p:txBody>
          <a:bodyPr>
            <a:normAutofit/>
          </a:bodyPr>
          <a:lstStyle/>
          <a:p>
            <a:pPr algn="l"/>
            <a:r>
              <a:rPr lang="en-DE" sz="1600" kern="0" dirty="0">
                <a:ea typeface="Calibri" panose="020F0502020204030204" pitchFamily="34" charset="0"/>
                <a:cs typeface="CMR12"/>
              </a:rPr>
              <a:t>Despite the SEE mitigation techniques SEFIs o</a:t>
            </a:r>
            <a:r>
              <a:rPr lang="de-DE" sz="1600" kern="0" dirty="0" err="1">
                <a:ea typeface="Calibri" panose="020F0502020204030204" pitchFamily="34" charset="0"/>
                <a:cs typeface="CMR12"/>
              </a:rPr>
              <a:t>ccur</a:t>
            </a:r>
            <a:endParaRPr lang="en-US" sz="1600" kern="0" dirty="0">
              <a:ea typeface="Calibri" panose="020F0502020204030204" pitchFamily="34" charset="0"/>
              <a:cs typeface="CMR12"/>
            </a:endParaRPr>
          </a:p>
          <a:p>
            <a:pPr lvl="1"/>
            <a:r>
              <a:rPr lang="en-US" sz="1600" kern="0" dirty="0">
                <a:ea typeface="Calibri" panose="020F0502020204030204" pitchFamily="34" charset="0"/>
              </a:rPr>
              <a:t>SEFIs observed during heavy-ion Irradiation</a:t>
            </a:r>
          </a:p>
          <a:p>
            <a:pPr lvl="1"/>
            <a:r>
              <a:rPr lang="en-US" sz="1600" kern="0" dirty="0">
                <a:ea typeface="Calibri" panose="020F0502020204030204" pitchFamily="34" charset="0"/>
              </a:rPr>
              <a:t>Average improvement over SEU cross-section</a:t>
            </a:r>
          </a:p>
          <a:p>
            <a:pPr lvl="2">
              <a:lnSpc>
                <a:spcPct val="150000"/>
              </a:lnSpc>
            </a:pPr>
            <a:r>
              <a:rPr lang="en-DE" sz="1600" kern="0" dirty="0">
                <a:ea typeface="Calibri" panose="020F0502020204030204" pitchFamily="34" charset="0"/>
                <a:cs typeface="CMR12"/>
              </a:rPr>
              <a:t>At low</a:t>
            </a:r>
            <a:r>
              <a:rPr lang="en-DE" sz="1600" kern="0" dirty="0">
                <a:ea typeface="Calibri" panose="020F0502020204030204" pitchFamily="34" charset="0"/>
                <a:cs typeface="CMSS8"/>
              </a:rPr>
              <a:t> </a:t>
            </a:r>
            <a:r>
              <a:rPr lang="en-DE" sz="1600" kern="0" dirty="0" err="1">
                <a:ea typeface="Calibri" panose="020F0502020204030204" pitchFamily="34" charset="0"/>
                <a:cs typeface="CMR12"/>
              </a:rPr>
              <a:t>LETs</a:t>
            </a:r>
            <a:r>
              <a:rPr lang="en-US" sz="1600" kern="0" dirty="0">
                <a:ea typeface="Calibri" panose="020F0502020204030204" pitchFamily="34" charset="0"/>
                <a:cs typeface="CMR12"/>
              </a:rPr>
              <a:t> (</a:t>
            </a:r>
            <a:r>
              <a:rPr lang="en-US" sz="1600" dirty="0"/>
              <a:t>&lt;16 MeV.cm²/mg</a:t>
            </a:r>
            <a:r>
              <a:rPr lang="en-US" sz="1600" kern="0" dirty="0">
                <a:ea typeface="Calibri" panose="020F0502020204030204" pitchFamily="34" charset="0"/>
                <a:cs typeface="CMR12"/>
              </a:rPr>
              <a:t>): </a:t>
            </a:r>
            <a:r>
              <a:rPr lang="en-DE" sz="1600" kern="0" dirty="0">
                <a:ea typeface="Calibri" panose="020F0502020204030204" pitchFamily="34" charset="0"/>
                <a:cs typeface="CMR12"/>
              </a:rPr>
              <a:t>2800x</a:t>
            </a:r>
            <a:endParaRPr lang="en-US" sz="1600" kern="0" dirty="0">
              <a:ea typeface="Calibri" panose="020F0502020204030204" pitchFamily="34" charset="0"/>
              <a:cs typeface="CMR12"/>
            </a:endParaRPr>
          </a:p>
          <a:p>
            <a:pPr lvl="2">
              <a:lnSpc>
                <a:spcPct val="150000"/>
              </a:lnSpc>
            </a:pPr>
            <a:r>
              <a:rPr lang="en-US" sz="1600" kern="0" dirty="0">
                <a:ea typeface="Calibri" panose="020F0502020204030204" pitchFamily="34" charset="0"/>
              </a:rPr>
              <a:t>At high LETs (&gt;32</a:t>
            </a:r>
            <a:r>
              <a:rPr lang="en-US" sz="1600" dirty="0"/>
              <a:t> MeV.cm²/mg</a:t>
            </a:r>
            <a:r>
              <a:rPr lang="en-US" sz="1600" kern="0" dirty="0">
                <a:ea typeface="Calibri" panose="020F0502020204030204" pitchFamily="34" charset="0"/>
              </a:rPr>
              <a:t>): 7700x</a:t>
            </a:r>
          </a:p>
          <a:p>
            <a:pPr lvl="2"/>
            <a:endParaRPr lang="en-US" sz="1600" kern="0" dirty="0">
              <a:ea typeface="Calibri" panose="020F0502020204030204" pitchFamily="34" charset="0"/>
            </a:endParaRPr>
          </a:p>
          <a:p>
            <a:r>
              <a:rPr lang="en-US" sz="1600" kern="0" dirty="0">
                <a:ea typeface="Calibri" panose="020F0502020204030204" pitchFamily="34" charset="0"/>
              </a:rPr>
              <a:t>Estimated SEFI rate in HL-HLC environment</a:t>
            </a:r>
          </a:p>
          <a:p>
            <a:pPr lvl="1"/>
            <a:r>
              <a:rPr lang="en-US" sz="1600" kern="0" dirty="0">
                <a:ea typeface="Calibri" panose="020F0502020204030204" pitchFamily="34" charset="0"/>
              </a:rPr>
              <a:t>SEE particle flux </a:t>
            </a:r>
            <a:r>
              <a:rPr lang="en-US" sz="1600" dirty="0"/>
              <a:t>1 × 10</a:t>
            </a:r>
            <a:r>
              <a:rPr lang="en-US" sz="1600" baseline="30000" dirty="0"/>
              <a:t>9</a:t>
            </a:r>
            <a:r>
              <a:rPr lang="en-US" sz="1600" dirty="0"/>
              <a:t> p/cm²/s</a:t>
            </a:r>
          </a:p>
          <a:p>
            <a:pPr lvl="1"/>
            <a:r>
              <a:rPr lang="en-US" sz="1600" dirty="0"/>
              <a:t>2.2 Chip level SEFI per hour</a:t>
            </a:r>
          </a:p>
          <a:p>
            <a:endParaRPr lang="en-DE" sz="1600" dirty="0"/>
          </a:p>
          <a:p>
            <a:endParaRPr lang="en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C208FF-383A-938D-2820-BAA48A7F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02.09.2025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BD63E9-EB40-9EA3-33AC-25EBA705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RadHard</a:t>
            </a:r>
            <a:r>
              <a:rPr lang="de-DE" dirty="0"/>
              <a:t> ASICs </a:t>
            </a:r>
            <a:r>
              <a:rPr lang="de-DE" dirty="0" err="1"/>
              <a:t>for</a:t>
            </a:r>
            <a:r>
              <a:rPr lang="de-DE" dirty="0"/>
              <a:t> HEP Experiments | michael.karagounis@fh-dortmund.de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5FAA37-2A3A-914B-2A83-B3EA90FA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 Slide </a:t>
            </a:r>
            <a:fld id="{40626A7F-4343-4E4D-B14D-5E7A03778B2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18810D2-8781-8B94-3892-2ACB543B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+mn-lt"/>
              </a:rPr>
              <a:t>STRV</a:t>
            </a:r>
            <a:r>
              <a:rPr lang="en-US" dirty="0">
                <a:latin typeface="+mn-lt"/>
              </a:rPr>
              <a:t>-</a:t>
            </a:r>
            <a:r>
              <a:rPr lang="en-DE" dirty="0">
                <a:latin typeface="+mn-lt"/>
              </a:rPr>
              <a:t>R1</a:t>
            </a:r>
            <a:r>
              <a:rPr lang="en-US" dirty="0">
                <a:latin typeface="+mn-lt"/>
              </a:rPr>
              <a:t> | </a:t>
            </a:r>
            <a:r>
              <a:rPr lang="en-DE" dirty="0">
                <a:latin typeface="+mn-lt"/>
              </a:rPr>
              <a:t>Heavy-Ion Irradiation SEFI</a:t>
            </a:r>
            <a:endParaRPr lang="en-DE" dirty="0"/>
          </a:p>
        </p:txBody>
      </p:sp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20B807F1-8842-60C9-0AC8-978282A18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18" y="1124744"/>
            <a:ext cx="3265190" cy="249185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FD0B2A-1122-C9E2-711E-BE32A2EBC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39" y="4151379"/>
            <a:ext cx="3820734" cy="9133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51A47C3-9A8D-EBFE-8482-DE881A76A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738"/>
          <a:stretch/>
        </p:blipFill>
        <p:spPr>
          <a:xfrm>
            <a:off x="323528" y="5177493"/>
            <a:ext cx="3820734" cy="699779"/>
          </a:xfrm>
          <a:prstGeom prst="rect">
            <a:avLst/>
          </a:prstGeom>
        </p:spPr>
      </p:pic>
      <p:pic>
        <p:nvPicPr>
          <p:cNvPr id="11" name="Inhaltsplatzhalter 6" descr="Ein Bild, das Fahrrad, Maschine enthält.&#10;&#10;Automatisch generierte Beschreibung">
            <a:extLst>
              <a:ext uri="{FF2B5EF4-FFF2-40B4-BE49-F238E27FC236}">
                <a16:creationId xmlns:a16="http://schemas.microsoft.com/office/drawing/2014/main" id="{FF32C013-292C-45CB-8318-FCF1C8C4AD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23" y="3738824"/>
            <a:ext cx="3443046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327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Microsoft Office PowerPoint</Application>
  <PresentationFormat>Bildschirmpräsentation (4:3)</PresentationFormat>
  <Paragraphs>353</Paragraphs>
  <Slides>22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CMR12</vt:lpstr>
      <vt:lpstr>CMSS8</vt:lpstr>
      <vt:lpstr>Symbol</vt:lpstr>
      <vt:lpstr>Wingdings</vt:lpstr>
      <vt:lpstr>Larissa</vt:lpstr>
      <vt:lpstr>Visio</vt:lpstr>
      <vt:lpstr>On-Detector Intelligence</vt:lpstr>
      <vt:lpstr>Outline</vt:lpstr>
      <vt:lpstr>Monitoring of Pixel System (MOPS)</vt:lpstr>
      <vt:lpstr>MOPS Chip</vt:lpstr>
      <vt:lpstr>CAN Open Communication</vt:lpstr>
      <vt:lpstr>Radiation-Hard RISC-V Microcontroller</vt:lpstr>
      <vt:lpstr>Triple Modular Redundancy &amp; SRAM Scrubbing</vt:lpstr>
      <vt:lpstr>X-Ray Irradation to Study TID Influence</vt:lpstr>
      <vt:lpstr>STRV-R1 | Heavy-Ion Irradiation SEFI</vt:lpstr>
      <vt:lpstr>SEFI and SRAM Stuck-SEU rate comparison</vt:lpstr>
      <vt:lpstr>Planned research on radiation hard microcontrollers</vt:lpstr>
      <vt:lpstr>Potential Usage of Microcontroller Cores  in Hybrid Pixel Detectors</vt:lpstr>
      <vt:lpstr>Dataflow Optimized Flexible AI/ML Accelerator</vt:lpstr>
      <vt:lpstr>Map Space Exploration &amp; Compilation</vt:lpstr>
      <vt:lpstr>Extracted performance metrics</vt:lpstr>
      <vt:lpstr>Demo – MobileNet v2</vt:lpstr>
      <vt:lpstr>Custom Demo – „ScrewNet“</vt:lpstr>
      <vt:lpstr>SEE Resilient AI/ML Hardware</vt:lpstr>
      <vt:lpstr>High-Frequency DCDC Buck Converter</vt:lpstr>
      <vt:lpstr>X-Ray Irradiation Campaign</vt:lpstr>
      <vt:lpstr>Ongoing Research and Research Ideas:  Radiation Hard Power Management Systems</vt:lpstr>
      <vt:lpstr>Summary &amp; Conclusion</vt:lpstr>
    </vt:vector>
  </TitlesOfParts>
  <Company>Hochschule Hamm-Lippstadt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Karagounis, Michael</dc:creator>
  <cp:lastModifiedBy>Michael Karagounis</cp:lastModifiedBy>
  <cp:revision>1375</cp:revision>
  <cp:lastPrinted>2013-04-30T07:19:28Z</cp:lastPrinted>
  <dcterms:created xsi:type="dcterms:W3CDTF">2013-04-05T10:41:38Z</dcterms:created>
  <dcterms:modified xsi:type="dcterms:W3CDTF">2025-09-02T11:55:58Z</dcterms:modified>
</cp:coreProperties>
</file>