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7535" r:id="rId3"/>
    <p:sldId id="795" r:id="rId4"/>
    <p:sldId id="3943" r:id="rId5"/>
    <p:sldId id="3944" r:id="rId6"/>
    <p:sldId id="1650" r:id="rId7"/>
    <p:sldId id="3945" r:id="rId8"/>
    <p:sldId id="739" r:id="rId9"/>
    <p:sldId id="1659" r:id="rId10"/>
    <p:sldId id="349" r:id="rId11"/>
    <p:sldId id="7551" r:id="rId12"/>
    <p:sldId id="261" r:id="rId13"/>
    <p:sldId id="262" r:id="rId14"/>
    <p:sldId id="7536" r:id="rId15"/>
    <p:sldId id="4126" r:id="rId16"/>
    <p:sldId id="7537" r:id="rId17"/>
    <p:sldId id="690" r:id="rId18"/>
    <p:sldId id="561" r:id="rId19"/>
    <p:sldId id="4107" r:id="rId20"/>
    <p:sldId id="695" r:id="rId21"/>
    <p:sldId id="387" r:id="rId22"/>
    <p:sldId id="289" r:id="rId23"/>
    <p:sldId id="362" r:id="rId24"/>
    <p:sldId id="74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216"/>
    <p:restoredTop sz="94569"/>
  </p:normalViewPr>
  <p:slideViewPr>
    <p:cSldViewPr snapToGrid="0">
      <p:cViewPr varScale="1">
        <p:scale>
          <a:sx n="96" d="100"/>
          <a:sy n="96" d="100"/>
        </p:scale>
        <p:origin x="192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9B45B-596D-934A-B0B5-06000B117203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80B0D-C883-0D49-B8F4-A46508705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54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40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40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endParaRPr lang="de-DE" sz="2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40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endParaRPr lang="de-DE" sz="2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685FC-2CE8-0741-9D6D-438C64CC339B}" type="slidenum">
              <a:rPr lang="en-IT" smtClean="0"/>
              <a:t>21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69292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564698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879702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b="1"/>
          </a:p>
        </p:txBody>
      </p:sp>
      <p:sp>
        <p:nvSpPr>
          <p:cNvPr id="71750152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E02386-BEE7-5D4D-B4E7-4BB579C47884}" type="slidenum"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22</a:t>
            </a:fld>
            <a:endParaRPr lang="de-DE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9"/>
          <p:cNvGrpSpPr/>
          <p:nvPr/>
        </p:nvGrpSpPr>
        <p:grpSpPr>
          <a:xfrm>
            <a:off x="1786870" y="1455574"/>
            <a:ext cx="9901693" cy="5170249"/>
            <a:chOff x="0" y="0"/>
            <a:chExt cx="7426269" cy="3877686"/>
          </a:xfrm>
        </p:grpSpPr>
        <p:sp>
          <p:nvSpPr>
            <p:cNvPr id="18" name="Rechteck 3"/>
            <p:cNvSpPr/>
            <p:nvPr/>
          </p:nvSpPr>
          <p:spPr>
            <a:xfrm>
              <a:off x="6278787" y="2878625"/>
              <a:ext cx="1147483" cy="99906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2400"/>
            </a:p>
          </p:txBody>
        </p:sp>
        <p:pic>
          <p:nvPicPr>
            <p:cNvPr id="19" name="Grafik 7" descr="Grafik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6099497" cy="3877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799"/>
                  </a:lnTo>
                  <a:lnTo>
                    <a:pt x="0" y="21600"/>
                  </a:lnTo>
                  <a:lnTo>
                    <a:pt x="10799" y="21600"/>
                  </a:lnTo>
                  <a:lnTo>
                    <a:pt x="21600" y="21600"/>
                  </a:lnTo>
                  <a:lnTo>
                    <a:pt x="21600" y="10799"/>
                  </a:lnTo>
                  <a:lnTo>
                    <a:pt x="21600" y="0"/>
                  </a:lnTo>
                  <a:lnTo>
                    <a:pt x="10799" y="0"/>
                  </a:lnTo>
                  <a:lnTo>
                    <a:pt x="0" y="0"/>
                  </a:lnTo>
                  <a:close/>
                  <a:moveTo>
                    <a:pt x="9190" y="5266"/>
                  </a:moveTo>
                  <a:cubicBezTo>
                    <a:pt x="10041" y="5267"/>
                    <a:pt x="10423" y="5299"/>
                    <a:pt x="11394" y="5449"/>
                  </a:cubicBezTo>
                  <a:cubicBezTo>
                    <a:pt x="12513" y="5622"/>
                    <a:pt x="13628" y="5948"/>
                    <a:pt x="14323" y="6305"/>
                  </a:cubicBezTo>
                  <a:cubicBezTo>
                    <a:pt x="15536" y="6929"/>
                    <a:pt x="16939" y="8341"/>
                    <a:pt x="17975" y="9977"/>
                  </a:cubicBezTo>
                  <a:cubicBezTo>
                    <a:pt x="18310" y="10504"/>
                    <a:pt x="18418" y="10703"/>
                    <a:pt x="18495" y="10947"/>
                  </a:cubicBezTo>
                  <a:cubicBezTo>
                    <a:pt x="18588" y="11238"/>
                    <a:pt x="18592" y="11273"/>
                    <a:pt x="18577" y="11610"/>
                  </a:cubicBezTo>
                  <a:cubicBezTo>
                    <a:pt x="18539" y="12485"/>
                    <a:pt x="18019" y="13696"/>
                    <a:pt x="16999" y="15291"/>
                  </a:cubicBezTo>
                  <a:cubicBezTo>
                    <a:pt x="15751" y="17241"/>
                    <a:pt x="14736" y="18282"/>
                    <a:pt x="13786" y="18585"/>
                  </a:cubicBezTo>
                  <a:cubicBezTo>
                    <a:pt x="13198" y="18772"/>
                    <a:pt x="12685" y="18745"/>
                    <a:pt x="10670" y="18428"/>
                  </a:cubicBezTo>
                  <a:cubicBezTo>
                    <a:pt x="8245" y="18046"/>
                    <a:pt x="5356" y="17097"/>
                    <a:pt x="3873" y="16193"/>
                  </a:cubicBezTo>
                  <a:cubicBezTo>
                    <a:pt x="2457" y="15330"/>
                    <a:pt x="1940" y="14398"/>
                    <a:pt x="1893" y="12623"/>
                  </a:cubicBezTo>
                  <a:cubicBezTo>
                    <a:pt x="1862" y="11437"/>
                    <a:pt x="2115" y="9851"/>
                    <a:pt x="2497" y="8856"/>
                  </a:cubicBezTo>
                  <a:cubicBezTo>
                    <a:pt x="2637" y="8493"/>
                    <a:pt x="2990" y="7914"/>
                    <a:pt x="3183" y="7731"/>
                  </a:cubicBezTo>
                  <a:cubicBezTo>
                    <a:pt x="3863" y="7085"/>
                    <a:pt x="6558" y="5742"/>
                    <a:pt x="7929" y="5367"/>
                  </a:cubicBezTo>
                  <a:cubicBezTo>
                    <a:pt x="8266" y="5275"/>
                    <a:pt x="8401" y="5265"/>
                    <a:pt x="9190" y="526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868704" y="3650765"/>
            <a:ext cx="5737413" cy="77986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>
                <a:solidFill>
                  <a:srgbClr val="66666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868704" y="4430631"/>
            <a:ext cx="5737415" cy="70913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00"/>
              </a:spcBef>
              <a:buClrTx/>
              <a:buSzTx/>
              <a:buNone/>
              <a:defRPr sz="2000">
                <a:solidFill>
                  <a:srgbClr val="A6A6A6"/>
                </a:solidFill>
              </a:defRPr>
            </a:lvl1pPr>
            <a:lvl2pPr marL="0" indent="457189" algn="ctr">
              <a:spcBef>
                <a:spcPts val="400"/>
              </a:spcBef>
              <a:buClrTx/>
              <a:buSzTx/>
              <a:buNone/>
              <a:defRPr sz="2000">
                <a:solidFill>
                  <a:srgbClr val="A6A6A6"/>
                </a:solidFill>
              </a:defRPr>
            </a:lvl2pPr>
            <a:lvl3pPr marL="0" indent="914377" algn="ctr">
              <a:spcBef>
                <a:spcPts val="400"/>
              </a:spcBef>
              <a:buClrTx/>
              <a:buSzTx/>
              <a:buNone/>
              <a:defRPr sz="2000">
                <a:solidFill>
                  <a:srgbClr val="A6A6A6"/>
                </a:solidFill>
              </a:defRPr>
            </a:lvl3pPr>
            <a:lvl4pPr marL="0" indent="1371566" algn="ctr">
              <a:spcBef>
                <a:spcPts val="400"/>
              </a:spcBef>
              <a:buClrTx/>
              <a:buSzTx/>
              <a:buNone/>
              <a:defRPr sz="2000">
                <a:solidFill>
                  <a:srgbClr val="A6A6A6"/>
                </a:solidFill>
              </a:defRPr>
            </a:lvl4pPr>
            <a:lvl5pPr marL="0" indent="1828754" algn="ctr">
              <a:spcBef>
                <a:spcPts val="400"/>
              </a:spcBef>
              <a:buClrTx/>
              <a:buSzTx/>
              <a:buNone/>
              <a:defRPr sz="2000">
                <a:solidFill>
                  <a:srgbClr val="A6A6A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Rechteck 12"/>
          <p:cNvSpPr/>
          <p:nvPr/>
        </p:nvSpPr>
        <p:spPr>
          <a:xfrm>
            <a:off x="538788" y="6650181"/>
            <a:ext cx="4495031" cy="207820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</p:spPr>
        <p:txBody>
          <a:bodyPr lIns="60959" rIns="6095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  <a:endParaRPr sz="1733"/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52030" y="6504317"/>
            <a:ext cx="484391" cy="35368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180642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Textplatzhalt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23512" y="174173"/>
            <a:ext cx="8095057" cy="935047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667" b="1"/>
            </a:lvl1pPr>
          </a:lstStyle>
          <a:p>
            <a:r>
              <a:t>Titel hinzufügen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250988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erade Verbindung 26"/>
          <p:cNvSpPr/>
          <p:nvPr/>
        </p:nvSpPr>
        <p:spPr>
          <a:xfrm>
            <a:off x="0" y="6732777"/>
            <a:ext cx="12192000" cy="1"/>
          </a:xfrm>
          <a:prstGeom prst="line">
            <a:avLst/>
          </a:prstGeom>
          <a:ln w="203200">
            <a:solidFill>
              <a:srgbClr val="EAEAEA"/>
            </a:solidFill>
          </a:ln>
        </p:spPr>
        <p:txBody>
          <a:bodyPr lIns="60959" rIns="60959"/>
          <a:lstStyle/>
          <a:p>
            <a:endParaRPr sz="2400"/>
          </a:p>
        </p:txBody>
      </p:sp>
      <p:pic>
        <p:nvPicPr>
          <p:cNvPr id="57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6452" y="485167"/>
            <a:ext cx="1505443" cy="501815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Gerade Verbindung 22"/>
          <p:cNvSpPr/>
          <p:nvPr/>
        </p:nvSpPr>
        <p:spPr>
          <a:xfrm>
            <a:off x="0" y="1101632"/>
            <a:ext cx="12192000" cy="1"/>
          </a:xfrm>
          <a:prstGeom prst="line">
            <a:avLst/>
          </a:prstGeom>
          <a:ln w="203200">
            <a:solidFill>
              <a:srgbClr val="EAEAEA"/>
            </a:solidFill>
          </a:ln>
        </p:spPr>
        <p:txBody>
          <a:bodyPr lIns="60959" rIns="60959"/>
          <a:lstStyle/>
          <a:p>
            <a:endParaRPr sz="2400"/>
          </a:p>
        </p:txBody>
      </p:sp>
      <p:sp>
        <p:nvSpPr>
          <p:cNvPr id="59" name="Rechteck 23"/>
          <p:cNvSpPr/>
          <p:nvPr/>
        </p:nvSpPr>
        <p:spPr>
          <a:xfrm>
            <a:off x="-3" y="969431"/>
            <a:ext cx="268803" cy="268801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60959" rIns="6095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60" name="Rechteck 24"/>
          <p:cNvSpPr/>
          <p:nvPr/>
        </p:nvSpPr>
        <p:spPr>
          <a:xfrm>
            <a:off x="-2" y="6599764"/>
            <a:ext cx="271039" cy="271037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60959" rIns="6095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61" name="Textfeld 10"/>
          <p:cNvSpPr txBox="1"/>
          <p:nvPr/>
        </p:nvSpPr>
        <p:spPr>
          <a:xfrm>
            <a:off x="641319" y="6621240"/>
            <a:ext cx="4580925" cy="235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9" rIns="60959" anchor="ctr">
            <a:spAutoFit/>
          </a:bodyPr>
          <a:lstStyle>
            <a:lvl1pPr defTabSz="342900">
              <a:defRPr sz="700">
                <a:solidFill>
                  <a:srgbClr val="333333"/>
                </a:solidFill>
              </a:defRPr>
            </a:lvl1pPr>
          </a:lstStyle>
          <a:p>
            <a:r>
              <a:rPr sz="933"/>
              <a:t>FAIR GmbH | GSI GmbH</a:t>
            </a:r>
          </a:p>
        </p:txBody>
      </p:sp>
      <p:pic>
        <p:nvPicPr>
          <p:cNvPr id="62" name="Bild 12" descr="Bild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437" y="275766"/>
            <a:ext cx="1033408" cy="861173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423517" y="308099"/>
            <a:ext cx="8172315" cy="7875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629238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1" cy="716583"/>
          </a:xfrm>
          <a:prstGeom prst="rect">
            <a:avLst/>
          </a:prstGeom>
        </p:spPr>
        <p:txBody>
          <a:bodyPr lIns="19050" tIns="19050" rIns="19050" bIns="19050" anchor="t">
            <a:normAutofit/>
          </a:bodyPr>
          <a:lstStyle>
            <a:lvl1pPr defTabSz="1219139">
              <a:lnSpc>
                <a:spcPct val="80000"/>
              </a:lnSpc>
              <a:defRPr sz="4000" spc="-79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7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0"/>
            <a:ext cx="10985501" cy="467392"/>
          </a:xfrm>
          <a:prstGeom prst="rect">
            <a:avLst/>
          </a:prstGeom>
          <a:ln w="3175"/>
        </p:spPr>
        <p:txBody>
          <a:bodyPr lIns="17144" tIns="17144" rIns="17144" bIns="17144"/>
          <a:lstStyle>
            <a:lvl1pPr marL="0" indent="0" defTabSz="412739">
              <a:spcBef>
                <a:spcPts val="0"/>
              </a:spcBef>
              <a:buClrTx/>
              <a:buSzTx/>
              <a:buNone/>
              <a:defRPr sz="26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Slide Subtitle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3"/>
            <a:ext cx="10985501" cy="4128007"/>
          </a:xfrm>
          <a:prstGeom prst="rect">
            <a:avLst/>
          </a:prstGeom>
        </p:spPr>
        <p:txBody>
          <a:bodyPr lIns="19050" tIns="19050" rIns="19050" bIns="19050"/>
          <a:lstStyle>
            <a:lvl1pPr marL="304792" indent="-304792" defTabSz="1219139">
              <a:lnSpc>
                <a:spcPct val="90000"/>
              </a:lnSpc>
              <a:spcBef>
                <a:spcPts val="2133"/>
              </a:spcBef>
              <a:buClrTx/>
              <a:buSzPct val="123000"/>
              <a:buChar char="•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117572" indent="-304792" defTabSz="1219139">
              <a:lnSpc>
                <a:spcPct val="90000"/>
              </a:lnSpc>
              <a:spcBef>
                <a:spcPts val="2133"/>
              </a:spcBef>
              <a:buClrTx/>
              <a:buSzPct val="123000"/>
              <a:buChar char="•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30352" indent="-304792" defTabSz="1219139">
              <a:lnSpc>
                <a:spcPct val="90000"/>
              </a:lnSpc>
              <a:spcBef>
                <a:spcPts val="2133"/>
              </a:spcBef>
              <a:buClrTx/>
              <a:buSzPct val="123000"/>
              <a:buChar char="•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743131" indent="-304792" defTabSz="1219139">
              <a:lnSpc>
                <a:spcPct val="90000"/>
              </a:lnSpc>
              <a:spcBef>
                <a:spcPts val="2133"/>
              </a:spcBef>
              <a:buClrTx/>
              <a:buSzPct val="123000"/>
              <a:buChar char="•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555911" indent="-304792" defTabSz="1219139">
              <a:lnSpc>
                <a:spcPct val="90000"/>
              </a:lnSpc>
              <a:spcBef>
                <a:spcPts val="2133"/>
              </a:spcBef>
              <a:buClrTx/>
              <a:buSzPct val="123000"/>
              <a:buChar char="•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17535" y="6566218"/>
            <a:ext cx="150682" cy="161583"/>
          </a:xfrm>
          <a:prstGeom prst="rect">
            <a:avLst/>
          </a:prstGeom>
        </p:spPr>
        <p:txBody>
          <a:bodyPr lIns="19050" tIns="19050" rIns="19050" bIns="19050" anchor="b"/>
          <a:lstStyle>
            <a:lvl1pPr algn="ctr" defTabSz="292093">
              <a:defRPr sz="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997356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99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3425" y="307197"/>
            <a:ext cx="7050600" cy="787558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98066" y="6552647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283202" y="6560615"/>
            <a:ext cx="41821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5746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98063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283202" y="6560612"/>
            <a:ext cx="41821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513" y="174172"/>
            <a:ext cx="8095055" cy="935045"/>
          </a:xfrm>
        </p:spPr>
        <p:txBody>
          <a:bodyPr anchor="b"/>
          <a:lstStyle>
            <a:lvl1pPr marL="0" indent="0" algn="l">
              <a:buNone/>
              <a:defRPr sz="2667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24700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23360" y="1450560"/>
            <a:ext cx="11226240" cy="490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400" b="0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B3962498-44BA-B384-095C-4545EF65C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1115" y="6617256"/>
            <a:ext cx="239807" cy="235898"/>
          </a:xfrm>
        </p:spPr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3645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98063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283202" y="6560612"/>
            <a:ext cx="41821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513" y="174172"/>
            <a:ext cx="8095055" cy="935045"/>
          </a:xfrm>
        </p:spPr>
        <p:txBody>
          <a:bodyPr anchor="b"/>
          <a:lstStyle>
            <a:lvl1pPr marL="0" indent="0" algn="l">
              <a:buNone/>
              <a:defRPr sz="2667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825715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rade Verbindung 26"/>
          <p:cNvSpPr/>
          <p:nvPr/>
        </p:nvSpPr>
        <p:spPr>
          <a:xfrm>
            <a:off x="0" y="6732777"/>
            <a:ext cx="12192000" cy="1"/>
          </a:xfrm>
          <a:prstGeom prst="line">
            <a:avLst/>
          </a:prstGeom>
          <a:ln w="203200">
            <a:solidFill>
              <a:srgbClr val="EAEAEA"/>
            </a:solidFill>
          </a:ln>
        </p:spPr>
        <p:txBody>
          <a:bodyPr lIns="60959" rIns="60959"/>
          <a:lstStyle/>
          <a:p>
            <a:endParaRPr sz="2400"/>
          </a:p>
        </p:txBody>
      </p:sp>
      <p:pic>
        <p:nvPicPr>
          <p:cNvPr id="3" name="Bild 6" descr="Bild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46452" y="485167"/>
            <a:ext cx="1505443" cy="50181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erade Verbindung 22"/>
          <p:cNvSpPr/>
          <p:nvPr/>
        </p:nvSpPr>
        <p:spPr>
          <a:xfrm>
            <a:off x="0" y="1101632"/>
            <a:ext cx="12192000" cy="1"/>
          </a:xfrm>
          <a:prstGeom prst="line">
            <a:avLst/>
          </a:prstGeom>
          <a:ln w="203200">
            <a:solidFill>
              <a:srgbClr val="EAEAEA"/>
            </a:solidFill>
          </a:ln>
        </p:spPr>
        <p:txBody>
          <a:bodyPr lIns="60959" rIns="60959"/>
          <a:lstStyle/>
          <a:p>
            <a:endParaRPr sz="2400"/>
          </a:p>
        </p:txBody>
      </p:sp>
      <p:sp>
        <p:nvSpPr>
          <p:cNvPr id="5" name="Rechteck 23"/>
          <p:cNvSpPr/>
          <p:nvPr/>
        </p:nvSpPr>
        <p:spPr>
          <a:xfrm>
            <a:off x="-3" y="969431"/>
            <a:ext cx="268803" cy="268801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60959" rIns="6095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6" name="Rechteck 24"/>
          <p:cNvSpPr/>
          <p:nvPr/>
        </p:nvSpPr>
        <p:spPr>
          <a:xfrm>
            <a:off x="-2" y="6599764"/>
            <a:ext cx="271039" cy="271037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60959" rIns="6095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7" name="Textfeld 10"/>
          <p:cNvSpPr txBox="1"/>
          <p:nvPr/>
        </p:nvSpPr>
        <p:spPr>
          <a:xfrm>
            <a:off x="641319" y="6621240"/>
            <a:ext cx="4580925" cy="235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9" rIns="60959" anchor="ctr">
            <a:spAutoFit/>
          </a:bodyPr>
          <a:lstStyle>
            <a:lvl1pPr defTabSz="342900">
              <a:defRPr sz="700">
                <a:solidFill>
                  <a:srgbClr val="333333"/>
                </a:solidFill>
              </a:defRPr>
            </a:lvl1pPr>
          </a:lstStyle>
          <a:p>
            <a:r>
              <a:rPr sz="933"/>
              <a:t>FAIR GmbH | GSI GmbH</a:t>
            </a:r>
          </a:p>
        </p:txBody>
      </p:sp>
      <p:pic>
        <p:nvPicPr>
          <p:cNvPr id="8" name="Bild 12" descr="Bild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54437" y="275766"/>
            <a:ext cx="1033408" cy="86117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Body Level One…"/>
          <p:cNvSpPr txBox="1">
            <a:spLocks noGrp="1"/>
          </p:cNvSpPr>
          <p:nvPr>
            <p:ph type="body" idx="1"/>
          </p:nvPr>
        </p:nvSpPr>
        <p:spPr>
          <a:xfrm>
            <a:off x="423512" y="1450686"/>
            <a:ext cx="11226903" cy="4903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" name="Title Text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417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/>
          <a:lstStyle/>
          <a:p>
            <a:r>
              <a:t>Title Text</a:t>
            </a:r>
          </a:p>
        </p:txBody>
      </p:sp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70583" y="6581317"/>
            <a:ext cx="310339" cy="30777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400">
                <a:solidFill>
                  <a:srgbClr val="333333"/>
                </a:solidFill>
              </a:defRPr>
            </a:lvl1pPr>
          </a:lstStyle>
          <a:p>
            <a:fld id="{86CB4B4D-7CA3-9044-876B-883B54F8677D}" type="slidenum">
              <a:rPr lang="en-DE" smtClean="0"/>
              <a:pPr/>
              <a:t>‹#›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949336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ransition spd="med"/>
  <p:hf hdr="0" ftr="0" dt="0"/>
  <p:txStyles>
    <p:titleStyle>
      <a:lvl1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891" marR="0" indent="-342891" algn="l" defTabSz="457189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24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1pPr>
      <a:lvl2pPr marL="800080" marR="0" indent="-342891" algn="l" defTabSz="457189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24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2pPr>
      <a:lvl3pPr marL="1230892" marR="0" indent="-316515" algn="l" defTabSz="457189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24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3pPr>
      <a:lvl4pPr marL="1714457" marR="0" indent="-342891" algn="l" defTabSz="457189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24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4pPr>
      <a:lvl5pPr marL="2240224" marR="0" indent="-411470" algn="l" defTabSz="457189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24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5pPr>
      <a:lvl6pPr marL="2560255" marR="0" indent="-274312" algn="l" defTabSz="457189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24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6pPr>
      <a:lvl7pPr marL="3017443" marR="0" indent="-274312" algn="l" defTabSz="457189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24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7pPr>
      <a:lvl8pPr marL="3474632" marR="0" indent="-274312" algn="l" defTabSz="457189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24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8pPr>
      <a:lvl9pPr marL="3931820" marR="0" indent="-274312" algn="l" defTabSz="457189" rtl="0" latinLnBrk="0">
        <a:lnSpc>
          <a:spcPct val="100000"/>
        </a:lnSpc>
        <a:spcBef>
          <a:spcPts val="533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24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609585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21917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828754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2438339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3047924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3657509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4267093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4876678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t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tif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tif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g"/><Relationship Id="rId5" Type="http://schemas.openxmlformats.org/officeDocument/2006/relationships/image" Target="NULL"/><Relationship Id="rId4" Type="http://schemas.openxmlformats.org/officeDocument/2006/relationships/image" Target="../media/image58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4.jpeg"/><Relationship Id="rId11" Type="http://schemas.openxmlformats.org/officeDocument/2006/relationships/image" Target="../media/image5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el 1"/>
          <p:cNvSpPr txBox="1">
            <a:spLocks noGrp="1"/>
          </p:cNvSpPr>
          <p:nvPr>
            <p:ph type="title"/>
          </p:nvPr>
        </p:nvSpPr>
        <p:spPr>
          <a:xfrm>
            <a:off x="2564594" y="2683757"/>
            <a:ext cx="6345634" cy="149048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Heavy ions in therapy and space: recent progress at GSI</a:t>
            </a:r>
          </a:p>
        </p:txBody>
      </p:sp>
      <p:sp>
        <p:nvSpPr>
          <p:cNvPr id="84" name="Untertitel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667"/>
              </a:spcBef>
              <a:defRPr sz="1300" b="1">
                <a:solidFill>
                  <a:srgbClr val="535353"/>
                </a:solidFill>
              </a:defRPr>
            </a:pPr>
            <a:r>
              <a:rPr lang="de-DE" sz="21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Marco Durante</a:t>
            </a:r>
          </a:p>
          <a:p>
            <a:pPr>
              <a:spcBef>
                <a:spcPts val="667"/>
              </a:spcBef>
              <a:defRPr sz="1300" b="1">
                <a:solidFill>
                  <a:srgbClr val="535353"/>
                </a:solidFill>
              </a:defRPr>
            </a:pPr>
            <a:endParaRPr lang="de-DE" sz="2133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667"/>
              </a:spcBef>
              <a:defRPr sz="1300" b="1">
                <a:solidFill>
                  <a:srgbClr val="535353"/>
                </a:solidFill>
              </a:defRPr>
            </a:pPr>
            <a:endParaRPr lang="de-DE" sz="2133" dirty="0"/>
          </a:p>
          <a:p>
            <a:pPr>
              <a:spcBef>
                <a:spcPts val="667"/>
              </a:spcBef>
              <a:defRPr sz="1300" b="1">
                <a:solidFill>
                  <a:srgbClr val="535353"/>
                </a:solidFill>
              </a:defRPr>
            </a:pPr>
            <a:endParaRPr lang="en-DE" sz="2133" dirty="0"/>
          </a:p>
          <a:p>
            <a:pPr>
              <a:spcBef>
                <a:spcPts val="667"/>
              </a:spcBef>
              <a:defRPr sz="1300" b="1">
                <a:solidFill>
                  <a:srgbClr val="535353"/>
                </a:solidFill>
              </a:defRPr>
            </a:pPr>
            <a:r>
              <a:rPr lang="de-DE" sz="2133" dirty="0"/>
              <a:t>KIT, 20.10.2025</a:t>
            </a:r>
            <a:endParaRPr sz="2133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E5A9C66-C4AB-7BEF-ABF7-E37907D15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709746" cy="112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th Science Workshop of the Program MML">
            <a:extLst>
              <a:ext uri="{FF2B5EF4-FFF2-40B4-BE49-F238E27FC236}">
                <a16:creationId xmlns:a16="http://schemas.microsoft.com/office/drawing/2014/main" id="{693B2AB2-A6EC-0487-18A8-D15626E46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8" y="5046153"/>
            <a:ext cx="6087650" cy="94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99092-9F7F-7438-2148-E61BEB1F7E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1</a:t>
            </a:fld>
            <a:endParaRPr lang="en-DE"/>
          </a:p>
        </p:txBody>
      </p:sp>
    </p:spTree>
  </p:cSld>
  <p:clrMapOvr>
    <a:masterClrMapping/>
  </p:clrMapOvr>
  <p:transition spd="med" advTm="139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E5CC0-B848-2955-D675-0E3B3D3AFD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513" y="174172"/>
            <a:ext cx="8441707" cy="935045"/>
          </a:xfrm>
        </p:spPr>
        <p:txBody>
          <a:bodyPr/>
          <a:lstStyle/>
          <a:p>
            <a:r>
              <a:rPr lang="en-US" dirty="0"/>
              <a:t>First image-guided treatment in vivo with RIB (</a:t>
            </a:r>
            <a:r>
              <a:rPr lang="en-US" baseline="30000" dirty="0"/>
              <a:t>11</a:t>
            </a:r>
            <a:r>
              <a:rPr lang="en-US" dirty="0"/>
              <a:t>C)</a:t>
            </a:r>
          </a:p>
        </p:txBody>
      </p:sp>
      <p:pic>
        <p:nvPicPr>
          <p:cNvPr id="4" name="Supplementary video 1.mp4">
            <a:hlinkClick r:id="" action="ppaction://media"/>
            <a:extLst>
              <a:ext uri="{FF2B5EF4-FFF2-40B4-BE49-F238E27FC236}">
                <a16:creationId xmlns:a16="http://schemas.microsoft.com/office/drawing/2014/main" id="{7DD56BC2-05EB-C849-4707-9F495D7349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484840"/>
            <a:ext cx="7628700" cy="3639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7B9AE3-F05C-2062-15C8-4912270A96A9}"/>
              </a:ext>
            </a:extLst>
          </p:cNvPr>
          <p:cNvSpPr txBox="1"/>
          <p:nvPr/>
        </p:nvSpPr>
        <p:spPr>
          <a:xfrm>
            <a:off x="318115" y="6178137"/>
            <a:ext cx="6992471" cy="400110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/>
            <a:r>
              <a:rPr lang="en-US" dirty="0"/>
              <a:t>Boscolo </a:t>
            </a:r>
            <a:r>
              <a:rPr lang="en-US" i="1" dirty="0"/>
              <a:t>et al., Nat. Phys</a:t>
            </a:r>
            <a:r>
              <a:rPr lang="en-US" dirty="0"/>
              <a:t>. 2025 (October issue)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6A396718-4BE6-12D8-ADC8-09BC885ED0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99" t="12508" b="12508"/>
          <a:stretch>
            <a:fillRect/>
          </a:stretch>
        </p:blipFill>
        <p:spPr>
          <a:xfrm>
            <a:off x="693273" y="5338457"/>
            <a:ext cx="2194180" cy="691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E5CB7F8B-CA12-CA8E-EE70-6D3B2AFC66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134" b="16030"/>
          <a:stretch>
            <a:fillRect/>
          </a:stretch>
        </p:blipFill>
        <p:spPr>
          <a:xfrm>
            <a:off x="8138382" y="5059401"/>
            <a:ext cx="1453676" cy="964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9022BB92-1816-2BAC-275C-1EA9A5C3A6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6030" y="5136145"/>
            <a:ext cx="1773151" cy="9279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4792BC8-2AC6-4550-454A-2836E9039F79}"/>
              </a:ext>
            </a:extLst>
          </p:cNvPr>
          <p:cNvGrpSpPr/>
          <p:nvPr/>
        </p:nvGrpSpPr>
        <p:grpSpPr>
          <a:xfrm>
            <a:off x="3237082" y="5116440"/>
            <a:ext cx="2757195" cy="907345"/>
            <a:chOff x="112169" y="47220"/>
            <a:chExt cx="2067896" cy="680509"/>
          </a:xfrm>
        </p:grpSpPr>
        <p:pic>
          <p:nvPicPr>
            <p:cNvPr id="12" name="Image" descr="Image">
              <a:extLst>
                <a:ext uri="{FF2B5EF4-FFF2-40B4-BE49-F238E27FC236}">
                  <a16:creationId xmlns:a16="http://schemas.microsoft.com/office/drawing/2014/main" id="{54288D10-E8B4-F3A3-A596-853DCA3B2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b="12990"/>
            <a:stretch>
              <a:fillRect/>
            </a:stretch>
          </p:blipFill>
          <p:spPr>
            <a:xfrm>
              <a:off x="112169" y="47220"/>
              <a:ext cx="1196167" cy="680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age" descr="Image">
              <a:extLst>
                <a:ext uri="{FF2B5EF4-FFF2-40B4-BE49-F238E27FC236}">
                  <a16:creationId xmlns:a16="http://schemas.microsoft.com/office/drawing/2014/main" id="{6EA30150-D320-017E-CDF6-2DC9AF348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8336" y="168928"/>
              <a:ext cx="871729" cy="558801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156612D-ACBB-99EA-2421-C67E16CA1D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3017" y="2205043"/>
            <a:ext cx="4508983" cy="219911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4931EA-789A-4182-9AD7-0F89C2D87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660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B8AC76-AFD0-0DB1-B47C-59935BB5E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1265" y="6617256"/>
            <a:ext cx="159657" cy="235898"/>
          </a:xfrm>
        </p:spPr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F8EEA7F-7D7E-C7F5-89D5-1132E97A0466}"/>
              </a:ext>
            </a:extLst>
          </p:cNvPr>
          <p:cNvSpPr txBox="1">
            <a:spLocks/>
          </p:cNvSpPr>
          <p:nvPr/>
        </p:nvSpPr>
        <p:spPr>
          <a:xfrm>
            <a:off x="143339" y="6260236"/>
            <a:ext cx="9802284" cy="36036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/>
              <a:t>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33584C-9551-37A3-CBCC-6050113A9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3" y="-1"/>
            <a:ext cx="5686745" cy="67049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10A5E8-A0BD-5BA3-AB62-E756D3A08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994" y="-4624"/>
            <a:ext cx="3304465" cy="3183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575C1C-28CD-DA27-CE79-C17105261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139" y="3058260"/>
            <a:ext cx="4670807" cy="36466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E661AF-A106-7E49-92EC-A682478105FB}"/>
              </a:ext>
            </a:extLst>
          </p:cNvPr>
          <p:cNvSpPr txBox="1"/>
          <p:nvPr/>
        </p:nvSpPr>
        <p:spPr>
          <a:xfrm>
            <a:off x="6790192" y="4862284"/>
            <a:ext cx="1972215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dirty="0"/>
              <a:t>see talk by Tamara </a:t>
            </a:r>
            <a:r>
              <a:rPr lang="en-US" sz="1800" dirty="0" err="1"/>
              <a:t>Vitacchio</a:t>
            </a:r>
            <a:r>
              <a:rPr lang="en-US" sz="1800" dirty="0"/>
              <a:t> for the new experiments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570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197726E-A280-7C81-A60C-440CBF0F6663}"/>
              </a:ext>
            </a:extLst>
          </p:cNvPr>
          <p:cNvGrpSpPr/>
          <p:nvPr/>
        </p:nvGrpSpPr>
        <p:grpSpPr>
          <a:xfrm>
            <a:off x="6421440" y="1109280"/>
            <a:ext cx="5725920" cy="5244480"/>
            <a:chOff x="4816080" y="831960"/>
            <a:chExt cx="4294440" cy="3933360"/>
          </a:xfrm>
        </p:grpSpPr>
        <p:sp>
          <p:nvSpPr>
            <p:cNvPr id="203" name="TextShape 1"/>
            <p:cNvSpPr txBox="1"/>
            <p:nvPr/>
          </p:nvSpPr>
          <p:spPr>
            <a:xfrm>
              <a:off x="4816080" y="831960"/>
              <a:ext cx="4294440" cy="393336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noAutofit/>
            </a:bodyPr>
            <a:lstStyle/>
            <a:p>
              <a:pPr>
                <a:lnSpc>
                  <a:spcPct val="100000"/>
                </a:lnSpc>
              </a:pPr>
              <a:endParaRPr lang="de-DE" sz="2400" spc="-1" dirty="0">
                <a:solidFill>
                  <a:srgbClr val="333333"/>
                </a:solidFill>
                <a:latin typeface="Arial"/>
              </a:endParaRPr>
            </a:p>
            <a:p>
              <a:pPr marL="342711" indent="-342231">
                <a:buClr>
                  <a:srgbClr val="FDBB63"/>
                </a:buClr>
                <a:buFont typeface="Wingdings" charset="2"/>
                <a:buChar char=""/>
              </a:pPr>
              <a:r>
                <a:rPr lang="en-US" sz="2400" spc="-1" dirty="0">
                  <a:solidFill>
                    <a:srgbClr val="333333"/>
                  </a:solidFill>
                  <a:latin typeface="Arial"/>
                  <a:ea typeface="Arial"/>
                </a:rPr>
                <a:t>First images with a</a:t>
              </a:r>
              <a:br>
                <a:rPr sz="2400" dirty="0"/>
              </a:br>
              <a:r>
                <a:rPr lang="en-US" sz="2400" spc="-1" dirty="0">
                  <a:solidFill>
                    <a:srgbClr val="333333"/>
                  </a:solidFill>
                  <a:latin typeface="Arial"/>
                  <a:ea typeface="Arial"/>
                </a:rPr>
                <a:t>scintillator-camera system (UCL)</a:t>
              </a:r>
              <a:endParaRPr lang="de-DE" sz="2400" spc="-1" dirty="0">
                <a:solidFill>
                  <a:srgbClr val="333333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de-DE" sz="2400" spc="-1" dirty="0">
                <a:solidFill>
                  <a:srgbClr val="333333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de-DE" sz="2400" spc="-1" dirty="0">
                <a:solidFill>
                  <a:srgbClr val="333333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de-DE" sz="2400" spc="-1" dirty="0">
                <a:solidFill>
                  <a:srgbClr val="333333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de-DE" sz="2400" spc="-1" dirty="0">
                <a:solidFill>
                  <a:srgbClr val="333333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de-DE" sz="2400" spc="-1" dirty="0">
                <a:solidFill>
                  <a:srgbClr val="333333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de-DE" sz="2400" spc="-1" dirty="0">
                <a:solidFill>
                  <a:srgbClr val="333333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de-DE" sz="2400" spc="-1" dirty="0">
                <a:solidFill>
                  <a:srgbClr val="333333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de-DE" sz="2400" spc="-1" dirty="0">
                <a:solidFill>
                  <a:srgbClr val="333333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de-DE" sz="2400" spc="-1" dirty="0">
                <a:solidFill>
                  <a:srgbClr val="333333"/>
                </a:solidFill>
                <a:latin typeface="Arial"/>
              </a:endParaRPr>
            </a:p>
            <a:p>
              <a:pPr marL="342711" indent="-342231">
                <a:buClr>
                  <a:srgbClr val="FDBB63"/>
                </a:buClr>
                <a:buFont typeface="Wingdings" charset="2"/>
                <a:buChar char=""/>
              </a:pPr>
              <a:r>
                <a:rPr lang="en-US" sz="2400" spc="-1" dirty="0">
                  <a:solidFill>
                    <a:srgbClr val="333333"/>
                  </a:solidFill>
                  <a:latin typeface="Arial"/>
                  <a:ea typeface="Arial"/>
                </a:rPr>
                <a:t>Acquire training data for AI-based online Helium range evaluation</a:t>
              </a:r>
              <a:endParaRPr lang="de-DE" sz="2400" spc="-1" dirty="0">
                <a:solidFill>
                  <a:srgbClr val="333333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de-DE" sz="2400" spc="-1" dirty="0">
                <a:solidFill>
                  <a:srgbClr val="333333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de-DE" sz="2400" spc="-1" dirty="0">
                <a:solidFill>
                  <a:srgbClr val="333333"/>
                </a:solidFill>
                <a:latin typeface="Arial"/>
              </a:endParaRPr>
            </a:p>
            <a:p>
              <a:pPr>
                <a:tabLst>
                  <a:tab pos="0" algn="l"/>
                </a:tabLst>
              </a:pPr>
              <a:endParaRPr lang="de-DE" sz="2400" spc="-1" dirty="0">
                <a:solidFill>
                  <a:srgbClr val="333333"/>
                </a:solidFill>
                <a:latin typeface="Arial"/>
              </a:endParaRPr>
            </a:p>
            <a:p>
              <a:pPr>
                <a:tabLst>
                  <a:tab pos="0" algn="l"/>
                </a:tabLst>
              </a:pPr>
              <a:endParaRPr lang="de-DE" sz="2400" spc="-1" dirty="0">
                <a:solidFill>
                  <a:srgbClr val="333333"/>
                </a:solidFill>
                <a:latin typeface="Arial"/>
              </a:endParaRPr>
            </a:p>
          </p:txBody>
        </p:sp>
        <p:pic>
          <p:nvPicPr>
            <p:cNvPr id="208" name="Picture 207"/>
            <p:cNvPicPr/>
            <p:nvPr/>
          </p:nvPicPr>
          <p:blipFill>
            <a:blip r:embed="rId3"/>
            <a:stretch/>
          </p:blipFill>
          <p:spPr>
            <a:xfrm>
              <a:off x="6004440" y="1733400"/>
              <a:ext cx="1680840" cy="23774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09" name="CustomShape 5"/>
            <p:cNvSpPr/>
            <p:nvPr/>
          </p:nvSpPr>
          <p:spPr>
            <a:xfrm>
              <a:off x="5045040" y="2365920"/>
              <a:ext cx="1269000" cy="28474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867" spc="-1">
                  <a:solidFill>
                    <a:srgbClr val="000000"/>
                  </a:solidFill>
                  <a:latin typeface="Arial"/>
                  <a:ea typeface="Arial"/>
                </a:rPr>
                <a:t>Scintillator</a:t>
              </a:r>
              <a:endParaRPr lang="de-DE" sz="1867" spc="-1">
                <a:latin typeface="Arial"/>
              </a:endParaRPr>
            </a:p>
          </p:txBody>
        </p:sp>
        <p:sp>
          <p:nvSpPr>
            <p:cNvPr id="210" name="CustomShape 6"/>
            <p:cNvSpPr/>
            <p:nvPr/>
          </p:nvSpPr>
          <p:spPr>
            <a:xfrm>
              <a:off x="7685280" y="2320560"/>
              <a:ext cx="973080" cy="28474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867" spc="-1">
                  <a:solidFill>
                    <a:srgbClr val="000000"/>
                  </a:solidFill>
                  <a:latin typeface="Arial"/>
                  <a:ea typeface="Arial"/>
                </a:rPr>
                <a:t>Mirrow</a:t>
              </a:r>
              <a:endParaRPr lang="de-DE" sz="1867" spc="-1">
                <a:latin typeface="Arial"/>
              </a:endParaRPr>
            </a:p>
          </p:txBody>
        </p:sp>
        <p:sp>
          <p:nvSpPr>
            <p:cNvPr id="211" name="CustomShape 7"/>
            <p:cNvSpPr/>
            <p:nvPr/>
          </p:nvSpPr>
          <p:spPr>
            <a:xfrm>
              <a:off x="7685280" y="3204720"/>
              <a:ext cx="1200600" cy="28474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867" spc="-1">
                  <a:solidFill>
                    <a:srgbClr val="000000"/>
                  </a:solidFill>
                  <a:latin typeface="Arial"/>
                  <a:ea typeface="Arial"/>
                </a:rPr>
                <a:t>Cameras</a:t>
              </a:r>
              <a:endParaRPr lang="de-DE" sz="1867" spc="-1">
                <a:latin typeface="Arial"/>
              </a:endParaRPr>
            </a:p>
          </p:txBody>
        </p:sp>
        <p:sp>
          <p:nvSpPr>
            <p:cNvPr id="212" name="Line 8"/>
            <p:cNvSpPr/>
            <p:nvPr/>
          </p:nvSpPr>
          <p:spPr>
            <a:xfrm>
              <a:off x="5955120" y="2518560"/>
              <a:ext cx="359280" cy="116640"/>
            </a:xfrm>
            <a:prstGeom prst="line">
              <a:avLst/>
            </a:prstGeom>
            <a:ln w="28440">
              <a:solidFill>
                <a:schemeClr val="bg1"/>
              </a:solidFill>
              <a:round/>
              <a:tailEnd type="arrow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213" name="Line 9"/>
            <p:cNvSpPr/>
            <p:nvPr/>
          </p:nvSpPr>
          <p:spPr>
            <a:xfrm flipH="1">
              <a:off x="7334640" y="2496600"/>
              <a:ext cx="408240" cy="170280"/>
            </a:xfrm>
            <a:prstGeom prst="line">
              <a:avLst/>
            </a:prstGeom>
            <a:ln w="28440">
              <a:solidFill>
                <a:schemeClr val="bg1"/>
              </a:solidFill>
              <a:round/>
              <a:tailEnd type="arrow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214" name="Line 10"/>
            <p:cNvSpPr/>
            <p:nvPr/>
          </p:nvSpPr>
          <p:spPr>
            <a:xfrm flipH="1" flipV="1">
              <a:off x="6492600" y="2263320"/>
              <a:ext cx="1250280" cy="1045800"/>
            </a:xfrm>
            <a:prstGeom prst="line">
              <a:avLst/>
            </a:prstGeom>
            <a:ln w="28440">
              <a:solidFill>
                <a:schemeClr val="bg1"/>
              </a:solidFill>
              <a:round/>
              <a:tailEnd type="arrow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215" name="Line 11"/>
            <p:cNvSpPr/>
            <p:nvPr/>
          </p:nvSpPr>
          <p:spPr>
            <a:xfrm flipH="1">
              <a:off x="6674760" y="3309120"/>
              <a:ext cx="1068120" cy="282960"/>
            </a:xfrm>
            <a:prstGeom prst="line">
              <a:avLst/>
            </a:prstGeom>
            <a:ln w="28440">
              <a:solidFill>
                <a:schemeClr val="bg1"/>
              </a:solidFill>
              <a:round/>
              <a:tailEnd type="arrow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216" name="Line 12"/>
            <p:cNvSpPr/>
            <p:nvPr/>
          </p:nvSpPr>
          <p:spPr>
            <a:xfrm flipH="1">
              <a:off x="7382520" y="3387600"/>
              <a:ext cx="312840" cy="156960"/>
            </a:xfrm>
            <a:prstGeom prst="line">
              <a:avLst/>
            </a:prstGeom>
            <a:ln w="28440">
              <a:solidFill>
                <a:schemeClr val="bg1"/>
              </a:solidFill>
              <a:round/>
              <a:tailEnd type="arrow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en-US" sz="2400"/>
            </a:p>
          </p:txBody>
        </p:sp>
      </p:grp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0678A6D-9756-3834-2424-315318F4CD8E}"/>
              </a:ext>
            </a:extLst>
          </p:cNvPr>
          <p:cNvSpPr txBox="1">
            <a:spLocks/>
          </p:cNvSpPr>
          <p:nvPr/>
        </p:nvSpPr>
        <p:spPr>
          <a:xfrm>
            <a:off x="400946" y="417243"/>
            <a:ext cx="8095057" cy="935047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Mixed ion beams for particle imaging</a:t>
            </a:r>
          </a:p>
        </p:txBody>
      </p:sp>
      <p:grpSp>
        <p:nvGrpSpPr>
          <p:cNvPr id="3" name="Gruppieren 8">
            <a:extLst>
              <a:ext uri="{FF2B5EF4-FFF2-40B4-BE49-F238E27FC236}">
                <a16:creationId xmlns:a16="http://schemas.microsoft.com/office/drawing/2014/main" id="{7F9349EF-EE53-520A-1D50-B3B5A02A6201}"/>
              </a:ext>
            </a:extLst>
          </p:cNvPr>
          <p:cNvGrpSpPr>
            <a:grpSpLocks noChangeAspect="1"/>
          </p:cNvGrpSpPr>
          <p:nvPr/>
        </p:nvGrpSpPr>
        <p:grpSpPr>
          <a:xfrm>
            <a:off x="117439" y="1280795"/>
            <a:ext cx="5583660" cy="2751799"/>
            <a:chOff x="3351875" y="2674038"/>
            <a:chExt cx="2595476" cy="127913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0B3BB8B1-DDCB-3CD2-25BF-0BBC1CAA43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30"/>
            <a:stretch/>
          </p:blipFill>
          <p:spPr>
            <a:xfrm>
              <a:off x="3427351" y="2674038"/>
              <a:ext cx="2520000" cy="1279130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F964379E-0D0D-9812-04FF-65CD1FBB9802}"/>
                </a:ext>
              </a:extLst>
            </p:cNvPr>
            <p:cNvSpPr txBox="1"/>
            <p:nvPr/>
          </p:nvSpPr>
          <p:spPr>
            <a:xfrm rot="420000">
              <a:off x="3351875" y="3390461"/>
              <a:ext cx="630318" cy="175103"/>
            </a:xfrm>
            <a:prstGeom prst="rect">
              <a:avLst/>
            </a:prstGeom>
            <a:noFill/>
          </p:spPr>
          <p:txBody>
            <a:bodyPr wrap="none" lIns="24000" tIns="24000" rIns="24000" bIns="24000" rtlCol="0">
              <a:spAutoFit/>
            </a:bodyPr>
            <a:lstStyle/>
            <a:p>
              <a:r>
                <a:rPr lang="en-US" sz="2133" b="1" dirty="0"/>
                <a:t>Treatment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EEDA9F45-F082-93D1-EA59-2FB636139106}"/>
                </a:ext>
              </a:extLst>
            </p:cNvPr>
            <p:cNvSpPr txBox="1"/>
            <p:nvPr/>
          </p:nvSpPr>
          <p:spPr>
            <a:xfrm rot="420000">
              <a:off x="4744138" y="3549682"/>
              <a:ext cx="509100" cy="175103"/>
            </a:xfrm>
            <a:prstGeom prst="rect">
              <a:avLst/>
            </a:prstGeom>
            <a:noFill/>
          </p:spPr>
          <p:txBody>
            <a:bodyPr wrap="none" lIns="24000" tIns="24000" rIns="24000" bIns="24000" rtlCol="0">
              <a:spAutoFit/>
            </a:bodyPr>
            <a:lstStyle/>
            <a:p>
              <a:r>
                <a:rPr lang="en-US" sz="2133" b="1" dirty="0"/>
                <a:t>Imaging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CD822FD9-200A-41C4-26BF-FF025E0A248E}"/>
                </a:ext>
              </a:extLst>
            </p:cNvPr>
            <p:cNvSpPr txBox="1"/>
            <p:nvPr/>
          </p:nvSpPr>
          <p:spPr>
            <a:xfrm>
              <a:off x="3483659" y="2995607"/>
              <a:ext cx="208068" cy="175103"/>
            </a:xfrm>
            <a:prstGeom prst="rect">
              <a:avLst/>
            </a:prstGeom>
            <a:noFill/>
          </p:spPr>
          <p:txBody>
            <a:bodyPr wrap="none" lIns="24000" tIns="24000" rIns="24000" bIns="24000" rtlCol="0">
              <a:spAutoFit/>
            </a:bodyPr>
            <a:lstStyle/>
            <a:p>
              <a:r>
                <a:rPr lang="en-US" sz="2133" b="1" baseline="30000" dirty="0">
                  <a:solidFill>
                    <a:srgbClr val="C00000"/>
                  </a:solidFill>
                </a:rPr>
                <a:t>12</a:t>
              </a:r>
              <a:r>
                <a:rPr lang="en-US" sz="2133" b="1" dirty="0">
                  <a:solidFill>
                    <a:srgbClr val="C00000"/>
                  </a:solidFill>
                </a:rPr>
                <a:t>C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5691C156-5268-E3F3-7806-1377075C8DFC}"/>
                </a:ext>
              </a:extLst>
            </p:cNvPr>
            <p:cNvSpPr txBox="1"/>
            <p:nvPr/>
          </p:nvSpPr>
          <p:spPr>
            <a:xfrm>
              <a:off x="5023266" y="3182629"/>
              <a:ext cx="231912" cy="175103"/>
            </a:xfrm>
            <a:prstGeom prst="rect">
              <a:avLst/>
            </a:prstGeom>
            <a:noFill/>
          </p:spPr>
          <p:txBody>
            <a:bodyPr wrap="none" lIns="24000" tIns="24000" rIns="24000" bIns="24000" rtlCol="0">
              <a:spAutoFit/>
            </a:bodyPr>
            <a:lstStyle/>
            <a:p>
              <a:r>
                <a:rPr lang="en-US" sz="2133" b="1" baseline="30000" dirty="0">
                  <a:solidFill>
                    <a:srgbClr val="45CC37"/>
                  </a:solidFill>
                </a:rPr>
                <a:t>4</a:t>
              </a:r>
              <a:r>
                <a:rPr lang="en-US" sz="2133" b="1" dirty="0">
                  <a:solidFill>
                    <a:srgbClr val="45CC37"/>
                  </a:solidFill>
                </a:rPr>
                <a:t>He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763A7F1-2E54-3CBF-DDF7-30246F89F847}"/>
              </a:ext>
            </a:extLst>
          </p:cNvPr>
          <p:cNvGrpSpPr/>
          <p:nvPr/>
        </p:nvGrpSpPr>
        <p:grpSpPr>
          <a:xfrm>
            <a:off x="135011" y="5433153"/>
            <a:ext cx="2757195" cy="907345"/>
            <a:chOff x="112169" y="47220"/>
            <a:chExt cx="2067896" cy="680509"/>
          </a:xfrm>
        </p:grpSpPr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CA59464E-8E0A-E621-C9D4-3E31BBB71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12990"/>
            <a:stretch>
              <a:fillRect/>
            </a:stretch>
          </p:blipFill>
          <p:spPr>
            <a:xfrm>
              <a:off x="112169" y="47220"/>
              <a:ext cx="1196167" cy="680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mage" descr="Image">
              <a:extLst>
                <a:ext uri="{FF2B5EF4-FFF2-40B4-BE49-F238E27FC236}">
                  <a16:creationId xmlns:a16="http://schemas.microsoft.com/office/drawing/2014/main" id="{9D7081A6-DA17-D153-8B45-E5933EF90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8336" y="168928"/>
              <a:ext cx="871729" cy="55880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5BF269E-7A4A-8DF1-22D0-56EBCCCCAF9C}"/>
              </a:ext>
            </a:extLst>
          </p:cNvPr>
          <p:cNvSpPr txBox="1"/>
          <p:nvPr/>
        </p:nvSpPr>
        <p:spPr>
          <a:xfrm>
            <a:off x="1475508" y="4600800"/>
            <a:ext cx="5444008" cy="492443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/>
            <a:r>
              <a:rPr lang="en-US" sz="2400" dirty="0"/>
              <a:t>Christian Graeff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A9EC928-B1E3-BCBF-4CFD-D1C74ADBE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80" y="4130096"/>
            <a:ext cx="1162305" cy="130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E83909B6-D500-BE43-BC40-FD025872C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1265" y="6617256"/>
            <a:ext cx="159657" cy="235898"/>
          </a:xfrm>
        </p:spPr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423360" y="1450560"/>
            <a:ext cx="11226240" cy="49032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de-DE" sz="2400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218" name="TextShape 2"/>
          <p:cNvSpPr txBox="1"/>
          <p:nvPr/>
        </p:nvSpPr>
        <p:spPr>
          <a:xfrm>
            <a:off x="423360" y="174240"/>
            <a:ext cx="8094720" cy="93456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>
              <a:tabLst>
                <a:tab pos="0" algn="l"/>
              </a:tabLst>
            </a:pPr>
            <a:r>
              <a:rPr lang="de-DE" sz="2667" b="1" spc="-1" dirty="0" err="1">
                <a:solidFill>
                  <a:srgbClr val="333333"/>
                </a:solidFill>
                <a:latin typeface="Arial"/>
                <a:ea typeface="Arial"/>
              </a:rPr>
              <a:t>Beamtime</a:t>
            </a:r>
            <a:r>
              <a:rPr lang="de-DE" sz="2667" b="1" spc="-1" dirty="0">
                <a:solidFill>
                  <a:srgbClr val="333333"/>
                </a:solidFill>
                <a:latin typeface="Arial"/>
                <a:ea typeface="Arial"/>
              </a:rPr>
              <a:t> May 2025: Imaging </a:t>
            </a:r>
            <a:r>
              <a:rPr lang="de-DE" sz="2667" b="1" spc="-1" dirty="0" err="1">
                <a:solidFill>
                  <a:srgbClr val="333333"/>
                </a:solidFill>
                <a:latin typeface="Arial"/>
                <a:ea typeface="Arial"/>
              </a:rPr>
              <a:t>of</a:t>
            </a:r>
            <a:r>
              <a:rPr lang="de-DE" sz="2667" b="1" spc="-1" dirty="0">
                <a:solidFill>
                  <a:srgbClr val="333333"/>
                </a:solidFill>
                <a:latin typeface="Arial"/>
                <a:ea typeface="Arial"/>
              </a:rPr>
              <a:t> C- and He-</a:t>
            </a:r>
            <a:r>
              <a:rPr lang="de-DE" sz="2667" b="1" spc="-1" dirty="0" err="1">
                <a:solidFill>
                  <a:srgbClr val="333333"/>
                </a:solidFill>
                <a:latin typeface="Arial"/>
                <a:ea typeface="Arial"/>
              </a:rPr>
              <a:t>ions</a:t>
            </a:r>
            <a:endParaRPr lang="de-DE" sz="2667" spc="-1" dirty="0">
              <a:solidFill>
                <a:srgbClr val="333333"/>
              </a:solidFill>
              <a:latin typeface="Arial"/>
            </a:endParaRPr>
          </a:p>
        </p:txBody>
      </p:sp>
      <p:pic>
        <p:nvPicPr>
          <p:cNvPr id="219" name="Picture 218"/>
          <p:cNvPicPr/>
          <p:nvPr/>
        </p:nvPicPr>
        <p:blipFill>
          <a:blip r:embed="rId3"/>
          <a:stretch/>
        </p:blipFill>
        <p:spPr>
          <a:xfrm>
            <a:off x="1317120" y="1995360"/>
            <a:ext cx="10411200" cy="3822720"/>
          </a:xfrm>
          <a:prstGeom prst="rect">
            <a:avLst/>
          </a:prstGeom>
          <a:ln>
            <a:noFill/>
          </a:ln>
        </p:spPr>
      </p:pic>
      <p:sp>
        <p:nvSpPr>
          <p:cNvPr id="220" name="CustomShape 3"/>
          <p:cNvSpPr/>
          <p:nvPr/>
        </p:nvSpPr>
        <p:spPr>
          <a:xfrm>
            <a:off x="480" y="3297600"/>
            <a:ext cx="1218720" cy="1218720"/>
          </a:xfrm>
          <a:prstGeom prst="ellipse">
            <a:avLst/>
          </a:prstGeom>
          <a:solidFill>
            <a:srgbClr val="FDBB63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6EC4B1-2AA3-E8AB-E6A2-257C1F077568}"/>
              </a:ext>
            </a:extLst>
          </p:cNvPr>
          <p:cNvSpPr txBox="1"/>
          <p:nvPr/>
        </p:nvSpPr>
        <p:spPr>
          <a:xfrm>
            <a:off x="7119007" y="5818081"/>
            <a:ext cx="4218152" cy="861774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l"/>
            <a:r>
              <a:rPr lang="en-US" sz="2400" dirty="0"/>
              <a:t>C-ion beam stopped with range shifter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86B09F2-1F92-8970-0B77-ABA48083A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1265" y="6617256"/>
            <a:ext cx="159657" cy="235898"/>
          </a:xfrm>
        </p:spPr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51EE0-C7D4-0BF6-4A74-7B1E0C3C0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914400"/>
          </a:xfrm>
        </p:spPr>
        <p:txBody>
          <a:bodyPr/>
          <a:lstStyle/>
          <a:p>
            <a:r>
              <a:rPr lang="en-US" dirty="0"/>
              <a:t>Do we need other ions in therapy?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3CEE4B-E5BC-A0A7-BFF6-6BCDB69E5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00" y="3783500"/>
            <a:ext cx="6619120" cy="193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7CBBF2-D1F8-87BE-7922-E490BE59A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0" y="1457324"/>
            <a:ext cx="6580063" cy="2326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32C9A2-62FE-A7E8-555B-85917A7859FE}"/>
              </a:ext>
            </a:extLst>
          </p:cNvPr>
          <p:cNvSpPr txBox="1"/>
          <p:nvPr/>
        </p:nvSpPr>
        <p:spPr>
          <a:xfrm>
            <a:off x="49826" y="5813198"/>
            <a:ext cx="6684094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000" dirty="0"/>
              <a:t>Sakamoto </a:t>
            </a:r>
            <a:r>
              <a:rPr lang="en-US" sz="2000" i="1" dirty="0"/>
              <a:t>et al., Int. J. </a:t>
            </a:r>
            <a:r>
              <a:rPr lang="en-US" sz="2000" i="1" dirty="0" err="1"/>
              <a:t>Radiat</a:t>
            </a:r>
            <a:r>
              <a:rPr lang="en-US" sz="2000" i="1" dirty="0"/>
              <a:t>. Oncol. Biol. Phys.</a:t>
            </a:r>
            <a:r>
              <a:rPr lang="en-US" sz="2000" dirty="0"/>
              <a:t> 2025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B104DC-4DD6-E04C-CEC5-2AB551743A4D}"/>
              </a:ext>
            </a:extLst>
          </p:cNvPr>
          <p:cNvGrpSpPr/>
          <p:nvPr/>
        </p:nvGrpSpPr>
        <p:grpSpPr>
          <a:xfrm>
            <a:off x="6733919" y="-1"/>
            <a:ext cx="2330623" cy="6634202"/>
            <a:chOff x="6733919" y="-1"/>
            <a:chExt cx="2330623" cy="663420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5980B8-E452-1980-C874-FC8BC0CF0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4582131" y="2151789"/>
              <a:ext cx="6634200" cy="233062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128375-4652-54AC-CEC9-B67EF8764852}"/>
                </a:ext>
              </a:extLst>
            </p:cNvPr>
            <p:cNvSpPr txBox="1"/>
            <p:nvPr/>
          </p:nvSpPr>
          <p:spPr>
            <a:xfrm>
              <a:off x="6888898" y="-1"/>
              <a:ext cx="171728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GBM grade IV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2876AB-3E7A-4236-42D2-287C39BB6E1B}"/>
                </a:ext>
              </a:extLst>
            </p:cNvPr>
            <p:cNvSpPr txBox="1"/>
            <p:nvPr/>
          </p:nvSpPr>
          <p:spPr>
            <a:xfrm>
              <a:off x="7001558" y="2219917"/>
              <a:ext cx="179534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PET-FDG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B8B0DA-9582-BD86-DA88-A0DC63C1A973}"/>
                </a:ext>
              </a:extLst>
            </p:cNvPr>
            <p:cNvSpPr txBox="1"/>
            <p:nvPr/>
          </p:nvSpPr>
          <p:spPr>
            <a:xfrm>
              <a:off x="6888897" y="4564013"/>
              <a:ext cx="171728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PET-FMISO</a:t>
              </a:r>
            </a:p>
          </p:txBody>
        </p:sp>
      </p:grpSp>
      <p:pic>
        <p:nvPicPr>
          <p:cNvPr id="3074" name="Picture 2" descr="glioblastoma survival">
            <a:extLst>
              <a:ext uri="{FF2B5EF4-FFF2-40B4-BE49-F238E27FC236}">
                <a16:creationId xmlns:a16="http://schemas.microsoft.com/office/drawing/2014/main" id="{8C7BA222-8571-28FC-863E-1C22D8F37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356" y="2293987"/>
            <a:ext cx="3906644" cy="298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CBF6CC-546B-1FC1-CCB5-3AFC870DD785}"/>
              </a:ext>
            </a:extLst>
          </p:cNvPr>
          <p:cNvSpPr txBox="1"/>
          <p:nvPr/>
        </p:nvSpPr>
        <p:spPr>
          <a:xfrm>
            <a:off x="9222232" y="5551588"/>
            <a:ext cx="2360168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∼15.000 deaths/year in Europe and incidence is raising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D3A1A6-FF85-246C-6F69-244C2F591AC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14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881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F80A5-DD2E-8D1A-E8BD-8A88EB42A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use FLASH to reduce the toxicity of very heavy 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77663-967A-7075-5872-53D46E230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99" y="1443037"/>
            <a:ext cx="5957888" cy="3971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DA509F-C0C5-A7E5-1903-9CA50A165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592" y="1443037"/>
            <a:ext cx="5889509" cy="4206792"/>
          </a:xfrm>
          <a:prstGeom prst="rect">
            <a:avLst/>
          </a:prstGeom>
        </p:spPr>
      </p:pic>
      <p:pic>
        <p:nvPicPr>
          <p:cNvPr id="3076" name="Picture 4" descr="ERC Logos &amp; Brand Guidelines – Official Visual Identity Assets">
            <a:extLst>
              <a:ext uri="{FF2B5EF4-FFF2-40B4-BE49-F238E27FC236}">
                <a16:creationId xmlns:a16="http://schemas.microsoft.com/office/drawing/2014/main" id="{10B70E9C-1FD0-1B2B-F9F0-4E8E203B3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5414962"/>
            <a:ext cx="3300413" cy="138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B2C2F0-2E2F-A27A-D717-20FF7A3C9741}"/>
              </a:ext>
            </a:extLst>
          </p:cNvPr>
          <p:cNvSpPr txBox="1"/>
          <p:nvPr/>
        </p:nvSpPr>
        <p:spPr>
          <a:xfrm>
            <a:off x="5972175" y="6000750"/>
            <a:ext cx="4586288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err="1"/>
              <a:t>www.gsi.de</a:t>
            </a:r>
            <a:r>
              <a:rPr lang="en-US" dirty="0"/>
              <a:t>/HI-FLASH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CC5051-0A4A-6E5D-C8E2-4EDD4FD10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504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468A-3AB9-2B9D-5CA6-E62E62E6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HI-FLASH experimental plan: comparing </a:t>
            </a:r>
            <a:r>
              <a:rPr lang="en-US" baseline="30000" dirty="0"/>
              <a:t>20</a:t>
            </a:r>
            <a:r>
              <a:rPr lang="en-US" dirty="0"/>
              <a:t>Ne to </a:t>
            </a:r>
            <a:r>
              <a:rPr lang="en-US" baseline="30000" dirty="0"/>
              <a:t>1</a:t>
            </a:r>
            <a:r>
              <a:rPr lang="en-US" dirty="0"/>
              <a:t>H in FLASH conditions in rat GBM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BFC028-18C9-E422-F21B-0768B4D03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2" y="1270988"/>
            <a:ext cx="9386336" cy="5279815"/>
          </a:xfrm>
          <a:prstGeom prst="rect">
            <a:avLst/>
          </a:prstGeom>
        </p:spPr>
      </p:pic>
      <p:pic>
        <p:nvPicPr>
          <p:cNvPr id="5" name="Picture 4" descr="ERC Logos &amp; Brand Guidelines – Official Visual Identity Assets">
            <a:extLst>
              <a:ext uri="{FF2B5EF4-FFF2-40B4-BE49-F238E27FC236}">
                <a16:creationId xmlns:a16="http://schemas.microsoft.com/office/drawing/2014/main" id="{054034F2-31ED-0A86-A774-F12DD5DD1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162" y="2031641"/>
            <a:ext cx="2155316" cy="90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97B153-C3F8-B31B-7992-FE744E407595}"/>
              </a:ext>
            </a:extLst>
          </p:cNvPr>
          <p:cNvSpPr txBox="1"/>
          <p:nvPr/>
        </p:nvSpPr>
        <p:spPr>
          <a:xfrm>
            <a:off x="9669532" y="3198167"/>
            <a:ext cx="4586288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err="1"/>
              <a:t>www.gsi.de</a:t>
            </a:r>
            <a:r>
              <a:rPr lang="en-US" dirty="0"/>
              <a:t>/HI-FLASH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5234C5-0D3E-D022-C1BD-A82B68BA0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6639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D49C-BEEA-A74A-AD2C-A364797AD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therapy to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326F6-EBA8-924C-A11F-10776FE32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628B5-C590-604B-943C-29757CAB6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1556"/>
            <a:ext cx="12192000" cy="485556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9F84A2-B757-2B52-6B05-768CE377A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9015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Space Biomedical Research Institute (NSBRI ...">
            <a:extLst>
              <a:ext uri="{FF2B5EF4-FFF2-40B4-BE49-F238E27FC236}">
                <a16:creationId xmlns:a16="http://schemas.microsoft.com/office/drawing/2014/main" id="{505CC658-8935-179C-BFA0-B8BA72D56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852" y="3228842"/>
            <a:ext cx="3017078" cy="301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5CA233-32E2-4DA7-E9A8-204BF5246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2718"/>
            <a:ext cx="4249647" cy="3506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BAC415-1BD8-52B7-5BA4-88BFE5DD6DDF}"/>
              </a:ext>
            </a:extLst>
          </p:cNvPr>
          <p:cNvSpPr txBox="1"/>
          <p:nvPr/>
        </p:nvSpPr>
        <p:spPr>
          <a:xfrm>
            <a:off x="4485919" y="1450717"/>
            <a:ext cx="2743200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Cucinotta &amp; Durante, </a:t>
            </a:r>
            <a:r>
              <a:rPr lang="en-US" i="1" dirty="0"/>
              <a:t>Lancet Oncol.</a:t>
            </a:r>
            <a:r>
              <a:rPr lang="en-US" dirty="0"/>
              <a:t> 2006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7A8E10-CAAF-C409-A7E2-C5C0319CF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54697"/>
            <a:ext cx="7772400" cy="1170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5B778-D748-8CAA-1B53-38E091663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859" y="5941120"/>
            <a:ext cx="6680200" cy="6096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2C105EF-C544-A76D-BA8A-D2ECEE100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59" y="143126"/>
            <a:ext cx="7239137" cy="787558"/>
          </a:xfrm>
        </p:spPr>
        <p:txBody>
          <a:bodyPr/>
          <a:lstStyle/>
          <a:p>
            <a:r>
              <a:rPr lang="en-US" dirty="0"/>
              <a:t>Is space radiation a danger?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96DBC3E-1F6E-2990-CEFE-9BC1D8239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52" y="59477"/>
            <a:ext cx="1369667" cy="113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C4F83A-5DA7-5AEC-2EA1-8B2AB395535E}"/>
              </a:ext>
            </a:extLst>
          </p:cNvPr>
          <p:cNvSpPr txBox="1"/>
          <p:nvPr/>
        </p:nvSpPr>
        <p:spPr>
          <a:xfrm>
            <a:off x="7898296" y="1450717"/>
            <a:ext cx="3361634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dirty="0"/>
              <a:t>1 day in deep space </a:t>
            </a:r>
            <a:r>
              <a:rPr lang="en-DE" dirty="0"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≈</a:t>
            </a:r>
          </a:p>
          <a:p>
            <a:pPr algn="l"/>
            <a:r>
              <a:rPr lang="en-US" dirty="0"/>
              <a:t>1 year on Earth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D1AE8-4926-B77C-0942-B82A0973B18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18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106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BDC5A-2AD4-71AD-CB02-4749EBBF8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Galactic cosmic radiation: HZE particles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67B700-9788-88B0-B174-334A78ADAB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E7E364-6CDD-FE18-842B-14732F15F00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19</a:t>
            </a:fld>
            <a:endParaRPr lang="en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A64386-A001-6F44-AFF7-D704CB454E4E}"/>
              </a:ext>
            </a:extLst>
          </p:cNvPr>
          <p:cNvSpPr txBox="1"/>
          <p:nvPr/>
        </p:nvSpPr>
        <p:spPr>
          <a:xfrm>
            <a:off x="7245751" y="5792716"/>
            <a:ext cx="4219416" cy="810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r>
              <a:rPr lang="en-US" dirty="0"/>
              <a:t>Durante &amp; </a:t>
            </a:r>
            <a:r>
              <a:rPr lang="en-US" dirty="0" err="1"/>
              <a:t>Cucinotta</a:t>
            </a:r>
            <a:r>
              <a:rPr lang="en-US" dirty="0"/>
              <a:t>, </a:t>
            </a:r>
            <a:r>
              <a:rPr lang="en-US" i="1" dirty="0"/>
              <a:t>Rev. Mod. Phys.</a:t>
            </a:r>
            <a:r>
              <a:rPr lang="en-US" dirty="0"/>
              <a:t> 2011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8A93F6-ECF9-CB78-F165-8CB0AC1F7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604" y="1411076"/>
            <a:ext cx="5706661" cy="4342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16AA0D-AD58-3239-712E-58D8D345B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7" y="1319715"/>
            <a:ext cx="6518916" cy="541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5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C8FEC-D744-985C-5F58-96A7A79473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521265" y="6617256"/>
            <a:ext cx="159657" cy="235898"/>
          </a:xfrm>
        </p:spPr>
        <p:txBody>
          <a:bodyPr/>
          <a:lstStyle/>
          <a:p>
            <a:fld id="{86CB4B4D-7CA3-9044-876B-883B54F8677D}" type="slidenum">
              <a:rPr lang="en-DE" smtClean="0"/>
              <a:t>2</a:t>
            </a:fld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9D447D-E684-1695-461A-F2E91EB72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928" y="1144298"/>
            <a:ext cx="5232977" cy="5232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66A426-CF6E-8ECC-BACD-65CEE72F6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27" y="1499597"/>
            <a:ext cx="5488347" cy="40782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9222CB-3EE3-F8C6-2B1A-32D256338437}"/>
              </a:ext>
            </a:extLst>
          </p:cNvPr>
          <p:cNvSpPr txBox="1"/>
          <p:nvPr/>
        </p:nvSpPr>
        <p:spPr>
          <a:xfrm>
            <a:off x="0" y="340497"/>
            <a:ext cx="7842622" cy="4414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1219170" hangingPunct="0"/>
            <a:r>
              <a:rPr lang="en-US" sz="2400" b="1" dirty="0">
                <a:solidFill>
                  <a:srgbClr val="FF0000"/>
                </a:solidFill>
                <a:sym typeface="Helvetica Neue"/>
              </a:rPr>
              <a:t>Particle therapy today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5E5E7A-748F-D57B-E3E5-E7929D5B5E8E}"/>
              </a:ext>
            </a:extLst>
          </p:cNvPr>
          <p:cNvSpPr txBox="1"/>
          <p:nvPr/>
        </p:nvSpPr>
        <p:spPr>
          <a:xfrm>
            <a:off x="7053943" y="1830322"/>
            <a:ext cx="2560320" cy="13032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1219170" hangingPunct="0"/>
            <a:r>
              <a:rPr lang="en-US" sz="2000" dirty="0">
                <a:solidFill>
                  <a:srgbClr val="5E5E5E"/>
                </a:solidFill>
                <a:sym typeface="Helvetica Neue"/>
              </a:rPr>
              <a:t>Total </a:t>
            </a:r>
            <a:r>
              <a:rPr lang="en-US" sz="2000" dirty="0"/>
              <a:t>: 132 facilities in 23 counties</a:t>
            </a:r>
          </a:p>
          <a:p>
            <a:pPr algn="ctr" defTabSz="1219170" hangingPunct="0"/>
            <a:r>
              <a:rPr lang="en-US" sz="2000" dirty="0">
                <a:solidFill>
                  <a:srgbClr val="5E5E5E"/>
                </a:solidFill>
                <a:sym typeface="Helvetica Neue"/>
              </a:rPr>
              <a:t>115 protons</a:t>
            </a:r>
          </a:p>
          <a:p>
            <a:pPr algn="ctr" defTabSz="1219170" hangingPunct="0"/>
            <a:r>
              <a:rPr lang="en-US" sz="2000" dirty="0">
                <a:solidFill>
                  <a:srgbClr val="5E5E5E"/>
                </a:solidFill>
                <a:sym typeface="Helvetica Neue"/>
              </a:rPr>
              <a:t>17 C-ions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7BDF28-47ED-20EC-EB32-81214E223558}"/>
              </a:ext>
            </a:extLst>
          </p:cNvPr>
          <p:cNvSpPr txBox="1"/>
          <p:nvPr/>
        </p:nvSpPr>
        <p:spPr>
          <a:xfrm>
            <a:off x="535577" y="5957419"/>
            <a:ext cx="3622489" cy="3799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1219170" hangingPunct="0"/>
            <a:r>
              <a:rPr lang="en-US" sz="2000" dirty="0" err="1">
                <a:solidFill>
                  <a:srgbClr val="5E5E5E"/>
                </a:solidFill>
                <a:sym typeface="Helvetica Neue"/>
              </a:rPr>
              <a:t>Maradia</a:t>
            </a:r>
            <a:r>
              <a:rPr lang="en-US" sz="2000" dirty="0">
                <a:solidFill>
                  <a:srgbClr val="5E5E5E"/>
                </a:solidFill>
                <a:sym typeface="Helvetica Neue"/>
              </a:rPr>
              <a:t> </a:t>
            </a:r>
            <a:r>
              <a:rPr lang="en-US" sz="2000" i="1" dirty="0">
                <a:solidFill>
                  <a:srgbClr val="5E5E5E"/>
                </a:solidFill>
                <a:sym typeface="Helvetica Neue"/>
              </a:rPr>
              <a:t>et al., Nat. Phys</a:t>
            </a:r>
            <a:r>
              <a:rPr lang="en-US" sz="2000" dirty="0">
                <a:solidFill>
                  <a:srgbClr val="5E5E5E"/>
                </a:solidFill>
                <a:sym typeface="Helvetica Neue"/>
              </a:rPr>
              <a:t>.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E782E3-B8BA-1967-15EE-F8F38284F8FC}"/>
              </a:ext>
            </a:extLst>
          </p:cNvPr>
          <p:cNvSpPr txBox="1"/>
          <p:nvPr/>
        </p:nvSpPr>
        <p:spPr>
          <a:xfrm>
            <a:off x="6712131" y="6217341"/>
            <a:ext cx="4795547" cy="3799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1219170" hangingPunct="0"/>
            <a:r>
              <a:rPr lang="en-US" sz="2000" dirty="0">
                <a:solidFill>
                  <a:srgbClr val="5E5E5E"/>
                </a:solidFill>
                <a:sym typeface="Helvetica Neue"/>
              </a:rPr>
              <a:t>Graeff </a:t>
            </a:r>
            <a:r>
              <a:rPr lang="en-US" sz="2000" i="1" dirty="0">
                <a:solidFill>
                  <a:srgbClr val="5E5E5E"/>
                </a:solidFill>
                <a:sym typeface="Helvetica Neue"/>
              </a:rPr>
              <a:t>et al., Prog. Part. </a:t>
            </a:r>
            <a:r>
              <a:rPr lang="en-US" sz="2000" i="1" dirty="0" err="1">
                <a:solidFill>
                  <a:srgbClr val="5E5E5E"/>
                </a:solidFill>
                <a:sym typeface="Helvetica Neue"/>
              </a:rPr>
              <a:t>Nucl</a:t>
            </a:r>
            <a:r>
              <a:rPr lang="en-US" sz="2000" i="1" dirty="0">
                <a:solidFill>
                  <a:srgbClr val="5E5E5E"/>
                </a:solidFill>
                <a:sym typeface="Helvetica Neue"/>
              </a:rPr>
              <a:t>. Phys</a:t>
            </a:r>
            <a:r>
              <a:rPr lang="en-US" sz="2000" dirty="0">
                <a:solidFill>
                  <a:srgbClr val="5E5E5E"/>
                </a:solidFill>
                <a:sym typeface="Helvetica Neue"/>
              </a:rPr>
              <a:t>. 2023</a:t>
            </a:r>
          </a:p>
        </p:txBody>
      </p:sp>
    </p:spTree>
    <p:extLst>
      <p:ext uri="{BB962C8B-B14F-4D97-AF65-F5344CB8AC3E}">
        <p14:creationId xmlns:p14="http://schemas.microsoft.com/office/powerpoint/2010/main" val="426079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8234-6734-7F40-87EF-8A89725BA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ABA7FD-CA8F-1845-8B2C-055B5608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7724" y="6552646"/>
            <a:ext cx="99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609585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20</a:t>
            </a:fld>
            <a:endParaRPr lang="de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51D329-A82A-0746-91A3-97F8E299E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1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A562B-FE6D-A7D5-7D56-66728995F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787D7-F2C9-6AD9-0238-FE9E38CD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24" y="307197"/>
            <a:ext cx="7502311" cy="787558"/>
          </a:xfrm>
        </p:spPr>
        <p:txBody>
          <a:bodyPr/>
          <a:lstStyle/>
          <a:p>
            <a:r>
              <a:rPr lang="de-DE" dirty="0"/>
              <a:t>Galactic </a:t>
            </a:r>
            <a:r>
              <a:rPr lang="de-DE" dirty="0" err="1"/>
              <a:t>cosmic</a:t>
            </a:r>
            <a:r>
              <a:rPr lang="de-DE" dirty="0"/>
              <a:t> 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simulator</a:t>
            </a:r>
            <a:r>
              <a:rPr lang="de-DE" dirty="0"/>
              <a:t> at GSI-Darmstadt</a:t>
            </a:r>
            <a:endParaRPr lang="en-IT"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482BD-F415-B394-0405-E79172D2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21</a:t>
            </a:fld>
            <a:endParaRPr lang="de-DE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450764D-F860-FB8B-F7B4-E64C5F79D542}"/>
              </a:ext>
            </a:extLst>
          </p:cNvPr>
          <p:cNvSpPr txBox="1"/>
          <p:nvPr/>
        </p:nvSpPr>
        <p:spPr>
          <a:xfrm>
            <a:off x="250546" y="4788580"/>
            <a:ext cx="11650311" cy="410433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defTabSz="609570"/>
            <a:r>
              <a:rPr lang="en-IT" sz="1867" b="1" dirty="0">
                <a:solidFill>
                  <a:prstClr val="black"/>
                </a:solidFill>
                <a:latin typeface="Arial"/>
              </a:rPr>
              <a:t>Setups </a:t>
            </a:r>
            <a:r>
              <a:rPr lang="en-IT" sz="1867" dirty="0">
                <a:solidFill>
                  <a:prstClr val="black"/>
                </a:solidFill>
                <a:latin typeface="Arial"/>
              </a:rPr>
              <a:t>GCR Simulator (2025):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F3DCB46-B303-2161-3B1D-2F80F637B076}"/>
              </a:ext>
            </a:extLst>
          </p:cNvPr>
          <p:cNvGrpSpPr/>
          <p:nvPr/>
        </p:nvGrpSpPr>
        <p:grpSpPr>
          <a:xfrm>
            <a:off x="563425" y="5322619"/>
            <a:ext cx="11144296" cy="991380"/>
            <a:chOff x="288387" y="3965353"/>
            <a:chExt cx="8861538" cy="764804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8E5745C-0C7A-E1BB-6EFB-1C4BB58BBA9F}"/>
                </a:ext>
              </a:extLst>
            </p:cNvPr>
            <p:cNvGrpSpPr/>
            <p:nvPr/>
          </p:nvGrpSpPr>
          <p:grpSpPr>
            <a:xfrm>
              <a:off x="288387" y="3967088"/>
              <a:ext cx="1349429" cy="758195"/>
              <a:chOff x="288387" y="3967088"/>
              <a:chExt cx="1349429" cy="758195"/>
            </a:xfrm>
            <a:solidFill>
              <a:schemeClr val="accent2"/>
            </a:solidFill>
          </p:grpSpPr>
          <p:sp>
            <p:nvSpPr>
              <p:cNvPr id="89" name="Rounded Rectangle 88">
                <a:extLst>
                  <a:ext uri="{FF2B5EF4-FFF2-40B4-BE49-F238E27FC236}">
                    <a16:creationId xmlns:a16="http://schemas.microsoft.com/office/drawing/2014/main" id="{70769EEC-4CA4-8C7D-1D11-2566B275303B}"/>
                  </a:ext>
                </a:extLst>
              </p:cNvPr>
              <p:cNvSpPr/>
              <p:nvPr/>
            </p:nvSpPr>
            <p:spPr>
              <a:xfrm>
                <a:off x="422568" y="4078170"/>
                <a:ext cx="1215248" cy="647113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1200" dirty="0"/>
                  <a:t>1 GeV/n </a:t>
                </a:r>
                <a:r>
                  <a:rPr lang="en-IT" sz="1200" baseline="30000" dirty="0"/>
                  <a:t>56</a:t>
                </a:r>
                <a:r>
                  <a:rPr lang="en-IT" sz="1200" dirty="0"/>
                  <a:t>Fe </a:t>
                </a:r>
              </a:p>
              <a:p>
                <a:pPr algn="ctr"/>
                <a:r>
                  <a:rPr lang="en-IT" sz="1200" dirty="0"/>
                  <a:t>+ </a:t>
                </a:r>
              </a:p>
              <a:p>
                <a:pPr algn="ctr"/>
                <a:r>
                  <a:rPr lang="en-IT" sz="1200" dirty="0"/>
                  <a:t>Modulator</a:t>
                </a: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EFAA9819-2780-E348-9A2F-BAFF37D90B1D}"/>
                  </a:ext>
                </a:extLst>
              </p:cNvPr>
              <p:cNvSpPr/>
              <p:nvPr/>
            </p:nvSpPr>
            <p:spPr>
              <a:xfrm>
                <a:off x="288387" y="3967088"/>
                <a:ext cx="225620" cy="2110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12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153779E-654D-D622-05D2-1DD2DCF53987}"/>
                </a:ext>
              </a:extLst>
            </p:cNvPr>
            <p:cNvGrpSpPr/>
            <p:nvPr/>
          </p:nvGrpSpPr>
          <p:grpSpPr>
            <a:xfrm>
              <a:off x="1755855" y="3965353"/>
              <a:ext cx="1314336" cy="752621"/>
              <a:chOff x="288387" y="3967088"/>
              <a:chExt cx="1314336" cy="752621"/>
            </a:xfrm>
            <a:solidFill>
              <a:schemeClr val="accent2"/>
            </a:solidFill>
          </p:grpSpPr>
          <p:sp>
            <p:nvSpPr>
              <p:cNvPr id="87" name="Rounded Rectangle 86">
                <a:extLst>
                  <a:ext uri="{FF2B5EF4-FFF2-40B4-BE49-F238E27FC236}">
                    <a16:creationId xmlns:a16="http://schemas.microsoft.com/office/drawing/2014/main" id="{B355AFDC-FE3B-576C-E58B-4FF906981487}"/>
                  </a:ext>
                </a:extLst>
              </p:cNvPr>
              <p:cNvSpPr/>
              <p:nvPr/>
            </p:nvSpPr>
            <p:spPr>
              <a:xfrm>
                <a:off x="403617" y="4072596"/>
                <a:ext cx="1199106" cy="647113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1200" dirty="0"/>
                  <a:t>700 MeV/n </a:t>
                </a:r>
                <a:r>
                  <a:rPr lang="en-IT" sz="1200" baseline="30000" dirty="0"/>
                  <a:t>56</a:t>
                </a:r>
                <a:r>
                  <a:rPr lang="en-IT" sz="1200" dirty="0"/>
                  <a:t>Fe </a:t>
                </a:r>
              </a:p>
              <a:p>
                <a:pPr algn="ctr"/>
                <a:r>
                  <a:rPr lang="en-IT" sz="1200" dirty="0"/>
                  <a:t>+ </a:t>
                </a:r>
              </a:p>
              <a:p>
                <a:pPr algn="ctr"/>
                <a:r>
                  <a:rPr lang="en-IT" sz="1200" dirty="0"/>
                  <a:t>Modulator</a:t>
                </a: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36E6354-43ED-A715-A1B5-3C210A8AF06D}"/>
                  </a:ext>
                </a:extLst>
              </p:cNvPr>
              <p:cNvSpPr/>
              <p:nvPr/>
            </p:nvSpPr>
            <p:spPr>
              <a:xfrm>
                <a:off x="288387" y="3967088"/>
                <a:ext cx="225620" cy="2110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12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ABB23D6-8309-BD80-8843-8B7D89D5D6CB}"/>
                </a:ext>
              </a:extLst>
            </p:cNvPr>
            <p:cNvGrpSpPr/>
            <p:nvPr/>
          </p:nvGrpSpPr>
          <p:grpSpPr>
            <a:xfrm>
              <a:off x="3223796" y="3965353"/>
              <a:ext cx="1283296" cy="762366"/>
              <a:chOff x="288387" y="3967088"/>
              <a:chExt cx="1283296" cy="762366"/>
            </a:xfrm>
            <a:solidFill>
              <a:schemeClr val="accent2"/>
            </a:solidFill>
          </p:grpSpPr>
          <p:sp>
            <p:nvSpPr>
              <p:cNvPr id="85" name="Rounded Rectangle 84">
                <a:extLst>
                  <a:ext uri="{FF2B5EF4-FFF2-40B4-BE49-F238E27FC236}">
                    <a16:creationId xmlns:a16="http://schemas.microsoft.com/office/drawing/2014/main" id="{26D5352C-17A1-AE04-9572-99C9B1D0E2CF}"/>
                  </a:ext>
                </a:extLst>
              </p:cNvPr>
              <p:cNvSpPr/>
              <p:nvPr/>
            </p:nvSpPr>
            <p:spPr>
              <a:xfrm>
                <a:off x="372576" y="4082341"/>
                <a:ext cx="1199107" cy="647113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1200" dirty="0"/>
                  <a:t>350 MeV/n </a:t>
                </a:r>
                <a:r>
                  <a:rPr lang="en-IT" sz="1200" baseline="30000" dirty="0"/>
                  <a:t>56</a:t>
                </a:r>
                <a:r>
                  <a:rPr lang="en-IT" sz="1200" dirty="0"/>
                  <a:t>Fe </a:t>
                </a:r>
              </a:p>
              <a:p>
                <a:pPr algn="ctr"/>
                <a:r>
                  <a:rPr lang="en-IT" sz="1200" dirty="0"/>
                  <a:t>+ </a:t>
                </a:r>
              </a:p>
              <a:p>
                <a:pPr algn="ctr"/>
                <a:r>
                  <a:rPr lang="en-IT" sz="1200" dirty="0"/>
                  <a:t>Modulator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874341A9-F722-F246-97E3-23F76E83B32D}"/>
                  </a:ext>
                </a:extLst>
              </p:cNvPr>
              <p:cNvSpPr/>
              <p:nvPr/>
            </p:nvSpPr>
            <p:spPr>
              <a:xfrm>
                <a:off x="288387" y="3967088"/>
                <a:ext cx="225620" cy="2110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12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79F5B30-D219-DA2E-4116-396B2444267D}"/>
                </a:ext>
              </a:extLst>
            </p:cNvPr>
            <p:cNvGrpSpPr/>
            <p:nvPr/>
          </p:nvGrpSpPr>
          <p:grpSpPr>
            <a:xfrm>
              <a:off x="4691264" y="3966545"/>
              <a:ext cx="1371183" cy="763612"/>
              <a:chOff x="288387" y="3967088"/>
              <a:chExt cx="1371183" cy="763612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FE23E4E2-7BB1-A2D8-106F-08AC3B926AE2}"/>
                  </a:ext>
                </a:extLst>
              </p:cNvPr>
              <p:cNvSpPr/>
              <p:nvPr/>
            </p:nvSpPr>
            <p:spPr>
              <a:xfrm>
                <a:off x="365243" y="4083587"/>
                <a:ext cx="1294327" cy="647113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1200" dirty="0"/>
                  <a:t>1 GeV/n </a:t>
                </a:r>
                <a:r>
                  <a:rPr lang="en-IT" sz="1200" baseline="30000" dirty="0"/>
                  <a:t>56</a:t>
                </a:r>
                <a:r>
                  <a:rPr lang="en-IT" sz="1200" dirty="0"/>
                  <a:t>Fe </a:t>
                </a:r>
              </a:p>
              <a:p>
                <a:pPr algn="ctr"/>
                <a:r>
                  <a:rPr lang="en-IT" sz="1200" dirty="0"/>
                  <a:t>+ </a:t>
                </a:r>
              </a:p>
              <a:p>
                <a:pPr algn="ctr"/>
                <a:r>
                  <a:rPr lang="en-IT" sz="1200" dirty="0"/>
                  <a:t>“Spiky” Slab Target</a:t>
                </a: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585A668-A209-2C8A-5D51-303DE6F9FB7E}"/>
                  </a:ext>
                </a:extLst>
              </p:cNvPr>
              <p:cNvSpPr/>
              <p:nvPr/>
            </p:nvSpPr>
            <p:spPr>
              <a:xfrm>
                <a:off x="288387" y="3967088"/>
                <a:ext cx="225620" cy="2110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12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2E7F45E2-0DA8-353A-22D4-7F1BDCFBB753}"/>
                </a:ext>
              </a:extLst>
            </p:cNvPr>
            <p:cNvGrpSpPr/>
            <p:nvPr/>
          </p:nvGrpSpPr>
          <p:grpSpPr>
            <a:xfrm>
              <a:off x="6253951" y="3965353"/>
              <a:ext cx="1352235" cy="757493"/>
              <a:chOff x="288387" y="3967088"/>
              <a:chExt cx="1352235" cy="757493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FA0CF636-6029-D05B-591F-800AD72DDF25}"/>
                  </a:ext>
                </a:extLst>
              </p:cNvPr>
              <p:cNvSpPr/>
              <p:nvPr/>
            </p:nvSpPr>
            <p:spPr>
              <a:xfrm>
                <a:off x="346295" y="4077468"/>
                <a:ext cx="1294327" cy="647113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1200" dirty="0"/>
                  <a:t>1 GeV/n </a:t>
                </a:r>
                <a:r>
                  <a:rPr lang="en-IT" sz="1200" baseline="30000" dirty="0"/>
                  <a:t>56</a:t>
                </a:r>
                <a:r>
                  <a:rPr lang="en-IT" sz="1200" dirty="0"/>
                  <a:t>Fe </a:t>
                </a:r>
              </a:p>
              <a:p>
                <a:pPr algn="ctr"/>
                <a:r>
                  <a:rPr lang="en-IT" sz="1200" dirty="0"/>
                  <a:t>+ </a:t>
                </a:r>
              </a:p>
              <a:p>
                <a:pPr algn="ctr"/>
                <a:r>
                  <a:rPr lang="en-IT" sz="1200" dirty="0"/>
                  <a:t>“Spiky” Slab Target</a:t>
                </a: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14F99120-D270-35C7-C18B-9D92233D2DC7}"/>
                  </a:ext>
                </a:extLst>
              </p:cNvPr>
              <p:cNvSpPr/>
              <p:nvPr/>
            </p:nvSpPr>
            <p:spPr>
              <a:xfrm>
                <a:off x="288387" y="3967088"/>
                <a:ext cx="225620" cy="2110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12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A02AF0-3687-C53A-B80B-2D80A3897A81}"/>
                </a:ext>
              </a:extLst>
            </p:cNvPr>
            <p:cNvGrpSpPr/>
            <p:nvPr/>
          </p:nvGrpSpPr>
          <p:grpSpPr>
            <a:xfrm>
              <a:off x="7721419" y="3965353"/>
              <a:ext cx="1428506" cy="755057"/>
              <a:chOff x="288387" y="3967088"/>
              <a:chExt cx="1428506" cy="755057"/>
            </a:xfrm>
          </p:grpSpPr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E39C5B16-7C3E-2AA4-48B8-7748C01F68F1}"/>
                  </a:ext>
                </a:extLst>
              </p:cNvPr>
              <p:cNvSpPr/>
              <p:nvPr/>
            </p:nvSpPr>
            <p:spPr>
              <a:xfrm>
                <a:off x="422567" y="4075032"/>
                <a:ext cx="1294326" cy="647113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1200" dirty="0"/>
                  <a:t>350 MeV/n </a:t>
                </a:r>
                <a:r>
                  <a:rPr lang="en-IT" sz="1200" baseline="30000" dirty="0"/>
                  <a:t>56</a:t>
                </a:r>
                <a:r>
                  <a:rPr lang="en-IT" sz="1200" dirty="0"/>
                  <a:t>Fe </a:t>
                </a:r>
              </a:p>
              <a:p>
                <a:pPr algn="ctr"/>
                <a:r>
                  <a:rPr lang="en-IT" sz="1200" dirty="0"/>
                  <a:t>+</a:t>
                </a:r>
              </a:p>
              <a:p>
                <a:pPr algn="ctr"/>
                <a:r>
                  <a:rPr lang="en-IT" sz="1200" dirty="0"/>
                  <a:t>Slab Target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97B6327-AD58-5A19-D387-08DEE9466D95}"/>
                  </a:ext>
                </a:extLst>
              </p:cNvPr>
              <p:cNvSpPr/>
              <p:nvPr/>
            </p:nvSpPr>
            <p:spPr>
              <a:xfrm>
                <a:off x="288387" y="3967088"/>
                <a:ext cx="225620" cy="2110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IT" sz="1200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3E08A98-4614-99AF-4865-BEB24C4918BD}"/>
              </a:ext>
            </a:extLst>
          </p:cNvPr>
          <p:cNvGrpSpPr/>
          <p:nvPr/>
        </p:nvGrpSpPr>
        <p:grpSpPr>
          <a:xfrm>
            <a:off x="1358233" y="1326073"/>
            <a:ext cx="9768267" cy="3340571"/>
            <a:chOff x="188840" y="995623"/>
            <a:chExt cx="7772400" cy="250623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E65749A-1C80-4D10-63F5-0B879E2231B7}"/>
                </a:ext>
              </a:extLst>
            </p:cNvPr>
            <p:cNvGrpSpPr/>
            <p:nvPr/>
          </p:nvGrpSpPr>
          <p:grpSpPr>
            <a:xfrm>
              <a:off x="188840" y="995623"/>
              <a:ext cx="7772400" cy="2506234"/>
              <a:chOff x="685800" y="998690"/>
              <a:chExt cx="7772400" cy="2506234"/>
            </a:xfrm>
          </p:grpSpPr>
          <p:pic>
            <p:nvPicPr>
              <p:cNvPr id="12" name="Picture 11" descr="A machine in a factory&#10;&#10;Description automatically generated">
                <a:extLst>
                  <a:ext uri="{FF2B5EF4-FFF2-40B4-BE49-F238E27FC236}">
                    <a16:creationId xmlns:a16="http://schemas.microsoft.com/office/drawing/2014/main" id="{2AB24A5A-B492-FAEC-AD75-CCC169375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5800" y="1020218"/>
                <a:ext cx="7772400" cy="2484706"/>
              </a:xfrm>
              <a:prstGeom prst="rect">
                <a:avLst/>
              </a:prstGeom>
            </p:spPr>
          </p:pic>
          <p:pic>
            <p:nvPicPr>
              <p:cNvPr id="13" name="Picture 12" descr="A machine with blue and red tubes&#10;&#10;Description automatically generated with medium confidence">
                <a:extLst>
                  <a:ext uri="{FF2B5EF4-FFF2-40B4-BE49-F238E27FC236}">
                    <a16:creationId xmlns:a16="http://schemas.microsoft.com/office/drawing/2014/main" id="{B8F172DD-1ADB-615F-41F9-BE7941FF5B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7901" b="19836"/>
              <a:stretch/>
            </p:blipFill>
            <p:spPr>
              <a:xfrm>
                <a:off x="2001520" y="998690"/>
                <a:ext cx="4118252" cy="2232000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softEdge rad="112500"/>
              </a:effectLst>
            </p:spPr>
          </p:pic>
        </p:grpSp>
        <p:pic>
          <p:nvPicPr>
            <p:cNvPr id="11" name="Picture 10" descr="A robotic arm in a factory&#10;&#10;Description automatically generated">
              <a:extLst>
                <a:ext uri="{FF2B5EF4-FFF2-40B4-BE49-F238E27FC236}">
                  <a16:creationId xmlns:a16="http://schemas.microsoft.com/office/drawing/2014/main" id="{5E4B1A62-483A-3A56-2D61-1F15065D7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730" t="25718" r="12465" b="27587"/>
            <a:stretch/>
          </p:blipFill>
          <p:spPr>
            <a:xfrm rot="5400000">
              <a:off x="6480068" y="2028639"/>
              <a:ext cx="1810333" cy="113610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953769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004324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FAIR facility in Darmstadt - 2028</a:t>
            </a:r>
            <a:endParaRPr dirty="0"/>
          </a:p>
        </p:txBody>
      </p:sp>
      <p:sp>
        <p:nvSpPr>
          <p:cNvPr id="1341363072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609585">
              <a:defRPr/>
            </a:pPr>
            <a:fld id="{125CBDDA-5CCF-8748-8988-9DC6C8981774}" type="slidenum">
              <a:rPr lang="de-DE"/>
              <a:t>22</a:t>
            </a:fld>
            <a:endParaRPr lang="de-DE"/>
          </a:p>
        </p:txBody>
      </p:sp>
      <p:sp>
        <p:nvSpPr>
          <p:cNvPr id="1946948576" name="TextBox 11"/>
          <p:cNvSpPr txBox="1"/>
          <p:nvPr/>
        </p:nvSpPr>
        <p:spPr bwMode="auto">
          <a:xfrm>
            <a:off x="1526651" y="2130949"/>
            <a:ext cx="246286" cy="492443"/>
          </a:xfrm>
          <a:prstGeom prst="rect">
            <a:avLst/>
          </a:prstGeom>
        </p:spPr>
        <p:txBody>
          <a:bodyPr vert="horz" wrap="none" lIns="121920" tIns="60960" rIns="121920" bIns="60960" rtlCol="0" anchor="t">
            <a:spAutoFit/>
          </a:bodyPr>
          <a:lstStyle/>
          <a:p>
            <a:pPr defTabSz="609585">
              <a:defRPr/>
            </a:pPr>
            <a:endParaRPr sz="240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05182434" name="Group 2"/>
          <p:cNvGrpSpPr/>
          <p:nvPr/>
        </p:nvGrpSpPr>
        <p:grpSpPr bwMode="auto">
          <a:xfrm>
            <a:off x="423514" y="4390718"/>
            <a:ext cx="11023701" cy="1629334"/>
            <a:chOff x="423514" y="4341295"/>
            <a:chExt cx="11023701" cy="1629334"/>
          </a:xfrm>
        </p:grpSpPr>
        <p:pic>
          <p:nvPicPr>
            <p:cNvPr id="16" name="Graphic 15" descr="Artificial Intelligence with solid fill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/>
          </p:blipFill>
          <p:spPr bwMode="auto">
            <a:xfrm>
              <a:off x="10185527" y="4751429"/>
              <a:ext cx="1219200" cy="1219200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 bwMode="auto">
            <a:xfrm>
              <a:off x="423514" y="4341295"/>
              <a:ext cx="11023701" cy="1618730"/>
              <a:chOff x="317635" y="3327534"/>
              <a:chExt cx="8267776" cy="1214048"/>
            </a:xfrm>
          </p:grpSpPr>
          <p:sp>
            <p:nvSpPr>
              <p:cNvPr id="17" name="Rounded Rectangle 16"/>
              <p:cNvSpPr/>
              <p:nvPr/>
            </p:nvSpPr>
            <p:spPr bwMode="auto">
              <a:xfrm>
                <a:off x="317635" y="3627181"/>
                <a:ext cx="8267776" cy="9144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585">
                  <a:defRPr/>
                </a:pPr>
                <a:endParaRPr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17635" y="3327534"/>
                <a:ext cx="2339102" cy="461665"/>
              </a:xfrm>
              <a:prstGeom prst="rect">
                <a:avLst/>
              </a:prstGeom>
              <a:solidFill>
                <a:schemeClr val="bg1">
                  <a:alpha val="25000"/>
                </a:schemeClr>
              </a:solidFill>
              <a:ln>
                <a:noFill/>
              </a:ln>
            </p:spPr>
            <p:txBody>
              <a:bodyPr wrap="none" lIns="121920" tIns="60960" rIns="121920" bIns="60960">
                <a:spAutoFit/>
              </a:bodyPr>
              <a:lstStyle/>
              <a:p>
                <a:pPr algn="ctr" defTabSz="609585">
                  <a:defRPr/>
                </a:pPr>
                <a:r>
                  <a:rPr sz="3200" b="1">
                    <a:ln w="6600">
                      <a:solidFill>
                        <a:srgbClr val="DD680D"/>
                      </a:solidFill>
                      <a:prstDash val="solid"/>
                    </a:ln>
                    <a:solidFill>
                      <a:srgbClr val="FFFFFF"/>
                    </a:solidFill>
                    <a:latin typeface="Arial"/>
                  </a:rPr>
                  <a:t>NEXT FUTURE</a:t>
                </a:r>
                <a:endParaRPr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 bwMode="auto">
                  <a:xfrm>
                    <a:off x="317635" y="3787489"/>
                    <a:ext cx="8267776" cy="57400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342890" indent="-342890" defTabSz="457189">
                      <a:spcBef>
                        <a:spcPts val="0"/>
                      </a:spcBef>
                      <a:buClr>
                        <a:srgbClr val="F79646">
                          <a:lumMod val="75000"/>
                        </a:srgbClr>
                      </a:buClr>
                      <a:buFont typeface="Wingdings"/>
                      <a:buChar char="§"/>
                      <a:defRPr/>
                    </a:pPr>
                    <a:r>
                      <a:rPr lang="en-US" sz="2150">
                        <a:solidFill>
                          <a:srgbClr val="333333"/>
                        </a:solidFill>
                        <a:latin typeface="Arial"/>
                        <a:cs typeface="Arial"/>
                      </a:rPr>
                      <a:t>GCR simulator @FAIR: design of new modulators up to </a:t>
                    </a:r>
                    <a14:m>
                      <m:oMath xmlns:m="http://schemas.openxmlformats.org/officeDocument/2006/math">
                        <m:r>
                          <a:rPr lang="it-IT" sz="2150" i="1">
                            <a:solidFill>
                              <a:srgbClr val="333333"/>
                            </a:solidFill>
                            <a:latin typeface="Cambria Math"/>
                          </a:rPr>
                          <m:t>10 </m:t>
                        </m:r>
                        <m:r>
                          <m:rPr>
                            <m:sty m:val="p"/>
                          </m:rPr>
                          <a:rPr lang="it-IT" sz="2150">
                            <a:solidFill>
                              <a:srgbClr val="333333"/>
                            </a:solidFill>
                            <a:latin typeface="Cambria Math"/>
                          </a:rPr>
                          <m:t>GeV</m:t>
                        </m:r>
                        <m:r>
                          <a:rPr lang="it-IT" sz="2150">
                            <a:solidFill>
                              <a:srgbClr val="333333"/>
                            </a:solidFill>
                            <a:latin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it-IT" sz="2150">
                            <a:solidFill>
                              <a:srgbClr val="333333"/>
                            </a:solidFill>
                            <a:latin typeface="Cambria Math"/>
                          </a:rPr>
                          <m:t>n</m:t>
                        </m:r>
                      </m:oMath>
                    </a14:m>
                    <a:r>
                      <a:rPr lang="en-US" sz="2150">
                        <a:solidFill>
                          <a:srgbClr val="333333"/>
                        </a:solidFill>
                        <a:latin typeface="Arial"/>
                        <a:cs typeface="Arial"/>
                      </a:rPr>
                      <a:t> </a:t>
                    </a:r>
                    <a:endParaRPr/>
                  </a:p>
                  <a:p>
                    <a:pPr marL="742932" lvl="1" indent="-285744" defTabSz="457189">
                      <a:spcBef>
                        <a:spcPts val="0"/>
                      </a:spcBef>
                      <a:buClr>
                        <a:srgbClr val="F79646">
                          <a:lumMod val="75000"/>
                        </a:srgbClr>
                      </a:buClr>
                      <a:buFont typeface="Wingdings"/>
                      <a:buChar char="Ø"/>
                      <a:defRPr/>
                    </a:pPr>
                    <a:r>
                      <a:rPr lang="en-US" sz="1850">
                        <a:solidFill>
                          <a:srgbClr val="333333"/>
                        </a:solidFill>
                        <a:latin typeface="Arial"/>
                        <a:cs typeface="Arial"/>
                      </a:rPr>
                      <a:t>Monte Carlo simulations, Optimization Algorithms, CAD models</a:t>
                    </a:r>
                    <a:endParaRPr/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17635" y="3787489"/>
                    <a:ext cx="8267776" cy="57400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575" t="-6557" b="-327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64102286" name="Picture 2"/>
          <p:cNvPicPr>
            <a:picLocks noChangeAspect="1" noChangeArrowheads="1"/>
          </p:cNvPicPr>
          <p:nvPr/>
        </p:nvPicPr>
        <p:blipFill>
          <a:blip r:embed="rId6"/>
          <a:srcRect b="31034"/>
          <a:stretch/>
        </p:blipFill>
        <p:spPr bwMode="auto">
          <a:xfrm>
            <a:off x="0" y="1343133"/>
            <a:ext cx="12192000" cy="3035943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5416F92-2A7D-4768-FD0B-F2D0AB757BD5}"/>
              </a:ext>
            </a:extLst>
          </p:cNvPr>
          <p:cNvGrpSpPr/>
          <p:nvPr/>
        </p:nvGrpSpPr>
        <p:grpSpPr>
          <a:xfrm>
            <a:off x="5068969" y="0"/>
            <a:ext cx="6291752" cy="6550805"/>
            <a:chOff x="6484226" y="1273792"/>
            <a:chExt cx="4876493" cy="527701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5368C7-3932-272F-F61F-7A2E5E51ECF4}"/>
                </a:ext>
              </a:extLst>
            </p:cNvPr>
            <p:cNvGrpSpPr/>
            <p:nvPr/>
          </p:nvGrpSpPr>
          <p:grpSpPr>
            <a:xfrm>
              <a:off x="6484226" y="1273792"/>
              <a:ext cx="4876493" cy="5277012"/>
              <a:chOff x="6484226" y="1273792"/>
              <a:chExt cx="4876493" cy="5277012"/>
            </a:xfrm>
          </p:grpSpPr>
          <p:pic>
            <p:nvPicPr>
              <p:cNvPr id="6" name="Picture 5" descr="A graph with a red line&#10;&#10;AI-generated content may be incorrect.">
                <a:extLst>
                  <a:ext uri="{FF2B5EF4-FFF2-40B4-BE49-F238E27FC236}">
                    <a16:creationId xmlns:a16="http://schemas.microsoft.com/office/drawing/2014/main" id="{D0400B0D-AB3A-C36C-8709-AC4C08FE21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84226" y="1273792"/>
                <a:ext cx="4876493" cy="5277012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5409A33-593D-04E1-7D55-57FAE8D8325D}"/>
                  </a:ext>
                </a:extLst>
              </p:cNvPr>
              <p:cNvSpPr/>
              <p:nvPr/>
            </p:nvSpPr>
            <p:spPr>
              <a:xfrm>
                <a:off x="6922294" y="1452531"/>
                <a:ext cx="2177000" cy="4730855"/>
              </a:xfrm>
              <a:prstGeom prst="rect">
                <a:avLst/>
              </a:prstGeom>
              <a:solidFill>
                <a:srgbClr val="FDBC62">
                  <a:alpha val="31202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T" sz="180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EBC6703-78DE-7439-D176-A73A5226934F}"/>
                  </a:ext>
                </a:extLst>
              </p:cNvPr>
              <p:cNvSpPr/>
              <p:nvPr/>
            </p:nvSpPr>
            <p:spPr>
              <a:xfrm>
                <a:off x="9099294" y="1450692"/>
                <a:ext cx="1084292" cy="4730855"/>
              </a:xfrm>
              <a:prstGeom prst="rect">
                <a:avLst/>
              </a:prstGeom>
              <a:solidFill>
                <a:schemeClr val="accent6">
                  <a:lumMod val="75000"/>
                  <a:alpha val="28045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T" sz="18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D72A50-1788-A5E3-6F2E-8E514F4DDD80}"/>
                </a:ext>
              </a:extLst>
            </p:cNvPr>
            <p:cNvSpPr txBox="1"/>
            <p:nvPr/>
          </p:nvSpPr>
          <p:spPr>
            <a:xfrm>
              <a:off x="6922293" y="5672252"/>
              <a:ext cx="2176999" cy="3693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en-IT" sz="1800" b="1" dirty="0"/>
                <a:t>SIS-18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7F1637A-9DE6-596F-D24F-54186B137989}"/>
                </a:ext>
              </a:extLst>
            </p:cNvPr>
            <p:cNvSpPr txBox="1"/>
            <p:nvPr/>
          </p:nvSpPr>
          <p:spPr>
            <a:xfrm>
              <a:off x="9099294" y="5672252"/>
              <a:ext cx="10842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T" sz="1800" b="1" dirty="0"/>
                <a:t>SIS-100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A55FD0D-E453-5EDE-D539-0B237247F201}"/>
              </a:ext>
            </a:extLst>
          </p:cNvPr>
          <p:cNvSpPr txBox="1"/>
          <p:nvPr/>
        </p:nvSpPr>
        <p:spPr>
          <a:xfrm>
            <a:off x="304457" y="6181473"/>
            <a:ext cx="467801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Toward full exploitation of FAIR in POFV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AB199FDF-CE41-2FBB-2D01-530A150AE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808" y="1171226"/>
            <a:ext cx="9066454" cy="54292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9575" y="-16199"/>
            <a:ext cx="8229600" cy="899025"/>
          </a:xfrm>
        </p:spPr>
        <p:txBody>
          <a:bodyPr/>
          <a:lstStyle/>
          <a:p>
            <a:r>
              <a:rPr lang="en-US" dirty="0"/>
              <a:t>Thank you very much!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982496" y="3276322"/>
            <a:ext cx="372449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de-DE"/>
            </a:defPPr>
            <a:lvl1pPr marL="0" algn="r" defTabSz="228600" rtl="0" eaLnBrk="1" latinLnBrk="0" hangingPunct="1">
              <a:defRPr sz="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23</a:t>
            </a:fld>
            <a:endParaRPr lang="en-US" sz="20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F63635-2094-CE40-B808-95C3A9B19A80}"/>
              </a:ext>
            </a:extLst>
          </p:cNvPr>
          <p:cNvSpPr txBox="1"/>
          <p:nvPr/>
        </p:nvSpPr>
        <p:spPr>
          <a:xfrm>
            <a:off x="3534618" y="5699837"/>
            <a:ext cx="5122764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3600" dirty="0" err="1">
                <a:solidFill>
                  <a:schemeClr val="bg1"/>
                </a:solidFill>
              </a:rPr>
              <a:t>www.gsi.de</a:t>
            </a:r>
            <a:r>
              <a:rPr lang="de-DE" sz="3600" dirty="0">
                <a:solidFill>
                  <a:schemeClr val="bg1"/>
                </a:solidFill>
              </a:rPr>
              <a:t>/</a:t>
            </a:r>
            <a:r>
              <a:rPr lang="de-DE" sz="3600" dirty="0" err="1">
                <a:solidFill>
                  <a:schemeClr val="bg1"/>
                </a:solidFill>
              </a:rPr>
              <a:t>biophysik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BEBA03-F20C-3F4E-BD9F-1B0A4514E577}"/>
              </a:ext>
            </a:extLst>
          </p:cNvPr>
          <p:cNvSpPr txBox="1"/>
          <p:nvPr/>
        </p:nvSpPr>
        <p:spPr>
          <a:xfrm>
            <a:off x="2777448" y="1654140"/>
            <a:ext cx="2907587" cy="4308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endParaRPr lang="en-US" sz="22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5EA39C4-211D-8CC3-BA25-3239975734A3}"/>
              </a:ext>
            </a:extLst>
          </p:cNvPr>
          <p:cNvSpPr txBox="1">
            <a:spLocks/>
          </p:cNvSpPr>
          <p:nvPr/>
        </p:nvSpPr>
        <p:spPr>
          <a:xfrm>
            <a:off x="11370583" y="6581317"/>
            <a:ext cx="310339" cy="30777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70"/>
            <a:fld id="{125CBDDA-5CCF-8748-8988-9DC6C8981774}" type="slidenum">
              <a:rPr lang="de-DE" smtClean="0"/>
              <a:pPr defTabSz="60957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8109988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2A310-1AAA-AA42-AA7F-E44F6C13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6" name="giphy" descr="giphy">
            <a:hlinkClick r:id="" action="ppaction://media"/>
            <a:extLst>
              <a:ext uri="{FF2B5EF4-FFF2-40B4-BE49-F238E27FC236}">
                <a16:creationId xmlns:a16="http://schemas.microsoft.com/office/drawing/2014/main" id="{98A47F96-A2A2-EF49-8CA7-CA10D3446A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745" y="1180409"/>
            <a:ext cx="4949702" cy="33618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F8E93-3003-8743-9CFD-1520E8071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2496" y="3276322"/>
            <a:ext cx="372449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de-DE"/>
            </a:defPPr>
            <a:lvl1pPr marL="0" algn="r" defTabSz="228600" rtl="0" eaLnBrk="1" latinLnBrk="0" hangingPunct="1">
              <a:defRPr sz="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186DC9-3A2D-FE45-B006-048086AB8AF3}"/>
              </a:ext>
            </a:extLst>
          </p:cNvPr>
          <p:cNvSpPr txBox="1"/>
          <p:nvPr/>
        </p:nvSpPr>
        <p:spPr>
          <a:xfrm>
            <a:off x="542880" y="5464072"/>
            <a:ext cx="2071747" cy="76944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200" dirty="0"/>
              <a:t>Funding </a:t>
            </a:r>
          </a:p>
          <a:p>
            <a:pPr algn="l"/>
            <a:r>
              <a:rPr lang="en-US" sz="2200" dirty="0"/>
              <a:t>agencies</a:t>
            </a:r>
          </a:p>
        </p:txBody>
      </p:sp>
      <p:pic>
        <p:nvPicPr>
          <p:cNvPr id="7174" name="Picture 6" descr="Image result for erc logo">
            <a:extLst>
              <a:ext uri="{FF2B5EF4-FFF2-40B4-BE49-F238E27FC236}">
                <a16:creationId xmlns:a16="http://schemas.microsoft.com/office/drawing/2014/main" id="{2E7FF38B-7913-CC42-88BC-9B88E904B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21" y="5550889"/>
            <a:ext cx="946746" cy="94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What we do - EGVI">
            <a:extLst>
              <a:ext uri="{FF2B5EF4-FFF2-40B4-BE49-F238E27FC236}">
                <a16:creationId xmlns:a16="http://schemas.microsoft.com/office/drawing/2014/main" id="{C2B6DAA7-08BF-4D40-AB15-3BCDC200D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656" y="5757054"/>
            <a:ext cx="2814814" cy="79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ESA logo">
            <a:extLst>
              <a:ext uri="{FF2B5EF4-FFF2-40B4-BE49-F238E27FC236}">
                <a16:creationId xmlns:a16="http://schemas.microsoft.com/office/drawing/2014/main" id="{70E7F1DC-55D4-F345-8A51-9754DAB41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52" y="5848793"/>
            <a:ext cx="1804589" cy="64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elmholtz-Kolleg GFZ-Projekt &quot;GeoSim&quot;: Helmholtz baut Promotionsbetreuung  aus">
            <a:extLst>
              <a:ext uri="{FF2B5EF4-FFF2-40B4-BE49-F238E27FC236}">
                <a16:creationId xmlns:a16="http://schemas.microsoft.com/office/drawing/2014/main" id="{BE445F90-B91D-9A46-B04E-C6EF3624B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871" y="4862694"/>
            <a:ext cx="1803094" cy="70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336FD0B8-83CF-0B8E-BC3E-F0B9811FE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294" y="4721559"/>
            <a:ext cx="960983" cy="84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A2749F6-FFBA-01D3-EB8D-C0C3F61DE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87" y="4523863"/>
            <a:ext cx="2814815" cy="145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5th Science Workshop of the Program MML">
            <a:extLst>
              <a:ext uri="{FF2B5EF4-FFF2-40B4-BE49-F238E27FC236}">
                <a16:creationId xmlns:a16="http://schemas.microsoft.com/office/drawing/2014/main" id="{C0E2375A-E440-1F09-1175-08202A5E2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8" y="1907282"/>
            <a:ext cx="6087650" cy="94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1BDD76B-19F6-D82D-1E95-1066F94B3BA5}"/>
              </a:ext>
            </a:extLst>
          </p:cNvPr>
          <p:cNvSpPr txBox="1">
            <a:spLocks/>
          </p:cNvSpPr>
          <p:nvPr/>
        </p:nvSpPr>
        <p:spPr>
          <a:xfrm>
            <a:off x="11370583" y="6581317"/>
            <a:ext cx="310339" cy="30777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70"/>
            <a:fld id="{125CBDDA-5CCF-8748-8988-9DC6C8981774}" type="slidenum">
              <a:rPr lang="de-DE" smtClean="0"/>
              <a:pPr defTabSz="60957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583093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7FE2C4-7C57-6786-6243-ABFD877C4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12" y="-500850"/>
            <a:ext cx="10972800" cy="1417639"/>
          </a:xfrm>
        </p:spPr>
        <p:txBody>
          <a:bodyPr>
            <a:normAutofit/>
          </a:bodyPr>
          <a:lstStyle/>
          <a:p>
            <a:r>
              <a:rPr lang="en-US" dirty="0"/>
              <a:t>What can physics do to democratize particle therapy?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2AE35-1E3A-C108-159D-B5B849C5E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Cheaper</a:t>
            </a:r>
          </a:p>
          <a:p>
            <a:r>
              <a:rPr lang="en-US" sz="4400" dirty="0"/>
              <a:t>Faster</a:t>
            </a:r>
          </a:p>
          <a:p>
            <a:r>
              <a:rPr lang="en-US" sz="4400" dirty="0"/>
              <a:t>More conformal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1D1E4F-F674-95D3-B104-DAE940AFF79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521265" y="6617256"/>
            <a:ext cx="159657" cy="235898"/>
          </a:xfrm>
        </p:spPr>
        <p:txBody>
          <a:bodyPr/>
          <a:lstStyle/>
          <a:p>
            <a:fld id="{0CFEC368-1D7A-4F81-ABF6-AE0E36BAF64C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3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3C2BC-2778-B6EF-0525-3ADF05DB4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023" y="1480012"/>
            <a:ext cx="6653464" cy="50707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85EA0-1122-9A8E-45E9-28AF05D907CD}"/>
              </a:ext>
            </a:extLst>
          </p:cNvPr>
          <p:cNvSpPr txBox="1"/>
          <p:nvPr/>
        </p:nvSpPr>
        <p:spPr>
          <a:xfrm>
            <a:off x="5429611" y="6149893"/>
            <a:ext cx="8136904" cy="500137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en-US" sz="2800" dirty="0"/>
              <a:t>Durante </a:t>
            </a:r>
            <a:r>
              <a:rPr lang="en-US" sz="2800" i="1" dirty="0"/>
              <a:t>et al</a:t>
            </a:r>
            <a:r>
              <a:rPr lang="en-US" sz="2800" dirty="0"/>
              <a:t>. </a:t>
            </a:r>
            <a:r>
              <a:rPr lang="en-US" sz="2800" i="1" dirty="0"/>
              <a:t>Nat. Rev. Phys</a:t>
            </a:r>
            <a:r>
              <a:rPr lang="en-US" sz="2800" dirty="0"/>
              <a:t>. 2021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BB3B0E0-676E-2696-A08D-9C6D8CFC3C11}"/>
              </a:ext>
            </a:extLst>
          </p:cNvPr>
          <p:cNvSpPr txBox="1">
            <a:spLocks/>
          </p:cNvSpPr>
          <p:nvPr/>
        </p:nvSpPr>
        <p:spPr>
          <a:xfrm>
            <a:off x="11441115" y="6539766"/>
            <a:ext cx="239807" cy="23589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59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2A36CC-1B2F-8827-555E-CF2E6CD26C5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489205" y="6581317"/>
            <a:ext cx="191717" cy="307777"/>
          </a:xfrm>
        </p:spPr>
        <p:txBody>
          <a:bodyPr/>
          <a:lstStyle/>
          <a:p>
            <a:fld id="{0CFEC368-1D7A-4F81-ABF6-AE0E36BAF64C}" type="slidenum">
              <a:rPr lang="en-US" smtClean="0">
                <a:solidFill>
                  <a:schemeClr val="tx1"/>
                </a:solidFill>
              </a:rPr>
              <a:pPr/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9EA621-7CE6-65A1-6BD4-07B390D86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441" y="39306"/>
            <a:ext cx="6807905" cy="2833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46AC9E-BF60-CE94-DF78-455B41D0F7D3}"/>
              </a:ext>
            </a:extLst>
          </p:cNvPr>
          <p:cNvSpPr txBox="1"/>
          <p:nvPr/>
        </p:nvSpPr>
        <p:spPr>
          <a:xfrm>
            <a:off x="-8581" y="1228398"/>
            <a:ext cx="22536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Gantryless</a:t>
            </a:r>
            <a:r>
              <a:rPr lang="en-US" sz="2800" dirty="0"/>
              <a:t> particle therapy in upright position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67F46-1542-3D57-5554-C35B394C16A8}"/>
              </a:ext>
            </a:extLst>
          </p:cNvPr>
          <p:cNvSpPr txBox="1"/>
          <p:nvPr/>
        </p:nvSpPr>
        <p:spPr>
          <a:xfrm>
            <a:off x="8951506" y="1858294"/>
            <a:ext cx="25267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Volz et </a:t>
            </a:r>
            <a:r>
              <a:rPr lang="en-US" sz="2200" i="1" dirty="0"/>
              <a:t>al., Front. Oncol. </a:t>
            </a:r>
            <a:r>
              <a:rPr lang="en-US" sz="2200" dirty="0"/>
              <a:t>2022</a:t>
            </a:r>
          </a:p>
        </p:txBody>
      </p:sp>
      <p:pic>
        <p:nvPicPr>
          <p:cNvPr id="2050" name="Picture 2" descr="Risultati immagini per LEO cancer care logo">
            <a:extLst>
              <a:ext uri="{FF2B5EF4-FFF2-40B4-BE49-F238E27FC236}">
                <a16:creationId xmlns:a16="http://schemas.microsoft.com/office/drawing/2014/main" id="{744D423D-F342-6CD7-BBF1-04595C478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7" y="4846615"/>
            <a:ext cx="2110234" cy="84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12A613B-1ABD-6024-9336-9C92200F9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556" y="2872865"/>
            <a:ext cx="1908747" cy="226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E81751-2D32-BA01-1DF7-44AB1F27A434}"/>
              </a:ext>
            </a:extLst>
          </p:cNvPr>
          <p:cNvSpPr txBox="1"/>
          <p:nvPr/>
        </p:nvSpPr>
        <p:spPr>
          <a:xfrm>
            <a:off x="9412941" y="5478483"/>
            <a:ext cx="2065361" cy="564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1219170" hangingPunct="0"/>
            <a:r>
              <a:rPr lang="en-US" sz="1600" dirty="0">
                <a:solidFill>
                  <a:srgbClr val="5E5E5E"/>
                </a:solidFill>
                <a:sym typeface="Helvetica Neue"/>
              </a:rPr>
              <a:t>EU MSCA Doctoral network – 15 partners</a:t>
            </a:r>
          </a:p>
        </p:txBody>
      </p:sp>
      <p:pic>
        <p:nvPicPr>
          <p:cNvPr id="8" name="Picture 2" descr="Leo Cancer Care reveals Marie system at ESTRO 2022 - News - DCA Design">
            <a:extLst>
              <a:ext uri="{FF2B5EF4-FFF2-40B4-BE49-F238E27FC236}">
                <a16:creationId xmlns:a16="http://schemas.microsoft.com/office/drawing/2014/main" id="{7F0EB66F-E688-C371-291A-6F5497B96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306" y="2932401"/>
            <a:ext cx="5742640" cy="382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CDFBDD-ECB5-3B72-C654-E15FE7C4C48B}"/>
              </a:ext>
            </a:extLst>
          </p:cNvPr>
          <p:cNvSpPr txBox="1"/>
          <p:nvPr/>
        </p:nvSpPr>
        <p:spPr>
          <a:xfrm>
            <a:off x="2971800" y="3009471"/>
            <a:ext cx="621917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Cheaper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25243E-F295-2C0F-DC29-B9403EB35677}"/>
              </a:ext>
            </a:extLst>
          </p:cNvPr>
          <p:cNvSpPr txBox="1"/>
          <p:nvPr/>
        </p:nvSpPr>
        <p:spPr>
          <a:xfrm>
            <a:off x="193" y="39306"/>
            <a:ext cx="6219172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Cheaper</a:t>
            </a:r>
          </a:p>
        </p:txBody>
      </p:sp>
    </p:spTree>
    <p:extLst>
      <p:ext uri="{BB962C8B-B14F-4D97-AF65-F5344CB8AC3E}">
        <p14:creationId xmlns:p14="http://schemas.microsoft.com/office/powerpoint/2010/main" val="296238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08314-7F19-D3DA-070B-7A8B25F2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61" y="-467116"/>
            <a:ext cx="10972800" cy="1417639"/>
          </a:xfrm>
        </p:spPr>
        <p:txBody>
          <a:bodyPr/>
          <a:lstStyle/>
          <a:p>
            <a:r>
              <a:rPr lang="en-US" dirty="0"/>
              <a:t>FASTER – FLASH radiotherapy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F79BB-A51B-A88A-FE47-D2029623B04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453939" y="6617256"/>
            <a:ext cx="226983" cy="235898"/>
          </a:xfrm>
        </p:spPr>
        <p:txBody>
          <a:bodyPr/>
          <a:lstStyle/>
          <a:p>
            <a:fld id="{86CB4B4D-7CA3-9044-876B-883B54F8677D}" type="slidenum">
              <a:rPr lang="en-DE" smtClean="0"/>
              <a:pPr/>
              <a:t>5</a:t>
            </a:fld>
            <a:endParaRPr lang="en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4FF7E-A867-3B12-8709-B61BF8C6D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85" y="1150267"/>
            <a:ext cx="4068899" cy="5400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D1FDA7-E05C-F7CD-F1B2-7E6A2D5968C4}"/>
              </a:ext>
            </a:extLst>
          </p:cNvPr>
          <p:cNvSpPr txBox="1"/>
          <p:nvPr/>
        </p:nvSpPr>
        <p:spPr>
          <a:xfrm>
            <a:off x="4176584" y="5247564"/>
            <a:ext cx="2075936" cy="1303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1219170" hangingPunct="0"/>
            <a:r>
              <a:rPr lang="en-US" sz="2000" dirty="0" err="1">
                <a:solidFill>
                  <a:srgbClr val="5E5E5E"/>
                </a:solidFill>
                <a:sym typeface="Helvetica Neue"/>
              </a:rPr>
              <a:t>Vozenin</a:t>
            </a:r>
            <a:r>
              <a:rPr lang="en-US" sz="2000" dirty="0">
                <a:solidFill>
                  <a:srgbClr val="5E5E5E"/>
                </a:solidFill>
                <a:sym typeface="Helvetica Neue"/>
              </a:rPr>
              <a:t>, </a:t>
            </a:r>
            <a:r>
              <a:rPr lang="en-US" sz="2000" dirty="0" err="1">
                <a:solidFill>
                  <a:srgbClr val="5E5E5E"/>
                </a:solidFill>
                <a:sym typeface="Helvetica Neue"/>
              </a:rPr>
              <a:t>Bourhis</a:t>
            </a:r>
            <a:r>
              <a:rPr lang="en-US" sz="2000" dirty="0">
                <a:solidFill>
                  <a:srgbClr val="5E5E5E"/>
                </a:solidFill>
                <a:sym typeface="Helvetica Neue"/>
              </a:rPr>
              <a:t> &amp; </a:t>
            </a:r>
            <a:r>
              <a:rPr lang="en-US" sz="2000" dirty="0"/>
              <a:t>D</a:t>
            </a:r>
            <a:r>
              <a:rPr lang="en-US" sz="2000" dirty="0">
                <a:solidFill>
                  <a:srgbClr val="5E5E5E"/>
                </a:solidFill>
                <a:sym typeface="Helvetica Neue"/>
              </a:rPr>
              <a:t>urante, </a:t>
            </a:r>
            <a:r>
              <a:rPr lang="en-US" sz="2000" i="1" dirty="0">
                <a:solidFill>
                  <a:srgbClr val="5E5E5E"/>
                </a:solidFill>
                <a:sym typeface="Helvetica Neue"/>
              </a:rPr>
              <a:t>Nat. Rev. Clin. Oncol</a:t>
            </a:r>
            <a:r>
              <a:rPr lang="en-US" sz="2000" dirty="0">
                <a:solidFill>
                  <a:srgbClr val="5E5E5E"/>
                </a:solidFill>
                <a:sym typeface="Helvetica Neue"/>
              </a:rPr>
              <a:t>. Dec.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00EE8E-6B60-6FC3-C69C-C5E40C5DB2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39" y="1094754"/>
            <a:ext cx="4353364" cy="2613238"/>
          </a:xfrm>
          <a:prstGeom prst="rect">
            <a:avLst/>
          </a:prstGeom>
        </p:spPr>
      </p:pic>
      <p:pic>
        <p:nvPicPr>
          <p:cNvPr id="8" name="WhatsApp Video 2021-05-07 at 17.25.13 (1)" descr="WhatsApp Video 2021-05-07 at 17.25.13 (1)">
            <a:hlinkClick r:id="" action="ppaction://media"/>
            <a:extLst>
              <a:ext uri="{FF2B5EF4-FFF2-40B4-BE49-F238E27FC236}">
                <a16:creationId xmlns:a16="http://schemas.microsoft.com/office/drawing/2014/main" id="{51993F41-6E03-1E9B-05F5-E1E1B77FFD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4939" y="3707991"/>
            <a:ext cx="4353364" cy="2394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08631A-93E2-A111-1D26-632909D03029}"/>
              </a:ext>
            </a:extLst>
          </p:cNvPr>
          <p:cNvSpPr txBox="1"/>
          <p:nvPr/>
        </p:nvSpPr>
        <p:spPr>
          <a:xfrm>
            <a:off x="4936386" y="1314793"/>
            <a:ext cx="2075936" cy="9954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1219170" hangingPunct="0"/>
            <a:r>
              <a:rPr lang="en-US" sz="2000" dirty="0" err="1">
                <a:solidFill>
                  <a:srgbClr val="5E5E5E"/>
                </a:solidFill>
                <a:sym typeface="Helvetica Neue"/>
              </a:rPr>
              <a:t>Tinganelli</a:t>
            </a:r>
            <a:r>
              <a:rPr lang="en-US" sz="2000" dirty="0">
                <a:solidFill>
                  <a:srgbClr val="5E5E5E"/>
                </a:solidFill>
                <a:sym typeface="Helvetica Neue"/>
              </a:rPr>
              <a:t> et al., </a:t>
            </a:r>
            <a:r>
              <a:rPr lang="en-US" sz="2000" i="1" dirty="0" err="1">
                <a:solidFill>
                  <a:srgbClr val="5E5E5E"/>
                </a:solidFill>
                <a:sym typeface="Helvetica Neue"/>
              </a:rPr>
              <a:t>Radiother</a:t>
            </a:r>
            <a:r>
              <a:rPr lang="en-US" sz="2000" dirty="0">
                <a:solidFill>
                  <a:srgbClr val="5E5E5E"/>
                </a:solidFill>
                <a:sym typeface="Helvetica Neue"/>
              </a:rPr>
              <a:t>. </a:t>
            </a:r>
            <a:r>
              <a:rPr lang="en-US" sz="2000" i="1" dirty="0">
                <a:solidFill>
                  <a:srgbClr val="5E5E5E"/>
                </a:solidFill>
                <a:sym typeface="Helvetica Neue"/>
              </a:rPr>
              <a:t>Oncol</a:t>
            </a:r>
            <a:r>
              <a:rPr lang="en-US" sz="2000" dirty="0">
                <a:solidFill>
                  <a:srgbClr val="5E5E5E"/>
                </a:solidFill>
                <a:sym typeface="Helvetica Neue"/>
              </a:rPr>
              <a:t>. 2022</a:t>
            </a:r>
          </a:p>
        </p:txBody>
      </p:sp>
      <p:pic>
        <p:nvPicPr>
          <p:cNvPr id="6146" name="Picture 2" descr="Physics World reveals its top 10 Breakthroughs of the Year for 2022 –  Physics World">
            <a:extLst>
              <a:ext uri="{FF2B5EF4-FFF2-40B4-BE49-F238E27FC236}">
                <a16:creationId xmlns:a16="http://schemas.microsoft.com/office/drawing/2014/main" id="{FCF63CEA-AABB-5A4B-CDD6-3EBB6B546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011" y="373447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F79415-B0F2-7C74-BEA7-61C32E637564}"/>
              </a:ext>
            </a:extLst>
          </p:cNvPr>
          <p:cNvSpPr txBox="1"/>
          <p:nvPr/>
        </p:nvSpPr>
        <p:spPr>
          <a:xfrm>
            <a:off x="5009176" y="2297919"/>
            <a:ext cx="2075936" cy="1303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1219170" hangingPunct="0"/>
            <a:r>
              <a:rPr lang="en-US" sz="2000" dirty="0" err="1">
                <a:solidFill>
                  <a:srgbClr val="5E5E5E"/>
                </a:solidFill>
                <a:sym typeface="Helvetica Neue"/>
              </a:rPr>
              <a:t>Tinganelli</a:t>
            </a:r>
            <a:r>
              <a:rPr lang="en-US" sz="2000" dirty="0">
                <a:solidFill>
                  <a:srgbClr val="5E5E5E"/>
                </a:solidFill>
                <a:sym typeface="Helvetica Neue"/>
              </a:rPr>
              <a:t> et al., </a:t>
            </a:r>
            <a:r>
              <a:rPr lang="en-US" sz="2000" i="1" dirty="0">
                <a:solidFill>
                  <a:srgbClr val="5E5E5E"/>
                </a:solidFill>
                <a:sym typeface="Helvetica Neue"/>
              </a:rPr>
              <a:t>Int. J. </a:t>
            </a:r>
            <a:r>
              <a:rPr lang="en-US" sz="2000" i="1" dirty="0" err="1">
                <a:solidFill>
                  <a:srgbClr val="5E5E5E"/>
                </a:solidFill>
                <a:sym typeface="Helvetica Neue"/>
              </a:rPr>
              <a:t>Radiat</a:t>
            </a:r>
            <a:r>
              <a:rPr lang="en-US" sz="2000" i="1" dirty="0">
                <a:solidFill>
                  <a:srgbClr val="5E5E5E"/>
                </a:solidFill>
                <a:sym typeface="Helvetica Neue"/>
              </a:rPr>
              <a:t>. Biol</a:t>
            </a:r>
            <a:r>
              <a:rPr lang="en-US" sz="2000" dirty="0">
                <a:solidFill>
                  <a:srgbClr val="5E5E5E"/>
                </a:solidFill>
                <a:sym typeface="Helvetica Neue"/>
              </a:rPr>
              <a:t>. </a:t>
            </a:r>
            <a:r>
              <a:rPr lang="en-US" sz="2000" i="1" dirty="0">
                <a:solidFill>
                  <a:srgbClr val="5E5E5E"/>
                </a:solidFill>
                <a:sym typeface="Helvetica Neue"/>
              </a:rPr>
              <a:t>Oncol</a:t>
            </a:r>
            <a:r>
              <a:rPr lang="en-US" sz="2000" dirty="0">
                <a:solidFill>
                  <a:srgbClr val="5E5E5E"/>
                </a:solidFill>
                <a:sym typeface="Helvetica Neue"/>
              </a:rPr>
              <a:t>. </a:t>
            </a:r>
            <a:r>
              <a:rPr lang="en-US" sz="2000" i="1" dirty="0">
                <a:solidFill>
                  <a:srgbClr val="5E5E5E"/>
                </a:solidFill>
                <a:sym typeface="Helvetica Neue"/>
              </a:rPr>
              <a:t>Phys.</a:t>
            </a:r>
            <a:r>
              <a:rPr lang="en-US" sz="2000" dirty="0">
                <a:solidFill>
                  <a:srgbClr val="5E5E5E"/>
                </a:solidFill>
                <a:sym typeface="Helvetica Neue"/>
              </a:rPr>
              <a:t>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74A73-AF84-CA74-41CF-FA60A64C874A}"/>
              </a:ext>
            </a:extLst>
          </p:cNvPr>
          <p:cNvSpPr txBox="1"/>
          <p:nvPr/>
        </p:nvSpPr>
        <p:spPr>
          <a:xfrm>
            <a:off x="5214552" y="266290"/>
            <a:ext cx="357823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Collaboration in POFV with HZB, HZDR and DESY-PITZ</a:t>
            </a:r>
          </a:p>
        </p:txBody>
      </p:sp>
    </p:spTree>
    <p:extLst>
      <p:ext uri="{BB962C8B-B14F-4D97-AF65-F5344CB8AC3E}">
        <p14:creationId xmlns:p14="http://schemas.microsoft.com/office/powerpoint/2010/main" val="231117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D795A-9E74-E829-64FD-B8679D85A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65" y="-100979"/>
            <a:ext cx="7050600" cy="787558"/>
          </a:xfrm>
        </p:spPr>
        <p:txBody>
          <a:bodyPr>
            <a:normAutofit/>
          </a:bodyPr>
          <a:lstStyle/>
          <a:p>
            <a:r>
              <a:rPr lang="en-US" sz="3733" dirty="0"/>
              <a:t>Super-FLASH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CA3BF75-7BA4-D389-67F8-57E21A1DA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CFB88-4A12-12B0-13AE-4717F602715E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2032343" y="6421493"/>
            <a:ext cx="159657" cy="235898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8DB19-819E-2C06-EB67-9B2F087AEBD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13" y="686579"/>
            <a:ext cx="11229104" cy="587862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bg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43855C-F2FA-D497-D12D-973D9475195E}"/>
              </a:ext>
            </a:extLst>
          </p:cNvPr>
          <p:cNvSpPr txBox="1"/>
          <p:nvPr/>
        </p:nvSpPr>
        <p:spPr>
          <a:xfrm>
            <a:off x="9506229" y="4310529"/>
            <a:ext cx="619059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∼ 10</a:t>
            </a:r>
            <a:r>
              <a:rPr lang="en-US" sz="2400" baseline="30000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7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Gy/s</a:t>
            </a:r>
            <a:r>
              <a:rPr lang="en-DE" sz="2400" dirty="0"/>
              <a:t> 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B657F6-56CA-EAE6-CFF4-2B7A98594525}"/>
              </a:ext>
            </a:extLst>
          </p:cNvPr>
          <p:cNvSpPr txBox="1"/>
          <p:nvPr/>
        </p:nvSpPr>
        <p:spPr>
          <a:xfrm>
            <a:off x="3983765" y="4379258"/>
            <a:ext cx="619059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∼ 10</a:t>
            </a:r>
            <a:r>
              <a:rPr lang="en-US" sz="2400" baseline="30000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Gy/s</a:t>
            </a:r>
            <a:r>
              <a:rPr lang="en-DE" sz="2400" dirty="0"/>
              <a:t> 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6C5C09-7A91-311D-5104-17989E0B5DF0}"/>
              </a:ext>
            </a:extLst>
          </p:cNvPr>
          <p:cNvSpPr txBox="1"/>
          <p:nvPr/>
        </p:nvSpPr>
        <p:spPr>
          <a:xfrm>
            <a:off x="6410933" y="1776377"/>
            <a:ext cx="619059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∼ 1 Gy/min</a:t>
            </a:r>
            <a:r>
              <a:rPr lang="en-DE" sz="24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74179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14859-4630-3B73-EB00-3F0EBDC5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030" y="-428451"/>
            <a:ext cx="10972800" cy="1417639"/>
          </a:xfrm>
        </p:spPr>
        <p:txBody>
          <a:bodyPr/>
          <a:lstStyle/>
          <a:p>
            <a:r>
              <a:rPr lang="en-US" dirty="0"/>
              <a:t>More conformal: where are my particles?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4E3B8-C67C-D4EB-19A1-D8B5A255BC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453939" y="6617256"/>
            <a:ext cx="226983" cy="235898"/>
          </a:xfrm>
        </p:spPr>
        <p:txBody>
          <a:bodyPr/>
          <a:lstStyle/>
          <a:p>
            <a:fld id="{86CB4B4D-7CA3-9044-876B-883B54F8677D}" type="slidenum">
              <a:rPr lang="en-DE" smtClean="0"/>
              <a:pPr/>
              <a:t>7</a:t>
            </a:fld>
            <a:endParaRPr lang="en-DE" dirty="0"/>
          </a:p>
        </p:txBody>
      </p:sp>
      <p:pic>
        <p:nvPicPr>
          <p:cNvPr id="5" name="Immagine 7" descr="Coronal2.png">
            <a:extLst>
              <a:ext uri="{FF2B5EF4-FFF2-40B4-BE49-F238E27FC236}">
                <a16:creationId xmlns:a16="http://schemas.microsoft.com/office/drawing/2014/main" id="{A523F46C-D34C-6FFA-BA63-9E32C1CD1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83" y="1561786"/>
            <a:ext cx="3927393" cy="37344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8DC4BF-674C-EA17-FA2F-39B2CEC1BBB2}"/>
              </a:ext>
            </a:extLst>
          </p:cNvPr>
          <p:cNvSpPr txBox="1"/>
          <p:nvPr/>
        </p:nvSpPr>
        <p:spPr>
          <a:xfrm>
            <a:off x="353359" y="5432386"/>
            <a:ext cx="3242458" cy="66172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/>
          <a:p>
            <a:pPr algn="l"/>
            <a:r>
              <a:rPr lang="en-US" sz="2000" dirty="0" err="1"/>
              <a:t>Badiyan</a:t>
            </a:r>
            <a:r>
              <a:rPr lang="en-US" sz="2000" dirty="0"/>
              <a:t> </a:t>
            </a:r>
            <a:r>
              <a:rPr lang="en-US" sz="2000" i="1" dirty="0"/>
              <a:t>et al., Transl. Lung Cancer Res</a:t>
            </a:r>
            <a:r>
              <a:rPr lang="en-US" sz="2000" dirty="0"/>
              <a:t>. 2018</a:t>
            </a:r>
          </a:p>
        </p:txBody>
      </p:sp>
      <p:pic>
        <p:nvPicPr>
          <p:cNvPr id="7" name="A too long jumping. Poor athletics.mp4">
            <a:hlinkClick r:id="" action="ppaction://media"/>
            <a:extLst>
              <a:ext uri="{FF2B5EF4-FFF2-40B4-BE49-F238E27FC236}">
                <a16:creationId xmlns:a16="http://schemas.microsoft.com/office/drawing/2014/main" id="{F20C4670-76BF-A2C8-825B-C1F77428D1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0743" y="1386009"/>
            <a:ext cx="6509004" cy="48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7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352C8-3A0A-FD4B-8510-2F70D4088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8" y="1123009"/>
            <a:ext cx="9313569" cy="451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C0E1FB-94A7-7C44-B731-65809F6DD72E}"/>
              </a:ext>
            </a:extLst>
          </p:cNvPr>
          <p:cNvSpPr txBox="1"/>
          <p:nvPr/>
        </p:nvSpPr>
        <p:spPr>
          <a:xfrm>
            <a:off x="167798" y="5709229"/>
            <a:ext cx="4862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Durante &amp; </a:t>
            </a:r>
            <a:r>
              <a:rPr lang="en-US" sz="2200" dirty="0" err="1"/>
              <a:t>Flanz</a:t>
            </a:r>
            <a:r>
              <a:rPr lang="en-US" sz="2200" dirty="0"/>
              <a:t>, </a:t>
            </a:r>
            <a:r>
              <a:rPr lang="en-US" sz="2200" i="1" dirty="0" err="1"/>
              <a:t>Semin</a:t>
            </a:r>
            <a:r>
              <a:rPr lang="en-US" sz="2200" i="1" dirty="0"/>
              <a:t>. Oncol</a:t>
            </a:r>
            <a:r>
              <a:rPr lang="en-US" sz="2200" dirty="0"/>
              <a:t>.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103874-5030-F14C-AC92-29AC4F40AB35}"/>
              </a:ext>
            </a:extLst>
          </p:cNvPr>
          <p:cNvSpPr txBox="1"/>
          <p:nvPr/>
        </p:nvSpPr>
        <p:spPr>
          <a:xfrm>
            <a:off x="9328887" y="1465538"/>
            <a:ext cx="3560990" cy="110799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200" dirty="0"/>
              <a:t>Total margins ∼ 1 cm compared to a proton penumbra ∼ 2 mm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938654-349D-5B4E-809C-C45949F64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22" y="-396277"/>
            <a:ext cx="10972800" cy="1417639"/>
          </a:xfrm>
        </p:spPr>
        <p:txBody>
          <a:bodyPr>
            <a:normAutofit/>
          </a:bodyPr>
          <a:lstStyle/>
          <a:p>
            <a:r>
              <a:rPr lang="en-US" dirty="0"/>
              <a:t>Range uncertainty jeopardizes the Bragg peak precision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849A2-8654-176C-51D2-7AB3FBD86CB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453939" y="6617256"/>
            <a:ext cx="226983" cy="235898"/>
          </a:xfrm>
        </p:spPr>
        <p:txBody>
          <a:bodyPr/>
          <a:lstStyle/>
          <a:p>
            <a:fld id="{86CB4B4D-7CA3-9044-876B-883B54F8677D}" type="slidenum">
              <a:rPr lang="en-DE" smtClean="0"/>
              <a:t>8</a:t>
            </a:fld>
            <a:endParaRPr lang="en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D0A7B9-B62D-154C-A46E-1843FDCE9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034" y="3429000"/>
            <a:ext cx="3636648" cy="2664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CE6859-62C5-7548-8ACA-644C6A3DDB0C}"/>
              </a:ext>
            </a:extLst>
          </p:cNvPr>
          <p:cNvSpPr txBox="1"/>
          <p:nvPr/>
        </p:nvSpPr>
        <p:spPr>
          <a:xfrm>
            <a:off x="6754371" y="6245767"/>
            <a:ext cx="563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Verellen et al., </a:t>
            </a:r>
            <a:r>
              <a:rPr lang="en-US" sz="2200" i="1" dirty="0"/>
              <a:t>Nat. Rev. Cancer</a:t>
            </a:r>
            <a:r>
              <a:rPr lang="en-US" sz="2200" dirty="0"/>
              <a:t>. 2007</a:t>
            </a:r>
          </a:p>
        </p:txBody>
      </p:sp>
    </p:spTree>
    <p:extLst>
      <p:ext uri="{BB962C8B-B14F-4D97-AF65-F5344CB8AC3E}">
        <p14:creationId xmlns:p14="http://schemas.microsoft.com/office/powerpoint/2010/main" val="6228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8D60FD-7B55-9E7C-74F6-D5BCDDCF5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079" y="1212112"/>
            <a:ext cx="11226903" cy="5020894"/>
          </a:xfrm>
        </p:spPr>
        <p:txBody>
          <a:bodyPr/>
          <a:lstStyle/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9" name="D. Boscolo, et al., Front. Oncol. (2021)">
            <a:extLst>
              <a:ext uri="{FF2B5EF4-FFF2-40B4-BE49-F238E27FC236}">
                <a16:creationId xmlns:a16="http://schemas.microsoft.com/office/drawing/2014/main" id="{56005A0A-0225-E2E8-8F31-CF3884C68A7B}"/>
              </a:ext>
            </a:extLst>
          </p:cNvPr>
          <p:cNvSpPr txBox="1"/>
          <p:nvPr/>
        </p:nvSpPr>
        <p:spPr>
          <a:xfrm>
            <a:off x="1657739" y="6247083"/>
            <a:ext cx="4159961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 defTabSz="821531">
              <a:defRPr sz="2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8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Boscolo, et al., Front. Oncol. </a:t>
            </a:r>
            <a:r>
              <a:rPr lang="en-US" sz="18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  <a:endParaRPr sz="1800" i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6A0BCBEF-8C88-900A-330A-AD08D5D7DD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7"/>
          <a:stretch>
            <a:fillRect/>
          </a:stretch>
        </p:blipFill>
        <p:spPr>
          <a:xfrm>
            <a:off x="7447543" y="1212112"/>
            <a:ext cx="4433378" cy="549574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Improved count rate ( one order of magnitude larger than for stable ions)…">
            <a:extLst>
              <a:ext uri="{FF2B5EF4-FFF2-40B4-BE49-F238E27FC236}">
                <a16:creationId xmlns:a16="http://schemas.microsoft.com/office/drawing/2014/main" id="{14634FD4-49DA-0997-3821-6791CE84D490}"/>
              </a:ext>
            </a:extLst>
          </p:cNvPr>
          <p:cNvSpPr txBox="1"/>
          <p:nvPr/>
        </p:nvSpPr>
        <p:spPr>
          <a:xfrm>
            <a:off x="563866" y="3222406"/>
            <a:ext cx="6347708" cy="1606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marL="215900" indent="-2159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3800">
                <a:solidFill>
                  <a:srgbClr val="000000"/>
                </a:solidFill>
              </a:defRPr>
            </a:pPr>
            <a:r>
              <a:rPr sz="1900" dirty="0">
                <a:solidFill>
                  <a:schemeClr val="accent1">
                    <a:lumOff val="-13575"/>
                  </a:schemeClr>
                </a:solidFill>
              </a:rPr>
              <a:t>Improved count rate</a:t>
            </a:r>
            <a:r>
              <a:rPr sz="1900" dirty="0"/>
              <a:t> (one order of magnitude larger than for stable ions)</a:t>
            </a:r>
          </a:p>
          <a:p>
            <a:pPr marL="215900" indent="-2159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3800">
                <a:solidFill>
                  <a:srgbClr val="000000"/>
                </a:solidFill>
              </a:defRPr>
            </a:pPr>
            <a:r>
              <a:rPr sz="1900" dirty="0"/>
              <a:t>Improved </a:t>
            </a:r>
            <a:r>
              <a:rPr sz="1900" dirty="0">
                <a:solidFill>
                  <a:schemeClr val="accent1">
                    <a:lumOff val="-13575"/>
                  </a:schemeClr>
                </a:solidFill>
              </a:rPr>
              <a:t>correlation</a:t>
            </a:r>
            <a:r>
              <a:rPr sz="1900" dirty="0"/>
              <a:t> between </a:t>
            </a:r>
            <a:r>
              <a:rPr sz="1900" dirty="0">
                <a:solidFill>
                  <a:schemeClr val="accent1">
                    <a:lumOff val="-13575"/>
                  </a:schemeClr>
                </a:solidFill>
              </a:rPr>
              <a:t>activity</a:t>
            </a:r>
            <a:r>
              <a:rPr sz="1900" dirty="0"/>
              <a:t> and </a:t>
            </a:r>
            <a:r>
              <a:rPr sz="1900" dirty="0">
                <a:solidFill>
                  <a:schemeClr val="accent1">
                    <a:lumOff val="-13575"/>
                  </a:schemeClr>
                </a:solidFill>
              </a:rPr>
              <a:t>dose</a:t>
            </a:r>
          </a:p>
          <a:p>
            <a:pPr marL="215900" indent="-2159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3800">
                <a:solidFill>
                  <a:schemeClr val="accent1">
                    <a:lumOff val="-13575"/>
                  </a:schemeClr>
                </a:solidFill>
              </a:defRPr>
            </a:pPr>
            <a:r>
              <a:rPr sz="1900" dirty="0"/>
              <a:t>Reduced washout</a:t>
            </a:r>
            <a:r>
              <a:rPr sz="1900" dirty="0">
                <a:solidFill>
                  <a:srgbClr val="000000"/>
                </a:solidFill>
              </a:rPr>
              <a:t> blur thanks to short lived isotopes</a:t>
            </a:r>
          </a:p>
        </p:txBody>
      </p:sp>
      <p:sp>
        <p:nvSpPr>
          <p:cNvPr id="12" name="Respect to conventional PET imaging in C-ion, RIBs show:">
            <a:extLst>
              <a:ext uri="{FF2B5EF4-FFF2-40B4-BE49-F238E27FC236}">
                <a16:creationId xmlns:a16="http://schemas.microsoft.com/office/drawing/2014/main" id="{D18C3447-197C-72B5-8F8F-A25DCBC35CA3}"/>
              </a:ext>
            </a:extLst>
          </p:cNvPr>
          <p:cNvSpPr txBox="1"/>
          <p:nvPr/>
        </p:nvSpPr>
        <p:spPr>
          <a:xfrm>
            <a:off x="455139" y="2232456"/>
            <a:ext cx="6960778" cy="599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defTabSz="1219169">
              <a:lnSpc>
                <a:spcPct val="90000"/>
              </a:lnSpc>
              <a:spcBef>
                <a:spcPts val="2250"/>
              </a:spcBef>
              <a:defRPr sz="3800">
                <a:solidFill>
                  <a:srgbClr val="000000"/>
                </a:solidFill>
              </a:defRPr>
            </a:pPr>
            <a:r>
              <a:rPr lang="en-US" sz="1900" dirty="0"/>
              <a:t>Compared</a:t>
            </a:r>
            <a:r>
              <a:rPr sz="1900" dirty="0"/>
              <a:t> to conventional PET imaging in heavy ion therapy, </a:t>
            </a:r>
            <a:r>
              <a:rPr sz="1900" b="1" dirty="0">
                <a:solidFill>
                  <a:schemeClr val="accent1">
                    <a:lumOff val="-13575"/>
                  </a:schemeClr>
                </a:solidFill>
              </a:rPr>
              <a:t>RIBs</a:t>
            </a:r>
            <a:r>
              <a:rPr lang="en-US" sz="1900" b="1" dirty="0">
                <a:solidFill>
                  <a:schemeClr val="accent1">
                    <a:lumOff val="-13575"/>
                  </a:schemeClr>
                </a:solidFill>
              </a:rPr>
              <a:t>, </a:t>
            </a:r>
            <a:r>
              <a:rPr lang="en-US" sz="1900" dirty="0"/>
              <a:t>e.g.</a:t>
            </a:r>
            <a:r>
              <a:rPr lang="en-US" sz="1900" b="1" dirty="0">
                <a:solidFill>
                  <a:schemeClr val="accent1">
                    <a:lumOff val="-13575"/>
                  </a:schemeClr>
                </a:solidFill>
              </a:rPr>
              <a:t> </a:t>
            </a:r>
            <a:r>
              <a:rPr lang="en-US" sz="1900" b="1" baseline="30000" dirty="0">
                <a:solidFill>
                  <a:schemeClr val="accent1">
                    <a:lumOff val="-13575"/>
                  </a:schemeClr>
                </a:solidFill>
              </a:rPr>
              <a:t>11</a:t>
            </a:r>
            <a:r>
              <a:rPr lang="en-US" sz="1900" b="1" dirty="0">
                <a:solidFill>
                  <a:schemeClr val="accent1">
                    <a:lumOff val="-13575"/>
                  </a:schemeClr>
                </a:solidFill>
              </a:rPr>
              <a:t>C,</a:t>
            </a:r>
            <a:r>
              <a:rPr sz="1900" dirty="0"/>
              <a:t> show: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5AF722D-829A-07B1-59FD-0E53879B198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Radioactive Ion Beams (RIB) for simultaneous treatment and range verification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EBFD71-CFB9-D9DF-C14D-3604B0B1D277}"/>
              </a:ext>
            </a:extLst>
          </p:cNvPr>
          <p:cNvGrpSpPr/>
          <p:nvPr/>
        </p:nvGrpSpPr>
        <p:grpSpPr>
          <a:xfrm>
            <a:off x="1987263" y="5067010"/>
            <a:ext cx="2757195" cy="907345"/>
            <a:chOff x="112169" y="47220"/>
            <a:chExt cx="2067896" cy="680509"/>
          </a:xfrm>
        </p:grpSpPr>
        <p:pic>
          <p:nvPicPr>
            <p:cNvPr id="5" name="Image" descr="Image">
              <a:extLst>
                <a:ext uri="{FF2B5EF4-FFF2-40B4-BE49-F238E27FC236}">
                  <a16:creationId xmlns:a16="http://schemas.microsoft.com/office/drawing/2014/main" id="{15F47DEC-6DCE-9021-5664-B41882F0F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12990"/>
            <a:stretch>
              <a:fillRect/>
            </a:stretch>
          </p:blipFill>
          <p:spPr>
            <a:xfrm>
              <a:off x="112169" y="47220"/>
              <a:ext cx="1196167" cy="6805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Image" descr="Image">
              <a:extLst>
                <a:ext uri="{FF2B5EF4-FFF2-40B4-BE49-F238E27FC236}">
                  <a16:creationId xmlns:a16="http://schemas.microsoft.com/office/drawing/2014/main" id="{1E2C16DE-4129-8EE6-2E2D-39130A715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8336" y="168928"/>
              <a:ext cx="871729" cy="55880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BC862-09F7-ADF3-578E-6E3F6F96606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6446015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fair-gsi-folienmaster_2017_onering">
  <a:themeElements>
    <a:clrScheme name="fair-gsi-folienmaster_2017_onering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fair-gsi-folienmaster_2017_onering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fair-gsi-folienmaster_2017_oner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</TotalTime>
  <Words>667</Words>
  <Application>Microsoft Macintosh PowerPoint</Application>
  <PresentationFormat>Widescreen</PresentationFormat>
  <Paragraphs>156</Paragraphs>
  <Slides>24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Adelle Sans Devanagari</vt:lpstr>
      <vt:lpstr>Arial</vt:lpstr>
      <vt:lpstr>Calibri</vt:lpstr>
      <vt:lpstr>Cambria Math</vt:lpstr>
      <vt:lpstr>Helvetica</vt:lpstr>
      <vt:lpstr>Helvetica Neue</vt:lpstr>
      <vt:lpstr>Times New Roman</vt:lpstr>
      <vt:lpstr>Wingdings</vt:lpstr>
      <vt:lpstr>fair-gsi-folienmaster_2017_onering</vt:lpstr>
      <vt:lpstr>Heavy ions in therapy and space: recent progress at GSI</vt:lpstr>
      <vt:lpstr>PowerPoint Presentation</vt:lpstr>
      <vt:lpstr>What can physics do to democratize particle therapy?</vt:lpstr>
      <vt:lpstr>PowerPoint Presentation</vt:lpstr>
      <vt:lpstr>FASTER – FLASH radiotherapy</vt:lpstr>
      <vt:lpstr>Super-FLASH</vt:lpstr>
      <vt:lpstr>More conformal: where are my particles?</vt:lpstr>
      <vt:lpstr>Range uncertainty jeopardizes the Bragg peak precision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we need other ions in therapy?</vt:lpstr>
      <vt:lpstr>Can we use FLASH to reduce the toxicity of very heavy ions?</vt:lpstr>
      <vt:lpstr>HI-FLASH experimental plan: comparing 20Ne to 1H in FLASH conditions in rat GBM</vt:lpstr>
      <vt:lpstr>From therapy to space</vt:lpstr>
      <vt:lpstr>Is space radiation a danger?</vt:lpstr>
      <vt:lpstr>Galactic cosmic radiation: HZE particles</vt:lpstr>
      <vt:lpstr>PowerPoint Presentation</vt:lpstr>
      <vt:lpstr>Galactic cosmic ray simulator at GSI-Darmstadt</vt:lpstr>
      <vt:lpstr>FAIR facility in Darmstadt - 2028</vt:lpstr>
      <vt:lpstr>Thank you very much!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daria boscolo</dc:creator>
  <cp:lastModifiedBy>Marco Durante</cp:lastModifiedBy>
  <cp:revision>18</cp:revision>
  <dcterms:created xsi:type="dcterms:W3CDTF">2025-05-05T14:20:03Z</dcterms:created>
  <dcterms:modified xsi:type="dcterms:W3CDTF">2025-10-20T08:32:08Z</dcterms:modified>
</cp:coreProperties>
</file>