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A01E"/>
    <a:srgbClr val="FF9900"/>
    <a:srgbClr val="99CC00"/>
    <a:srgbClr val="FA8214"/>
    <a:srgbClr val="FF99FF"/>
    <a:srgbClr val="50AAE6"/>
    <a:srgbClr val="5A6EB4"/>
    <a:srgbClr val="A00078"/>
    <a:srgbClr val="A01E28"/>
    <a:srgbClr val="A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01" autoAdjust="0"/>
    <p:restoredTop sz="91212" autoAdjust="0"/>
  </p:normalViewPr>
  <p:slideViewPr>
    <p:cSldViewPr showGuides="1">
      <p:cViewPr varScale="1">
        <p:scale>
          <a:sx n="126" d="100"/>
          <a:sy n="126" d="100"/>
        </p:scale>
        <p:origin x="6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05" d="100"/>
          <a:sy n="105" d="100"/>
        </p:scale>
        <p:origin x="32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89580" y="524169"/>
            <a:ext cx="2856154" cy="312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r>
              <a:rPr lang="de-DE" dirty="0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60385" y="9550529"/>
            <a:ext cx="3212761" cy="24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900" dirty="0"/>
              <a:t>KIT – Universität des Landes Baden-Württemberg und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900" dirty="0"/>
              <a:t>nationales Forschungszentrum in der Helmholtz-Gemeinschaft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02" y="211446"/>
            <a:ext cx="1043532" cy="52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4703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de-DE" dirty="0"/>
              <a:t>Prof. Dr. Max Mustermann | Musterfakultät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527DC3E-3A27-4D23-9336-3EAB36224A0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37402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defRPr/>
            </a:pPr>
            <a:r>
              <a:rPr lang="de-DE" smtClean="0"/>
              <a:t>KASCADE had 5 Trigger Sources and took data with 4Hz</a:t>
            </a:r>
          </a:p>
          <a:p>
            <a:pPr defTabSz="990478">
              <a:defRPr/>
            </a:pPr>
            <a:r>
              <a:rPr lang="de-DE" smtClean="0"/>
              <a:t>LOPES binary format can be found at https://www.astro.ru.nl/lopes/_media/publications/thesis-horneffer-final.pdf Fig 2.6</a:t>
            </a:r>
          </a:p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Prof. Dr. Max Mustermann | Musterfakultät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27DC3E-3A27-4D23-9336-3EAB36224A06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75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/>
              <a:t>KRETA (</a:t>
            </a:r>
            <a:r>
              <a:rPr lang="en-US" sz="1300" b="1"/>
              <a:t>K</a:t>
            </a:r>
            <a:r>
              <a:rPr lang="en-US" sz="1300"/>
              <a:t>ASCADE </a:t>
            </a:r>
            <a:r>
              <a:rPr lang="en-US" sz="1300" b="1"/>
              <a:t>R</a:t>
            </a:r>
            <a:r>
              <a:rPr lang="en-US" sz="1300"/>
              <a:t>econstruction of </a:t>
            </a:r>
            <a:r>
              <a:rPr lang="en-US" sz="1300" b="1"/>
              <a:t>Ext</a:t>
            </a:r>
            <a:r>
              <a:rPr lang="en-US" sz="1300"/>
              <a:t>ensive </a:t>
            </a:r>
            <a:r>
              <a:rPr lang="en-US" sz="1300" b="1"/>
              <a:t>A</a:t>
            </a:r>
            <a:r>
              <a:rPr lang="en-US" sz="1300"/>
              <a:t>ir showers) </a:t>
            </a:r>
          </a:p>
          <a:p>
            <a:r>
              <a:rPr lang="en-US" sz="1300"/>
              <a:t>CRES (</a:t>
            </a:r>
            <a:r>
              <a:rPr lang="en-US" sz="1300" b="1"/>
              <a:t>C</a:t>
            </a:r>
            <a:r>
              <a:rPr lang="en-US" sz="1300"/>
              <a:t>osmic </a:t>
            </a:r>
            <a:r>
              <a:rPr lang="en-US" sz="1300" b="1"/>
              <a:t>R</a:t>
            </a:r>
            <a:r>
              <a:rPr lang="en-US" sz="1300"/>
              <a:t>ay </a:t>
            </a:r>
            <a:r>
              <a:rPr lang="en-US" sz="1300" b="1"/>
              <a:t>E</a:t>
            </a:r>
            <a:r>
              <a:rPr lang="en-US" sz="1300"/>
              <a:t>vent </a:t>
            </a:r>
            <a:r>
              <a:rPr lang="en-US" sz="1300" b="1"/>
              <a:t>S</a:t>
            </a:r>
            <a:r>
              <a:rPr lang="en-US" sz="1300"/>
              <a:t>imulation) </a:t>
            </a:r>
          </a:p>
          <a:p>
            <a:r>
              <a:rPr lang="en-US" sz="1300"/>
              <a:t>LOPES Dez 2005 - Okt 2009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Prof. Dr. Max Mustermann | Musterfakultät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27DC3E-3A27-4D23-9336-3EAB36224A06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502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300"/>
              <a:t>KCDC DATA SET HISTORY : KCDC Manual Chap. 13  [ https://kcdc.ikp.kit.edu/static/pdf/kcdc_mainpage/kcdc-Manual.pdf ]</a:t>
            </a:r>
          </a:p>
          <a:p>
            <a:r>
              <a:rPr lang="de-DE" sz="1300"/>
              <a:t>data arrays in MERIDIAN were Electron Densities, Muon Densities and Arrival times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Prof. Dr. Max Mustermann | Musterfakultät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27DC3E-3A27-4D23-9336-3EAB36224A06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619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DB Server 48G RAM, 12 cores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Prof. Dr. Max Mustermann | Musterfakultät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27DC3E-3A27-4D23-9336-3EAB36224A06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47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71438" y="2143116"/>
            <a:ext cx="8974137" cy="4643446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1000">
                <a:srgbClr val="0087E6">
                  <a:alpha val="51000"/>
                </a:srgbClr>
              </a:gs>
              <a:gs pos="100000">
                <a:srgbClr val="005CBF"/>
              </a:gs>
            </a:gsLst>
            <a:lin ang="2700000" scaled="0"/>
          </a:gra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6635" name="Picture 9" descr="II_rahmen_neu_tit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e-DE" sz="800" dirty="0"/>
              <a:t>KIT – Universität des Landes Baden-Württemberg und</a:t>
            </a:r>
          </a:p>
          <a:p>
            <a:r>
              <a:rPr lang="de-DE" sz="800" dirty="0"/>
              <a:t>nationales Forschungszentrum in der Helmholtz-Gemeinschaft</a:t>
            </a:r>
          </a:p>
        </p:txBody>
      </p:sp>
      <p:sp>
        <p:nvSpPr>
          <p:cNvPr id="13" name="Text Box 21"/>
          <p:cNvSpPr txBox="1">
            <a:spLocks noChangeArrowheads="1"/>
          </p:cNvSpPr>
          <p:nvPr userDrawn="1"/>
        </p:nvSpPr>
        <p:spPr bwMode="auto">
          <a:xfrm>
            <a:off x="385763" y="3366344"/>
            <a:ext cx="45370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de-DE" sz="1000" dirty="0" smtClean="0">
                <a:solidFill>
                  <a:schemeClr val="bg1"/>
                </a:solidFill>
              </a:rPr>
              <a:t>Institut</a:t>
            </a:r>
            <a:r>
              <a:rPr lang="de-DE" sz="1000" baseline="0" dirty="0" smtClean="0">
                <a:solidFill>
                  <a:schemeClr val="bg1"/>
                </a:solidFill>
              </a:rPr>
              <a:t> für Kernphysik (IKP)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 dirty="0">
                <a:solidFill>
                  <a:schemeClr val="bg1"/>
                </a:solidFill>
              </a:rPr>
              <a:t>www.kit.edu</a:t>
            </a:r>
          </a:p>
        </p:txBody>
      </p:sp>
      <p:pic>
        <p:nvPicPr>
          <p:cNvPr id="26639" name="Picture 11" descr="KIT-Logo-rgb_d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5" name="Datumsplatzhalter 10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CDC12-8410-44A9-8028-5D60A8D4B215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5" name="Datumsplatzhalter 10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D4B20-51E4-455F-BC6C-BA1510AC2027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5" name="Datumsplatzhalter 10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EF5B8-EE41-43DC-A59B-0EEA6C64760B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5" name="Datumsplatzhalter 10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1FD92-A83C-47ED-887B-FF341ECED063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6" name="Datumsplatzhalter 10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F02EC-2E71-48A5-8E7F-5BEF31532DBA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8" name="Datumsplatzhalter 10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00C75-9A98-4512-8BA0-74714A6DFC7B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4" name="Datumsplatzhalter 10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6A4F-E67C-476A-B38B-90D840DF4AF6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3" name="Datumsplatzhalter 10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92242-C69F-4EEE-91D7-B738D7ACA29A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6" name="Datumsplatzhalter 10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86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20CA-0B1F-4444-9E5E-3E6780B0AE8A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6" name="Datumsplatzhalter 10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FE4DE-44AE-45EA-A842-2BF7CCA6000C}" type="datetime1">
              <a:rPr lang="de-DE" smtClean="0"/>
              <a:t>03.04.2019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Folientitel durch klicken hinzufügen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Karlsruhe Institute of Technology (KIT).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spcBef>
                <a:spcPct val="50000"/>
              </a:spcBef>
              <a:defRPr/>
            </a:pPr>
            <a:r>
              <a:rPr lang="de-DE" sz="900" dirty="0" smtClean="0"/>
              <a:t>Institut für Kernphysik (IKP) am KIT</a:t>
            </a:r>
            <a:endParaRPr lang="de-DE" sz="900" dirty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643774FD-E815-4B85-B421-6F4167BD583D}" type="slidenum">
              <a:rPr lang="de-DE" sz="900" b="1"/>
              <a:pPr>
                <a:spcBef>
                  <a:spcPct val="50000"/>
                </a:spcBef>
                <a:defRPr/>
              </a:pPr>
              <a:t>‹Nr.›</a:t>
            </a:fld>
            <a:endParaRPr lang="de-DE" sz="900" b="1" dirty="0"/>
          </a:p>
        </p:txBody>
      </p:sp>
      <p:pic>
        <p:nvPicPr>
          <p:cNvPr id="1032" name="Picture 13" descr="KIT-Logo-rgb_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7625" y="333375"/>
            <a:ext cx="10763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0A38D-85A9-428C-A9AE-BFFD6E65C45C}" type="datetime1">
              <a:rPr lang="de-DE" smtClean="0"/>
              <a:t>03.04.2019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kcdc.ikp.kit.edu/static/pdf/kcdc_mainpage/kcdc-Manual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395288" y="1412875"/>
            <a:ext cx="83899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de-DE" sz="2600" b="1" dirty="0" smtClean="0">
                <a:solidFill>
                  <a:schemeClr val="tx2"/>
                </a:solidFill>
              </a:rPr>
              <a:t>KASCADE Storage</a:t>
            </a:r>
            <a:endParaRPr lang="de-DE" sz="2600" b="1" dirty="0">
              <a:solidFill>
                <a:schemeClr val="tx2"/>
              </a:solidFill>
            </a:endParaRP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e-DE" sz="1600" b="1" dirty="0" smtClean="0">
                <a:solidFill>
                  <a:srgbClr val="000000"/>
                </a:solidFill>
              </a:rPr>
              <a:t>Doris Wochele, Jürgen Wochele</a:t>
            </a:r>
          </a:p>
          <a:p>
            <a:r>
              <a:rPr lang="de-DE" sz="1600" b="1" dirty="0" smtClean="0">
                <a:solidFill>
                  <a:srgbClr val="000000"/>
                </a:solidFill>
              </a:rPr>
              <a:t>03. April 2019</a:t>
            </a:r>
            <a:endParaRPr lang="de-DE" sz="16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95288" y="4077072"/>
            <a:ext cx="60046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III International Workshop "Data life cycle in physics", </a:t>
            </a:r>
            <a:r>
              <a:rPr lang="en-US" sz="1600" dirty="0" smtClean="0"/>
              <a:t>DLC-2019</a:t>
            </a:r>
          </a:p>
          <a:p>
            <a:r>
              <a:rPr lang="en-US" sz="1600" dirty="0"/>
              <a:t>2-7 April 2019 </a:t>
            </a:r>
          </a:p>
          <a:p>
            <a:r>
              <a:rPr lang="en-US" sz="1600" dirty="0"/>
              <a:t>Irkutsk State </a:t>
            </a:r>
            <a:r>
              <a:rPr lang="en-US" sz="1600" dirty="0" smtClean="0"/>
              <a:t>University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93" y="908720"/>
            <a:ext cx="8880503" cy="4734758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KASCADE </a:t>
            </a:r>
            <a:r>
              <a:rPr lang="en-GB" dirty="0"/>
              <a:t>detector components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F636ABB-983A-4959-9505-70AE33DC2005}" type="datetime1">
              <a:rPr lang="de-DE" smtClean="0"/>
              <a:t>03.04.2019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675908" y="3050080"/>
            <a:ext cx="2044214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CERN ZEBRA DB</a:t>
            </a:r>
          </a:p>
          <a:p>
            <a:r>
              <a:rPr lang="de-DE" dirty="0" smtClean="0"/>
              <a:t>binary format</a:t>
            </a:r>
          </a:p>
          <a:p>
            <a:r>
              <a:rPr lang="de-DE" dirty="0" smtClean="0"/>
              <a:t>filechunks 178MB</a:t>
            </a:r>
          </a:p>
          <a:p>
            <a:r>
              <a:rPr lang="de-DE" dirty="0" smtClean="0"/>
              <a:t>on RUN basis</a:t>
            </a:r>
          </a:p>
          <a:p>
            <a:r>
              <a:rPr lang="de-DE" dirty="0" smtClean="0"/>
              <a:t>4TB raw files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520143" y="4509642"/>
            <a:ext cx="1980069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GRANDE - Detector Array</a:t>
            </a:r>
            <a:endParaRPr lang="de-DE" sz="1200" dirty="0"/>
          </a:p>
        </p:txBody>
      </p:sp>
      <p:sp>
        <p:nvSpPr>
          <p:cNvPr id="9" name="Textfeld 8"/>
          <p:cNvSpPr txBox="1"/>
          <p:nvPr/>
        </p:nvSpPr>
        <p:spPr>
          <a:xfrm>
            <a:off x="5449468" y="5023528"/>
            <a:ext cx="3574761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Total number of data in 16 years</a:t>
            </a:r>
          </a:p>
          <a:p>
            <a:r>
              <a:rPr lang="en-US" dirty="0" smtClean="0"/>
              <a:t>25.10.1996 - 15.1.2013</a:t>
            </a:r>
          </a:p>
          <a:p>
            <a:r>
              <a:rPr lang="en-US" dirty="0" smtClean="0"/>
              <a:t>1.76 billion events in 54.910 files</a:t>
            </a:r>
          </a:p>
          <a:p>
            <a:r>
              <a:rPr lang="en-US" dirty="0" smtClean="0"/>
              <a:t>20 TB stored on RAID6 and Tape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483768" y="926490"/>
            <a:ext cx="1656184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LOPES Antennas</a:t>
            </a:r>
            <a:endParaRPr lang="de-DE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6675908" y="1953850"/>
            <a:ext cx="142859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binary 16TB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79512" y="5805264"/>
            <a:ext cx="5182829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200" i="1" dirty="0"/>
              <a:t>All subcomponents used for </a:t>
            </a:r>
            <a:r>
              <a:rPr lang="de-DE" sz="1200" i="1"/>
              <a:t>data </a:t>
            </a:r>
            <a:r>
              <a:rPr lang="en-GB" sz="1200" i="1" smtClean="0"/>
              <a:t>refinement</a:t>
            </a:r>
            <a:r>
              <a:rPr lang="de-DE" sz="1200" i="1" smtClean="0"/>
              <a:t> </a:t>
            </a:r>
            <a:r>
              <a:rPr lang="en-AU" sz="1200" i="1" smtClean="0"/>
              <a:t>and</a:t>
            </a:r>
            <a:r>
              <a:rPr lang="de-DE" sz="1200" i="1" smtClean="0"/>
              <a:t> </a:t>
            </a:r>
            <a:r>
              <a:rPr lang="en-AU" sz="1200" i="1" dirty="0" smtClean="0"/>
              <a:t>quality</a:t>
            </a:r>
            <a:r>
              <a:rPr lang="de-DE" sz="1200" i="1" dirty="0" smtClean="0"/>
              <a:t> </a:t>
            </a:r>
            <a:r>
              <a:rPr lang="de-DE" sz="1200" i="1" dirty="0"/>
              <a:t>in </a:t>
            </a:r>
            <a:r>
              <a:rPr lang="de-DE" sz="1200" i="1" dirty="0" err="1"/>
              <a:t>reconstruction</a:t>
            </a:r>
            <a:r>
              <a:rPr lang="de-DE" sz="1200" i="1" dirty="0"/>
              <a:t> </a:t>
            </a:r>
            <a:endParaRPr lang="de-DE" sz="1200" i="1" dirty="0" smtClean="0"/>
          </a:p>
          <a:p>
            <a:r>
              <a:rPr lang="de-DE" sz="1200" i="1" dirty="0" err="1" smtClean="0"/>
              <a:t>can</a:t>
            </a:r>
            <a:r>
              <a:rPr lang="de-DE" sz="1200" i="1" dirty="0" smtClean="0"/>
              <a:t> </a:t>
            </a:r>
            <a:r>
              <a:rPr lang="de-DE" sz="1200" i="1" dirty="0" err="1"/>
              <a:t>be</a:t>
            </a:r>
            <a:r>
              <a:rPr lang="de-DE" sz="1200" i="1" dirty="0"/>
              <a:t> </a:t>
            </a:r>
            <a:r>
              <a:rPr lang="de-DE" sz="1200" i="1" dirty="0" err="1"/>
              <a:t>found</a:t>
            </a:r>
            <a:r>
              <a:rPr lang="de-DE" sz="1200" i="1" dirty="0"/>
              <a:t> in </a:t>
            </a:r>
            <a:r>
              <a:rPr lang="de-DE" sz="1200" i="1" dirty="0">
                <a:hlinkClick r:id="rId4"/>
              </a:rPr>
              <a:t>KCDC </a:t>
            </a:r>
            <a:r>
              <a:rPr lang="de-DE" sz="1200" i="1" dirty="0" smtClean="0">
                <a:hlinkClick r:id="rId4"/>
              </a:rPr>
              <a:t>Manual</a:t>
            </a:r>
            <a:r>
              <a:rPr lang="de-DE" sz="1200" i="1" dirty="0" smtClean="0"/>
              <a:t> </a:t>
            </a:r>
            <a:r>
              <a:rPr lang="de-DE" sz="1200" i="1" dirty="0" err="1"/>
              <a:t>Chap</a:t>
            </a:r>
            <a:r>
              <a:rPr lang="de-DE" sz="1200" i="1" dirty="0"/>
              <a:t>. 2 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676759" y="3140968"/>
            <a:ext cx="1319178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200" smtClean="0"/>
              <a:t>Calorimeter - Central Detector</a:t>
            </a:r>
            <a:endParaRPr lang="de-DE" sz="1200"/>
          </a:p>
        </p:txBody>
      </p:sp>
      <p:sp>
        <p:nvSpPr>
          <p:cNvPr id="19" name="Textfeld 18"/>
          <p:cNvSpPr txBox="1"/>
          <p:nvPr/>
        </p:nvSpPr>
        <p:spPr>
          <a:xfrm>
            <a:off x="107504" y="5229200"/>
            <a:ext cx="208046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200" smtClean="0"/>
              <a:t>KASCADE - Detector Array</a:t>
            </a:r>
          </a:p>
          <a:p>
            <a:endParaRPr lang="de-DE" sz="1200"/>
          </a:p>
        </p:txBody>
      </p:sp>
      <p:sp>
        <p:nvSpPr>
          <p:cNvPr id="21" name="Ellipse 20"/>
          <p:cNvSpPr/>
          <p:nvPr/>
        </p:nvSpPr>
        <p:spPr>
          <a:xfrm>
            <a:off x="4067944" y="3009587"/>
            <a:ext cx="2088232" cy="804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Eventbuilder</a:t>
            </a:r>
          </a:p>
        </p:txBody>
      </p:sp>
      <p:sp>
        <p:nvSpPr>
          <p:cNvPr id="22" name="Nach unten gekrümmter Pfeil 21"/>
          <p:cNvSpPr/>
          <p:nvPr/>
        </p:nvSpPr>
        <p:spPr>
          <a:xfrm>
            <a:off x="3825875" y="2780928"/>
            <a:ext cx="746125" cy="2691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Nach unten gekrümmter Pfeil 24"/>
          <p:cNvSpPr/>
          <p:nvPr/>
        </p:nvSpPr>
        <p:spPr>
          <a:xfrm rot="17350383" flipV="1">
            <a:off x="5368834" y="4043757"/>
            <a:ext cx="779146" cy="26639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Pfeil nach rechts 23"/>
          <p:cNvSpPr/>
          <p:nvPr/>
        </p:nvSpPr>
        <p:spPr>
          <a:xfrm rot="19362072">
            <a:off x="2085640" y="4409352"/>
            <a:ext cx="2474423" cy="2005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4042511" y="1736100"/>
            <a:ext cx="2088232" cy="804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LOPES Eventbuilder</a:t>
            </a:r>
            <a:endParaRPr lang="de-DE"/>
          </a:p>
        </p:txBody>
      </p:sp>
      <p:sp>
        <p:nvSpPr>
          <p:cNvPr id="27" name="Nach unten gekrümmter Pfeil 26"/>
          <p:cNvSpPr/>
          <p:nvPr/>
        </p:nvSpPr>
        <p:spPr>
          <a:xfrm rot="1733852">
            <a:off x="4148203" y="1207541"/>
            <a:ext cx="996891" cy="2691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" name="Pfeil nach rechts 27"/>
          <p:cNvSpPr/>
          <p:nvPr/>
        </p:nvSpPr>
        <p:spPr>
          <a:xfrm>
            <a:off x="6242407" y="2060848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Pfeil nach rechts 28"/>
          <p:cNvSpPr/>
          <p:nvPr/>
        </p:nvSpPr>
        <p:spPr>
          <a:xfrm>
            <a:off x="6228184" y="3318158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83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KASCADE analysis </a:t>
            </a:r>
            <a:r>
              <a:rPr lang="en-GB" dirty="0" smtClean="0"/>
              <a:t>data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9C78DC-B9A5-4AF4-AF0C-7B8B50C1163B}" type="datetime1">
              <a:rPr lang="de-DE" smtClean="0"/>
              <a:t>03.04.2019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60623" y="1139610"/>
            <a:ext cx="1045479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/>
              <a:t>KASCADE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218367" y="4150821"/>
            <a:ext cx="396043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430 </a:t>
            </a:r>
            <a:r>
              <a:rPr lang="de-DE" dirty="0" err="1" smtClean="0"/>
              <a:t>Mio</a:t>
            </a:r>
            <a:r>
              <a:rPr lang="de-DE" smtClean="0"/>
              <a:t> events, ~ 200 observables </a:t>
            </a:r>
          </a:p>
          <a:p>
            <a:r>
              <a:rPr lang="de-DE" smtClean="0"/>
              <a:t>metadata / calibrated / reconstructed</a:t>
            </a:r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1368883" y="1114673"/>
            <a:ext cx="103400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1400" smtClean="0"/>
              <a:t>CORSIKA </a:t>
            </a:r>
            <a:br>
              <a:rPr lang="de-DE" sz="1400" smtClean="0"/>
            </a:br>
            <a:r>
              <a:rPr lang="de-DE" sz="1400" smtClean="0"/>
              <a:t>+ CRES</a:t>
            </a:r>
            <a:endParaRPr lang="de-DE" sz="1400"/>
          </a:p>
        </p:txBody>
      </p:sp>
      <p:sp>
        <p:nvSpPr>
          <p:cNvPr id="17" name="Textfeld 16"/>
          <p:cNvSpPr txBox="1"/>
          <p:nvPr/>
        </p:nvSpPr>
        <p:spPr>
          <a:xfrm>
            <a:off x="5605357" y="416404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i="1" smtClean="0"/>
              <a:t>LOPES has to be offline correlated with GRANDE events !</a:t>
            </a:r>
            <a:endParaRPr lang="de-DE" sz="1600" i="1"/>
          </a:p>
        </p:txBody>
      </p:sp>
      <p:sp>
        <p:nvSpPr>
          <p:cNvPr id="18" name="Textfeld 17"/>
          <p:cNvSpPr txBox="1"/>
          <p:nvPr/>
        </p:nvSpPr>
        <p:spPr>
          <a:xfrm>
            <a:off x="260623" y="4971865"/>
            <a:ext cx="65411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/>
                </a:solidFill>
              </a:rPr>
              <a:t>KRETA</a:t>
            </a:r>
            <a:r>
              <a:rPr lang="de-DE" dirty="0" smtClean="0">
                <a:solidFill>
                  <a:schemeClr val="accent1"/>
                </a:solidFill>
              </a:rPr>
              <a:t> - </a:t>
            </a:r>
            <a:r>
              <a:rPr lang="en-US" b="1" dirty="0">
                <a:solidFill>
                  <a:schemeClr val="accent1"/>
                </a:solidFill>
              </a:rPr>
              <a:t>K</a:t>
            </a:r>
            <a:r>
              <a:rPr lang="en-US" dirty="0">
                <a:solidFill>
                  <a:schemeClr val="accent1"/>
                </a:solidFill>
              </a:rPr>
              <a:t>ASCADE </a:t>
            </a:r>
            <a:r>
              <a:rPr lang="en-US" b="1" dirty="0">
                <a:solidFill>
                  <a:schemeClr val="accent1"/>
                </a:solidFill>
              </a:rPr>
              <a:t>R</a:t>
            </a:r>
            <a:r>
              <a:rPr lang="en-US" dirty="0">
                <a:solidFill>
                  <a:schemeClr val="accent1"/>
                </a:solidFill>
              </a:rPr>
              <a:t>econstruction of </a:t>
            </a:r>
            <a:r>
              <a:rPr lang="en-US" b="1" dirty="0">
                <a:solidFill>
                  <a:schemeClr val="accent1"/>
                </a:solidFill>
              </a:rPr>
              <a:t>Ext</a:t>
            </a:r>
            <a:r>
              <a:rPr lang="en-US" dirty="0">
                <a:solidFill>
                  <a:schemeClr val="accent1"/>
                </a:solidFill>
              </a:rPr>
              <a:t>ensive </a:t>
            </a:r>
            <a:r>
              <a:rPr lang="en-US" b="1" dirty="0">
                <a:solidFill>
                  <a:schemeClr val="accent1"/>
                </a:solidFill>
              </a:rPr>
              <a:t>A</a:t>
            </a:r>
            <a:r>
              <a:rPr lang="en-US" dirty="0">
                <a:solidFill>
                  <a:schemeClr val="accent1"/>
                </a:solidFill>
              </a:rPr>
              <a:t>ir showers 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de-DE" dirty="0" smtClean="0"/>
              <a:t>135k </a:t>
            </a:r>
            <a:r>
              <a:rPr lang="de-DE" dirty="0" err="1" smtClean="0"/>
              <a:t>lines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FORTRAN in 860 CERN CMZ </a:t>
            </a:r>
            <a:r>
              <a:rPr lang="de-DE" dirty="0" err="1" smtClean="0"/>
              <a:t>decks</a:t>
            </a:r>
            <a:endParaRPr lang="de-DE" dirty="0" smtClean="0"/>
          </a:p>
          <a:p>
            <a:r>
              <a:rPr lang="de-DE" dirty="0" err="1" smtClean="0"/>
              <a:t>analyse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main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smtClean="0"/>
              <a:t>subcomponents</a:t>
            </a:r>
            <a:r>
              <a:rPr lang="de-DE" dirty="0" smtClean="0"/>
              <a:t> in 3 </a:t>
            </a:r>
            <a:r>
              <a:rPr lang="de-DE" dirty="0" err="1" smtClean="0"/>
              <a:t>levels</a:t>
            </a:r>
            <a:endParaRPr lang="de-DE" dirty="0" smtClean="0"/>
          </a:p>
          <a:p>
            <a:r>
              <a:rPr lang="de-DE" dirty="0" err="1" smtClean="0"/>
              <a:t>recently</a:t>
            </a:r>
            <a:r>
              <a:rPr lang="de-DE" dirty="0" smtClean="0"/>
              <a:t> </a:t>
            </a:r>
            <a:r>
              <a:rPr lang="de-DE" dirty="0" err="1" smtClean="0"/>
              <a:t>compiled</a:t>
            </a:r>
            <a:r>
              <a:rPr lang="de-DE" dirty="0" smtClean="0"/>
              <a:t> on Ubuntu 18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gcc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static</a:t>
            </a:r>
            <a:r>
              <a:rPr lang="de-DE" dirty="0" smtClean="0"/>
              <a:t> </a:t>
            </a:r>
            <a:r>
              <a:rPr lang="de-DE" dirty="0" err="1" smtClean="0"/>
              <a:t>cernlibs</a:t>
            </a:r>
            <a:endParaRPr lang="de-DE" dirty="0"/>
          </a:p>
        </p:txBody>
      </p:sp>
      <p:sp>
        <p:nvSpPr>
          <p:cNvPr id="19" name="Ellipse 18"/>
          <p:cNvSpPr/>
          <p:nvPr/>
        </p:nvSpPr>
        <p:spPr>
          <a:xfrm>
            <a:off x="554210" y="2089884"/>
            <a:ext cx="1569518" cy="9281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smtClean="0">
                <a:solidFill>
                  <a:schemeClr val="tx1"/>
                </a:solidFill>
              </a:rPr>
              <a:t>KRETA</a:t>
            </a:r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463580" y="1126250"/>
            <a:ext cx="12574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smtClean="0"/>
              <a:t>LOPES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225996" y="3745519"/>
            <a:ext cx="395281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4+2TB, ZEBRA + HBOOK </a:t>
            </a:r>
            <a:r>
              <a:rPr lang="de-DE" dirty="0"/>
              <a:t>→</a:t>
            </a:r>
            <a:r>
              <a:rPr lang="de-DE" dirty="0" smtClean="0"/>
              <a:t> ROOT  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5605357" y="3724637"/>
            <a:ext cx="324036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mtClean="0"/>
              <a:t>4000 events, ROOT  </a:t>
            </a:r>
            <a:endParaRPr lang="de-DE" dirty="0"/>
          </a:p>
        </p:txBody>
      </p:sp>
      <p:sp>
        <p:nvSpPr>
          <p:cNvPr id="29" name="Pfeil nach rechts 28"/>
          <p:cNvSpPr/>
          <p:nvPr/>
        </p:nvSpPr>
        <p:spPr>
          <a:xfrm rot="5400000">
            <a:off x="610453" y="1803091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0701" y="2679012"/>
            <a:ext cx="496364" cy="533964"/>
          </a:xfrm>
          <a:prstGeom prst="rect">
            <a:avLst/>
          </a:prstGeom>
        </p:spPr>
      </p:pic>
      <p:sp>
        <p:nvSpPr>
          <p:cNvPr id="27" name="Pfeil nach rechts 26"/>
          <p:cNvSpPr/>
          <p:nvPr/>
        </p:nvSpPr>
        <p:spPr>
          <a:xfrm rot="5400000">
            <a:off x="1195974" y="3360316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Pfeil nach rechts 33"/>
          <p:cNvSpPr/>
          <p:nvPr/>
        </p:nvSpPr>
        <p:spPr>
          <a:xfrm rot="5400000">
            <a:off x="7024554" y="1566733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Pfeil nach rechts 35"/>
          <p:cNvSpPr/>
          <p:nvPr/>
        </p:nvSpPr>
        <p:spPr>
          <a:xfrm rot="5400000">
            <a:off x="7052629" y="3360317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6412703" y="2089884"/>
            <a:ext cx="1569518" cy="9281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smtClean="0">
                <a:solidFill>
                  <a:schemeClr val="tx1"/>
                </a:solidFill>
              </a:rPr>
              <a:t>CR-Tools</a:t>
            </a:r>
            <a:endParaRPr lang="de-DE" sz="1600">
              <a:solidFill>
                <a:schemeClr val="tx1"/>
              </a:solidFill>
            </a:endParaRPr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57977" y="1908273"/>
            <a:ext cx="496364" cy="533964"/>
          </a:xfrm>
          <a:prstGeom prst="rect">
            <a:avLst/>
          </a:prstGeom>
        </p:spPr>
      </p:pic>
      <p:sp>
        <p:nvSpPr>
          <p:cNvPr id="38" name="Pfeil nach rechts 37"/>
          <p:cNvSpPr/>
          <p:nvPr/>
        </p:nvSpPr>
        <p:spPr>
          <a:xfrm rot="5400000">
            <a:off x="1634074" y="1803092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2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KASCADE data published via KCDC</a:t>
            </a:r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Doris Wochele, Jürgen Wochele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08D84B-54F1-477D-A24B-9F68BE338F6E}" type="datetime1">
              <a:rPr lang="de-DE" smtClean="0"/>
              <a:t>03.04.2019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90525" y="1340768"/>
            <a:ext cx="846577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/>
              <a:t>1. </a:t>
            </a:r>
            <a:r>
              <a:rPr lang="de-DE" i="1" dirty="0" err="1" smtClean="0"/>
              <a:t>release</a:t>
            </a:r>
            <a:r>
              <a:rPr lang="de-DE" i="1" dirty="0" smtClean="0"/>
              <a:t> </a:t>
            </a:r>
            <a:r>
              <a:rPr lang="de-DE" b="1" dirty="0" smtClean="0"/>
              <a:t>Wolf359</a:t>
            </a:r>
            <a:r>
              <a:rPr lang="de-DE" dirty="0" smtClean="0"/>
              <a:t> 18.11.2013  / </a:t>
            </a:r>
            <a:r>
              <a:rPr lang="de-DE" dirty="0" smtClean="0">
                <a:solidFill>
                  <a:schemeClr val="accent2"/>
                </a:solidFill>
              </a:rPr>
              <a:t>158 </a:t>
            </a:r>
            <a:r>
              <a:rPr lang="de-DE" dirty="0" err="1" smtClean="0">
                <a:solidFill>
                  <a:schemeClr val="accent2"/>
                </a:solidFill>
              </a:rPr>
              <a:t>Mio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events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>
                <a:solidFill>
                  <a:schemeClr val="accent2"/>
                </a:solidFill>
              </a:rPr>
              <a:t>KASCADE</a:t>
            </a:r>
            <a:endParaRPr lang="de-DE" dirty="0" smtClean="0">
              <a:solidFill>
                <a:schemeClr val="accent2"/>
              </a:solidFill>
            </a:endParaRPr>
          </a:p>
          <a:p>
            <a:r>
              <a:rPr lang="de-DE" sz="1400" dirty="0" smtClean="0"/>
              <a:t>7 </a:t>
            </a:r>
            <a:r>
              <a:rPr lang="de-DE" sz="1400" dirty="0" err="1" smtClean="0"/>
              <a:t>meta</a:t>
            </a:r>
            <a:r>
              <a:rPr lang="de-DE" sz="1400" dirty="0" smtClean="0"/>
              <a:t> + 8 </a:t>
            </a:r>
            <a:r>
              <a:rPr lang="de-DE" sz="1400" dirty="0" err="1" smtClean="0"/>
              <a:t>reconstructed</a:t>
            </a:r>
            <a:r>
              <a:rPr lang="de-DE" sz="1400" dirty="0" smtClean="0"/>
              <a:t> </a:t>
            </a:r>
            <a:r>
              <a:rPr lang="de-DE" sz="1400" dirty="0" err="1" smtClean="0"/>
              <a:t>scalar</a:t>
            </a:r>
            <a:r>
              <a:rPr lang="de-DE" sz="1400" dirty="0" smtClean="0"/>
              <a:t> </a:t>
            </a:r>
            <a:r>
              <a:rPr lang="de-DE" sz="1400" dirty="0" err="1" smtClean="0"/>
              <a:t>quantities</a:t>
            </a:r>
            <a:r>
              <a:rPr lang="de-DE" sz="1400" dirty="0" smtClean="0"/>
              <a:t> KASCADE in </a:t>
            </a:r>
            <a:r>
              <a:rPr lang="de-DE" sz="1400" b="1" dirty="0" err="1" smtClean="0">
                <a:solidFill>
                  <a:srgbClr val="00B0F0"/>
                </a:solidFill>
              </a:rPr>
              <a:t>mysql</a:t>
            </a:r>
            <a:endParaRPr lang="de-DE" sz="1400" b="1" dirty="0" smtClean="0">
              <a:solidFill>
                <a:srgbClr val="00B0F0"/>
              </a:solidFill>
            </a:endParaRPr>
          </a:p>
          <a:p>
            <a:endParaRPr lang="de-DE" dirty="0"/>
          </a:p>
          <a:p>
            <a:r>
              <a:rPr lang="de-DE" i="1" dirty="0" smtClean="0"/>
              <a:t>2. </a:t>
            </a:r>
            <a:r>
              <a:rPr lang="de-DE" i="1" dirty="0" err="1" smtClean="0"/>
              <a:t>release</a:t>
            </a:r>
            <a:r>
              <a:rPr lang="de-DE" i="1" dirty="0" smtClean="0"/>
              <a:t> </a:t>
            </a:r>
            <a:r>
              <a:rPr lang="de-DE" b="1" dirty="0" smtClean="0"/>
              <a:t>Vulcan</a:t>
            </a:r>
            <a:r>
              <a:rPr lang="de-DE" dirty="0" smtClean="0"/>
              <a:t> 	12.11.2014 </a:t>
            </a:r>
          </a:p>
          <a:p>
            <a:r>
              <a:rPr lang="de-DE" sz="1400" dirty="0" smtClean="0"/>
              <a:t>7 </a:t>
            </a:r>
            <a:r>
              <a:rPr lang="de-DE" sz="1400" dirty="0" err="1" smtClean="0"/>
              <a:t>meta</a:t>
            </a:r>
            <a:r>
              <a:rPr lang="de-DE" sz="1400" dirty="0" smtClean="0"/>
              <a:t> + 11 </a:t>
            </a:r>
            <a:r>
              <a:rPr lang="de-DE" sz="1400" dirty="0" err="1" smtClean="0"/>
              <a:t>rec</a:t>
            </a:r>
            <a:r>
              <a:rPr lang="de-DE" sz="1400" dirty="0" smtClean="0"/>
              <a:t>. </a:t>
            </a:r>
            <a:r>
              <a:rPr lang="de-DE" sz="1400" dirty="0" err="1" smtClean="0"/>
              <a:t>scalar</a:t>
            </a:r>
            <a:r>
              <a:rPr lang="de-DE" sz="1400" dirty="0" smtClean="0"/>
              <a:t> </a:t>
            </a:r>
            <a:r>
              <a:rPr lang="de-DE" sz="1400" dirty="0" err="1"/>
              <a:t>quantities</a:t>
            </a:r>
            <a:r>
              <a:rPr lang="de-DE" sz="1400" dirty="0"/>
              <a:t> </a:t>
            </a:r>
            <a:r>
              <a:rPr lang="de-DE" sz="1400" dirty="0" smtClean="0"/>
              <a:t>(KASCADE + Calorimeter) in </a:t>
            </a:r>
            <a:r>
              <a:rPr lang="de-DE" sz="1400" b="1" dirty="0" err="1">
                <a:solidFill>
                  <a:srgbClr val="00B0F0"/>
                </a:solidFill>
              </a:rPr>
              <a:t>mysql</a:t>
            </a:r>
            <a:endParaRPr lang="de-DE" sz="1400" b="1" dirty="0">
              <a:solidFill>
                <a:srgbClr val="00B0F0"/>
              </a:solidFill>
            </a:endParaRPr>
          </a:p>
          <a:p>
            <a:endParaRPr lang="de-DE" dirty="0"/>
          </a:p>
          <a:p>
            <a:r>
              <a:rPr lang="de-DE" i="1" dirty="0" smtClean="0"/>
              <a:t>3. </a:t>
            </a:r>
            <a:r>
              <a:rPr lang="de-DE" i="1" dirty="0" err="1" smtClean="0"/>
              <a:t>release</a:t>
            </a:r>
            <a:r>
              <a:rPr lang="de-DE" i="1" dirty="0" smtClean="0"/>
              <a:t> </a:t>
            </a:r>
            <a:r>
              <a:rPr lang="de-DE" b="1" dirty="0" smtClean="0"/>
              <a:t>Meridian</a:t>
            </a:r>
            <a:r>
              <a:rPr lang="de-DE" dirty="0" smtClean="0"/>
              <a:t>  22.3.2016 </a:t>
            </a:r>
          </a:p>
          <a:p>
            <a:r>
              <a:rPr lang="de-DE" sz="1400" dirty="0" smtClean="0"/>
              <a:t>7 </a:t>
            </a:r>
            <a:r>
              <a:rPr lang="de-DE" sz="1400" dirty="0" err="1" smtClean="0"/>
              <a:t>meta</a:t>
            </a:r>
            <a:r>
              <a:rPr lang="de-DE" sz="1400" dirty="0" smtClean="0"/>
              <a:t> + </a:t>
            </a:r>
            <a:r>
              <a:rPr lang="de-DE" sz="1400" dirty="0"/>
              <a:t>11 </a:t>
            </a:r>
            <a:r>
              <a:rPr lang="de-DE" sz="1400" dirty="0" err="1" smtClean="0"/>
              <a:t>rec</a:t>
            </a:r>
            <a:r>
              <a:rPr lang="de-DE" sz="1400" dirty="0" smtClean="0"/>
              <a:t>. </a:t>
            </a:r>
            <a:r>
              <a:rPr lang="de-DE" sz="1400" dirty="0" err="1" smtClean="0"/>
              <a:t>scalar</a:t>
            </a:r>
            <a:r>
              <a:rPr lang="de-DE" sz="1400" dirty="0" smtClean="0"/>
              <a:t> </a:t>
            </a:r>
            <a:r>
              <a:rPr lang="de-DE" sz="1400" dirty="0" err="1"/>
              <a:t>quantities</a:t>
            </a:r>
            <a:r>
              <a:rPr lang="de-DE" sz="1400" dirty="0"/>
              <a:t> </a:t>
            </a:r>
            <a:r>
              <a:rPr lang="de-DE" sz="1400" dirty="0" smtClean="0"/>
              <a:t>in </a:t>
            </a:r>
            <a:r>
              <a:rPr lang="de-DE" sz="1400" b="1" dirty="0" err="1" smtClean="0">
                <a:solidFill>
                  <a:srgbClr val="00B050"/>
                </a:solidFill>
              </a:rPr>
              <a:t>mongodb</a:t>
            </a:r>
            <a:endParaRPr lang="de-DE" sz="1400" b="1" dirty="0" smtClean="0">
              <a:solidFill>
                <a:srgbClr val="00B050"/>
              </a:solidFill>
            </a:endParaRPr>
          </a:p>
          <a:p>
            <a:r>
              <a:rPr lang="de-DE" sz="1400" dirty="0" smtClean="0"/>
              <a:t>+ 3 </a:t>
            </a:r>
            <a:r>
              <a:rPr lang="de-DE" sz="1400" smtClean="0"/>
              <a:t>data</a:t>
            </a:r>
            <a:r>
              <a:rPr lang="de-DE" sz="1400" dirty="0" smtClean="0"/>
              <a:t> </a:t>
            </a:r>
            <a:r>
              <a:rPr lang="de-DE" sz="1400" dirty="0" err="1" smtClean="0"/>
              <a:t>arrays</a:t>
            </a:r>
            <a:r>
              <a:rPr lang="de-DE" sz="1400" dirty="0" smtClean="0"/>
              <a:t> (</a:t>
            </a:r>
            <a:r>
              <a:rPr lang="de-DE" sz="1400" dirty="0" err="1" smtClean="0"/>
              <a:t>each</a:t>
            </a:r>
            <a:r>
              <a:rPr lang="de-DE" sz="1400" dirty="0" smtClean="0"/>
              <a:t> 252 </a:t>
            </a:r>
            <a:r>
              <a:rPr lang="de-DE" sz="1400" dirty="0" err="1" smtClean="0"/>
              <a:t>calibrated</a:t>
            </a:r>
            <a:r>
              <a:rPr lang="de-DE" sz="1400" dirty="0" smtClean="0"/>
              <a:t> observables per </a:t>
            </a:r>
            <a:r>
              <a:rPr lang="de-DE" sz="1400" dirty="0" err="1" smtClean="0"/>
              <a:t>event</a:t>
            </a:r>
            <a:r>
              <a:rPr lang="de-DE" sz="1400" dirty="0" smtClean="0"/>
              <a:t>)</a:t>
            </a:r>
          </a:p>
          <a:p>
            <a:endParaRPr lang="de-DE" dirty="0"/>
          </a:p>
          <a:p>
            <a:r>
              <a:rPr lang="de-DE" i="1" dirty="0" smtClean="0"/>
              <a:t>4</a:t>
            </a:r>
            <a:r>
              <a:rPr lang="de-DE" i="1" smtClean="0"/>
              <a:t>. current release </a:t>
            </a:r>
            <a:r>
              <a:rPr lang="de-DE" b="1" smtClean="0"/>
              <a:t>Naboo</a:t>
            </a:r>
            <a:r>
              <a:rPr lang="de-DE" smtClean="0"/>
              <a:t>   </a:t>
            </a:r>
            <a:r>
              <a:rPr lang="de-DE" dirty="0" smtClean="0"/>
              <a:t>3.2.2017 </a:t>
            </a:r>
            <a:r>
              <a:rPr lang="de-DE" smtClean="0"/>
              <a:t>/ </a:t>
            </a:r>
            <a:r>
              <a:rPr lang="de-DE" smtClean="0">
                <a:solidFill>
                  <a:schemeClr val="accent6"/>
                </a:solidFill>
              </a:rPr>
              <a:t>430 </a:t>
            </a:r>
            <a:r>
              <a:rPr lang="de-DE" dirty="0" err="1" smtClean="0">
                <a:solidFill>
                  <a:schemeClr val="accent6"/>
                </a:solidFill>
              </a:rPr>
              <a:t>Mio</a:t>
            </a:r>
            <a:r>
              <a:rPr lang="de-DE" dirty="0" smtClean="0">
                <a:solidFill>
                  <a:schemeClr val="accent6"/>
                </a:solidFill>
              </a:rPr>
              <a:t> </a:t>
            </a:r>
            <a:r>
              <a:rPr lang="de-DE" err="1" smtClean="0">
                <a:solidFill>
                  <a:schemeClr val="accent6"/>
                </a:solidFill>
              </a:rPr>
              <a:t>events</a:t>
            </a:r>
            <a:r>
              <a:rPr lang="de-DE" smtClean="0">
                <a:solidFill>
                  <a:schemeClr val="accent6"/>
                </a:solidFill>
              </a:rPr>
              <a:t> KASCADE + GRANDE</a:t>
            </a:r>
            <a:endParaRPr lang="de-DE" dirty="0" smtClean="0">
              <a:solidFill>
                <a:schemeClr val="accent6"/>
              </a:solidFill>
            </a:endParaRPr>
          </a:p>
          <a:p>
            <a:r>
              <a:rPr lang="de-DE" sz="1400" dirty="0"/>
              <a:t>7 </a:t>
            </a:r>
            <a:r>
              <a:rPr lang="de-DE" sz="1400" dirty="0" err="1"/>
              <a:t>meta</a:t>
            </a:r>
            <a:r>
              <a:rPr lang="de-DE" sz="1400" dirty="0"/>
              <a:t> + 11 </a:t>
            </a:r>
            <a:r>
              <a:rPr lang="de-DE" sz="1400" dirty="0" err="1" smtClean="0"/>
              <a:t>rec</a:t>
            </a:r>
            <a:r>
              <a:rPr lang="de-DE" sz="1400" dirty="0" smtClean="0"/>
              <a:t>. </a:t>
            </a:r>
            <a:r>
              <a:rPr lang="de-DE" sz="1400" dirty="0" err="1" smtClean="0"/>
              <a:t>scalar</a:t>
            </a:r>
            <a:r>
              <a:rPr lang="de-DE" sz="1400" dirty="0" smtClean="0"/>
              <a:t> </a:t>
            </a:r>
            <a:r>
              <a:rPr lang="de-DE" sz="1400" dirty="0" err="1"/>
              <a:t>quantities</a:t>
            </a:r>
            <a:r>
              <a:rPr lang="de-DE" sz="1400" dirty="0"/>
              <a:t> + 3 </a:t>
            </a:r>
            <a:r>
              <a:rPr lang="de-DE" sz="1400"/>
              <a:t>data</a:t>
            </a:r>
            <a:r>
              <a:rPr lang="de-DE" sz="1400" dirty="0"/>
              <a:t> </a:t>
            </a:r>
            <a:r>
              <a:rPr lang="de-DE" sz="1400" dirty="0" err="1"/>
              <a:t>arrays</a:t>
            </a:r>
            <a:r>
              <a:rPr lang="de-DE" sz="1400" dirty="0"/>
              <a:t> in </a:t>
            </a:r>
            <a:r>
              <a:rPr lang="de-DE" sz="1400" b="1" dirty="0" err="1" smtClean="0">
                <a:solidFill>
                  <a:srgbClr val="00B050"/>
                </a:solidFill>
              </a:rPr>
              <a:t>mongodb</a:t>
            </a:r>
            <a:endParaRPr lang="de-DE" sz="1400" b="1" dirty="0" smtClean="0"/>
          </a:p>
          <a:p>
            <a:r>
              <a:rPr lang="de-DE" sz="1400" dirty="0" smtClean="0"/>
              <a:t>+ GRANDE </a:t>
            </a:r>
            <a:r>
              <a:rPr lang="de-DE" sz="1400" dirty="0" err="1" smtClean="0"/>
              <a:t>Component</a:t>
            </a:r>
            <a:r>
              <a:rPr lang="de-DE" sz="1400" dirty="0" smtClean="0"/>
              <a:t> </a:t>
            </a:r>
            <a:r>
              <a:rPr lang="de-DE" sz="1400" dirty="0" err="1" smtClean="0"/>
              <a:t>with</a:t>
            </a:r>
            <a:r>
              <a:rPr lang="de-DE" sz="1400" dirty="0" smtClean="0"/>
              <a:t> 7 </a:t>
            </a:r>
            <a:r>
              <a:rPr lang="de-DE" sz="1400" dirty="0" err="1" smtClean="0"/>
              <a:t>rec</a:t>
            </a:r>
            <a:r>
              <a:rPr lang="de-DE" sz="1400" dirty="0" smtClean="0"/>
              <a:t>. </a:t>
            </a:r>
            <a:r>
              <a:rPr lang="de-DE" sz="1400" dirty="0" err="1" smtClean="0"/>
              <a:t>scalar</a:t>
            </a:r>
            <a:r>
              <a:rPr lang="de-DE" sz="1400" dirty="0" smtClean="0"/>
              <a:t> </a:t>
            </a:r>
            <a:r>
              <a:rPr lang="de-DE" sz="1400" dirty="0" err="1" smtClean="0"/>
              <a:t>quant</a:t>
            </a:r>
            <a:r>
              <a:rPr lang="de-DE" sz="1400" dirty="0" smtClean="0"/>
              <a:t>. </a:t>
            </a:r>
            <a:r>
              <a:rPr lang="de-DE" sz="1400" dirty="0" err="1" smtClean="0"/>
              <a:t>and</a:t>
            </a:r>
            <a:r>
              <a:rPr lang="de-DE" sz="1400" dirty="0" smtClean="0"/>
              <a:t> 2 </a:t>
            </a:r>
            <a:r>
              <a:rPr lang="de-DE" sz="1400" smtClean="0"/>
              <a:t>data</a:t>
            </a:r>
            <a:r>
              <a:rPr lang="de-DE" sz="1400" dirty="0" smtClean="0"/>
              <a:t> </a:t>
            </a:r>
            <a:r>
              <a:rPr lang="de-DE" sz="1400" dirty="0" err="1" smtClean="0"/>
              <a:t>arrays</a:t>
            </a:r>
            <a:r>
              <a:rPr lang="de-DE" sz="1400" dirty="0" smtClean="0"/>
              <a:t> (37 </a:t>
            </a:r>
            <a:r>
              <a:rPr lang="de-DE" sz="1400" dirty="0" err="1" smtClean="0"/>
              <a:t>calibrated</a:t>
            </a:r>
            <a:r>
              <a:rPr lang="de-DE" sz="1400" dirty="0" smtClean="0"/>
              <a:t> observables per </a:t>
            </a:r>
            <a:r>
              <a:rPr lang="de-DE" sz="1400" dirty="0" err="1" smtClean="0"/>
              <a:t>event</a:t>
            </a:r>
            <a:r>
              <a:rPr lang="de-DE" sz="1400" dirty="0" smtClean="0"/>
              <a:t>)</a:t>
            </a:r>
            <a:endParaRPr lang="de-DE" sz="1400" dirty="0"/>
          </a:p>
          <a:p>
            <a:endParaRPr lang="de-DE" sz="1400" dirty="0" smtClean="0"/>
          </a:p>
          <a:p>
            <a:r>
              <a:rPr lang="de-DE" i="1" dirty="0" smtClean="0"/>
              <a:t>5</a:t>
            </a:r>
            <a:r>
              <a:rPr lang="de-DE" i="1" smtClean="0"/>
              <a:t>. next release </a:t>
            </a:r>
            <a:r>
              <a:rPr lang="de-DE" b="1" dirty="0" smtClean="0"/>
              <a:t>Oceanus</a:t>
            </a:r>
            <a:r>
              <a:rPr lang="de-DE" dirty="0" smtClean="0"/>
              <a:t> June/2019</a:t>
            </a:r>
          </a:p>
          <a:p>
            <a:r>
              <a:rPr lang="de-DE" sz="1400" dirty="0" smtClean="0"/>
              <a:t>+ UUID + LOPES </a:t>
            </a:r>
            <a:r>
              <a:rPr lang="de-DE" sz="1400" dirty="0" err="1" smtClean="0"/>
              <a:t>Component</a:t>
            </a:r>
            <a:r>
              <a:rPr lang="de-DE" sz="1400" dirty="0" smtClean="0"/>
              <a:t> </a:t>
            </a:r>
            <a:r>
              <a:rPr lang="de-DE" sz="1400" dirty="0"/>
              <a:t>in </a:t>
            </a:r>
            <a:r>
              <a:rPr lang="de-DE" sz="1400" b="1" dirty="0" err="1" smtClean="0">
                <a:solidFill>
                  <a:srgbClr val="00B050"/>
                </a:solidFill>
              </a:rPr>
              <a:t>mongodb</a:t>
            </a:r>
            <a:r>
              <a:rPr lang="de-DE" sz="1400" dirty="0" smtClean="0">
                <a:solidFill>
                  <a:srgbClr val="00B050"/>
                </a:solidFill>
              </a:rPr>
              <a:t>       </a:t>
            </a:r>
            <a:r>
              <a:rPr lang="de-DE" sz="1400" dirty="0" smtClean="0"/>
              <a:t>( →  </a:t>
            </a:r>
            <a:r>
              <a:rPr lang="de-DE" sz="1400" dirty="0" err="1" smtClean="0"/>
              <a:t>talk</a:t>
            </a:r>
            <a:r>
              <a:rPr lang="de-DE" sz="1400" dirty="0" smtClean="0"/>
              <a:t> Frank Polgart 4.4.)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30339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KCDC </a:t>
            </a:r>
            <a:r>
              <a:rPr lang="de-DE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selection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Doris Wochele, Jürgen Wochele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318325-309F-4BDC-867F-3A9F8D1D3A3E}" type="datetime1">
              <a:rPr lang="de-DE" smtClean="0"/>
              <a:t>03.04.2019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419872" y="3577654"/>
            <a:ext cx="45897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smtClean="0"/>
              <a:t>mongodb ~2 TB  on single server RAID6</a:t>
            </a:r>
            <a:endParaRPr lang="en-GB" smtClean="0"/>
          </a:p>
          <a:p>
            <a:r>
              <a:rPr lang="en-GB" smtClean="0"/>
              <a:t>2 collections for scalars and arrays</a:t>
            </a:r>
          </a:p>
          <a:p>
            <a:r>
              <a:rPr lang="en-GB" smtClean="0"/>
              <a:t>Indices on all scalars for user cuts</a:t>
            </a:r>
            <a:endParaRPr lang="en-GB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402747" y="1022349"/>
            <a:ext cx="266930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mtClean="0"/>
              <a:t>430 Mio KASCADE</a:t>
            </a:r>
            <a:br>
              <a:rPr lang="de-DE" smtClean="0"/>
            </a:br>
            <a:r>
              <a:rPr lang="de-DE" smtClean="0"/>
              <a:t>4000 </a:t>
            </a:r>
            <a:r>
              <a:rPr lang="de-DE" smtClean="0"/>
              <a:t>LOPES</a:t>
            </a:r>
          </a:p>
        </p:txBody>
      </p:sp>
      <p:sp>
        <p:nvSpPr>
          <p:cNvPr id="7" name="Pfeil nach rechts 6"/>
          <p:cNvSpPr/>
          <p:nvPr/>
        </p:nvSpPr>
        <p:spPr>
          <a:xfrm rot="5400000">
            <a:off x="1480076" y="1785220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4802" y="1840403"/>
            <a:ext cx="496364" cy="533964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02747" y="2782669"/>
            <a:ext cx="266930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mtClean="0"/>
              <a:t>430 Mio KASCADE</a:t>
            </a:r>
            <a:br>
              <a:rPr lang="de-DE" smtClean="0"/>
            </a:br>
            <a:r>
              <a:rPr lang="de-DE" smtClean="0"/>
              <a:t>3000 LOPES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421772" y="1780475"/>
            <a:ext cx="46682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/>
              <a:t>quality criteria for published data </a:t>
            </a:r>
          </a:p>
          <a:p>
            <a:r>
              <a:rPr lang="en-GB"/>
              <a:t>  </a:t>
            </a:r>
            <a:r>
              <a:rPr lang="en-GB">
                <a:sym typeface="Wingdings" panose="05000000000000000000" pitchFamily="2" charset="2"/>
              </a:rPr>
              <a:t> applied when filling mongodb </a:t>
            </a:r>
          </a:p>
          <a:p>
            <a:r>
              <a:rPr lang="en-GB">
                <a:sym typeface="Wingdings" panose="05000000000000000000" pitchFamily="2" charset="2"/>
              </a:rPr>
              <a:t>   separately for each detector </a:t>
            </a:r>
            <a:r>
              <a:rPr lang="en-GB" smtClean="0">
                <a:sym typeface="Wingdings" panose="05000000000000000000" pitchFamily="2" charset="2"/>
              </a:rPr>
              <a:t>component</a:t>
            </a:r>
            <a:endParaRPr lang="en-GB">
              <a:sym typeface="Wingdings" panose="05000000000000000000" pitchFamily="2" charset="2"/>
            </a:endParaRPr>
          </a:p>
        </p:txBody>
      </p:sp>
      <p:sp>
        <p:nvSpPr>
          <p:cNvPr id="14" name="Pfeil nach rechts 13"/>
          <p:cNvSpPr/>
          <p:nvPr/>
        </p:nvSpPr>
        <p:spPr>
          <a:xfrm rot="5400000">
            <a:off x="1490240" y="2463217"/>
            <a:ext cx="345817" cy="21036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1" y="3728028"/>
            <a:ext cx="2586053" cy="2326727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 rot="402752">
            <a:off x="4058699" y="4749091"/>
            <a:ext cx="36279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FF0000"/>
                </a:solidFill>
                <a:latin typeface="Comic Sans MS" panose="030F0702030302020204" pitchFamily="66" charset="0"/>
              </a:rPr>
              <a:t>What physics is possible?</a:t>
            </a:r>
          </a:p>
          <a:p>
            <a:r>
              <a:rPr lang="de-DE" smtClean="0">
                <a:solidFill>
                  <a:srgbClr val="FF0000"/>
                </a:solidFill>
                <a:latin typeface="Comic Sans MS" panose="030F0702030302020204" pitchFamily="66" charset="0"/>
              </a:rPr>
              <a:t>What cuts make sense?</a:t>
            </a:r>
          </a:p>
          <a:p>
            <a:r>
              <a:rPr lang="de-DE" smtClean="0">
                <a:solidFill>
                  <a:srgbClr val="FF0000"/>
                </a:solidFill>
                <a:latin typeface="Comic Sans MS" panose="030F0702030302020204" pitchFamily="66" charset="0"/>
              </a:rPr>
              <a:t>What documentation is needed?</a:t>
            </a:r>
          </a:p>
          <a:p>
            <a:r>
              <a:rPr lang="de-DE" smtClean="0">
                <a:solidFill>
                  <a:srgbClr val="FF0000"/>
                </a:solidFill>
                <a:latin typeface="Comic Sans MS" panose="030F0702030302020204" pitchFamily="66" charset="0"/>
              </a:rPr>
              <a:t>What simulations are needed?</a:t>
            </a:r>
            <a:endParaRPr lang="de-DE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22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Thank</a:t>
            </a:r>
            <a:r>
              <a:rPr lang="de-DE" smtClean="0"/>
              <a:t> </a:t>
            </a:r>
            <a:r>
              <a:rPr lang="de-DE" smtClean="0"/>
              <a:t>You!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Doris Wochele, Jürgen Wochele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D08931-AC81-40A8-8716-A00C142E4F73}" type="datetime1">
              <a:rPr lang="de-DE" smtClean="0"/>
              <a:t>03.04.2019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5879098"/>
      </p:ext>
    </p:extLst>
  </p:cSld>
  <p:clrMapOvr>
    <a:masterClrMapping/>
  </p:clrMapOvr>
</p:sld>
</file>

<file path=ppt/theme/theme1.xml><?xml version="1.0" encoding="utf-8"?>
<a:theme xmlns:a="http://schemas.openxmlformats.org/drawingml/2006/main" name="wodo-ikp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wodo-ikp</Template>
  <TotalTime>0</TotalTime>
  <Words>430</Words>
  <Application>Microsoft Office PowerPoint</Application>
  <PresentationFormat>Bildschirmpräsentation (4:3)</PresentationFormat>
  <Paragraphs>97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Comic Sans MS</vt:lpstr>
      <vt:lpstr>Wingdings</vt:lpstr>
      <vt:lpstr>wodo-ikp</vt:lpstr>
      <vt:lpstr>PowerPoint-Präsentation</vt:lpstr>
      <vt:lpstr>Main KASCADE detector components</vt:lpstr>
      <vt:lpstr>KASCADE analysis data</vt:lpstr>
      <vt:lpstr>KASCADE data published via KCDC</vt:lpstr>
      <vt:lpstr>KCDC data selection</vt:lpstr>
      <vt:lpstr>Thank You!</vt:lpstr>
    </vt:vector>
  </TitlesOfParts>
  <Company>COMPANYNAME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Wochele, Doris</dc:creator>
  <cp:lastModifiedBy>Wochele, Doris (IKP)</cp:lastModifiedBy>
  <cp:revision>63</cp:revision>
  <dcterms:created xsi:type="dcterms:W3CDTF">2013-05-08T06:31:38Z</dcterms:created>
  <dcterms:modified xsi:type="dcterms:W3CDTF">2019-04-03T07:42:46Z</dcterms:modified>
</cp:coreProperties>
</file>