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1"/>
  </p:notesMasterIdLst>
  <p:sldIdLst>
    <p:sldId id="308" r:id="rId3"/>
    <p:sldId id="268" r:id="rId4"/>
    <p:sldId id="278" r:id="rId5"/>
    <p:sldId id="259" r:id="rId6"/>
    <p:sldId id="297" r:id="rId7"/>
    <p:sldId id="292" r:id="rId8"/>
    <p:sldId id="260" r:id="rId9"/>
    <p:sldId id="299" r:id="rId10"/>
    <p:sldId id="261" r:id="rId11"/>
    <p:sldId id="264" r:id="rId12"/>
    <p:sldId id="263" r:id="rId13"/>
    <p:sldId id="265" r:id="rId14"/>
    <p:sldId id="275" r:id="rId15"/>
    <p:sldId id="266" r:id="rId16"/>
    <p:sldId id="267" r:id="rId17"/>
    <p:sldId id="269" r:id="rId18"/>
    <p:sldId id="306" r:id="rId19"/>
    <p:sldId id="271" r:id="rId20"/>
    <p:sldId id="282" r:id="rId21"/>
    <p:sldId id="286" r:id="rId22"/>
    <p:sldId id="284" r:id="rId23"/>
    <p:sldId id="307" r:id="rId24"/>
    <p:sldId id="310" r:id="rId25"/>
    <p:sldId id="272" r:id="rId26"/>
    <p:sldId id="273" r:id="rId27"/>
    <p:sldId id="291" r:id="rId28"/>
    <p:sldId id="274" r:id="rId29"/>
    <p:sldId id="276" r:id="rId30"/>
    <p:sldId id="289" r:id="rId31"/>
    <p:sldId id="285" r:id="rId32"/>
    <p:sldId id="303" r:id="rId33"/>
    <p:sldId id="280" r:id="rId34"/>
    <p:sldId id="295" r:id="rId35"/>
    <p:sldId id="305" r:id="rId36"/>
    <p:sldId id="287" r:id="rId37"/>
    <p:sldId id="288" r:id="rId38"/>
    <p:sldId id="301" r:id="rId39"/>
    <p:sldId id="302" r:id="rId4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51" autoAdjust="0"/>
  </p:normalViewPr>
  <p:slideViewPr>
    <p:cSldViewPr>
      <p:cViewPr varScale="1">
        <p:scale>
          <a:sx n="67" d="100"/>
          <a:sy n="67" d="100"/>
        </p:scale>
        <p:origin x="-4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DB351-0083-4E5C-9854-A71D1FA5A322}" type="datetimeFigureOut">
              <a:rPr lang="de-CH" smtClean="0"/>
              <a:t>14.06.2019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01DA3-42DF-4C7B-B84B-2CCB3F74497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284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01DA3-42DF-4C7B-B84B-2CCB3F74497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51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01DA3-42DF-4C7B-B84B-2CCB3F74497E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180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01DA3-42DF-4C7B-B84B-2CCB3F74497E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376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E7BC-2468-4966-80C5-DCD2247D4233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0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F02F-9B20-48DF-8DE8-0DEBEDC55880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0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0303-6598-4668-A3AB-3D5AD90965DD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91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3B69-305E-45DC-8F7D-C13BF6E3CA0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5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7FC1-F46D-488D-ACDC-08E89AF0D3C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38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4538-A0D2-43E7-BA73-876853F5651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7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0A94-BD75-44F7-A01E-9348B8233B6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74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DD5-DD52-4D25-BCD9-570B3AFB241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99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555B-8168-41B9-8FF0-E6EB21BBB8A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91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5241-AF68-4642-9EA9-39668DA4C06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10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9880-FCCD-4F31-9DC9-BD894C5E49A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7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E97-B4BB-4E11-986E-55D5D01022EA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8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2D33-CC61-4F22-A84F-D6526CCEE78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10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B0F4-81C6-4944-9BCD-B3D9603DE2C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51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B4D2-F6E5-4A5A-AD84-9AAB2D6639F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0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FE9D-02B5-4064-8A4B-253F2DB8B5F9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2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B6B-27C1-46A0-879D-DC080283729E}" type="datetime1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5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0318-FE7F-4E30-AE5B-B574450F3CEF}" type="datetime1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6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2B43-D573-4E08-8D34-4CF1325936E5}" type="datetime1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1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E3BF-4BCE-4E52-8533-EEBC1B180E15}" type="datetime1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9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D1E3-33D3-4895-BEE2-6B4FC6D586BB}" type="datetime1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E79C-7161-4CAD-886D-89F00B24EC41}" type="datetime1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6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FD5E-BB60-43CF-871C-71CEC6528B01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85CA-AFA1-4746-8724-1B8C42E7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6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C99D6-B140-4C14-9B4B-4417C0D4749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63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0.png"/><Relationship Id="rId5" Type="http://schemas.openxmlformats.org/officeDocument/2006/relationships/image" Target="../media/image300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200"/>
          </a:xfrm>
        </p:spPr>
        <p:txBody>
          <a:bodyPr/>
          <a:lstStyle/>
          <a:p>
            <a:r>
              <a:rPr lang="en-US" dirty="0" smtClean="0"/>
              <a:t>From 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00B050"/>
                </a:solidFill>
              </a:rPr>
              <a:t>U</a:t>
            </a:r>
            <a:r>
              <a:rPr lang="en-US" dirty="0" smtClean="0">
                <a:solidFill>
                  <a:srgbClr val="00B0F0"/>
                </a:solidFill>
              </a:rPr>
              <a:t>A</a:t>
            </a:r>
            <a:r>
              <a:rPr lang="en-US" dirty="0" smtClean="0"/>
              <a:t>R</a:t>
            </a:r>
            <a:r>
              <a:rPr lang="en-US" dirty="0" smtClean="0">
                <a:solidFill>
                  <a:srgbClr val="FFC000"/>
                </a:solidFill>
              </a:rPr>
              <a:t>K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  to Air Showers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382000" cy="5181600"/>
          </a:xfrm>
        </p:spPr>
        <p:txBody>
          <a:bodyPr>
            <a:normAutofit fontScale="55000" lnSpcReduction="20000"/>
          </a:bodyPr>
          <a:lstStyle/>
          <a:p>
            <a:r>
              <a:rPr lang="en-US" sz="5800" dirty="0">
                <a:solidFill>
                  <a:schemeClr val="tx1"/>
                </a:solidFill>
              </a:rPr>
              <a:t>A</a:t>
            </a:r>
            <a:r>
              <a:rPr lang="en-US" sz="5800" dirty="0" smtClean="0"/>
              <a:t> </a:t>
            </a:r>
            <a:r>
              <a:rPr lang="en-US" sz="5800" dirty="0" smtClean="0">
                <a:solidFill>
                  <a:schemeClr val="tx1"/>
                </a:solidFill>
              </a:rPr>
              <a:t>Historic Review of the Development of the</a:t>
            </a:r>
          </a:p>
          <a:p>
            <a:r>
              <a:rPr lang="en-US" sz="5800" dirty="0" smtClean="0">
                <a:solidFill>
                  <a:schemeClr val="tx1"/>
                </a:solidFill>
              </a:rPr>
              <a:t>Simulation Program System ASICO: </a:t>
            </a:r>
          </a:p>
          <a:p>
            <a:r>
              <a:rPr lang="en-US" sz="5800" dirty="0" smtClean="0">
                <a:solidFill>
                  <a:schemeClr val="tx1"/>
                </a:solidFill>
              </a:rPr>
              <a:t>Results, Impact, and its Evolution to CORSIKA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5800" dirty="0" smtClean="0">
                <a:solidFill>
                  <a:srgbClr val="FF0000"/>
                </a:solidFill>
              </a:rPr>
              <a:t>Peter K. F. Grieder</a:t>
            </a:r>
          </a:p>
          <a:p>
            <a:endParaRPr lang="en-US" sz="3400" dirty="0" smtClean="0">
              <a:solidFill>
                <a:srgbClr val="FF0000"/>
              </a:solidFill>
            </a:endParaRPr>
          </a:p>
          <a:p>
            <a:endParaRPr lang="en-US" sz="3400" dirty="0" smtClean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University of Bern, Switzerland</a:t>
            </a: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Invited Lecture Prepared for Presentation at the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30th Anniversary Celebration of CORSIKA &amp; Workshop, June 17 – 20, 2019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Karlsruhe Institute of Technology (KIT), Karlsruhe, Germany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Copenhagen Experiment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1933" y="1880864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Concept of experiment:</a:t>
            </a:r>
          </a:p>
          <a:p>
            <a:r>
              <a:rPr lang="en-US" sz="2400" dirty="0" smtClean="0"/>
              <a:t> - Search for delayed particles, trailing air shower front.</a:t>
            </a:r>
          </a:p>
          <a:p>
            <a:r>
              <a:rPr lang="en-US" sz="2400" dirty="0" smtClean="0"/>
              <a:t> - Look for typical signatures.</a:t>
            </a:r>
          </a:p>
          <a:p>
            <a:r>
              <a:rPr lang="en-US" sz="3200" dirty="0" smtClean="0">
                <a:solidFill>
                  <a:srgbClr val="92D050"/>
                </a:solidFill>
              </a:rPr>
              <a:t>Why delayed particles?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Massive particles (quarks) were expected to be created most copiously  near threshold, almost at rest in center of mass of HE hadronic interactions </a:t>
            </a:r>
            <a:r>
              <a:rPr lang="en-US" sz="2400" dirty="0" smtClean="0">
                <a:solidFill>
                  <a:srgbClr val="FFFF00"/>
                </a:solidFill>
              </a:rPr>
              <a:t>(typical for CR exp.)</a:t>
            </a:r>
            <a:r>
              <a:rPr lang="en-US" sz="2400" dirty="0"/>
              <a:t>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/>
              <a:t>They have a low Lorentz factor in the laboratory frame.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They are therefore slow and </a:t>
            </a:r>
            <a:r>
              <a:rPr lang="en-US" sz="2400" dirty="0" smtClean="0">
                <a:solidFill>
                  <a:srgbClr val="FF0000"/>
                </a:solidFill>
              </a:rPr>
              <a:t>delayed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w.r.t. shower front .</a:t>
            </a:r>
          </a:p>
          <a:p>
            <a:r>
              <a:rPr lang="en-US" sz="3200" dirty="0" smtClean="0">
                <a:solidFill>
                  <a:srgbClr val="92D050"/>
                </a:solidFill>
              </a:rPr>
              <a:t>Signature:</a:t>
            </a:r>
          </a:p>
          <a:p>
            <a:r>
              <a:rPr lang="en-US" sz="2400" dirty="0" smtClean="0"/>
              <a:t>-   Low ionization (fractional charge), possible interactions.</a:t>
            </a:r>
            <a:endParaRPr lang="de-CH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234533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1964 Bernard Peters (Niels Bohr Inst.) had an idea for a quark hunt experiment and invited me to join his team to participate in this project.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8159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343400" cy="32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ASICO\ASICO-30y-Celebration\Figures\PNG-figures\Chatterjee-196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89" y="1318692"/>
            <a:ext cx="3778641" cy="49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Experimental Layout</a:t>
            </a:r>
            <a:endParaRPr lang="de-CH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3790" y="304800"/>
            <a:ext cx="3930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Mass Dependence of Arrival Delay of particles w.r.t. Shower Front</a:t>
            </a:r>
            <a:endParaRPr lang="de-CH" sz="2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11</a:t>
            </a:fld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4659792" y="3240656"/>
            <a:ext cx="553998" cy="842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2400" dirty="0" smtClean="0"/>
              <a:t>Delay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781800" y="62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Energy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463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Parallel Efforts at </a:t>
            </a:r>
            <a:r>
              <a:rPr lang="en-US" sz="4000" dirty="0" err="1" smtClean="0">
                <a:solidFill>
                  <a:srgbClr val="FF0000"/>
                </a:solidFill>
              </a:rPr>
              <a:t>Ootacamund</a:t>
            </a:r>
            <a:r>
              <a:rPr lang="en-US" sz="4000" dirty="0" smtClean="0">
                <a:solidFill>
                  <a:srgbClr val="FF0000"/>
                </a:solidFill>
              </a:rPr>
              <a:t> (</a:t>
            </a:r>
            <a:r>
              <a:rPr lang="en-US" sz="4000" dirty="0">
                <a:solidFill>
                  <a:srgbClr val="FF0000"/>
                </a:solidFill>
              </a:rPr>
              <a:t>India</a:t>
            </a:r>
            <a:r>
              <a:rPr lang="en-US" sz="4000" dirty="0" smtClean="0">
                <a:solidFill>
                  <a:srgbClr val="FF0000"/>
                </a:solidFill>
              </a:rPr>
              <a:t>)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and elsewhere (Echo Lake, U.S.; U.S.S.R.; Italy, etc.)</a:t>
            </a:r>
            <a:endParaRPr lang="de-CH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3934" y="1676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 err="1" smtClean="0"/>
              <a:t>Ootacamund</a:t>
            </a:r>
            <a:r>
              <a:rPr lang="en-US" sz="2400" dirty="0" smtClean="0"/>
              <a:t> Experiment (2300 m </a:t>
            </a:r>
            <a:r>
              <a:rPr lang="en-US" sz="2400" dirty="0" err="1" smtClean="0"/>
              <a:t>a.s.l</a:t>
            </a:r>
            <a:r>
              <a:rPr lang="en-US" sz="2400" dirty="0" smtClean="0"/>
              <a:t>.)</a:t>
            </a:r>
          </a:p>
          <a:p>
            <a:pPr algn="ctr"/>
            <a:r>
              <a:rPr lang="en-US" sz="1600" dirty="0" smtClean="0"/>
              <a:t>(Chatterjee et al., 1967)</a:t>
            </a:r>
            <a:endParaRPr lang="de-CH" sz="1600" dirty="0"/>
          </a:p>
        </p:txBody>
      </p:sp>
      <p:pic>
        <p:nvPicPr>
          <p:cNvPr id="7170" name="Picture 2" descr="D:\ASICO\ASICO-30y-Celebration\Figures\PNG-figures\TASS-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86" y="2590800"/>
            <a:ext cx="7084048" cy="39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Ootacamund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Ooty</a:t>
            </a:r>
            <a:r>
              <a:rPr lang="en-US" dirty="0" smtClean="0">
                <a:solidFill>
                  <a:srgbClr val="FF0000"/>
                </a:solidFill>
              </a:rPr>
              <a:t>) Site (India)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Altitude 2300 m </a:t>
            </a:r>
            <a:r>
              <a:rPr lang="en-US" sz="2400" dirty="0" err="1" smtClean="0"/>
              <a:t>a.s.l</a:t>
            </a:r>
            <a:r>
              <a:rPr lang="en-US" sz="2400" dirty="0" smtClean="0"/>
              <a:t>.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D:\ASICO\ASICO-30y-Celebration\Outy-Gamma-R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" y="3327399"/>
            <a:ext cx="3832254" cy="29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SICO\ASICO-30y-Celebration\Ooty-Ra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88" y="3352800"/>
            <a:ext cx="3955867" cy="29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799" y="2678498"/>
            <a:ext cx="329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Gamma Ray Experiment</a:t>
            </a:r>
            <a:endParaRPr lang="de-CH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54621" y="2678497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Radio Astronomy Telescope</a:t>
            </a:r>
            <a:endParaRPr lang="de-C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36654" y="1538968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place of significant scientific activities</a:t>
            </a:r>
          </a:p>
          <a:p>
            <a:pPr algn="ctr"/>
            <a:r>
              <a:rPr lang="en-US" dirty="0" smtClean="0"/>
              <a:t>operated by the Tata Institute of Fundamental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4981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4800600" cy="3505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Observation of Strongly Interacting Energetic Delayed Particles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trailing Shower Front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in TASS at </a:t>
            </a:r>
            <a:r>
              <a:rPr lang="en-US" sz="3200" dirty="0" err="1" smtClean="0">
                <a:solidFill>
                  <a:srgbClr val="FF0000"/>
                </a:solidFill>
              </a:rPr>
              <a:t>Ootacamund</a:t>
            </a:r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14</a:t>
            </a:fld>
            <a:endParaRPr lang="en-US"/>
          </a:p>
        </p:txBody>
      </p:sp>
      <p:pic>
        <p:nvPicPr>
          <p:cNvPr id="8194" name="Picture 2" descr="D:\ASICO\ASICO-30y-Celebration\Figures\PNG-figures\Tonwar-1965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2778"/>
            <a:ext cx="342558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844" y="4978401"/>
            <a:ext cx="4921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What kind of particles are they?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75231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Tonwar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et al., </a:t>
            </a:r>
            <a:r>
              <a:rPr lang="en-US" dirty="0" smtClean="0">
                <a:solidFill>
                  <a:schemeClr val="bg1"/>
                </a:solidFill>
              </a:rPr>
              <a:t>1971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0" y="481620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3890" y="524001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</a:t>
            </a:r>
            <a:endParaRPr lang="de-CH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0" y="2286000"/>
                <a:ext cx="37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286000"/>
                <a:ext cx="37785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891567" y="136031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10-20 GeV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hadrons 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300 </a:t>
            </a:r>
            <a:r>
              <a:rPr lang="en-US" dirty="0" err="1" smtClean="0">
                <a:solidFill>
                  <a:schemeClr val="bg1"/>
                </a:solidFill>
              </a:rPr>
              <a:t>TeV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showers</a:t>
            </a:r>
          </a:p>
        </p:txBody>
      </p:sp>
    </p:spTree>
    <p:extLst>
      <p:ext uri="{BB962C8B-B14F-4D97-AF65-F5344CB8AC3E}">
        <p14:creationId xmlns:p14="http://schemas.microsoft.com/office/powerpoint/2010/main" val="25728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Conclusions and Questions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1512" y="16002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/>
              <a:t>Pions</a:t>
            </a:r>
            <a:r>
              <a:rPr lang="en-US" sz="2400" dirty="0" smtClean="0"/>
              <a:t> are excluded, they cannot be late, they decay unless      </a:t>
            </a:r>
            <a:r>
              <a:rPr lang="en-US" sz="2400" dirty="0"/>
              <a:t> </a:t>
            </a:r>
            <a:r>
              <a:rPr lang="en-US" sz="2400" dirty="0" smtClean="0"/>
              <a:t>locally produced by a late parent, but then not energetic.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Are they nucleons and antinucleons?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What is the role of nucleons + antinucleons in AS?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Contemporary knowledge: </a:t>
            </a:r>
          </a:p>
          <a:p>
            <a:r>
              <a:rPr lang="en-US" sz="2400" dirty="0" smtClean="0"/>
              <a:t>     At 70 GeV &lt; 1% of produced particles are antiprotons.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They were generally disregarded in CR physics.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FF00"/>
                </a:solidFill>
              </a:rPr>
              <a:t>To answer these questions an “all-inclusive” 4-dimensional simulation (in space and time) was required.</a:t>
            </a:r>
          </a:p>
          <a:p>
            <a:pPr marL="342900" indent="-342900">
              <a:buFontTx/>
              <a:buChar char="-"/>
            </a:pP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40850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78" y="762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Beginning of ASICO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5978" y="990600"/>
            <a:ext cx="8153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Motivation and Goal: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Study high energy interactions, </a:t>
            </a:r>
            <a:r>
              <a:rPr lang="en-US" sz="2400" dirty="0" smtClean="0"/>
              <a:t>particle composition of air showers, and temporal features of all air shower particles.</a:t>
            </a:r>
          </a:p>
          <a:p>
            <a:endParaRPr lang="en-US" sz="800" dirty="0"/>
          </a:p>
          <a:p>
            <a:r>
              <a:rPr lang="en-US" sz="2800" dirty="0" smtClean="0">
                <a:solidFill>
                  <a:srgbClr val="92D050"/>
                </a:solidFill>
              </a:rPr>
              <a:t>Requirements for AS Model:</a:t>
            </a:r>
            <a:endParaRPr lang="en-US" sz="2400" dirty="0" smtClean="0">
              <a:solidFill>
                <a:srgbClr val="92D05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/>
              <a:t>Include all known fundamental hadronic processes.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Respect all conservation laws, include energy housekeeping.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Include all interaction products, decay products, and decays.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Handle EM component separately </a:t>
            </a:r>
            <a:r>
              <a:rPr lang="en-US" sz="2400" dirty="0" smtClean="0">
                <a:solidFill>
                  <a:srgbClr val="00B0F0"/>
                </a:solidFill>
              </a:rPr>
              <a:t>(subsequent processing)</a:t>
            </a:r>
            <a:r>
              <a:rPr lang="en-US" sz="24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Include hypothetical nucleon-antinucleon production.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Carry out simulation in 4-dimensions (space and time).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Calculate all processes correctly in respective frame.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Specify particles with 8, later 12 parameters (technical detail).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978" y="5867400"/>
            <a:ext cx="752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Assess past &amp; existing simulation work</a:t>
            </a:r>
            <a:endParaRPr lang="de-CH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78" y="76200"/>
            <a:ext cx="8229600" cy="838200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Assessment </a:t>
            </a:r>
            <a:r>
              <a:rPr lang="de-CH" dirty="0" err="1" smtClean="0">
                <a:solidFill>
                  <a:srgbClr val="FF0000"/>
                </a:solidFill>
              </a:rPr>
              <a:t>Results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2874" y="1066800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FFFF00"/>
                </a:solidFill>
              </a:rPr>
              <a:t>Initial work </a:t>
            </a:r>
            <a:r>
              <a:rPr lang="de-CH" sz="2400" dirty="0" smtClean="0"/>
              <a:t>was analytic approach, EM cascades (Rossi&amp; Greisen, 1941; Rossi, 1952; Kamata &amp; Nishimura, 1958), later hadron cascades (Ueda &amp; Ogita, 1957; Fukuda et al., 1959; etc.).</a:t>
            </a:r>
            <a:endParaRPr lang="de-CH" sz="800" dirty="0" smtClean="0"/>
          </a:p>
          <a:p>
            <a:endParaRPr lang="de-CH" sz="2400" dirty="0" smtClean="0"/>
          </a:p>
          <a:p>
            <a:r>
              <a:rPr lang="de-CH" sz="2400" dirty="0" smtClean="0">
                <a:solidFill>
                  <a:srgbClr val="FFFF00"/>
                </a:solidFill>
              </a:rPr>
              <a:t>MC-essays: </a:t>
            </a:r>
            <a:r>
              <a:rPr lang="de-CH" sz="2400" dirty="0" smtClean="0"/>
              <a:t>Simulations tackled mainly simple, specific topics, e.g., study survival of nucleons of primary nuclei </a:t>
            </a:r>
            <a:r>
              <a:rPr lang="de-CH" sz="2400" dirty="0" smtClean="0">
                <a:solidFill>
                  <a:srgbClr val="00B0F0"/>
                </a:solidFill>
              </a:rPr>
              <a:t>(Bradt et al., 1965)</a:t>
            </a:r>
            <a:r>
              <a:rPr lang="de-CH" sz="2400" dirty="0" smtClean="0"/>
              <a:t>.</a:t>
            </a:r>
            <a:endParaRPr lang="de-CH" sz="800" dirty="0">
              <a:solidFill>
                <a:srgbClr val="00B0F0"/>
              </a:solidFill>
            </a:endParaRPr>
          </a:p>
          <a:p>
            <a:endParaRPr lang="de-CH" sz="2400" dirty="0" smtClean="0">
              <a:solidFill>
                <a:srgbClr val="00B0F0"/>
              </a:solidFill>
            </a:endParaRPr>
          </a:p>
          <a:p>
            <a:r>
              <a:rPr lang="de-CH" sz="2400" dirty="0" smtClean="0">
                <a:solidFill>
                  <a:srgbClr val="92D050"/>
                </a:solidFill>
              </a:rPr>
              <a:t>Approaches were generally naive, unrealistic, grossly oversimplified, most had a limited scope, used shortcuts; + many other inadequacies.</a:t>
            </a:r>
          </a:p>
          <a:p>
            <a:endParaRPr lang="de-CH" sz="2400" dirty="0">
              <a:solidFill>
                <a:srgbClr val="92D050"/>
              </a:solidFill>
            </a:endParaRPr>
          </a:p>
          <a:p>
            <a:pPr algn="ctr"/>
            <a:r>
              <a:rPr lang="de-CH" sz="2800" dirty="0" smtClean="0">
                <a:solidFill>
                  <a:srgbClr val="FF0000"/>
                </a:solidFill>
              </a:rPr>
              <a:t>Existing work / programs were fully inadequate for our task.</a:t>
            </a:r>
          </a:p>
          <a:p>
            <a:pPr algn="ctr"/>
            <a:r>
              <a:rPr lang="de-CH" sz="2800" dirty="0" smtClean="0">
                <a:solidFill>
                  <a:srgbClr val="FF0000"/>
                </a:solidFill>
              </a:rPr>
              <a:t>Needed fundamentally new approach.</a:t>
            </a:r>
            <a:endParaRPr lang="de-CH" sz="1200" dirty="0" smtClean="0">
              <a:solidFill>
                <a:srgbClr val="FF0000"/>
              </a:solidFill>
            </a:endParaRPr>
          </a:p>
          <a:p>
            <a:r>
              <a:rPr lang="de-CH" sz="1200" dirty="0" smtClean="0">
                <a:solidFill>
                  <a:srgbClr val="FF0000"/>
                </a:solidFill>
              </a:rPr>
              <a:t>   </a:t>
            </a:r>
            <a:endParaRPr lang="de-CH" sz="2400" dirty="0" smtClean="0">
              <a:solidFill>
                <a:srgbClr val="92D050"/>
              </a:solidFill>
            </a:endParaRPr>
          </a:p>
          <a:p>
            <a:pPr algn="ctr"/>
            <a:r>
              <a:rPr lang="de-CH" sz="2800" dirty="0" smtClean="0">
                <a:solidFill>
                  <a:srgbClr val="FFFF00"/>
                </a:solidFill>
              </a:rPr>
              <a:t>! Limited computer capability was an issue at </a:t>
            </a:r>
            <a:r>
              <a:rPr lang="de-CH" sz="2800" dirty="0" err="1" smtClean="0">
                <a:solidFill>
                  <a:srgbClr val="FFFF00"/>
                </a:solidFill>
              </a:rPr>
              <a:t>that</a:t>
            </a:r>
            <a:r>
              <a:rPr lang="de-CH" sz="2800" dirty="0" smtClean="0">
                <a:solidFill>
                  <a:srgbClr val="FFFF00"/>
                </a:solidFill>
              </a:rPr>
              <a:t> time !</a:t>
            </a:r>
            <a:endParaRPr lang="de-CH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Phenomenological Mathematical Models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(Self-consistent, include / respect conservation laws)</a:t>
            </a:r>
            <a:endParaRPr lang="de-CH" sz="28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1433" y="1524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Guidance from Experimental Observations &amp; Theoretical Visions</a:t>
            </a:r>
            <a:endParaRPr lang="de-CH" sz="2400" dirty="0">
              <a:solidFill>
                <a:srgbClr val="92D050"/>
              </a:solidFill>
            </a:endParaRPr>
          </a:p>
        </p:txBody>
      </p:sp>
      <p:pic>
        <p:nvPicPr>
          <p:cNvPr id="10242" name="Picture 2" descr="D:\ASICO\ASICO-30y-Celebration\Figures\PNG-figures\Combin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" y="2590800"/>
            <a:ext cx="375910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ASICO\ASICO-30y-Celebration\Figures\PNG-figures\I-F-Model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3" y="3886200"/>
            <a:ext cx="40073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2219" y="2187222"/>
            <a:ext cx="3789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These led to “cluster models”, isobars and fireballs, Aleph, Nova, jets, and </a:t>
            </a:r>
            <a:r>
              <a:rPr lang="en-US" sz="2000" dirty="0" err="1" smtClean="0"/>
              <a:t>multiperipheralism</a:t>
            </a:r>
            <a:r>
              <a:rPr lang="en-US" sz="2000" dirty="0" smtClean="0"/>
              <a:t>, etc. </a:t>
            </a:r>
          </a:p>
          <a:p>
            <a:r>
              <a:rPr lang="en-US" sz="2000" dirty="0" smtClean="0"/>
              <a:t>Hadronic thermodynamics (p )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        CKP Model</a:t>
            </a:r>
            <a:endParaRPr lang="de-CH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9766" y="3227229"/>
            <a:ext cx="10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de-CH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867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N* etc., from Bubble Chambers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517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58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Architecture of the Program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A key issue, also the computer  </a:t>
            </a:r>
            <a:r>
              <a:rPr lang="en-US" sz="3600" dirty="0" smtClean="0"/>
              <a:t>(CDC 6600)</a:t>
            </a:r>
            <a:endParaRPr lang="de-CH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ASICO\ASICO-30y-Celebration\Figures\PNG-figures\f12114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" y="3505200"/>
            <a:ext cx="5524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SICO\ASICO-30y-Celebration\Figures\PNG-figures\f121145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08" y="3505200"/>
            <a:ext cx="24193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162" y="1295400"/>
            <a:ext cx="8000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Compute/Propagate hadron cascade, all interactions and decays to ground level.</a:t>
            </a:r>
          </a:p>
          <a:p>
            <a:r>
              <a:rPr lang="en-US" dirty="0" smtClean="0"/>
              <a:t>Record all particles with all 8 (12) parameters when passing observation levels.</a:t>
            </a:r>
          </a:p>
          <a:p>
            <a:r>
              <a:rPr lang="en-US" dirty="0" smtClean="0"/>
              <a:t>Store all EM components at creation with 8 (12) parameters.</a:t>
            </a:r>
          </a:p>
          <a:p>
            <a:r>
              <a:rPr lang="en-US" dirty="0" smtClean="0"/>
              <a:t>Compute/generate EM sub-cascades from all sources, record at observation levels.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Particle parameters: </a:t>
            </a:r>
            <a:r>
              <a:rPr lang="en-US" dirty="0" smtClean="0"/>
              <a:t> angular + </a:t>
            </a:r>
            <a:r>
              <a:rPr lang="en-US" dirty="0" err="1" smtClean="0"/>
              <a:t>cartesian</a:t>
            </a:r>
            <a:r>
              <a:rPr lang="en-US" dirty="0" smtClean="0"/>
              <a:t> coordinates, time, energy, mass, charge; </a:t>
            </a:r>
          </a:p>
          <a:p>
            <a:r>
              <a:rPr lang="en-US" dirty="0" smtClean="0"/>
              <a:t>later  + 4 “genetic” parameters: height &amp; generation of creation, and last scattering 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Produce distributions, spectra, target diagrams, etc., of recorded particles.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191000" y="631803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NK,G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5029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These days we are celebrating the 30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anniversary of CORSIKA.</a:t>
            </a:r>
            <a:br>
              <a:rPr lang="en-US" sz="3600" dirty="0" smtClean="0"/>
            </a:br>
            <a:r>
              <a:rPr lang="en-US" sz="3600" dirty="0" smtClean="0"/>
              <a:t>However, the title of my talk suggests that CORSIKA has a past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In fact, CORSIKA is in its 50s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/>
              <a:t>And here follows the story why I created its forerunner, ASICO, and why it was so successful, and likewise now CORSIKA</a:t>
            </a:r>
            <a:endParaRPr lang="de-CH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13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Architecture of the Program (cont.)</a:t>
            </a:r>
            <a:endParaRPr lang="de-CH" sz="4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ASICO\ASICO-30y-Celebration\Figures\PNG-figures\Architectur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71600"/>
            <a:ext cx="7772400" cy="514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28600"/>
            <a:ext cx="4114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Initial Flow Chart</a:t>
            </a:r>
            <a:endParaRPr lang="de-CH" sz="4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D:\ASICO\ASICO-30y-Celebration\Figures\PNG-figures\f12-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792861" cy="626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ASICO\ASICO-30y-Celebration\Figures\PNG-figures\f12-1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24000"/>
            <a:ext cx="4106661" cy="495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934" y="1"/>
            <a:ext cx="8229600" cy="533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Results &amp; Impact on Experiments.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D:\ASICO\ASICO-30y-Celebration\Figures\PNG-figures\Bud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6" y="1197154"/>
            <a:ext cx="2200544" cy="26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SICO\ASICO-30y-Celebration\Figures\PNG-figures\Bud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13" y="1197152"/>
            <a:ext cx="2208461" cy="262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SICO\ASICO-30y-Celebration\Figures\PNG-figures\Buda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97154"/>
            <a:ext cx="2174936" cy="26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SICO\ASICO-30y-Celebration\Figures\PNG-figures\Buda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3" y="3904815"/>
            <a:ext cx="2311400" cy="272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ASICO\ASICO-30y-Celebration\Figures\PNG-figures\Buda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28" y="3906191"/>
            <a:ext cx="1993566" cy="27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ASICO\ASICO-30y-Celebration\Figures\PNG-figures\Buda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65" y="3906191"/>
            <a:ext cx="2032367" cy="27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3808" y="2667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spectra at different altitudes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6953808" y="43434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 radial density distributions.</a:t>
            </a:r>
          </a:p>
          <a:p>
            <a:endParaRPr lang="en-US" dirty="0" smtClean="0"/>
          </a:p>
          <a:p>
            <a:r>
              <a:rPr lang="en-US" dirty="0" smtClean="0"/>
              <a:t>Right: particle delay distributions w.r.t. shower front.</a:t>
            </a:r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6967919" y="172655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Guidance for Experiments</a:t>
            </a:r>
            <a:endParaRPr lang="de-CH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5675" y="119715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1967-1969</a:t>
            </a:r>
            <a:endParaRPr lang="de-C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86818" y="4866156"/>
                <a:ext cx="5545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3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de-CH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818" y="4866156"/>
                <a:ext cx="554511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15000" y="4419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NAP</a:t>
            </a:r>
            <a:endParaRPr lang="de-CH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9778" y="17532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 km</a:t>
            </a:r>
            <a:endParaRPr lang="de-CH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1418" y="1753231"/>
            <a:ext cx="76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 km</a:t>
            </a:r>
            <a:endParaRPr lang="de-CH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5746" y="1741942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SL</a:t>
            </a:r>
            <a:endParaRPr lang="de-CH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339" y="5297508"/>
            <a:ext cx="72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LD</a:t>
            </a:r>
            <a:endParaRPr lang="de-C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934" y="1"/>
            <a:ext cx="8229600" cy="533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Results &amp; Impact on Experiments.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D:\ASICO\ASICO-30y-Celebration\Figures\PNG-figures\Bud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6" y="1197154"/>
            <a:ext cx="2200544" cy="26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SICO\ASICO-30y-Celebration\Figures\PNG-figures\Bud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13" y="1197152"/>
            <a:ext cx="2208461" cy="262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SICO\ASICO-30y-Celebration\Figures\PNG-figures\Buda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97154"/>
            <a:ext cx="2174936" cy="26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SICO\ASICO-30y-Celebration\Figures\PNG-figures\Buda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3" y="3904815"/>
            <a:ext cx="2311400" cy="272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ASICO\ASICO-30y-Celebration\Figures\PNG-figures\Buda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28" y="3906191"/>
            <a:ext cx="1993566" cy="27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ASICO\ASICO-30y-Celebration\Figures\PNG-figures\Buda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65" y="3906191"/>
            <a:ext cx="2032367" cy="27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3808" y="2667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spectra at different altitudes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6953808" y="43434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 radial density distributions.</a:t>
            </a:r>
          </a:p>
          <a:p>
            <a:endParaRPr lang="en-US" dirty="0" smtClean="0"/>
          </a:p>
          <a:p>
            <a:r>
              <a:rPr lang="en-US" dirty="0" smtClean="0"/>
              <a:t>Right: particle delay distributions w.r.t. shower front.</a:t>
            </a:r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6967919" y="172655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Guidance for Experiments</a:t>
            </a:r>
            <a:endParaRPr lang="de-CH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5675" y="119715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1967-1969</a:t>
            </a:r>
            <a:endParaRPr lang="de-C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86818" y="4866156"/>
                <a:ext cx="5545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3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de-CH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818" y="4866156"/>
                <a:ext cx="554511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15000" y="4419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NAP</a:t>
            </a:r>
            <a:endParaRPr lang="de-CH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9778" y="17532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 km</a:t>
            </a:r>
            <a:endParaRPr lang="de-CH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1418" y="1753231"/>
            <a:ext cx="76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 km</a:t>
            </a:r>
            <a:endParaRPr lang="de-CH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5746" y="1741942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SL</a:t>
            </a:r>
            <a:endParaRPr lang="de-CH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339" y="5297508"/>
            <a:ext cx="72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LD</a:t>
            </a:r>
            <a:endParaRPr lang="de-CH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1" y="609600"/>
            <a:ext cx="873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FF00"/>
                </a:solidFill>
              </a:rPr>
              <a:t>! No Realistic Air Showers without Nucleon-Antinucleon Production !</a:t>
            </a:r>
            <a:endParaRPr lang="de-CH" sz="24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 Echo Lake Experiment: A Landmark</a:t>
            </a:r>
            <a:endParaRPr lang="de-CH" sz="4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24</a:t>
            </a:fld>
            <a:endParaRPr lang="en-US"/>
          </a:p>
        </p:txBody>
      </p:sp>
      <p:pic>
        <p:nvPicPr>
          <p:cNvPr id="11266" name="Picture 2" descr="D:\ASICO\ASICO-30y-Celebration\Figures\PNG-figures\EchoLake-Layout-1-m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1447800"/>
            <a:ext cx="4278313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32728" y="921224"/>
            <a:ext cx="332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Accelerator techniques applied to cosmic rays</a:t>
            </a:r>
            <a:endParaRPr lang="de-CH" sz="2400" dirty="0">
              <a:solidFill>
                <a:srgbClr val="FFFF00"/>
              </a:solidFill>
            </a:endParaRPr>
          </a:p>
        </p:txBody>
      </p:sp>
      <p:pic>
        <p:nvPicPr>
          <p:cNvPr id="11267" name="Picture 3" descr="D:\ASICO\ASICO-30y-Celebration\Figures\PNG-figures\EchoLake-CrossSec-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36" y="1902178"/>
            <a:ext cx="3391840" cy="20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ASICO\ASICO-30y-Celebration\Figures\PNG-figures\EchoLake-Mult-1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59" y="4038600"/>
            <a:ext cx="3371850" cy="23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Jones , et al., 1970, 1972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47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94" y="1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 Echo Lake Problem</a:t>
            </a:r>
            <a:endParaRPr lang="de-CH" sz="4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25</a:t>
            </a:fld>
            <a:endParaRPr lang="en-US"/>
          </a:p>
        </p:txBody>
      </p:sp>
      <p:pic>
        <p:nvPicPr>
          <p:cNvPr id="12290" name="Picture 2" descr="D:\ASICO\ASICO-30y-Celebration\Figures\PNG-figures\NovoCimento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48" y="2519361"/>
            <a:ext cx="7135813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559" y="838200"/>
            <a:ext cx="8015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initial impact and credibility of this experiment was very high in the cosmic ray community because of the clean experimental conditions.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However, there was a serious problem, the low particle multiplicity.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Cannot produce air showers, similar to original pure Feynman scaling.</a:t>
            </a:r>
            <a:endParaRPr lang="de-CH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6055" y="480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Echo Lake, corrected</a:t>
            </a:r>
            <a:endParaRPr lang="de-CH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17306" y="4615934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de-CH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306" y="4615934"/>
                <a:ext cx="34496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92669" y="4431268"/>
            <a:ext cx="62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UA5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6167436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Need particles to produce an air shower</a:t>
            </a:r>
            <a:endParaRPr lang="de-CH" sz="2800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522" y="2971800"/>
            <a:ext cx="1133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UA5 was a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CERN </a:t>
            </a:r>
            <a:r>
              <a:rPr lang="en-US" sz="1400" dirty="0" err="1" smtClean="0">
                <a:solidFill>
                  <a:srgbClr val="FF0000"/>
                </a:solidFill>
              </a:rPr>
              <a:t>pbar</a:t>
            </a:r>
            <a:r>
              <a:rPr lang="en-US" sz="1400" dirty="0" smtClean="0">
                <a:solidFill>
                  <a:srgbClr val="FF0000"/>
                </a:solidFill>
              </a:rPr>
              <a:t>-p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Experiment</a:t>
            </a:r>
            <a:endParaRPr lang="de-CH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Contemporary Discoveries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110" y="1986844"/>
            <a:ext cx="52154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Large  transverse  momenta in hadronic interactions in CR.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(Japanese-Brazilian emulsion group, 1965).</a:t>
            </a:r>
          </a:p>
          <a:p>
            <a:endParaRPr lang="en-US" sz="2000" dirty="0" smtClean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Rising pp-cross sections at high energies in CR.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(</a:t>
            </a:r>
            <a:r>
              <a:rPr lang="en-US" sz="2000" dirty="0" err="1" smtClean="0">
                <a:solidFill>
                  <a:srgbClr val="00B0F0"/>
                </a:solidFill>
              </a:rPr>
              <a:t>Grigorov</a:t>
            </a:r>
            <a:r>
              <a:rPr lang="en-US" sz="2000" dirty="0" smtClean="0">
                <a:solidFill>
                  <a:srgbClr val="00B0F0"/>
                </a:solidFill>
              </a:rPr>
              <a:t> et al., 1965; </a:t>
            </a:r>
            <a:r>
              <a:rPr lang="en-US" sz="2000" dirty="0" err="1" smtClean="0">
                <a:solidFill>
                  <a:srgbClr val="00B0F0"/>
                </a:solidFill>
              </a:rPr>
              <a:t>Yodh</a:t>
            </a:r>
            <a:r>
              <a:rPr lang="en-US" sz="2000" dirty="0" smtClean="0">
                <a:solidFill>
                  <a:srgbClr val="00B0F0"/>
                </a:solidFill>
              </a:rPr>
              <a:t> et al., 1972).</a:t>
            </a:r>
          </a:p>
          <a:p>
            <a:endParaRPr lang="en-US" sz="2000" dirty="0" smtClean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Rising nucleon-antinucleon production in CR.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(Chatterjee et al., 1965;  </a:t>
            </a:r>
            <a:r>
              <a:rPr lang="en-US" sz="2000" dirty="0" err="1" smtClean="0">
                <a:solidFill>
                  <a:srgbClr val="00B0F0"/>
                </a:solidFill>
              </a:rPr>
              <a:t>Tonwar</a:t>
            </a:r>
            <a:r>
              <a:rPr lang="en-US" sz="2000" dirty="0" smtClean="0">
                <a:solidFill>
                  <a:srgbClr val="00B0F0"/>
                </a:solidFill>
              </a:rPr>
              <a:t> et al., 1971).</a:t>
            </a:r>
          </a:p>
          <a:p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Quark sighting!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(</a:t>
            </a:r>
            <a:r>
              <a:rPr lang="en-US" sz="2000" dirty="0" err="1" smtClean="0">
                <a:solidFill>
                  <a:srgbClr val="00B0F0"/>
                </a:solidFill>
              </a:rPr>
              <a:t>McCusker</a:t>
            </a:r>
            <a:r>
              <a:rPr lang="en-US" sz="2000" dirty="0" smtClean="0">
                <a:solidFill>
                  <a:srgbClr val="00B0F0"/>
                </a:solidFill>
              </a:rPr>
              <a:t>, 1969; Cairns et al., 1969). </a:t>
            </a:r>
            <a:endParaRPr lang="de-CH" sz="2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110" y="990600"/>
            <a:ext cx="435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new discoveries in the late </a:t>
            </a:r>
          </a:p>
          <a:p>
            <a:r>
              <a:rPr lang="en-US" sz="2400" dirty="0" smtClean="0"/>
              <a:t>1960s and early 1970s</a:t>
            </a:r>
            <a:endParaRPr lang="de-CH" sz="2400" dirty="0"/>
          </a:p>
        </p:txBody>
      </p:sp>
      <p:pic>
        <p:nvPicPr>
          <p:cNvPr id="1026" name="Picture 2" descr="D:\ASICO\ASICO-30y-Celebration\Figures\PNG-figures\McCusker-qu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11" y="990600"/>
            <a:ext cx="2910935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6041170"/>
            <a:ext cx="131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Quark track</a:t>
            </a:r>
            <a:endParaRPr lang="de-C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10577" y="6041170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de-C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577" y="6041170"/>
                <a:ext cx="43152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110" y="6010392"/>
            <a:ext cx="387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Feynman Scaling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5751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Impact of the CERN ISR Data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27</a:t>
            </a:fld>
            <a:endParaRPr lang="en-US"/>
          </a:p>
        </p:txBody>
      </p:sp>
      <p:pic>
        <p:nvPicPr>
          <p:cNvPr id="3074" name="Picture 2" descr="D:\ASICO\ASICO-30y-Celebration\Figures\PNG-figures\ISR-Cluster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0776"/>
            <a:ext cx="3886200" cy="52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SICO\ASICO-30y-Celebration\Figures\PNG-figures\ISR-Mult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11" y="1262554"/>
            <a:ext cx="3846788" cy="25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ASICO\ASICO-30y-Celebration\Figures\PNG-figures\ISR-RapidityDen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11" y="3838231"/>
            <a:ext cx="3780429" cy="28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6441" y="1949058"/>
            <a:ext cx="5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ISR</a:t>
            </a:r>
            <a:endParaRPr lang="de-C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25887" y="218763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↓</m:t>
                      </m:r>
                    </m:oMath>
                  </m:oMathPara>
                </a14:m>
                <a:endParaRPr lang="de-C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887" y="2187636"/>
                <a:ext cx="34496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973877" y="1412598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Multiplicity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0979" y="5277956"/>
            <a:ext cx="104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Rapidity Density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3237" y="3025422"/>
            <a:ext cx="125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Echo Lake</a:t>
            </a:r>
            <a:endParaRPr lang="de-C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16513" y="2812534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de-C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513" y="2812534"/>
                <a:ext cx="34496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9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Relevant CERN ISR Results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00B0F0"/>
                </a:solidFill>
              </a:rPr>
              <a:t>(~1800 GeV  Anchor Points for Simulations)</a:t>
            </a:r>
            <a:endParaRPr lang="de-CH" sz="3100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6000" y="1752600"/>
            <a:ext cx="7315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Confirmation of the following  cosmic ray results and predictions: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800" dirty="0" smtClean="0"/>
              <a:t>Rising pp-cross section.</a:t>
            </a:r>
          </a:p>
          <a:p>
            <a:endParaRPr lang="en-US" sz="1000" dirty="0" smtClean="0"/>
          </a:p>
          <a:p>
            <a:r>
              <a:rPr lang="en-US" sz="2800" dirty="0" smtClean="0"/>
              <a:t>Existence of large transverse momenta, up to multi GeV/c</a:t>
            </a:r>
            <a:r>
              <a:rPr lang="en-US" sz="2800" dirty="0"/>
              <a:t>.</a:t>
            </a:r>
            <a:endParaRPr lang="en-US" sz="28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800" dirty="0" smtClean="0"/>
              <a:t>Prediction of significant nucleon-antinucleon production.</a:t>
            </a:r>
          </a:p>
          <a:p>
            <a:endParaRPr lang="en-US" sz="1000" dirty="0"/>
          </a:p>
          <a:p>
            <a:r>
              <a:rPr lang="en-US" sz="2800" dirty="0" smtClean="0"/>
              <a:t>Cluster phenomena.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65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2286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Subsequent Program Developments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00" y="1447800"/>
            <a:ext cx="8255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Continuous extensions, improvements, refinements.</a:t>
            </a:r>
          </a:p>
          <a:p>
            <a:r>
              <a:rPr lang="en-US" sz="2400" dirty="0" smtClean="0"/>
              <a:t>- Introducing interactions with nuclear targets, projectiles.</a:t>
            </a:r>
          </a:p>
          <a:p>
            <a:r>
              <a:rPr lang="en-US" sz="2400" dirty="0" smtClean="0"/>
              <a:t>- Generating associated EM showers for size</a:t>
            </a:r>
            <a:r>
              <a:rPr lang="en-US" sz="2400" dirty="0"/>
              <a:t> </a:t>
            </a:r>
            <a:r>
              <a:rPr lang="en-US" sz="2400" dirty="0" smtClean="0"/>
              <a:t>determination.</a:t>
            </a:r>
          </a:p>
          <a:p>
            <a:r>
              <a:rPr lang="en-US" sz="2400" dirty="0" smtClean="0"/>
              <a:t>- Adding </a:t>
            </a:r>
            <a:r>
              <a:rPr lang="en-US" sz="2400" dirty="0" smtClean="0">
                <a:solidFill>
                  <a:srgbClr val="FF0000"/>
                </a:solidFill>
              </a:rPr>
              <a:t>kaons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kaon decays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- Adding </a:t>
            </a:r>
            <a:r>
              <a:rPr lang="en-US" sz="2400" dirty="0" smtClean="0">
                <a:solidFill>
                  <a:srgbClr val="FF0000"/>
                </a:solidFill>
              </a:rPr>
              <a:t>antinucleon annihilation </a:t>
            </a:r>
            <a:r>
              <a:rPr lang="en-US" sz="2400" dirty="0" smtClean="0"/>
              <a:t>processes.</a:t>
            </a:r>
          </a:p>
          <a:p>
            <a:r>
              <a:rPr lang="en-US" sz="2400" dirty="0" smtClean="0"/>
              <a:t>- Addition of new phenomena, </a:t>
            </a:r>
            <a:r>
              <a:rPr lang="en-US" sz="2400" dirty="0" smtClean="0">
                <a:solidFill>
                  <a:srgbClr val="FF0000"/>
                </a:solidFill>
              </a:rPr>
              <a:t>charm</a:t>
            </a:r>
            <a:r>
              <a:rPr lang="en-US" sz="2400" dirty="0" smtClean="0"/>
              <a:t> production, etc.</a:t>
            </a:r>
          </a:p>
          <a:p>
            <a:r>
              <a:rPr lang="en-US" sz="2400" dirty="0" smtClean="0"/>
              <a:t>- Accounting for neutrinos, energy housekeeping, statistics.</a:t>
            </a:r>
          </a:p>
          <a:p>
            <a:r>
              <a:rPr lang="en-US" sz="2400" dirty="0" smtClean="0"/>
              <a:t>- Introducing “genetic parameters”, target diagrams.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- Correlation studies </a:t>
            </a:r>
            <a:r>
              <a:rPr lang="en-US" sz="2400" dirty="0" smtClean="0"/>
              <a:t>among different observables, components.</a:t>
            </a:r>
          </a:p>
          <a:p>
            <a:r>
              <a:rPr lang="en-US" sz="2400" dirty="0" smtClean="0"/>
              <a:t>- Exploring different interaction models, testing distributions.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- Exploring primary composition, etc.</a:t>
            </a:r>
          </a:p>
          <a:p>
            <a:r>
              <a:rPr lang="en-US" sz="2400" dirty="0" smtClean="0"/>
              <a:t>- Vast expansion of analysis.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- Intensified comparison with experimental data worldwide.</a:t>
            </a:r>
            <a:endParaRPr lang="de-CH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Outline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did we know of CRs &amp; HEIs in the early 1960s?</a:t>
            </a:r>
          </a:p>
          <a:p>
            <a:r>
              <a:rPr lang="en-US" sz="2800" dirty="0" smtClean="0"/>
              <a:t>Quark hunt in 1960s: experimental efforts, concepts</a:t>
            </a:r>
          </a:p>
          <a:p>
            <a:r>
              <a:rPr lang="en-US" sz="2800" dirty="0" smtClean="0"/>
              <a:t>Delayed particles in ESA, nucleons &amp; antinucleons </a:t>
            </a:r>
          </a:p>
          <a:p>
            <a:r>
              <a:rPr lang="en-US" sz="2800" dirty="0" smtClean="0"/>
              <a:t>ASICO: motivation, AS model, first results</a:t>
            </a:r>
          </a:p>
          <a:p>
            <a:r>
              <a:rPr lang="en-US" sz="2800" dirty="0" smtClean="0"/>
              <a:t>The Echo Lake Experiment and its impact </a:t>
            </a:r>
          </a:p>
          <a:p>
            <a:r>
              <a:rPr lang="en-US" sz="2800" dirty="0" smtClean="0"/>
              <a:t>Feynman Scaling, rising cross sections, large </a:t>
            </a:r>
            <a:r>
              <a:rPr lang="en-US" sz="2800" dirty="0" err="1" smtClean="0"/>
              <a:t>pt</a:t>
            </a:r>
            <a:r>
              <a:rPr lang="en-US" sz="2800" dirty="0" smtClean="0"/>
              <a:t>, etc.</a:t>
            </a:r>
          </a:p>
          <a:p>
            <a:r>
              <a:rPr lang="en-US" sz="2800" dirty="0" smtClean="0"/>
              <a:t>CERN ISR: Results, impact on particle physics &amp; AS</a:t>
            </a:r>
          </a:p>
          <a:p>
            <a:r>
              <a:rPr lang="en-US" sz="2800" dirty="0" smtClean="0"/>
              <a:t>Subsequent  developments, transition to CORSIKA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Selected Results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92D050"/>
                </a:solidFill>
              </a:rPr>
              <a:t>Energy Spectra of  Hadrons and Muons</a:t>
            </a:r>
            <a:endParaRPr lang="de-CH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D:\ASICO\ASICO-30y-Celebration\Figures\PNG-figures\EnergySpect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1371600"/>
            <a:ext cx="8212184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Selected Results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92D050"/>
                </a:solidFill>
              </a:rPr>
              <a:t>Energy Spectra of  Hadrons and Muons</a:t>
            </a:r>
            <a:endParaRPr lang="de-CH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D:\ASICO\ASICO-30y-Celebration\Figures\PNG-figures\EnergySpect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1371600"/>
            <a:ext cx="8212184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067" y="6019800"/>
            <a:ext cx="781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Conclusion: Build a large Hadron Calorimeter</a:t>
            </a:r>
            <a:endParaRPr lang="de-CH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Potpourri of other Results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32</a:t>
            </a:fld>
            <a:endParaRPr lang="en-US"/>
          </a:p>
        </p:txBody>
      </p:sp>
      <p:pic>
        <p:nvPicPr>
          <p:cNvPr id="2050" name="Picture 2" descr="D:\ASICO\ASICO-30y-Celebration\Figures\PNG-figures\DataPotpu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5009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33</a:t>
            </a:fld>
            <a:endParaRPr lang="en-US"/>
          </a:p>
        </p:txBody>
      </p:sp>
      <p:pic>
        <p:nvPicPr>
          <p:cNvPr id="3074" name="Picture 2" descr="D:\ASICO\ASICO-30y-Celebration\Figures\PNG-figures\MuTargetDiag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399"/>
            <a:ext cx="53816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SICO\ASICO-30y-Celebration\Figures\PNG-figures\Genetics-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" y="2825861"/>
            <a:ext cx="5311421" cy="39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762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Target Diagram of </a:t>
            </a:r>
            <a:r>
              <a:rPr lang="en-US" sz="2400" dirty="0" err="1" smtClean="0"/>
              <a:t>TeV</a:t>
            </a:r>
            <a:r>
              <a:rPr lang="en-US" sz="2400" dirty="0" smtClean="0"/>
              <a:t> Muons in an Air Shower</a:t>
            </a:r>
            <a:endParaRPr lang="de-CH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35978" y="4343400"/>
            <a:ext cx="3127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“Genetic” Data of UH Energy Muons in a Shower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2703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639"/>
            <a:ext cx="8229600" cy="838200"/>
          </a:xfrm>
        </p:spPr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Competitive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Efforts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34</a:t>
            </a:fld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242886" y="1752600"/>
            <a:ext cx="8534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00"/>
                </a:solidFill>
              </a:rPr>
              <a:t>Many new players began to enter the field in the late 1970s and 1980s</a:t>
            </a:r>
            <a:endParaRPr lang="de-DE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86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 apologize to all colleagues concerned  for not mentioning their valuable work and</a:t>
            </a:r>
          </a:p>
          <a:p>
            <a:pPr algn="ctr"/>
            <a:r>
              <a:rPr lang="en-US" sz="3200" dirty="0" smtClean="0"/>
              <a:t>contributions to the field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28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Closing Comments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478844"/>
            <a:ext cx="81534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Until about the mid 1980s ASICO was to the best of my knowledge probably the most detailed and accurate air shower simulation program system. </a:t>
            </a:r>
          </a:p>
          <a:p>
            <a:r>
              <a:rPr lang="en-US" sz="2000" dirty="0" smtClean="0"/>
              <a:t>This applies in my opinion now to CORSIKA , but that is up to you to judge.</a:t>
            </a:r>
          </a:p>
          <a:p>
            <a:endParaRPr lang="en-US" sz="2000" dirty="0" smtClean="0"/>
          </a:p>
          <a:p>
            <a:r>
              <a:rPr lang="en-US" sz="2000" dirty="0"/>
              <a:t>I invested the better part of over 20 years </a:t>
            </a:r>
            <a:r>
              <a:rPr lang="en-US" sz="2000" dirty="0" smtClean="0"/>
              <a:t>into the development of ASICO.</a:t>
            </a:r>
          </a:p>
          <a:p>
            <a:r>
              <a:rPr lang="en-US" sz="2000" dirty="0" smtClean="0"/>
              <a:t>In the 1980s  I began to migrate from EAS to neutrino astronomy (DUMAND).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I terminated my activities in AS physics with a book (two volumes) entitled:</a:t>
            </a:r>
            <a:endParaRPr lang="en-US" sz="1000" dirty="0" smtClean="0">
              <a:solidFill>
                <a:srgbClr val="FFC000"/>
              </a:solidFill>
            </a:endParaRPr>
          </a:p>
          <a:p>
            <a:r>
              <a:rPr lang="en-US" sz="1000" dirty="0" smtClean="0"/>
              <a:t> 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Extensive Air Showers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High Energy Phenomena and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Astrophysical Aspects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r>
              <a:rPr lang="en-US" sz="2000" dirty="0" smtClean="0"/>
              <a:t>I think </a:t>
            </a:r>
            <a:r>
              <a:rPr lang="en-US" sz="2000" dirty="0" smtClean="0">
                <a:solidFill>
                  <a:srgbClr val="FFFF00"/>
                </a:solidFill>
              </a:rPr>
              <a:t>the success </a:t>
            </a:r>
            <a:r>
              <a:rPr lang="en-US" sz="2000" dirty="0" smtClean="0"/>
              <a:t>of ASICO and later on CORSIKA </a:t>
            </a:r>
            <a:r>
              <a:rPr lang="en-US" sz="2000" dirty="0" smtClean="0">
                <a:solidFill>
                  <a:srgbClr val="FFFF00"/>
                </a:solidFill>
              </a:rPr>
              <a:t>lies </a:t>
            </a:r>
            <a:r>
              <a:rPr lang="en-US" sz="2000" smtClean="0">
                <a:solidFill>
                  <a:srgbClr val="FFFF00"/>
                </a:solidFill>
              </a:rPr>
              <a:t>in </a:t>
            </a:r>
            <a:r>
              <a:rPr lang="en-US" sz="2000" smtClean="0">
                <a:solidFill>
                  <a:srgbClr val="FFFF00"/>
                </a:solidFill>
              </a:rPr>
              <a:t>the clean </a:t>
            </a:r>
            <a:r>
              <a:rPr lang="en-US" sz="2000" dirty="0" smtClean="0">
                <a:solidFill>
                  <a:srgbClr val="FFFF00"/>
                </a:solidFill>
              </a:rPr>
              <a:t>structure</a:t>
            </a:r>
            <a:r>
              <a:rPr lang="en-US" sz="2000" dirty="0" smtClean="0"/>
              <a:t>,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ease to extend and link it with other programs (EGS, Cherenkov, Radio, etc.). It is easy to introduce new processes without affecting the rest.</a:t>
            </a:r>
          </a:p>
          <a:p>
            <a:endParaRPr lang="en-US" sz="2000" dirty="0" smtClean="0"/>
          </a:p>
          <a:p>
            <a:endParaRPr lang="de-CH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Closing Comments </a:t>
            </a:r>
            <a:r>
              <a:rPr lang="en-US" sz="3200" dirty="0" smtClean="0">
                <a:solidFill>
                  <a:srgbClr val="FF0000"/>
                </a:solidFill>
              </a:rPr>
              <a:t>(cont.)</a:t>
            </a:r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9464" y="1755422"/>
            <a:ext cx="83142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Milestones</a:t>
            </a:r>
            <a:r>
              <a:rPr lang="en-US" sz="2800" dirty="0" smtClean="0"/>
              <a:t> for ASICO to become a “public utility”: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1987:  at the Moscow ICRC, Prof. Schatz and I met and established the contact. </a:t>
            </a:r>
          </a:p>
          <a:p>
            <a:endParaRPr lang="en-US" sz="2000" dirty="0" smtClean="0"/>
          </a:p>
          <a:p>
            <a:r>
              <a:rPr lang="en-US" sz="2000" dirty="0" smtClean="0"/>
              <a:t>1988 : we got together and I handed ASICO over to the KIT KASCADE team.</a:t>
            </a:r>
          </a:p>
          <a:p>
            <a:endParaRPr lang="en-US" sz="2000" dirty="0" smtClean="0"/>
          </a:p>
          <a:p>
            <a:r>
              <a:rPr lang="en-US" sz="2000" dirty="0" smtClean="0"/>
              <a:t>1989:  ASICO surfaced under the new name of CORSIKA, with extensions.</a:t>
            </a:r>
          </a:p>
          <a:p>
            <a:endParaRPr lang="en-US" sz="2000" dirty="0" smtClean="0"/>
          </a:p>
          <a:p>
            <a:endParaRPr lang="en-US" sz="2000" dirty="0"/>
          </a:p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In my opinion, the CORSIKA team  and associates have done an outstanding job to further develop, extend and maintain the entire program system. 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I’m happy to have made a major contribution to this project.</a:t>
            </a:r>
          </a:p>
          <a:p>
            <a:endParaRPr lang="en-US" sz="2000" dirty="0"/>
          </a:p>
          <a:p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37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2971800"/>
            <a:ext cx="6747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Thank you for your attention</a:t>
            </a:r>
            <a:endParaRPr lang="de-CH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23622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400" dirty="0">
                <a:solidFill>
                  <a:srgbClr val="FF0000"/>
                </a:solidFill>
              </a:rPr>
              <a:t>Thanks to the Organizers for the Invitation</a:t>
            </a:r>
            <a:endParaRPr lang="de-CH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5016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Status of Cosmic Ray and Particle Physics in the Early 1960s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01330"/>
            <a:ext cx="8153400" cy="47244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dirty="0" smtClean="0">
                <a:solidFill>
                  <a:srgbClr val="92D050"/>
                </a:solidFill>
              </a:rPr>
              <a:t>Known Properties of Cosmic Rays:</a:t>
            </a:r>
          </a:p>
          <a:p>
            <a:pPr algn="l"/>
            <a:r>
              <a:rPr lang="en-US" sz="2000" dirty="0" smtClean="0">
                <a:solidFill>
                  <a:srgbClr val="00B050"/>
                </a:solidFill>
              </a:rPr>
              <a:t> </a:t>
            </a:r>
            <a:endParaRPr lang="en-US" sz="4200" dirty="0" smtClean="0">
              <a:solidFill>
                <a:srgbClr val="00B050"/>
              </a:solidFill>
            </a:endParaRP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CR spectrum follows a power law with an exponent of about -2.0, has a kink (knee), hints existence of an ankle, and extends to &gt;10 </a:t>
            </a:r>
            <a:r>
              <a:rPr lang="en-US" sz="8000" dirty="0" err="1" smtClean="0">
                <a:solidFill>
                  <a:schemeClr val="tx1"/>
                </a:solidFill>
              </a:rPr>
              <a:t>EeV</a:t>
            </a:r>
            <a:r>
              <a:rPr lang="en-US" sz="8000" dirty="0" smtClean="0">
                <a:solidFill>
                  <a:schemeClr val="tx1"/>
                </a:solidFill>
              </a:rPr>
              <a:t>.</a:t>
            </a:r>
            <a:r>
              <a:rPr lang="en-US" sz="8000" dirty="0" smtClean="0">
                <a:solidFill>
                  <a:srgbClr val="00B0F0"/>
                </a:solidFill>
              </a:rPr>
              <a:t> (</a:t>
            </a:r>
            <a:r>
              <a:rPr lang="en-US" sz="8000" dirty="0" err="1" smtClean="0">
                <a:solidFill>
                  <a:srgbClr val="00B0F0"/>
                </a:solidFill>
              </a:rPr>
              <a:t>Linsley</a:t>
            </a:r>
            <a:r>
              <a:rPr lang="en-US" sz="8000" dirty="0" smtClean="0">
                <a:solidFill>
                  <a:srgbClr val="00B0F0"/>
                </a:solidFill>
              </a:rPr>
              <a:t> et al.)</a:t>
            </a: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Consists mainly of p, but existence of nuclei to </a:t>
            </a:r>
            <a:r>
              <a:rPr lang="en-US" sz="8000" dirty="0" smtClean="0">
                <a:solidFill>
                  <a:srgbClr val="FFFF00"/>
                </a:solidFill>
              </a:rPr>
              <a:t>Fe</a:t>
            </a:r>
            <a:r>
              <a:rPr lang="en-US" sz="8000" dirty="0" smtClean="0">
                <a:solidFill>
                  <a:schemeClr val="tx1"/>
                </a:solidFill>
              </a:rPr>
              <a:t> was known.</a:t>
            </a:r>
            <a:r>
              <a:rPr lang="en-US" sz="8000" dirty="0" smtClean="0"/>
              <a:t> </a:t>
            </a:r>
            <a:r>
              <a:rPr lang="en-US" sz="8000" dirty="0" smtClean="0">
                <a:solidFill>
                  <a:srgbClr val="00B0F0"/>
                </a:solidFill>
              </a:rPr>
              <a:t>(Peters et al.)</a:t>
            </a:r>
            <a:endParaRPr lang="en-US" sz="800" dirty="0" smtClean="0">
              <a:solidFill>
                <a:srgbClr val="00B0F0"/>
              </a:solidFill>
            </a:endParaRPr>
          </a:p>
          <a:p>
            <a:pPr algn="l"/>
            <a:endParaRPr lang="en-US" sz="800" dirty="0">
              <a:solidFill>
                <a:srgbClr val="00B0F0"/>
              </a:solidFill>
            </a:endParaRPr>
          </a:p>
          <a:p>
            <a:pPr algn="l"/>
            <a:endParaRPr lang="en-US" sz="2400" dirty="0"/>
          </a:p>
          <a:p>
            <a:pPr algn="l"/>
            <a:r>
              <a:rPr lang="en-US" sz="9600" dirty="0" smtClean="0">
                <a:solidFill>
                  <a:srgbClr val="92D050"/>
                </a:solidFill>
              </a:rPr>
              <a:t>Known “Elementary” Particles:</a:t>
            </a:r>
            <a:endParaRPr lang="en-US" sz="800" dirty="0" smtClean="0">
              <a:solidFill>
                <a:srgbClr val="92D050"/>
              </a:solidFill>
            </a:endParaRP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 - Nucleons, antinucleons, </a:t>
            </a:r>
            <a:r>
              <a:rPr lang="en-US" sz="8000" dirty="0" err="1" smtClean="0">
                <a:solidFill>
                  <a:schemeClr val="tx1"/>
                </a:solidFill>
              </a:rPr>
              <a:t>pions</a:t>
            </a:r>
            <a:r>
              <a:rPr lang="en-US" sz="8000" dirty="0" smtClean="0">
                <a:solidFill>
                  <a:schemeClr val="tx1"/>
                </a:solidFill>
              </a:rPr>
              <a:t>, kaons and hyperons were known.</a:t>
            </a:r>
            <a:endParaRPr lang="en-US" sz="800" dirty="0" smtClean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9600" dirty="0" smtClean="0">
                <a:solidFill>
                  <a:srgbClr val="92D050"/>
                </a:solidFill>
              </a:rPr>
              <a:t>Known properties of HE Interactions:</a:t>
            </a: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 - pp-interactions have high degree of elasticity, show leading particle  effect. </a:t>
            </a: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 - pion interactions are highly inelastic,  produce rarely a leading particle.</a:t>
            </a: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- Bulk of secondary particles are </a:t>
            </a:r>
            <a:r>
              <a:rPr lang="en-US" sz="8000" dirty="0" err="1" smtClean="0">
                <a:solidFill>
                  <a:schemeClr val="tx1"/>
                </a:solidFill>
              </a:rPr>
              <a:t>pions</a:t>
            </a:r>
            <a:r>
              <a:rPr lang="en-US" sz="8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- Transverse momentum distribution of </a:t>
            </a:r>
            <a:r>
              <a:rPr lang="en-US" sz="8000" dirty="0" err="1" smtClean="0">
                <a:solidFill>
                  <a:schemeClr val="tx1"/>
                </a:solidFill>
              </a:rPr>
              <a:t>secondaries</a:t>
            </a:r>
            <a:r>
              <a:rPr lang="en-US" sz="8000" dirty="0" smtClean="0">
                <a:solidFill>
                  <a:schemeClr val="tx1"/>
                </a:solidFill>
              </a:rPr>
              <a:t> seems almost energy  </a:t>
            </a: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   independent.</a:t>
            </a: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 - Multiplicity of </a:t>
            </a:r>
            <a:r>
              <a:rPr lang="en-US" sz="8000" dirty="0" err="1" smtClean="0">
                <a:solidFill>
                  <a:schemeClr val="tx1"/>
                </a:solidFill>
              </a:rPr>
              <a:t>secondaries</a:t>
            </a:r>
            <a:r>
              <a:rPr lang="en-US" sz="8000" dirty="0" smtClean="0">
                <a:solidFill>
                  <a:schemeClr val="tx1"/>
                </a:solidFill>
              </a:rPr>
              <a:t> follows a logarithmic or a power law energy </a:t>
            </a: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  dependence.</a:t>
            </a:r>
          </a:p>
          <a:p>
            <a:pPr algn="l"/>
            <a:endParaRPr lang="de-CH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5016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Status of Cosmic Ray and Particle Physics in the Early 1960s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01330"/>
            <a:ext cx="8153400" cy="47244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dirty="0" smtClean="0">
                <a:solidFill>
                  <a:srgbClr val="92D050"/>
                </a:solidFill>
              </a:rPr>
              <a:t>Known Properties of Cosmic Rays:</a:t>
            </a:r>
          </a:p>
          <a:p>
            <a:pPr algn="l"/>
            <a:r>
              <a:rPr lang="en-US" sz="2000" dirty="0" smtClean="0">
                <a:solidFill>
                  <a:srgbClr val="00B050"/>
                </a:solidFill>
              </a:rPr>
              <a:t> </a:t>
            </a:r>
            <a:endParaRPr lang="en-US" sz="4200" dirty="0" smtClean="0">
              <a:solidFill>
                <a:srgbClr val="00B050"/>
              </a:solidFill>
            </a:endParaRP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CR spectrum follows a power law with an exponent of about -2.0, has a kink (knee), hints existence of an ankle, and extends to &gt;10 </a:t>
            </a:r>
            <a:r>
              <a:rPr lang="en-US" sz="8000" dirty="0" err="1" smtClean="0">
                <a:solidFill>
                  <a:schemeClr val="tx1"/>
                </a:solidFill>
              </a:rPr>
              <a:t>EeV</a:t>
            </a:r>
            <a:r>
              <a:rPr lang="en-US" sz="8000" dirty="0" smtClean="0">
                <a:solidFill>
                  <a:schemeClr val="tx1"/>
                </a:solidFill>
              </a:rPr>
              <a:t>.</a:t>
            </a:r>
            <a:r>
              <a:rPr lang="en-US" sz="8000" dirty="0" smtClean="0">
                <a:solidFill>
                  <a:srgbClr val="00B0F0"/>
                </a:solidFill>
              </a:rPr>
              <a:t> (</a:t>
            </a:r>
            <a:r>
              <a:rPr lang="en-US" sz="8000" dirty="0" err="1" smtClean="0">
                <a:solidFill>
                  <a:srgbClr val="00B0F0"/>
                </a:solidFill>
              </a:rPr>
              <a:t>Linsley</a:t>
            </a:r>
            <a:r>
              <a:rPr lang="en-US" sz="8000" dirty="0" smtClean="0">
                <a:solidFill>
                  <a:srgbClr val="00B0F0"/>
                </a:solidFill>
              </a:rPr>
              <a:t> et al.)</a:t>
            </a: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Consists mainly of p, but existence of nuclei to Fe was known.</a:t>
            </a:r>
            <a:r>
              <a:rPr lang="en-US" sz="8000" dirty="0" smtClean="0"/>
              <a:t> </a:t>
            </a:r>
            <a:r>
              <a:rPr lang="en-US" sz="8000" dirty="0" smtClean="0">
                <a:solidFill>
                  <a:srgbClr val="00B0F0"/>
                </a:solidFill>
              </a:rPr>
              <a:t>(Peters et al.)</a:t>
            </a:r>
            <a:endParaRPr lang="en-US" sz="800" dirty="0" smtClean="0">
              <a:solidFill>
                <a:srgbClr val="00B0F0"/>
              </a:solidFill>
            </a:endParaRPr>
          </a:p>
          <a:p>
            <a:pPr algn="l"/>
            <a:endParaRPr lang="en-US" sz="800" dirty="0">
              <a:solidFill>
                <a:srgbClr val="00B0F0"/>
              </a:solidFill>
            </a:endParaRPr>
          </a:p>
          <a:p>
            <a:pPr algn="l"/>
            <a:endParaRPr lang="en-US" sz="2400" dirty="0"/>
          </a:p>
          <a:p>
            <a:pPr algn="l"/>
            <a:r>
              <a:rPr lang="en-US" sz="9600" dirty="0" smtClean="0">
                <a:solidFill>
                  <a:srgbClr val="92D050"/>
                </a:solidFill>
              </a:rPr>
              <a:t>Known “Elementary” Particles:</a:t>
            </a:r>
            <a:endParaRPr lang="en-US" sz="800" dirty="0" smtClean="0">
              <a:solidFill>
                <a:srgbClr val="92D050"/>
              </a:solidFill>
            </a:endParaRP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 - Nucleons, antinucleons, </a:t>
            </a:r>
            <a:r>
              <a:rPr lang="en-US" sz="8000" dirty="0" err="1" smtClean="0">
                <a:solidFill>
                  <a:schemeClr val="tx1"/>
                </a:solidFill>
              </a:rPr>
              <a:t>pions</a:t>
            </a:r>
            <a:r>
              <a:rPr lang="en-US" sz="8000" dirty="0" smtClean="0">
                <a:solidFill>
                  <a:schemeClr val="tx1"/>
                </a:solidFill>
              </a:rPr>
              <a:t>, kaons and hyperons were known.</a:t>
            </a:r>
            <a:endParaRPr lang="en-US" sz="800" dirty="0" smtClean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9600" dirty="0" smtClean="0">
                <a:solidFill>
                  <a:srgbClr val="92D050"/>
                </a:solidFill>
              </a:rPr>
              <a:t>Known properties of HE Interactions:</a:t>
            </a: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 - pp-interactions have high degree of elasticity, show leading particle  effect. </a:t>
            </a: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 - pion interactions are highly inelastic,  produce rarely a leading particle.</a:t>
            </a: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- Bulk of secondary particles are </a:t>
            </a:r>
            <a:r>
              <a:rPr lang="en-US" sz="8000" dirty="0" err="1" smtClean="0">
                <a:solidFill>
                  <a:schemeClr val="tx1"/>
                </a:solidFill>
              </a:rPr>
              <a:t>pions</a:t>
            </a:r>
            <a:r>
              <a:rPr lang="en-US" sz="8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- Transverse momentum distribution of </a:t>
            </a:r>
            <a:r>
              <a:rPr lang="en-US" sz="8000" dirty="0" err="1" smtClean="0">
                <a:solidFill>
                  <a:schemeClr val="tx1"/>
                </a:solidFill>
              </a:rPr>
              <a:t>secondaries</a:t>
            </a:r>
            <a:r>
              <a:rPr lang="en-US" sz="8000" dirty="0" smtClean="0">
                <a:solidFill>
                  <a:schemeClr val="tx1"/>
                </a:solidFill>
              </a:rPr>
              <a:t> seems almost energy  </a:t>
            </a: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   independent.</a:t>
            </a: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 - Multiplicity of </a:t>
            </a:r>
            <a:r>
              <a:rPr lang="en-US" sz="8000" dirty="0" err="1" smtClean="0">
                <a:solidFill>
                  <a:schemeClr val="tx1"/>
                </a:solidFill>
              </a:rPr>
              <a:t>secondaries</a:t>
            </a:r>
            <a:r>
              <a:rPr lang="en-US" sz="8000" dirty="0" smtClean="0">
                <a:solidFill>
                  <a:schemeClr val="tx1"/>
                </a:solidFill>
              </a:rPr>
              <a:t> follows a logarithmic or a power law energy </a:t>
            </a: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  dependence.</a:t>
            </a:r>
          </a:p>
          <a:p>
            <a:pPr algn="l"/>
            <a:endParaRPr lang="de-CH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5</a:t>
            </a:fld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533400" y="6178262"/>
            <a:ext cx="7329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0000"/>
                </a:solidFill>
              </a:rPr>
              <a:t>Note: CMBR, GZK, Quarks </a:t>
            </a:r>
            <a:r>
              <a:rPr lang="de-DE" sz="3200" dirty="0" err="1" smtClean="0">
                <a:solidFill>
                  <a:srgbClr val="FF0000"/>
                </a:solidFill>
              </a:rPr>
              <a:t>were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unknown</a:t>
            </a:r>
            <a:r>
              <a:rPr lang="de-DE" sz="3200" dirty="0" smtClean="0">
                <a:solidFill>
                  <a:srgbClr val="FF0000"/>
                </a:solidFill>
              </a:rPr>
              <a:t>!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8123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Sources of Information</a:t>
            </a:r>
            <a:endParaRPr lang="de-CH" sz="4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D:\ASICO\ASICO-30y-Celebration\Figures\PNG-figures\Old-PrimSp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5" y="2133600"/>
            <a:ext cx="3557212" cy="45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371600"/>
            <a:ext cx="30613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it looked in 1965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(Greisen, Proc. ICRC, 1965)</a:t>
            </a:r>
            <a:endParaRPr lang="de-CH" dirty="0">
              <a:solidFill>
                <a:srgbClr val="00B0F0"/>
              </a:solidFill>
            </a:endParaRPr>
          </a:p>
        </p:txBody>
      </p:sp>
      <p:pic>
        <p:nvPicPr>
          <p:cNvPr id="1027" name="Picture 3" descr="D:\ASICO\ASICO-30y-Celebration\Figures\PNG-figures\Modern-PrimSpe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104379"/>
            <a:ext cx="3725221" cy="45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1371600"/>
            <a:ext cx="18146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 today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(</a:t>
            </a:r>
            <a:r>
              <a:rPr lang="en-US" dirty="0" err="1" smtClean="0">
                <a:solidFill>
                  <a:srgbClr val="00B0F0"/>
                </a:solidFill>
              </a:rPr>
              <a:t>Gaisser</a:t>
            </a:r>
            <a:r>
              <a:rPr lang="en-US" dirty="0" smtClean="0">
                <a:solidFill>
                  <a:srgbClr val="00B0F0"/>
                </a:solidFill>
              </a:rPr>
              <a:t>, 2005)</a:t>
            </a:r>
            <a:endParaRPr lang="de-CH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838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For the cosmic ray spectrum: air shower arrays</a:t>
            </a:r>
            <a:endParaRPr lang="de-CH" sz="2400" dirty="0">
              <a:solidFill>
                <a:srgbClr val="FFFF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19400" y="3962400"/>
            <a:ext cx="76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rgbClr val="FF0000"/>
                </a:solidFill>
              </a:rPr>
              <a:t>No</a:t>
            </a:r>
            <a:endParaRPr lang="de-DE" sz="2800" dirty="0" smtClean="0">
              <a:solidFill>
                <a:srgbClr val="FF0000"/>
              </a:solidFill>
            </a:endParaRPr>
          </a:p>
          <a:p>
            <a:r>
              <a:rPr lang="de-DE" sz="2800" dirty="0" smtClean="0">
                <a:solidFill>
                  <a:srgbClr val="FF0000"/>
                </a:solidFill>
              </a:rPr>
              <a:t>GZK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480905" y="5753270"/>
            <a:ext cx="789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Auger, TA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7271116" y="5868911"/>
            <a:ext cx="304800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18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ASICO\ASICO-30y-Celebration\Figures\PNG-figures\Multiplicity-71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6814"/>
            <a:ext cx="5105400" cy="274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ASICO\ASICO-30y-Celebration\Figures\PNG-figures\EmulCasca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0323"/>
            <a:ext cx="1671558" cy="56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672" y="49972"/>
            <a:ext cx="610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Sources of Information </a:t>
            </a:r>
            <a:r>
              <a:rPr lang="en-US" sz="3200" dirty="0" smtClean="0">
                <a:solidFill>
                  <a:srgbClr val="FF0000"/>
                </a:solidFill>
              </a:rPr>
              <a:t>(cont.)</a:t>
            </a:r>
          </a:p>
          <a:p>
            <a:r>
              <a:rPr lang="en-US" sz="2000" dirty="0" smtClean="0"/>
              <a:t>                                </a:t>
            </a:r>
            <a:r>
              <a:rPr lang="en-US" sz="2400" dirty="0" smtClean="0">
                <a:solidFill>
                  <a:srgbClr val="FFFF00"/>
                </a:solidFill>
              </a:rPr>
              <a:t>For interactions:</a:t>
            </a:r>
          </a:p>
        </p:txBody>
      </p:sp>
      <p:pic>
        <p:nvPicPr>
          <p:cNvPr id="4102" name="Picture 6" descr="D:\ASICO\ASICO-30y-Celebration\Figures\PNG-figures\CloudChamb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1" y="1689570"/>
            <a:ext cx="2362200" cy="229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4333" y="118707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Cloud Chamber</a:t>
            </a:r>
            <a:r>
              <a:rPr lang="en-US" sz="2400" dirty="0" smtClean="0"/>
              <a:t> </a:t>
            </a:r>
            <a:endParaRPr lang="de-CH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935607" y="338658"/>
            <a:ext cx="136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Emulsion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8409" y="1011577"/>
            <a:ext cx="1887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Incident 15 </a:t>
            </a:r>
            <a:r>
              <a:rPr lang="en-US" sz="1600" dirty="0" err="1" smtClean="0"/>
              <a:t>TeV</a:t>
            </a:r>
            <a:r>
              <a:rPr lang="en-US" sz="1600" dirty="0" smtClean="0"/>
              <a:t> iron nucleus producing more than 850 mesons</a:t>
            </a:r>
            <a:endParaRPr lang="de-CH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91631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Multiplicity v/s energy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9819" y="2438400"/>
            <a:ext cx="243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Bubble Chambers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         (25 GeV)</a:t>
            </a:r>
            <a:endParaRPr lang="de-CH" sz="2400" dirty="0">
              <a:solidFill>
                <a:srgbClr val="92D05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64643" y="5926304"/>
            <a:ext cx="168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Echo Lake data</a:t>
            </a:r>
            <a:endParaRPr lang="de-CH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57489" y="5926304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de-CH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489" y="5926304"/>
                <a:ext cx="34496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25345" y="5926304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de-CH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345" y="5926304"/>
                <a:ext cx="34496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88526" y="5554529"/>
                <a:ext cx="395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←</m:t>
                      </m:r>
                    </m:oMath>
                  </m:oMathPara>
                </a14:m>
                <a:endParaRPr lang="de-C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526" y="5554529"/>
                <a:ext cx="39574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797829" y="3531094"/>
            <a:ext cx="245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Cascade relevant</a:t>
            </a:r>
            <a:endParaRPr lang="de-CH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3096" y="3862148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↓</m:t>
                      </m:r>
                    </m:oMath>
                  </m:oMathPara>
                </a14:m>
                <a:endParaRPr lang="de-C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096" y="3862148"/>
                <a:ext cx="34496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699932" y="1356352"/>
            <a:ext cx="110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Few Events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9248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81562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Today: CERN LHC ATLAS Experiment</a:t>
            </a:r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D:\ASICO\CERN-Atlas\0511013_02-A4-at-144-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50301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SICO\CERN-Atlas\91nx9OKDuq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53268"/>
            <a:ext cx="4419600" cy="560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95746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Today, a wealth of data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6195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7619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Quarks and the Quark Hunt of the 1960s</a:t>
            </a:r>
            <a:endParaRPr lang="de-CH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5800" y="1447800"/>
                <a:ext cx="8001000" cy="47244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- 1961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Gellmann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Ne’eman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introduced the Eightfold Way that led to Quarks as building blocks of hadrons. 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endParaRPr lang="en-US" sz="10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srgbClr val="FFFF00"/>
                    </a:solidFill>
                  </a:rPr>
                  <a:t>- Quarks were believed to exist as free particles, were expected to have a high mass, and fractional electric charge (±1/3; ±2/3).</a:t>
                </a:r>
                <a:endParaRPr lang="en-US" sz="1000" dirty="0" smtClean="0">
                  <a:solidFill>
                    <a:srgbClr val="FFFF00"/>
                  </a:solidFill>
                </a:endParaRPr>
              </a:p>
              <a:p>
                <a:pPr algn="l"/>
                <a:r>
                  <a:rPr lang="en-US" sz="10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- Many accelerator experiments were carried out, but no quarks were found by the mid 1960s, up to a mass of 5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algn="l"/>
                <a:endParaRPr lang="en-US" sz="10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- Accelerator energy limit then was 28 GeV (70 GeV in 1967).</a:t>
                </a:r>
              </a:p>
              <a:p>
                <a:pPr algn="l"/>
                <a:endParaRPr lang="en-US" sz="1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srgbClr val="FF0000"/>
                    </a:solidFill>
                  </a:rPr>
                  <a:t>- Chance for CR physics to search for and find quarks.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r>
                  <a:rPr lang="en-US" sz="1000" dirty="0">
                    <a:solidFill>
                      <a:schemeClr val="tx1"/>
                    </a:solidFill>
                  </a:rPr>
                  <a:t> 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- Many experiments were started.</a:t>
                </a:r>
              </a:p>
              <a:p>
                <a:pPr algn="l"/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/>
                <a:endParaRPr lang="en-US" sz="2400" dirty="0" smtClean="0"/>
              </a:p>
              <a:p>
                <a:pPr algn="l"/>
                <a:endParaRPr lang="en-US" sz="2400" dirty="0"/>
              </a:p>
              <a:p>
                <a:pPr algn="l"/>
                <a:endParaRPr lang="en-US" sz="2400" dirty="0" smtClean="0"/>
              </a:p>
              <a:p>
                <a:pPr algn="l"/>
                <a:endParaRPr lang="en-US" sz="2400" dirty="0" smtClean="0"/>
              </a:p>
              <a:p>
                <a:pPr algn="l"/>
                <a:endParaRPr lang="en-US" sz="2400" dirty="0"/>
              </a:p>
              <a:p>
                <a:pPr algn="l"/>
                <a:endParaRPr lang="de-CH" sz="24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5800" y="1447800"/>
                <a:ext cx="8001000" cy="4724400"/>
              </a:xfrm>
              <a:blipFill rotWithShape="1">
                <a:blip r:embed="rId2"/>
                <a:stretch>
                  <a:fillRect l="-1220" t="-1032" r="-1982" b="-154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85CA-AFA1-4746-8724-1B8C42E79C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2222</Words>
  <Application>Microsoft Office PowerPoint</Application>
  <PresentationFormat>On-screen Show (4:3)</PresentationFormat>
  <Paragraphs>367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1_Office Theme</vt:lpstr>
      <vt:lpstr>From  QUARKS  to Air Showers</vt:lpstr>
      <vt:lpstr>These days we are celebrating the 30th anniversary of CORSIKA. However, the title of my talk suggests that CORSIKA has a past  In fact, CORSIKA is in its 50s  And here follows the story why I created its forerunner, ASICO, and why it was so successful, and likewise now CORSIKA</vt:lpstr>
      <vt:lpstr>Outline</vt:lpstr>
      <vt:lpstr>Status of Cosmic Ray and Particle Physics in the Early 1960s</vt:lpstr>
      <vt:lpstr>Status of Cosmic Ray and Particle Physics in the Early 1960s</vt:lpstr>
      <vt:lpstr>Sources of Information</vt:lpstr>
      <vt:lpstr>PowerPoint Presentation</vt:lpstr>
      <vt:lpstr>Today: CERN LHC ATLAS Experiment</vt:lpstr>
      <vt:lpstr>Quarks and the Quark Hunt of the 1960s</vt:lpstr>
      <vt:lpstr>The Copenhagen Experiment</vt:lpstr>
      <vt:lpstr>PowerPoint Presentation</vt:lpstr>
      <vt:lpstr> Parallel Efforts at Ootacamund (India)  and elsewhere (Echo Lake, U.S.; U.S.S.R.; Italy, etc.)</vt:lpstr>
      <vt:lpstr>The Ootacamund (Ooty) Site (India) Altitude 2300 m a.s.l.</vt:lpstr>
      <vt:lpstr>Observation of Strongly Interacting Energetic Delayed Particles trailing Shower Front  in TASS at Ootacamund</vt:lpstr>
      <vt:lpstr>Conclusions and Questions</vt:lpstr>
      <vt:lpstr>The Beginning of ASICO</vt:lpstr>
      <vt:lpstr>Assessment Results</vt:lpstr>
      <vt:lpstr>Phenomenological Mathematical Models (Self-consistent, include / respect conservation laws)</vt:lpstr>
      <vt:lpstr>Architecture of the Program  A key issue, also the computer  (CDC 6600)</vt:lpstr>
      <vt:lpstr>Architecture of the Program (cont.)</vt:lpstr>
      <vt:lpstr>Initial Flow Chart</vt:lpstr>
      <vt:lpstr>First Results &amp; Impact on Experiments.</vt:lpstr>
      <vt:lpstr>First Results &amp; Impact on Experiments.</vt:lpstr>
      <vt:lpstr>The Echo Lake Experiment: A Landmark</vt:lpstr>
      <vt:lpstr>The Echo Lake Problem</vt:lpstr>
      <vt:lpstr>Contemporary Discoveries</vt:lpstr>
      <vt:lpstr>The Impact of the CERN ISR Data</vt:lpstr>
      <vt:lpstr>Relevant CERN ISR Results  (~1800 GeV  Anchor Points for Simulations)</vt:lpstr>
      <vt:lpstr>Subsequent Program Developments</vt:lpstr>
      <vt:lpstr>Some Selected Results Energy Spectra of  Hadrons and Muons</vt:lpstr>
      <vt:lpstr>Some Selected Results Energy Spectra of  Hadrons and Muons</vt:lpstr>
      <vt:lpstr>Potpourri of other Results</vt:lpstr>
      <vt:lpstr>PowerPoint Presentation</vt:lpstr>
      <vt:lpstr>Competitive Efforts</vt:lpstr>
      <vt:lpstr>Closing Comments</vt:lpstr>
      <vt:lpstr>Closing Comments (cont.)</vt:lpstr>
      <vt:lpstr>PowerPoint Presentation</vt:lpstr>
      <vt:lpstr>PowerPoint Presentation</vt:lpstr>
    </vt:vector>
  </TitlesOfParts>
  <Company>University of Bern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 Q U A R K S to Air Showers</dc:title>
  <dc:creator>Peter Grieder</dc:creator>
  <cp:lastModifiedBy>Peter Grieder</cp:lastModifiedBy>
  <cp:revision>351</cp:revision>
  <cp:lastPrinted>2019-06-13T09:46:17Z</cp:lastPrinted>
  <dcterms:created xsi:type="dcterms:W3CDTF">2019-05-06T07:48:19Z</dcterms:created>
  <dcterms:modified xsi:type="dcterms:W3CDTF">2019-06-14T09:50:07Z</dcterms:modified>
</cp:coreProperties>
</file>