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948" r:id="rId5"/>
    <p:sldId id="924" r:id="rId6"/>
    <p:sldId id="996" r:id="rId7"/>
    <p:sldId id="997" r:id="rId8"/>
    <p:sldId id="952" r:id="rId9"/>
    <p:sldId id="961" r:id="rId10"/>
    <p:sldId id="998" r:id="rId11"/>
    <p:sldId id="986" r:id="rId12"/>
    <p:sldId id="999" r:id="rId13"/>
    <p:sldId id="1000" r:id="rId14"/>
    <p:sldId id="1001" r:id="rId15"/>
    <p:sldId id="1002" r:id="rId16"/>
    <p:sldId id="1003" r:id="rId17"/>
    <p:sldId id="1004" r:id="rId18"/>
    <p:sldId id="879" r:id="rId19"/>
    <p:sldId id="9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erd, Linda" initials="BL" lastIdx="12" clrIdx="0">
    <p:extLst>
      <p:ext uri="{19B8F6BF-5375-455C-9EA6-DF929625EA0E}">
        <p15:presenceInfo xmlns:p15="http://schemas.microsoft.com/office/powerpoint/2012/main" userId="Bogerd, Li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330"/>
    <a:srgbClr val="222A35"/>
    <a:srgbClr val="001848"/>
    <a:srgbClr val="001642"/>
    <a:srgbClr val="000B22"/>
    <a:srgbClr val="0D1047"/>
    <a:srgbClr val="090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B3A35-473C-1545-9FB9-10ED9D3B1036}" v="96" dt="2026-06-06T16:08:37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/>
    <p:restoredTop sz="80000" autoAdjust="0"/>
  </p:normalViewPr>
  <p:slideViewPr>
    <p:cSldViewPr snapToGrid="0">
      <p:cViewPr varScale="1">
        <p:scale>
          <a:sx n="100" d="100"/>
          <a:sy n="100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3452-DEE8-4EF1-A529-4DA447A94344}" type="datetimeFigureOut">
              <a:rPr lang="en-US" smtClean="0"/>
              <a:t>6/8/26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6C8D-FBEB-43E2-891D-7F35335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5F2D-34FF-42AE-9FCD-44387CF40C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5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BAD1F-6CC5-AE8B-CA20-890FD193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1D62C-243C-C137-A856-7AC265322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3344A-6399-EE0D-DB1B-DA87C66B4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8D5E3-A5DC-E721-5291-4446BD93E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B40FB-F57A-99D9-AB5C-AD728523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F170B-AC9C-C212-3EC8-25D3D7099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194CD-07BE-DF85-72E0-904488578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2BFE-F33A-B1D9-A16B-2993AB9EC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699F-1F7E-78E8-0A75-7F9D7F518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57314-C5AF-2479-D4CD-773BB0628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8D0C9-4A8A-7C12-ACC4-1C0DDD993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3B01-2E65-8CA5-AA2A-1CA306A97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BFEC-A38D-EEA6-ED68-A16C5D33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C4937-B9C4-A730-BF84-10495046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D76E1-2C51-6DD9-76A5-9BB520301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0C617-D612-23AD-ED8B-0FCA72D89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1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E9A8-8D75-2AAD-8811-92C5302E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93539-555D-6C4A-F2A1-2C3ACFB40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569CB-A241-A790-5077-79083A8B3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2314A-195A-C338-7EFD-8E01BCF25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6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Abadi" panose="020B06040201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2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8507-9D14-A0E4-F4A0-AC01A521F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546A6-B0ED-E5FE-5FB4-F943E563A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76476-277D-71D6-2149-4D04E87A2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084DA-3CF5-8768-6C9A-AC1B60A827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5F2D-34FF-42AE-9FCD-44387CF40C3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2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312A-1ADF-F7FC-0218-4DA4D181C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0356D-E7B5-B642-65AD-F174CC2DD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E1037-69B5-8D56-6F1C-8C6C9BFB1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AE3A-74DB-3A9D-93B2-613093561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8A51-FDF6-FCE4-934D-AD1F40E5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22E89-D2B0-BB1E-D1EB-77076C786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0ED9A-5436-146F-AF91-D32A357AB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5E2D1-5AC3-3EE8-ABA1-BC311839C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3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D052E-B7B5-D433-F5C5-F7909D34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84C58-7758-408C-5202-8F4C6F4DF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96019-A968-367C-70E3-4C1980DAD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BEF70-B074-5B59-2AA3-F8A2ACDF8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6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C7DD-32B5-E06D-FDD4-259A2629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6BB53-2476-A4FE-9CB1-D53268C82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FD2B7-B363-851E-3DD7-062D15DCB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CML_DPR: CML performance </a:t>
            </a:r>
            <a:r>
              <a:rPr lang="nl-NL" dirty="0" err="1"/>
              <a:t>with</a:t>
            </a:r>
            <a:r>
              <a:rPr lang="nl-NL" dirty="0"/>
              <a:t> DPR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(as </a:t>
            </a:r>
            <a:r>
              <a:rPr lang="nl-NL" dirty="0" err="1"/>
              <a:t>presented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metric</a:t>
            </a:r>
            <a:r>
              <a:rPr lang="nl-NL" dirty="0"/>
              <a:t> </a:t>
            </a:r>
            <a:r>
              <a:rPr lang="nl-NL" dirty="0" err="1"/>
              <a:t>figures</a:t>
            </a:r>
            <a:r>
              <a:rPr lang="nl-NL" dirty="0"/>
              <a:t>/</a:t>
            </a:r>
            <a:r>
              <a:rPr lang="nl-NL" dirty="0" err="1"/>
              <a:t>remainder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KNMI_5m_CML: CML performance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ground-based</a:t>
            </a:r>
            <a:r>
              <a:rPr lang="nl-NL" dirty="0"/>
              <a:t> radar data as </a:t>
            </a:r>
            <a:r>
              <a:rPr lang="nl-NL" dirty="0" err="1"/>
              <a:t>reference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on </a:t>
            </a:r>
            <a:r>
              <a:rPr lang="nl-NL" dirty="0" err="1"/>
              <a:t>its</a:t>
            </a:r>
            <a:r>
              <a:rPr lang="nl-NL" dirty="0"/>
              <a:t> native </a:t>
            </a:r>
            <a:r>
              <a:rPr lang="nl-NL" dirty="0" err="1"/>
              <a:t>resolution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taking</a:t>
            </a:r>
            <a:r>
              <a:rPr lang="nl-NL" dirty="0"/>
              <a:t> </a:t>
            </a:r>
            <a:r>
              <a:rPr lang="nl-NL" dirty="0" err="1"/>
              <a:t>path-integrated</a:t>
            </a:r>
            <a:r>
              <a:rPr lang="nl-NL" dirty="0"/>
              <a:t> CML </a:t>
            </a:r>
            <a:r>
              <a:rPr lang="nl-NL" dirty="0" err="1"/>
              <a:t>averages</a:t>
            </a:r>
            <a:r>
              <a:rPr lang="nl-NL" dirty="0"/>
              <a:t>, </a:t>
            </a:r>
            <a:r>
              <a:rPr lang="nl-NL" dirty="0" err="1"/>
              <a:t>sampled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time </a:t>
            </a:r>
            <a:r>
              <a:rPr lang="nl-NL" dirty="0" err="1"/>
              <a:t>closest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center of </a:t>
            </a:r>
            <a:r>
              <a:rPr lang="nl-NL" dirty="0" err="1"/>
              <a:t>the</a:t>
            </a:r>
            <a:r>
              <a:rPr lang="nl-NL" dirty="0"/>
              <a:t> CML interval.</a:t>
            </a:r>
          </a:p>
          <a:p>
            <a:endParaRPr lang="nl-NL" dirty="0"/>
          </a:p>
          <a:p>
            <a:r>
              <a:rPr lang="nl-NL" dirty="0"/>
              <a:t>KNMI_15m_CML: CML performance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ground-based</a:t>
            </a:r>
            <a:r>
              <a:rPr lang="nl-NL" dirty="0"/>
              <a:t> radar data as </a:t>
            </a:r>
            <a:r>
              <a:rPr lang="nl-NL" dirty="0" err="1"/>
              <a:t>reference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on </a:t>
            </a:r>
            <a:r>
              <a:rPr lang="nl-NL" dirty="0" err="1"/>
              <a:t>its</a:t>
            </a:r>
            <a:r>
              <a:rPr lang="nl-NL" dirty="0"/>
              <a:t> native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resolution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taking</a:t>
            </a:r>
            <a:r>
              <a:rPr lang="nl-NL" dirty="0"/>
              <a:t> </a:t>
            </a:r>
            <a:r>
              <a:rPr lang="nl-NL" dirty="0" err="1"/>
              <a:t>path-integrated</a:t>
            </a:r>
            <a:r>
              <a:rPr lang="nl-NL" dirty="0"/>
              <a:t> CML </a:t>
            </a:r>
            <a:r>
              <a:rPr lang="nl-NL" dirty="0" err="1"/>
              <a:t>averages</a:t>
            </a:r>
            <a:r>
              <a:rPr lang="nl-NL" dirty="0"/>
              <a:t>, </a:t>
            </a:r>
            <a:r>
              <a:rPr lang="nl-NL" dirty="0" err="1"/>
              <a:t>aggregated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15-minute CML interval.</a:t>
            </a:r>
          </a:p>
          <a:p>
            <a:endParaRPr lang="nl-NL" dirty="0"/>
          </a:p>
          <a:p>
            <a:r>
              <a:rPr lang="nl-NL" dirty="0"/>
              <a:t>KNMI_DPR_5m_CML: CML performance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ground-based</a:t>
            </a:r>
            <a:r>
              <a:rPr lang="nl-NL" dirty="0"/>
              <a:t> radar data as </a:t>
            </a:r>
            <a:r>
              <a:rPr lang="nl-NL" dirty="0" err="1"/>
              <a:t>reference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first </a:t>
            </a:r>
            <a:r>
              <a:rPr lang="nl-NL" dirty="0" err="1"/>
              <a:t>averaged</a:t>
            </a:r>
            <a:r>
              <a:rPr lang="nl-NL" dirty="0"/>
              <a:t> in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DPR </a:t>
            </a:r>
            <a:r>
              <a:rPr lang="nl-NL" dirty="0" err="1"/>
              <a:t>grid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taking</a:t>
            </a:r>
            <a:r>
              <a:rPr lang="nl-NL" dirty="0"/>
              <a:t> </a:t>
            </a:r>
            <a:r>
              <a:rPr lang="nl-NL" dirty="0" err="1"/>
              <a:t>path-integrated</a:t>
            </a:r>
            <a:r>
              <a:rPr lang="nl-NL" dirty="0"/>
              <a:t> CML </a:t>
            </a:r>
            <a:r>
              <a:rPr lang="nl-NL" dirty="0" err="1"/>
              <a:t>averages</a:t>
            </a:r>
            <a:r>
              <a:rPr lang="nl-NL" dirty="0"/>
              <a:t>, </a:t>
            </a:r>
            <a:r>
              <a:rPr lang="nl-NL" dirty="0" err="1"/>
              <a:t>sampled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time </a:t>
            </a:r>
            <a:r>
              <a:rPr lang="nl-NL" dirty="0" err="1"/>
              <a:t>closest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center of </a:t>
            </a:r>
            <a:r>
              <a:rPr lang="nl-NL" dirty="0" err="1"/>
              <a:t>the</a:t>
            </a:r>
            <a:r>
              <a:rPr lang="nl-NL" dirty="0"/>
              <a:t> CML interval.</a:t>
            </a:r>
          </a:p>
          <a:p>
            <a:endParaRPr lang="nl-NL" dirty="0"/>
          </a:p>
          <a:p>
            <a:r>
              <a:rPr lang="nl-NL" dirty="0"/>
              <a:t>KNMI_DPR_15m_CML: CML performance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ground-based</a:t>
            </a:r>
            <a:r>
              <a:rPr lang="nl-NL" dirty="0"/>
              <a:t> radar data as </a:t>
            </a:r>
            <a:r>
              <a:rPr lang="nl-NL" dirty="0" err="1"/>
              <a:t>reference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first </a:t>
            </a:r>
            <a:r>
              <a:rPr lang="nl-NL" dirty="0" err="1"/>
              <a:t>averaged</a:t>
            </a:r>
            <a:r>
              <a:rPr lang="nl-NL" dirty="0"/>
              <a:t> in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DPR </a:t>
            </a:r>
            <a:r>
              <a:rPr lang="nl-NL" dirty="0" err="1"/>
              <a:t>grid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taking</a:t>
            </a:r>
            <a:r>
              <a:rPr lang="nl-NL" dirty="0"/>
              <a:t> </a:t>
            </a:r>
            <a:r>
              <a:rPr lang="nl-NL" dirty="0" err="1"/>
              <a:t>path-integrated</a:t>
            </a:r>
            <a:r>
              <a:rPr lang="nl-NL" dirty="0"/>
              <a:t> CML </a:t>
            </a:r>
            <a:r>
              <a:rPr lang="nl-NL" dirty="0" err="1"/>
              <a:t>averages</a:t>
            </a:r>
            <a:r>
              <a:rPr lang="nl-NL" dirty="0"/>
              <a:t>, </a:t>
            </a:r>
            <a:r>
              <a:rPr lang="nl-NL" dirty="0" err="1"/>
              <a:t>aggregated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15-minute CML interval.</a:t>
            </a:r>
          </a:p>
          <a:p>
            <a:endParaRPr lang="nl-NL" dirty="0"/>
          </a:p>
          <a:p>
            <a:r>
              <a:rPr lang="nl-NL" dirty="0"/>
              <a:t>KNMI_5m_DPR: DPR performance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ground-based</a:t>
            </a:r>
            <a:r>
              <a:rPr lang="nl-NL" dirty="0"/>
              <a:t> radar data as </a:t>
            </a:r>
            <a:r>
              <a:rPr lang="nl-NL" dirty="0" err="1"/>
              <a:t>reference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reference</a:t>
            </a:r>
            <a:r>
              <a:rPr lang="nl-NL" dirty="0"/>
              <a:t> </a:t>
            </a:r>
            <a:r>
              <a:rPr lang="nl-NL" dirty="0" err="1"/>
              <a:t>averaged</a:t>
            </a:r>
            <a:r>
              <a:rPr lang="nl-NL" dirty="0"/>
              <a:t> in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DPR </a:t>
            </a:r>
            <a:r>
              <a:rPr lang="nl-NL" dirty="0" err="1"/>
              <a:t>grid</a:t>
            </a:r>
            <a:r>
              <a:rPr lang="nl-NL" dirty="0"/>
              <a:t>, </a:t>
            </a:r>
            <a:r>
              <a:rPr lang="nl-NL" dirty="0" err="1"/>
              <a:t>sampled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time </a:t>
            </a:r>
            <a:r>
              <a:rPr lang="nl-NL" dirty="0" err="1"/>
              <a:t>closest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DPR </a:t>
            </a:r>
            <a:r>
              <a:rPr lang="nl-NL" dirty="0" err="1"/>
              <a:t>overpass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BC4DF-8D44-DE0D-FC49-23A7C1E9A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6C8D-FBEB-43E2-891D-7F35335D07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AA56-9E9E-4BB8-9F22-F8B7DFD3D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9B461-712A-4254-90EA-1CE7051F4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14B6-3F7B-4A3E-A5AC-E414A1CB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010-D386-A14B-BCC5-F68DA2BDF9AF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0F84-656B-4643-B9FF-07654092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414F-5AAF-41B8-AB5B-7B7E655E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1B11-F9F6-4842-8E0A-356455F0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74564-4480-4AD9-A43E-B3C37330C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C030-A416-4D60-9571-BE60D7B1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83B8-0F55-6245-B83E-515ADA4379B7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F202F-7C98-43F2-BAC5-FCE87315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1430-64BF-4B26-AD7B-904E4AEC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04E4F-5814-4D27-8052-48AF09B1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7BC09-7255-42DC-BA0C-FB9868AF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0BA6-8E89-4498-B867-93E1F5A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AE58-28DD-4042-B65C-F6F2AE032999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ECF4B-7477-42C3-AAE5-C6E35AD6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9358-CE1A-42AE-93BA-DFE30B59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6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189"/>
            <a:ext cx="11257061" cy="839787"/>
          </a:xfrm>
        </p:spPr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35344" y="3307559"/>
            <a:ext cx="353060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8411757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6286207" y="3307559"/>
            <a:ext cx="353060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160656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47700" y="1616401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638178" y="2262387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5677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B9F5-8269-4C23-B275-D63408EB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C0BA-C00D-41D0-A7EF-F64DE328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A525-F4EC-4FB8-968C-370175A1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E6E7-003D-1B4D-BA3B-A22F6E88CDDC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CF5A1-5487-4EA5-BB70-4E2E48C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4B56-A747-4A17-8213-FE52DE7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0174-8811-4B94-8CD6-9A9AFAAF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92FEB-7398-4F1C-AC95-FD288576F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2C2-F880-42EE-8E5A-F397339D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25C4-D372-BA45-8F8D-36EF5EBB99DC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0D24-D779-4573-B183-1D8A93BB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6014-F1AD-4396-9551-75D40A4D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D78-9C91-4713-BA3B-8FA0B0FA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FC04-460D-4611-8EAF-9E5F29E3A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44FA5-A6B5-4A57-8EB6-9D7440E5A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6A536-B889-4EBA-A6A2-B19F6C4B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5030-1F49-8447-8362-1EBB1CD93BD8}" type="datetime1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B9976-9A61-4F10-847F-A3FF3239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3D8D8-C1D7-4E4A-87B3-99CA6369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7D3A-9F84-4DDD-8B3A-76E5D772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74462-4542-4EE1-B613-7C01510F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8DF9C-6973-468C-8FF1-513225592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8CF6F-AC7C-499A-BBE1-DF92F94A3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15ED0-A662-4FC0-9CAB-194A075C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38088-3F3B-4BDE-8731-62EA91A6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6040-FE80-BF44-ADA4-9F7EDF65B2CF}" type="datetime1">
              <a:rPr lang="en-US" smtClean="0"/>
              <a:t>6/8/26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BD16F-E388-4D19-A730-7F7E6161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D6F86-D623-4449-A950-E9927341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F4A5-1028-4732-BEB4-BAD35579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7AFB8-67D2-44B4-A3F9-91ACCE21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504F-FE3B-DE45-9B46-6D604E83B6C8}" type="datetime1">
              <a:rPr lang="en-US" smtClean="0"/>
              <a:t>6/8/26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E47A7-A30A-4319-85C2-6AC9FF38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A8E49-0C66-495E-97EF-55299BEE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1456A-8BA4-417B-B503-23E29021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959-1FD6-944F-AB3D-0EBC1A619375}" type="datetime1">
              <a:rPr lang="en-US" smtClean="0"/>
              <a:t>6/8/26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3E2D0-9FA9-42B6-A668-C03334CF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70376-3351-45F8-AC70-E2FF0846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5504-564C-44EF-981D-03F53A91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AD0E-41C6-4B6F-9FF1-B8931344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62282-9961-4D16-86CE-B3C72755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3A208-2FEC-4CC4-92C7-C69F3EA3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60D2-80C7-344F-93B5-CA1B30D567A6}" type="datetime1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7D669-B220-458F-8A97-45F94296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9DE1-39E8-40D4-988E-3C04A836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9746-4F0A-43CD-990A-6F2FD636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55569-383A-4D0E-BE9A-A8BAE4E45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A949A-F9D4-49F8-A596-66257B281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4EB50-B98B-4E04-AF31-080E0B34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DE-49BF-3A4F-B41F-701E978585D0}" type="datetime1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E39DD-C2E8-471B-BDBB-BB05B0C7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7515D-6ED8-4880-8A24-D5E50212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B22"/>
            </a:gs>
            <a:gs pos="0">
              <a:srgbClr val="000B22">
                <a:lumMod val="100000"/>
                <a:alpha val="97000"/>
              </a:srgbClr>
            </a:gs>
            <a:gs pos="50000">
              <a:srgbClr val="000B22">
                <a:alpha val="90000"/>
              </a:srgbClr>
            </a:gs>
            <a:gs pos="97000">
              <a:srgbClr val="000B22">
                <a:alpha val="8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2BB03-3D0D-4EE4-ADCE-9655F712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09AF-1238-4232-9284-F2DEED8FE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D202-832F-4639-B258-66DAB7DE3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93AC-5F0F-E64F-A8E0-C10596BDD391}" type="datetime1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A1F9-32D3-4BA9-8103-3969CA7B0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0697C-A70B-4C9B-8F6C-102D28CB5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2702-E222-4738-AB36-C2CF927B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86322" y="3666526"/>
            <a:ext cx="11543818" cy="1898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 multi-climate comparison of GPM radiometer and commercial microwave link (CML) rainfall estimates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F5785-200A-20A6-6F10-B8271487B5EC}"/>
              </a:ext>
            </a:extLst>
          </p:cNvPr>
          <p:cNvSpPr txBox="1"/>
          <p:nvPr/>
        </p:nvSpPr>
        <p:spPr>
          <a:xfrm>
            <a:off x="850900" y="5949684"/>
            <a:ext cx="986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Linda Bogerd</a:t>
            </a:r>
            <a:r>
              <a:rPr lang="en-US" sz="2000" b="1" baseline="30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1,3</a:t>
            </a:r>
            <a:r>
              <a:rPr lang="en-US" sz="2000" b="1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Bas Walraven</a:t>
            </a:r>
            <a:r>
              <a:rPr lang="en-US" sz="2000" baseline="30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, Aart Overeem</a:t>
            </a:r>
            <a:r>
              <a:rPr lang="en-US" sz="2000" baseline="30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2,3</a:t>
            </a:r>
            <a:r>
              <a:rPr lang="en-US" sz="2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, Hidde Leijnse</a:t>
            </a:r>
            <a:r>
              <a:rPr lang="en-US" sz="2000" baseline="30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, Remko Uijlenhoet</a:t>
            </a:r>
            <a:r>
              <a:rPr lang="en-US" sz="2000" baseline="30000" dirty="0">
                <a:latin typeface="Abadi" panose="020B0604020104020204" pitchFamily="34" charset="77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1EFD4-D9A3-BFA4-E5D6-74FCC601A68D}"/>
              </a:ext>
            </a:extLst>
          </p:cNvPr>
          <p:cNvSpPr txBox="1"/>
          <p:nvPr/>
        </p:nvSpPr>
        <p:spPr>
          <a:xfrm>
            <a:off x="11812954" y="5233147"/>
            <a:ext cx="5031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2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3</a:t>
            </a:r>
          </a:p>
        </p:txBody>
      </p:sp>
      <p:pic>
        <p:nvPicPr>
          <p:cNvPr id="17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DFBC0B1-D721-839B-D951-084373489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02" y="5300975"/>
            <a:ext cx="1836476" cy="428511"/>
          </a:xfrm>
          <a:prstGeom prst="rect">
            <a:avLst/>
          </a:prstGeom>
        </p:spPr>
      </p:pic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B6CED115-9B81-13FE-6E4D-96205AD4C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850" y="6149739"/>
            <a:ext cx="1286921" cy="790041"/>
          </a:xfrm>
          <a:prstGeom prst="rect">
            <a:avLst/>
          </a:prstGeom>
        </p:spPr>
      </p:pic>
      <p:pic>
        <p:nvPicPr>
          <p:cNvPr id="23" name="Picture 22" descr="A white logo with a crown on it&#10;&#10;Description automatically generated">
            <a:extLst>
              <a:ext uri="{FF2B5EF4-FFF2-40B4-BE49-F238E27FC236}">
                <a16:creationId xmlns:a16="http://schemas.microsoft.com/office/drawing/2014/main" id="{1070B281-5A3E-3E0C-B8FD-3DEC13352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678" y="5708580"/>
            <a:ext cx="537518" cy="53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25A84-873D-DB8F-745A-BF8F0F00E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92" y="338234"/>
            <a:ext cx="11241268" cy="32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17D1-96AE-0976-4B3C-F7A40688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8ABF24-D863-37C6-0728-E29F792E1AFC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012F9248-166D-6B60-2000-5F0B0ED5DC12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6C867511-5406-513B-4F67-FAD6F872590F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4565FF7A-8662-8521-9A4C-DA3A1AE3BD03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E105E19-299D-DC75-B36D-3022678AB809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471DC7-9EFA-1A50-73C3-92603196361C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251AF-A990-5C87-CF5D-20AA94D41EE7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The Netherlands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541CA-09D2-B5F0-30A3-197C0801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1A0D5-499C-9483-0B70-9780DBCC3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574" y="1480901"/>
            <a:ext cx="5557356" cy="52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3AB08-07EA-ECBA-0845-2C0FB39C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11A8EF-3E05-BDDE-CF50-DD504848A412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ABD75977-618C-F673-0565-2AD8BE555588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79BC25A-CFC3-C24C-68F2-C68F1075327E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CF1F609-50EC-334C-A21E-E7397236B355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BB8B0E84-FB06-B4C1-B9A8-169E07B9DAC0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F09BEC-79A8-D354-DB9C-176C6C77ABF9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D7AA6F-18E4-C0AB-23C1-4CC5B4B1885F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Sri Lanka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2002C-BDC1-AD4C-6FAF-2E15DB95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6AD19-6B28-0BE3-0F65-5C3CB2D5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05" y="1429136"/>
            <a:ext cx="5065795" cy="51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EF1-020A-D262-A2AB-37B68B4D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FDE297-AC75-B63A-2EFA-822E6E7D57D7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8C748B5-D8B1-A90A-7B0D-E481AE7E2F6C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F0B45FD-3276-5B7E-8EE6-7F026672D863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F9F5C17-5DBF-60C9-63BE-877C6BF8FFED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1516F1A8-9182-9869-60B1-5B590508EE55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A12997-732A-A36D-5978-F83F70337FD9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3D1584-56B6-42C3-834D-4A660415F195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Sri Lanka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8AB50-579E-04CD-EDBC-68022177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923CB7-AAE9-5DE6-7F15-E6C8DB28B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389" y="1607051"/>
            <a:ext cx="7772400" cy="44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F1B4-0D6A-3459-A40C-63248DBD8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35828B-40C6-B849-0D1B-8699B9FD7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102" y="1429135"/>
            <a:ext cx="5065795" cy="51074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2D182-EB81-0BB6-E17B-DB3A68E9F381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14B43B4-500B-B41D-E131-7AF8B6B0A0A2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67C7696-6777-0E75-FF3B-A0939A7E5D8F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B617279-4C35-BE82-C4C8-BABB63A6E592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3EE80C88-4D2D-61B6-16AE-32AC3E7DD0D1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384F79-DEF5-1721-CEEC-3F040660408B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9B63A4-BB58-A8F5-0DAD-FFB679720245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Nigeria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863B7-4120-63AD-88F2-969E613D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1AEE-3426-5BCF-7840-DB20C7DB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64933-54D5-04CD-434A-8F8132A18923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BDDEE1A-2EDC-3CE4-622A-CB7409498734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8B81022-2D6F-5588-ADF6-E43D76460F1B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9220175-7E5D-EAD9-2AD5-E298479450CD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FD07336C-1673-6F86-EC74-B82AFDB9DBF2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C721EA-9A2A-2046-B6CF-EAD11E620C1D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92ECBC-0F1B-59BB-BC56-EF7D5674D2A0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Nigeria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90902-8CD3-65EE-CA62-ABAB436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C3E326-F85F-B69F-8A58-1F077DA76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688" y="1734491"/>
            <a:ext cx="7772400" cy="4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706B2-61AA-433F-84B3-286439C3A67F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2C6250B-5F5F-40AB-998A-D2AB99092879}"/>
              </a:ext>
            </a:extLst>
          </p:cNvPr>
          <p:cNvSpPr txBox="1">
            <a:spLocks/>
          </p:cNvSpPr>
          <p:nvPr/>
        </p:nvSpPr>
        <p:spPr>
          <a:xfrm>
            <a:off x="442518" y="450326"/>
            <a:ext cx="3328417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Discussion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B7B99AC-26AD-D0DD-3787-DA8167B7F654}"/>
              </a:ext>
            </a:extLst>
          </p:cNvPr>
          <p:cNvSpPr/>
          <p:nvPr/>
        </p:nvSpPr>
        <p:spPr>
          <a:xfrm rot="16200000">
            <a:off x="9637446" y="139381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1EAC61BA-1EF3-2C0C-445A-A0CF07F7F9FF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04EF351-8330-8B48-1035-39A19C139B31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4639311-F9B5-D737-DFDB-438D7DCBEBC3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B665B1-E671-50C4-379E-E410270F168E}"/>
              </a:ext>
            </a:extLst>
          </p:cNvPr>
          <p:cNvSpPr txBox="1">
            <a:spLocks/>
          </p:cNvSpPr>
          <p:nvPr/>
        </p:nvSpPr>
        <p:spPr>
          <a:xfrm>
            <a:off x="6245589" y="68591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b="1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4FE30-2131-8EBA-23C1-3257CB65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A3C136-83AE-0286-E7A0-BA6874C39A03}"/>
              </a:ext>
            </a:extLst>
          </p:cNvPr>
          <p:cNvSpPr txBox="1">
            <a:spLocks/>
          </p:cNvSpPr>
          <p:nvPr/>
        </p:nvSpPr>
        <p:spPr>
          <a:xfrm>
            <a:off x="1166191" y="1590270"/>
            <a:ext cx="10363200" cy="49960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15-minute evaluation of CML and GPM performance across three climates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Compared with DPR, CMLs tend to overestimate high-intensity rainfall, while radiometer products tend to underestimate it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No consistent relationship found between CML network characteristics and retrieval performance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Results are based on operational 15-minute data processed with RAINLINK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Discrepancies with published research can originate from:</a:t>
            </a:r>
          </a:p>
          <a:p>
            <a:pPr algn="l">
              <a:lnSpc>
                <a:spcPct val="150000"/>
              </a:lnSpc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	1. High temporal resolution</a:t>
            </a:r>
          </a:p>
          <a:p>
            <a:pPr algn="l">
              <a:lnSpc>
                <a:spcPct val="150000"/>
              </a:lnSpc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	2. DPR used as reference </a:t>
            </a:r>
          </a:p>
          <a:p>
            <a:pPr algn="l">
              <a:lnSpc>
                <a:spcPct val="150000"/>
              </a:lnSpc>
            </a:pPr>
            <a:r>
              <a:rPr lang="en-US" sz="2200" noProof="1">
                <a:latin typeface="Abadi Extra Light" panose="020B0204020104020204" pitchFamily="34" charset="0"/>
                <a:cs typeface="Segoe UI Semibold" panose="020B0702040204020203" pitchFamily="34" charset="0"/>
              </a:rPr>
              <a:t>	3. Non-optimized RAINLINK algorithm</a:t>
            </a:r>
          </a:p>
        </p:txBody>
      </p:sp>
    </p:spTree>
    <p:extLst>
      <p:ext uri="{BB962C8B-B14F-4D97-AF65-F5344CB8AC3E}">
        <p14:creationId xmlns:p14="http://schemas.microsoft.com/office/powerpoint/2010/main" val="225398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74AF-C3D3-8817-99C7-77E930C7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D19C0D3-E013-F413-A63D-E02C6A5D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22" y="3666526"/>
            <a:ext cx="11543818" cy="189824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you!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BC31B-B497-A7B5-65AD-1AA9453D4F24}"/>
              </a:ext>
            </a:extLst>
          </p:cNvPr>
          <p:cNvSpPr txBox="1"/>
          <p:nvPr/>
        </p:nvSpPr>
        <p:spPr>
          <a:xfrm>
            <a:off x="1582164" y="6246098"/>
            <a:ext cx="916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Linda Bogerd</a:t>
            </a:r>
            <a:r>
              <a:rPr lang="en-US" sz="105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1,3, 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 Walraven </a:t>
            </a:r>
            <a:r>
              <a:rPr lang="en-US" sz="1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Aart Overeem </a:t>
            </a:r>
            <a:r>
              <a:rPr lang="en-US" sz="1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Hidde </a:t>
            </a:r>
            <a:r>
              <a:rPr lang="en-US" sz="2000" dirty="0" err="1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Leijnse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Remko </a:t>
            </a:r>
            <a:r>
              <a:rPr lang="en-US" sz="2000" dirty="0" err="1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Uijlenhoet</a:t>
            </a:r>
            <a:r>
              <a:rPr lang="en-US" sz="20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000" dirty="0"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55D9B-068A-983D-AAAD-2959A2708CB3}"/>
              </a:ext>
            </a:extLst>
          </p:cNvPr>
          <p:cNvSpPr txBox="1"/>
          <p:nvPr/>
        </p:nvSpPr>
        <p:spPr>
          <a:xfrm>
            <a:off x="11812954" y="5233147"/>
            <a:ext cx="5031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2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badi" panose="020B0604020104020204" pitchFamily="34" charset="0"/>
              </a:rPr>
              <a:t>3</a:t>
            </a:r>
          </a:p>
        </p:txBody>
      </p:sp>
      <p:pic>
        <p:nvPicPr>
          <p:cNvPr id="17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9C46B1A-BB34-2293-8A51-65A8C8372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02" y="5300975"/>
            <a:ext cx="1836476" cy="428511"/>
          </a:xfrm>
          <a:prstGeom prst="rect">
            <a:avLst/>
          </a:prstGeom>
        </p:spPr>
      </p:pic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98FA1042-8C63-4BB8-E359-2A980DB70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850" y="6149739"/>
            <a:ext cx="1286921" cy="790041"/>
          </a:xfrm>
          <a:prstGeom prst="rect">
            <a:avLst/>
          </a:prstGeom>
        </p:spPr>
      </p:pic>
      <p:pic>
        <p:nvPicPr>
          <p:cNvPr id="23" name="Picture 22" descr="A white logo with a crown on it&#10;&#10;Description automatically generated">
            <a:extLst>
              <a:ext uri="{FF2B5EF4-FFF2-40B4-BE49-F238E27FC236}">
                <a16:creationId xmlns:a16="http://schemas.microsoft.com/office/drawing/2014/main" id="{3F159EA3-C85D-F697-06F4-E8F8D7099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678" y="5708580"/>
            <a:ext cx="537518" cy="53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E6B954-64AA-3692-C6BD-A9CFB156D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92" y="338234"/>
            <a:ext cx="11241268" cy="3211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A9042-26FB-6A54-62B7-2C3EA409481B}"/>
              </a:ext>
            </a:extLst>
          </p:cNvPr>
          <p:cNvSpPr txBox="1"/>
          <p:nvPr/>
        </p:nvSpPr>
        <p:spPr>
          <a:xfrm>
            <a:off x="4697553" y="5164664"/>
            <a:ext cx="2796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i="1" u="sng" dirty="0" err="1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L.bogerd@tudelft.nl</a:t>
            </a:r>
            <a:endParaRPr lang="en-US" sz="2000" i="1" u="sng" dirty="0"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6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706B2-61AA-433F-84B3-286439C3A67F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2C6250B-5F5F-40AB-998A-D2AB99092879}"/>
              </a:ext>
            </a:extLst>
          </p:cNvPr>
          <p:cNvSpPr txBox="1">
            <a:spLocks/>
          </p:cNvSpPr>
          <p:nvPr/>
        </p:nvSpPr>
        <p:spPr>
          <a:xfrm>
            <a:off x="287551" y="407369"/>
            <a:ext cx="11749482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Ground-based</a:t>
            </a:r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sensors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D7081-8CD4-FB35-D967-4BFBE313E36C}"/>
              </a:ext>
            </a:extLst>
          </p:cNvPr>
          <p:cNvSpPr txBox="1"/>
          <p:nvPr/>
        </p:nvSpPr>
        <p:spPr>
          <a:xfrm>
            <a:off x="9222052" y="1562372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Picture: lyubava.21/Shutterstock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70BCC068-4EEC-62E6-676C-E10E9E7DD0E0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6D6426BC-9716-7DD7-1AE4-CB06D9BAE2D2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7CF1C61E-B32C-FD51-5BAE-7D7925B9B1A0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02911F2-DC1D-A704-6464-678C0BA5B595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F482BDA-7C39-8E1C-6B75-8ECCC4BE29F0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AF0A0BD9-C617-525D-3516-4B41EE5D5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51" y="1343306"/>
            <a:ext cx="5523298" cy="5471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876D5C-19DD-6EF4-817D-BDFD203C9D13}"/>
              </a:ext>
            </a:extLst>
          </p:cNvPr>
          <p:cNvSpPr txBox="1"/>
          <p:nvPr/>
        </p:nvSpPr>
        <p:spPr>
          <a:xfrm>
            <a:off x="8857649" y="4482638"/>
            <a:ext cx="2611964" cy="178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badi Extra Light" panose="020B0204020104020204" pitchFamily="34" charset="0"/>
                <a:cs typeface="Segoe UI" panose="020B0502040204020203" pitchFamily="34" charset="0"/>
              </a:rPr>
              <a:t>Global coverage of a) rain gauges </a:t>
            </a:r>
            <a:r>
              <a:rPr lang="en-US" sz="1200" i="1" dirty="0">
                <a:latin typeface="Abadi Extra Light" panose="020B0204020104020204" pitchFamily="34" charset="0"/>
                <a:cs typeface="Segoe UI" panose="020B0502040204020203" pitchFamily="34" charset="0"/>
              </a:rPr>
              <a:t>[source: GPCC] </a:t>
            </a:r>
            <a:r>
              <a:rPr lang="en-US" sz="1500" dirty="0">
                <a:latin typeface="Abadi Extra Light" panose="020B0204020104020204" pitchFamily="34" charset="0"/>
                <a:cs typeface="Segoe UI" panose="020B0502040204020203" pitchFamily="34" charset="0"/>
              </a:rPr>
              <a:t>and b) weather radars 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Abadi Extra Light" panose="020B0204020104020204" pitchFamily="34" charset="0"/>
                <a:cs typeface="Segoe UI" panose="020B0502040204020203" pitchFamily="34" charset="0"/>
              </a:rPr>
              <a:t>(figure from Overeem et al, 2024)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BD3B-1537-2A6D-94EE-BD4C8B67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6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C994-4BA6-68EC-3887-E154A08AD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F8F5-50A0-EB65-6140-071889516FD1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8BB757F-3C24-A3D5-3255-78BED822DDA1}"/>
              </a:ext>
            </a:extLst>
          </p:cNvPr>
          <p:cNvSpPr txBox="1">
            <a:spLocks/>
          </p:cNvSpPr>
          <p:nvPr/>
        </p:nvSpPr>
        <p:spPr>
          <a:xfrm>
            <a:off x="287551" y="407369"/>
            <a:ext cx="11749482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Commercial microwave links [</a:t>
            </a:r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CMLs</a:t>
            </a:r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]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E00A5-99E4-01B2-D024-9A8003EB8751}"/>
              </a:ext>
            </a:extLst>
          </p:cNvPr>
          <p:cNvSpPr txBox="1"/>
          <p:nvPr/>
        </p:nvSpPr>
        <p:spPr>
          <a:xfrm>
            <a:off x="9222052" y="1562372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Picture: lyubava.21/Shutterstock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0AAACD97-D8A0-03EA-995F-FD34EF506E5E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861AFEF-BD89-4D09-B20E-E53A411B5343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979EFB6F-589F-748E-7A7B-B8DED3026441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B40E872-543E-299E-15E4-B13A62B88358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33067CA-7024-B65A-97FA-2DA7F97AB650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8369E3-758A-D4B9-A2E0-E3C692CB72C0}"/>
              </a:ext>
            </a:extLst>
          </p:cNvPr>
          <p:cNvSpPr txBox="1">
            <a:spLocks/>
          </p:cNvSpPr>
          <p:nvPr/>
        </p:nvSpPr>
        <p:spPr>
          <a:xfrm>
            <a:off x="1680322" y="4429003"/>
            <a:ext cx="9207209" cy="2186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Widely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available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,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especially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in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populated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areas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where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the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consequences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of </a:t>
            </a:r>
            <a:r>
              <a:rPr lang="nl-NL" sz="2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floods</a:t>
            </a:r>
            <a:r>
              <a:rPr lang="nl-NL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are severe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en-US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Changes in signal strength can be converted into precipitation estimates using data already collected by mobile network operators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en-US" sz="2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Rural regions and large water bodies remain underrepresented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A9CB0-DBBF-F53D-0AE3-EC70362813DD}"/>
              </a:ext>
            </a:extLst>
          </p:cNvPr>
          <p:cNvSpPr txBox="1"/>
          <p:nvPr/>
        </p:nvSpPr>
        <p:spPr>
          <a:xfrm>
            <a:off x="8928088" y="3729558"/>
            <a:ext cx="2611964" cy="74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badi Extra Light" panose="020B0204020104020204" pitchFamily="34" charset="0"/>
                <a:cs typeface="Segoe UI" panose="020B0502040204020203" pitchFamily="34" charset="0"/>
              </a:rPr>
              <a:t>Global coverage of cellphone towers </a:t>
            </a:r>
            <a:r>
              <a:rPr lang="en-US" sz="1500" i="1" dirty="0">
                <a:latin typeface="Abadi Extra Light" panose="020B0204020104020204" pitchFamily="34" charset="0"/>
                <a:cs typeface="Segoe UI" panose="020B0502040204020203" pitchFamily="34" charset="0"/>
              </a:rPr>
              <a:t>(Overeem et al, 2024)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8E2A15-35D0-FBCF-7B07-8EB8A671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12162-D9E1-62BB-CF66-A9F2FD812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3591" r="1790" b="7265"/>
          <a:stretch>
            <a:fillRect/>
          </a:stretch>
        </p:blipFill>
        <p:spPr>
          <a:xfrm>
            <a:off x="2434932" y="1414578"/>
            <a:ext cx="6320852" cy="30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971B9-35DD-EBAF-180C-9B3312EE1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0A56B4-1ADD-45C1-B942-0B6B631FE382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0EE62E9-5C0B-B375-3D9A-63860DFB85D1}"/>
              </a:ext>
            </a:extLst>
          </p:cNvPr>
          <p:cNvSpPr txBox="1">
            <a:spLocks/>
          </p:cNvSpPr>
          <p:nvPr/>
        </p:nvSpPr>
        <p:spPr>
          <a:xfrm>
            <a:off x="287551" y="407369"/>
            <a:ext cx="11749482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Spaceborne</a:t>
            </a:r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B97F8FAB-5FFF-6E4E-7F57-35FD29D21A58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2165C8E-1CA4-5C72-573F-5F8CB9572C43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51B79350-8CC7-0EF3-C52D-C6FB800717AF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59406DF5-E2AB-54CB-AA55-CDD9361BF92F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4C3E2EC-4B81-5224-AC67-73EEDCAADF34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382605-286D-AA54-EECD-11CC0C113F9D}"/>
              </a:ext>
            </a:extLst>
          </p:cNvPr>
          <p:cNvSpPr txBox="1">
            <a:spLocks/>
          </p:cNvSpPr>
          <p:nvPr/>
        </p:nvSpPr>
        <p:spPr>
          <a:xfrm>
            <a:off x="1179443" y="1789203"/>
            <a:ext cx="7566993" cy="4253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FFFFFF"/>
                </a:solidFill>
                <a:latin typeface="Abadi" panose="020B0604020104020204" pitchFamily="34" charset="77"/>
              </a:rPr>
              <a:t>Able to provide global precipitation estimates, including over remote regions and areas with sparse ground observations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FFFFFF"/>
                </a:solidFill>
                <a:latin typeface="Abadi" panose="020B0604020104020204" pitchFamily="34" charset="77"/>
              </a:rPr>
              <a:t>This study uses GPM passive microwave radiometer (PMW) and the Dual-frequency Precipitation Radar (DPR)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FFFFFF"/>
                </a:solidFill>
                <a:latin typeface="Abadi" panose="020B0604020104020204" pitchFamily="34" charset="77"/>
              </a:rPr>
              <a:t>NOTE: unlike opportunistic satellite microwave links [SML], GPM was specifically designed for precipitation measurement</a:t>
            </a:r>
            <a:endParaRPr lang="en-US" altLang="en-US" sz="2400" dirty="0">
              <a:latin typeface="Abadi" panose="020B0604020104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56F34C-42B2-8BDF-ADF8-06A7EED28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545387"/>
            <a:ext cx="3733800" cy="3204004"/>
          </a:xfrm>
          <a:prstGeom prst="rect">
            <a:avLst/>
          </a:prstGeom>
        </p:spPr>
      </p:pic>
      <p:pic>
        <p:nvPicPr>
          <p:cNvPr id="1026" name="Picture 2" descr="The Global Precipitation Measurement Mission (GPM) | NASA Global  Precipitation Measurement Mission">
            <a:extLst>
              <a:ext uri="{FF2B5EF4-FFF2-40B4-BE49-F238E27FC236}">
                <a16:creationId xmlns:a16="http://schemas.microsoft.com/office/drawing/2014/main" id="{F9CB2D71-F9E6-2230-4211-AFC983F1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103" y="4850991"/>
            <a:ext cx="3676963" cy="20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C4DEE0-44DB-4A0C-8844-5BB8FE58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706B2-61AA-433F-84B3-286439C3A67F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2C6250B-5F5F-40AB-998A-D2AB99092879}"/>
              </a:ext>
            </a:extLst>
          </p:cNvPr>
          <p:cNvSpPr txBox="1">
            <a:spLocks/>
          </p:cNvSpPr>
          <p:nvPr/>
        </p:nvSpPr>
        <p:spPr>
          <a:xfrm>
            <a:off x="1558687" y="4981352"/>
            <a:ext cx="9207209" cy="1217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How well do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CMLs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and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products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capture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in different </a:t>
            </a:r>
            <a:r>
              <a:rPr lang="nl-NL" sz="3600" b="1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climates</a:t>
            </a:r>
            <a:r>
              <a:rPr lang="nl-NL" sz="3600" b="1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?</a:t>
            </a:r>
            <a:endParaRPr lang="en-US" sz="3600" b="1" i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D1A812-124E-A52E-1340-F15BBDB05017}"/>
              </a:ext>
            </a:extLst>
          </p:cNvPr>
          <p:cNvSpPr txBox="1">
            <a:spLocks/>
          </p:cNvSpPr>
          <p:nvPr/>
        </p:nvSpPr>
        <p:spPr>
          <a:xfrm>
            <a:off x="287551" y="407844"/>
            <a:ext cx="11749482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Study</a:t>
            </a:r>
            <a:r>
              <a:rPr lang="nl-NL" sz="4800" b="1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4800" b="1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aim</a:t>
            </a:r>
            <a:endParaRPr lang="en-US" sz="4800" b="1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5083A206-900C-E920-4CC3-90EED633F447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EE1FA81C-A11F-E0EE-71C3-AE48C550EA65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359D8B1-49CF-CA23-AB99-2028DE1F72CA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391F2C6-3D1E-EC80-3BBA-4250E35BCA92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6B676D-89D5-EEC9-C584-3352AF4E7374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57B658-8BD5-A6E3-05B3-92A379F54AC9}"/>
              </a:ext>
            </a:extLst>
          </p:cNvPr>
          <p:cNvSpPr txBox="1">
            <a:spLocks/>
          </p:cNvSpPr>
          <p:nvPr/>
        </p:nvSpPr>
        <p:spPr>
          <a:xfrm>
            <a:off x="1232453" y="1699681"/>
            <a:ext cx="9952382" cy="312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detect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incoming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rainfall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systems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before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landfall</a:t>
            </a:r>
            <a:endParaRPr lang="nl-NL" sz="34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Combined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–CML data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improve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nowcasts</a:t>
            </a:r>
            <a:endParaRPr lang="nl-NL" sz="34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CML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observations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help correct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biases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in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rainfall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endParaRPr lang="nl-NL" sz="34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However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,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before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analyzing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how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and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in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what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circumstances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derived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from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CML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and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spaceborne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radiometer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measurements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can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complement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each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other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, we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need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to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34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know</a:t>
            </a:r>
            <a:r>
              <a:rPr lang="nl-NL" sz="34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endParaRPr lang="nl-NL" sz="24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1DCA004-DD88-C5D5-E6EB-71468C11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706B2-61AA-433F-84B3-286439C3A67F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2C6250B-5F5F-40AB-998A-D2AB99092879}"/>
              </a:ext>
            </a:extLst>
          </p:cNvPr>
          <p:cNvSpPr txBox="1">
            <a:spLocks/>
          </p:cNvSpPr>
          <p:nvPr/>
        </p:nvSpPr>
        <p:spPr>
          <a:xfrm>
            <a:off x="3652886" y="398970"/>
            <a:ext cx="488622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Data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DB2E65CA-D5D6-300F-D2CB-94BDF1379432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E66D4501-7E77-7E0A-F429-EB75DC224AE4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3CF35D9E-0B0F-8475-230A-E8FFA179B75B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6A63FB1A-C7B5-FCC3-5D12-74CDC183D29C}"/>
              </a:ext>
            </a:extLst>
          </p:cNvPr>
          <p:cNvSpPr/>
          <p:nvPr/>
        </p:nvSpPr>
        <p:spPr>
          <a:xfrm rot="16200000">
            <a:off x="6222730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9741AE4-61AB-D629-09BE-04877FABDBA6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460421-E02B-A899-ABD0-CF3A5E2BE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077" y="1351704"/>
            <a:ext cx="7442585" cy="28390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6E4A5-F7C5-E01B-F54D-F1DAA1D7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A5B30B-AF5B-B96F-E981-7ED13CC72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90076"/>
              </p:ext>
            </p:extLst>
          </p:nvPr>
        </p:nvGraphicFramePr>
        <p:xfrm>
          <a:off x="2825736" y="4242086"/>
          <a:ext cx="6763032" cy="2296826"/>
        </p:xfrm>
        <a:graphic>
          <a:graphicData uri="http://schemas.openxmlformats.org/drawingml/2006/table">
            <a:tbl>
              <a:tblPr/>
              <a:tblGrid>
                <a:gridCol w="2279115">
                  <a:extLst>
                    <a:ext uri="{9D8B030D-6E8A-4147-A177-3AD203B41FA5}">
                      <a16:colId xmlns:a16="http://schemas.microsoft.com/office/drawing/2014/main" val="1198542464"/>
                    </a:ext>
                  </a:extLst>
                </a:gridCol>
                <a:gridCol w="1449009">
                  <a:extLst>
                    <a:ext uri="{9D8B030D-6E8A-4147-A177-3AD203B41FA5}">
                      <a16:colId xmlns:a16="http://schemas.microsoft.com/office/drawing/2014/main" val="3237986528"/>
                    </a:ext>
                  </a:extLst>
                </a:gridCol>
                <a:gridCol w="1313471">
                  <a:extLst>
                    <a:ext uri="{9D8B030D-6E8A-4147-A177-3AD203B41FA5}">
                      <a16:colId xmlns:a16="http://schemas.microsoft.com/office/drawing/2014/main" val="581549113"/>
                    </a:ext>
                  </a:extLst>
                </a:gridCol>
                <a:gridCol w="1721437">
                  <a:extLst>
                    <a:ext uri="{9D8B030D-6E8A-4147-A177-3AD203B41FA5}">
                      <a16:colId xmlns:a16="http://schemas.microsoft.com/office/drawing/2014/main" val="862324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i="1" dirty="0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>
                          <a:latin typeface="Abadi" panose="020B0604020104020204" pitchFamily="34" charset="77"/>
                        </a:rPr>
                        <a:t>Netherlands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>
                          <a:latin typeface="Abadi" panose="020B0604020104020204" pitchFamily="34" charset="77"/>
                        </a:rPr>
                        <a:t>Sri Lanka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>
                          <a:latin typeface="Abadi" panose="020B0604020104020204" pitchFamily="34" charset="77"/>
                        </a:rPr>
                        <a:t>Nigeria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642675"/>
                  </a:ext>
                </a:extLst>
              </a:tr>
              <a:tr h="4545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i="1">
                          <a:latin typeface="Abadi" panose="020B0604020104020204" pitchFamily="34" charset="77"/>
                        </a:rPr>
                        <a:t>Link paths</a:t>
                      </a:r>
                      <a:endParaRPr lang="en-US" sz="1800" i="1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1,823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1,069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6,071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93524"/>
                  </a:ext>
                </a:extLst>
              </a:tr>
              <a:tr h="3495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i="1">
                          <a:latin typeface="Abadi" panose="020B0604020104020204" pitchFamily="34" charset="77"/>
                        </a:rPr>
                        <a:t>Mean frequency</a:t>
                      </a:r>
                      <a:endParaRPr lang="en-US" sz="1800" i="1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34.3 GHz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19.0 GHz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Abadi" panose="020B0604020104020204" pitchFamily="34" charset="77"/>
                        </a:rPr>
                        <a:t>17.9 GHz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18822"/>
                  </a:ext>
                </a:extLst>
              </a:tr>
              <a:tr h="4545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i="1">
                          <a:latin typeface="Abadi" panose="020B0604020104020204" pitchFamily="34" charset="77"/>
                        </a:rPr>
                        <a:t>Mean path length</a:t>
                      </a:r>
                      <a:endParaRPr lang="en-US" sz="1800" i="1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3.95 km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4.74 km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2.71 km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461539"/>
                  </a:ext>
                </a:extLst>
              </a:tr>
              <a:tr h="3495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i="1">
                          <a:latin typeface="Abadi" panose="020B0604020104020204" pitchFamily="34" charset="77"/>
                        </a:rPr>
                        <a:t>Data availability</a:t>
                      </a:r>
                      <a:endParaRPr lang="en-US" sz="1800" i="1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96%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82%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89%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76616"/>
                  </a:ext>
                </a:extLst>
              </a:tr>
              <a:tr h="3495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i="1" dirty="0">
                          <a:latin typeface="Abadi" panose="020B0604020104020204" pitchFamily="34" charset="77"/>
                        </a:rPr>
                        <a:t>Study cases</a:t>
                      </a:r>
                      <a:endParaRPr lang="en-US" sz="1800" i="1" dirty="0">
                        <a:latin typeface="Abadi" panose="020B0604020104020204" pitchFamily="34" charset="77"/>
                      </a:endParaRP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28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Abadi" panose="020B0604020104020204" pitchFamily="34" charset="77"/>
                        </a:rPr>
                        <a:t>15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Abadi" panose="020B0604020104020204" pitchFamily="34" charset="77"/>
                        </a:rPr>
                        <a:t>14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42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E55F-5A13-3C53-AFF7-C86A4C4E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9978E-0268-98F9-5779-CDAFD1056E82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3131233-D646-FC1C-4673-52B1E6F10B93}"/>
              </a:ext>
            </a:extLst>
          </p:cNvPr>
          <p:cNvSpPr txBox="1">
            <a:spLocks/>
          </p:cNvSpPr>
          <p:nvPr/>
        </p:nvSpPr>
        <p:spPr>
          <a:xfrm>
            <a:off x="3652886" y="398970"/>
            <a:ext cx="488622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Methods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B7E356AB-6677-E18A-F1FB-B9C8009650E1}"/>
              </a:ext>
            </a:extLst>
          </p:cNvPr>
          <p:cNvSpPr/>
          <p:nvPr/>
        </p:nvSpPr>
        <p:spPr>
          <a:xfrm rot="16200000">
            <a:off x="7592544" y="143163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FC1150D9-BEB4-6BCA-7929-C1929BB7EBE5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A7CF7E48-F5D3-344F-ED96-D1B3FF29D55F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60750D4D-6875-F98F-8C7D-B58FEDF69A2B}"/>
              </a:ext>
            </a:extLst>
          </p:cNvPr>
          <p:cNvSpPr/>
          <p:nvPr/>
        </p:nvSpPr>
        <p:spPr>
          <a:xfrm rot="16200000">
            <a:off x="6222730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09E8498-35E2-D610-6BE9-C9202296BA07}"/>
              </a:ext>
            </a:extLst>
          </p:cNvPr>
          <p:cNvSpPr txBox="1">
            <a:spLocks/>
          </p:cNvSpPr>
          <p:nvPr/>
        </p:nvSpPr>
        <p:spPr>
          <a:xfrm>
            <a:off x="6245589" y="7317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9D260-F2DC-C536-1CAC-2B8F558F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ADA5FA-D91D-11F9-DF34-17CD71E254AE}"/>
              </a:ext>
            </a:extLst>
          </p:cNvPr>
          <p:cNvSpPr txBox="1">
            <a:spLocks/>
          </p:cNvSpPr>
          <p:nvPr/>
        </p:nvSpPr>
        <p:spPr>
          <a:xfrm>
            <a:off x="1166191" y="1699680"/>
            <a:ext cx="10363200" cy="4605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CML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derived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using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RAINLINK,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including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wet–dry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classification</a:t>
            </a:r>
            <a:endParaRPr lang="nl-NL" sz="22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Same processing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settings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and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default RAINLINK parameters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applied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to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all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three</a:t>
            </a:r>
            <a:r>
              <a:rPr lang="nl-NL" sz="20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0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countries</a:t>
            </a:r>
            <a:endParaRPr lang="nl-NL" sz="20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GPM level 2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precipitation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products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 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used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for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satellite-based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endParaRPr lang="nl-NL" sz="22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GPM DPR 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used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as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reference</a:t>
            </a:r>
            <a:endParaRPr lang="nl-NL" sz="22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Additional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validation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in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the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Netherlands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using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gauge-adjusted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KNMI radar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estimates</a:t>
            </a:r>
            <a:endParaRPr lang="nl-NL" sz="22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	-&gt; a </a:t>
            </a:r>
            <a:r>
              <a:rPr lang="nl-NL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detailed</a:t>
            </a: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evaluation</a:t>
            </a: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of GPM </a:t>
            </a:r>
            <a:r>
              <a:rPr lang="nl-NL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products</a:t>
            </a: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is </a:t>
            </a:r>
            <a:r>
              <a:rPr lang="nl-NL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provided</a:t>
            </a: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i="1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by</a:t>
            </a:r>
            <a:r>
              <a:rPr lang="nl-NL" i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Bogerd et al. (2024)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Spatial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comparisons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at native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resolutions</a:t>
            </a:r>
            <a:endParaRPr lang="nl-NL" sz="2200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Satellite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pixels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matched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to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CML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paths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using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path-length-weighted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intersections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 (</a:t>
            </a:r>
            <a:r>
              <a:rPr lang="nl-NL" sz="2200" dirty="0" err="1">
                <a:latin typeface="Abadi Extra Light" panose="020B0204020104020204" pitchFamily="34" charset="0"/>
                <a:cs typeface="Segoe UI Semibold" panose="020B0702040204020203" pitchFamily="34" charset="0"/>
              </a:rPr>
              <a:t>poligrain</a:t>
            </a:r>
            <a:r>
              <a:rPr lang="nl-NL" sz="2200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9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706B2-61AA-433F-84B3-286439C3A67F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4B5B39D-CF5F-F5AB-B55B-5A36DB3F49E9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B838CBDD-E279-043B-959F-11113CB2A661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3FE2134-A1BA-3508-006C-F429C50A7A64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57F2E20-C26F-FBD9-D924-1ED98F84E1FA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67C1E8-1E87-2DDE-7140-C87D041983DB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B13DC0-4DF7-3D90-1AE5-47F4C6E03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9" y="6178112"/>
            <a:ext cx="10105991" cy="356473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latin typeface="Abadi" panose="020B0604020104020204" pitchFamily="34" charset="0"/>
                <a:cs typeface="Segoe UI" panose="020B0502040204020203" pitchFamily="34" charset="0"/>
              </a:rPr>
              <a:t>NOTE: DPR and GMI are on the same spatiotemporal resolution. This is a disadvantage for the CMLs.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85F0A5-4077-3644-80DC-C70B9A1C2F97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The Netherlands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42F6F-F004-1C8C-1AA3-236C91AC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8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A49A79-89F7-86F6-719A-197A25832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01" y="1342640"/>
            <a:ext cx="4955197" cy="49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87A8F-E3FC-C754-AF81-F2E80E0E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F40361-23A1-3413-895B-EDF8F614D216}"/>
              </a:ext>
            </a:extLst>
          </p:cNvPr>
          <p:cNvCxnSpPr/>
          <p:nvPr/>
        </p:nvCxnSpPr>
        <p:spPr>
          <a:xfrm>
            <a:off x="0" y="130034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A793287-668D-4AB7-D21F-CF8EC38BB560}"/>
              </a:ext>
            </a:extLst>
          </p:cNvPr>
          <p:cNvSpPr/>
          <p:nvPr/>
        </p:nvSpPr>
        <p:spPr>
          <a:xfrm rot="16200000">
            <a:off x="9637445" y="139381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AA761C0-684A-CF2D-C095-C24DCC7DEE87}"/>
              </a:ext>
            </a:extLst>
          </p:cNvPr>
          <p:cNvSpPr/>
          <p:nvPr/>
        </p:nvSpPr>
        <p:spPr>
          <a:xfrm rot="16200000">
            <a:off x="10791635" y="139380"/>
            <a:ext cx="45719" cy="76674"/>
          </a:xfrm>
          <a:prstGeom prst="round2SameRect">
            <a:avLst/>
          </a:prstGeom>
          <a:noFill/>
          <a:ln>
            <a:solidFill>
              <a:schemeClr val="tx1">
                <a:lumMod val="9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3845E99-E38F-4275-E401-F268FE143147}"/>
              </a:ext>
            </a:extLst>
          </p:cNvPr>
          <p:cNvSpPr/>
          <p:nvPr/>
        </p:nvSpPr>
        <p:spPr>
          <a:xfrm rot="16200000">
            <a:off x="6222730" y="139383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8792EAC-AD22-3AC3-FC60-ED21C22E984F}"/>
              </a:ext>
            </a:extLst>
          </p:cNvPr>
          <p:cNvSpPr/>
          <p:nvPr/>
        </p:nvSpPr>
        <p:spPr>
          <a:xfrm rot="16200000">
            <a:off x="7572187" y="139380"/>
            <a:ext cx="45719" cy="766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01053F2-09AD-1A87-F66F-C3EF03AA810F}"/>
              </a:ext>
            </a:extLst>
          </p:cNvPr>
          <p:cNvSpPr txBox="1">
            <a:spLocks/>
          </p:cNvSpPr>
          <p:nvPr/>
        </p:nvSpPr>
        <p:spPr>
          <a:xfrm>
            <a:off x="6245589" y="68589"/>
            <a:ext cx="5924595" cy="20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Introduction</a:t>
            </a:r>
            <a:r>
              <a:rPr lang="nl-NL"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Data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and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Methods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Results</a:t>
            </a:r>
            <a:r>
              <a:rPr lang="nl-NL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        </a:t>
            </a:r>
            <a:r>
              <a:rPr lang="nl-NL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Discussion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B611C-6D25-1AE8-08EF-FEEA205A847D}"/>
              </a:ext>
            </a:extLst>
          </p:cNvPr>
          <p:cNvSpPr txBox="1">
            <a:spLocks/>
          </p:cNvSpPr>
          <p:nvPr/>
        </p:nvSpPr>
        <p:spPr>
          <a:xfrm>
            <a:off x="266054" y="450326"/>
            <a:ext cx="11727668" cy="850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badi Extra Light" panose="020B0204020104020204" pitchFamily="34" charset="0"/>
                <a:cs typeface="Segoe UI Semibold" panose="020B0702040204020203" pitchFamily="34" charset="0"/>
              </a:rPr>
              <a:t>The Netherlands</a:t>
            </a:r>
            <a:endParaRPr lang="en-US" sz="4800" b="1" dirty="0">
              <a:latin typeface="Abadi Extra Light" panose="020B02040201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E2E6F-BBC5-432B-B0B7-9C073F0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702-E222-4738-AB36-C2CF927B7935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CA870-CEE2-6008-B1A9-1EE887418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647" y="1374868"/>
            <a:ext cx="6088706" cy="46763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D811DD-C044-0DCC-84F6-096D859F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9" y="6125718"/>
            <a:ext cx="10105991" cy="46060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latin typeface="Abadi" panose="020B0604020104020204" pitchFamily="34" charset="0"/>
                <a:cs typeface="Segoe UI" panose="020B0502040204020203" pitchFamily="34" charset="0"/>
              </a:rPr>
              <a:t>CML performance with KNMI gauge-adjusted estimates as reference using various sampling settings</a:t>
            </a:r>
          </a:p>
        </p:txBody>
      </p:sp>
    </p:spTree>
    <p:extLst>
      <p:ext uri="{BB962C8B-B14F-4D97-AF65-F5344CB8AC3E}">
        <p14:creationId xmlns:p14="http://schemas.microsoft.com/office/powerpoint/2010/main" val="329265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6A55422CB28444A86694CDEDDF5395" ma:contentTypeVersion="12" ma:contentTypeDescription="Een nieuw document maken." ma:contentTypeScope="" ma:versionID="16b33f6b757a6e55a5d0003a5e1b3398">
  <xsd:schema xmlns:xsd="http://www.w3.org/2001/XMLSchema" xmlns:xs="http://www.w3.org/2001/XMLSchema" xmlns:p="http://schemas.microsoft.com/office/2006/metadata/properties" xmlns:ns3="56ce49ac-c7fd-4b4f-99f1-1884305c20ea" xmlns:ns4="f6af231b-b3fe-4623-8f57-a0b08831b66b" targetNamespace="http://schemas.microsoft.com/office/2006/metadata/properties" ma:root="true" ma:fieldsID="73e3eda2d0d1e318ba9a3782f0e153df" ns3:_="" ns4:_="">
    <xsd:import namespace="56ce49ac-c7fd-4b4f-99f1-1884305c20ea"/>
    <xsd:import namespace="f6af231b-b3fe-4623-8f57-a0b08831b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e49ac-c7fd-4b4f-99f1-1884305c2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f231b-b3fe-4623-8f57-a0b08831b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C57928-09B3-4495-B723-7D70E6586F6A}">
  <ds:schemaRefs>
    <ds:schemaRef ds:uri="http://purl.org/dc/terms/"/>
    <ds:schemaRef ds:uri="f6af231b-b3fe-4623-8f57-a0b08831b66b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56ce49ac-c7fd-4b4f-99f1-1884305c20e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6C2865-29E1-49D5-A369-3A61CAC18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DA20C-7189-4543-9949-0D5BF6AFA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e49ac-c7fd-4b4f-99f1-1884305c20ea"/>
    <ds:schemaRef ds:uri="f6af231b-b3fe-4623-8f57-a0b08831b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870</Words>
  <Application>Microsoft Macintosh PowerPoint</Application>
  <PresentationFormat>Widescreen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Abadi</vt:lpstr>
      <vt:lpstr>Abadi Extra Light</vt:lpstr>
      <vt:lpstr>Arial</vt:lpstr>
      <vt:lpstr>Calibri</vt:lpstr>
      <vt:lpstr>Gill Sans MT</vt:lpstr>
      <vt:lpstr>Office Theme</vt:lpstr>
      <vt:lpstr>A multi-climate comparison of GPM radiometer and commercial microwave link (CML) rainfall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NOTE: DPR and GMI are on the same spatiotemporal resolution. This is a disadvantage for the CMLs. </vt:lpstr>
      <vt:lpstr>CML performance with KNMI gauge-adjusted estimates as reference using various sampling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recap</dc:title>
  <dc:creator>Bogerd, Linda</dc:creator>
  <cp:lastModifiedBy>Linda Bogerd</cp:lastModifiedBy>
  <cp:revision>2</cp:revision>
  <dcterms:created xsi:type="dcterms:W3CDTF">2020-07-15T07:20:45Z</dcterms:created>
  <dcterms:modified xsi:type="dcterms:W3CDTF">2026-06-08T07:00:09Z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0x010100F56A55422CB28444A86694CDEDDF5395</vt:lpwstr>
  </property>
</Properties>
</file>