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9"/>
  </p:notesMasterIdLst>
  <p:sldIdLst>
    <p:sldId id="259" r:id="rId5"/>
    <p:sldId id="305" r:id="rId6"/>
    <p:sldId id="381" r:id="rId7"/>
    <p:sldId id="387" r:id="rId8"/>
    <p:sldId id="388" r:id="rId9"/>
    <p:sldId id="385" r:id="rId10"/>
    <p:sldId id="386" r:id="rId11"/>
    <p:sldId id="389" r:id="rId12"/>
    <p:sldId id="368" r:id="rId13"/>
    <p:sldId id="323" r:id="rId14"/>
    <p:sldId id="384" r:id="rId15"/>
    <p:sldId id="324" r:id="rId16"/>
    <p:sldId id="370" r:id="rId17"/>
    <p:sldId id="317" r:id="rId18"/>
    <p:sldId id="377" r:id="rId19"/>
    <p:sldId id="391" r:id="rId20"/>
    <p:sldId id="392" r:id="rId21"/>
    <p:sldId id="329" r:id="rId22"/>
    <p:sldId id="330" r:id="rId23"/>
    <p:sldId id="332" r:id="rId24"/>
    <p:sldId id="378" r:id="rId25"/>
    <p:sldId id="304" r:id="rId26"/>
    <p:sldId id="379" r:id="rId27"/>
    <p:sldId id="390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2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A960F-D19A-4370-9294-2B90D50F71F7}" v="4" dt="2026-06-21T15:46:06.47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0F0"/>
          </a:solidFill>
        </a:fill>
      </a:tcStyle>
    </a:wholeTbl>
    <a:band2H>
      <a:tcTxStyle/>
      <a:tcStyle>
        <a:tcBdr/>
        <a:fill>
          <a:solidFill>
            <a:srgbClr val="E6F0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4CE"/>
          </a:solidFill>
        </a:fill>
      </a:tcStyle>
    </a:wholeTbl>
    <a:band2H>
      <a:tcTxStyle/>
      <a:tcStyle>
        <a:tcBdr/>
        <a:fill>
          <a:solidFill>
            <a:srgbClr val="FBEB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CCCC"/>
          </a:solidFill>
        </a:fill>
      </a:tcStyle>
    </a:wholeTbl>
    <a:band2H>
      <a:tcTxStyle/>
      <a:tcStyle>
        <a:tcBdr/>
        <a:fill>
          <a:solidFill>
            <a:srgbClr val="F4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804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jan Droste" userId="a07b1e24-7533-40d8-9fe3-2a8e48b0c762" providerId="ADAL" clId="{9245C176-37F6-4A2C-93A8-EFCB2191CD63}"/>
    <pc:docChg chg="undo custSel addSld delSld modSld sldOrd">
      <pc:chgData name="Arjan Droste" userId="a07b1e24-7533-40d8-9fe3-2a8e48b0c762" providerId="ADAL" clId="{9245C176-37F6-4A2C-93A8-EFCB2191CD63}" dt="2026-06-21T15:51:21.135" v="340" actId="1076"/>
      <pc:docMkLst>
        <pc:docMk/>
      </pc:docMkLst>
      <pc:sldChg chg="delSp modSp mod modAnim">
        <pc:chgData name="Arjan Droste" userId="a07b1e24-7533-40d8-9fe3-2a8e48b0c762" providerId="ADAL" clId="{9245C176-37F6-4A2C-93A8-EFCB2191CD63}" dt="2026-06-21T15:43:45.821" v="25"/>
        <pc:sldMkLst>
          <pc:docMk/>
          <pc:sldMk cId="3576499708" sldId="305"/>
        </pc:sldMkLst>
        <pc:spChg chg="mod">
          <ac:chgData name="Arjan Droste" userId="a07b1e24-7533-40d8-9fe3-2a8e48b0c762" providerId="ADAL" clId="{9245C176-37F6-4A2C-93A8-EFCB2191CD63}" dt="2026-06-21T15:43:30.192" v="23" actId="20577"/>
          <ac:spMkLst>
            <pc:docMk/>
            <pc:sldMk cId="3576499708" sldId="305"/>
            <ac:spMk id="3" creationId="{678FA595-6F28-C958-CC09-C635E2BCA899}"/>
          </ac:spMkLst>
        </pc:spChg>
        <pc:picChg chg="del">
          <ac:chgData name="Arjan Droste" userId="a07b1e24-7533-40d8-9fe3-2a8e48b0c762" providerId="ADAL" clId="{9245C176-37F6-4A2C-93A8-EFCB2191CD63}" dt="2026-06-21T15:43:09.982" v="4" actId="478"/>
          <ac:picMkLst>
            <pc:docMk/>
            <pc:sldMk cId="3576499708" sldId="305"/>
            <ac:picMk id="4" creationId="{ED39E990-877F-9515-29B8-EABF2636C495}"/>
          </ac:picMkLst>
        </pc:picChg>
        <pc:picChg chg="mod">
          <ac:chgData name="Arjan Droste" userId="a07b1e24-7533-40d8-9fe3-2a8e48b0c762" providerId="ADAL" clId="{9245C176-37F6-4A2C-93A8-EFCB2191CD63}" dt="2026-06-21T15:43:14.610" v="5" actId="1076"/>
          <ac:picMkLst>
            <pc:docMk/>
            <pc:sldMk cId="3576499708" sldId="305"/>
            <ac:picMk id="6" creationId="{A15355E3-E543-6542-1922-850715346BBA}"/>
          </ac:picMkLst>
        </pc:picChg>
      </pc:sldChg>
      <pc:sldChg chg="modSp mod">
        <pc:chgData name="Arjan Droste" userId="a07b1e24-7533-40d8-9fe3-2a8e48b0c762" providerId="ADAL" clId="{9245C176-37F6-4A2C-93A8-EFCB2191CD63}" dt="2026-06-21T15:45:10.494" v="115" actId="20577"/>
        <pc:sldMkLst>
          <pc:docMk/>
          <pc:sldMk cId="2381374939" sldId="324"/>
        </pc:sldMkLst>
        <pc:spChg chg="mod">
          <ac:chgData name="Arjan Droste" userId="a07b1e24-7533-40d8-9fe3-2a8e48b0c762" providerId="ADAL" clId="{9245C176-37F6-4A2C-93A8-EFCB2191CD63}" dt="2026-06-21T15:45:10.494" v="115" actId="20577"/>
          <ac:spMkLst>
            <pc:docMk/>
            <pc:sldMk cId="2381374939" sldId="324"/>
            <ac:spMk id="8" creationId="{EDCC3CAA-39B8-71F0-46AD-EEA7A9ECCA70}"/>
          </ac:spMkLst>
        </pc:spChg>
      </pc:sldChg>
      <pc:sldChg chg="ord">
        <pc:chgData name="Arjan Droste" userId="a07b1e24-7533-40d8-9fe3-2a8e48b0c762" providerId="ADAL" clId="{9245C176-37F6-4A2C-93A8-EFCB2191CD63}" dt="2026-06-21T15:45:45.401" v="117"/>
        <pc:sldMkLst>
          <pc:docMk/>
          <pc:sldMk cId="2558727187" sldId="330"/>
        </pc:sldMkLst>
      </pc:sldChg>
      <pc:sldChg chg="addSp modSp mod">
        <pc:chgData name="Arjan Droste" userId="a07b1e24-7533-40d8-9fe3-2a8e48b0c762" providerId="ADAL" clId="{9245C176-37F6-4A2C-93A8-EFCB2191CD63}" dt="2026-06-21T15:46:05.631" v="121" actId="1076"/>
        <pc:sldMkLst>
          <pc:docMk/>
          <pc:sldMk cId="3339034264" sldId="332"/>
        </pc:sldMkLst>
        <pc:picChg chg="add mod">
          <ac:chgData name="Arjan Droste" userId="a07b1e24-7533-40d8-9fe3-2a8e48b0c762" providerId="ADAL" clId="{9245C176-37F6-4A2C-93A8-EFCB2191CD63}" dt="2026-06-21T15:46:05.631" v="121" actId="1076"/>
          <ac:picMkLst>
            <pc:docMk/>
            <pc:sldMk cId="3339034264" sldId="332"/>
            <ac:picMk id="12" creationId="{F855188F-DA48-4BB6-101A-FEEA7079AB0E}"/>
          </ac:picMkLst>
        </pc:picChg>
      </pc:sldChg>
      <pc:sldChg chg="modSp mod">
        <pc:chgData name="Arjan Droste" userId="a07b1e24-7533-40d8-9fe3-2a8e48b0c762" providerId="ADAL" clId="{9245C176-37F6-4A2C-93A8-EFCB2191CD63}" dt="2026-06-21T15:50:33.830" v="338" actId="1076"/>
        <pc:sldMkLst>
          <pc:docMk/>
          <pc:sldMk cId="126783103" sldId="370"/>
        </pc:sldMkLst>
        <pc:spChg chg="mod">
          <ac:chgData name="Arjan Droste" userId="a07b1e24-7533-40d8-9fe3-2a8e48b0c762" providerId="ADAL" clId="{9245C176-37F6-4A2C-93A8-EFCB2191CD63}" dt="2026-06-21T15:50:33.830" v="338" actId="1076"/>
          <ac:spMkLst>
            <pc:docMk/>
            <pc:sldMk cId="126783103" sldId="370"/>
            <ac:spMk id="6" creationId="{C47B15D7-1039-BCFB-9EB9-BAEFD846FCDE}"/>
          </ac:spMkLst>
        </pc:spChg>
        <pc:spChg chg="mod">
          <ac:chgData name="Arjan Droste" userId="a07b1e24-7533-40d8-9fe3-2a8e48b0c762" providerId="ADAL" clId="{9245C176-37F6-4A2C-93A8-EFCB2191CD63}" dt="2026-06-21T15:50:26.496" v="337" actId="1076"/>
          <ac:spMkLst>
            <pc:docMk/>
            <pc:sldMk cId="126783103" sldId="370"/>
            <ac:spMk id="7" creationId="{A2549ED2-97DA-157D-A485-5DBA44E51248}"/>
          </ac:spMkLst>
        </pc:spChg>
      </pc:sldChg>
      <pc:sldChg chg="modSp mod">
        <pc:chgData name="Arjan Droste" userId="a07b1e24-7533-40d8-9fe3-2a8e48b0c762" providerId="ADAL" clId="{9245C176-37F6-4A2C-93A8-EFCB2191CD63}" dt="2026-06-21T15:49:59.939" v="336" actId="20577"/>
        <pc:sldMkLst>
          <pc:docMk/>
          <pc:sldMk cId="3834976569" sldId="377"/>
        </pc:sldMkLst>
        <pc:spChg chg="mod">
          <ac:chgData name="Arjan Droste" userId="a07b1e24-7533-40d8-9fe3-2a8e48b0c762" providerId="ADAL" clId="{9245C176-37F6-4A2C-93A8-EFCB2191CD63}" dt="2026-06-21T15:49:59.939" v="336" actId="20577"/>
          <ac:spMkLst>
            <pc:docMk/>
            <pc:sldMk cId="3834976569" sldId="377"/>
            <ac:spMk id="3" creationId="{E0638AA0-0F86-517D-83B3-4542B3BB3CA8}"/>
          </ac:spMkLst>
        </pc:spChg>
      </pc:sldChg>
      <pc:sldChg chg="modSp add del mod">
        <pc:chgData name="Arjan Droste" userId="a07b1e24-7533-40d8-9fe3-2a8e48b0c762" providerId="ADAL" clId="{9245C176-37F6-4A2C-93A8-EFCB2191CD63}" dt="2026-06-21T15:49:27.178" v="277" actId="6549"/>
        <pc:sldMkLst>
          <pc:docMk/>
          <pc:sldMk cId="1734944344" sldId="378"/>
        </pc:sldMkLst>
        <pc:spChg chg="mod">
          <ac:chgData name="Arjan Droste" userId="a07b1e24-7533-40d8-9fe3-2a8e48b0c762" providerId="ADAL" clId="{9245C176-37F6-4A2C-93A8-EFCB2191CD63}" dt="2026-06-21T15:48:37.734" v="214" actId="20577"/>
          <ac:spMkLst>
            <pc:docMk/>
            <pc:sldMk cId="1734944344" sldId="378"/>
            <ac:spMk id="2" creationId="{06F5203E-346A-1936-E192-F647427BA379}"/>
          </ac:spMkLst>
        </pc:spChg>
        <pc:spChg chg="mod">
          <ac:chgData name="Arjan Droste" userId="a07b1e24-7533-40d8-9fe3-2a8e48b0c762" providerId="ADAL" clId="{9245C176-37F6-4A2C-93A8-EFCB2191CD63}" dt="2026-06-21T15:49:27.178" v="277" actId="6549"/>
          <ac:spMkLst>
            <pc:docMk/>
            <pc:sldMk cId="1734944344" sldId="378"/>
            <ac:spMk id="3" creationId="{17AC97B6-1EA5-90B8-A8BA-EF5765B6B483}"/>
          </ac:spMkLst>
        </pc:spChg>
      </pc:sldChg>
      <pc:sldChg chg="del">
        <pc:chgData name="Arjan Droste" userId="a07b1e24-7533-40d8-9fe3-2a8e48b0c762" providerId="ADAL" clId="{9245C176-37F6-4A2C-93A8-EFCB2191CD63}" dt="2026-06-21T15:40:45.707" v="0" actId="47"/>
        <pc:sldMkLst>
          <pc:docMk/>
          <pc:sldMk cId="2859339157" sldId="380"/>
        </pc:sldMkLst>
      </pc:sldChg>
      <pc:sldChg chg="modSp mod">
        <pc:chgData name="Arjan Droste" userId="a07b1e24-7533-40d8-9fe3-2a8e48b0c762" providerId="ADAL" clId="{9245C176-37F6-4A2C-93A8-EFCB2191CD63}" dt="2026-06-21T15:51:21.135" v="340" actId="1076"/>
        <pc:sldMkLst>
          <pc:docMk/>
          <pc:sldMk cId="4064037794" sldId="381"/>
        </pc:sldMkLst>
        <pc:spChg chg="mod">
          <ac:chgData name="Arjan Droste" userId="a07b1e24-7533-40d8-9fe3-2a8e48b0c762" providerId="ADAL" clId="{9245C176-37F6-4A2C-93A8-EFCB2191CD63}" dt="2026-06-21T15:51:21.135" v="340" actId="1076"/>
          <ac:spMkLst>
            <pc:docMk/>
            <pc:sldMk cId="4064037794" sldId="381"/>
            <ac:spMk id="3" creationId="{599DEBA6-9EC6-0E50-242D-C2F7351F76F6}"/>
          </ac:spMkLst>
        </pc:spChg>
      </pc:sldChg>
      <pc:sldChg chg="modSp mod">
        <pc:chgData name="Arjan Droste" userId="a07b1e24-7533-40d8-9fe3-2a8e48b0c762" providerId="ADAL" clId="{9245C176-37F6-4A2C-93A8-EFCB2191CD63}" dt="2026-06-21T15:44:17.241" v="27" actId="1076"/>
        <pc:sldMkLst>
          <pc:docMk/>
          <pc:sldMk cId="3973644682" sldId="384"/>
        </pc:sldMkLst>
        <pc:spChg chg="mod">
          <ac:chgData name="Arjan Droste" userId="a07b1e24-7533-40d8-9fe3-2a8e48b0c762" providerId="ADAL" clId="{9245C176-37F6-4A2C-93A8-EFCB2191CD63}" dt="2026-06-21T15:44:17.241" v="27" actId="1076"/>
          <ac:spMkLst>
            <pc:docMk/>
            <pc:sldMk cId="3973644682" sldId="384"/>
            <ac:spMk id="7" creationId="{7472DE72-B485-C3AC-8854-A8F745416C76}"/>
          </ac:spMkLst>
        </pc:spChg>
      </pc:sldChg>
      <pc:sldChg chg="addSp delSp mod">
        <pc:chgData name="Arjan Droste" userId="a07b1e24-7533-40d8-9fe3-2a8e48b0c762" providerId="ADAL" clId="{9245C176-37F6-4A2C-93A8-EFCB2191CD63}" dt="2026-06-21T15:46:07.725" v="122" actId="21"/>
        <pc:sldMkLst>
          <pc:docMk/>
          <pc:sldMk cId="185717293" sldId="392"/>
        </pc:sldMkLst>
        <pc:picChg chg="add del">
          <ac:chgData name="Arjan Droste" userId="a07b1e24-7533-40d8-9fe3-2a8e48b0c762" providerId="ADAL" clId="{9245C176-37F6-4A2C-93A8-EFCB2191CD63}" dt="2026-06-21T15:46:07.725" v="122" actId="21"/>
          <ac:picMkLst>
            <pc:docMk/>
            <pc:sldMk cId="185717293" sldId="392"/>
            <ac:picMk id="12" creationId="{F855188F-DA48-4BB6-101A-FEEA7079AB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Shape 3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4" name="Shape 3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1</a:t>
            </a:r>
            <a:r>
              <a:rPr lang="en-US" baseline="30000" dirty="0"/>
              <a:t>st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question discussed today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902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1</a:t>
            </a:r>
            <a:r>
              <a:rPr lang="en-US" baseline="30000" dirty="0"/>
              <a:t>st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question discussed today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539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5A532-1A36-38B4-469F-667B5CD46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C09155F-7865-34D8-8BA6-7D4742D7B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6F28C0D-1FF3-62B5-66A2-400F3235B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Station 1 is used as a reference for the others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674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 for metadata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298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05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6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06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7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8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0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2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3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5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26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18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7" name="Rechthoek 6"/>
          <p:cNvSpPr/>
          <p:nvPr/>
        </p:nvSpPr>
        <p:spPr>
          <a:xfrm>
            <a:off x="-10751" y="0"/>
            <a:ext cx="12202752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laats hier de titel van de presentatie, max. 2 regels"/>
          <p:cNvSpPr txBox="1">
            <a:spLocks noGrp="1"/>
          </p:cNvSpPr>
          <p:nvPr>
            <p:ph type="title" hasCustomPrompt="1"/>
          </p:nvPr>
        </p:nvSpPr>
        <p:spPr>
          <a:xfrm>
            <a:off x="2153412" y="3879851"/>
            <a:ext cx="9358257" cy="1621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800">
                <a:solidFill>
                  <a:srgbClr val="FFFFFF"/>
                </a:solidFill>
              </a:defRPr>
            </a:lvl1pPr>
          </a:lstStyle>
          <a:p>
            <a:r>
              <a:t>Plaats hier de titel van de presentatie, max. 2 regels</a:t>
            </a:r>
          </a:p>
        </p:txBody>
      </p:sp>
      <p:sp>
        <p:nvSpPr>
          <p:cNvPr id="129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Titelpagina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782466" y="5664394"/>
            <a:ext cx="3729204" cy="2484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None/>
              <a:defRPr b="1">
                <a:solidFill>
                  <a:srgbClr val="FFFFFF"/>
                </a:solidFill>
              </a:defRPr>
            </a:lvl1pPr>
            <a:lvl2pPr marL="0" indent="457200" algn="r">
              <a:buClrTx/>
              <a:buSzTx/>
              <a:buNone/>
              <a:defRPr b="1">
                <a:solidFill>
                  <a:srgbClr val="FFFFFF"/>
                </a:solidFill>
              </a:defRPr>
            </a:lvl2pPr>
            <a:lvl3pPr indent="914400" algn="r">
              <a:buClrTx/>
              <a:buFontTx/>
              <a:defRPr b="1">
                <a:solidFill>
                  <a:srgbClr val="FFFFFF"/>
                </a:solidFill>
              </a:defRPr>
            </a:lvl3pPr>
            <a:lvl4pPr indent="1371600" algn="r">
              <a:buClrTx/>
              <a:buFontTx/>
              <a:defRPr b="1">
                <a:solidFill>
                  <a:srgbClr val="FFFFFF"/>
                </a:solidFill>
              </a:defRPr>
            </a:lvl4pPr>
            <a:lvl5pPr marL="0" indent="1828800" algn="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r>
              <a:t>Naam van de spreker of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Tijdelijke aanduiding voor tekst 49"/>
          <p:cNvSpPr>
            <a:spLocks noGrp="1"/>
          </p:cNvSpPr>
          <p:nvPr>
            <p:ph type="body" idx="21" hasCustomPrompt="1"/>
          </p:nvPr>
        </p:nvSpPr>
        <p:spPr>
          <a:xfrm>
            <a:off x="-10752" y="0"/>
            <a:ext cx="12202753" cy="6858000"/>
          </a:xfrm>
          <a:prstGeom prst="rect">
            <a:avLst/>
          </a:prstGeom>
          <a:solidFill>
            <a:srgbClr val="99D28C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</a:lstStyle>
          <a:p>
            <a:r>
              <a:t>  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FD562B1-BCC1-B244-96D2-5173AD701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450" y="5847858"/>
            <a:ext cx="1460500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pagina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28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39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29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3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49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241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0" name="Rechthoek 6"/>
          <p:cNvSpPr/>
          <p:nvPr/>
        </p:nvSpPr>
        <p:spPr>
          <a:xfrm>
            <a:off x="-12032" y="-1"/>
            <a:ext cx="12204032" cy="6858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Titelpagina + Beeld</a:t>
            </a:r>
          </a:p>
        </p:txBody>
      </p:sp>
      <p:sp>
        <p:nvSpPr>
          <p:cNvPr id="252" name="Tijdelijke aanduiding voor afbeelding 16"/>
          <p:cNvSpPr>
            <a:spLocks noGrp="1"/>
          </p:cNvSpPr>
          <p:nvPr>
            <p:ph type="pic" idx="21"/>
          </p:nvPr>
        </p:nvSpPr>
        <p:spPr>
          <a:xfrm>
            <a:off x="4852465" y="0"/>
            <a:ext cx="7339534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8500" y="4883660"/>
            <a:ext cx="3729203" cy="2484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ClrTx/>
              <a:buSzTx/>
              <a:buNone/>
              <a:defRPr b="1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b="1">
                <a:solidFill>
                  <a:srgbClr val="FFFFFF"/>
                </a:solidFill>
              </a:defRPr>
            </a:lvl2pPr>
            <a:lvl3pPr indent="914400">
              <a:buClrTx/>
              <a:buFontTx/>
              <a:defRPr b="1">
                <a:solidFill>
                  <a:srgbClr val="FFFFFF"/>
                </a:solidFill>
              </a:defRPr>
            </a:lvl3pPr>
            <a:lvl4pPr indent="1371600">
              <a:buClrTx/>
              <a:buFontTx/>
              <a:defRPr b="1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4" name="Tijdelijke aanduiding voor tekst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8" y="1413981"/>
            <a:ext cx="3729206" cy="29254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3800">
                <a:solidFill>
                  <a:srgbClr val="FFFFFF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Plaats hier de titel van de presentatie</a:t>
            </a:r>
          </a:p>
        </p:txBody>
      </p:sp>
      <p:sp>
        <p:nvSpPr>
          <p:cNvPr id="255" name="Tijdelijke aanduiding voor tekst 17"/>
          <p:cNvSpPr>
            <a:spLocks noGrp="1"/>
          </p:cNvSpPr>
          <p:nvPr>
            <p:ph type="body" sz="quarter" idx="23" hasCustomPrompt="1"/>
          </p:nvPr>
        </p:nvSpPr>
        <p:spPr>
          <a:xfrm>
            <a:off x="698500" y="5377708"/>
            <a:ext cx="1454400" cy="720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0" indent="0" defTabSz="287655">
              <a:spcBef>
                <a:spcPts val="400"/>
              </a:spcBef>
              <a:buClrTx/>
              <a:buSzTx/>
              <a:buNone/>
              <a:defRPr sz="640"/>
            </a:lvl1pPr>
          </a:lstStyle>
          <a:p>
            <a:r>
              <a:t>  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C8B2F066-9B7C-C54F-9CB0-80B54583A62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98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09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99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0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1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2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3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4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5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6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7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8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19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11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4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8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0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2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Alleen titel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350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61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351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2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3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4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5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6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7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8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9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0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71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63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2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37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1591900"/>
            <a:ext cx="10773500" cy="43564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Klik hier om een bullet te plaatsen.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5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Tekst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DB2A1188-7655-3942-B402-ABAD519EE9F7}"/>
              </a:ext>
            </a:extLst>
          </p:cNvPr>
          <p:cNvSpPr/>
          <p:nvPr userDrawn="1"/>
        </p:nvSpPr>
        <p:spPr>
          <a:xfrm>
            <a:off x="-10750" y="0"/>
            <a:ext cx="12202750" cy="6858000"/>
          </a:xfrm>
          <a:prstGeom prst="rect">
            <a:avLst/>
          </a:prstGeom>
          <a:solidFill>
            <a:srgbClr val="006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96A52489-BD48-5A40-AF40-C7FE89A51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0748" y="0"/>
            <a:ext cx="12202750" cy="6858000"/>
          </a:xfrm>
          <a:custGeom>
            <a:avLst/>
            <a:gdLst>
              <a:gd name="connsiteX0" fmla="*/ 12202750 w 12202750"/>
              <a:gd name="connsiteY0" fmla="*/ 4626493 h 6858000"/>
              <a:gd name="connsiteX1" fmla="*/ 12202750 w 12202750"/>
              <a:gd name="connsiteY1" fmla="*/ 6858000 h 6858000"/>
              <a:gd name="connsiteX2" fmla="*/ 11270933 w 12202750"/>
              <a:gd name="connsiteY2" fmla="*/ 6858000 h 6858000"/>
              <a:gd name="connsiteX3" fmla="*/ 11292806 w 12202750"/>
              <a:gd name="connsiteY3" fmla="*/ 6823366 h 6858000"/>
              <a:gd name="connsiteX4" fmla="*/ 12132976 w 12202750"/>
              <a:gd name="connsiteY4" fmla="*/ 4864546 h 6858000"/>
              <a:gd name="connsiteX5" fmla="*/ 7211067 w 12202750"/>
              <a:gd name="connsiteY5" fmla="*/ 0 h 6858000"/>
              <a:gd name="connsiteX6" fmla="*/ 12202750 w 12202750"/>
              <a:gd name="connsiteY6" fmla="*/ 0 h 6858000"/>
              <a:gd name="connsiteX7" fmla="*/ 12202750 w 12202750"/>
              <a:gd name="connsiteY7" fmla="*/ 1701685 h 6858000"/>
              <a:gd name="connsiteX8" fmla="*/ 12201531 w 12202750"/>
              <a:gd name="connsiteY8" fmla="*/ 1703737 h 6858000"/>
              <a:gd name="connsiteX9" fmla="*/ 12013073 w 12202750"/>
              <a:gd name="connsiteY9" fmla="*/ 2040528 h 6858000"/>
              <a:gd name="connsiteX10" fmla="*/ 6393116 w 12202750"/>
              <a:gd name="connsiteY10" fmla="*/ 3130572 h 6858000"/>
              <a:gd name="connsiteX11" fmla="*/ 7006806 w 12202750"/>
              <a:gd name="connsiteY11" fmla="*/ 307865 h 6858000"/>
              <a:gd name="connsiteX12" fmla="*/ 0 w 12202750"/>
              <a:gd name="connsiteY12" fmla="*/ 0 h 6858000"/>
              <a:gd name="connsiteX13" fmla="*/ 4305911 w 12202750"/>
              <a:gd name="connsiteY13" fmla="*/ 0 h 6858000"/>
              <a:gd name="connsiteX14" fmla="*/ 4155867 w 12202750"/>
              <a:gd name="connsiteY14" fmla="*/ 111493 h 6858000"/>
              <a:gd name="connsiteX15" fmla="*/ 71946 w 12202750"/>
              <a:gd name="connsiteY15" fmla="*/ 4799708 h 6858000"/>
              <a:gd name="connsiteX16" fmla="*/ 0 w 12202750"/>
              <a:gd name="connsiteY16" fmla="*/ 50361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02750" h="6858000">
                <a:moveTo>
                  <a:pt x="12202750" y="4626493"/>
                </a:moveTo>
                <a:lnTo>
                  <a:pt x="12202750" y="6858000"/>
                </a:lnTo>
                <a:lnTo>
                  <a:pt x="11270933" y="6858000"/>
                </a:lnTo>
                <a:lnTo>
                  <a:pt x="11292806" y="6823366"/>
                </a:lnTo>
                <a:cubicBezTo>
                  <a:pt x="11642946" y="6229435"/>
                  <a:pt x="11912279" y="5587138"/>
                  <a:pt x="12132976" y="4864546"/>
                </a:cubicBezTo>
                <a:close/>
                <a:moveTo>
                  <a:pt x="7211067" y="0"/>
                </a:moveTo>
                <a:lnTo>
                  <a:pt x="12202750" y="0"/>
                </a:lnTo>
                <a:lnTo>
                  <a:pt x="12202750" y="1701685"/>
                </a:lnTo>
                <a:lnTo>
                  <a:pt x="12201531" y="1703737"/>
                </a:lnTo>
                <a:cubicBezTo>
                  <a:pt x="12144874" y="1802592"/>
                  <a:pt x="12082910" y="1915911"/>
                  <a:pt x="12013073" y="2040528"/>
                </a:cubicBezTo>
                <a:cubicBezTo>
                  <a:pt x="10966860" y="3848144"/>
                  <a:pt x="7570785" y="5940600"/>
                  <a:pt x="6393116" y="3130572"/>
                </a:cubicBezTo>
                <a:cubicBezTo>
                  <a:pt x="5995310" y="2183970"/>
                  <a:pt x="6384878" y="1279305"/>
                  <a:pt x="7006806" y="307865"/>
                </a:cubicBezTo>
                <a:close/>
                <a:moveTo>
                  <a:pt x="0" y="0"/>
                </a:moveTo>
                <a:lnTo>
                  <a:pt x="4305911" y="0"/>
                </a:lnTo>
                <a:lnTo>
                  <a:pt x="4155867" y="111493"/>
                </a:lnTo>
                <a:cubicBezTo>
                  <a:pt x="2427429" y="1408339"/>
                  <a:pt x="762773" y="2806566"/>
                  <a:pt x="71946" y="4799708"/>
                </a:cubicBezTo>
                <a:lnTo>
                  <a:pt x="0" y="50361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 </a:t>
            </a:r>
            <a:endParaRPr lang="en-GB" dirty="0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7AE71AD1-5D76-2045-8B27-CC0C09C9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13" y="3879852"/>
            <a:ext cx="9358256" cy="1621063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FCFFB82-1AE5-3D4E-9AD9-487B27ADF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664394"/>
            <a:ext cx="5415669" cy="248472"/>
          </a:xfrm>
        </p:spPr>
        <p:txBody>
          <a:bodyPr anchor="ctr"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9C7039-4CB9-294D-98BC-738FE5C22E6A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9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3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4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4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4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6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" name="Rechthoek 6"/>
          <p:cNvSpPr/>
          <p:nvPr/>
        </p:nvSpPr>
        <p:spPr>
          <a:xfrm>
            <a:off x="161518" y="119267"/>
            <a:ext cx="11868965" cy="6408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Logo (Animatie)</a:t>
            </a:r>
          </a:p>
        </p:txBody>
      </p:sp>
      <p:sp>
        <p:nvSpPr>
          <p:cNvPr id="60" name="Freeform 5"/>
          <p:cNvSpPr/>
          <p:nvPr/>
        </p:nvSpPr>
        <p:spPr>
          <a:xfrm>
            <a:off x="4543471" y="3282713"/>
            <a:ext cx="950757" cy="1038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530"/>
                </a:moveTo>
                <a:cubicBezTo>
                  <a:pt x="13838" y="17530"/>
                  <a:pt x="15525" y="15652"/>
                  <a:pt x="15525" y="13148"/>
                </a:cubicBezTo>
                <a:cubicBezTo>
                  <a:pt x="15525" y="0"/>
                  <a:pt x="15525" y="0"/>
                  <a:pt x="15525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3461"/>
                  <a:pt x="21600" y="13461"/>
                  <a:pt x="21600" y="13461"/>
                </a:cubicBezTo>
                <a:cubicBezTo>
                  <a:pt x="21600" y="19096"/>
                  <a:pt x="16538" y="21600"/>
                  <a:pt x="10800" y="21600"/>
                </a:cubicBezTo>
                <a:cubicBezTo>
                  <a:pt x="5062" y="21600"/>
                  <a:pt x="0" y="19096"/>
                  <a:pt x="0" y="13461"/>
                </a:cubicBezTo>
                <a:cubicBezTo>
                  <a:pt x="0" y="0"/>
                  <a:pt x="0" y="0"/>
                  <a:pt x="0" y="0"/>
                </a:cubicBezTo>
                <a:cubicBezTo>
                  <a:pt x="6412" y="0"/>
                  <a:pt x="6412" y="0"/>
                  <a:pt x="6412" y="0"/>
                </a:cubicBezTo>
                <a:cubicBezTo>
                  <a:pt x="6412" y="13148"/>
                  <a:pt x="6412" y="13148"/>
                  <a:pt x="6412" y="13148"/>
                </a:cubicBezTo>
                <a:cubicBezTo>
                  <a:pt x="6412" y="15652"/>
                  <a:pt x="7762" y="17530"/>
                  <a:pt x="10800" y="1753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" name="Freeform 6"/>
          <p:cNvSpPr/>
          <p:nvPr/>
        </p:nvSpPr>
        <p:spPr>
          <a:xfrm>
            <a:off x="3518892" y="3282713"/>
            <a:ext cx="892593" cy="1008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79" y="21600"/>
                </a:moveTo>
                <a:lnTo>
                  <a:pt x="14400" y="21600"/>
                </a:lnTo>
                <a:lnTo>
                  <a:pt x="14400" y="4215"/>
                </a:lnTo>
                <a:lnTo>
                  <a:pt x="21600" y="4215"/>
                </a:lnTo>
                <a:lnTo>
                  <a:pt x="21600" y="0"/>
                </a:lnTo>
                <a:lnTo>
                  <a:pt x="0" y="0"/>
                </a:lnTo>
                <a:lnTo>
                  <a:pt x="0" y="4215"/>
                </a:lnTo>
                <a:lnTo>
                  <a:pt x="7579" y="4215"/>
                </a:lnTo>
                <a:lnTo>
                  <a:pt x="7579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" name="Freeform 7"/>
          <p:cNvSpPr/>
          <p:nvPr/>
        </p:nvSpPr>
        <p:spPr>
          <a:xfrm>
            <a:off x="3790419" y="2276031"/>
            <a:ext cx="943961" cy="94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5" h="21600" extrusionOk="0">
                <a:moveTo>
                  <a:pt x="15162" y="12000"/>
                </a:moveTo>
                <a:cubicBezTo>
                  <a:pt x="13573" y="12343"/>
                  <a:pt x="11985" y="12000"/>
                  <a:pt x="11985" y="9943"/>
                </a:cubicBezTo>
                <a:cubicBezTo>
                  <a:pt x="11985" y="6857"/>
                  <a:pt x="18973" y="4114"/>
                  <a:pt x="19926" y="1371"/>
                </a:cubicBezTo>
                <a:cubicBezTo>
                  <a:pt x="20244" y="686"/>
                  <a:pt x="20244" y="0"/>
                  <a:pt x="19926" y="0"/>
                </a:cubicBezTo>
                <a:cubicBezTo>
                  <a:pt x="19609" y="0"/>
                  <a:pt x="19926" y="343"/>
                  <a:pt x="19291" y="1029"/>
                </a:cubicBezTo>
                <a:cubicBezTo>
                  <a:pt x="16432" y="4114"/>
                  <a:pt x="11668" y="4114"/>
                  <a:pt x="8173" y="5829"/>
                </a:cubicBezTo>
                <a:cubicBezTo>
                  <a:pt x="5632" y="6857"/>
                  <a:pt x="-1356" y="10629"/>
                  <a:pt x="232" y="18514"/>
                </a:cubicBezTo>
                <a:cubicBezTo>
                  <a:pt x="232" y="18857"/>
                  <a:pt x="550" y="20229"/>
                  <a:pt x="868" y="20229"/>
                </a:cubicBezTo>
                <a:cubicBezTo>
                  <a:pt x="868" y="20229"/>
                  <a:pt x="868" y="19543"/>
                  <a:pt x="868" y="18514"/>
                </a:cubicBezTo>
                <a:cubicBezTo>
                  <a:pt x="868" y="13714"/>
                  <a:pt x="6268" y="12343"/>
                  <a:pt x="7856" y="9257"/>
                </a:cubicBezTo>
                <a:cubicBezTo>
                  <a:pt x="8173" y="8914"/>
                  <a:pt x="8491" y="8571"/>
                  <a:pt x="8491" y="8571"/>
                </a:cubicBezTo>
                <a:cubicBezTo>
                  <a:pt x="8491" y="8914"/>
                  <a:pt x="8491" y="8914"/>
                  <a:pt x="8491" y="9257"/>
                </a:cubicBezTo>
                <a:cubicBezTo>
                  <a:pt x="7856" y="12000"/>
                  <a:pt x="5315" y="13371"/>
                  <a:pt x="6268" y="15429"/>
                </a:cubicBezTo>
                <a:cubicBezTo>
                  <a:pt x="6903" y="17829"/>
                  <a:pt x="9762" y="15771"/>
                  <a:pt x="10397" y="14400"/>
                </a:cubicBezTo>
                <a:cubicBezTo>
                  <a:pt x="10715" y="14057"/>
                  <a:pt x="10715" y="13714"/>
                  <a:pt x="11032" y="13714"/>
                </a:cubicBezTo>
                <a:cubicBezTo>
                  <a:pt x="11032" y="13714"/>
                  <a:pt x="11032" y="14400"/>
                  <a:pt x="11032" y="14743"/>
                </a:cubicBezTo>
                <a:cubicBezTo>
                  <a:pt x="10397" y="17486"/>
                  <a:pt x="10079" y="18857"/>
                  <a:pt x="8173" y="20571"/>
                </a:cubicBezTo>
                <a:cubicBezTo>
                  <a:pt x="7538" y="20914"/>
                  <a:pt x="6585" y="21257"/>
                  <a:pt x="6585" y="21600"/>
                </a:cubicBezTo>
                <a:cubicBezTo>
                  <a:pt x="6585" y="21600"/>
                  <a:pt x="7220" y="21600"/>
                  <a:pt x="7538" y="21600"/>
                </a:cubicBezTo>
                <a:cubicBezTo>
                  <a:pt x="12303" y="21257"/>
                  <a:pt x="16432" y="15086"/>
                  <a:pt x="17703" y="10971"/>
                </a:cubicBezTo>
                <a:cubicBezTo>
                  <a:pt x="17703" y="10629"/>
                  <a:pt x="17703" y="10286"/>
                  <a:pt x="17703" y="10286"/>
                </a:cubicBezTo>
                <a:cubicBezTo>
                  <a:pt x="17385" y="9943"/>
                  <a:pt x="17385" y="10286"/>
                  <a:pt x="17068" y="10629"/>
                </a:cubicBezTo>
                <a:cubicBezTo>
                  <a:pt x="16432" y="10971"/>
                  <a:pt x="15797" y="11657"/>
                  <a:pt x="15162" y="120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Freeform 8"/>
          <p:cNvSpPr/>
          <p:nvPr/>
        </p:nvSpPr>
        <p:spPr>
          <a:xfrm>
            <a:off x="6713432" y="3569060"/>
            <a:ext cx="624144" cy="751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29" y="9072"/>
                </a:moveTo>
                <a:cubicBezTo>
                  <a:pt x="4629" y="5616"/>
                  <a:pt x="6686" y="3024"/>
                  <a:pt x="10800" y="3024"/>
                </a:cubicBezTo>
                <a:cubicBezTo>
                  <a:pt x="14914" y="3024"/>
                  <a:pt x="16971" y="5616"/>
                  <a:pt x="16971" y="9072"/>
                </a:cubicBezTo>
                <a:lnTo>
                  <a:pt x="4629" y="9072"/>
                </a:lnTo>
                <a:close/>
                <a:moveTo>
                  <a:pt x="21600" y="11664"/>
                </a:moveTo>
                <a:cubicBezTo>
                  <a:pt x="21600" y="9504"/>
                  <a:pt x="21600" y="9504"/>
                  <a:pt x="21600" y="9504"/>
                </a:cubicBezTo>
                <a:cubicBezTo>
                  <a:pt x="21600" y="3888"/>
                  <a:pt x="18000" y="0"/>
                  <a:pt x="10800" y="0"/>
                </a:cubicBezTo>
                <a:cubicBezTo>
                  <a:pt x="3600" y="0"/>
                  <a:pt x="0" y="5184"/>
                  <a:pt x="0" y="10800"/>
                </a:cubicBezTo>
                <a:cubicBezTo>
                  <a:pt x="0" y="16848"/>
                  <a:pt x="3086" y="21600"/>
                  <a:pt x="10800" y="21600"/>
                </a:cubicBezTo>
                <a:cubicBezTo>
                  <a:pt x="16457" y="21600"/>
                  <a:pt x="20571" y="19008"/>
                  <a:pt x="21086" y="14688"/>
                </a:cubicBezTo>
                <a:cubicBezTo>
                  <a:pt x="16457" y="14688"/>
                  <a:pt x="16457" y="14688"/>
                  <a:pt x="16457" y="14688"/>
                </a:cubicBezTo>
                <a:cubicBezTo>
                  <a:pt x="15943" y="17712"/>
                  <a:pt x="14400" y="18576"/>
                  <a:pt x="10800" y="18576"/>
                </a:cubicBezTo>
                <a:cubicBezTo>
                  <a:pt x="6171" y="18576"/>
                  <a:pt x="4629" y="15120"/>
                  <a:pt x="4629" y="11664"/>
                </a:cubicBezTo>
                <a:lnTo>
                  <a:pt x="21600" y="1166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Rectangle 9"/>
          <p:cNvSpPr/>
          <p:nvPr/>
        </p:nvSpPr>
        <p:spPr>
          <a:xfrm>
            <a:off x="7500883" y="3282713"/>
            <a:ext cx="118566" cy="100892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Freeform 10"/>
          <p:cNvSpPr/>
          <p:nvPr/>
        </p:nvSpPr>
        <p:spPr>
          <a:xfrm>
            <a:off x="7767094" y="3269291"/>
            <a:ext cx="447416" cy="102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00"/>
                </a:moveTo>
                <a:cubicBezTo>
                  <a:pt x="12960" y="8894"/>
                  <a:pt x="12960" y="8894"/>
                  <a:pt x="12960" y="8894"/>
                </a:cubicBezTo>
                <a:cubicBezTo>
                  <a:pt x="20880" y="8894"/>
                  <a:pt x="20880" y="8894"/>
                  <a:pt x="20880" y="8894"/>
                </a:cubicBezTo>
                <a:cubicBezTo>
                  <a:pt x="20880" y="6988"/>
                  <a:pt x="20880" y="6988"/>
                  <a:pt x="20880" y="6988"/>
                </a:cubicBezTo>
                <a:cubicBezTo>
                  <a:pt x="12960" y="6988"/>
                  <a:pt x="12960" y="6988"/>
                  <a:pt x="12960" y="6988"/>
                </a:cubicBezTo>
                <a:cubicBezTo>
                  <a:pt x="12960" y="4447"/>
                  <a:pt x="12960" y="4447"/>
                  <a:pt x="12960" y="4447"/>
                </a:cubicBezTo>
                <a:cubicBezTo>
                  <a:pt x="12960" y="2859"/>
                  <a:pt x="15120" y="2541"/>
                  <a:pt x="18720" y="2541"/>
                </a:cubicBezTo>
                <a:cubicBezTo>
                  <a:pt x="19440" y="2541"/>
                  <a:pt x="20880" y="2541"/>
                  <a:pt x="21600" y="2541"/>
                </a:cubicBezTo>
                <a:cubicBezTo>
                  <a:pt x="21600" y="318"/>
                  <a:pt x="21600" y="318"/>
                  <a:pt x="21600" y="318"/>
                </a:cubicBezTo>
                <a:cubicBezTo>
                  <a:pt x="20160" y="0"/>
                  <a:pt x="18720" y="0"/>
                  <a:pt x="17280" y="0"/>
                </a:cubicBezTo>
                <a:cubicBezTo>
                  <a:pt x="10800" y="0"/>
                  <a:pt x="6480" y="1271"/>
                  <a:pt x="6480" y="4129"/>
                </a:cubicBezTo>
                <a:cubicBezTo>
                  <a:pt x="6480" y="6988"/>
                  <a:pt x="6480" y="6988"/>
                  <a:pt x="6480" y="6988"/>
                </a:cubicBezTo>
                <a:cubicBezTo>
                  <a:pt x="0" y="6988"/>
                  <a:pt x="0" y="6988"/>
                  <a:pt x="0" y="6988"/>
                </a:cubicBezTo>
                <a:cubicBezTo>
                  <a:pt x="0" y="8894"/>
                  <a:pt x="0" y="8894"/>
                  <a:pt x="0" y="8894"/>
                </a:cubicBezTo>
                <a:cubicBezTo>
                  <a:pt x="6480" y="8894"/>
                  <a:pt x="6480" y="8894"/>
                  <a:pt x="6480" y="8894"/>
                </a:cubicBezTo>
                <a:cubicBezTo>
                  <a:pt x="6480" y="21600"/>
                  <a:pt x="6480" y="21600"/>
                  <a:pt x="6480" y="21600"/>
                </a:cubicBezTo>
                <a:lnTo>
                  <a:pt x="1296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Freeform 11"/>
          <p:cNvSpPr/>
          <p:nvPr/>
        </p:nvSpPr>
        <p:spPr>
          <a:xfrm>
            <a:off x="8272673" y="3403515"/>
            <a:ext cx="400437" cy="91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603"/>
                </a:moveTo>
                <a:cubicBezTo>
                  <a:pt x="0" y="6728"/>
                  <a:pt x="0" y="6728"/>
                  <a:pt x="0" y="6728"/>
                </a:cubicBezTo>
                <a:cubicBezTo>
                  <a:pt x="6400" y="6728"/>
                  <a:pt x="6400" y="6728"/>
                  <a:pt x="6400" y="6728"/>
                </a:cubicBezTo>
                <a:cubicBezTo>
                  <a:pt x="6400" y="17351"/>
                  <a:pt x="6400" y="17351"/>
                  <a:pt x="6400" y="17351"/>
                </a:cubicBezTo>
                <a:cubicBezTo>
                  <a:pt x="6400" y="19475"/>
                  <a:pt x="6400" y="21600"/>
                  <a:pt x="16800" y="21600"/>
                </a:cubicBezTo>
                <a:cubicBezTo>
                  <a:pt x="18400" y="21600"/>
                  <a:pt x="20000" y="21246"/>
                  <a:pt x="21600" y="21246"/>
                </a:cubicBezTo>
                <a:cubicBezTo>
                  <a:pt x="21600" y="18767"/>
                  <a:pt x="21600" y="18767"/>
                  <a:pt x="21600" y="18767"/>
                </a:cubicBezTo>
                <a:cubicBezTo>
                  <a:pt x="20800" y="19121"/>
                  <a:pt x="19200" y="19121"/>
                  <a:pt x="17600" y="19121"/>
                </a:cubicBezTo>
                <a:cubicBezTo>
                  <a:pt x="15200" y="19121"/>
                  <a:pt x="13600" y="18413"/>
                  <a:pt x="13600" y="17351"/>
                </a:cubicBezTo>
                <a:cubicBezTo>
                  <a:pt x="13600" y="6728"/>
                  <a:pt x="13600" y="6728"/>
                  <a:pt x="13600" y="6728"/>
                </a:cubicBezTo>
                <a:cubicBezTo>
                  <a:pt x="21600" y="6728"/>
                  <a:pt x="21600" y="6728"/>
                  <a:pt x="21600" y="6728"/>
                </a:cubicBezTo>
                <a:cubicBezTo>
                  <a:pt x="21600" y="4603"/>
                  <a:pt x="21600" y="4603"/>
                  <a:pt x="21600" y="4603"/>
                </a:cubicBezTo>
                <a:cubicBezTo>
                  <a:pt x="13600" y="4603"/>
                  <a:pt x="13600" y="4603"/>
                  <a:pt x="13600" y="4603"/>
                </a:cubicBezTo>
                <a:cubicBezTo>
                  <a:pt x="13600" y="0"/>
                  <a:pt x="13600" y="0"/>
                  <a:pt x="13600" y="0"/>
                </a:cubicBezTo>
                <a:cubicBezTo>
                  <a:pt x="6400" y="1062"/>
                  <a:pt x="6400" y="1062"/>
                  <a:pt x="6400" y="1062"/>
                </a:cubicBezTo>
                <a:cubicBezTo>
                  <a:pt x="6400" y="4603"/>
                  <a:pt x="6400" y="4603"/>
                  <a:pt x="6400" y="4603"/>
                </a:cubicBezTo>
                <a:lnTo>
                  <a:pt x="0" y="460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Freeform 12"/>
          <p:cNvSpPr/>
          <p:nvPr/>
        </p:nvSpPr>
        <p:spPr>
          <a:xfrm>
            <a:off x="5776098" y="3282713"/>
            <a:ext cx="803111" cy="1008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200" y="21600"/>
                  <a:pt x="9200" y="21600"/>
                  <a:pt x="9200" y="21600"/>
                </a:cubicBezTo>
                <a:cubicBezTo>
                  <a:pt x="20400" y="21600"/>
                  <a:pt x="21600" y="13863"/>
                  <a:pt x="21600" y="10961"/>
                </a:cubicBezTo>
                <a:cubicBezTo>
                  <a:pt x="21600" y="8060"/>
                  <a:pt x="20400" y="0"/>
                  <a:pt x="9200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0"/>
                </a:lnTo>
                <a:close/>
                <a:moveTo>
                  <a:pt x="3600" y="2579"/>
                </a:moveTo>
                <a:cubicBezTo>
                  <a:pt x="9200" y="2579"/>
                  <a:pt x="9200" y="2579"/>
                  <a:pt x="9200" y="2579"/>
                </a:cubicBezTo>
                <a:cubicBezTo>
                  <a:pt x="15200" y="2579"/>
                  <a:pt x="18000" y="6448"/>
                  <a:pt x="18000" y="10961"/>
                </a:cubicBezTo>
                <a:cubicBezTo>
                  <a:pt x="18000" y="15475"/>
                  <a:pt x="15200" y="19021"/>
                  <a:pt x="9200" y="19021"/>
                </a:cubicBezTo>
                <a:cubicBezTo>
                  <a:pt x="3600" y="19021"/>
                  <a:pt x="3600" y="19021"/>
                  <a:pt x="3600" y="19021"/>
                </a:cubicBezTo>
                <a:lnTo>
                  <a:pt x="3600" y="257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74" r:id="rId5"/>
  </p:sldLayoutIdLst>
  <p:hf sldNum="0"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9pPr>
    </p:titleStyle>
    <p:bodyStyle>
      <a:lvl1pPr marL="263525" marR="0" indent="-2635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38162" marR="0" indent="-274638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63525" marR="0" indent="-2635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/>
        <a:buAutoNum type="arabicPeriod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538162" marR="0" indent="-2762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/>
        <a:buAutoNum type="alphaLcPeriod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538162" marR="0" indent="-2762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Ondertitel 23"/>
          <p:cNvSpPr txBox="1">
            <a:spLocks noGrp="1"/>
          </p:cNvSpPr>
          <p:nvPr>
            <p:ph type="body" sz="quarter" idx="1"/>
          </p:nvPr>
        </p:nvSpPr>
        <p:spPr>
          <a:xfrm>
            <a:off x="698500" y="4499303"/>
            <a:ext cx="4944918" cy="864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2000" dirty="0"/>
              <a:t>Arjan Droste</a:t>
            </a:r>
            <a:r>
              <a:rPr lang="nl-NL" b="0" dirty="0"/>
              <a:t>, </a:t>
            </a:r>
            <a:br>
              <a:rPr lang="nl-NL" b="0" dirty="0"/>
            </a:br>
            <a:r>
              <a:rPr lang="nl-NL" b="0" dirty="0" err="1"/>
              <a:t>With</a:t>
            </a:r>
            <a:r>
              <a:rPr lang="nl-NL" b="0" dirty="0"/>
              <a:t> </a:t>
            </a:r>
            <a:r>
              <a:rPr lang="nl-NL" b="0" dirty="0" err="1"/>
              <a:t>many</a:t>
            </a:r>
            <a:r>
              <a:rPr lang="nl-NL" b="0" dirty="0"/>
              <a:t> </a:t>
            </a:r>
            <a:r>
              <a:rPr lang="nl-NL" b="0" dirty="0" err="1"/>
              <a:t>contributions</a:t>
            </a:r>
            <a:r>
              <a:rPr lang="nl-NL" b="0" dirty="0"/>
              <a:t> </a:t>
            </a:r>
            <a:r>
              <a:rPr lang="nl-NL" b="0" dirty="0" err="1"/>
              <a:t>from</a:t>
            </a:r>
            <a:r>
              <a:rPr lang="nl-NL" b="0" dirty="0"/>
              <a:t> Marit Bogert, Sandra de Vries &amp; Marchien Boonstra</a:t>
            </a:r>
            <a:endParaRPr b="0" dirty="0"/>
          </a:p>
        </p:txBody>
      </p:sp>
      <p:sp>
        <p:nvSpPr>
          <p:cNvPr id="3153" name="Tijdelijke aanduiding voor tekst 18"/>
          <p:cNvSpPr>
            <a:spLocks noGrp="1"/>
          </p:cNvSpPr>
          <p:nvPr>
            <p:ph type="body" idx="22"/>
          </p:nvPr>
        </p:nvSpPr>
        <p:spPr>
          <a:xfrm>
            <a:off x="698498" y="2693412"/>
            <a:ext cx="5604648" cy="16459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Delft Measures: Assessment of citizen science rainfall observations</a:t>
            </a:r>
          </a:p>
        </p:txBody>
      </p:sp>
      <p:sp>
        <p:nvSpPr>
          <p:cNvPr id="3154" name="Tijdelijke aanduiding voor tekst 42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25000" lnSpcReduction="20000"/>
          </a:bodyPr>
          <a:lstStyle/>
          <a:p>
            <a:r>
              <a:t> </a:t>
            </a:r>
          </a:p>
        </p:txBody>
      </p:sp>
      <p:pic>
        <p:nvPicPr>
          <p:cNvPr id="2" name="Afbeelding 2" descr="Afbeelding met buitenshuis, plant, persoon, kleding&#10;&#10;Automatisch gegenereerde beschrijving">
            <a:extLst>
              <a:ext uri="{FF2B5EF4-FFF2-40B4-BE49-F238E27FC236}">
                <a16:creationId xmlns:a16="http://schemas.microsoft.com/office/drawing/2014/main" id="{66EEC058-3CF8-3A44-834D-1A63DFD7CE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r="32971"/>
          <a:stretch/>
        </p:blipFill>
        <p:spPr>
          <a:xfrm>
            <a:off x="6670090" y="0"/>
            <a:ext cx="5521910" cy="6858000"/>
          </a:xfrm>
          <a:prstGeom prst="rect">
            <a:avLst/>
          </a:prstGeom>
        </p:spPr>
      </p:pic>
      <p:pic>
        <p:nvPicPr>
          <p:cNvPr id="3" name="Afbeelding 15" descr="Afbeelding met schermopname&#10;&#10;Automatisch gegenereerde beschrijving">
            <a:extLst>
              <a:ext uri="{FF2B5EF4-FFF2-40B4-BE49-F238E27FC236}">
                <a16:creationId xmlns:a16="http://schemas.microsoft.com/office/drawing/2014/main" id="{F5A70983-C677-15DE-95F1-FE29E868A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368" y="67485"/>
            <a:ext cx="2722335" cy="2373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77AAF-A3DE-B462-ADBB-822AEC768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E9494EB0-5F5E-21B8-2145-DEA44C17250C}"/>
              </a:ext>
            </a:extLst>
          </p:cNvPr>
          <p:cNvSpPr txBox="1">
            <a:spLocks/>
          </p:cNvSpPr>
          <p:nvPr/>
        </p:nvSpPr>
        <p:spPr>
          <a:xfrm>
            <a:off x="9219554" y="2238257"/>
            <a:ext cx="2815345" cy="408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38162" marR="0" indent="-274638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rabi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lphaL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Next to wall: expected underestimation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Trend shifts</a:t>
            </a:r>
          </a:p>
          <a:p>
            <a:pPr marL="0" indent="0">
              <a:buFontTx/>
              <a:buNone/>
            </a:pPr>
            <a:endParaRPr lang="nl-NL" dirty="0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816FC172-EF88-A38E-5119-891CAE1E1A98}"/>
              </a:ext>
            </a:extLst>
          </p:cNvPr>
          <p:cNvCxnSpPr>
            <a:cxnSpLocks/>
          </p:cNvCxnSpPr>
          <p:nvPr/>
        </p:nvCxnSpPr>
        <p:spPr>
          <a:xfrm flipV="1">
            <a:off x="4076700" y="5791200"/>
            <a:ext cx="437585" cy="257175"/>
          </a:xfrm>
          <a:prstGeom prst="straightConnector1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Afbeelding 5" descr="Afbeelding met buitenshuis, gras, achtertuin, tuin&#10;&#10;Automatisch gegenereerde beschrijving">
            <a:extLst>
              <a:ext uri="{FF2B5EF4-FFF2-40B4-BE49-F238E27FC236}">
                <a16:creationId xmlns:a16="http://schemas.microsoft.com/office/drawing/2014/main" id="{AC725E33-9AB8-706F-9C2E-927079D23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5370" y="877532"/>
            <a:ext cx="7020244" cy="5265183"/>
          </a:xfrm>
          <a:prstGeom prst="rect">
            <a:avLst/>
          </a:prstGeom>
        </p:spPr>
      </p:pic>
      <p:pic>
        <p:nvPicPr>
          <p:cNvPr id="10" name="Afbeelding 9" descr="Afbeelding met buitenshuis, gras, plant, hout&#10;&#10;Automatisch gegenereerde beschrijving">
            <a:extLst>
              <a:ext uri="{FF2B5EF4-FFF2-40B4-BE49-F238E27FC236}">
                <a16:creationId xmlns:a16="http://schemas.microsoft.com/office/drawing/2014/main" id="{022FB643-DDF1-18B3-AD2A-83A82735D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9289" y="877530"/>
            <a:ext cx="7020241" cy="5265181"/>
          </a:xfrm>
          <a:prstGeom prst="rect">
            <a:avLst/>
          </a:prstGeom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C34AF424-E117-6E94-4BE3-B94557EE299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70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B6319-6C5F-DDF0-ABDA-120FE0163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8D9EC-F992-9941-499E-51EB128E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25" y="536031"/>
            <a:ext cx="8377946" cy="490401"/>
          </a:xfrm>
        </p:spPr>
        <p:txBody>
          <a:bodyPr/>
          <a:lstStyle/>
          <a:p>
            <a:r>
              <a:rPr lang="en-US" dirty="0">
                <a:latin typeface="Roboto Slab Bold" pitchFamily="2" charset="0"/>
                <a:ea typeface="Roboto Slab Bold" pitchFamily="2" charset="0"/>
                <a:cs typeface="Roboto Slab Bold" pitchFamily="2" charset="0"/>
              </a:rPr>
              <a:t>Errors in tipping volume</a:t>
            </a:r>
            <a:endParaRPr lang="nl-NL" dirty="0">
              <a:latin typeface="Roboto Slab Bold" pitchFamily="2" charset="0"/>
              <a:ea typeface="Roboto Slab Bold" pitchFamily="2" charset="0"/>
              <a:cs typeface="Roboto Slab Bold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32F56E-B110-517E-1946-D0ACB783AA6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11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472DE72-B485-C3AC-8854-A8F745416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398" y="1488647"/>
            <a:ext cx="4498651" cy="3936107"/>
          </a:xfrm>
        </p:spPr>
        <p:txBody>
          <a:bodyPr>
            <a:normAutofit/>
          </a:bodyPr>
          <a:lstStyle/>
          <a:p>
            <a:r>
              <a:rPr lang="en-US" sz="2400" dirty="0"/>
              <a:t>Lower tipping volume</a:t>
            </a:r>
          </a:p>
          <a:p>
            <a:r>
              <a:rPr lang="en-US" sz="2400" dirty="0"/>
              <a:t>Overestimation of rainfall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CF7243-3BE4-2A66-C98D-4806B5BE8628}"/>
              </a:ext>
            </a:extLst>
          </p:cNvPr>
          <p:cNvGrpSpPr/>
          <p:nvPr/>
        </p:nvGrpSpPr>
        <p:grpSpPr>
          <a:xfrm>
            <a:off x="8856666" y="3100203"/>
            <a:ext cx="2726114" cy="2203906"/>
            <a:chOff x="8220032" y="3141823"/>
            <a:chExt cx="2726114" cy="2203906"/>
          </a:xfrm>
        </p:grpSpPr>
        <p:pic>
          <p:nvPicPr>
            <p:cNvPr id="18" name="Afbeelding 17" descr="Afbeelding met schoeisel&#10;&#10;Automatisch gegenereerde beschrijving">
              <a:extLst>
                <a:ext uri="{FF2B5EF4-FFF2-40B4-BE49-F238E27FC236}">
                  <a16:creationId xmlns:a16="http://schemas.microsoft.com/office/drawing/2014/main" id="{F30C8A4A-FFFF-58B5-1F1D-79D10003F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0387" y="3141823"/>
              <a:ext cx="1155759" cy="2162286"/>
            </a:xfrm>
            <a:prstGeom prst="rect">
              <a:avLst/>
            </a:prstGeom>
          </p:spPr>
        </p:pic>
        <p:pic>
          <p:nvPicPr>
            <p:cNvPr id="20" name="Afbeelding 19" descr="Afbeelding met schoeisel, schoen&#10;&#10;Beschrijving automatisch gegenereerd met gemiddelde betrouwbaarheid">
              <a:extLst>
                <a:ext uri="{FF2B5EF4-FFF2-40B4-BE49-F238E27FC236}">
                  <a16:creationId xmlns:a16="http://schemas.microsoft.com/office/drawing/2014/main" id="{9975C483-2D27-29B3-8E69-42ABB832D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0032" y="3250121"/>
              <a:ext cx="1251014" cy="209560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C7B233-DDFA-1BFC-938E-012EE809E877}"/>
              </a:ext>
            </a:extLst>
          </p:cNvPr>
          <p:cNvGrpSpPr/>
          <p:nvPr/>
        </p:nvGrpSpPr>
        <p:grpSpPr>
          <a:xfrm>
            <a:off x="4489438" y="1813957"/>
            <a:ext cx="3308408" cy="3636499"/>
            <a:chOff x="2927771" y="1855793"/>
            <a:chExt cx="3308408" cy="3636499"/>
          </a:xfrm>
        </p:grpSpPr>
        <p:pic>
          <p:nvPicPr>
            <p:cNvPr id="10" name="Afbeelding 9" descr="Afbeelding met schoeisel, schoenen, mode&#10;&#10;Beschrijving automatisch gegenereerd met gemiddelde betrouwbaarheid">
              <a:extLst>
                <a:ext uri="{FF2B5EF4-FFF2-40B4-BE49-F238E27FC236}">
                  <a16:creationId xmlns:a16="http://schemas.microsoft.com/office/drawing/2014/main" id="{50E8DF2D-836F-AF32-1C44-8239BD873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771" y="1951985"/>
              <a:ext cx="1228788" cy="3533957"/>
            </a:xfrm>
            <a:prstGeom prst="rect">
              <a:avLst/>
            </a:prstGeom>
          </p:spPr>
        </p:pic>
        <p:pic>
          <p:nvPicPr>
            <p:cNvPr id="16" name="Afbeelding 15" descr="Afbeelding met Slippers, schoeisel, schoenen, mode&#10;&#10;Automatisch gegenereerde beschrijving">
              <a:extLst>
                <a:ext uri="{FF2B5EF4-FFF2-40B4-BE49-F238E27FC236}">
                  <a16:creationId xmlns:a16="http://schemas.microsoft.com/office/drawing/2014/main" id="{E5C0A2AD-00AC-D1A3-A99E-7C496C298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14"/>
            <a:stretch/>
          </p:blipFill>
          <p:spPr>
            <a:xfrm>
              <a:off x="4879111" y="2649894"/>
              <a:ext cx="1251014" cy="2842398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0500FBCA-536A-B0F1-06E2-1C7B80A0F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6362" y="1855793"/>
              <a:ext cx="1469817" cy="866486"/>
            </a:xfrm>
            <a:prstGeom prst="rect">
              <a:avLst/>
            </a:prstGeom>
          </p:spPr>
        </p:pic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0D15329D-13CC-B1B9-DB68-BB50973C0848}"/>
              </a:ext>
            </a:extLst>
          </p:cNvPr>
          <p:cNvSpPr txBox="1"/>
          <p:nvPr/>
        </p:nvSpPr>
        <p:spPr>
          <a:xfrm>
            <a:off x="4126355" y="5599801"/>
            <a:ext cx="46288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  <a:sym typeface="Arial"/>
              </a:rPr>
              <a:t>Incomplete emptying of tipping bucket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MU Sans Serif" panose="02000603000000000000" pitchFamily="50" charset="0"/>
              <a:ea typeface="CMU Sans Serif" panose="02000603000000000000" pitchFamily="50" charset="0"/>
              <a:cs typeface="CMU Sans Serif" panose="02000603000000000000" pitchFamily="50" charset="0"/>
              <a:sym typeface="Arial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0DA493A-8735-E001-F8F1-020E27E1784B}"/>
              </a:ext>
            </a:extLst>
          </p:cNvPr>
          <p:cNvSpPr txBox="1"/>
          <p:nvPr/>
        </p:nvSpPr>
        <p:spPr>
          <a:xfrm>
            <a:off x="8845540" y="5593876"/>
            <a:ext cx="18309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  <a:sym typeface="Arial"/>
              </a:rPr>
              <a:t>Tilted station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MU Sans Serif" panose="02000603000000000000" pitchFamily="50" charset="0"/>
              <a:ea typeface="CMU Sans Serif" panose="02000603000000000000" pitchFamily="50" charset="0"/>
              <a:cs typeface="CMU Sans Serif" panose="02000603000000000000" pitchFamily="50" charset="0"/>
              <a:sym typeface="Arial"/>
            </a:endParaRPr>
          </a:p>
        </p:txBody>
      </p:sp>
      <p:pic>
        <p:nvPicPr>
          <p:cNvPr id="5" name="Afbeelding 5" descr="Afbeelding met ontwerp&#10;&#10;Beschrijving automatisch gegenereerd met gemiddelde betrouwbaarheid">
            <a:extLst>
              <a:ext uri="{FF2B5EF4-FFF2-40B4-BE49-F238E27FC236}">
                <a16:creationId xmlns:a16="http://schemas.microsoft.com/office/drawing/2014/main" id="{DE4EA547-09B9-C77C-FBDD-1ED490A3DC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" y="1337596"/>
            <a:ext cx="4474890" cy="39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4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4A020-B865-D901-81BF-0B312AB2F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8034D-BF51-266F-9940-59EA641D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987" y="717354"/>
            <a:ext cx="8377946" cy="490401"/>
          </a:xfrm>
        </p:spPr>
        <p:txBody>
          <a:bodyPr/>
          <a:lstStyle/>
          <a:p>
            <a:r>
              <a:rPr lang="en-US" dirty="0">
                <a:latin typeface="Roboto Slab Bold" pitchFamily="2" charset="0"/>
                <a:ea typeface="Roboto Slab Bold" pitchFamily="2" charset="0"/>
                <a:cs typeface="Roboto Slab Bold" pitchFamily="2" charset="0"/>
              </a:rPr>
              <a:t>Alecto 1 vs. references</a:t>
            </a:r>
            <a:endParaRPr lang="nl-NL" dirty="0">
              <a:latin typeface="Roboto Slab Bold" pitchFamily="2" charset="0"/>
              <a:ea typeface="Roboto Slab Bold" pitchFamily="2" charset="0"/>
              <a:cs typeface="Roboto Slab Bold" pitchFamily="2" charset="0"/>
            </a:endParaRPr>
          </a:p>
        </p:txBody>
      </p:sp>
      <p:pic>
        <p:nvPicPr>
          <p:cNvPr id="5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E19E1030-FBA8-5D53-414F-152705E86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0" y="5881741"/>
            <a:ext cx="1743075" cy="1073438"/>
          </a:xfrm>
          <a:prstGeom prst="rect">
            <a:avLst/>
          </a:prstGeom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EDCC3CAA-39B8-71F0-46AD-EEA7A9ECCA70}"/>
              </a:ext>
            </a:extLst>
          </p:cNvPr>
          <p:cNvSpPr txBox="1">
            <a:spLocks/>
          </p:cNvSpPr>
          <p:nvPr/>
        </p:nvSpPr>
        <p:spPr>
          <a:xfrm>
            <a:off x="820429" y="1919040"/>
            <a:ext cx="3806435" cy="408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38162" marR="0" indent="-274638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rabi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lphaL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Overestimation Alecto, ~10% higher than KNMI (WMO) manual gauge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Good correlation with gauge and radar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Large differences within (established) precipitation measurement techniques!</a:t>
            </a:r>
          </a:p>
          <a:p>
            <a:pPr marL="0" indent="0">
              <a:buNone/>
            </a:pPr>
            <a:endParaRPr lang="en-US" sz="2400" dirty="0">
              <a:latin typeface="CMU Sans Serif" panose="02000603000000000000" pitchFamily="50" charset="0"/>
              <a:ea typeface="CMU Sans Serif" panose="02000603000000000000" pitchFamily="50" charset="0"/>
              <a:cs typeface="CMU Sans Serif" panose="02000603000000000000" pitchFamily="50" charset="0"/>
            </a:endParaRPr>
          </a:p>
          <a:p>
            <a:endParaRPr lang="en-US" sz="2400" dirty="0">
              <a:latin typeface="CMU Sans Serif" panose="02000603000000000000" pitchFamily="50" charset="0"/>
              <a:ea typeface="CMU Sans Serif" panose="02000603000000000000" pitchFamily="50" charset="0"/>
              <a:cs typeface="CMU Sans Serif" panose="02000603000000000000" pitchFamily="50" charset="0"/>
            </a:endParaRPr>
          </a:p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731F46-2BC7-E664-7A46-4AB9A64344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12</a:t>
            </a:fld>
            <a:endParaRPr lang="nl-N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16759B-7CCA-D1A1-51EC-29FFD5A83E64}"/>
              </a:ext>
            </a:extLst>
          </p:cNvPr>
          <p:cNvGrpSpPr/>
          <p:nvPr/>
        </p:nvGrpSpPr>
        <p:grpSpPr>
          <a:xfrm>
            <a:off x="4735509" y="1207755"/>
            <a:ext cx="7324041" cy="5068403"/>
            <a:chOff x="2641704" y="1652990"/>
            <a:chExt cx="6376444" cy="4463511"/>
          </a:xfrm>
        </p:grpSpPr>
        <p:pic>
          <p:nvPicPr>
            <p:cNvPr id="7" name="Afbeelding 6" descr="Afbeelding met tekst, diagram, kaart, schermopname&#10;&#10;Automatisch gegenereerde beschrijving">
              <a:extLst>
                <a:ext uri="{FF2B5EF4-FFF2-40B4-BE49-F238E27FC236}">
                  <a16:creationId xmlns:a16="http://schemas.microsoft.com/office/drawing/2014/main" id="{156D09D1-F321-1D59-04C6-4EEB4A1DB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704" y="1652990"/>
              <a:ext cx="6376444" cy="4463511"/>
            </a:xfrm>
            <a:prstGeom prst="rect">
              <a:avLst/>
            </a:prstGeom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C14AC5F-6E0E-F16A-4083-57EDA53F2CC1}"/>
                </a:ext>
              </a:extLst>
            </p:cNvPr>
            <p:cNvSpPr/>
            <p:nvPr/>
          </p:nvSpPr>
          <p:spPr>
            <a:xfrm>
              <a:off x="7147249" y="2995127"/>
              <a:ext cx="298580" cy="2575249"/>
            </a:xfrm>
            <a:prstGeom prst="rect">
              <a:avLst/>
            </a:prstGeom>
            <a:noFill/>
            <a:ln w="28575" cap="flat">
              <a:solidFill>
                <a:srgbClr val="C0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37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22704-4CD1-DC5F-10D8-91AD7D5B3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C0EA2-1EE5-FE45-3A1B-44312EF7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798" y="595952"/>
            <a:ext cx="8377946" cy="490401"/>
          </a:xfrm>
        </p:spPr>
        <p:txBody>
          <a:bodyPr/>
          <a:lstStyle/>
          <a:p>
            <a:r>
              <a:rPr lang="en-US" dirty="0">
                <a:latin typeface="Roboto Slab Bold" pitchFamily="2" charset="0"/>
                <a:ea typeface="Roboto Slab Bold" pitchFamily="2" charset="0"/>
                <a:cs typeface="Roboto Slab Bold" pitchFamily="2" charset="0"/>
              </a:rPr>
              <a:t>Relative bias as function of placement</a:t>
            </a:r>
            <a:endParaRPr lang="nl-NL" dirty="0">
              <a:latin typeface="Roboto Slab Bold" pitchFamily="2" charset="0"/>
              <a:ea typeface="Roboto Slab Bold" pitchFamily="2" charset="0"/>
              <a:cs typeface="Roboto Slab Bold" pitchFamily="2" charset="0"/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8081A791-A287-D17A-C8FD-BDCEB90D5736}"/>
              </a:ext>
            </a:extLst>
          </p:cNvPr>
          <p:cNvSpPr txBox="1">
            <a:spLocks/>
          </p:cNvSpPr>
          <p:nvPr/>
        </p:nvSpPr>
        <p:spPr>
          <a:xfrm>
            <a:off x="3095624" y="2200220"/>
            <a:ext cx="3400287" cy="439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38162" marR="0" indent="-274638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rabi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lphaL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Tx/>
              <a:buNone/>
            </a:pPr>
            <a:endParaRPr lang="nl-NL" dirty="0"/>
          </a:p>
        </p:txBody>
      </p:sp>
      <p:pic>
        <p:nvPicPr>
          <p:cNvPr id="12" name="Afbeelding 11" descr="Afbeelding met tekst, schermopname, diagram, Rechthoek&#10;&#10;Automatisch gegenereerde beschrijving">
            <a:extLst>
              <a:ext uri="{FF2B5EF4-FFF2-40B4-BE49-F238E27FC236}">
                <a16:creationId xmlns:a16="http://schemas.microsoft.com/office/drawing/2014/main" id="{96622451-97C1-1F31-B34E-E0C3878B4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08" y="1377246"/>
            <a:ext cx="8126984" cy="4990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06AF1-4F7B-3037-30ED-0F74DC2F761B}"/>
              </a:ext>
            </a:extLst>
          </p:cNvPr>
          <p:cNvSpPr txBox="1"/>
          <p:nvPr/>
        </p:nvSpPr>
        <p:spPr>
          <a:xfrm>
            <a:off x="6759096" y="4932280"/>
            <a:ext cx="130232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(near wall)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B15D7-1039-BCFB-9EB9-BAEFD846FCDE}"/>
              </a:ext>
            </a:extLst>
          </p:cNvPr>
          <p:cNvSpPr txBox="1"/>
          <p:nvPr/>
        </p:nvSpPr>
        <p:spPr>
          <a:xfrm>
            <a:off x="7025374" y="2846988"/>
            <a:ext cx="130232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(rooftop)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49ED2-97DA-157D-A485-5DBA44E51248}"/>
              </a:ext>
            </a:extLst>
          </p:cNvPr>
          <p:cNvSpPr txBox="1"/>
          <p:nvPr/>
        </p:nvSpPr>
        <p:spPr>
          <a:xfrm>
            <a:off x="4329932" y="3769334"/>
            <a:ext cx="130232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(tilted)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8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142C1-037A-3215-E3C2-4C2E56E9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D7137-A3B6-E93C-5CAC-F7DC0B02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37" y="613483"/>
            <a:ext cx="8377946" cy="490401"/>
          </a:xfrm>
        </p:spPr>
        <p:txBody>
          <a:bodyPr/>
          <a:lstStyle/>
          <a:p>
            <a:r>
              <a:rPr lang="en-US" dirty="0">
                <a:latin typeface="Roboto Slab Bold" pitchFamily="2" charset="0"/>
                <a:ea typeface="Roboto Slab Bold" pitchFamily="2" charset="0"/>
                <a:cs typeface="Roboto Slab Bold" pitchFamily="2" charset="0"/>
              </a:rPr>
              <a:t>Interaction with DMR participants</a:t>
            </a:r>
            <a:endParaRPr lang="nl-NL" dirty="0">
              <a:latin typeface="Roboto Slab Bold" pitchFamily="2" charset="0"/>
              <a:ea typeface="Roboto Slab Bold" pitchFamily="2" charset="0"/>
              <a:cs typeface="Roboto Slab Bold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9DDD12-287E-C5B6-FC71-3DC969A6A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38" y="1632021"/>
            <a:ext cx="4995419" cy="435646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  <a:ea typeface="CMU Sans Serif" panose="02000603000000000000" pitchFamily="50" charset="0"/>
                <a:cs typeface="CMU Sans Serif" panose="02000603000000000000" pitchFamily="50" charset="0"/>
              </a:rPr>
              <a:t>Survey completed in September 2023</a:t>
            </a:r>
          </a:p>
          <a:p>
            <a:r>
              <a:rPr lang="en-US" sz="2400" dirty="0">
                <a:latin typeface="+mj-lt"/>
                <a:ea typeface="CMU Sans Serif" panose="02000603000000000000" pitchFamily="50" charset="0"/>
                <a:cs typeface="CMU Sans Serif" panose="02000603000000000000" pitchFamily="50" charset="0"/>
              </a:rPr>
              <a:t>Questions on maintenance and monitoring frequency</a:t>
            </a:r>
          </a:p>
          <a:p>
            <a:r>
              <a:rPr lang="en-US" sz="2400" dirty="0">
                <a:latin typeface="+mj-lt"/>
                <a:ea typeface="CMU Sans Serif" panose="02000603000000000000" pitchFamily="50" charset="0"/>
                <a:cs typeface="CMU Sans Serif" panose="02000603000000000000" pitchFamily="50" charset="0"/>
              </a:rPr>
              <a:t>Photos from participants</a:t>
            </a:r>
          </a:p>
          <a:p>
            <a:r>
              <a:rPr lang="en-US" sz="2400" b="0" i="0" dirty="0">
                <a:effectLst/>
                <a:latin typeface="+mj-lt"/>
                <a:ea typeface="CMU Sans Serif" panose="02000603000000000000" pitchFamily="50" charset="0"/>
                <a:cs typeface="CMU Sans Serif" panose="02000603000000000000" pitchFamily="50" charset="0"/>
              </a:rPr>
              <a:t>Home visits to assist with the installation; </a:t>
            </a:r>
          </a:p>
          <a:p>
            <a:r>
              <a:rPr lang="en-US" sz="2400" dirty="0">
                <a:latin typeface="+mj-lt"/>
              </a:rPr>
              <a:t>Complex installation process leads to missing data</a:t>
            </a:r>
          </a:p>
          <a:p>
            <a:endParaRPr lang="en-US" sz="2400" b="0" i="0" dirty="0">
              <a:effectLst/>
              <a:latin typeface="+mj-lt"/>
              <a:ea typeface="CMU Sans Serif" panose="02000603000000000000" pitchFamily="50" charset="0"/>
              <a:cs typeface="CMU Sans Serif" panose="02000603000000000000" pitchFamily="50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7085D8-1853-FE40-2576-1A0ADC2CA1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14</a:t>
            </a:fld>
            <a:endParaRPr lang="nl-NL"/>
          </a:p>
        </p:txBody>
      </p:sp>
      <p:pic>
        <p:nvPicPr>
          <p:cNvPr id="10" name="Afbeelding 9" descr="Afbeelding met buitenshuis, gras, plant, persoon&#10;&#10;Automatisch gegenereerde beschrijving">
            <a:extLst>
              <a:ext uri="{FF2B5EF4-FFF2-40B4-BE49-F238E27FC236}">
                <a16:creationId xmlns:a16="http://schemas.microsoft.com/office/drawing/2014/main" id="{8BD001EF-E394-C9B8-194C-58BEA07125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" t="3165" r="22245" b="7583"/>
          <a:stretch/>
        </p:blipFill>
        <p:spPr>
          <a:xfrm>
            <a:off x="7463058" y="3210629"/>
            <a:ext cx="3275046" cy="2901560"/>
          </a:xfrm>
          <a:prstGeom prst="rect">
            <a:avLst/>
          </a:prstGeom>
        </p:spPr>
      </p:pic>
      <p:pic>
        <p:nvPicPr>
          <p:cNvPr id="9" name="Afbeelding 8" descr="Afbeelding met badkamer, gootsteen, plastic, toilet&#10;&#10;Automatisch gegenereerde beschrijving">
            <a:extLst>
              <a:ext uri="{FF2B5EF4-FFF2-40B4-BE49-F238E27FC236}">
                <a16:creationId xmlns:a16="http://schemas.microsoft.com/office/drawing/2014/main" id="{F57E00F4-7DB6-2E20-02E6-480CF81254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t="17564" r="9020" b="31307"/>
          <a:stretch/>
        </p:blipFill>
        <p:spPr>
          <a:xfrm>
            <a:off x="6301443" y="1182686"/>
            <a:ext cx="4436661" cy="23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45D7B-D86A-00C8-3E1A-CE9667AA8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lescoop, buitenshuis&#10;&#10;Automatisch gegenereerde beschrijving">
            <a:extLst>
              <a:ext uri="{FF2B5EF4-FFF2-40B4-BE49-F238E27FC236}">
                <a16:creationId xmlns:a16="http://schemas.microsoft.com/office/drawing/2014/main" id="{710B27AA-CA25-A72D-4B21-B2ECE9F5F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582" y="3801095"/>
            <a:ext cx="3042849" cy="22821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0E373-4E00-63EC-01EE-E08EA680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494611"/>
            <a:ext cx="8377946" cy="490401"/>
          </a:xfrm>
        </p:spPr>
        <p:txBody>
          <a:bodyPr/>
          <a:lstStyle/>
          <a:p>
            <a:r>
              <a:rPr lang="en-US" dirty="0">
                <a:latin typeface="Roboto Slab Bold" pitchFamily="2" charset="0"/>
                <a:ea typeface="Roboto Slab Bold" pitchFamily="2" charset="0"/>
                <a:cs typeface="Roboto Slab Bold" pitchFamily="2" charset="0"/>
              </a:rPr>
              <a:t>DMR Participants </a:t>
            </a:r>
            <a:endParaRPr lang="nl-NL" dirty="0">
              <a:latin typeface="Roboto Slab Bold" pitchFamily="2" charset="0"/>
              <a:ea typeface="Roboto Slab Bold" pitchFamily="2" charset="0"/>
              <a:cs typeface="Roboto Slab Bold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638AA0-0F86-517D-83B3-4542B3BB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999" y="1381886"/>
            <a:ext cx="8654172" cy="393858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Variation in setups and bias, not always explained by photographs.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Limited options for station placement: realistic conditions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How often do they check their station &amp; data?</a:t>
            </a:r>
          </a:p>
        </p:txBody>
      </p:sp>
      <p:pic>
        <p:nvPicPr>
          <p:cNvPr id="14" name="Afbeelding 13" descr="Afbeelding met gras, buitenshuis, plant, kat&#10;&#10;Automatisch gegenereerde beschrijving">
            <a:extLst>
              <a:ext uri="{FF2B5EF4-FFF2-40B4-BE49-F238E27FC236}">
                <a16:creationId xmlns:a16="http://schemas.microsoft.com/office/drawing/2014/main" id="{3B8FA31B-6018-6898-EC40-5C7A48EC4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91" y="3420736"/>
            <a:ext cx="1366906" cy="3042852"/>
          </a:xfrm>
          <a:prstGeom prst="rect">
            <a:avLst/>
          </a:prstGeom>
        </p:spPr>
      </p:pic>
      <p:pic>
        <p:nvPicPr>
          <p:cNvPr id="19" name="Afbeelding 18" descr="Afbeelding met buitenshuis, gebouw, boom, plant&#10;&#10;Automatisch gegenereerde beschrijving">
            <a:extLst>
              <a:ext uri="{FF2B5EF4-FFF2-40B4-BE49-F238E27FC236}">
                <a16:creationId xmlns:a16="http://schemas.microsoft.com/office/drawing/2014/main" id="{0694F916-0D3A-516F-7C0A-30EAD3039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06" y="3420736"/>
            <a:ext cx="2282139" cy="3042852"/>
          </a:xfrm>
          <a:prstGeom prst="rect">
            <a:avLst/>
          </a:prstGeom>
        </p:spPr>
      </p:pic>
      <p:pic>
        <p:nvPicPr>
          <p:cNvPr id="25" name="Afbeelding 24" descr="Afbeelding met buitenshuis, gebouw, plant, raam&#10;&#10;Automatisch gegenereerde beschrijving">
            <a:extLst>
              <a:ext uri="{FF2B5EF4-FFF2-40B4-BE49-F238E27FC236}">
                <a16:creationId xmlns:a16="http://schemas.microsoft.com/office/drawing/2014/main" id="{3A2EEA70-FE09-D4FD-23AB-8D3C67C47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3365" y="3801096"/>
            <a:ext cx="3042851" cy="2282138"/>
          </a:xfrm>
          <a:prstGeom prst="rect">
            <a:avLst/>
          </a:prstGeom>
        </p:spPr>
      </p:pic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1F02C262-1987-EA97-EA36-5E6234B52E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97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3D3C4-94E9-ED98-5C28-A350AC1B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lescoop, buitenshuis&#10;&#10;Automatisch gegenereerde beschrijving">
            <a:extLst>
              <a:ext uri="{FF2B5EF4-FFF2-40B4-BE49-F238E27FC236}">
                <a16:creationId xmlns:a16="http://schemas.microsoft.com/office/drawing/2014/main" id="{3120A053-D292-3E72-9BAD-216833B96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582" y="3801095"/>
            <a:ext cx="3042849" cy="22821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3FFEB0-9C3D-712F-4264-63CBC869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494611"/>
            <a:ext cx="8377946" cy="490401"/>
          </a:xfrm>
        </p:spPr>
        <p:txBody>
          <a:bodyPr/>
          <a:lstStyle/>
          <a:p>
            <a:r>
              <a:rPr lang="en-US" dirty="0">
                <a:latin typeface="Roboto Slab Bold" pitchFamily="2" charset="0"/>
                <a:ea typeface="Roboto Slab Bold" pitchFamily="2" charset="0"/>
                <a:cs typeface="Roboto Slab Bold" pitchFamily="2" charset="0"/>
              </a:rPr>
              <a:t>DMR Participants </a:t>
            </a:r>
            <a:endParaRPr lang="nl-NL" dirty="0">
              <a:latin typeface="Roboto Slab Bold" pitchFamily="2" charset="0"/>
              <a:ea typeface="Roboto Slab Bold" pitchFamily="2" charset="0"/>
              <a:cs typeface="Roboto Slab Bold" pitchFamily="2" charset="0"/>
            </a:endParaRPr>
          </a:p>
        </p:txBody>
      </p:sp>
      <p:pic>
        <p:nvPicPr>
          <p:cNvPr id="14" name="Afbeelding 13" descr="Afbeelding met gras, buitenshuis, plant, kat&#10;&#10;Automatisch gegenereerde beschrijving">
            <a:extLst>
              <a:ext uri="{FF2B5EF4-FFF2-40B4-BE49-F238E27FC236}">
                <a16:creationId xmlns:a16="http://schemas.microsoft.com/office/drawing/2014/main" id="{D412FB74-79FE-CFCD-A068-02E835358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91" y="3420736"/>
            <a:ext cx="1366906" cy="3042852"/>
          </a:xfrm>
          <a:prstGeom prst="rect">
            <a:avLst/>
          </a:prstGeom>
        </p:spPr>
      </p:pic>
      <p:pic>
        <p:nvPicPr>
          <p:cNvPr id="19" name="Afbeelding 18" descr="Afbeelding met buitenshuis, gebouw, boom, plant&#10;&#10;Automatisch gegenereerde beschrijving">
            <a:extLst>
              <a:ext uri="{FF2B5EF4-FFF2-40B4-BE49-F238E27FC236}">
                <a16:creationId xmlns:a16="http://schemas.microsoft.com/office/drawing/2014/main" id="{AADE1813-F01D-D6E8-48D7-4FA8CBBE2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06" y="3420736"/>
            <a:ext cx="2282139" cy="3042852"/>
          </a:xfrm>
          <a:prstGeom prst="rect">
            <a:avLst/>
          </a:prstGeom>
        </p:spPr>
      </p:pic>
      <p:pic>
        <p:nvPicPr>
          <p:cNvPr id="25" name="Afbeelding 24" descr="Afbeelding met buitenshuis, gebouw, plant, raam&#10;&#10;Automatisch gegenereerde beschrijving">
            <a:extLst>
              <a:ext uri="{FF2B5EF4-FFF2-40B4-BE49-F238E27FC236}">
                <a16:creationId xmlns:a16="http://schemas.microsoft.com/office/drawing/2014/main" id="{097D3747-48BB-6F84-6CDF-60D7D82912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3365" y="3801096"/>
            <a:ext cx="3042851" cy="2282138"/>
          </a:xfrm>
          <a:prstGeom prst="rect">
            <a:avLst/>
          </a:prstGeom>
        </p:spPr>
      </p:pic>
      <p:pic>
        <p:nvPicPr>
          <p:cNvPr id="4" name="Afbeelding 3" descr="Afbeelding met buitenshuis, tuin, plant&#10;&#10;Automatisch gegenereerde beschrijving">
            <a:extLst>
              <a:ext uri="{FF2B5EF4-FFF2-40B4-BE49-F238E27FC236}">
                <a16:creationId xmlns:a16="http://schemas.microsoft.com/office/drawing/2014/main" id="{DC51BB67-3508-73AA-C1B3-73DCFB211C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3362" y="688688"/>
            <a:ext cx="3042849" cy="2282137"/>
          </a:xfrm>
          <a:prstGeom prst="rect">
            <a:avLst/>
          </a:prstGeom>
        </p:spPr>
      </p:pic>
      <p:pic>
        <p:nvPicPr>
          <p:cNvPr id="8" name="Afbeelding 7" descr="Afbeelding met buitenshuis, boom, tuin, gras&#10;&#10;Automatisch gegenereerde beschrijving">
            <a:extLst>
              <a:ext uri="{FF2B5EF4-FFF2-40B4-BE49-F238E27FC236}">
                <a16:creationId xmlns:a16="http://schemas.microsoft.com/office/drawing/2014/main" id="{DD40613E-B25E-41C8-F5EF-731BB6F363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952" y="688689"/>
            <a:ext cx="3042852" cy="2282139"/>
          </a:xfrm>
          <a:prstGeom prst="rect">
            <a:avLst/>
          </a:prstGeom>
        </p:spPr>
      </p:pic>
      <p:pic>
        <p:nvPicPr>
          <p:cNvPr id="10" name="Afbeelding 9" descr="Afbeelding met buitenshuis, gebouw, raam, hemel&#10;&#10;Automatisch gegenereerde beschrijving">
            <a:extLst>
              <a:ext uri="{FF2B5EF4-FFF2-40B4-BE49-F238E27FC236}">
                <a16:creationId xmlns:a16="http://schemas.microsoft.com/office/drawing/2014/main" id="{A63B6676-1F2A-9B76-CA7E-61C9F24911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25" y="1142971"/>
            <a:ext cx="2944279" cy="2208210"/>
          </a:xfrm>
          <a:prstGeom prst="rect">
            <a:avLst/>
          </a:prstGeom>
        </p:spPr>
      </p:pic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3989F358-8220-DD81-6A1C-549A37919E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16</a:t>
            </a:fld>
            <a:endParaRPr lang="nl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6058E0-5551-FBE0-9046-DE7C18CFC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2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92E98-E614-89AB-B64E-97E5837A4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826F2-D2B7-C618-2DE4-AA370279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21" y="476323"/>
            <a:ext cx="8377946" cy="490401"/>
          </a:xfrm>
        </p:spPr>
        <p:txBody>
          <a:bodyPr/>
          <a:lstStyle/>
          <a:p>
            <a:r>
              <a:rPr lang="en-US" dirty="0">
                <a:latin typeface="Roboto Slab Bold" pitchFamily="2" charset="0"/>
                <a:ea typeface="Roboto Slab Bold" pitchFamily="2" charset="0"/>
                <a:cs typeface="Roboto Slab Bold" pitchFamily="2" charset="0"/>
              </a:rPr>
              <a:t>DMR Participants: maintenance </a:t>
            </a:r>
            <a:endParaRPr lang="nl-NL" dirty="0">
              <a:latin typeface="Roboto Slab Bold" pitchFamily="2" charset="0"/>
              <a:ea typeface="Roboto Slab Bold" pitchFamily="2" charset="0"/>
              <a:cs typeface="Roboto Slab Bold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45F51D-2024-A69D-8A12-886F31834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295" y="1363598"/>
            <a:ext cx="8654172" cy="393858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Frequency of maintenance variable amongst participants; cleaning often done less than once a month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No clear relationship between maintenance, setup information and bias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38D7F4E5-A805-29F6-C4C9-338C88B606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17</a:t>
            </a:fld>
            <a:endParaRPr lang="nl-NL"/>
          </a:p>
        </p:txBody>
      </p:sp>
      <p:pic>
        <p:nvPicPr>
          <p:cNvPr id="12" name="Afbeelding 11" descr="Afbeelding met schermopname, Rechthoek, plein, Kleurrijkheid&#10;&#10;Automatisch gegenereerde beschrijving">
            <a:extLst>
              <a:ext uri="{FF2B5EF4-FFF2-40B4-BE49-F238E27FC236}">
                <a16:creationId xmlns:a16="http://schemas.microsoft.com/office/drawing/2014/main" id="{F855188F-DA48-4BB6-101A-FEEA7079A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21" y="2679193"/>
            <a:ext cx="8633515" cy="36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2CFEA-E0C6-18EB-B35A-497A28BBA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771C8-BE5B-CDC0-9D79-EDF3EBD4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21" y="476323"/>
            <a:ext cx="8377946" cy="490401"/>
          </a:xfrm>
        </p:spPr>
        <p:txBody>
          <a:bodyPr/>
          <a:lstStyle/>
          <a:p>
            <a:r>
              <a:rPr lang="en-US" dirty="0">
                <a:latin typeface="Roboto Slab Bold" pitchFamily="2" charset="0"/>
                <a:ea typeface="Roboto Slab Bold" pitchFamily="2" charset="0"/>
                <a:cs typeface="Roboto Slab Bold" pitchFamily="2" charset="0"/>
              </a:rPr>
              <a:t>DMR Participants: data check </a:t>
            </a:r>
            <a:endParaRPr lang="nl-NL" dirty="0">
              <a:latin typeface="Roboto Slab Bold" pitchFamily="2" charset="0"/>
              <a:ea typeface="Roboto Slab Bold" pitchFamily="2" charset="0"/>
              <a:cs typeface="Roboto Slab Bold" pitchFamily="2" charset="0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9BF484E6-3154-FAEE-7745-A65EDF357D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18</a:t>
            </a:fld>
            <a:endParaRPr lang="nl-NL"/>
          </a:p>
        </p:txBody>
      </p:sp>
      <p:pic>
        <p:nvPicPr>
          <p:cNvPr id="12" name="Afbeelding 11" descr="Afbeelding met schermopname, Rechthoek, plein, Kleurrijkheid&#10;&#10;Automatisch gegenereerde beschrijving">
            <a:extLst>
              <a:ext uri="{FF2B5EF4-FFF2-40B4-BE49-F238E27FC236}">
                <a16:creationId xmlns:a16="http://schemas.microsoft.com/office/drawing/2014/main" id="{75E54FA4-509D-D7FC-9950-95A69C5F0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21" y="2679193"/>
            <a:ext cx="8633515" cy="3634756"/>
          </a:xfrm>
          <a:prstGeom prst="rect">
            <a:avLst/>
          </a:prstGeom>
        </p:spPr>
      </p:pic>
      <p:pic>
        <p:nvPicPr>
          <p:cNvPr id="5" name="Afbeelding 6" descr="Afbeelding met tekst, schermopname, Rechthoek, Graphics&#10;&#10;Automatisch gegenereerde beschrijving">
            <a:extLst>
              <a:ext uri="{FF2B5EF4-FFF2-40B4-BE49-F238E27FC236}">
                <a16:creationId xmlns:a16="http://schemas.microsoft.com/office/drawing/2014/main" id="{35D5AC5D-0C2C-4F60-4558-7253D4738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1234716"/>
            <a:ext cx="9911277" cy="55010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78D8B1-2493-97C1-79F4-D56C06529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870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F2139-FEAB-AB98-60B2-CD933CE46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DC67F-4D9F-8E38-C32F-487C7F7C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49" y="639615"/>
            <a:ext cx="8377946" cy="490401"/>
          </a:xfrm>
        </p:spPr>
        <p:txBody>
          <a:bodyPr/>
          <a:lstStyle/>
          <a:p>
            <a:r>
              <a:rPr lang="en-US" dirty="0">
                <a:latin typeface="Roboto Slab Bold" pitchFamily="2" charset="0"/>
                <a:ea typeface="Roboto Slab Bold" pitchFamily="2" charset="0"/>
                <a:cs typeface="Roboto Slab Bold" pitchFamily="2" charset="0"/>
              </a:rPr>
              <a:t>The Green Village setup</a:t>
            </a:r>
            <a:endParaRPr lang="nl-NL" dirty="0">
              <a:latin typeface="Roboto Slab Bold" pitchFamily="2" charset="0"/>
              <a:ea typeface="Roboto Slab Bold" pitchFamily="2" charset="0"/>
              <a:cs typeface="Roboto Slab Bold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7AEA8E-C541-687A-D689-DDCD33384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423" y="2160816"/>
            <a:ext cx="7769354" cy="3172356"/>
          </a:xfrm>
        </p:spPr>
        <p:txBody>
          <a:bodyPr>
            <a:normAutofit fontScale="92500" lnSpcReduction="10000"/>
          </a:bodyPr>
          <a:lstStyle/>
          <a:p>
            <a:endParaRPr lang="en-US" sz="2400" dirty="0">
              <a:latin typeface="CMU Sans Serif" panose="02000603000000000000" pitchFamily="50" charset="0"/>
              <a:ea typeface="CMU Sans Serif" panose="02000603000000000000" pitchFamily="50" charset="0"/>
              <a:cs typeface="CMU Sans Serif" panose="02000603000000000000" pitchFamily="50" charset="0"/>
            </a:endParaRP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Accurate rainfall accumulations compared to KNMI references, overestimation of 10%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General quality of measurements quite good!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Lower tipping volume due to incomplete emptying of tipping bucket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Substantial biases for tilted and obstructed stations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Lower correlation on 5 min resolution due to sampling errors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074CB1DF-F5D7-70FD-8419-9BDC75419A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19</a:t>
            </a:fld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BED9811-0A27-720A-2456-C2AAD15871E9}"/>
              </a:ext>
            </a:extLst>
          </p:cNvPr>
          <p:cNvSpPr txBox="1"/>
          <p:nvPr/>
        </p:nvSpPr>
        <p:spPr>
          <a:xfrm>
            <a:off x="936918" y="1129483"/>
            <a:ext cx="6130212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i="1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H</a:t>
            </a:r>
            <a:r>
              <a:rPr lang="en-US" sz="1800" b="0" i="1" dirty="0">
                <a:effectLst/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ow accurate and reliable are the precipitation observations of the Alecto WS-5500, and is it possible to quantify setup differences?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1273925-A2AE-0F22-AA2A-5AD420B11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191" y="1028132"/>
            <a:ext cx="1533739" cy="809738"/>
          </a:xfrm>
          <a:prstGeom prst="rect">
            <a:avLst/>
          </a:prstGeom>
        </p:spPr>
      </p:pic>
      <p:pic>
        <p:nvPicPr>
          <p:cNvPr id="4" name="Afbeelding 5" descr="Afbeelding met buitenshuis, gras, grond, speeltuin&#10;&#10;Automatisch gegenereerde beschrijving">
            <a:extLst>
              <a:ext uri="{FF2B5EF4-FFF2-40B4-BE49-F238E27FC236}">
                <a16:creationId xmlns:a16="http://schemas.microsoft.com/office/drawing/2014/main" id="{3E3E21DC-05D5-5368-F4F4-A5E42CC36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57" y="1961538"/>
            <a:ext cx="3514344" cy="46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2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6781-3835-0B43-0877-1CF67CA9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Delft Measures</a:t>
            </a:r>
            <a:r>
              <a:rPr lang="en-GB" dirty="0"/>
              <a:t> Citizen Science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FA595-6F28-C958-CC09-C635E2BCA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499" y="1591900"/>
            <a:ext cx="5840845" cy="435646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Citizen science project, focusing on urban climate in Delft, the Netherlands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Over 50 Citizen Scientists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“Adopt” a weather station to measure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Alecto WS-5500</a:t>
            </a:r>
          </a:p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Research opportunities:</a:t>
            </a:r>
          </a:p>
          <a:p>
            <a:pPr lvl="1"/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Weather observations: rain, temperature, </a:t>
            </a:r>
            <a:b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</a:br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humidity, soil moisture </a:t>
            </a:r>
          </a:p>
          <a:p>
            <a:pPr lvl="1"/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Heat stress, UHI</a:t>
            </a:r>
          </a:p>
          <a:p>
            <a:pPr lvl="1"/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Benefits of citizen input for hydrometeorology</a:t>
            </a:r>
          </a:p>
          <a:p>
            <a:pPr marL="0" indent="0">
              <a:buNone/>
            </a:pPr>
            <a:endParaRPr lang="nl-NL" dirty="0"/>
          </a:p>
          <a:p>
            <a:endParaRPr lang="en-GB" dirty="0"/>
          </a:p>
        </p:txBody>
      </p:sp>
      <p:sp>
        <p:nvSpPr>
          <p:cNvPr id="5" name="Tekstvak 7">
            <a:extLst>
              <a:ext uri="{FF2B5EF4-FFF2-40B4-BE49-F238E27FC236}">
                <a16:creationId xmlns:a16="http://schemas.microsoft.com/office/drawing/2014/main" id="{595FA847-7077-38F0-A881-EB43FD730D8A}"/>
              </a:ext>
            </a:extLst>
          </p:cNvPr>
          <p:cNvSpPr txBox="1"/>
          <p:nvPr/>
        </p:nvSpPr>
        <p:spPr>
          <a:xfrm>
            <a:off x="7366391" y="5271298"/>
            <a:ext cx="4338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  <a:sym typeface="Arial"/>
              </a:rPr>
              <a:t>DMR data availability as of December 2023</a:t>
            </a:r>
            <a:endParaRPr kumimoji="0" lang="nl-NL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MU Sans Serif" panose="02000603000000000000" pitchFamily="50" charset="0"/>
              <a:ea typeface="CMU Sans Serif" panose="02000603000000000000" pitchFamily="50" charset="0"/>
              <a:cs typeface="CMU Sans Serif" panose="02000603000000000000" pitchFamily="50" charset="0"/>
              <a:sym typeface="Arial"/>
            </a:endParaRPr>
          </a:p>
        </p:txBody>
      </p:sp>
      <p:pic>
        <p:nvPicPr>
          <p:cNvPr id="6" name="Picture 5" descr="A person standing in the grass&#10;&#10;Description automatically generated">
            <a:extLst>
              <a:ext uri="{FF2B5EF4-FFF2-40B4-BE49-F238E27FC236}">
                <a16:creationId xmlns:a16="http://schemas.microsoft.com/office/drawing/2014/main" id="{A15355E3-E543-6542-1922-850715346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60" y="1422860"/>
            <a:ext cx="5723040" cy="42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99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8873D-9A07-82EC-A463-393C1D50C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E4F23-1139-CBC3-7A5E-38569D5C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77" y="741499"/>
            <a:ext cx="8377946" cy="490401"/>
          </a:xfrm>
        </p:spPr>
        <p:txBody>
          <a:bodyPr/>
          <a:lstStyle/>
          <a:p>
            <a:r>
              <a:rPr lang="en-US" dirty="0">
                <a:latin typeface="Roboto Slab Bold" pitchFamily="2" charset="0"/>
                <a:ea typeface="Roboto Slab Bold" pitchFamily="2" charset="0"/>
                <a:cs typeface="Roboto Slab Bold" pitchFamily="2" charset="0"/>
              </a:rPr>
              <a:t>DMR Participants</a:t>
            </a:r>
            <a:endParaRPr lang="nl-NL" dirty="0">
              <a:latin typeface="Roboto Slab Bold" pitchFamily="2" charset="0"/>
              <a:ea typeface="Roboto Slab Bold" pitchFamily="2" charset="0"/>
              <a:cs typeface="Roboto Slab Bold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63BC94-A4DC-873B-DBB2-7493346A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177" y="2621902"/>
            <a:ext cx="8654172" cy="26872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  <a:ea typeface="CMU Sans Serif" panose="02000603000000000000" pitchFamily="50" charset="0"/>
                <a:cs typeface="CMU Sans Serif" panose="02000603000000000000" pitchFamily="50" charset="0"/>
              </a:rPr>
              <a:t>Large variation in bias for different stations</a:t>
            </a:r>
          </a:p>
          <a:p>
            <a:r>
              <a:rPr lang="en-US" sz="2400" dirty="0">
                <a:latin typeface="+mj-lt"/>
              </a:rPr>
              <a:t>Large variation in maintenance frequency</a:t>
            </a:r>
          </a:p>
          <a:p>
            <a:r>
              <a:rPr lang="en-US" sz="2400" dirty="0">
                <a:latin typeface="+mj-lt"/>
              </a:rPr>
              <a:t>Large variation in station setups</a:t>
            </a:r>
          </a:p>
          <a:p>
            <a:r>
              <a:rPr lang="en-US" sz="2400" dirty="0">
                <a:latin typeface="+mj-lt"/>
              </a:rPr>
              <a:t>No clear relationship between station bias, maintenance or location from available data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  <a:ea typeface="CMU Sans Serif" panose="02000603000000000000" pitchFamily="50" charset="0"/>
              <a:cs typeface="CMU Sans Serif" panose="02000603000000000000" pitchFamily="50" charset="0"/>
            </a:endParaRPr>
          </a:p>
          <a:p>
            <a:endParaRPr lang="en-US" sz="2400" dirty="0">
              <a:latin typeface="+mj-lt"/>
              <a:ea typeface="CMU Sans Serif" panose="02000603000000000000" pitchFamily="50" charset="0"/>
              <a:cs typeface="CMU Sans Serif" panose="02000603000000000000" pitchFamily="50" charset="0"/>
            </a:endParaRPr>
          </a:p>
        </p:txBody>
      </p:sp>
      <p:sp>
        <p:nvSpPr>
          <p:cNvPr id="248" name="Tijdelijke aanduiding voor dianummer 247">
            <a:extLst>
              <a:ext uri="{FF2B5EF4-FFF2-40B4-BE49-F238E27FC236}">
                <a16:creationId xmlns:a16="http://schemas.microsoft.com/office/drawing/2014/main" id="{05CA0769-E187-45F3-64EE-CFCE852B69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20</a:t>
            </a:fld>
            <a:endParaRPr lang="nl-NL"/>
          </a:p>
        </p:txBody>
      </p:sp>
      <p:sp>
        <p:nvSpPr>
          <p:cNvPr id="251" name="Tekstvak 250">
            <a:extLst>
              <a:ext uri="{FF2B5EF4-FFF2-40B4-BE49-F238E27FC236}">
                <a16:creationId xmlns:a16="http://schemas.microsoft.com/office/drawing/2014/main" id="{4CBE47CD-10E8-2BAB-DFF2-95DCDD0D846A}"/>
              </a:ext>
            </a:extLst>
          </p:cNvPr>
          <p:cNvSpPr txBox="1"/>
          <p:nvPr/>
        </p:nvSpPr>
        <p:spPr>
          <a:xfrm>
            <a:off x="589446" y="1313623"/>
            <a:ext cx="613021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b="0" i="1" dirty="0">
                <a:effectLst/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How does the monitoring and maintenance of owners of PWS influence data quality?</a:t>
            </a:r>
          </a:p>
        </p:txBody>
      </p:sp>
      <p:pic>
        <p:nvPicPr>
          <p:cNvPr id="253" name="Afbeelding 252">
            <a:extLst>
              <a:ext uri="{FF2B5EF4-FFF2-40B4-BE49-F238E27FC236}">
                <a16:creationId xmlns:a16="http://schemas.microsoft.com/office/drawing/2014/main" id="{223C8AB0-CCBC-BC00-6305-995C3F414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35" y="1636788"/>
            <a:ext cx="2634143" cy="18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4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203E-346A-1936-E192-F647427B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conclude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C97B6-1EA5-90B8-A8BA-EF5765B6B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Station setup is a strong component of bias and error in PWS (rainfall) data</a:t>
            </a:r>
          </a:p>
          <a:p>
            <a:r>
              <a:rPr lang="en-GB" sz="2400" dirty="0"/>
              <a:t>Station quality vs setup quality </a:t>
            </a:r>
          </a:p>
          <a:p>
            <a:r>
              <a:rPr lang="en-GB" sz="2400" dirty="0"/>
              <a:t>How to deal with this? </a:t>
            </a:r>
          </a:p>
          <a:p>
            <a:endParaRPr lang="en-GB" sz="2400" dirty="0"/>
          </a:p>
          <a:p>
            <a:r>
              <a:rPr lang="en-GB" sz="2400" dirty="0"/>
              <a:t>Citizen input is very valuable to correct PWS data</a:t>
            </a:r>
          </a:p>
          <a:p>
            <a:pPr lvl="1"/>
            <a:r>
              <a:rPr lang="en-GB" sz="2400" dirty="0"/>
              <a:t>And to foster interest &amp; participation in science!</a:t>
            </a:r>
          </a:p>
          <a:p>
            <a:endParaRPr lang="en-GB" sz="2400" dirty="0"/>
          </a:p>
          <a:p>
            <a:r>
              <a:rPr lang="en-US" sz="2400" dirty="0"/>
              <a:t>Currently: make link to local urban morphology</a:t>
            </a:r>
          </a:p>
          <a:p>
            <a:endParaRPr lang="en-US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4944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43B21ADF-AC91-4738-AAFA-9356794F93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00A6D6"/>
          </a:solidFill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19F502-C245-4036-9F1B-103CAB35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3908728"/>
            <a:ext cx="9358256" cy="1621063"/>
          </a:xfrm>
        </p:spPr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</a:t>
            </a:r>
          </a:p>
        </p:txBody>
      </p:sp>
      <p:sp>
        <p:nvSpPr>
          <p:cNvPr id="34" name="Ondertitel 33">
            <a:extLst>
              <a:ext uri="{FF2B5EF4-FFF2-40B4-BE49-F238E27FC236}">
                <a16:creationId xmlns:a16="http://schemas.microsoft.com/office/drawing/2014/main" id="{55F2191D-2484-4649-8731-A1464E3FA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Arjan Droste</a:t>
            </a:r>
          </a:p>
          <a:p>
            <a:r>
              <a:rPr lang="nl-NL" dirty="0"/>
              <a:t>a.m.droste@tudelft.nl</a:t>
            </a:r>
          </a:p>
        </p:txBody>
      </p:sp>
    </p:spTree>
    <p:extLst>
      <p:ext uri="{BB962C8B-B14F-4D97-AF65-F5344CB8AC3E}">
        <p14:creationId xmlns:p14="http://schemas.microsoft.com/office/powerpoint/2010/main" val="1062321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FD07-C600-4E8F-5F07-0DC4CCE4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Filtering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22047-F8DE-B2F0-BC6D-10D0B66AD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444118"/>
            <a:ext cx="10773500" cy="4356464"/>
          </a:xfrm>
        </p:spPr>
        <p:txBody>
          <a:bodyPr>
            <a:normAutofit/>
          </a:bodyPr>
          <a:lstStyle/>
          <a:p>
            <a:r>
              <a:rPr lang="en-GB" sz="2000" dirty="0"/>
              <a:t>Following Netatmo QC algorithm from De Vos et al. (2019)</a:t>
            </a:r>
          </a:p>
          <a:p>
            <a:r>
              <a:rPr lang="en-GB" sz="2000" dirty="0"/>
              <a:t>High Influx (HI), Faulty Zero (FZ) &amp; Station Outlier (SO) errors + Bias Correction</a:t>
            </a:r>
          </a:p>
          <a:p>
            <a:r>
              <a:rPr lang="en-GB" sz="2000" dirty="0"/>
              <a:t>Filtering based on neighbouring stations</a:t>
            </a:r>
          </a:p>
        </p:txBody>
      </p:sp>
      <p:pic>
        <p:nvPicPr>
          <p:cNvPr id="7" name="Afbeelding 6" descr="Afbeelding met tekst, ontwerp, illustratie&#10;&#10;Automatisch gegenereerde beschrijving">
            <a:extLst>
              <a:ext uri="{FF2B5EF4-FFF2-40B4-BE49-F238E27FC236}">
                <a16:creationId xmlns:a16="http://schemas.microsoft.com/office/drawing/2014/main" id="{1F71992E-42A3-8943-E8B2-BBF6EF7AD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9" y="2773623"/>
            <a:ext cx="4958608" cy="3940173"/>
          </a:xfrm>
          <a:prstGeom prst="rect">
            <a:avLst/>
          </a:prstGeom>
        </p:spPr>
      </p:pic>
      <p:pic>
        <p:nvPicPr>
          <p:cNvPr id="8" name="Afbeelding 6" descr="Afbeelding met tekst, illustratie, ontwerp&#10;&#10;Automatisch gegenereerde beschrijving">
            <a:extLst>
              <a:ext uri="{FF2B5EF4-FFF2-40B4-BE49-F238E27FC236}">
                <a16:creationId xmlns:a16="http://schemas.microsoft.com/office/drawing/2014/main" id="{BBA7BCCB-2D4C-035A-93B3-F6A31136B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68" y="2773622"/>
            <a:ext cx="4835342" cy="40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0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3705C-66C5-396C-A9A9-BBEC632C6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5B40-A1A5-B7D8-D165-6088A7D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Filtering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1E482-D6F1-C683-34A8-251733716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444118"/>
            <a:ext cx="10773500" cy="4356464"/>
          </a:xfrm>
        </p:spPr>
        <p:txBody>
          <a:bodyPr>
            <a:normAutofit/>
          </a:bodyPr>
          <a:lstStyle/>
          <a:p>
            <a:r>
              <a:rPr lang="en-GB" sz="2000" dirty="0"/>
              <a:t>Following Netatmo QC algorithm from De Vos et al. (2019)</a:t>
            </a:r>
          </a:p>
          <a:p>
            <a:r>
              <a:rPr lang="en-GB" sz="2000" dirty="0"/>
              <a:t>High Influx (HI), Faulty Zero (FZ) &amp; Station Outlier (SO) errors + Bias Correction</a:t>
            </a:r>
          </a:p>
          <a:p>
            <a:r>
              <a:rPr lang="en-GB" sz="2000" dirty="0"/>
              <a:t>Filtering based on neighbouring stations</a:t>
            </a:r>
          </a:p>
        </p:txBody>
      </p:sp>
      <p:pic>
        <p:nvPicPr>
          <p:cNvPr id="4" name="Afbeelding 4" descr="Afbeelding met schermopname, diagram, lijn&#10;&#10;Automatisch gegenereerde beschrijving">
            <a:extLst>
              <a:ext uri="{FF2B5EF4-FFF2-40B4-BE49-F238E27FC236}">
                <a16:creationId xmlns:a16="http://schemas.microsoft.com/office/drawing/2014/main" id="{F0D4D275-9497-EB28-4904-2564E3089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" y="2674893"/>
            <a:ext cx="4738967" cy="39645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Afbeelding 8" descr="Afbeelding met gereedschap&#10;&#10;Automatisch gegenereerde beschrijving">
            <a:extLst>
              <a:ext uri="{FF2B5EF4-FFF2-40B4-BE49-F238E27FC236}">
                <a16:creationId xmlns:a16="http://schemas.microsoft.com/office/drawing/2014/main" id="{CA1EA296-A610-EA14-BF77-D471662DB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33" y="2674893"/>
            <a:ext cx="4738967" cy="396458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6555634-B869-12A2-EB1E-BE7AD995F9EA}"/>
              </a:ext>
            </a:extLst>
          </p:cNvPr>
          <p:cNvSpPr/>
          <p:nvPr/>
        </p:nvSpPr>
        <p:spPr>
          <a:xfrm>
            <a:off x="5569527" y="4147127"/>
            <a:ext cx="914400" cy="637309"/>
          </a:xfrm>
          <a:prstGeom prst="rightArrow">
            <a:avLst/>
          </a:prstGeom>
          <a:solidFill>
            <a:srgbClr val="0066A2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307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2F5E-97BF-DB72-A856-35E9BEE0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Citizen Science in (urban) meteorology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DEBA6-9EC6-0E50-242D-C2F7351F7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361179"/>
            <a:ext cx="4954155" cy="4356464"/>
          </a:xfrm>
        </p:spPr>
        <p:txBody>
          <a:bodyPr>
            <a:normAutofit/>
          </a:bodyPr>
          <a:lstStyle/>
          <a:p>
            <a:r>
              <a:rPr lang="en-GB" sz="2400" dirty="0"/>
              <a:t>PWS: valuable for urban weather data</a:t>
            </a:r>
          </a:p>
          <a:p>
            <a:r>
              <a:rPr lang="en-GB" sz="2400" dirty="0"/>
              <a:t>But: just a data-pull, without citizen interactions</a:t>
            </a:r>
          </a:p>
          <a:p>
            <a:r>
              <a:rPr lang="en-GB" sz="2400" dirty="0"/>
              <a:t>Station setup unknown, which can cause massive errors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C94A8-A034-1955-B544-3907804C9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26" y="3705007"/>
            <a:ext cx="7869935" cy="2919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531D3-26C7-80C7-8D2E-92558BE7F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29" y="1724400"/>
            <a:ext cx="5982535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3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64090-169B-537E-7EC4-2C088B1CF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D5DEC3-C8EA-519A-846E-6742DFA31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26" y="3705007"/>
            <a:ext cx="7869935" cy="2919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C5997F-483E-F6CB-6BC4-C76B9FEAA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29" y="1724400"/>
            <a:ext cx="5982535" cy="1848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FBDC8-8283-0A68-E652-43719C7F4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4"/>
            <a:ext cx="5785293" cy="36742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4F45900-DF37-B3A3-3FE0-6AD0FE3C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A6F9-4F2F-780B-5263-4B1F4601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we quantify the effect of ‘bad’ setup?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248D6-980C-6B3C-0563-E08886454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We assume an “ideal” installation, but that’s often not possible</a:t>
            </a:r>
          </a:p>
          <a:p>
            <a:r>
              <a:rPr lang="en-GB" sz="2000" dirty="0"/>
              <a:t>People are limited by space, personal choices, skill</a:t>
            </a:r>
          </a:p>
          <a:p>
            <a:r>
              <a:rPr lang="en-GB" sz="2000" b="1" dirty="0"/>
              <a:t>What is the effect of station installation on the observed PWS rainfall?</a:t>
            </a:r>
          </a:p>
          <a:p>
            <a:r>
              <a:rPr lang="en-GB" sz="2000" dirty="0"/>
              <a:t>What are the hindrances people have for PWS measurements?</a:t>
            </a:r>
          </a:p>
        </p:txBody>
      </p:sp>
      <p:pic>
        <p:nvPicPr>
          <p:cNvPr id="4" name="Google Shape;212;p29">
            <a:extLst>
              <a:ext uri="{FF2B5EF4-FFF2-40B4-BE49-F238E27FC236}">
                <a16:creationId xmlns:a16="http://schemas.microsoft.com/office/drawing/2014/main" id="{C21B6D65-F816-C4CA-BACC-948DE8C611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6674"/>
          <a:stretch/>
        </p:blipFill>
        <p:spPr>
          <a:xfrm>
            <a:off x="7123862" y="3636017"/>
            <a:ext cx="2341984" cy="2198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2;p29">
            <a:extLst>
              <a:ext uri="{FF2B5EF4-FFF2-40B4-BE49-F238E27FC236}">
                <a16:creationId xmlns:a16="http://schemas.microsoft.com/office/drawing/2014/main" id="{D70A2445-B23B-5B94-EB76-2F5C793E2A2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2718" b="33956"/>
          <a:stretch/>
        </p:blipFill>
        <p:spPr>
          <a:xfrm>
            <a:off x="1813746" y="3636017"/>
            <a:ext cx="2341984" cy="2198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2;p29">
            <a:extLst>
              <a:ext uri="{FF2B5EF4-FFF2-40B4-BE49-F238E27FC236}">
                <a16:creationId xmlns:a16="http://schemas.microsoft.com/office/drawing/2014/main" id="{1444F21C-BA1E-92B5-E393-B4B6A5A2B93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67780"/>
          <a:stretch/>
        </p:blipFill>
        <p:spPr>
          <a:xfrm>
            <a:off x="4377040" y="3708964"/>
            <a:ext cx="2341984" cy="2125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6428DA-38E2-19B4-5B0A-790FD8F79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1" y="1688213"/>
            <a:ext cx="4139830" cy="194275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H</a:t>
            </a:r>
            <a:r>
              <a:rPr lang="en-US" sz="2400" b="0" i="0" dirty="0">
                <a:effectLst/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ow accurate and reliable are the precipitation observations of the Alecto WS-5500, and is it possible to quantify setup differences?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DA04E3-AD03-9512-85E1-82882B979E5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95057" y="6240205"/>
            <a:ext cx="76944" cy="184666"/>
          </a:xfrm>
        </p:spPr>
        <p:txBody>
          <a:bodyPr/>
          <a:lstStyle/>
          <a:p>
            <a:fld id="{86CB4B4D-7CA3-9044-876B-883B54F8677D}" type="slidenum">
              <a:rPr lang="nl-NL" smtClean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6</a:t>
            </a:fld>
            <a:endParaRPr lang="nl-NL" dirty="0">
              <a:latin typeface="CMU Sans Serif" panose="02000603000000000000" pitchFamily="50" charset="0"/>
              <a:ea typeface="CMU Sans Serif" panose="02000603000000000000" pitchFamily="50" charset="0"/>
              <a:cs typeface="CMU Sans Serif" panose="02000603000000000000" pitchFamily="50" charset="0"/>
            </a:endParaRPr>
          </a:p>
        </p:txBody>
      </p:sp>
      <p:pic>
        <p:nvPicPr>
          <p:cNvPr id="8" name="Afbeelding 7" descr="Afbeelding met tekst, computer, schermopname, computer&#10;&#10;Automatisch gegenereerde beschrijving">
            <a:extLst>
              <a:ext uri="{FF2B5EF4-FFF2-40B4-BE49-F238E27FC236}">
                <a16:creationId xmlns:a16="http://schemas.microsoft.com/office/drawing/2014/main" id="{77C27DDB-3B97-2245-ED61-17EB56F03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47" y="507910"/>
            <a:ext cx="5955310" cy="4328653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89E69126-18BB-D530-6818-1C50DE8D9C64}"/>
              </a:ext>
            </a:extLst>
          </p:cNvPr>
          <p:cNvSpPr/>
          <p:nvPr/>
        </p:nvSpPr>
        <p:spPr>
          <a:xfrm>
            <a:off x="5290456" y="3209730"/>
            <a:ext cx="3209731" cy="1763485"/>
          </a:xfrm>
          <a:prstGeom prst="rect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F27E10-D01C-8CE0-C430-5A0ACB76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pic>
        <p:nvPicPr>
          <p:cNvPr id="2" name="Afbeelding 2" descr="Afbeelding met buitenshuis, plant, persoon, kleding&#10;&#10;Automatisch gegenereerde beschrijving">
            <a:extLst>
              <a:ext uri="{FF2B5EF4-FFF2-40B4-BE49-F238E27FC236}">
                <a16:creationId xmlns:a16="http://schemas.microsoft.com/office/drawing/2014/main" id="{D4013E3B-5CF4-1D21-122E-040971B70A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r="32971"/>
          <a:stretch/>
        </p:blipFill>
        <p:spPr>
          <a:xfrm>
            <a:off x="0" y="3555999"/>
            <a:ext cx="2673571" cy="33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0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DA04E3-AD03-9512-85E1-82882B979E5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95057" y="6240205"/>
            <a:ext cx="76944" cy="184666"/>
          </a:xfrm>
        </p:spPr>
        <p:txBody>
          <a:bodyPr/>
          <a:lstStyle/>
          <a:p>
            <a:fld id="{86CB4B4D-7CA3-9044-876B-883B54F8677D}" type="slidenum">
              <a:rPr lang="nl-NL" smtClean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7</a:t>
            </a:fld>
            <a:endParaRPr lang="nl-NL" dirty="0">
              <a:latin typeface="CMU Sans Serif" panose="02000603000000000000" pitchFamily="50" charset="0"/>
              <a:ea typeface="CMU Sans Serif" panose="02000603000000000000" pitchFamily="50" charset="0"/>
              <a:cs typeface="CMU Sans Serif" panose="02000603000000000000" pitchFamily="50" charset="0"/>
            </a:endParaRPr>
          </a:p>
        </p:txBody>
      </p:sp>
      <p:pic>
        <p:nvPicPr>
          <p:cNvPr id="8" name="Afbeelding 7" descr="Afbeelding met tekst, computer, schermopname, computer&#10;&#10;Automatisch gegenereerde beschrijving">
            <a:extLst>
              <a:ext uri="{FF2B5EF4-FFF2-40B4-BE49-F238E27FC236}">
                <a16:creationId xmlns:a16="http://schemas.microsoft.com/office/drawing/2014/main" id="{77C27DDB-3B97-2245-ED61-17EB56F03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47" y="507910"/>
            <a:ext cx="5955310" cy="432865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EF27E10-D01C-8CE0-C430-5A0ACB76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78ED9956-9DAD-499F-2C98-586FA2CA83A1}"/>
              </a:ext>
            </a:extLst>
          </p:cNvPr>
          <p:cNvSpPr txBox="1">
            <a:spLocks/>
          </p:cNvSpPr>
          <p:nvPr/>
        </p:nvSpPr>
        <p:spPr>
          <a:xfrm>
            <a:off x="698500" y="1807807"/>
            <a:ext cx="4452835" cy="1621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38162" marR="0" indent="-274638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63525" marR="0" indent="-2635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rabi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AutoNum type="alphaLcPeriod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538162" marR="0" indent="-276225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71913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How does the monitoring and maintenance of owners of PWS influence data quality?</a:t>
            </a:r>
          </a:p>
          <a:p>
            <a:pPr marL="0" indent="0">
              <a:buFontTx/>
              <a:buNone/>
            </a:pPr>
            <a:endParaRPr lang="en-GB" sz="2400" dirty="0"/>
          </a:p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12" name="Rechthoek 8">
            <a:extLst>
              <a:ext uri="{FF2B5EF4-FFF2-40B4-BE49-F238E27FC236}">
                <a16:creationId xmlns:a16="http://schemas.microsoft.com/office/drawing/2014/main" id="{6C905EDA-1714-9555-B372-C28947B0EF07}"/>
              </a:ext>
            </a:extLst>
          </p:cNvPr>
          <p:cNvSpPr/>
          <p:nvPr/>
        </p:nvSpPr>
        <p:spPr>
          <a:xfrm>
            <a:off x="8817428" y="2721159"/>
            <a:ext cx="2866041" cy="2373657"/>
          </a:xfrm>
          <a:prstGeom prst="rect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Afbeelding 2" descr="Afbeelding met buitenshuis, plant, persoon, kleding&#10;&#10;Automatisch gegenereerde beschrijving">
            <a:extLst>
              <a:ext uri="{FF2B5EF4-FFF2-40B4-BE49-F238E27FC236}">
                <a16:creationId xmlns:a16="http://schemas.microsoft.com/office/drawing/2014/main" id="{58BE5359-5534-BD25-3166-E2FDE9189B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r="32971"/>
          <a:stretch/>
        </p:blipFill>
        <p:spPr>
          <a:xfrm>
            <a:off x="0" y="3555999"/>
            <a:ext cx="2673571" cy="33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1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61F4-4FDA-CE97-B694-E118F055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710D8-CE1E-B8A0-A1CF-8AF69DD84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079EFE-9FEB-7330-BF8F-9427F3CA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0531"/>
            <a:ext cx="9369136" cy="687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9">
            <a:extLst>
              <a:ext uri="{FF2B5EF4-FFF2-40B4-BE49-F238E27FC236}">
                <a16:creationId xmlns:a16="http://schemas.microsoft.com/office/drawing/2014/main" id="{284C948D-3C87-8A1D-429E-37899E50E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07" y="454859"/>
            <a:ext cx="1914082" cy="1914082"/>
          </a:xfrm>
          <a:prstGeom prst="rect">
            <a:avLst/>
          </a:prstGeom>
        </p:spPr>
      </p:pic>
      <p:pic>
        <p:nvPicPr>
          <p:cNvPr id="6" name="Afbeelding 11">
            <a:extLst>
              <a:ext uri="{FF2B5EF4-FFF2-40B4-BE49-F238E27FC236}">
                <a16:creationId xmlns:a16="http://schemas.microsoft.com/office/drawing/2014/main" id="{5CFFACD7-CF9D-CF1E-6F31-2313C99EF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365" y="2387894"/>
            <a:ext cx="1914082" cy="1914082"/>
          </a:xfrm>
          <a:prstGeom prst="rect">
            <a:avLst/>
          </a:prstGeom>
        </p:spPr>
      </p:pic>
      <p:pic>
        <p:nvPicPr>
          <p:cNvPr id="7" name="Afbeelding 13" descr="Afbeelding met logo&#10;&#10;Automatisch gegenereerde beschrijving">
            <a:extLst>
              <a:ext uri="{FF2B5EF4-FFF2-40B4-BE49-F238E27FC236}">
                <a16:creationId xmlns:a16="http://schemas.microsoft.com/office/drawing/2014/main" id="{24F2C690-D0CC-9C3F-9363-8887EB73D6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05" y="4481976"/>
            <a:ext cx="1914084" cy="191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D86F8-B2C9-2AF3-6EE8-72F2EC434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11BC0-D0AA-EF37-F567-43A5215F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64" y="261594"/>
            <a:ext cx="8377946" cy="490401"/>
          </a:xfrm>
        </p:spPr>
        <p:txBody>
          <a:bodyPr/>
          <a:lstStyle/>
          <a:p>
            <a:r>
              <a:rPr lang="en-US" dirty="0">
                <a:latin typeface="Roboto Slab Bold" pitchFamily="2" charset="0"/>
                <a:ea typeface="Roboto Slab Bold" pitchFamily="2" charset="0"/>
                <a:cs typeface="Roboto Slab Bold" pitchFamily="2" charset="0"/>
              </a:rPr>
              <a:t>Green Village experimental setup</a:t>
            </a:r>
            <a:endParaRPr lang="nl-NL" dirty="0">
              <a:latin typeface="Roboto Slab Bold" pitchFamily="2" charset="0"/>
              <a:ea typeface="Roboto Slab Bold" pitchFamily="2" charset="0"/>
              <a:cs typeface="Roboto Slab Bold" pitchFamily="2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576309A-46F5-A765-1134-232B05771D4E}"/>
              </a:ext>
            </a:extLst>
          </p:cNvPr>
          <p:cNvSpPr txBox="1"/>
          <p:nvPr/>
        </p:nvSpPr>
        <p:spPr>
          <a:xfrm>
            <a:off x="8227867" y="1633115"/>
            <a:ext cx="3862387" cy="3853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63525" marR="0" lvl="0" indent="-263525" algn="l" defTabSz="71913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D6"/>
              </a:buClr>
              <a:buSzPct val="100000"/>
              <a:buFontTx/>
              <a:buChar char="▪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  <a:sym typeface="Arial"/>
              </a:rPr>
              <a:t>“Ideal” setup comparison: 1,2,3</a:t>
            </a:r>
          </a:p>
          <a:p>
            <a:pPr marL="263525" marR="0" lvl="0" indent="-263525" algn="l" defTabSz="71913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D6"/>
              </a:buClr>
              <a:buSzPct val="100000"/>
              <a:buFontTx/>
              <a:buChar char="▪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  <a:sym typeface="Arial"/>
              </a:rPr>
              <a:t>Tilted station: 3, 4</a:t>
            </a:r>
          </a:p>
          <a:p>
            <a:pPr marL="263525" marR="0" lvl="0" indent="-263525" algn="l" defTabSz="71913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D6"/>
              </a:buClr>
              <a:buSzPct val="100000"/>
              <a:buFontTx/>
              <a:buChar char="▪"/>
              <a:tabLst/>
              <a:defRPr/>
            </a:pPr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Roof station: 6</a:t>
            </a:r>
          </a:p>
          <a:p>
            <a:pPr marL="263525" marR="0" lvl="0" indent="-263525" algn="l" defTabSz="71913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D6"/>
              </a:buClr>
              <a:buSzPct val="100000"/>
              <a:buFontTx/>
              <a:buChar char="▪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  <a:sym typeface="Arial"/>
              </a:rPr>
              <a:t>Blocked</a:t>
            </a:r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 station: 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U Sans Serif" panose="02000603000000000000" pitchFamily="50" charset="0"/>
              <a:ea typeface="CMU Sans Serif" panose="02000603000000000000" pitchFamily="50" charset="0"/>
              <a:cs typeface="CMU Sans Serif" panose="02000603000000000000" pitchFamily="50" charset="0"/>
              <a:sym typeface="Arial"/>
            </a:endParaRPr>
          </a:p>
          <a:p>
            <a:pPr marL="263525" marR="0" lvl="0" indent="-263525" algn="l" defTabSz="71913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D6"/>
              </a:buClr>
              <a:buSzPct val="100000"/>
              <a:buFontTx/>
              <a:buChar char="▪"/>
              <a:tabLst/>
              <a:defRPr/>
            </a:pPr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Environment variation: 7,8</a:t>
            </a:r>
          </a:p>
          <a:p>
            <a:pPr marL="263525" marR="0" lvl="0" indent="-263525" algn="l" defTabSz="71913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D6"/>
              </a:buClr>
              <a:buSzPct val="100000"/>
              <a:buFontTx/>
              <a:buChar char="▪"/>
              <a:tabLst/>
              <a:defRPr/>
            </a:pPr>
            <a:r>
              <a:rPr lang="en-US" sz="2400" dirty="0">
                <a:latin typeface="CMU Sans Serif" panose="02000603000000000000" pitchFamily="50" charset="0"/>
                <a:ea typeface="CMU Sans Serif" panose="02000603000000000000" pitchFamily="50" charset="0"/>
                <a:cs typeface="CMU Sans Serif" panose="02000603000000000000" pitchFamily="50" charset="0"/>
              </a:rPr>
              <a:t>Reference stations: radar, manual gauge, MRR, Davis VP2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U Sans Serif" panose="02000603000000000000" pitchFamily="50" charset="0"/>
              <a:ea typeface="CMU Sans Serif" panose="02000603000000000000" pitchFamily="50" charset="0"/>
              <a:cs typeface="CMU Sans Serif" panose="02000603000000000000" pitchFamily="50" charset="0"/>
              <a:sym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700273A-C6BC-F610-79D0-34152549CF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 descr="Afbeelding met buitenshuis, gras, grond, speeltuin&#10;&#10;Automatisch gegenereerde beschrijving">
            <a:extLst>
              <a:ext uri="{FF2B5EF4-FFF2-40B4-BE49-F238E27FC236}">
                <a16:creationId xmlns:a16="http://schemas.microsoft.com/office/drawing/2014/main" id="{97FB7D49-8C49-83FA-A162-BBC33ED94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948" y="1231900"/>
            <a:ext cx="4215726" cy="5620968"/>
          </a:xfrm>
          <a:prstGeom prst="rect">
            <a:avLst/>
          </a:prstGeom>
        </p:spPr>
      </p:pic>
      <p:pic>
        <p:nvPicPr>
          <p:cNvPr id="9" name="Afbeelding 8" descr="Afbeelding met tekst, schermopname, diagram, Papierprodcut&#10;&#10;Automatisch gegenereerde beschrijving">
            <a:extLst>
              <a:ext uri="{FF2B5EF4-FFF2-40B4-BE49-F238E27FC236}">
                <a16:creationId xmlns:a16="http://schemas.microsoft.com/office/drawing/2014/main" id="{7A84EE90-902F-8D3B-F676-4498FA10D9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18" y="1231899"/>
            <a:ext cx="5429249" cy="56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90431"/>
      </p:ext>
    </p:extLst>
  </p:cSld>
  <p:clrMapOvr>
    <a:masterClrMapping/>
  </p:clrMapOvr>
</p:sld>
</file>

<file path=ppt/theme/theme1.xml><?xml version="1.0" encoding="utf-8"?>
<a:theme xmlns:a="http://schemas.openxmlformats.org/drawingml/2006/main" name="TU Delft">
  <a:themeElements>
    <a:clrScheme name="TU Del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6D6"/>
      </a:accent1>
      <a:accent2>
        <a:srgbClr val="017188"/>
      </a:accent2>
      <a:accent3>
        <a:srgbClr val="EB7246"/>
      </a:accent3>
      <a:accent4>
        <a:srgbClr val="00A390"/>
      </a:accent4>
      <a:accent5>
        <a:srgbClr val="F1BE3E"/>
      </a:accent5>
      <a:accent6>
        <a:srgbClr val="C3312F"/>
      </a:accent6>
      <a:hlink>
        <a:srgbClr val="0000FF"/>
      </a:hlink>
      <a:folHlink>
        <a:srgbClr val="FF00FF"/>
      </a:folHlink>
    </a:clrScheme>
    <a:fontScheme name="TU Delf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 Del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asis uitgebreid sjabloon" id="{7537F33F-3839-8B44-AD49-D95CD72F9DFA}" vid="{A8BF4048-0FE2-714D-B48F-5A9977B08C8D}"/>
    </a:ext>
  </a:extLst>
</a:theme>
</file>

<file path=ppt/theme/theme2.xml><?xml version="1.0" encoding="utf-8"?>
<a:theme xmlns:a="http://schemas.openxmlformats.org/drawingml/2006/main" name="TU Delft">
  <a:themeElements>
    <a:clrScheme name="TU Del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6D6"/>
      </a:accent1>
      <a:accent2>
        <a:srgbClr val="017188"/>
      </a:accent2>
      <a:accent3>
        <a:srgbClr val="EB7246"/>
      </a:accent3>
      <a:accent4>
        <a:srgbClr val="00A390"/>
      </a:accent4>
      <a:accent5>
        <a:srgbClr val="F1BE3E"/>
      </a:accent5>
      <a:accent6>
        <a:srgbClr val="C3312F"/>
      </a:accent6>
      <a:hlink>
        <a:srgbClr val="0000FF"/>
      </a:hlink>
      <a:folHlink>
        <a:srgbClr val="FF00FF"/>
      </a:folHlink>
    </a:clrScheme>
    <a:fontScheme name="TU Delf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 Del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CCD81E9B8EC4AA9F37098270FA7B2" ma:contentTypeVersion="3" ma:contentTypeDescription="Create a new document." ma:contentTypeScope="" ma:versionID="b7d78c826447e3f48322a5cc3ae23904">
  <xsd:schema xmlns:xsd="http://www.w3.org/2001/XMLSchema" xmlns:xs="http://www.w3.org/2001/XMLSchema" xmlns:p="http://schemas.microsoft.com/office/2006/metadata/properties" xmlns:ns2="5495e808-e183-4a7a-9118-4955941b014f" targetNamespace="http://schemas.microsoft.com/office/2006/metadata/properties" ma:root="true" ma:fieldsID="53a866d1b2823e729cee41613ee85099" ns2:_="">
    <xsd:import namespace="5495e808-e183-4a7a-9118-4955941b01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5e808-e183-4a7a-9118-4955941b0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FC7B00-BA95-457B-8257-77CBFA9ABE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B45C34-6E17-4425-8542-F9B53248D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95e808-e183-4a7a-9118-4955941b0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7E8361-7E4D-469D-896B-D18032DA3E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Basic template English version</Template>
  <TotalTime>2129</TotalTime>
  <Words>749</Words>
  <Application>Microsoft Office PowerPoint</Application>
  <PresentationFormat>Widescreen</PresentationFormat>
  <Paragraphs>118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CMU Sans Serif</vt:lpstr>
      <vt:lpstr>Roboto Slab Bold</vt:lpstr>
      <vt:lpstr>Roboto Slab Regular Regular</vt:lpstr>
      <vt:lpstr>Wingdings</vt:lpstr>
      <vt:lpstr>TU Delft</vt:lpstr>
      <vt:lpstr>PowerPoint Presentation</vt:lpstr>
      <vt:lpstr>The Delft Measures Citizen Science project</vt:lpstr>
      <vt:lpstr>Citizen Science in (urban) meteorology</vt:lpstr>
      <vt:lpstr>PowerPoint Presentation</vt:lpstr>
      <vt:lpstr>Can we quantify the effect of ‘bad’ setup?</vt:lpstr>
      <vt:lpstr>Research questions</vt:lpstr>
      <vt:lpstr>Research questions</vt:lpstr>
      <vt:lpstr>PowerPoint Presentation</vt:lpstr>
      <vt:lpstr>Green Village experimental setup</vt:lpstr>
      <vt:lpstr>PowerPoint Presentation</vt:lpstr>
      <vt:lpstr>Errors in tipping volume</vt:lpstr>
      <vt:lpstr>Alecto 1 vs. references</vt:lpstr>
      <vt:lpstr>Relative bias as function of placement</vt:lpstr>
      <vt:lpstr>Interaction with DMR participants</vt:lpstr>
      <vt:lpstr>DMR Participants </vt:lpstr>
      <vt:lpstr>DMR Participants </vt:lpstr>
      <vt:lpstr>DMR Participants: maintenance </vt:lpstr>
      <vt:lpstr>DMR Participants: data check </vt:lpstr>
      <vt:lpstr>The Green Village setup</vt:lpstr>
      <vt:lpstr>DMR Participants</vt:lpstr>
      <vt:lpstr>To conclude</vt:lpstr>
      <vt:lpstr>Thank you for your attention</vt:lpstr>
      <vt:lpstr>Filtering procedure</vt:lpstr>
      <vt:lpstr>Filtering procedure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Arjan Droste</dc:creator>
  <cp:lastModifiedBy>Arjan Droste</cp:lastModifiedBy>
  <cp:revision>3</cp:revision>
  <dcterms:created xsi:type="dcterms:W3CDTF">2024-06-04T13:01:39Z</dcterms:created>
  <dcterms:modified xsi:type="dcterms:W3CDTF">2026-06-21T15:51:27Z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0x0101006F8CCD81E9B8EC4AA9F37098270FA7B2</vt:lpwstr>
  </property>
</Properties>
</file>