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21"/>
  </p:notesMasterIdLst>
  <p:sldIdLst>
    <p:sldId id="257" r:id="rId2"/>
    <p:sldId id="290" r:id="rId3"/>
    <p:sldId id="273" r:id="rId4"/>
    <p:sldId id="271" r:id="rId5"/>
    <p:sldId id="274" r:id="rId6"/>
    <p:sldId id="275" r:id="rId7"/>
    <p:sldId id="276" r:id="rId8"/>
    <p:sldId id="278" r:id="rId9"/>
    <p:sldId id="279" r:id="rId10"/>
    <p:sldId id="280" r:id="rId11"/>
    <p:sldId id="281" r:id="rId12"/>
    <p:sldId id="283" r:id="rId13"/>
    <p:sldId id="284" r:id="rId14"/>
    <p:sldId id="540" r:id="rId15"/>
    <p:sldId id="542" r:id="rId16"/>
    <p:sldId id="286" r:id="rId17"/>
    <p:sldId id="256" r:id="rId18"/>
    <p:sldId id="291" r:id="rId19"/>
    <p:sldId id="265" r:id="rId20"/>
  </p:sldIdLst>
  <p:sldSz cx="12192000" cy="6858000"/>
  <p:notesSz cx="6858000" cy="9144000"/>
  <p:defaultTextStyle>
    <a:defPPr>
      <a:defRPr lang="pt-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83A58"/>
    <a:srgbClr val="3AB3E5"/>
    <a:srgbClr val="E3F1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8451" autoAdjust="0"/>
  </p:normalViewPr>
  <p:slideViewPr>
    <p:cSldViewPr snapToGrid="0" showGuides="1">
      <p:cViewPr>
        <p:scale>
          <a:sx n="86" d="100"/>
          <a:sy n="86" d="100"/>
        </p:scale>
        <p:origin x="149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t-PT"/>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1C75F3-8A94-4D64-B7D5-A7C0A5BE0005}" type="datetimeFigureOut">
              <a:rPr lang="pt-PT" smtClean="0"/>
              <a:t>21/06/2026</a:t>
            </a:fld>
            <a:endParaRPr lang="pt-PT"/>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t-PT"/>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PT"/>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t-PT"/>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5D6F5D-7A8E-4EA4-89DE-E1965835EC6B}" type="slidenum">
              <a:rPr lang="pt-PT" smtClean="0"/>
              <a:t>‹#›</a:t>
            </a:fld>
            <a:endParaRPr lang="pt-PT"/>
          </a:p>
        </p:txBody>
      </p:sp>
    </p:spTree>
    <p:extLst>
      <p:ext uri="{BB962C8B-B14F-4D97-AF65-F5344CB8AC3E}">
        <p14:creationId xmlns:p14="http://schemas.microsoft.com/office/powerpoint/2010/main" val="584308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ssd.copernicus.org/articles/17/4715/2025/essd-17-4715-2025.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41625-0F38-23B5-6B8F-6AAEA9924286}"/>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96AA0441-14F7-8F73-1A95-6900C0A116B6}"/>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C9570F43-5DB4-475B-C342-80D4A27ACF51}"/>
              </a:ext>
            </a:extLst>
          </p:cNvPr>
          <p:cNvSpPr>
            <a:spLocks noGrp="1"/>
          </p:cNvSpPr>
          <p:nvPr>
            <p:ph type="body" idx="1"/>
          </p:nvPr>
        </p:nvSpPr>
        <p:spPr/>
        <p:txBody>
          <a:bodyPr/>
          <a:lstStyle/>
          <a:p>
            <a:r>
              <a:rPr lang="" dirty="0"/>
              <a:t>Before I go into the Netatmo project, I want to briefly introduce the organisation and the area we manage.</a:t>
            </a:r>
          </a:p>
          <a:p>
            <a:r>
              <a:rPr lang="" dirty="0"/>
              <a:t>My name is Eoin Burke, and I work as a hydrologist at Waterschap Rijn en IJssel. For those of you who are less familiar with the Dutch water-authority system: a waterschap is a regional water authority. We are responsible for water levels, flood risk, drought, water quality and wastewater treatment.</a:t>
            </a:r>
          </a:p>
          <a:p>
            <a:r>
              <a:rPr lang="" dirty="0"/>
              <a:t>Our management area is in the east of the Netherlands, along the German border. It includes urban areas, agricultural land, nature areas and higher sandy soils. It is also a strongly managed water system, with thousands of kilometres of watercourses and many weirs and control structures.</a:t>
            </a:r>
          </a:p>
          <a:p>
            <a:r>
              <a:rPr lang="" dirty="0"/>
              <a:t>A particular feature of our area is that several of our catchments are cross-border systems. A significant part of the water enters our area from Germany. That means that rainfall outside our own management area can still influence water levels and operational decisions inside our area.</a:t>
            </a:r>
          </a:p>
          <a:p>
            <a:r>
              <a:rPr lang="" dirty="0"/>
              <a:t>This is why rainfall information is so important for us. We are not only interested in rainfall as a historical measurement. Rainfall tells us where runoff may develop, where water levels may rise, and where water managers may need to take action.</a:t>
            </a:r>
          </a:p>
          <a:p>
            <a:r>
              <a:rPr lang="" dirty="0"/>
              <a:t>So when I talk about Netatmo today, I am not talking about a citizen-science project in isolation. I am talking about whether dense rainfall observations can help a regional water authority understand local rainfall extremes and make better operational decisions.</a:t>
            </a:r>
          </a:p>
          <a:p>
            <a:endParaRPr lang="nl-NL" dirty="0"/>
          </a:p>
        </p:txBody>
      </p:sp>
      <p:sp>
        <p:nvSpPr>
          <p:cNvPr id="4" name="Tijdelijke aanduiding voor dianummer 3">
            <a:extLst>
              <a:ext uri="{FF2B5EF4-FFF2-40B4-BE49-F238E27FC236}">
                <a16:creationId xmlns:a16="http://schemas.microsoft.com/office/drawing/2014/main" id="{2A261F2B-1F36-8347-229B-E9CC417D8CE4}"/>
              </a:ext>
            </a:extLst>
          </p:cNvPr>
          <p:cNvSpPr>
            <a:spLocks noGrp="1"/>
          </p:cNvSpPr>
          <p:nvPr>
            <p:ph type="sldNum" sz="quarter" idx="5"/>
          </p:nvPr>
        </p:nvSpPr>
        <p:spPr/>
        <p:txBody>
          <a:bodyPr/>
          <a:lstStyle/>
          <a:p>
            <a:fld id="{4A5D6F5D-7A8E-4EA4-89DE-E1965835EC6B}" type="slidenum">
              <a:rPr lang="pt-PT" smtClean="0"/>
              <a:t>2</a:t>
            </a:fld>
            <a:endParaRPr lang="pt-PT"/>
          </a:p>
        </p:txBody>
      </p:sp>
    </p:spTree>
    <p:extLst>
      <p:ext uri="{BB962C8B-B14F-4D97-AF65-F5344CB8AC3E}">
        <p14:creationId xmlns:p14="http://schemas.microsoft.com/office/powerpoint/2010/main" val="50255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 dirty="0"/>
              <a:t>I want to start with a small story, because this project did not begin with a big strategic plan or a formal innovation programme.</a:t>
            </a:r>
          </a:p>
          <a:p>
            <a:r>
              <a:rPr lang="" dirty="0"/>
              <a:t>It started with curiosity.</a:t>
            </a:r>
          </a:p>
          <a:p>
            <a:r>
              <a:rPr lang="" dirty="0"/>
              <a:t>One of my colleagues from ICT, Ben Vermans, had his own weather station at home in the Winterswijk area. He was interested in weather data and was measuring rainfall locally. During intense summer showers, he started to notice something strange. What he measured in his own gauge did not always match what the official rainfall product suggested had fallen.</a:t>
            </a:r>
          </a:p>
          <a:p>
            <a:r>
              <a:rPr lang="" dirty="0"/>
              <a:t>And these were not small differences. In one case, the local measurement was much higher than the radar-based rainfall estimate. From a water-management perspective, that matters. If the official rainfall product says 50 millimetres, but locally almost 90 millimetres has fallen, then the hydrological response in that area can be very different from what our systems expect.</a:t>
            </a:r>
          </a:p>
          <a:p>
            <a:r>
              <a:rPr lang="" dirty="0"/>
              <a:t>At first, this sounds like a simple measurement problem. Maybe the private gauge is wrong. Maybe the radar is wrong. Maybe both are partly right. But for us it opened up a much more interesting question.</a:t>
            </a:r>
          </a:p>
          <a:p>
            <a:r>
              <a:rPr lang="" dirty="0"/>
              <a:t>How well do we actually see local convective rainfall?</a:t>
            </a:r>
          </a:p>
          <a:p>
            <a:r>
              <a:rPr lang="" dirty="0"/>
              <a:t>Summer storms can be very small, very intense, and very local. They can cause real problems in one village or one part of a catchment, while a few kilometres away almost nothing happens. If our observation network or rainfall product misses that local peak, then our models and operational decisions may also miss part of the event.</a:t>
            </a:r>
          </a:p>
          <a:p>
            <a:r>
              <a:rPr lang="" dirty="0"/>
              <a:t>So this anecdote became the starting point for a bigger investigation. Could low-cost citizen rain gauges help us see rainfall that the existing network or radar product might miss?</a:t>
            </a:r>
          </a:p>
          <a:p>
            <a:r>
              <a:rPr lang="" dirty="0"/>
              <a:t>The key question for the rest of the presentation is:</a:t>
            </a:r>
          </a:p>
          <a:p>
            <a:r>
              <a:rPr lang="" b="1" dirty="0"/>
              <a:t>Can many imperfect local measurements help us build a better operational picture of extreme rainfall?</a:t>
            </a:r>
            <a:endParaRPr lang="" dirty="0"/>
          </a:p>
          <a:p>
            <a:endParaRPr lang="nl-NL" dirty="0"/>
          </a:p>
        </p:txBody>
      </p:sp>
      <p:sp>
        <p:nvSpPr>
          <p:cNvPr id="4" name="Tijdelijke aanduiding voor dianummer 3"/>
          <p:cNvSpPr>
            <a:spLocks noGrp="1"/>
          </p:cNvSpPr>
          <p:nvPr>
            <p:ph type="sldNum" sz="quarter" idx="5"/>
          </p:nvPr>
        </p:nvSpPr>
        <p:spPr/>
        <p:txBody>
          <a:bodyPr/>
          <a:lstStyle/>
          <a:p>
            <a:fld id="{4A5D6F5D-7A8E-4EA4-89DE-E1965835EC6B}" type="slidenum">
              <a:rPr lang="pt-PT" smtClean="0"/>
              <a:t>3</a:t>
            </a:fld>
            <a:endParaRPr lang="pt-PT"/>
          </a:p>
        </p:txBody>
      </p:sp>
    </p:spTree>
    <p:extLst>
      <p:ext uri="{BB962C8B-B14F-4D97-AF65-F5344CB8AC3E}">
        <p14:creationId xmlns:p14="http://schemas.microsoft.com/office/powerpoint/2010/main" val="22281551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 dirty="0"/>
              <a:t>Rainfall may sound like a simple measurement: how many millimetres fell? But for water management, the details matter much more than the total alone.</a:t>
            </a:r>
          </a:p>
          <a:p>
            <a:r>
              <a:rPr lang="" dirty="0"/>
              <a:t>We need to know where the rain actually fell, how intense it was, and over what period of time. That is especially important for summer convective storms. These storms can be very local. One village can receive a large amount of rain, while a few kilometres away almost nothing happens.</a:t>
            </a:r>
          </a:p>
          <a:p>
            <a:r>
              <a:rPr lang="" dirty="0"/>
              <a:t>For a regional water authority, that difference matters. It determines which ditches, streams, urban areas and retention areas respond. It helps explain why one part of the catchment has high water levels, while another part does not. It can also help us understand field reports, local flooding, high inflow at a RWZI, or why a retention area filled up during an event.</a:t>
            </a:r>
          </a:p>
          <a:p>
            <a:r>
              <a:rPr lang="" dirty="0"/>
              <a:t>Rainfall data also supports the management of structures. If we operate weirs, pumps or retention areas, we need to understand whether the system is responding to a real rainfall event, where that response is coming from, and how local it is.</a:t>
            </a:r>
          </a:p>
          <a:p>
            <a:r>
              <a:rPr lang="" dirty="0"/>
              <a:t>And of course, rainfall is also essential for our models. Models are often judged by their water levels or discharges, but the model can only respond to the rainfall we put into it. Bad rainfall data in means bad model information out — and often bad understanding out as well.</a:t>
            </a:r>
          </a:p>
          <a:p>
            <a:r>
              <a:rPr lang="" dirty="0"/>
              <a:t>So good rainfall measurements are not only useful for forecasting. They are fundamental for understanding the water system. Without them, we do not really know what input the catchment has received. And if we do not know the input, it becomes much harder to explain the response, manage structures, validate models and learn from what happened.</a:t>
            </a:r>
          </a:p>
        </p:txBody>
      </p:sp>
      <p:sp>
        <p:nvSpPr>
          <p:cNvPr id="4" name="Tijdelijke aanduiding voor dianummer 3"/>
          <p:cNvSpPr>
            <a:spLocks noGrp="1"/>
          </p:cNvSpPr>
          <p:nvPr>
            <p:ph type="sldNum" sz="quarter" idx="5"/>
          </p:nvPr>
        </p:nvSpPr>
        <p:spPr/>
        <p:txBody>
          <a:bodyPr/>
          <a:lstStyle/>
          <a:p>
            <a:fld id="{4A5D6F5D-7A8E-4EA4-89DE-E1965835EC6B}" type="slidenum">
              <a:rPr lang="pt-PT" smtClean="0"/>
              <a:t>4</a:t>
            </a:fld>
            <a:endParaRPr lang="pt-PT"/>
          </a:p>
        </p:txBody>
      </p:sp>
    </p:spTree>
    <p:extLst>
      <p:ext uri="{BB962C8B-B14F-4D97-AF65-F5344CB8AC3E}">
        <p14:creationId xmlns:p14="http://schemas.microsoft.com/office/powerpoint/2010/main" val="2482932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 dirty="0"/>
              <a:t>This is the type of event that makes convective rainfall so difficult for a water authority.</a:t>
            </a:r>
          </a:p>
          <a:p>
            <a:r>
              <a:rPr lang="" dirty="0"/>
              <a:t>On 2 September 2024, a heavy convective storm passed over parts of the Achterhoek. In Doetinchem, public reports mention around 67 to 68 millimetres of rainfall in only a few hours. That is a large amount of rain, but what is important here is not only the total. It is the combination of intensity, location and impact.</a:t>
            </a:r>
          </a:p>
          <a:p>
            <a:r>
              <a:rPr lang="" dirty="0"/>
              <a:t>One of the places affected was Slingeland Hospital. Water entered the hospital, the emergency plan was activated, and water had to be pumped away to prevent further damage. For a short period, the emergency department was affected. So this was not just an interesting rainfall measurement. It became an operational and societal issue.</a:t>
            </a:r>
          </a:p>
          <a:p>
            <a:r>
              <a:rPr lang="" dirty="0"/>
              <a:t>And this is exactly the challenge with convective storms. They are small, intense and local. A few kilometres can make a big difference. One part of the town or catchment may receive a very intense shower, while nearby areas receive much less. For hydrological models and operational systems, this is difficult, because the response depends on where the rain actually fell.</a:t>
            </a:r>
          </a:p>
          <a:p>
            <a:r>
              <a:rPr lang="" dirty="0"/>
              <a:t>In this case, we could see the event in the daily manual measurement in Doetinchem, which was around 60 millimetres. Local reports also spoke of more than 70 millimetres. But the real-time radar product we were looking at gave a lower daily accumulation, around 30 millimetres. That difference matters. If the rainfall input is too low, the model response will also be too low.</a:t>
            </a:r>
          </a:p>
          <a:p>
            <a:r>
              <a:rPr lang="" dirty="0"/>
              <a:t>I do not want to use this example to say that one product is always right and another is always wrong. The point is that during local convective events, different rainfall sources can tell different stories. And when the impact is this local, we need observations that help us understand what actually happened on the ground.</a:t>
            </a:r>
          </a:p>
          <a:p>
            <a:r>
              <a:rPr lang="" dirty="0"/>
              <a:t>So the message of this slide is simple: convective storms do not need to be large to be important. They need to be seen clearly, because small local rainfall errors can become large operational errors.</a:t>
            </a:r>
          </a:p>
          <a:p>
            <a:r>
              <a:rPr lang="en-US" dirty="0"/>
              <a:t> field response.</a:t>
            </a:r>
            <a:endParaRPr lang="nl-NL" dirty="0"/>
          </a:p>
        </p:txBody>
      </p:sp>
      <p:sp>
        <p:nvSpPr>
          <p:cNvPr id="4" name="Tijdelijke aanduiding voor dianummer 3"/>
          <p:cNvSpPr>
            <a:spLocks noGrp="1"/>
          </p:cNvSpPr>
          <p:nvPr>
            <p:ph type="sldNum" sz="quarter" idx="5"/>
          </p:nvPr>
        </p:nvSpPr>
        <p:spPr/>
        <p:txBody>
          <a:bodyPr/>
          <a:lstStyle/>
          <a:p>
            <a:fld id="{4A5D6F5D-7A8E-4EA4-89DE-E1965835EC6B}" type="slidenum">
              <a:rPr lang="pt-PT" smtClean="0"/>
              <a:t>5</a:t>
            </a:fld>
            <a:endParaRPr lang="pt-PT"/>
          </a:p>
        </p:txBody>
      </p:sp>
    </p:spTree>
    <p:extLst>
      <p:ext uri="{BB962C8B-B14F-4D97-AF65-F5344CB8AC3E}">
        <p14:creationId xmlns:p14="http://schemas.microsoft.com/office/powerpoint/2010/main" val="4042754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dirty="0">
                <a:hlinkClick r:id="rId3"/>
              </a:rPr>
              <a:t>essd-17-4715-2025.pdf</a:t>
            </a:r>
            <a:br>
              <a:rPr lang="nl-NL" dirty="0"/>
            </a:br>
            <a:r>
              <a:rPr lang="nl-NL" dirty="0">
                <a:hlinkClick r:id="rId3"/>
              </a:rPr>
              <a:t>essd-17-4715-2025.pdf</a:t>
            </a:r>
            <a:br>
              <a:rPr lang="nl-NL" dirty="0"/>
            </a:br>
            <a:br>
              <a:rPr lang="nl-NL" dirty="0"/>
            </a:br>
            <a:r>
              <a:rPr lang="" dirty="0"/>
              <a:t>Radar is absolutely essential for operational water management. It gives us something that rain gauges alone cannot give: spatial coverage. We can see rainfall patterns across the whole area, every few minutes, at a resolution that is very useful for hydrological models and decision-support systems.</a:t>
            </a:r>
          </a:p>
          <a:p>
            <a:r>
              <a:rPr lang="" dirty="0"/>
              <a:t>The Dutch real-time gauge-adjusted radar product is a good example of this. It provides 5-minute precipitation accumulations every 5 minutes on roughly a 1 km² grid, and it is specifically used for hydrological decision support and nowcasting.</a:t>
            </a:r>
          </a:p>
          <a:p>
            <a:r>
              <a:rPr lang="" dirty="0"/>
              <a:t>But this slide is about an important nuance: radar coverage does not mean radar certainty.</a:t>
            </a:r>
          </a:p>
          <a:p>
            <a:r>
              <a:rPr lang="" dirty="0"/>
              <a:t>A radar does not directly measure rainfall at the ground. It measures reflectivity in the atmosphere, and that signal has to be processed, corrected and translated into rainfall intensity. That processing is very advanced, but there are still several sources of uncertainty.</a:t>
            </a:r>
          </a:p>
          <a:p>
            <a:r>
              <a:rPr lang="" dirty="0"/>
              <a:t>One issue for our area is distance. In Figure 1 of the Overeem paper, you can see the radar locations and the distance to the nearest radar. The paper notes that the Dutch–German border region has longer distances to the nearest radar. That is relevant for us, because WRIJ is in the east of the Netherlands along that border.</a:t>
            </a:r>
          </a:p>
          <a:p>
            <a:r>
              <a:rPr lang="" dirty="0"/>
              <a:t>Another issue is beam blockage. In Figure 4c, you can see what looks like a spatial artefact running across part of the east and northeast of the Netherlands. The paper identifies severe beam blockage in the easterly direction from the Herwijnen radar, mainly caused by a line of trees. That matters because beam blockage can lead to systematic underestimation in a specific direction.</a:t>
            </a:r>
          </a:p>
          <a:p>
            <a:r>
              <a:rPr lang="" dirty="0"/>
              <a:t>There are also other uncertainties: attenuation during heavy rain, the vertical structure of rainfall, the use of a fixed relationship between reflectivity and rainfall, and the limited number of ground gauges available for real-time adjustment. And especially for short-duration, local convective events, there is also a representativeness problem: the radar samples a volume of air aloft, while a rain gauge measures a very small point at the surface.</a:t>
            </a:r>
          </a:p>
          <a:p>
            <a:r>
              <a:rPr lang="" dirty="0"/>
              <a:t>So the point of this slide is not that radar is unreliable. The point is that radar is an essential estimate. It gives us the pattern, but not absolute certainty. And that is why additional ground observations can be valuable, especially in areas where local radar uncertainties may still exist.</a:t>
            </a:r>
          </a:p>
          <a:p>
            <a:br>
              <a:rPr lang="nl-NL" dirty="0"/>
            </a:br>
            <a:endParaRPr lang="nl-NL" dirty="0"/>
          </a:p>
        </p:txBody>
      </p:sp>
      <p:sp>
        <p:nvSpPr>
          <p:cNvPr id="4" name="Tijdelijke aanduiding voor dianummer 3"/>
          <p:cNvSpPr>
            <a:spLocks noGrp="1"/>
          </p:cNvSpPr>
          <p:nvPr>
            <p:ph type="sldNum" sz="quarter" idx="5"/>
          </p:nvPr>
        </p:nvSpPr>
        <p:spPr/>
        <p:txBody>
          <a:bodyPr/>
          <a:lstStyle/>
          <a:p>
            <a:fld id="{4A5D6F5D-7A8E-4EA4-89DE-E1965835EC6B}" type="slidenum">
              <a:rPr lang="pt-PT" smtClean="0"/>
              <a:t>6</a:t>
            </a:fld>
            <a:endParaRPr lang="pt-PT"/>
          </a:p>
        </p:txBody>
      </p:sp>
    </p:spTree>
    <p:extLst>
      <p:ext uri="{BB962C8B-B14F-4D97-AF65-F5344CB8AC3E}">
        <p14:creationId xmlns:p14="http://schemas.microsoft.com/office/powerpoint/2010/main" val="3601331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 b="1" dirty="0"/>
              <a:t>Speaker notes — approximately 2 minutes</a:t>
            </a:r>
          </a:p>
          <a:p>
            <a:r>
              <a:rPr lang="" dirty="0"/>
              <a:t>After seeing the limitations of both the official gauge network and radar rainfall products, the next question was: could we make the ground observation network much denser?</a:t>
            </a:r>
          </a:p>
          <a:p>
            <a:r>
              <a:rPr lang="" dirty="0"/>
              <a:t>Official rainfall stations are reliable. They are well maintained, properly installed and professionally managed. But there are not enough of them to capture every local convective storm. A small summer shower can easily fall between official stations.</a:t>
            </a:r>
          </a:p>
          <a:p>
            <a:r>
              <a:rPr lang="" dirty="0"/>
              <a:t>At the same time, more and more people have private weather stations in their gardens. These stations are not professional instruments, and they are not always perfectly placed or maintained. But they do offer something very interesting: density. There are many more of them, and they measure rainfall directly at the surface.</a:t>
            </a:r>
          </a:p>
          <a:p>
            <a:r>
              <a:rPr lang="" dirty="0"/>
              <a:t>So the idea was not to replace the official network. The idea was to complement it. Radar gives spatial coverage. Official stations give high-quality reference measurements. Netatmo could add many extra ground observations in between.</a:t>
            </a:r>
          </a:p>
          <a:p>
            <a:r>
              <a:rPr lang="" dirty="0"/>
              <a:t>The strength of this type of network is not that every individual sensor is perfect. The strength is that many sensors together can reveal patterns that a sparse network may miss. If several stations in the same area respond during a local storm, that gives us extra information about where rainfall actually occurred.</a:t>
            </a:r>
          </a:p>
          <a:p>
            <a:r>
              <a:rPr lang="" dirty="0"/>
              <a:t>The project therefore developed step by step. We started with limited funding and looked at different possible products. Then we built an internal system to retrieve and manage the data. Sensors were distributed, first in a controlled pilot phase, especially in areas where we wanted to fill gaps in the network. After that came testing, validation and quality control, before thinking about wider operational use.</a:t>
            </a:r>
          </a:p>
          <a:p>
            <a:r>
              <a:rPr lang="" dirty="0"/>
              <a:t>For me, this slide is the turning point from the problem to the opportunity. We know radar is essential but uncertain. We know official gauges are reliable but sparse. Netatmo offered a possible third layer: a dense, low-cost ground network that could help us see local rainfall more clearly.</a:t>
            </a:r>
          </a:p>
        </p:txBody>
      </p:sp>
      <p:sp>
        <p:nvSpPr>
          <p:cNvPr id="4" name="Tijdelijke aanduiding voor dianummer 3"/>
          <p:cNvSpPr>
            <a:spLocks noGrp="1"/>
          </p:cNvSpPr>
          <p:nvPr>
            <p:ph type="sldNum" sz="quarter" idx="5"/>
          </p:nvPr>
        </p:nvSpPr>
        <p:spPr/>
        <p:txBody>
          <a:bodyPr/>
          <a:lstStyle/>
          <a:p>
            <a:fld id="{4A5D6F5D-7A8E-4EA4-89DE-E1965835EC6B}" type="slidenum">
              <a:rPr lang="pt-PT" smtClean="0"/>
              <a:t>7</a:t>
            </a:fld>
            <a:endParaRPr lang="pt-PT"/>
          </a:p>
        </p:txBody>
      </p:sp>
    </p:spTree>
    <p:extLst>
      <p:ext uri="{BB962C8B-B14F-4D97-AF65-F5344CB8AC3E}">
        <p14:creationId xmlns:p14="http://schemas.microsoft.com/office/powerpoint/2010/main" val="3523827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en-US" b="1" dirty="0"/>
              <a:t>Slide 9 — Raw citizen data is not automatically useful</a:t>
            </a:r>
          </a:p>
          <a:p>
            <a:r>
              <a:rPr lang="en-US" b="1" dirty="0"/>
              <a:t>Slide title</a:t>
            </a:r>
          </a:p>
          <a:p>
            <a:r>
              <a:rPr lang="en-US" b="1" dirty="0"/>
              <a:t>Citizen data only becomes useful after verification</a:t>
            </a:r>
            <a:endParaRPr lang="en-US" dirty="0"/>
          </a:p>
          <a:p>
            <a:r>
              <a:rPr lang="en-US" b="1" dirty="0"/>
              <a:t>Text on slide</a:t>
            </a:r>
          </a:p>
          <a:p>
            <a:r>
              <a:rPr lang="en-US" b="1" dirty="0"/>
              <a:t>Publicly shared data is not automatically trustworthy.</a:t>
            </a:r>
            <a:endParaRPr lang="en-US" dirty="0"/>
          </a:p>
          <a:p>
            <a:r>
              <a:rPr lang="en-US" dirty="0"/>
              <a:t>Things can go wrong:</a:t>
            </a:r>
          </a:p>
          <a:p>
            <a:r>
              <a:rPr lang="en-US" dirty="0"/>
              <a:t>sensors too close to houses or trees</a:t>
            </a:r>
          </a:p>
          <a:p>
            <a:r>
              <a:rPr lang="en-US" dirty="0"/>
              <a:t>gauges placed near sprinklers, roofs or obstacles</a:t>
            </a:r>
          </a:p>
          <a:p>
            <a:r>
              <a:rPr lang="en-US" dirty="0"/>
              <a:t>blocked funnels, leaves, dirt or poor maintenance</a:t>
            </a:r>
          </a:p>
          <a:p>
            <a:r>
              <a:rPr lang="en-US" dirty="0"/>
              <a:t>Wi-Fi failures or missing data</a:t>
            </a:r>
          </a:p>
          <a:p>
            <a:r>
              <a:rPr lang="en-US" dirty="0"/>
              <a:t>consumer sensors not designed as an operational public network</a:t>
            </a:r>
          </a:p>
          <a:p>
            <a:r>
              <a:rPr lang="en-US" b="1" dirty="0"/>
              <a:t>So before using the data operationally, we needed quality control.</a:t>
            </a:r>
            <a:endParaRPr lang="en-US" dirty="0"/>
          </a:p>
          <a:p>
            <a:r>
              <a:rPr lang="en-US" b="1" dirty="0"/>
              <a:t>Visual idea</a:t>
            </a:r>
          </a:p>
          <a:p>
            <a:r>
              <a:rPr lang="en-US" dirty="0"/>
              <a:t>Left side:</a:t>
            </a:r>
            <a:br>
              <a:rPr lang="en-US" dirty="0"/>
            </a:br>
            <a:r>
              <a:rPr lang="en-US" b="1" dirty="0"/>
              <a:t>Raw Netatmo data</a:t>
            </a:r>
            <a:br>
              <a:rPr lang="en-US" dirty="0"/>
            </a:br>
            <a:r>
              <a:rPr lang="en-US" dirty="0"/>
              <a:t>Messy cloud of green dots, with some warning icons: house, tree, sprinkler, blocked funnel, Wi-Fi.</a:t>
            </a:r>
          </a:p>
          <a:p>
            <a:r>
              <a:rPr lang="en-US" dirty="0"/>
              <a:t>Middle:</a:t>
            </a:r>
            <a:br>
              <a:rPr lang="en-US" dirty="0"/>
            </a:br>
            <a:r>
              <a:rPr lang="en-US" b="1" dirty="0"/>
              <a:t>Verification / quality control</a:t>
            </a:r>
            <a:br>
              <a:rPr lang="en-US" dirty="0"/>
            </a:br>
            <a:r>
              <a:rPr lang="en-US" dirty="0"/>
              <a:t>A filter or funnel.</a:t>
            </a:r>
          </a:p>
          <a:p>
            <a:r>
              <a:rPr lang="en-US" dirty="0"/>
              <a:t>Right side:</a:t>
            </a:r>
            <a:br>
              <a:rPr lang="en-US" dirty="0"/>
            </a:br>
            <a:r>
              <a:rPr lang="en-US" b="1" dirty="0"/>
              <a:t>Useful rainfall information</a:t>
            </a:r>
            <a:br>
              <a:rPr lang="en-US" dirty="0"/>
            </a:br>
            <a:r>
              <a:rPr lang="en-US" dirty="0"/>
              <a:t>Cleaned station points, maybe overlaid on a map or rainfall field.</a:t>
            </a:r>
          </a:p>
          <a:p>
            <a:r>
              <a:rPr lang="en-US" dirty="0"/>
              <a:t>Small footer text:</a:t>
            </a:r>
            <a:br>
              <a:rPr lang="en-US" dirty="0"/>
            </a:br>
            <a:r>
              <a:rPr lang="en-US" b="1" dirty="0"/>
              <a:t>Sensor test + siting rules + WUR knowledge + operational validation</a:t>
            </a:r>
            <a:endParaRPr lang="en-US" dirty="0"/>
          </a:p>
          <a:p>
            <a:endParaRPr lang="en-US" dirty="0"/>
          </a:p>
          <a:p>
            <a:endParaRPr lang="en-US" dirty="0"/>
          </a:p>
          <a:p>
            <a:br>
              <a:rPr lang="en-US" dirty="0"/>
            </a:br>
            <a:r>
              <a:rPr lang="en-US" dirty="0"/>
              <a:t>At this point in the project, an important question was: can we actually trust this data?</a:t>
            </a:r>
          </a:p>
          <a:p>
            <a:br>
              <a:rPr lang="en-US" dirty="0"/>
            </a:br>
            <a:r>
              <a:rPr lang="en-US" dirty="0"/>
              <a:t>These are not professional stations installed in standard locations by trained field staff. They are consumer sensors, often placed by private owners. And many things can go wrong. A gauge can be too close to a house, under a tree, near a sprinkler, on the edge of a roof, or it may simply not be cleaned or maintained. A small leaf in the funnel can already change the measurement. So the first lesson is that publicly shared sensor data is not automatically useful data.</a:t>
            </a:r>
          </a:p>
          <a:p>
            <a:r>
              <a:rPr lang="en-US" dirty="0"/>
              <a:t>We therefore started in a controlled way. My colleague first distributed sensors to colleagues within the water authority, especially in areas where we needed more rainfall information. Not everyone simply got a sensor. The location had to be useful for filling gaps in the network, and the sensors could be installed and maintained in a more controlled way. This made the first phase much more manageable.</a:t>
            </a:r>
          </a:p>
          <a:p>
            <a:r>
              <a:rPr lang="en-US" dirty="0"/>
              <a:t>We also had the Netatmo rain gauges tested independently. The test looked at the performance of the sensors under different rainfall intensities and calibration settings. The conclusion was that the gauges were reasonably consistent, especially with the factory calibration factor of 1.25. The recommendation was also not to let individual owners calibrate the sensors themselves, because that could introduce more errors than it solves.</a:t>
            </a:r>
          </a:p>
          <a:p>
            <a:r>
              <a:rPr lang="en-US" dirty="0"/>
              <a:t>But sensor performance is only one part of the story. The report also </a:t>
            </a:r>
            <a:r>
              <a:rPr lang="en-US" dirty="0" err="1"/>
              <a:t>emphasised</a:t>
            </a:r>
            <a:r>
              <a:rPr lang="en-US" dirty="0"/>
              <a:t> placement and maintenance: distance from obstacles, a standard measurement height, keeping the gauge level, and cleaning the tipping bucket and funnel. In other words, the data quality depends not only on the instrument, but also on the location and the </a:t>
            </a:r>
            <a:r>
              <a:rPr lang="en-US" dirty="0" err="1"/>
              <a:t>behaviour</a:t>
            </a:r>
            <a:r>
              <a:rPr lang="en-US" dirty="0"/>
              <a:t> of the person hosting it.</a:t>
            </a:r>
          </a:p>
          <a:p>
            <a:r>
              <a:rPr lang="en-US" dirty="0"/>
              <a:t>At the same time, Lotte de Vos and Wageningen University were publishing important work on crowdsourced rainfall data and quality control for personal weather stations. That created a valuable knowledge source for us. It helped us think beyond just collecting more observations, towards validating and filtering the data properly.</a:t>
            </a:r>
          </a:p>
          <a:p>
            <a:r>
              <a:rPr lang="en-US" dirty="0"/>
              <a:t>So this slide is really the turning point in the story: Netatmo gave us density, but verification is what made the data potentially useful for operational water management.</a:t>
            </a:r>
          </a:p>
          <a:p>
            <a:endParaRPr lang="nl-NL" dirty="0"/>
          </a:p>
          <a:p>
            <a:endParaRPr lang="nl-NL" dirty="0"/>
          </a:p>
        </p:txBody>
      </p:sp>
      <p:sp>
        <p:nvSpPr>
          <p:cNvPr id="4" name="Tijdelijke aanduiding voor dianummer 3"/>
          <p:cNvSpPr>
            <a:spLocks noGrp="1"/>
          </p:cNvSpPr>
          <p:nvPr>
            <p:ph type="sldNum" sz="quarter" idx="5"/>
          </p:nvPr>
        </p:nvSpPr>
        <p:spPr/>
        <p:txBody>
          <a:bodyPr/>
          <a:lstStyle/>
          <a:p>
            <a:fld id="{4A5D6F5D-7A8E-4EA4-89DE-E1965835EC6B}" type="slidenum">
              <a:rPr lang="pt-PT" smtClean="0"/>
              <a:t>8</a:t>
            </a:fld>
            <a:endParaRPr lang="pt-PT"/>
          </a:p>
        </p:txBody>
      </p:sp>
    </p:spTree>
    <p:extLst>
      <p:ext uri="{BB962C8B-B14F-4D97-AF65-F5344CB8AC3E}">
        <p14:creationId xmlns:p14="http://schemas.microsoft.com/office/powerpoint/2010/main" val="2212232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en-US" dirty="0"/>
              <a:t>Once we started looking seriously at the Netatmo data, we saw that there is a big difference between historical validation and real-time validation.</a:t>
            </a:r>
          </a:p>
          <a:p>
            <a:r>
              <a:rPr lang="en-US" dirty="0"/>
              <a:t>When we </a:t>
            </a:r>
            <a:r>
              <a:rPr lang="en-US" dirty="0" err="1"/>
              <a:t>analyse</a:t>
            </a:r>
            <a:r>
              <a:rPr lang="en-US" dirty="0"/>
              <a:t> an event afterwards, we have the full context. We can look at what happened before the rain started, how the storm moved through the area, which stations responded first, which stations responded later, and whether the radar showed a similar spatial pattern. We can also check whether the rainfall totals make sense compared with </a:t>
            </a:r>
            <a:r>
              <a:rPr lang="en-US" dirty="0" err="1"/>
              <a:t>neighbouring</a:t>
            </a:r>
            <a:r>
              <a:rPr lang="en-US" dirty="0"/>
              <a:t> stations and with the general movement of the storm.</a:t>
            </a:r>
          </a:p>
          <a:p>
            <a:r>
              <a:rPr lang="en-US" dirty="0"/>
              <a:t>This is very useful, because at the beginning of a convective event the signal can look strange. Maybe only one Netatmo station measures heavy rainfall while all the surrounding stations are still dry. If you only see that single moment, it can look like a sensor error. But if you look back after the event, you may see that this station was simply the first one hit by a small intense storm cell. Ten or twenty minutes later, other stations may confirm the pattern.</a:t>
            </a:r>
          </a:p>
          <a:p>
            <a:r>
              <a:rPr lang="en-US" dirty="0"/>
              <a:t>So historical validation gives us the whole movie. We can see the rainfall before, during and after the event. We can check the spatial pattern and the timing. We can compare Netatmo with radar and with official gauges. That makes it much easier to distinguish between a bad measurement and a real local extreme.</a:t>
            </a:r>
          </a:p>
          <a:p>
            <a:r>
              <a:rPr lang="en-US" dirty="0"/>
              <a:t>This is important because it teaches us what kind of </a:t>
            </a:r>
            <a:r>
              <a:rPr lang="en-US" dirty="0" err="1"/>
              <a:t>behaviour</a:t>
            </a:r>
            <a:r>
              <a:rPr lang="en-US" dirty="0"/>
              <a:t> we should expect from the network. It helps us improve the validation rules and understand which signals are trustworthy. But it also shows the main operational problem: in real time we do not have the whole movie. We only have the first few frames.</a:t>
            </a:r>
          </a:p>
          <a:p>
            <a:r>
              <a:rPr lang="en-US" dirty="0"/>
              <a:t>And that is where the difficulty begins.</a:t>
            </a:r>
          </a:p>
        </p:txBody>
      </p:sp>
      <p:sp>
        <p:nvSpPr>
          <p:cNvPr id="4" name="Tijdelijke aanduiding voor dianummer 3"/>
          <p:cNvSpPr>
            <a:spLocks noGrp="1"/>
          </p:cNvSpPr>
          <p:nvPr>
            <p:ph type="sldNum" sz="quarter" idx="5"/>
          </p:nvPr>
        </p:nvSpPr>
        <p:spPr/>
        <p:txBody>
          <a:bodyPr/>
          <a:lstStyle/>
          <a:p>
            <a:fld id="{4A5D6F5D-7A8E-4EA4-89DE-E1965835EC6B}" type="slidenum">
              <a:rPr lang="pt-PT" smtClean="0"/>
              <a:t>9</a:t>
            </a:fld>
            <a:endParaRPr lang="pt-PT"/>
          </a:p>
        </p:txBody>
      </p:sp>
    </p:spTree>
    <p:extLst>
      <p:ext uri="{BB962C8B-B14F-4D97-AF65-F5344CB8AC3E}">
        <p14:creationId xmlns:p14="http://schemas.microsoft.com/office/powerpoint/2010/main" val="2970342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en-US" dirty="0"/>
              <a:t>This is where the problem becomes operational.</a:t>
            </a:r>
          </a:p>
          <a:p>
            <a:r>
              <a:rPr lang="en-US" dirty="0"/>
              <a:t>When we </a:t>
            </a:r>
            <a:r>
              <a:rPr lang="en-US" dirty="0" err="1"/>
              <a:t>analyse</a:t>
            </a:r>
            <a:r>
              <a:rPr lang="en-US" dirty="0"/>
              <a:t> an event afterwards, we can use the full spatial and temporal pattern. But in real time, we only see the current moment. The system has to decide whether a measurement is trustworthy before we know what happens next.</a:t>
            </a:r>
          </a:p>
          <a:p>
            <a:r>
              <a:rPr lang="en-US" dirty="0"/>
              <a:t>Imagine that one Netatmo station suddenly measures heavy rainfall, while the surrounding stations still show zero. There are two possible explanations. It could be a real convective cell that is only just starting to hit that part of the catchment. But it could also be a bad measurement: a blocked funnel, a maintenance issue, a sensor problem, or an unrealistic spike.</a:t>
            </a:r>
          </a:p>
          <a:p>
            <a:r>
              <a:rPr lang="en-US" dirty="0"/>
              <a:t>For an automatic validation system, that is difficult. If the rules are too strict, the system may reject the very events we want to capture: small, intense, local convective storms. But if the rules are too relaxed, we risk allowing bad citizen-sensor data into an operational system.</a:t>
            </a:r>
          </a:p>
          <a:p>
            <a:r>
              <a:rPr lang="en-US" dirty="0"/>
              <a:t>This is different from professional station data. With professional stations, we have more control over siting, maintenance and instrumentation. With citizen or consumer sensors, the network is much denser, but also much less controlled. So the real-time validation has to deal with uncertainty.</a:t>
            </a:r>
          </a:p>
          <a:p>
            <a:r>
              <a:rPr lang="en-US" dirty="0"/>
              <a:t>That is why this step is so important. The challenge is not only collecting more observations. The challenge is deciding, quickly enough for operational use, which observations are believable.</a:t>
            </a:r>
          </a:p>
          <a:p>
            <a:r>
              <a:rPr lang="en-US" dirty="0"/>
              <a:t>So the key message is: in real time, a real local extreme and a bad sensor can look almost the same.</a:t>
            </a:r>
          </a:p>
          <a:p>
            <a:endParaRPr lang="nl-NL" dirty="0"/>
          </a:p>
        </p:txBody>
      </p:sp>
      <p:sp>
        <p:nvSpPr>
          <p:cNvPr id="4" name="Tijdelijke aanduiding voor dianummer 3"/>
          <p:cNvSpPr>
            <a:spLocks noGrp="1"/>
          </p:cNvSpPr>
          <p:nvPr>
            <p:ph type="sldNum" sz="quarter" idx="5"/>
          </p:nvPr>
        </p:nvSpPr>
        <p:spPr/>
        <p:txBody>
          <a:bodyPr/>
          <a:lstStyle/>
          <a:p>
            <a:fld id="{4A5D6F5D-7A8E-4EA4-89DE-E1965835EC6B}" type="slidenum">
              <a:rPr lang="pt-PT" smtClean="0"/>
              <a:t>10</a:t>
            </a:fld>
            <a:endParaRPr lang="pt-PT"/>
          </a:p>
        </p:txBody>
      </p:sp>
    </p:spTree>
    <p:extLst>
      <p:ext uri="{BB962C8B-B14F-4D97-AF65-F5344CB8AC3E}">
        <p14:creationId xmlns:p14="http://schemas.microsoft.com/office/powerpoint/2010/main" val="2679326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en-US" b="1" dirty="0"/>
              <a:t>Speaker notes — approximately 2 minutes</a:t>
            </a:r>
          </a:p>
          <a:p>
            <a:r>
              <a:rPr lang="en-US" dirty="0"/>
              <a:t>This is one of the key quality-control challenges in the project.</a:t>
            </a:r>
          </a:p>
          <a:p>
            <a:r>
              <a:rPr lang="en-US" dirty="0"/>
              <a:t>If we look at a frontal rainfall system, the pattern is usually relatively smooth. The rainfall covers a larger area, and nearby stations tend to behave in a similar way. One station may measure 8 </a:t>
            </a:r>
            <a:r>
              <a:rPr lang="en-US" dirty="0" err="1"/>
              <a:t>millimetres</a:t>
            </a:r>
            <a:r>
              <a:rPr lang="en-US" dirty="0"/>
              <a:t>, another 9, another 7 or 10. There is variation, but the variation is limited. For a quality-control system this is useful, because a very unusual value stands out clearly. In this situation, a standard deviation check works quite well.</a:t>
            </a:r>
          </a:p>
          <a:p>
            <a:r>
              <a:rPr lang="en-US" dirty="0"/>
              <a:t>But convective rainfall is different. A summer shower can be very local and very intense. One station may be directly under the core of the storm, while another station only one or two </a:t>
            </a:r>
            <a:r>
              <a:rPr lang="en-US" dirty="0" err="1"/>
              <a:t>kilometres</a:t>
            </a:r>
            <a:r>
              <a:rPr lang="en-US" dirty="0"/>
              <a:t> away measures almost nothing. So values like 0, 2, 28, 0 and 6 </a:t>
            </a:r>
            <a:r>
              <a:rPr lang="en-US" dirty="0" err="1"/>
              <a:t>millimetres</a:t>
            </a:r>
            <a:r>
              <a:rPr lang="en-US" dirty="0"/>
              <a:t> may look strange, but they may also be a realistic description of the rainfall field.</a:t>
            </a:r>
          </a:p>
          <a:p>
            <a:r>
              <a:rPr lang="en-US" dirty="0"/>
              <a:t>That creates the paradox. We use quality-control rules to remove bad data: false zeros, blocked gauges, unrealistic spikes, or sensors that are poorly placed or badly maintained. But the rainfall events we most want to capture are also the events that naturally produce irregular patterns and high standard deviations.</a:t>
            </a:r>
          </a:p>
          <a:p>
            <a:r>
              <a:rPr lang="en-US" dirty="0"/>
              <a:t>So a high standard deviation can mean two very different things. It can mean that something is wrong with the data. But it can also mean that the network has captured a real local cloudburst.</a:t>
            </a:r>
          </a:p>
          <a:p>
            <a:r>
              <a:rPr lang="en-US" dirty="0"/>
              <a:t>This is why we need to be careful with automatic validation. If the rules are too strict, we risk removing the extremes. If the rules are too loose, we risk accepting bad citizen-sensor data. The challenge is not simply to remove outliers. The challenge is to distinguish between false outliers and real extremes.</a:t>
            </a:r>
          </a:p>
          <a:p>
            <a:r>
              <a:rPr lang="en-US" dirty="0"/>
              <a:t>For me, this is the heart of the Netatmo challenge: the value of the network is precisely in seeing local extremes, but those same extremes are the hardest signals to validate automatically.</a:t>
            </a:r>
          </a:p>
          <a:p>
            <a:endParaRPr lang="nl-NL" dirty="0"/>
          </a:p>
        </p:txBody>
      </p:sp>
      <p:sp>
        <p:nvSpPr>
          <p:cNvPr id="4" name="Tijdelijke aanduiding voor dianummer 3"/>
          <p:cNvSpPr>
            <a:spLocks noGrp="1"/>
          </p:cNvSpPr>
          <p:nvPr>
            <p:ph type="sldNum" sz="quarter" idx="5"/>
          </p:nvPr>
        </p:nvSpPr>
        <p:spPr/>
        <p:txBody>
          <a:bodyPr/>
          <a:lstStyle/>
          <a:p>
            <a:fld id="{4A5D6F5D-7A8E-4EA4-89DE-E1965835EC6B}" type="slidenum">
              <a:rPr lang="pt-PT" smtClean="0"/>
              <a:t>11</a:t>
            </a:fld>
            <a:endParaRPr lang="pt-PT"/>
          </a:p>
        </p:txBody>
      </p:sp>
    </p:spTree>
    <p:extLst>
      <p:ext uri="{BB962C8B-B14F-4D97-AF65-F5344CB8AC3E}">
        <p14:creationId xmlns:p14="http://schemas.microsoft.com/office/powerpoint/2010/main" val="6071470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en-US" b="1" dirty="0"/>
              <a:t>Speaker notes — approximately 2 minutes</a:t>
            </a:r>
          </a:p>
          <a:p>
            <a:r>
              <a:rPr lang="en-US" dirty="0"/>
              <a:t>This brings us to what I think is the most interesting direction for the future.</a:t>
            </a:r>
          </a:p>
          <a:p>
            <a:r>
              <a:rPr lang="en-US" dirty="0"/>
              <a:t>The question should not be whether radar is better than Netatmo, or whether Netatmo is better than radar. They have different strengths and different weaknesses.</a:t>
            </a:r>
          </a:p>
          <a:p>
            <a:r>
              <a:rPr lang="en-US" dirty="0"/>
              <a:t>Radar gives us spatial coverage. It shows the wider rainfall field and the movement of a storm across the area. That is extremely valuable, especially because rainfall is spatially variable. But radar is still an estimate of rainfall at the ground. It can underestimate rainfall, and local convective showers can be difficult to capture correctly.</a:t>
            </a:r>
          </a:p>
          <a:p>
            <a:r>
              <a:rPr lang="en-US" dirty="0"/>
              <a:t>Netatmo gives us something different. It gives us dense ground observations. These are real measurements at the surface, often in places where we do not have official stations. That is exactly why the network is interesting. But the individual observations are less controlled. Stations may be badly placed, poorly maintained, or affected by local errors.</a:t>
            </a:r>
          </a:p>
          <a:p>
            <a:r>
              <a:rPr lang="en-US" dirty="0"/>
              <a:t>So the real opportunity is to combine them.</a:t>
            </a:r>
          </a:p>
          <a:p>
            <a:r>
              <a:rPr lang="en-US" dirty="0"/>
              <a:t>If a single Netatmo station reports a high value, radar can help provide context. Is there a storm cell nearby? Is the rainfall pattern moving in that direction? Does the spatial pattern make the observation plausible? In that case, what first looked like an outlier may actually be a valid local extreme.</a:t>
            </a:r>
          </a:p>
          <a:p>
            <a:r>
              <a:rPr lang="en-US" dirty="0"/>
              <a:t>At the same time, Netatmo can help us question the radar. If several ground stations measure high rainfall in an area where radar shows much less, that may indicate radar underestimation. This is especially useful during local convective events.</a:t>
            </a:r>
          </a:p>
          <a:p>
            <a:r>
              <a:rPr lang="en-US" dirty="0"/>
              <a:t>So for me, the ideal future is a dual verification system. Radar helps verify Netatmo, and Netatmo helps verify radar. Neither source is perfect on its own, but together they can give us a more reliable picture of what is happening.</a:t>
            </a:r>
          </a:p>
          <a:p>
            <a:r>
              <a:rPr lang="en-US" dirty="0"/>
              <a:t>The key message is: the value is not in choosing one data source. The value is in intelligently combining imperfect observations.</a:t>
            </a:r>
          </a:p>
          <a:p>
            <a:endParaRPr lang="nl-NL" dirty="0"/>
          </a:p>
        </p:txBody>
      </p:sp>
      <p:sp>
        <p:nvSpPr>
          <p:cNvPr id="4" name="Tijdelijke aanduiding voor dianummer 3"/>
          <p:cNvSpPr>
            <a:spLocks noGrp="1"/>
          </p:cNvSpPr>
          <p:nvPr>
            <p:ph type="sldNum" sz="quarter" idx="5"/>
          </p:nvPr>
        </p:nvSpPr>
        <p:spPr/>
        <p:txBody>
          <a:bodyPr/>
          <a:lstStyle/>
          <a:p>
            <a:fld id="{4A5D6F5D-7A8E-4EA4-89DE-E1965835EC6B}" type="slidenum">
              <a:rPr lang="pt-PT" smtClean="0"/>
              <a:t>12</a:t>
            </a:fld>
            <a:endParaRPr lang="pt-PT"/>
          </a:p>
        </p:txBody>
      </p:sp>
    </p:spTree>
    <p:extLst>
      <p:ext uri="{BB962C8B-B14F-4D97-AF65-F5344CB8AC3E}">
        <p14:creationId xmlns:p14="http://schemas.microsoft.com/office/powerpoint/2010/main" val="20369397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en-US" dirty="0"/>
              <a:t>To understand why this matters operationally, it helps to look at the decision-support system we use at the water authority.</a:t>
            </a:r>
          </a:p>
          <a:p>
            <a:r>
              <a:rPr lang="en-US" dirty="0"/>
              <a:t>After an extreme summer rainfall event in August 2010, WRIJ reassessed how prepared we were for this type of local flood event. The situation was difficult because a wet two-week period was followed by a very intense storm, with almost 100 </a:t>
            </a:r>
            <a:r>
              <a:rPr lang="en-US" dirty="0" err="1"/>
              <a:t>millimetres</a:t>
            </a:r>
            <a:r>
              <a:rPr lang="en-US" dirty="0"/>
              <a:t> of rainfall in only a few hours. That combination — already wet conditions followed by intense convective rainfall — is exactly the type of situation that can create local flooding problems.</a:t>
            </a:r>
          </a:p>
          <a:p>
            <a:r>
              <a:rPr lang="en-US" dirty="0"/>
              <a:t>One of the systems we now have in place is our Flood Early Warning System. This system runs hydrological models for the whole catchment area. The models are updated every hour and produce forecasts of water levels and discharges for the next seven days.</a:t>
            </a:r>
          </a:p>
          <a:p>
            <a:r>
              <a:rPr lang="en-US" dirty="0"/>
              <a:t>The purpose of the system is not simply to make model runs. It is a decision-support system. It helps water managers with structure and weir operation, reservoir management, local flood response, evacuation procedures and communication with other authorities. It also helps prevent false positives, because unnecessary warnings also have consequences. In addition, some of our forecast data is used as input for national river modelling by Rijkswaterstaat.</a:t>
            </a:r>
          </a:p>
          <a:p>
            <a:r>
              <a:rPr lang="en-US" dirty="0"/>
              <a:t>But there was a key limitation. In the past, one of the weakest parts of the forecasting chain was the rainfall input. Before the IRC product came online, we were mainly dependent on the available radar precipitation product, and in our area this could underestimate rainfall. When that happened, the hydrological model started too dry, produced too little runoff, and underestimated forecast water levels.</a:t>
            </a:r>
          </a:p>
          <a:p>
            <a:r>
              <a:rPr lang="en-US" dirty="0"/>
              <a:t>At that time, Netatmo was not just an interesting extra dataset. It was one of the main practical ways we could improve the rainfall information going into the system. By adding dense ground observations, Netatmo gave us an additional view of where rainfall had actually occurred, especially during local summer storms.</a:t>
            </a:r>
          </a:p>
          <a:p>
            <a:r>
              <a:rPr lang="en-US" dirty="0"/>
              <a:t>Now the situation has changed. With the IRC product, we have a stronger radar-based rainfall product available. It seems to reduce some of the underestimation problems we saw before. But that does not mean the question is closed. There still appears to be a beam-blocking issue in parts of our area, and we need to understand how much this affects both the precipitation estimates and the model forecasts.</a:t>
            </a:r>
          </a:p>
          <a:p>
            <a:r>
              <a:rPr lang="en-US" dirty="0"/>
              <a:t>So the next step is not simply to choose between Netatmo and IRC. The next step is to compare the products properly: what rainfall do they estimate, what does that do to the hydrological model, and which product gives the best operational performance during the events that matter most?</a:t>
            </a:r>
          </a:p>
          <a:p>
            <a:r>
              <a:rPr lang="en-US" dirty="0"/>
              <a:t>That is why Netatmo remains relevant. Before IRC, it was a rainfall-input improvement. After IRC, it becomes a valuable source for validation, comparison and understanding local extremes.</a:t>
            </a:r>
          </a:p>
          <a:p>
            <a:r>
              <a:rPr lang="en-US" dirty="0"/>
              <a:t>The key message is: rainfall observations are not just measurements. In an operational forecasting system, they influence model results, warnings and real water-management decisions.</a:t>
            </a:r>
          </a:p>
        </p:txBody>
      </p:sp>
      <p:sp>
        <p:nvSpPr>
          <p:cNvPr id="4" name="Tijdelijke aanduiding voor dianummer 3"/>
          <p:cNvSpPr>
            <a:spLocks noGrp="1"/>
          </p:cNvSpPr>
          <p:nvPr>
            <p:ph type="sldNum" sz="quarter" idx="5"/>
          </p:nvPr>
        </p:nvSpPr>
        <p:spPr/>
        <p:txBody>
          <a:bodyPr/>
          <a:lstStyle/>
          <a:p>
            <a:fld id="{4A5D6F5D-7A8E-4EA4-89DE-E1965835EC6B}" type="slidenum">
              <a:rPr lang="pt-PT" smtClean="0"/>
              <a:t>13</a:t>
            </a:fld>
            <a:endParaRPr lang="pt-PT"/>
          </a:p>
        </p:txBody>
      </p:sp>
    </p:spTree>
    <p:extLst>
      <p:ext uri="{BB962C8B-B14F-4D97-AF65-F5344CB8AC3E}">
        <p14:creationId xmlns:p14="http://schemas.microsoft.com/office/powerpoint/2010/main" val="10922585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 dirty="0"/>
              <a:t>This slide shows how rainfall observations become part of the forecasting system.</a:t>
            </a:r>
          </a:p>
          <a:p>
            <a:r>
              <a:rPr lang="" dirty="0"/>
              <a:t>The model chain is built in two main steps. First, rainfall is used in a rainfall-runoff model. This part of the model represents how the catchment responds to precipitation: how much water infiltrates, how much is stored, and how much becomes runoff towards the streams and rivers.</a:t>
            </a:r>
          </a:p>
          <a:p>
            <a:r>
              <a:rPr lang="" dirty="0"/>
              <a:t>That runoff then becomes input for the channel-flow model. This part calculates how water moves through the watercourses and what this means for discharges and water levels at important locations in the catchment.</a:t>
            </a:r>
          </a:p>
          <a:p>
            <a:r>
              <a:rPr lang="" dirty="0"/>
              <a:t>The forecast is therefore not only controlled by the weather forecast for the coming days. It is also strongly influenced by the starting condition of the model. The model needs to know how wet the catchment already is, how much water is already stored in the system, and whether the rivers are already responding to recent rainfall.</a:t>
            </a:r>
          </a:p>
          <a:p>
            <a:r>
              <a:rPr lang="" dirty="0"/>
              <a:t>But there was a key limitation. In the past, one of the weakest parts of the forecasting chain was the rainfall input. Before the IRC product came online, we were mainly dependent on the available radar precipitation product, and in our area this could underestimate rainfall. When that happened, the hydrological model started too dry. It thought that less water had entered the catchment than actually did. As a result, it produced too little runoff and underestimated forecast water levels.</a:t>
            </a:r>
          </a:p>
          <a:p>
            <a:r>
              <a:rPr lang="" dirty="0"/>
              <a:t>At that time, Netatmo was not just an interesting extra dataset. It was one of the main practical ways we could improve the rainfall information going into the system. By adding dense ground observations, Netatmo gave us an additional view of where rainfall had actually occurred, especially during local summer storms.</a:t>
            </a:r>
          </a:p>
          <a:p>
            <a:r>
              <a:rPr lang="" dirty="0"/>
              <a:t>Now the situation has changed. With the IRC product, we have a stronger radar-based rainfall product available. It seems to reduce some of the underestimation problems we saw before. But that does not mean the question is closed. There still appears to be a beam-blocking issue in parts of our area, and we need to understand how much this affects both the precipitation estimates and the model forecasts.</a:t>
            </a:r>
          </a:p>
          <a:p>
            <a:r>
              <a:rPr lang="" dirty="0"/>
              <a:t>So the next step is not simply to choose between Netatmo and IRC. The next step is to compare the products properly: what rainfall do they estimate, what does that do to the hydrological model, and which product gives the best operational performance during the events that matter most?</a:t>
            </a:r>
          </a:p>
          <a:p>
            <a:r>
              <a:rPr lang="" dirty="0"/>
              <a:t>That is why Netatmo remains relevant. Before IRC, it was a rainfall-input improvement. After IRC, it becomes a valuable source for validation, comparison and understanding local extremes.</a:t>
            </a:r>
          </a:p>
          <a:p>
            <a:r>
              <a:rPr lang="" dirty="0"/>
              <a:t>So the simple message is: rainfall observations do not just improve a map. They improve the starting condition of the hydrological model, and that influences the reliability of the forecast.</a:t>
            </a:r>
          </a:p>
          <a:p>
            <a:endParaRPr lang="en-US" dirty="0"/>
          </a:p>
        </p:txBody>
      </p:sp>
      <p:sp>
        <p:nvSpPr>
          <p:cNvPr id="4" name="Tijdelijke aanduiding voor dianummer 3"/>
          <p:cNvSpPr>
            <a:spLocks noGrp="1"/>
          </p:cNvSpPr>
          <p:nvPr>
            <p:ph type="sldNum" sz="quarter" idx="5"/>
          </p:nvPr>
        </p:nvSpPr>
        <p:spPr/>
        <p:txBody>
          <a:bodyPr/>
          <a:lstStyle/>
          <a:p>
            <a:fld id="{4A5D6F5D-7A8E-4EA4-89DE-E1965835EC6B}" type="slidenum">
              <a:rPr lang="pt-PT" smtClean="0"/>
              <a:t>14</a:t>
            </a:fld>
            <a:endParaRPr lang="pt-PT"/>
          </a:p>
        </p:txBody>
      </p:sp>
    </p:spTree>
    <p:extLst>
      <p:ext uri="{BB962C8B-B14F-4D97-AF65-F5344CB8AC3E}">
        <p14:creationId xmlns:p14="http://schemas.microsoft.com/office/powerpoint/2010/main" val="35619142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 dirty="0"/>
              <a:t>This figure shows another part of the forecasting system. The blue lines are the ensemble forecasts, the red line is the observed discharge, and the blue historical line is the model without the same level of correction. What you can see is that the system is constantly trying to keep the model aligned with reality. Data assimilation helps by adjusting the model state when observations show that the model is drifting away.</a:t>
            </a:r>
          </a:p>
          <a:p>
            <a:r>
              <a:rPr lang="" dirty="0"/>
              <a:t>But this is also why rainfall input matters so much. If the rainfall entering the model is too low, the catchment state becomes too dry and the forecast response will be too low. Assimilation can partly correct this, but it is essentially fixing the symptoms. Better rainfall observations help improve the cause: the model receives a more realistic input from the start.</a:t>
            </a:r>
          </a:p>
        </p:txBody>
      </p:sp>
      <p:sp>
        <p:nvSpPr>
          <p:cNvPr id="4" name="Tijdelijke aanduiding voor dianummer 3"/>
          <p:cNvSpPr>
            <a:spLocks noGrp="1"/>
          </p:cNvSpPr>
          <p:nvPr>
            <p:ph type="sldNum" sz="quarter" idx="5"/>
          </p:nvPr>
        </p:nvSpPr>
        <p:spPr/>
        <p:txBody>
          <a:bodyPr/>
          <a:lstStyle/>
          <a:p>
            <a:fld id="{4A5D6F5D-7A8E-4EA4-89DE-E1965835EC6B}" type="slidenum">
              <a:rPr lang="pt-PT" smtClean="0"/>
              <a:t>15</a:t>
            </a:fld>
            <a:endParaRPr lang="pt-PT"/>
          </a:p>
        </p:txBody>
      </p:sp>
    </p:spTree>
    <p:extLst>
      <p:ext uri="{BB962C8B-B14F-4D97-AF65-F5344CB8AC3E}">
        <p14:creationId xmlns:p14="http://schemas.microsoft.com/office/powerpoint/2010/main" val="39853163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 dirty="0"/>
              <a:t>A big lesson from this project is that the sensor is only the visible part of the system.</a:t>
            </a:r>
          </a:p>
          <a:p>
            <a:r>
              <a:rPr lang="" dirty="0"/>
              <a:t>Buying a Netatmo rain gauge is relatively easy. But keeping a regional network useful over several years is a very different challenge. Sensors lose Wi-Fi connection, people move house, devices stop reporting, funnels become blocked, stations are placed in poor locations, and the data access has to keep working through a consumer API that was not designed for a public operational network.</a:t>
            </a:r>
          </a:p>
          <a:p>
            <a:r>
              <a:rPr lang="" dirty="0"/>
              <a:t>So the real work is behind the scenes. We need to select good locations, keep track of station metadata, detect failures, contact participants, replace or relocate sensors, manage the database, build dashboards, document the system and maintain quality-control rules.</a:t>
            </a:r>
          </a:p>
          <a:p>
            <a:r>
              <a:rPr lang="" dirty="0"/>
              <a:t>But this is also one of the positive outcomes of the project. It was not only a rainfall project. It helped us build knowledge inside the organisation: how to work with sensor networks, APIs, dashboards, databases and real-time data flows. That knowledge is useful beyond Netatmo alone.</a:t>
            </a:r>
          </a:p>
          <a:p>
            <a:r>
              <a:rPr lang="" dirty="0"/>
              <a:t>So the message is: citizen data may look cheap, but operational citizen data is not free. The value comes when the organisation treats it as a real data system, with ownership, maintenance and quality control.</a:t>
            </a:r>
          </a:p>
          <a:p>
            <a:endParaRPr lang="LID4096" dirty="0"/>
          </a:p>
        </p:txBody>
      </p:sp>
      <p:sp>
        <p:nvSpPr>
          <p:cNvPr id="4" name="Slide Number Placeholder 3"/>
          <p:cNvSpPr>
            <a:spLocks noGrp="1"/>
          </p:cNvSpPr>
          <p:nvPr>
            <p:ph type="sldNum" sz="quarter" idx="5"/>
          </p:nvPr>
        </p:nvSpPr>
        <p:spPr/>
        <p:txBody>
          <a:bodyPr/>
          <a:lstStyle/>
          <a:p>
            <a:fld id="{4A5D6F5D-7A8E-4EA4-89DE-E1965835EC6B}" type="slidenum">
              <a:rPr lang="pt-PT" smtClean="0"/>
              <a:t>16</a:t>
            </a:fld>
            <a:endParaRPr lang="pt-PT"/>
          </a:p>
        </p:txBody>
      </p:sp>
    </p:spTree>
    <p:extLst>
      <p:ext uri="{BB962C8B-B14F-4D97-AF65-F5344CB8AC3E}">
        <p14:creationId xmlns:p14="http://schemas.microsoft.com/office/powerpoint/2010/main" val="39436574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 dirty="0"/>
              <a:t>To close, I want to bring the story back to where it started.</a:t>
            </a:r>
          </a:p>
          <a:p>
            <a:r>
              <a:rPr lang="" dirty="0"/>
              <a:t>This project began with a simple observation: local rainfall measurements sometimes told a different story than the operational rainfall product. That raised an important question for us as a water authority: are we seeing local convective rainfall clearly enough?</a:t>
            </a:r>
          </a:p>
          <a:p>
            <a:r>
              <a:rPr lang="" dirty="0"/>
              <a:t>Netatmo gave us something valuable. It gave us density. It added many more ground observations in places where we did not have official stations. That helped us see local storm cells more clearly, especially during intense summer showers. Before the IRC product became available, Netatmo was also one of the main practical ways we could improve the rainfall input to our operational system.</a:t>
            </a:r>
          </a:p>
          <a:p>
            <a:r>
              <a:rPr lang="" dirty="0"/>
              <a:t>But the project also taught us to be careful. Citizen sensors are not professional stations. They can be badly placed, poorly maintained, blocked by leaves, affected by Wi-Fi problems, or influenced by local conditions such as trees, roofs or sprinklers. And in real time, it is not always easy to distinguish between a bad measurement and a real local cloudburst.</a:t>
            </a:r>
          </a:p>
          <a:p>
            <a:r>
              <a:rPr lang="" dirty="0"/>
              <a:t>So the lesson is not simply that more data is better. More data only becomes useful when it becomes trusted information. That requires verification, maintenance, good metadata, infrastructure, dashboards, quality-control rules and continuous learning.</a:t>
            </a:r>
          </a:p>
          <a:p>
            <a:r>
              <a:rPr lang="" dirty="0"/>
              <a:t>For me, the most important insight is that each rainfall source answers a different part of the question. Radar gives us the spatial pattern. Official gauges give us reliable reference measurements. Netatmo gives us density and local ground observations.</a:t>
            </a:r>
          </a:p>
          <a:p>
            <a:r>
              <a:rPr lang="" dirty="0"/>
              <a:t>None of these sources is perfect on its own. But together they can help us build a better picture of what actually happened on the ground, and that is what we need for operational water management.</a:t>
            </a:r>
          </a:p>
          <a:p>
            <a:r>
              <a:rPr lang="" dirty="0"/>
              <a:t>So my final message is this: the future is not one perfect rainfall product. The future is intelligent combinations of imperfect observations.</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svg"/><Relationship Id="rId1" Type="http://schemas.openxmlformats.org/officeDocument/2006/relationships/slideMaster" Target="../slideMasters/slideMaster1.xml"/><Relationship Id="rId4" Type="http://schemas.openxmlformats.org/officeDocument/2006/relationships/image" Target="../media/image4.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3.svg"/><Relationship Id="rId1" Type="http://schemas.openxmlformats.org/officeDocument/2006/relationships/slideMaster" Target="../slideMasters/slideMaster1.xml"/><Relationship Id="rId6" Type="http://schemas.openxmlformats.org/officeDocument/2006/relationships/image" Target="../media/image4.svg"/><Relationship Id="rId5" Type="http://schemas.openxmlformats.org/officeDocument/2006/relationships/image" Target="../media/image2.svg"/><Relationship Id="rId4" Type="http://schemas.openxmlformats.org/officeDocument/2006/relationships/image" Target="../media/image1.sv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sv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2.sv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3.svg"/><Relationship Id="rId1" Type="http://schemas.openxmlformats.org/officeDocument/2006/relationships/slideMaster" Target="../slideMasters/slideMaster1.xml"/><Relationship Id="rId6" Type="http://schemas.openxmlformats.org/officeDocument/2006/relationships/image" Target="../media/image4.svg"/><Relationship Id="rId5" Type="http://schemas.openxmlformats.org/officeDocument/2006/relationships/image" Target="../media/image2.svg"/><Relationship Id="rId4" Type="http://schemas.openxmlformats.org/officeDocument/2006/relationships/image" Target="../media/image1.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sv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2.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3.sv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svg"/><Relationship Id="rId1" Type="http://schemas.openxmlformats.org/officeDocument/2006/relationships/slideMaster" Target="../slideMasters/slideMaster1.xml"/><Relationship Id="rId4" Type="http://schemas.openxmlformats.org/officeDocument/2006/relationships/image" Target="../media/image2.sv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sv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svg"/><Relationship Id="rId1" Type="http://schemas.openxmlformats.org/officeDocument/2006/relationships/slideMaster" Target="../slideMasters/slideMaster1.xml"/><Relationship Id="rId4" Type="http://schemas.openxmlformats.org/officeDocument/2006/relationships/image" Target="../media/image2.sv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77A5E-A0A0-4948-9C48-E67F8EFA2B13}"/>
              </a:ext>
            </a:extLst>
          </p:cNvPr>
          <p:cNvSpPr>
            <a:spLocks noGrp="1"/>
          </p:cNvSpPr>
          <p:nvPr>
            <p:ph type="ctrTitle" hasCustomPrompt="1"/>
          </p:nvPr>
        </p:nvSpPr>
        <p:spPr>
          <a:xfrm>
            <a:off x="1058172" y="4071668"/>
            <a:ext cx="10337320" cy="1293962"/>
          </a:xfrm>
          <a:prstGeom prst="rect">
            <a:avLst/>
          </a:prstGeom>
        </p:spPr>
        <p:txBody>
          <a:bodyPr anchor="b">
            <a:normAutofit/>
          </a:bodyPr>
          <a:lstStyle>
            <a:lvl1pPr algn="l">
              <a:defRPr sz="4300" b="1">
                <a:solidFill>
                  <a:srgbClr val="283A58"/>
                </a:solidFill>
              </a:defRPr>
            </a:lvl1pPr>
          </a:lstStyle>
          <a:p>
            <a:r>
              <a:rPr lang="en-US" dirty="0"/>
              <a:t>PRESENTATIE TITEL</a:t>
            </a:r>
            <a:endParaRPr lang="pt-PT" dirty="0"/>
          </a:p>
        </p:txBody>
      </p:sp>
      <p:sp>
        <p:nvSpPr>
          <p:cNvPr id="3" name="Subtitle 2">
            <a:extLst>
              <a:ext uri="{FF2B5EF4-FFF2-40B4-BE49-F238E27FC236}">
                <a16:creationId xmlns:a16="http://schemas.microsoft.com/office/drawing/2014/main" id="{EAE95E8B-095B-4BE3-886B-783BDC73C2E2}"/>
              </a:ext>
            </a:extLst>
          </p:cNvPr>
          <p:cNvSpPr>
            <a:spLocks noGrp="1"/>
          </p:cNvSpPr>
          <p:nvPr>
            <p:ph type="subTitle" idx="1" hasCustomPrompt="1"/>
          </p:nvPr>
        </p:nvSpPr>
        <p:spPr>
          <a:xfrm>
            <a:off x="1058172" y="5365630"/>
            <a:ext cx="10337321" cy="785003"/>
          </a:xfrm>
          <a:prstGeom prst="rect">
            <a:avLst/>
          </a:prstGeom>
        </p:spPr>
        <p:txBody>
          <a:bodyPr>
            <a:normAutofit/>
          </a:bodyPr>
          <a:lstStyle>
            <a:lvl1pPr marL="0" indent="0" algn="l">
              <a:buNone/>
              <a:defRPr sz="3100" b="1">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EVENTUEEL SUBTITEL</a:t>
            </a:r>
            <a:endParaRPr lang="pt-PT" dirty="0"/>
          </a:p>
        </p:txBody>
      </p:sp>
      <p:pic>
        <p:nvPicPr>
          <p:cNvPr id="14" name="Graphic 13">
            <a:extLst>
              <a:ext uri="{FF2B5EF4-FFF2-40B4-BE49-F238E27FC236}">
                <a16:creationId xmlns:a16="http://schemas.microsoft.com/office/drawing/2014/main" id="{72EA3B62-3399-48DD-B0E1-AE683466BAD7}"/>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679237" y="566201"/>
            <a:ext cx="228600" cy="914400"/>
          </a:xfrm>
          <a:prstGeom prst="rect">
            <a:avLst/>
          </a:prstGeom>
        </p:spPr>
      </p:pic>
      <p:pic>
        <p:nvPicPr>
          <p:cNvPr id="16" name="Graphic 15">
            <a:extLst>
              <a:ext uri="{FF2B5EF4-FFF2-40B4-BE49-F238E27FC236}">
                <a16:creationId xmlns:a16="http://schemas.microsoft.com/office/drawing/2014/main" id="{020C5C9B-59E6-498E-9765-D2BE3BC12DE4}"/>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658225" y="6078528"/>
            <a:ext cx="2753382" cy="451374"/>
          </a:xfrm>
          <a:prstGeom prst="rect">
            <a:avLst/>
          </a:prstGeom>
        </p:spPr>
      </p:pic>
      <p:pic>
        <p:nvPicPr>
          <p:cNvPr id="18" name="Graphic 17">
            <a:extLst>
              <a:ext uri="{FF2B5EF4-FFF2-40B4-BE49-F238E27FC236}">
                <a16:creationId xmlns:a16="http://schemas.microsoft.com/office/drawing/2014/main" id="{48375B04-A431-4368-8E44-A6893F956758}"/>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l="54633" t="32502" b="3217"/>
          <a:stretch/>
        </p:blipFill>
        <p:spPr>
          <a:xfrm>
            <a:off x="0" y="4757895"/>
            <a:ext cx="738930" cy="2100105"/>
          </a:xfrm>
          <a:prstGeom prst="rect">
            <a:avLst/>
          </a:prstGeom>
        </p:spPr>
      </p:pic>
      <p:sp>
        <p:nvSpPr>
          <p:cNvPr id="24" name="Picture Placeholder 23">
            <a:extLst>
              <a:ext uri="{FF2B5EF4-FFF2-40B4-BE49-F238E27FC236}">
                <a16:creationId xmlns:a16="http://schemas.microsoft.com/office/drawing/2014/main" id="{EB95464E-5124-4761-A213-7651685F6B06}"/>
              </a:ext>
            </a:extLst>
          </p:cNvPr>
          <p:cNvSpPr>
            <a:spLocks noGrp="1"/>
          </p:cNvSpPr>
          <p:nvPr>
            <p:ph type="pic" sz="quarter" idx="11" hasCustomPrompt="1"/>
          </p:nvPr>
        </p:nvSpPr>
        <p:spPr>
          <a:xfrm>
            <a:off x="0" y="564595"/>
            <a:ext cx="11395075" cy="3188825"/>
          </a:xfrm>
          <a:custGeom>
            <a:avLst/>
            <a:gdLst>
              <a:gd name="connsiteX0" fmla="*/ 0 w 11395075"/>
              <a:gd name="connsiteY0" fmla="*/ 0 h 3188825"/>
              <a:gd name="connsiteX1" fmla="*/ 11395075 w 11395075"/>
              <a:gd name="connsiteY1" fmla="*/ 0 h 3188825"/>
              <a:gd name="connsiteX2" fmla="*/ 11395075 w 11395075"/>
              <a:gd name="connsiteY2" fmla="*/ 2991475 h 3188825"/>
              <a:gd name="connsiteX3" fmla="*/ 11255248 w 11395075"/>
              <a:gd name="connsiteY3" fmla="*/ 2985790 h 3188825"/>
              <a:gd name="connsiteX4" fmla="*/ 8656674 w 11395075"/>
              <a:gd name="connsiteY4" fmla="*/ 3122954 h 3188825"/>
              <a:gd name="connsiteX5" fmla="*/ 8309729 w 11395075"/>
              <a:gd name="connsiteY5" fmla="*/ 3167872 h 3188825"/>
              <a:gd name="connsiteX6" fmla="*/ 8162209 w 11395075"/>
              <a:gd name="connsiteY6" fmla="*/ 3188825 h 3188825"/>
              <a:gd name="connsiteX7" fmla="*/ 7680248 w 11395075"/>
              <a:gd name="connsiteY7" fmla="*/ 3173620 h 3188825"/>
              <a:gd name="connsiteX8" fmla="*/ 7218043 w 11395075"/>
              <a:gd name="connsiteY8" fmla="*/ 3153318 h 3188825"/>
              <a:gd name="connsiteX9" fmla="*/ 4341678 w 11395075"/>
              <a:gd name="connsiteY9" fmla="*/ 3055037 h 3188825"/>
              <a:gd name="connsiteX10" fmla="*/ 3249723 w 11395075"/>
              <a:gd name="connsiteY10" fmla="*/ 3075340 h 3188825"/>
              <a:gd name="connsiteX11" fmla="*/ 3220349 w 11395075"/>
              <a:gd name="connsiteY11" fmla="*/ 3076235 h 3188825"/>
              <a:gd name="connsiteX12" fmla="*/ 3217202 w 11395075"/>
              <a:gd name="connsiteY12" fmla="*/ 3075880 h 3188825"/>
              <a:gd name="connsiteX13" fmla="*/ 0 w 11395075"/>
              <a:gd name="connsiteY13" fmla="*/ 2873030 h 3188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395075" h="3188825">
                <a:moveTo>
                  <a:pt x="0" y="0"/>
                </a:moveTo>
                <a:lnTo>
                  <a:pt x="11395075" y="0"/>
                </a:lnTo>
                <a:lnTo>
                  <a:pt x="11395075" y="2991475"/>
                </a:lnTo>
                <a:lnTo>
                  <a:pt x="11255248" y="2985790"/>
                </a:lnTo>
                <a:cubicBezTo>
                  <a:pt x="10648904" y="2967087"/>
                  <a:pt x="9764317" y="2982877"/>
                  <a:pt x="8656674" y="3122954"/>
                </a:cubicBezTo>
                <a:lnTo>
                  <a:pt x="8309729" y="3167872"/>
                </a:lnTo>
                <a:lnTo>
                  <a:pt x="8162209" y="3188825"/>
                </a:lnTo>
                <a:lnTo>
                  <a:pt x="7680248" y="3173620"/>
                </a:lnTo>
                <a:lnTo>
                  <a:pt x="7218043" y="3153318"/>
                </a:lnTo>
                <a:cubicBezTo>
                  <a:pt x="5813190" y="3076598"/>
                  <a:pt x="4963162" y="3055037"/>
                  <a:pt x="4341678" y="3055037"/>
                </a:cubicBezTo>
                <a:cubicBezTo>
                  <a:pt x="3902470" y="3055037"/>
                  <a:pt x="3577085" y="3065727"/>
                  <a:pt x="3249723" y="3075340"/>
                </a:cubicBezTo>
                <a:lnTo>
                  <a:pt x="3220349" y="3076235"/>
                </a:lnTo>
                <a:lnTo>
                  <a:pt x="3217202" y="3075880"/>
                </a:lnTo>
                <a:cubicBezTo>
                  <a:pt x="2245897" y="2969154"/>
                  <a:pt x="1139838" y="2875366"/>
                  <a:pt x="0" y="2873030"/>
                </a:cubicBezTo>
                <a:close/>
              </a:path>
            </a:pathLst>
          </a:custGeom>
        </p:spPr>
        <p:txBody>
          <a:bodyPr wrap="square">
            <a:noAutofit/>
          </a:bodyPr>
          <a:lstStyle>
            <a:lvl1pPr>
              <a:defRPr/>
            </a:lvl1pPr>
          </a:lstStyle>
          <a:p>
            <a:r>
              <a:rPr lang="pt-PT" dirty="0"/>
              <a:t>          </a:t>
            </a:r>
          </a:p>
        </p:txBody>
      </p:sp>
      <p:pic>
        <p:nvPicPr>
          <p:cNvPr id="26" name="Graphic 25">
            <a:extLst>
              <a:ext uri="{FF2B5EF4-FFF2-40B4-BE49-F238E27FC236}">
                <a16:creationId xmlns:a16="http://schemas.microsoft.com/office/drawing/2014/main" id="{97F3A8F5-4F7D-418E-9F11-038F9591BA8C}"/>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l="525"/>
          <a:stretch/>
        </p:blipFill>
        <p:spPr>
          <a:xfrm>
            <a:off x="0" y="3437626"/>
            <a:ext cx="11438622" cy="556983"/>
          </a:xfrm>
          <a:prstGeom prst="rect">
            <a:avLst/>
          </a:prstGeom>
        </p:spPr>
      </p:pic>
    </p:spTree>
    <p:extLst>
      <p:ext uri="{BB962C8B-B14F-4D97-AF65-F5344CB8AC3E}">
        <p14:creationId xmlns:p14="http://schemas.microsoft.com/office/powerpoint/2010/main" val="406629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Hoofdstuk">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D7729D5-7E3A-4769-9397-C79924B66ADF}"/>
              </a:ext>
            </a:extLst>
          </p:cNvPr>
          <p:cNvSpPr>
            <a:spLocks noGrp="1"/>
          </p:cNvSpPr>
          <p:nvPr>
            <p:ph type="ctrTitle" hasCustomPrompt="1"/>
          </p:nvPr>
        </p:nvSpPr>
        <p:spPr>
          <a:xfrm>
            <a:off x="1058172" y="4757894"/>
            <a:ext cx="10337320" cy="1636555"/>
          </a:xfrm>
          <a:prstGeom prst="rect">
            <a:avLst/>
          </a:prstGeom>
        </p:spPr>
        <p:txBody>
          <a:bodyPr anchor="t" anchorCtr="0">
            <a:normAutofit/>
          </a:bodyPr>
          <a:lstStyle>
            <a:lvl1pPr algn="l">
              <a:defRPr sz="3800" b="1">
                <a:solidFill>
                  <a:srgbClr val="283A58"/>
                </a:solidFill>
              </a:defRPr>
            </a:lvl1pPr>
          </a:lstStyle>
          <a:p>
            <a:r>
              <a:rPr lang="en-US" dirty="0"/>
              <a:t>HOOFDSTUK TITEL</a:t>
            </a:r>
            <a:endParaRPr lang="pt-PT" dirty="0"/>
          </a:p>
        </p:txBody>
      </p:sp>
      <p:pic>
        <p:nvPicPr>
          <p:cNvPr id="12" name="Graphic 11">
            <a:extLst>
              <a:ext uri="{FF2B5EF4-FFF2-40B4-BE49-F238E27FC236}">
                <a16:creationId xmlns:a16="http://schemas.microsoft.com/office/drawing/2014/main" id="{936E4AE9-F2D0-4242-8C94-6888F3B01805}"/>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54633" t="32502" b="3217"/>
          <a:stretch/>
        </p:blipFill>
        <p:spPr>
          <a:xfrm>
            <a:off x="0" y="4757895"/>
            <a:ext cx="738930" cy="2100105"/>
          </a:xfrm>
          <a:prstGeom prst="rect">
            <a:avLst/>
          </a:prstGeom>
        </p:spPr>
      </p:pic>
      <p:pic>
        <p:nvPicPr>
          <p:cNvPr id="14" name="Graphic 13">
            <a:extLst>
              <a:ext uri="{FF2B5EF4-FFF2-40B4-BE49-F238E27FC236}">
                <a16:creationId xmlns:a16="http://schemas.microsoft.com/office/drawing/2014/main" id="{12B49E15-CFED-4575-8EE2-2CD76A1432A4}"/>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16200000">
            <a:off x="10774128" y="1449153"/>
            <a:ext cx="2109006" cy="345738"/>
          </a:xfrm>
          <a:prstGeom prst="rect">
            <a:avLst/>
          </a:prstGeom>
        </p:spPr>
      </p:pic>
      <p:sp>
        <p:nvSpPr>
          <p:cNvPr id="8" name="Picture Placeholder 7">
            <a:extLst>
              <a:ext uri="{FF2B5EF4-FFF2-40B4-BE49-F238E27FC236}">
                <a16:creationId xmlns:a16="http://schemas.microsoft.com/office/drawing/2014/main" id="{2E53608F-08C5-4462-9636-6D7259C2D1FA}"/>
              </a:ext>
            </a:extLst>
          </p:cNvPr>
          <p:cNvSpPr>
            <a:spLocks noGrp="1"/>
          </p:cNvSpPr>
          <p:nvPr>
            <p:ph type="pic" sz="quarter" idx="11" hasCustomPrompt="1"/>
          </p:nvPr>
        </p:nvSpPr>
        <p:spPr>
          <a:xfrm>
            <a:off x="0" y="564595"/>
            <a:ext cx="11395075" cy="3188825"/>
          </a:xfrm>
          <a:custGeom>
            <a:avLst/>
            <a:gdLst>
              <a:gd name="connsiteX0" fmla="*/ 0 w 11395075"/>
              <a:gd name="connsiteY0" fmla="*/ 0 h 3188825"/>
              <a:gd name="connsiteX1" fmla="*/ 11395075 w 11395075"/>
              <a:gd name="connsiteY1" fmla="*/ 0 h 3188825"/>
              <a:gd name="connsiteX2" fmla="*/ 11395075 w 11395075"/>
              <a:gd name="connsiteY2" fmla="*/ 2991475 h 3188825"/>
              <a:gd name="connsiteX3" fmla="*/ 11255248 w 11395075"/>
              <a:gd name="connsiteY3" fmla="*/ 2985790 h 3188825"/>
              <a:gd name="connsiteX4" fmla="*/ 8656674 w 11395075"/>
              <a:gd name="connsiteY4" fmla="*/ 3122954 h 3188825"/>
              <a:gd name="connsiteX5" fmla="*/ 8309729 w 11395075"/>
              <a:gd name="connsiteY5" fmla="*/ 3167872 h 3188825"/>
              <a:gd name="connsiteX6" fmla="*/ 8162209 w 11395075"/>
              <a:gd name="connsiteY6" fmla="*/ 3188825 h 3188825"/>
              <a:gd name="connsiteX7" fmla="*/ 7680248 w 11395075"/>
              <a:gd name="connsiteY7" fmla="*/ 3173620 h 3188825"/>
              <a:gd name="connsiteX8" fmla="*/ 7218043 w 11395075"/>
              <a:gd name="connsiteY8" fmla="*/ 3153318 h 3188825"/>
              <a:gd name="connsiteX9" fmla="*/ 4341678 w 11395075"/>
              <a:gd name="connsiteY9" fmla="*/ 3055037 h 3188825"/>
              <a:gd name="connsiteX10" fmla="*/ 3249723 w 11395075"/>
              <a:gd name="connsiteY10" fmla="*/ 3075340 h 3188825"/>
              <a:gd name="connsiteX11" fmla="*/ 3220349 w 11395075"/>
              <a:gd name="connsiteY11" fmla="*/ 3076235 h 3188825"/>
              <a:gd name="connsiteX12" fmla="*/ 3217202 w 11395075"/>
              <a:gd name="connsiteY12" fmla="*/ 3075880 h 3188825"/>
              <a:gd name="connsiteX13" fmla="*/ 0 w 11395075"/>
              <a:gd name="connsiteY13" fmla="*/ 2873030 h 3188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395075" h="3188825">
                <a:moveTo>
                  <a:pt x="0" y="0"/>
                </a:moveTo>
                <a:lnTo>
                  <a:pt x="11395075" y="0"/>
                </a:lnTo>
                <a:lnTo>
                  <a:pt x="11395075" y="2991475"/>
                </a:lnTo>
                <a:lnTo>
                  <a:pt x="11255248" y="2985790"/>
                </a:lnTo>
                <a:cubicBezTo>
                  <a:pt x="10648904" y="2967087"/>
                  <a:pt x="9764317" y="2982877"/>
                  <a:pt x="8656674" y="3122954"/>
                </a:cubicBezTo>
                <a:lnTo>
                  <a:pt x="8309729" y="3167872"/>
                </a:lnTo>
                <a:lnTo>
                  <a:pt x="8162209" y="3188825"/>
                </a:lnTo>
                <a:lnTo>
                  <a:pt x="7680248" y="3173620"/>
                </a:lnTo>
                <a:lnTo>
                  <a:pt x="7218043" y="3153318"/>
                </a:lnTo>
                <a:cubicBezTo>
                  <a:pt x="5813190" y="3076598"/>
                  <a:pt x="4963162" y="3055037"/>
                  <a:pt x="4341678" y="3055037"/>
                </a:cubicBezTo>
                <a:cubicBezTo>
                  <a:pt x="3902470" y="3055037"/>
                  <a:pt x="3577085" y="3065727"/>
                  <a:pt x="3249723" y="3075340"/>
                </a:cubicBezTo>
                <a:lnTo>
                  <a:pt x="3220349" y="3076235"/>
                </a:lnTo>
                <a:lnTo>
                  <a:pt x="3217202" y="3075880"/>
                </a:lnTo>
                <a:cubicBezTo>
                  <a:pt x="2245897" y="2969154"/>
                  <a:pt x="1139838" y="2875366"/>
                  <a:pt x="0" y="2873030"/>
                </a:cubicBezTo>
                <a:close/>
              </a:path>
            </a:pathLst>
          </a:custGeom>
        </p:spPr>
        <p:txBody>
          <a:bodyPr wrap="square">
            <a:noAutofit/>
          </a:bodyPr>
          <a:lstStyle>
            <a:lvl1pPr>
              <a:defRPr/>
            </a:lvl1pPr>
          </a:lstStyle>
          <a:p>
            <a:r>
              <a:rPr lang="pt-PT" dirty="0"/>
              <a:t>          </a:t>
            </a:r>
          </a:p>
        </p:txBody>
      </p:sp>
      <p:pic>
        <p:nvPicPr>
          <p:cNvPr id="11" name="Graphic 10">
            <a:extLst>
              <a:ext uri="{FF2B5EF4-FFF2-40B4-BE49-F238E27FC236}">
                <a16:creationId xmlns:a16="http://schemas.microsoft.com/office/drawing/2014/main" id="{1329B054-1925-40F4-B85D-C360B9C2A70C}"/>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l="525"/>
          <a:stretch/>
        </p:blipFill>
        <p:spPr>
          <a:xfrm>
            <a:off x="0" y="3437626"/>
            <a:ext cx="11438622" cy="556983"/>
          </a:xfrm>
          <a:prstGeom prst="rect">
            <a:avLst/>
          </a:prstGeom>
        </p:spPr>
      </p:pic>
    </p:spTree>
    <p:extLst>
      <p:ext uri="{BB962C8B-B14F-4D97-AF65-F5344CB8AC3E}">
        <p14:creationId xmlns:p14="http://schemas.microsoft.com/office/powerpoint/2010/main" val="1495569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lide-tekst blauw">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C5632ED2-FC83-4456-979D-22BC78EF02A0}"/>
              </a:ext>
            </a:extLst>
          </p:cNvPr>
          <p:cNvSpPr/>
          <p:nvPr userDrawn="1"/>
        </p:nvSpPr>
        <p:spPr>
          <a:xfrm>
            <a:off x="-1" y="565216"/>
            <a:ext cx="11414053" cy="5633191"/>
          </a:xfrm>
          <a:custGeom>
            <a:avLst/>
            <a:gdLst>
              <a:gd name="connsiteX0" fmla="*/ 0 w 11414053"/>
              <a:gd name="connsiteY0" fmla="*/ 0 h 5881002"/>
              <a:gd name="connsiteX1" fmla="*/ 11414053 w 11414053"/>
              <a:gd name="connsiteY1" fmla="*/ 0 h 5881002"/>
              <a:gd name="connsiteX2" fmla="*/ 11414053 w 11414053"/>
              <a:gd name="connsiteY2" fmla="*/ 5881002 h 5881002"/>
              <a:gd name="connsiteX3" fmla="*/ 0 w 11414053"/>
              <a:gd name="connsiteY3" fmla="*/ 5881002 h 5881002"/>
              <a:gd name="connsiteX4" fmla="*/ 0 w 11414053"/>
              <a:gd name="connsiteY4" fmla="*/ 0 h 5881002"/>
              <a:gd name="connsiteX0" fmla="*/ 0 w 11414053"/>
              <a:gd name="connsiteY0" fmla="*/ 0 h 5883427"/>
              <a:gd name="connsiteX1" fmla="*/ 11414053 w 11414053"/>
              <a:gd name="connsiteY1" fmla="*/ 0 h 5883427"/>
              <a:gd name="connsiteX2" fmla="*/ 11414053 w 11414053"/>
              <a:gd name="connsiteY2" fmla="*/ 5881002 h 5883427"/>
              <a:gd name="connsiteX3" fmla="*/ 7224823 w 11414053"/>
              <a:gd name="connsiteY3" fmla="*/ 5883427 h 5883427"/>
              <a:gd name="connsiteX4" fmla="*/ 0 w 11414053"/>
              <a:gd name="connsiteY4" fmla="*/ 5881002 h 5883427"/>
              <a:gd name="connsiteX5" fmla="*/ 0 w 11414053"/>
              <a:gd name="connsiteY5" fmla="*/ 0 h 5883427"/>
              <a:gd name="connsiteX0" fmla="*/ 0 w 11414053"/>
              <a:gd name="connsiteY0" fmla="*/ 0 h 5881002"/>
              <a:gd name="connsiteX1" fmla="*/ 11414053 w 11414053"/>
              <a:gd name="connsiteY1" fmla="*/ 0 h 5881002"/>
              <a:gd name="connsiteX2" fmla="*/ 11414053 w 11414053"/>
              <a:gd name="connsiteY2" fmla="*/ 5881002 h 5881002"/>
              <a:gd name="connsiteX3" fmla="*/ 6368902 w 11414053"/>
              <a:gd name="connsiteY3" fmla="*/ 5878111 h 5881002"/>
              <a:gd name="connsiteX4" fmla="*/ 0 w 11414053"/>
              <a:gd name="connsiteY4" fmla="*/ 5881002 h 5881002"/>
              <a:gd name="connsiteX5" fmla="*/ 0 w 11414053"/>
              <a:gd name="connsiteY5" fmla="*/ 0 h 5881002"/>
              <a:gd name="connsiteX0" fmla="*/ 0 w 11414053"/>
              <a:gd name="connsiteY0" fmla="*/ 0 h 5931286"/>
              <a:gd name="connsiteX1" fmla="*/ 11414053 w 11414053"/>
              <a:gd name="connsiteY1" fmla="*/ 0 h 5931286"/>
              <a:gd name="connsiteX2" fmla="*/ 11414053 w 11414053"/>
              <a:gd name="connsiteY2" fmla="*/ 5881002 h 5931286"/>
              <a:gd name="connsiteX3" fmla="*/ 7198242 w 11414053"/>
              <a:gd name="connsiteY3" fmla="*/ 5931273 h 5931286"/>
              <a:gd name="connsiteX4" fmla="*/ 6368902 w 11414053"/>
              <a:gd name="connsiteY4" fmla="*/ 5878111 h 5931286"/>
              <a:gd name="connsiteX5" fmla="*/ 0 w 11414053"/>
              <a:gd name="connsiteY5" fmla="*/ 5881002 h 5931286"/>
              <a:gd name="connsiteX6" fmla="*/ 0 w 11414053"/>
              <a:gd name="connsiteY6" fmla="*/ 0 h 5931286"/>
              <a:gd name="connsiteX0" fmla="*/ 0 w 11414053"/>
              <a:gd name="connsiteY0" fmla="*/ 0 h 6341378"/>
              <a:gd name="connsiteX1" fmla="*/ 11414053 w 11414053"/>
              <a:gd name="connsiteY1" fmla="*/ 0 h 6341378"/>
              <a:gd name="connsiteX2" fmla="*/ 11414053 w 11414053"/>
              <a:gd name="connsiteY2" fmla="*/ 5881002 h 6341378"/>
              <a:gd name="connsiteX3" fmla="*/ 9659679 w 11414053"/>
              <a:gd name="connsiteY3" fmla="*/ 5973803 h 6341378"/>
              <a:gd name="connsiteX4" fmla="*/ 7198242 w 11414053"/>
              <a:gd name="connsiteY4" fmla="*/ 5931273 h 6341378"/>
              <a:gd name="connsiteX5" fmla="*/ 6368902 w 11414053"/>
              <a:gd name="connsiteY5" fmla="*/ 5878111 h 6341378"/>
              <a:gd name="connsiteX6" fmla="*/ 0 w 11414053"/>
              <a:gd name="connsiteY6" fmla="*/ 5881002 h 6341378"/>
              <a:gd name="connsiteX7" fmla="*/ 0 w 11414053"/>
              <a:gd name="connsiteY7" fmla="*/ 0 h 6341378"/>
              <a:gd name="connsiteX0" fmla="*/ 0 w 11414053"/>
              <a:gd name="connsiteY0" fmla="*/ 0 h 6341378"/>
              <a:gd name="connsiteX1" fmla="*/ 11414053 w 11414053"/>
              <a:gd name="connsiteY1" fmla="*/ 0 h 6341378"/>
              <a:gd name="connsiteX2" fmla="*/ 11414053 w 11414053"/>
              <a:gd name="connsiteY2" fmla="*/ 5881002 h 6341378"/>
              <a:gd name="connsiteX3" fmla="*/ 9659679 w 11414053"/>
              <a:gd name="connsiteY3" fmla="*/ 5973803 h 6341378"/>
              <a:gd name="connsiteX4" fmla="*/ 7198242 w 11414053"/>
              <a:gd name="connsiteY4" fmla="*/ 5931273 h 6341378"/>
              <a:gd name="connsiteX5" fmla="*/ 6368902 w 11414053"/>
              <a:gd name="connsiteY5" fmla="*/ 5878111 h 6341378"/>
              <a:gd name="connsiteX6" fmla="*/ 0 w 11414053"/>
              <a:gd name="connsiteY6" fmla="*/ 5881002 h 6341378"/>
              <a:gd name="connsiteX7" fmla="*/ 0 w 11414053"/>
              <a:gd name="connsiteY7" fmla="*/ 0 h 6341378"/>
              <a:gd name="connsiteX0" fmla="*/ 0 w 11414053"/>
              <a:gd name="connsiteY0" fmla="*/ 0 h 6341378"/>
              <a:gd name="connsiteX1" fmla="*/ 11414053 w 11414053"/>
              <a:gd name="connsiteY1" fmla="*/ 0 h 6341378"/>
              <a:gd name="connsiteX2" fmla="*/ 11414053 w 11414053"/>
              <a:gd name="connsiteY2" fmla="*/ 5881002 h 6341378"/>
              <a:gd name="connsiteX3" fmla="*/ 9659679 w 11414053"/>
              <a:gd name="connsiteY3" fmla="*/ 5973803 h 6341378"/>
              <a:gd name="connsiteX4" fmla="*/ 7198242 w 11414053"/>
              <a:gd name="connsiteY4" fmla="*/ 5931273 h 6341378"/>
              <a:gd name="connsiteX5" fmla="*/ 6368902 w 11414053"/>
              <a:gd name="connsiteY5" fmla="*/ 5878111 h 6341378"/>
              <a:gd name="connsiteX6" fmla="*/ 0 w 11414053"/>
              <a:gd name="connsiteY6" fmla="*/ 5881002 h 6341378"/>
              <a:gd name="connsiteX7" fmla="*/ 0 w 11414053"/>
              <a:gd name="connsiteY7" fmla="*/ 0 h 6341378"/>
              <a:gd name="connsiteX0" fmla="*/ 0 w 11414053"/>
              <a:gd name="connsiteY0" fmla="*/ 0 h 6341378"/>
              <a:gd name="connsiteX1" fmla="*/ 11414053 w 11414053"/>
              <a:gd name="connsiteY1" fmla="*/ 0 h 6341378"/>
              <a:gd name="connsiteX2" fmla="*/ 11414053 w 11414053"/>
              <a:gd name="connsiteY2" fmla="*/ 5881002 h 6341378"/>
              <a:gd name="connsiteX3" fmla="*/ 9659679 w 11414053"/>
              <a:gd name="connsiteY3" fmla="*/ 5973803 h 6341378"/>
              <a:gd name="connsiteX4" fmla="*/ 8102009 w 11414053"/>
              <a:gd name="connsiteY4" fmla="*/ 5925957 h 6341378"/>
              <a:gd name="connsiteX5" fmla="*/ 7198242 w 11414053"/>
              <a:gd name="connsiteY5" fmla="*/ 5931273 h 6341378"/>
              <a:gd name="connsiteX6" fmla="*/ 6368902 w 11414053"/>
              <a:gd name="connsiteY6" fmla="*/ 5878111 h 6341378"/>
              <a:gd name="connsiteX7" fmla="*/ 0 w 11414053"/>
              <a:gd name="connsiteY7" fmla="*/ 5881002 h 6341378"/>
              <a:gd name="connsiteX8" fmla="*/ 0 w 11414053"/>
              <a:gd name="connsiteY8" fmla="*/ 0 h 6341378"/>
              <a:gd name="connsiteX0" fmla="*/ 0 w 11414053"/>
              <a:gd name="connsiteY0" fmla="*/ 0 h 6344454"/>
              <a:gd name="connsiteX1" fmla="*/ 11414053 w 11414053"/>
              <a:gd name="connsiteY1" fmla="*/ 0 h 6344454"/>
              <a:gd name="connsiteX2" fmla="*/ 11414053 w 11414053"/>
              <a:gd name="connsiteY2" fmla="*/ 5881002 h 6344454"/>
              <a:gd name="connsiteX3" fmla="*/ 9882962 w 11414053"/>
              <a:gd name="connsiteY3" fmla="*/ 5984435 h 6344454"/>
              <a:gd name="connsiteX4" fmla="*/ 8102009 w 11414053"/>
              <a:gd name="connsiteY4" fmla="*/ 5925957 h 6344454"/>
              <a:gd name="connsiteX5" fmla="*/ 7198242 w 11414053"/>
              <a:gd name="connsiteY5" fmla="*/ 5931273 h 6344454"/>
              <a:gd name="connsiteX6" fmla="*/ 6368902 w 11414053"/>
              <a:gd name="connsiteY6" fmla="*/ 5878111 h 6344454"/>
              <a:gd name="connsiteX7" fmla="*/ 0 w 11414053"/>
              <a:gd name="connsiteY7" fmla="*/ 5881002 h 6344454"/>
              <a:gd name="connsiteX8" fmla="*/ 0 w 11414053"/>
              <a:gd name="connsiteY8" fmla="*/ 0 h 6344454"/>
              <a:gd name="connsiteX0" fmla="*/ 0 w 11414053"/>
              <a:gd name="connsiteY0" fmla="*/ 0 h 5984435"/>
              <a:gd name="connsiteX1" fmla="*/ 11414053 w 11414053"/>
              <a:gd name="connsiteY1" fmla="*/ 0 h 5984435"/>
              <a:gd name="connsiteX2" fmla="*/ 11414053 w 11414053"/>
              <a:gd name="connsiteY2" fmla="*/ 5881002 h 5984435"/>
              <a:gd name="connsiteX3" fmla="*/ 9882962 w 11414053"/>
              <a:gd name="connsiteY3" fmla="*/ 5984435 h 5984435"/>
              <a:gd name="connsiteX4" fmla="*/ 8102009 w 11414053"/>
              <a:gd name="connsiteY4" fmla="*/ 5925957 h 5984435"/>
              <a:gd name="connsiteX5" fmla="*/ 7198242 w 11414053"/>
              <a:gd name="connsiteY5" fmla="*/ 5931273 h 5984435"/>
              <a:gd name="connsiteX6" fmla="*/ 6368902 w 11414053"/>
              <a:gd name="connsiteY6" fmla="*/ 5878111 h 5984435"/>
              <a:gd name="connsiteX7" fmla="*/ 0 w 11414053"/>
              <a:gd name="connsiteY7" fmla="*/ 5881002 h 5984435"/>
              <a:gd name="connsiteX8" fmla="*/ 0 w 11414053"/>
              <a:gd name="connsiteY8" fmla="*/ 0 h 5984435"/>
              <a:gd name="connsiteX0" fmla="*/ 0 w 11414053"/>
              <a:gd name="connsiteY0" fmla="*/ 0 h 5984435"/>
              <a:gd name="connsiteX1" fmla="*/ 11414053 w 11414053"/>
              <a:gd name="connsiteY1" fmla="*/ 0 h 5984435"/>
              <a:gd name="connsiteX2" fmla="*/ 11414053 w 11414053"/>
              <a:gd name="connsiteY2" fmla="*/ 5881002 h 5984435"/>
              <a:gd name="connsiteX3" fmla="*/ 9882962 w 11414053"/>
              <a:gd name="connsiteY3" fmla="*/ 5984435 h 5984435"/>
              <a:gd name="connsiteX4" fmla="*/ 8102009 w 11414053"/>
              <a:gd name="connsiteY4" fmla="*/ 5925957 h 5984435"/>
              <a:gd name="connsiteX5" fmla="*/ 7198242 w 11414053"/>
              <a:gd name="connsiteY5" fmla="*/ 5931273 h 5984435"/>
              <a:gd name="connsiteX6" fmla="*/ 6368902 w 11414053"/>
              <a:gd name="connsiteY6" fmla="*/ 5878111 h 5984435"/>
              <a:gd name="connsiteX7" fmla="*/ 0 w 11414053"/>
              <a:gd name="connsiteY7" fmla="*/ 5881002 h 5984435"/>
              <a:gd name="connsiteX8" fmla="*/ 0 w 11414053"/>
              <a:gd name="connsiteY8" fmla="*/ 0 h 5984435"/>
              <a:gd name="connsiteX0" fmla="*/ 0 w 11414053"/>
              <a:gd name="connsiteY0" fmla="*/ 0 h 5984435"/>
              <a:gd name="connsiteX1" fmla="*/ 11414053 w 11414053"/>
              <a:gd name="connsiteY1" fmla="*/ 0 h 5984435"/>
              <a:gd name="connsiteX2" fmla="*/ 11414053 w 11414053"/>
              <a:gd name="connsiteY2" fmla="*/ 5907584 h 5984435"/>
              <a:gd name="connsiteX3" fmla="*/ 9882962 w 11414053"/>
              <a:gd name="connsiteY3" fmla="*/ 5984435 h 5984435"/>
              <a:gd name="connsiteX4" fmla="*/ 8102009 w 11414053"/>
              <a:gd name="connsiteY4" fmla="*/ 5925957 h 5984435"/>
              <a:gd name="connsiteX5" fmla="*/ 7198242 w 11414053"/>
              <a:gd name="connsiteY5" fmla="*/ 5931273 h 5984435"/>
              <a:gd name="connsiteX6" fmla="*/ 6368902 w 11414053"/>
              <a:gd name="connsiteY6" fmla="*/ 5878111 h 5984435"/>
              <a:gd name="connsiteX7" fmla="*/ 0 w 11414053"/>
              <a:gd name="connsiteY7" fmla="*/ 5881002 h 5984435"/>
              <a:gd name="connsiteX8" fmla="*/ 0 w 11414053"/>
              <a:gd name="connsiteY8" fmla="*/ 0 h 5984435"/>
              <a:gd name="connsiteX0" fmla="*/ 8627 w 11422680"/>
              <a:gd name="connsiteY0" fmla="*/ 0 h 5984435"/>
              <a:gd name="connsiteX1" fmla="*/ 11422680 w 11422680"/>
              <a:gd name="connsiteY1" fmla="*/ 0 h 5984435"/>
              <a:gd name="connsiteX2" fmla="*/ 11422680 w 11422680"/>
              <a:gd name="connsiteY2" fmla="*/ 5907584 h 5984435"/>
              <a:gd name="connsiteX3" fmla="*/ 9891589 w 11422680"/>
              <a:gd name="connsiteY3" fmla="*/ 5984435 h 5984435"/>
              <a:gd name="connsiteX4" fmla="*/ 8110636 w 11422680"/>
              <a:gd name="connsiteY4" fmla="*/ 5925957 h 5984435"/>
              <a:gd name="connsiteX5" fmla="*/ 7206869 w 11422680"/>
              <a:gd name="connsiteY5" fmla="*/ 5931273 h 5984435"/>
              <a:gd name="connsiteX6" fmla="*/ 6377529 w 11422680"/>
              <a:gd name="connsiteY6" fmla="*/ 5878111 h 5984435"/>
              <a:gd name="connsiteX7" fmla="*/ 0 w 11422680"/>
              <a:gd name="connsiteY7" fmla="*/ 5466934 h 5984435"/>
              <a:gd name="connsiteX8" fmla="*/ 8627 w 11422680"/>
              <a:gd name="connsiteY8" fmla="*/ 0 h 5984435"/>
              <a:gd name="connsiteX0" fmla="*/ 8627 w 11422680"/>
              <a:gd name="connsiteY0" fmla="*/ 0 h 5984435"/>
              <a:gd name="connsiteX1" fmla="*/ 11422680 w 11422680"/>
              <a:gd name="connsiteY1" fmla="*/ 0 h 5984435"/>
              <a:gd name="connsiteX2" fmla="*/ 11422680 w 11422680"/>
              <a:gd name="connsiteY2" fmla="*/ 5907584 h 5984435"/>
              <a:gd name="connsiteX3" fmla="*/ 9891589 w 11422680"/>
              <a:gd name="connsiteY3" fmla="*/ 5984435 h 5984435"/>
              <a:gd name="connsiteX4" fmla="*/ 8110636 w 11422680"/>
              <a:gd name="connsiteY4" fmla="*/ 5925957 h 5984435"/>
              <a:gd name="connsiteX5" fmla="*/ 7206869 w 11422680"/>
              <a:gd name="connsiteY5" fmla="*/ 5931273 h 5984435"/>
              <a:gd name="connsiteX6" fmla="*/ 6377529 w 11422680"/>
              <a:gd name="connsiteY6" fmla="*/ 5878111 h 5984435"/>
              <a:gd name="connsiteX7" fmla="*/ 0 w 11422680"/>
              <a:gd name="connsiteY7" fmla="*/ 5466934 h 5984435"/>
              <a:gd name="connsiteX8" fmla="*/ 8627 w 11422680"/>
              <a:gd name="connsiteY8" fmla="*/ 0 h 5984435"/>
              <a:gd name="connsiteX0" fmla="*/ 8627 w 11422680"/>
              <a:gd name="connsiteY0" fmla="*/ 0 h 5984435"/>
              <a:gd name="connsiteX1" fmla="*/ 11422680 w 11422680"/>
              <a:gd name="connsiteY1" fmla="*/ 0 h 5984435"/>
              <a:gd name="connsiteX2" fmla="*/ 11422680 w 11422680"/>
              <a:gd name="connsiteY2" fmla="*/ 5907584 h 5984435"/>
              <a:gd name="connsiteX3" fmla="*/ 9891589 w 11422680"/>
              <a:gd name="connsiteY3" fmla="*/ 5984435 h 5984435"/>
              <a:gd name="connsiteX4" fmla="*/ 8110636 w 11422680"/>
              <a:gd name="connsiteY4" fmla="*/ 5925957 h 5984435"/>
              <a:gd name="connsiteX5" fmla="*/ 7250001 w 11422680"/>
              <a:gd name="connsiteY5" fmla="*/ 5784624 h 5984435"/>
              <a:gd name="connsiteX6" fmla="*/ 6377529 w 11422680"/>
              <a:gd name="connsiteY6" fmla="*/ 5878111 h 5984435"/>
              <a:gd name="connsiteX7" fmla="*/ 0 w 11422680"/>
              <a:gd name="connsiteY7" fmla="*/ 5466934 h 5984435"/>
              <a:gd name="connsiteX8" fmla="*/ 8627 w 11422680"/>
              <a:gd name="connsiteY8" fmla="*/ 0 h 5984435"/>
              <a:gd name="connsiteX0" fmla="*/ 8627 w 11422680"/>
              <a:gd name="connsiteY0" fmla="*/ 0 h 5984435"/>
              <a:gd name="connsiteX1" fmla="*/ 11422680 w 11422680"/>
              <a:gd name="connsiteY1" fmla="*/ 0 h 5984435"/>
              <a:gd name="connsiteX2" fmla="*/ 11422680 w 11422680"/>
              <a:gd name="connsiteY2" fmla="*/ 5907584 h 5984435"/>
              <a:gd name="connsiteX3" fmla="*/ 9891589 w 11422680"/>
              <a:gd name="connsiteY3" fmla="*/ 5984435 h 5984435"/>
              <a:gd name="connsiteX4" fmla="*/ 8231406 w 11422680"/>
              <a:gd name="connsiteY4" fmla="*/ 5649912 h 5984435"/>
              <a:gd name="connsiteX5" fmla="*/ 7250001 w 11422680"/>
              <a:gd name="connsiteY5" fmla="*/ 5784624 h 5984435"/>
              <a:gd name="connsiteX6" fmla="*/ 6377529 w 11422680"/>
              <a:gd name="connsiteY6" fmla="*/ 5878111 h 5984435"/>
              <a:gd name="connsiteX7" fmla="*/ 0 w 11422680"/>
              <a:gd name="connsiteY7" fmla="*/ 5466934 h 5984435"/>
              <a:gd name="connsiteX8" fmla="*/ 8627 w 11422680"/>
              <a:gd name="connsiteY8" fmla="*/ 0 h 5984435"/>
              <a:gd name="connsiteX0" fmla="*/ 8627 w 11422680"/>
              <a:gd name="connsiteY0" fmla="*/ 0 h 5909618"/>
              <a:gd name="connsiteX1" fmla="*/ 11422680 w 11422680"/>
              <a:gd name="connsiteY1" fmla="*/ 0 h 5909618"/>
              <a:gd name="connsiteX2" fmla="*/ 11422680 w 11422680"/>
              <a:gd name="connsiteY2" fmla="*/ 5907584 h 5909618"/>
              <a:gd name="connsiteX3" fmla="*/ 9926094 w 11422680"/>
              <a:gd name="connsiteY3" fmla="*/ 5527235 h 5909618"/>
              <a:gd name="connsiteX4" fmla="*/ 8231406 w 11422680"/>
              <a:gd name="connsiteY4" fmla="*/ 5649912 h 5909618"/>
              <a:gd name="connsiteX5" fmla="*/ 7250001 w 11422680"/>
              <a:gd name="connsiteY5" fmla="*/ 5784624 h 5909618"/>
              <a:gd name="connsiteX6" fmla="*/ 6377529 w 11422680"/>
              <a:gd name="connsiteY6" fmla="*/ 5878111 h 5909618"/>
              <a:gd name="connsiteX7" fmla="*/ 0 w 11422680"/>
              <a:gd name="connsiteY7" fmla="*/ 5466934 h 5909618"/>
              <a:gd name="connsiteX8" fmla="*/ 8627 w 11422680"/>
              <a:gd name="connsiteY8" fmla="*/ 0 h 5909618"/>
              <a:gd name="connsiteX0" fmla="*/ 8627 w 11422680"/>
              <a:gd name="connsiteY0" fmla="*/ 0 h 5878111"/>
              <a:gd name="connsiteX1" fmla="*/ 11422680 w 11422680"/>
              <a:gd name="connsiteY1" fmla="*/ 0 h 5878111"/>
              <a:gd name="connsiteX2" fmla="*/ 11422680 w 11422680"/>
              <a:gd name="connsiteY2" fmla="*/ 5493516 h 5878111"/>
              <a:gd name="connsiteX3" fmla="*/ 9926094 w 11422680"/>
              <a:gd name="connsiteY3" fmla="*/ 5527235 h 5878111"/>
              <a:gd name="connsiteX4" fmla="*/ 8231406 w 11422680"/>
              <a:gd name="connsiteY4" fmla="*/ 5649912 h 5878111"/>
              <a:gd name="connsiteX5" fmla="*/ 7250001 w 11422680"/>
              <a:gd name="connsiteY5" fmla="*/ 5784624 h 5878111"/>
              <a:gd name="connsiteX6" fmla="*/ 6377529 w 11422680"/>
              <a:gd name="connsiteY6" fmla="*/ 5878111 h 5878111"/>
              <a:gd name="connsiteX7" fmla="*/ 0 w 11422680"/>
              <a:gd name="connsiteY7" fmla="*/ 5466934 h 5878111"/>
              <a:gd name="connsiteX8" fmla="*/ 8627 w 11422680"/>
              <a:gd name="connsiteY8" fmla="*/ 0 h 5878111"/>
              <a:gd name="connsiteX0" fmla="*/ 8627 w 11422680"/>
              <a:gd name="connsiteY0" fmla="*/ 0 h 5884193"/>
              <a:gd name="connsiteX1" fmla="*/ 11422680 w 11422680"/>
              <a:gd name="connsiteY1" fmla="*/ 0 h 5884193"/>
              <a:gd name="connsiteX2" fmla="*/ 11422680 w 11422680"/>
              <a:gd name="connsiteY2" fmla="*/ 5493516 h 5884193"/>
              <a:gd name="connsiteX3" fmla="*/ 9926094 w 11422680"/>
              <a:gd name="connsiteY3" fmla="*/ 5527235 h 5884193"/>
              <a:gd name="connsiteX4" fmla="*/ 8231406 w 11422680"/>
              <a:gd name="connsiteY4" fmla="*/ 5649912 h 5884193"/>
              <a:gd name="connsiteX5" fmla="*/ 7250001 w 11422680"/>
              <a:gd name="connsiteY5" fmla="*/ 5784624 h 5884193"/>
              <a:gd name="connsiteX6" fmla="*/ 6377529 w 11422680"/>
              <a:gd name="connsiteY6" fmla="*/ 5878111 h 5884193"/>
              <a:gd name="connsiteX7" fmla="*/ 3019246 w 11422680"/>
              <a:gd name="connsiteY7" fmla="*/ 5550910 h 5884193"/>
              <a:gd name="connsiteX8" fmla="*/ 0 w 11422680"/>
              <a:gd name="connsiteY8" fmla="*/ 5466934 h 5884193"/>
              <a:gd name="connsiteX9" fmla="*/ 8627 w 11422680"/>
              <a:gd name="connsiteY9" fmla="*/ 0 h 5884193"/>
              <a:gd name="connsiteX0" fmla="*/ 8627 w 11422680"/>
              <a:gd name="connsiteY0" fmla="*/ 0 h 5878111"/>
              <a:gd name="connsiteX1" fmla="*/ 11422680 w 11422680"/>
              <a:gd name="connsiteY1" fmla="*/ 0 h 5878111"/>
              <a:gd name="connsiteX2" fmla="*/ 11422680 w 11422680"/>
              <a:gd name="connsiteY2" fmla="*/ 5493516 h 5878111"/>
              <a:gd name="connsiteX3" fmla="*/ 9926094 w 11422680"/>
              <a:gd name="connsiteY3" fmla="*/ 5527235 h 5878111"/>
              <a:gd name="connsiteX4" fmla="*/ 8231406 w 11422680"/>
              <a:gd name="connsiteY4" fmla="*/ 5649912 h 5878111"/>
              <a:gd name="connsiteX5" fmla="*/ 7250001 w 11422680"/>
              <a:gd name="connsiteY5" fmla="*/ 5784624 h 5878111"/>
              <a:gd name="connsiteX6" fmla="*/ 6377529 w 11422680"/>
              <a:gd name="connsiteY6" fmla="*/ 5878111 h 5878111"/>
              <a:gd name="connsiteX7" fmla="*/ 3019246 w 11422680"/>
              <a:gd name="connsiteY7" fmla="*/ 5550910 h 5878111"/>
              <a:gd name="connsiteX8" fmla="*/ 0 w 11422680"/>
              <a:gd name="connsiteY8" fmla="*/ 5466934 h 5878111"/>
              <a:gd name="connsiteX9" fmla="*/ 8627 w 11422680"/>
              <a:gd name="connsiteY9" fmla="*/ 0 h 5878111"/>
              <a:gd name="connsiteX0" fmla="*/ 8627 w 11422680"/>
              <a:gd name="connsiteY0" fmla="*/ 0 h 5784624"/>
              <a:gd name="connsiteX1" fmla="*/ 11422680 w 11422680"/>
              <a:gd name="connsiteY1" fmla="*/ 0 h 5784624"/>
              <a:gd name="connsiteX2" fmla="*/ 11422680 w 11422680"/>
              <a:gd name="connsiteY2" fmla="*/ 5493516 h 5784624"/>
              <a:gd name="connsiteX3" fmla="*/ 9926094 w 11422680"/>
              <a:gd name="connsiteY3" fmla="*/ 5527235 h 5784624"/>
              <a:gd name="connsiteX4" fmla="*/ 8231406 w 11422680"/>
              <a:gd name="connsiteY4" fmla="*/ 5649912 h 5784624"/>
              <a:gd name="connsiteX5" fmla="*/ 7250001 w 11422680"/>
              <a:gd name="connsiteY5" fmla="*/ 5784624 h 5784624"/>
              <a:gd name="connsiteX6" fmla="*/ 5790933 w 11422680"/>
              <a:gd name="connsiteY6" fmla="*/ 5550307 h 5784624"/>
              <a:gd name="connsiteX7" fmla="*/ 3019246 w 11422680"/>
              <a:gd name="connsiteY7" fmla="*/ 5550910 h 5784624"/>
              <a:gd name="connsiteX8" fmla="*/ 0 w 11422680"/>
              <a:gd name="connsiteY8" fmla="*/ 5466934 h 5784624"/>
              <a:gd name="connsiteX9" fmla="*/ 8627 w 11422680"/>
              <a:gd name="connsiteY9" fmla="*/ 0 h 5784624"/>
              <a:gd name="connsiteX0" fmla="*/ 8627 w 11422680"/>
              <a:gd name="connsiteY0" fmla="*/ 0 h 5784624"/>
              <a:gd name="connsiteX1" fmla="*/ 11422680 w 11422680"/>
              <a:gd name="connsiteY1" fmla="*/ 0 h 5784624"/>
              <a:gd name="connsiteX2" fmla="*/ 11422680 w 11422680"/>
              <a:gd name="connsiteY2" fmla="*/ 5493516 h 5784624"/>
              <a:gd name="connsiteX3" fmla="*/ 9926094 w 11422680"/>
              <a:gd name="connsiteY3" fmla="*/ 5527235 h 5784624"/>
              <a:gd name="connsiteX4" fmla="*/ 8231406 w 11422680"/>
              <a:gd name="connsiteY4" fmla="*/ 5649912 h 5784624"/>
              <a:gd name="connsiteX5" fmla="*/ 7250001 w 11422680"/>
              <a:gd name="connsiteY5" fmla="*/ 5784624 h 5784624"/>
              <a:gd name="connsiteX6" fmla="*/ 5790933 w 11422680"/>
              <a:gd name="connsiteY6" fmla="*/ 5550307 h 5784624"/>
              <a:gd name="connsiteX7" fmla="*/ 3019246 w 11422680"/>
              <a:gd name="connsiteY7" fmla="*/ 5550910 h 5784624"/>
              <a:gd name="connsiteX8" fmla="*/ 0 w 11422680"/>
              <a:gd name="connsiteY8" fmla="*/ 5466934 h 5784624"/>
              <a:gd name="connsiteX9" fmla="*/ 8627 w 11422680"/>
              <a:gd name="connsiteY9" fmla="*/ 0 h 5784624"/>
              <a:gd name="connsiteX0" fmla="*/ 8627 w 11422680"/>
              <a:gd name="connsiteY0" fmla="*/ 0 h 5650473"/>
              <a:gd name="connsiteX1" fmla="*/ 11422680 w 11422680"/>
              <a:gd name="connsiteY1" fmla="*/ 0 h 5650473"/>
              <a:gd name="connsiteX2" fmla="*/ 11422680 w 11422680"/>
              <a:gd name="connsiteY2" fmla="*/ 5493516 h 5650473"/>
              <a:gd name="connsiteX3" fmla="*/ 9926094 w 11422680"/>
              <a:gd name="connsiteY3" fmla="*/ 5527235 h 5650473"/>
              <a:gd name="connsiteX4" fmla="*/ 8231406 w 11422680"/>
              <a:gd name="connsiteY4" fmla="*/ 5649912 h 5650473"/>
              <a:gd name="connsiteX5" fmla="*/ 5790933 w 11422680"/>
              <a:gd name="connsiteY5" fmla="*/ 5550307 h 5650473"/>
              <a:gd name="connsiteX6" fmla="*/ 3019246 w 11422680"/>
              <a:gd name="connsiteY6" fmla="*/ 5550910 h 5650473"/>
              <a:gd name="connsiteX7" fmla="*/ 0 w 11422680"/>
              <a:gd name="connsiteY7" fmla="*/ 5466934 h 5650473"/>
              <a:gd name="connsiteX8" fmla="*/ 8627 w 11422680"/>
              <a:gd name="connsiteY8" fmla="*/ 0 h 5650473"/>
              <a:gd name="connsiteX0" fmla="*/ 8627 w 11422680"/>
              <a:gd name="connsiteY0" fmla="*/ 0 h 5633294"/>
              <a:gd name="connsiteX1" fmla="*/ 11422680 w 11422680"/>
              <a:gd name="connsiteY1" fmla="*/ 0 h 5633294"/>
              <a:gd name="connsiteX2" fmla="*/ 11422680 w 11422680"/>
              <a:gd name="connsiteY2" fmla="*/ 5493516 h 5633294"/>
              <a:gd name="connsiteX3" fmla="*/ 9926094 w 11422680"/>
              <a:gd name="connsiteY3" fmla="*/ 5527235 h 5633294"/>
              <a:gd name="connsiteX4" fmla="*/ 8360802 w 11422680"/>
              <a:gd name="connsiteY4" fmla="*/ 5632660 h 5633294"/>
              <a:gd name="connsiteX5" fmla="*/ 5790933 w 11422680"/>
              <a:gd name="connsiteY5" fmla="*/ 5550307 h 5633294"/>
              <a:gd name="connsiteX6" fmla="*/ 3019246 w 11422680"/>
              <a:gd name="connsiteY6" fmla="*/ 5550910 h 5633294"/>
              <a:gd name="connsiteX7" fmla="*/ 0 w 11422680"/>
              <a:gd name="connsiteY7" fmla="*/ 5466934 h 5633294"/>
              <a:gd name="connsiteX8" fmla="*/ 8627 w 11422680"/>
              <a:gd name="connsiteY8" fmla="*/ 0 h 5633294"/>
              <a:gd name="connsiteX0" fmla="*/ 8627 w 11422680"/>
              <a:gd name="connsiteY0" fmla="*/ 0 h 5633191"/>
              <a:gd name="connsiteX1" fmla="*/ 11422680 w 11422680"/>
              <a:gd name="connsiteY1" fmla="*/ 0 h 5633191"/>
              <a:gd name="connsiteX2" fmla="*/ 11422680 w 11422680"/>
              <a:gd name="connsiteY2" fmla="*/ 5493516 h 5633191"/>
              <a:gd name="connsiteX3" fmla="*/ 9960600 w 11422680"/>
              <a:gd name="connsiteY3" fmla="*/ 5501356 h 5633191"/>
              <a:gd name="connsiteX4" fmla="*/ 8360802 w 11422680"/>
              <a:gd name="connsiteY4" fmla="*/ 5632660 h 5633191"/>
              <a:gd name="connsiteX5" fmla="*/ 5790933 w 11422680"/>
              <a:gd name="connsiteY5" fmla="*/ 5550307 h 5633191"/>
              <a:gd name="connsiteX6" fmla="*/ 3019246 w 11422680"/>
              <a:gd name="connsiteY6" fmla="*/ 5550910 h 5633191"/>
              <a:gd name="connsiteX7" fmla="*/ 0 w 11422680"/>
              <a:gd name="connsiteY7" fmla="*/ 5466934 h 5633191"/>
              <a:gd name="connsiteX8" fmla="*/ 8627 w 11422680"/>
              <a:gd name="connsiteY8" fmla="*/ 0 h 5633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22680" h="5633191">
                <a:moveTo>
                  <a:pt x="8627" y="0"/>
                </a:moveTo>
                <a:lnTo>
                  <a:pt x="11422680" y="0"/>
                </a:lnTo>
                <a:lnTo>
                  <a:pt x="11422680" y="5493516"/>
                </a:lnTo>
                <a:cubicBezTo>
                  <a:pt x="10741309" y="5530447"/>
                  <a:pt x="10578174" y="5439815"/>
                  <a:pt x="9960600" y="5501356"/>
                </a:cubicBezTo>
                <a:cubicBezTo>
                  <a:pt x="9443149" y="5490724"/>
                  <a:pt x="8878253" y="5643292"/>
                  <a:pt x="8360802" y="5632660"/>
                </a:cubicBezTo>
                <a:lnTo>
                  <a:pt x="5790933" y="5550307"/>
                </a:lnTo>
                <a:cubicBezTo>
                  <a:pt x="5082932" y="5509917"/>
                  <a:pt x="3935518" y="5481416"/>
                  <a:pt x="3019246" y="5550910"/>
                </a:cubicBezTo>
                <a:cubicBezTo>
                  <a:pt x="1956325" y="5482381"/>
                  <a:pt x="826698" y="5372731"/>
                  <a:pt x="0" y="5466934"/>
                </a:cubicBezTo>
                <a:cubicBezTo>
                  <a:pt x="2876" y="3644623"/>
                  <a:pt x="5751" y="1822311"/>
                  <a:pt x="8627" y="0"/>
                </a:cubicBezTo>
                <a:close/>
              </a:path>
            </a:pathLst>
          </a:custGeom>
          <a:solidFill>
            <a:srgbClr val="E3F1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3" name="Text Placeholder 2">
            <a:extLst>
              <a:ext uri="{FF2B5EF4-FFF2-40B4-BE49-F238E27FC236}">
                <a16:creationId xmlns:a16="http://schemas.microsoft.com/office/drawing/2014/main" id="{F6EE6833-6D39-4DEC-B5DA-CBF92942E7E1}"/>
              </a:ext>
            </a:extLst>
          </p:cNvPr>
          <p:cNvSpPr>
            <a:spLocks noGrp="1"/>
          </p:cNvSpPr>
          <p:nvPr>
            <p:ph type="body" idx="1" hasCustomPrompt="1"/>
          </p:nvPr>
        </p:nvSpPr>
        <p:spPr>
          <a:xfrm>
            <a:off x="1229868" y="1679945"/>
            <a:ext cx="9944951" cy="4186018"/>
          </a:xfrm>
          <a:prstGeom prst="rect">
            <a:avLst/>
          </a:prstGeom>
        </p:spPr>
        <p:txBody>
          <a:bodyPr/>
          <a:lstStyle>
            <a:lvl1pPr marL="342900" indent="-342900">
              <a:buFont typeface="Arial" panose="020B0604020202020204" pitchFamily="34" charset="0"/>
              <a:buChar char="•"/>
              <a:defRPr sz="2400">
                <a:solidFill>
                  <a:srgbClr val="283A58"/>
                </a:solidFill>
              </a:defRPr>
            </a:lvl1pPr>
            <a:lvl2pPr marL="800100" indent="-342900">
              <a:buClr>
                <a:srgbClr val="283A58"/>
              </a:buClr>
              <a:buFont typeface="Arial" panose="020B0604020202020204" pitchFamily="34" charset="0"/>
              <a:buChar char="•"/>
              <a:defRPr sz="2000">
                <a:solidFill>
                  <a:srgbClr val="283A58"/>
                </a:solidFill>
              </a:defRPr>
            </a:lvl2pPr>
            <a:lvl3pPr marL="1257300" indent="-342900">
              <a:buFont typeface="+mj-lt"/>
              <a:buAutoNum type="arabicPeriod"/>
              <a:defRPr sz="1800">
                <a:solidFill>
                  <a:srgbClr val="283A58"/>
                </a:solidFill>
              </a:defRPr>
            </a:lvl3pPr>
            <a:lvl4pPr marL="1714500" indent="-342900">
              <a:buClr>
                <a:srgbClr val="283A58"/>
              </a:buClr>
              <a:buFont typeface="+mj-lt"/>
              <a:buAutoNum type="arabicPeriod"/>
              <a:defRPr sz="1600">
                <a:solidFill>
                  <a:srgbClr val="283A58"/>
                </a:solidFill>
              </a:defRPr>
            </a:lvl4pPr>
            <a:lvl5pPr marL="2114550" indent="-285750">
              <a:buClr>
                <a:srgbClr val="283A58"/>
              </a:buClr>
              <a:buFont typeface="Arial" panose="020B0604020202020204" pitchFamily="34" charset="0"/>
              <a:buChar char="•"/>
              <a:defRPr sz="1600">
                <a:solidFill>
                  <a:srgbClr val="283A58"/>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Level 1</a:t>
            </a:r>
          </a:p>
          <a:p>
            <a:pPr lvl="1"/>
            <a:r>
              <a:rPr lang="en-US" dirty="0"/>
              <a:t>Level 2</a:t>
            </a:r>
          </a:p>
          <a:p>
            <a:pPr lvl="2"/>
            <a:r>
              <a:rPr lang="en-US" dirty="0"/>
              <a:t>Lorem </a:t>
            </a:r>
          </a:p>
          <a:p>
            <a:pPr lvl="3"/>
            <a:r>
              <a:rPr lang="en-US" dirty="0"/>
              <a:t>Ipsum</a:t>
            </a:r>
          </a:p>
          <a:p>
            <a:pPr lvl="4"/>
            <a:r>
              <a:rPr lang="en-US" dirty="0" err="1"/>
              <a:t>Amet</a:t>
            </a:r>
            <a:endParaRPr lang="en-US" dirty="0"/>
          </a:p>
        </p:txBody>
      </p:sp>
      <p:pic>
        <p:nvPicPr>
          <p:cNvPr id="12" name="Graphic 11">
            <a:extLst>
              <a:ext uri="{FF2B5EF4-FFF2-40B4-BE49-F238E27FC236}">
                <a16:creationId xmlns:a16="http://schemas.microsoft.com/office/drawing/2014/main" id="{4B7D965F-2EF6-4B4E-B7D3-725B1F1AE38B}"/>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52810" t="36370" b="46589"/>
          <a:stretch/>
        </p:blipFill>
        <p:spPr>
          <a:xfrm>
            <a:off x="0" y="0"/>
            <a:ext cx="768627" cy="556770"/>
          </a:xfrm>
          <a:prstGeom prst="rect">
            <a:avLst/>
          </a:prstGeom>
        </p:spPr>
      </p:pic>
      <p:pic>
        <p:nvPicPr>
          <p:cNvPr id="14" name="Graphic 13">
            <a:extLst>
              <a:ext uri="{FF2B5EF4-FFF2-40B4-BE49-F238E27FC236}">
                <a16:creationId xmlns:a16="http://schemas.microsoft.com/office/drawing/2014/main" id="{EEE48676-2199-4193-A283-930FF790E932}"/>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53102" t="53561" b="1171"/>
          <a:stretch/>
        </p:blipFill>
        <p:spPr>
          <a:xfrm>
            <a:off x="0" y="557070"/>
            <a:ext cx="763864" cy="1478950"/>
          </a:xfrm>
          <a:prstGeom prst="rect">
            <a:avLst/>
          </a:prstGeom>
        </p:spPr>
      </p:pic>
      <p:pic>
        <p:nvPicPr>
          <p:cNvPr id="16" name="Graphic 15">
            <a:extLst>
              <a:ext uri="{FF2B5EF4-FFF2-40B4-BE49-F238E27FC236}">
                <a16:creationId xmlns:a16="http://schemas.microsoft.com/office/drawing/2014/main" id="{4326D3A6-C708-4F0A-AC0F-B1275775256B}"/>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43626" y="537923"/>
            <a:ext cx="221692" cy="886767"/>
          </a:xfrm>
          <a:prstGeom prst="rect">
            <a:avLst/>
          </a:prstGeom>
        </p:spPr>
      </p:pic>
      <p:pic>
        <p:nvPicPr>
          <p:cNvPr id="18" name="Graphic 17">
            <a:extLst>
              <a:ext uri="{FF2B5EF4-FFF2-40B4-BE49-F238E27FC236}">
                <a16:creationId xmlns:a16="http://schemas.microsoft.com/office/drawing/2014/main" id="{71F693F7-066C-4E1A-9FDF-4C57177F3711}"/>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rot="16200000">
            <a:off x="10774128" y="1449153"/>
            <a:ext cx="2109006" cy="345738"/>
          </a:xfrm>
          <a:prstGeom prst="rect">
            <a:avLst/>
          </a:prstGeom>
        </p:spPr>
      </p:pic>
      <p:sp>
        <p:nvSpPr>
          <p:cNvPr id="13" name="Title 1">
            <a:extLst>
              <a:ext uri="{FF2B5EF4-FFF2-40B4-BE49-F238E27FC236}">
                <a16:creationId xmlns:a16="http://schemas.microsoft.com/office/drawing/2014/main" id="{99943D6D-1BF3-48E5-9C6D-1A33D3DA534B}"/>
              </a:ext>
            </a:extLst>
          </p:cNvPr>
          <p:cNvSpPr>
            <a:spLocks noGrp="1"/>
          </p:cNvSpPr>
          <p:nvPr>
            <p:ph type="ctrTitle" hasCustomPrompt="1"/>
          </p:nvPr>
        </p:nvSpPr>
        <p:spPr>
          <a:xfrm>
            <a:off x="1222073" y="927766"/>
            <a:ext cx="9949135" cy="711253"/>
          </a:xfrm>
          <a:prstGeom prst="rect">
            <a:avLst/>
          </a:prstGeom>
        </p:spPr>
        <p:txBody>
          <a:bodyPr anchor="t" anchorCtr="0">
            <a:normAutofit/>
          </a:bodyPr>
          <a:lstStyle>
            <a:lvl1pPr algn="l">
              <a:defRPr sz="4100" b="1">
                <a:solidFill>
                  <a:srgbClr val="283A58"/>
                </a:solidFill>
              </a:defRPr>
            </a:lvl1pPr>
          </a:lstStyle>
          <a:p>
            <a:r>
              <a:rPr lang="en-US" dirty="0"/>
              <a:t>SLIDE TITEL</a:t>
            </a:r>
            <a:endParaRPr lang="pt-PT" dirty="0"/>
          </a:p>
        </p:txBody>
      </p:sp>
      <p:pic>
        <p:nvPicPr>
          <p:cNvPr id="2" name="Graphic 1">
            <a:extLst>
              <a:ext uri="{FF2B5EF4-FFF2-40B4-BE49-F238E27FC236}">
                <a16:creationId xmlns:a16="http://schemas.microsoft.com/office/drawing/2014/main" id="{DA335FAE-5274-4E81-96EE-93486A5A5130}"/>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6"/>
              </a:ext>
            </a:extLst>
          </a:blip>
          <a:srcRect l="525"/>
          <a:stretch/>
        </p:blipFill>
        <p:spPr>
          <a:xfrm>
            <a:off x="0" y="5878901"/>
            <a:ext cx="11438622" cy="556983"/>
          </a:xfrm>
          <a:prstGeom prst="rect">
            <a:avLst/>
          </a:prstGeom>
        </p:spPr>
      </p:pic>
    </p:spTree>
    <p:extLst>
      <p:ext uri="{BB962C8B-B14F-4D97-AF65-F5344CB8AC3E}">
        <p14:creationId xmlns:p14="http://schemas.microsoft.com/office/powerpoint/2010/main" val="891100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lide-tekst wit">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ED880A92-BB65-4DED-B896-BDA85641530B}"/>
              </a:ext>
            </a:extLst>
          </p:cNvPr>
          <p:cNvSpPr>
            <a:spLocks noGrp="1"/>
          </p:cNvSpPr>
          <p:nvPr>
            <p:ph type="body" idx="1" hasCustomPrompt="1"/>
          </p:nvPr>
        </p:nvSpPr>
        <p:spPr>
          <a:xfrm>
            <a:off x="1229868" y="1679944"/>
            <a:ext cx="10157000" cy="4160139"/>
          </a:xfrm>
          <a:prstGeom prst="rect">
            <a:avLst/>
          </a:prstGeom>
        </p:spPr>
        <p:txBody>
          <a:bodyPr/>
          <a:lstStyle>
            <a:lvl1pPr marL="342900" indent="-342900">
              <a:buFont typeface="Arial" panose="020B0604020202020204" pitchFamily="34" charset="0"/>
              <a:buChar char="•"/>
              <a:defRPr sz="2400">
                <a:solidFill>
                  <a:srgbClr val="283A58"/>
                </a:solidFill>
              </a:defRPr>
            </a:lvl1pPr>
            <a:lvl2pPr marL="914400" indent="-457200">
              <a:buClr>
                <a:srgbClr val="283A58"/>
              </a:buClr>
              <a:buFont typeface="+mj-lt"/>
              <a:buAutoNum type="arabicPeriod"/>
              <a:defRPr sz="2000">
                <a:solidFill>
                  <a:srgbClr val="283A58"/>
                </a:solidFill>
              </a:defRPr>
            </a:lvl2pPr>
            <a:lvl3pPr marL="1257300" indent="-342900">
              <a:buClr>
                <a:srgbClr val="283A58"/>
              </a:buClr>
              <a:buFont typeface="+mj-lt"/>
              <a:buAutoNum type="arabicParenR"/>
              <a:defRPr sz="1800">
                <a:solidFill>
                  <a:srgbClr val="283A58"/>
                </a:solidFill>
              </a:defRPr>
            </a:lvl3pPr>
            <a:lvl4pPr marL="1714500" indent="-342900">
              <a:buClr>
                <a:srgbClr val="283A58"/>
              </a:buClr>
              <a:buFont typeface="+mj-lt"/>
              <a:buAutoNum type="arabicPeriod"/>
              <a:defRPr sz="1600" baseline="0">
                <a:solidFill>
                  <a:srgbClr val="283A58"/>
                </a:solidFill>
              </a:defRPr>
            </a:lvl4pPr>
            <a:lvl5pPr marL="2171700" indent="-342900">
              <a:buFont typeface="Arial" panose="020B0604020202020204" pitchFamily="34" charset="0"/>
              <a:buChar char="•"/>
              <a:defRPr sz="1600">
                <a:solidFill>
                  <a:srgbClr val="283A58"/>
                </a:solidFill>
              </a:defRPr>
            </a:lvl5pPr>
            <a:lvl6pPr marL="2628900" indent="-342900">
              <a:buClr>
                <a:srgbClr val="283A58"/>
              </a:buClr>
              <a:buFont typeface="+mj-lt"/>
              <a:buAutoNum type="arabicPeriod"/>
              <a:defRPr sz="1600">
                <a:solidFill>
                  <a:srgbClr val="283A58"/>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Level 1</a:t>
            </a:r>
          </a:p>
          <a:p>
            <a:pPr lvl="1"/>
            <a:r>
              <a:rPr lang="en-US" dirty="0"/>
              <a:t>Level 2</a:t>
            </a:r>
          </a:p>
          <a:p>
            <a:pPr lvl="2"/>
            <a:r>
              <a:rPr lang="en-US" dirty="0"/>
              <a:t>Lorem </a:t>
            </a:r>
          </a:p>
          <a:p>
            <a:pPr lvl="3"/>
            <a:r>
              <a:rPr lang="en-US" dirty="0"/>
              <a:t>Ipsum</a:t>
            </a:r>
          </a:p>
          <a:p>
            <a:pPr lvl="4"/>
            <a:r>
              <a:rPr lang="en-US" dirty="0" err="1"/>
              <a:t>Amet</a:t>
            </a:r>
            <a:endParaRPr lang="en-US" dirty="0"/>
          </a:p>
        </p:txBody>
      </p:sp>
      <p:pic>
        <p:nvPicPr>
          <p:cNvPr id="13" name="Graphic 12">
            <a:extLst>
              <a:ext uri="{FF2B5EF4-FFF2-40B4-BE49-F238E27FC236}">
                <a16:creationId xmlns:a16="http://schemas.microsoft.com/office/drawing/2014/main" id="{4144E273-D55E-481F-8D54-2AECEA6B16E1}"/>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52810" t="36371" b="1313"/>
          <a:stretch/>
        </p:blipFill>
        <p:spPr>
          <a:xfrm>
            <a:off x="0" y="0"/>
            <a:ext cx="768627" cy="2036020"/>
          </a:xfrm>
          <a:prstGeom prst="rect">
            <a:avLst/>
          </a:prstGeom>
        </p:spPr>
      </p:pic>
      <p:pic>
        <p:nvPicPr>
          <p:cNvPr id="15" name="Graphic 14">
            <a:extLst>
              <a:ext uri="{FF2B5EF4-FFF2-40B4-BE49-F238E27FC236}">
                <a16:creationId xmlns:a16="http://schemas.microsoft.com/office/drawing/2014/main" id="{8EB92F5B-50C0-45E6-9AA8-73DEED73387C}"/>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643626" y="537923"/>
            <a:ext cx="221692" cy="886767"/>
          </a:xfrm>
          <a:prstGeom prst="rect">
            <a:avLst/>
          </a:prstGeom>
        </p:spPr>
      </p:pic>
      <p:pic>
        <p:nvPicPr>
          <p:cNvPr id="16" name="Graphic 15">
            <a:extLst>
              <a:ext uri="{FF2B5EF4-FFF2-40B4-BE49-F238E27FC236}">
                <a16:creationId xmlns:a16="http://schemas.microsoft.com/office/drawing/2014/main" id="{E2EE5E35-832D-44DA-B855-A677D6EC4D3A}"/>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rot="16200000">
            <a:off x="10774128" y="1449153"/>
            <a:ext cx="2109006" cy="345738"/>
          </a:xfrm>
          <a:prstGeom prst="rect">
            <a:avLst/>
          </a:prstGeom>
        </p:spPr>
      </p:pic>
      <p:sp>
        <p:nvSpPr>
          <p:cNvPr id="14" name="Title 1">
            <a:extLst>
              <a:ext uri="{FF2B5EF4-FFF2-40B4-BE49-F238E27FC236}">
                <a16:creationId xmlns:a16="http://schemas.microsoft.com/office/drawing/2014/main" id="{52160329-62BE-4844-A9CE-84B76918F507}"/>
              </a:ext>
            </a:extLst>
          </p:cNvPr>
          <p:cNvSpPr>
            <a:spLocks noGrp="1"/>
          </p:cNvSpPr>
          <p:nvPr>
            <p:ph type="ctrTitle" hasCustomPrompt="1"/>
          </p:nvPr>
        </p:nvSpPr>
        <p:spPr>
          <a:xfrm>
            <a:off x="1230700" y="927766"/>
            <a:ext cx="10156168" cy="711253"/>
          </a:xfrm>
          <a:prstGeom prst="rect">
            <a:avLst/>
          </a:prstGeom>
        </p:spPr>
        <p:txBody>
          <a:bodyPr anchor="t" anchorCtr="0">
            <a:normAutofit/>
          </a:bodyPr>
          <a:lstStyle>
            <a:lvl1pPr algn="l">
              <a:defRPr sz="4100" b="1">
                <a:solidFill>
                  <a:srgbClr val="283A58"/>
                </a:solidFill>
              </a:defRPr>
            </a:lvl1pPr>
          </a:lstStyle>
          <a:p>
            <a:r>
              <a:rPr lang="en-US" dirty="0"/>
              <a:t>SLIDE TITEL</a:t>
            </a:r>
            <a:endParaRPr lang="pt-PT" dirty="0"/>
          </a:p>
        </p:txBody>
      </p:sp>
      <p:pic>
        <p:nvPicPr>
          <p:cNvPr id="2" name="Graphic 1">
            <a:extLst>
              <a:ext uri="{FF2B5EF4-FFF2-40B4-BE49-F238E27FC236}">
                <a16:creationId xmlns:a16="http://schemas.microsoft.com/office/drawing/2014/main" id="{0259F00D-4120-4830-8C61-E5B60845658E}"/>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l="525"/>
          <a:stretch/>
        </p:blipFill>
        <p:spPr>
          <a:xfrm>
            <a:off x="0" y="5878901"/>
            <a:ext cx="11438622" cy="556983"/>
          </a:xfrm>
          <a:prstGeom prst="rect">
            <a:avLst/>
          </a:prstGeom>
        </p:spPr>
      </p:pic>
    </p:spTree>
    <p:extLst>
      <p:ext uri="{BB962C8B-B14F-4D97-AF65-F5344CB8AC3E}">
        <p14:creationId xmlns:p14="http://schemas.microsoft.com/office/powerpoint/2010/main" val="3092051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lide-tekst+foto blauw">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B37FA38-9FA6-4398-9441-C2C43C58F655}"/>
              </a:ext>
            </a:extLst>
          </p:cNvPr>
          <p:cNvSpPr/>
          <p:nvPr userDrawn="1"/>
        </p:nvSpPr>
        <p:spPr>
          <a:xfrm flipH="1">
            <a:off x="-2" y="569344"/>
            <a:ext cx="11395493" cy="5624422"/>
          </a:xfrm>
          <a:custGeom>
            <a:avLst/>
            <a:gdLst>
              <a:gd name="connsiteX0" fmla="*/ 0 w 11395493"/>
              <a:gd name="connsiteY0" fmla="*/ 0 h 5503653"/>
              <a:gd name="connsiteX1" fmla="*/ 11395493 w 11395493"/>
              <a:gd name="connsiteY1" fmla="*/ 0 h 5503653"/>
              <a:gd name="connsiteX2" fmla="*/ 11395493 w 11395493"/>
              <a:gd name="connsiteY2" fmla="*/ 5503653 h 5503653"/>
              <a:gd name="connsiteX3" fmla="*/ 0 w 11395493"/>
              <a:gd name="connsiteY3" fmla="*/ 5503653 h 5503653"/>
              <a:gd name="connsiteX4" fmla="*/ 0 w 11395493"/>
              <a:gd name="connsiteY4" fmla="*/ 0 h 5503653"/>
              <a:gd name="connsiteX0" fmla="*/ 0 w 11395493"/>
              <a:gd name="connsiteY0" fmla="*/ 0 h 5529532"/>
              <a:gd name="connsiteX1" fmla="*/ 11395493 w 11395493"/>
              <a:gd name="connsiteY1" fmla="*/ 0 h 5529532"/>
              <a:gd name="connsiteX2" fmla="*/ 11395493 w 11395493"/>
              <a:gd name="connsiteY2" fmla="*/ 5503653 h 5529532"/>
              <a:gd name="connsiteX3" fmla="*/ 3459189 w 11395493"/>
              <a:gd name="connsiteY3" fmla="*/ 5529532 h 5529532"/>
              <a:gd name="connsiteX4" fmla="*/ 0 w 11395493"/>
              <a:gd name="connsiteY4" fmla="*/ 5503653 h 5529532"/>
              <a:gd name="connsiteX5" fmla="*/ 0 w 11395493"/>
              <a:gd name="connsiteY5" fmla="*/ 0 h 5529532"/>
              <a:gd name="connsiteX0" fmla="*/ 0 w 11395493"/>
              <a:gd name="connsiteY0" fmla="*/ 0 h 5676181"/>
              <a:gd name="connsiteX1" fmla="*/ 11395493 w 11395493"/>
              <a:gd name="connsiteY1" fmla="*/ 0 h 5676181"/>
              <a:gd name="connsiteX2" fmla="*/ 11395493 w 11395493"/>
              <a:gd name="connsiteY2" fmla="*/ 5503653 h 5676181"/>
              <a:gd name="connsiteX3" fmla="*/ 3416057 w 11395493"/>
              <a:gd name="connsiteY3" fmla="*/ 5676181 h 5676181"/>
              <a:gd name="connsiteX4" fmla="*/ 0 w 11395493"/>
              <a:gd name="connsiteY4" fmla="*/ 5503653 h 5676181"/>
              <a:gd name="connsiteX5" fmla="*/ 0 w 11395493"/>
              <a:gd name="connsiteY5" fmla="*/ 0 h 5676181"/>
              <a:gd name="connsiteX0" fmla="*/ 0 w 11395493"/>
              <a:gd name="connsiteY0" fmla="*/ 0 h 5676181"/>
              <a:gd name="connsiteX1" fmla="*/ 11395493 w 11395493"/>
              <a:gd name="connsiteY1" fmla="*/ 0 h 5676181"/>
              <a:gd name="connsiteX2" fmla="*/ 11395493 w 11395493"/>
              <a:gd name="connsiteY2" fmla="*/ 5503653 h 5676181"/>
              <a:gd name="connsiteX3" fmla="*/ 3416057 w 11395493"/>
              <a:gd name="connsiteY3" fmla="*/ 5676181 h 5676181"/>
              <a:gd name="connsiteX4" fmla="*/ 0 w 11395493"/>
              <a:gd name="connsiteY4" fmla="*/ 5503653 h 5676181"/>
              <a:gd name="connsiteX5" fmla="*/ 0 w 11395493"/>
              <a:gd name="connsiteY5" fmla="*/ 0 h 5676181"/>
              <a:gd name="connsiteX0" fmla="*/ 0 w 11395493"/>
              <a:gd name="connsiteY0" fmla="*/ 0 h 5676181"/>
              <a:gd name="connsiteX1" fmla="*/ 11395493 w 11395493"/>
              <a:gd name="connsiteY1" fmla="*/ 0 h 5676181"/>
              <a:gd name="connsiteX2" fmla="*/ 11395493 w 11395493"/>
              <a:gd name="connsiteY2" fmla="*/ 5503653 h 5676181"/>
              <a:gd name="connsiteX3" fmla="*/ 5771068 w 11395493"/>
              <a:gd name="connsiteY3" fmla="*/ 5546784 h 5676181"/>
              <a:gd name="connsiteX4" fmla="*/ 3416057 w 11395493"/>
              <a:gd name="connsiteY4" fmla="*/ 5676181 h 5676181"/>
              <a:gd name="connsiteX5" fmla="*/ 0 w 11395493"/>
              <a:gd name="connsiteY5" fmla="*/ 5503653 h 5676181"/>
              <a:gd name="connsiteX6" fmla="*/ 0 w 11395493"/>
              <a:gd name="connsiteY6" fmla="*/ 0 h 5676181"/>
              <a:gd name="connsiteX0" fmla="*/ 0 w 11395493"/>
              <a:gd name="connsiteY0" fmla="*/ 0 h 5633049"/>
              <a:gd name="connsiteX1" fmla="*/ 11395493 w 11395493"/>
              <a:gd name="connsiteY1" fmla="*/ 0 h 5633049"/>
              <a:gd name="connsiteX2" fmla="*/ 11395493 w 11395493"/>
              <a:gd name="connsiteY2" fmla="*/ 5503653 h 5633049"/>
              <a:gd name="connsiteX3" fmla="*/ 5771068 w 11395493"/>
              <a:gd name="connsiteY3" fmla="*/ 5546784 h 5633049"/>
              <a:gd name="connsiteX4" fmla="*/ 2941604 w 11395493"/>
              <a:gd name="connsiteY4" fmla="*/ 5633049 h 5633049"/>
              <a:gd name="connsiteX5" fmla="*/ 0 w 11395493"/>
              <a:gd name="connsiteY5" fmla="*/ 5503653 h 5633049"/>
              <a:gd name="connsiteX6" fmla="*/ 0 w 11395493"/>
              <a:gd name="connsiteY6" fmla="*/ 0 h 5633049"/>
              <a:gd name="connsiteX0" fmla="*/ 0 w 11395493"/>
              <a:gd name="connsiteY0" fmla="*/ 0 h 5913888"/>
              <a:gd name="connsiteX1" fmla="*/ 11395493 w 11395493"/>
              <a:gd name="connsiteY1" fmla="*/ 0 h 5913888"/>
              <a:gd name="connsiteX2" fmla="*/ 11395493 w 11395493"/>
              <a:gd name="connsiteY2" fmla="*/ 5503653 h 5913888"/>
              <a:gd name="connsiteX3" fmla="*/ 8169212 w 11395493"/>
              <a:gd name="connsiteY3" fmla="*/ 5512279 h 5913888"/>
              <a:gd name="connsiteX4" fmla="*/ 5771068 w 11395493"/>
              <a:gd name="connsiteY4" fmla="*/ 5546784 h 5913888"/>
              <a:gd name="connsiteX5" fmla="*/ 2941604 w 11395493"/>
              <a:gd name="connsiteY5" fmla="*/ 5633049 h 5913888"/>
              <a:gd name="connsiteX6" fmla="*/ 0 w 11395493"/>
              <a:gd name="connsiteY6" fmla="*/ 5503653 h 5913888"/>
              <a:gd name="connsiteX7" fmla="*/ 0 w 11395493"/>
              <a:gd name="connsiteY7" fmla="*/ 0 h 5913888"/>
              <a:gd name="connsiteX0" fmla="*/ 0 w 11395493"/>
              <a:gd name="connsiteY0" fmla="*/ 0 h 5913888"/>
              <a:gd name="connsiteX1" fmla="*/ 11395493 w 11395493"/>
              <a:gd name="connsiteY1" fmla="*/ 0 h 5913888"/>
              <a:gd name="connsiteX2" fmla="*/ 11395493 w 11395493"/>
              <a:gd name="connsiteY2" fmla="*/ 5503653 h 5913888"/>
              <a:gd name="connsiteX3" fmla="*/ 8169212 w 11395493"/>
              <a:gd name="connsiteY3" fmla="*/ 5512279 h 5913888"/>
              <a:gd name="connsiteX4" fmla="*/ 5771068 w 11395493"/>
              <a:gd name="connsiteY4" fmla="*/ 5546784 h 5913888"/>
              <a:gd name="connsiteX5" fmla="*/ 2941604 w 11395493"/>
              <a:gd name="connsiteY5" fmla="*/ 5633049 h 5913888"/>
              <a:gd name="connsiteX6" fmla="*/ 0 w 11395493"/>
              <a:gd name="connsiteY6" fmla="*/ 5503653 h 5913888"/>
              <a:gd name="connsiteX7" fmla="*/ 0 w 11395493"/>
              <a:gd name="connsiteY7" fmla="*/ 0 h 5913888"/>
              <a:gd name="connsiteX0" fmla="*/ 0 w 11395493"/>
              <a:gd name="connsiteY0" fmla="*/ 0 h 5924660"/>
              <a:gd name="connsiteX1" fmla="*/ 11395493 w 11395493"/>
              <a:gd name="connsiteY1" fmla="*/ 0 h 5924660"/>
              <a:gd name="connsiteX2" fmla="*/ 11395493 w 11395493"/>
              <a:gd name="connsiteY2" fmla="*/ 5503653 h 5924660"/>
              <a:gd name="connsiteX3" fmla="*/ 10230925 w 11395493"/>
              <a:gd name="connsiteY3" fmla="*/ 5443266 h 5924660"/>
              <a:gd name="connsiteX4" fmla="*/ 8169212 w 11395493"/>
              <a:gd name="connsiteY4" fmla="*/ 5512279 h 5924660"/>
              <a:gd name="connsiteX5" fmla="*/ 5771068 w 11395493"/>
              <a:gd name="connsiteY5" fmla="*/ 5546784 h 5924660"/>
              <a:gd name="connsiteX6" fmla="*/ 2941604 w 11395493"/>
              <a:gd name="connsiteY6" fmla="*/ 5633049 h 5924660"/>
              <a:gd name="connsiteX7" fmla="*/ 0 w 11395493"/>
              <a:gd name="connsiteY7" fmla="*/ 5503653 h 5924660"/>
              <a:gd name="connsiteX8" fmla="*/ 0 w 11395493"/>
              <a:gd name="connsiteY8" fmla="*/ 0 h 5924660"/>
              <a:gd name="connsiteX0" fmla="*/ 0 w 11395493"/>
              <a:gd name="connsiteY0" fmla="*/ 0 h 5633049"/>
              <a:gd name="connsiteX1" fmla="*/ 11395493 w 11395493"/>
              <a:gd name="connsiteY1" fmla="*/ 0 h 5633049"/>
              <a:gd name="connsiteX2" fmla="*/ 11395493 w 11395493"/>
              <a:gd name="connsiteY2" fmla="*/ 5503653 h 5633049"/>
              <a:gd name="connsiteX3" fmla="*/ 10230925 w 11395493"/>
              <a:gd name="connsiteY3" fmla="*/ 5443266 h 5633049"/>
              <a:gd name="connsiteX4" fmla="*/ 8169212 w 11395493"/>
              <a:gd name="connsiteY4" fmla="*/ 5512279 h 5633049"/>
              <a:gd name="connsiteX5" fmla="*/ 5771068 w 11395493"/>
              <a:gd name="connsiteY5" fmla="*/ 5546784 h 5633049"/>
              <a:gd name="connsiteX6" fmla="*/ 2941604 w 11395493"/>
              <a:gd name="connsiteY6" fmla="*/ 5633049 h 5633049"/>
              <a:gd name="connsiteX7" fmla="*/ 0 w 11395493"/>
              <a:gd name="connsiteY7" fmla="*/ 5503653 h 5633049"/>
              <a:gd name="connsiteX8" fmla="*/ 0 w 11395493"/>
              <a:gd name="connsiteY8" fmla="*/ 0 h 5633049"/>
              <a:gd name="connsiteX0" fmla="*/ 0 w 11395493"/>
              <a:gd name="connsiteY0" fmla="*/ 0 h 5912610"/>
              <a:gd name="connsiteX1" fmla="*/ 11395493 w 11395493"/>
              <a:gd name="connsiteY1" fmla="*/ 0 h 5912610"/>
              <a:gd name="connsiteX2" fmla="*/ 11395493 w 11395493"/>
              <a:gd name="connsiteY2" fmla="*/ 5503653 h 5912610"/>
              <a:gd name="connsiteX3" fmla="*/ 8169212 w 11395493"/>
              <a:gd name="connsiteY3" fmla="*/ 5512279 h 5912610"/>
              <a:gd name="connsiteX4" fmla="*/ 5771068 w 11395493"/>
              <a:gd name="connsiteY4" fmla="*/ 5546784 h 5912610"/>
              <a:gd name="connsiteX5" fmla="*/ 2941604 w 11395493"/>
              <a:gd name="connsiteY5" fmla="*/ 5633049 h 5912610"/>
              <a:gd name="connsiteX6" fmla="*/ 0 w 11395493"/>
              <a:gd name="connsiteY6" fmla="*/ 5503653 h 5912610"/>
              <a:gd name="connsiteX7" fmla="*/ 0 w 11395493"/>
              <a:gd name="connsiteY7" fmla="*/ 0 h 5912610"/>
              <a:gd name="connsiteX0" fmla="*/ 0 w 11395493"/>
              <a:gd name="connsiteY0" fmla="*/ 0 h 5633049"/>
              <a:gd name="connsiteX1" fmla="*/ 11395493 w 11395493"/>
              <a:gd name="connsiteY1" fmla="*/ 0 h 5633049"/>
              <a:gd name="connsiteX2" fmla="*/ 11395493 w 11395493"/>
              <a:gd name="connsiteY2" fmla="*/ 5503653 h 5633049"/>
              <a:gd name="connsiteX3" fmla="*/ 8169212 w 11395493"/>
              <a:gd name="connsiteY3" fmla="*/ 5512279 h 5633049"/>
              <a:gd name="connsiteX4" fmla="*/ 5771068 w 11395493"/>
              <a:gd name="connsiteY4" fmla="*/ 5546784 h 5633049"/>
              <a:gd name="connsiteX5" fmla="*/ 2941604 w 11395493"/>
              <a:gd name="connsiteY5" fmla="*/ 5633049 h 5633049"/>
              <a:gd name="connsiteX6" fmla="*/ 0 w 11395493"/>
              <a:gd name="connsiteY6" fmla="*/ 5503653 h 5633049"/>
              <a:gd name="connsiteX7" fmla="*/ 0 w 11395493"/>
              <a:gd name="connsiteY7" fmla="*/ 0 h 5633049"/>
              <a:gd name="connsiteX0" fmla="*/ 0 w 11395493"/>
              <a:gd name="connsiteY0" fmla="*/ 0 h 5633049"/>
              <a:gd name="connsiteX1" fmla="*/ 11395493 w 11395493"/>
              <a:gd name="connsiteY1" fmla="*/ 0 h 5633049"/>
              <a:gd name="connsiteX2" fmla="*/ 11395493 w 11395493"/>
              <a:gd name="connsiteY2" fmla="*/ 5503653 h 5633049"/>
              <a:gd name="connsiteX3" fmla="*/ 8143333 w 11395493"/>
              <a:gd name="connsiteY3" fmla="*/ 5512279 h 5633049"/>
              <a:gd name="connsiteX4" fmla="*/ 5771068 w 11395493"/>
              <a:gd name="connsiteY4" fmla="*/ 5546784 h 5633049"/>
              <a:gd name="connsiteX5" fmla="*/ 2941604 w 11395493"/>
              <a:gd name="connsiteY5" fmla="*/ 5633049 h 5633049"/>
              <a:gd name="connsiteX6" fmla="*/ 0 w 11395493"/>
              <a:gd name="connsiteY6" fmla="*/ 5503653 h 5633049"/>
              <a:gd name="connsiteX7" fmla="*/ 0 w 11395493"/>
              <a:gd name="connsiteY7" fmla="*/ 0 h 5633049"/>
              <a:gd name="connsiteX0" fmla="*/ 0 w 11395493"/>
              <a:gd name="connsiteY0" fmla="*/ 0 h 5633049"/>
              <a:gd name="connsiteX1" fmla="*/ 11395493 w 11395493"/>
              <a:gd name="connsiteY1" fmla="*/ 0 h 5633049"/>
              <a:gd name="connsiteX2" fmla="*/ 11395493 w 11395493"/>
              <a:gd name="connsiteY2" fmla="*/ 5503653 h 5633049"/>
              <a:gd name="connsiteX3" fmla="*/ 8143333 w 11395493"/>
              <a:gd name="connsiteY3" fmla="*/ 5512279 h 5633049"/>
              <a:gd name="connsiteX4" fmla="*/ 5615792 w 11395493"/>
              <a:gd name="connsiteY4" fmla="*/ 5520904 h 5633049"/>
              <a:gd name="connsiteX5" fmla="*/ 2941604 w 11395493"/>
              <a:gd name="connsiteY5" fmla="*/ 5633049 h 5633049"/>
              <a:gd name="connsiteX6" fmla="*/ 0 w 11395493"/>
              <a:gd name="connsiteY6" fmla="*/ 5503653 h 5633049"/>
              <a:gd name="connsiteX7" fmla="*/ 0 w 11395493"/>
              <a:gd name="connsiteY7" fmla="*/ 0 h 5633049"/>
              <a:gd name="connsiteX0" fmla="*/ 0 w 11395493"/>
              <a:gd name="connsiteY0" fmla="*/ 0 h 5641675"/>
              <a:gd name="connsiteX1" fmla="*/ 11395493 w 11395493"/>
              <a:gd name="connsiteY1" fmla="*/ 0 h 5641675"/>
              <a:gd name="connsiteX2" fmla="*/ 11395493 w 11395493"/>
              <a:gd name="connsiteY2" fmla="*/ 5503653 h 5641675"/>
              <a:gd name="connsiteX3" fmla="*/ 8143333 w 11395493"/>
              <a:gd name="connsiteY3" fmla="*/ 5512279 h 5641675"/>
              <a:gd name="connsiteX4" fmla="*/ 5615792 w 11395493"/>
              <a:gd name="connsiteY4" fmla="*/ 5520904 h 5641675"/>
              <a:gd name="connsiteX5" fmla="*/ 3183144 w 11395493"/>
              <a:gd name="connsiteY5" fmla="*/ 5641675 h 5641675"/>
              <a:gd name="connsiteX6" fmla="*/ 0 w 11395493"/>
              <a:gd name="connsiteY6" fmla="*/ 5503653 h 5641675"/>
              <a:gd name="connsiteX7" fmla="*/ 0 w 11395493"/>
              <a:gd name="connsiteY7" fmla="*/ 0 h 5641675"/>
              <a:gd name="connsiteX0" fmla="*/ 0 w 11395493"/>
              <a:gd name="connsiteY0" fmla="*/ 0 h 5641675"/>
              <a:gd name="connsiteX1" fmla="*/ 11395493 w 11395493"/>
              <a:gd name="connsiteY1" fmla="*/ 0 h 5641675"/>
              <a:gd name="connsiteX2" fmla="*/ 11395493 w 11395493"/>
              <a:gd name="connsiteY2" fmla="*/ 5503653 h 5641675"/>
              <a:gd name="connsiteX3" fmla="*/ 8143333 w 11395493"/>
              <a:gd name="connsiteY3" fmla="*/ 5512279 h 5641675"/>
              <a:gd name="connsiteX4" fmla="*/ 5615792 w 11395493"/>
              <a:gd name="connsiteY4" fmla="*/ 5520904 h 5641675"/>
              <a:gd name="connsiteX5" fmla="*/ 3183144 w 11395493"/>
              <a:gd name="connsiteY5" fmla="*/ 5641675 h 5641675"/>
              <a:gd name="connsiteX6" fmla="*/ 0 w 11395493"/>
              <a:gd name="connsiteY6" fmla="*/ 5503653 h 5641675"/>
              <a:gd name="connsiteX7" fmla="*/ 0 w 11395493"/>
              <a:gd name="connsiteY7" fmla="*/ 0 h 5641675"/>
              <a:gd name="connsiteX0" fmla="*/ 0 w 11395493"/>
              <a:gd name="connsiteY0" fmla="*/ 0 h 5641675"/>
              <a:gd name="connsiteX1" fmla="*/ 11395493 w 11395493"/>
              <a:gd name="connsiteY1" fmla="*/ 0 h 5641675"/>
              <a:gd name="connsiteX2" fmla="*/ 11395493 w 11395493"/>
              <a:gd name="connsiteY2" fmla="*/ 5503653 h 5641675"/>
              <a:gd name="connsiteX3" fmla="*/ 8143333 w 11395493"/>
              <a:gd name="connsiteY3" fmla="*/ 5512279 h 5641675"/>
              <a:gd name="connsiteX4" fmla="*/ 5615792 w 11395493"/>
              <a:gd name="connsiteY4" fmla="*/ 5520904 h 5641675"/>
              <a:gd name="connsiteX5" fmla="*/ 3183144 w 11395493"/>
              <a:gd name="connsiteY5" fmla="*/ 5641675 h 5641675"/>
              <a:gd name="connsiteX6" fmla="*/ 0 w 11395493"/>
              <a:gd name="connsiteY6" fmla="*/ 5503653 h 5641675"/>
              <a:gd name="connsiteX7" fmla="*/ 0 w 11395493"/>
              <a:gd name="connsiteY7" fmla="*/ 0 h 5641675"/>
              <a:gd name="connsiteX0" fmla="*/ 0 w 11395493"/>
              <a:gd name="connsiteY0" fmla="*/ 0 h 5641675"/>
              <a:gd name="connsiteX1" fmla="*/ 11395493 w 11395493"/>
              <a:gd name="connsiteY1" fmla="*/ 0 h 5641675"/>
              <a:gd name="connsiteX2" fmla="*/ 11395493 w 11395493"/>
              <a:gd name="connsiteY2" fmla="*/ 5503653 h 5641675"/>
              <a:gd name="connsiteX3" fmla="*/ 8143333 w 11395493"/>
              <a:gd name="connsiteY3" fmla="*/ 5512279 h 5641675"/>
              <a:gd name="connsiteX4" fmla="*/ 5615792 w 11395493"/>
              <a:gd name="connsiteY4" fmla="*/ 5520904 h 5641675"/>
              <a:gd name="connsiteX5" fmla="*/ 3183144 w 11395493"/>
              <a:gd name="connsiteY5" fmla="*/ 5641675 h 5641675"/>
              <a:gd name="connsiteX6" fmla="*/ 0 w 11395493"/>
              <a:gd name="connsiteY6" fmla="*/ 5503653 h 5641675"/>
              <a:gd name="connsiteX7" fmla="*/ 0 w 11395493"/>
              <a:gd name="connsiteY7" fmla="*/ 0 h 5641675"/>
              <a:gd name="connsiteX0" fmla="*/ 0 w 11395493"/>
              <a:gd name="connsiteY0" fmla="*/ 0 h 5624422"/>
              <a:gd name="connsiteX1" fmla="*/ 11395493 w 11395493"/>
              <a:gd name="connsiteY1" fmla="*/ 0 h 5624422"/>
              <a:gd name="connsiteX2" fmla="*/ 11395493 w 11395493"/>
              <a:gd name="connsiteY2" fmla="*/ 5503653 h 5624422"/>
              <a:gd name="connsiteX3" fmla="*/ 8143333 w 11395493"/>
              <a:gd name="connsiteY3" fmla="*/ 5512279 h 5624422"/>
              <a:gd name="connsiteX4" fmla="*/ 5615792 w 11395493"/>
              <a:gd name="connsiteY4" fmla="*/ 5520904 h 5624422"/>
              <a:gd name="connsiteX5" fmla="*/ 3096880 w 11395493"/>
              <a:gd name="connsiteY5" fmla="*/ 5624422 h 5624422"/>
              <a:gd name="connsiteX6" fmla="*/ 0 w 11395493"/>
              <a:gd name="connsiteY6" fmla="*/ 5503653 h 5624422"/>
              <a:gd name="connsiteX7" fmla="*/ 0 w 11395493"/>
              <a:gd name="connsiteY7" fmla="*/ 0 h 562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95493" h="5624422">
                <a:moveTo>
                  <a:pt x="0" y="0"/>
                </a:moveTo>
                <a:lnTo>
                  <a:pt x="11395493" y="0"/>
                </a:lnTo>
                <a:lnTo>
                  <a:pt x="11395493" y="5503653"/>
                </a:lnTo>
                <a:cubicBezTo>
                  <a:pt x="9796731" y="5404449"/>
                  <a:pt x="9080737" y="5505091"/>
                  <a:pt x="8143333" y="5512279"/>
                </a:cubicBezTo>
                <a:lnTo>
                  <a:pt x="5615792" y="5520904"/>
                </a:lnTo>
                <a:cubicBezTo>
                  <a:pt x="4804909" y="5561161"/>
                  <a:pt x="3968148" y="5610045"/>
                  <a:pt x="3096880" y="5624422"/>
                </a:cubicBezTo>
                <a:cubicBezTo>
                  <a:pt x="2216987" y="5532407"/>
                  <a:pt x="1406105" y="5423139"/>
                  <a:pt x="0" y="5503653"/>
                </a:cubicBezTo>
                <a:lnTo>
                  <a:pt x="0" y="0"/>
                </a:lnTo>
                <a:close/>
              </a:path>
            </a:pathLst>
          </a:custGeom>
          <a:solidFill>
            <a:srgbClr val="E3F1FC"/>
          </a:solidFill>
          <a:ln>
            <a:solidFill>
              <a:srgbClr val="E3F1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dirty="0"/>
          </a:p>
        </p:txBody>
      </p:sp>
      <p:pic>
        <p:nvPicPr>
          <p:cNvPr id="12" name="Graphic 11">
            <a:extLst>
              <a:ext uri="{FF2B5EF4-FFF2-40B4-BE49-F238E27FC236}">
                <a16:creationId xmlns:a16="http://schemas.microsoft.com/office/drawing/2014/main" id="{4B7D965F-2EF6-4B4E-B7D3-725B1F1AE38B}"/>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52810" t="36370" b="46589"/>
          <a:stretch/>
        </p:blipFill>
        <p:spPr>
          <a:xfrm>
            <a:off x="0" y="0"/>
            <a:ext cx="768627" cy="556770"/>
          </a:xfrm>
          <a:prstGeom prst="rect">
            <a:avLst/>
          </a:prstGeom>
        </p:spPr>
      </p:pic>
      <p:pic>
        <p:nvPicPr>
          <p:cNvPr id="14" name="Graphic 13">
            <a:extLst>
              <a:ext uri="{FF2B5EF4-FFF2-40B4-BE49-F238E27FC236}">
                <a16:creationId xmlns:a16="http://schemas.microsoft.com/office/drawing/2014/main" id="{EEE48676-2199-4193-A283-930FF790E932}"/>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53102" t="53561" b="1171"/>
          <a:stretch/>
        </p:blipFill>
        <p:spPr>
          <a:xfrm>
            <a:off x="0" y="557070"/>
            <a:ext cx="763864" cy="1478950"/>
          </a:xfrm>
          <a:prstGeom prst="rect">
            <a:avLst/>
          </a:prstGeom>
        </p:spPr>
      </p:pic>
      <p:pic>
        <p:nvPicPr>
          <p:cNvPr id="16" name="Graphic 15">
            <a:extLst>
              <a:ext uri="{FF2B5EF4-FFF2-40B4-BE49-F238E27FC236}">
                <a16:creationId xmlns:a16="http://schemas.microsoft.com/office/drawing/2014/main" id="{4326D3A6-C708-4F0A-AC0F-B1275775256B}"/>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43626" y="537923"/>
            <a:ext cx="221692" cy="886767"/>
          </a:xfrm>
          <a:prstGeom prst="rect">
            <a:avLst/>
          </a:prstGeom>
        </p:spPr>
      </p:pic>
      <p:pic>
        <p:nvPicPr>
          <p:cNvPr id="18" name="Graphic 17">
            <a:extLst>
              <a:ext uri="{FF2B5EF4-FFF2-40B4-BE49-F238E27FC236}">
                <a16:creationId xmlns:a16="http://schemas.microsoft.com/office/drawing/2014/main" id="{71F693F7-066C-4E1A-9FDF-4C57177F3711}"/>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rot="16200000">
            <a:off x="10774128" y="1449153"/>
            <a:ext cx="2109006" cy="345738"/>
          </a:xfrm>
          <a:prstGeom prst="rect">
            <a:avLst/>
          </a:prstGeom>
        </p:spPr>
      </p:pic>
      <p:sp>
        <p:nvSpPr>
          <p:cNvPr id="10" name="Text Placeholder 2">
            <a:extLst>
              <a:ext uri="{FF2B5EF4-FFF2-40B4-BE49-F238E27FC236}">
                <a16:creationId xmlns:a16="http://schemas.microsoft.com/office/drawing/2014/main" id="{6F1BEA92-E63D-3E41-B98E-37F2F733D2AD}"/>
              </a:ext>
            </a:extLst>
          </p:cNvPr>
          <p:cNvSpPr>
            <a:spLocks noGrp="1"/>
          </p:cNvSpPr>
          <p:nvPr>
            <p:ph type="body" idx="1" hasCustomPrompt="1"/>
          </p:nvPr>
        </p:nvSpPr>
        <p:spPr>
          <a:xfrm>
            <a:off x="1229869" y="2273969"/>
            <a:ext cx="4316690" cy="3656266"/>
          </a:xfrm>
          <a:prstGeom prst="rect">
            <a:avLst/>
          </a:prstGeom>
        </p:spPr>
        <p:txBody>
          <a:bodyPr/>
          <a:lstStyle>
            <a:lvl1pPr marL="0" indent="0">
              <a:buNone/>
              <a:defRPr sz="2400">
                <a:solidFill>
                  <a:srgbClr val="283A58"/>
                </a:solidFill>
              </a:defRPr>
            </a:lvl1pPr>
            <a:lvl2pPr marL="800100" indent="-342900">
              <a:buClr>
                <a:srgbClr val="283A58"/>
              </a:buClr>
              <a:buFont typeface="Arial" panose="020B0604020202020204" pitchFamily="34" charset="0"/>
              <a:buChar char="•"/>
              <a:defRPr sz="2000">
                <a:solidFill>
                  <a:srgbClr val="283A58"/>
                </a:solidFill>
              </a:defRPr>
            </a:lvl2pPr>
            <a:lvl3pPr marL="1200150" indent="-285750">
              <a:buClr>
                <a:srgbClr val="283A58"/>
              </a:buClr>
              <a:buFont typeface="Arial" panose="020B0604020202020204" pitchFamily="34" charset="0"/>
              <a:buChar char="•"/>
              <a:defRPr sz="1800">
                <a:solidFill>
                  <a:srgbClr val="283A58"/>
                </a:solidFill>
              </a:defRPr>
            </a:lvl3pPr>
            <a:lvl4pPr marL="1657350" indent="-285750">
              <a:buClr>
                <a:srgbClr val="283A58"/>
              </a:buClr>
              <a:buFont typeface="Arial" panose="020B0604020202020204" pitchFamily="34" charset="0"/>
              <a:buChar char="•"/>
              <a:defRPr sz="1600">
                <a:solidFill>
                  <a:srgbClr val="283A58"/>
                </a:solidFill>
              </a:defRPr>
            </a:lvl4pPr>
            <a:lvl5pPr marL="2114550" indent="-285750">
              <a:buClr>
                <a:srgbClr val="283A58"/>
              </a:buClr>
              <a:buFont typeface="Arial" panose="020B0604020202020204" pitchFamily="34" charset="0"/>
              <a:buChar char="•"/>
              <a:defRPr sz="1600">
                <a:solidFill>
                  <a:srgbClr val="283A58"/>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Level 1</a:t>
            </a:r>
          </a:p>
          <a:p>
            <a:pPr lvl="1"/>
            <a:r>
              <a:rPr lang="en-US" dirty="0"/>
              <a:t>Level 2</a:t>
            </a:r>
          </a:p>
          <a:p>
            <a:pPr lvl="2"/>
            <a:r>
              <a:rPr lang="en-US" dirty="0"/>
              <a:t>Lorem </a:t>
            </a:r>
          </a:p>
          <a:p>
            <a:pPr lvl="3"/>
            <a:r>
              <a:rPr lang="en-US" dirty="0"/>
              <a:t>Ipsum</a:t>
            </a:r>
          </a:p>
          <a:p>
            <a:pPr lvl="4"/>
            <a:r>
              <a:rPr lang="en-US" dirty="0" err="1"/>
              <a:t>Amet</a:t>
            </a:r>
            <a:endParaRPr lang="en-US" dirty="0"/>
          </a:p>
        </p:txBody>
      </p:sp>
      <p:sp>
        <p:nvSpPr>
          <p:cNvPr id="11" name="Title 1">
            <a:extLst>
              <a:ext uri="{FF2B5EF4-FFF2-40B4-BE49-F238E27FC236}">
                <a16:creationId xmlns:a16="http://schemas.microsoft.com/office/drawing/2014/main" id="{15F22A30-2E01-8D4A-8B12-08DC3C0183AF}"/>
              </a:ext>
            </a:extLst>
          </p:cNvPr>
          <p:cNvSpPr>
            <a:spLocks noGrp="1"/>
          </p:cNvSpPr>
          <p:nvPr>
            <p:ph type="ctrTitle" hasCustomPrompt="1"/>
          </p:nvPr>
        </p:nvSpPr>
        <p:spPr>
          <a:xfrm>
            <a:off x="1222073" y="927766"/>
            <a:ext cx="4325873" cy="1235142"/>
          </a:xfrm>
          <a:prstGeom prst="rect">
            <a:avLst/>
          </a:prstGeom>
        </p:spPr>
        <p:txBody>
          <a:bodyPr anchor="t" anchorCtr="0">
            <a:normAutofit/>
          </a:bodyPr>
          <a:lstStyle>
            <a:lvl1pPr algn="l">
              <a:defRPr sz="4100" b="1">
                <a:solidFill>
                  <a:srgbClr val="283A58"/>
                </a:solidFill>
              </a:defRPr>
            </a:lvl1pPr>
          </a:lstStyle>
          <a:p>
            <a:r>
              <a:rPr lang="en-US" dirty="0"/>
              <a:t>SLIDE TITEL</a:t>
            </a:r>
            <a:endParaRPr lang="pt-PT" dirty="0"/>
          </a:p>
        </p:txBody>
      </p:sp>
      <p:pic>
        <p:nvPicPr>
          <p:cNvPr id="15" name="Graphic 14">
            <a:extLst>
              <a:ext uri="{FF2B5EF4-FFF2-40B4-BE49-F238E27FC236}">
                <a16:creationId xmlns:a16="http://schemas.microsoft.com/office/drawing/2014/main" id="{A5D1010C-5737-1D4C-8EBC-9E4B2D6E5447}"/>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6"/>
              </a:ext>
            </a:extLst>
          </a:blip>
          <a:srcRect l="49784"/>
          <a:stretch/>
        </p:blipFill>
        <p:spPr>
          <a:xfrm>
            <a:off x="5688860" y="5846627"/>
            <a:ext cx="5749762" cy="556983"/>
          </a:xfrm>
          <a:prstGeom prst="rect">
            <a:avLst/>
          </a:prstGeom>
        </p:spPr>
      </p:pic>
      <p:sp>
        <p:nvSpPr>
          <p:cNvPr id="17" name="Picture Placeholder 21">
            <a:extLst>
              <a:ext uri="{FF2B5EF4-FFF2-40B4-BE49-F238E27FC236}">
                <a16:creationId xmlns:a16="http://schemas.microsoft.com/office/drawing/2014/main" id="{7832F46E-680D-D041-AB48-0429AA42DE74}"/>
              </a:ext>
            </a:extLst>
          </p:cNvPr>
          <p:cNvSpPr>
            <a:spLocks noGrp="1"/>
          </p:cNvSpPr>
          <p:nvPr>
            <p:ph type="pic" sz="quarter" idx="13"/>
          </p:nvPr>
        </p:nvSpPr>
        <p:spPr>
          <a:xfrm>
            <a:off x="5688860" y="567518"/>
            <a:ext cx="5719436" cy="5590973"/>
          </a:xfrm>
          <a:custGeom>
            <a:avLst/>
            <a:gdLst>
              <a:gd name="connsiteX0" fmla="*/ 0 w 5719436"/>
              <a:gd name="connsiteY0" fmla="*/ 0 h 5972698"/>
              <a:gd name="connsiteX1" fmla="*/ 5719436 w 5719436"/>
              <a:gd name="connsiteY1" fmla="*/ 0 h 5972698"/>
              <a:gd name="connsiteX2" fmla="*/ 5719436 w 5719436"/>
              <a:gd name="connsiteY2" fmla="*/ 5881970 h 5972698"/>
              <a:gd name="connsiteX3" fmla="*/ 5616703 w 5719436"/>
              <a:gd name="connsiteY3" fmla="*/ 5877793 h 5972698"/>
              <a:gd name="connsiteX4" fmla="*/ 4311613 w 5719436"/>
              <a:gd name="connsiteY4" fmla="*/ 5946682 h 5972698"/>
              <a:gd name="connsiteX5" fmla="*/ 4146890 w 5719436"/>
              <a:gd name="connsiteY5" fmla="*/ 5968008 h 5972698"/>
              <a:gd name="connsiteX6" fmla="*/ 3839287 w 5719436"/>
              <a:gd name="connsiteY6" fmla="*/ 5972698 h 5972698"/>
              <a:gd name="connsiteX7" fmla="*/ 3821220 w 5719436"/>
              <a:gd name="connsiteY7" fmla="*/ 5972128 h 5972698"/>
              <a:gd name="connsiteX8" fmla="*/ 3589085 w 5719436"/>
              <a:gd name="connsiteY8" fmla="*/ 5961931 h 5972698"/>
              <a:gd name="connsiteX9" fmla="*/ 2144479 w 5719436"/>
              <a:gd name="connsiteY9" fmla="*/ 5912571 h 5972698"/>
              <a:gd name="connsiteX10" fmla="*/ 1596063 w 5719436"/>
              <a:gd name="connsiteY10" fmla="*/ 5922768 h 5972698"/>
              <a:gd name="connsiteX11" fmla="*/ 1581310 w 5719436"/>
              <a:gd name="connsiteY11" fmla="*/ 5923218 h 5972698"/>
              <a:gd name="connsiteX12" fmla="*/ 1579730 w 5719436"/>
              <a:gd name="connsiteY12" fmla="*/ 5923039 h 5972698"/>
              <a:gd name="connsiteX13" fmla="*/ 389319 w 5719436"/>
              <a:gd name="connsiteY13" fmla="*/ 5830037 h 5972698"/>
              <a:gd name="connsiteX14" fmla="*/ 0 w 5719436"/>
              <a:gd name="connsiteY14" fmla="*/ 5821914 h 5972698"/>
              <a:gd name="connsiteX0" fmla="*/ 0 w 5719436"/>
              <a:gd name="connsiteY0" fmla="*/ 0 h 5972698"/>
              <a:gd name="connsiteX1" fmla="*/ 5719436 w 5719436"/>
              <a:gd name="connsiteY1" fmla="*/ 0 h 5972698"/>
              <a:gd name="connsiteX2" fmla="*/ 5719436 w 5719436"/>
              <a:gd name="connsiteY2" fmla="*/ 5881970 h 5972698"/>
              <a:gd name="connsiteX3" fmla="*/ 5616703 w 5719436"/>
              <a:gd name="connsiteY3" fmla="*/ 5877793 h 5972698"/>
              <a:gd name="connsiteX4" fmla="*/ 4311613 w 5719436"/>
              <a:gd name="connsiteY4" fmla="*/ 5946682 h 5972698"/>
              <a:gd name="connsiteX5" fmla="*/ 4146890 w 5719436"/>
              <a:gd name="connsiteY5" fmla="*/ 5968008 h 5972698"/>
              <a:gd name="connsiteX6" fmla="*/ 3839287 w 5719436"/>
              <a:gd name="connsiteY6" fmla="*/ 5972698 h 5972698"/>
              <a:gd name="connsiteX7" fmla="*/ 3821220 w 5719436"/>
              <a:gd name="connsiteY7" fmla="*/ 5972128 h 5972698"/>
              <a:gd name="connsiteX8" fmla="*/ 3589085 w 5719436"/>
              <a:gd name="connsiteY8" fmla="*/ 5961931 h 5972698"/>
              <a:gd name="connsiteX9" fmla="*/ 2144479 w 5719436"/>
              <a:gd name="connsiteY9" fmla="*/ 5912571 h 5972698"/>
              <a:gd name="connsiteX10" fmla="*/ 1596063 w 5719436"/>
              <a:gd name="connsiteY10" fmla="*/ 5922768 h 5972698"/>
              <a:gd name="connsiteX11" fmla="*/ 1581310 w 5719436"/>
              <a:gd name="connsiteY11" fmla="*/ 5923218 h 5972698"/>
              <a:gd name="connsiteX12" fmla="*/ 1579730 w 5719436"/>
              <a:gd name="connsiteY12" fmla="*/ 5923039 h 5972698"/>
              <a:gd name="connsiteX13" fmla="*/ 389319 w 5719436"/>
              <a:gd name="connsiteY13" fmla="*/ 5830037 h 5972698"/>
              <a:gd name="connsiteX14" fmla="*/ 0 w 5719436"/>
              <a:gd name="connsiteY14" fmla="*/ 5540561 h 5972698"/>
              <a:gd name="connsiteX15" fmla="*/ 0 w 5719436"/>
              <a:gd name="connsiteY15" fmla="*/ 0 h 5972698"/>
              <a:gd name="connsiteX0" fmla="*/ 0 w 5719436"/>
              <a:gd name="connsiteY0" fmla="*/ 0 h 6085510"/>
              <a:gd name="connsiteX1" fmla="*/ 5719436 w 5719436"/>
              <a:gd name="connsiteY1" fmla="*/ 0 h 6085510"/>
              <a:gd name="connsiteX2" fmla="*/ 5719436 w 5719436"/>
              <a:gd name="connsiteY2" fmla="*/ 5881970 h 6085510"/>
              <a:gd name="connsiteX3" fmla="*/ 5616703 w 5719436"/>
              <a:gd name="connsiteY3" fmla="*/ 5877793 h 6085510"/>
              <a:gd name="connsiteX4" fmla="*/ 4311613 w 5719436"/>
              <a:gd name="connsiteY4" fmla="*/ 5946682 h 6085510"/>
              <a:gd name="connsiteX5" fmla="*/ 4146890 w 5719436"/>
              <a:gd name="connsiteY5" fmla="*/ 5968008 h 6085510"/>
              <a:gd name="connsiteX6" fmla="*/ 3839287 w 5719436"/>
              <a:gd name="connsiteY6" fmla="*/ 5972698 h 6085510"/>
              <a:gd name="connsiteX7" fmla="*/ 3821220 w 5719436"/>
              <a:gd name="connsiteY7" fmla="*/ 5972128 h 6085510"/>
              <a:gd name="connsiteX8" fmla="*/ 3589085 w 5719436"/>
              <a:gd name="connsiteY8" fmla="*/ 5961931 h 6085510"/>
              <a:gd name="connsiteX9" fmla="*/ 2144479 w 5719436"/>
              <a:gd name="connsiteY9" fmla="*/ 5912571 h 6085510"/>
              <a:gd name="connsiteX10" fmla="*/ 1596063 w 5719436"/>
              <a:gd name="connsiteY10" fmla="*/ 5922768 h 6085510"/>
              <a:gd name="connsiteX11" fmla="*/ 1581310 w 5719436"/>
              <a:gd name="connsiteY11" fmla="*/ 5923218 h 6085510"/>
              <a:gd name="connsiteX12" fmla="*/ 1579730 w 5719436"/>
              <a:gd name="connsiteY12" fmla="*/ 5923039 h 6085510"/>
              <a:gd name="connsiteX13" fmla="*/ 0 w 5719436"/>
              <a:gd name="connsiteY13" fmla="*/ 5540561 h 6085510"/>
              <a:gd name="connsiteX14" fmla="*/ 0 w 5719436"/>
              <a:gd name="connsiteY14" fmla="*/ 0 h 6085510"/>
              <a:gd name="connsiteX0" fmla="*/ 0 w 5719436"/>
              <a:gd name="connsiteY0" fmla="*/ 0 h 5972698"/>
              <a:gd name="connsiteX1" fmla="*/ 5719436 w 5719436"/>
              <a:gd name="connsiteY1" fmla="*/ 0 h 5972698"/>
              <a:gd name="connsiteX2" fmla="*/ 5719436 w 5719436"/>
              <a:gd name="connsiteY2" fmla="*/ 5881970 h 5972698"/>
              <a:gd name="connsiteX3" fmla="*/ 5616703 w 5719436"/>
              <a:gd name="connsiteY3" fmla="*/ 5877793 h 5972698"/>
              <a:gd name="connsiteX4" fmla="*/ 4311613 w 5719436"/>
              <a:gd name="connsiteY4" fmla="*/ 5946682 h 5972698"/>
              <a:gd name="connsiteX5" fmla="*/ 4146890 w 5719436"/>
              <a:gd name="connsiteY5" fmla="*/ 5968008 h 5972698"/>
              <a:gd name="connsiteX6" fmla="*/ 3839287 w 5719436"/>
              <a:gd name="connsiteY6" fmla="*/ 5972698 h 5972698"/>
              <a:gd name="connsiteX7" fmla="*/ 3821220 w 5719436"/>
              <a:gd name="connsiteY7" fmla="*/ 5972128 h 5972698"/>
              <a:gd name="connsiteX8" fmla="*/ 3589085 w 5719436"/>
              <a:gd name="connsiteY8" fmla="*/ 5961931 h 5972698"/>
              <a:gd name="connsiteX9" fmla="*/ 2144479 w 5719436"/>
              <a:gd name="connsiteY9" fmla="*/ 5912571 h 5972698"/>
              <a:gd name="connsiteX10" fmla="*/ 1596063 w 5719436"/>
              <a:gd name="connsiteY10" fmla="*/ 5922768 h 5972698"/>
              <a:gd name="connsiteX11" fmla="*/ 1581310 w 5719436"/>
              <a:gd name="connsiteY11" fmla="*/ 5923218 h 5972698"/>
              <a:gd name="connsiteX12" fmla="*/ 0 w 5719436"/>
              <a:gd name="connsiteY12" fmla="*/ 5540561 h 5972698"/>
              <a:gd name="connsiteX13" fmla="*/ 0 w 5719436"/>
              <a:gd name="connsiteY13" fmla="*/ 0 h 5972698"/>
              <a:gd name="connsiteX0" fmla="*/ 0 w 5719436"/>
              <a:gd name="connsiteY0" fmla="*/ 0 h 5972698"/>
              <a:gd name="connsiteX1" fmla="*/ 5719436 w 5719436"/>
              <a:gd name="connsiteY1" fmla="*/ 0 h 5972698"/>
              <a:gd name="connsiteX2" fmla="*/ 5719436 w 5719436"/>
              <a:gd name="connsiteY2" fmla="*/ 5881970 h 5972698"/>
              <a:gd name="connsiteX3" fmla="*/ 5616703 w 5719436"/>
              <a:gd name="connsiteY3" fmla="*/ 5877793 h 5972698"/>
              <a:gd name="connsiteX4" fmla="*/ 4311613 w 5719436"/>
              <a:gd name="connsiteY4" fmla="*/ 5946682 h 5972698"/>
              <a:gd name="connsiteX5" fmla="*/ 4146890 w 5719436"/>
              <a:gd name="connsiteY5" fmla="*/ 5968008 h 5972698"/>
              <a:gd name="connsiteX6" fmla="*/ 3839287 w 5719436"/>
              <a:gd name="connsiteY6" fmla="*/ 5972698 h 5972698"/>
              <a:gd name="connsiteX7" fmla="*/ 3821220 w 5719436"/>
              <a:gd name="connsiteY7" fmla="*/ 5972128 h 5972698"/>
              <a:gd name="connsiteX8" fmla="*/ 3589085 w 5719436"/>
              <a:gd name="connsiteY8" fmla="*/ 5961931 h 5972698"/>
              <a:gd name="connsiteX9" fmla="*/ 2144479 w 5719436"/>
              <a:gd name="connsiteY9" fmla="*/ 5912571 h 5972698"/>
              <a:gd name="connsiteX10" fmla="*/ 1596063 w 5719436"/>
              <a:gd name="connsiteY10" fmla="*/ 5922768 h 5972698"/>
              <a:gd name="connsiteX11" fmla="*/ 2689141 w 5719436"/>
              <a:gd name="connsiteY11" fmla="*/ 5650657 h 5972698"/>
              <a:gd name="connsiteX12" fmla="*/ 0 w 5719436"/>
              <a:gd name="connsiteY12" fmla="*/ 5540561 h 5972698"/>
              <a:gd name="connsiteX13" fmla="*/ 0 w 5719436"/>
              <a:gd name="connsiteY13" fmla="*/ 0 h 5972698"/>
              <a:gd name="connsiteX0" fmla="*/ 0 w 5719436"/>
              <a:gd name="connsiteY0" fmla="*/ 0 h 5972698"/>
              <a:gd name="connsiteX1" fmla="*/ 5719436 w 5719436"/>
              <a:gd name="connsiteY1" fmla="*/ 0 h 5972698"/>
              <a:gd name="connsiteX2" fmla="*/ 5719436 w 5719436"/>
              <a:gd name="connsiteY2" fmla="*/ 5881970 h 5972698"/>
              <a:gd name="connsiteX3" fmla="*/ 5616703 w 5719436"/>
              <a:gd name="connsiteY3" fmla="*/ 5877793 h 5972698"/>
              <a:gd name="connsiteX4" fmla="*/ 4311613 w 5719436"/>
              <a:gd name="connsiteY4" fmla="*/ 5946682 h 5972698"/>
              <a:gd name="connsiteX5" fmla="*/ 4146890 w 5719436"/>
              <a:gd name="connsiteY5" fmla="*/ 5968008 h 5972698"/>
              <a:gd name="connsiteX6" fmla="*/ 3839287 w 5719436"/>
              <a:gd name="connsiteY6" fmla="*/ 5972698 h 5972698"/>
              <a:gd name="connsiteX7" fmla="*/ 3821220 w 5719436"/>
              <a:gd name="connsiteY7" fmla="*/ 5972128 h 5972698"/>
              <a:gd name="connsiteX8" fmla="*/ 3589085 w 5719436"/>
              <a:gd name="connsiteY8" fmla="*/ 5961931 h 5972698"/>
              <a:gd name="connsiteX9" fmla="*/ 2144479 w 5719436"/>
              <a:gd name="connsiteY9" fmla="*/ 5912571 h 5972698"/>
              <a:gd name="connsiteX10" fmla="*/ 2689141 w 5719436"/>
              <a:gd name="connsiteY10" fmla="*/ 5650657 h 5972698"/>
              <a:gd name="connsiteX11" fmla="*/ 0 w 5719436"/>
              <a:gd name="connsiteY11" fmla="*/ 5540561 h 5972698"/>
              <a:gd name="connsiteX12" fmla="*/ 0 w 5719436"/>
              <a:gd name="connsiteY12" fmla="*/ 0 h 5972698"/>
              <a:gd name="connsiteX0" fmla="*/ 0 w 5719436"/>
              <a:gd name="connsiteY0" fmla="*/ 0 h 5972698"/>
              <a:gd name="connsiteX1" fmla="*/ 5719436 w 5719436"/>
              <a:gd name="connsiteY1" fmla="*/ 0 h 5972698"/>
              <a:gd name="connsiteX2" fmla="*/ 5719436 w 5719436"/>
              <a:gd name="connsiteY2" fmla="*/ 5881970 h 5972698"/>
              <a:gd name="connsiteX3" fmla="*/ 5616703 w 5719436"/>
              <a:gd name="connsiteY3" fmla="*/ 5877793 h 5972698"/>
              <a:gd name="connsiteX4" fmla="*/ 4311613 w 5719436"/>
              <a:gd name="connsiteY4" fmla="*/ 5946682 h 5972698"/>
              <a:gd name="connsiteX5" fmla="*/ 4146890 w 5719436"/>
              <a:gd name="connsiteY5" fmla="*/ 5968008 h 5972698"/>
              <a:gd name="connsiteX6" fmla="*/ 3839287 w 5719436"/>
              <a:gd name="connsiteY6" fmla="*/ 5972698 h 5972698"/>
              <a:gd name="connsiteX7" fmla="*/ 3821220 w 5719436"/>
              <a:gd name="connsiteY7" fmla="*/ 5972128 h 5972698"/>
              <a:gd name="connsiteX8" fmla="*/ 3589085 w 5719436"/>
              <a:gd name="connsiteY8" fmla="*/ 5961931 h 5972698"/>
              <a:gd name="connsiteX9" fmla="*/ 2689141 w 5719436"/>
              <a:gd name="connsiteY9" fmla="*/ 5650657 h 5972698"/>
              <a:gd name="connsiteX10" fmla="*/ 0 w 5719436"/>
              <a:gd name="connsiteY10" fmla="*/ 5540561 h 5972698"/>
              <a:gd name="connsiteX11" fmla="*/ 0 w 5719436"/>
              <a:gd name="connsiteY11" fmla="*/ 0 h 5972698"/>
              <a:gd name="connsiteX0" fmla="*/ 0 w 5719436"/>
              <a:gd name="connsiteY0" fmla="*/ 0 h 5972698"/>
              <a:gd name="connsiteX1" fmla="*/ 5719436 w 5719436"/>
              <a:gd name="connsiteY1" fmla="*/ 0 h 5972698"/>
              <a:gd name="connsiteX2" fmla="*/ 5719436 w 5719436"/>
              <a:gd name="connsiteY2" fmla="*/ 5881970 h 5972698"/>
              <a:gd name="connsiteX3" fmla="*/ 5616703 w 5719436"/>
              <a:gd name="connsiteY3" fmla="*/ 5877793 h 5972698"/>
              <a:gd name="connsiteX4" fmla="*/ 4311613 w 5719436"/>
              <a:gd name="connsiteY4" fmla="*/ 5946682 h 5972698"/>
              <a:gd name="connsiteX5" fmla="*/ 4146890 w 5719436"/>
              <a:gd name="connsiteY5" fmla="*/ 5968008 h 5972698"/>
              <a:gd name="connsiteX6" fmla="*/ 3839287 w 5719436"/>
              <a:gd name="connsiteY6" fmla="*/ 5972698 h 5972698"/>
              <a:gd name="connsiteX7" fmla="*/ 3821220 w 5719436"/>
              <a:gd name="connsiteY7" fmla="*/ 5972128 h 5972698"/>
              <a:gd name="connsiteX8" fmla="*/ 2689141 w 5719436"/>
              <a:gd name="connsiteY8" fmla="*/ 5650657 h 5972698"/>
              <a:gd name="connsiteX9" fmla="*/ 0 w 5719436"/>
              <a:gd name="connsiteY9" fmla="*/ 5540561 h 5972698"/>
              <a:gd name="connsiteX10" fmla="*/ 0 w 5719436"/>
              <a:gd name="connsiteY10" fmla="*/ 0 h 5972698"/>
              <a:gd name="connsiteX0" fmla="*/ 0 w 5719436"/>
              <a:gd name="connsiteY0" fmla="*/ 0 h 5972698"/>
              <a:gd name="connsiteX1" fmla="*/ 5719436 w 5719436"/>
              <a:gd name="connsiteY1" fmla="*/ 0 h 5972698"/>
              <a:gd name="connsiteX2" fmla="*/ 5719436 w 5719436"/>
              <a:gd name="connsiteY2" fmla="*/ 5881970 h 5972698"/>
              <a:gd name="connsiteX3" fmla="*/ 5616703 w 5719436"/>
              <a:gd name="connsiteY3" fmla="*/ 5877793 h 5972698"/>
              <a:gd name="connsiteX4" fmla="*/ 4311613 w 5719436"/>
              <a:gd name="connsiteY4" fmla="*/ 5946682 h 5972698"/>
              <a:gd name="connsiteX5" fmla="*/ 4146890 w 5719436"/>
              <a:gd name="connsiteY5" fmla="*/ 5968008 h 5972698"/>
              <a:gd name="connsiteX6" fmla="*/ 3839287 w 5719436"/>
              <a:gd name="connsiteY6" fmla="*/ 5972698 h 5972698"/>
              <a:gd name="connsiteX7" fmla="*/ 2689141 w 5719436"/>
              <a:gd name="connsiteY7" fmla="*/ 5650657 h 5972698"/>
              <a:gd name="connsiteX8" fmla="*/ 0 w 5719436"/>
              <a:gd name="connsiteY8" fmla="*/ 5540561 h 5972698"/>
              <a:gd name="connsiteX9" fmla="*/ 0 w 5719436"/>
              <a:gd name="connsiteY9" fmla="*/ 0 h 5972698"/>
              <a:gd name="connsiteX0" fmla="*/ 0 w 5719436"/>
              <a:gd name="connsiteY0" fmla="*/ 0 h 5968008"/>
              <a:gd name="connsiteX1" fmla="*/ 5719436 w 5719436"/>
              <a:gd name="connsiteY1" fmla="*/ 0 h 5968008"/>
              <a:gd name="connsiteX2" fmla="*/ 5719436 w 5719436"/>
              <a:gd name="connsiteY2" fmla="*/ 5881970 h 5968008"/>
              <a:gd name="connsiteX3" fmla="*/ 5616703 w 5719436"/>
              <a:gd name="connsiteY3" fmla="*/ 5877793 h 5968008"/>
              <a:gd name="connsiteX4" fmla="*/ 4311613 w 5719436"/>
              <a:gd name="connsiteY4" fmla="*/ 5946682 h 5968008"/>
              <a:gd name="connsiteX5" fmla="*/ 4146890 w 5719436"/>
              <a:gd name="connsiteY5" fmla="*/ 5968008 h 5968008"/>
              <a:gd name="connsiteX6" fmla="*/ 2689141 w 5719436"/>
              <a:gd name="connsiteY6" fmla="*/ 5650657 h 5968008"/>
              <a:gd name="connsiteX7" fmla="*/ 0 w 5719436"/>
              <a:gd name="connsiteY7" fmla="*/ 5540561 h 5968008"/>
              <a:gd name="connsiteX8" fmla="*/ 0 w 5719436"/>
              <a:gd name="connsiteY8" fmla="*/ 0 h 5968008"/>
              <a:gd name="connsiteX0" fmla="*/ 0 w 5719436"/>
              <a:gd name="connsiteY0" fmla="*/ 0 h 5946682"/>
              <a:gd name="connsiteX1" fmla="*/ 5719436 w 5719436"/>
              <a:gd name="connsiteY1" fmla="*/ 0 h 5946682"/>
              <a:gd name="connsiteX2" fmla="*/ 5719436 w 5719436"/>
              <a:gd name="connsiteY2" fmla="*/ 5881970 h 5946682"/>
              <a:gd name="connsiteX3" fmla="*/ 5616703 w 5719436"/>
              <a:gd name="connsiteY3" fmla="*/ 5877793 h 5946682"/>
              <a:gd name="connsiteX4" fmla="*/ 4311613 w 5719436"/>
              <a:gd name="connsiteY4" fmla="*/ 5946682 h 5946682"/>
              <a:gd name="connsiteX5" fmla="*/ 2689141 w 5719436"/>
              <a:gd name="connsiteY5" fmla="*/ 5650657 h 5946682"/>
              <a:gd name="connsiteX6" fmla="*/ 0 w 5719436"/>
              <a:gd name="connsiteY6" fmla="*/ 5540561 h 5946682"/>
              <a:gd name="connsiteX7" fmla="*/ 0 w 5719436"/>
              <a:gd name="connsiteY7" fmla="*/ 0 h 5946682"/>
              <a:gd name="connsiteX0" fmla="*/ 0 w 5719436"/>
              <a:gd name="connsiteY0" fmla="*/ 0 h 5946682"/>
              <a:gd name="connsiteX1" fmla="*/ 5719436 w 5719436"/>
              <a:gd name="connsiteY1" fmla="*/ 0 h 5946682"/>
              <a:gd name="connsiteX2" fmla="*/ 5719436 w 5719436"/>
              <a:gd name="connsiteY2" fmla="*/ 5881970 h 5946682"/>
              <a:gd name="connsiteX3" fmla="*/ 4311613 w 5719436"/>
              <a:gd name="connsiteY3" fmla="*/ 5946682 h 5946682"/>
              <a:gd name="connsiteX4" fmla="*/ 2689141 w 5719436"/>
              <a:gd name="connsiteY4" fmla="*/ 5650657 h 5946682"/>
              <a:gd name="connsiteX5" fmla="*/ 0 w 5719436"/>
              <a:gd name="connsiteY5" fmla="*/ 5540561 h 5946682"/>
              <a:gd name="connsiteX6" fmla="*/ 0 w 5719436"/>
              <a:gd name="connsiteY6" fmla="*/ 0 h 5946682"/>
              <a:gd name="connsiteX0" fmla="*/ 0 w 5719436"/>
              <a:gd name="connsiteY0" fmla="*/ 0 h 5946682"/>
              <a:gd name="connsiteX1" fmla="*/ 5719436 w 5719436"/>
              <a:gd name="connsiteY1" fmla="*/ 0 h 5946682"/>
              <a:gd name="connsiteX2" fmla="*/ 5719436 w 5719436"/>
              <a:gd name="connsiteY2" fmla="*/ 5521485 h 5946682"/>
              <a:gd name="connsiteX3" fmla="*/ 4311613 w 5719436"/>
              <a:gd name="connsiteY3" fmla="*/ 5946682 h 5946682"/>
              <a:gd name="connsiteX4" fmla="*/ 2689141 w 5719436"/>
              <a:gd name="connsiteY4" fmla="*/ 5650657 h 5946682"/>
              <a:gd name="connsiteX5" fmla="*/ 0 w 5719436"/>
              <a:gd name="connsiteY5" fmla="*/ 5540561 h 5946682"/>
              <a:gd name="connsiteX6" fmla="*/ 0 w 5719436"/>
              <a:gd name="connsiteY6" fmla="*/ 0 h 5946682"/>
              <a:gd name="connsiteX0" fmla="*/ 0 w 5719436"/>
              <a:gd name="connsiteY0" fmla="*/ 0 h 5650657"/>
              <a:gd name="connsiteX1" fmla="*/ 5719436 w 5719436"/>
              <a:gd name="connsiteY1" fmla="*/ 0 h 5650657"/>
              <a:gd name="connsiteX2" fmla="*/ 5719436 w 5719436"/>
              <a:gd name="connsiteY2" fmla="*/ 5521485 h 5650657"/>
              <a:gd name="connsiteX3" fmla="*/ 4337990 w 5719436"/>
              <a:gd name="connsiteY3" fmla="*/ 5507067 h 5650657"/>
              <a:gd name="connsiteX4" fmla="*/ 2689141 w 5719436"/>
              <a:gd name="connsiteY4" fmla="*/ 5650657 h 5650657"/>
              <a:gd name="connsiteX5" fmla="*/ 0 w 5719436"/>
              <a:gd name="connsiteY5" fmla="*/ 5540561 h 5650657"/>
              <a:gd name="connsiteX6" fmla="*/ 0 w 5719436"/>
              <a:gd name="connsiteY6" fmla="*/ 0 h 5650657"/>
              <a:gd name="connsiteX0" fmla="*/ 0 w 5719436"/>
              <a:gd name="connsiteY0" fmla="*/ 0 h 5650657"/>
              <a:gd name="connsiteX1" fmla="*/ 5719436 w 5719436"/>
              <a:gd name="connsiteY1" fmla="*/ 0 h 5650657"/>
              <a:gd name="connsiteX2" fmla="*/ 5719436 w 5719436"/>
              <a:gd name="connsiteY2" fmla="*/ 5521485 h 5650657"/>
              <a:gd name="connsiteX3" fmla="*/ 4337990 w 5719436"/>
              <a:gd name="connsiteY3" fmla="*/ 5507067 h 5650657"/>
              <a:gd name="connsiteX4" fmla="*/ 2689141 w 5719436"/>
              <a:gd name="connsiteY4" fmla="*/ 5650657 h 5650657"/>
              <a:gd name="connsiteX5" fmla="*/ 0 w 5719436"/>
              <a:gd name="connsiteY5" fmla="*/ 5540561 h 5650657"/>
              <a:gd name="connsiteX6" fmla="*/ 0 w 5719436"/>
              <a:gd name="connsiteY6" fmla="*/ 0 h 5650657"/>
              <a:gd name="connsiteX0" fmla="*/ 0 w 5719436"/>
              <a:gd name="connsiteY0" fmla="*/ 0 h 5650657"/>
              <a:gd name="connsiteX1" fmla="*/ 5719436 w 5719436"/>
              <a:gd name="connsiteY1" fmla="*/ 0 h 5650657"/>
              <a:gd name="connsiteX2" fmla="*/ 5719436 w 5719436"/>
              <a:gd name="connsiteY2" fmla="*/ 5521485 h 5650657"/>
              <a:gd name="connsiteX3" fmla="*/ 4337990 w 5719436"/>
              <a:gd name="connsiteY3" fmla="*/ 5507067 h 5650657"/>
              <a:gd name="connsiteX4" fmla="*/ 2689141 w 5719436"/>
              <a:gd name="connsiteY4" fmla="*/ 5650657 h 5650657"/>
              <a:gd name="connsiteX5" fmla="*/ 0 w 5719436"/>
              <a:gd name="connsiteY5" fmla="*/ 5540561 h 5650657"/>
              <a:gd name="connsiteX6" fmla="*/ 0 w 5719436"/>
              <a:gd name="connsiteY6" fmla="*/ 0 h 5650657"/>
              <a:gd name="connsiteX0" fmla="*/ 0 w 5719436"/>
              <a:gd name="connsiteY0" fmla="*/ 0 h 5650657"/>
              <a:gd name="connsiteX1" fmla="*/ 5719436 w 5719436"/>
              <a:gd name="connsiteY1" fmla="*/ 0 h 5650657"/>
              <a:gd name="connsiteX2" fmla="*/ 5719436 w 5719436"/>
              <a:gd name="connsiteY2" fmla="*/ 5521485 h 5650657"/>
              <a:gd name="connsiteX3" fmla="*/ 4337990 w 5719436"/>
              <a:gd name="connsiteY3" fmla="*/ 5507067 h 5650657"/>
              <a:gd name="connsiteX4" fmla="*/ 2689141 w 5719436"/>
              <a:gd name="connsiteY4" fmla="*/ 5650657 h 5650657"/>
              <a:gd name="connsiteX5" fmla="*/ 0 w 5719436"/>
              <a:gd name="connsiteY5" fmla="*/ 5540561 h 5650657"/>
              <a:gd name="connsiteX6" fmla="*/ 0 w 5719436"/>
              <a:gd name="connsiteY6" fmla="*/ 0 h 5650657"/>
              <a:gd name="connsiteX0" fmla="*/ 0 w 5719436"/>
              <a:gd name="connsiteY0" fmla="*/ 0 h 5639438"/>
              <a:gd name="connsiteX1" fmla="*/ 5719436 w 5719436"/>
              <a:gd name="connsiteY1" fmla="*/ 0 h 5639438"/>
              <a:gd name="connsiteX2" fmla="*/ 5719436 w 5719436"/>
              <a:gd name="connsiteY2" fmla="*/ 5521485 h 5639438"/>
              <a:gd name="connsiteX3" fmla="*/ 4337990 w 5719436"/>
              <a:gd name="connsiteY3" fmla="*/ 5507067 h 5639438"/>
              <a:gd name="connsiteX4" fmla="*/ 2335723 w 5719436"/>
              <a:gd name="connsiteY4" fmla="*/ 5639438 h 5639438"/>
              <a:gd name="connsiteX5" fmla="*/ 0 w 5719436"/>
              <a:gd name="connsiteY5" fmla="*/ 5540561 h 5639438"/>
              <a:gd name="connsiteX6" fmla="*/ 0 w 5719436"/>
              <a:gd name="connsiteY6" fmla="*/ 0 h 5639438"/>
              <a:gd name="connsiteX0" fmla="*/ 0 w 5719436"/>
              <a:gd name="connsiteY0" fmla="*/ 0 h 5639438"/>
              <a:gd name="connsiteX1" fmla="*/ 5719436 w 5719436"/>
              <a:gd name="connsiteY1" fmla="*/ 0 h 5639438"/>
              <a:gd name="connsiteX2" fmla="*/ 5719436 w 5719436"/>
              <a:gd name="connsiteY2" fmla="*/ 5521485 h 5639438"/>
              <a:gd name="connsiteX3" fmla="*/ 4337990 w 5719436"/>
              <a:gd name="connsiteY3" fmla="*/ 5507067 h 5639438"/>
              <a:gd name="connsiteX4" fmla="*/ 2335723 w 5719436"/>
              <a:gd name="connsiteY4" fmla="*/ 5639438 h 5639438"/>
              <a:gd name="connsiteX5" fmla="*/ 0 w 5719436"/>
              <a:gd name="connsiteY5" fmla="*/ 5540561 h 5639438"/>
              <a:gd name="connsiteX6" fmla="*/ 0 w 5719436"/>
              <a:gd name="connsiteY6" fmla="*/ 0 h 5639438"/>
              <a:gd name="connsiteX0" fmla="*/ 0 w 5719436"/>
              <a:gd name="connsiteY0" fmla="*/ 0 h 5639438"/>
              <a:gd name="connsiteX1" fmla="*/ 5719436 w 5719436"/>
              <a:gd name="connsiteY1" fmla="*/ 0 h 5639438"/>
              <a:gd name="connsiteX2" fmla="*/ 5719436 w 5719436"/>
              <a:gd name="connsiteY2" fmla="*/ 5521485 h 5639438"/>
              <a:gd name="connsiteX3" fmla="*/ 4337990 w 5719436"/>
              <a:gd name="connsiteY3" fmla="*/ 5507067 h 5639438"/>
              <a:gd name="connsiteX4" fmla="*/ 2335723 w 5719436"/>
              <a:gd name="connsiteY4" fmla="*/ 5639438 h 5639438"/>
              <a:gd name="connsiteX5" fmla="*/ 0 w 5719436"/>
              <a:gd name="connsiteY5" fmla="*/ 5540561 h 5639438"/>
              <a:gd name="connsiteX6" fmla="*/ 0 w 5719436"/>
              <a:gd name="connsiteY6" fmla="*/ 0 h 5639438"/>
              <a:gd name="connsiteX0" fmla="*/ 0 w 5719436"/>
              <a:gd name="connsiteY0" fmla="*/ 0 h 5633828"/>
              <a:gd name="connsiteX1" fmla="*/ 5719436 w 5719436"/>
              <a:gd name="connsiteY1" fmla="*/ 0 h 5633828"/>
              <a:gd name="connsiteX2" fmla="*/ 5719436 w 5719436"/>
              <a:gd name="connsiteY2" fmla="*/ 5521485 h 5633828"/>
              <a:gd name="connsiteX3" fmla="*/ 4337990 w 5719436"/>
              <a:gd name="connsiteY3" fmla="*/ 5507067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8558 h 5633828"/>
              <a:gd name="connsiteX3" fmla="*/ 4337990 w 5719436"/>
              <a:gd name="connsiteY3" fmla="*/ 5507067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8558 h 5633828"/>
              <a:gd name="connsiteX3" fmla="*/ 4001401 w 5719436"/>
              <a:gd name="connsiteY3" fmla="*/ 5462189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8558 h 5633828"/>
              <a:gd name="connsiteX3" fmla="*/ 4001401 w 5719436"/>
              <a:gd name="connsiteY3" fmla="*/ 5462189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8558 h 5633828"/>
              <a:gd name="connsiteX3" fmla="*/ 4001401 w 5719436"/>
              <a:gd name="connsiteY3" fmla="*/ 5462189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8558 h 5633828"/>
              <a:gd name="connsiteX3" fmla="*/ 4001401 w 5719436"/>
              <a:gd name="connsiteY3" fmla="*/ 5462189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2948 h 5633828"/>
              <a:gd name="connsiteX3" fmla="*/ 4001401 w 5719436"/>
              <a:gd name="connsiteY3" fmla="*/ 5462189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2948 h 5633828"/>
              <a:gd name="connsiteX3" fmla="*/ 4001401 w 5719436"/>
              <a:gd name="connsiteY3" fmla="*/ 5462189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2948 h 5633828"/>
              <a:gd name="connsiteX3" fmla="*/ 4001401 w 5719436"/>
              <a:gd name="connsiteY3" fmla="*/ 5462189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2948 h 5633828"/>
              <a:gd name="connsiteX3" fmla="*/ 4023840 w 5719436"/>
              <a:gd name="connsiteY3" fmla="*/ 5467799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2948 h 5633828"/>
              <a:gd name="connsiteX3" fmla="*/ 4023840 w 5719436"/>
              <a:gd name="connsiteY3" fmla="*/ 5467799 h 5633828"/>
              <a:gd name="connsiteX4" fmla="*/ 2442309 w 5719436"/>
              <a:gd name="connsiteY4" fmla="*/ 5633828 h 5633828"/>
              <a:gd name="connsiteX5" fmla="*/ 0 w 5719436"/>
              <a:gd name="connsiteY5" fmla="*/ 5540561 h 5633828"/>
              <a:gd name="connsiteX6" fmla="*/ 0 w 5719436"/>
              <a:gd name="connsiteY6" fmla="*/ 0 h 5633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19436" h="5633828">
                <a:moveTo>
                  <a:pt x="0" y="0"/>
                </a:moveTo>
                <a:lnTo>
                  <a:pt x="5719436" y="0"/>
                </a:lnTo>
                <a:lnTo>
                  <a:pt x="5719436" y="5442948"/>
                </a:lnTo>
                <a:cubicBezTo>
                  <a:pt x="5146758" y="5449362"/>
                  <a:pt x="5151889" y="5405286"/>
                  <a:pt x="4023840" y="5467799"/>
                </a:cubicBezTo>
                <a:cubicBezTo>
                  <a:pt x="3477565" y="5498072"/>
                  <a:pt x="2773142" y="5591574"/>
                  <a:pt x="2442309" y="5633828"/>
                </a:cubicBezTo>
                <a:cubicBezTo>
                  <a:pt x="1484221" y="5619569"/>
                  <a:pt x="930038" y="5549211"/>
                  <a:pt x="0" y="5540561"/>
                </a:cubicBezTo>
                <a:lnTo>
                  <a:pt x="0" y="0"/>
                </a:lnTo>
                <a:close/>
              </a:path>
            </a:pathLst>
          </a:custGeom>
        </p:spPr>
        <p:txBody>
          <a:bodyPr wrap="square">
            <a:noAutofit/>
          </a:bodyPr>
          <a:lstStyle/>
          <a:p>
            <a:r>
              <a:rPr lang="nl-NL"/>
              <a:t>Klik op het pictogram als u een afbeelding wilt toevoegen</a:t>
            </a:r>
            <a:endParaRPr lang="pt-PT"/>
          </a:p>
        </p:txBody>
      </p:sp>
      <p:sp>
        <p:nvSpPr>
          <p:cNvPr id="5" name="Rechthoek 4">
            <a:extLst>
              <a:ext uri="{FF2B5EF4-FFF2-40B4-BE49-F238E27FC236}">
                <a16:creationId xmlns:a16="http://schemas.microsoft.com/office/drawing/2014/main" id="{5FAA484F-E1AE-784D-BF73-5DDE7B0A9640}"/>
              </a:ext>
            </a:extLst>
          </p:cNvPr>
          <p:cNvSpPr/>
          <p:nvPr userDrawn="1"/>
        </p:nvSpPr>
        <p:spPr>
          <a:xfrm>
            <a:off x="0" y="6041383"/>
            <a:ext cx="5658534" cy="8166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Tree>
    <p:extLst>
      <p:ext uri="{BB962C8B-B14F-4D97-AF65-F5344CB8AC3E}">
        <p14:creationId xmlns:p14="http://schemas.microsoft.com/office/powerpoint/2010/main" val="3075040279"/>
      </p:ext>
    </p:extLst>
  </p:cSld>
  <p:clrMapOvr>
    <a:masterClrMapping/>
  </p:clrMapOvr>
  <p:extLst>
    <p:ext uri="{DCECCB84-F9BA-43D5-87BE-67443E8EF086}">
      <p15:sldGuideLst xmlns:p15="http://schemas.microsoft.com/office/powerpoint/2012/main">
        <p15:guide id="1" pos="3568"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lide-tekst+foto wit">
    <p:spTree>
      <p:nvGrpSpPr>
        <p:cNvPr id="1" name=""/>
        <p:cNvGrpSpPr/>
        <p:nvPr/>
      </p:nvGrpSpPr>
      <p:grpSpPr>
        <a:xfrm>
          <a:off x="0" y="0"/>
          <a:ext cx="0" cy="0"/>
          <a:chOff x="0" y="0"/>
          <a:chExt cx="0" cy="0"/>
        </a:xfrm>
      </p:grpSpPr>
      <p:sp>
        <p:nvSpPr>
          <p:cNvPr id="12" name="Text Placeholder 2">
            <a:extLst>
              <a:ext uri="{FF2B5EF4-FFF2-40B4-BE49-F238E27FC236}">
                <a16:creationId xmlns:a16="http://schemas.microsoft.com/office/drawing/2014/main" id="{A42944BC-4DE7-4505-8F32-D89A2BC04339}"/>
              </a:ext>
            </a:extLst>
          </p:cNvPr>
          <p:cNvSpPr>
            <a:spLocks noGrp="1"/>
          </p:cNvSpPr>
          <p:nvPr>
            <p:ph type="body" idx="1" hasCustomPrompt="1"/>
          </p:nvPr>
        </p:nvSpPr>
        <p:spPr>
          <a:xfrm>
            <a:off x="1229869" y="2273968"/>
            <a:ext cx="4316690" cy="4161916"/>
          </a:xfrm>
          <a:prstGeom prst="rect">
            <a:avLst/>
          </a:prstGeom>
        </p:spPr>
        <p:txBody>
          <a:bodyPr/>
          <a:lstStyle>
            <a:lvl1pPr marL="0" indent="0">
              <a:buNone/>
              <a:defRPr sz="2400">
                <a:solidFill>
                  <a:srgbClr val="283A58"/>
                </a:solidFill>
              </a:defRPr>
            </a:lvl1pPr>
            <a:lvl2pPr marL="914400" indent="-457200">
              <a:buClr>
                <a:srgbClr val="283A58"/>
              </a:buClr>
              <a:buFont typeface="+mj-lt"/>
              <a:buAutoNum type="arabicPeriod"/>
              <a:defRPr sz="2000">
                <a:solidFill>
                  <a:srgbClr val="283A58"/>
                </a:solidFill>
              </a:defRPr>
            </a:lvl2pPr>
            <a:lvl3pPr marL="1257300" indent="-342900">
              <a:buClr>
                <a:srgbClr val="283A58"/>
              </a:buClr>
              <a:buFont typeface="+mj-lt"/>
              <a:buAutoNum type="alphaLcParenR"/>
              <a:defRPr sz="1800">
                <a:solidFill>
                  <a:srgbClr val="283A58"/>
                </a:solidFill>
              </a:defRPr>
            </a:lvl3pPr>
            <a:lvl4pPr marL="1714500" indent="-342900">
              <a:buClr>
                <a:srgbClr val="283A58"/>
              </a:buClr>
              <a:buFont typeface="+mj-lt"/>
              <a:buAutoNum type="arabicPeriod"/>
              <a:defRPr sz="1600">
                <a:solidFill>
                  <a:srgbClr val="283A58"/>
                </a:solidFill>
              </a:defRPr>
            </a:lvl4pPr>
            <a:lvl5pPr marL="2171700" indent="-342900">
              <a:buClr>
                <a:srgbClr val="283A58"/>
              </a:buClr>
              <a:buFont typeface="+mj-lt"/>
              <a:buAutoNum type="romanLcPeriod"/>
              <a:defRPr sz="1600">
                <a:solidFill>
                  <a:srgbClr val="283A58"/>
                </a:solidFill>
              </a:defRPr>
            </a:lvl5pPr>
            <a:lvl6pPr marL="2628900" indent="-342900">
              <a:buClr>
                <a:srgbClr val="283A58"/>
              </a:buClr>
              <a:buFont typeface="+mj-lt"/>
              <a:buAutoNum type="arabicPeriod"/>
              <a:defRPr sz="1600">
                <a:solidFill>
                  <a:srgbClr val="283A58"/>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Level 1</a:t>
            </a:r>
          </a:p>
          <a:p>
            <a:pPr lvl="1"/>
            <a:r>
              <a:rPr lang="en-US" dirty="0"/>
              <a:t>Level 2</a:t>
            </a:r>
          </a:p>
          <a:p>
            <a:pPr lvl="2"/>
            <a:r>
              <a:rPr lang="en-US" dirty="0"/>
              <a:t>Lorem </a:t>
            </a:r>
          </a:p>
          <a:p>
            <a:pPr lvl="3"/>
            <a:r>
              <a:rPr lang="en-US" dirty="0"/>
              <a:t>Ipsum</a:t>
            </a:r>
          </a:p>
          <a:p>
            <a:pPr lvl="4"/>
            <a:r>
              <a:rPr lang="en-US" dirty="0" err="1"/>
              <a:t>Amet</a:t>
            </a:r>
            <a:endParaRPr lang="en-US" dirty="0"/>
          </a:p>
          <a:p>
            <a:pPr lvl="0"/>
            <a:endParaRPr lang="en-US" dirty="0"/>
          </a:p>
        </p:txBody>
      </p:sp>
      <p:pic>
        <p:nvPicPr>
          <p:cNvPr id="16" name="Graphic 15">
            <a:extLst>
              <a:ext uri="{FF2B5EF4-FFF2-40B4-BE49-F238E27FC236}">
                <a16:creationId xmlns:a16="http://schemas.microsoft.com/office/drawing/2014/main" id="{F08AEBC3-0001-437F-A245-B3644C8AC9CC}"/>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52810" t="36371" b="1313"/>
          <a:stretch/>
        </p:blipFill>
        <p:spPr>
          <a:xfrm>
            <a:off x="0" y="0"/>
            <a:ext cx="768627" cy="2036020"/>
          </a:xfrm>
          <a:prstGeom prst="rect">
            <a:avLst/>
          </a:prstGeom>
        </p:spPr>
      </p:pic>
      <p:pic>
        <p:nvPicPr>
          <p:cNvPr id="17" name="Graphic 16">
            <a:extLst>
              <a:ext uri="{FF2B5EF4-FFF2-40B4-BE49-F238E27FC236}">
                <a16:creationId xmlns:a16="http://schemas.microsoft.com/office/drawing/2014/main" id="{627E4CF4-4E35-4E29-9147-08A6999739FF}"/>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643626" y="537923"/>
            <a:ext cx="221692" cy="886767"/>
          </a:xfrm>
          <a:prstGeom prst="rect">
            <a:avLst/>
          </a:prstGeom>
        </p:spPr>
      </p:pic>
      <p:pic>
        <p:nvPicPr>
          <p:cNvPr id="18" name="Graphic 17">
            <a:extLst>
              <a:ext uri="{FF2B5EF4-FFF2-40B4-BE49-F238E27FC236}">
                <a16:creationId xmlns:a16="http://schemas.microsoft.com/office/drawing/2014/main" id="{454B3A22-E3F0-4454-A213-955077D47858}"/>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rot="16200000">
            <a:off x="10774128" y="1449153"/>
            <a:ext cx="2109006" cy="345738"/>
          </a:xfrm>
          <a:prstGeom prst="rect">
            <a:avLst/>
          </a:prstGeom>
        </p:spPr>
      </p:pic>
      <p:sp>
        <p:nvSpPr>
          <p:cNvPr id="20" name="Title 1">
            <a:extLst>
              <a:ext uri="{FF2B5EF4-FFF2-40B4-BE49-F238E27FC236}">
                <a16:creationId xmlns:a16="http://schemas.microsoft.com/office/drawing/2014/main" id="{00570CD0-8E61-4B7F-BF14-5A73A3CA6142}"/>
              </a:ext>
            </a:extLst>
          </p:cNvPr>
          <p:cNvSpPr>
            <a:spLocks noGrp="1"/>
          </p:cNvSpPr>
          <p:nvPr>
            <p:ph type="ctrTitle" hasCustomPrompt="1"/>
          </p:nvPr>
        </p:nvSpPr>
        <p:spPr>
          <a:xfrm>
            <a:off x="1222073" y="927766"/>
            <a:ext cx="4325873" cy="1235142"/>
          </a:xfrm>
          <a:prstGeom prst="rect">
            <a:avLst/>
          </a:prstGeom>
        </p:spPr>
        <p:txBody>
          <a:bodyPr anchor="t" anchorCtr="0">
            <a:normAutofit/>
          </a:bodyPr>
          <a:lstStyle>
            <a:lvl1pPr algn="l">
              <a:defRPr sz="4100" b="1">
                <a:solidFill>
                  <a:srgbClr val="283A58"/>
                </a:solidFill>
              </a:defRPr>
            </a:lvl1pPr>
          </a:lstStyle>
          <a:p>
            <a:r>
              <a:rPr lang="en-US" dirty="0"/>
              <a:t>SLIDE TITEL</a:t>
            </a:r>
            <a:endParaRPr lang="pt-PT" dirty="0"/>
          </a:p>
        </p:txBody>
      </p:sp>
      <p:pic>
        <p:nvPicPr>
          <p:cNvPr id="2" name="Graphic 1">
            <a:extLst>
              <a:ext uri="{FF2B5EF4-FFF2-40B4-BE49-F238E27FC236}">
                <a16:creationId xmlns:a16="http://schemas.microsoft.com/office/drawing/2014/main" id="{48A50300-4C71-44C0-9C36-91CE99062732}"/>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l="49784"/>
          <a:stretch/>
        </p:blipFill>
        <p:spPr>
          <a:xfrm>
            <a:off x="5664200" y="5846627"/>
            <a:ext cx="5774422" cy="556983"/>
          </a:xfrm>
          <a:prstGeom prst="rect">
            <a:avLst/>
          </a:prstGeom>
        </p:spPr>
      </p:pic>
      <p:sp>
        <p:nvSpPr>
          <p:cNvPr id="9" name="Picture Placeholder 21">
            <a:extLst>
              <a:ext uri="{FF2B5EF4-FFF2-40B4-BE49-F238E27FC236}">
                <a16:creationId xmlns:a16="http://schemas.microsoft.com/office/drawing/2014/main" id="{3E9A36F1-7EA0-AA48-8EA3-4364AA61B9ED}"/>
              </a:ext>
            </a:extLst>
          </p:cNvPr>
          <p:cNvSpPr>
            <a:spLocks noGrp="1"/>
          </p:cNvSpPr>
          <p:nvPr>
            <p:ph type="pic" sz="quarter" idx="13"/>
          </p:nvPr>
        </p:nvSpPr>
        <p:spPr>
          <a:xfrm>
            <a:off x="5688860" y="567518"/>
            <a:ext cx="5719436" cy="5590973"/>
          </a:xfrm>
          <a:custGeom>
            <a:avLst/>
            <a:gdLst>
              <a:gd name="connsiteX0" fmla="*/ 0 w 5719436"/>
              <a:gd name="connsiteY0" fmla="*/ 0 h 5972698"/>
              <a:gd name="connsiteX1" fmla="*/ 5719436 w 5719436"/>
              <a:gd name="connsiteY1" fmla="*/ 0 h 5972698"/>
              <a:gd name="connsiteX2" fmla="*/ 5719436 w 5719436"/>
              <a:gd name="connsiteY2" fmla="*/ 5881970 h 5972698"/>
              <a:gd name="connsiteX3" fmla="*/ 5616703 w 5719436"/>
              <a:gd name="connsiteY3" fmla="*/ 5877793 h 5972698"/>
              <a:gd name="connsiteX4" fmla="*/ 4311613 w 5719436"/>
              <a:gd name="connsiteY4" fmla="*/ 5946682 h 5972698"/>
              <a:gd name="connsiteX5" fmla="*/ 4146890 w 5719436"/>
              <a:gd name="connsiteY5" fmla="*/ 5968008 h 5972698"/>
              <a:gd name="connsiteX6" fmla="*/ 3839287 w 5719436"/>
              <a:gd name="connsiteY6" fmla="*/ 5972698 h 5972698"/>
              <a:gd name="connsiteX7" fmla="*/ 3821220 w 5719436"/>
              <a:gd name="connsiteY7" fmla="*/ 5972128 h 5972698"/>
              <a:gd name="connsiteX8" fmla="*/ 3589085 w 5719436"/>
              <a:gd name="connsiteY8" fmla="*/ 5961931 h 5972698"/>
              <a:gd name="connsiteX9" fmla="*/ 2144479 w 5719436"/>
              <a:gd name="connsiteY9" fmla="*/ 5912571 h 5972698"/>
              <a:gd name="connsiteX10" fmla="*/ 1596063 w 5719436"/>
              <a:gd name="connsiteY10" fmla="*/ 5922768 h 5972698"/>
              <a:gd name="connsiteX11" fmla="*/ 1581310 w 5719436"/>
              <a:gd name="connsiteY11" fmla="*/ 5923218 h 5972698"/>
              <a:gd name="connsiteX12" fmla="*/ 1579730 w 5719436"/>
              <a:gd name="connsiteY12" fmla="*/ 5923039 h 5972698"/>
              <a:gd name="connsiteX13" fmla="*/ 389319 w 5719436"/>
              <a:gd name="connsiteY13" fmla="*/ 5830037 h 5972698"/>
              <a:gd name="connsiteX14" fmla="*/ 0 w 5719436"/>
              <a:gd name="connsiteY14" fmla="*/ 5821914 h 5972698"/>
              <a:gd name="connsiteX0" fmla="*/ 0 w 5719436"/>
              <a:gd name="connsiteY0" fmla="*/ 0 h 5972698"/>
              <a:gd name="connsiteX1" fmla="*/ 5719436 w 5719436"/>
              <a:gd name="connsiteY1" fmla="*/ 0 h 5972698"/>
              <a:gd name="connsiteX2" fmla="*/ 5719436 w 5719436"/>
              <a:gd name="connsiteY2" fmla="*/ 5881970 h 5972698"/>
              <a:gd name="connsiteX3" fmla="*/ 5616703 w 5719436"/>
              <a:gd name="connsiteY3" fmla="*/ 5877793 h 5972698"/>
              <a:gd name="connsiteX4" fmla="*/ 4311613 w 5719436"/>
              <a:gd name="connsiteY4" fmla="*/ 5946682 h 5972698"/>
              <a:gd name="connsiteX5" fmla="*/ 4146890 w 5719436"/>
              <a:gd name="connsiteY5" fmla="*/ 5968008 h 5972698"/>
              <a:gd name="connsiteX6" fmla="*/ 3839287 w 5719436"/>
              <a:gd name="connsiteY6" fmla="*/ 5972698 h 5972698"/>
              <a:gd name="connsiteX7" fmla="*/ 3821220 w 5719436"/>
              <a:gd name="connsiteY7" fmla="*/ 5972128 h 5972698"/>
              <a:gd name="connsiteX8" fmla="*/ 3589085 w 5719436"/>
              <a:gd name="connsiteY8" fmla="*/ 5961931 h 5972698"/>
              <a:gd name="connsiteX9" fmla="*/ 2144479 w 5719436"/>
              <a:gd name="connsiteY9" fmla="*/ 5912571 h 5972698"/>
              <a:gd name="connsiteX10" fmla="*/ 1596063 w 5719436"/>
              <a:gd name="connsiteY10" fmla="*/ 5922768 h 5972698"/>
              <a:gd name="connsiteX11" fmla="*/ 1581310 w 5719436"/>
              <a:gd name="connsiteY11" fmla="*/ 5923218 h 5972698"/>
              <a:gd name="connsiteX12" fmla="*/ 1579730 w 5719436"/>
              <a:gd name="connsiteY12" fmla="*/ 5923039 h 5972698"/>
              <a:gd name="connsiteX13" fmla="*/ 389319 w 5719436"/>
              <a:gd name="connsiteY13" fmla="*/ 5830037 h 5972698"/>
              <a:gd name="connsiteX14" fmla="*/ 0 w 5719436"/>
              <a:gd name="connsiteY14" fmla="*/ 5540561 h 5972698"/>
              <a:gd name="connsiteX15" fmla="*/ 0 w 5719436"/>
              <a:gd name="connsiteY15" fmla="*/ 0 h 5972698"/>
              <a:gd name="connsiteX0" fmla="*/ 0 w 5719436"/>
              <a:gd name="connsiteY0" fmla="*/ 0 h 6085510"/>
              <a:gd name="connsiteX1" fmla="*/ 5719436 w 5719436"/>
              <a:gd name="connsiteY1" fmla="*/ 0 h 6085510"/>
              <a:gd name="connsiteX2" fmla="*/ 5719436 w 5719436"/>
              <a:gd name="connsiteY2" fmla="*/ 5881970 h 6085510"/>
              <a:gd name="connsiteX3" fmla="*/ 5616703 w 5719436"/>
              <a:gd name="connsiteY3" fmla="*/ 5877793 h 6085510"/>
              <a:gd name="connsiteX4" fmla="*/ 4311613 w 5719436"/>
              <a:gd name="connsiteY4" fmla="*/ 5946682 h 6085510"/>
              <a:gd name="connsiteX5" fmla="*/ 4146890 w 5719436"/>
              <a:gd name="connsiteY5" fmla="*/ 5968008 h 6085510"/>
              <a:gd name="connsiteX6" fmla="*/ 3839287 w 5719436"/>
              <a:gd name="connsiteY6" fmla="*/ 5972698 h 6085510"/>
              <a:gd name="connsiteX7" fmla="*/ 3821220 w 5719436"/>
              <a:gd name="connsiteY7" fmla="*/ 5972128 h 6085510"/>
              <a:gd name="connsiteX8" fmla="*/ 3589085 w 5719436"/>
              <a:gd name="connsiteY8" fmla="*/ 5961931 h 6085510"/>
              <a:gd name="connsiteX9" fmla="*/ 2144479 w 5719436"/>
              <a:gd name="connsiteY9" fmla="*/ 5912571 h 6085510"/>
              <a:gd name="connsiteX10" fmla="*/ 1596063 w 5719436"/>
              <a:gd name="connsiteY10" fmla="*/ 5922768 h 6085510"/>
              <a:gd name="connsiteX11" fmla="*/ 1581310 w 5719436"/>
              <a:gd name="connsiteY11" fmla="*/ 5923218 h 6085510"/>
              <a:gd name="connsiteX12" fmla="*/ 1579730 w 5719436"/>
              <a:gd name="connsiteY12" fmla="*/ 5923039 h 6085510"/>
              <a:gd name="connsiteX13" fmla="*/ 0 w 5719436"/>
              <a:gd name="connsiteY13" fmla="*/ 5540561 h 6085510"/>
              <a:gd name="connsiteX14" fmla="*/ 0 w 5719436"/>
              <a:gd name="connsiteY14" fmla="*/ 0 h 6085510"/>
              <a:gd name="connsiteX0" fmla="*/ 0 w 5719436"/>
              <a:gd name="connsiteY0" fmla="*/ 0 h 5972698"/>
              <a:gd name="connsiteX1" fmla="*/ 5719436 w 5719436"/>
              <a:gd name="connsiteY1" fmla="*/ 0 h 5972698"/>
              <a:gd name="connsiteX2" fmla="*/ 5719436 w 5719436"/>
              <a:gd name="connsiteY2" fmla="*/ 5881970 h 5972698"/>
              <a:gd name="connsiteX3" fmla="*/ 5616703 w 5719436"/>
              <a:gd name="connsiteY3" fmla="*/ 5877793 h 5972698"/>
              <a:gd name="connsiteX4" fmla="*/ 4311613 w 5719436"/>
              <a:gd name="connsiteY4" fmla="*/ 5946682 h 5972698"/>
              <a:gd name="connsiteX5" fmla="*/ 4146890 w 5719436"/>
              <a:gd name="connsiteY5" fmla="*/ 5968008 h 5972698"/>
              <a:gd name="connsiteX6" fmla="*/ 3839287 w 5719436"/>
              <a:gd name="connsiteY6" fmla="*/ 5972698 h 5972698"/>
              <a:gd name="connsiteX7" fmla="*/ 3821220 w 5719436"/>
              <a:gd name="connsiteY7" fmla="*/ 5972128 h 5972698"/>
              <a:gd name="connsiteX8" fmla="*/ 3589085 w 5719436"/>
              <a:gd name="connsiteY8" fmla="*/ 5961931 h 5972698"/>
              <a:gd name="connsiteX9" fmla="*/ 2144479 w 5719436"/>
              <a:gd name="connsiteY9" fmla="*/ 5912571 h 5972698"/>
              <a:gd name="connsiteX10" fmla="*/ 1596063 w 5719436"/>
              <a:gd name="connsiteY10" fmla="*/ 5922768 h 5972698"/>
              <a:gd name="connsiteX11" fmla="*/ 1581310 w 5719436"/>
              <a:gd name="connsiteY11" fmla="*/ 5923218 h 5972698"/>
              <a:gd name="connsiteX12" fmla="*/ 0 w 5719436"/>
              <a:gd name="connsiteY12" fmla="*/ 5540561 h 5972698"/>
              <a:gd name="connsiteX13" fmla="*/ 0 w 5719436"/>
              <a:gd name="connsiteY13" fmla="*/ 0 h 5972698"/>
              <a:gd name="connsiteX0" fmla="*/ 0 w 5719436"/>
              <a:gd name="connsiteY0" fmla="*/ 0 h 5972698"/>
              <a:gd name="connsiteX1" fmla="*/ 5719436 w 5719436"/>
              <a:gd name="connsiteY1" fmla="*/ 0 h 5972698"/>
              <a:gd name="connsiteX2" fmla="*/ 5719436 w 5719436"/>
              <a:gd name="connsiteY2" fmla="*/ 5881970 h 5972698"/>
              <a:gd name="connsiteX3" fmla="*/ 5616703 w 5719436"/>
              <a:gd name="connsiteY3" fmla="*/ 5877793 h 5972698"/>
              <a:gd name="connsiteX4" fmla="*/ 4311613 w 5719436"/>
              <a:gd name="connsiteY4" fmla="*/ 5946682 h 5972698"/>
              <a:gd name="connsiteX5" fmla="*/ 4146890 w 5719436"/>
              <a:gd name="connsiteY5" fmla="*/ 5968008 h 5972698"/>
              <a:gd name="connsiteX6" fmla="*/ 3839287 w 5719436"/>
              <a:gd name="connsiteY6" fmla="*/ 5972698 h 5972698"/>
              <a:gd name="connsiteX7" fmla="*/ 3821220 w 5719436"/>
              <a:gd name="connsiteY7" fmla="*/ 5972128 h 5972698"/>
              <a:gd name="connsiteX8" fmla="*/ 3589085 w 5719436"/>
              <a:gd name="connsiteY8" fmla="*/ 5961931 h 5972698"/>
              <a:gd name="connsiteX9" fmla="*/ 2144479 w 5719436"/>
              <a:gd name="connsiteY9" fmla="*/ 5912571 h 5972698"/>
              <a:gd name="connsiteX10" fmla="*/ 1596063 w 5719436"/>
              <a:gd name="connsiteY10" fmla="*/ 5922768 h 5972698"/>
              <a:gd name="connsiteX11" fmla="*/ 2689141 w 5719436"/>
              <a:gd name="connsiteY11" fmla="*/ 5650657 h 5972698"/>
              <a:gd name="connsiteX12" fmla="*/ 0 w 5719436"/>
              <a:gd name="connsiteY12" fmla="*/ 5540561 h 5972698"/>
              <a:gd name="connsiteX13" fmla="*/ 0 w 5719436"/>
              <a:gd name="connsiteY13" fmla="*/ 0 h 5972698"/>
              <a:gd name="connsiteX0" fmla="*/ 0 w 5719436"/>
              <a:gd name="connsiteY0" fmla="*/ 0 h 5972698"/>
              <a:gd name="connsiteX1" fmla="*/ 5719436 w 5719436"/>
              <a:gd name="connsiteY1" fmla="*/ 0 h 5972698"/>
              <a:gd name="connsiteX2" fmla="*/ 5719436 w 5719436"/>
              <a:gd name="connsiteY2" fmla="*/ 5881970 h 5972698"/>
              <a:gd name="connsiteX3" fmla="*/ 5616703 w 5719436"/>
              <a:gd name="connsiteY3" fmla="*/ 5877793 h 5972698"/>
              <a:gd name="connsiteX4" fmla="*/ 4311613 w 5719436"/>
              <a:gd name="connsiteY4" fmla="*/ 5946682 h 5972698"/>
              <a:gd name="connsiteX5" fmla="*/ 4146890 w 5719436"/>
              <a:gd name="connsiteY5" fmla="*/ 5968008 h 5972698"/>
              <a:gd name="connsiteX6" fmla="*/ 3839287 w 5719436"/>
              <a:gd name="connsiteY6" fmla="*/ 5972698 h 5972698"/>
              <a:gd name="connsiteX7" fmla="*/ 3821220 w 5719436"/>
              <a:gd name="connsiteY7" fmla="*/ 5972128 h 5972698"/>
              <a:gd name="connsiteX8" fmla="*/ 3589085 w 5719436"/>
              <a:gd name="connsiteY8" fmla="*/ 5961931 h 5972698"/>
              <a:gd name="connsiteX9" fmla="*/ 2144479 w 5719436"/>
              <a:gd name="connsiteY9" fmla="*/ 5912571 h 5972698"/>
              <a:gd name="connsiteX10" fmla="*/ 2689141 w 5719436"/>
              <a:gd name="connsiteY10" fmla="*/ 5650657 h 5972698"/>
              <a:gd name="connsiteX11" fmla="*/ 0 w 5719436"/>
              <a:gd name="connsiteY11" fmla="*/ 5540561 h 5972698"/>
              <a:gd name="connsiteX12" fmla="*/ 0 w 5719436"/>
              <a:gd name="connsiteY12" fmla="*/ 0 h 5972698"/>
              <a:gd name="connsiteX0" fmla="*/ 0 w 5719436"/>
              <a:gd name="connsiteY0" fmla="*/ 0 h 5972698"/>
              <a:gd name="connsiteX1" fmla="*/ 5719436 w 5719436"/>
              <a:gd name="connsiteY1" fmla="*/ 0 h 5972698"/>
              <a:gd name="connsiteX2" fmla="*/ 5719436 w 5719436"/>
              <a:gd name="connsiteY2" fmla="*/ 5881970 h 5972698"/>
              <a:gd name="connsiteX3" fmla="*/ 5616703 w 5719436"/>
              <a:gd name="connsiteY3" fmla="*/ 5877793 h 5972698"/>
              <a:gd name="connsiteX4" fmla="*/ 4311613 w 5719436"/>
              <a:gd name="connsiteY4" fmla="*/ 5946682 h 5972698"/>
              <a:gd name="connsiteX5" fmla="*/ 4146890 w 5719436"/>
              <a:gd name="connsiteY5" fmla="*/ 5968008 h 5972698"/>
              <a:gd name="connsiteX6" fmla="*/ 3839287 w 5719436"/>
              <a:gd name="connsiteY6" fmla="*/ 5972698 h 5972698"/>
              <a:gd name="connsiteX7" fmla="*/ 3821220 w 5719436"/>
              <a:gd name="connsiteY7" fmla="*/ 5972128 h 5972698"/>
              <a:gd name="connsiteX8" fmla="*/ 3589085 w 5719436"/>
              <a:gd name="connsiteY8" fmla="*/ 5961931 h 5972698"/>
              <a:gd name="connsiteX9" fmla="*/ 2689141 w 5719436"/>
              <a:gd name="connsiteY9" fmla="*/ 5650657 h 5972698"/>
              <a:gd name="connsiteX10" fmla="*/ 0 w 5719436"/>
              <a:gd name="connsiteY10" fmla="*/ 5540561 h 5972698"/>
              <a:gd name="connsiteX11" fmla="*/ 0 w 5719436"/>
              <a:gd name="connsiteY11" fmla="*/ 0 h 5972698"/>
              <a:gd name="connsiteX0" fmla="*/ 0 w 5719436"/>
              <a:gd name="connsiteY0" fmla="*/ 0 h 5972698"/>
              <a:gd name="connsiteX1" fmla="*/ 5719436 w 5719436"/>
              <a:gd name="connsiteY1" fmla="*/ 0 h 5972698"/>
              <a:gd name="connsiteX2" fmla="*/ 5719436 w 5719436"/>
              <a:gd name="connsiteY2" fmla="*/ 5881970 h 5972698"/>
              <a:gd name="connsiteX3" fmla="*/ 5616703 w 5719436"/>
              <a:gd name="connsiteY3" fmla="*/ 5877793 h 5972698"/>
              <a:gd name="connsiteX4" fmla="*/ 4311613 w 5719436"/>
              <a:gd name="connsiteY4" fmla="*/ 5946682 h 5972698"/>
              <a:gd name="connsiteX5" fmla="*/ 4146890 w 5719436"/>
              <a:gd name="connsiteY5" fmla="*/ 5968008 h 5972698"/>
              <a:gd name="connsiteX6" fmla="*/ 3839287 w 5719436"/>
              <a:gd name="connsiteY6" fmla="*/ 5972698 h 5972698"/>
              <a:gd name="connsiteX7" fmla="*/ 3821220 w 5719436"/>
              <a:gd name="connsiteY7" fmla="*/ 5972128 h 5972698"/>
              <a:gd name="connsiteX8" fmla="*/ 2689141 w 5719436"/>
              <a:gd name="connsiteY8" fmla="*/ 5650657 h 5972698"/>
              <a:gd name="connsiteX9" fmla="*/ 0 w 5719436"/>
              <a:gd name="connsiteY9" fmla="*/ 5540561 h 5972698"/>
              <a:gd name="connsiteX10" fmla="*/ 0 w 5719436"/>
              <a:gd name="connsiteY10" fmla="*/ 0 h 5972698"/>
              <a:gd name="connsiteX0" fmla="*/ 0 w 5719436"/>
              <a:gd name="connsiteY0" fmla="*/ 0 h 5972698"/>
              <a:gd name="connsiteX1" fmla="*/ 5719436 w 5719436"/>
              <a:gd name="connsiteY1" fmla="*/ 0 h 5972698"/>
              <a:gd name="connsiteX2" fmla="*/ 5719436 w 5719436"/>
              <a:gd name="connsiteY2" fmla="*/ 5881970 h 5972698"/>
              <a:gd name="connsiteX3" fmla="*/ 5616703 w 5719436"/>
              <a:gd name="connsiteY3" fmla="*/ 5877793 h 5972698"/>
              <a:gd name="connsiteX4" fmla="*/ 4311613 w 5719436"/>
              <a:gd name="connsiteY4" fmla="*/ 5946682 h 5972698"/>
              <a:gd name="connsiteX5" fmla="*/ 4146890 w 5719436"/>
              <a:gd name="connsiteY5" fmla="*/ 5968008 h 5972698"/>
              <a:gd name="connsiteX6" fmla="*/ 3839287 w 5719436"/>
              <a:gd name="connsiteY6" fmla="*/ 5972698 h 5972698"/>
              <a:gd name="connsiteX7" fmla="*/ 2689141 w 5719436"/>
              <a:gd name="connsiteY7" fmla="*/ 5650657 h 5972698"/>
              <a:gd name="connsiteX8" fmla="*/ 0 w 5719436"/>
              <a:gd name="connsiteY8" fmla="*/ 5540561 h 5972698"/>
              <a:gd name="connsiteX9" fmla="*/ 0 w 5719436"/>
              <a:gd name="connsiteY9" fmla="*/ 0 h 5972698"/>
              <a:gd name="connsiteX0" fmla="*/ 0 w 5719436"/>
              <a:gd name="connsiteY0" fmla="*/ 0 h 5968008"/>
              <a:gd name="connsiteX1" fmla="*/ 5719436 w 5719436"/>
              <a:gd name="connsiteY1" fmla="*/ 0 h 5968008"/>
              <a:gd name="connsiteX2" fmla="*/ 5719436 w 5719436"/>
              <a:gd name="connsiteY2" fmla="*/ 5881970 h 5968008"/>
              <a:gd name="connsiteX3" fmla="*/ 5616703 w 5719436"/>
              <a:gd name="connsiteY3" fmla="*/ 5877793 h 5968008"/>
              <a:gd name="connsiteX4" fmla="*/ 4311613 w 5719436"/>
              <a:gd name="connsiteY4" fmla="*/ 5946682 h 5968008"/>
              <a:gd name="connsiteX5" fmla="*/ 4146890 w 5719436"/>
              <a:gd name="connsiteY5" fmla="*/ 5968008 h 5968008"/>
              <a:gd name="connsiteX6" fmla="*/ 2689141 w 5719436"/>
              <a:gd name="connsiteY6" fmla="*/ 5650657 h 5968008"/>
              <a:gd name="connsiteX7" fmla="*/ 0 w 5719436"/>
              <a:gd name="connsiteY7" fmla="*/ 5540561 h 5968008"/>
              <a:gd name="connsiteX8" fmla="*/ 0 w 5719436"/>
              <a:gd name="connsiteY8" fmla="*/ 0 h 5968008"/>
              <a:gd name="connsiteX0" fmla="*/ 0 w 5719436"/>
              <a:gd name="connsiteY0" fmla="*/ 0 h 5946682"/>
              <a:gd name="connsiteX1" fmla="*/ 5719436 w 5719436"/>
              <a:gd name="connsiteY1" fmla="*/ 0 h 5946682"/>
              <a:gd name="connsiteX2" fmla="*/ 5719436 w 5719436"/>
              <a:gd name="connsiteY2" fmla="*/ 5881970 h 5946682"/>
              <a:gd name="connsiteX3" fmla="*/ 5616703 w 5719436"/>
              <a:gd name="connsiteY3" fmla="*/ 5877793 h 5946682"/>
              <a:gd name="connsiteX4" fmla="*/ 4311613 w 5719436"/>
              <a:gd name="connsiteY4" fmla="*/ 5946682 h 5946682"/>
              <a:gd name="connsiteX5" fmla="*/ 2689141 w 5719436"/>
              <a:gd name="connsiteY5" fmla="*/ 5650657 h 5946682"/>
              <a:gd name="connsiteX6" fmla="*/ 0 w 5719436"/>
              <a:gd name="connsiteY6" fmla="*/ 5540561 h 5946682"/>
              <a:gd name="connsiteX7" fmla="*/ 0 w 5719436"/>
              <a:gd name="connsiteY7" fmla="*/ 0 h 5946682"/>
              <a:gd name="connsiteX0" fmla="*/ 0 w 5719436"/>
              <a:gd name="connsiteY0" fmla="*/ 0 h 5946682"/>
              <a:gd name="connsiteX1" fmla="*/ 5719436 w 5719436"/>
              <a:gd name="connsiteY1" fmla="*/ 0 h 5946682"/>
              <a:gd name="connsiteX2" fmla="*/ 5719436 w 5719436"/>
              <a:gd name="connsiteY2" fmla="*/ 5881970 h 5946682"/>
              <a:gd name="connsiteX3" fmla="*/ 4311613 w 5719436"/>
              <a:gd name="connsiteY3" fmla="*/ 5946682 h 5946682"/>
              <a:gd name="connsiteX4" fmla="*/ 2689141 w 5719436"/>
              <a:gd name="connsiteY4" fmla="*/ 5650657 h 5946682"/>
              <a:gd name="connsiteX5" fmla="*/ 0 w 5719436"/>
              <a:gd name="connsiteY5" fmla="*/ 5540561 h 5946682"/>
              <a:gd name="connsiteX6" fmla="*/ 0 w 5719436"/>
              <a:gd name="connsiteY6" fmla="*/ 0 h 5946682"/>
              <a:gd name="connsiteX0" fmla="*/ 0 w 5719436"/>
              <a:gd name="connsiteY0" fmla="*/ 0 h 5946682"/>
              <a:gd name="connsiteX1" fmla="*/ 5719436 w 5719436"/>
              <a:gd name="connsiteY1" fmla="*/ 0 h 5946682"/>
              <a:gd name="connsiteX2" fmla="*/ 5719436 w 5719436"/>
              <a:gd name="connsiteY2" fmla="*/ 5521485 h 5946682"/>
              <a:gd name="connsiteX3" fmla="*/ 4311613 w 5719436"/>
              <a:gd name="connsiteY3" fmla="*/ 5946682 h 5946682"/>
              <a:gd name="connsiteX4" fmla="*/ 2689141 w 5719436"/>
              <a:gd name="connsiteY4" fmla="*/ 5650657 h 5946682"/>
              <a:gd name="connsiteX5" fmla="*/ 0 w 5719436"/>
              <a:gd name="connsiteY5" fmla="*/ 5540561 h 5946682"/>
              <a:gd name="connsiteX6" fmla="*/ 0 w 5719436"/>
              <a:gd name="connsiteY6" fmla="*/ 0 h 5946682"/>
              <a:gd name="connsiteX0" fmla="*/ 0 w 5719436"/>
              <a:gd name="connsiteY0" fmla="*/ 0 h 5650657"/>
              <a:gd name="connsiteX1" fmla="*/ 5719436 w 5719436"/>
              <a:gd name="connsiteY1" fmla="*/ 0 h 5650657"/>
              <a:gd name="connsiteX2" fmla="*/ 5719436 w 5719436"/>
              <a:gd name="connsiteY2" fmla="*/ 5521485 h 5650657"/>
              <a:gd name="connsiteX3" fmla="*/ 4337990 w 5719436"/>
              <a:gd name="connsiteY3" fmla="*/ 5507067 h 5650657"/>
              <a:gd name="connsiteX4" fmla="*/ 2689141 w 5719436"/>
              <a:gd name="connsiteY4" fmla="*/ 5650657 h 5650657"/>
              <a:gd name="connsiteX5" fmla="*/ 0 w 5719436"/>
              <a:gd name="connsiteY5" fmla="*/ 5540561 h 5650657"/>
              <a:gd name="connsiteX6" fmla="*/ 0 w 5719436"/>
              <a:gd name="connsiteY6" fmla="*/ 0 h 5650657"/>
              <a:gd name="connsiteX0" fmla="*/ 0 w 5719436"/>
              <a:gd name="connsiteY0" fmla="*/ 0 h 5650657"/>
              <a:gd name="connsiteX1" fmla="*/ 5719436 w 5719436"/>
              <a:gd name="connsiteY1" fmla="*/ 0 h 5650657"/>
              <a:gd name="connsiteX2" fmla="*/ 5719436 w 5719436"/>
              <a:gd name="connsiteY2" fmla="*/ 5521485 h 5650657"/>
              <a:gd name="connsiteX3" fmla="*/ 4337990 w 5719436"/>
              <a:gd name="connsiteY3" fmla="*/ 5507067 h 5650657"/>
              <a:gd name="connsiteX4" fmla="*/ 2689141 w 5719436"/>
              <a:gd name="connsiteY4" fmla="*/ 5650657 h 5650657"/>
              <a:gd name="connsiteX5" fmla="*/ 0 w 5719436"/>
              <a:gd name="connsiteY5" fmla="*/ 5540561 h 5650657"/>
              <a:gd name="connsiteX6" fmla="*/ 0 w 5719436"/>
              <a:gd name="connsiteY6" fmla="*/ 0 h 5650657"/>
              <a:gd name="connsiteX0" fmla="*/ 0 w 5719436"/>
              <a:gd name="connsiteY0" fmla="*/ 0 h 5650657"/>
              <a:gd name="connsiteX1" fmla="*/ 5719436 w 5719436"/>
              <a:gd name="connsiteY1" fmla="*/ 0 h 5650657"/>
              <a:gd name="connsiteX2" fmla="*/ 5719436 w 5719436"/>
              <a:gd name="connsiteY2" fmla="*/ 5521485 h 5650657"/>
              <a:gd name="connsiteX3" fmla="*/ 4337990 w 5719436"/>
              <a:gd name="connsiteY3" fmla="*/ 5507067 h 5650657"/>
              <a:gd name="connsiteX4" fmla="*/ 2689141 w 5719436"/>
              <a:gd name="connsiteY4" fmla="*/ 5650657 h 5650657"/>
              <a:gd name="connsiteX5" fmla="*/ 0 w 5719436"/>
              <a:gd name="connsiteY5" fmla="*/ 5540561 h 5650657"/>
              <a:gd name="connsiteX6" fmla="*/ 0 w 5719436"/>
              <a:gd name="connsiteY6" fmla="*/ 0 h 5650657"/>
              <a:gd name="connsiteX0" fmla="*/ 0 w 5719436"/>
              <a:gd name="connsiteY0" fmla="*/ 0 h 5650657"/>
              <a:gd name="connsiteX1" fmla="*/ 5719436 w 5719436"/>
              <a:gd name="connsiteY1" fmla="*/ 0 h 5650657"/>
              <a:gd name="connsiteX2" fmla="*/ 5719436 w 5719436"/>
              <a:gd name="connsiteY2" fmla="*/ 5521485 h 5650657"/>
              <a:gd name="connsiteX3" fmla="*/ 4337990 w 5719436"/>
              <a:gd name="connsiteY3" fmla="*/ 5507067 h 5650657"/>
              <a:gd name="connsiteX4" fmla="*/ 2689141 w 5719436"/>
              <a:gd name="connsiteY4" fmla="*/ 5650657 h 5650657"/>
              <a:gd name="connsiteX5" fmla="*/ 0 w 5719436"/>
              <a:gd name="connsiteY5" fmla="*/ 5540561 h 5650657"/>
              <a:gd name="connsiteX6" fmla="*/ 0 w 5719436"/>
              <a:gd name="connsiteY6" fmla="*/ 0 h 5650657"/>
              <a:gd name="connsiteX0" fmla="*/ 0 w 5719436"/>
              <a:gd name="connsiteY0" fmla="*/ 0 h 5639438"/>
              <a:gd name="connsiteX1" fmla="*/ 5719436 w 5719436"/>
              <a:gd name="connsiteY1" fmla="*/ 0 h 5639438"/>
              <a:gd name="connsiteX2" fmla="*/ 5719436 w 5719436"/>
              <a:gd name="connsiteY2" fmla="*/ 5521485 h 5639438"/>
              <a:gd name="connsiteX3" fmla="*/ 4337990 w 5719436"/>
              <a:gd name="connsiteY3" fmla="*/ 5507067 h 5639438"/>
              <a:gd name="connsiteX4" fmla="*/ 2335723 w 5719436"/>
              <a:gd name="connsiteY4" fmla="*/ 5639438 h 5639438"/>
              <a:gd name="connsiteX5" fmla="*/ 0 w 5719436"/>
              <a:gd name="connsiteY5" fmla="*/ 5540561 h 5639438"/>
              <a:gd name="connsiteX6" fmla="*/ 0 w 5719436"/>
              <a:gd name="connsiteY6" fmla="*/ 0 h 5639438"/>
              <a:gd name="connsiteX0" fmla="*/ 0 w 5719436"/>
              <a:gd name="connsiteY0" fmla="*/ 0 h 5639438"/>
              <a:gd name="connsiteX1" fmla="*/ 5719436 w 5719436"/>
              <a:gd name="connsiteY1" fmla="*/ 0 h 5639438"/>
              <a:gd name="connsiteX2" fmla="*/ 5719436 w 5719436"/>
              <a:gd name="connsiteY2" fmla="*/ 5521485 h 5639438"/>
              <a:gd name="connsiteX3" fmla="*/ 4337990 w 5719436"/>
              <a:gd name="connsiteY3" fmla="*/ 5507067 h 5639438"/>
              <a:gd name="connsiteX4" fmla="*/ 2335723 w 5719436"/>
              <a:gd name="connsiteY4" fmla="*/ 5639438 h 5639438"/>
              <a:gd name="connsiteX5" fmla="*/ 0 w 5719436"/>
              <a:gd name="connsiteY5" fmla="*/ 5540561 h 5639438"/>
              <a:gd name="connsiteX6" fmla="*/ 0 w 5719436"/>
              <a:gd name="connsiteY6" fmla="*/ 0 h 5639438"/>
              <a:gd name="connsiteX0" fmla="*/ 0 w 5719436"/>
              <a:gd name="connsiteY0" fmla="*/ 0 h 5639438"/>
              <a:gd name="connsiteX1" fmla="*/ 5719436 w 5719436"/>
              <a:gd name="connsiteY1" fmla="*/ 0 h 5639438"/>
              <a:gd name="connsiteX2" fmla="*/ 5719436 w 5719436"/>
              <a:gd name="connsiteY2" fmla="*/ 5521485 h 5639438"/>
              <a:gd name="connsiteX3" fmla="*/ 4337990 w 5719436"/>
              <a:gd name="connsiteY3" fmla="*/ 5507067 h 5639438"/>
              <a:gd name="connsiteX4" fmla="*/ 2335723 w 5719436"/>
              <a:gd name="connsiteY4" fmla="*/ 5639438 h 5639438"/>
              <a:gd name="connsiteX5" fmla="*/ 0 w 5719436"/>
              <a:gd name="connsiteY5" fmla="*/ 5540561 h 5639438"/>
              <a:gd name="connsiteX6" fmla="*/ 0 w 5719436"/>
              <a:gd name="connsiteY6" fmla="*/ 0 h 5639438"/>
              <a:gd name="connsiteX0" fmla="*/ 0 w 5719436"/>
              <a:gd name="connsiteY0" fmla="*/ 0 h 5633828"/>
              <a:gd name="connsiteX1" fmla="*/ 5719436 w 5719436"/>
              <a:gd name="connsiteY1" fmla="*/ 0 h 5633828"/>
              <a:gd name="connsiteX2" fmla="*/ 5719436 w 5719436"/>
              <a:gd name="connsiteY2" fmla="*/ 5521485 h 5633828"/>
              <a:gd name="connsiteX3" fmla="*/ 4337990 w 5719436"/>
              <a:gd name="connsiteY3" fmla="*/ 5507067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8558 h 5633828"/>
              <a:gd name="connsiteX3" fmla="*/ 4337990 w 5719436"/>
              <a:gd name="connsiteY3" fmla="*/ 5507067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8558 h 5633828"/>
              <a:gd name="connsiteX3" fmla="*/ 4001401 w 5719436"/>
              <a:gd name="connsiteY3" fmla="*/ 5462189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8558 h 5633828"/>
              <a:gd name="connsiteX3" fmla="*/ 4001401 w 5719436"/>
              <a:gd name="connsiteY3" fmla="*/ 5462189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8558 h 5633828"/>
              <a:gd name="connsiteX3" fmla="*/ 4001401 w 5719436"/>
              <a:gd name="connsiteY3" fmla="*/ 5462189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8558 h 5633828"/>
              <a:gd name="connsiteX3" fmla="*/ 4001401 w 5719436"/>
              <a:gd name="connsiteY3" fmla="*/ 5462189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2948 h 5633828"/>
              <a:gd name="connsiteX3" fmla="*/ 4001401 w 5719436"/>
              <a:gd name="connsiteY3" fmla="*/ 5462189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2948 h 5633828"/>
              <a:gd name="connsiteX3" fmla="*/ 4001401 w 5719436"/>
              <a:gd name="connsiteY3" fmla="*/ 5462189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2948 h 5633828"/>
              <a:gd name="connsiteX3" fmla="*/ 4001401 w 5719436"/>
              <a:gd name="connsiteY3" fmla="*/ 5462189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2948 h 5633828"/>
              <a:gd name="connsiteX3" fmla="*/ 4023840 w 5719436"/>
              <a:gd name="connsiteY3" fmla="*/ 5467799 h 5633828"/>
              <a:gd name="connsiteX4" fmla="*/ 2442309 w 5719436"/>
              <a:gd name="connsiteY4" fmla="*/ 5633828 h 5633828"/>
              <a:gd name="connsiteX5" fmla="*/ 0 w 5719436"/>
              <a:gd name="connsiteY5" fmla="*/ 5540561 h 5633828"/>
              <a:gd name="connsiteX6" fmla="*/ 0 w 5719436"/>
              <a:gd name="connsiteY6" fmla="*/ 0 h 5633828"/>
              <a:gd name="connsiteX0" fmla="*/ 0 w 5719436"/>
              <a:gd name="connsiteY0" fmla="*/ 0 h 5633828"/>
              <a:gd name="connsiteX1" fmla="*/ 5719436 w 5719436"/>
              <a:gd name="connsiteY1" fmla="*/ 0 h 5633828"/>
              <a:gd name="connsiteX2" fmla="*/ 5719436 w 5719436"/>
              <a:gd name="connsiteY2" fmla="*/ 5442948 h 5633828"/>
              <a:gd name="connsiteX3" fmla="*/ 4023840 w 5719436"/>
              <a:gd name="connsiteY3" fmla="*/ 5467799 h 5633828"/>
              <a:gd name="connsiteX4" fmla="*/ 2442309 w 5719436"/>
              <a:gd name="connsiteY4" fmla="*/ 5633828 h 5633828"/>
              <a:gd name="connsiteX5" fmla="*/ 0 w 5719436"/>
              <a:gd name="connsiteY5" fmla="*/ 5540561 h 5633828"/>
              <a:gd name="connsiteX6" fmla="*/ 0 w 5719436"/>
              <a:gd name="connsiteY6" fmla="*/ 0 h 5633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19436" h="5633828">
                <a:moveTo>
                  <a:pt x="0" y="0"/>
                </a:moveTo>
                <a:lnTo>
                  <a:pt x="5719436" y="0"/>
                </a:lnTo>
                <a:lnTo>
                  <a:pt x="5719436" y="5442948"/>
                </a:lnTo>
                <a:cubicBezTo>
                  <a:pt x="5146758" y="5449362"/>
                  <a:pt x="5151889" y="5405286"/>
                  <a:pt x="4023840" y="5467799"/>
                </a:cubicBezTo>
                <a:cubicBezTo>
                  <a:pt x="3477565" y="5498072"/>
                  <a:pt x="2773142" y="5591574"/>
                  <a:pt x="2442309" y="5633828"/>
                </a:cubicBezTo>
                <a:cubicBezTo>
                  <a:pt x="1484221" y="5619569"/>
                  <a:pt x="930038" y="5549211"/>
                  <a:pt x="0" y="5540561"/>
                </a:cubicBezTo>
                <a:lnTo>
                  <a:pt x="0" y="0"/>
                </a:lnTo>
                <a:close/>
              </a:path>
            </a:pathLst>
          </a:custGeom>
        </p:spPr>
        <p:txBody>
          <a:bodyPr wrap="square">
            <a:noAutofit/>
          </a:bodyPr>
          <a:lstStyle/>
          <a:p>
            <a:r>
              <a:rPr lang="nl-NL"/>
              <a:t>Klik op het pictogram als u een afbeelding wilt toevoegen</a:t>
            </a:r>
            <a:endParaRPr lang="pt-PT"/>
          </a:p>
        </p:txBody>
      </p:sp>
    </p:spTree>
    <p:extLst>
      <p:ext uri="{BB962C8B-B14F-4D97-AF65-F5344CB8AC3E}">
        <p14:creationId xmlns:p14="http://schemas.microsoft.com/office/powerpoint/2010/main" val="22382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lide-grafiek blauw">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B37FA38-9FA6-4398-9441-C2C43C58F655}"/>
              </a:ext>
            </a:extLst>
          </p:cNvPr>
          <p:cNvSpPr/>
          <p:nvPr userDrawn="1"/>
        </p:nvSpPr>
        <p:spPr>
          <a:xfrm flipH="1">
            <a:off x="-1" y="569343"/>
            <a:ext cx="11395493" cy="5865963"/>
          </a:xfrm>
          <a:prstGeom prst="rect">
            <a:avLst/>
          </a:prstGeom>
          <a:solidFill>
            <a:srgbClr val="E3F1FC"/>
          </a:solidFill>
          <a:ln>
            <a:solidFill>
              <a:srgbClr val="E3F1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pic>
        <p:nvPicPr>
          <p:cNvPr id="12" name="Graphic 11">
            <a:extLst>
              <a:ext uri="{FF2B5EF4-FFF2-40B4-BE49-F238E27FC236}">
                <a16:creationId xmlns:a16="http://schemas.microsoft.com/office/drawing/2014/main" id="{4B7D965F-2EF6-4B4E-B7D3-725B1F1AE38B}"/>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52810" t="36370" b="46589"/>
          <a:stretch/>
        </p:blipFill>
        <p:spPr>
          <a:xfrm>
            <a:off x="0" y="0"/>
            <a:ext cx="768627" cy="556770"/>
          </a:xfrm>
          <a:prstGeom prst="rect">
            <a:avLst/>
          </a:prstGeom>
        </p:spPr>
      </p:pic>
      <p:pic>
        <p:nvPicPr>
          <p:cNvPr id="14" name="Graphic 13">
            <a:extLst>
              <a:ext uri="{FF2B5EF4-FFF2-40B4-BE49-F238E27FC236}">
                <a16:creationId xmlns:a16="http://schemas.microsoft.com/office/drawing/2014/main" id="{EEE48676-2199-4193-A283-930FF790E932}"/>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53102" t="53561" b="1171"/>
          <a:stretch/>
        </p:blipFill>
        <p:spPr>
          <a:xfrm>
            <a:off x="0" y="557070"/>
            <a:ext cx="763864" cy="1478950"/>
          </a:xfrm>
          <a:prstGeom prst="rect">
            <a:avLst/>
          </a:prstGeom>
        </p:spPr>
      </p:pic>
      <p:pic>
        <p:nvPicPr>
          <p:cNvPr id="16" name="Graphic 15">
            <a:extLst>
              <a:ext uri="{FF2B5EF4-FFF2-40B4-BE49-F238E27FC236}">
                <a16:creationId xmlns:a16="http://schemas.microsoft.com/office/drawing/2014/main" id="{4326D3A6-C708-4F0A-AC0F-B1275775256B}"/>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43626" y="537923"/>
            <a:ext cx="221692" cy="886767"/>
          </a:xfrm>
          <a:prstGeom prst="rect">
            <a:avLst/>
          </a:prstGeom>
        </p:spPr>
      </p:pic>
      <p:pic>
        <p:nvPicPr>
          <p:cNvPr id="18" name="Graphic 17">
            <a:extLst>
              <a:ext uri="{FF2B5EF4-FFF2-40B4-BE49-F238E27FC236}">
                <a16:creationId xmlns:a16="http://schemas.microsoft.com/office/drawing/2014/main" id="{71F693F7-066C-4E1A-9FDF-4C57177F3711}"/>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rot="16200000">
            <a:off x="10774128" y="1449153"/>
            <a:ext cx="2109006" cy="345738"/>
          </a:xfrm>
          <a:prstGeom prst="rect">
            <a:avLst/>
          </a:prstGeom>
        </p:spPr>
      </p:pic>
      <p:sp>
        <p:nvSpPr>
          <p:cNvPr id="13" name="Title 1">
            <a:extLst>
              <a:ext uri="{FF2B5EF4-FFF2-40B4-BE49-F238E27FC236}">
                <a16:creationId xmlns:a16="http://schemas.microsoft.com/office/drawing/2014/main" id="{99943D6D-1BF3-48E5-9C6D-1A33D3DA534B}"/>
              </a:ext>
            </a:extLst>
          </p:cNvPr>
          <p:cNvSpPr>
            <a:spLocks noGrp="1"/>
          </p:cNvSpPr>
          <p:nvPr>
            <p:ph type="ctrTitle" hasCustomPrompt="1"/>
          </p:nvPr>
        </p:nvSpPr>
        <p:spPr>
          <a:xfrm>
            <a:off x="1222073" y="927766"/>
            <a:ext cx="9949135" cy="711253"/>
          </a:xfrm>
          <a:prstGeom prst="rect">
            <a:avLst/>
          </a:prstGeom>
        </p:spPr>
        <p:txBody>
          <a:bodyPr anchor="t" anchorCtr="0">
            <a:normAutofit/>
          </a:bodyPr>
          <a:lstStyle>
            <a:lvl1pPr algn="l">
              <a:defRPr sz="3100" b="1">
                <a:solidFill>
                  <a:srgbClr val="283A58"/>
                </a:solidFill>
              </a:defRPr>
            </a:lvl1pPr>
          </a:lstStyle>
          <a:p>
            <a:r>
              <a:rPr lang="en-US" dirty="0"/>
              <a:t>SLIDE TITEL</a:t>
            </a:r>
            <a:endParaRPr lang="pt-PT" dirty="0"/>
          </a:p>
        </p:txBody>
      </p:sp>
      <p:sp>
        <p:nvSpPr>
          <p:cNvPr id="5" name="Tijdelijke aanduiding voor grafiek 4">
            <a:extLst>
              <a:ext uri="{FF2B5EF4-FFF2-40B4-BE49-F238E27FC236}">
                <a16:creationId xmlns:a16="http://schemas.microsoft.com/office/drawing/2014/main" id="{C3F34D8B-C8C0-7A45-9153-199F132CC1FE}"/>
              </a:ext>
            </a:extLst>
          </p:cNvPr>
          <p:cNvSpPr>
            <a:spLocks noGrp="1"/>
          </p:cNvSpPr>
          <p:nvPr>
            <p:ph type="chart" sz="quarter" idx="10"/>
          </p:nvPr>
        </p:nvSpPr>
        <p:spPr>
          <a:xfrm>
            <a:off x="1222375" y="1638300"/>
            <a:ext cx="9948863" cy="4662488"/>
          </a:xfrm>
          <a:prstGeom prst="rect">
            <a:avLst/>
          </a:prstGeom>
        </p:spPr>
        <p:txBody>
          <a:bodyPr/>
          <a:lstStyle/>
          <a:p>
            <a:r>
              <a:rPr lang="nl-NL"/>
              <a:t>Klik op het pictogram als u een grafiek wilt toevoegen</a:t>
            </a:r>
          </a:p>
        </p:txBody>
      </p:sp>
    </p:spTree>
    <p:extLst>
      <p:ext uri="{BB962C8B-B14F-4D97-AF65-F5344CB8AC3E}">
        <p14:creationId xmlns:p14="http://schemas.microsoft.com/office/powerpoint/2010/main" val="302211085"/>
      </p:ext>
    </p:extLst>
  </p:cSld>
  <p:clrMapOvr>
    <a:masterClrMapping/>
  </p:clrMapOvr>
  <p:extLst>
    <p:ext uri="{DCECCB84-F9BA-43D5-87BE-67443E8EF086}">
      <p15:sldGuideLst xmlns:p15="http://schemas.microsoft.com/office/powerpoint/2012/main">
        <p15:guide id="1" pos="3568"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lide grafiek wit">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4144E273-D55E-481F-8D54-2AECEA6B16E1}"/>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52810" t="36371" b="1313"/>
          <a:stretch/>
        </p:blipFill>
        <p:spPr>
          <a:xfrm>
            <a:off x="0" y="0"/>
            <a:ext cx="768627" cy="2036020"/>
          </a:xfrm>
          <a:prstGeom prst="rect">
            <a:avLst/>
          </a:prstGeom>
        </p:spPr>
      </p:pic>
      <p:pic>
        <p:nvPicPr>
          <p:cNvPr id="15" name="Graphic 14">
            <a:extLst>
              <a:ext uri="{FF2B5EF4-FFF2-40B4-BE49-F238E27FC236}">
                <a16:creationId xmlns:a16="http://schemas.microsoft.com/office/drawing/2014/main" id="{8EB92F5B-50C0-45E6-9AA8-73DEED73387C}"/>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643626" y="537923"/>
            <a:ext cx="221692" cy="886767"/>
          </a:xfrm>
          <a:prstGeom prst="rect">
            <a:avLst/>
          </a:prstGeom>
        </p:spPr>
      </p:pic>
      <p:pic>
        <p:nvPicPr>
          <p:cNvPr id="16" name="Graphic 15">
            <a:extLst>
              <a:ext uri="{FF2B5EF4-FFF2-40B4-BE49-F238E27FC236}">
                <a16:creationId xmlns:a16="http://schemas.microsoft.com/office/drawing/2014/main" id="{E2EE5E35-832D-44DA-B855-A677D6EC4D3A}"/>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rot="16200000">
            <a:off x="10774128" y="1449153"/>
            <a:ext cx="2109006" cy="345738"/>
          </a:xfrm>
          <a:prstGeom prst="rect">
            <a:avLst/>
          </a:prstGeom>
        </p:spPr>
      </p:pic>
      <p:sp>
        <p:nvSpPr>
          <p:cNvPr id="14" name="Title 1">
            <a:extLst>
              <a:ext uri="{FF2B5EF4-FFF2-40B4-BE49-F238E27FC236}">
                <a16:creationId xmlns:a16="http://schemas.microsoft.com/office/drawing/2014/main" id="{52160329-62BE-4844-A9CE-84B76918F507}"/>
              </a:ext>
            </a:extLst>
          </p:cNvPr>
          <p:cNvSpPr>
            <a:spLocks noGrp="1"/>
          </p:cNvSpPr>
          <p:nvPr>
            <p:ph type="ctrTitle" hasCustomPrompt="1"/>
          </p:nvPr>
        </p:nvSpPr>
        <p:spPr>
          <a:xfrm>
            <a:off x="1230699" y="927766"/>
            <a:ext cx="9944119" cy="711253"/>
          </a:xfrm>
          <a:prstGeom prst="rect">
            <a:avLst/>
          </a:prstGeom>
        </p:spPr>
        <p:txBody>
          <a:bodyPr anchor="t" anchorCtr="0">
            <a:normAutofit/>
          </a:bodyPr>
          <a:lstStyle>
            <a:lvl1pPr algn="l">
              <a:defRPr sz="3100" b="1">
                <a:solidFill>
                  <a:srgbClr val="283A58"/>
                </a:solidFill>
              </a:defRPr>
            </a:lvl1pPr>
          </a:lstStyle>
          <a:p>
            <a:r>
              <a:rPr lang="en-US" dirty="0"/>
              <a:t>SLIDE TITEL</a:t>
            </a:r>
            <a:endParaRPr lang="pt-PT" dirty="0"/>
          </a:p>
        </p:txBody>
      </p:sp>
      <p:sp>
        <p:nvSpPr>
          <p:cNvPr id="7" name="Tijdelijke aanduiding voor grafiek 4">
            <a:extLst>
              <a:ext uri="{FF2B5EF4-FFF2-40B4-BE49-F238E27FC236}">
                <a16:creationId xmlns:a16="http://schemas.microsoft.com/office/drawing/2014/main" id="{D3EF5437-9B75-3E48-90A1-0A2EE83CC0B6}"/>
              </a:ext>
            </a:extLst>
          </p:cNvPr>
          <p:cNvSpPr>
            <a:spLocks noGrp="1"/>
          </p:cNvSpPr>
          <p:nvPr>
            <p:ph type="chart" sz="quarter" idx="10"/>
          </p:nvPr>
        </p:nvSpPr>
        <p:spPr>
          <a:xfrm>
            <a:off x="1222375" y="1638300"/>
            <a:ext cx="9948863" cy="4662488"/>
          </a:xfrm>
          <a:prstGeom prst="rect">
            <a:avLst/>
          </a:prstGeom>
        </p:spPr>
        <p:txBody>
          <a:bodyPr/>
          <a:lstStyle/>
          <a:p>
            <a:r>
              <a:rPr lang="nl-NL"/>
              <a:t>Klik op het pictogram als u een grafiek wilt toevoegen</a:t>
            </a:r>
          </a:p>
        </p:txBody>
      </p:sp>
    </p:spTree>
    <p:extLst>
      <p:ext uri="{BB962C8B-B14F-4D97-AF65-F5344CB8AC3E}">
        <p14:creationId xmlns:p14="http://schemas.microsoft.com/office/powerpoint/2010/main" val="3763387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Ein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AE95E8B-095B-4BE3-886B-783BDC73C2E2}"/>
              </a:ext>
            </a:extLst>
          </p:cNvPr>
          <p:cNvSpPr>
            <a:spLocks noGrp="1"/>
          </p:cNvSpPr>
          <p:nvPr>
            <p:ph type="subTitle" idx="1" hasCustomPrompt="1"/>
          </p:nvPr>
        </p:nvSpPr>
        <p:spPr>
          <a:xfrm>
            <a:off x="1058172" y="4757896"/>
            <a:ext cx="10337321" cy="1392738"/>
          </a:xfrm>
          <a:prstGeom prst="rect">
            <a:avLst/>
          </a:prstGeom>
        </p:spPr>
        <p:txBody>
          <a:bodyPr>
            <a:normAutofit/>
          </a:bodyPr>
          <a:lstStyle>
            <a:lvl1pPr marL="0" indent="0" algn="l">
              <a:buNone/>
              <a:defRPr sz="3100" b="1">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ZIJN ER NOG VRAGEN?</a:t>
            </a:r>
            <a:endParaRPr lang="pt-PT" dirty="0"/>
          </a:p>
        </p:txBody>
      </p:sp>
      <p:pic>
        <p:nvPicPr>
          <p:cNvPr id="14" name="Graphic 13">
            <a:extLst>
              <a:ext uri="{FF2B5EF4-FFF2-40B4-BE49-F238E27FC236}">
                <a16:creationId xmlns:a16="http://schemas.microsoft.com/office/drawing/2014/main" id="{72EA3B62-3399-48DD-B0E1-AE683466BAD7}"/>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679237" y="566201"/>
            <a:ext cx="228600" cy="914400"/>
          </a:xfrm>
          <a:prstGeom prst="rect">
            <a:avLst/>
          </a:prstGeom>
        </p:spPr>
      </p:pic>
      <p:pic>
        <p:nvPicPr>
          <p:cNvPr id="16" name="Graphic 15">
            <a:extLst>
              <a:ext uri="{FF2B5EF4-FFF2-40B4-BE49-F238E27FC236}">
                <a16:creationId xmlns:a16="http://schemas.microsoft.com/office/drawing/2014/main" id="{020C5C9B-59E6-498E-9765-D2BE3BC12DE4}"/>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658225" y="6078528"/>
            <a:ext cx="2753382" cy="451374"/>
          </a:xfrm>
          <a:prstGeom prst="rect">
            <a:avLst/>
          </a:prstGeom>
        </p:spPr>
      </p:pic>
      <p:pic>
        <p:nvPicPr>
          <p:cNvPr id="18" name="Graphic 17">
            <a:extLst>
              <a:ext uri="{FF2B5EF4-FFF2-40B4-BE49-F238E27FC236}">
                <a16:creationId xmlns:a16="http://schemas.microsoft.com/office/drawing/2014/main" id="{48375B04-A431-4368-8E44-A6893F956758}"/>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l="54633" t="32502" b="3217"/>
          <a:stretch/>
        </p:blipFill>
        <p:spPr>
          <a:xfrm>
            <a:off x="0" y="4757895"/>
            <a:ext cx="738930" cy="2100105"/>
          </a:xfrm>
          <a:prstGeom prst="rect">
            <a:avLst/>
          </a:prstGeom>
        </p:spPr>
      </p:pic>
      <p:sp>
        <p:nvSpPr>
          <p:cNvPr id="24" name="Picture Placeholder 23">
            <a:extLst>
              <a:ext uri="{FF2B5EF4-FFF2-40B4-BE49-F238E27FC236}">
                <a16:creationId xmlns:a16="http://schemas.microsoft.com/office/drawing/2014/main" id="{EB95464E-5124-4761-A213-7651685F6B06}"/>
              </a:ext>
            </a:extLst>
          </p:cNvPr>
          <p:cNvSpPr>
            <a:spLocks noGrp="1"/>
          </p:cNvSpPr>
          <p:nvPr>
            <p:ph type="pic" sz="quarter" idx="11" hasCustomPrompt="1"/>
          </p:nvPr>
        </p:nvSpPr>
        <p:spPr>
          <a:xfrm>
            <a:off x="0" y="564595"/>
            <a:ext cx="11395075" cy="3188825"/>
          </a:xfrm>
          <a:custGeom>
            <a:avLst/>
            <a:gdLst>
              <a:gd name="connsiteX0" fmla="*/ 0 w 11395075"/>
              <a:gd name="connsiteY0" fmla="*/ 0 h 3188825"/>
              <a:gd name="connsiteX1" fmla="*/ 11395075 w 11395075"/>
              <a:gd name="connsiteY1" fmla="*/ 0 h 3188825"/>
              <a:gd name="connsiteX2" fmla="*/ 11395075 w 11395075"/>
              <a:gd name="connsiteY2" fmla="*/ 2991475 h 3188825"/>
              <a:gd name="connsiteX3" fmla="*/ 11255248 w 11395075"/>
              <a:gd name="connsiteY3" fmla="*/ 2985790 h 3188825"/>
              <a:gd name="connsiteX4" fmla="*/ 8656674 w 11395075"/>
              <a:gd name="connsiteY4" fmla="*/ 3122954 h 3188825"/>
              <a:gd name="connsiteX5" fmla="*/ 8309729 w 11395075"/>
              <a:gd name="connsiteY5" fmla="*/ 3167872 h 3188825"/>
              <a:gd name="connsiteX6" fmla="*/ 8162209 w 11395075"/>
              <a:gd name="connsiteY6" fmla="*/ 3188825 h 3188825"/>
              <a:gd name="connsiteX7" fmla="*/ 7680248 w 11395075"/>
              <a:gd name="connsiteY7" fmla="*/ 3173620 h 3188825"/>
              <a:gd name="connsiteX8" fmla="*/ 7218043 w 11395075"/>
              <a:gd name="connsiteY8" fmla="*/ 3153318 h 3188825"/>
              <a:gd name="connsiteX9" fmla="*/ 4341678 w 11395075"/>
              <a:gd name="connsiteY9" fmla="*/ 3055037 h 3188825"/>
              <a:gd name="connsiteX10" fmla="*/ 3249723 w 11395075"/>
              <a:gd name="connsiteY10" fmla="*/ 3075340 h 3188825"/>
              <a:gd name="connsiteX11" fmla="*/ 3220349 w 11395075"/>
              <a:gd name="connsiteY11" fmla="*/ 3076235 h 3188825"/>
              <a:gd name="connsiteX12" fmla="*/ 3217202 w 11395075"/>
              <a:gd name="connsiteY12" fmla="*/ 3075880 h 3188825"/>
              <a:gd name="connsiteX13" fmla="*/ 0 w 11395075"/>
              <a:gd name="connsiteY13" fmla="*/ 2873030 h 3188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395075" h="3188825">
                <a:moveTo>
                  <a:pt x="0" y="0"/>
                </a:moveTo>
                <a:lnTo>
                  <a:pt x="11395075" y="0"/>
                </a:lnTo>
                <a:lnTo>
                  <a:pt x="11395075" y="2991475"/>
                </a:lnTo>
                <a:lnTo>
                  <a:pt x="11255248" y="2985790"/>
                </a:lnTo>
                <a:cubicBezTo>
                  <a:pt x="10648904" y="2967087"/>
                  <a:pt x="9764317" y="2982877"/>
                  <a:pt x="8656674" y="3122954"/>
                </a:cubicBezTo>
                <a:lnTo>
                  <a:pt x="8309729" y="3167872"/>
                </a:lnTo>
                <a:lnTo>
                  <a:pt x="8162209" y="3188825"/>
                </a:lnTo>
                <a:lnTo>
                  <a:pt x="7680248" y="3173620"/>
                </a:lnTo>
                <a:lnTo>
                  <a:pt x="7218043" y="3153318"/>
                </a:lnTo>
                <a:cubicBezTo>
                  <a:pt x="5813190" y="3076598"/>
                  <a:pt x="4963162" y="3055037"/>
                  <a:pt x="4341678" y="3055037"/>
                </a:cubicBezTo>
                <a:cubicBezTo>
                  <a:pt x="3902470" y="3055037"/>
                  <a:pt x="3577085" y="3065727"/>
                  <a:pt x="3249723" y="3075340"/>
                </a:cubicBezTo>
                <a:lnTo>
                  <a:pt x="3220349" y="3076235"/>
                </a:lnTo>
                <a:lnTo>
                  <a:pt x="3217202" y="3075880"/>
                </a:lnTo>
                <a:cubicBezTo>
                  <a:pt x="2245897" y="2969154"/>
                  <a:pt x="1139838" y="2875366"/>
                  <a:pt x="0" y="2873030"/>
                </a:cubicBezTo>
                <a:close/>
              </a:path>
            </a:pathLst>
          </a:custGeom>
        </p:spPr>
        <p:txBody>
          <a:bodyPr wrap="square">
            <a:noAutofit/>
          </a:bodyPr>
          <a:lstStyle>
            <a:lvl1pPr>
              <a:defRPr/>
            </a:lvl1pPr>
          </a:lstStyle>
          <a:p>
            <a:r>
              <a:rPr lang="pt-PT" dirty="0"/>
              <a:t>          </a:t>
            </a:r>
          </a:p>
        </p:txBody>
      </p:sp>
      <p:pic>
        <p:nvPicPr>
          <p:cNvPr id="26" name="Graphic 25">
            <a:extLst>
              <a:ext uri="{FF2B5EF4-FFF2-40B4-BE49-F238E27FC236}">
                <a16:creationId xmlns:a16="http://schemas.microsoft.com/office/drawing/2014/main" id="{97F3A8F5-4F7D-418E-9F11-038F9591BA8C}"/>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l="525"/>
          <a:stretch/>
        </p:blipFill>
        <p:spPr>
          <a:xfrm>
            <a:off x="0" y="3437626"/>
            <a:ext cx="11438622" cy="556983"/>
          </a:xfrm>
          <a:prstGeom prst="rect">
            <a:avLst/>
          </a:prstGeom>
        </p:spPr>
      </p:pic>
    </p:spTree>
    <p:extLst>
      <p:ext uri="{BB962C8B-B14F-4D97-AF65-F5344CB8AC3E}">
        <p14:creationId xmlns:p14="http://schemas.microsoft.com/office/powerpoint/2010/main" val="11553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EGELS EN TIPS">
    <p:spTree>
      <p:nvGrpSpPr>
        <p:cNvPr id="1" name=""/>
        <p:cNvGrpSpPr/>
        <p:nvPr/>
      </p:nvGrpSpPr>
      <p:grpSpPr>
        <a:xfrm>
          <a:off x="0" y="0"/>
          <a:ext cx="0" cy="0"/>
          <a:chOff x="0" y="0"/>
          <a:chExt cx="0" cy="0"/>
        </a:xfrm>
      </p:grpSpPr>
      <p:sp>
        <p:nvSpPr>
          <p:cNvPr id="16" name="Tekstvak 15">
            <a:extLst>
              <a:ext uri="{FF2B5EF4-FFF2-40B4-BE49-F238E27FC236}">
                <a16:creationId xmlns:a16="http://schemas.microsoft.com/office/drawing/2014/main" id="{D6D1A567-226A-AA41-BD29-78634E29125F}"/>
              </a:ext>
            </a:extLst>
          </p:cNvPr>
          <p:cNvSpPr txBox="1"/>
          <p:nvPr userDrawn="1"/>
        </p:nvSpPr>
        <p:spPr>
          <a:xfrm>
            <a:off x="1122809" y="1665753"/>
            <a:ext cx="5238875" cy="2036020"/>
          </a:xfrm>
          <a:prstGeom prst="rect">
            <a:avLst/>
          </a:prstGeom>
          <a:noFill/>
        </p:spPr>
        <p:txBody>
          <a:bodyPr wrap="square" numCol="1" spcCol="72000" rtlCol="0">
            <a:noAutofit/>
          </a:bodyPr>
          <a:lstStyle/>
          <a:p>
            <a:pPr marL="187325" indent="-187325">
              <a:lnSpc>
                <a:spcPct val="125000"/>
              </a:lnSpc>
              <a:buFont typeface="Arial" panose="020B0604020202020204" pitchFamily="34" charset="0"/>
              <a:buChar char="•"/>
            </a:pPr>
            <a:r>
              <a:rPr lang="nl-NL" sz="1200" b="0" i="0" u="none" strike="noStrike" kern="1200" dirty="0">
                <a:solidFill>
                  <a:schemeClr val="tx2"/>
                </a:solidFill>
                <a:effectLst/>
                <a:latin typeface="+mn-lt"/>
                <a:ea typeface="+mn-ea"/>
                <a:cs typeface="+mn-cs"/>
              </a:rPr>
              <a:t>Start je presentatie altijd met de dia Presentatie en vul je presentatie vervolgens aan met de overige dia’s. Kopieer of verwijder indien nodig. </a:t>
            </a:r>
            <a:br>
              <a:rPr lang="nl-NL" sz="1200" b="0" i="0" u="none" strike="noStrike" kern="1200" dirty="0">
                <a:solidFill>
                  <a:schemeClr val="tx2"/>
                </a:solidFill>
                <a:effectLst/>
                <a:latin typeface="+mn-lt"/>
                <a:ea typeface="+mn-ea"/>
                <a:cs typeface="+mn-cs"/>
              </a:rPr>
            </a:br>
            <a:r>
              <a:rPr lang="nl-NL" sz="1200" b="0" i="0" u="none" strike="noStrike" kern="1200" dirty="0">
                <a:solidFill>
                  <a:schemeClr val="tx2"/>
                </a:solidFill>
                <a:effectLst/>
                <a:latin typeface="+mn-lt"/>
                <a:ea typeface="+mn-ea"/>
                <a:cs typeface="+mn-cs"/>
              </a:rPr>
              <a:t>Sluit af met de dia Einde.</a:t>
            </a:r>
          </a:p>
          <a:p>
            <a:pPr marL="187325" indent="-187325">
              <a:lnSpc>
                <a:spcPct val="125000"/>
              </a:lnSpc>
              <a:buFont typeface="Arial" panose="020B0604020202020204" pitchFamily="34" charset="0"/>
              <a:buChar char="•"/>
            </a:pPr>
            <a:r>
              <a:rPr lang="nl-NL" sz="1200" dirty="0">
                <a:solidFill>
                  <a:schemeClr val="tx2"/>
                </a:solidFill>
                <a:latin typeface="+mn-lt"/>
              </a:rPr>
              <a:t>Maak gebruik van de letterkleur en het lettertype die standaard in deze dia’s staan.</a:t>
            </a:r>
          </a:p>
          <a:p>
            <a:pPr marL="187325" indent="-187325">
              <a:lnSpc>
                <a:spcPct val="125000"/>
              </a:lnSpc>
              <a:buFont typeface="Arial" panose="020B0604020202020204" pitchFamily="34" charset="0"/>
              <a:buChar char="•"/>
            </a:pPr>
            <a:r>
              <a:rPr lang="nl-NL" sz="1200" dirty="0">
                <a:solidFill>
                  <a:schemeClr val="tx2"/>
                </a:solidFill>
                <a:latin typeface="+mn-lt"/>
              </a:rPr>
              <a:t>Plaats tekst en/of beelden niet over de huisstijlkenmerken (zoals het logo), tenzij het beeld dia vullend is.</a:t>
            </a:r>
            <a:endParaRPr lang="nl-NL" sz="1200" b="1" dirty="0">
              <a:solidFill>
                <a:schemeClr val="tx2"/>
              </a:solidFill>
              <a:latin typeface="+mn-lt"/>
            </a:endParaRPr>
          </a:p>
        </p:txBody>
      </p:sp>
      <p:sp>
        <p:nvSpPr>
          <p:cNvPr id="8" name="Rechthoek 7">
            <a:extLst>
              <a:ext uri="{FF2B5EF4-FFF2-40B4-BE49-F238E27FC236}">
                <a16:creationId xmlns:a16="http://schemas.microsoft.com/office/drawing/2014/main" id="{784303A9-6613-364B-A840-47E0768948AE}"/>
              </a:ext>
            </a:extLst>
          </p:cNvPr>
          <p:cNvSpPr/>
          <p:nvPr userDrawn="1"/>
        </p:nvSpPr>
        <p:spPr>
          <a:xfrm>
            <a:off x="1229868" y="6145180"/>
            <a:ext cx="10250932" cy="3931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2" name="Rechthoek 11">
            <a:extLst>
              <a:ext uri="{FF2B5EF4-FFF2-40B4-BE49-F238E27FC236}">
                <a16:creationId xmlns:a16="http://schemas.microsoft.com/office/drawing/2014/main" id="{658BEC1F-5149-CA47-9822-2CF1E9D9E9AC}"/>
              </a:ext>
            </a:extLst>
          </p:cNvPr>
          <p:cNvSpPr/>
          <p:nvPr userDrawn="1"/>
        </p:nvSpPr>
        <p:spPr>
          <a:xfrm>
            <a:off x="1229868" y="6210995"/>
            <a:ext cx="10263632" cy="261610"/>
          </a:xfrm>
          <a:prstGeom prst="rect">
            <a:avLst/>
          </a:prstGeom>
        </p:spPr>
        <p:txBody>
          <a:bodyPr wrap="square">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nl-NL" sz="1100" dirty="0">
                <a:solidFill>
                  <a:schemeClr val="tx2"/>
                </a:solidFill>
              </a:rPr>
              <a:t> Heb je vragen over het gebruik van deze powerpointdia’s? Mail naar </a:t>
            </a:r>
            <a:r>
              <a:rPr lang="nl-NL" sz="1100" u="none" dirty="0">
                <a:solidFill>
                  <a:srgbClr val="3AB3E5"/>
                </a:solidFill>
              </a:rPr>
              <a:t>communicatie@wrij.nl</a:t>
            </a:r>
            <a:r>
              <a:rPr lang="nl-NL" sz="1100" dirty="0">
                <a:solidFill>
                  <a:schemeClr val="tx2"/>
                </a:solidFill>
              </a:rPr>
              <a:t>.</a:t>
            </a:r>
          </a:p>
        </p:txBody>
      </p:sp>
      <p:pic>
        <p:nvPicPr>
          <p:cNvPr id="13" name="Graphic 12">
            <a:extLst>
              <a:ext uri="{FF2B5EF4-FFF2-40B4-BE49-F238E27FC236}">
                <a16:creationId xmlns:a16="http://schemas.microsoft.com/office/drawing/2014/main" id="{31C79835-E9BA-0149-82E4-6BDB3BAE8B34}"/>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52810" t="36371" b="1313"/>
          <a:stretch/>
        </p:blipFill>
        <p:spPr>
          <a:xfrm>
            <a:off x="0" y="0"/>
            <a:ext cx="768627" cy="2036020"/>
          </a:xfrm>
          <a:prstGeom prst="rect">
            <a:avLst/>
          </a:prstGeom>
        </p:spPr>
      </p:pic>
      <p:pic>
        <p:nvPicPr>
          <p:cNvPr id="14" name="Graphic 13">
            <a:extLst>
              <a:ext uri="{FF2B5EF4-FFF2-40B4-BE49-F238E27FC236}">
                <a16:creationId xmlns:a16="http://schemas.microsoft.com/office/drawing/2014/main" id="{6B2691D0-EDB2-C843-950F-095ED00112C7}"/>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643626" y="537923"/>
            <a:ext cx="221692" cy="886767"/>
          </a:xfrm>
          <a:prstGeom prst="rect">
            <a:avLst/>
          </a:prstGeom>
        </p:spPr>
      </p:pic>
      <p:pic>
        <p:nvPicPr>
          <p:cNvPr id="15" name="Graphic 14">
            <a:extLst>
              <a:ext uri="{FF2B5EF4-FFF2-40B4-BE49-F238E27FC236}">
                <a16:creationId xmlns:a16="http://schemas.microsoft.com/office/drawing/2014/main" id="{E3A70953-20C1-4C43-B03E-E5F2E4AA2C6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rot="16200000">
            <a:off x="10774128" y="1449153"/>
            <a:ext cx="2109006" cy="345738"/>
          </a:xfrm>
          <a:prstGeom prst="rect">
            <a:avLst/>
          </a:prstGeom>
        </p:spPr>
      </p:pic>
      <p:sp>
        <p:nvSpPr>
          <p:cNvPr id="17" name="Tekstvak 16">
            <a:extLst>
              <a:ext uri="{FF2B5EF4-FFF2-40B4-BE49-F238E27FC236}">
                <a16:creationId xmlns:a16="http://schemas.microsoft.com/office/drawing/2014/main" id="{D552C8F7-10BB-9F41-AB40-4C27190CE687}"/>
              </a:ext>
            </a:extLst>
          </p:cNvPr>
          <p:cNvSpPr txBox="1"/>
          <p:nvPr userDrawn="1"/>
        </p:nvSpPr>
        <p:spPr>
          <a:xfrm>
            <a:off x="1229868" y="813797"/>
            <a:ext cx="7618297" cy="646331"/>
          </a:xfrm>
          <a:prstGeom prst="rect">
            <a:avLst/>
          </a:prstGeom>
          <a:noFill/>
        </p:spPr>
        <p:txBody>
          <a:bodyPr wrap="square" rtlCol="0">
            <a:spAutoFit/>
          </a:bodyPr>
          <a:lstStyle/>
          <a:p>
            <a:r>
              <a:rPr lang="nl-NL" sz="3600" b="1" dirty="0">
                <a:solidFill>
                  <a:schemeClr val="tx2"/>
                </a:solidFill>
                <a:latin typeface="+mj-lt"/>
              </a:rPr>
              <a:t>Regels en tips</a:t>
            </a:r>
          </a:p>
        </p:txBody>
      </p:sp>
      <p:sp>
        <p:nvSpPr>
          <p:cNvPr id="9" name="Tekstvak 8">
            <a:extLst>
              <a:ext uri="{FF2B5EF4-FFF2-40B4-BE49-F238E27FC236}">
                <a16:creationId xmlns:a16="http://schemas.microsoft.com/office/drawing/2014/main" id="{FAF419C1-3CCE-6E49-9AC3-15EAEE906BFE}"/>
              </a:ext>
            </a:extLst>
          </p:cNvPr>
          <p:cNvSpPr txBox="1"/>
          <p:nvPr userDrawn="1"/>
        </p:nvSpPr>
        <p:spPr>
          <a:xfrm>
            <a:off x="6608617" y="1573851"/>
            <a:ext cx="4872183" cy="4470352"/>
          </a:xfrm>
          <a:prstGeom prst="rect">
            <a:avLst/>
          </a:prstGeom>
          <a:noFill/>
        </p:spPr>
        <p:txBody>
          <a:bodyPr wrap="square" numCol="1" spcCol="72000" rtlCol="0">
            <a:noAutofit/>
          </a:bodyPr>
          <a:lstStyle/>
          <a:p>
            <a:pPr>
              <a:lnSpc>
                <a:spcPct val="125000"/>
              </a:lnSpc>
            </a:pPr>
            <a:r>
              <a:rPr lang="nl-NL" sz="1200" b="1" dirty="0">
                <a:solidFill>
                  <a:schemeClr val="tx2"/>
                </a:solidFill>
                <a:latin typeface="+mn-lt"/>
              </a:rPr>
              <a:t>Tips: </a:t>
            </a:r>
          </a:p>
          <a:p>
            <a:pPr marL="171450" indent="-171450">
              <a:lnSpc>
                <a:spcPct val="125000"/>
              </a:lnSpc>
              <a:buFont typeface="Arial" panose="020B0604020202020204" pitchFamily="34" charset="0"/>
              <a:buChar char="•"/>
            </a:pPr>
            <a:r>
              <a:rPr lang="nl-NL" sz="1200" dirty="0">
                <a:solidFill>
                  <a:schemeClr val="tx2"/>
                </a:solidFill>
                <a:latin typeface="+mn-lt"/>
              </a:rPr>
              <a:t>Zet niet te veel informatie op een dia, witruimte zorgt voor overzicht.</a:t>
            </a:r>
          </a:p>
          <a:p>
            <a:pPr marL="171450" indent="-171450">
              <a:lnSpc>
                <a:spcPct val="125000"/>
              </a:lnSpc>
              <a:buFont typeface="Arial" panose="020B0604020202020204" pitchFamily="34" charset="0"/>
              <a:buChar char="•"/>
            </a:pPr>
            <a:r>
              <a:rPr lang="nl-NL" sz="1200" dirty="0">
                <a:solidFill>
                  <a:schemeClr val="tx2"/>
                </a:solidFill>
                <a:latin typeface="+mn-lt"/>
              </a:rPr>
              <a:t>Gebruik overal hetzelfde lettertype en grootte, dit geeft rust in de presentatie.</a:t>
            </a:r>
          </a:p>
          <a:p>
            <a:pPr marL="171450" indent="-171450">
              <a:lnSpc>
                <a:spcPct val="125000"/>
              </a:lnSpc>
              <a:buFont typeface="Arial" panose="020B0604020202020204" pitchFamily="34" charset="0"/>
              <a:buChar char="•"/>
            </a:pPr>
            <a:r>
              <a:rPr lang="nl-NL" sz="1200" dirty="0">
                <a:solidFill>
                  <a:schemeClr val="tx2"/>
                </a:solidFill>
                <a:latin typeface="+mn-lt"/>
              </a:rPr>
              <a:t>Gebruik zoveel mogelijk beelden en foto´s uit de </a:t>
            </a:r>
            <a:r>
              <a:rPr lang="nl-NL" sz="1200" u="none" dirty="0">
                <a:solidFill>
                  <a:schemeClr val="tx2"/>
                </a:solidFill>
                <a:latin typeface="+mn-lt"/>
              </a:rPr>
              <a:t>mediabank. </a:t>
            </a:r>
            <a:r>
              <a:rPr lang="nl-NL" sz="1200" dirty="0">
                <a:solidFill>
                  <a:schemeClr val="tx2"/>
                </a:solidFill>
                <a:latin typeface="+mn-lt"/>
              </a:rPr>
              <a:t>Wil je toch beeldmateriaal gebruiken van een andere partij, zet dan wel de naam van de fotograaf of van de organisatie bij het beeldmateriaal.</a:t>
            </a:r>
          </a:p>
          <a:p>
            <a:pPr marL="171450" indent="-171450">
              <a:lnSpc>
                <a:spcPct val="125000"/>
              </a:lnSpc>
              <a:buFont typeface="Arial" panose="020B0604020202020204" pitchFamily="34" charset="0"/>
              <a:buChar char="•"/>
            </a:pPr>
            <a:r>
              <a:rPr lang="nl-NL" sz="1200" dirty="0">
                <a:solidFill>
                  <a:schemeClr val="tx2"/>
                </a:solidFill>
                <a:latin typeface="+mn-lt"/>
              </a:rPr>
              <a:t>Maak afhankelijk van je doelgroep consequent gebruik van u/uw of je/jij/jouw’.</a:t>
            </a:r>
          </a:p>
          <a:p>
            <a:pPr marL="171450" indent="-171450">
              <a:lnSpc>
                <a:spcPct val="125000"/>
              </a:lnSpc>
              <a:buFont typeface="Arial" panose="020B0604020202020204" pitchFamily="34" charset="0"/>
              <a:buChar char="•"/>
            </a:pPr>
            <a:r>
              <a:rPr lang="nl-NL" sz="1200" dirty="0">
                <a:solidFill>
                  <a:schemeClr val="tx2"/>
                </a:solidFill>
                <a:latin typeface="+mn-lt"/>
              </a:rPr>
              <a:t>Ben je klaar met de opmaak van je presentatie? Verwijder deze dia met Regels en tips.</a:t>
            </a:r>
          </a:p>
        </p:txBody>
      </p:sp>
      <p:sp>
        <p:nvSpPr>
          <p:cNvPr id="11" name="Tekstvak 10">
            <a:extLst>
              <a:ext uri="{FF2B5EF4-FFF2-40B4-BE49-F238E27FC236}">
                <a16:creationId xmlns:a16="http://schemas.microsoft.com/office/drawing/2014/main" id="{4217D768-EC15-5B42-851E-766FABC1E4F5}"/>
              </a:ext>
            </a:extLst>
          </p:cNvPr>
          <p:cNvSpPr txBox="1"/>
          <p:nvPr userDrawn="1"/>
        </p:nvSpPr>
        <p:spPr>
          <a:xfrm>
            <a:off x="1122809" y="3701773"/>
            <a:ext cx="5238875" cy="2300472"/>
          </a:xfrm>
          <a:prstGeom prst="rect">
            <a:avLst/>
          </a:prstGeom>
          <a:noFill/>
        </p:spPr>
        <p:txBody>
          <a:bodyPr wrap="square" numCol="1" spcCol="72000" rtlCol="0">
            <a:noAutofit/>
          </a:bodyPr>
          <a:lstStyle/>
          <a:p>
            <a:pPr>
              <a:lnSpc>
                <a:spcPct val="125000"/>
              </a:lnSpc>
            </a:pPr>
            <a:r>
              <a:rPr lang="nl-NL" sz="1200" b="1" dirty="0">
                <a:solidFill>
                  <a:schemeClr val="tx2"/>
                </a:solidFill>
                <a:latin typeface="+mn-lt"/>
              </a:rPr>
              <a:t>Let op:</a:t>
            </a:r>
          </a:p>
          <a:p>
            <a:pPr marL="187325" indent="-187325">
              <a:lnSpc>
                <a:spcPct val="125000"/>
              </a:lnSpc>
              <a:buFont typeface="Arial" panose="020B0604020202020204" pitchFamily="34" charset="0"/>
              <a:buChar char="•"/>
            </a:pPr>
            <a:r>
              <a:rPr lang="nl-NL" sz="1200" dirty="0">
                <a:solidFill>
                  <a:schemeClr val="tx2"/>
                </a:solidFill>
                <a:latin typeface="+mn-lt"/>
              </a:rPr>
              <a:t>De naam van ons waterschap schrijven we met hoofdletters: Waterschap Rijn en IJssel</a:t>
            </a:r>
            <a:r>
              <a:rPr lang="nl-NL" sz="1200" i="1" dirty="0">
                <a:solidFill>
                  <a:schemeClr val="tx2"/>
                </a:solidFill>
                <a:latin typeface="+mn-lt"/>
              </a:rPr>
              <a:t>. </a:t>
            </a:r>
          </a:p>
          <a:p>
            <a:pPr marL="187325" indent="-187325">
              <a:lnSpc>
                <a:spcPct val="125000"/>
              </a:lnSpc>
              <a:buFont typeface="Arial" panose="020B0604020202020204" pitchFamily="34" charset="0"/>
              <a:buChar char="•"/>
            </a:pPr>
            <a:r>
              <a:rPr lang="nl-NL" sz="1200" dirty="0">
                <a:solidFill>
                  <a:schemeClr val="tx2"/>
                </a:solidFill>
                <a:latin typeface="+mn-lt"/>
              </a:rPr>
              <a:t>We gebruiken geen afkortingen zoals WRIJ.</a:t>
            </a:r>
          </a:p>
          <a:p>
            <a:pPr marL="187325" indent="-187325">
              <a:lnSpc>
                <a:spcPct val="125000"/>
              </a:lnSpc>
              <a:buFont typeface="Arial" panose="020B0604020202020204" pitchFamily="34" charset="0"/>
              <a:buChar char="•"/>
            </a:pPr>
            <a:r>
              <a:rPr lang="nl-NL" sz="1200" dirty="0">
                <a:solidFill>
                  <a:schemeClr val="tx2"/>
                </a:solidFill>
                <a:latin typeface="+mn-lt"/>
              </a:rPr>
              <a:t>Voor de naam geen lidwoord. Dus niet het Waterschap Rijn en IJssel.</a:t>
            </a:r>
          </a:p>
          <a:p>
            <a:pPr marL="187325" indent="-187325">
              <a:lnSpc>
                <a:spcPct val="125000"/>
              </a:lnSpc>
              <a:buFont typeface="Arial" panose="020B0604020202020204" pitchFamily="34" charset="0"/>
              <a:buChar char="•"/>
            </a:pPr>
            <a:r>
              <a:rPr lang="nl-NL" sz="1200" dirty="0">
                <a:solidFill>
                  <a:schemeClr val="tx2"/>
                </a:solidFill>
                <a:latin typeface="+mn-lt"/>
              </a:rPr>
              <a:t>Wel kun je schrijven: “het waterschap” (met kleine letter).</a:t>
            </a:r>
          </a:p>
          <a:p>
            <a:pPr marL="187325" indent="-187325">
              <a:lnSpc>
                <a:spcPct val="125000"/>
              </a:lnSpc>
              <a:buFont typeface="Arial" panose="020B0604020202020204" pitchFamily="34" charset="0"/>
              <a:buChar char="•"/>
            </a:pPr>
            <a:r>
              <a:rPr lang="nl-NL" sz="1200" dirty="0">
                <a:solidFill>
                  <a:schemeClr val="tx2"/>
                </a:solidFill>
                <a:latin typeface="+mn-lt"/>
              </a:rPr>
              <a:t>Waterschap is onzijdig. Gebruik dus niet “hij” of “zij”, maar “het”. Het beheert oppervlaktewater. Bij een verwijzing gebruik je wel “zijn”. Dus: Het waterschap en zijn taken. </a:t>
            </a:r>
          </a:p>
        </p:txBody>
      </p:sp>
    </p:spTree>
    <p:extLst>
      <p:ext uri="{BB962C8B-B14F-4D97-AF65-F5344CB8AC3E}">
        <p14:creationId xmlns:p14="http://schemas.microsoft.com/office/powerpoint/2010/main" val="3052299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2245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011952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7" r:id="rId4"/>
    <p:sldLayoutId id="2147483655" r:id="rId5"/>
    <p:sldLayoutId id="2147483653" r:id="rId6"/>
    <p:sldLayoutId id="2147483654" r:id="rId7"/>
    <p:sldLayoutId id="2147483656" r:id="rId8"/>
    <p:sldLayoutId id="2147483659" r:id="rId9"/>
    <p:sldLayoutId id="2147483658" r:id="rId10"/>
    <p:sldLayoutId id="214748366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16.png"/><Relationship Id="rId5" Type="http://schemas.openxmlformats.org/officeDocument/2006/relationships/image" Target="../media/image15.tmp"/><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jpeg"/></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23.png"/><Relationship Id="rId4" Type="http://schemas.openxmlformats.org/officeDocument/2006/relationships/image" Target="../media/image22.png"/></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27.png"/><Relationship Id="rId5" Type="http://schemas.openxmlformats.org/officeDocument/2006/relationships/image" Target="../media/image26.tmp"/><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image" Target="../media/image28.tmp"/><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31.tmp"/><Relationship Id="rId5" Type="http://schemas.openxmlformats.org/officeDocument/2006/relationships/image" Target="../media/image30.png"/><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image" Target="../media/image34.tmp"/><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35.tmp"/></Relationships>
</file>

<file path=ppt/slides/_rels/slide11.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4.tmp"/><Relationship Id="rId7" Type="http://schemas.openxmlformats.org/officeDocument/2006/relationships/image" Target="../media/image39.png"/><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png"/></Relationships>
</file>

<file path=ppt/slides/_rels/slide1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1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46.png"/></Relationships>
</file>

<file path=ppt/slides/_rels/slide14.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50.jpg"/><Relationship Id="rId5" Type="http://schemas.openxmlformats.org/officeDocument/2006/relationships/image" Target="../media/image49.png"/><Relationship Id="rId4" Type="http://schemas.openxmlformats.org/officeDocument/2006/relationships/image" Target="../media/image48.png"/></Relationships>
</file>

<file path=ppt/slides/_rels/slide15.xml.rels><?xml version="1.0" encoding="UTF-8" standalone="yes"?>
<Relationships xmlns="http://schemas.openxmlformats.org/package/2006/relationships"><Relationship Id="rId3" Type="http://schemas.openxmlformats.org/officeDocument/2006/relationships/image" Target="../media/image53.gif"/><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31.tmp"/><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54.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811D967-1730-7747-9BA9-9F2224C49D1C}"/>
              </a:ext>
            </a:extLst>
          </p:cNvPr>
          <p:cNvSpPr>
            <a:spLocks noGrp="1"/>
          </p:cNvSpPr>
          <p:nvPr>
            <p:ph type="ctrTitle"/>
          </p:nvPr>
        </p:nvSpPr>
        <p:spPr>
          <a:xfrm>
            <a:off x="1057755" y="4639226"/>
            <a:ext cx="10337320" cy="1293962"/>
          </a:xfrm>
        </p:spPr>
        <p:txBody>
          <a:bodyPr>
            <a:normAutofit fontScale="90000"/>
          </a:bodyPr>
          <a:lstStyle/>
          <a:p>
            <a:r>
              <a:rPr lang="" dirty="0"/>
              <a:t>From backyard rain gauges to flood forecasts: using PWS in operational hydrology</a:t>
            </a:r>
            <a:endParaRPr lang="nl-NL" dirty="0"/>
          </a:p>
        </p:txBody>
      </p:sp>
      <p:pic>
        <p:nvPicPr>
          <p:cNvPr id="6" name="Tijdelijke aanduiding voor afbeelding 5" descr="Afbeelding met boom, buiten, boot&#10;&#10;Automatisch gegenereerde beschrijving">
            <a:extLst>
              <a:ext uri="{FF2B5EF4-FFF2-40B4-BE49-F238E27FC236}">
                <a16:creationId xmlns:a16="http://schemas.microsoft.com/office/drawing/2014/main" id="{9E2B3576-41D8-834D-A0F1-AF211DB890C3}"/>
              </a:ext>
            </a:extLst>
          </p:cNvPr>
          <p:cNvPicPr>
            <a:picLocks noGrp="1" noChangeAspect="1"/>
          </p:cNvPicPr>
          <p:nvPr>
            <p:ph type="pic" sz="quarter" idx="1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30340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6017E9-D2DB-FF33-78D6-9AE2B718744C}"/>
            </a:ext>
          </a:extLst>
        </p:cNvPr>
        <p:cNvGrpSpPr/>
        <p:nvPr/>
      </p:nvGrpSpPr>
      <p:grpSpPr>
        <a:xfrm>
          <a:off x="0" y="0"/>
          <a:ext cx="0" cy="0"/>
          <a:chOff x="0" y="0"/>
          <a:chExt cx="0" cy="0"/>
        </a:xfrm>
      </p:grpSpPr>
      <p:pic>
        <p:nvPicPr>
          <p:cNvPr id="6" name="Picture 5" descr="Microsoft account photo">
            <a:extLst>
              <a:ext uri="{FF2B5EF4-FFF2-40B4-BE49-F238E27FC236}">
                <a16:creationId xmlns:a16="http://schemas.microsoft.com/office/drawing/2014/main" id="{37E8E2D3-6AD3-3596-8E33-2FB1E685EA64}"/>
              </a:ext>
            </a:extLst>
          </p:cNvPr>
          <p:cNvPicPr>
            <a:picLocks noChangeAspect="1"/>
          </p:cNvPicPr>
          <p:nvPr/>
        </p:nvPicPr>
        <p:blipFill>
          <a:blip r:embed="rId3"/>
          <a:stretch>
            <a:fillRect/>
          </a:stretch>
        </p:blipFill>
        <p:spPr>
          <a:xfrm>
            <a:off x="9921765" y="715575"/>
            <a:ext cx="1352902" cy="1352902"/>
          </a:xfrm>
          <a:prstGeom prst="rect">
            <a:avLst/>
          </a:prstGeom>
        </p:spPr>
      </p:pic>
      <p:sp>
        <p:nvSpPr>
          <p:cNvPr id="2" name="Text Placeholder 1">
            <a:extLst>
              <a:ext uri="{FF2B5EF4-FFF2-40B4-BE49-F238E27FC236}">
                <a16:creationId xmlns:a16="http://schemas.microsoft.com/office/drawing/2014/main" id="{7A154E49-DEB1-6F47-E99E-44C1DE0A0E04}"/>
              </a:ext>
            </a:extLst>
          </p:cNvPr>
          <p:cNvSpPr>
            <a:spLocks noGrp="1"/>
          </p:cNvSpPr>
          <p:nvPr>
            <p:ph type="body" idx="1"/>
          </p:nvPr>
        </p:nvSpPr>
        <p:spPr>
          <a:xfrm>
            <a:off x="6374436" y="4237622"/>
            <a:ext cx="5037431" cy="2533589"/>
          </a:xfrm>
        </p:spPr>
        <p:txBody>
          <a:bodyPr/>
          <a:lstStyle/>
          <a:p>
            <a:pPr>
              <a:spcBef>
                <a:spcPts val="0"/>
              </a:spcBef>
            </a:pPr>
            <a:r>
              <a:rPr lang="" sz="1400" dirty="0">
                <a:latin typeface="Aptos" panose="020B0004020202020204" pitchFamily="34" charset="0"/>
              </a:rPr>
              <a:t>Regional water authority in the east of the Netherlands</a:t>
            </a:r>
          </a:p>
          <a:p>
            <a:pPr>
              <a:spcBef>
                <a:spcPts val="0"/>
              </a:spcBef>
            </a:pPr>
            <a:r>
              <a:rPr lang="" sz="1400" dirty="0">
                <a:latin typeface="Aptos" panose="020B0004020202020204" pitchFamily="34" charset="0"/>
              </a:rPr>
              <a:t>Mix of urban areas, agriculture, nature and higher sandy soils</a:t>
            </a:r>
          </a:p>
          <a:p>
            <a:pPr>
              <a:spcBef>
                <a:spcPts val="0"/>
              </a:spcBef>
            </a:pPr>
            <a:r>
              <a:rPr lang="" sz="1400" dirty="0">
                <a:latin typeface="Aptos" panose="020B0004020202020204" pitchFamily="34" charset="0"/>
              </a:rPr>
              <a:t>Responsible for water levels, flood risk, drought, water quality and wastewater treatment</a:t>
            </a:r>
            <a:endParaRPr lang="nl-NL" sz="1400" dirty="0">
              <a:latin typeface="Aptos" panose="020B0004020202020204" pitchFamily="34" charset="0"/>
            </a:endParaRPr>
          </a:p>
        </p:txBody>
      </p:sp>
      <p:sp>
        <p:nvSpPr>
          <p:cNvPr id="3" name="Title 2">
            <a:extLst>
              <a:ext uri="{FF2B5EF4-FFF2-40B4-BE49-F238E27FC236}">
                <a16:creationId xmlns:a16="http://schemas.microsoft.com/office/drawing/2014/main" id="{86D404B9-E38E-DF89-7E29-BCFC48DBF6A1}"/>
              </a:ext>
            </a:extLst>
          </p:cNvPr>
          <p:cNvSpPr>
            <a:spLocks noGrp="1"/>
          </p:cNvSpPr>
          <p:nvPr>
            <p:ph type="ctrTitle"/>
          </p:nvPr>
        </p:nvSpPr>
        <p:spPr>
          <a:xfrm>
            <a:off x="1225684" y="680773"/>
            <a:ext cx="9949135" cy="711253"/>
          </a:xfrm>
        </p:spPr>
        <p:txBody>
          <a:bodyPr/>
          <a:lstStyle/>
          <a:p>
            <a:r>
              <a:rPr lang="" dirty="0"/>
              <a:t>Waterschap Rijn en IJssel</a:t>
            </a:r>
            <a:endParaRPr lang="nl-NL" dirty="0"/>
          </a:p>
        </p:txBody>
      </p:sp>
      <p:pic>
        <p:nvPicPr>
          <p:cNvPr id="4" name="Picture 3">
            <a:extLst>
              <a:ext uri="{FF2B5EF4-FFF2-40B4-BE49-F238E27FC236}">
                <a16:creationId xmlns:a16="http://schemas.microsoft.com/office/drawing/2014/main" id="{F8C16692-60E7-9F53-4FAE-3F206A250924}"/>
              </a:ext>
            </a:extLst>
          </p:cNvPr>
          <p:cNvPicPr>
            <a:picLocks noChangeAspect="1"/>
          </p:cNvPicPr>
          <p:nvPr/>
        </p:nvPicPr>
        <p:blipFill>
          <a:blip r:embed="rId4"/>
          <a:stretch>
            <a:fillRect/>
          </a:stretch>
        </p:blipFill>
        <p:spPr>
          <a:xfrm>
            <a:off x="1058568" y="1481957"/>
            <a:ext cx="5037432" cy="4282309"/>
          </a:xfrm>
          <a:prstGeom prst="rect">
            <a:avLst/>
          </a:prstGeom>
        </p:spPr>
      </p:pic>
      <p:grpSp>
        <p:nvGrpSpPr>
          <p:cNvPr id="30" name="Group 29">
            <a:extLst>
              <a:ext uri="{FF2B5EF4-FFF2-40B4-BE49-F238E27FC236}">
                <a16:creationId xmlns:a16="http://schemas.microsoft.com/office/drawing/2014/main" id="{BCE98D7D-36B3-D8F9-547D-E606FBDD248D}"/>
              </a:ext>
            </a:extLst>
          </p:cNvPr>
          <p:cNvGrpSpPr/>
          <p:nvPr/>
        </p:nvGrpSpPr>
        <p:grpSpPr>
          <a:xfrm>
            <a:off x="6424272" y="2103279"/>
            <a:ext cx="4709160" cy="1755648"/>
            <a:chOff x="5897880" y="1417320"/>
            <a:chExt cx="4709160" cy="1755648"/>
          </a:xfrm>
        </p:grpSpPr>
        <p:sp>
          <p:nvSpPr>
            <p:cNvPr id="18" name="Rounded Rectangle 3">
              <a:extLst>
                <a:ext uri="{FF2B5EF4-FFF2-40B4-BE49-F238E27FC236}">
                  <a16:creationId xmlns:a16="http://schemas.microsoft.com/office/drawing/2014/main" id="{E8DCF3AD-DA4B-D131-04CF-224D02755E62}"/>
                </a:ext>
              </a:extLst>
            </p:cNvPr>
            <p:cNvSpPr/>
            <p:nvPr/>
          </p:nvSpPr>
          <p:spPr>
            <a:xfrm>
              <a:off x="5897880" y="1417320"/>
              <a:ext cx="2240280" cy="749808"/>
            </a:xfrm>
            <a:prstGeom prst="roundRect">
              <a:avLst/>
            </a:prstGeom>
            <a:solidFill>
              <a:srgbClr val="FFFFFF"/>
            </a:solidFill>
            <a:ln w="12700">
              <a:solidFill>
                <a:srgbClr val="AACD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a:extLst>
                <a:ext uri="{FF2B5EF4-FFF2-40B4-BE49-F238E27FC236}">
                  <a16:creationId xmlns:a16="http://schemas.microsoft.com/office/drawing/2014/main" id="{F52543B6-4028-BD13-7827-3271C37E0B62}"/>
                </a:ext>
              </a:extLst>
            </p:cNvPr>
            <p:cNvSpPr txBox="1"/>
            <p:nvPr/>
          </p:nvSpPr>
          <p:spPr>
            <a:xfrm>
              <a:off x="6007608" y="1490472"/>
              <a:ext cx="2011680" cy="246888"/>
            </a:xfrm>
            <a:prstGeom prst="rect">
              <a:avLst/>
            </a:prstGeom>
            <a:noFill/>
          </p:spPr>
          <p:txBody>
            <a:bodyPr wrap="square" lIns="0" tIns="0" rIns="0" bIns="0">
              <a:spAutoFit/>
            </a:bodyPr>
            <a:lstStyle/>
            <a:p>
              <a:pPr algn="ctr">
                <a:defRPr sz="1800" b="1">
                  <a:solidFill>
                    <a:srgbClr val="25A0CD"/>
                  </a:solidFill>
                  <a:latin typeface="Aptos"/>
                </a:defRPr>
              </a:pPr>
              <a:r>
                <a:t>650,000</a:t>
              </a:r>
            </a:p>
          </p:txBody>
        </p:sp>
        <p:sp>
          <p:nvSpPr>
            <p:cNvPr id="20" name="TextBox 19">
              <a:extLst>
                <a:ext uri="{FF2B5EF4-FFF2-40B4-BE49-F238E27FC236}">
                  <a16:creationId xmlns:a16="http://schemas.microsoft.com/office/drawing/2014/main" id="{8231FCB3-981A-29E2-ACAA-2864B88A7CD6}"/>
                </a:ext>
              </a:extLst>
            </p:cNvPr>
            <p:cNvSpPr txBox="1"/>
            <p:nvPr/>
          </p:nvSpPr>
          <p:spPr>
            <a:xfrm>
              <a:off x="6007608" y="1810512"/>
              <a:ext cx="2011680" cy="228600"/>
            </a:xfrm>
            <a:prstGeom prst="rect">
              <a:avLst/>
            </a:prstGeom>
            <a:noFill/>
          </p:spPr>
          <p:txBody>
            <a:bodyPr wrap="square" lIns="0" tIns="0" rIns="0" bIns="0">
              <a:spAutoFit/>
            </a:bodyPr>
            <a:lstStyle/>
            <a:p>
              <a:pPr algn="ctr">
                <a:defRPr sz="1050" b="0">
                  <a:solidFill>
                    <a:srgbClr val="5F6973"/>
                  </a:solidFill>
                  <a:latin typeface="Aptos"/>
                </a:defRPr>
              </a:pPr>
              <a:r>
                <a:t>inhabitants</a:t>
              </a:r>
            </a:p>
          </p:txBody>
        </p:sp>
        <p:sp>
          <p:nvSpPr>
            <p:cNvPr id="21" name="Rounded Rectangle 6">
              <a:extLst>
                <a:ext uri="{FF2B5EF4-FFF2-40B4-BE49-F238E27FC236}">
                  <a16:creationId xmlns:a16="http://schemas.microsoft.com/office/drawing/2014/main" id="{CC471F15-1F31-89D8-0E58-DF46D1560583}"/>
                </a:ext>
              </a:extLst>
            </p:cNvPr>
            <p:cNvSpPr/>
            <p:nvPr/>
          </p:nvSpPr>
          <p:spPr>
            <a:xfrm>
              <a:off x="8366760" y="1417320"/>
              <a:ext cx="2240280" cy="749808"/>
            </a:xfrm>
            <a:prstGeom prst="roundRect">
              <a:avLst/>
            </a:prstGeom>
            <a:solidFill>
              <a:srgbClr val="FFFFFF"/>
            </a:solidFill>
            <a:ln w="12700">
              <a:solidFill>
                <a:srgbClr val="AACD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a:extLst>
                <a:ext uri="{FF2B5EF4-FFF2-40B4-BE49-F238E27FC236}">
                  <a16:creationId xmlns:a16="http://schemas.microsoft.com/office/drawing/2014/main" id="{D35F8B8F-8D75-672A-4A98-9FBC0512D5C3}"/>
                </a:ext>
              </a:extLst>
            </p:cNvPr>
            <p:cNvSpPr txBox="1"/>
            <p:nvPr/>
          </p:nvSpPr>
          <p:spPr>
            <a:xfrm>
              <a:off x="8476488" y="1490472"/>
              <a:ext cx="2011680" cy="246888"/>
            </a:xfrm>
            <a:prstGeom prst="rect">
              <a:avLst/>
            </a:prstGeom>
            <a:noFill/>
          </p:spPr>
          <p:txBody>
            <a:bodyPr wrap="square" lIns="0" tIns="0" rIns="0" bIns="0">
              <a:spAutoFit/>
            </a:bodyPr>
            <a:lstStyle/>
            <a:p>
              <a:pPr algn="ctr">
                <a:defRPr sz="1800" b="1">
                  <a:solidFill>
                    <a:srgbClr val="25A0CD"/>
                  </a:solidFill>
                  <a:latin typeface="Aptos"/>
                </a:defRPr>
              </a:pPr>
              <a:r>
                <a:t>3,500 km</a:t>
              </a:r>
            </a:p>
          </p:txBody>
        </p:sp>
        <p:sp>
          <p:nvSpPr>
            <p:cNvPr id="23" name="TextBox 22">
              <a:extLst>
                <a:ext uri="{FF2B5EF4-FFF2-40B4-BE49-F238E27FC236}">
                  <a16:creationId xmlns:a16="http://schemas.microsoft.com/office/drawing/2014/main" id="{F2E84105-BE26-76D5-1EB0-30F23562CE4F}"/>
                </a:ext>
              </a:extLst>
            </p:cNvPr>
            <p:cNvSpPr txBox="1"/>
            <p:nvPr/>
          </p:nvSpPr>
          <p:spPr>
            <a:xfrm>
              <a:off x="8476488" y="1810512"/>
              <a:ext cx="2011680" cy="228600"/>
            </a:xfrm>
            <a:prstGeom prst="rect">
              <a:avLst/>
            </a:prstGeom>
            <a:noFill/>
          </p:spPr>
          <p:txBody>
            <a:bodyPr wrap="square" lIns="0" tIns="0" rIns="0" bIns="0">
              <a:spAutoFit/>
            </a:bodyPr>
            <a:lstStyle/>
            <a:p>
              <a:pPr algn="ctr">
                <a:defRPr sz="1050" b="0">
                  <a:solidFill>
                    <a:srgbClr val="5F6973"/>
                  </a:solidFill>
                  <a:latin typeface="Aptos"/>
                </a:defRPr>
              </a:pPr>
              <a:r>
                <a:t>watercourses</a:t>
              </a:r>
            </a:p>
          </p:txBody>
        </p:sp>
        <p:sp>
          <p:nvSpPr>
            <p:cNvPr id="24" name="Rounded Rectangle 9">
              <a:extLst>
                <a:ext uri="{FF2B5EF4-FFF2-40B4-BE49-F238E27FC236}">
                  <a16:creationId xmlns:a16="http://schemas.microsoft.com/office/drawing/2014/main" id="{FCA9F11E-C994-071B-7FE0-C341CBD5757A}"/>
                </a:ext>
              </a:extLst>
            </p:cNvPr>
            <p:cNvSpPr/>
            <p:nvPr/>
          </p:nvSpPr>
          <p:spPr>
            <a:xfrm>
              <a:off x="5897880" y="2423160"/>
              <a:ext cx="2240280" cy="749808"/>
            </a:xfrm>
            <a:prstGeom prst="roundRect">
              <a:avLst/>
            </a:prstGeom>
            <a:solidFill>
              <a:srgbClr val="FFFFFF"/>
            </a:solidFill>
            <a:ln w="12700">
              <a:solidFill>
                <a:srgbClr val="AACD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a:extLst>
                <a:ext uri="{FF2B5EF4-FFF2-40B4-BE49-F238E27FC236}">
                  <a16:creationId xmlns:a16="http://schemas.microsoft.com/office/drawing/2014/main" id="{5D9E78F4-5D3E-8FC3-4722-2736F1D921CC}"/>
                </a:ext>
              </a:extLst>
            </p:cNvPr>
            <p:cNvSpPr txBox="1"/>
            <p:nvPr/>
          </p:nvSpPr>
          <p:spPr>
            <a:xfrm>
              <a:off x="6007608" y="2496312"/>
              <a:ext cx="2011680" cy="276999"/>
            </a:xfrm>
            <a:prstGeom prst="rect">
              <a:avLst/>
            </a:prstGeom>
            <a:noFill/>
          </p:spPr>
          <p:txBody>
            <a:bodyPr wrap="square" lIns="0" tIns="0" rIns="0" bIns="0">
              <a:spAutoFit/>
            </a:bodyPr>
            <a:lstStyle/>
            <a:p>
              <a:pPr algn="ctr">
                <a:defRPr sz="1800" b="1">
                  <a:solidFill>
                    <a:srgbClr val="25A0CD"/>
                  </a:solidFill>
                  <a:latin typeface="Aptos"/>
                </a:defRPr>
              </a:pPr>
              <a:r>
                <a:rPr lang="en-GB" dirty="0"/>
                <a:t>M</a:t>
              </a:r>
              <a:r>
                <a:rPr dirty="0"/>
                <a:t>any</a:t>
              </a:r>
              <a:r>
                <a:rPr lang="en-GB" dirty="0"/>
                <a:t> !</a:t>
              </a:r>
              <a:endParaRPr dirty="0"/>
            </a:p>
          </p:txBody>
        </p:sp>
        <p:sp>
          <p:nvSpPr>
            <p:cNvPr id="26" name="TextBox 25">
              <a:extLst>
                <a:ext uri="{FF2B5EF4-FFF2-40B4-BE49-F238E27FC236}">
                  <a16:creationId xmlns:a16="http://schemas.microsoft.com/office/drawing/2014/main" id="{350CEE83-7412-8901-5D8D-3494D6AF5D8D}"/>
                </a:ext>
              </a:extLst>
            </p:cNvPr>
            <p:cNvSpPr txBox="1"/>
            <p:nvPr/>
          </p:nvSpPr>
          <p:spPr>
            <a:xfrm>
              <a:off x="6007608" y="2816352"/>
              <a:ext cx="2011680" cy="228600"/>
            </a:xfrm>
            <a:prstGeom prst="rect">
              <a:avLst/>
            </a:prstGeom>
            <a:noFill/>
          </p:spPr>
          <p:txBody>
            <a:bodyPr wrap="square" lIns="0" tIns="0" rIns="0" bIns="0">
              <a:spAutoFit/>
            </a:bodyPr>
            <a:lstStyle/>
            <a:p>
              <a:pPr algn="ctr">
                <a:defRPr sz="1050" b="0">
                  <a:solidFill>
                    <a:srgbClr val="5F6973"/>
                  </a:solidFill>
                  <a:latin typeface="Aptos"/>
                </a:defRPr>
              </a:pPr>
              <a:r>
                <a:rPr dirty="0"/>
                <a:t>controlled structures</a:t>
              </a:r>
            </a:p>
          </p:txBody>
        </p:sp>
        <p:sp>
          <p:nvSpPr>
            <p:cNvPr id="27" name="Rounded Rectangle 12">
              <a:extLst>
                <a:ext uri="{FF2B5EF4-FFF2-40B4-BE49-F238E27FC236}">
                  <a16:creationId xmlns:a16="http://schemas.microsoft.com/office/drawing/2014/main" id="{0A8A59FB-676C-35CF-D3C6-8AC899D8E965}"/>
                </a:ext>
              </a:extLst>
            </p:cNvPr>
            <p:cNvSpPr/>
            <p:nvPr/>
          </p:nvSpPr>
          <p:spPr>
            <a:xfrm>
              <a:off x="8366760" y="2423160"/>
              <a:ext cx="2240280" cy="749808"/>
            </a:xfrm>
            <a:prstGeom prst="roundRect">
              <a:avLst/>
            </a:prstGeom>
            <a:solidFill>
              <a:srgbClr val="FFFFFF"/>
            </a:solidFill>
            <a:ln w="12700">
              <a:solidFill>
                <a:srgbClr val="AACD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a:extLst>
                <a:ext uri="{FF2B5EF4-FFF2-40B4-BE49-F238E27FC236}">
                  <a16:creationId xmlns:a16="http://schemas.microsoft.com/office/drawing/2014/main" id="{4C6EB912-F306-9B57-BB2F-75F7F8FD28CB}"/>
                </a:ext>
              </a:extLst>
            </p:cNvPr>
            <p:cNvSpPr txBox="1"/>
            <p:nvPr/>
          </p:nvSpPr>
          <p:spPr>
            <a:xfrm>
              <a:off x="8476488" y="2496312"/>
              <a:ext cx="2011680" cy="276999"/>
            </a:xfrm>
            <a:prstGeom prst="rect">
              <a:avLst/>
            </a:prstGeom>
            <a:noFill/>
          </p:spPr>
          <p:txBody>
            <a:bodyPr wrap="square" lIns="0" tIns="0" rIns="0" bIns="0">
              <a:spAutoFit/>
            </a:bodyPr>
            <a:lstStyle/>
            <a:p>
              <a:pPr algn="ctr">
                <a:defRPr sz="1800" b="1">
                  <a:solidFill>
                    <a:srgbClr val="25A0CD"/>
                  </a:solidFill>
                  <a:latin typeface="Aptos"/>
                </a:defRPr>
              </a:pPr>
              <a:r>
                <a:rPr lang="en-GB" dirty="0"/>
                <a:t>C</a:t>
              </a:r>
              <a:r>
                <a:rPr dirty="0"/>
                <a:t>ross-border</a:t>
              </a:r>
            </a:p>
          </p:txBody>
        </p:sp>
        <p:sp>
          <p:nvSpPr>
            <p:cNvPr id="29" name="TextBox 28">
              <a:extLst>
                <a:ext uri="{FF2B5EF4-FFF2-40B4-BE49-F238E27FC236}">
                  <a16:creationId xmlns:a16="http://schemas.microsoft.com/office/drawing/2014/main" id="{BB9EFAC7-9521-2847-727C-6F27BED6E9DF}"/>
                </a:ext>
              </a:extLst>
            </p:cNvPr>
            <p:cNvSpPr txBox="1"/>
            <p:nvPr/>
          </p:nvSpPr>
          <p:spPr>
            <a:xfrm>
              <a:off x="8476488" y="2816352"/>
              <a:ext cx="2011680" cy="228600"/>
            </a:xfrm>
            <a:prstGeom prst="rect">
              <a:avLst/>
            </a:prstGeom>
            <a:noFill/>
          </p:spPr>
          <p:txBody>
            <a:bodyPr wrap="square" lIns="0" tIns="0" rIns="0" bIns="0">
              <a:spAutoFit/>
            </a:bodyPr>
            <a:lstStyle/>
            <a:p>
              <a:pPr algn="ctr">
                <a:defRPr sz="1050" b="0">
                  <a:solidFill>
                    <a:srgbClr val="5F6973"/>
                  </a:solidFill>
                  <a:latin typeface="Aptos"/>
                </a:defRPr>
              </a:pPr>
              <a:r>
                <a:t>catchments from Germany</a:t>
              </a:r>
            </a:p>
          </p:txBody>
        </p:sp>
      </p:grpSp>
    </p:spTree>
    <p:extLst>
      <p:ext uri="{BB962C8B-B14F-4D97-AF65-F5344CB8AC3E}">
        <p14:creationId xmlns:p14="http://schemas.microsoft.com/office/powerpoint/2010/main" val="962694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BA5AB-BA4A-C132-39BC-F28DD97A290D}"/>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ABFC7151-BF21-80F6-3215-A30EEE55EBDA}"/>
              </a:ext>
            </a:extLst>
          </p:cNvPr>
          <p:cNvSpPr>
            <a:spLocks noGrp="1"/>
          </p:cNvSpPr>
          <p:nvPr>
            <p:ph type="body" idx="1"/>
          </p:nvPr>
        </p:nvSpPr>
        <p:spPr/>
        <p:txBody>
          <a:bodyPr/>
          <a:lstStyle/>
          <a:p>
            <a:endParaRPr lang="nl-NL" dirty="0"/>
          </a:p>
        </p:txBody>
      </p:sp>
      <p:sp>
        <p:nvSpPr>
          <p:cNvPr id="3" name="Title 2">
            <a:extLst>
              <a:ext uri="{FF2B5EF4-FFF2-40B4-BE49-F238E27FC236}">
                <a16:creationId xmlns:a16="http://schemas.microsoft.com/office/drawing/2014/main" id="{5CB5DCF2-5477-EB83-922B-C90E84730F7D}"/>
              </a:ext>
            </a:extLst>
          </p:cNvPr>
          <p:cNvSpPr>
            <a:spLocks noGrp="1"/>
          </p:cNvSpPr>
          <p:nvPr>
            <p:ph type="ctrTitle"/>
          </p:nvPr>
        </p:nvSpPr>
        <p:spPr>
          <a:xfrm>
            <a:off x="1225684" y="680773"/>
            <a:ext cx="9949135" cy="711253"/>
          </a:xfrm>
        </p:spPr>
        <p:txBody>
          <a:bodyPr/>
          <a:lstStyle/>
          <a:p>
            <a:r>
              <a:rPr lang="" dirty="0"/>
              <a:t>Something did not add up</a:t>
            </a:r>
            <a:endParaRPr lang="nl-NL" dirty="0"/>
          </a:p>
        </p:txBody>
      </p:sp>
      <p:pic>
        <p:nvPicPr>
          <p:cNvPr id="1028" name="Picture 4" descr="Neerslagsom 24 uur">
            <a:extLst>
              <a:ext uri="{FF2B5EF4-FFF2-40B4-BE49-F238E27FC236}">
                <a16:creationId xmlns:a16="http://schemas.microsoft.com/office/drawing/2014/main" id="{40CA2BF7-560B-A78E-FC97-C05A98EF36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1584" y="1679945"/>
            <a:ext cx="3551505" cy="3875501"/>
          </a:xfrm>
          <a:prstGeom prst="rect">
            <a:avLst/>
          </a:prstGeom>
          <a:noFill/>
          <a:extLst>
            <a:ext uri="{909E8E84-426E-40DD-AFC4-6F175D3DCCD1}">
              <a14:hiddenFill xmlns:a14="http://schemas.microsoft.com/office/drawing/2010/main">
                <a:solidFill>
                  <a:srgbClr val="FFFFFF"/>
                </a:solidFill>
              </a14:hiddenFill>
            </a:ext>
          </a:extLst>
        </p:spPr>
      </p:pic>
      <p:pic>
        <p:nvPicPr>
          <p:cNvPr id="5" name="Afbeelding 4">
            <a:extLst>
              <a:ext uri="{FF2B5EF4-FFF2-40B4-BE49-F238E27FC236}">
                <a16:creationId xmlns:a16="http://schemas.microsoft.com/office/drawing/2014/main" id="{A75AADF7-19E6-59B2-E48F-5F6F9A7E5680}"/>
              </a:ext>
            </a:extLst>
          </p:cNvPr>
          <p:cNvPicPr>
            <a:picLocks noChangeAspect="1"/>
          </p:cNvPicPr>
          <p:nvPr/>
        </p:nvPicPr>
        <p:blipFill>
          <a:blip r:embed="rId4"/>
          <a:srcRect l="21676" t="5048" r="12170"/>
          <a:stretch>
            <a:fillRect/>
          </a:stretch>
        </p:blipFill>
        <p:spPr>
          <a:xfrm>
            <a:off x="5158023" y="3152408"/>
            <a:ext cx="1997027" cy="2149752"/>
          </a:xfrm>
          <a:prstGeom prst="rect">
            <a:avLst/>
          </a:prstGeom>
        </p:spPr>
      </p:pic>
      <p:pic>
        <p:nvPicPr>
          <p:cNvPr id="9" name="Afbeelding 8">
            <a:extLst>
              <a:ext uri="{FF2B5EF4-FFF2-40B4-BE49-F238E27FC236}">
                <a16:creationId xmlns:a16="http://schemas.microsoft.com/office/drawing/2014/main" id="{582F8B9C-6D85-35F8-8CAD-E66AB76CAE91}"/>
              </a:ext>
            </a:extLst>
          </p:cNvPr>
          <p:cNvPicPr>
            <a:picLocks noChangeAspect="1"/>
          </p:cNvPicPr>
          <p:nvPr/>
        </p:nvPicPr>
        <p:blipFill>
          <a:blip r:embed="rId5"/>
          <a:srcRect l="-422" r="-122" b="14052"/>
          <a:stretch>
            <a:fillRect/>
          </a:stretch>
        </p:blipFill>
        <p:spPr>
          <a:xfrm>
            <a:off x="7499984" y="1679945"/>
            <a:ext cx="3462148" cy="3875501"/>
          </a:xfrm>
          <a:prstGeom prst="rect">
            <a:avLst/>
          </a:prstGeom>
        </p:spPr>
      </p:pic>
      <p:pic>
        <p:nvPicPr>
          <p:cNvPr id="6" name="Graphic 5" descr="Question Mark with solid fill">
            <a:extLst>
              <a:ext uri="{FF2B5EF4-FFF2-40B4-BE49-F238E27FC236}">
                <a16:creationId xmlns:a16="http://schemas.microsoft.com/office/drawing/2014/main" id="{8A47D8DD-ED38-42A8-699F-06A34252D68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699337" y="2130227"/>
            <a:ext cx="914400" cy="914400"/>
          </a:xfrm>
          <a:prstGeom prst="rect">
            <a:avLst/>
          </a:prstGeom>
        </p:spPr>
      </p:pic>
    </p:spTree>
    <p:extLst>
      <p:ext uri="{BB962C8B-B14F-4D97-AF65-F5344CB8AC3E}">
        <p14:creationId xmlns:p14="http://schemas.microsoft.com/office/powerpoint/2010/main" val="3564294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7693173-7484-403F-A8B7-B5823363589F}"/>
              </a:ext>
            </a:extLst>
          </p:cNvPr>
          <p:cNvSpPr>
            <a:spLocks noGrp="1"/>
          </p:cNvSpPr>
          <p:nvPr>
            <p:ph type="ctrTitle"/>
          </p:nvPr>
        </p:nvSpPr>
        <p:spPr>
          <a:xfrm>
            <a:off x="1190542" y="760716"/>
            <a:ext cx="9949135" cy="711253"/>
          </a:xfrm>
        </p:spPr>
        <p:txBody>
          <a:bodyPr>
            <a:noAutofit/>
          </a:bodyPr>
          <a:lstStyle/>
          <a:p>
            <a:r>
              <a:rPr lang="" sz="2400" dirty="0"/>
              <a:t>Why good rainfall measurements matter</a:t>
            </a:r>
            <a:endParaRPr lang="nl-NL" sz="2400" dirty="0"/>
          </a:p>
        </p:txBody>
      </p:sp>
      <p:pic>
        <p:nvPicPr>
          <p:cNvPr id="5" name="Afbeelding 4">
            <a:extLst>
              <a:ext uri="{FF2B5EF4-FFF2-40B4-BE49-F238E27FC236}">
                <a16:creationId xmlns:a16="http://schemas.microsoft.com/office/drawing/2014/main" id="{D898DB5F-6E4B-85AF-CCA0-E9D0B18E95C3}"/>
              </a:ext>
            </a:extLst>
          </p:cNvPr>
          <p:cNvPicPr>
            <a:picLocks noChangeAspect="1"/>
          </p:cNvPicPr>
          <p:nvPr/>
        </p:nvPicPr>
        <p:blipFill>
          <a:blip r:embed="rId3"/>
          <a:stretch>
            <a:fillRect/>
          </a:stretch>
        </p:blipFill>
        <p:spPr>
          <a:xfrm>
            <a:off x="910810" y="3656903"/>
            <a:ext cx="2918555" cy="2186943"/>
          </a:xfrm>
          <a:prstGeom prst="rect">
            <a:avLst/>
          </a:prstGeom>
        </p:spPr>
      </p:pic>
      <p:pic>
        <p:nvPicPr>
          <p:cNvPr id="7" name="Afbeelding 6">
            <a:extLst>
              <a:ext uri="{FF2B5EF4-FFF2-40B4-BE49-F238E27FC236}">
                <a16:creationId xmlns:a16="http://schemas.microsoft.com/office/drawing/2014/main" id="{5651EE17-DC0B-2163-7370-21178B12B691}"/>
              </a:ext>
            </a:extLst>
          </p:cNvPr>
          <p:cNvPicPr>
            <a:picLocks noChangeAspect="1"/>
          </p:cNvPicPr>
          <p:nvPr/>
        </p:nvPicPr>
        <p:blipFill>
          <a:blip r:embed="rId4"/>
          <a:stretch>
            <a:fillRect/>
          </a:stretch>
        </p:blipFill>
        <p:spPr>
          <a:xfrm>
            <a:off x="939277" y="1626723"/>
            <a:ext cx="2890088" cy="1924786"/>
          </a:xfrm>
          <a:prstGeom prst="rect">
            <a:avLst/>
          </a:prstGeom>
        </p:spPr>
      </p:pic>
      <p:pic>
        <p:nvPicPr>
          <p:cNvPr id="9" name="Afbeelding 8" descr="Afbeelding met tekst, schermopname, diagram, nummer&#10;&#10;Door AI gegenereerde inhoud is mogelijk onjuist.">
            <a:extLst>
              <a:ext uri="{FF2B5EF4-FFF2-40B4-BE49-F238E27FC236}">
                <a16:creationId xmlns:a16="http://schemas.microsoft.com/office/drawing/2014/main" id="{9989568F-3889-11F9-5F8A-78937FE2FBED}"/>
              </a:ext>
            </a:extLst>
          </p:cNvPr>
          <p:cNvPicPr>
            <a:picLocks noChangeAspect="1"/>
          </p:cNvPicPr>
          <p:nvPr/>
        </p:nvPicPr>
        <p:blipFill>
          <a:blip r:embed="rId5">
            <a:extLst>
              <a:ext uri="{28A0092B-C50C-407E-A947-70E740481C1C}">
                <a14:useLocalDpi xmlns:a14="http://schemas.microsoft.com/office/drawing/2010/main" val="0"/>
              </a:ext>
            </a:extLst>
          </a:blip>
          <a:srcRect l="23200" t="12322" r="26530" b="31510"/>
          <a:stretch>
            <a:fillRect/>
          </a:stretch>
        </p:blipFill>
        <p:spPr>
          <a:xfrm>
            <a:off x="3972029" y="3920444"/>
            <a:ext cx="3060314" cy="1923402"/>
          </a:xfrm>
          <a:prstGeom prst="rect">
            <a:avLst/>
          </a:prstGeom>
          <a:ln>
            <a:solidFill>
              <a:schemeClr val="tx1"/>
            </a:solidFill>
          </a:ln>
        </p:spPr>
      </p:pic>
      <p:pic>
        <p:nvPicPr>
          <p:cNvPr id="6" name="Picture 5">
            <a:extLst>
              <a:ext uri="{FF2B5EF4-FFF2-40B4-BE49-F238E27FC236}">
                <a16:creationId xmlns:a16="http://schemas.microsoft.com/office/drawing/2014/main" id="{2E9F6756-C823-FFB3-21E8-0A0629597E25}"/>
              </a:ext>
            </a:extLst>
          </p:cNvPr>
          <p:cNvPicPr>
            <a:picLocks noChangeAspect="1"/>
          </p:cNvPicPr>
          <p:nvPr/>
        </p:nvPicPr>
        <p:blipFill>
          <a:blip r:embed="rId6"/>
          <a:srcRect l="25192" t="3831"/>
          <a:stretch>
            <a:fillRect/>
          </a:stretch>
        </p:blipFill>
        <p:spPr>
          <a:xfrm>
            <a:off x="3972029" y="1626723"/>
            <a:ext cx="3060315" cy="2156490"/>
          </a:xfrm>
          <a:prstGeom prst="rect">
            <a:avLst/>
          </a:prstGeom>
        </p:spPr>
      </p:pic>
      <p:sp>
        <p:nvSpPr>
          <p:cNvPr id="11" name="TextBox 10">
            <a:extLst>
              <a:ext uri="{FF2B5EF4-FFF2-40B4-BE49-F238E27FC236}">
                <a16:creationId xmlns:a16="http://schemas.microsoft.com/office/drawing/2014/main" id="{F72AE697-2387-7924-3B5D-76D473042C18}"/>
              </a:ext>
            </a:extLst>
          </p:cNvPr>
          <p:cNvSpPr txBox="1"/>
          <p:nvPr/>
        </p:nvSpPr>
        <p:spPr>
          <a:xfrm>
            <a:off x="7142947" y="2318075"/>
            <a:ext cx="4350831" cy="2308324"/>
          </a:xfrm>
          <a:prstGeom prst="rect">
            <a:avLst/>
          </a:prstGeom>
          <a:noFill/>
        </p:spPr>
        <p:txBody>
          <a:bodyPr wrap="square" rtlCol="0">
            <a:spAutoFit/>
          </a:bodyPr>
          <a:lstStyle/>
          <a:p>
            <a:r>
              <a:rPr lang="" sz="1600" b="1" dirty="0">
                <a:solidFill>
                  <a:srgbClr val="283A58"/>
                </a:solidFill>
                <a:latin typeface="Aptos" panose="020B0004020202020204" pitchFamily="34" charset="0"/>
              </a:rPr>
              <a:t>Rainfall data is used throughout water management:</a:t>
            </a:r>
          </a:p>
          <a:p>
            <a:pPr marL="285750" indent="-285750">
              <a:buFont typeface="Arial" panose="020B0604020202020204" pitchFamily="34" charset="0"/>
              <a:buChar char="•"/>
            </a:pPr>
            <a:r>
              <a:rPr lang="" sz="1400" dirty="0">
                <a:solidFill>
                  <a:srgbClr val="283A58"/>
                </a:solidFill>
                <a:latin typeface="Aptos" panose="020B0004020202020204" pitchFamily="34" charset="0"/>
              </a:rPr>
              <a:t>understanding local flooding and field reports</a:t>
            </a:r>
          </a:p>
          <a:p>
            <a:pPr marL="285750" indent="-285750">
              <a:buFont typeface="Arial" panose="020B0604020202020204" pitchFamily="34" charset="0"/>
              <a:buChar char="•"/>
            </a:pPr>
            <a:r>
              <a:rPr lang="" sz="1400" dirty="0">
                <a:solidFill>
                  <a:srgbClr val="283A58"/>
                </a:solidFill>
                <a:latin typeface="Aptos" panose="020B0004020202020204" pitchFamily="34" charset="0"/>
              </a:rPr>
              <a:t>operating weirs, pumps and retention areas</a:t>
            </a:r>
          </a:p>
          <a:p>
            <a:pPr marL="285750" indent="-285750">
              <a:buFont typeface="Arial" panose="020B0604020202020204" pitchFamily="34" charset="0"/>
              <a:buChar char="•"/>
            </a:pPr>
            <a:r>
              <a:rPr lang="en-GB" sz="1400" dirty="0">
                <a:solidFill>
                  <a:srgbClr val="283A58"/>
                </a:solidFill>
                <a:latin typeface="Aptos" panose="020B0004020202020204" pitchFamily="34" charset="0"/>
              </a:rPr>
              <a:t>A</a:t>
            </a:r>
            <a:r>
              <a:rPr lang="" sz="1400" dirty="0">
                <a:solidFill>
                  <a:srgbClr val="283A58"/>
                </a:solidFill>
                <a:latin typeface="Aptos" panose="020B0004020202020204" pitchFamily="34" charset="0"/>
              </a:rPr>
              <a:t>ntisipating high water levels for seawage treatmentand and urban systems</a:t>
            </a:r>
          </a:p>
          <a:p>
            <a:pPr marL="285750" indent="-285750">
              <a:buFont typeface="Arial" panose="020B0604020202020204" pitchFamily="34" charset="0"/>
              <a:buChar char="•"/>
            </a:pPr>
            <a:r>
              <a:rPr lang="en-GB" sz="1400" dirty="0">
                <a:solidFill>
                  <a:srgbClr val="283A58"/>
                </a:solidFill>
                <a:latin typeface="Aptos" panose="020B0004020202020204" pitchFamily="34" charset="0"/>
              </a:rPr>
              <a:t>I</a:t>
            </a:r>
            <a:r>
              <a:rPr lang="" sz="1400" dirty="0">
                <a:solidFill>
                  <a:srgbClr val="283A58"/>
                </a:solidFill>
                <a:latin typeface="Aptos" panose="020B0004020202020204" pitchFamily="34" charset="0"/>
              </a:rPr>
              <a:t>n ydrological models</a:t>
            </a:r>
          </a:p>
          <a:p>
            <a:pPr marL="285750" indent="-285750">
              <a:buFont typeface="Arial" panose="020B0604020202020204" pitchFamily="34" charset="0"/>
              <a:buChar char="•"/>
            </a:pPr>
            <a:r>
              <a:rPr lang="en-GB" sz="1400" dirty="0">
                <a:solidFill>
                  <a:srgbClr val="283A58"/>
                </a:solidFill>
                <a:latin typeface="Aptos" panose="020B0004020202020204" pitchFamily="34" charset="0"/>
              </a:rPr>
              <a:t>A</a:t>
            </a:r>
            <a:r>
              <a:rPr lang="" sz="1400" dirty="0">
                <a:solidFill>
                  <a:srgbClr val="283A58"/>
                </a:solidFill>
                <a:latin typeface="Aptos" panose="020B0004020202020204" pitchFamily="34" charset="0"/>
              </a:rPr>
              <a:t>ntisipating and evaluating management strategies</a:t>
            </a:r>
          </a:p>
          <a:p>
            <a:endParaRPr lang="LID4096" sz="1400" dirty="0"/>
          </a:p>
        </p:txBody>
      </p:sp>
    </p:spTree>
    <p:extLst>
      <p:ext uri="{BB962C8B-B14F-4D97-AF65-F5344CB8AC3E}">
        <p14:creationId xmlns:p14="http://schemas.microsoft.com/office/powerpoint/2010/main" val="3245206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E67F44-9580-A25C-03AC-3BBA06F48B19}"/>
            </a:ext>
          </a:extLst>
        </p:cNvPr>
        <p:cNvGrpSpPr/>
        <p:nvPr/>
      </p:nvGrpSpPr>
      <p:grpSpPr>
        <a:xfrm>
          <a:off x="0" y="0"/>
          <a:ext cx="0" cy="0"/>
          <a:chOff x="0" y="0"/>
          <a:chExt cx="0" cy="0"/>
        </a:xfrm>
      </p:grpSpPr>
      <p:pic>
        <p:nvPicPr>
          <p:cNvPr id="2" name="Picture 1" descr="image.png">
            <a:extLst>
              <a:ext uri="{FF2B5EF4-FFF2-40B4-BE49-F238E27FC236}">
                <a16:creationId xmlns:a16="http://schemas.microsoft.com/office/drawing/2014/main" id="{8B3FAE92-420B-B66E-963B-116350A4645A}"/>
              </a:ext>
            </a:extLst>
          </p:cNvPr>
          <p:cNvPicPr>
            <a:picLocks noChangeAspect="1"/>
          </p:cNvPicPr>
          <p:nvPr/>
        </p:nvPicPr>
        <p:blipFill>
          <a:blip r:embed="rId3"/>
          <a:srcRect l="4274" r="4274"/>
          <a:stretch>
            <a:fillRect/>
          </a:stretch>
        </p:blipFill>
        <p:spPr>
          <a:xfrm>
            <a:off x="870490" y="1741152"/>
            <a:ext cx="3869342" cy="3677790"/>
          </a:xfrm>
          <a:prstGeom prst="rect">
            <a:avLst/>
          </a:prstGeom>
          <a:ln w="8890">
            <a:solidFill>
              <a:srgbClr val="DCE6EB"/>
            </a:solidFill>
          </a:ln>
        </p:spPr>
      </p:pic>
      <p:sp>
        <p:nvSpPr>
          <p:cNvPr id="3" name="Title 2">
            <a:extLst>
              <a:ext uri="{FF2B5EF4-FFF2-40B4-BE49-F238E27FC236}">
                <a16:creationId xmlns:a16="http://schemas.microsoft.com/office/drawing/2014/main" id="{989E9FB1-64DC-320F-657F-863E60117817}"/>
              </a:ext>
            </a:extLst>
          </p:cNvPr>
          <p:cNvSpPr>
            <a:spLocks noGrp="1"/>
          </p:cNvSpPr>
          <p:nvPr>
            <p:ph type="ctrTitle"/>
          </p:nvPr>
        </p:nvSpPr>
        <p:spPr>
          <a:xfrm>
            <a:off x="1121432" y="579633"/>
            <a:ext cx="9949135" cy="711253"/>
          </a:xfrm>
        </p:spPr>
        <p:txBody>
          <a:bodyPr>
            <a:noAutofit/>
          </a:bodyPr>
          <a:lstStyle/>
          <a:p>
            <a:r>
              <a:rPr lang="en-US" sz="2400" dirty="0"/>
              <a:t>Convective storms are small, intense and local.</a:t>
            </a:r>
            <a:endParaRPr lang="nl-NL" sz="2400" dirty="0"/>
          </a:p>
        </p:txBody>
      </p:sp>
      <p:sp>
        <p:nvSpPr>
          <p:cNvPr id="11" name="TextBox 10">
            <a:extLst>
              <a:ext uri="{FF2B5EF4-FFF2-40B4-BE49-F238E27FC236}">
                <a16:creationId xmlns:a16="http://schemas.microsoft.com/office/drawing/2014/main" id="{DDB1EEFF-9456-C5BC-8B65-42CD3FFF1D59}"/>
              </a:ext>
            </a:extLst>
          </p:cNvPr>
          <p:cNvSpPr txBox="1"/>
          <p:nvPr/>
        </p:nvSpPr>
        <p:spPr>
          <a:xfrm>
            <a:off x="3048000" y="3244334"/>
            <a:ext cx="6096000" cy="369332"/>
          </a:xfrm>
          <a:prstGeom prst="rect">
            <a:avLst/>
          </a:prstGeom>
          <a:noFill/>
        </p:spPr>
        <p:txBody>
          <a:bodyPr wrap="square">
            <a:spAutoFit/>
          </a:bodyPr>
          <a:lstStyle/>
          <a:p>
            <a:endParaRPr lang="LID4096" dirty="0"/>
          </a:p>
        </p:txBody>
      </p:sp>
      <p:pic>
        <p:nvPicPr>
          <p:cNvPr id="13" name="Picture 12">
            <a:extLst>
              <a:ext uri="{FF2B5EF4-FFF2-40B4-BE49-F238E27FC236}">
                <a16:creationId xmlns:a16="http://schemas.microsoft.com/office/drawing/2014/main" id="{AB2160D8-49AB-72DA-8B50-F9E92A54C9C7}"/>
              </a:ext>
            </a:extLst>
          </p:cNvPr>
          <p:cNvPicPr>
            <a:picLocks noChangeAspect="1"/>
          </p:cNvPicPr>
          <p:nvPr/>
        </p:nvPicPr>
        <p:blipFill>
          <a:blip r:embed="rId4">
            <a:extLst>
              <a:ext uri="{28A0092B-C50C-407E-A947-70E740481C1C}">
                <a14:useLocalDpi xmlns:a14="http://schemas.microsoft.com/office/drawing/2010/main" val="0"/>
              </a:ext>
            </a:extLst>
          </a:blip>
          <a:srcRect b="25698"/>
          <a:stretch>
            <a:fillRect/>
          </a:stretch>
        </p:blipFill>
        <p:spPr>
          <a:xfrm>
            <a:off x="5177891" y="3244334"/>
            <a:ext cx="2008681" cy="2487472"/>
          </a:xfrm>
          <a:prstGeom prst="rect">
            <a:avLst/>
          </a:prstGeom>
        </p:spPr>
      </p:pic>
      <p:pic>
        <p:nvPicPr>
          <p:cNvPr id="15" name="Picture 14">
            <a:extLst>
              <a:ext uri="{FF2B5EF4-FFF2-40B4-BE49-F238E27FC236}">
                <a16:creationId xmlns:a16="http://schemas.microsoft.com/office/drawing/2014/main" id="{E8D4D004-BD86-FDF9-D0E1-A4C48408EDBE}"/>
              </a:ext>
            </a:extLst>
          </p:cNvPr>
          <p:cNvPicPr>
            <a:picLocks noChangeAspect="1"/>
          </p:cNvPicPr>
          <p:nvPr/>
        </p:nvPicPr>
        <p:blipFill>
          <a:blip r:embed="rId5"/>
          <a:stretch>
            <a:fillRect/>
          </a:stretch>
        </p:blipFill>
        <p:spPr>
          <a:xfrm rot="20197553">
            <a:off x="333465" y="1759529"/>
            <a:ext cx="2728851" cy="686142"/>
          </a:xfrm>
          <a:prstGeom prst="rect">
            <a:avLst/>
          </a:prstGeom>
        </p:spPr>
      </p:pic>
      <p:pic>
        <p:nvPicPr>
          <p:cNvPr id="7" name="Picture 6">
            <a:extLst>
              <a:ext uri="{FF2B5EF4-FFF2-40B4-BE49-F238E27FC236}">
                <a16:creationId xmlns:a16="http://schemas.microsoft.com/office/drawing/2014/main" id="{40A8DCCB-18BE-CD83-DBD3-94F922B5C2B4}"/>
              </a:ext>
            </a:extLst>
          </p:cNvPr>
          <p:cNvPicPr>
            <a:picLocks noChangeAspect="1"/>
          </p:cNvPicPr>
          <p:nvPr/>
        </p:nvPicPr>
        <p:blipFill>
          <a:blip r:embed="rId6"/>
          <a:srcRect r="21116" b="5034"/>
          <a:stretch>
            <a:fillRect/>
          </a:stretch>
        </p:blipFill>
        <p:spPr>
          <a:xfrm>
            <a:off x="5128204" y="1508760"/>
            <a:ext cx="2007972" cy="1450070"/>
          </a:xfrm>
          <a:prstGeom prst="rect">
            <a:avLst/>
          </a:prstGeom>
        </p:spPr>
      </p:pic>
      <p:grpSp>
        <p:nvGrpSpPr>
          <p:cNvPr id="10" name="Group 9">
            <a:extLst>
              <a:ext uri="{FF2B5EF4-FFF2-40B4-BE49-F238E27FC236}">
                <a16:creationId xmlns:a16="http://schemas.microsoft.com/office/drawing/2014/main" id="{D2AA7E5F-B4BD-3839-02F7-7D8931D427B9}"/>
              </a:ext>
            </a:extLst>
          </p:cNvPr>
          <p:cNvGrpSpPr/>
          <p:nvPr/>
        </p:nvGrpSpPr>
        <p:grpSpPr>
          <a:xfrm>
            <a:off x="7624632" y="1512552"/>
            <a:ext cx="3520440" cy="4389120"/>
            <a:chOff x="7543800" y="1280160"/>
            <a:chExt cx="3520440" cy="4389120"/>
          </a:xfrm>
        </p:grpSpPr>
        <p:sp>
          <p:nvSpPr>
            <p:cNvPr id="4" name="Rounded Rectangle 4">
              <a:extLst>
                <a:ext uri="{FF2B5EF4-FFF2-40B4-BE49-F238E27FC236}">
                  <a16:creationId xmlns:a16="http://schemas.microsoft.com/office/drawing/2014/main" id="{4435AFF3-0502-F8FB-E1D2-8B3C425EEE0E}"/>
                </a:ext>
              </a:extLst>
            </p:cNvPr>
            <p:cNvSpPr/>
            <p:nvPr/>
          </p:nvSpPr>
          <p:spPr>
            <a:xfrm>
              <a:off x="7543800" y="1280160"/>
              <a:ext cx="3520440" cy="4389120"/>
            </a:xfrm>
            <a:prstGeom prst="roundRect">
              <a:avLst/>
            </a:prstGeom>
            <a:solidFill>
              <a:srgbClr val="FFFFFF"/>
            </a:solidFill>
            <a:ln w="12700">
              <a:solidFill>
                <a:srgbClr val="AACD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a:extLst>
                <a:ext uri="{FF2B5EF4-FFF2-40B4-BE49-F238E27FC236}">
                  <a16:creationId xmlns:a16="http://schemas.microsoft.com/office/drawing/2014/main" id="{597CB013-CF9A-CD04-FFE1-0DCCAC1C4CBC}"/>
                </a:ext>
              </a:extLst>
            </p:cNvPr>
            <p:cNvSpPr txBox="1"/>
            <p:nvPr/>
          </p:nvSpPr>
          <p:spPr>
            <a:xfrm>
              <a:off x="7726679" y="1508760"/>
              <a:ext cx="3108960" cy="320040"/>
            </a:xfrm>
            <a:prstGeom prst="rect">
              <a:avLst/>
            </a:prstGeom>
            <a:noFill/>
          </p:spPr>
          <p:txBody>
            <a:bodyPr wrap="square" lIns="0" tIns="0" rIns="0" bIns="0">
              <a:spAutoFit/>
            </a:bodyPr>
            <a:lstStyle/>
            <a:p>
              <a:pPr algn="l">
                <a:defRPr sz="1600" b="1">
                  <a:solidFill>
                    <a:srgbClr val="203859"/>
                  </a:solidFill>
                  <a:latin typeface="Aptos"/>
                </a:defRPr>
              </a:pPr>
              <a:r>
                <a:rPr dirty="0" err="1"/>
                <a:t>Doetinchem</a:t>
              </a:r>
              <a:r>
                <a:rPr dirty="0"/>
                <a:t>, 2 September 2024</a:t>
              </a:r>
            </a:p>
          </p:txBody>
        </p:sp>
        <p:sp>
          <p:nvSpPr>
            <p:cNvPr id="6" name="TextBox 5">
              <a:extLst>
                <a:ext uri="{FF2B5EF4-FFF2-40B4-BE49-F238E27FC236}">
                  <a16:creationId xmlns:a16="http://schemas.microsoft.com/office/drawing/2014/main" id="{B87DA104-A205-C2EF-47FC-E49A3AF4A2CE}"/>
                </a:ext>
              </a:extLst>
            </p:cNvPr>
            <p:cNvSpPr txBox="1"/>
            <p:nvPr/>
          </p:nvSpPr>
          <p:spPr>
            <a:xfrm>
              <a:off x="7726679" y="1965960"/>
              <a:ext cx="3063240" cy="868680"/>
            </a:xfrm>
            <a:prstGeom prst="rect">
              <a:avLst/>
            </a:prstGeom>
            <a:noFill/>
          </p:spPr>
          <p:txBody>
            <a:bodyPr wrap="square" lIns="0" tIns="0" rIns="0" bIns="0">
              <a:spAutoFit/>
            </a:bodyPr>
            <a:lstStyle/>
            <a:p>
              <a:pPr algn="l">
                <a:defRPr sz="1600" b="1">
                  <a:solidFill>
                    <a:srgbClr val="203859"/>
                  </a:solidFill>
                  <a:latin typeface="Aptos"/>
                </a:defRPr>
              </a:pPr>
              <a:r>
                <a:rPr dirty="0"/>
                <a:t>One local storm.</a:t>
              </a:r>
              <a:br>
                <a:rPr dirty="0"/>
              </a:br>
              <a:r>
                <a:rPr dirty="0"/>
                <a:t>Different rainfall estimates.</a:t>
              </a:r>
              <a:br>
                <a:rPr dirty="0"/>
              </a:br>
              <a:r>
                <a:rPr dirty="0"/>
                <a:t>Real operational impact.</a:t>
              </a:r>
            </a:p>
          </p:txBody>
        </p:sp>
        <p:sp>
          <p:nvSpPr>
            <p:cNvPr id="8" name="TextBox 7">
              <a:extLst>
                <a:ext uri="{FF2B5EF4-FFF2-40B4-BE49-F238E27FC236}">
                  <a16:creationId xmlns:a16="http://schemas.microsoft.com/office/drawing/2014/main" id="{A029C368-76BD-9918-BF61-B182ACCF05BF}"/>
                </a:ext>
              </a:extLst>
            </p:cNvPr>
            <p:cNvSpPr txBox="1"/>
            <p:nvPr/>
          </p:nvSpPr>
          <p:spPr>
            <a:xfrm>
              <a:off x="7726679" y="3063240"/>
              <a:ext cx="3063240" cy="914400"/>
            </a:xfrm>
            <a:prstGeom prst="rect">
              <a:avLst/>
            </a:prstGeom>
            <a:noFill/>
          </p:spPr>
          <p:txBody>
            <a:bodyPr wrap="square" lIns="0" tIns="0" rIns="0" bIns="0">
              <a:spAutoFit/>
            </a:bodyPr>
            <a:lstStyle/>
            <a:p>
              <a:pPr algn="l">
                <a:defRPr sz="1500" b="0">
                  <a:solidFill>
                    <a:srgbClr val="5F6973"/>
                  </a:solidFill>
                  <a:latin typeface="Aptos"/>
                </a:defRPr>
              </a:pPr>
              <a:r>
                <a:t>Radar: ±30 mm</a:t>
              </a:r>
              <a:br/>
              <a:r>
                <a:t>Manual gauge: ±60 mm</a:t>
              </a:r>
              <a:br/>
              <a:r>
                <a:t>Local reports: 70 mm+</a:t>
              </a:r>
            </a:p>
          </p:txBody>
        </p:sp>
        <p:sp>
          <p:nvSpPr>
            <p:cNvPr id="9" name="TextBox 8">
              <a:extLst>
                <a:ext uri="{FF2B5EF4-FFF2-40B4-BE49-F238E27FC236}">
                  <a16:creationId xmlns:a16="http://schemas.microsoft.com/office/drawing/2014/main" id="{510DDEB2-6B77-3896-A3AB-1D6272F57FBF}"/>
                </a:ext>
              </a:extLst>
            </p:cNvPr>
            <p:cNvSpPr txBox="1"/>
            <p:nvPr/>
          </p:nvSpPr>
          <p:spPr>
            <a:xfrm>
              <a:off x="7726679" y="4343400"/>
              <a:ext cx="3063240" cy="658368"/>
            </a:xfrm>
            <a:prstGeom prst="rect">
              <a:avLst/>
            </a:prstGeom>
            <a:noFill/>
          </p:spPr>
          <p:txBody>
            <a:bodyPr wrap="square" lIns="0" tIns="0" rIns="0" bIns="0">
              <a:spAutoFit/>
            </a:bodyPr>
            <a:lstStyle/>
            <a:p>
              <a:pPr algn="l">
                <a:defRPr sz="1400" b="1">
                  <a:solidFill>
                    <a:srgbClr val="203859"/>
                  </a:solidFill>
                  <a:latin typeface="Aptos"/>
                </a:defRPr>
              </a:pPr>
              <a:r>
                <a:rPr dirty="0"/>
                <a:t>Water entered </a:t>
              </a:r>
              <a:r>
                <a:rPr dirty="0" err="1"/>
                <a:t>Slingeland</a:t>
              </a:r>
              <a:r>
                <a:rPr dirty="0"/>
                <a:t> Hospital and the fire brigade had to pump water away.</a:t>
              </a:r>
            </a:p>
          </p:txBody>
        </p:sp>
      </p:grpSp>
    </p:spTree>
    <p:extLst>
      <p:ext uri="{BB962C8B-B14F-4D97-AF65-F5344CB8AC3E}">
        <p14:creationId xmlns:p14="http://schemas.microsoft.com/office/powerpoint/2010/main" val="696521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120E3B-ED82-54A1-5036-3C921416170F}"/>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434B05FE-3D1F-3DE0-7C9B-008543008C05}"/>
              </a:ext>
            </a:extLst>
          </p:cNvPr>
          <p:cNvSpPr>
            <a:spLocks noGrp="1"/>
          </p:cNvSpPr>
          <p:nvPr>
            <p:ph type="body" idx="1"/>
          </p:nvPr>
        </p:nvSpPr>
        <p:spPr/>
        <p:txBody>
          <a:bodyPr/>
          <a:lstStyle/>
          <a:p>
            <a:endParaRPr lang="nl-NL" dirty="0"/>
          </a:p>
        </p:txBody>
      </p:sp>
      <p:sp>
        <p:nvSpPr>
          <p:cNvPr id="3" name="Title 2">
            <a:extLst>
              <a:ext uri="{FF2B5EF4-FFF2-40B4-BE49-F238E27FC236}">
                <a16:creationId xmlns:a16="http://schemas.microsoft.com/office/drawing/2014/main" id="{F943A579-709B-0F15-4899-A83139BA337E}"/>
              </a:ext>
            </a:extLst>
          </p:cNvPr>
          <p:cNvSpPr>
            <a:spLocks noGrp="1"/>
          </p:cNvSpPr>
          <p:nvPr>
            <p:ph type="ctrTitle"/>
          </p:nvPr>
        </p:nvSpPr>
        <p:spPr>
          <a:xfrm>
            <a:off x="1121432" y="722600"/>
            <a:ext cx="9949135" cy="711253"/>
          </a:xfrm>
        </p:spPr>
        <p:txBody>
          <a:bodyPr>
            <a:normAutofit/>
          </a:bodyPr>
          <a:lstStyle/>
          <a:p>
            <a:r>
              <a:rPr lang="" sz="2400" dirty="0"/>
              <a:t>Radar gives coverage, but not certainty</a:t>
            </a:r>
            <a:endParaRPr lang="nl-NL" sz="2400" dirty="0"/>
          </a:p>
        </p:txBody>
      </p:sp>
      <p:pic>
        <p:nvPicPr>
          <p:cNvPr id="5" name="Afbeelding 4" descr="Afbeelding met tekst, diagram, schermopname, kaart&#10;&#10;Door AI gegenereerde inhoud is mogelijk onjuist.">
            <a:extLst>
              <a:ext uri="{FF2B5EF4-FFF2-40B4-BE49-F238E27FC236}">
                <a16:creationId xmlns:a16="http://schemas.microsoft.com/office/drawing/2014/main" id="{40DCD5D3-648D-B8E8-DCEC-8E8607FCD1C2}"/>
              </a:ext>
            </a:extLst>
          </p:cNvPr>
          <p:cNvPicPr>
            <a:picLocks noChangeAspect="1"/>
          </p:cNvPicPr>
          <p:nvPr/>
        </p:nvPicPr>
        <p:blipFill>
          <a:blip r:embed="rId3">
            <a:extLst>
              <a:ext uri="{28A0092B-C50C-407E-A947-70E740481C1C}">
                <a14:useLocalDpi xmlns:a14="http://schemas.microsoft.com/office/drawing/2010/main" val="0"/>
              </a:ext>
            </a:extLst>
          </a:blip>
          <a:srcRect r="20051"/>
          <a:stretch>
            <a:fillRect/>
          </a:stretch>
        </p:blipFill>
        <p:spPr>
          <a:xfrm>
            <a:off x="887419" y="1679945"/>
            <a:ext cx="3181291" cy="3604378"/>
          </a:xfrm>
          <a:prstGeom prst="rect">
            <a:avLst/>
          </a:prstGeom>
        </p:spPr>
      </p:pic>
      <p:pic>
        <p:nvPicPr>
          <p:cNvPr id="6" name="Afbeelding 5" descr="Afbeelding met tekst, kaart&#10;&#10;Door AI gegenereerde inhoud is mogelijk onjuist.">
            <a:extLst>
              <a:ext uri="{FF2B5EF4-FFF2-40B4-BE49-F238E27FC236}">
                <a16:creationId xmlns:a16="http://schemas.microsoft.com/office/drawing/2014/main" id="{945B0549-CABD-65C4-42DC-758EEA9D42C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90655" y="1679945"/>
            <a:ext cx="3115479" cy="3606379"/>
          </a:xfrm>
          <a:prstGeom prst="rect">
            <a:avLst/>
          </a:prstGeom>
        </p:spPr>
      </p:pic>
      <p:pic>
        <p:nvPicPr>
          <p:cNvPr id="7" name="Picture 6">
            <a:extLst>
              <a:ext uri="{FF2B5EF4-FFF2-40B4-BE49-F238E27FC236}">
                <a16:creationId xmlns:a16="http://schemas.microsoft.com/office/drawing/2014/main" id="{800B12D9-8E40-B8C4-8266-5F084EF110AD}"/>
              </a:ext>
            </a:extLst>
          </p:cNvPr>
          <p:cNvPicPr>
            <a:picLocks noChangeAspect="1"/>
          </p:cNvPicPr>
          <p:nvPr/>
        </p:nvPicPr>
        <p:blipFill>
          <a:blip r:embed="rId5"/>
          <a:srcRect r="6999" b="1344"/>
          <a:stretch>
            <a:fillRect/>
          </a:stretch>
        </p:blipFill>
        <p:spPr>
          <a:xfrm>
            <a:off x="4421263" y="1884947"/>
            <a:ext cx="534684" cy="1895510"/>
          </a:xfrm>
          <a:prstGeom prst="rect">
            <a:avLst/>
          </a:prstGeom>
        </p:spPr>
      </p:pic>
      <p:sp>
        <p:nvSpPr>
          <p:cNvPr id="11" name="TextBox 10">
            <a:extLst>
              <a:ext uri="{FF2B5EF4-FFF2-40B4-BE49-F238E27FC236}">
                <a16:creationId xmlns:a16="http://schemas.microsoft.com/office/drawing/2014/main" id="{1C7946F5-2E3D-EAD2-4B1C-67BCA5332871}"/>
              </a:ext>
            </a:extLst>
          </p:cNvPr>
          <p:cNvSpPr txBox="1"/>
          <p:nvPr/>
        </p:nvSpPr>
        <p:spPr>
          <a:xfrm>
            <a:off x="818413" y="5381603"/>
            <a:ext cx="11248391" cy="215444"/>
          </a:xfrm>
          <a:prstGeom prst="rect">
            <a:avLst/>
          </a:prstGeom>
          <a:noFill/>
        </p:spPr>
        <p:txBody>
          <a:bodyPr wrap="square">
            <a:spAutoFit/>
          </a:bodyPr>
          <a:lstStyle/>
          <a:p>
            <a:r>
              <a:rPr lang="" sz="800" dirty="0"/>
              <a:t>Source: Overeem et al. (2025), </a:t>
            </a:r>
            <a:r>
              <a:rPr lang="" sz="800" i="1" dirty="0"/>
              <a:t>The Dutch real-time gauge-adjusted radar precipitation product</a:t>
            </a:r>
            <a:r>
              <a:rPr lang="" sz="800" dirty="0"/>
              <a:t>, Earth System Science Data, 17, 4715–4736. DOI: 10.5194/essd-17-4715-2025. Figures 1 and 4.</a:t>
            </a:r>
            <a:endParaRPr lang="LID4096" sz="800" dirty="0"/>
          </a:p>
        </p:txBody>
      </p:sp>
      <p:pic>
        <p:nvPicPr>
          <p:cNvPr id="4" name="Afbeelding 4" descr="Afbeelding met tekst, diagram, schermopname, kaart&#10;&#10;Door AI gegenereerde inhoud is mogelijk onjuist.">
            <a:extLst>
              <a:ext uri="{FF2B5EF4-FFF2-40B4-BE49-F238E27FC236}">
                <a16:creationId xmlns:a16="http://schemas.microsoft.com/office/drawing/2014/main" id="{44B350B2-4003-E941-7B63-089F136A4012}"/>
              </a:ext>
            </a:extLst>
          </p:cNvPr>
          <p:cNvPicPr>
            <a:picLocks noChangeAspect="1"/>
          </p:cNvPicPr>
          <p:nvPr/>
        </p:nvPicPr>
        <p:blipFill>
          <a:blip r:embed="rId3">
            <a:extLst>
              <a:ext uri="{28A0092B-C50C-407E-A947-70E740481C1C}">
                <a14:useLocalDpi xmlns:a14="http://schemas.microsoft.com/office/drawing/2010/main" val="0"/>
              </a:ext>
            </a:extLst>
          </a:blip>
          <a:srcRect l="79231" t="15069" r="1333" b="11837"/>
          <a:stretch>
            <a:fillRect/>
          </a:stretch>
        </p:blipFill>
        <p:spPr>
          <a:xfrm>
            <a:off x="1066800" y="1972951"/>
            <a:ext cx="475355" cy="1619377"/>
          </a:xfrm>
          <a:prstGeom prst="rect">
            <a:avLst/>
          </a:prstGeom>
        </p:spPr>
      </p:pic>
      <p:sp>
        <p:nvSpPr>
          <p:cNvPr id="10" name="TextBox 9">
            <a:extLst>
              <a:ext uri="{FF2B5EF4-FFF2-40B4-BE49-F238E27FC236}">
                <a16:creationId xmlns:a16="http://schemas.microsoft.com/office/drawing/2014/main" id="{9D28CAD7-D999-D3E8-4217-E799C242518C}"/>
              </a:ext>
            </a:extLst>
          </p:cNvPr>
          <p:cNvSpPr txBox="1"/>
          <p:nvPr/>
        </p:nvSpPr>
        <p:spPr>
          <a:xfrm>
            <a:off x="7678000" y="2259892"/>
            <a:ext cx="3284131" cy="1538883"/>
          </a:xfrm>
          <a:prstGeom prst="rect">
            <a:avLst/>
          </a:prstGeom>
          <a:noFill/>
        </p:spPr>
        <p:txBody>
          <a:bodyPr wrap="square" lIns="45720" tIns="0" rIns="45720" bIns="0">
            <a:spAutoFit/>
          </a:bodyPr>
          <a:lstStyle/>
          <a:p>
            <a:pPr>
              <a:defRPr sz="1450" b="1">
                <a:solidFill>
                  <a:srgbClr val="203859"/>
                </a:solidFill>
                <a:latin typeface="Aptos"/>
              </a:defRPr>
            </a:pPr>
            <a:r>
              <a:rPr sz="1600" dirty="0"/>
              <a:t>Radar rainfall is still an estimate.</a:t>
            </a:r>
          </a:p>
          <a:p>
            <a:pPr>
              <a:buChar char="•"/>
              <a:defRPr sz="1350">
                <a:solidFill>
                  <a:srgbClr val="203859"/>
                </a:solidFill>
                <a:latin typeface="Aptos"/>
              </a:defRPr>
            </a:pPr>
            <a:r>
              <a:rPr lang="en-GB" sz="1400" dirty="0"/>
              <a:t> </a:t>
            </a:r>
            <a:r>
              <a:rPr sz="1400" dirty="0"/>
              <a:t>distance from the radar</a:t>
            </a:r>
          </a:p>
          <a:p>
            <a:pPr>
              <a:buChar char="•"/>
              <a:defRPr sz="1350">
                <a:solidFill>
                  <a:srgbClr val="203859"/>
                </a:solidFill>
                <a:latin typeface="Aptos"/>
              </a:defRPr>
            </a:pPr>
            <a:r>
              <a:rPr lang="en-GB" sz="1400" dirty="0"/>
              <a:t> </a:t>
            </a:r>
            <a:r>
              <a:rPr sz="1400" dirty="0"/>
              <a:t>beam blockage</a:t>
            </a:r>
          </a:p>
          <a:p>
            <a:pPr>
              <a:buChar char="•"/>
              <a:defRPr sz="1350">
                <a:solidFill>
                  <a:srgbClr val="203859"/>
                </a:solidFill>
                <a:latin typeface="Aptos"/>
              </a:defRPr>
            </a:pPr>
            <a:r>
              <a:rPr lang="en-GB" sz="1400" dirty="0"/>
              <a:t> </a:t>
            </a:r>
            <a:r>
              <a:rPr sz="1400" dirty="0"/>
              <a:t>vertical structure of rainfall</a:t>
            </a:r>
          </a:p>
          <a:p>
            <a:pPr>
              <a:buChar char="•"/>
              <a:defRPr sz="1350">
                <a:solidFill>
                  <a:srgbClr val="203859"/>
                </a:solidFill>
                <a:latin typeface="Aptos"/>
              </a:defRPr>
            </a:pPr>
            <a:r>
              <a:rPr lang="en-GB" sz="1400" dirty="0"/>
              <a:t> </a:t>
            </a:r>
            <a:r>
              <a:rPr sz="1400" dirty="0"/>
              <a:t>attenuation during heavy rain</a:t>
            </a:r>
          </a:p>
          <a:p>
            <a:pPr>
              <a:buChar char="•"/>
              <a:defRPr sz="1350">
                <a:solidFill>
                  <a:srgbClr val="203859"/>
                </a:solidFill>
                <a:latin typeface="Aptos"/>
              </a:defRPr>
            </a:pPr>
            <a:r>
              <a:rPr lang="en-GB" sz="1400" dirty="0"/>
              <a:t> </a:t>
            </a:r>
            <a:r>
              <a:rPr sz="1400" dirty="0"/>
              <a:t>limited ground correction</a:t>
            </a:r>
          </a:p>
          <a:p>
            <a:pPr>
              <a:buChar char="•"/>
              <a:defRPr sz="1350">
                <a:solidFill>
                  <a:srgbClr val="203859"/>
                </a:solidFill>
                <a:latin typeface="Aptos"/>
              </a:defRPr>
            </a:pPr>
            <a:r>
              <a:rPr lang="en-GB" sz="1400" dirty="0"/>
              <a:t> </a:t>
            </a:r>
            <a:r>
              <a:rPr sz="1400" dirty="0"/>
              <a:t>rainfall measured aloft vs. at the surface</a:t>
            </a:r>
          </a:p>
        </p:txBody>
      </p:sp>
    </p:spTree>
    <p:extLst>
      <p:ext uri="{BB962C8B-B14F-4D97-AF65-F5344CB8AC3E}">
        <p14:creationId xmlns:p14="http://schemas.microsoft.com/office/powerpoint/2010/main" val="3301740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299B71-6CB8-1857-3719-4E9C21E0474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4238186-1EA0-C0C0-4B37-376DC6899399}"/>
              </a:ext>
            </a:extLst>
          </p:cNvPr>
          <p:cNvSpPr>
            <a:spLocks noGrp="1"/>
          </p:cNvSpPr>
          <p:nvPr>
            <p:ph type="ctrTitle"/>
          </p:nvPr>
        </p:nvSpPr>
        <p:spPr>
          <a:xfrm>
            <a:off x="1225684" y="691283"/>
            <a:ext cx="9949135" cy="711253"/>
          </a:xfrm>
        </p:spPr>
        <p:txBody>
          <a:bodyPr>
            <a:noAutofit/>
          </a:bodyPr>
          <a:lstStyle/>
          <a:p>
            <a:r>
              <a:rPr lang="en-US" sz="2400" dirty="0"/>
              <a:t>The idea: many low-cost ground sensors</a:t>
            </a:r>
            <a:endParaRPr lang="nl-NL" sz="2400" dirty="0"/>
          </a:p>
        </p:txBody>
      </p:sp>
      <p:pic>
        <p:nvPicPr>
          <p:cNvPr id="6" name="Picture 5">
            <a:extLst>
              <a:ext uri="{FF2B5EF4-FFF2-40B4-BE49-F238E27FC236}">
                <a16:creationId xmlns:a16="http://schemas.microsoft.com/office/drawing/2014/main" id="{45204A30-15E1-2C6D-E028-A2048AC0A3AB}"/>
              </a:ext>
            </a:extLst>
          </p:cNvPr>
          <p:cNvPicPr>
            <a:picLocks noChangeAspect="1"/>
          </p:cNvPicPr>
          <p:nvPr/>
        </p:nvPicPr>
        <p:blipFill>
          <a:blip r:embed="rId3"/>
          <a:stretch>
            <a:fillRect/>
          </a:stretch>
        </p:blipFill>
        <p:spPr>
          <a:xfrm>
            <a:off x="1555973" y="1582552"/>
            <a:ext cx="3652569" cy="2668008"/>
          </a:xfrm>
          <a:prstGeom prst="rect">
            <a:avLst/>
          </a:prstGeom>
        </p:spPr>
      </p:pic>
      <p:pic>
        <p:nvPicPr>
          <p:cNvPr id="8" name="Picture 7">
            <a:extLst>
              <a:ext uri="{FF2B5EF4-FFF2-40B4-BE49-F238E27FC236}">
                <a16:creationId xmlns:a16="http://schemas.microsoft.com/office/drawing/2014/main" id="{96FD8315-4496-6F6B-4E1A-22B9669BB642}"/>
              </a:ext>
            </a:extLst>
          </p:cNvPr>
          <p:cNvPicPr>
            <a:picLocks noChangeAspect="1"/>
          </p:cNvPicPr>
          <p:nvPr/>
        </p:nvPicPr>
        <p:blipFill>
          <a:blip r:embed="rId4"/>
          <a:stretch>
            <a:fillRect/>
          </a:stretch>
        </p:blipFill>
        <p:spPr>
          <a:xfrm>
            <a:off x="6362737" y="1582552"/>
            <a:ext cx="3756286" cy="2669572"/>
          </a:xfrm>
          <a:prstGeom prst="rect">
            <a:avLst/>
          </a:prstGeom>
        </p:spPr>
      </p:pic>
      <p:pic>
        <p:nvPicPr>
          <p:cNvPr id="5" name="Afbeelding 4" descr="Afbeelding met tekst, schermopname, ontwerp&#10;&#10;Door AI gegenereerde inhoud is mogelijk onjuist.">
            <a:extLst>
              <a:ext uri="{FF2B5EF4-FFF2-40B4-BE49-F238E27FC236}">
                <a16:creationId xmlns:a16="http://schemas.microsoft.com/office/drawing/2014/main" id="{4565922D-1309-C37B-A90D-B8ED46398E3B}"/>
              </a:ext>
            </a:extLst>
          </p:cNvPr>
          <p:cNvPicPr>
            <a:picLocks noChangeAspect="1"/>
          </p:cNvPicPr>
          <p:nvPr/>
        </p:nvPicPr>
        <p:blipFill>
          <a:blip r:embed="rId5">
            <a:extLst>
              <a:ext uri="{28A0092B-C50C-407E-A947-70E740481C1C}">
                <a14:useLocalDpi xmlns:a14="http://schemas.microsoft.com/office/drawing/2010/main" val="0"/>
              </a:ext>
            </a:extLst>
          </a:blip>
          <a:srcRect l="48967" t="23608" r="29816" b="54602"/>
          <a:stretch>
            <a:fillRect/>
          </a:stretch>
        </p:blipFill>
        <p:spPr>
          <a:xfrm>
            <a:off x="5829264" y="3251584"/>
            <a:ext cx="843977" cy="762288"/>
          </a:xfrm>
          <a:prstGeom prst="rect">
            <a:avLst/>
          </a:prstGeom>
        </p:spPr>
      </p:pic>
      <p:pic>
        <p:nvPicPr>
          <p:cNvPr id="10" name="Picture 9">
            <a:extLst>
              <a:ext uri="{FF2B5EF4-FFF2-40B4-BE49-F238E27FC236}">
                <a16:creationId xmlns:a16="http://schemas.microsoft.com/office/drawing/2014/main" id="{CCEE0CB5-C620-E967-8949-E5C59A60DE49}"/>
              </a:ext>
            </a:extLst>
          </p:cNvPr>
          <p:cNvPicPr>
            <a:picLocks noChangeAspect="1"/>
          </p:cNvPicPr>
          <p:nvPr/>
        </p:nvPicPr>
        <p:blipFill>
          <a:blip r:embed="rId6">
            <a:extLst>
              <a:ext uri="{28A0092B-C50C-407E-A947-70E740481C1C}">
                <a14:useLocalDpi xmlns:a14="http://schemas.microsoft.com/office/drawing/2010/main" val="0"/>
              </a:ext>
            </a:extLst>
          </a:blip>
          <a:srcRect l="28545" r="29827" b="3833"/>
          <a:stretch>
            <a:fillRect/>
          </a:stretch>
        </p:blipFill>
        <p:spPr>
          <a:xfrm>
            <a:off x="803893" y="2968977"/>
            <a:ext cx="843581" cy="1461599"/>
          </a:xfrm>
          <a:prstGeom prst="rect">
            <a:avLst/>
          </a:prstGeom>
        </p:spPr>
      </p:pic>
      <p:sp>
        <p:nvSpPr>
          <p:cNvPr id="9" name="TextBox 8">
            <a:extLst>
              <a:ext uri="{FF2B5EF4-FFF2-40B4-BE49-F238E27FC236}">
                <a16:creationId xmlns:a16="http://schemas.microsoft.com/office/drawing/2014/main" id="{C889FA43-2063-CB17-7F85-678401EED728}"/>
              </a:ext>
            </a:extLst>
          </p:cNvPr>
          <p:cNvSpPr txBox="1"/>
          <p:nvPr/>
        </p:nvSpPr>
        <p:spPr>
          <a:xfrm>
            <a:off x="2740961" y="4489942"/>
            <a:ext cx="6710077" cy="1477328"/>
          </a:xfrm>
          <a:prstGeom prst="rect">
            <a:avLst/>
          </a:prstGeom>
          <a:noFill/>
        </p:spPr>
        <p:txBody>
          <a:bodyPr wrap="square" lIns="45720" tIns="0" rIns="45720" bIns="0">
            <a:spAutoFit/>
          </a:bodyPr>
          <a:lstStyle/>
          <a:p>
            <a:pPr>
              <a:defRPr sz="1550" b="1">
                <a:solidFill>
                  <a:srgbClr val="203859"/>
                </a:solidFill>
                <a:latin typeface="Aptos"/>
              </a:defRPr>
            </a:pPr>
            <a:r>
              <a:rPr sz="1600" dirty="0">
                <a:latin typeface="Aptos" panose="020B0004020202020204" pitchFamily="34" charset="0"/>
              </a:rPr>
              <a:t>What if we could make the ground network much denser?</a:t>
            </a:r>
          </a:p>
          <a:p>
            <a:pPr>
              <a:buChar char="•"/>
              <a:defRPr sz="1450">
                <a:solidFill>
                  <a:srgbClr val="203859"/>
                </a:solidFill>
                <a:latin typeface="Aptos"/>
              </a:defRPr>
            </a:pPr>
            <a:r>
              <a:rPr lang="en-GB" sz="1600" dirty="0">
                <a:latin typeface="Aptos" panose="020B0004020202020204" pitchFamily="34" charset="0"/>
              </a:rPr>
              <a:t> </a:t>
            </a:r>
            <a:r>
              <a:rPr sz="1600" dirty="0">
                <a:latin typeface="Aptos" panose="020B0004020202020204" pitchFamily="34" charset="0"/>
              </a:rPr>
              <a:t>many more rainfall points</a:t>
            </a:r>
          </a:p>
          <a:p>
            <a:pPr>
              <a:buChar char="•"/>
              <a:defRPr sz="1450">
                <a:solidFill>
                  <a:srgbClr val="203859"/>
                </a:solidFill>
                <a:latin typeface="Aptos"/>
              </a:defRPr>
            </a:pPr>
            <a:r>
              <a:rPr lang="en-GB" sz="1600" dirty="0">
                <a:latin typeface="Aptos" panose="020B0004020202020204" pitchFamily="34" charset="0"/>
              </a:rPr>
              <a:t> </a:t>
            </a:r>
            <a:r>
              <a:rPr sz="1600" dirty="0">
                <a:latin typeface="Aptos" panose="020B0004020202020204" pitchFamily="34" charset="0"/>
              </a:rPr>
              <a:t>direct measurements at the surface</a:t>
            </a:r>
          </a:p>
          <a:p>
            <a:pPr>
              <a:buChar char="•"/>
              <a:defRPr sz="1450">
                <a:solidFill>
                  <a:srgbClr val="203859"/>
                </a:solidFill>
                <a:latin typeface="Aptos"/>
              </a:defRPr>
            </a:pPr>
            <a:r>
              <a:rPr lang="en-GB" sz="1600" dirty="0">
                <a:latin typeface="Aptos" panose="020B0004020202020204" pitchFamily="34" charset="0"/>
              </a:rPr>
              <a:t> </a:t>
            </a:r>
            <a:r>
              <a:rPr sz="1600" dirty="0">
                <a:latin typeface="Aptos" panose="020B0004020202020204" pitchFamily="34" charset="0"/>
              </a:rPr>
              <a:t>better chance of capturing local storm cells</a:t>
            </a:r>
          </a:p>
          <a:p>
            <a:pPr>
              <a:buChar char="•"/>
              <a:defRPr sz="1450">
                <a:solidFill>
                  <a:srgbClr val="203859"/>
                </a:solidFill>
                <a:latin typeface="Aptos"/>
              </a:defRPr>
            </a:pPr>
            <a:r>
              <a:rPr lang="en-GB" sz="1600" dirty="0">
                <a:latin typeface="Aptos" panose="020B0004020202020204" pitchFamily="34" charset="0"/>
              </a:rPr>
              <a:t> </a:t>
            </a:r>
            <a:r>
              <a:rPr sz="1600" dirty="0">
                <a:latin typeface="Aptos" panose="020B0004020202020204" pitchFamily="34" charset="0"/>
              </a:rPr>
              <a:t>low-cost expansion of the observation network</a:t>
            </a:r>
          </a:p>
          <a:p>
            <a:pPr>
              <a:buChar char="•"/>
              <a:defRPr sz="1450">
                <a:solidFill>
                  <a:srgbClr val="203859"/>
                </a:solidFill>
                <a:latin typeface="Aptos"/>
              </a:defRPr>
            </a:pPr>
            <a:r>
              <a:rPr lang="en-GB" sz="1600" dirty="0">
                <a:latin typeface="Aptos" panose="020B0004020202020204" pitchFamily="34" charset="0"/>
              </a:rPr>
              <a:t> </a:t>
            </a:r>
            <a:r>
              <a:rPr sz="1600" dirty="0">
                <a:latin typeface="Aptos" panose="020B0004020202020204" pitchFamily="34" charset="0"/>
              </a:rPr>
              <a:t>extra information where radar and official stations are uncertain</a:t>
            </a:r>
          </a:p>
        </p:txBody>
      </p:sp>
    </p:spTree>
    <p:extLst>
      <p:ext uri="{BB962C8B-B14F-4D97-AF65-F5344CB8AC3E}">
        <p14:creationId xmlns:p14="http://schemas.microsoft.com/office/powerpoint/2010/main" val="11273456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992B3E-AA1B-0BA2-628C-1D8BEE2A6BE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FD6A581-3BCD-3747-5617-7CBFFF34FC23}"/>
              </a:ext>
            </a:extLst>
          </p:cNvPr>
          <p:cNvSpPr>
            <a:spLocks noGrp="1"/>
          </p:cNvSpPr>
          <p:nvPr>
            <p:ph type="ctrTitle"/>
          </p:nvPr>
        </p:nvSpPr>
        <p:spPr/>
        <p:txBody>
          <a:bodyPr>
            <a:noAutofit/>
          </a:bodyPr>
          <a:lstStyle/>
          <a:p>
            <a:r>
              <a:rPr lang="en-US" sz="2400" dirty="0"/>
              <a:t>Raw citizen data is not automatically useful</a:t>
            </a:r>
          </a:p>
        </p:txBody>
      </p:sp>
      <p:pic>
        <p:nvPicPr>
          <p:cNvPr id="4" name="Afbeelding 3" descr="Afbeelding met tekst, schermopname, ontwerp&#10;&#10;Door AI gegenereerde inhoud is mogelijk onjuist.">
            <a:extLst>
              <a:ext uri="{FF2B5EF4-FFF2-40B4-BE49-F238E27FC236}">
                <a16:creationId xmlns:a16="http://schemas.microsoft.com/office/drawing/2014/main" id="{97A61804-6DF8-E5FF-6A96-EFC039E33E10}"/>
              </a:ext>
            </a:extLst>
          </p:cNvPr>
          <p:cNvPicPr>
            <a:picLocks noChangeAspect="1"/>
          </p:cNvPicPr>
          <p:nvPr/>
        </p:nvPicPr>
        <p:blipFill>
          <a:blip r:embed="rId3">
            <a:extLst>
              <a:ext uri="{28A0092B-C50C-407E-A947-70E740481C1C}">
                <a14:useLocalDpi xmlns:a14="http://schemas.microsoft.com/office/drawing/2010/main" val="0"/>
              </a:ext>
            </a:extLst>
          </a:blip>
          <a:srcRect l="23242" t="11708" r="22580" b="16206"/>
          <a:stretch>
            <a:fillRect/>
          </a:stretch>
        </p:blipFill>
        <p:spPr>
          <a:xfrm>
            <a:off x="3706563" y="3869856"/>
            <a:ext cx="1731870" cy="2009937"/>
          </a:xfrm>
          <a:prstGeom prst="rect">
            <a:avLst/>
          </a:prstGeom>
        </p:spPr>
      </p:pic>
      <p:pic>
        <p:nvPicPr>
          <p:cNvPr id="7" name="Afbeelding 6">
            <a:extLst>
              <a:ext uri="{FF2B5EF4-FFF2-40B4-BE49-F238E27FC236}">
                <a16:creationId xmlns:a16="http://schemas.microsoft.com/office/drawing/2014/main" id="{6246C9CB-AE97-F105-2685-A84898DE97AA}"/>
              </a:ext>
            </a:extLst>
          </p:cNvPr>
          <p:cNvPicPr>
            <a:picLocks noChangeAspect="1"/>
          </p:cNvPicPr>
          <p:nvPr/>
        </p:nvPicPr>
        <p:blipFill>
          <a:blip r:embed="rId4"/>
          <a:stretch>
            <a:fillRect/>
          </a:stretch>
        </p:blipFill>
        <p:spPr>
          <a:xfrm>
            <a:off x="542190" y="3988558"/>
            <a:ext cx="2273295" cy="1704971"/>
          </a:xfrm>
          <a:prstGeom prst="rect">
            <a:avLst/>
          </a:prstGeom>
        </p:spPr>
      </p:pic>
      <p:pic>
        <p:nvPicPr>
          <p:cNvPr id="1026" name="Picture 2" descr="Wageningen University and Research - Short Term Programs">
            <a:extLst>
              <a:ext uri="{FF2B5EF4-FFF2-40B4-BE49-F238E27FC236}">
                <a16:creationId xmlns:a16="http://schemas.microsoft.com/office/drawing/2014/main" id="{2D57A69A-2F49-BC39-AACB-A46B8546F1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11399" y="3764204"/>
            <a:ext cx="1350492" cy="706757"/>
          </a:xfrm>
          <a:prstGeom prst="rect">
            <a:avLst/>
          </a:prstGeom>
          <a:noFill/>
          <a:extLst>
            <a:ext uri="{909E8E84-426E-40DD-AFC4-6F175D3DCCD1}">
              <a14:hiddenFill xmlns:a14="http://schemas.microsoft.com/office/drawing/2010/main">
                <a:solidFill>
                  <a:srgbClr val="FFFFFF"/>
                </a:solidFill>
              </a14:hiddenFill>
            </a:ext>
          </a:extLst>
        </p:spPr>
      </p:pic>
      <p:sp>
        <p:nvSpPr>
          <p:cNvPr id="17" name="Text Placeholder 1">
            <a:extLst>
              <a:ext uri="{FF2B5EF4-FFF2-40B4-BE49-F238E27FC236}">
                <a16:creationId xmlns:a16="http://schemas.microsoft.com/office/drawing/2014/main" id="{91D3CBD4-07FB-2CDC-4A80-F0CC96F99425}"/>
              </a:ext>
            </a:extLst>
          </p:cNvPr>
          <p:cNvSpPr>
            <a:spLocks noGrp="1"/>
          </p:cNvSpPr>
          <p:nvPr>
            <p:ph type="body" idx="1"/>
          </p:nvPr>
        </p:nvSpPr>
        <p:spPr>
          <a:xfrm>
            <a:off x="1222073" y="1895549"/>
            <a:ext cx="4376657" cy="4186018"/>
          </a:xfrm>
        </p:spPr>
        <p:txBody>
          <a:bodyPr/>
          <a:lstStyle/>
          <a:p>
            <a:pPr marL="0" indent="0">
              <a:buNone/>
            </a:pPr>
            <a:r>
              <a:rPr lang="en-US" sz="1800" b="1" dirty="0">
                <a:latin typeface="Aptos" panose="020B0004020202020204" pitchFamily="34" charset="0"/>
              </a:rPr>
              <a:t>Things can go wrong:</a:t>
            </a:r>
          </a:p>
          <a:p>
            <a:pPr marL="180000">
              <a:lnSpc>
                <a:spcPct val="100000"/>
              </a:lnSpc>
              <a:spcBef>
                <a:spcPts val="0"/>
              </a:spcBef>
            </a:pPr>
            <a:r>
              <a:rPr lang="en-US" sz="1400" dirty="0">
                <a:latin typeface="Aptos" panose="020B0004020202020204" pitchFamily="34" charset="0"/>
              </a:rPr>
              <a:t>sensors too close to houses or trees</a:t>
            </a:r>
          </a:p>
          <a:p>
            <a:pPr marL="180000">
              <a:lnSpc>
                <a:spcPct val="100000"/>
              </a:lnSpc>
              <a:spcBef>
                <a:spcPts val="0"/>
              </a:spcBef>
            </a:pPr>
            <a:r>
              <a:rPr lang="en-US" sz="1400" dirty="0">
                <a:latin typeface="Aptos" panose="020B0004020202020204" pitchFamily="34" charset="0"/>
              </a:rPr>
              <a:t>gauges placed near sprinklers, roofs or obstacles</a:t>
            </a:r>
          </a:p>
          <a:p>
            <a:pPr marL="180000">
              <a:lnSpc>
                <a:spcPct val="100000"/>
              </a:lnSpc>
              <a:spcBef>
                <a:spcPts val="0"/>
              </a:spcBef>
            </a:pPr>
            <a:r>
              <a:rPr lang="en-US" sz="1400" dirty="0">
                <a:latin typeface="Aptos" panose="020B0004020202020204" pitchFamily="34" charset="0"/>
              </a:rPr>
              <a:t>blocked funnels, leaves, dirt or poor maintenance</a:t>
            </a:r>
          </a:p>
          <a:p>
            <a:pPr marL="180000">
              <a:lnSpc>
                <a:spcPct val="100000"/>
              </a:lnSpc>
              <a:spcBef>
                <a:spcPts val="0"/>
              </a:spcBef>
            </a:pPr>
            <a:r>
              <a:rPr lang="en-US" sz="1400" dirty="0">
                <a:latin typeface="Aptos" panose="020B0004020202020204" pitchFamily="34" charset="0"/>
              </a:rPr>
              <a:t>Wi-Fi failures or missing data</a:t>
            </a:r>
          </a:p>
          <a:p>
            <a:pPr marL="180000">
              <a:lnSpc>
                <a:spcPct val="100000"/>
              </a:lnSpc>
              <a:spcBef>
                <a:spcPts val="0"/>
              </a:spcBef>
            </a:pPr>
            <a:r>
              <a:rPr lang="en-US" sz="1400" dirty="0">
                <a:latin typeface="Aptos" panose="020B0004020202020204" pitchFamily="34" charset="0"/>
              </a:rPr>
              <a:t>consumer sensors not designed as an operational public network</a:t>
            </a:r>
          </a:p>
        </p:txBody>
      </p:sp>
      <p:pic>
        <p:nvPicPr>
          <p:cNvPr id="21" name="Afbeelding 20" descr="Afbeelding met tekst, schermopname, kaart, diagram&#10;&#10;Door AI gegenereerde inhoud is mogelijk onjuist.">
            <a:extLst>
              <a:ext uri="{FF2B5EF4-FFF2-40B4-BE49-F238E27FC236}">
                <a16:creationId xmlns:a16="http://schemas.microsoft.com/office/drawing/2014/main" id="{C7804624-8B6B-A6A8-F48C-7D517E53C12D}"/>
              </a:ext>
            </a:extLst>
          </p:cNvPr>
          <p:cNvPicPr>
            <a:picLocks noChangeAspect="1"/>
          </p:cNvPicPr>
          <p:nvPr/>
        </p:nvPicPr>
        <p:blipFill>
          <a:blip r:embed="rId6">
            <a:extLst>
              <a:ext uri="{28A0092B-C50C-407E-A947-70E740481C1C}">
                <a14:useLocalDpi xmlns:a14="http://schemas.microsoft.com/office/drawing/2010/main" val="0"/>
              </a:ext>
            </a:extLst>
          </a:blip>
          <a:srcRect l="14543" t="29377" r="15679" b="13529"/>
          <a:stretch>
            <a:fillRect/>
          </a:stretch>
        </p:blipFill>
        <p:spPr>
          <a:xfrm>
            <a:off x="5893107" y="1833852"/>
            <a:ext cx="5408070" cy="3859677"/>
          </a:xfrm>
          <a:prstGeom prst="rect">
            <a:avLst/>
          </a:prstGeom>
        </p:spPr>
      </p:pic>
    </p:spTree>
    <p:extLst>
      <p:ext uri="{BB962C8B-B14F-4D97-AF65-F5344CB8AC3E}">
        <p14:creationId xmlns:p14="http://schemas.microsoft.com/office/powerpoint/2010/main" val="1385294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21765-A206-A13C-E5A4-231ABB50553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775A205-5816-58AF-1838-B348941EC609}"/>
              </a:ext>
            </a:extLst>
          </p:cNvPr>
          <p:cNvSpPr>
            <a:spLocks noGrp="1"/>
          </p:cNvSpPr>
          <p:nvPr>
            <p:ph type="ctrTitle"/>
          </p:nvPr>
        </p:nvSpPr>
        <p:spPr>
          <a:xfrm>
            <a:off x="1238257" y="664775"/>
            <a:ext cx="9949135" cy="711253"/>
          </a:xfrm>
        </p:spPr>
        <p:txBody>
          <a:bodyPr>
            <a:normAutofit/>
          </a:bodyPr>
          <a:lstStyle/>
          <a:p>
            <a:r>
              <a:rPr lang="en-US" sz="2400" dirty="0"/>
              <a:t>Historical verification</a:t>
            </a:r>
            <a:endParaRPr lang="nl-NL" sz="2400" dirty="0"/>
          </a:p>
        </p:txBody>
      </p:sp>
      <p:pic>
        <p:nvPicPr>
          <p:cNvPr id="7" name="recording_062026">
            <a:hlinkClick r:id="" action="ppaction://media"/>
            <a:extLst>
              <a:ext uri="{FF2B5EF4-FFF2-40B4-BE49-F238E27FC236}">
                <a16:creationId xmlns:a16="http://schemas.microsoft.com/office/drawing/2014/main" id="{380CBEBF-C0A4-212A-BC77-3CB26585849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62652" y="1585883"/>
            <a:ext cx="6746967" cy="3686233"/>
          </a:xfrm>
          <a:prstGeom prst="rect">
            <a:avLst/>
          </a:prstGeom>
        </p:spPr>
      </p:pic>
      <p:pic>
        <p:nvPicPr>
          <p:cNvPr id="5" name="Picture 4">
            <a:extLst>
              <a:ext uri="{FF2B5EF4-FFF2-40B4-BE49-F238E27FC236}">
                <a16:creationId xmlns:a16="http://schemas.microsoft.com/office/drawing/2014/main" id="{6E5F2ED4-0FDA-4B8D-CEA0-305E62C99B2A}"/>
              </a:ext>
            </a:extLst>
          </p:cNvPr>
          <p:cNvPicPr>
            <a:picLocks noChangeAspect="1"/>
          </p:cNvPicPr>
          <p:nvPr/>
        </p:nvPicPr>
        <p:blipFill>
          <a:blip r:embed="rId6"/>
          <a:srcRect r="43418"/>
          <a:stretch>
            <a:fillRect/>
          </a:stretch>
        </p:blipFill>
        <p:spPr>
          <a:xfrm>
            <a:off x="262032" y="3926443"/>
            <a:ext cx="2602414" cy="1911838"/>
          </a:xfrm>
          <a:prstGeom prst="rect">
            <a:avLst/>
          </a:prstGeom>
        </p:spPr>
      </p:pic>
      <p:grpSp>
        <p:nvGrpSpPr>
          <p:cNvPr id="2" name="Group 1">
            <a:extLst>
              <a:ext uri="{FF2B5EF4-FFF2-40B4-BE49-F238E27FC236}">
                <a16:creationId xmlns:a16="http://schemas.microsoft.com/office/drawing/2014/main" id="{628403EE-F7D0-0E71-604D-49B3B697161C}"/>
              </a:ext>
            </a:extLst>
          </p:cNvPr>
          <p:cNvGrpSpPr/>
          <p:nvPr/>
        </p:nvGrpSpPr>
        <p:grpSpPr>
          <a:xfrm>
            <a:off x="8794800" y="1878163"/>
            <a:ext cx="2148840" cy="3337560"/>
            <a:chOff x="8961120" y="1325880"/>
            <a:chExt cx="2148840" cy="3337560"/>
          </a:xfrm>
        </p:grpSpPr>
        <p:sp>
          <p:nvSpPr>
            <p:cNvPr id="4" name="Rounded Rectangle 14">
              <a:extLst>
                <a:ext uri="{FF2B5EF4-FFF2-40B4-BE49-F238E27FC236}">
                  <a16:creationId xmlns:a16="http://schemas.microsoft.com/office/drawing/2014/main" id="{3E1F1AF2-2767-B776-D54E-60F07D32D6A5}"/>
                </a:ext>
              </a:extLst>
            </p:cNvPr>
            <p:cNvSpPr/>
            <p:nvPr/>
          </p:nvSpPr>
          <p:spPr>
            <a:xfrm>
              <a:off x="8961120" y="1325880"/>
              <a:ext cx="2148840" cy="3337560"/>
            </a:xfrm>
            <a:prstGeom prst="roundRect">
              <a:avLst/>
            </a:prstGeom>
            <a:solidFill>
              <a:srgbClr val="FFFFFF"/>
            </a:solidFill>
            <a:ln w="12700">
              <a:solidFill>
                <a:srgbClr val="AACD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 name="TextBox 5">
              <a:extLst>
                <a:ext uri="{FF2B5EF4-FFF2-40B4-BE49-F238E27FC236}">
                  <a16:creationId xmlns:a16="http://schemas.microsoft.com/office/drawing/2014/main" id="{CFECC90F-3301-D2AD-FC4E-0BBB24ED3C2A}"/>
                </a:ext>
              </a:extLst>
            </p:cNvPr>
            <p:cNvSpPr txBox="1"/>
            <p:nvPr/>
          </p:nvSpPr>
          <p:spPr>
            <a:xfrm>
              <a:off x="9189720" y="1627632"/>
              <a:ext cx="1691640" cy="731520"/>
            </a:xfrm>
            <a:prstGeom prst="rect">
              <a:avLst/>
            </a:prstGeom>
            <a:noFill/>
          </p:spPr>
          <p:txBody>
            <a:bodyPr wrap="square" lIns="0" tIns="0" rIns="0" bIns="0">
              <a:spAutoFit/>
            </a:bodyPr>
            <a:lstStyle/>
            <a:p>
              <a:pPr algn="ctr">
                <a:defRPr sz="1800" b="1">
                  <a:solidFill>
                    <a:srgbClr val="203859"/>
                  </a:solidFill>
                  <a:latin typeface="Aptos"/>
                </a:defRPr>
              </a:pPr>
              <a:r>
                <a:rPr dirty="0"/>
                <a:t>After the event, the full pattern is visible.</a:t>
              </a:r>
            </a:p>
          </p:txBody>
        </p:sp>
        <p:sp>
          <p:nvSpPr>
            <p:cNvPr id="8" name="TextBox 7">
              <a:extLst>
                <a:ext uri="{FF2B5EF4-FFF2-40B4-BE49-F238E27FC236}">
                  <a16:creationId xmlns:a16="http://schemas.microsoft.com/office/drawing/2014/main" id="{74D7B999-917C-7DBB-6F02-ABD5F346BFDE}"/>
                </a:ext>
              </a:extLst>
            </p:cNvPr>
            <p:cNvSpPr txBox="1"/>
            <p:nvPr/>
          </p:nvSpPr>
          <p:spPr>
            <a:xfrm>
              <a:off x="9189720" y="2743200"/>
              <a:ext cx="1783080" cy="1097280"/>
            </a:xfrm>
            <a:prstGeom prst="rect">
              <a:avLst/>
            </a:prstGeom>
            <a:noFill/>
          </p:spPr>
          <p:txBody>
            <a:bodyPr wrap="square" lIns="45720" tIns="0" rIns="45720" bIns="0">
              <a:spAutoFit/>
            </a:bodyPr>
            <a:lstStyle/>
            <a:p>
              <a:pPr>
                <a:buChar char="•"/>
                <a:defRPr sz="1250">
                  <a:solidFill>
                    <a:srgbClr val="203859"/>
                  </a:solidFill>
                  <a:latin typeface="Aptos"/>
                </a:defRPr>
              </a:pPr>
              <a:r>
                <a:rPr dirty="0"/>
                <a:t>before / during / after</a:t>
              </a:r>
            </a:p>
            <a:p>
              <a:pPr>
                <a:buChar char="•"/>
                <a:defRPr sz="1250">
                  <a:solidFill>
                    <a:srgbClr val="203859"/>
                  </a:solidFill>
                  <a:latin typeface="Aptos"/>
                </a:defRPr>
              </a:pPr>
              <a:r>
                <a:rPr dirty="0" err="1"/>
                <a:t>neighbouring</a:t>
              </a:r>
              <a:r>
                <a:rPr dirty="0"/>
                <a:t> stations</a:t>
              </a:r>
            </a:p>
            <a:p>
              <a:pPr>
                <a:buChar char="•"/>
                <a:defRPr sz="1250">
                  <a:solidFill>
                    <a:srgbClr val="203859"/>
                  </a:solidFill>
                  <a:latin typeface="Aptos"/>
                </a:defRPr>
              </a:pPr>
              <a:r>
                <a:rPr dirty="0"/>
                <a:t>spatial pattern</a:t>
              </a:r>
            </a:p>
            <a:p>
              <a:pPr>
                <a:buChar char="•"/>
                <a:defRPr sz="1250">
                  <a:solidFill>
                    <a:srgbClr val="203859"/>
                  </a:solidFill>
                  <a:latin typeface="Aptos"/>
                </a:defRPr>
              </a:pPr>
              <a:r>
                <a:rPr dirty="0"/>
                <a:t>timing of the storm</a:t>
              </a:r>
            </a:p>
          </p:txBody>
        </p:sp>
        <p:sp>
          <p:nvSpPr>
            <p:cNvPr id="9" name="Rounded Rectangle 17">
              <a:extLst>
                <a:ext uri="{FF2B5EF4-FFF2-40B4-BE49-F238E27FC236}">
                  <a16:creationId xmlns:a16="http://schemas.microsoft.com/office/drawing/2014/main" id="{AD9A5C9E-F10E-F16A-B762-75CE0D3E9553}"/>
                </a:ext>
              </a:extLst>
            </p:cNvPr>
            <p:cNvSpPr/>
            <p:nvPr/>
          </p:nvSpPr>
          <p:spPr>
            <a:xfrm>
              <a:off x="9189720" y="4041648"/>
              <a:ext cx="1691640" cy="384048"/>
            </a:xfrm>
            <a:prstGeom prst="roundRect">
              <a:avLst/>
            </a:prstGeom>
            <a:solidFill>
              <a:srgbClr val="E6F6FF"/>
            </a:solidFill>
            <a:ln w="12700">
              <a:solidFill>
                <a:srgbClr val="A0BED2"/>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b="1">
                  <a:solidFill>
                    <a:srgbClr val="203859"/>
                  </a:solidFill>
                  <a:latin typeface="Aptos"/>
                </a:defRPr>
              </a:pPr>
              <a:r>
                <a:t>Hindsight gives context</a:t>
              </a:r>
            </a:p>
          </p:txBody>
        </p:sp>
      </p:grpSp>
    </p:spTree>
    <p:extLst>
      <p:ext uri="{BB962C8B-B14F-4D97-AF65-F5344CB8AC3E}">
        <p14:creationId xmlns:p14="http://schemas.microsoft.com/office/powerpoint/2010/main" val="1577588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5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FD309E-0BD1-6DC8-E43E-9A3A9A69052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05118BA-149F-126F-B062-26930A9A018B}"/>
              </a:ext>
            </a:extLst>
          </p:cNvPr>
          <p:cNvSpPr>
            <a:spLocks noGrp="1"/>
          </p:cNvSpPr>
          <p:nvPr>
            <p:ph type="ctrTitle"/>
          </p:nvPr>
        </p:nvSpPr>
        <p:spPr>
          <a:xfrm>
            <a:off x="1075712" y="795399"/>
            <a:ext cx="9949135" cy="711253"/>
          </a:xfrm>
        </p:spPr>
        <p:txBody>
          <a:bodyPr>
            <a:normAutofit/>
          </a:bodyPr>
          <a:lstStyle/>
          <a:p>
            <a:r>
              <a:rPr lang="en-US" sz="2800" dirty="0"/>
              <a:t>Real-time verification</a:t>
            </a:r>
            <a:endParaRPr lang="nl-NL" sz="2800" dirty="0"/>
          </a:p>
        </p:txBody>
      </p:sp>
      <p:pic>
        <p:nvPicPr>
          <p:cNvPr id="2" name="Picture 1" descr="image.tmp">
            <a:extLst>
              <a:ext uri="{FF2B5EF4-FFF2-40B4-BE49-F238E27FC236}">
                <a16:creationId xmlns:a16="http://schemas.microsoft.com/office/drawing/2014/main" id="{6B554489-DA89-2044-B1A2-0E8A31FD4609}"/>
              </a:ext>
            </a:extLst>
          </p:cNvPr>
          <p:cNvPicPr>
            <a:picLocks noChangeAspect="1"/>
          </p:cNvPicPr>
          <p:nvPr/>
        </p:nvPicPr>
        <p:blipFill>
          <a:blip r:embed="rId3"/>
          <a:srcRect l="22046" t="4750" r="37" b="11360"/>
          <a:stretch>
            <a:fillRect/>
          </a:stretch>
        </p:blipFill>
        <p:spPr>
          <a:xfrm>
            <a:off x="1210945" y="2030893"/>
            <a:ext cx="4357159" cy="2638761"/>
          </a:xfrm>
          <a:prstGeom prst="rect">
            <a:avLst/>
          </a:prstGeom>
          <a:ln w="8890">
            <a:solidFill>
              <a:srgbClr val="DCE6EB"/>
            </a:solidFill>
          </a:ln>
        </p:spPr>
      </p:pic>
      <p:pic>
        <p:nvPicPr>
          <p:cNvPr id="4" name="Picture 3" descr="image.tmp">
            <a:extLst>
              <a:ext uri="{FF2B5EF4-FFF2-40B4-BE49-F238E27FC236}">
                <a16:creationId xmlns:a16="http://schemas.microsoft.com/office/drawing/2014/main" id="{326C30A9-B8B0-E577-A5F8-F79F14816583}"/>
              </a:ext>
            </a:extLst>
          </p:cNvPr>
          <p:cNvPicPr>
            <a:picLocks noChangeAspect="1"/>
          </p:cNvPicPr>
          <p:nvPr/>
        </p:nvPicPr>
        <p:blipFill>
          <a:blip r:embed="rId4"/>
          <a:srcRect l="22015" t="4742" r="68" b="11639"/>
          <a:stretch>
            <a:fillRect/>
          </a:stretch>
        </p:blipFill>
        <p:spPr>
          <a:xfrm>
            <a:off x="5955241" y="2030893"/>
            <a:ext cx="4371263" cy="2638761"/>
          </a:xfrm>
          <a:prstGeom prst="rect">
            <a:avLst/>
          </a:prstGeom>
          <a:ln w="8890">
            <a:solidFill>
              <a:srgbClr val="DCE6EB"/>
            </a:solidFill>
          </a:ln>
        </p:spPr>
      </p:pic>
    </p:spTree>
    <p:extLst>
      <p:ext uri="{BB962C8B-B14F-4D97-AF65-F5344CB8AC3E}">
        <p14:creationId xmlns:p14="http://schemas.microsoft.com/office/powerpoint/2010/main" val="1531395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A76ABD-0BF2-DB94-361B-C8F9DC20AC9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11246DF-DDB1-FBC5-4883-A24946F66D75}"/>
              </a:ext>
            </a:extLst>
          </p:cNvPr>
          <p:cNvSpPr>
            <a:spLocks noGrp="1"/>
          </p:cNvSpPr>
          <p:nvPr>
            <p:ph type="ctrTitle"/>
          </p:nvPr>
        </p:nvSpPr>
        <p:spPr/>
        <p:txBody>
          <a:bodyPr>
            <a:noAutofit/>
          </a:bodyPr>
          <a:lstStyle/>
          <a:p>
            <a:r>
              <a:rPr lang="nl-NL" sz="3200" dirty="0"/>
              <a:t>The </a:t>
            </a:r>
            <a:r>
              <a:rPr lang="nl-NL" sz="3200" dirty="0" err="1"/>
              <a:t>quality</a:t>
            </a:r>
            <a:r>
              <a:rPr lang="nl-NL" sz="3200" dirty="0"/>
              <a:t>-control paradox</a:t>
            </a:r>
          </a:p>
        </p:txBody>
      </p:sp>
      <p:pic>
        <p:nvPicPr>
          <p:cNvPr id="4" name="Afbeelding 6" descr="Afbeelding met tekst, schermopname, kaart&#10;&#10;Door AI gegenereerde inhoud is mogelijk onjuist.">
            <a:extLst>
              <a:ext uri="{FF2B5EF4-FFF2-40B4-BE49-F238E27FC236}">
                <a16:creationId xmlns:a16="http://schemas.microsoft.com/office/drawing/2014/main" id="{42D8FC0B-5484-67D3-433E-F7538704B8F9}"/>
              </a:ext>
            </a:extLst>
          </p:cNvPr>
          <p:cNvPicPr>
            <a:picLocks noChangeAspect="1"/>
          </p:cNvPicPr>
          <p:nvPr/>
        </p:nvPicPr>
        <p:blipFill>
          <a:blip r:embed="rId3">
            <a:extLst>
              <a:ext uri="{28A0092B-C50C-407E-A947-70E740481C1C}">
                <a14:useLocalDpi xmlns:a14="http://schemas.microsoft.com/office/drawing/2010/main" val="0"/>
              </a:ext>
            </a:extLst>
          </a:blip>
          <a:srcRect l="68888" t="24741" r="20139" b="61471"/>
          <a:stretch>
            <a:fillRect/>
          </a:stretch>
        </p:blipFill>
        <p:spPr>
          <a:xfrm>
            <a:off x="7092512" y="1823117"/>
            <a:ext cx="3858109" cy="2726782"/>
          </a:xfrm>
          <a:prstGeom prst="rect">
            <a:avLst/>
          </a:prstGeom>
        </p:spPr>
      </p:pic>
      <p:pic>
        <p:nvPicPr>
          <p:cNvPr id="10" name="Picture 9">
            <a:extLst>
              <a:ext uri="{FF2B5EF4-FFF2-40B4-BE49-F238E27FC236}">
                <a16:creationId xmlns:a16="http://schemas.microsoft.com/office/drawing/2014/main" id="{0069A59D-61EC-E5A3-FF9A-1711DE8F65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7099">
            <a:off x="1733506" y="1694591"/>
            <a:ext cx="2159304" cy="1619478"/>
          </a:xfrm>
          <a:prstGeom prst="rect">
            <a:avLst/>
          </a:prstGeom>
        </p:spPr>
      </p:pic>
      <p:pic>
        <p:nvPicPr>
          <p:cNvPr id="12" name="Picture 11">
            <a:extLst>
              <a:ext uri="{FF2B5EF4-FFF2-40B4-BE49-F238E27FC236}">
                <a16:creationId xmlns:a16="http://schemas.microsoft.com/office/drawing/2014/main" id="{E3C456CC-8E3F-C084-5707-42E37E9971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319375">
            <a:off x="385422" y="3429000"/>
            <a:ext cx="2055539" cy="1541654"/>
          </a:xfrm>
          <a:prstGeom prst="rect">
            <a:avLst/>
          </a:prstGeom>
        </p:spPr>
      </p:pic>
      <p:pic>
        <p:nvPicPr>
          <p:cNvPr id="14" name="Graphic 13" descr="Scales of justice with solid fill">
            <a:extLst>
              <a:ext uri="{FF2B5EF4-FFF2-40B4-BE49-F238E27FC236}">
                <a16:creationId xmlns:a16="http://schemas.microsoft.com/office/drawing/2014/main" id="{FB533685-13FC-760F-D5CD-3FC998A9ED5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869361" y="2650429"/>
            <a:ext cx="1551647" cy="1551647"/>
          </a:xfrm>
          <a:prstGeom prst="rect">
            <a:avLst/>
          </a:prstGeom>
        </p:spPr>
      </p:pic>
      <p:pic>
        <p:nvPicPr>
          <p:cNvPr id="18" name="Picture 17">
            <a:extLst>
              <a:ext uri="{FF2B5EF4-FFF2-40B4-BE49-F238E27FC236}">
                <a16:creationId xmlns:a16="http://schemas.microsoft.com/office/drawing/2014/main" id="{4B251454-1EDA-B3BD-DD5E-47D1E8D0AEAF}"/>
              </a:ext>
            </a:extLst>
          </p:cNvPr>
          <p:cNvPicPr>
            <a:picLocks noChangeAspect="1"/>
          </p:cNvPicPr>
          <p:nvPr/>
        </p:nvPicPr>
        <p:blipFill>
          <a:blip r:embed="rId7"/>
          <a:stretch>
            <a:fillRect/>
          </a:stretch>
        </p:blipFill>
        <p:spPr>
          <a:xfrm rot="165215">
            <a:off x="2602473" y="3374606"/>
            <a:ext cx="1587582" cy="1581231"/>
          </a:xfrm>
          <a:prstGeom prst="rect">
            <a:avLst/>
          </a:prstGeom>
        </p:spPr>
      </p:pic>
      <p:pic>
        <p:nvPicPr>
          <p:cNvPr id="20" name="Picture 19">
            <a:extLst>
              <a:ext uri="{FF2B5EF4-FFF2-40B4-BE49-F238E27FC236}">
                <a16:creationId xmlns:a16="http://schemas.microsoft.com/office/drawing/2014/main" id="{4FD75B8E-C0CC-B31E-2A4D-6235A74F922B}"/>
              </a:ext>
            </a:extLst>
          </p:cNvPr>
          <p:cNvPicPr>
            <a:picLocks noChangeAspect="1"/>
          </p:cNvPicPr>
          <p:nvPr/>
        </p:nvPicPr>
        <p:blipFill>
          <a:blip r:embed="rId8"/>
          <a:stretch>
            <a:fillRect/>
          </a:stretch>
        </p:blipFill>
        <p:spPr>
          <a:xfrm>
            <a:off x="9808616" y="3101542"/>
            <a:ext cx="425472" cy="273064"/>
          </a:xfrm>
          <a:prstGeom prst="rect">
            <a:avLst/>
          </a:prstGeom>
        </p:spPr>
      </p:pic>
      <p:sp>
        <p:nvSpPr>
          <p:cNvPr id="2" name="Rounded Rectangle 7">
            <a:extLst>
              <a:ext uri="{FF2B5EF4-FFF2-40B4-BE49-F238E27FC236}">
                <a16:creationId xmlns:a16="http://schemas.microsoft.com/office/drawing/2014/main" id="{1C45E786-4CED-3135-C0FE-DCE8176C212C}"/>
              </a:ext>
            </a:extLst>
          </p:cNvPr>
          <p:cNvSpPr/>
          <p:nvPr/>
        </p:nvSpPr>
        <p:spPr>
          <a:xfrm>
            <a:off x="1026160" y="5229041"/>
            <a:ext cx="9509760" cy="502920"/>
          </a:xfrm>
          <a:prstGeom prst="roundRect">
            <a:avLst/>
          </a:prstGeom>
          <a:solidFill>
            <a:srgbClr val="203859"/>
          </a:solidFill>
          <a:ln w="12700">
            <a:solidFill>
              <a:srgbClr val="A0BED2"/>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FFFFFF"/>
                </a:solidFill>
                <a:latin typeface="Aptos"/>
              </a:defRPr>
            </a:pPr>
            <a:r>
              <a:rPr dirty="0"/>
              <a:t>The challenge is to remove false outliers without removing real extremes.</a:t>
            </a:r>
          </a:p>
        </p:txBody>
      </p:sp>
    </p:spTree>
    <p:extLst>
      <p:ext uri="{BB962C8B-B14F-4D97-AF65-F5344CB8AC3E}">
        <p14:creationId xmlns:p14="http://schemas.microsoft.com/office/powerpoint/2010/main" val="3664714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ABE5D0-693B-BE20-849B-01DA335542F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484CE93-01AA-8B97-5F10-97F3F9379CC8}"/>
              </a:ext>
            </a:extLst>
          </p:cNvPr>
          <p:cNvSpPr>
            <a:spLocks noGrp="1"/>
          </p:cNvSpPr>
          <p:nvPr>
            <p:ph type="ctrTitle"/>
          </p:nvPr>
        </p:nvSpPr>
        <p:spPr>
          <a:xfrm>
            <a:off x="973153" y="774858"/>
            <a:ext cx="9949135" cy="711253"/>
          </a:xfrm>
        </p:spPr>
        <p:txBody>
          <a:bodyPr>
            <a:noAutofit/>
          </a:bodyPr>
          <a:lstStyle/>
          <a:p>
            <a:r>
              <a:rPr lang="" sz="2800" dirty="0"/>
              <a:t>Radar and Netatmo should verify each other</a:t>
            </a:r>
            <a:endParaRPr lang="nl-NL" sz="2800" dirty="0"/>
          </a:p>
        </p:txBody>
      </p:sp>
      <p:grpSp>
        <p:nvGrpSpPr>
          <p:cNvPr id="56" name="Group 55">
            <a:extLst>
              <a:ext uri="{FF2B5EF4-FFF2-40B4-BE49-F238E27FC236}">
                <a16:creationId xmlns:a16="http://schemas.microsoft.com/office/drawing/2014/main" id="{ED59F579-39CA-EC81-9830-F9EA2CA80FF4}"/>
              </a:ext>
            </a:extLst>
          </p:cNvPr>
          <p:cNvGrpSpPr/>
          <p:nvPr/>
        </p:nvGrpSpPr>
        <p:grpSpPr>
          <a:xfrm>
            <a:off x="6493243" y="1865775"/>
            <a:ext cx="4494907" cy="3573268"/>
            <a:chOff x="6803013" y="1756145"/>
            <a:chExt cx="4494907" cy="3573268"/>
          </a:xfrm>
        </p:grpSpPr>
        <p:pic>
          <p:nvPicPr>
            <p:cNvPr id="7" name="Picture 6">
              <a:extLst>
                <a:ext uri="{FF2B5EF4-FFF2-40B4-BE49-F238E27FC236}">
                  <a16:creationId xmlns:a16="http://schemas.microsoft.com/office/drawing/2014/main" id="{41B651D3-7DEA-46BE-CB35-406233F518C7}"/>
                </a:ext>
              </a:extLst>
            </p:cNvPr>
            <p:cNvPicPr>
              <a:picLocks noChangeAspect="1"/>
            </p:cNvPicPr>
            <p:nvPr/>
          </p:nvPicPr>
          <p:blipFill>
            <a:blip r:embed="rId3"/>
            <a:stretch>
              <a:fillRect/>
            </a:stretch>
          </p:blipFill>
          <p:spPr>
            <a:xfrm>
              <a:off x="6803013" y="1756145"/>
              <a:ext cx="4494907" cy="3573268"/>
            </a:xfrm>
            <a:prstGeom prst="rect">
              <a:avLst/>
            </a:prstGeom>
          </p:spPr>
        </p:pic>
        <p:pic>
          <p:nvPicPr>
            <p:cNvPr id="9" name="Picture 8">
              <a:extLst>
                <a:ext uri="{FF2B5EF4-FFF2-40B4-BE49-F238E27FC236}">
                  <a16:creationId xmlns:a16="http://schemas.microsoft.com/office/drawing/2014/main" id="{A20E58B3-805B-5928-B995-E2DB8FCC9FA1}"/>
                </a:ext>
              </a:extLst>
            </p:cNvPr>
            <p:cNvPicPr>
              <a:picLocks noChangeAspect="1"/>
            </p:cNvPicPr>
            <p:nvPr/>
          </p:nvPicPr>
          <p:blipFill>
            <a:blip r:embed="rId4"/>
            <a:srcRect l="3978" b="17858"/>
            <a:stretch>
              <a:fillRect/>
            </a:stretch>
          </p:blipFill>
          <p:spPr>
            <a:xfrm>
              <a:off x="9539483" y="4177167"/>
              <a:ext cx="1682970" cy="1100638"/>
            </a:xfrm>
            <a:prstGeom prst="rect">
              <a:avLst/>
            </a:prstGeom>
          </p:spPr>
        </p:pic>
        <p:sp>
          <p:nvSpPr>
            <p:cNvPr id="10" name="Oval 9">
              <a:extLst>
                <a:ext uri="{FF2B5EF4-FFF2-40B4-BE49-F238E27FC236}">
                  <a16:creationId xmlns:a16="http://schemas.microsoft.com/office/drawing/2014/main" id="{89234A4E-362E-C4ED-C681-7FE2E1A43D01}"/>
                </a:ext>
              </a:extLst>
            </p:cNvPr>
            <p:cNvSpPr/>
            <p:nvPr/>
          </p:nvSpPr>
          <p:spPr>
            <a:xfrm>
              <a:off x="8966964" y="3173771"/>
              <a:ext cx="223929" cy="227337"/>
            </a:xfrm>
            <a:prstGeom prst="ellipse">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ln>
                  <a:solidFill>
                    <a:schemeClr val="accent2"/>
                  </a:solidFill>
                </a:ln>
                <a:solidFill>
                  <a:srgbClr val="FFC000"/>
                </a:solidFill>
              </a:endParaRPr>
            </a:p>
          </p:txBody>
        </p:sp>
        <p:sp>
          <p:nvSpPr>
            <p:cNvPr id="11" name="Oval 10">
              <a:extLst>
                <a:ext uri="{FF2B5EF4-FFF2-40B4-BE49-F238E27FC236}">
                  <a16:creationId xmlns:a16="http://schemas.microsoft.com/office/drawing/2014/main" id="{06049FB7-E0D7-214D-A868-F634A889E19F}"/>
                </a:ext>
              </a:extLst>
            </p:cNvPr>
            <p:cNvSpPr/>
            <p:nvPr/>
          </p:nvSpPr>
          <p:spPr>
            <a:xfrm>
              <a:off x="8775302" y="3686510"/>
              <a:ext cx="223929" cy="227337"/>
            </a:xfrm>
            <a:prstGeom prst="ellipse">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ln>
                  <a:solidFill>
                    <a:schemeClr val="accent2"/>
                  </a:solidFill>
                </a:ln>
                <a:solidFill>
                  <a:srgbClr val="FFC000"/>
                </a:solidFill>
              </a:endParaRPr>
            </a:p>
          </p:txBody>
        </p:sp>
        <p:sp>
          <p:nvSpPr>
            <p:cNvPr id="12" name="Oval 11">
              <a:extLst>
                <a:ext uri="{FF2B5EF4-FFF2-40B4-BE49-F238E27FC236}">
                  <a16:creationId xmlns:a16="http://schemas.microsoft.com/office/drawing/2014/main" id="{E57D779D-4A7B-40D5-FD84-F5E416B42A71}"/>
                </a:ext>
              </a:extLst>
            </p:cNvPr>
            <p:cNvSpPr/>
            <p:nvPr/>
          </p:nvSpPr>
          <p:spPr>
            <a:xfrm>
              <a:off x="8213821" y="3292884"/>
              <a:ext cx="223929" cy="227337"/>
            </a:xfrm>
            <a:prstGeom prst="ellipse">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ln>
                  <a:solidFill>
                    <a:schemeClr val="accent2"/>
                  </a:solidFill>
                </a:ln>
                <a:solidFill>
                  <a:srgbClr val="FFC000"/>
                </a:solidFill>
              </a:endParaRPr>
            </a:p>
          </p:txBody>
        </p:sp>
        <p:sp>
          <p:nvSpPr>
            <p:cNvPr id="13" name="Oval 12">
              <a:extLst>
                <a:ext uri="{FF2B5EF4-FFF2-40B4-BE49-F238E27FC236}">
                  <a16:creationId xmlns:a16="http://schemas.microsoft.com/office/drawing/2014/main" id="{80FC85B9-BA24-F100-C693-ED1EDC2C9B4B}"/>
                </a:ext>
              </a:extLst>
            </p:cNvPr>
            <p:cNvSpPr/>
            <p:nvPr/>
          </p:nvSpPr>
          <p:spPr>
            <a:xfrm>
              <a:off x="7883284" y="2720326"/>
              <a:ext cx="223929" cy="227337"/>
            </a:xfrm>
            <a:prstGeom prst="ellipse">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ln>
                  <a:solidFill>
                    <a:schemeClr val="accent2"/>
                  </a:solidFill>
                </a:ln>
                <a:solidFill>
                  <a:srgbClr val="FFC000"/>
                </a:solidFill>
              </a:endParaRPr>
            </a:p>
          </p:txBody>
        </p:sp>
        <p:sp>
          <p:nvSpPr>
            <p:cNvPr id="14" name="Oval 13">
              <a:extLst>
                <a:ext uri="{FF2B5EF4-FFF2-40B4-BE49-F238E27FC236}">
                  <a16:creationId xmlns:a16="http://schemas.microsoft.com/office/drawing/2014/main" id="{2AF1E9D4-E799-D341-6B7F-6D3DEFD1C531}"/>
                </a:ext>
              </a:extLst>
            </p:cNvPr>
            <p:cNvSpPr/>
            <p:nvPr/>
          </p:nvSpPr>
          <p:spPr>
            <a:xfrm>
              <a:off x="10553993" y="2433102"/>
              <a:ext cx="223929" cy="227337"/>
            </a:xfrm>
            <a:prstGeom prst="ellipse">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ln>
                  <a:solidFill>
                    <a:schemeClr val="accent2"/>
                  </a:solidFill>
                </a:ln>
                <a:solidFill>
                  <a:srgbClr val="FFC000"/>
                </a:solidFill>
              </a:endParaRPr>
            </a:p>
          </p:txBody>
        </p:sp>
        <p:sp>
          <p:nvSpPr>
            <p:cNvPr id="16" name="Oval 15">
              <a:extLst>
                <a:ext uri="{FF2B5EF4-FFF2-40B4-BE49-F238E27FC236}">
                  <a16:creationId xmlns:a16="http://schemas.microsoft.com/office/drawing/2014/main" id="{BA65494F-0320-F0BC-EF7A-61BDE6444ACC}"/>
                </a:ext>
              </a:extLst>
            </p:cNvPr>
            <p:cNvSpPr/>
            <p:nvPr/>
          </p:nvSpPr>
          <p:spPr>
            <a:xfrm>
              <a:off x="8680364" y="4012912"/>
              <a:ext cx="223929" cy="227337"/>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ln>
                  <a:solidFill>
                    <a:schemeClr val="accent2"/>
                  </a:solidFill>
                </a:ln>
                <a:solidFill>
                  <a:srgbClr val="FFC000"/>
                </a:solidFill>
              </a:endParaRPr>
            </a:p>
          </p:txBody>
        </p:sp>
        <p:sp>
          <p:nvSpPr>
            <p:cNvPr id="17" name="Oval 16">
              <a:extLst>
                <a:ext uri="{FF2B5EF4-FFF2-40B4-BE49-F238E27FC236}">
                  <a16:creationId xmlns:a16="http://schemas.microsoft.com/office/drawing/2014/main" id="{B5BC453E-A2B3-B8EC-1843-761863322F33}"/>
                </a:ext>
              </a:extLst>
            </p:cNvPr>
            <p:cNvSpPr/>
            <p:nvPr/>
          </p:nvSpPr>
          <p:spPr>
            <a:xfrm>
              <a:off x="7989892" y="4012911"/>
              <a:ext cx="223929" cy="227337"/>
            </a:xfrm>
            <a:prstGeom prst="ellipse">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ln>
                  <a:solidFill>
                    <a:schemeClr val="accent2"/>
                  </a:solidFill>
                </a:ln>
                <a:solidFill>
                  <a:srgbClr val="FFC000"/>
                </a:solidFill>
              </a:endParaRPr>
            </a:p>
          </p:txBody>
        </p:sp>
        <p:sp>
          <p:nvSpPr>
            <p:cNvPr id="18" name="Oval 17">
              <a:extLst>
                <a:ext uri="{FF2B5EF4-FFF2-40B4-BE49-F238E27FC236}">
                  <a16:creationId xmlns:a16="http://schemas.microsoft.com/office/drawing/2014/main" id="{92CB0CFC-A1A5-D75D-12F7-BB7CF897AB82}"/>
                </a:ext>
              </a:extLst>
            </p:cNvPr>
            <p:cNvSpPr/>
            <p:nvPr/>
          </p:nvSpPr>
          <p:spPr>
            <a:xfrm>
              <a:off x="7710769" y="4348106"/>
              <a:ext cx="223929" cy="227337"/>
            </a:xfrm>
            <a:prstGeom prst="ellipse">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ln>
                  <a:solidFill>
                    <a:schemeClr val="accent2"/>
                  </a:solidFill>
                </a:ln>
                <a:solidFill>
                  <a:srgbClr val="FFC000"/>
                </a:solidFill>
              </a:endParaRPr>
            </a:p>
          </p:txBody>
        </p:sp>
        <p:sp>
          <p:nvSpPr>
            <p:cNvPr id="19" name="Oval 18">
              <a:extLst>
                <a:ext uri="{FF2B5EF4-FFF2-40B4-BE49-F238E27FC236}">
                  <a16:creationId xmlns:a16="http://schemas.microsoft.com/office/drawing/2014/main" id="{E1C04120-C004-8E9B-1B99-B4CCB4C47183}"/>
                </a:ext>
              </a:extLst>
            </p:cNvPr>
            <p:cNvSpPr/>
            <p:nvPr/>
          </p:nvSpPr>
          <p:spPr>
            <a:xfrm>
              <a:off x="8585017" y="4727486"/>
              <a:ext cx="223929" cy="227337"/>
            </a:xfrm>
            <a:prstGeom prst="ellipse">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ln>
                  <a:solidFill>
                    <a:schemeClr val="accent2"/>
                  </a:solidFill>
                </a:ln>
                <a:solidFill>
                  <a:srgbClr val="FFC000"/>
                </a:solidFill>
              </a:endParaRPr>
            </a:p>
          </p:txBody>
        </p:sp>
        <p:sp>
          <p:nvSpPr>
            <p:cNvPr id="20" name="Oval 19">
              <a:extLst>
                <a:ext uri="{FF2B5EF4-FFF2-40B4-BE49-F238E27FC236}">
                  <a16:creationId xmlns:a16="http://schemas.microsoft.com/office/drawing/2014/main" id="{00F2E31E-D11F-3806-668B-CE25FA6DDAE5}"/>
                </a:ext>
              </a:extLst>
            </p:cNvPr>
            <p:cNvSpPr/>
            <p:nvPr/>
          </p:nvSpPr>
          <p:spPr>
            <a:xfrm>
              <a:off x="8213822" y="2492989"/>
              <a:ext cx="223929" cy="227337"/>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ln>
                  <a:solidFill>
                    <a:schemeClr val="accent2"/>
                  </a:solidFill>
                </a:ln>
                <a:solidFill>
                  <a:srgbClr val="FFC000"/>
                </a:solidFill>
              </a:endParaRPr>
            </a:p>
          </p:txBody>
        </p:sp>
      </p:grpSp>
      <p:pic>
        <p:nvPicPr>
          <p:cNvPr id="4" name="Picture 3">
            <a:extLst>
              <a:ext uri="{FF2B5EF4-FFF2-40B4-BE49-F238E27FC236}">
                <a16:creationId xmlns:a16="http://schemas.microsoft.com/office/drawing/2014/main" id="{14E40B4F-67D5-4E8B-9868-7DEE0571A325}"/>
              </a:ext>
            </a:extLst>
          </p:cNvPr>
          <p:cNvPicPr>
            <a:picLocks noChangeAspect="1"/>
          </p:cNvPicPr>
          <p:nvPr/>
        </p:nvPicPr>
        <p:blipFill>
          <a:blip r:embed="rId5"/>
          <a:srcRect l="3412" r="3845"/>
          <a:stretch>
            <a:fillRect/>
          </a:stretch>
        </p:blipFill>
        <p:spPr>
          <a:xfrm>
            <a:off x="1638827" y="1533580"/>
            <a:ext cx="2957196" cy="2138077"/>
          </a:xfrm>
          <a:prstGeom prst="rect">
            <a:avLst/>
          </a:prstGeom>
        </p:spPr>
      </p:pic>
      <p:grpSp>
        <p:nvGrpSpPr>
          <p:cNvPr id="55" name="Group 54">
            <a:extLst>
              <a:ext uri="{FF2B5EF4-FFF2-40B4-BE49-F238E27FC236}">
                <a16:creationId xmlns:a16="http://schemas.microsoft.com/office/drawing/2014/main" id="{BCD66986-B969-0D3D-DC07-E8BB3C15E545}"/>
              </a:ext>
            </a:extLst>
          </p:cNvPr>
          <p:cNvGrpSpPr/>
          <p:nvPr/>
        </p:nvGrpSpPr>
        <p:grpSpPr>
          <a:xfrm>
            <a:off x="1645347" y="3786857"/>
            <a:ext cx="2957195" cy="2134416"/>
            <a:chOff x="2294156" y="3800178"/>
            <a:chExt cx="2957195" cy="2134416"/>
          </a:xfrm>
        </p:grpSpPr>
        <p:pic>
          <p:nvPicPr>
            <p:cNvPr id="6" name="Picture 5">
              <a:extLst>
                <a:ext uri="{FF2B5EF4-FFF2-40B4-BE49-F238E27FC236}">
                  <a16:creationId xmlns:a16="http://schemas.microsoft.com/office/drawing/2014/main" id="{F6249685-8BB3-47F5-4F99-EE4AFE33669F}"/>
                </a:ext>
              </a:extLst>
            </p:cNvPr>
            <p:cNvPicPr>
              <a:picLocks noChangeAspect="1"/>
            </p:cNvPicPr>
            <p:nvPr/>
          </p:nvPicPr>
          <p:blipFill>
            <a:blip r:embed="rId6"/>
            <a:srcRect b="6774"/>
            <a:stretch>
              <a:fillRect/>
            </a:stretch>
          </p:blipFill>
          <p:spPr>
            <a:xfrm>
              <a:off x="2294156" y="3800178"/>
              <a:ext cx="2957195" cy="2134416"/>
            </a:xfrm>
            <a:prstGeom prst="rect">
              <a:avLst/>
            </a:prstGeom>
          </p:spPr>
        </p:pic>
        <p:grpSp>
          <p:nvGrpSpPr>
            <p:cNvPr id="24" name="Group 23">
              <a:extLst>
                <a:ext uri="{FF2B5EF4-FFF2-40B4-BE49-F238E27FC236}">
                  <a16:creationId xmlns:a16="http://schemas.microsoft.com/office/drawing/2014/main" id="{6D65E821-116B-9C45-62B1-168F13F44A0C}"/>
                </a:ext>
              </a:extLst>
            </p:cNvPr>
            <p:cNvGrpSpPr/>
            <p:nvPr/>
          </p:nvGrpSpPr>
          <p:grpSpPr>
            <a:xfrm>
              <a:off x="3833446" y="4074694"/>
              <a:ext cx="271096" cy="253916"/>
              <a:chOff x="3833446" y="4074694"/>
              <a:chExt cx="271096" cy="253916"/>
            </a:xfrm>
          </p:grpSpPr>
          <p:sp>
            <p:nvSpPr>
              <p:cNvPr id="8" name="TextBox 7">
                <a:extLst>
                  <a:ext uri="{FF2B5EF4-FFF2-40B4-BE49-F238E27FC236}">
                    <a16:creationId xmlns:a16="http://schemas.microsoft.com/office/drawing/2014/main" id="{4529D358-8EE0-3DB3-91D3-E3E91D579340}"/>
                  </a:ext>
                </a:extLst>
              </p:cNvPr>
              <p:cNvSpPr txBox="1"/>
              <p:nvPr/>
            </p:nvSpPr>
            <p:spPr>
              <a:xfrm>
                <a:off x="3948967" y="4074694"/>
                <a:ext cx="155575" cy="253916"/>
              </a:xfrm>
              <a:prstGeom prst="rect">
                <a:avLst/>
              </a:prstGeom>
              <a:noFill/>
            </p:spPr>
            <p:txBody>
              <a:bodyPr wrap="square" rtlCol="0">
                <a:spAutoFit/>
              </a:bodyPr>
              <a:lstStyle/>
              <a:p>
                <a:r>
                  <a:rPr lang="en-GB" sz="1050" dirty="0"/>
                  <a:t>0</a:t>
                </a:r>
              </a:p>
            </p:txBody>
          </p:sp>
          <p:sp>
            <p:nvSpPr>
              <p:cNvPr id="21" name="Oval 20">
                <a:extLst>
                  <a:ext uri="{FF2B5EF4-FFF2-40B4-BE49-F238E27FC236}">
                    <a16:creationId xmlns:a16="http://schemas.microsoft.com/office/drawing/2014/main" id="{E55211D3-A9F7-041C-5F40-01067AA294E1}"/>
                  </a:ext>
                </a:extLst>
              </p:cNvPr>
              <p:cNvSpPr/>
              <p:nvPr/>
            </p:nvSpPr>
            <p:spPr>
              <a:xfrm>
                <a:off x="3833446" y="4126579"/>
                <a:ext cx="155575" cy="150146"/>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p>
            </p:txBody>
          </p:sp>
        </p:grpSp>
        <p:grpSp>
          <p:nvGrpSpPr>
            <p:cNvPr id="25" name="Group 24">
              <a:extLst>
                <a:ext uri="{FF2B5EF4-FFF2-40B4-BE49-F238E27FC236}">
                  <a16:creationId xmlns:a16="http://schemas.microsoft.com/office/drawing/2014/main" id="{D2A46268-9504-B26B-0774-3A7F48EF61B3}"/>
                </a:ext>
              </a:extLst>
            </p:cNvPr>
            <p:cNvGrpSpPr/>
            <p:nvPr/>
          </p:nvGrpSpPr>
          <p:grpSpPr>
            <a:xfrm>
              <a:off x="3427046" y="4575443"/>
              <a:ext cx="271096" cy="415498"/>
              <a:chOff x="3833446" y="4074694"/>
              <a:chExt cx="271096" cy="415498"/>
            </a:xfrm>
          </p:grpSpPr>
          <p:sp>
            <p:nvSpPr>
              <p:cNvPr id="26" name="TextBox 25">
                <a:extLst>
                  <a:ext uri="{FF2B5EF4-FFF2-40B4-BE49-F238E27FC236}">
                    <a16:creationId xmlns:a16="http://schemas.microsoft.com/office/drawing/2014/main" id="{858C06E1-0D0B-0DD0-C10A-8BCA28F8A5CB}"/>
                  </a:ext>
                </a:extLst>
              </p:cNvPr>
              <p:cNvSpPr txBox="1"/>
              <p:nvPr/>
            </p:nvSpPr>
            <p:spPr>
              <a:xfrm>
                <a:off x="3948967" y="4074694"/>
                <a:ext cx="155575" cy="415498"/>
              </a:xfrm>
              <a:prstGeom prst="rect">
                <a:avLst/>
              </a:prstGeom>
              <a:noFill/>
            </p:spPr>
            <p:txBody>
              <a:bodyPr wrap="square" rtlCol="0">
                <a:spAutoFit/>
              </a:bodyPr>
              <a:lstStyle/>
              <a:p>
                <a:r>
                  <a:rPr lang="en-GB" sz="1050" dirty="0"/>
                  <a:t>4</a:t>
                </a:r>
              </a:p>
              <a:p>
                <a:endParaRPr lang="en-GB" sz="1050" dirty="0"/>
              </a:p>
            </p:txBody>
          </p:sp>
          <p:sp>
            <p:nvSpPr>
              <p:cNvPr id="27" name="Oval 26">
                <a:extLst>
                  <a:ext uri="{FF2B5EF4-FFF2-40B4-BE49-F238E27FC236}">
                    <a16:creationId xmlns:a16="http://schemas.microsoft.com/office/drawing/2014/main" id="{9F7320BE-AF87-029A-443F-579B4FBA1839}"/>
                  </a:ext>
                </a:extLst>
              </p:cNvPr>
              <p:cNvSpPr/>
              <p:nvPr/>
            </p:nvSpPr>
            <p:spPr>
              <a:xfrm>
                <a:off x="3833446" y="4126579"/>
                <a:ext cx="155575" cy="150146"/>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p>
            </p:txBody>
          </p:sp>
        </p:grpSp>
        <p:grpSp>
          <p:nvGrpSpPr>
            <p:cNvPr id="28" name="Group 27">
              <a:extLst>
                <a:ext uri="{FF2B5EF4-FFF2-40B4-BE49-F238E27FC236}">
                  <a16:creationId xmlns:a16="http://schemas.microsoft.com/office/drawing/2014/main" id="{9B68390A-B3E5-F8D3-AFF9-78A75331FC06}"/>
                </a:ext>
              </a:extLst>
            </p:cNvPr>
            <p:cNvGrpSpPr/>
            <p:nvPr/>
          </p:nvGrpSpPr>
          <p:grpSpPr>
            <a:xfrm>
              <a:off x="3311525" y="4954823"/>
              <a:ext cx="271096" cy="253916"/>
              <a:chOff x="3833446" y="4074694"/>
              <a:chExt cx="271096" cy="253916"/>
            </a:xfrm>
          </p:grpSpPr>
          <p:sp>
            <p:nvSpPr>
              <p:cNvPr id="29" name="TextBox 28">
                <a:extLst>
                  <a:ext uri="{FF2B5EF4-FFF2-40B4-BE49-F238E27FC236}">
                    <a16:creationId xmlns:a16="http://schemas.microsoft.com/office/drawing/2014/main" id="{2755E197-64F8-82AA-9048-B3BD2DA0AD36}"/>
                  </a:ext>
                </a:extLst>
              </p:cNvPr>
              <p:cNvSpPr txBox="1"/>
              <p:nvPr/>
            </p:nvSpPr>
            <p:spPr>
              <a:xfrm>
                <a:off x="3948967" y="4074694"/>
                <a:ext cx="155575" cy="253916"/>
              </a:xfrm>
              <a:prstGeom prst="rect">
                <a:avLst/>
              </a:prstGeom>
              <a:noFill/>
            </p:spPr>
            <p:txBody>
              <a:bodyPr wrap="square" rtlCol="0">
                <a:spAutoFit/>
              </a:bodyPr>
              <a:lstStyle/>
              <a:p>
                <a:r>
                  <a:rPr lang="en-GB" sz="1050" dirty="0"/>
                  <a:t>3</a:t>
                </a:r>
              </a:p>
            </p:txBody>
          </p:sp>
          <p:sp>
            <p:nvSpPr>
              <p:cNvPr id="30" name="Oval 29">
                <a:extLst>
                  <a:ext uri="{FF2B5EF4-FFF2-40B4-BE49-F238E27FC236}">
                    <a16:creationId xmlns:a16="http://schemas.microsoft.com/office/drawing/2014/main" id="{70BB53E0-E56F-3068-292F-2D119F8EDE69}"/>
                  </a:ext>
                </a:extLst>
              </p:cNvPr>
              <p:cNvSpPr/>
              <p:nvPr/>
            </p:nvSpPr>
            <p:spPr>
              <a:xfrm>
                <a:off x="3833446" y="4126579"/>
                <a:ext cx="155575" cy="150146"/>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p>
            </p:txBody>
          </p:sp>
        </p:grpSp>
        <p:grpSp>
          <p:nvGrpSpPr>
            <p:cNvPr id="31" name="Group 30">
              <a:extLst>
                <a:ext uri="{FF2B5EF4-FFF2-40B4-BE49-F238E27FC236}">
                  <a16:creationId xmlns:a16="http://schemas.microsoft.com/office/drawing/2014/main" id="{64083A49-F53A-8E89-6168-F1D7D433EDBC}"/>
                </a:ext>
              </a:extLst>
            </p:cNvPr>
            <p:cNvGrpSpPr/>
            <p:nvPr/>
          </p:nvGrpSpPr>
          <p:grpSpPr>
            <a:xfrm>
              <a:off x="3705713" y="5439043"/>
              <a:ext cx="271096" cy="253916"/>
              <a:chOff x="3833446" y="4074694"/>
              <a:chExt cx="271096" cy="253916"/>
            </a:xfrm>
          </p:grpSpPr>
          <p:sp>
            <p:nvSpPr>
              <p:cNvPr id="32" name="TextBox 31">
                <a:extLst>
                  <a:ext uri="{FF2B5EF4-FFF2-40B4-BE49-F238E27FC236}">
                    <a16:creationId xmlns:a16="http://schemas.microsoft.com/office/drawing/2014/main" id="{29FF2089-4535-5ADA-8841-172B0718BE6E}"/>
                  </a:ext>
                </a:extLst>
              </p:cNvPr>
              <p:cNvSpPr txBox="1"/>
              <p:nvPr/>
            </p:nvSpPr>
            <p:spPr>
              <a:xfrm>
                <a:off x="3948967" y="4074694"/>
                <a:ext cx="155575" cy="253916"/>
              </a:xfrm>
              <a:prstGeom prst="rect">
                <a:avLst/>
              </a:prstGeom>
              <a:noFill/>
            </p:spPr>
            <p:txBody>
              <a:bodyPr wrap="square" rtlCol="0">
                <a:spAutoFit/>
              </a:bodyPr>
              <a:lstStyle/>
              <a:p>
                <a:r>
                  <a:rPr lang="en-GB" sz="1050" dirty="0"/>
                  <a:t>3</a:t>
                </a:r>
              </a:p>
            </p:txBody>
          </p:sp>
          <p:sp>
            <p:nvSpPr>
              <p:cNvPr id="33" name="Oval 32">
                <a:extLst>
                  <a:ext uri="{FF2B5EF4-FFF2-40B4-BE49-F238E27FC236}">
                    <a16:creationId xmlns:a16="http://schemas.microsoft.com/office/drawing/2014/main" id="{2EF4127E-F137-5339-D6FF-D91D5F3CA6A3}"/>
                  </a:ext>
                </a:extLst>
              </p:cNvPr>
              <p:cNvSpPr/>
              <p:nvPr/>
            </p:nvSpPr>
            <p:spPr>
              <a:xfrm>
                <a:off x="3833446" y="4126579"/>
                <a:ext cx="155575" cy="150146"/>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p>
            </p:txBody>
          </p:sp>
        </p:grpSp>
        <p:grpSp>
          <p:nvGrpSpPr>
            <p:cNvPr id="34" name="Group 33">
              <a:extLst>
                <a:ext uri="{FF2B5EF4-FFF2-40B4-BE49-F238E27FC236}">
                  <a16:creationId xmlns:a16="http://schemas.microsoft.com/office/drawing/2014/main" id="{D9EC0EEE-85D5-8AD1-F113-E03116C4C593}"/>
                </a:ext>
              </a:extLst>
            </p:cNvPr>
            <p:cNvGrpSpPr/>
            <p:nvPr/>
          </p:nvGrpSpPr>
          <p:grpSpPr>
            <a:xfrm>
              <a:off x="3453518" y="4147273"/>
              <a:ext cx="271096" cy="253916"/>
              <a:chOff x="3833446" y="4074694"/>
              <a:chExt cx="271096" cy="253916"/>
            </a:xfrm>
          </p:grpSpPr>
          <p:sp>
            <p:nvSpPr>
              <p:cNvPr id="35" name="TextBox 34">
                <a:extLst>
                  <a:ext uri="{FF2B5EF4-FFF2-40B4-BE49-F238E27FC236}">
                    <a16:creationId xmlns:a16="http://schemas.microsoft.com/office/drawing/2014/main" id="{C8FFFF6C-5282-68EE-025B-5C1E1F4002E2}"/>
                  </a:ext>
                </a:extLst>
              </p:cNvPr>
              <p:cNvSpPr txBox="1"/>
              <p:nvPr/>
            </p:nvSpPr>
            <p:spPr>
              <a:xfrm>
                <a:off x="3948967" y="4074694"/>
                <a:ext cx="155575" cy="253916"/>
              </a:xfrm>
              <a:prstGeom prst="rect">
                <a:avLst/>
              </a:prstGeom>
              <a:noFill/>
            </p:spPr>
            <p:txBody>
              <a:bodyPr wrap="square" rtlCol="0">
                <a:spAutoFit/>
              </a:bodyPr>
              <a:lstStyle/>
              <a:p>
                <a:r>
                  <a:rPr lang="en-GB" sz="1050" dirty="0"/>
                  <a:t>8</a:t>
                </a:r>
              </a:p>
            </p:txBody>
          </p:sp>
          <p:sp>
            <p:nvSpPr>
              <p:cNvPr id="36" name="Oval 35">
                <a:extLst>
                  <a:ext uri="{FF2B5EF4-FFF2-40B4-BE49-F238E27FC236}">
                    <a16:creationId xmlns:a16="http://schemas.microsoft.com/office/drawing/2014/main" id="{ED42CDB2-639D-CE4D-062D-DEFD5532EE90}"/>
                  </a:ext>
                </a:extLst>
              </p:cNvPr>
              <p:cNvSpPr/>
              <p:nvPr/>
            </p:nvSpPr>
            <p:spPr>
              <a:xfrm>
                <a:off x="3833446" y="4126579"/>
                <a:ext cx="155575" cy="150146"/>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p>
            </p:txBody>
          </p:sp>
        </p:grpSp>
        <p:grpSp>
          <p:nvGrpSpPr>
            <p:cNvPr id="37" name="Group 36">
              <a:extLst>
                <a:ext uri="{FF2B5EF4-FFF2-40B4-BE49-F238E27FC236}">
                  <a16:creationId xmlns:a16="http://schemas.microsoft.com/office/drawing/2014/main" id="{4BA0A7E2-E77B-AE89-E218-D01B028A6AD4}"/>
                </a:ext>
              </a:extLst>
            </p:cNvPr>
            <p:cNvGrpSpPr/>
            <p:nvPr/>
          </p:nvGrpSpPr>
          <p:grpSpPr>
            <a:xfrm>
              <a:off x="3271471" y="4276485"/>
              <a:ext cx="271096" cy="253916"/>
              <a:chOff x="3833446" y="4074694"/>
              <a:chExt cx="271096" cy="253916"/>
            </a:xfrm>
          </p:grpSpPr>
          <p:sp>
            <p:nvSpPr>
              <p:cNvPr id="38" name="TextBox 37">
                <a:extLst>
                  <a:ext uri="{FF2B5EF4-FFF2-40B4-BE49-F238E27FC236}">
                    <a16:creationId xmlns:a16="http://schemas.microsoft.com/office/drawing/2014/main" id="{277569CF-3F8E-BFEE-A7EC-BC7A2001350F}"/>
                  </a:ext>
                </a:extLst>
              </p:cNvPr>
              <p:cNvSpPr txBox="1"/>
              <p:nvPr/>
            </p:nvSpPr>
            <p:spPr>
              <a:xfrm>
                <a:off x="3948967" y="4074694"/>
                <a:ext cx="155575" cy="253916"/>
              </a:xfrm>
              <a:prstGeom prst="rect">
                <a:avLst/>
              </a:prstGeom>
              <a:noFill/>
            </p:spPr>
            <p:txBody>
              <a:bodyPr wrap="square" rtlCol="0">
                <a:spAutoFit/>
              </a:bodyPr>
              <a:lstStyle/>
              <a:p>
                <a:r>
                  <a:rPr lang="en-GB" sz="1050" dirty="0"/>
                  <a:t>3</a:t>
                </a:r>
              </a:p>
            </p:txBody>
          </p:sp>
          <p:sp>
            <p:nvSpPr>
              <p:cNvPr id="39" name="Oval 38">
                <a:extLst>
                  <a:ext uri="{FF2B5EF4-FFF2-40B4-BE49-F238E27FC236}">
                    <a16:creationId xmlns:a16="http://schemas.microsoft.com/office/drawing/2014/main" id="{8159919B-0A89-63BE-31F4-3C88C6582D6E}"/>
                  </a:ext>
                </a:extLst>
              </p:cNvPr>
              <p:cNvSpPr/>
              <p:nvPr/>
            </p:nvSpPr>
            <p:spPr>
              <a:xfrm>
                <a:off x="3833446" y="4126579"/>
                <a:ext cx="155575" cy="150146"/>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p>
            </p:txBody>
          </p:sp>
        </p:grpSp>
        <p:grpSp>
          <p:nvGrpSpPr>
            <p:cNvPr id="40" name="Group 39">
              <a:extLst>
                <a:ext uri="{FF2B5EF4-FFF2-40B4-BE49-F238E27FC236}">
                  <a16:creationId xmlns:a16="http://schemas.microsoft.com/office/drawing/2014/main" id="{11C580D4-E70A-DA17-3478-ABA96ABFD2C3}"/>
                </a:ext>
              </a:extLst>
            </p:cNvPr>
            <p:cNvGrpSpPr/>
            <p:nvPr/>
          </p:nvGrpSpPr>
          <p:grpSpPr>
            <a:xfrm>
              <a:off x="3847367" y="4523558"/>
              <a:ext cx="271096" cy="253916"/>
              <a:chOff x="3833446" y="4074694"/>
              <a:chExt cx="271096" cy="253916"/>
            </a:xfrm>
          </p:grpSpPr>
          <p:sp>
            <p:nvSpPr>
              <p:cNvPr id="41" name="TextBox 40">
                <a:extLst>
                  <a:ext uri="{FF2B5EF4-FFF2-40B4-BE49-F238E27FC236}">
                    <a16:creationId xmlns:a16="http://schemas.microsoft.com/office/drawing/2014/main" id="{1892D932-DB3B-8167-12F6-FCA6EB9DCD7E}"/>
                  </a:ext>
                </a:extLst>
              </p:cNvPr>
              <p:cNvSpPr txBox="1"/>
              <p:nvPr/>
            </p:nvSpPr>
            <p:spPr>
              <a:xfrm>
                <a:off x="3948967" y="4074694"/>
                <a:ext cx="155575" cy="253916"/>
              </a:xfrm>
              <a:prstGeom prst="rect">
                <a:avLst/>
              </a:prstGeom>
              <a:noFill/>
            </p:spPr>
            <p:txBody>
              <a:bodyPr wrap="square" rtlCol="0">
                <a:spAutoFit/>
              </a:bodyPr>
              <a:lstStyle/>
              <a:p>
                <a:r>
                  <a:rPr lang="en-GB" sz="1050" dirty="0"/>
                  <a:t>1</a:t>
                </a:r>
              </a:p>
            </p:txBody>
          </p:sp>
          <p:sp>
            <p:nvSpPr>
              <p:cNvPr id="42" name="Oval 41">
                <a:extLst>
                  <a:ext uri="{FF2B5EF4-FFF2-40B4-BE49-F238E27FC236}">
                    <a16:creationId xmlns:a16="http://schemas.microsoft.com/office/drawing/2014/main" id="{00F8C88A-58FC-B6A5-45CA-88B285BEBEFD}"/>
                  </a:ext>
                </a:extLst>
              </p:cNvPr>
              <p:cNvSpPr/>
              <p:nvPr/>
            </p:nvSpPr>
            <p:spPr>
              <a:xfrm>
                <a:off x="3833446" y="4126579"/>
                <a:ext cx="155575" cy="150146"/>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p>
            </p:txBody>
          </p:sp>
        </p:grpSp>
        <p:grpSp>
          <p:nvGrpSpPr>
            <p:cNvPr id="43" name="Group 42">
              <a:extLst>
                <a:ext uri="{FF2B5EF4-FFF2-40B4-BE49-F238E27FC236}">
                  <a16:creationId xmlns:a16="http://schemas.microsoft.com/office/drawing/2014/main" id="{EC03AE64-F9F7-6343-D793-202520E18D35}"/>
                </a:ext>
              </a:extLst>
            </p:cNvPr>
            <p:cNvGrpSpPr/>
            <p:nvPr/>
          </p:nvGrpSpPr>
          <p:grpSpPr>
            <a:xfrm>
              <a:off x="3676793" y="4938294"/>
              <a:ext cx="271096" cy="253916"/>
              <a:chOff x="3833446" y="4074694"/>
              <a:chExt cx="271096" cy="253916"/>
            </a:xfrm>
          </p:grpSpPr>
          <p:sp>
            <p:nvSpPr>
              <p:cNvPr id="44" name="TextBox 43">
                <a:extLst>
                  <a:ext uri="{FF2B5EF4-FFF2-40B4-BE49-F238E27FC236}">
                    <a16:creationId xmlns:a16="http://schemas.microsoft.com/office/drawing/2014/main" id="{C3A609D6-50B1-20F9-88B6-BB6EE8AA7B87}"/>
                  </a:ext>
                </a:extLst>
              </p:cNvPr>
              <p:cNvSpPr txBox="1"/>
              <p:nvPr/>
            </p:nvSpPr>
            <p:spPr>
              <a:xfrm>
                <a:off x="3948967" y="4074694"/>
                <a:ext cx="155575" cy="253916"/>
              </a:xfrm>
              <a:prstGeom prst="rect">
                <a:avLst/>
              </a:prstGeom>
              <a:noFill/>
            </p:spPr>
            <p:txBody>
              <a:bodyPr wrap="square" rtlCol="0">
                <a:spAutoFit/>
              </a:bodyPr>
              <a:lstStyle/>
              <a:p>
                <a:r>
                  <a:rPr lang="en-GB" sz="1050" dirty="0"/>
                  <a:t>3</a:t>
                </a:r>
              </a:p>
            </p:txBody>
          </p:sp>
          <p:sp>
            <p:nvSpPr>
              <p:cNvPr id="45" name="Oval 44">
                <a:extLst>
                  <a:ext uri="{FF2B5EF4-FFF2-40B4-BE49-F238E27FC236}">
                    <a16:creationId xmlns:a16="http://schemas.microsoft.com/office/drawing/2014/main" id="{9E6FC06A-75F1-4285-4C8C-3E7D7AE8CFFA}"/>
                  </a:ext>
                </a:extLst>
              </p:cNvPr>
              <p:cNvSpPr/>
              <p:nvPr/>
            </p:nvSpPr>
            <p:spPr>
              <a:xfrm>
                <a:off x="3833446" y="4126579"/>
                <a:ext cx="155575" cy="150146"/>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p>
            </p:txBody>
          </p:sp>
        </p:grpSp>
        <p:grpSp>
          <p:nvGrpSpPr>
            <p:cNvPr id="46" name="Group 45">
              <a:extLst>
                <a:ext uri="{FF2B5EF4-FFF2-40B4-BE49-F238E27FC236}">
                  <a16:creationId xmlns:a16="http://schemas.microsoft.com/office/drawing/2014/main" id="{ABDF2118-4A24-B3C9-AEDD-D744620CED15}"/>
                </a:ext>
              </a:extLst>
            </p:cNvPr>
            <p:cNvGrpSpPr/>
            <p:nvPr/>
          </p:nvGrpSpPr>
          <p:grpSpPr>
            <a:xfrm>
              <a:off x="3175977" y="5107724"/>
              <a:ext cx="271096" cy="415498"/>
              <a:chOff x="3833446" y="4074694"/>
              <a:chExt cx="271096" cy="415498"/>
            </a:xfrm>
          </p:grpSpPr>
          <p:sp>
            <p:nvSpPr>
              <p:cNvPr id="47" name="TextBox 46">
                <a:extLst>
                  <a:ext uri="{FF2B5EF4-FFF2-40B4-BE49-F238E27FC236}">
                    <a16:creationId xmlns:a16="http://schemas.microsoft.com/office/drawing/2014/main" id="{839800DC-E175-C393-0428-958B800C730F}"/>
                  </a:ext>
                </a:extLst>
              </p:cNvPr>
              <p:cNvSpPr txBox="1"/>
              <p:nvPr/>
            </p:nvSpPr>
            <p:spPr>
              <a:xfrm>
                <a:off x="3948967" y="4074694"/>
                <a:ext cx="155575" cy="415498"/>
              </a:xfrm>
              <a:prstGeom prst="rect">
                <a:avLst/>
              </a:prstGeom>
              <a:noFill/>
            </p:spPr>
            <p:txBody>
              <a:bodyPr wrap="square" rtlCol="0">
                <a:spAutoFit/>
              </a:bodyPr>
              <a:lstStyle/>
              <a:p>
                <a:r>
                  <a:rPr lang="en-GB" sz="1050" dirty="0"/>
                  <a:t>1</a:t>
                </a:r>
              </a:p>
              <a:p>
                <a:endParaRPr lang="en-GB" sz="1050" dirty="0"/>
              </a:p>
            </p:txBody>
          </p:sp>
          <p:sp>
            <p:nvSpPr>
              <p:cNvPr id="48" name="Oval 47">
                <a:extLst>
                  <a:ext uri="{FF2B5EF4-FFF2-40B4-BE49-F238E27FC236}">
                    <a16:creationId xmlns:a16="http://schemas.microsoft.com/office/drawing/2014/main" id="{52DCEB80-8441-EA86-AF78-F8FBBAF41347}"/>
                  </a:ext>
                </a:extLst>
              </p:cNvPr>
              <p:cNvSpPr/>
              <p:nvPr/>
            </p:nvSpPr>
            <p:spPr>
              <a:xfrm>
                <a:off x="3833446" y="4126579"/>
                <a:ext cx="155575" cy="150146"/>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p>
            </p:txBody>
          </p:sp>
        </p:grpSp>
        <p:grpSp>
          <p:nvGrpSpPr>
            <p:cNvPr id="49" name="Group 48">
              <a:extLst>
                <a:ext uri="{FF2B5EF4-FFF2-40B4-BE49-F238E27FC236}">
                  <a16:creationId xmlns:a16="http://schemas.microsoft.com/office/drawing/2014/main" id="{96901D23-E957-7D9C-6171-46C16E22B82B}"/>
                </a:ext>
              </a:extLst>
            </p:cNvPr>
            <p:cNvGrpSpPr/>
            <p:nvPr/>
          </p:nvGrpSpPr>
          <p:grpSpPr>
            <a:xfrm>
              <a:off x="3731846" y="4758692"/>
              <a:ext cx="544879" cy="253916"/>
              <a:chOff x="3833446" y="4074694"/>
              <a:chExt cx="544879" cy="253916"/>
            </a:xfrm>
          </p:grpSpPr>
          <p:sp>
            <p:nvSpPr>
              <p:cNvPr id="50" name="TextBox 49">
                <a:extLst>
                  <a:ext uri="{FF2B5EF4-FFF2-40B4-BE49-F238E27FC236}">
                    <a16:creationId xmlns:a16="http://schemas.microsoft.com/office/drawing/2014/main" id="{72991105-FD51-179F-1BDE-31A2B679EF21}"/>
                  </a:ext>
                </a:extLst>
              </p:cNvPr>
              <p:cNvSpPr txBox="1"/>
              <p:nvPr/>
            </p:nvSpPr>
            <p:spPr>
              <a:xfrm>
                <a:off x="3948967" y="4074694"/>
                <a:ext cx="429358" cy="253916"/>
              </a:xfrm>
              <a:prstGeom prst="rect">
                <a:avLst/>
              </a:prstGeom>
              <a:noFill/>
            </p:spPr>
            <p:txBody>
              <a:bodyPr wrap="square" rtlCol="0">
                <a:spAutoFit/>
              </a:bodyPr>
              <a:lstStyle/>
              <a:p>
                <a:r>
                  <a:rPr lang="en-GB" sz="1050" dirty="0"/>
                  <a:t>0.1</a:t>
                </a:r>
              </a:p>
            </p:txBody>
          </p:sp>
          <p:sp>
            <p:nvSpPr>
              <p:cNvPr id="51" name="Oval 50">
                <a:extLst>
                  <a:ext uri="{FF2B5EF4-FFF2-40B4-BE49-F238E27FC236}">
                    <a16:creationId xmlns:a16="http://schemas.microsoft.com/office/drawing/2014/main" id="{20606556-96B7-9A6D-F718-E35FFEB7E646}"/>
                  </a:ext>
                </a:extLst>
              </p:cNvPr>
              <p:cNvSpPr/>
              <p:nvPr/>
            </p:nvSpPr>
            <p:spPr>
              <a:xfrm>
                <a:off x="3833446" y="4126579"/>
                <a:ext cx="155575" cy="150146"/>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p>
            </p:txBody>
          </p:sp>
        </p:grpSp>
        <p:grpSp>
          <p:nvGrpSpPr>
            <p:cNvPr id="52" name="Group 51">
              <a:extLst>
                <a:ext uri="{FF2B5EF4-FFF2-40B4-BE49-F238E27FC236}">
                  <a16:creationId xmlns:a16="http://schemas.microsoft.com/office/drawing/2014/main" id="{FEB396A3-8044-AFC9-154A-D2BFD604283B}"/>
                </a:ext>
              </a:extLst>
            </p:cNvPr>
            <p:cNvGrpSpPr/>
            <p:nvPr/>
          </p:nvGrpSpPr>
          <p:grpSpPr>
            <a:xfrm>
              <a:off x="4624211" y="4134017"/>
              <a:ext cx="271096" cy="253916"/>
              <a:chOff x="3833446" y="4074694"/>
              <a:chExt cx="271096" cy="253916"/>
            </a:xfrm>
          </p:grpSpPr>
          <p:sp>
            <p:nvSpPr>
              <p:cNvPr id="53" name="TextBox 52">
                <a:extLst>
                  <a:ext uri="{FF2B5EF4-FFF2-40B4-BE49-F238E27FC236}">
                    <a16:creationId xmlns:a16="http://schemas.microsoft.com/office/drawing/2014/main" id="{EB36028F-7E69-1C18-BB00-A0B2FA27852F}"/>
                  </a:ext>
                </a:extLst>
              </p:cNvPr>
              <p:cNvSpPr txBox="1"/>
              <p:nvPr/>
            </p:nvSpPr>
            <p:spPr>
              <a:xfrm>
                <a:off x="3948967" y="4074694"/>
                <a:ext cx="155575" cy="253916"/>
              </a:xfrm>
              <a:prstGeom prst="rect">
                <a:avLst/>
              </a:prstGeom>
              <a:noFill/>
            </p:spPr>
            <p:txBody>
              <a:bodyPr wrap="square" rtlCol="0">
                <a:spAutoFit/>
              </a:bodyPr>
              <a:lstStyle/>
              <a:p>
                <a:r>
                  <a:rPr lang="en-GB" sz="1050" dirty="0"/>
                  <a:t>0</a:t>
                </a:r>
              </a:p>
            </p:txBody>
          </p:sp>
          <p:sp>
            <p:nvSpPr>
              <p:cNvPr id="54" name="Oval 53">
                <a:extLst>
                  <a:ext uri="{FF2B5EF4-FFF2-40B4-BE49-F238E27FC236}">
                    <a16:creationId xmlns:a16="http://schemas.microsoft.com/office/drawing/2014/main" id="{59E58298-110B-477A-071F-7247EF4F04F3}"/>
                  </a:ext>
                </a:extLst>
              </p:cNvPr>
              <p:cNvSpPr/>
              <p:nvPr/>
            </p:nvSpPr>
            <p:spPr>
              <a:xfrm>
                <a:off x="3833446" y="4126579"/>
                <a:ext cx="155575" cy="150146"/>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p>
            </p:txBody>
          </p:sp>
        </p:grpSp>
      </p:grpSp>
      <p:cxnSp>
        <p:nvCxnSpPr>
          <p:cNvPr id="58" name="Straight Arrow Connector 57">
            <a:extLst>
              <a:ext uri="{FF2B5EF4-FFF2-40B4-BE49-F238E27FC236}">
                <a16:creationId xmlns:a16="http://schemas.microsoft.com/office/drawing/2014/main" id="{94E4C08D-A67C-38A1-CC99-54721D40B0D4}"/>
              </a:ext>
            </a:extLst>
          </p:cNvPr>
          <p:cNvCxnSpPr>
            <a:cxnSpLocks/>
            <a:stCxn id="4" idx="3"/>
          </p:cNvCxnSpPr>
          <p:nvPr/>
        </p:nvCxnSpPr>
        <p:spPr>
          <a:xfrm>
            <a:off x="4596023" y="2602619"/>
            <a:ext cx="1931495" cy="72986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369BEBB8-4F95-4CB8-822C-4E6FC5801698}"/>
              </a:ext>
            </a:extLst>
          </p:cNvPr>
          <p:cNvCxnSpPr>
            <a:cxnSpLocks/>
            <a:stCxn id="6" idx="3"/>
          </p:cNvCxnSpPr>
          <p:nvPr/>
        </p:nvCxnSpPr>
        <p:spPr>
          <a:xfrm flipV="1">
            <a:off x="4602542" y="3909808"/>
            <a:ext cx="1972289" cy="944257"/>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5ABF643F-91E3-5AB3-4818-7B84A215A5CB}"/>
              </a:ext>
            </a:extLst>
          </p:cNvPr>
          <p:cNvSpPr/>
          <p:nvPr/>
        </p:nvSpPr>
        <p:spPr>
          <a:xfrm>
            <a:off x="8684381" y="2429063"/>
            <a:ext cx="223929" cy="227337"/>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ID4096">
              <a:ln>
                <a:solidFill>
                  <a:schemeClr val="accent2"/>
                </a:solidFill>
              </a:ln>
              <a:solidFill>
                <a:srgbClr val="FFC000"/>
              </a:solidFill>
            </a:endParaRPr>
          </a:p>
        </p:txBody>
      </p:sp>
    </p:spTree>
    <p:extLst>
      <p:ext uri="{BB962C8B-B14F-4D97-AF65-F5344CB8AC3E}">
        <p14:creationId xmlns:p14="http://schemas.microsoft.com/office/powerpoint/2010/main" val="3799987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7C49FF-D655-BE97-745D-9AF79726681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746C131-C728-8E77-07AD-2325B256140B}"/>
              </a:ext>
            </a:extLst>
          </p:cNvPr>
          <p:cNvSpPr>
            <a:spLocks noGrp="1"/>
          </p:cNvSpPr>
          <p:nvPr>
            <p:ph type="ctrTitle"/>
          </p:nvPr>
        </p:nvSpPr>
        <p:spPr>
          <a:xfrm>
            <a:off x="1014752" y="768792"/>
            <a:ext cx="9949135" cy="711253"/>
          </a:xfrm>
        </p:spPr>
        <p:txBody>
          <a:bodyPr>
            <a:noAutofit/>
          </a:bodyPr>
          <a:lstStyle/>
          <a:p>
            <a:r>
              <a:rPr lang="en-GB" sz="2800" dirty="0"/>
              <a:t>Rainfall observations feed operational decisions</a:t>
            </a:r>
            <a:br>
              <a:rPr lang="en-GB" sz="2800" dirty="0"/>
            </a:br>
            <a:endParaRPr lang="nl-NL" sz="2800" dirty="0"/>
          </a:p>
        </p:txBody>
      </p:sp>
      <p:sp>
        <p:nvSpPr>
          <p:cNvPr id="6" name="Rounded Rectangle 5"/>
          <p:cNvSpPr/>
          <p:nvPr/>
        </p:nvSpPr>
        <p:spPr>
          <a:xfrm>
            <a:off x="2854959" y="1480045"/>
            <a:ext cx="2057400" cy="1078992"/>
          </a:xfrm>
          <a:prstGeom prst="roundRect">
            <a:avLst/>
          </a:prstGeom>
          <a:solidFill>
            <a:srgbClr val="FFFFFF"/>
          </a:solidFill>
          <a:ln w="15240">
            <a:solidFill>
              <a:srgbClr val="259AD3"/>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700" b="1">
                <a:solidFill>
                  <a:srgbClr val="1F3659"/>
                </a:solidFill>
                <a:latin typeface="Aptos"/>
              </a:defRPr>
            </a:pPr>
            <a:r>
              <a:rPr dirty="0"/>
              <a:t>Rainfall</a:t>
            </a:r>
            <a:br>
              <a:rPr dirty="0"/>
            </a:br>
            <a:r>
              <a:rPr dirty="0"/>
              <a:t>observations</a:t>
            </a:r>
          </a:p>
        </p:txBody>
      </p:sp>
      <p:sp>
        <p:nvSpPr>
          <p:cNvPr id="7" name="TextBox 6"/>
          <p:cNvSpPr txBox="1"/>
          <p:nvPr/>
        </p:nvSpPr>
        <p:spPr>
          <a:xfrm>
            <a:off x="2946399" y="2654413"/>
            <a:ext cx="1874519" cy="594360"/>
          </a:xfrm>
          <a:prstGeom prst="rect">
            <a:avLst/>
          </a:prstGeom>
          <a:noFill/>
        </p:spPr>
        <p:txBody>
          <a:bodyPr wrap="square" lIns="45720" tIns="18288" rIns="45720" bIns="18288">
            <a:spAutoFit/>
          </a:bodyPr>
          <a:lstStyle/>
          <a:p>
            <a:pPr algn="ctr">
              <a:defRPr sz="1100" b="0">
                <a:solidFill>
                  <a:srgbClr val="626E7A"/>
                </a:solidFill>
                <a:latin typeface="Aptos"/>
              </a:defRPr>
            </a:pPr>
            <a:r>
              <a:rPr dirty="0"/>
              <a:t>Radar</a:t>
            </a:r>
            <a:br>
              <a:rPr dirty="0"/>
            </a:br>
            <a:r>
              <a:rPr dirty="0"/>
              <a:t>Official gauges</a:t>
            </a:r>
            <a:br>
              <a:rPr dirty="0"/>
            </a:br>
            <a:r>
              <a:rPr dirty="0"/>
              <a:t>Netatmo</a:t>
            </a:r>
          </a:p>
        </p:txBody>
      </p:sp>
      <p:sp>
        <p:nvSpPr>
          <p:cNvPr id="8" name="TextBox 7"/>
          <p:cNvSpPr txBox="1"/>
          <p:nvPr/>
        </p:nvSpPr>
        <p:spPr>
          <a:xfrm rot="2226644">
            <a:off x="4444362" y="2071857"/>
            <a:ext cx="411480" cy="411480"/>
          </a:xfrm>
          <a:prstGeom prst="rect">
            <a:avLst/>
          </a:prstGeom>
          <a:noFill/>
        </p:spPr>
        <p:txBody>
          <a:bodyPr wrap="square" lIns="45720" tIns="18288" rIns="45720" bIns="18288">
            <a:spAutoFit/>
          </a:bodyPr>
          <a:lstStyle/>
          <a:p>
            <a:pPr algn="ctr">
              <a:defRPr sz="2800" b="1">
                <a:solidFill>
                  <a:srgbClr val="1F3659"/>
                </a:solidFill>
                <a:latin typeface="Aptos"/>
              </a:defRPr>
            </a:pPr>
            <a:r>
              <a:rPr dirty="0"/>
              <a:t>→</a:t>
            </a:r>
          </a:p>
        </p:txBody>
      </p:sp>
      <p:sp>
        <p:nvSpPr>
          <p:cNvPr id="9" name="Rounded Rectangle 8"/>
          <p:cNvSpPr/>
          <p:nvPr/>
        </p:nvSpPr>
        <p:spPr>
          <a:xfrm>
            <a:off x="4683759" y="2317109"/>
            <a:ext cx="2057400" cy="1078992"/>
          </a:xfrm>
          <a:prstGeom prst="roundRect">
            <a:avLst/>
          </a:prstGeom>
          <a:solidFill>
            <a:srgbClr val="FFFFFF"/>
          </a:solidFill>
          <a:ln w="15240">
            <a:solidFill>
              <a:srgbClr val="259AD3"/>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700" b="1">
                <a:solidFill>
                  <a:srgbClr val="1F3659"/>
                </a:solidFill>
                <a:latin typeface="Aptos"/>
              </a:defRPr>
            </a:pPr>
            <a:r>
              <a:t>Hydrological</a:t>
            </a:r>
            <a:br/>
            <a:r>
              <a:t>models</a:t>
            </a:r>
          </a:p>
        </p:txBody>
      </p:sp>
      <p:sp>
        <p:nvSpPr>
          <p:cNvPr id="10" name="TextBox 9"/>
          <p:cNvSpPr txBox="1"/>
          <p:nvPr/>
        </p:nvSpPr>
        <p:spPr>
          <a:xfrm>
            <a:off x="4775199" y="3509130"/>
            <a:ext cx="1874519" cy="594360"/>
          </a:xfrm>
          <a:prstGeom prst="rect">
            <a:avLst/>
          </a:prstGeom>
          <a:noFill/>
        </p:spPr>
        <p:txBody>
          <a:bodyPr wrap="square" lIns="45720" tIns="18288" rIns="45720" bIns="18288">
            <a:spAutoFit/>
          </a:bodyPr>
          <a:lstStyle/>
          <a:p>
            <a:pPr algn="ctr">
              <a:defRPr sz="1100" b="0">
                <a:solidFill>
                  <a:srgbClr val="626E7A"/>
                </a:solidFill>
                <a:latin typeface="Aptos"/>
              </a:defRPr>
            </a:pPr>
            <a:r>
              <a:rPr dirty="0"/>
              <a:t>updated every hour</a:t>
            </a:r>
          </a:p>
        </p:txBody>
      </p:sp>
      <p:sp>
        <p:nvSpPr>
          <p:cNvPr id="12" name="Rounded Rectangle 11"/>
          <p:cNvSpPr/>
          <p:nvPr/>
        </p:nvSpPr>
        <p:spPr>
          <a:xfrm>
            <a:off x="6469378" y="3240399"/>
            <a:ext cx="2057400" cy="1078992"/>
          </a:xfrm>
          <a:prstGeom prst="roundRect">
            <a:avLst/>
          </a:prstGeom>
          <a:solidFill>
            <a:srgbClr val="FFFFFF"/>
          </a:solidFill>
          <a:ln w="15240">
            <a:solidFill>
              <a:srgbClr val="259AD3"/>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700" b="1">
                <a:solidFill>
                  <a:srgbClr val="1F3659"/>
                </a:solidFill>
                <a:latin typeface="Aptos"/>
              </a:defRPr>
            </a:pPr>
            <a:r>
              <a:t>7-day</a:t>
            </a:r>
            <a:br/>
            <a:r>
              <a:t>forecast</a:t>
            </a:r>
          </a:p>
        </p:txBody>
      </p:sp>
      <p:sp>
        <p:nvSpPr>
          <p:cNvPr id="13" name="TextBox 12"/>
          <p:cNvSpPr txBox="1"/>
          <p:nvPr/>
        </p:nvSpPr>
        <p:spPr>
          <a:xfrm>
            <a:off x="6605269" y="4331783"/>
            <a:ext cx="1874519" cy="594360"/>
          </a:xfrm>
          <a:prstGeom prst="rect">
            <a:avLst/>
          </a:prstGeom>
          <a:noFill/>
        </p:spPr>
        <p:txBody>
          <a:bodyPr wrap="square" lIns="45720" tIns="18288" rIns="45720" bIns="18288">
            <a:spAutoFit/>
          </a:bodyPr>
          <a:lstStyle/>
          <a:p>
            <a:pPr algn="ctr">
              <a:defRPr sz="1100" b="0">
                <a:solidFill>
                  <a:srgbClr val="626E7A"/>
                </a:solidFill>
                <a:latin typeface="Aptos"/>
              </a:defRPr>
            </a:pPr>
            <a:r>
              <a:rPr dirty="0"/>
              <a:t>water levels</a:t>
            </a:r>
            <a:br>
              <a:rPr dirty="0"/>
            </a:br>
            <a:r>
              <a:rPr dirty="0"/>
              <a:t>and discharges</a:t>
            </a:r>
          </a:p>
        </p:txBody>
      </p:sp>
      <p:sp>
        <p:nvSpPr>
          <p:cNvPr id="14" name="TextBox 13"/>
          <p:cNvSpPr txBox="1"/>
          <p:nvPr/>
        </p:nvSpPr>
        <p:spPr>
          <a:xfrm rot="5400000">
            <a:off x="9199879" y="4262495"/>
            <a:ext cx="411480" cy="411480"/>
          </a:xfrm>
          <a:prstGeom prst="rect">
            <a:avLst/>
          </a:prstGeom>
          <a:noFill/>
        </p:spPr>
        <p:txBody>
          <a:bodyPr wrap="square" lIns="45720" tIns="18288" rIns="45720" bIns="18288">
            <a:spAutoFit/>
          </a:bodyPr>
          <a:lstStyle/>
          <a:p>
            <a:pPr algn="ctr">
              <a:defRPr sz="2800" b="1">
                <a:solidFill>
                  <a:srgbClr val="1F3659"/>
                </a:solidFill>
                <a:latin typeface="Aptos"/>
              </a:defRPr>
            </a:pPr>
            <a:r>
              <a:rPr dirty="0"/>
              <a:t>→</a:t>
            </a:r>
          </a:p>
        </p:txBody>
      </p:sp>
      <p:sp>
        <p:nvSpPr>
          <p:cNvPr id="15" name="Rounded Rectangle 14"/>
          <p:cNvSpPr/>
          <p:nvPr/>
        </p:nvSpPr>
        <p:spPr>
          <a:xfrm>
            <a:off x="8326120" y="4098411"/>
            <a:ext cx="2057400" cy="1078992"/>
          </a:xfrm>
          <a:prstGeom prst="roundRect">
            <a:avLst/>
          </a:prstGeom>
          <a:solidFill>
            <a:srgbClr val="FFFFFF"/>
          </a:solidFill>
          <a:ln w="15240">
            <a:solidFill>
              <a:srgbClr val="259AD3"/>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700" b="1">
                <a:solidFill>
                  <a:srgbClr val="1F3659"/>
                </a:solidFill>
                <a:latin typeface="Aptos"/>
              </a:defRPr>
            </a:pPr>
            <a:r>
              <a:t>Operational</a:t>
            </a:r>
            <a:br/>
            <a:r>
              <a:t>decisions</a:t>
            </a:r>
          </a:p>
        </p:txBody>
      </p:sp>
      <p:sp>
        <p:nvSpPr>
          <p:cNvPr id="16" name="TextBox 15"/>
          <p:cNvSpPr txBox="1"/>
          <p:nvPr/>
        </p:nvSpPr>
        <p:spPr>
          <a:xfrm>
            <a:off x="8470899" y="5239379"/>
            <a:ext cx="1874519" cy="594360"/>
          </a:xfrm>
          <a:prstGeom prst="rect">
            <a:avLst/>
          </a:prstGeom>
          <a:noFill/>
        </p:spPr>
        <p:txBody>
          <a:bodyPr wrap="square" lIns="45720" tIns="18288" rIns="45720" bIns="18288">
            <a:spAutoFit/>
          </a:bodyPr>
          <a:lstStyle/>
          <a:p>
            <a:pPr algn="ctr">
              <a:defRPr sz="1100" b="0">
                <a:solidFill>
                  <a:srgbClr val="626E7A"/>
                </a:solidFill>
                <a:latin typeface="Aptos"/>
              </a:defRPr>
            </a:pPr>
            <a:r>
              <a:rPr dirty="0"/>
              <a:t>weirs, reservoirs</a:t>
            </a:r>
            <a:br>
              <a:rPr dirty="0"/>
            </a:br>
            <a:r>
              <a:rPr dirty="0"/>
              <a:t>warnings, response</a:t>
            </a:r>
          </a:p>
        </p:txBody>
      </p:sp>
      <p:sp>
        <p:nvSpPr>
          <p:cNvPr id="17" name="Rounded Rectangle 16"/>
          <p:cNvSpPr/>
          <p:nvPr/>
        </p:nvSpPr>
        <p:spPr>
          <a:xfrm>
            <a:off x="170178" y="5215877"/>
            <a:ext cx="4251960" cy="594361"/>
          </a:xfrm>
          <a:prstGeom prst="roundRect">
            <a:avLst/>
          </a:prstGeom>
          <a:solidFill>
            <a:srgbClr val="F2F9FE"/>
          </a:solidFill>
          <a:ln w="15240">
            <a:solidFill>
              <a:srgbClr val="1F3659"/>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100" b="0">
                <a:solidFill>
                  <a:srgbClr val="1F3659"/>
                </a:solidFill>
                <a:latin typeface="Aptos"/>
              </a:defRPr>
            </a:pPr>
            <a:r>
              <a:rPr sz="1400" dirty="0"/>
              <a:t>August 2010: wet period followed by </a:t>
            </a:r>
            <a:r>
              <a:rPr lang="en-GB" sz="1400" dirty="0"/>
              <a:t>&lt;</a:t>
            </a:r>
            <a:r>
              <a:rPr sz="1400" dirty="0"/>
              <a:t>100 mm in a few hours</a:t>
            </a:r>
          </a:p>
        </p:txBody>
      </p:sp>
      <p:pic>
        <p:nvPicPr>
          <p:cNvPr id="2" name="Picture 1">
            <a:extLst>
              <a:ext uri="{FF2B5EF4-FFF2-40B4-BE49-F238E27FC236}">
                <a16:creationId xmlns:a16="http://schemas.microsoft.com/office/drawing/2014/main" id="{3C0DD3FD-D22F-325E-AD4B-F23A2F12FF90}"/>
              </a:ext>
              <a:ext uri="{C183D7F6-B498-43B3-948B-1728B52AA6E4}">
                <adec:decorative xmlns:adec="http://schemas.microsoft.com/office/drawing/2017/decorative" val="1"/>
              </a:ext>
            </a:extLst>
          </p:cNvPr>
          <p:cNvPicPr>
            <a:picLocks noChangeAspect="1"/>
          </p:cNvPicPr>
          <p:nvPr/>
        </p:nvPicPr>
        <p:blipFill>
          <a:blip r:embed="rId3"/>
          <a:srcRect l="256" t="7336" r="57378" b="1971"/>
          <a:stretch>
            <a:fillRect/>
          </a:stretch>
        </p:blipFill>
        <p:spPr>
          <a:xfrm>
            <a:off x="918171" y="2990691"/>
            <a:ext cx="2464305" cy="2127263"/>
          </a:xfrm>
          <a:prstGeom prst="rect">
            <a:avLst/>
          </a:prstGeom>
        </p:spPr>
      </p:pic>
      <p:sp>
        <p:nvSpPr>
          <p:cNvPr id="21" name="TextBox 20">
            <a:extLst>
              <a:ext uri="{FF2B5EF4-FFF2-40B4-BE49-F238E27FC236}">
                <a16:creationId xmlns:a16="http://schemas.microsoft.com/office/drawing/2014/main" id="{8A545458-CAF4-DA47-42E6-2D2973443EFA}"/>
              </a:ext>
            </a:extLst>
          </p:cNvPr>
          <p:cNvSpPr txBox="1"/>
          <p:nvPr/>
        </p:nvSpPr>
        <p:spPr>
          <a:xfrm rot="2226644">
            <a:off x="6230704" y="2979824"/>
            <a:ext cx="411480" cy="411480"/>
          </a:xfrm>
          <a:prstGeom prst="rect">
            <a:avLst/>
          </a:prstGeom>
          <a:noFill/>
        </p:spPr>
        <p:txBody>
          <a:bodyPr wrap="square" lIns="45720" tIns="18288" rIns="45720" bIns="18288">
            <a:spAutoFit/>
          </a:bodyPr>
          <a:lstStyle/>
          <a:p>
            <a:pPr algn="ctr">
              <a:defRPr sz="2800" b="1">
                <a:solidFill>
                  <a:srgbClr val="1F3659"/>
                </a:solidFill>
                <a:latin typeface="Aptos"/>
              </a:defRPr>
            </a:pPr>
            <a:r>
              <a:rPr dirty="0"/>
              <a:t>→</a:t>
            </a:r>
          </a:p>
        </p:txBody>
      </p:sp>
      <p:sp>
        <p:nvSpPr>
          <p:cNvPr id="22" name="Rounded Rectangle 7">
            <a:extLst>
              <a:ext uri="{FF2B5EF4-FFF2-40B4-BE49-F238E27FC236}">
                <a16:creationId xmlns:a16="http://schemas.microsoft.com/office/drawing/2014/main" id="{F10EE889-9367-D158-50C0-14497880B168}"/>
              </a:ext>
            </a:extLst>
          </p:cNvPr>
          <p:cNvSpPr/>
          <p:nvPr/>
        </p:nvSpPr>
        <p:spPr>
          <a:xfrm>
            <a:off x="1341120" y="6006084"/>
            <a:ext cx="9509760" cy="502920"/>
          </a:xfrm>
          <a:prstGeom prst="roundRect">
            <a:avLst/>
          </a:prstGeom>
          <a:solidFill>
            <a:srgbClr val="203859"/>
          </a:solidFill>
          <a:ln w="12700">
            <a:solidFill>
              <a:srgbClr val="A0BED2"/>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NL" sz="1600" b="1" dirty="0"/>
              <a:t>The model is only as good as the rainfall data we put into it.</a:t>
            </a:r>
            <a:endParaRPr lang="en-NL" sz="1600" dirty="0">
              <a:effectLst/>
            </a:endParaRPr>
          </a:p>
        </p:txBody>
      </p:sp>
      <p:sp>
        <p:nvSpPr>
          <p:cNvPr id="24" name="TextBox 23">
            <a:extLst>
              <a:ext uri="{FF2B5EF4-FFF2-40B4-BE49-F238E27FC236}">
                <a16:creationId xmlns:a16="http://schemas.microsoft.com/office/drawing/2014/main" id="{C0D7A652-3254-F9EE-FAE2-777C8F5D20FA}"/>
              </a:ext>
            </a:extLst>
          </p:cNvPr>
          <p:cNvSpPr txBox="1"/>
          <p:nvPr/>
        </p:nvSpPr>
        <p:spPr>
          <a:xfrm rot="2226644">
            <a:off x="8057681" y="3870610"/>
            <a:ext cx="411480" cy="411480"/>
          </a:xfrm>
          <a:prstGeom prst="rect">
            <a:avLst/>
          </a:prstGeom>
          <a:noFill/>
        </p:spPr>
        <p:txBody>
          <a:bodyPr wrap="square" lIns="45720" tIns="18288" rIns="45720" bIns="18288">
            <a:spAutoFit/>
          </a:bodyPr>
          <a:lstStyle/>
          <a:p>
            <a:pPr algn="ctr">
              <a:defRPr sz="2800" b="1">
                <a:solidFill>
                  <a:srgbClr val="1F3659"/>
                </a:solidFill>
                <a:latin typeface="Aptos"/>
              </a:defRPr>
            </a:pPr>
            <a:r>
              <a:rPr dirty="0"/>
              <a:t>→</a:t>
            </a:r>
          </a:p>
        </p:txBody>
      </p:sp>
      <p:pic>
        <p:nvPicPr>
          <p:cNvPr id="26" name="Picture 25">
            <a:extLst>
              <a:ext uri="{FF2B5EF4-FFF2-40B4-BE49-F238E27FC236}">
                <a16:creationId xmlns:a16="http://schemas.microsoft.com/office/drawing/2014/main" id="{925320BE-165A-33AB-9FEF-F0D5426D0584}"/>
              </a:ext>
            </a:extLst>
          </p:cNvPr>
          <p:cNvPicPr>
            <a:picLocks noChangeAspect="1"/>
          </p:cNvPicPr>
          <p:nvPr/>
        </p:nvPicPr>
        <p:blipFill>
          <a:blip r:embed="rId4"/>
          <a:stretch>
            <a:fillRect/>
          </a:stretch>
        </p:blipFill>
        <p:spPr>
          <a:xfrm>
            <a:off x="8300096" y="1315673"/>
            <a:ext cx="2672045" cy="1789877"/>
          </a:xfrm>
          <a:prstGeom prst="rect">
            <a:avLst/>
          </a:prstGeom>
        </p:spPr>
      </p:pic>
    </p:spTree>
    <p:extLst>
      <p:ext uri="{BB962C8B-B14F-4D97-AF65-F5344CB8AC3E}">
        <p14:creationId xmlns:p14="http://schemas.microsoft.com/office/powerpoint/2010/main" val="26744753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3">
            <a:extLst>
              <a:ext uri="{FF2B5EF4-FFF2-40B4-BE49-F238E27FC236}">
                <a16:creationId xmlns:a16="http://schemas.microsoft.com/office/drawing/2014/main" id="{F4EEFB2F-E115-747F-F001-42FBE8C340E1}"/>
              </a:ext>
            </a:extLst>
          </p:cNvPr>
          <p:cNvPicPr>
            <a:picLocks noChangeAspect="1"/>
          </p:cNvPicPr>
          <p:nvPr/>
        </p:nvPicPr>
        <p:blipFill rotWithShape="1">
          <a:blip r:embed="rId3"/>
          <a:srcRect r="14587" b="51894"/>
          <a:stretch/>
        </p:blipFill>
        <p:spPr>
          <a:xfrm>
            <a:off x="348115" y="2535075"/>
            <a:ext cx="5555402" cy="2937822"/>
          </a:xfrm>
          <a:prstGeom prst="rect">
            <a:avLst/>
          </a:prstGeom>
        </p:spPr>
      </p:pic>
      <p:pic>
        <p:nvPicPr>
          <p:cNvPr id="10" name="Afbeelding 9">
            <a:extLst>
              <a:ext uri="{FF2B5EF4-FFF2-40B4-BE49-F238E27FC236}">
                <a16:creationId xmlns:a16="http://schemas.microsoft.com/office/drawing/2014/main" id="{B7D6899C-D270-BE8E-A5DE-ABDC1DDE4A06}"/>
              </a:ext>
            </a:extLst>
          </p:cNvPr>
          <p:cNvPicPr>
            <a:picLocks noChangeAspect="1"/>
          </p:cNvPicPr>
          <p:nvPr/>
        </p:nvPicPr>
        <p:blipFill>
          <a:blip r:embed="rId4"/>
          <a:stretch>
            <a:fillRect/>
          </a:stretch>
        </p:blipFill>
        <p:spPr>
          <a:xfrm>
            <a:off x="6467166" y="1639019"/>
            <a:ext cx="4395669" cy="2219103"/>
          </a:xfrm>
          <a:prstGeom prst="rect">
            <a:avLst/>
          </a:prstGeom>
        </p:spPr>
      </p:pic>
      <p:grpSp>
        <p:nvGrpSpPr>
          <p:cNvPr id="5" name="Google Shape;144;p10">
            <a:extLst>
              <a:ext uri="{FF2B5EF4-FFF2-40B4-BE49-F238E27FC236}">
                <a16:creationId xmlns:a16="http://schemas.microsoft.com/office/drawing/2014/main" id="{EFF7D6B2-F70B-6CA0-2718-CD5700F30ABE}"/>
              </a:ext>
            </a:extLst>
          </p:cNvPr>
          <p:cNvGrpSpPr/>
          <p:nvPr/>
        </p:nvGrpSpPr>
        <p:grpSpPr>
          <a:xfrm>
            <a:off x="217714" y="2535075"/>
            <a:ext cx="5685803" cy="3051429"/>
            <a:chOff x="372979" y="2009129"/>
            <a:chExt cx="6496893" cy="4148620"/>
          </a:xfrm>
        </p:grpSpPr>
        <p:pic>
          <p:nvPicPr>
            <p:cNvPr id="6" name="Google Shape;145;p10">
              <a:extLst>
                <a:ext uri="{FF2B5EF4-FFF2-40B4-BE49-F238E27FC236}">
                  <a16:creationId xmlns:a16="http://schemas.microsoft.com/office/drawing/2014/main" id="{B9F684AD-79A1-2B85-F798-EA8F86D2B53E}"/>
                </a:ext>
              </a:extLst>
            </p:cNvPr>
            <p:cNvPicPr preferRelativeResize="0"/>
            <p:nvPr/>
          </p:nvPicPr>
          <p:blipFill rotWithShape="1">
            <a:blip r:embed="rId5">
              <a:alphaModFix/>
            </a:blip>
            <a:srcRect/>
            <a:stretch/>
          </p:blipFill>
          <p:spPr>
            <a:xfrm>
              <a:off x="372979" y="2009129"/>
              <a:ext cx="6496893" cy="4148620"/>
            </a:xfrm>
            <a:prstGeom prst="rect">
              <a:avLst/>
            </a:prstGeom>
            <a:noFill/>
            <a:ln>
              <a:noFill/>
            </a:ln>
          </p:spPr>
        </p:pic>
        <p:pic>
          <p:nvPicPr>
            <p:cNvPr id="7" name="Google Shape;146;p10" descr="Water Level Measurement Stock Footage Video (100% Royalty-free) 10061381 |  Shutterstock">
              <a:extLst>
                <a:ext uri="{FF2B5EF4-FFF2-40B4-BE49-F238E27FC236}">
                  <a16:creationId xmlns:a16="http://schemas.microsoft.com/office/drawing/2014/main" id="{D6406EEA-DD5F-531D-E80B-BF69D9009C67}"/>
                </a:ext>
              </a:extLst>
            </p:cNvPr>
            <p:cNvPicPr preferRelativeResize="0"/>
            <p:nvPr/>
          </p:nvPicPr>
          <p:blipFill rotWithShape="1">
            <a:blip r:embed="rId6">
              <a:alphaModFix/>
            </a:blip>
            <a:srcRect l="27746" r="27357"/>
            <a:stretch/>
          </p:blipFill>
          <p:spPr>
            <a:xfrm>
              <a:off x="4857919" y="3374147"/>
              <a:ext cx="1608543" cy="2018562"/>
            </a:xfrm>
            <a:prstGeom prst="rect">
              <a:avLst/>
            </a:prstGeom>
            <a:noFill/>
            <a:ln>
              <a:noFill/>
            </a:ln>
          </p:spPr>
        </p:pic>
      </p:grpSp>
      <p:sp>
        <p:nvSpPr>
          <p:cNvPr id="2" name="Titel 2">
            <a:extLst>
              <a:ext uri="{FF2B5EF4-FFF2-40B4-BE49-F238E27FC236}">
                <a16:creationId xmlns:a16="http://schemas.microsoft.com/office/drawing/2014/main" id="{4D1B6817-E009-E43A-25BF-7268561820F0}"/>
              </a:ext>
            </a:extLst>
          </p:cNvPr>
          <p:cNvSpPr>
            <a:spLocks noGrp="1"/>
          </p:cNvSpPr>
          <p:nvPr>
            <p:ph type="ctrTitle"/>
          </p:nvPr>
        </p:nvSpPr>
        <p:spPr>
          <a:xfrm>
            <a:off x="1017916" y="526674"/>
            <a:ext cx="10156168" cy="711253"/>
          </a:xfrm>
        </p:spPr>
        <p:txBody>
          <a:bodyPr>
            <a:normAutofit fontScale="90000"/>
          </a:bodyPr>
          <a:lstStyle/>
          <a:p>
            <a:r>
              <a:rPr lang="nl-NL" dirty="0" err="1"/>
              <a:t>Measurements</a:t>
            </a:r>
            <a:r>
              <a:rPr lang="nl-NL" dirty="0"/>
              <a:t> in </a:t>
            </a:r>
            <a:br>
              <a:rPr lang="nl-NL" dirty="0"/>
            </a:br>
            <a:r>
              <a:rPr lang="nl-NL" dirty="0" err="1"/>
              <a:t>the</a:t>
            </a:r>
            <a:r>
              <a:rPr lang="nl-NL" dirty="0"/>
              <a:t> model</a:t>
            </a:r>
          </a:p>
        </p:txBody>
      </p:sp>
      <p:pic>
        <p:nvPicPr>
          <p:cNvPr id="4" name="Google Shape;185;p12">
            <a:extLst>
              <a:ext uri="{FF2B5EF4-FFF2-40B4-BE49-F238E27FC236}">
                <a16:creationId xmlns:a16="http://schemas.microsoft.com/office/drawing/2014/main" id="{79344F4F-DB63-E2F7-3CE8-56ACA58B02E4}"/>
              </a:ext>
            </a:extLst>
          </p:cNvPr>
          <p:cNvPicPr preferRelativeResize="0"/>
          <p:nvPr/>
        </p:nvPicPr>
        <p:blipFill rotWithShape="1">
          <a:blip r:embed="rId7">
            <a:alphaModFix/>
          </a:blip>
          <a:srcRect/>
          <a:stretch/>
        </p:blipFill>
        <p:spPr>
          <a:xfrm>
            <a:off x="6467166" y="3886619"/>
            <a:ext cx="4023144" cy="1915975"/>
          </a:xfrm>
          <a:prstGeom prst="rect">
            <a:avLst/>
          </a:prstGeom>
          <a:noFill/>
          <a:ln>
            <a:noFill/>
          </a:ln>
        </p:spPr>
      </p:pic>
      <p:grpSp>
        <p:nvGrpSpPr>
          <p:cNvPr id="8" name="Groep 7">
            <a:extLst>
              <a:ext uri="{FF2B5EF4-FFF2-40B4-BE49-F238E27FC236}">
                <a16:creationId xmlns:a16="http://schemas.microsoft.com/office/drawing/2014/main" id="{6B6F9BEE-1622-BB16-80A8-40E881EA9983}"/>
              </a:ext>
            </a:extLst>
          </p:cNvPr>
          <p:cNvGrpSpPr/>
          <p:nvPr/>
        </p:nvGrpSpPr>
        <p:grpSpPr>
          <a:xfrm>
            <a:off x="6995432" y="204970"/>
            <a:ext cx="4285186" cy="1361280"/>
            <a:chOff x="775701" y="1633261"/>
            <a:chExt cx="10400958" cy="3689505"/>
          </a:xfrm>
        </p:grpSpPr>
        <p:sp>
          <p:nvSpPr>
            <p:cNvPr id="11" name="Stroomdiagram: Magnetische schijf 10">
              <a:extLst>
                <a:ext uri="{FF2B5EF4-FFF2-40B4-BE49-F238E27FC236}">
                  <a16:creationId xmlns:a16="http://schemas.microsoft.com/office/drawing/2014/main" id="{404A26A2-34BC-B28F-A361-A49A9B95ABE1}"/>
                </a:ext>
              </a:extLst>
            </p:cNvPr>
            <p:cNvSpPr/>
            <p:nvPr/>
          </p:nvSpPr>
          <p:spPr>
            <a:xfrm>
              <a:off x="775701" y="3445914"/>
              <a:ext cx="2322184" cy="1861391"/>
            </a:xfrm>
            <a:prstGeom prst="flowChartMagneticDisk">
              <a:avLst/>
            </a:prstGeom>
            <a:solidFill>
              <a:srgbClr val="00B0F0"/>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sz="700"/>
            </a:p>
          </p:txBody>
        </p:sp>
        <p:sp>
          <p:nvSpPr>
            <p:cNvPr id="12" name="Stroomdiagram: Magnetische schijf 11">
              <a:extLst>
                <a:ext uri="{FF2B5EF4-FFF2-40B4-BE49-F238E27FC236}">
                  <a16:creationId xmlns:a16="http://schemas.microsoft.com/office/drawing/2014/main" id="{E25A3DA6-1803-FCCE-CDC1-B4FC68E1DCFA}"/>
                </a:ext>
              </a:extLst>
            </p:cNvPr>
            <p:cNvSpPr/>
            <p:nvPr/>
          </p:nvSpPr>
          <p:spPr>
            <a:xfrm>
              <a:off x="4718518" y="3461375"/>
              <a:ext cx="2322184" cy="1861391"/>
            </a:xfrm>
            <a:prstGeom prst="flowChartMagneticDisk">
              <a:avLst/>
            </a:prstGeom>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sz="700"/>
            </a:p>
          </p:txBody>
        </p:sp>
        <p:pic>
          <p:nvPicPr>
            <p:cNvPr id="13" name="Graphic 12" descr="Regen">
              <a:extLst>
                <a:ext uri="{FF2B5EF4-FFF2-40B4-BE49-F238E27FC236}">
                  <a16:creationId xmlns:a16="http://schemas.microsoft.com/office/drawing/2014/main" id="{1A9CC750-A9A9-8BCB-6E57-5C3D917F102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78828" y="1633261"/>
              <a:ext cx="1966356" cy="1966356"/>
            </a:xfrm>
            <a:prstGeom prst="rect">
              <a:avLst/>
            </a:prstGeom>
          </p:spPr>
        </p:pic>
        <p:sp>
          <p:nvSpPr>
            <p:cNvPr id="14" name="Tekstvak 13">
              <a:extLst>
                <a:ext uri="{FF2B5EF4-FFF2-40B4-BE49-F238E27FC236}">
                  <a16:creationId xmlns:a16="http://schemas.microsoft.com/office/drawing/2014/main" id="{DBA14407-6697-F16E-B112-6A62F58D75A5}"/>
                </a:ext>
              </a:extLst>
            </p:cNvPr>
            <p:cNvSpPr txBox="1"/>
            <p:nvPr/>
          </p:nvSpPr>
          <p:spPr>
            <a:xfrm>
              <a:off x="976223" y="4200691"/>
              <a:ext cx="1848611" cy="500504"/>
            </a:xfrm>
            <a:prstGeom prst="rect">
              <a:avLst/>
            </a:prstGeom>
            <a:noFill/>
          </p:spPr>
          <p:txBody>
            <a:bodyPr wrap="square" rtlCol="0">
              <a:spAutoFit/>
            </a:bodyPr>
            <a:lstStyle/>
            <a:p>
              <a:pPr algn="ctr"/>
              <a:r>
                <a:rPr lang="nl-NL" sz="600" dirty="0"/>
                <a:t>RR</a:t>
              </a:r>
            </a:p>
          </p:txBody>
        </p:sp>
        <p:sp>
          <p:nvSpPr>
            <p:cNvPr id="15" name="Tekstvak 14">
              <a:extLst>
                <a:ext uri="{FF2B5EF4-FFF2-40B4-BE49-F238E27FC236}">
                  <a16:creationId xmlns:a16="http://schemas.microsoft.com/office/drawing/2014/main" id="{F7CF8BC0-1B1A-ED3D-DFF0-ADA612F6D489}"/>
                </a:ext>
              </a:extLst>
            </p:cNvPr>
            <p:cNvSpPr txBox="1"/>
            <p:nvPr/>
          </p:nvSpPr>
          <p:spPr>
            <a:xfrm>
              <a:off x="4807911" y="4288288"/>
              <a:ext cx="2048417" cy="500504"/>
            </a:xfrm>
            <a:prstGeom prst="rect">
              <a:avLst/>
            </a:prstGeom>
            <a:noFill/>
          </p:spPr>
          <p:txBody>
            <a:bodyPr wrap="square" rtlCol="0">
              <a:spAutoFit/>
            </a:bodyPr>
            <a:lstStyle/>
            <a:p>
              <a:pPr algn="ctr"/>
              <a:r>
                <a:rPr lang="nl-NL" sz="600" dirty="0"/>
                <a:t>CF</a:t>
              </a:r>
            </a:p>
          </p:txBody>
        </p:sp>
        <p:sp>
          <p:nvSpPr>
            <p:cNvPr id="16" name="Pijl: rechts 15">
              <a:extLst>
                <a:ext uri="{FF2B5EF4-FFF2-40B4-BE49-F238E27FC236}">
                  <a16:creationId xmlns:a16="http://schemas.microsoft.com/office/drawing/2014/main" id="{30F99FC0-D0A6-585B-871A-5B5B699AE334}"/>
                </a:ext>
              </a:extLst>
            </p:cNvPr>
            <p:cNvSpPr/>
            <p:nvPr/>
          </p:nvSpPr>
          <p:spPr>
            <a:xfrm>
              <a:off x="3383979" y="4257303"/>
              <a:ext cx="1053821" cy="3325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sz="700"/>
            </a:p>
          </p:txBody>
        </p:sp>
        <p:sp>
          <p:nvSpPr>
            <p:cNvPr id="17" name="Pijl: rechts 16">
              <a:extLst>
                <a:ext uri="{FF2B5EF4-FFF2-40B4-BE49-F238E27FC236}">
                  <a16:creationId xmlns:a16="http://schemas.microsoft.com/office/drawing/2014/main" id="{CDB48D75-28DD-B93D-BFCE-ABD2A8C02587}"/>
                </a:ext>
              </a:extLst>
            </p:cNvPr>
            <p:cNvSpPr/>
            <p:nvPr/>
          </p:nvSpPr>
          <p:spPr>
            <a:xfrm>
              <a:off x="7321420" y="4257303"/>
              <a:ext cx="1028292" cy="3325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sz="700"/>
            </a:p>
          </p:txBody>
        </p:sp>
        <p:sp>
          <p:nvSpPr>
            <p:cNvPr id="18" name="Rechthoek: afgeronde hoeken 17">
              <a:extLst>
                <a:ext uri="{FF2B5EF4-FFF2-40B4-BE49-F238E27FC236}">
                  <a16:creationId xmlns:a16="http://schemas.microsoft.com/office/drawing/2014/main" id="{739C08CA-4E8B-B02C-49D0-87B847B87FC6}"/>
                </a:ext>
              </a:extLst>
            </p:cNvPr>
            <p:cNvSpPr/>
            <p:nvPr/>
          </p:nvSpPr>
          <p:spPr>
            <a:xfrm>
              <a:off x="8668987" y="3871356"/>
              <a:ext cx="2507672" cy="1104405"/>
            </a:xfrm>
            <a:prstGeom prst="roundRect">
              <a:avLst/>
            </a:prstGeom>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600" dirty="0">
                  <a:solidFill>
                    <a:schemeClr val="tx1"/>
                  </a:solidFill>
                </a:rPr>
                <a:t>Forecast</a:t>
              </a:r>
            </a:p>
          </p:txBody>
        </p:sp>
        <p:sp>
          <p:nvSpPr>
            <p:cNvPr id="19" name="Tekstvak 18">
              <a:extLst>
                <a:ext uri="{FF2B5EF4-FFF2-40B4-BE49-F238E27FC236}">
                  <a16:creationId xmlns:a16="http://schemas.microsoft.com/office/drawing/2014/main" id="{5600534A-9161-2990-5299-88692EBEB689}"/>
                </a:ext>
              </a:extLst>
            </p:cNvPr>
            <p:cNvSpPr txBox="1"/>
            <p:nvPr/>
          </p:nvSpPr>
          <p:spPr>
            <a:xfrm>
              <a:off x="3620095" y="3787784"/>
              <a:ext cx="1060835" cy="500504"/>
            </a:xfrm>
            <a:prstGeom prst="rect">
              <a:avLst/>
            </a:prstGeom>
            <a:noFill/>
          </p:spPr>
          <p:txBody>
            <a:bodyPr wrap="square" rtlCol="0">
              <a:spAutoFit/>
            </a:bodyPr>
            <a:lstStyle/>
            <a:p>
              <a:r>
                <a:rPr lang="nl-NL" sz="600" dirty="0"/>
                <a:t>Q</a:t>
              </a:r>
            </a:p>
          </p:txBody>
        </p:sp>
        <p:sp>
          <p:nvSpPr>
            <p:cNvPr id="20" name="Tekstvak 19">
              <a:extLst>
                <a:ext uri="{FF2B5EF4-FFF2-40B4-BE49-F238E27FC236}">
                  <a16:creationId xmlns:a16="http://schemas.microsoft.com/office/drawing/2014/main" id="{EDC9005D-6FDE-5F47-4136-894A3E92E7B2}"/>
                </a:ext>
              </a:extLst>
            </p:cNvPr>
            <p:cNvSpPr txBox="1"/>
            <p:nvPr/>
          </p:nvSpPr>
          <p:spPr>
            <a:xfrm>
              <a:off x="7413826" y="3743723"/>
              <a:ext cx="1706186" cy="500504"/>
            </a:xfrm>
            <a:prstGeom prst="rect">
              <a:avLst/>
            </a:prstGeom>
            <a:noFill/>
          </p:spPr>
          <p:txBody>
            <a:bodyPr wrap="square" rtlCol="0">
              <a:spAutoFit/>
            </a:bodyPr>
            <a:lstStyle/>
            <a:p>
              <a:r>
                <a:rPr lang="nl-NL" sz="600" dirty="0"/>
                <a:t>Q/H</a:t>
              </a:r>
            </a:p>
          </p:txBody>
        </p:sp>
      </p:grpSp>
    </p:spTree>
    <p:extLst>
      <p:ext uri="{BB962C8B-B14F-4D97-AF65-F5344CB8AC3E}">
        <p14:creationId xmlns:p14="http://schemas.microsoft.com/office/powerpoint/2010/main" val="1892105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fbeelding 4" descr="Afbeelding met tekst, diagram, Perceel, lijn&#10;&#10;Automatisch gegenereerde beschrijving">
            <a:extLst>
              <a:ext uri="{FF2B5EF4-FFF2-40B4-BE49-F238E27FC236}">
                <a16:creationId xmlns:a16="http://schemas.microsoft.com/office/drawing/2014/main" id="{862BFA24-ABB9-E1F0-67F6-493E16DA05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7607" y="1571535"/>
            <a:ext cx="6156593" cy="4104396"/>
          </a:xfrm>
          <a:prstGeom prst="rect">
            <a:avLst/>
          </a:prstGeom>
        </p:spPr>
      </p:pic>
      <p:sp>
        <p:nvSpPr>
          <p:cNvPr id="22" name="Title 21">
            <a:extLst>
              <a:ext uri="{FF2B5EF4-FFF2-40B4-BE49-F238E27FC236}">
                <a16:creationId xmlns:a16="http://schemas.microsoft.com/office/drawing/2014/main" id="{F64D72E4-75C6-FC7C-131B-AE1D6115163D}"/>
              </a:ext>
            </a:extLst>
          </p:cNvPr>
          <p:cNvSpPr>
            <a:spLocks noGrp="1"/>
          </p:cNvSpPr>
          <p:nvPr>
            <p:ph type="ctrTitle"/>
          </p:nvPr>
        </p:nvSpPr>
        <p:spPr/>
        <p:txBody>
          <a:bodyPr/>
          <a:lstStyle/>
          <a:p>
            <a:r>
              <a:rPr lang="en-GB" dirty="0"/>
              <a:t>Keeping our models close to reality</a:t>
            </a:r>
            <a:endParaRPr lang="LID4096" dirty="0"/>
          </a:p>
        </p:txBody>
      </p:sp>
      <p:sp>
        <p:nvSpPr>
          <p:cNvPr id="24" name="TextBox 23">
            <a:extLst>
              <a:ext uri="{FF2B5EF4-FFF2-40B4-BE49-F238E27FC236}">
                <a16:creationId xmlns:a16="http://schemas.microsoft.com/office/drawing/2014/main" id="{239481A4-92D7-9931-6F5E-62AAC0AF145F}"/>
              </a:ext>
            </a:extLst>
          </p:cNvPr>
          <p:cNvSpPr txBox="1"/>
          <p:nvPr/>
        </p:nvSpPr>
        <p:spPr>
          <a:xfrm>
            <a:off x="7721092" y="4548422"/>
            <a:ext cx="3561588" cy="1200329"/>
          </a:xfrm>
          <a:prstGeom prst="rect">
            <a:avLst/>
          </a:prstGeom>
          <a:noFill/>
        </p:spPr>
        <p:txBody>
          <a:bodyPr wrap="square">
            <a:spAutoFit/>
          </a:bodyPr>
          <a:lstStyle/>
          <a:p>
            <a:r>
              <a:rPr lang="" dirty="0"/>
              <a:t>Data assimilation can correct the model, but better rainfall input gives the model a better start.</a:t>
            </a:r>
            <a:endParaRPr lang="LID4096" dirty="0"/>
          </a:p>
        </p:txBody>
      </p:sp>
    </p:spTree>
    <p:extLst>
      <p:ext uri="{BB962C8B-B14F-4D97-AF65-F5344CB8AC3E}">
        <p14:creationId xmlns:p14="http://schemas.microsoft.com/office/powerpoint/2010/main" val="31134192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CD5198-F627-B6F9-40D2-787066C14281}"/>
            </a:ext>
          </a:extLst>
        </p:cNvPr>
        <p:cNvGrpSpPr/>
        <p:nvPr/>
      </p:nvGrpSpPr>
      <p:grpSpPr>
        <a:xfrm>
          <a:off x="0" y="0"/>
          <a:ext cx="0" cy="0"/>
          <a:chOff x="0" y="0"/>
          <a:chExt cx="0" cy="0"/>
        </a:xfrm>
      </p:grpSpPr>
      <p:sp>
        <p:nvSpPr>
          <p:cNvPr id="5" name="TextBox 4"/>
          <p:cNvSpPr txBox="1"/>
          <p:nvPr/>
        </p:nvSpPr>
        <p:spPr>
          <a:xfrm>
            <a:off x="1138621" y="697992"/>
            <a:ext cx="9966960" cy="502920"/>
          </a:xfrm>
          <a:prstGeom prst="rect">
            <a:avLst/>
          </a:prstGeom>
          <a:noFill/>
        </p:spPr>
        <p:txBody>
          <a:bodyPr wrap="square" lIns="0" tIns="0" bIns="0">
            <a:spAutoFit/>
          </a:bodyPr>
          <a:lstStyle/>
          <a:p>
            <a:pPr>
              <a:defRPr sz="2600" b="1">
                <a:solidFill>
                  <a:srgbClr val="1F3659"/>
                </a:solidFill>
                <a:latin typeface="Aptos Display"/>
              </a:defRPr>
            </a:pPr>
            <a:r>
              <a:rPr dirty="0"/>
              <a:t>The hidden work behind the network</a:t>
            </a:r>
          </a:p>
        </p:txBody>
      </p:sp>
      <p:sp>
        <p:nvSpPr>
          <p:cNvPr id="6" name="Rounded Rectangle 5"/>
          <p:cNvSpPr/>
          <p:nvPr/>
        </p:nvSpPr>
        <p:spPr>
          <a:xfrm>
            <a:off x="3133888" y="1384835"/>
            <a:ext cx="4876800" cy="685800"/>
          </a:xfrm>
          <a:prstGeom prst="roundRect">
            <a:avLst/>
          </a:prstGeom>
          <a:solidFill>
            <a:srgbClr val="FFFFFF"/>
          </a:solidFill>
          <a:ln w="15240">
            <a:solidFill>
              <a:srgbClr val="259AD3"/>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800" b="1">
                <a:solidFill>
                  <a:srgbClr val="1F3659"/>
                </a:solidFill>
                <a:latin typeface="Aptos"/>
              </a:defRPr>
            </a:pPr>
            <a:r>
              <a:t>What people see: rain gauges + dashboard</a:t>
            </a:r>
          </a:p>
        </p:txBody>
      </p:sp>
      <p:sp>
        <p:nvSpPr>
          <p:cNvPr id="7" name="Rectangle 6"/>
          <p:cNvSpPr/>
          <p:nvPr/>
        </p:nvSpPr>
        <p:spPr>
          <a:xfrm>
            <a:off x="685800" y="2542542"/>
            <a:ext cx="9646920" cy="73152"/>
          </a:xfrm>
          <a:prstGeom prst="rect">
            <a:avLst/>
          </a:prstGeom>
          <a:solidFill>
            <a:srgbClr val="259AD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274017" y="2721395"/>
            <a:ext cx="4114800" cy="320040"/>
          </a:xfrm>
          <a:prstGeom prst="rect">
            <a:avLst/>
          </a:prstGeom>
          <a:noFill/>
        </p:spPr>
        <p:txBody>
          <a:bodyPr wrap="square" lIns="45720" tIns="18288" rIns="45720" bIns="18288">
            <a:spAutoFit/>
          </a:bodyPr>
          <a:lstStyle/>
          <a:p>
            <a:pPr>
              <a:defRPr sz="1700" b="1">
                <a:solidFill>
                  <a:srgbClr val="1F3659"/>
                </a:solidFill>
                <a:latin typeface="Aptos"/>
              </a:defRPr>
            </a:pPr>
            <a:r>
              <a:rPr dirty="0"/>
              <a:t>What keeps it alive:</a:t>
            </a:r>
          </a:p>
        </p:txBody>
      </p:sp>
      <p:sp>
        <p:nvSpPr>
          <p:cNvPr id="9" name="Rounded Rectangle 8"/>
          <p:cNvSpPr/>
          <p:nvPr/>
        </p:nvSpPr>
        <p:spPr>
          <a:xfrm rot="561444">
            <a:off x="3643910" y="2822241"/>
            <a:ext cx="1600200" cy="502920"/>
          </a:xfrm>
          <a:prstGeom prst="roundRect">
            <a:avLst/>
          </a:prstGeom>
          <a:solidFill>
            <a:srgbClr val="F2F9FE"/>
          </a:solidFill>
          <a:ln w="15240">
            <a:solidFill>
              <a:srgbClr val="626E7A"/>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100" b="1">
                <a:solidFill>
                  <a:srgbClr val="1F3659"/>
                </a:solidFill>
                <a:latin typeface="Aptos"/>
              </a:defRPr>
            </a:pPr>
            <a:r>
              <a:t>Wi‑Fi changes</a:t>
            </a:r>
          </a:p>
        </p:txBody>
      </p:sp>
      <p:sp>
        <p:nvSpPr>
          <p:cNvPr id="10" name="Rounded Rectangle 9"/>
          <p:cNvSpPr/>
          <p:nvPr/>
        </p:nvSpPr>
        <p:spPr>
          <a:xfrm rot="371837">
            <a:off x="5186802" y="3712846"/>
            <a:ext cx="1600200" cy="502920"/>
          </a:xfrm>
          <a:prstGeom prst="roundRect">
            <a:avLst/>
          </a:prstGeom>
          <a:solidFill>
            <a:srgbClr val="F2F9FE"/>
          </a:solidFill>
          <a:ln w="15240">
            <a:solidFill>
              <a:srgbClr val="626E7A"/>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100" b="1">
                <a:solidFill>
                  <a:srgbClr val="1F3659"/>
                </a:solidFill>
                <a:latin typeface="Aptos"/>
              </a:defRPr>
            </a:pPr>
            <a:r>
              <a:rPr dirty="0"/>
              <a:t>API </a:t>
            </a:r>
            <a:r>
              <a:rPr lang="en-GB" dirty="0"/>
              <a:t>connections</a:t>
            </a:r>
            <a:endParaRPr dirty="0"/>
          </a:p>
        </p:txBody>
      </p:sp>
      <p:sp>
        <p:nvSpPr>
          <p:cNvPr id="11" name="Rounded Rectangle 10"/>
          <p:cNvSpPr/>
          <p:nvPr/>
        </p:nvSpPr>
        <p:spPr>
          <a:xfrm>
            <a:off x="5503284" y="2827126"/>
            <a:ext cx="1600200" cy="502920"/>
          </a:xfrm>
          <a:prstGeom prst="roundRect">
            <a:avLst/>
          </a:prstGeom>
          <a:solidFill>
            <a:srgbClr val="F2F9FE"/>
          </a:solidFill>
          <a:ln w="15240">
            <a:solidFill>
              <a:srgbClr val="626E7A"/>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100" b="1">
                <a:solidFill>
                  <a:srgbClr val="1F3659"/>
                </a:solidFill>
                <a:latin typeface="Aptos"/>
              </a:defRPr>
            </a:pPr>
            <a:r>
              <a:t>database</a:t>
            </a:r>
          </a:p>
        </p:txBody>
      </p:sp>
      <p:sp>
        <p:nvSpPr>
          <p:cNvPr id="12" name="Rounded Rectangle 11"/>
          <p:cNvSpPr/>
          <p:nvPr/>
        </p:nvSpPr>
        <p:spPr>
          <a:xfrm rot="1134775">
            <a:off x="8607614" y="3639598"/>
            <a:ext cx="1600200" cy="502920"/>
          </a:xfrm>
          <a:prstGeom prst="roundRect">
            <a:avLst/>
          </a:prstGeom>
          <a:solidFill>
            <a:srgbClr val="F2F9FE"/>
          </a:solidFill>
          <a:ln w="15240">
            <a:solidFill>
              <a:srgbClr val="626E7A"/>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100" b="1">
                <a:solidFill>
                  <a:srgbClr val="1F3659"/>
                </a:solidFill>
                <a:latin typeface="Aptos"/>
              </a:defRPr>
            </a:pPr>
            <a:r>
              <a:t>quality control</a:t>
            </a:r>
          </a:p>
        </p:txBody>
      </p:sp>
      <p:sp>
        <p:nvSpPr>
          <p:cNvPr id="13" name="Rounded Rectangle 12"/>
          <p:cNvSpPr/>
          <p:nvPr/>
        </p:nvSpPr>
        <p:spPr>
          <a:xfrm rot="20653216">
            <a:off x="5136289" y="4729755"/>
            <a:ext cx="1600200" cy="502920"/>
          </a:xfrm>
          <a:prstGeom prst="roundRect">
            <a:avLst/>
          </a:prstGeom>
          <a:solidFill>
            <a:srgbClr val="F2F9FE"/>
          </a:solidFill>
          <a:ln w="15240">
            <a:solidFill>
              <a:srgbClr val="626E7A"/>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100" b="1">
                <a:solidFill>
                  <a:srgbClr val="1F3659"/>
                </a:solidFill>
                <a:latin typeface="Aptos"/>
              </a:defRPr>
            </a:pPr>
            <a:r>
              <a:rPr dirty="0"/>
              <a:t>cleaning &amp; maintenance</a:t>
            </a:r>
          </a:p>
        </p:txBody>
      </p:sp>
      <p:sp>
        <p:nvSpPr>
          <p:cNvPr id="14" name="Rounded Rectangle 13"/>
          <p:cNvSpPr/>
          <p:nvPr/>
        </p:nvSpPr>
        <p:spPr>
          <a:xfrm rot="20684879">
            <a:off x="8488005" y="4495925"/>
            <a:ext cx="1600200" cy="502920"/>
          </a:xfrm>
          <a:prstGeom prst="roundRect">
            <a:avLst/>
          </a:prstGeom>
          <a:solidFill>
            <a:srgbClr val="F2F9FE"/>
          </a:solidFill>
          <a:ln w="15240">
            <a:solidFill>
              <a:srgbClr val="626E7A"/>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100" b="1">
                <a:solidFill>
                  <a:srgbClr val="1F3659"/>
                </a:solidFill>
                <a:latin typeface="Aptos"/>
              </a:defRPr>
            </a:pPr>
            <a:r>
              <a:t>participant contact</a:t>
            </a:r>
          </a:p>
        </p:txBody>
      </p:sp>
      <p:sp>
        <p:nvSpPr>
          <p:cNvPr id="15" name="Rounded Rectangle 14"/>
          <p:cNvSpPr/>
          <p:nvPr/>
        </p:nvSpPr>
        <p:spPr>
          <a:xfrm rot="1264397">
            <a:off x="6996740" y="3698749"/>
            <a:ext cx="1600200" cy="502920"/>
          </a:xfrm>
          <a:prstGeom prst="roundRect">
            <a:avLst/>
          </a:prstGeom>
          <a:solidFill>
            <a:srgbClr val="F2F9FE"/>
          </a:solidFill>
          <a:ln w="15240">
            <a:solidFill>
              <a:srgbClr val="626E7A"/>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100" b="1">
                <a:solidFill>
                  <a:srgbClr val="1F3659"/>
                </a:solidFill>
                <a:latin typeface="Aptos"/>
              </a:defRPr>
            </a:pPr>
            <a:r>
              <a:rPr lang="" sz="1100" b="1" dirty="0"/>
              <a:t>selecting useful locations</a:t>
            </a:r>
            <a:endParaRPr dirty="0"/>
          </a:p>
        </p:txBody>
      </p:sp>
      <p:sp>
        <p:nvSpPr>
          <p:cNvPr id="16" name="Rounded Rectangle 15"/>
          <p:cNvSpPr/>
          <p:nvPr/>
        </p:nvSpPr>
        <p:spPr>
          <a:xfrm rot="20866604">
            <a:off x="7668368" y="2834109"/>
            <a:ext cx="1600200" cy="502920"/>
          </a:xfrm>
          <a:prstGeom prst="roundRect">
            <a:avLst/>
          </a:prstGeom>
          <a:solidFill>
            <a:srgbClr val="F2F9FE"/>
          </a:solidFill>
          <a:ln w="15240">
            <a:solidFill>
              <a:srgbClr val="626E7A"/>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100" b="1">
                <a:solidFill>
                  <a:srgbClr val="1F3659"/>
                </a:solidFill>
                <a:latin typeface="Aptos"/>
              </a:defRPr>
            </a:pPr>
            <a:r>
              <a:t>documentation</a:t>
            </a:r>
          </a:p>
        </p:txBody>
      </p:sp>
      <p:sp>
        <p:nvSpPr>
          <p:cNvPr id="2" name="Rounded Rectangle 13">
            <a:extLst>
              <a:ext uri="{FF2B5EF4-FFF2-40B4-BE49-F238E27FC236}">
                <a16:creationId xmlns:a16="http://schemas.microsoft.com/office/drawing/2014/main" id="{359A76F6-2D68-EE9E-1B23-38D7B8A219B7}"/>
              </a:ext>
            </a:extLst>
          </p:cNvPr>
          <p:cNvSpPr/>
          <p:nvPr/>
        </p:nvSpPr>
        <p:spPr>
          <a:xfrm rot="336809">
            <a:off x="6819728" y="4553474"/>
            <a:ext cx="1600200" cy="502920"/>
          </a:xfrm>
          <a:prstGeom prst="roundRect">
            <a:avLst/>
          </a:prstGeom>
          <a:solidFill>
            <a:srgbClr val="F2F9FE"/>
          </a:solidFill>
          <a:ln w="15240">
            <a:solidFill>
              <a:srgbClr val="626E7A"/>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100" b="1">
                <a:solidFill>
                  <a:srgbClr val="1F3659"/>
                </a:solidFill>
                <a:latin typeface="Aptos"/>
              </a:defRPr>
            </a:pPr>
            <a:r>
              <a:rPr lang="" sz="1100" b="1" dirty="0"/>
              <a:t>detecting sensor failures</a:t>
            </a:r>
            <a:endParaRPr dirty="0"/>
          </a:p>
        </p:txBody>
      </p:sp>
      <p:sp>
        <p:nvSpPr>
          <p:cNvPr id="18" name="Rounded Rectangle 13">
            <a:extLst>
              <a:ext uri="{FF2B5EF4-FFF2-40B4-BE49-F238E27FC236}">
                <a16:creationId xmlns:a16="http://schemas.microsoft.com/office/drawing/2014/main" id="{C8627FBE-8407-44E0-F175-4215932FB4B7}"/>
              </a:ext>
            </a:extLst>
          </p:cNvPr>
          <p:cNvSpPr/>
          <p:nvPr/>
        </p:nvSpPr>
        <p:spPr>
          <a:xfrm rot="21369702">
            <a:off x="9409423" y="3009004"/>
            <a:ext cx="1600200" cy="502920"/>
          </a:xfrm>
          <a:prstGeom prst="roundRect">
            <a:avLst/>
          </a:prstGeom>
          <a:solidFill>
            <a:srgbClr val="F2F9FE"/>
          </a:solidFill>
          <a:ln w="15240">
            <a:solidFill>
              <a:srgbClr val="626E7A"/>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100" b="1">
                <a:solidFill>
                  <a:srgbClr val="1F3659"/>
                </a:solidFill>
                <a:latin typeface="Aptos"/>
              </a:defRPr>
            </a:pPr>
            <a:r>
              <a:rPr lang="" sz="1100" b="1" dirty="0"/>
              <a:t>sensors </a:t>
            </a:r>
            <a:r>
              <a:rPr lang="en-GB" sz="1100" b="1" dirty="0"/>
              <a:t>installation</a:t>
            </a:r>
            <a:endParaRPr dirty="0"/>
          </a:p>
        </p:txBody>
      </p:sp>
      <p:sp>
        <p:nvSpPr>
          <p:cNvPr id="19" name="Rounded Rectangle 12">
            <a:extLst>
              <a:ext uri="{FF2B5EF4-FFF2-40B4-BE49-F238E27FC236}">
                <a16:creationId xmlns:a16="http://schemas.microsoft.com/office/drawing/2014/main" id="{C9BBFEAA-D71A-C4A4-B5C1-01F92EC3AB38}"/>
              </a:ext>
            </a:extLst>
          </p:cNvPr>
          <p:cNvSpPr/>
          <p:nvPr/>
        </p:nvSpPr>
        <p:spPr>
          <a:xfrm rot="20532171">
            <a:off x="3401237" y="3568198"/>
            <a:ext cx="1600200" cy="502920"/>
          </a:xfrm>
          <a:prstGeom prst="roundRect">
            <a:avLst/>
          </a:prstGeom>
          <a:solidFill>
            <a:srgbClr val="F2F9FE"/>
          </a:solidFill>
          <a:ln w="15240">
            <a:solidFill>
              <a:srgbClr val="626E7A"/>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100" b="1">
                <a:solidFill>
                  <a:srgbClr val="1F3659"/>
                </a:solidFill>
                <a:latin typeface="Aptos"/>
              </a:defRPr>
            </a:pPr>
            <a:r>
              <a:rPr lang="" sz="1100" b="1" dirty="0"/>
              <a:t>replacing or relocating stations</a:t>
            </a:r>
            <a:endParaRPr dirty="0"/>
          </a:p>
        </p:txBody>
      </p:sp>
      <p:sp>
        <p:nvSpPr>
          <p:cNvPr id="20" name="Rounded Rectangle 12">
            <a:extLst>
              <a:ext uri="{FF2B5EF4-FFF2-40B4-BE49-F238E27FC236}">
                <a16:creationId xmlns:a16="http://schemas.microsoft.com/office/drawing/2014/main" id="{84A6CA81-6730-CFA9-8544-C6F89662DF78}"/>
              </a:ext>
            </a:extLst>
          </p:cNvPr>
          <p:cNvSpPr/>
          <p:nvPr/>
        </p:nvSpPr>
        <p:spPr>
          <a:xfrm rot="21148507">
            <a:off x="3738689" y="4290026"/>
            <a:ext cx="1600200" cy="502920"/>
          </a:xfrm>
          <a:prstGeom prst="roundRect">
            <a:avLst/>
          </a:prstGeom>
          <a:solidFill>
            <a:srgbClr val="F2F9FE"/>
          </a:solidFill>
          <a:ln w="15240">
            <a:solidFill>
              <a:srgbClr val="626E7A"/>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1100" b="1">
                <a:solidFill>
                  <a:srgbClr val="1F3659"/>
                </a:solidFill>
                <a:latin typeface="Aptos"/>
              </a:defRPr>
            </a:pPr>
            <a:r>
              <a:rPr lang="en-GB" dirty="0"/>
              <a:t>Keeping our knowledge up to date</a:t>
            </a:r>
            <a:endParaRPr dirty="0"/>
          </a:p>
        </p:txBody>
      </p:sp>
      <p:sp>
        <p:nvSpPr>
          <p:cNvPr id="21" name="Rounded Rectangle 7">
            <a:extLst>
              <a:ext uri="{FF2B5EF4-FFF2-40B4-BE49-F238E27FC236}">
                <a16:creationId xmlns:a16="http://schemas.microsoft.com/office/drawing/2014/main" id="{1BC919DC-307F-0835-E3C4-9F4036ACD925}"/>
              </a:ext>
            </a:extLst>
          </p:cNvPr>
          <p:cNvSpPr/>
          <p:nvPr/>
        </p:nvSpPr>
        <p:spPr>
          <a:xfrm>
            <a:off x="1371600" y="5321300"/>
            <a:ext cx="9509760" cy="502920"/>
          </a:xfrm>
          <a:prstGeom prst="roundRect">
            <a:avLst/>
          </a:prstGeom>
          <a:solidFill>
            <a:srgbClr val="203859"/>
          </a:solidFill>
          <a:ln w="12700">
            <a:solidFill>
              <a:srgbClr val="A0BED2"/>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solidFill>
                  <a:srgbClr val="1F3659"/>
                </a:solidFill>
                <a:latin typeface="Aptos"/>
              </a:defRPr>
            </a:pPr>
            <a:r>
              <a:rPr lang="en-GB" sz="1600" dirty="0">
                <a:solidFill>
                  <a:schemeClr val="bg1"/>
                </a:solidFill>
              </a:rPr>
              <a:t>Buying sensors is easy. Keeping the network alive is the real work.</a:t>
            </a:r>
          </a:p>
        </p:txBody>
      </p:sp>
      <p:pic>
        <p:nvPicPr>
          <p:cNvPr id="24" name="Afbeelding 20" descr="Afbeelding met tekst, schermopname, kaart, diagram&#10;&#10;Door AI gegenereerde inhoud is mogelijk onjuist.">
            <a:extLst>
              <a:ext uri="{FF2B5EF4-FFF2-40B4-BE49-F238E27FC236}">
                <a16:creationId xmlns:a16="http://schemas.microsoft.com/office/drawing/2014/main" id="{E70A08EF-6643-84B5-7D55-EA7B5AA6BECD}"/>
              </a:ext>
            </a:extLst>
          </p:cNvPr>
          <p:cNvPicPr>
            <a:picLocks noChangeAspect="1"/>
          </p:cNvPicPr>
          <p:nvPr/>
        </p:nvPicPr>
        <p:blipFill>
          <a:blip r:embed="rId3">
            <a:extLst>
              <a:ext uri="{28A0092B-C50C-407E-A947-70E740481C1C}">
                <a14:useLocalDpi xmlns:a14="http://schemas.microsoft.com/office/drawing/2010/main" val="0"/>
              </a:ext>
            </a:extLst>
          </a:blip>
          <a:srcRect l="14543" t="29377" r="15679" b="13529"/>
          <a:stretch>
            <a:fillRect/>
          </a:stretch>
        </p:blipFill>
        <p:spPr>
          <a:xfrm rot="600224">
            <a:off x="8717787" y="367851"/>
            <a:ext cx="2730171" cy="1948492"/>
          </a:xfrm>
          <a:prstGeom prst="rect">
            <a:avLst/>
          </a:prstGeom>
        </p:spPr>
      </p:pic>
      <p:pic>
        <p:nvPicPr>
          <p:cNvPr id="26" name="Picture 25">
            <a:extLst>
              <a:ext uri="{FF2B5EF4-FFF2-40B4-BE49-F238E27FC236}">
                <a16:creationId xmlns:a16="http://schemas.microsoft.com/office/drawing/2014/main" id="{4E44A7EF-2126-3FB8-5FD1-55BB9CFCD9F9}"/>
              </a:ext>
            </a:extLst>
          </p:cNvPr>
          <p:cNvPicPr>
            <a:picLocks noChangeAspect="1"/>
          </p:cNvPicPr>
          <p:nvPr/>
        </p:nvPicPr>
        <p:blipFill>
          <a:blip r:embed="rId4"/>
          <a:stretch>
            <a:fillRect/>
          </a:stretch>
        </p:blipFill>
        <p:spPr>
          <a:xfrm rot="20823759">
            <a:off x="247109" y="3401550"/>
            <a:ext cx="2696938" cy="1801884"/>
          </a:xfrm>
          <a:prstGeom prst="rect">
            <a:avLst/>
          </a:prstGeom>
        </p:spPr>
      </p:pic>
    </p:spTree>
    <p:extLst>
      <p:ext uri="{BB962C8B-B14F-4D97-AF65-F5344CB8AC3E}">
        <p14:creationId xmlns:p14="http://schemas.microsoft.com/office/powerpoint/2010/main" val="3850994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10800000">
            <a:off x="18288" y="45720"/>
            <a:ext cx="594360" cy="201168"/>
          </a:xfrm>
          <a:prstGeom prst="arc">
            <a:avLst/>
          </a:prstGeom>
          <a:solidFill>
            <a:srgbClr val="EEF7FD">
              <a:alpha val="0"/>
            </a:srgbClr>
          </a:solidFill>
          <a:ln w="12700">
            <a:solidFill>
              <a:srgbClr val="BEE6F7"/>
            </a:solidFill>
            <a:prstDash val="solid"/>
          </a:ln>
        </p:spPr>
        <p:txBody>
          <a:bodyPr/>
          <a:lstStyle/>
          <a:p>
            <a:endParaRPr lang="LID4096"/>
          </a:p>
        </p:txBody>
      </p:sp>
      <p:sp>
        <p:nvSpPr>
          <p:cNvPr id="3" name="Shape 1"/>
          <p:cNvSpPr/>
          <p:nvPr/>
        </p:nvSpPr>
        <p:spPr>
          <a:xfrm rot="10800000">
            <a:off x="18288" y="182880"/>
            <a:ext cx="594360" cy="201168"/>
          </a:xfrm>
          <a:prstGeom prst="arc">
            <a:avLst/>
          </a:prstGeom>
          <a:solidFill>
            <a:srgbClr val="EEF7FD">
              <a:alpha val="0"/>
            </a:srgbClr>
          </a:solidFill>
          <a:ln w="12700">
            <a:solidFill>
              <a:srgbClr val="BEE6F7"/>
            </a:solidFill>
            <a:prstDash val="solid"/>
          </a:ln>
        </p:spPr>
        <p:txBody>
          <a:bodyPr/>
          <a:lstStyle/>
          <a:p>
            <a:endParaRPr lang="LID4096"/>
          </a:p>
        </p:txBody>
      </p:sp>
      <p:sp>
        <p:nvSpPr>
          <p:cNvPr id="4" name="Shape 2"/>
          <p:cNvSpPr/>
          <p:nvPr/>
        </p:nvSpPr>
        <p:spPr>
          <a:xfrm rot="10800000">
            <a:off x="18288" y="320040"/>
            <a:ext cx="594360" cy="201168"/>
          </a:xfrm>
          <a:prstGeom prst="arc">
            <a:avLst/>
          </a:prstGeom>
          <a:solidFill>
            <a:srgbClr val="EEF7FD">
              <a:alpha val="0"/>
            </a:srgbClr>
          </a:solidFill>
          <a:ln w="12700">
            <a:solidFill>
              <a:srgbClr val="BEE6F7"/>
            </a:solidFill>
            <a:prstDash val="solid"/>
          </a:ln>
        </p:spPr>
        <p:txBody>
          <a:bodyPr/>
          <a:lstStyle/>
          <a:p>
            <a:endParaRPr lang="LID4096"/>
          </a:p>
        </p:txBody>
      </p:sp>
      <p:sp>
        <p:nvSpPr>
          <p:cNvPr id="5" name="Shape 3"/>
          <p:cNvSpPr/>
          <p:nvPr/>
        </p:nvSpPr>
        <p:spPr>
          <a:xfrm rot="10800000">
            <a:off x="18288" y="457200"/>
            <a:ext cx="594360" cy="201168"/>
          </a:xfrm>
          <a:prstGeom prst="arc">
            <a:avLst/>
          </a:prstGeom>
          <a:solidFill>
            <a:srgbClr val="EEF7FD">
              <a:alpha val="0"/>
            </a:srgbClr>
          </a:solidFill>
          <a:ln w="12700">
            <a:solidFill>
              <a:srgbClr val="BEE6F7"/>
            </a:solidFill>
            <a:prstDash val="solid"/>
          </a:ln>
        </p:spPr>
        <p:txBody>
          <a:bodyPr/>
          <a:lstStyle/>
          <a:p>
            <a:endParaRPr lang="LID4096"/>
          </a:p>
        </p:txBody>
      </p:sp>
      <p:sp>
        <p:nvSpPr>
          <p:cNvPr id="6" name="Shape 4"/>
          <p:cNvSpPr/>
          <p:nvPr/>
        </p:nvSpPr>
        <p:spPr>
          <a:xfrm rot="10800000">
            <a:off x="18288" y="594360"/>
            <a:ext cx="594360" cy="201168"/>
          </a:xfrm>
          <a:prstGeom prst="arc">
            <a:avLst/>
          </a:prstGeom>
          <a:solidFill>
            <a:srgbClr val="EEF7FD">
              <a:alpha val="0"/>
            </a:srgbClr>
          </a:solidFill>
          <a:ln w="12700">
            <a:solidFill>
              <a:srgbClr val="BEE6F7"/>
            </a:solidFill>
            <a:prstDash val="solid"/>
          </a:ln>
        </p:spPr>
        <p:txBody>
          <a:bodyPr/>
          <a:lstStyle/>
          <a:p>
            <a:endParaRPr lang="LID4096"/>
          </a:p>
        </p:txBody>
      </p:sp>
      <p:sp>
        <p:nvSpPr>
          <p:cNvPr id="7" name="Shape 5"/>
          <p:cNvSpPr/>
          <p:nvPr/>
        </p:nvSpPr>
        <p:spPr>
          <a:xfrm rot="10800000">
            <a:off x="18288" y="731520"/>
            <a:ext cx="594360" cy="201168"/>
          </a:xfrm>
          <a:prstGeom prst="arc">
            <a:avLst/>
          </a:prstGeom>
          <a:solidFill>
            <a:srgbClr val="EEF7FD">
              <a:alpha val="0"/>
            </a:srgbClr>
          </a:solidFill>
          <a:ln w="12700">
            <a:solidFill>
              <a:srgbClr val="BEE6F7"/>
            </a:solidFill>
            <a:prstDash val="solid"/>
          </a:ln>
        </p:spPr>
        <p:txBody>
          <a:bodyPr/>
          <a:lstStyle/>
          <a:p>
            <a:endParaRPr lang="LID4096"/>
          </a:p>
        </p:txBody>
      </p:sp>
      <p:sp>
        <p:nvSpPr>
          <p:cNvPr id="8" name="Shape 6"/>
          <p:cNvSpPr/>
          <p:nvPr/>
        </p:nvSpPr>
        <p:spPr>
          <a:xfrm rot="10800000">
            <a:off x="18288" y="868680"/>
            <a:ext cx="594360" cy="201168"/>
          </a:xfrm>
          <a:prstGeom prst="arc">
            <a:avLst/>
          </a:prstGeom>
          <a:solidFill>
            <a:srgbClr val="EEF7FD">
              <a:alpha val="0"/>
            </a:srgbClr>
          </a:solidFill>
          <a:ln w="12700">
            <a:solidFill>
              <a:srgbClr val="BEE6F7"/>
            </a:solidFill>
            <a:prstDash val="solid"/>
          </a:ln>
        </p:spPr>
        <p:txBody>
          <a:bodyPr/>
          <a:lstStyle/>
          <a:p>
            <a:endParaRPr lang="LID4096"/>
          </a:p>
        </p:txBody>
      </p:sp>
      <p:sp>
        <p:nvSpPr>
          <p:cNvPr id="9" name="Shape 7"/>
          <p:cNvSpPr/>
          <p:nvPr/>
        </p:nvSpPr>
        <p:spPr>
          <a:xfrm rot="10800000">
            <a:off x="18288" y="1005840"/>
            <a:ext cx="594360" cy="201168"/>
          </a:xfrm>
          <a:prstGeom prst="arc">
            <a:avLst/>
          </a:prstGeom>
          <a:solidFill>
            <a:srgbClr val="EEF7FD">
              <a:alpha val="0"/>
            </a:srgbClr>
          </a:solidFill>
          <a:ln w="12700">
            <a:solidFill>
              <a:srgbClr val="BEE6F7"/>
            </a:solidFill>
            <a:prstDash val="solid"/>
          </a:ln>
        </p:spPr>
        <p:txBody>
          <a:bodyPr/>
          <a:lstStyle/>
          <a:p>
            <a:endParaRPr lang="LID4096"/>
          </a:p>
        </p:txBody>
      </p:sp>
      <p:sp>
        <p:nvSpPr>
          <p:cNvPr id="10" name="Shape 8"/>
          <p:cNvSpPr/>
          <p:nvPr/>
        </p:nvSpPr>
        <p:spPr>
          <a:xfrm rot="10800000">
            <a:off x="18288" y="1143000"/>
            <a:ext cx="594360" cy="201168"/>
          </a:xfrm>
          <a:prstGeom prst="arc">
            <a:avLst/>
          </a:prstGeom>
          <a:solidFill>
            <a:srgbClr val="EEF7FD">
              <a:alpha val="0"/>
            </a:srgbClr>
          </a:solidFill>
          <a:ln w="12700">
            <a:solidFill>
              <a:srgbClr val="BEE6F7"/>
            </a:solidFill>
            <a:prstDash val="solid"/>
          </a:ln>
        </p:spPr>
        <p:txBody>
          <a:bodyPr/>
          <a:lstStyle/>
          <a:p>
            <a:endParaRPr lang="LID4096"/>
          </a:p>
        </p:txBody>
      </p:sp>
      <p:sp>
        <p:nvSpPr>
          <p:cNvPr id="11" name="Shape 9"/>
          <p:cNvSpPr/>
          <p:nvPr/>
        </p:nvSpPr>
        <p:spPr>
          <a:xfrm rot="10800000">
            <a:off x="18288" y="1280160"/>
            <a:ext cx="594360" cy="201168"/>
          </a:xfrm>
          <a:prstGeom prst="arc">
            <a:avLst/>
          </a:prstGeom>
          <a:solidFill>
            <a:srgbClr val="EEF7FD">
              <a:alpha val="0"/>
            </a:srgbClr>
          </a:solidFill>
          <a:ln w="12700">
            <a:solidFill>
              <a:srgbClr val="BEE6F7"/>
            </a:solidFill>
            <a:prstDash val="solid"/>
          </a:ln>
        </p:spPr>
        <p:txBody>
          <a:bodyPr/>
          <a:lstStyle/>
          <a:p>
            <a:endParaRPr lang="LID4096"/>
          </a:p>
        </p:txBody>
      </p:sp>
      <p:sp>
        <p:nvSpPr>
          <p:cNvPr id="12" name="Shape 10"/>
          <p:cNvSpPr/>
          <p:nvPr/>
        </p:nvSpPr>
        <p:spPr>
          <a:xfrm rot="10800000">
            <a:off x="18288" y="1417320"/>
            <a:ext cx="594360" cy="201168"/>
          </a:xfrm>
          <a:prstGeom prst="arc">
            <a:avLst/>
          </a:prstGeom>
          <a:solidFill>
            <a:srgbClr val="EEF7FD">
              <a:alpha val="0"/>
            </a:srgbClr>
          </a:solidFill>
          <a:ln w="12700">
            <a:solidFill>
              <a:srgbClr val="BEE6F7"/>
            </a:solidFill>
            <a:prstDash val="solid"/>
          </a:ln>
        </p:spPr>
        <p:txBody>
          <a:bodyPr/>
          <a:lstStyle/>
          <a:p>
            <a:endParaRPr lang="LID4096"/>
          </a:p>
        </p:txBody>
      </p:sp>
      <p:sp>
        <p:nvSpPr>
          <p:cNvPr id="13" name="Shape 11"/>
          <p:cNvSpPr/>
          <p:nvPr/>
        </p:nvSpPr>
        <p:spPr>
          <a:xfrm rot="10800000">
            <a:off x="18288" y="1554480"/>
            <a:ext cx="594360" cy="201168"/>
          </a:xfrm>
          <a:prstGeom prst="arc">
            <a:avLst/>
          </a:prstGeom>
          <a:solidFill>
            <a:srgbClr val="EEF7FD">
              <a:alpha val="0"/>
            </a:srgbClr>
          </a:solidFill>
          <a:ln w="12700">
            <a:solidFill>
              <a:srgbClr val="BEE6F7"/>
            </a:solidFill>
            <a:prstDash val="solid"/>
          </a:ln>
        </p:spPr>
        <p:txBody>
          <a:bodyPr/>
          <a:lstStyle/>
          <a:p>
            <a:endParaRPr lang="LID4096"/>
          </a:p>
        </p:txBody>
      </p:sp>
      <p:sp>
        <p:nvSpPr>
          <p:cNvPr id="14" name="Shape 12"/>
          <p:cNvSpPr/>
          <p:nvPr/>
        </p:nvSpPr>
        <p:spPr>
          <a:xfrm>
            <a:off x="658368" y="603504"/>
            <a:ext cx="228600" cy="45720"/>
          </a:xfrm>
          <a:prstGeom prst="rect">
            <a:avLst/>
          </a:prstGeom>
          <a:solidFill>
            <a:srgbClr val="21314F"/>
          </a:solidFill>
          <a:ln w="12700">
            <a:solidFill>
              <a:srgbClr val="21314F"/>
            </a:solidFill>
            <a:prstDash val="solid"/>
          </a:ln>
        </p:spPr>
        <p:txBody>
          <a:bodyPr/>
          <a:lstStyle/>
          <a:p>
            <a:endParaRPr lang="LID4096"/>
          </a:p>
        </p:txBody>
      </p:sp>
      <p:sp>
        <p:nvSpPr>
          <p:cNvPr id="15" name="Shape 13"/>
          <p:cNvSpPr/>
          <p:nvPr/>
        </p:nvSpPr>
        <p:spPr>
          <a:xfrm>
            <a:off x="658368" y="822960"/>
            <a:ext cx="228600" cy="45720"/>
          </a:xfrm>
          <a:prstGeom prst="rect">
            <a:avLst/>
          </a:prstGeom>
          <a:solidFill>
            <a:srgbClr val="21314F"/>
          </a:solidFill>
          <a:ln w="12700">
            <a:solidFill>
              <a:srgbClr val="21314F"/>
            </a:solidFill>
            <a:prstDash val="solid"/>
          </a:ln>
        </p:spPr>
        <p:txBody>
          <a:bodyPr/>
          <a:lstStyle/>
          <a:p>
            <a:endParaRPr lang="LID4096"/>
          </a:p>
        </p:txBody>
      </p:sp>
      <p:sp>
        <p:nvSpPr>
          <p:cNvPr id="16" name="Shape 14"/>
          <p:cNvSpPr/>
          <p:nvPr/>
        </p:nvSpPr>
        <p:spPr>
          <a:xfrm>
            <a:off x="658368" y="1042416"/>
            <a:ext cx="228600" cy="45720"/>
          </a:xfrm>
          <a:prstGeom prst="rect">
            <a:avLst/>
          </a:prstGeom>
          <a:solidFill>
            <a:srgbClr val="21314F"/>
          </a:solidFill>
          <a:ln w="12700">
            <a:solidFill>
              <a:srgbClr val="21314F"/>
            </a:solidFill>
            <a:prstDash val="solid"/>
          </a:ln>
        </p:spPr>
        <p:txBody>
          <a:bodyPr/>
          <a:lstStyle/>
          <a:p>
            <a:endParaRPr lang="LID4096"/>
          </a:p>
        </p:txBody>
      </p:sp>
      <p:sp>
        <p:nvSpPr>
          <p:cNvPr id="17" name="Shape 15"/>
          <p:cNvSpPr/>
          <p:nvPr/>
        </p:nvSpPr>
        <p:spPr>
          <a:xfrm>
            <a:off x="658368" y="1261872"/>
            <a:ext cx="228600" cy="45720"/>
          </a:xfrm>
          <a:prstGeom prst="rect">
            <a:avLst/>
          </a:prstGeom>
          <a:solidFill>
            <a:srgbClr val="21314F"/>
          </a:solidFill>
          <a:ln w="12700">
            <a:solidFill>
              <a:srgbClr val="21314F"/>
            </a:solidFill>
            <a:prstDash val="solid"/>
          </a:ln>
        </p:spPr>
        <p:txBody>
          <a:bodyPr/>
          <a:lstStyle/>
          <a:p>
            <a:endParaRPr lang="LID4096"/>
          </a:p>
        </p:txBody>
      </p:sp>
      <p:sp>
        <p:nvSpPr>
          <p:cNvPr id="18" name="Shape 16"/>
          <p:cNvSpPr/>
          <p:nvPr/>
        </p:nvSpPr>
        <p:spPr>
          <a:xfrm>
            <a:off x="658368" y="1481328"/>
            <a:ext cx="228600" cy="45720"/>
          </a:xfrm>
          <a:prstGeom prst="rect">
            <a:avLst/>
          </a:prstGeom>
          <a:solidFill>
            <a:srgbClr val="21314F"/>
          </a:solidFill>
          <a:ln w="12700">
            <a:solidFill>
              <a:srgbClr val="21314F"/>
            </a:solidFill>
            <a:prstDash val="solid"/>
          </a:ln>
        </p:spPr>
        <p:txBody>
          <a:bodyPr/>
          <a:lstStyle/>
          <a:p>
            <a:endParaRPr lang="LID4096"/>
          </a:p>
        </p:txBody>
      </p:sp>
      <p:sp>
        <p:nvSpPr>
          <p:cNvPr id="19" name="Text 17"/>
          <p:cNvSpPr/>
          <p:nvPr/>
        </p:nvSpPr>
        <p:spPr>
          <a:xfrm>
            <a:off x="1301496" y="482346"/>
            <a:ext cx="8619744" cy="1143000"/>
          </a:xfrm>
          <a:prstGeom prst="rect">
            <a:avLst/>
          </a:prstGeom>
          <a:noFill/>
          <a:ln/>
        </p:spPr>
        <p:txBody>
          <a:bodyPr wrap="square" lIns="0" tIns="0" rIns="0" bIns="0" rtlCol="0" anchor="ctr">
            <a:normAutofit/>
          </a:bodyPr>
          <a:lstStyle/>
          <a:p>
            <a:pPr marL="0" indent="0">
              <a:buNone/>
            </a:pPr>
            <a:r>
              <a:rPr lang="en-US" sz="3600" b="1" dirty="0">
                <a:solidFill>
                  <a:srgbClr val="21314F"/>
                </a:solidFill>
                <a:latin typeface="Aptos Display" pitchFamily="34" charset="0"/>
                <a:ea typeface="Aptos Display" pitchFamily="34" charset="-122"/>
                <a:cs typeface="Aptos Display" pitchFamily="34" charset="-120"/>
              </a:rPr>
              <a:t>From more data to better decisions</a:t>
            </a:r>
            <a:endParaRPr lang="en-US" sz="3600" dirty="0"/>
          </a:p>
        </p:txBody>
      </p:sp>
      <p:sp>
        <p:nvSpPr>
          <p:cNvPr id="21" name="Shape 19"/>
          <p:cNvSpPr/>
          <p:nvPr/>
        </p:nvSpPr>
        <p:spPr>
          <a:xfrm>
            <a:off x="1005840" y="1920240"/>
            <a:ext cx="530352" cy="530352"/>
          </a:xfrm>
          <a:prstGeom prst="ellipse">
            <a:avLst/>
          </a:prstGeom>
          <a:solidFill>
            <a:srgbClr val="1EA7D8"/>
          </a:solidFill>
          <a:ln w="12700">
            <a:solidFill>
              <a:srgbClr val="1EA7D8"/>
            </a:solidFill>
            <a:prstDash val="solid"/>
          </a:ln>
        </p:spPr>
        <p:txBody>
          <a:bodyPr/>
          <a:lstStyle/>
          <a:p>
            <a:endParaRPr lang="LID4096"/>
          </a:p>
        </p:txBody>
      </p:sp>
      <p:sp>
        <p:nvSpPr>
          <p:cNvPr id="22" name="Text 20"/>
          <p:cNvSpPr/>
          <p:nvPr/>
        </p:nvSpPr>
        <p:spPr>
          <a:xfrm>
            <a:off x="1005840" y="2007108"/>
            <a:ext cx="530352" cy="292608"/>
          </a:xfrm>
          <a:prstGeom prst="rect">
            <a:avLst/>
          </a:prstGeom>
          <a:noFill/>
          <a:ln/>
        </p:spPr>
        <p:txBody>
          <a:bodyPr wrap="square" lIns="0" tIns="0" rIns="0" bIns="0" rtlCol="0" anchor="ctr"/>
          <a:lstStyle/>
          <a:p>
            <a:pPr marL="0" indent="0" algn="ctr">
              <a:buNone/>
            </a:pPr>
            <a:r>
              <a:rPr lang="en-US" sz="2000" b="1" dirty="0">
                <a:solidFill>
                  <a:srgbClr val="FFFFFF"/>
                </a:solidFill>
              </a:rPr>
              <a:t>1</a:t>
            </a:r>
            <a:endParaRPr lang="en-US" sz="2000" dirty="0"/>
          </a:p>
        </p:txBody>
      </p:sp>
      <p:sp>
        <p:nvSpPr>
          <p:cNvPr id="23" name="Text 21"/>
          <p:cNvSpPr/>
          <p:nvPr/>
        </p:nvSpPr>
        <p:spPr>
          <a:xfrm>
            <a:off x="1783080" y="1947672"/>
            <a:ext cx="4023360" cy="310896"/>
          </a:xfrm>
          <a:prstGeom prst="rect">
            <a:avLst/>
          </a:prstGeom>
          <a:noFill/>
          <a:ln/>
        </p:spPr>
        <p:txBody>
          <a:bodyPr wrap="square" lIns="0" tIns="0" rIns="0" bIns="0" rtlCol="0" anchor="ctr"/>
          <a:lstStyle/>
          <a:p>
            <a:pPr marL="0" indent="0">
              <a:buNone/>
            </a:pPr>
            <a:r>
              <a:rPr lang="en-US" sz="1900" b="1" dirty="0">
                <a:solidFill>
                  <a:srgbClr val="21314F"/>
                </a:solidFill>
              </a:rPr>
              <a:t>Density adds visibility</a:t>
            </a:r>
            <a:endParaRPr lang="en-US" sz="1900" dirty="0"/>
          </a:p>
        </p:txBody>
      </p:sp>
      <p:sp>
        <p:nvSpPr>
          <p:cNvPr id="25" name="Shape 23"/>
          <p:cNvSpPr/>
          <p:nvPr/>
        </p:nvSpPr>
        <p:spPr>
          <a:xfrm>
            <a:off x="1005840" y="2880360"/>
            <a:ext cx="530352" cy="530352"/>
          </a:xfrm>
          <a:prstGeom prst="ellipse">
            <a:avLst/>
          </a:prstGeom>
          <a:solidFill>
            <a:srgbClr val="1EA7D8"/>
          </a:solidFill>
          <a:ln w="12700">
            <a:solidFill>
              <a:srgbClr val="1EA7D8"/>
            </a:solidFill>
            <a:prstDash val="solid"/>
          </a:ln>
        </p:spPr>
        <p:txBody>
          <a:bodyPr/>
          <a:lstStyle/>
          <a:p>
            <a:endParaRPr lang="LID4096"/>
          </a:p>
        </p:txBody>
      </p:sp>
      <p:sp>
        <p:nvSpPr>
          <p:cNvPr id="26" name="Text 24"/>
          <p:cNvSpPr/>
          <p:nvPr/>
        </p:nvSpPr>
        <p:spPr>
          <a:xfrm>
            <a:off x="1005840" y="2967228"/>
            <a:ext cx="530352" cy="292608"/>
          </a:xfrm>
          <a:prstGeom prst="rect">
            <a:avLst/>
          </a:prstGeom>
          <a:noFill/>
          <a:ln/>
        </p:spPr>
        <p:txBody>
          <a:bodyPr wrap="square" lIns="0" tIns="0" rIns="0" bIns="0" rtlCol="0" anchor="ctr"/>
          <a:lstStyle/>
          <a:p>
            <a:pPr marL="0" indent="0" algn="ctr">
              <a:buNone/>
            </a:pPr>
            <a:r>
              <a:rPr lang="en-US" sz="2000" b="1" dirty="0">
                <a:solidFill>
                  <a:srgbClr val="FFFFFF"/>
                </a:solidFill>
              </a:rPr>
              <a:t>2</a:t>
            </a:r>
            <a:endParaRPr lang="en-US" sz="2000" dirty="0"/>
          </a:p>
        </p:txBody>
      </p:sp>
      <p:sp>
        <p:nvSpPr>
          <p:cNvPr id="27" name="Text 25"/>
          <p:cNvSpPr/>
          <p:nvPr/>
        </p:nvSpPr>
        <p:spPr>
          <a:xfrm>
            <a:off x="1783080" y="2907792"/>
            <a:ext cx="4023360" cy="310896"/>
          </a:xfrm>
          <a:prstGeom prst="rect">
            <a:avLst/>
          </a:prstGeom>
          <a:noFill/>
          <a:ln/>
        </p:spPr>
        <p:txBody>
          <a:bodyPr wrap="square" lIns="0" tIns="0" rIns="0" bIns="0" rtlCol="0" anchor="ctr"/>
          <a:lstStyle/>
          <a:p>
            <a:pPr marL="0" indent="0">
              <a:buNone/>
            </a:pPr>
            <a:r>
              <a:rPr lang="en-US" sz="1900" b="1" dirty="0">
                <a:solidFill>
                  <a:srgbClr val="21314F"/>
                </a:solidFill>
              </a:rPr>
              <a:t>Verification creates value</a:t>
            </a:r>
            <a:endParaRPr lang="en-US" sz="1900" dirty="0"/>
          </a:p>
        </p:txBody>
      </p:sp>
      <p:sp>
        <p:nvSpPr>
          <p:cNvPr id="29" name="Shape 27"/>
          <p:cNvSpPr/>
          <p:nvPr/>
        </p:nvSpPr>
        <p:spPr>
          <a:xfrm>
            <a:off x="1005840" y="3840480"/>
            <a:ext cx="530352" cy="530352"/>
          </a:xfrm>
          <a:prstGeom prst="ellipse">
            <a:avLst/>
          </a:prstGeom>
          <a:solidFill>
            <a:srgbClr val="2F8F4E"/>
          </a:solidFill>
          <a:ln w="12700">
            <a:solidFill>
              <a:srgbClr val="2F8F4E"/>
            </a:solidFill>
            <a:prstDash val="solid"/>
          </a:ln>
        </p:spPr>
        <p:txBody>
          <a:bodyPr/>
          <a:lstStyle/>
          <a:p>
            <a:endParaRPr lang="LID4096"/>
          </a:p>
        </p:txBody>
      </p:sp>
      <p:sp>
        <p:nvSpPr>
          <p:cNvPr id="30" name="Text 28"/>
          <p:cNvSpPr/>
          <p:nvPr/>
        </p:nvSpPr>
        <p:spPr>
          <a:xfrm>
            <a:off x="1005840" y="3927348"/>
            <a:ext cx="530352" cy="292608"/>
          </a:xfrm>
          <a:prstGeom prst="rect">
            <a:avLst/>
          </a:prstGeom>
          <a:noFill/>
          <a:ln/>
        </p:spPr>
        <p:txBody>
          <a:bodyPr wrap="square" lIns="0" tIns="0" rIns="0" bIns="0" rtlCol="0" anchor="ctr"/>
          <a:lstStyle/>
          <a:p>
            <a:pPr marL="0" indent="0" algn="ctr">
              <a:buNone/>
            </a:pPr>
            <a:r>
              <a:rPr lang="en-US" sz="2000" b="1" dirty="0">
                <a:solidFill>
                  <a:srgbClr val="FFFFFF"/>
                </a:solidFill>
              </a:rPr>
              <a:t>3</a:t>
            </a:r>
            <a:endParaRPr lang="en-US" sz="2000" dirty="0"/>
          </a:p>
        </p:txBody>
      </p:sp>
      <p:sp>
        <p:nvSpPr>
          <p:cNvPr id="31" name="Text 29"/>
          <p:cNvSpPr/>
          <p:nvPr/>
        </p:nvSpPr>
        <p:spPr>
          <a:xfrm>
            <a:off x="1783080" y="3867912"/>
            <a:ext cx="4023360" cy="310896"/>
          </a:xfrm>
          <a:prstGeom prst="rect">
            <a:avLst/>
          </a:prstGeom>
          <a:noFill/>
          <a:ln/>
        </p:spPr>
        <p:txBody>
          <a:bodyPr wrap="square" lIns="0" tIns="0" rIns="0" bIns="0" rtlCol="0" anchor="ctr"/>
          <a:lstStyle/>
          <a:p>
            <a:pPr marL="0" indent="0">
              <a:buNone/>
            </a:pPr>
            <a:r>
              <a:rPr lang="en-US" sz="1900" b="1" dirty="0">
                <a:solidFill>
                  <a:srgbClr val="21314F"/>
                </a:solidFill>
              </a:rPr>
              <a:t>Combination is the future</a:t>
            </a:r>
            <a:endParaRPr lang="en-US" sz="1900" dirty="0"/>
          </a:p>
        </p:txBody>
      </p:sp>
      <p:sp>
        <p:nvSpPr>
          <p:cNvPr id="32" name="Text 30"/>
          <p:cNvSpPr/>
          <p:nvPr/>
        </p:nvSpPr>
        <p:spPr>
          <a:xfrm>
            <a:off x="1783080" y="4206240"/>
            <a:ext cx="8046720" cy="320040"/>
          </a:xfrm>
          <a:prstGeom prst="rect">
            <a:avLst/>
          </a:prstGeom>
          <a:noFill/>
          <a:ln/>
        </p:spPr>
        <p:txBody>
          <a:bodyPr wrap="square" lIns="0" tIns="0" rIns="0" bIns="0" rtlCol="0" anchor="ctr">
            <a:normAutofit/>
          </a:bodyPr>
          <a:lstStyle/>
          <a:p>
            <a:pPr marL="0" indent="0">
              <a:buNone/>
            </a:pPr>
            <a:endParaRPr lang="en-US" sz="1550" dirty="0"/>
          </a:p>
        </p:txBody>
      </p:sp>
      <p:sp>
        <p:nvSpPr>
          <p:cNvPr id="33" name="Shape 31"/>
          <p:cNvSpPr/>
          <p:nvPr/>
        </p:nvSpPr>
        <p:spPr>
          <a:xfrm>
            <a:off x="960120" y="4983480"/>
            <a:ext cx="10287000" cy="603504"/>
          </a:xfrm>
          <a:prstGeom prst="rect">
            <a:avLst/>
          </a:prstGeom>
          <a:solidFill>
            <a:srgbClr val="21314F"/>
          </a:solidFill>
          <a:ln w="12700">
            <a:solidFill>
              <a:srgbClr val="21314F"/>
            </a:solidFill>
            <a:prstDash val="solid"/>
          </a:ln>
        </p:spPr>
        <p:txBody>
          <a:bodyPr/>
          <a:lstStyle/>
          <a:p>
            <a:endParaRPr lang="LID4096"/>
          </a:p>
        </p:txBody>
      </p:sp>
      <p:sp>
        <p:nvSpPr>
          <p:cNvPr id="34" name="Text 32"/>
          <p:cNvSpPr/>
          <p:nvPr/>
        </p:nvSpPr>
        <p:spPr>
          <a:xfrm>
            <a:off x="1143000" y="5093208"/>
            <a:ext cx="9921240" cy="347472"/>
          </a:xfrm>
          <a:prstGeom prst="rect">
            <a:avLst/>
          </a:prstGeom>
          <a:noFill/>
          <a:ln/>
        </p:spPr>
        <p:txBody>
          <a:bodyPr wrap="square" lIns="0" tIns="0" rIns="0" bIns="0" rtlCol="0" anchor="ctr"/>
          <a:lstStyle/>
          <a:p>
            <a:pPr marL="0" indent="0" algn="ctr">
              <a:buNone/>
            </a:pPr>
            <a:r>
              <a:rPr lang="en-US" sz="2200" b="1" dirty="0">
                <a:solidFill>
                  <a:srgbClr val="FFFFFF"/>
                </a:solidFill>
              </a:rPr>
              <a:t>A sensor network is not built by buying sensors.</a:t>
            </a:r>
            <a:endParaRPr lang="en-US" sz="2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3F29882-5B63-E9D5-90F9-7105FF0C16A9}"/>
              </a:ext>
            </a:extLst>
          </p:cNvPr>
          <p:cNvSpPr>
            <a:spLocks noGrp="1"/>
          </p:cNvSpPr>
          <p:nvPr>
            <p:ph type="ctrTitle"/>
          </p:nvPr>
        </p:nvSpPr>
        <p:spPr/>
        <p:txBody>
          <a:bodyPr/>
          <a:lstStyle/>
          <a:p>
            <a:endParaRPr lang="LID4096"/>
          </a:p>
        </p:txBody>
      </p:sp>
      <p:sp>
        <p:nvSpPr>
          <p:cNvPr id="4" name="Rectangle 3"/>
          <p:cNvSpPr/>
          <p:nvPr/>
        </p:nvSpPr>
        <p:spPr>
          <a:xfrm>
            <a:off x="411480" y="274320"/>
            <a:ext cx="10652760" cy="5440680"/>
          </a:xfrm>
          <a:prstGeom prst="rect">
            <a:avLst/>
          </a:prstGeom>
          <a:solidFill>
            <a:srgbClr val="E2F3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685800" y="411480"/>
            <a:ext cx="9966960" cy="502920"/>
          </a:xfrm>
          <a:prstGeom prst="rect">
            <a:avLst/>
          </a:prstGeom>
          <a:noFill/>
        </p:spPr>
        <p:txBody>
          <a:bodyPr wrap="square" lIns="0" tIns="0" bIns="0">
            <a:spAutoFit/>
          </a:bodyPr>
          <a:lstStyle/>
          <a:p>
            <a:pPr>
              <a:defRPr sz="2600" b="1">
                <a:solidFill>
                  <a:srgbClr val="1F3659"/>
                </a:solidFill>
                <a:latin typeface="Aptos Display"/>
              </a:defRPr>
            </a:pPr>
            <a:r>
              <a:t>References and sources</a:t>
            </a:r>
          </a:p>
        </p:txBody>
      </p:sp>
      <p:sp>
        <p:nvSpPr>
          <p:cNvPr id="6" name="Rounded Rectangle 5"/>
          <p:cNvSpPr/>
          <p:nvPr/>
        </p:nvSpPr>
        <p:spPr>
          <a:xfrm>
            <a:off x="868680" y="1234440"/>
            <a:ext cx="9555480" cy="896112"/>
          </a:xfrm>
          <a:prstGeom prst="roundRect">
            <a:avLst/>
          </a:prstGeom>
          <a:solidFill>
            <a:srgbClr val="FFFFFF"/>
          </a:solidFill>
          <a:ln w="15240">
            <a:solidFill>
              <a:srgbClr val="C3D2E1"/>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900" b="0">
                <a:solidFill>
                  <a:srgbClr val="1F3659"/>
                </a:solidFill>
                <a:latin typeface="Aptos"/>
              </a:defRPr>
            </a:pPr>
            <a:r>
              <a:t>Overeem, A., Leijnse, H., Veldhuizen, M. and Anker, B. (2025). The Dutch real-time gauge-adjusted radar precipitation product. Earth System Science Data, 17, 4715–4736. https://doi.org/10.5194/essd-17-4715-2025</a:t>
            </a:r>
          </a:p>
        </p:txBody>
      </p:sp>
      <p:sp>
        <p:nvSpPr>
          <p:cNvPr id="7" name="Rounded Rectangle 6"/>
          <p:cNvSpPr/>
          <p:nvPr/>
        </p:nvSpPr>
        <p:spPr>
          <a:xfrm>
            <a:off x="868680" y="2286000"/>
            <a:ext cx="9555480" cy="896112"/>
          </a:xfrm>
          <a:prstGeom prst="roundRect">
            <a:avLst/>
          </a:prstGeom>
          <a:solidFill>
            <a:srgbClr val="FFFFFF"/>
          </a:solidFill>
          <a:ln w="15240">
            <a:solidFill>
              <a:srgbClr val="C3D2E1"/>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defRPr sz="900" b="0">
                <a:solidFill>
                  <a:srgbClr val="1F3659"/>
                </a:solidFill>
                <a:latin typeface="Aptos"/>
              </a:defRPr>
            </a:pPr>
            <a:r>
              <a:t>AMO-meteo (2021). Onderzoek NETATMO neerslagmeter. Rapportage in opdracht van Waterschap Rijn en IJssel.</a:t>
            </a:r>
          </a:p>
        </p:txBody>
      </p:sp>
    </p:spTree>
    <p:extLst>
      <p:ext uri="{BB962C8B-B14F-4D97-AF65-F5344CB8AC3E}">
        <p14:creationId xmlns:p14="http://schemas.microsoft.com/office/powerpoint/2010/main" val="34416647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ijdelijke aanduiding voor afbeelding 4">
            <a:extLst>
              <a:ext uri="{FF2B5EF4-FFF2-40B4-BE49-F238E27FC236}">
                <a16:creationId xmlns:a16="http://schemas.microsoft.com/office/drawing/2014/main" id="{2AF41004-E252-9841-B6A2-4E8EB49DEC3B}"/>
              </a:ext>
            </a:extLst>
          </p:cNvPr>
          <p:cNvPicPr>
            <a:picLocks noGrp="1" noChangeAspect="1"/>
          </p:cNvPicPr>
          <p:nvPr>
            <p:ph type="pic" sz="quarter" idx="11"/>
          </p:nvPr>
        </p:nvPicPr>
        <p:blipFill>
          <a:blip r:embed="rId2" cstate="screen">
            <a:extLst>
              <a:ext uri="{28A0092B-C50C-407E-A947-70E740481C1C}">
                <a14:useLocalDpi xmlns:a14="http://schemas.microsoft.com/office/drawing/2010/main"/>
              </a:ext>
            </a:extLst>
          </a:blip>
          <a:srcRect/>
          <a:stretch>
            <a:fillRect/>
          </a:stretch>
        </p:blipFill>
        <p:spPr/>
      </p:pic>
      <p:sp>
        <p:nvSpPr>
          <p:cNvPr id="7" name="TextBox 6"/>
          <p:cNvSpPr txBox="1"/>
          <p:nvPr/>
        </p:nvSpPr>
        <p:spPr>
          <a:xfrm>
            <a:off x="1320614" y="4746721"/>
            <a:ext cx="9235440" cy="411480"/>
          </a:xfrm>
          <a:prstGeom prst="rect">
            <a:avLst/>
          </a:prstGeom>
          <a:noFill/>
        </p:spPr>
        <p:txBody>
          <a:bodyPr wrap="square" lIns="45720" tIns="18288" rIns="45720" bIns="18288">
            <a:spAutoFit/>
          </a:bodyPr>
          <a:lstStyle/>
          <a:p>
            <a:pPr algn="ctr">
              <a:defRPr sz="2600" b="1">
                <a:solidFill>
                  <a:srgbClr val="1F3659"/>
                </a:solidFill>
                <a:latin typeface="Aptos"/>
              </a:defRPr>
            </a:pPr>
            <a:r>
              <a:rPr dirty="0"/>
              <a:t>Thank you</a:t>
            </a:r>
          </a:p>
        </p:txBody>
      </p:sp>
    </p:spTree>
    <p:extLst>
      <p:ext uri="{BB962C8B-B14F-4D97-AF65-F5344CB8AC3E}">
        <p14:creationId xmlns:p14="http://schemas.microsoft.com/office/powerpoint/2010/main" val="2904601920"/>
      </p:ext>
    </p:extLst>
  </p:cSld>
  <p:clrMapOvr>
    <a:masterClrMapping/>
  </p:clrMapOvr>
</p:sld>
</file>

<file path=ppt/theme/theme1.xml><?xml version="1.0" encoding="utf-8"?>
<a:theme xmlns:a="http://schemas.openxmlformats.org/drawingml/2006/main" name="Kantoorthema">
  <a:themeElements>
    <a:clrScheme name="WRIJ 1">
      <a:dk1>
        <a:srgbClr val="000000"/>
      </a:dk1>
      <a:lt1>
        <a:srgbClr val="FFFFFF"/>
      </a:lt1>
      <a:dk2>
        <a:srgbClr val="193153"/>
      </a:dk2>
      <a:lt2>
        <a:srgbClr val="E7E6E6"/>
      </a:lt2>
      <a:accent1>
        <a:srgbClr val="3AB3E5"/>
      </a:accent1>
      <a:accent2>
        <a:srgbClr val="F59C00"/>
      </a:accent2>
      <a:accent3>
        <a:srgbClr val="A5CA65"/>
      </a:accent3>
      <a:accent4>
        <a:srgbClr val="008996"/>
      </a:accent4>
      <a:accent5>
        <a:srgbClr val="CB5A52"/>
      </a:accent5>
      <a:accent6>
        <a:srgbClr val="193053"/>
      </a:accent6>
      <a:hlink>
        <a:srgbClr val="3AB3E5"/>
      </a:hlink>
      <a:folHlink>
        <a:srgbClr val="A5A5A5"/>
      </a:folHlink>
    </a:clrScheme>
    <a:fontScheme name="wrij">
      <a:majorFont>
        <a:latin typeface="Montserrat"/>
        <a:ea typeface=""/>
        <a:cs typeface=""/>
      </a:majorFont>
      <a:minorFont>
        <a:latin typeface="Montserra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ank  -  Alleen-lezen" id="{DE4A2B88-DE82-4DEC-8805-34603FD4BA9C}" vid="{88D373E3-E2BE-4F49-9891-56F1B0F8D1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blank</Template>
  <TotalTime>5554</TotalTime>
  <Words>6538</Words>
  <Application>Microsoft Office PowerPoint</Application>
  <PresentationFormat>Widescreen</PresentationFormat>
  <Paragraphs>277</Paragraphs>
  <Slides>19</Slides>
  <Notes>16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Aptos Display</vt:lpstr>
      <vt:lpstr>Arial</vt:lpstr>
      <vt:lpstr>Calibri</vt:lpstr>
      <vt:lpstr>Kantoorthema</vt:lpstr>
      <vt:lpstr>From backyard rain gauges to flood forecasts: using PWS in operational hydrology</vt:lpstr>
      <vt:lpstr>Waterschap Rijn en IJssel</vt:lpstr>
      <vt:lpstr>Something did not add up</vt:lpstr>
      <vt:lpstr>Why good rainfall measurements matter</vt:lpstr>
      <vt:lpstr>Convective storms are small, intense and local.</vt:lpstr>
      <vt:lpstr>Radar gives coverage, but not certainty</vt:lpstr>
      <vt:lpstr>The idea: many low-cost ground sensors</vt:lpstr>
      <vt:lpstr>Raw citizen data is not automatically useful</vt:lpstr>
      <vt:lpstr>Historical verification</vt:lpstr>
      <vt:lpstr>Real-time verification</vt:lpstr>
      <vt:lpstr>The quality-control paradox</vt:lpstr>
      <vt:lpstr>Radar and Netatmo should verify each other</vt:lpstr>
      <vt:lpstr>Rainfall observations feed operational decisions </vt:lpstr>
      <vt:lpstr>Measurements in  the model</vt:lpstr>
      <vt:lpstr>Keeping our models close to reality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Eoin Burke</dc:creator>
  <cp:lastModifiedBy>Eoin Burke</cp:lastModifiedBy>
  <cp:revision>16</cp:revision>
  <dcterms:created xsi:type="dcterms:W3CDTF">2026-06-15T09:29:35Z</dcterms:created>
  <dcterms:modified xsi:type="dcterms:W3CDTF">2026-06-22T15:43:26Z</dcterms:modified>
</cp:coreProperties>
</file>