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42"/>
  </p:notesMasterIdLst>
  <p:sldIdLst>
    <p:sldId id="256" r:id="rId3"/>
    <p:sldId id="1146" r:id="rId4"/>
    <p:sldId id="1451" r:id="rId5"/>
    <p:sldId id="1240" r:id="rId6"/>
    <p:sldId id="1456" r:id="rId7"/>
    <p:sldId id="1474" r:id="rId8"/>
    <p:sldId id="1475" r:id="rId9"/>
    <p:sldId id="258" r:id="rId10"/>
    <p:sldId id="1448" r:id="rId11"/>
    <p:sldId id="1466" r:id="rId12"/>
    <p:sldId id="2520" r:id="rId13"/>
    <p:sldId id="2521" r:id="rId14"/>
    <p:sldId id="1454" r:id="rId15"/>
    <p:sldId id="1473" r:id="rId16"/>
    <p:sldId id="1455" r:id="rId17"/>
    <p:sldId id="1471" r:id="rId18"/>
    <p:sldId id="1476" r:id="rId19"/>
    <p:sldId id="1470" r:id="rId20"/>
    <p:sldId id="1468" r:id="rId21"/>
    <p:sldId id="1469" r:id="rId22"/>
    <p:sldId id="1459" r:id="rId23"/>
    <p:sldId id="1460" r:id="rId24"/>
    <p:sldId id="1465" r:id="rId25"/>
    <p:sldId id="2517" r:id="rId26"/>
    <p:sldId id="2522" r:id="rId27"/>
    <p:sldId id="1507" r:id="rId28"/>
    <p:sldId id="1479" r:id="rId29"/>
    <p:sldId id="1478" r:id="rId30"/>
    <p:sldId id="1477" r:id="rId31"/>
    <p:sldId id="2523" r:id="rId32"/>
    <p:sldId id="2518" r:id="rId33"/>
    <p:sldId id="1145" r:id="rId34"/>
    <p:sldId id="1464" r:id="rId35"/>
    <p:sldId id="2519" r:id="rId36"/>
    <p:sldId id="1144" r:id="rId37"/>
    <p:sldId id="1490" r:id="rId38"/>
    <p:sldId id="1493" r:id="rId39"/>
    <p:sldId id="1513" r:id="rId40"/>
    <p:sldId id="2504"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56"/>
  </p:normalViewPr>
  <p:slideViewPr>
    <p:cSldViewPr snapToGrid="0" snapToObjects="1">
      <p:cViewPr varScale="1">
        <p:scale>
          <a:sx n="90" d="100"/>
          <a:sy n="90" d="100"/>
        </p:scale>
        <p:origin x="232"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2A996-9A00-3047-B40A-C9215CE73E1F}" type="datetimeFigureOut">
              <a:rPr lang="en-US" smtClean="0"/>
              <a:t>6/30/26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64E63-1B77-514A-83BB-9B83B35B7E7A}" type="slidenum">
              <a:rPr lang="en-US" smtClean="0"/>
              <a:t>‹#›</a:t>
            </a:fld>
            <a:endParaRPr lang="en-US"/>
          </a:p>
        </p:txBody>
      </p:sp>
    </p:spTree>
    <p:extLst>
      <p:ext uri="{BB962C8B-B14F-4D97-AF65-F5344CB8AC3E}">
        <p14:creationId xmlns:p14="http://schemas.microsoft.com/office/powerpoint/2010/main" val="408406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5bf9341c62_0_0:notes"/>
          <p:cNvSpPr>
            <a:spLocks noGrp="1" noRot="1" noChangeAspect="1"/>
          </p:cNvSpPr>
          <p:nvPr>
            <p:ph type="sldImg" idx="2"/>
          </p:nvPr>
        </p:nvSpPr>
        <p:spPr>
          <a:xfrm>
            <a:off x="382588" y="684213"/>
            <a:ext cx="6097587"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g15bf9341c62_0_0:notes"/>
          <p:cNvSpPr txBox="1">
            <a:spLocks noGrp="1"/>
          </p:cNvSpPr>
          <p:nvPr>
            <p:ph type="body" idx="1"/>
          </p:nvPr>
        </p:nvSpPr>
        <p:spPr>
          <a:xfrm>
            <a:off x="914400" y="4344041"/>
            <a:ext cx="5029200" cy="4115400"/>
          </a:xfrm>
          <a:prstGeom prst="rect">
            <a:avLst/>
          </a:prstGeom>
          <a:noFill/>
          <a:ln>
            <a:noFill/>
          </a:ln>
        </p:spPr>
        <p:txBody>
          <a:bodyPr spcFirstLastPara="1" wrap="square" lIns="94625" tIns="47300" rIns="94625" bIns="47300" anchor="t" anchorCtr="0">
            <a:noAutofit/>
          </a:bodyPr>
          <a:lstStyle/>
          <a:p>
            <a:pPr marL="609600" lvl="0" indent="0" algn="l" rtl="0">
              <a:lnSpc>
                <a:spcPct val="90000"/>
              </a:lnSpc>
              <a:spcBef>
                <a:spcPts val="0"/>
              </a:spcBef>
              <a:spcAft>
                <a:spcPts val="0"/>
              </a:spcAft>
              <a:buClr>
                <a:srgbClr val="FF3300"/>
              </a:buClr>
              <a:buSzPts val="1800"/>
              <a:buNone/>
            </a:pPr>
            <a:r>
              <a:rPr lang="es">
                <a:solidFill>
                  <a:srgbClr val="FF3300"/>
                </a:solidFill>
              </a:rPr>
              <a:t>Centro mixto</a:t>
            </a:r>
            <a:r>
              <a:rPr lang="es"/>
              <a:t> U.Sevilla-J.Andalucia-CSIC</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Instalaciones principales:</a:t>
            </a:r>
            <a:r>
              <a:rPr lang="es"/>
              <a:t> 4 aceleradores, 1 irradiador, 1 Tomógrafo PET-CT.</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ICTS:</a:t>
            </a:r>
            <a:r>
              <a:rPr lang="es"/>
              <a:t> Instalación orientada a usuarios. Más de 100 solicitudes de uso al año. Comité científico regula el acceso al centro.</a:t>
            </a:r>
            <a:endParaRPr/>
          </a:p>
          <a:p>
            <a:pPr marL="609600" lvl="0" indent="0" algn="l" rtl="0">
              <a:lnSpc>
                <a:spcPct val="90000"/>
              </a:lnSpc>
              <a:spcBef>
                <a:spcPts val="0"/>
              </a:spcBef>
              <a:spcAft>
                <a:spcPts val="0"/>
              </a:spcAft>
              <a:buClr>
                <a:srgbClr val="FF3300"/>
              </a:buClr>
              <a:buSzPts val="1800"/>
              <a:buNone/>
            </a:pPr>
            <a:r>
              <a:rPr lang="es">
                <a:solidFill>
                  <a:srgbClr val="FF3300"/>
                </a:solidFill>
              </a:rPr>
              <a:t>Personal:</a:t>
            </a:r>
            <a:r>
              <a:rPr lang="es"/>
              <a:t> 48 trabajadores. </a:t>
            </a:r>
            <a:endParaRPr/>
          </a:p>
          <a:p>
            <a:pPr marL="609600" lvl="0" indent="0" algn="l" rtl="0">
              <a:lnSpc>
                <a:spcPct val="90000"/>
              </a:lnSpc>
              <a:spcBef>
                <a:spcPts val="0"/>
              </a:spcBef>
              <a:spcAft>
                <a:spcPts val="0"/>
              </a:spcAft>
              <a:buSzPts val="1800"/>
              <a:buNone/>
            </a:pPr>
            <a:r>
              <a:rPr lang="es"/>
              <a:t>	19 fijos. 20 temporales. 9 en formación.</a:t>
            </a:r>
            <a:endParaRPr/>
          </a:p>
          <a:p>
            <a:pPr marL="609600" lvl="0" indent="0" algn="l" rtl="0">
              <a:lnSpc>
                <a:spcPct val="90000"/>
              </a:lnSpc>
              <a:spcBef>
                <a:spcPts val="0"/>
              </a:spcBef>
              <a:spcAft>
                <a:spcPts val="0"/>
              </a:spcAft>
              <a:buSzPts val="1800"/>
              <a:buNone/>
            </a:pPr>
            <a:r>
              <a:rPr lang="es"/>
              <a:t>	13 doctores de plantilla (12 US, 1 CSIC), </a:t>
            </a:r>
            <a:endParaRPr/>
          </a:p>
          <a:p>
            <a:pPr marL="609600" lvl="0" indent="0" algn="l" rtl="0">
              <a:lnSpc>
                <a:spcPct val="90000"/>
              </a:lnSpc>
              <a:spcBef>
                <a:spcPts val="0"/>
              </a:spcBef>
              <a:spcAft>
                <a:spcPts val="0"/>
              </a:spcAft>
              <a:buSzPts val="1800"/>
              <a:buNone/>
            </a:pPr>
            <a:r>
              <a:rPr lang="es"/>
              <a:t>	10 doctores contratados (2 R&amp;C, 8 postdocs).</a:t>
            </a:r>
            <a:endParaRPr/>
          </a:p>
          <a:p>
            <a:pPr marL="609600" lvl="0" indent="0" algn="l" rtl="0">
              <a:lnSpc>
                <a:spcPct val="90000"/>
              </a:lnSpc>
              <a:spcBef>
                <a:spcPts val="0"/>
              </a:spcBef>
              <a:spcAft>
                <a:spcPts val="0"/>
              </a:spcAft>
              <a:buClr>
                <a:srgbClr val="FF3300"/>
              </a:buClr>
              <a:buSzPts val="1800"/>
              <a:buNone/>
            </a:pPr>
            <a:r>
              <a:rPr lang="es">
                <a:solidFill>
                  <a:srgbClr val="FF3300"/>
                </a:solidFill>
              </a:rPr>
              <a:t>Financiación externa por empresas:</a:t>
            </a:r>
            <a:r>
              <a:rPr lang="es"/>
              <a:t> SAS, IBA, ALTER, ENRESA …además de proyectos autonómicos, nacionales y europeos, y facturación por el uso de las instalaciones.</a:t>
            </a:r>
            <a:endParaRPr/>
          </a:p>
          <a:p>
            <a:pPr marL="0" lvl="0" indent="0" algn="l" rtl="0">
              <a:spcBef>
                <a:spcPts val="0"/>
              </a:spcBef>
              <a:spcAft>
                <a:spcPts val="0"/>
              </a:spcAft>
              <a:buNone/>
            </a:pPr>
            <a:endParaRPr/>
          </a:p>
        </p:txBody>
      </p:sp>
      <p:sp>
        <p:nvSpPr>
          <p:cNvPr id="58" name="Google Shape;58;g15bf9341c62_0_0:notes"/>
          <p:cNvSpPr txBox="1"/>
          <p:nvPr/>
        </p:nvSpPr>
        <p:spPr>
          <a:xfrm>
            <a:off x="3886200" y="8686586"/>
            <a:ext cx="2971800" cy="457500"/>
          </a:xfrm>
          <a:prstGeom prst="rect">
            <a:avLst/>
          </a:prstGeom>
          <a:noFill/>
          <a:ln>
            <a:noFill/>
          </a:ln>
        </p:spPr>
        <p:txBody>
          <a:bodyPr spcFirstLastPara="1" wrap="square" lIns="94625" tIns="47300" rIns="94625" bIns="473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 sz="1200" b="0" i="0" u="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CC46893-B689-0D7E-A829-6BB944ED43EE}"/>
            </a:ext>
          </a:extLst>
        </p:cNvPr>
        <p:cNvGrpSpPr/>
        <p:nvPr/>
      </p:nvGrpSpPr>
      <p:grpSpPr>
        <a:xfrm>
          <a:off x="0" y="0"/>
          <a:ext cx="0" cy="0"/>
          <a:chOff x="0" y="0"/>
          <a:chExt cx="0" cy="0"/>
        </a:xfrm>
      </p:grpSpPr>
      <p:sp>
        <p:nvSpPr>
          <p:cNvPr id="56" name="Google Shape;56;g15bf9341c62_0_0:notes">
            <a:extLst>
              <a:ext uri="{FF2B5EF4-FFF2-40B4-BE49-F238E27FC236}">
                <a16:creationId xmlns:a16="http://schemas.microsoft.com/office/drawing/2014/main" id="{4B7B3E5B-AB42-776B-FB6F-785D994EEF3D}"/>
              </a:ext>
            </a:extLst>
          </p:cNvPr>
          <p:cNvSpPr>
            <a:spLocks noGrp="1" noRot="1" noChangeAspect="1"/>
          </p:cNvSpPr>
          <p:nvPr>
            <p:ph type="sldImg" idx="2"/>
          </p:nvPr>
        </p:nvSpPr>
        <p:spPr>
          <a:xfrm>
            <a:off x="382588" y="684213"/>
            <a:ext cx="6097587"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g15bf9341c62_0_0:notes">
            <a:extLst>
              <a:ext uri="{FF2B5EF4-FFF2-40B4-BE49-F238E27FC236}">
                <a16:creationId xmlns:a16="http://schemas.microsoft.com/office/drawing/2014/main" id="{E39AFE57-E636-558B-DB01-4BBFB0288B17}"/>
              </a:ext>
            </a:extLst>
          </p:cNvPr>
          <p:cNvSpPr txBox="1">
            <a:spLocks noGrp="1"/>
          </p:cNvSpPr>
          <p:nvPr>
            <p:ph type="body" idx="1"/>
          </p:nvPr>
        </p:nvSpPr>
        <p:spPr>
          <a:xfrm>
            <a:off x="914400" y="4344041"/>
            <a:ext cx="5029200" cy="4115400"/>
          </a:xfrm>
          <a:prstGeom prst="rect">
            <a:avLst/>
          </a:prstGeom>
          <a:noFill/>
          <a:ln>
            <a:noFill/>
          </a:ln>
        </p:spPr>
        <p:txBody>
          <a:bodyPr spcFirstLastPara="1" wrap="square" lIns="94625" tIns="47300" rIns="94625" bIns="47300" anchor="t" anchorCtr="0">
            <a:noAutofit/>
          </a:bodyPr>
          <a:lstStyle/>
          <a:p>
            <a:pPr marL="609600" lvl="0" indent="0" algn="l" rtl="0">
              <a:lnSpc>
                <a:spcPct val="90000"/>
              </a:lnSpc>
              <a:spcBef>
                <a:spcPts val="0"/>
              </a:spcBef>
              <a:spcAft>
                <a:spcPts val="0"/>
              </a:spcAft>
              <a:buClr>
                <a:srgbClr val="FF3300"/>
              </a:buClr>
              <a:buSzPts val="1800"/>
              <a:buNone/>
            </a:pPr>
            <a:r>
              <a:rPr lang="es">
                <a:solidFill>
                  <a:srgbClr val="FF3300"/>
                </a:solidFill>
              </a:rPr>
              <a:t>Centro mixto</a:t>
            </a:r>
            <a:r>
              <a:rPr lang="es"/>
              <a:t> U.Sevilla-J.Andalucia-CSIC</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Instalaciones principales:</a:t>
            </a:r>
            <a:r>
              <a:rPr lang="es"/>
              <a:t> 4 aceleradores, 1 irradiador, 1 Tomógrafo PET-CT.</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ICTS:</a:t>
            </a:r>
            <a:r>
              <a:rPr lang="es"/>
              <a:t> Instalación orientada a usuarios. Más de 100 solicitudes de uso al año. Comité científico regula el acceso al centro.</a:t>
            </a:r>
            <a:endParaRPr/>
          </a:p>
          <a:p>
            <a:pPr marL="609600" lvl="0" indent="0" algn="l" rtl="0">
              <a:lnSpc>
                <a:spcPct val="90000"/>
              </a:lnSpc>
              <a:spcBef>
                <a:spcPts val="0"/>
              </a:spcBef>
              <a:spcAft>
                <a:spcPts val="0"/>
              </a:spcAft>
              <a:buClr>
                <a:srgbClr val="FF3300"/>
              </a:buClr>
              <a:buSzPts val="1800"/>
              <a:buNone/>
            </a:pPr>
            <a:r>
              <a:rPr lang="es">
                <a:solidFill>
                  <a:srgbClr val="FF3300"/>
                </a:solidFill>
              </a:rPr>
              <a:t>Personal:</a:t>
            </a:r>
            <a:r>
              <a:rPr lang="es"/>
              <a:t> 48 trabajadores. </a:t>
            </a:r>
            <a:endParaRPr/>
          </a:p>
          <a:p>
            <a:pPr marL="609600" lvl="0" indent="0" algn="l" rtl="0">
              <a:lnSpc>
                <a:spcPct val="90000"/>
              </a:lnSpc>
              <a:spcBef>
                <a:spcPts val="0"/>
              </a:spcBef>
              <a:spcAft>
                <a:spcPts val="0"/>
              </a:spcAft>
              <a:buSzPts val="1800"/>
              <a:buNone/>
            </a:pPr>
            <a:r>
              <a:rPr lang="es"/>
              <a:t>	19 fijos. 20 temporales. 9 en formación.</a:t>
            </a:r>
            <a:endParaRPr/>
          </a:p>
          <a:p>
            <a:pPr marL="609600" lvl="0" indent="0" algn="l" rtl="0">
              <a:lnSpc>
                <a:spcPct val="90000"/>
              </a:lnSpc>
              <a:spcBef>
                <a:spcPts val="0"/>
              </a:spcBef>
              <a:spcAft>
                <a:spcPts val="0"/>
              </a:spcAft>
              <a:buSzPts val="1800"/>
              <a:buNone/>
            </a:pPr>
            <a:r>
              <a:rPr lang="es"/>
              <a:t>	13 doctores de plantilla (12 US, 1 CSIC), </a:t>
            </a:r>
            <a:endParaRPr/>
          </a:p>
          <a:p>
            <a:pPr marL="609600" lvl="0" indent="0" algn="l" rtl="0">
              <a:lnSpc>
                <a:spcPct val="90000"/>
              </a:lnSpc>
              <a:spcBef>
                <a:spcPts val="0"/>
              </a:spcBef>
              <a:spcAft>
                <a:spcPts val="0"/>
              </a:spcAft>
              <a:buSzPts val="1800"/>
              <a:buNone/>
            </a:pPr>
            <a:r>
              <a:rPr lang="es"/>
              <a:t>	10 doctores contratados (2 R&amp;C, 8 postdocs).</a:t>
            </a:r>
            <a:endParaRPr/>
          </a:p>
          <a:p>
            <a:pPr marL="609600" lvl="0" indent="0" algn="l" rtl="0">
              <a:lnSpc>
                <a:spcPct val="90000"/>
              </a:lnSpc>
              <a:spcBef>
                <a:spcPts val="0"/>
              </a:spcBef>
              <a:spcAft>
                <a:spcPts val="0"/>
              </a:spcAft>
              <a:buClr>
                <a:srgbClr val="FF3300"/>
              </a:buClr>
              <a:buSzPts val="1800"/>
              <a:buNone/>
            </a:pPr>
            <a:r>
              <a:rPr lang="es">
                <a:solidFill>
                  <a:srgbClr val="FF3300"/>
                </a:solidFill>
              </a:rPr>
              <a:t>Financiación externa por empresas:</a:t>
            </a:r>
            <a:r>
              <a:rPr lang="es"/>
              <a:t> SAS, IBA, ALTER, ENRESA …además de proyectos autonómicos, nacionales y europeos, y facturación por el uso de las instalaciones.</a:t>
            </a:r>
            <a:endParaRPr/>
          </a:p>
          <a:p>
            <a:pPr marL="0" lvl="0" indent="0" algn="l" rtl="0">
              <a:spcBef>
                <a:spcPts val="0"/>
              </a:spcBef>
              <a:spcAft>
                <a:spcPts val="0"/>
              </a:spcAft>
              <a:buNone/>
            </a:pPr>
            <a:endParaRPr/>
          </a:p>
        </p:txBody>
      </p:sp>
      <p:sp>
        <p:nvSpPr>
          <p:cNvPr id="58" name="Google Shape;58;g15bf9341c62_0_0:notes">
            <a:extLst>
              <a:ext uri="{FF2B5EF4-FFF2-40B4-BE49-F238E27FC236}">
                <a16:creationId xmlns:a16="http://schemas.microsoft.com/office/drawing/2014/main" id="{67803EF7-4AB7-50CF-52F0-C2A042155729}"/>
              </a:ext>
            </a:extLst>
          </p:cNvPr>
          <p:cNvSpPr txBox="1"/>
          <p:nvPr/>
        </p:nvSpPr>
        <p:spPr>
          <a:xfrm>
            <a:off x="3886200" y="8686586"/>
            <a:ext cx="2971800" cy="457500"/>
          </a:xfrm>
          <a:prstGeom prst="rect">
            <a:avLst/>
          </a:prstGeom>
          <a:noFill/>
          <a:ln>
            <a:noFill/>
          </a:ln>
        </p:spPr>
        <p:txBody>
          <a:bodyPr spcFirstLastPara="1" wrap="square" lIns="94625" tIns="47300" rIns="94625" bIns="473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 sz="1200" b="0" i="0" u="none">
                <a:solidFill>
                  <a:srgbClr val="000000"/>
                </a:solidFill>
                <a:latin typeface="Times New Roman"/>
                <a:ea typeface="Times New Roman"/>
                <a:cs typeface="Times New Roman"/>
                <a:sym typeface="Times New Roman"/>
              </a:rPr>
              <a:t>5</a:t>
            </a:fld>
            <a:endParaRPr/>
          </a:p>
        </p:txBody>
      </p:sp>
    </p:spTree>
    <p:extLst>
      <p:ext uri="{BB962C8B-B14F-4D97-AF65-F5344CB8AC3E}">
        <p14:creationId xmlns:p14="http://schemas.microsoft.com/office/powerpoint/2010/main" val="338487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CC46893-B689-0D7E-A829-6BB944ED43EE}"/>
            </a:ext>
          </a:extLst>
        </p:cNvPr>
        <p:cNvGrpSpPr/>
        <p:nvPr/>
      </p:nvGrpSpPr>
      <p:grpSpPr>
        <a:xfrm>
          <a:off x="0" y="0"/>
          <a:ext cx="0" cy="0"/>
          <a:chOff x="0" y="0"/>
          <a:chExt cx="0" cy="0"/>
        </a:xfrm>
      </p:grpSpPr>
      <p:sp>
        <p:nvSpPr>
          <p:cNvPr id="56" name="Google Shape;56;g15bf9341c62_0_0:notes">
            <a:extLst>
              <a:ext uri="{FF2B5EF4-FFF2-40B4-BE49-F238E27FC236}">
                <a16:creationId xmlns:a16="http://schemas.microsoft.com/office/drawing/2014/main" id="{4B7B3E5B-AB42-776B-FB6F-785D994EEF3D}"/>
              </a:ext>
            </a:extLst>
          </p:cNvPr>
          <p:cNvSpPr>
            <a:spLocks noGrp="1" noRot="1" noChangeAspect="1"/>
          </p:cNvSpPr>
          <p:nvPr>
            <p:ph type="sldImg" idx="2"/>
          </p:nvPr>
        </p:nvSpPr>
        <p:spPr>
          <a:xfrm>
            <a:off x="382588" y="684213"/>
            <a:ext cx="6097587"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g15bf9341c62_0_0:notes">
            <a:extLst>
              <a:ext uri="{FF2B5EF4-FFF2-40B4-BE49-F238E27FC236}">
                <a16:creationId xmlns:a16="http://schemas.microsoft.com/office/drawing/2014/main" id="{E39AFE57-E636-558B-DB01-4BBFB0288B17}"/>
              </a:ext>
            </a:extLst>
          </p:cNvPr>
          <p:cNvSpPr txBox="1">
            <a:spLocks noGrp="1"/>
          </p:cNvSpPr>
          <p:nvPr>
            <p:ph type="body" idx="1"/>
          </p:nvPr>
        </p:nvSpPr>
        <p:spPr>
          <a:xfrm>
            <a:off x="914400" y="4344041"/>
            <a:ext cx="5029200" cy="4115400"/>
          </a:xfrm>
          <a:prstGeom prst="rect">
            <a:avLst/>
          </a:prstGeom>
          <a:noFill/>
          <a:ln>
            <a:noFill/>
          </a:ln>
        </p:spPr>
        <p:txBody>
          <a:bodyPr spcFirstLastPara="1" wrap="square" lIns="94625" tIns="47300" rIns="94625" bIns="47300" anchor="t" anchorCtr="0">
            <a:noAutofit/>
          </a:bodyPr>
          <a:lstStyle/>
          <a:p>
            <a:pPr marL="609600" lvl="0" indent="0" algn="l" rtl="0">
              <a:lnSpc>
                <a:spcPct val="90000"/>
              </a:lnSpc>
              <a:spcBef>
                <a:spcPts val="0"/>
              </a:spcBef>
              <a:spcAft>
                <a:spcPts val="0"/>
              </a:spcAft>
              <a:buClr>
                <a:srgbClr val="FF3300"/>
              </a:buClr>
              <a:buSzPts val="1800"/>
              <a:buNone/>
            </a:pPr>
            <a:r>
              <a:rPr lang="es">
                <a:solidFill>
                  <a:srgbClr val="FF3300"/>
                </a:solidFill>
              </a:rPr>
              <a:t>Centro mixto</a:t>
            </a:r>
            <a:r>
              <a:rPr lang="es"/>
              <a:t> U.Sevilla-J.Andalucia-CSIC</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Instalaciones principales:</a:t>
            </a:r>
            <a:r>
              <a:rPr lang="es"/>
              <a:t> 4 aceleradores, 1 irradiador, 1 Tomógrafo PET-CT.</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ICTS:</a:t>
            </a:r>
            <a:r>
              <a:rPr lang="es"/>
              <a:t> Instalación orientada a usuarios. Más de 100 solicitudes de uso al año. Comité científico regula el acceso al centro.</a:t>
            </a:r>
            <a:endParaRPr/>
          </a:p>
          <a:p>
            <a:pPr marL="609600" lvl="0" indent="0" algn="l" rtl="0">
              <a:lnSpc>
                <a:spcPct val="90000"/>
              </a:lnSpc>
              <a:spcBef>
                <a:spcPts val="0"/>
              </a:spcBef>
              <a:spcAft>
                <a:spcPts val="0"/>
              </a:spcAft>
              <a:buClr>
                <a:srgbClr val="FF3300"/>
              </a:buClr>
              <a:buSzPts val="1800"/>
              <a:buNone/>
            </a:pPr>
            <a:r>
              <a:rPr lang="es">
                <a:solidFill>
                  <a:srgbClr val="FF3300"/>
                </a:solidFill>
              </a:rPr>
              <a:t>Personal:</a:t>
            </a:r>
            <a:r>
              <a:rPr lang="es"/>
              <a:t> 48 trabajadores. </a:t>
            </a:r>
            <a:endParaRPr/>
          </a:p>
          <a:p>
            <a:pPr marL="609600" lvl="0" indent="0" algn="l" rtl="0">
              <a:lnSpc>
                <a:spcPct val="90000"/>
              </a:lnSpc>
              <a:spcBef>
                <a:spcPts val="0"/>
              </a:spcBef>
              <a:spcAft>
                <a:spcPts val="0"/>
              </a:spcAft>
              <a:buSzPts val="1800"/>
              <a:buNone/>
            </a:pPr>
            <a:r>
              <a:rPr lang="es"/>
              <a:t>	19 fijos. 20 temporales. 9 en formación.</a:t>
            </a:r>
            <a:endParaRPr/>
          </a:p>
          <a:p>
            <a:pPr marL="609600" lvl="0" indent="0" algn="l" rtl="0">
              <a:lnSpc>
                <a:spcPct val="90000"/>
              </a:lnSpc>
              <a:spcBef>
                <a:spcPts val="0"/>
              </a:spcBef>
              <a:spcAft>
                <a:spcPts val="0"/>
              </a:spcAft>
              <a:buSzPts val="1800"/>
              <a:buNone/>
            </a:pPr>
            <a:r>
              <a:rPr lang="es"/>
              <a:t>	13 doctores de plantilla (12 US, 1 CSIC), </a:t>
            </a:r>
            <a:endParaRPr/>
          </a:p>
          <a:p>
            <a:pPr marL="609600" lvl="0" indent="0" algn="l" rtl="0">
              <a:lnSpc>
                <a:spcPct val="90000"/>
              </a:lnSpc>
              <a:spcBef>
                <a:spcPts val="0"/>
              </a:spcBef>
              <a:spcAft>
                <a:spcPts val="0"/>
              </a:spcAft>
              <a:buSzPts val="1800"/>
              <a:buNone/>
            </a:pPr>
            <a:r>
              <a:rPr lang="es"/>
              <a:t>	10 doctores contratados (2 R&amp;C, 8 postdocs).</a:t>
            </a:r>
            <a:endParaRPr/>
          </a:p>
          <a:p>
            <a:pPr marL="609600" lvl="0" indent="0" algn="l" rtl="0">
              <a:lnSpc>
                <a:spcPct val="90000"/>
              </a:lnSpc>
              <a:spcBef>
                <a:spcPts val="0"/>
              </a:spcBef>
              <a:spcAft>
                <a:spcPts val="0"/>
              </a:spcAft>
              <a:buClr>
                <a:srgbClr val="FF3300"/>
              </a:buClr>
              <a:buSzPts val="1800"/>
              <a:buNone/>
            </a:pPr>
            <a:r>
              <a:rPr lang="es">
                <a:solidFill>
                  <a:srgbClr val="FF3300"/>
                </a:solidFill>
              </a:rPr>
              <a:t>Financiación externa por empresas:</a:t>
            </a:r>
            <a:r>
              <a:rPr lang="es"/>
              <a:t> SAS, IBA, ALTER, ENRESA …además de proyectos autonómicos, nacionales y europeos, y facturación por el uso de las instalaciones.</a:t>
            </a:r>
            <a:endParaRPr/>
          </a:p>
          <a:p>
            <a:pPr marL="0" lvl="0" indent="0" algn="l" rtl="0">
              <a:spcBef>
                <a:spcPts val="0"/>
              </a:spcBef>
              <a:spcAft>
                <a:spcPts val="0"/>
              </a:spcAft>
              <a:buNone/>
            </a:pPr>
            <a:endParaRPr/>
          </a:p>
        </p:txBody>
      </p:sp>
      <p:sp>
        <p:nvSpPr>
          <p:cNvPr id="58" name="Google Shape;58;g15bf9341c62_0_0:notes">
            <a:extLst>
              <a:ext uri="{FF2B5EF4-FFF2-40B4-BE49-F238E27FC236}">
                <a16:creationId xmlns:a16="http://schemas.microsoft.com/office/drawing/2014/main" id="{67803EF7-4AB7-50CF-52F0-C2A042155729}"/>
              </a:ext>
            </a:extLst>
          </p:cNvPr>
          <p:cNvSpPr txBox="1"/>
          <p:nvPr/>
        </p:nvSpPr>
        <p:spPr>
          <a:xfrm>
            <a:off x="3886200" y="8686586"/>
            <a:ext cx="2971800" cy="457500"/>
          </a:xfrm>
          <a:prstGeom prst="rect">
            <a:avLst/>
          </a:prstGeom>
          <a:noFill/>
          <a:ln>
            <a:noFill/>
          </a:ln>
        </p:spPr>
        <p:txBody>
          <a:bodyPr spcFirstLastPara="1" wrap="square" lIns="94625" tIns="47300" rIns="94625" bIns="473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 sz="1200" b="0" i="0" u="none">
                <a:solidFill>
                  <a:srgbClr val="000000"/>
                </a:solidFill>
                <a:latin typeface="Times New Roman"/>
                <a:ea typeface="Times New Roman"/>
                <a:cs typeface="Times New Roman"/>
                <a:sym typeface="Times New Roman"/>
              </a:rPr>
              <a:t>6</a:t>
            </a:fld>
            <a:endParaRPr/>
          </a:p>
        </p:txBody>
      </p:sp>
    </p:spTree>
    <p:extLst>
      <p:ext uri="{BB962C8B-B14F-4D97-AF65-F5344CB8AC3E}">
        <p14:creationId xmlns:p14="http://schemas.microsoft.com/office/powerpoint/2010/main" val="338487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71FBC89F-5A8E-7E55-2EF9-B9015FB86DA7}"/>
            </a:ext>
          </a:extLst>
        </p:cNvPr>
        <p:cNvGrpSpPr/>
        <p:nvPr/>
      </p:nvGrpSpPr>
      <p:grpSpPr>
        <a:xfrm>
          <a:off x="0" y="0"/>
          <a:ext cx="0" cy="0"/>
          <a:chOff x="0" y="0"/>
          <a:chExt cx="0" cy="0"/>
        </a:xfrm>
      </p:grpSpPr>
      <p:sp>
        <p:nvSpPr>
          <p:cNvPr id="56" name="Google Shape;56;g15bf9341c62_0_0:notes">
            <a:extLst>
              <a:ext uri="{FF2B5EF4-FFF2-40B4-BE49-F238E27FC236}">
                <a16:creationId xmlns:a16="http://schemas.microsoft.com/office/drawing/2014/main" id="{A42F9948-1BBF-5DF1-16F6-D3747643C595}"/>
              </a:ext>
            </a:extLst>
          </p:cNvPr>
          <p:cNvSpPr>
            <a:spLocks noGrp="1" noRot="1" noChangeAspect="1"/>
          </p:cNvSpPr>
          <p:nvPr>
            <p:ph type="sldImg" idx="2"/>
          </p:nvPr>
        </p:nvSpPr>
        <p:spPr>
          <a:xfrm>
            <a:off x="382588" y="684213"/>
            <a:ext cx="6097587"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g15bf9341c62_0_0:notes">
            <a:extLst>
              <a:ext uri="{FF2B5EF4-FFF2-40B4-BE49-F238E27FC236}">
                <a16:creationId xmlns:a16="http://schemas.microsoft.com/office/drawing/2014/main" id="{0FF28031-B04F-FE17-E7C2-C5D38698FB1C}"/>
              </a:ext>
            </a:extLst>
          </p:cNvPr>
          <p:cNvSpPr txBox="1">
            <a:spLocks noGrp="1"/>
          </p:cNvSpPr>
          <p:nvPr>
            <p:ph type="body" idx="1"/>
          </p:nvPr>
        </p:nvSpPr>
        <p:spPr>
          <a:xfrm>
            <a:off x="914400" y="4344041"/>
            <a:ext cx="5029200" cy="4115400"/>
          </a:xfrm>
          <a:prstGeom prst="rect">
            <a:avLst/>
          </a:prstGeom>
          <a:noFill/>
          <a:ln>
            <a:noFill/>
          </a:ln>
        </p:spPr>
        <p:txBody>
          <a:bodyPr spcFirstLastPara="1" wrap="square" lIns="94625" tIns="47300" rIns="94625" bIns="47300" anchor="t" anchorCtr="0">
            <a:noAutofit/>
          </a:bodyPr>
          <a:lstStyle/>
          <a:p>
            <a:pPr marL="609600" lvl="0" indent="0" algn="l" rtl="0">
              <a:lnSpc>
                <a:spcPct val="90000"/>
              </a:lnSpc>
              <a:spcBef>
                <a:spcPts val="0"/>
              </a:spcBef>
              <a:spcAft>
                <a:spcPts val="0"/>
              </a:spcAft>
              <a:buClr>
                <a:srgbClr val="FF3300"/>
              </a:buClr>
              <a:buSzPts val="1800"/>
              <a:buNone/>
            </a:pPr>
            <a:r>
              <a:rPr lang="es">
                <a:solidFill>
                  <a:srgbClr val="FF3300"/>
                </a:solidFill>
              </a:rPr>
              <a:t>Centro mixto</a:t>
            </a:r>
            <a:r>
              <a:rPr lang="es"/>
              <a:t> U.Sevilla-J.Andalucia-CSIC</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Instalaciones principales:</a:t>
            </a:r>
            <a:r>
              <a:rPr lang="es"/>
              <a:t> 4 aceleradores, 1 irradiador, 1 Tomógrafo PET-CT.</a:t>
            </a:r>
            <a:endParaRPr/>
          </a:p>
          <a:p>
            <a:pPr marL="609600" lvl="0" indent="0" algn="l" rtl="0">
              <a:lnSpc>
                <a:spcPct val="90000"/>
              </a:lnSpc>
              <a:spcBef>
                <a:spcPts val="0"/>
              </a:spcBef>
              <a:spcAft>
                <a:spcPts val="0"/>
              </a:spcAft>
              <a:buClr>
                <a:srgbClr val="FF3300"/>
              </a:buClr>
              <a:buSzPts val="1800"/>
              <a:buNone/>
            </a:pPr>
            <a:r>
              <a:rPr lang="es">
                <a:solidFill>
                  <a:srgbClr val="FF3300"/>
                </a:solidFill>
              </a:rPr>
              <a:t>ICTS:</a:t>
            </a:r>
            <a:r>
              <a:rPr lang="es"/>
              <a:t> Instalación orientada a usuarios. Más de 100 solicitudes de uso al año. Comité científico regula el acceso al centro.</a:t>
            </a:r>
            <a:endParaRPr/>
          </a:p>
          <a:p>
            <a:pPr marL="609600" lvl="0" indent="0" algn="l" rtl="0">
              <a:lnSpc>
                <a:spcPct val="90000"/>
              </a:lnSpc>
              <a:spcBef>
                <a:spcPts val="0"/>
              </a:spcBef>
              <a:spcAft>
                <a:spcPts val="0"/>
              </a:spcAft>
              <a:buClr>
                <a:srgbClr val="FF3300"/>
              </a:buClr>
              <a:buSzPts val="1800"/>
              <a:buNone/>
            </a:pPr>
            <a:r>
              <a:rPr lang="es">
                <a:solidFill>
                  <a:srgbClr val="FF3300"/>
                </a:solidFill>
              </a:rPr>
              <a:t>Personal:</a:t>
            </a:r>
            <a:r>
              <a:rPr lang="es"/>
              <a:t> 48 trabajadores. </a:t>
            </a:r>
            <a:endParaRPr/>
          </a:p>
          <a:p>
            <a:pPr marL="609600" lvl="0" indent="0" algn="l" rtl="0">
              <a:lnSpc>
                <a:spcPct val="90000"/>
              </a:lnSpc>
              <a:spcBef>
                <a:spcPts val="0"/>
              </a:spcBef>
              <a:spcAft>
                <a:spcPts val="0"/>
              </a:spcAft>
              <a:buSzPts val="1800"/>
              <a:buNone/>
            </a:pPr>
            <a:r>
              <a:rPr lang="es"/>
              <a:t>	19 fijos. 20 temporales. 9 en formación.</a:t>
            </a:r>
            <a:endParaRPr/>
          </a:p>
          <a:p>
            <a:pPr marL="609600" lvl="0" indent="0" algn="l" rtl="0">
              <a:lnSpc>
                <a:spcPct val="90000"/>
              </a:lnSpc>
              <a:spcBef>
                <a:spcPts val="0"/>
              </a:spcBef>
              <a:spcAft>
                <a:spcPts val="0"/>
              </a:spcAft>
              <a:buSzPts val="1800"/>
              <a:buNone/>
            </a:pPr>
            <a:r>
              <a:rPr lang="es"/>
              <a:t>	13 doctores de plantilla (12 US, 1 CSIC), </a:t>
            </a:r>
            <a:endParaRPr/>
          </a:p>
          <a:p>
            <a:pPr marL="609600" lvl="0" indent="0" algn="l" rtl="0">
              <a:lnSpc>
                <a:spcPct val="90000"/>
              </a:lnSpc>
              <a:spcBef>
                <a:spcPts val="0"/>
              </a:spcBef>
              <a:spcAft>
                <a:spcPts val="0"/>
              </a:spcAft>
              <a:buSzPts val="1800"/>
              <a:buNone/>
            </a:pPr>
            <a:r>
              <a:rPr lang="es"/>
              <a:t>	10 doctores contratados (2 R&amp;C, 8 postdocs).</a:t>
            </a:r>
            <a:endParaRPr/>
          </a:p>
          <a:p>
            <a:pPr marL="609600" lvl="0" indent="0" algn="l" rtl="0">
              <a:lnSpc>
                <a:spcPct val="90000"/>
              </a:lnSpc>
              <a:spcBef>
                <a:spcPts val="0"/>
              </a:spcBef>
              <a:spcAft>
                <a:spcPts val="0"/>
              </a:spcAft>
              <a:buClr>
                <a:srgbClr val="FF3300"/>
              </a:buClr>
              <a:buSzPts val="1800"/>
              <a:buNone/>
            </a:pPr>
            <a:r>
              <a:rPr lang="es">
                <a:solidFill>
                  <a:srgbClr val="FF3300"/>
                </a:solidFill>
              </a:rPr>
              <a:t>Financiación externa por empresas:</a:t>
            </a:r>
            <a:r>
              <a:rPr lang="es"/>
              <a:t> SAS, IBA, ALTER, ENRESA …además de proyectos autonómicos, nacionales y europeos, y facturación por el uso de las instalaciones.</a:t>
            </a:r>
            <a:endParaRPr/>
          </a:p>
          <a:p>
            <a:pPr marL="0" lvl="0" indent="0" algn="l" rtl="0">
              <a:spcBef>
                <a:spcPts val="0"/>
              </a:spcBef>
              <a:spcAft>
                <a:spcPts val="0"/>
              </a:spcAft>
              <a:buNone/>
            </a:pPr>
            <a:endParaRPr/>
          </a:p>
        </p:txBody>
      </p:sp>
      <p:sp>
        <p:nvSpPr>
          <p:cNvPr id="58" name="Google Shape;58;g15bf9341c62_0_0:notes">
            <a:extLst>
              <a:ext uri="{FF2B5EF4-FFF2-40B4-BE49-F238E27FC236}">
                <a16:creationId xmlns:a16="http://schemas.microsoft.com/office/drawing/2014/main" id="{36EE4B14-3B8E-F5CB-75C6-5B2CB228A1C8}"/>
              </a:ext>
            </a:extLst>
          </p:cNvPr>
          <p:cNvSpPr txBox="1"/>
          <p:nvPr/>
        </p:nvSpPr>
        <p:spPr>
          <a:xfrm>
            <a:off x="3886200" y="8686586"/>
            <a:ext cx="2971800" cy="457500"/>
          </a:xfrm>
          <a:prstGeom prst="rect">
            <a:avLst/>
          </a:prstGeom>
          <a:noFill/>
          <a:ln>
            <a:noFill/>
          </a:ln>
        </p:spPr>
        <p:txBody>
          <a:bodyPr spcFirstLastPara="1" wrap="square" lIns="94625" tIns="47300" rIns="94625" bIns="473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 sz="1200" b="0" i="0" u="none">
                <a:solidFill>
                  <a:srgbClr val="000000"/>
                </a:solidFill>
                <a:latin typeface="Times New Roman"/>
                <a:ea typeface="Times New Roman"/>
                <a:cs typeface="Times New Roman"/>
                <a:sym typeface="Times New Roman"/>
              </a:rPr>
              <a:t>7</a:t>
            </a:fld>
            <a:endParaRPr/>
          </a:p>
        </p:txBody>
      </p:sp>
    </p:spTree>
    <p:extLst>
      <p:ext uri="{BB962C8B-B14F-4D97-AF65-F5344CB8AC3E}">
        <p14:creationId xmlns:p14="http://schemas.microsoft.com/office/powerpoint/2010/main" val="147009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350314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564E63-1B77-514A-83BB-9B83B35B7E7A}" type="slidenum">
              <a:rPr lang="en-US" smtClean="0"/>
              <a:t>18</a:t>
            </a:fld>
            <a:endParaRPr lang="en-US"/>
          </a:p>
        </p:txBody>
      </p:sp>
    </p:spTree>
    <p:extLst>
      <p:ext uri="{BB962C8B-B14F-4D97-AF65-F5344CB8AC3E}">
        <p14:creationId xmlns:p14="http://schemas.microsoft.com/office/powerpoint/2010/main" val="287186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564E63-1B77-514A-83BB-9B83B35B7E7A}" type="slidenum">
              <a:rPr lang="en-US" smtClean="0"/>
              <a:t>21</a:t>
            </a:fld>
            <a:endParaRPr lang="en-US"/>
          </a:p>
        </p:txBody>
      </p:sp>
    </p:spTree>
    <p:extLst>
      <p:ext uri="{BB962C8B-B14F-4D97-AF65-F5344CB8AC3E}">
        <p14:creationId xmlns:p14="http://schemas.microsoft.com/office/powerpoint/2010/main" val="55294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7DA1-B006-44DC-2FD9-DE1F453A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FA458-4A6E-CADC-27A6-B2798477B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1C82A-6E2D-2796-365A-F90543C7C0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789B33-2ADB-58C6-306C-70F1800AAE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64E63-1B77-514A-83BB-9B83B35B7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3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64E63-1B77-514A-83BB-9B83B35B7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70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582-D482-784F-96F5-026CB4D1B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2D4F1AA7-A96A-2543-A774-D2BE78930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6545B324-9782-0949-B09B-8CE6E0E3987C}"/>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50D22C17-3BCB-A844-BF3B-D1E4B0E269EF}"/>
              </a:ext>
            </a:extLst>
          </p:cNvPr>
          <p:cNvSpPr>
            <a:spLocks noGrp="1"/>
          </p:cNvSpPr>
          <p:nvPr>
            <p:ph type="ftr" sz="quarter" idx="11"/>
          </p:nvPr>
        </p:nvSpPr>
        <p:spPr/>
        <p:txBody>
          <a:bodyPr/>
          <a:lstStyle/>
          <a:p>
            <a:r>
              <a:rPr lang="it-IT" dirty="0" err="1"/>
              <a:t>Alberto.mengoni@cern.ch</a:t>
            </a:r>
            <a:endParaRPr lang="it-IT" dirty="0"/>
          </a:p>
        </p:txBody>
      </p:sp>
      <p:sp>
        <p:nvSpPr>
          <p:cNvPr id="6" name="Slide Number Placeholder 5">
            <a:extLst>
              <a:ext uri="{FF2B5EF4-FFF2-40B4-BE49-F238E27FC236}">
                <a16:creationId xmlns:a16="http://schemas.microsoft.com/office/drawing/2014/main" id="{080045A8-4F36-E84B-8F1E-48B06F34F131}"/>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29728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5336-818B-4B4D-AD94-4278C1907306}"/>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DC433F7-DFC9-D448-AB9D-C040AD50D2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679FAC5-C805-9849-A999-C7B7D802820A}"/>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2A856D8C-0DFC-0042-9C77-CC0610ADE11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B6C4829-B896-A04F-8719-CEEF8778C9FF}"/>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45095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0C76E-9CF1-A74B-A909-85BD896E49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0D61DE0-EDC7-F94D-99A8-559E04CC0C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331510B-ADE2-484B-9DDD-56D5FF0A56DC}"/>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2F790AAA-28A7-C44E-B885-B1E0951BAE8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A8EDFD2-F9E2-8D44-BBB9-5E57DBCD39E6}"/>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69803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 type="objOnly">
  <p:cSld name="Contenido">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590551" y="103188"/>
            <a:ext cx="10992000" cy="59532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52" name="Google Shape;52;p13"/>
          <p:cNvSpPr txBox="1">
            <a:spLocks noGrp="1"/>
          </p:cNvSpPr>
          <p:nvPr>
            <p:ph type="dt" idx="10"/>
          </p:nvPr>
        </p:nvSpPr>
        <p:spPr>
          <a:xfrm>
            <a:off x="609600" y="6243637"/>
            <a:ext cx="28448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737600" y="6243637"/>
            <a:ext cx="28448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867" b="1"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s" smtClean="0"/>
              <a:pPr/>
              <a:t>‹#›</a:t>
            </a:fld>
            <a:endParaRPr lang="es" sz="1333" b="0">
              <a:solidFill>
                <a:schemeClr val="dk2"/>
              </a:solidFill>
              <a:latin typeface="Arial"/>
              <a:ea typeface="Arial"/>
              <a:cs typeface="Arial"/>
              <a:sym typeface="Arial"/>
            </a:endParaRPr>
          </a:p>
        </p:txBody>
      </p:sp>
    </p:spTree>
    <p:extLst>
      <p:ext uri="{BB962C8B-B14F-4D97-AF65-F5344CB8AC3E}">
        <p14:creationId xmlns:p14="http://schemas.microsoft.com/office/powerpoint/2010/main" val="214574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 Centre">
    <p:spTree>
      <p:nvGrpSpPr>
        <p:cNvPr id="1" name=""/>
        <p:cNvGrpSpPr/>
        <p:nvPr/>
      </p:nvGrpSpPr>
      <p:grpSpPr>
        <a:xfrm>
          <a:off x="0" y="0"/>
          <a:ext cx="0" cy="0"/>
          <a:chOff x="0" y="0"/>
          <a:chExt cx="0" cy="0"/>
        </a:xfrm>
      </p:grpSpPr>
      <p:grpSp>
        <p:nvGrpSpPr>
          <p:cNvPr id="17" name="Group"/>
          <p:cNvGrpSpPr/>
          <p:nvPr userDrawn="1"/>
        </p:nvGrpSpPr>
        <p:grpSpPr>
          <a:xfrm>
            <a:off x="3154632" y="5521826"/>
            <a:ext cx="5882740" cy="680630"/>
            <a:chOff x="0" y="0"/>
            <a:chExt cx="11765480" cy="1361257"/>
          </a:xfrm>
        </p:grpSpPr>
        <p:sp>
          <p:nvSpPr>
            <p:cNvPr id="15" name="This project has received funding from the European Union’s Horizon Europe Research and Innovation programme under Grant Agreement No 101057511."/>
            <p:cNvSpPr txBox="1"/>
            <p:nvPr/>
          </p:nvSpPr>
          <p:spPr>
            <a:xfrm>
              <a:off x="2365025" y="1581"/>
              <a:ext cx="9400456" cy="1358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just" defTabSz="584200">
                <a:lnSpc>
                  <a:spcPct val="110000"/>
                </a:lnSpc>
                <a:defRPr sz="2100" b="0" i="1">
                  <a:solidFill>
                    <a:srgbClr val="424242"/>
                  </a:solidFill>
                </a:defRPr>
              </a:lvl1pPr>
            </a:lstStyle>
            <a:p>
              <a:r>
                <a:rPr sz="1051"/>
                <a:t>This project has received funding from the European Union’s Horizon Europe Research and Innovation programme under Grant Agreement No 101057511.</a:t>
              </a:r>
            </a:p>
          </p:txBody>
        </p:sp>
        <p:pic>
          <p:nvPicPr>
            <p:cNvPr id="16" name="eu_flag.jpg" descr="eu_flag.jpg"/>
            <p:cNvPicPr>
              <a:picLocks noChangeAspect="1"/>
            </p:cNvPicPr>
            <p:nvPr/>
          </p:nvPicPr>
          <p:blipFill>
            <a:blip r:embed="rId2"/>
            <a:stretch>
              <a:fillRect/>
            </a:stretch>
          </p:blipFill>
          <p:spPr>
            <a:xfrm>
              <a:off x="0" y="0"/>
              <a:ext cx="2036795" cy="1361258"/>
            </a:xfrm>
            <a:prstGeom prst="rect">
              <a:avLst/>
            </a:prstGeom>
            <a:ln w="12700" cap="flat">
              <a:noFill/>
              <a:miter lim="400000"/>
            </a:ln>
            <a:effectLst/>
          </p:spPr>
        </p:pic>
      </p:grpSp>
      <p:sp>
        <p:nvSpPr>
          <p:cNvPr id="18" name="Rectangle"/>
          <p:cNvSpPr/>
          <p:nvPr/>
        </p:nvSpPr>
        <p:spPr>
          <a:xfrm>
            <a:off x="-428" y="-3096"/>
            <a:ext cx="12192855" cy="687179"/>
          </a:xfrm>
          <a:prstGeom prst="rect">
            <a:avLst/>
          </a:prstGeom>
          <a:gradFill>
            <a:gsLst>
              <a:gs pos="0">
                <a:srgbClr val="73FDFF">
                  <a:alpha val="0"/>
                </a:srgbClr>
              </a:gs>
              <a:gs pos="100000">
                <a:srgbClr val="0433FF">
                  <a:alpha val="75166"/>
                </a:srgbClr>
              </a:gs>
            </a:gsLst>
          </a:gradFill>
          <a:ln w="12700">
            <a:miter lim="400000"/>
          </a:ln>
        </p:spPr>
        <p:txBody>
          <a:bodyPr lIns="0" tIns="0" rIns="0" bIns="0" anchor="ctr"/>
          <a:lstStyle/>
          <a:p>
            <a:pPr>
              <a:defRPr sz="3200" b="0">
                <a:solidFill>
                  <a:srgbClr val="76D6FF">
                    <a:alpha val="0"/>
                  </a:srgbClr>
                </a:solidFill>
                <a:latin typeface="+mn-lt"/>
                <a:ea typeface="+mn-ea"/>
                <a:cs typeface="+mn-cs"/>
                <a:sym typeface="Helvetica Neue Medium"/>
              </a:defRPr>
            </a:pPr>
            <a:endParaRPr sz="1600"/>
          </a:p>
        </p:txBody>
      </p:sp>
      <p:pic>
        <p:nvPicPr>
          <p:cNvPr id="19" name="Image" descr="Image"/>
          <p:cNvPicPr>
            <a:picLocks noChangeAspect="1"/>
          </p:cNvPicPr>
          <p:nvPr/>
        </p:nvPicPr>
        <p:blipFill>
          <a:blip r:embed="rId3"/>
          <a:stretch>
            <a:fillRect/>
          </a:stretch>
        </p:blipFill>
        <p:spPr>
          <a:xfrm>
            <a:off x="98206" y="22232"/>
            <a:ext cx="1344459" cy="636527"/>
          </a:xfrm>
          <a:prstGeom prst="rect">
            <a:avLst/>
          </a:prstGeom>
          <a:ln w="12700">
            <a:miter lim="400000"/>
          </a:ln>
        </p:spPr>
      </p:pic>
      <p:sp>
        <p:nvSpPr>
          <p:cNvPr id="20" name="Rectangle"/>
          <p:cNvSpPr/>
          <p:nvPr/>
        </p:nvSpPr>
        <p:spPr>
          <a:xfrm>
            <a:off x="-428" y="6345896"/>
            <a:ext cx="12192855" cy="515202"/>
          </a:xfrm>
          <a:prstGeom prst="rect">
            <a:avLst/>
          </a:prstGeom>
          <a:gradFill>
            <a:gsLst>
              <a:gs pos="0">
                <a:srgbClr val="76D6FF">
                  <a:alpha val="11458"/>
                </a:srgbClr>
              </a:gs>
              <a:gs pos="100000">
                <a:srgbClr val="0433FF">
                  <a:alpha val="75166"/>
                </a:srgbClr>
              </a:gs>
            </a:gsLst>
          </a:gradFill>
          <a:ln w="12700">
            <a:miter lim="400000"/>
          </a:ln>
        </p:spPr>
        <p:txBody>
          <a:bodyPr lIns="0" tIns="0" rIns="0" bIns="0" anchor="ctr"/>
          <a:lstStyle/>
          <a:p>
            <a:pPr>
              <a:defRPr sz="3200" b="0">
                <a:solidFill>
                  <a:srgbClr val="76D6FF"/>
                </a:solidFill>
                <a:latin typeface="+mn-lt"/>
                <a:ea typeface="+mn-ea"/>
                <a:cs typeface="+mn-cs"/>
                <a:sym typeface="Helvetica Neue Medium"/>
              </a:defRPr>
            </a:pPr>
            <a:endParaRPr sz="1600"/>
          </a:p>
        </p:txBody>
      </p:sp>
      <p:sp>
        <p:nvSpPr>
          <p:cNvPr id="21" name="Body Level One"/>
          <p:cNvSpPr txBox="1">
            <a:spLocks noGrp="1"/>
          </p:cNvSpPr>
          <p:nvPr>
            <p:ph type="body" sz="quarter" idx="13"/>
          </p:nvPr>
        </p:nvSpPr>
        <p:spPr>
          <a:xfrm>
            <a:off x="1705627" y="2972739"/>
            <a:ext cx="8780747" cy="1018047"/>
          </a:xfrm>
          <a:prstGeom prst="rect">
            <a:avLst/>
          </a:prstGeom>
        </p:spPr>
        <p:txBody>
          <a:bodyPr lIns="91439" tIns="91439" rIns="91439" bIns="91439"/>
          <a:lstStyle>
            <a:lvl1pPr marL="0" indent="0" algn="ctr" defTabSz="685791">
              <a:lnSpc>
                <a:spcPct val="90000"/>
              </a:lnSpc>
              <a:spcBef>
                <a:spcPts val="700"/>
              </a:spcBef>
              <a:buSzTx/>
              <a:buNone/>
              <a:defRPr sz="1900">
                <a:solidFill>
                  <a:srgbClr val="171A6C"/>
                </a:solidFill>
                <a:latin typeface="+mj-lt"/>
                <a:ea typeface="+mj-ea"/>
                <a:cs typeface="+mj-cs"/>
                <a:sym typeface="Calibri"/>
              </a:defRPr>
            </a:lvl1pPr>
          </a:lstStyle>
          <a:p>
            <a:r>
              <a:t>Body Level One</a:t>
            </a:r>
          </a:p>
        </p:txBody>
      </p:sp>
      <p:sp>
        <p:nvSpPr>
          <p:cNvPr id="22" name="Title Text"/>
          <p:cNvSpPr txBox="1">
            <a:spLocks noGrp="1"/>
          </p:cNvSpPr>
          <p:nvPr>
            <p:ph type="body" sz="quarter" idx="14"/>
          </p:nvPr>
        </p:nvSpPr>
        <p:spPr>
          <a:xfrm>
            <a:off x="4972820" y="2323512"/>
            <a:ext cx="2258888" cy="715581"/>
          </a:xfrm>
          <a:prstGeom prst="rect">
            <a:avLst/>
          </a:prstGeom>
        </p:spPr>
        <p:txBody>
          <a:bodyPr wrap="none">
            <a:spAutoFit/>
          </a:bodyPr>
          <a:lstStyle>
            <a:lvl1pPr marL="0" indent="0" algn="ctr">
              <a:spcBef>
                <a:spcPts val="0"/>
              </a:spcBef>
              <a:buSzTx/>
              <a:buNone/>
              <a:defRPr sz="4500">
                <a:solidFill>
                  <a:srgbClr val="181A68"/>
                </a:solidFill>
                <a:latin typeface="+mj-lt"/>
                <a:ea typeface="+mj-ea"/>
                <a:cs typeface="+mj-cs"/>
                <a:sym typeface="Calibri"/>
              </a:defRPr>
            </a:lvl1pPr>
          </a:lstStyle>
          <a:p>
            <a:r>
              <a:t>Title Text</a:t>
            </a:r>
          </a:p>
        </p:txBody>
      </p:sp>
    </p:spTree>
    <p:extLst>
      <p:ext uri="{BB962C8B-B14F-4D97-AF65-F5344CB8AC3E}">
        <p14:creationId xmlns:p14="http://schemas.microsoft.com/office/powerpoint/2010/main" val="7357458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Centre">
    <p:spTree>
      <p:nvGrpSpPr>
        <p:cNvPr id="1" name=""/>
        <p:cNvGrpSpPr/>
        <p:nvPr/>
      </p:nvGrpSpPr>
      <p:grpSpPr>
        <a:xfrm>
          <a:off x="0" y="0"/>
          <a:ext cx="0" cy="0"/>
          <a:chOff x="0" y="0"/>
          <a:chExt cx="0" cy="0"/>
        </a:xfrm>
      </p:grpSpPr>
      <p:sp>
        <p:nvSpPr>
          <p:cNvPr id="18" name="Rectangle"/>
          <p:cNvSpPr/>
          <p:nvPr/>
        </p:nvSpPr>
        <p:spPr>
          <a:xfrm>
            <a:off x="-428" y="-3096"/>
            <a:ext cx="12192855" cy="687179"/>
          </a:xfrm>
          <a:prstGeom prst="rect">
            <a:avLst/>
          </a:prstGeom>
          <a:gradFill>
            <a:gsLst>
              <a:gs pos="0">
                <a:srgbClr val="73FDFF">
                  <a:alpha val="0"/>
                </a:srgbClr>
              </a:gs>
              <a:gs pos="100000">
                <a:srgbClr val="0433FF">
                  <a:alpha val="75166"/>
                </a:srgbClr>
              </a:gs>
            </a:gsLst>
          </a:gradFill>
          <a:ln w="12700">
            <a:miter lim="400000"/>
          </a:ln>
        </p:spPr>
        <p:txBody>
          <a:bodyPr lIns="0" tIns="0" rIns="0" bIns="0" anchor="ctr"/>
          <a:lstStyle/>
          <a:p>
            <a:pPr>
              <a:defRPr sz="3200" b="0">
                <a:solidFill>
                  <a:srgbClr val="76D6FF">
                    <a:alpha val="0"/>
                  </a:srgbClr>
                </a:solidFill>
                <a:latin typeface="+mn-lt"/>
                <a:ea typeface="+mn-ea"/>
                <a:cs typeface="+mn-cs"/>
                <a:sym typeface="Helvetica Neue Medium"/>
              </a:defRPr>
            </a:pPr>
            <a:endParaRPr sz="1600"/>
          </a:p>
        </p:txBody>
      </p:sp>
      <p:pic>
        <p:nvPicPr>
          <p:cNvPr id="19" name="Image" descr="Image"/>
          <p:cNvPicPr>
            <a:picLocks noChangeAspect="1"/>
          </p:cNvPicPr>
          <p:nvPr/>
        </p:nvPicPr>
        <p:blipFill>
          <a:blip r:embed="rId2"/>
          <a:stretch>
            <a:fillRect/>
          </a:stretch>
        </p:blipFill>
        <p:spPr>
          <a:xfrm>
            <a:off x="98206" y="22232"/>
            <a:ext cx="1344459" cy="636527"/>
          </a:xfrm>
          <a:prstGeom prst="rect">
            <a:avLst/>
          </a:prstGeom>
          <a:ln w="12700">
            <a:miter lim="400000"/>
          </a:ln>
        </p:spPr>
      </p:pic>
      <p:sp>
        <p:nvSpPr>
          <p:cNvPr id="20" name="Rectangle"/>
          <p:cNvSpPr/>
          <p:nvPr/>
        </p:nvSpPr>
        <p:spPr>
          <a:xfrm>
            <a:off x="-428" y="6345896"/>
            <a:ext cx="12192855" cy="515202"/>
          </a:xfrm>
          <a:prstGeom prst="rect">
            <a:avLst/>
          </a:prstGeom>
          <a:gradFill>
            <a:gsLst>
              <a:gs pos="0">
                <a:srgbClr val="76D6FF">
                  <a:alpha val="11458"/>
                </a:srgbClr>
              </a:gs>
              <a:gs pos="100000">
                <a:srgbClr val="0433FF">
                  <a:alpha val="75166"/>
                </a:srgbClr>
              </a:gs>
            </a:gsLst>
          </a:gradFill>
          <a:ln w="12700">
            <a:miter lim="400000"/>
          </a:ln>
        </p:spPr>
        <p:txBody>
          <a:bodyPr lIns="0" tIns="0" rIns="0" bIns="0" anchor="ctr"/>
          <a:lstStyle/>
          <a:p>
            <a:pPr algn="ctr">
              <a:defRPr sz="3200" b="0">
                <a:solidFill>
                  <a:srgbClr val="76D6FF"/>
                </a:solidFill>
                <a:latin typeface="+mn-lt"/>
                <a:ea typeface="+mn-ea"/>
                <a:cs typeface="+mn-cs"/>
                <a:sym typeface="Helvetica Neue Medium"/>
              </a:defRPr>
            </a:pPr>
            <a:r>
              <a:rPr lang="en-US" sz="1600" dirty="0">
                <a:solidFill>
                  <a:schemeClr val="bg1"/>
                </a:solidFill>
              </a:rPr>
              <a:t>Task 2.3</a:t>
            </a:r>
            <a:endParaRPr sz="1600" dirty="0">
              <a:solidFill>
                <a:schemeClr val="bg1"/>
              </a:solidFill>
            </a:endParaRPr>
          </a:p>
        </p:txBody>
      </p:sp>
    </p:spTree>
    <p:extLst>
      <p:ext uri="{BB962C8B-B14F-4D97-AF65-F5344CB8AC3E}">
        <p14:creationId xmlns:p14="http://schemas.microsoft.com/office/powerpoint/2010/main" val="7771502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2_Just 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a:xfrm>
            <a:off x="3060435" y="6356361"/>
            <a:ext cx="1828144" cy="365125"/>
          </a:xfrm>
          <a:prstGeom prst="rect">
            <a:avLst/>
          </a:prstGeom>
        </p:spPr>
        <p:txBody>
          <a:bodyPr/>
          <a:lstStyle/>
          <a:p>
            <a:pPr>
              <a:defRPr/>
            </a:pPr>
            <a:fld id="{91649514-A967-5748-91B6-C0193309BE7E}" type="datetime1">
              <a:rPr lang="it-IT" smtClean="0"/>
              <a:t>30/06/26</a:t>
            </a:fld>
            <a:endParaRPr/>
          </a:p>
        </p:txBody>
      </p:sp>
      <p:sp>
        <p:nvSpPr>
          <p:cNvPr id="6" name="Footer Placeholder 3"/>
          <p:cNvSpPr>
            <a:spLocks noGrp="1"/>
          </p:cNvSpPr>
          <p:nvPr>
            <p:ph type="ftr" sz="quarter" idx="11"/>
          </p:nvPr>
        </p:nvSpPr>
        <p:spPr bwMode="auto">
          <a:xfrm>
            <a:off x="4888579" y="6356361"/>
            <a:ext cx="5720652" cy="365125"/>
          </a:xfrm>
        </p:spPr>
        <p:txBody>
          <a:bodyPr/>
          <a:lstStyle/>
          <a:p>
            <a:pPr>
              <a:defRPr/>
            </a:pPr>
            <a:r>
              <a:rPr lang="en-GB"/>
              <a:t>ISOLDE EPIC workshop – CERN, 24-25 November 2020</a:t>
            </a:r>
            <a:endParaRPr lang="en-US"/>
          </a:p>
        </p:txBody>
      </p:sp>
      <p:sp>
        <p:nvSpPr>
          <p:cNvPr id="7" name="Slide Number Placeholder 4"/>
          <p:cNvSpPr>
            <a:spLocks noGrp="1"/>
          </p:cNvSpPr>
          <p:nvPr>
            <p:ph type="sldNum" sz="quarter" idx="12"/>
          </p:nvPr>
        </p:nvSpPr>
        <p:spPr bwMode="auto">
          <a:xfrm>
            <a:off x="10609232" y="6356361"/>
            <a:ext cx="973168" cy="365125"/>
          </a:xfrm>
        </p:spPr>
        <p:txBody>
          <a:bodyPr/>
          <a:lstStyle/>
          <a:p>
            <a:pPr>
              <a:defRPr/>
            </a:pPr>
            <a:fld id="{8D6C380F-326D-3C40-9EE7-7FBAB0953422}" type="slidenum">
              <a:rPr lang="en-US"/>
              <a:t>‹#›</a:t>
            </a:fld>
            <a:endParaRPr lang="en-US"/>
          </a:p>
        </p:txBody>
      </p:sp>
    </p:spTree>
    <p:extLst>
      <p:ext uri="{BB962C8B-B14F-4D97-AF65-F5344CB8AC3E}">
        <p14:creationId xmlns:p14="http://schemas.microsoft.com/office/powerpoint/2010/main" val="315934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1_Just Title">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p:txBody>
          <a:bodyPr/>
          <a:lstStyle/>
          <a:p>
            <a:pPr>
              <a:defRPr/>
            </a:pPr>
            <a:r>
              <a:t>Slide Title</a:t>
            </a:r>
            <a:endParaRPr lang="en-US"/>
          </a:p>
        </p:txBody>
      </p:sp>
      <p:sp>
        <p:nvSpPr>
          <p:cNvPr id="5" name="Date Placeholder 2"/>
          <p:cNvSpPr>
            <a:spLocks noGrp="1"/>
          </p:cNvSpPr>
          <p:nvPr>
            <p:ph type="dt" sz="half" idx="10"/>
          </p:nvPr>
        </p:nvSpPr>
        <p:spPr bwMode="auto">
          <a:xfrm>
            <a:off x="3060435" y="6356361"/>
            <a:ext cx="1828144" cy="365125"/>
          </a:xfrm>
          <a:prstGeom prst="rect">
            <a:avLst/>
          </a:prstGeom>
        </p:spPr>
        <p:txBody>
          <a:bodyPr/>
          <a:lstStyle/>
          <a:p>
            <a:pPr>
              <a:defRPr/>
            </a:pPr>
            <a:fld id="{91649514-A967-5748-91B6-C0193309BE7E}" type="datetime1">
              <a:rPr lang="it-IT" smtClean="0"/>
              <a:t>30/06/26</a:t>
            </a:fld>
            <a:endParaRPr/>
          </a:p>
        </p:txBody>
      </p:sp>
      <p:sp>
        <p:nvSpPr>
          <p:cNvPr id="6" name="Footer Placeholder 3"/>
          <p:cNvSpPr>
            <a:spLocks noGrp="1"/>
          </p:cNvSpPr>
          <p:nvPr>
            <p:ph type="ftr" sz="quarter" idx="11"/>
          </p:nvPr>
        </p:nvSpPr>
        <p:spPr bwMode="auto">
          <a:xfrm>
            <a:off x="4888579" y="6356361"/>
            <a:ext cx="5720652" cy="365125"/>
          </a:xfrm>
        </p:spPr>
        <p:txBody>
          <a:bodyPr/>
          <a:lstStyle/>
          <a:p>
            <a:pPr>
              <a:defRPr/>
            </a:pPr>
            <a:r>
              <a:rPr lang="en-GB"/>
              <a:t>ISOLDE EPIC workshop – CERN, 24-25 November 2020</a:t>
            </a:r>
            <a:endParaRPr lang="en-US"/>
          </a:p>
        </p:txBody>
      </p:sp>
      <p:sp>
        <p:nvSpPr>
          <p:cNvPr id="7" name="Slide Number Placeholder 4"/>
          <p:cNvSpPr>
            <a:spLocks noGrp="1"/>
          </p:cNvSpPr>
          <p:nvPr>
            <p:ph type="sldNum" sz="quarter" idx="12"/>
          </p:nvPr>
        </p:nvSpPr>
        <p:spPr bwMode="auto">
          <a:xfrm>
            <a:off x="10609232" y="6356361"/>
            <a:ext cx="973168" cy="365125"/>
          </a:xfrm>
        </p:spPr>
        <p:txBody>
          <a:bodyPr/>
          <a:lstStyle/>
          <a:p>
            <a:pPr>
              <a:defRPr/>
            </a:pPr>
            <a:fld id="{8D6C380F-326D-3C40-9EE7-7FBAB0953422}" type="slidenum">
              <a:rPr lang="en-US"/>
              <a:t>‹#›</a:t>
            </a:fld>
            <a:endParaRPr lang="en-US"/>
          </a:p>
        </p:txBody>
      </p:sp>
    </p:spTree>
    <p:extLst>
      <p:ext uri="{BB962C8B-B14F-4D97-AF65-F5344CB8AC3E}">
        <p14:creationId xmlns:p14="http://schemas.microsoft.com/office/powerpoint/2010/main" val="3013643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5C0A-4480-7293-ABCB-059893EE2F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5F03316-2458-205B-CFDA-8141D8B10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B68631-FE77-69D9-4B8C-3FB3082E4314}"/>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CFED47BF-0904-3157-E52F-AC086977B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C3CD9-0822-49F7-5F39-C1814C0B389E}"/>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059643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0906-51EA-3207-C6F4-D8BEB3B03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B76C1B-75BB-C897-9ECF-DEE7188DD47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18A704-6870-15D3-EE53-8C6CD4BBB0AC}"/>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6F7EA226-F8A3-270E-F761-8C178EDF1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204EE-8C7E-8C88-04FC-72210B74BDB2}"/>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869682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5FD7-DBD4-5D22-4414-B01B87D929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9BC1D0-DA76-F85D-3850-5B33C5B725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B2D89D-3CEC-3C14-032F-7DB655E9C4AE}"/>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D5AD4CDD-0929-C1C0-4569-B4D805824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E8724-AB1A-826D-E3E2-6B26D8E4DF75}"/>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70116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65FB-9B00-2A4C-AF03-C382B9C8630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C58CD42-72D3-1D40-BB62-4C14B41BC0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B2E4F99-35BD-0F40-A043-15F925C3A3BD}"/>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C2AF4029-A27C-FC4D-9090-D11F1ACD8A3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10BCF8B-D7E4-E34E-AF06-6026CE835869}"/>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96176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BADF-2A29-2174-52BF-67BEDE03C8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299814-8332-E634-E277-F750207A3CE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F460F-1376-B514-454E-3BC4A4FD8B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52E1450-FDC2-BF39-A904-C76A52290972}"/>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6" name="Footer Placeholder 5">
            <a:extLst>
              <a:ext uri="{FF2B5EF4-FFF2-40B4-BE49-F238E27FC236}">
                <a16:creationId xmlns:a16="http://schemas.microsoft.com/office/drawing/2014/main" id="{9934091F-EDEB-787A-B3EB-0B1AD4CA1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06EA8-CA2C-D2DA-42BA-B0B5FF244C4A}"/>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631921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B59D-3B15-E26A-27E3-656406DE6F6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D3BF55-2723-4EF4-5698-64E5ADD2F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403483-1839-9ED6-8F4E-18900442AB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E8C954-424E-87B9-7386-D4C6F3850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BB6FEAC-434C-724B-1996-64E9367DA2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C50FCF-99E9-4C2D-4423-E84661BA281C}"/>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8" name="Footer Placeholder 7">
            <a:extLst>
              <a:ext uri="{FF2B5EF4-FFF2-40B4-BE49-F238E27FC236}">
                <a16:creationId xmlns:a16="http://schemas.microsoft.com/office/drawing/2014/main" id="{BF7A4253-DA71-2E1B-767A-31A405B4A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293DE6-3397-FA52-966A-65974FA338B1}"/>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60134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10BE-F696-911D-1941-F9594E08A6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8A55E7-8010-B367-C4BB-ED645833535F}"/>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4" name="Footer Placeholder 3">
            <a:extLst>
              <a:ext uri="{FF2B5EF4-FFF2-40B4-BE49-F238E27FC236}">
                <a16:creationId xmlns:a16="http://schemas.microsoft.com/office/drawing/2014/main" id="{C7B29BD9-2144-0DC8-BC3B-02191EF747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9254B-4857-CD6F-B4F6-C57AD9827E38}"/>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271863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3D8F-BF3F-5697-986F-0121B63CDF25}"/>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3" name="Footer Placeholder 2">
            <a:extLst>
              <a:ext uri="{FF2B5EF4-FFF2-40B4-BE49-F238E27FC236}">
                <a16:creationId xmlns:a16="http://schemas.microsoft.com/office/drawing/2014/main" id="{418B82DB-596F-A107-6436-5F770E6A84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76ED57-D6A8-85D7-2DAE-6E6065AF99D7}"/>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24177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95F9-9121-C354-8699-D993F47FB1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FE0459-AD4F-BB32-CC89-8204A0A044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0539FF-5466-9C79-9D0E-C9550F8D8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0C57B0-2A5D-22A0-A103-8D9F3DC4E3CA}"/>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6" name="Footer Placeholder 5">
            <a:extLst>
              <a:ext uri="{FF2B5EF4-FFF2-40B4-BE49-F238E27FC236}">
                <a16:creationId xmlns:a16="http://schemas.microsoft.com/office/drawing/2014/main" id="{89FBCEAC-80CF-F232-1FBB-32A82443D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E5330-CF26-E0AD-D139-149CB5C73A64}"/>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448739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5BB5-0917-31EE-43A4-131DA27750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524841-4882-3823-2DE4-2821DBB4A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7BAD19-D94D-41A4-99FD-C3A0A21E7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0F0077-EA67-48C0-D21F-73D4B48CC943}"/>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6" name="Footer Placeholder 5">
            <a:extLst>
              <a:ext uri="{FF2B5EF4-FFF2-40B4-BE49-F238E27FC236}">
                <a16:creationId xmlns:a16="http://schemas.microsoft.com/office/drawing/2014/main" id="{1F0C3780-CCDA-A852-DAC8-B788E47C1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8E319-20F3-B955-1AA5-2E3439652B63}"/>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330923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FE9B-DABD-7DAC-8063-48E50A0501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81BA80-4F10-8FF3-1897-68DFEC7F45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2C6F3D-8B7A-F6AF-FE06-4664F36BF397}"/>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BE55DE98-62E2-D259-7BCF-B2D149CFE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6D948-E538-2F63-94C4-FA2C3CB3637A}"/>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750986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09BDB-51F6-D007-D3FE-3015D7895B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458A17-3A36-CE28-04D8-C35C196FAD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E66607-83B7-7A18-7DFC-C699AB942172}"/>
              </a:ext>
            </a:extLst>
          </p:cNvPr>
          <p:cNvSpPr>
            <a:spLocks noGrp="1"/>
          </p:cNvSpPr>
          <p:nvPr>
            <p:ph type="dt" sz="half" idx="10"/>
          </p:nvPr>
        </p:nvSpPr>
        <p:spPr/>
        <p:txBody>
          <a:body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F5B96BD1-7C20-BA32-FBF2-75344B7E0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8E5AC-5399-AD16-B0F9-0B821B6E8564}"/>
              </a:ext>
            </a:extLst>
          </p:cNvPr>
          <p:cNvSpPr>
            <a:spLocks noGrp="1"/>
          </p:cNvSpPr>
          <p:nvPr>
            <p:ph type="sldNum" sz="quarter" idx="12"/>
          </p:nvPr>
        </p:nvSpPr>
        <p:spPr/>
        <p:txBody>
          <a:bodyPr/>
          <a:lstStyle/>
          <a:p>
            <a:fld id="{039ED76B-4EEE-334B-9223-65040F8307E2}" type="slidenum">
              <a:rPr lang="en-US" smtClean="0"/>
              <a:t>‹#›</a:t>
            </a:fld>
            <a:endParaRPr lang="en-US"/>
          </a:p>
        </p:txBody>
      </p:sp>
    </p:spTree>
    <p:extLst>
      <p:ext uri="{BB962C8B-B14F-4D97-AF65-F5344CB8AC3E}">
        <p14:creationId xmlns:p14="http://schemas.microsoft.com/office/powerpoint/2010/main" val="1526878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8C28-0B2D-9246-8294-D9582798C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B5FFA3C4-AD07-1B49-B2FF-09E799FA5D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58FD65-B0E6-514D-858F-C506608D264A}"/>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E863D6D9-7536-2B47-ABD5-258FA13699B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055A58E-5011-5A42-82EB-735A274EDA67}"/>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404311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1E21-824C-C949-835A-6C8513F64B1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D1304C0-113C-2243-A426-21C70D3CB4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7D487FCE-43E8-5B46-AD9D-7CC3A2818B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60529E0-6E52-4347-84E3-53A8A3D27424}"/>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6" name="Footer Placeholder 5">
            <a:extLst>
              <a:ext uri="{FF2B5EF4-FFF2-40B4-BE49-F238E27FC236}">
                <a16:creationId xmlns:a16="http://schemas.microsoft.com/office/drawing/2014/main" id="{12AF1058-C377-A544-9051-5799D627BDC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FCC5D8B-5DF7-8549-A51B-3C8EAE1310BE}"/>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016395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9C5A-9E5A-294F-BB5F-0FBB9CA2F56D}"/>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16EF0D7A-F34F-8841-9944-396308FE96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549CA2-E64C-E448-829A-945C944459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76D05C7-A298-2F45-A4DA-B01F5B125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0D756E-D48A-D246-B533-A876C6AE75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F17A623E-74D7-444E-B3EC-F9E0D7C2B7C2}"/>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8" name="Footer Placeholder 7">
            <a:extLst>
              <a:ext uri="{FF2B5EF4-FFF2-40B4-BE49-F238E27FC236}">
                <a16:creationId xmlns:a16="http://schemas.microsoft.com/office/drawing/2014/main" id="{4EE3AF58-BBFA-BB45-82A6-9173D4C80F1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CC3E4CBF-E6D8-DD41-A4C4-A86583DAC0E0}"/>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26628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5D68-C874-2B40-A3BA-F3B176B9335C}"/>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6830F2A3-07E1-634E-B32D-51DD1EE0DBA4}"/>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4" name="Footer Placeholder 3">
            <a:extLst>
              <a:ext uri="{FF2B5EF4-FFF2-40B4-BE49-F238E27FC236}">
                <a16:creationId xmlns:a16="http://schemas.microsoft.com/office/drawing/2014/main" id="{6AFBE8FF-B837-A24E-B429-854E253161AB}"/>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4DFBE02D-83F8-3B45-8C97-D06E5C17172B}"/>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411338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85F5A-38F1-5D4C-AD6D-530EFA10DC92}"/>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3" name="Footer Placeholder 2">
            <a:extLst>
              <a:ext uri="{FF2B5EF4-FFF2-40B4-BE49-F238E27FC236}">
                <a16:creationId xmlns:a16="http://schemas.microsoft.com/office/drawing/2014/main" id="{1F5D2CA8-DB90-AF46-A900-9023884CCB33}"/>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848EC724-D520-9D4F-9FB1-A334D30F2A03}"/>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58375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F436-F1B3-3A44-914C-8385AF251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4E6D68AE-FB08-6049-A8A7-020D16FE2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5B29B735-4BDD-5A47-9873-7CF663B50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ABC209-2D79-1746-BC70-EC91111EBF7D}"/>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6" name="Footer Placeholder 5">
            <a:extLst>
              <a:ext uri="{FF2B5EF4-FFF2-40B4-BE49-F238E27FC236}">
                <a16:creationId xmlns:a16="http://schemas.microsoft.com/office/drawing/2014/main" id="{D9FE27A9-04A3-E34B-BDBA-EC8370AA93A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AFDABA5-4399-1446-A7D7-769CBDA4B593}"/>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386851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E441-270D-9942-BBCD-946FA2CD0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72B0DB52-9DC3-D342-ADA7-347F22433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34E516D2-88F5-6A46-A212-CBE253CF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CADF31-B7C5-6C44-99AB-48C594095418}"/>
              </a:ext>
            </a:extLst>
          </p:cNvPr>
          <p:cNvSpPr>
            <a:spLocks noGrp="1"/>
          </p:cNvSpPr>
          <p:nvPr>
            <p:ph type="dt" sz="half" idx="10"/>
          </p:nvPr>
        </p:nvSpPr>
        <p:spPr/>
        <p:txBody>
          <a:bodyPr/>
          <a:lstStyle/>
          <a:p>
            <a:fld id="{7DDF6F5A-1EB2-D741-BF4E-55F140C07514}" type="datetimeFigureOut">
              <a:rPr lang="it-IT" smtClean="0"/>
              <a:t>30/06/26</a:t>
            </a:fld>
            <a:endParaRPr lang="it-IT"/>
          </a:p>
        </p:txBody>
      </p:sp>
      <p:sp>
        <p:nvSpPr>
          <p:cNvPr id="6" name="Footer Placeholder 5">
            <a:extLst>
              <a:ext uri="{FF2B5EF4-FFF2-40B4-BE49-F238E27FC236}">
                <a16:creationId xmlns:a16="http://schemas.microsoft.com/office/drawing/2014/main" id="{662B7B15-24C9-F943-BE10-B6578118A23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0452D38-E939-2C46-A9C3-C53DA0AA26A4}"/>
              </a:ext>
            </a:extLst>
          </p:cNvPr>
          <p:cNvSpPr>
            <a:spLocks noGrp="1"/>
          </p:cNvSpPr>
          <p:nvPr>
            <p:ph type="sldNum" sz="quarter" idx="12"/>
          </p:nvPr>
        </p:nvSpPr>
        <p:spPr/>
        <p:txBody>
          <a:bodyPr/>
          <a:lstStyle/>
          <a:p>
            <a:fld id="{2E8D5FEC-7371-BC4F-B41C-B95A0CCB68ED}" type="slidenum">
              <a:rPr lang="it-IT" smtClean="0"/>
              <a:t>‹#›</a:t>
            </a:fld>
            <a:endParaRPr lang="it-IT"/>
          </a:p>
        </p:txBody>
      </p:sp>
    </p:spTree>
    <p:extLst>
      <p:ext uri="{BB962C8B-B14F-4D97-AF65-F5344CB8AC3E}">
        <p14:creationId xmlns:p14="http://schemas.microsoft.com/office/powerpoint/2010/main" val="187037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E3DB1-3356-8F46-BB9B-24251D726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033EE1C-48BA-1F42-BCB8-1CAE253B4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D2991EB-4D2D-CD4B-BBC7-03CBE6237E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F6F5A-1EB2-D741-BF4E-55F140C07514}" type="datetimeFigureOut">
              <a:rPr lang="it-IT" smtClean="0"/>
              <a:t>30/06/26</a:t>
            </a:fld>
            <a:endParaRPr lang="it-IT"/>
          </a:p>
        </p:txBody>
      </p:sp>
      <p:sp>
        <p:nvSpPr>
          <p:cNvPr id="5" name="Footer Placeholder 4">
            <a:extLst>
              <a:ext uri="{FF2B5EF4-FFF2-40B4-BE49-F238E27FC236}">
                <a16:creationId xmlns:a16="http://schemas.microsoft.com/office/drawing/2014/main" id="{EDB8E943-6F6A-4D4A-96BA-1F97E5A1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7CCBB4E9-F592-1B4E-B51D-F6101B43D1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D5FEC-7371-BC4F-B41C-B95A0CCB68ED}" type="slidenum">
              <a:rPr lang="it-IT" smtClean="0"/>
              <a:t>‹#›</a:t>
            </a:fld>
            <a:endParaRPr lang="it-IT"/>
          </a:p>
        </p:txBody>
      </p:sp>
    </p:spTree>
    <p:extLst>
      <p:ext uri="{BB962C8B-B14F-4D97-AF65-F5344CB8AC3E}">
        <p14:creationId xmlns:p14="http://schemas.microsoft.com/office/powerpoint/2010/main" val="94489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6" r:id="rId14"/>
    <p:sldLayoutId id="2147483675" r:id="rId15"/>
    <p:sldLayoutId id="214748366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158CB-6BB8-9DB2-89A8-A26428B5D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5D4A48-C962-3E42-17DF-D0FF13925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ED4F86-B297-C4C4-C77B-8ECEDD853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7B083-093E-CE40-87DF-8783364954BD}" type="datetimeFigureOut">
              <a:rPr lang="en-US" smtClean="0"/>
              <a:t>6/30/26</a:t>
            </a:fld>
            <a:endParaRPr lang="en-US"/>
          </a:p>
        </p:txBody>
      </p:sp>
      <p:sp>
        <p:nvSpPr>
          <p:cNvPr id="5" name="Footer Placeholder 4">
            <a:extLst>
              <a:ext uri="{FF2B5EF4-FFF2-40B4-BE49-F238E27FC236}">
                <a16:creationId xmlns:a16="http://schemas.microsoft.com/office/drawing/2014/main" id="{78958D5A-F560-18CC-B787-9330C83DBD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D6C03-2CD8-2618-E01D-89A7A0946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ED76B-4EEE-334B-9223-65040F8307E2}" type="slidenum">
              <a:rPr lang="en-US" smtClean="0"/>
              <a:t>‹#›</a:t>
            </a:fld>
            <a:endParaRPr lang="en-US"/>
          </a:p>
        </p:txBody>
      </p:sp>
    </p:spTree>
    <p:extLst>
      <p:ext uri="{BB962C8B-B14F-4D97-AF65-F5344CB8AC3E}">
        <p14:creationId xmlns:p14="http://schemas.microsoft.com/office/powerpoint/2010/main" val="414997749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gif"/><Relationship Id="rId1" Type="http://schemas.openxmlformats.org/officeDocument/2006/relationships/slideLayout" Target="../slideLayouts/slideLayout14.xml"/><Relationship Id="rId5" Type="http://schemas.openxmlformats.org/officeDocument/2006/relationships/image" Target="../media/image47.jp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7.jp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hyperlink" Target="https://doi.org/10.1051/epjconf/201714603026" TargetMode="External"/><Relationship Id="rId5" Type="http://schemas.openxmlformats.org/officeDocument/2006/relationships/image" Target="../media/image4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gif"/><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hyperlink" Target="CERN/LHC/98-02(EET)%201998."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45.gif"/><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gif"/><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image" Target="../media/image50.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emf"/><Relationship Id="rId1" Type="http://schemas.openxmlformats.org/officeDocument/2006/relationships/slideLayout" Target="../slideLayouts/slideLayout14.xml"/><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hyperlink" Target="https://journals.aps.org/prl/abstract/10.1103/PhysRevLett.116.042501"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ds.cern.ch/record/2920978"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emf"/><Relationship Id="rId1" Type="http://schemas.openxmlformats.org/officeDocument/2006/relationships/slideLayout" Target="../slideLayouts/slideLayout14.xml"/><Relationship Id="rId5" Type="http://schemas.openxmlformats.org/officeDocument/2006/relationships/image" Target="../media/image68.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emf"/><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gi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hyperlink" Target="https://journals.aps.org/prl/abstract/10.1103/PhysRevLett.116.042501"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hyperlink" Target="https://journals.aps.org/prc/pdf/10.1103/PhysRevC.106.L06160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doi:%20https://doi.org/10.1103/PhysRevC.104.044003"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12.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hyperlink" Target="doi:%20https://doi.org/10.1103/PhysRevC.104.044003" TargetMode="External"/><Relationship Id="rId4" Type="http://schemas.openxmlformats.org/officeDocument/2006/relationships/image" Target="../media/image76.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hyperlink" Target="doi:%20https://doi.org/10.1103/PhysRevC.104.044003" TargetMode="External"/><Relationship Id="rId4" Type="http://schemas.openxmlformats.org/officeDocument/2006/relationships/image" Target="../media/image77.emf"/></Relationships>
</file>

<file path=ppt/slides/_rels/slide4.xml.rels><?xml version="1.0" encoding="UTF-8" standalone="yes"?>
<Relationships xmlns="http://schemas.openxmlformats.org/package/2006/relationships"><Relationship Id="rId8" Type="http://schemas.openxmlformats.org/officeDocument/2006/relationships/hyperlink" Target="https://institucional.us.es/clear/" TargetMode="External"/><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image" Target="../media/image13.png"/><Relationship Id="rId10" Type="http://schemas.openxmlformats.org/officeDocument/2006/relationships/hyperlink" Target="mailto:cguerrero4@us.es" TargetMode="External"/><Relationship Id="rId4" Type="http://schemas.openxmlformats.org/officeDocument/2006/relationships/image" Target="../media/image12.jpg"/><Relationship Id="rId9" Type="http://schemas.openxmlformats.org/officeDocument/2006/relationships/hyperlink" Target="mailto:gomez@us.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Body Level One"/>
          <p:cNvSpPr txBox="1">
            <a:spLocks noGrp="1"/>
          </p:cNvSpPr>
          <p:nvPr>
            <p:ph type="body" idx="13"/>
          </p:nvPr>
        </p:nvSpPr>
        <p:spPr>
          <a:prstGeom prst="rect">
            <a:avLst/>
          </a:prstGeom>
        </p:spPr>
        <p:txBody>
          <a:bodyPr>
            <a:normAutofit/>
          </a:bodyPr>
          <a:lstStyle/>
          <a:p>
            <a:r>
              <a:rPr lang="en-GB" sz="2700" dirty="0"/>
              <a:t>TA to Research Infrastructures delivering Neutron Beams</a:t>
            </a:r>
            <a:endParaRPr sz="2700" dirty="0"/>
          </a:p>
        </p:txBody>
      </p:sp>
      <p:sp>
        <p:nvSpPr>
          <p:cNvPr id="61" name="Title Text"/>
          <p:cNvSpPr txBox="1">
            <a:spLocks noGrp="1"/>
          </p:cNvSpPr>
          <p:nvPr>
            <p:ph type="body" idx="14"/>
          </p:nvPr>
        </p:nvSpPr>
        <p:spPr>
          <a:xfrm>
            <a:off x="4475153" y="2323512"/>
            <a:ext cx="3254225" cy="715581"/>
          </a:xfrm>
          <a:prstGeom prst="rect">
            <a:avLst/>
          </a:prstGeom>
        </p:spPr>
        <p:txBody>
          <a:bodyPr/>
          <a:lstStyle/>
          <a:p>
            <a:r>
              <a:rPr lang="en-US" b="1" dirty="0"/>
              <a:t>WP2 Task 2.3</a:t>
            </a:r>
            <a:endParaRPr b="1" dirty="0"/>
          </a:p>
        </p:txBody>
      </p:sp>
      <p:sp>
        <p:nvSpPr>
          <p:cNvPr id="2" name="TextBox 1">
            <a:extLst>
              <a:ext uri="{FF2B5EF4-FFF2-40B4-BE49-F238E27FC236}">
                <a16:creationId xmlns:a16="http://schemas.microsoft.com/office/drawing/2014/main" id="{B80F6C77-8F9B-E017-2BBD-0CB378A45856}"/>
              </a:ext>
            </a:extLst>
          </p:cNvPr>
          <p:cNvSpPr txBox="1"/>
          <p:nvPr/>
        </p:nvSpPr>
        <p:spPr>
          <a:xfrm>
            <a:off x="4756049" y="3790695"/>
            <a:ext cx="2644635" cy="369332"/>
          </a:xfrm>
          <a:prstGeom prst="rect">
            <a:avLst/>
          </a:prstGeom>
          <a:noFill/>
        </p:spPr>
        <p:txBody>
          <a:bodyPr wrap="none" rtlCol="0">
            <a:spAutoFit/>
          </a:bodyPr>
          <a:lstStyle/>
          <a:p>
            <a:r>
              <a:rPr lang="en-US" dirty="0" err="1"/>
              <a:t>alberto.mengoni@cern.ch</a:t>
            </a:r>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3337-C914-2402-FB55-809CF040DEC0}"/>
            </a:ext>
          </a:extLst>
        </p:cNvPr>
        <p:cNvGrpSpPr/>
        <p:nvPr/>
      </p:nvGrpSpPr>
      <p:grpSpPr>
        <a:xfrm>
          <a:off x="0" y="0"/>
          <a:ext cx="0" cy="0"/>
          <a:chOff x="0" y="0"/>
          <a:chExt cx="0" cy="0"/>
        </a:xfrm>
      </p:grpSpPr>
      <p:pic>
        <p:nvPicPr>
          <p:cNvPr id="2" name="Image 39">
            <a:extLst>
              <a:ext uri="{FF2B5EF4-FFF2-40B4-BE49-F238E27FC236}">
                <a16:creationId xmlns:a16="http://schemas.microsoft.com/office/drawing/2014/main" id="{04736A2C-2725-3631-3BC8-E606107EC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72" y="45600"/>
            <a:ext cx="1660250" cy="1660250"/>
          </a:xfrm>
          <a:prstGeom prst="rect">
            <a:avLst/>
          </a:prstGeom>
        </p:spPr>
      </p:pic>
      <p:sp>
        <p:nvSpPr>
          <p:cNvPr id="6" name="TextBox 5">
            <a:extLst>
              <a:ext uri="{FF2B5EF4-FFF2-40B4-BE49-F238E27FC236}">
                <a16:creationId xmlns:a16="http://schemas.microsoft.com/office/drawing/2014/main" id="{BD840814-81EC-D065-25E6-EBD6E0407366}"/>
              </a:ext>
            </a:extLst>
          </p:cNvPr>
          <p:cNvSpPr txBox="1"/>
          <p:nvPr/>
        </p:nvSpPr>
        <p:spPr>
          <a:xfrm>
            <a:off x="2299063" y="182880"/>
            <a:ext cx="9569736" cy="2308324"/>
          </a:xfrm>
          <a:prstGeom prst="rect">
            <a:avLst/>
          </a:prstGeom>
          <a:noFill/>
        </p:spPr>
        <p:txBody>
          <a:bodyPr wrap="none" rtlCol="0">
            <a:spAutoFit/>
          </a:bodyPr>
          <a:lstStyle/>
          <a:p>
            <a:r>
              <a:rPr lang="en-GB" b="1" dirty="0"/>
              <a:t>Performance indexes</a:t>
            </a:r>
          </a:p>
          <a:p>
            <a:endParaRPr lang="en-GB" dirty="0"/>
          </a:p>
          <a:p>
            <a:pPr marL="285750" indent="-285750">
              <a:buFontTx/>
              <a:buChar char="-"/>
            </a:pPr>
            <a:r>
              <a:rPr lang="en-GB" dirty="0"/>
              <a:t>Total Access Units (AUs) delivered: 	     42</a:t>
            </a:r>
          </a:p>
          <a:p>
            <a:pPr marL="285750" indent="-285750">
              <a:buFontTx/>
              <a:buChar char="-"/>
            </a:pPr>
            <a:r>
              <a:rPr lang="en-GB" dirty="0"/>
              <a:t>Planned AUs: 			1860 (ALTO total for Stable, Radioactive and Neutron beams)</a:t>
            </a:r>
          </a:p>
          <a:p>
            <a:pPr marL="285750" indent="-285750">
              <a:buFontTx/>
              <a:buChar char="-"/>
            </a:pPr>
            <a:r>
              <a:rPr lang="en-GB" dirty="0"/>
              <a:t>Number of experiments executed: 	      2</a:t>
            </a:r>
          </a:p>
          <a:p>
            <a:pPr marL="285750" indent="-285750">
              <a:buFontTx/>
              <a:buChar char="-"/>
            </a:pPr>
            <a:r>
              <a:rPr lang="en-GB" dirty="0"/>
              <a:t>Funded by EURO-LABS: 		      3 (2 executed)</a:t>
            </a:r>
          </a:p>
          <a:p>
            <a:pPr marL="285750" indent="-285750">
              <a:buFontTx/>
              <a:buChar char="-"/>
            </a:pPr>
            <a:r>
              <a:rPr lang="en-GB" dirty="0"/>
              <a:t>Total number of users: 		    45</a:t>
            </a:r>
          </a:p>
          <a:p>
            <a:pPr marL="285750" indent="-285750">
              <a:buFontTx/>
              <a:buChar char="-"/>
            </a:pPr>
            <a:r>
              <a:rPr lang="en-GB" dirty="0"/>
              <a:t>Number of users supported: 	    14</a:t>
            </a:r>
          </a:p>
        </p:txBody>
      </p:sp>
      <p:pic>
        <p:nvPicPr>
          <p:cNvPr id="7" name="Picture 6">
            <a:extLst>
              <a:ext uri="{FF2B5EF4-FFF2-40B4-BE49-F238E27FC236}">
                <a16:creationId xmlns:a16="http://schemas.microsoft.com/office/drawing/2014/main" id="{BE5D98BC-BABB-3FEF-E3CC-4071346C2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73" y="2491204"/>
            <a:ext cx="3374828" cy="2029302"/>
          </a:xfrm>
          <a:prstGeom prst="rect">
            <a:avLst/>
          </a:prstGeom>
          <a:noFill/>
        </p:spPr>
      </p:pic>
      <p:pic>
        <p:nvPicPr>
          <p:cNvPr id="11" name="Picture 10">
            <a:extLst>
              <a:ext uri="{FF2B5EF4-FFF2-40B4-BE49-F238E27FC236}">
                <a16:creationId xmlns:a16="http://schemas.microsoft.com/office/drawing/2014/main" id="{66B744B1-BBA9-0E8B-0F5E-41EA9063E6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3834" y="2491870"/>
            <a:ext cx="3374828" cy="2028636"/>
          </a:xfrm>
          <a:prstGeom prst="rect">
            <a:avLst/>
          </a:prstGeom>
          <a:noFill/>
        </p:spPr>
      </p:pic>
      <p:pic>
        <p:nvPicPr>
          <p:cNvPr id="37" name="Picture 36">
            <a:extLst>
              <a:ext uri="{FF2B5EF4-FFF2-40B4-BE49-F238E27FC236}">
                <a16:creationId xmlns:a16="http://schemas.microsoft.com/office/drawing/2014/main" id="{C48F4373-31F5-E167-1970-230DDAF2CB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887" y="4546475"/>
            <a:ext cx="3840114" cy="2311525"/>
          </a:xfrm>
          <a:prstGeom prst="rect">
            <a:avLst/>
          </a:prstGeom>
          <a:noFill/>
        </p:spPr>
      </p:pic>
      <p:pic>
        <p:nvPicPr>
          <p:cNvPr id="39" name="Picture 38">
            <a:extLst>
              <a:ext uri="{FF2B5EF4-FFF2-40B4-BE49-F238E27FC236}">
                <a16:creationId xmlns:a16="http://schemas.microsoft.com/office/drawing/2014/main" id="{BBC8798E-2400-3DBB-91B7-5C41A0F4A908}"/>
              </a:ext>
            </a:extLst>
          </p:cNvPr>
          <p:cNvPicPr>
            <a:picLocks noChangeAspect="1"/>
          </p:cNvPicPr>
          <p:nvPr/>
        </p:nvPicPr>
        <p:blipFill>
          <a:blip r:embed="rId6">
            <a:extLst>
              <a:ext uri="{28A0092B-C50C-407E-A947-70E740481C1C}">
                <a14:useLocalDpi xmlns:a14="http://schemas.microsoft.com/office/drawing/2010/main" val="0"/>
              </a:ext>
            </a:extLst>
          </a:blip>
          <a:srcRect l="13052" r="13790"/>
          <a:stretch>
            <a:fillRect/>
          </a:stretch>
        </p:blipFill>
        <p:spPr bwMode="auto">
          <a:xfrm>
            <a:off x="7083931" y="2471768"/>
            <a:ext cx="4979865" cy="4097476"/>
          </a:xfrm>
          <a:prstGeom prst="rect">
            <a:avLst/>
          </a:prstGeom>
          <a:noFill/>
        </p:spPr>
      </p:pic>
    </p:spTree>
    <p:extLst>
      <p:ext uri="{BB962C8B-B14F-4D97-AF65-F5344CB8AC3E}">
        <p14:creationId xmlns:p14="http://schemas.microsoft.com/office/powerpoint/2010/main" val="137483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4831-AC69-1ECA-BAB7-FC031C3FD88A}"/>
            </a:ext>
          </a:extLst>
        </p:cNvPr>
        <p:cNvGrpSpPr/>
        <p:nvPr/>
      </p:nvGrpSpPr>
      <p:grpSpPr>
        <a:xfrm>
          <a:off x="0" y="0"/>
          <a:ext cx="0" cy="0"/>
          <a:chOff x="0" y="0"/>
          <a:chExt cx="0" cy="0"/>
        </a:xfrm>
      </p:grpSpPr>
      <p:pic>
        <p:nvPicPr>
          <p:cNvPr id="2" name="Image 39">
            <a:extLst>
              <a:ext uri="{FF2B5EF4-FFF2-40B4-BE49-F238E27FC236}">
                <a16:creationId xmlns:a16="http://schemas.microsoft.com/office/drawing/2014/main" id="{EB199E1F-FA90-CBFC-21A9-5CE7366B5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72" y="45600"/>
            <a:ext cx="1660250" cy="1660250"/>
          </a:xfrm>
          <a:prstGeom prst="rect">
            <a:avLst/>
          </a:prstGeom>
        </p:spPr>
      </p:pic>
      <p:pic>
        <p:nvPicPr>
          <p:cNvPr id="4" name="Picture 3">
            <a:extLst>
              <a:ext uri="{FF2B5EF4-FFF2-40B4-BE49-F238E27FC236}">
                <a16:creationId xmlns:a16="http://schemas.microsoft.com/office/drawing/2014/main" id="{6CFEED9D-1833-EF19-187A-227045676D14}"/>
              </a:ext>
            </a:extLst>
          </p:cNvPr>
          <p:cNvPicPr>
            <a:picLocks noChangeAspect="1"/>
          </p:cNvPicPr>
          <p:nvPr/>
        </p:nvPicPr>
        <p:blipFill>
          <a:blip r:embed="rId3"/>
          <a:stretch>
            <a:fillRect/>
          </a:stretch>
        </p:blipFill>
        <p:spPr>
          <a:xfrm>
            <a:off x="1828722" y="988843"/>
            <a:ext cx="9992873" cy="5684131"/>
          </a:xfrm>
          <a:prstGeom prst="rect">
            <a:avLst/>
          </a:prstGeom>
        </p:spPr>
      </p:pic>
    </p:spTree>
    <p:extLst>
      <p:ext uri="{BB962C8B-B14F-4D97-AF65-F5344CB8AC3E}">
        <p14:creationId xmlns:p14="http://schemas.microsoft.com/office/powerpoint/2010/main" val="159239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152BB-74C9-EF3F-F07E-05A031843A4E}"/>
            </a:ext>
          </a:extLst>
        </p:cNvPr>
        <p:cNvGrpSpPr/>
        <p:nvPr/>
      </p:nvGrpSpPr>
      <p:grpSpPr>
        <a:xfrm>
          <a:off x="0" y="0"/>
          <a:ext cx="0" cy="0"/>
          <a:chOff x="0" y="0"/>
          <a:chExt cx="0" cy="0"/>
        </a:xfrm>
      </p:grpSpPr>
      <p:pic>
        <p:nvPicPr>
          <p:cNvPr id="2" name="Image 39">
            <a:extLst>
              <a:ext uri="{FF2B5EF4-FFF2-40B4-BE49-F238E27FC236}">
                <a16:creationId xmlns:a16="http://schemas.microsoft.com/office/drawing/2014/main" id="{6336128A-35E6-A7AF-A767-B32E167C6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72" y="45600"/>
            <a:ext cx="1660250" cy="1660250"/>
          </a:xfrm>
          <a:prstGeom prst="rect">
            <a:avLst/>
          </a:prstGeom>
        </p:spPr>
      </p:pic>
      <p:sp>
        <p:nvSpPr>
          <p:cNvPr id="3" name="Rectangle 2">
            <a:extLst>
              <a:ext uri="{FF2B5EF4-FFF2-40B4-BE49-F238E27FC236}">
                <a16:creationId xmlns:a16="http://schemas.microsoft.com/office/drawing/2014/main" id="{59ADE893-1482-054B-A9E7-71903A2FB469}"/>
              </a:ext>
            </a:extLst>
          </p:cNvPr>
          <p:cNvSpPr/>
          <p:nvPr/>
        </p:nvSpPr>
        <p:spPr>
          <a:xfrm>
            <a:off x="10274" y="2270589"/>
            <a:ext cx="45719" cy="218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9B299A2A-7D0C-6A72-3BA3-0978A4D1747E}"/>
              </a:ext>
            </a:extLst>
          </p:cNvPr>
          <p:cNvSpPr txBox="1">
            <a:spLocks/>
          </p:cNvSpPr>
          <p:nvPr/>
        </p:nvSpPr>
        <p:spPr>
          <a:xfrm>
            <a:off x="677333" y="609600"/>
            <a:ext cx="9083115"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6" name="Espace réservé du numéro de diapositive 3">
            <a:extLst>
              <a:ext uri="{FF2B5EF4-FFF2-40B4-BE49-F238E27FC236}">
                <a16:creationId xmlns:a16="http://schemas.microsoft.com/office/drawing/2014/main" id="{D5E1DDA0-E313-7287-D1CD-BEA8B2DA9FC9}"/>
              </a:ext>
            </a:extLst>
          </p:cNvPr>
          <p:cNvSpPr txBox="1">
            <a:spLocks/>
          </p:cNvSpPr>
          <p:nvPr/>
        </p:nvSpPr>
        <p:spPr>
          <a:xfrm>
            <a:off x="11508661" y="6492875"/>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29BA62C-2D41-433A-BC0A-01D8DAADFBBF}" type="slidenum">
              <a:rPr lang="fr-FR" sz="1200" b="1" smtClean="0">
                <a:solidFill>
                  <a:schemeClr val="bg1"/>
                </a:solidFill>
              </a:rPr>
              <a:pPr algn="ctr"/>
              <a:t>12</a:t>
            </a:fld>
            <a:endParaRPr lang="fr-FR" sz="1200" b="1" dirty="0">
              <a:solidFill>
                <a:schemeClr val="bg1"/>
              </a:solidFill>
            </a:endParaRPr>
          </a:p>
        </p:txBody>
      </p:sp>
      <p:grpSp>
        <p:nvGrpSpPr>
          <p:cNvPr id="7" name="Groupe 11">
            <a:extLst>
              <a:ext uri="{FF2B5EF4-FFF2-40B4-BE49-F238E27FC236}">
                <a16:creationId xmlns:a16="http://schemas.microsoft.com/office/drawing/2014/main" id="{F388970A-943B-3126-A9E4-FD822065F1DF}"/>
              </a:ext>
            </a:extLst>
          </p:cNvPr>
          <p:cNvGrpSpPr/>
          <p:nvPr/>
        </p:nvGrpSpPr>
        <p:grpSpPr>
          <a:xfrm>
            <a:off x="2252" y="2133395"/>
            <a:ext cx="12192000" cy="2468152"/>
            <a:chOff x="0" y="2490002"/>
            <a:chExt cx="12192000" cy="2314254"/>
          </a:xfrm>
        </p:grpSpPr>
        <p:pic>
          <p:nvPicPr>
            <p:cNvPr id="8" name="Image 12">
              <a:extLst>
                <a:ext uri="{FF2B5EF4-FFF2-40B4-BE49-F238E27FC236}">
                  <a16:creationId xmlns:a16="http://schemas.microsoft.com/office/drawing/2014/main" id="{ED829489-277E-7E73-C08A-DAF438D7A5F0}"/>
                </a:ext>
              </a:extLst>
            </p:cNvPr>
            <p:cNvPicPr>
              <a:picLocks noChangeAspect="1"/>
            </p:cNvPicPr>
            <p:nvPr/>
          </p:nvPicPr>
          <p:blipFill>
            <a:blip r:embed="rId3"/>
            <a:stretch>
              <a:fillRect/>
            </a:stretch>
          </p:blipFill>
          <p:spPr>
            <a:xfrm>
              <a:off x="0" y="2490002"/>
              <a:ext cx="12192000" cy="2314254"/>
            </a:xfrm>
            <a:prstGeom prst="rect">
              <a:avLst/>
            </a:prstGeom>
          </p:spPr>
        </p:pic>
        <p:sp>
          <p:nvSpPr>
            <p:cNvPr id="9" name="Rectangle 8">
              <a:extLst>
                <a:ext uri="{FF2B5EF4-FFF2-40B4-BE49-F238E27FC236}">
                  <a16:creationId xmlns:a16="http://schemas.microsoft.com/office/drawing/2014/main" id="{7D4D9065-2B64-EE9B-7D11-3A2CED7540F5}"/>
                </a:ext>
              </a:extLst>
            </p:cNvPr>
            <p:cNvSpPr/>
            <p:nvPr/>
          </p:nvSpPr>
          <p:spPr>
            <a:xfrm>
              <a:off x="6263" y="2536521"/>
              <a:ext cx="175364" cy="157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96828FD-FBB6-3472-4FE3-14AAD38F9C6E}"/>
                </a:ext>
              </a:extLst>
            </p:cNvPr>
            <p:cNvSpPr/>
            <p:nvPr/>
          </p:nvSpPr>
          <p:spPr>
            <a:xfrm>
              <a:off x="12131622" y="4477772"/>
              <a:ext cx="58478" cy="296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Titre 1">
            <a:extLst>
              <a:ext uri="{FF2B5EF4-FFF2-40B4-BE49-F238E27FC236}">
                <a16:creationId xmlns:a16="http://schemas.microsoft.com/office/drawing/2014/main" id="{5EEB1B61-980C-B817-CD2F-7C71F05B2572}"/>
              </a:ext>
            </a:extLst>
          </p:cNvPr>
          <p:cNvSpPr txBox="1">
            <a:spLocks/>
          </p:cNvSpPr>
          <p:nvPr/>
        </p:nvSpPr>
        <p:spPr>
          <a:xfrm>
            <a:off x="2044430" y="292992"/>
            <a:ext cx="5379458" cy="119125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t>Analysis of the </a:t>
            </a:r>
            <a:r>
              <a:rPr lang="en-US" sz="2800" dirty="0">
                <a:latin typeface="Symbol" panose="05050102010706020507" pitchFamily="18" charset="2"/>
              </a:rPr>
              <a:t>n</a:t>
            </a:r>
            <a:r>
              <a:rPr lang="en-US" sz="2800" dirty="0"/>
              <a:t>-Ball data –</a:t>
            </a:r>
            <a:r>
              <a:rPr lang="en-US" sz="2800" baseline="30000" dirty="0"/>
              <a:t> </a:t>
            </a:r>
          </a:p>
          <a:p>
            <a:pPr algn="l"/>
            <a:r>
              <a:rPr lang="en-US" sz="2800" baseline="30000" dirty="0"/>
              <a:t>238</a:t>
            </a:r>
            <a:r>
              <a:rPr lang="en-US" sz="2800" dirty="0"/>
              <a:t>U level scheme - results</a:t>
            </a:r>
          </a:p>
        </p:txBody>
      </p:sp>
      <p:sp>
        <p:nvSpPr>
          <p:cNvPr id="13" name="Espace réservé du contenu 2">
            <a:extLst>
              <a:ext uri="{FF2B5EF4-FFF2-40B4-BE49-F238E27FC236}">
                <a16:creationId xmlns:a16="http://schemas.microsoft.com/office/drawing/2014/main" id="{A3E23EDC-02E9-DFEB-E680-DF4BF0619A7A}"/>
              </a:ext>
            </a:extLst>
          </p:cNvPr>
          <p:cNvSpPr txBox="1">
            <a:spLocks/>
          </p:cNvSpPr>
          <p:nvPr/>
        </p:nvSpPr>
        <p:spPr>
          <a:xfrm>
            <a:off x="899161" y="4879449"/>
            <a:ext cx="5364480" cy="1659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103 </a:t>
            </a:r>
            <a:r>
              <a:rPr lang="en-US" sz="2200" dirty="0"/>
              <a:t>levels identified </a:t>
            </a:r>
          </a:p>
          <a:p>
            <a:pPr lvl="1"/>
            <a:r>
              <a:rPr lang="en-US" dirty="0"/>
              <a:t>Including 52 already listed in ENSDF</a:t>
            </a:r>
          </a:p>
          <a:p>
            <a:r>
              <a:rPr lang="en-US" dirty="0"/>
              <a:t>211 </a:t>
            </a:r>
            <a:r>
              <a:rPr lang="en-US" dirty="0">
                <a:latin typeface="Symbol" panose="05050102010706020507" pitchFamily="18" charset="2"/>
              </a:rPr>
              <a:t>g</a:t>
            </a:r>
            <a:r>
              <a:rPr lang="en-US" dirty="0"/>
              <a:t> identified </a:t>
            </a:r>
          </a:p>
          <a:p>
            <a:pPr lvl="1"/>
            <a:r>
              <a:rPr lang="en-US" dirty="0"/>
              <a:t>Including 86 already listed in ENSDF</a:t>
            </a:r>
          </a:p>
        </p:txBody>
      </p:sp>
      <p:sp>
        <p:nvSpPr>
          <p:cNvPr id="14" name="Espace réservé du contenu 2">
            <a:extLst>
              <a:ext uri="{FF2B5EF4-FFF2-40B4-BE49-F238E27FC236}">
                <a16:creationId xmlns:a16="http://schemas.microsoft.com/office/drawing/2014/main" id="{5F762689-40CE-97E5-919B-0DF1D2FBFC75}"/>
              </a:ext>
            </a:extLst>
          </p:cNvPr>
          <p:cNvSpPr txBox="1">
            <a:spLocks/>
          </p:cNvSpPr>
          <p:nvPr/>
        </p:nvSpPr>
        <p:spPr>
          <a:xfrm>
            <a:off x="6706082" y="4982018"/>
            <a:ext cx="4802579" cy="1266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39 new </a:t>
            </a:r>
            <a:r>
              <a:rPr lang="en-US" sz="2000" dirty="0">
                <a:latin typeface="Symbol" panose="05050102010706020507" pitchFamily="18" charset="2"/>
              </a:rPr>
              <a:t>g</a:t>
            </a:r>
            <a:r>
              <a:rPr lang="en-US" sz="2000" dirty="0"/>
              <a:t> depopulating levels already known in ENSDF</a:t>
            </a:r>
          </a:p>
          <a:p>
            <a:r>
              <a:rPr lang="fr-FR" sz="2000" dirty="0"/>
              <a:t>51 new </a:t>
            </a:r>
            <a:r>
              <a:rPr lang="en-US" sz="2000" dirty="0"/>
              <a:t>levels (not known in ENSDF</a:t>
            </a:r>
            <a:r>
              <a:rPr lang="fr-FR" sz="2000" dirty="0"/>
              <a:t>) </a:t>
            </a:r>
            <a:endParaRPr lang="en-US" sz="2000" dirty="0"/>
          </a:p>
          <a:p>
            <a:r>
              <a:rPr lang="fr-FR" sz="2000" dirty="0"/>
              <a:t>86 </a:t>
            </a:r>
            <a:r>
              <a:rPr lang="en-US" sz="2000" dirty="0"/>
              <a:t>new </a:t>
            </a:r>
            <a:r>
              <a:rPr lang="en-US" sz="2000" dirty="0">
                <a:latin typeface="Symbol" panose="05050102010706020507" pitchFamily="18" charset="2"/>
              </a:rPr>
              <a:t>g</a:t>
            </a:r>
            <a:r>
              <a:rPr lang="en-US" sz="2000" dirty="0"/>
              <a:t> (de)populating these new levels</a:t>
            </a:r>
            <a:endParaRPr lang="fr-FR" sz="2000" dirty="0"/>
          </a:p>
        </p:txBody>
      </p:sp>
      <p:pic>
        <p:nvPicPr>
          <p:cNvPr id="15" name="Image 3">
            <a:extLst>
              <a:ext uri="{FF2B5EF4-FFF2-40B4-BE49-F238E27FC236}">
                <a16:creationId xmlns:a16="http://schemas.microsoft.com/office/drawing/2014/main" id="{852106B8-F84D-F595-61C6-E453B3BDE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271" y="113545"/>
            <a:ext cx="1049984" cy="721864"/>
          </a:xfrm>
          <a:prstGeom prst="rect">
            <a:avLst/>
          </a:prstGeom>
        </p:spPr>
      </p:pic>
      <p:pic>
        <p:nvPicPr>
          <p:cNvPr id="16" name="Picture 13">
            <a:extLst>
              <a:ext uri="{FF2B5EF4-FFF2-40B4-BE49-F238E27FC236}">
                <a16:creationId xmlns:a16="http://schemas.microsoft.com/office/drawing/2014/main" id="{9E3B479E-4ABC-89C3-C269-0B710FBE6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2417" y="171572"/>
            <a:ext cx="932010" cy="8760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Image 5">
            <a:extLst>
              <a:ext uri="{FF2B5EF4-FFF2-40B4-BE49-F238E27FC236}">
                <a16:creationId xmlns:a16="http://schemas.microsoft.com/office/drawing/2014/main" id="{3CC39108-988A-8B6B-FC13-EC61161FCCBC}"/>
              </a:ext>
            </a:extLst>
          </p:cNvPr>
          <p:cNvPicPr>
            <a:picLocks noChangeAspect="1"/>
          </p:cNvPicPr>
          <p:nvPr/>
        </p:nvPicPr>
        <p:blipFill>
          <a:blip r:embed="rId6"/>
          <a:stretch>
            <a:fillRect/>
          </a:stretch>
        </p:blipFill>
        <p:spPr>
          <a:xfrm>
            <a:off x="10106445" y="147250"/>
            <a:ext cx="873764" cy="802918"/>
          </a:xfrm>
          <a:prstGeom prst="rect">
            <a:avLst/>
          </a:prstGeom>
        </p:spPr>
      </p:pic>
      <p:pic>
        <p:nvPicPr>
          <p:cNvPr id="18" name="Image 6">
            <a:extLst>
              <a:ext uri="{FF2B5EF4-FFF2-40B4-BE49-F238E27FC236}">
                <a16:creationId xmlns:a16="http://schemas.microsoft.com/office/drawing/2014/main" id="{3520F9F1-1772-CFC1-69FE-C26AC1BF429D}"/>
              </a:ext>
            </a:extLst>
          </p:cNvPr>
          <p:cNvPicPr>
            <a:picLocks noChangeAspect="1"/>
          </p:cNvPicPr>
          <p:nvPr/>
        </p:nvPicPr>
        <p:blipFill>
          <a:blip r:embed="rId7"/>
          <a:stretch>
            <a:fillRect/>
          </a:stretch>
        </p:blipFill>
        <p:spPr>
          <a:xfrm>
            <a:off x="11101573" y="233586"/>
            <a:ext cx="949115" cy="716582"/>
          </a:xfrm>
          <a:prstGeom prst="rect">
            <a:avLst/>
          </a:prstGeom>
        </p:spPr>
      </p:pic>
      <p:pic>
        <p:nvPicPr>
          <p:cNvPr id="19" name="Image 7">
            <a:extLst>
              <a:ext uri="{FF2B5EF4-FFF2-40B4-BE49-F238E27FC236}">
                <a16:creationId xmlns:a16="http://schemas.microsoft.com/office/drawing/2014/main" id="{500FE7C5-83E5-69B5-AFA0-AFD945F42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01573" y="1065012"/>
            <a:ext cx="932010" cy="294319"/>
          </a:xfrm>
          <a:prstGeom prst="rect">
            <a:avLst/>
          </a:prstGeom>
        </p:spPr>
      </p:pic>
      <p:pic>
        <p:nvPicPr>
          <p:cNvPr id="20" name="Image 8">
            <a:extLst>
              <a:ext uri="{FF2B5EF4-FFF2-40B4-BE49-F238E27FC236}">
                <a16:creationId xmlns:a16="http://schemas.microsoft.com/office/drawing/2014/main" id="{60075101-234F-86BB-C752-B11179F54A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4629" y="1050394"/>
            <a:ext cx="1389341" cy="578892"/>
          </a:xfrm>
          <a:prstGeom prst="rect">
            <a:avLst/>
          </a:prstGeom>
        </p:spPr>
      </p:pic>
      <p:pic>
        <p:nvPicPr>
          <p:cNvPr id="21" name="Grafik 21">
            <a:extLst>
              <a:ext uri="{FF2B5EF4-FFF2-40B4-BE49-F238E27FC236}">
                <a16:creationId xmlns:a16="http://schemas.microsoft.com/office/drawing/2014/main" id="{6E826838-DC50-0240-D57B-1CFFB3206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6767" y="1155280"/>
            <a:ext cx="1340765" cy="492249"/>
          </a:xfrm>
          <a:prstGeom prst="rect">
            <a:avLst/>
          </a:prstGeom>
        </p:spPr>
      </p:pic>
      <p:pic>
        <p:nvPicPr>
          <p:cNvPr id="22" name="Grafik 22">
            <a:extLst>
              <a:ext uri="{FF2B5EF4-FFF2-40B4-BE49-F238E27FC236}">
                <a16:creationId xmlns:a16="http://schemas.microsoft.com/office/drawing/2014/main" id="{42FA3624-5ECE-DE72-9779-C9306BFF06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3327" y="1647529"/>
            <a:ext cx="1529965" cy="750041"/>
          </a:xfrm>
          <a:prstGeom prst="rect">
            <a:avLst/>
          </a:prstGeom>
        </p:spPr>
      </p:pic>
      <p:sp>
        <p:nvSpPr>
          <p:cNvPr id="23" name="Subtítulo 2">
            <a:extLst>
              <a:ext uri="{FF2B5EF4-FFF2-40B4-BE49-F238E27FC236}">
                <a16:creationId xmlns:a16="http://schemas.microsoft.com/office/drawing/2014/main" id="{6E038885-B993-D3DB-209D-E52B79BCB4C9}"/>
              </a:ext>
            </a:extLst>
          </p:cNvPr>
          <p:cNvSpPr>
            <a:spLocks noGrp="1"/>
          </p:cNvSpPr>
          <p:nvPr>
            <p:ph type="subTitle" idx="1"/>
          </p:nvPr>
        </p:nvSpPr>
        <p:spPr>
          <a:xfrm>
            <a:off x="2122145" y="1359331"/>
            <a:ext cx="5353162" cy="780072"/>
          </a:xfrm>
          <a:solidFill>
            <a:schemeClr val="bg1"/>
          </a:solidFill>
        </p:spPr>
        <p:txBody>
          <a:bodyPr anchor="ctr" anchorCtr="0">
            <a:normAutofit fontScale="47500" lnSpcReduction="20000"/>
          </a:bodyPr>
          <a:lstStyle/>
          <a:p>
            <a:r>
              <a:rPr lang="es-ES" sz="2600" dirty="0"/>
              <a:t>Carole Chatel</a:t>
            </a:r>
            <a:r>
              <a:rPr lang="es-ES" sz="2600" baseline="30000" dirty="0"/>
              <a:t>1, 2, 3, 4, 5, 6</a:t>
            </a:r>
            <a:endParaRPr lang="es-ES" sz="2600" dirty="0"/>
          </a:p>
          <a:p>
            <a:r>
              <a:rPr lang="es-ES" dirty="0"/>
              <a:t>Jonathan Wilson</a:t>
            </a:r>
            <a:r>
              <a:rPr lang="es-ES" baseline="30000" dirty="0"/>
              <a:t>7</a:t>
            </a:r>
            <a:r>
              <a:rPr lang="es-ES" dirty="0"/>
              <a:t>, Philippe Dessagne</a:t>
            </a:r>
            <a:r>
              <a:rPr lang="es-ES" baseline="30000" dirty="0"/>
              <a:t>1</a:t>
            </a:r>
            <a:r>
              <a:rPr lang="es-ES" dirty="0"/>
              <a:t>, Greg Henning</a:t>
            </a:r>
            <a:r>
              <a:rPr lang="es-ES" baseline="30000" dirty="0"/>
              <a:t>1</a:t>
            </a:r>
            <a:r>
              <a:rPr lang="es-ES" dirty="0"/>
              <a:t>, </a:t>
            </a:r>
            <a:r>
              <a:rPr lang="es-ES" dirty="0" err="1"/>
              <a:t>Maëlle</a:t>
            </a:r>
            <a:r>
              <a:rPr lang="es-ES" dirty="0"/>
              <a:t> Kerveno</a:t>
            </a:r>
            <a:r>
              <a:rPr lang="es-ES" baseline="30000" dirty="0"/>
              <a:t>1</a:t>
            </a:r>
            <a:r>
              <a:rPr lang="es-ES" dirty="0"/>
              <a:t>, Olivier Bouland†</a:t>
            </a:r>
            <a:r>
              <a:rPr lang="es-ES" baseline="30000" dirty="0"/>
              <a:t>5</a:t>
            </a:r>
            <a:r>
              <a:rPr lang="es-ES" dirty="0"/>
              <a:t>, Gilles Noguère</a:t>
            </a:r>
            <a:r>
              <a:rPr lang="es-ES" baseline="30000" dirty="0"/>
              <a:t>5</a:t>
            </a:r>
            <a:r>
              <a:rPr lang="es-ES" dirty="0"/>
              <a:t> and </a:t>
            </a:r>
            <a:r>
              <a:rPr lang="es-ES" dirty="0" err="1"/>
              <a:t>Maria</a:t>
            </a:r>
            <a:r>
              <a:rPr lang="es-ES" dirty="0"/>
              <a:t> Diakaki</a:t>
            </a:r>
            <a:r>
              <a:rPr lang="es-ES" baseline="30000" dirty="0"/>
              <a:t>5</a:t>
            </a:r>
            <a:r>
              <a:rPr lang="es-ES" dirty="0"/>
              <a:t>, Ludovic Mathieu</a:t>
            </a:r>
            <a:r>
              <a:rPr lang="es-ES" baseline="30000" dirty="0"/>
              <a:t>6</a:t>
            </a:r>
            <a:r>
              <a:rPr lang="es-ES" dirty="0"/>
              <a:t>, Mourad Aïche</a:t>
            </a:r>
            <a:r>
              <a:rPr lang="es-ES" baseline="30000" dirty="0"/>
              <a:t>6</a:t>
            </a:r>
            <a:r>
              <a:rPr lang="es-ES" dirty="0"/>
              <a:t>, Peter Möller</a:t>
            </a:r>
            <a:r>
              <a:rPr lang="es-ES" baseline="30000" dirty="0"/>
              <a:t>8</a:t>
            </a:r>
            <a:r>
              <a:rPr lang="es-ES" dirty="0"/>
              <a:t> </a:t>
            </a:r>
          </a:p>
        </p:txBody>
      </p:sp>
    </p:spTree>
    <p:extLst>
      <p:ext uri="{BB962C8B-B14F-4D97-AF65-F5344CB8AC3E}">
        <p14:creationId xmlns:p14="http://schemas.microsoft.com/office/powerpoint/2010/main" val="13549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7E26-2FD8-854D-D88D-F71A815F5C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FF4933-AA0E-4DEE-C6DE-04C58F1F9F2C}"/>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AEB52322-5E47-CC0E-368A-33F16690D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ANIL">
            <a:extLst>
              <a:ext uri="{FF2B5EF4-FFF2-40B4-BE49-F238E27FC236}">
                <a16:creationId xmlns:a16="http://schemas.microsoft.com/office/drawing/2014/main" id="{F8C5C6C6-727F-13C7-20A8-92602683B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34" y="1055482"/>
            <a:ext cx="3431390" cy="7640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9E2C9CE2-C303-BD65-C2B6-379C98D30026}"/>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13</a:t>
            </a:fld>
            <a:endParaRPr lang="en-US" dirty="0">
              <a:latin typeface="Arial" panose="020B0604020202020204" pitchFamily="34" charset="0"/>
              <a:cs typeface="Arial" panose="020B0604020202020204" pitchFamily="34" charset="0"/>
            </a:endParaRPr>
          </a:p>
        </p:txBody>
      </p:sp>
      <p:pic>
        <p:nvPicPr>
          <p:cNvPr id="7" name="img actuel+desir+newgain">
            <a:extLst>
              <a:ext uri="{FF2B5EF4-FFF2-40B4-BE49-F238E27FC236}">
                <a16:creationId xmlns:a16="http://schemas.microsoft.com/office/drawing/2014/main" id="{DBA700D3-3124-3F2C-DB81-BE6C182923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5076" y="1055482"/>
            <a:ext cx="8379190" cy="5180617"/>
          </a:xfrm>
          <a:prstGeom prst="rect">
            <a:avLst/>
          </a:prstGeom>
        </p:spPr>
      </p:pic>
      <p:sp>
        <p:nvSpPr>
          <p:cNvPr id="8" name="Text">
            <a:extLst>
              <a:ext uri="{FF2B5EF4-FFF2-40B4-BE49-F238E27FC236}">
                <a16:creationId xmlns:a16="http://schemas.microsoft.com/office/drawing/2014/main" id="{E506C4BE-A861-4841-C4ED-D461418F6106}"/>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a:latin typeface="Arial" panose="020B0604020202020204" pitchFamily="34" charset="0"/>
                <a:ea typeface="+mj-ea"/>
                <a:cs typeface="Arial" panose="020B0604020202020204" pitchFamily="34" charset="0"/>
                <a:sym typeface="Calibri"/>
              </a:rPr>
              <a:t>GANIL – Neutron</a:t>
            </a:r>
          </a:p>
        </p:txBody>
      </p:sp>
      <p:sp>
        <p:nvSpPr>
          <p:cNvPr id="9" name="Ellipse 35">
            <a:extLst>
              <a:ext uri="{FF2B5EF4-FFF2-40B4-BE49-F238E27FC236}">
                <a16:creationId xmlns:a16="http://schemas.microsoft.com/office/drawing/2014/main" id="{AB6DC1BA-0266-3137-1164-8DBA1920B9F2}"/>
              </a:ext>
            </a:extLst>
          </p:cNvPr>
          <p:cNvSpPr/>
          <p:nvPr/>
        </p:nvSpPr>
        <p:spPr>
          <a:xfrm rot="2449800">
            <a:off x="4607487" y="2634523"/>
            <a:ext cx="569773" cy="692468"/>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Arial" panose="020B0604020202020204" pitchFamily="34" charset="0"/>
              <a:ea typeface="+mn-ea"/>
              <a:cs typeface="Arial" panose="020B0604020202020204" pitchFamily="34" charset="0"/>
              <a:sym typeface="Helvetica Neue Medium"/>
            </a:endParaRPr>
          </a:p>
        </p:txBody>
      </p:sp>
      <p:cxnSp>
        <p:nvCxnSpPr>
          <p:cNvPr id="10" name="Connecteur droit avec flèche 46">
            <a:extLst>
              <a:ext uri="{FF2B5EF4-FFF2-40B4-BE49-F238E27FC236}">
                <a16:creationId xmlns:a16="http://schemas.microsoft.com/office/drawing/2014/main" id="{39042F5B-4ABD-7492-2E88-D2E64B9F2A1C}"/>
              </a:ext>
            </a:extLst>
          </p:cNvPr>
          <p:cNvCxnSpPr>
            <a:cxnSpLocks/>
          </p:cNvCxnSpPr>
          <p:nvPr/>
        </p:nvCxnSpPr>
        <p:spPr>
          <a:xfrm flipV="1">
            <a:off x="3826933" y="3081867"/>
            <a:ext cx="778934" cy="347133"/>
          </a:xfrm>
          <a:prstGeom prst="straightConnector1">
            <a:avLst/>
          </a:prstGeom>
          <a:noFill/>
          <a:ln w="285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B1820AA0-C527-1EBB-61BD-386D1077A3DE}"/>
              </a:ext>
            </a:extLst>
          </p:cNvPr>
          <p:cNvSpPr/>
          <p:nvPr/>
        </p:nvSpPr>
        <p:spPr>
          <a:xfrm>
            <a:off x="12444817" y="9644494"/>
            <a:ext cx="12192000" cy="2850011"/>
          </a:xfrm>
          <a:prstGeom prst="rect">
            <a:avLst/>
          </a:prstGeom>
        </p:spPr>
        <p:txBody>
          <a:bodyPr>
            <a:spAutoFit/>
          </a:bodyPr>
          <a:lstStyle/>
          <a:p>
            <a:pPr>
              <a:lnSpc>
                <a:spcPct val="115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High beam intensity was achieved which allowed us to irradiate the enriched Cu-63 target, CH</a:t>
            </a:r>
            <a:r>
              <a:rPr lang="en-US" sz="3200"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sz="3200" dirty="0">
                <a:latin typeface="Times New Roman" panose="02020603050405020304" pitchFamily="18" charset="0"/>
                <a:ea typeface="Calibri" panose="020F0502020204030204" pitchFamily="34" charset="0"/>
                <a:cs typeface="Times New Roman" panose="02020603050405020304" pitchFamily="18" charset="0"/>
              </a:rPr>
              <a:t>, and to measure background in reverse and normal configurations without further delays.</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latin typeface="Times New Roman" panose="02020603050405020304" pitchFamily="18" charset="0"/>
                <a:ea typeface="Calibri" panose="020F0502020204030204" pitchFamily="34" charset="0"/>
              </a:rPr>
              <a:t>The setup demonstrated excellent energy resolution</a:t>
            </a:r>
            <a:endParaRPr lang="fr-FR" sz="3200" dirty="0"/>
          </a:p>
        </p:txBody>
      </p:sp>
      <p:sp>
        <p:nvSpPr>
          <p:cNvPr id="17" name="ZoneTexte 2">
            <a:extLst>
              <a:ext uri="{FF2B5EF4-FFF2-40B4-BE49-F238E27FC236}">
                <a16:creationId xmlns:a16="http://schemas.microsoft.com/office/drawing/2014/main" id="{550E751C-7BD8-B0C7-C210-84C973D58CCA}"/>
              </a:ext>
            </a:extLst>
          </p:cNvPr>
          <p:cNvSpPr txBox="1"/>
          <p:nvPr/>
        </p:nvSpPr>
        <p:spPr>
          <a:xfrm>
            <a:off x="2295733" y="1784456"/>
            <a:ext cx="85921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Helvetica Neue"/>
                <a:ea typeface="Helvetica Neue"/>
                <a:cs typeface="Helvetica Neue"/>
                <a:sym typeface="Helvetica Neue"/>
              </a:rPr>
              <a:t>MEDLEY</a:t>
            </a:r>
          </a:p>
        </p:txBody>
      </p:sp>
      <p:pic>
        <p:nvPicPr>
          <p:cNvPr id="18" name="Image 5">
            <a:extLst>
              <a:ext uri="{FF2B5EF4-FFF2-40B4-BE49-F238E27FC236}">
                <a16:creationId xmlns:a16="http://schemas.microsoft.com/office/drawing/2014/main" id="{E2395747-F967-BC33-0AD6-8C9B9881D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60" y="2040506"/>
            <a:ext cx="2937783" cy="2200501"/>
          </a:xfrm>
          <a:prstGeom prst="rect">
            <a:avLst/>
          </a:prstGeom>
        </p:spPr>
      </p:pic>
      <p:sp>
        <p:nvSpPr>
          <p:cNvPr id="4" name="TextBox 3">
            <a:extLst>
              <a:ext uri="{FF2B5EF4-FFF2-40B4-BE49-F238E27FC236}">
                <a16:creationId xmlns:a16="http://schemas.microsoft.com/office/drawing/2014/main" id="{82444F1D-F609-B500-FBAA-39697F9A11E2}"/>
              </a:ext>
            </a:extLst>
          </p:cNvPr>
          <p:cNvSpPr txBox="1"/>
          <p:nvPr/>
        </p:nvSpPr>
        <p:spPr>
          <a:xfrm>
            <a:off x="147734" y="4433317"/>
            <a:ext cx="3431390" cy="1815882"/>
          </a:xfrm>
          <a:prstGeom prst="rect">
            <a:avLst/>
          </a:prstGeom>
          <a:noFill/>
        </p:spPr>
        <p:txBody>
          <a:bodyPr wrap="square" rtlCol="0">
            <a:spAutoFit/>
          </a:bodyPr>
          <a:lstStyle/>
          <a:p>
            <a:r>
              <a:rPr lang="en-GB" sz="1400" dirty="0"/>
              <a:t>Medley is an advanced experimental setup used to study how neutrons interact with matter. In 2020, it has been moved to the Neutrons For Science (NFS) facility, which is located at GANI. The main goal of Medley at NFS is to measure the production of light ions, like protons and alpha particles, when materials are hit by fast neutrons.</a:t>
            </a:r>
          </a:p>
        </p:txBody>
      </p:sp>
    </p:spTree>
    <p:extLst>
      <p:ext uri="{BB962C8B-B14F-4D97-AF65-F5344CB8AC3E}">
        <p14:creationId xmlns:p14="http://schemas.microsoft.com/office/powerpoint/2010/main" val="17734594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2AB7-BA3C-30FF-9475-F570E54829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8B9508-4EE8-2445-7AFA-D9BAB0E36875}"/>
              </a:ext>
            </a:extLst>
          </p:cNvPr>
          <p:cNvPicPr>
            <a:picLocks noChangeAspect="1"/>
          </p:cNvPicPr>
          <p:nvPr/>
        </p:nvPicPr>
        <p:blipFill>
          <a:blip r:embed="rId2"/>
          <a:stretch>
            <a:fillRect/>
          </a:stretch>
        </p:blipFill>
        <p:spPr>
          <a:xfrm>
            <a:off x="3478680" y="1055482"/>
            <a:ext cx="4340052" cy="5235348"/>
          </a:xfrm>
          <a:prstGeom prst="rect">
            <a:avLst/>
          </a:prstGeom>
        </p:spPr>
      </p:pic>
      <p:pic>
        <p:nvPicPr>
          <p:cNvPr id="1028" name="Picture 4" descr="plus image">
            <a:extLst>
              <a:ext uri="{FF2B5EF4-FFF2-40B4-BE49-F238E27FC236}">
                <a16:creationId xmlns:a16="http://schemas.microsoft.com/office/drawing/2014/main" id="{103032BD-1195-9917-6AD8-C92E18EA4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ANIL">
            <a:extLst>
              <a:ext uri="{FF2B5EF4-FFF2-40B4-BE49-F238E27FC236}">
                <a16:creationId xmlns:a16="http://schemas.microsoft.com/office/drawing/2014/main" id="{640F9D44-FC4D-1673-0228-6787F806C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34" y="1055482"/>
            <a:ext cx="3431390" cy="7640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0838BA5-5175-3A88-EDEE-41A5DD2C551A}"/>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E6EA1ED1-9F66-2F36-2018-018EC3B09BD1}"/>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a:latin typeface="Arial" panose="020B0604020202020204" pitchFamily="34" charset="0"/>
                <a:ea typeface="+mj-ea"/>
                <a:cs typeface="Arial" panose="020B0604020202020204" pitchFamily="34" charset="0"/>
                <a:sym typeface="Calibri"/>
              </a:rPr>
              <a:t>GANIL – Neutron</a:t>
            </a:r>
          </a:p>
        </p:txBody>
      </p:sp>
      <p:pic>
        <p:nvPicPr>
          <p:cNvPr id="9" name="Picture 8">
            <a:extLst>
              <a:ext uri="{FF2B5EF4-FFF2-40B4-BE49-F238E27FC236}">
                <a16:creationId xmlns:a16="http://schemas.microsoft.com/office/drawing/2014/main" id="{F416E36E-7E0F-6A2D-925C-C30BE8240EC0}"/>
              </a:ext>
            </a:extLst>
          </p:cNvPr>
          <p:cNvPicPr>
            <a:picLocks noChangeAspect="1"/>
          </p:cNvPicPr>
          <p:nvPr/>
        </p:nvPicPr>
        <p:blipFill>
          <a:blip r:embed="rId5"/>
          <a:stretch>
            <a:fillRect/>
          </a:stretch>
        </p:blipFill>
        <p:spPr>
          <a:xfrm>
            <a:off x="7880742" y="693933"/>
            <a:ext cx="4049202" cy="5596897"/>
          </a:xfrm>
          <a:prstGeom prst="rect">
            <a:avLst/>
          </a:prstGeom>
        </p:spPr>
      </p:pic>
      <p:sp>
        <p:nvSpPr>
          <p:cNvPr id="10" name="TextBox 9">
            <a:extLst>
              <a:ext uri="{FF2B5EF4-FFF2-40B4-BE49-F238E27FC236}">
                <a16:creationId xmlns:a16="http://schemas.microsoft.com/office/drawing/2014/main" id="{644F7E13-0541-C986-E23D-F883936E46D8}"/>
              </a:ext>
            </a:extLst>
          </p:cNvPr>
          <p:cNvSpPr txBox="1"/>
          <p:nvPr/>
        </p:nvSpPr>
        <p:spPr>
          <a:xfrm>
            <a:off x="62630" y="4334207"/>
            <a:ext cx="4161717" cy="938719"/>
          </a:xfrm>
          <a:prstGeom prst="rect">
            <a:avLst/>
          </a:prstGeom>
          <a:noFill/>
        </p:spPr>
        <p:txBody>
          <a:bodyPr wrap="none" rtlCol="0">
            <a:spAutoFit/>
          </a:bodyPr>
          <a:lstStyle/>
          <a:p>
            <a:r>
              <a:rPr lang="en-GB" sz="1100" dirty="0"/>
              <a:t>Characterization of the Medley setup for measurements of</a:t>
            </a:r>
          </a:p>
          <a:p>
            <a:r>
              <a:rPr lang="en-GB" sz="1100" dirty="0"/>
              <a:t>neutron-induced fission cross sections at the GANIL-NFS facility</a:t>
            </a:r>
          </a:p>
          <a:p>
            <a:r>
              <a:rPr lang="en-GB" sz="1100" dirty="0"/>
              <a:t>Diego Tarrio, Alexander V. Prokofiev, Cecilia Gustavsson, Kaj Jansson, </a:t>
            </a:r>
          </a:p>
          <a:p>
            <a:r>
              <a:rPr lang="en-GB" sz="1100" dirty="0"/>
              <a:t>Erik Andersson-Sunden, Ali Al-Adili, and Stephan Pomp</a:t>
            </a:r>
          </a:p>
          <a:p>
            <a:r>
              <a:rPr lang="en-GB" sz="1100" dirty="0">
                <a:hlinkClick r:id="rId6"/>
              </a:rPr>
              <a:t>EPJ Web of Conferences 146, 03026 (2017)</a:t>
            </a:r>
            <a:endParaRPr lang="en-GB" sz="1100" dirty="0"/>
          </a:p>
        </p:txBody>
      </p:sp>
      <p:pic>
        <p:nvPicPr>
          <p:cNvPr id="11" name="Image 5">
            <a:extLst>
              <a:ext uri="{FF2B5EF4-FFF2-40B4-BE49-F238E27FC236}">
                <a16:creationId xmlns:a16="http://schemas.microsoft.com/office/drawing/2014/main" id="{331AA1FA-9B14-CFB8-5A77-7FBB67734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60" y="2040506"/>
            <a:ext cx="2937783" cy="2200501"/>
          </a:xfrm>
          <a:prstGeom prst="rect">
            <a:avLst/>
          </a:prstGeom>
        </p:spPr>
      </p:pic>
    </p:spTree>
    <p:extLst>
      <p:ext uri="{BB962C8B-B14F-4D97-AF65-F5344CB8AC3E}">
        <p14:creationId xmlns:p14="http://schemas.microsoft.com/office/powerpoint/2010/main" val="39571861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344E8-6706-642A-F733-FE263D0CB6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213210-540F-1863-D464-6EE074BF660B}"/>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CF7308D4-587A-9A9D-0530-76B5A08AF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ANIL">
            <a:extLst>
              <a:ext uri="{FF2B5EF4-FFF2-40B4-BE49-F238E27FC236}">
                <a16:creationId xmlns:a16="http://schemas.microsoft.com/office/drawing/2014/main" id="{A57B407D-1B69-94D6-6765-81E698151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34" y="1055482"/>
            <a:ext cx="3431390" cy="7640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21D6C560-43AD-16A9-61C7-63D76E0D7089}"/>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15</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FB065B3E-62C7-2B37-76CF-141ADC6066B1}"/>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a:latin typeface="Arial" panose="020B0604020202020204" pitchFamily="34" charset="0"/>
                <a:ea typeface="+mj-ea"/>
                <a:cs typeface="Arial" panose="020B0604020202020204" pitchFamily="34" charset="0"/>
                <a:sym typeface="Calibri"/>
              </a:rPr>
              <a:t>GANIL – Neutron</a:t>
            </a:r>
          </a:p>
        </p:txBody>
      </p:sp>
      <p:sp>
        <p:nvSpPr>
          <p:cNvPr id="4" name="TextBox 3">
            <a:extLst>
              <a:ext uri="{FF2B5EF4-FFF2-40B4-BE49-F238E27FC236}">
                <a16:creationId xmlns:a16="http://schemas.microsoft.com/office/drawing/2014/main" id="{6A21C34C-F700-34A0-64E5-278AEC32B214}"/>
              </a:ext>
            </a:extLst>
          </p:cNvPr>
          <p:cNvSpPr txBox="1"/>
          <p:nvPr/>
        </p:nvSpPr>
        <p:spPr>
          <a:xfrm>
            <a:off x="4769426" y="803839"/>
            <a:ext cx="5288627" cy="2031325"/>
          </a:xfrm>
          <a:prstGeom prst="rect">
            <a:avLst/>
          </a:prstGeom>
          <a:noFill/>
        </p:spPr>
        <p:txBody>
          <a:bodyPr wrap="none" rtlCol="0">
            <a:spAutoFit/>
          </a:bodyPr>
          <a:lstStyle/>
          <a:p>
            <a:r>
              <a:rPr lang="en-GB" b="1" dirty="0"/>
              <a:t>Performance indexes</a:t>
            </a:r>
          </a:p>
          <a:p>
            <a:endParaRPr lang="en-GB" dirty="0"/>
          </a:p>
          <a:p>
            <a:r>
              <a:rPr lang="en-GB" dirty="0"/>
              <a:t>Access Units (AUs) delivered: 			    92</a:t>
            </a:r>
          </a:p>
          <a:p>
            <a:r>
              <a:rPr lang="en-GB" dirty="0"/>
              <a:t>Number of experiments executed: 		    30</a:t>
            </a:r>
          </a:p>
          <a:p>
            <a:r>
              <a:rPr lang="en-GB" dirty="0"/>
              <a:t>Number of experiments funded (neutrons): 	      5</a:t>
            </a:r>
          </a:p>
          <a:p>
            <a:r>
              <a:rPr lang="en-GB" dirty="0"/>
              <a:t>Number of users supported (neutrons): 	    21</a:t>
            </a:r>
          </a:p>
          <a:p>
            <a:r>
              <a:rPr lang="en-GB" dirty="0"/>
              <a:t>Number of user groups (neutrons): 		      6 </a:t>
            </a:r>
          </a:p>
        </p:txBody>
      </p:sp>
      <p:sp>
        <p:nvSpPr>
          <p:cNvPr id="5" name="TextBox 4">
            <a:extLst>
              <a:ext uri="{FF2B5EF4-FFF2-40B4-BE49-F238E27FC236}">
                <a16:creationId xmlns:a16="http://schemas.microsoft.com/office/drawing/2014/main" id="{4ABDB404-576C-0F42-F7CB-3FEC28A16BAA}"/>
              </a:ext>
            </a:extLst>
          </p:cNvPr>
          <p:cNvSpPr txBox="1"/>
          <p:nvPr/>
        </p:nvSpPr>
        <p:spPr>
          <a:xfrm>
            <a:off x="147734" y="2703217"/>
            <a:ext cx="8550418" cy="1754326"/>
          </a:xfrm>
          <a:prstGeom prst="rect">
            <a:avLst/>
          </a:prstGeom>
          <a:noFill/>
        </p:spPr>
        <p:txBody>
          <a:bodyPr wrap="none" rtlCol="0">
            <a:spAutoFit/>
          </a:bodyPr>
          <a:lstStyle/>
          <a:p>
            <a:r>
              <a:rPr lang="en-GB" b="1" dirty="0"/>
              <a:t>Distribution of Access</a:t>
            </a:r>
          </a:p>
          <a:p>
            <a:endParaRPr lang="en-GB" dirty="0"/>
          </a:p>
          <a:p>
            <a:r>
              <a:rPr lang="en-GB" dirty="0"/>
              <a:t>Distribution of AUs across experiments: 	92 UT, 171 days covers, 21 users</a:t>
            </a:r>
          </a:p>
          <a:p>
            <a:r>
              <a:rPr lang="en-GB" dirty="0"/>
              <a:t>Distribution by user type : 			16 EXP, 1 PD, 2 PGR, 2 TEC</a:t>
            </a:r>
          </a:p>
          <a:p>
            <a:r>
              <a:rPr lang="en-GB" dirty="0"/>
              <a:t>Gender distribution : 			17 Males, 4 Females</a:t>
            </a:r>
          </a:p>
          <a:p>
            <a:r>
              <a:rPr lang="en-GB" dirty="0"/>
              <a:t>Country distribution : 			7 CZ, 1 ES, 1 GB, 2 OT, 3 PL, 1 RO, 6 SE</a:t>
            </a:r>
          </a:p>
        </p:txBody>
      </p:sp>
      <p:sp>
        <p:nvSpPr>
          <p:cNvPr id="7" name="TextBox 6">
            <a:extLst>
              <a:ext uri="{FF2B5EF4-FFF2-40B4-BE49-F238E27FC236}">
                <a16:creationId xmlns:a16="http://schemas.microsoft.com/office/drawing/2014/main" id="{381C8EEB-3D44-8AC1-FACE-57597E3EF7B1}"/>
              </a:ext>
            </a:extLst>
          </p:cNvPr>
          <p:cNvSpPr txBox="1"/>
          <p:nvPr/>
        </p:nvSpPr>
        <p:spPr>
          <a:xfrm>
            <a:off x="142604" y="4648761"/>
            <a:ext cx="4280339" cy="1754326"/>
          </a:xfrm>
          <a:prstGeom prst="rect">
            <a:avLst/>
          </a:prstGeom>
          <a:noFill/>
        </p:spPr>
        <p:txBody>
          <a:bodyPr wrap="none" rtlCol="0">
            <a:spAutoFit/>
          </a:bodyPr>
          <a:lstStyle/>
          <a:p>
            <a:r>
              <a:rPr lang="en-GB" b="1" dirty="0"/>
              <a:t>Scientific Output of Users</a:t>
            </a:r>
          </a:p>
          <a:p>
            <a:r>
              <a:rPr lang="en-GB" dirty="0"/>
              <a:t>Total number of publications:		     3</a:t>
            </a:r>
          </a:p>
          <a:p>
            <a:r>
              <a:rPr lang="en-GB" dirty="0"/>
              <a:t>Conference proceedings: 		     3</a:t>
            </a:r>
          </a:p>
          <a:p>
            <a:r>
              <a:rPr lang="en-GB" dirty="0"/>
              <a:t>PhD Theses: 			     1</a:t>
            </a:r>
          </a:p>
          <a:p>
            <a:r>
              <a:rPr lang="en-GB" dirty="0"/>
              <a:t>Master Theses: 			     1</a:t>
            </a:r>
          </a:p>
          <a:p>
            <a:r>
              <a:rPr lang="en-GB" dirty="0"/>
              <a:t>Highlight key publications: 		~ 10</a:t>
            </a:r>
          </a:p>
        </p:txBody>
      </p:sp>
    </p:spTree>
    <p:extLst>
      <p:ext uri="{BB962C8B-B14F-4D97-AF65-F5344CB8AC3E}">
        <p14:creationId xmlns:p14="http://schemas.microsoft.com/office/powerpoint/2010/main" val="6390157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4B95E-205E-E04F-4CA3-A6194382ED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488A13-1DF1-04F8-4CF6-173FB0BE4E0D}"/>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FD4DDCE2-0EE0-CAF0-EDB8-983E81313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9533E74-A3DC-0A3A-0269-1C63F53A4903}"/>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16</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2ACB21AB-F364-D9BA-EEDD-7E53BB3D9735}"/>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4" name="Picture 3">
            <a:extLst>
              <a:ext uri="{FF2B5EF4-FFF2-40B4-BE49-F238E27FC236}">
                <a16:creationId xmlns:a16="http://schemas.microsoft.com/office/drawing/2014/main" id="{C7153E38-734A-B0A2-0587-4585DA89B9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5" name="Picture 4">
            <a:extLst>
              <a:ext uri="{FF2B5EF4-FFF2-40B4-BE49-F238E27FC236}">
                <a16:creationId xmlns:a16="http://schemas.microsoft.com/office/drawing/2014/main" id="{EA368D4F-9C9B-5802-18BD-067D23B18C8D}"/>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spTree>
    <p:extLst>
      <p:ext uri="{BB962C8B-B14F-4D97-AF65-F5344CB8AC3E}">
        <p14:creationId xmlns:p14="http://schemas.microsoft.com/office/powerpoint/2010/main" val="341449510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494D-D2C4-4855-FE6F-71A1E94C48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999DEB-FBB0-E49C-D1A8-E03B09853763}"/>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37E9CA87-E473-F927-4B38-4938F3340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C1794A85-C70E-8844-32E6-5E7990DC49CF}"/>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17</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6F8CE121-D668-2530-FA7A-2CFB31AC1A27}"/>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5" name="Picture 2">
            <a:extLst>
              <a:ext uri="{FF2B5EF4-FFF2-40B4-BE49-F238E27FC236}">
                <a16:creationId xmlns:a16="http://schemas.microsoft.com/office/drawing/2014/main" id="{9FB205DA-202C-4541-776F-4AD5D041C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603"/>
          <a:stretch/>
        </p:blipFill>
        <p:spPr bwMode="auto">
          <a:xfrm>
            <a:off x="2310718" y="672781"/>
            <a:ext cx="9813752" cy="61018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19F5BDA-38B5-7242-01B3-91F9533C1FC7}"/>
              </a:ext>
            </a:extLst>
          </p:cNvPr>
          <p:cNvSpPr>
            <a:spLocks noChangeArrowheads="1"/>
          </p:cNvSpPr>
          <p:nvPr/>
        </p:nvSpPr>
        <p:spPr bwMode="auto">
          <a:xfrm flipH="1">
            <a:off x="6934200" y="5638800"/>
            <a:ext cx="182880" cy="18288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9" name="Oval 8">
            <a:extLst>
              <a:ext uri="{FF2B5EF4-FFF2-40B4-BE49-F238E27FC236}">
                <a16:creationId xmlns:a16="http://schemas.microsoft.com/office/drawing/2014/main" id="{1A4BA2AD-9736-AC66-F5E6-267F5CAEF998}"/>
              </a:ext>
            </a:extLst>
          </p:cNvPr>
          <p:cNvSpPr>
            <a:spLocks noChangeArrowheads="1"/>
          </p:cNvSpPr>
          <p:nvPr/>
        </p:nvSpPr>
        <p:spPr bwMode="auto">
          <a:xfrm flipH="1">
            <a:off x="5105400" y="5574835"/>
            <a:ext cx="182880" cy="182880"/>
          </a:xfrm>
          <a:prstGeom prst="ellipse">
            <a:avLst/>
          </a:prstGeom>
          <a:solidFill>
            <a:schemeClr val="bg1"/>
          </a:solidFill>
          <a:ln w="9525">
            <a:solidFill>
              <a:schemeClr val="tx1"/>
            </a:solidFill>
            <a:round/>
            <a:headEnd/>
            <a:tailEnd/>
          </a:ln>
          <a:effectLst/>
        </p:spPr>
        <p:txBody>
          <a:bodyPr wrap="none" anchor="ctr"/>
          <a:lstStyle/>
          <a:p>
            <a:endParaRPr lang="en-US" dirty="0"/>
          </a:p>
        </p:txBody>
      </p:sp>
      <p:sp>
        <p:nvSpPr>
          <p:cNvPr id="10" name="TextBox 9">
            <a:extLst>
              <a:ext uri="{FF2B5EF4-FFF2-40B4-BE49-F238E27FC236}">
                <a16:creationId xmlns:a16="http://schemas.microsoft.com/office/drawing/2014/main" id="{427BD033-4ACA-64CF-69AD-896976C67D15}"/>
              </a:ext>
            </a:extLst>
          </p:cNvPr>
          <p:cNvSpPr txBox="1"/>
          <p:nvPr/>
        </p:nvSpPr>
        <p:spPr>
          <a:xfrm>
            <a:off x="4210812" y="5205474"/>
            <a:ext cx="673100" cy="288000"/>
          </a:xfrm>
          <a:prstGeom prst="rect">
            <a:avLst/>
          </a:prstGeom>
          <a:solidFill>
            <a:schemeClr val="bg1"/>
          </a:solidFill>
        </p:spPr>
        <p:txBody>
          <a:bodyPr wrap="none" rtlCol="0">
            <a:noAutofit/>
          </a:bodyPr>
          <a:lstStyle/>
          <a:p>
            <a:r>
              <a:rPr lang="en-US" sz="1600" b="1" dirty="0">
                <a:solidFill>
                  <a:schemeClr val="accent2">
                    <a:lumMod val="75000"/>
                  </a:schemeClr>
                </a:solidFill>
              </a:rPr>
              <a:t>n</a:t>
            </a:r>
            <a:r>
              <a:rPr lang="en-US" sz="1600" b="1" dirty="0">
                <a:solidFill>
                  <a:schemeClr val="accent1"/>
                </a:solidFill>
              </a:rPr>
              <a:t>_TOF</a:t>
            </a:r>
          </a:p>
        </p:txBody>
      </p:sp>
      <p:sp>
        <p:nvSpPr>
          <p:cNvPr id="11" name="TextBox 10">
            <a:extLst>
              <a:ext uri="{FF2B5EF4-FFF2-40B4-BE49-F238E27FC236}">
                <a16:creationId xmlns:a16="http://schemas.microsoft.com/office/drawing/2014/main" id="{487E3964-32A0-02F8-2C55-7E735D7FB6AB}"/>
              </a:ext>
            </a:extLst>
          </p:cNvPr>
          <p:cNvSpPr txBox="1"/>
          <p:nvPr/>
        </p:nvSpPr>
        <p:spPr>
          <a:xfrm>
            <a:off x="67530" y="1364526"/>
            <a:ext cx="4321589" cy="954107"/>
          </a:xfrm>
          <a:prstGeom prst="rect">
            <a:avLst/>
          </a:prstGeom>
          <a:noFill/>
        </p:spPr>
        <p:txBody>
          <a:bodyPr wrap="square" rtlCol="0">
            <a:spAutoFit/>
          </a:bodyPr>
          <a:lstStyle/>
          <a:p>
            <a:r>
              <a:rPr lang="en-US" sz="1400" dirty="0"/>
              <a:t>C. Rubbia et al., A high resolution spallation driven facility at the CERN-PS to measure neutron cross sections in the interval from 1 eV to 250 MeV</a:t>
            </a:r>
            <a:br>
              <a:rPr lang="en-US" sz="1400" dirty="0"/>
            </a:br>
            <a:r>
              <a:rPr lang="en-US" sz="1400" dirty="0">
                <a:hlinkClick r:id="rId4"/>
              </a:rPr>
              <a:t>CERN/LHC/98-02(EET) 1998</a:t>
            </a:r>
            <a:endParaRPr lang="en-US" sz="1400" dirty="0"/>
          </a:p>
        </p:txBody>
      </p:sp>
      <p:pic>
        <p:nvPicPr>
          <p:cNvPr id="12" name="Picture 11">
            <a:extLst>
              <a:ext uri="{FF2B5EF4-FFF2-40B4-BE49-F238E27FC236}">
                <a16:creationId xmlns:a16="http://schemas.microsoft.com/office/drawing/2014/main" id="{D9F35B1B-8F6F-EB5E-5798-579057FC06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spTree>
    <p:extLst>
      <p:ext uri="{BB962C8B-B14F-4D97-AF65-F5344CB8AC3E}">
        <p14:creationId xmlns:p14="http://schemas.microsoft.com/office/powerpoint/2010/main" val="1411733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path" presetSubtype="0" repeatCount="2000" fill="hold" grpId="0" nodeType="withEffect">
                                  <p:stCondLst>
                                    <p:cond delay="0"/>
                                  </p:stCondLst>
                                  <p:childTnLst>
                                    <p:animMotion origin="layout" path="M -1.25E-6 4.07407E-6 C -0.0013 -0.025 0.0336 -0.04445 0.07761 -0.04375 C 0.12175 -0.04167 0.15886 -0.02153 0.15964 0.00185 C 0.15899 0.02615 0.12578 0.04444 0.08229 0.04375 C 0.03815 0.04259 0.00104 0.02291 -1.25E-6 4.07407E-6 Z " pathEditMode="relative" rAng="16200000" ptsTypes="AAAAA">
                                      <p:cBhvr>
                                        <p:cTn id="9" dur="1000" fill="hold"/>
                                        <p:tgtEl>
                                          <p:spTgt spid="7"/>
                                        </p:tgtEl>
                                        <p:attrNameLst>
                                          <p:attrName>ppt_x</p:attrName>
                                          <p:attrName>ppt_y</p:attrName>
                                        </p:attrNameLst>
                                      </p:cBhvr>
                                      <p:rCtr x="7982" y="23"/>
                                    </p:animMotion>
                                  </p:childTnLst>
                                </p:cTn>
                              </p:par>
                            </p:childTnLst>
                          </p:cTn>
                        </p:par>
                        <p:par>
                          <p:cTn id="10" fill="hold">
                            <p:stCondLst>
                              <p:cond delay="2000"/>
                            </p:stCondLst>
                            <p:childTnLst>
                              <p:par>
                                <p:cTn id="11" presetID="0" presetClass="path" presetSubtype="0" fill="hold" grpId="1" nodeType="afterEffect">
                                  <p:stCondLst>
                                    <p:cond delay="0"/>
                                  </p:stCondLst>
                                  <p:childTnLst>
                                    <p:animMotion origin="layout" path="M -1.875E-6 -0.00047 L -0.0194 -0.01736 L -0.03138 -0.02385 L -0.04844 -0.02547 L -0.06159 -0.02709 L -0.06966 -0.02223 L -0.12187 -0.01574 L -0.14492 -0.00741 L -0.14492 -0.00718 " pathEditMode="relative" rAng="0" ptsTypes="AAAAAAAAA">
                                      <p:cBhvr>
                                        <p:cTn id="12" dur="500" fill="hold"/>
                                        <p:tgtEl>
                                          <p:spTgt spid="7"/>
                                        </p:tgtEl>
                                        <p:attrNameLst>
                                          <p:attrName>ppt_x</p:attrName>
                                          <p:attrName>ppt_y</p:attrName>
                                        </p:attrNameLst>
                                      </p:cBhvr>
                                      <p:rCtr x="-7253" y="-1343"/>
                                    </p:animMotion>
                                  </p:childTnLst>
                                  <p:subTnLst>
                                    <p:set>
                                      <p:cBhvr override="childStyle">
                                        <p:cTn dur="1" fill="hold" display="0" masterRel="sameClick" afterEffect="1">
                                          <p:stCondLst>
                                            <p:cond evt="end" delay="0">
                                              <p:tn val="11"/>
                                            </p:cond>
                                          </p:stCondLst>
                                        </p:cTn>
                                        <p:tgtEl>
                                          <p:spTgt spid="7"/>
                                        </p:tgtEl>
                                        <p:attrNameLst>
                                          <p:attrName>style.visibility</p:attrName>
                                        </p:attrNameLst>
                                      </p:cBhvr>
                                      <p:to>
                                        <p:strVal val="hidden"/>
                                      </p:to>
                                    </p:set>
                                  </p:subTnLst>
                                </p:cTn>
                              </p:par>
                            </p:childTnLst>
                          </p:cTn>
                        </p:par>
                        <p:par>
                          <p:cTn id="13" fill="hold">
                            <p:stCondLst>
                              <p:cond delay="2500"/>
                            </p:stCondLst>
                            <p:childTnLst>
                              <p:par>
                                <p:cTn id="14" presetID="1" presetClass="entr" presetSubtype="0" fill="hold" grpId="1"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500"/>
                            </p:stCondLst>
                            <p:childTnLst>
                              <p:par>
                                <p:cTn id="17" presetID="42" presetClass="path" presetSubtype="0" accel="50000" decel="50000" fill="hold" grpId="0" nodeType="afterEffect">
                                  <p:stCondLst>
                                    <p:cond delay="0"/>
                                  </p:stCondLst>
                                  <p:childTnLst>
                                    <p:animMotion origin="layout" path="M -1.875E-6 2.59259E-6 L -0.06536 0.02268 " pathEditMode="relative" rAng="0" ptsTypes="AA">
                                      <p:cBhvr>
                                        <p:cTn id="18" dur="2000" fill="hold"/>
                                        <p:tgtEl>
                                          <p:spTgt spid="9"/>
                                        </p:tgtEl>
                                        <p:attrNameLst>
                                          <p:attrName>ppt_x</p:attrName>
                                          <p:attrName>ppt_y</p:attrName>
                                        </p:attrNameLst>
                                      </p:cBhvr>
                                      <p:rCtr x="-3268" y="1134"/>
                                    </p:animMotion>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autoUpdateAnimBg="0"/>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FD5DC-B306-9E50-B9E5-25A3579A47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1535A7-2C75-3F42-8DAE-1550D00A81EC}"/>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3D1E5D94-F55D-6C2D-AF1C-A4EE69E0E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059FEC41-1237-6041-5DCB-22C74D84E9EF}"/>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18</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E113DD56-BC04-494E-39B1-234546CD6395}"/>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4" name="Google Shape;200;p2">
            <a:extLst>
              <a:ext uri="{FF2B5EF4-FFF2-40B4-BE49-F238E27FC236}">
                <a16:creationId xmlns:a16="http://schemas.microsoft.com/office/drawing/2014/main" id="{45D9586A-2379-FF2F-D401-50683F9C6B37}"/>
              </a:ext>
            </a:extLst>
          </p:cNvPr>
          <p:cNvPicPr preferRelativeResize="0"/>
          <p:nvPr/>
        </p:nvPicPr>
        <p:blipFill rotWithShape="1">
          <a:blip r:embed="rId4">
            <a:alphaModFix/>
          </a:blip>
          <a:srcRect l="16544" t="22048" r="7857" b="12114"/>
          <a:stretch/>
        </p:blipFill>
        <p:spPr>
          <a:xfrm>
            <a:off x="1152293" y="874081"/>
            <a:ext cx="10873504" cy="5043500"/>
          </a:xfrm>
          <a:prstGeom prst="rect">
            <a:avLst/>
          </a:prstGeom>
          <a:noFill/>
          <a:ln>
            <a:noFill/>
          </a:ln>
        </p:spPr>
      </p:pic>
      <p:sp>
        <p:nvSpPr>
          <p:cNvPr id="5" name="Google Shape;201;p2">
            <a:extLst>
              <a:ext uri="{FF2B5EF4-FFF2-40B4-BE49-F238E27FC236}">
                <a16:creationId xmlns:a16="http://schemas.microsoft.com/office/drawing/2014/main" id="{092083F4-839F-733C-D245-50F8E691A418}"/>
              </a:ext>
            </a:extLst>
          </p:cNvPr>
          <p:cNvSpPr/>
          <p:nvPr/>
        </p:nvSpPr>
        <p:spPr>
          <a:xfrm rot="10800000">
            <a:off x="11381361" y="5647969"/>
            <a:ext cx="717592" cy="408637"/>
          </a:xfrm>
          <a:custGeom>
            <a:avLst/>
            <a:gdLst/>
            <a:ahLst/>
            <a:cxnLst/>
            <a:rect l="l" t="t" r="r" b="b"/>
            <a:pathLst>
              <a:path w="21600" h="21600" extrusionOk="0">
                <a:moveTo>
                  <a:pt x="0" y="0"/>
                </a:moveTo>
                <a:lnTo>
                  <a:pt x="21600" y="21600"/>
                </a:lnTo>
              </a:path>
            </a:pathLst>
          </a:custGeom>
          <a:noFill/>
          <a:ln w="50800" cap="flat" cmpd="sng">
            <a:solidFill>
              <a:srgbClr val="FF0000"/>
            </a:solidFill>
            <a:prstDash val="solid"/>
            <a:miter lim="8000"/>
            <a:headEnd type="none" w="sm" len="sm"/>
            <a:tailEnd type="triangle" w="med" len="med"/>
          </a:ln>
        </p:spPr>
        <p:txBody>
          <a:bodyPr/>
          <a:lstStyle/>
          <a:p>
            <a:endParaRPr lang="en-US" dirty="0"/>
          </a:p>
        </p:txBody>
      </p:sp>
      <p:pic>
        <p:nvPicPr>
          <p:cNvPr id="6" name="Google Shape;202;p2">
            <a:extLst>
              <a:ext uri="{FF2B5EF4-FFF2-40B4-BE49-F238E27FC236}">
                <a16:creationId xmlns:a16="http://schemas.microsoft.com/office/drawing/2014/main" id="{595E3932-D14E-9862-13B7-91EF9678CF69}"/>
              </a:ext>
            </a:extLst>
          </p:cNvPr>
          <p:cNvPicPr preferRelativeResize="0"/>
          <p:nvPr/>
        </p:nvPicPr>
        <p:blipFill rotWithShape="1">
          <a:blip r:embed="rId5">
            <a:alphaModFix/>
          </a:blip>
          <a:srcRect/>
          <a:stretch/>
        </p:blipFill>
        <p:spPr>
          <a:xfrm>
            <a:off x="10331280" y="1289520"/>
            <a:ext cx="1801800" cy="1343520"/>
          </a:xfrm>
          <a:prstGeom prst="rect">
            <a:avLst/>
          </a:prstGeom>
          <a:noFill/>
          <a:ln>
            <a:noFill/>
          </a:ln>
        </p:spPr>
      </p:pic>
      <p:pic>
        <p:nvPicPr>
          <p:cNvPr id="7" name="Google Shape;203;p2">
            <a:extLst>
              <a:ext uri="{FF2B5EF4-FFF2-40B4-BE49-F238E27FC236}">
                <a16:creationId xmlns:a16="http://schemas.microsoft.com/office/drawing/2014/main" id="{4471995A-5859-0B4E-7F76-37DBE3CFABD7}"/>
              </a:ext>
            </a:extLst>
          </p:cNvPr>
          <p:cNvPicPr preferRelativeResize="0"/>
          <p:nvPr/>
        </p:nvPicPr>
        <p:blipFill rotWithShape="1">
          <a:blip r:embed="rId6">
            <a:alphaModFix/>
          </a:blip>
          <a:srcRect/>
          <a:stretch/>
        </p:blipFill>
        <p:spPr>
          <a:xfrm>
            <a:off x="8571600" y="1310040"/>
            <a:ext cx="1698120" cy="2191320"/>
          </a:xfrm>
          <a:prstGeom prst="rect">
            <a:avLst/>
          </a:prstGeom>
          <a:noFill/>
          <a:ln>
            <a:noFill/>
          </a:ln>
        </p:spPr>
      </p:pic>
      <p:pic>
        <p:nvPicPr>
          <p:cNvPr id="9" name="Google Shape;206;p2">
            <a:extLst>
              <a:ext uri="{FF2B5EF4-FFF2-40B4-BE49-F238E27FC236}">
                <a16:creationId xmlns:a16="http://schemas.microsoft.com/office/drawing/2014/main" id="{B1862562-EC91-DF77-5E75-E86FBD858A49}"/>
              </a:ext>
            </a:extLst>
          </p:cNvPr>
          <p:cNvPicPr preferRelativeResize="0"/>
          <p:nvPr/>
        </p:nvPicPr>
        <p:blipFill>
          <a:blip r:embed="rId7">
            <a:alphaModFix/>
          </a:blip>
          <a:stretch>
            <a:fillRect/>
          </a:stretch>
        </p:blipFill>
        <p:spPr>
          <a:xfrm>
            <a:off x="5527123" y="4318793"/>
            <a:ext cx="2772576" cy="2001700"/>
          </a:xfrm>
          <a:prstGeom prst="rect">
            <a:avLst/>
          </a:prstGeom>
          <a:noFill/>
          <a:ln>
            <a:noFill/>
          </a:ln>
        </p:spPr>
      </p:pic>
      <p:sp>
        <p:nvSpPr>
          <p:cNvPr id="10" name="TextBox 9">
            <a:extLst>
              <a:ext uri="{FF2B5EF4-FFF2-40B4-BE49-F238E27FC236}">
                <a16:creationId xmlns:a16="http://schemas.microsoft.com/office/drawing/2014/main" id="{4705D4E1-CC5E-FF42-0FC1-D823A3A4E5C1}"/>
              </a:ext>
            </a:extLst>
          </p:cNvPr>
          <p:cNvSpPr txBox="1"/>
          <p:nvPr/>
        </p:nvSpPr>
        <p:spPr>
          <a:xfrm>
            <a:off x="61629" y="5071812"/>
            <a:ext cx="1007007" cy="523220"/>
          </a:xfrm>
          <a:prstGeom prst="rect">
            <a:avLst/>
          </a:prstGeom>
          <a:noFill/>
        </p:spPr>
        <p:txBody>
          <a:bodyPr wrap="none" rtlCol="0">
            <a:spAutoFit/>
          </a:bodyPr>
          <a:lstStyle/>
          <a:p>
            <a:r>
              <a:rPr lang="en-US" sz="2800" dirty="0">
                <a:solidFill>
                  <a:schemeClr val="accent1"/>
                </a:solidFill>
                <a:effectLst>
                  <a:outerShdw blurRad="50800" dist="38100" dir="2700000" algn="tl" rotWithShape="0">
                    <a:prstClr val="black">
                      <a:alpha val="40000"/>
                    </a:prstClr>
                  </a:outerShdw>
                </a:effectLst>
              </a:rPr>
              <a:t>EAR</a:t>
            </a:r>
            <a:r>
              <a:rPr lang="en-US" sz="2800" dirty="0">
                <a:solidFill>
                  <a:srgbClr val="FF0000"/>
                </a:solidFill>
                <a:effectLst>
                  <a:outerShdw blurRad="50800" dist="38100" dir="2700000" algn="tl" rotWithShape="0">
                    <a:prstClr val="black">
                      <a:alpha val="40000"/>
                    </a:prstClr>
                  </a:outerShdw>
                </a:effectLst>
              </a:rPr>
              <a:t>1</a:t>
            </a:r>
          </a:p>
        </p:txBody>
      </p:sp>
      <p:sp>
        <p:nvSpPr>
          <p:cNvPr id="11" name="TextBox 10">
            <a:extLst>
              <a:ext uri="{FF2B5EF4-FFF2-40B4-BE49-F238E27FC236}">
                <a16:creationId xmlns:a16="http://schemas.microsoft.com/office/drawing/2014/main" id="{8553F483-B858-CA3D-1C5B-E0A1CB4B43E8}"/>
              </a:ext>
            </a:extLst>
          </p:cNvPr>
          <p:cNvSpPr txBox="1"/>
          <p:nvPr/>
        </p:nvSpPr>
        <p:spPr>
          <a:xfrm>
            <a:off x="11180008" y="838162"/>
            <a:ext cx="1007007" cy="523220"/>
          </a:xfrm>
          <a:prstGeom prst="rect">
            <a:avLst/>
          </a:prstGeom>
          <a:noFill/>
        </p:spPr>
        <p:txBody>
          <a:bodyPr wrap="none" rtlCol="0">
            <a:spAutoFit/>
          </a:bodyPr>
          <a:lstStyle/>
          <a:p>
            <a:r>
              <a:rPr lang="en-US" sz="2800" dirty="0">
                <a:solidFill>
                  <a:schemeClr val="accent1"/>
                </a:solidFill>
                <a:effectLst>
                  <a:outerShdw blurRad="50800" dist="38100" dir="2700000" algn="tl" rotWithShape="0">
                    <a:prstClr val="black">
                      <a:alpha val="40000"/>
                    </a:prstClr>
                  </a:outerShdw>
                </a:effectLst>
              </a:rPr>
              <a:t>EAR</a:t>
            </a:r>
            <a:r>
              <a:rPr lang="en-US" sz="2800" dirty="0">
                <a:solidFill>
                  <a:srgbClr val="FF0000"/>
                </a:solidFill>
                <a:effectLst>
                  <a:outerShdw blurRad="50800" dist="38100" dir="2700000" algn="tl" rotWithShape="0">
                    <a:prstClr val="black">
                      <a:alpha val="40000"/>
                    </a:prstClr>
                  </a:outerShdw>
                </a:effectLst>
              </a:rPr>
              <a:t>2</a:t>
            </a:r>
          </a:p>
        </p:txBody>
      </p:sp>
      <p:cxnSp>
        <p:nvCxnSpPr>
          <p:cNvPr id="12" name="Straight Connector 11">
            <a:extLst>
              <a:ext uri="{FF2B5EF4-FFF2-40B4-BE49-F238E27FC236}">
                <a16:creationId xmlns:a16="http://schemas.microsoft.com/office/drawing/2014/main" id="{D5373179-B25C-5510-4D85-11AB73E6FBB5}"/>
              </a:ext>
            </a:extLst>
          </p:cNvPr>
          <p:cNvCxnSpPr>
            <a:cxnSpLocks/>
          </p:cNvCxnSpPr>
          <p:nvPr/>
        </p:nvCxnSpPr>
        <p:spPr>
          <a:xfrm>
            <a:off x="7977065" y="4884156"/>
            <a:ext cx="2795013" cy="591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61ADAD-9E0D-8730-D5F4-7D0D3940A03E}"/>
              </a:ext>
            </a:extLst>
          </p:cNvPr>
          <p:cNvCxnSpPr>
            <a:cxnSpLocks/>
          </p:cNvCxnSpPr>
          <p:nvPr/>
        </p:nvCxnSpPr>
        <p:spPr>
          <a:xfrm flipV="1">
            <a:off x="7843653" y="5852288"/>
            <a:ext cx="3196054" cy="6362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64749E-5D5B-C7BA-2A3E-8074267C31C1}"/>
              </a:ext>
            </a:extLst>
          </p:cNvPr>
          <p:cNvSpPr txBox="1"/>
          <p:nvPr/>
        </p:nvSpPr>
        <p:spPr>
          <a:xfrm>
            <a:off x="2910390" y="2528916"/>
            <a:ext cx="979755" cy="369332"/>
          </a:xfrm>
          <a:prstGeom prst="rect">
            <a:avLst/>
          </a:prstGeom>
          <a:noFill/>
        </p:spPr>
        <p:txBody>
          <a:bodyPr wrap="none" rtlCol="0">
            <a:spAutoFit/>
          </a:bodyPr>
          <a:lstStyle/>
          <a:p>
            <a:r>
              <a:rPr lang="en-US" dirty="0">
                <a:solidFill>
                  <a:schemeClr val="accent1"/>
                </a:solidFill>
              </a:rPr>
              <a:t>@186 m</a:t>
            </a:r>
          </a:p>
        </p:txBody>
      </p:sp>
      <p:sp>
        <p:nvSpPr>
          <p:cNvPr id="15" name="TextBox 14">
            <a:extLst>
              <a:ext uri="{FF2B5EF4-FFF2-40B4-BE49-F238E27FC236}">
                <a16:creationId xmlns:a16="http://schemas.microsoft.com/office/drawing/2014/main" id="{6F59E0EC-7F77-58DE-8E5F-14BE8610CB5A}"/>
              </a:ext>
            </a:extLst>
          </p:cNvPr>
          <p:cNvSpPr txBox="1"/>
          <p:nvPr/>
        </p:nvSpPr>
        <p:spPr>
          <a:xfrm>
            <a:off x="10269720" y="2592968"/>
            <a:ext cx="862737" cy="369332"/>
          </a:xfrm>
          <a:prstGeom prst="rect">
            <a:avLst/>
          </a:prstGeom>
          <a:noFill/>
        </p:spPr>
        <p:txBody>
          <a:bodyPr wrap="none" rtlCol="0">
            <a:spAutoFit/>
          </a:bodyPr>
          <a:lstStyle/>
          <a:p>
            <a:r>
              <a:rPr lang="en-US" dirty="0">
                <a:solidFill>
                  <a:schemeClr val="accent1"/>
                </a:solidFill>
              </a:rPr>
              <a:t>@20 m</a:t>
            </a:r>
          </a:p>
        </p:txBody>
      </p:sp>
      <p:grpSp>
        <p:nvGrpSpPr>
          <p:cNvPr id="16" name="Group 15">
            <a:extLst>
              <a:ext uri="{FF2B5EF4-FFF2-40B4-BE49-F238E27FC236}">
                <a16:creationId xmlns:a16="http://schemas.microsoft.com/office/drawing/2014/main" id="{E144BAC5-4079-370B-668B-C389B7174471}"/>
              </a:ext>
            </a:extLst>
          </p:cNvPr>
          <p:cNvGrpSpPr/>
          <p:nvPr/>
        </p:nvGrpSpPr>
        <p:grpSpPr>
          <a:xfrm>
            <a:off x="10323909" y="5907415"/>
            <a:ext cx="1868091" cy="790083"/>
            <a:chOff x="10323909" y="5907415"/>
            <a:chExt cx="1868091" cy="790083"/>
          </a:xfrm>
        </p:grpSpPr>
        <p:sp>
          <p:nvSpPr>
            <p:cNvPr id="17" name="Google Shape;209;p2">
              <a:extLst>
                <a:ext uri="{FF2B5EF4-FFF2-40B4-BE49-F238E27FC236}">
                  <a16:creationId xmlns:a16="http://schemas.microsoft.com/office/drawing/2014/main" id="{0AFEF24D-EB89-C9C4-8113-5502E6707EDC}"/>
                </a:ext>
              </a:extLst>
            </p:cNvPr>
            <p:cNvSpPr/>
            <p:nvPr/>
          </p:nvSpPr>
          <p:spPr>
            <a:xfrm>
              <a:off x="10323909" y="6052621"/>
              <a:ext cx="1868091" cy="644877"/>
            </a:xfrm>
            <a:prstGeom prst="rect">
              <a:avLst/>
            </a:prstGeom>
            <a:solidFill>
              <a:schemeClr val="bg1"/>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dirty="0">
                  <a:solidFill>
                    <a:srgbClr val="FF0000"/>
                  </a:solidFill>
                  <a:latin typeface="Calibri"/>
                  <a:ea typeface="Calibri"/>
                  <a:cs typeface="Calibri"/>
                  <a:sym typeface="Calibri"/>
                </a:rPr>
                <a:t>20 GeV/c proton beam from the PS</a:t>
              </a:r>
              <a:endParaRPr lang="en-US" sz="1800" b="0" i="0" u="none" strike="noStrike" cap="none" dirty="0">
                <a:latin typeface="Arial"/>
                <a:ea typeface="Arial"/>
                <a:cs typeface="Arial"/>
                <a:sym typeface="Arial"/>
              </a:endParaRPr>
            </a:p>
          </p:txBody>
        </p:sp>
        <p:sp>
          <p:nvSpPr>
            <p:cNvPr id="18" name="Rectangle 17">
              <a:extLst>
                <a:ext uri="{FF2B5EF4-FFF2-40B4-BE49-F238E27FC236}">
                  <a16:creationId xmlns:a16="http://schemas.microsoft.com/office/drawing/2014/main" id="{8C653B7C-EB7F-0EC7-F577-0B9371047DD1}"/>
                </a:ext>
              </a:extLst>
            </p:cNvPr>
            <p:cNvSpPr/>
            <p:nvPr/>
          </p:nvSpPr>
          <p:spPr>
            <a:xfrm>
              <a:off x="11053157" y="5907415"/>
              <a:ext cx="572429" cy="240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A69BA024-ED7E-8993-6AEB-9332421A268F}"/>
              </a:ext>
            </a:extLst>
          </p:cNvPr>
          <p:cNvPicPr>
            <a:picLocks noChangeAspect="1"/>
          </p:cNvPicPr>
          <p:nvPr/>
        </p:nvPicPr>
        <p:blipFill>
          <a:blip r:embed="rId8"/>
          <a:stretch>
            <a:fillRect/>
          </a:stretch>
        </p:blipFill>
        <p:spPr>
          <a:xfrm>
            <a:off x="166203" y="2858874"/>
            <a:ext cx="3104401" cy="2299880"/>
          </a:xfrm>
          <a:prstGeom prst="rect">
            <a:avLst/>
          </a:prstGeom>
        </p:spPr>
      </p:pic>
      <p:sp>
        <p:nvSpPr>
          <p:cNvPr id="20" name="TextBox 19">
            <a:extLst>
              <a:ext uri="{FF2B5EF4-FFF2-40B4-BE49-F238E27FC236}">
                <a16:creationId xmlns:a16="http://schemas.microsoft.com/office/drawing/2014/main" id="{713B0187-2C11-7782-6C43-9C69CFC0A362}"/>
              </a:ext>
            </a:extLst>
          </p:cNvPr>
          <p:cNvSpPr txBox="1"/>
          <p:nvPr/>
        </p:nvSpPr>
        <p:spPr>
          <a:xfrm>
            <a:off x="4666689" y="5953500"/>
            <a:ext cx="920445" cy="369332"/>
          </a:xfrm>
          <a:prstGeom prst="rect">
            <a:avLst/>
          </a:prstGeom>
          <a:noFill/>
        </p:spPr>
        <p:txBody>
          <a:bodyPr wrap="none" rtlCol="0">
            <a:spAutoFit/>
          </a:bodyPr>
          <a:lstStyle/>
          <a:p>
            <a:r>
              <a:rPr lang="en-US" dirty="0">
                <a:solidFill>
                  <a:schemeClr val="accent1"/>
                </a:solidFill>
              </a:rPr>
              <a:t>@2.5 m</a:t>
            </a:r>
          </a:p>
        </p:txBody>
      </p:sp>
      <p:pic>
        <p:nvPicPr>
          <p:cNvPr id="21" name="Picture 20">
            <a:extLst>
              <a:ext uri="{FF2B5EF4-FFF2-40B4-BE49-F238E27FC236}">
                <a16:creationId xmlns:a16="http://schemas.microsoft.com/office/drawing/2014/main" id="{96E8EA04-9BEC-5ED1-8B0B-50C2255DC5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sp>
        <p:nvSpPr>
          <p:cNvPr id="23" name="TextBox 22">
            <a:extLst>
              <a:ext uri="{FF2B5EF4-FFF2-40B4-BE49-F238E27FC236}">
                <a16:creationId xmlns:a16="http://schemas.microsoft.com/office/drawing/2014/main" id="{1AFF8CF5-AC4A-D9E9-0B33-89B0E4182EA4}"/>
              </a:ext>
            </a:extLst>
          </p:cNvPr>
          <p:cNvSpPr txBox="1"/>
          <p:nvPr/>
        </p:nvSpPr>
        <p:spPr>
          <a:xfrm>
            <a:off x="5412193" y="3878303"/>
            <a:ext cx="1067921" cy="523220"/>
          </a:xfrm>
          <a:prstGeom prst="rect">
            <a:avLst/>
          </a:prstGeom>
          <a:noFill/>
        </p:spPr>
        <p:txBody>
          <a:bodyPr wrap="none" rtlCol="0">
            <a:spAutoFit/>
          </a:bodyPr>
          <a:lstStyle/>
          <a:p>
            <a:r>
              <a:rPr lang="en-US" sz="2800" dirty="0">
                <a:solidFill>
                  <a:schemeClr val="accent1"/>
                </a:solidFill>
                <a:effectLst>
                  <a:outerShdw blurRad="50800" dist="38100" dir="2700000" algn="tl" rotWithShape="0">
                    <a:prstClr val="black">
                      <a:alpha val="40000"/>
                    </a:prstClr>
                  </a:outerShdw>
                </a:effectLst>
              </a:rPr>
              <a:t>NEAR</a:t>
            </a:r>
          </a:p>
        </p:txBody>
      </p:sp>
      <p:grpSp>
        <p:nvGrpSpPr>
          <p:cNvPr id="24" name="Group 23">
            <a:extLst>
              <a:ext uri="{FF2B5EF4-FFF2-40B4-BE49-F238E27FC236}">
                <a16:creationId xmlns:a16="http://schemas.microsoft.com/office/drawing/2014/main" id="{62AEA9E5-BC5F-141C-8A9A-8FCDF0D945FB}"/>
              </a:ext>
            </a:extLst>
          </p:cNvPr>
          <p:cNvGrpSpPr/>
          <p:nvPr/>
        </p:nvGrpSpPr>
        <p:grpSpPr>
          <a:xfrm>
            <a:off x="1062353" y="940418"/>
            <a:ext cx="3749491" cy="2368834"/>
            <a:chOff x="1152293" y="940418"/>
            <a:chExt cx="3749491" cy="2368834"/>
          </a:xfrm>
        </p:grpSpPr>
        <p:sp>
          <p:nvSpPr>
            <p:cNvPr id="25" name="Rectangle 24">
              <a:extLst>
                <a:ext uri="{FF2B5EF4-FFF2-40B4-BE49-F238E27FC236}">
                  <a16:creationId xmlns:a16="http://schemas.microsoft.com/office/drawing/2014/main" id="{EA7E58C1-4D38-F545-BCB3-8F22FED7E4D4}"/>
                </a:ext>
              </a:extLst>
            </p:cNvPr>
            <p:cNvSpPr/>
            <p:nvPr/>
          </p:nvSpPr>
          <p:spPr>
            <a:xfrm>
              <a:off x="1152293" y="940418"/>
              <a:ext cx="2760140" cy="1922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riangle 25">
              <a:extLst>
                <a:ext uri="{FF2B5EF4-FFF2-40B4-BE49-F238E27FC236}">
                  <a16:creationId xmlns:a16="http://schemas.microsoft.com/office/drawing/2014/main" id="{5C91E911-D469-2031-6826-BB501A58277D}"/>
                </a:ext>
              </a:extLst>
            </p:cNvPr>
            <p:cNvSpPr/>
            <p:nvPr/>
          </p:nvSpPr>
          <p:spPr>
            <a:xfrm rot="16200000">
              <a:off x="3014151" y="1780590"/>
              <a:ext cx="1637556" cy="1419767"/>
            </a:xfrm>
            <a:prstGeom prst="triangle">
              <a:avLst>
                <a:gd name="adj" fmla="val 444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a:extLst>
                <a:ext uri="{FF2B5EF4-FFF2-40B4-BE49-F238E27FC236}">
                  <a16:creationId xmlns:a16="http://schemas.microsoft.com/office/drawing/2014/main" id="{AAFF8BB9-A9DE-9A12-9B03-EB3D5C3B9FF2}"/>
                </a:ext>
              </a:extLst>
            </p:cNvPr>
            <p:cNvSpPr/>
            <p:nvPr/>
          </p:nvSpPr>
          <p:spPr>
            <a:xfrm rot="20821490">
              <a:off x="4137285" y="2383436"/>
              <a:ext cx="764499" cy="2698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96039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xit" presetSubtype="0" fill="hold" nodeType="withEffect">
                                  <p:stCondLst>
                                    <p:cond delay="0"/>
                                  </p:stCondLst>
                                  <p:childTnLst>
                                    <p:animEffect transition="out" filter="dissolv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par>
                                <p:cTn id="34" presetID="9"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20"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E489-ADCB-242E-E4E3-7F2A8807B4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D4FE6A-D7A2-30DA-767C-F4C079FD8DC0}"/>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71EC690A-FA7C-DCF9-841E-75B0D008D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1C034F1C-2FE8-0505-AB69-BAF1A3DB332F}"/>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19</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9F32E5BB-2497-933C-8A4A-897489D24B86}"/>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sp>
        <p:nvSpPr>
          <p:cNvPr id="4" name="TextBox 3">
            <a:extLst>
              <a:ext uri="{FF2B5EF4-FFF2-40B4-BE49-F238E27FC236}">
                <a16:creationId xmlns:a16="http://schemas.microsoft.com/office/drawing/2014/main" id="{8779F268-7A6D-4078-8945-46498C5C2A1A}"/>
              </a:ext>
            </a:extLst>
          </p:cNvPr>
          <p:cNvSpPr txBox="1"/>
          <p:nvPr/>
        </p:nvSpPr>
        <p:spPr>
          <a:xfrm>
            <a:off x="2958425" y="1861252"/>
            <a:ext cx="5474576" cy="2677656"/>
          </a:xfrm>
          <a:prstGeom prst="rect">
            <a:avLst/>
          </a:prstGeom>
          <a:noFill/>
        </p:spPr>
        <p:txBody>
          <a:bodyPr wrap="none" rtlCol="0">
            <a:spAutoFit/>
          </a:bodyPr>
          <a:lstStyle/>
          <a:p>
            <a:r>
              <a:rPr lang="en-GB" sz="2400" b="1" dirty="0"/>
              <a:t>Performance indexes</a:t>
            </a:r>
          </a:p>
          <a:p>
            <a:endParaRPr lang="en-GB" sz="2400" dirty="0"/>
          </a:p>
          <a:p>
            <a:r>
              <a:rPr lang="en-GB" sz="2400" dirty="0"/>
              <a:t>Planned Access Units (AUs):		  503</a:t>
            </a:r>
          </a:p>
          <a:p>
            <a:r>
              <a:rPr lang="en-GB" sz="2400" dirty="0"/>
              <a:t>Effective AUs delivered: 		2144</a:t>
            </a:r>
          </a:p>
          <a:p>
            <a:r>
              <a:rPr lang="en-GB" sz="2400" dirty="0"/>
              <a:t>Number of experiments funded: 	     40</a:t>
            </a:r>
          </a:p>
          <a:p>
            <a:r>
              <a:rPr lang="en-GB" sz="2400" dirty="0"/>
              <a:t>Number of users supported:     	   102</a:t>
            </a:r>
          </a:p>
          <a:p>
            <a:r>
              <a:rPr lang="en-GB" sz="2400" dirty="0"/>
              <a:t>All users participating in projects:	   274</a:t>
            </a:r>
          </a:p>
        </p:txBody>
      </p:sp>
      <p:pic>
        <p:nvPicPr>
          <p:cNvPr id="5" name="Picture 4">
            <a:extLst>
              <a:ext uri="{FF2B5EF4-FFF2-40B4-BE49-F238E27FC236}">
                <a16:creationId xmlns:a16="http://schemas.microsoft.com/office/drawing/2014/main" id="{8FD5E21B-762E-70E7-4C14-E3E88FF5D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6" name="Picture 5">
            <a:extLst>
              <a:ext uri="{FF2B5EF4-FFF2-40B4-BE49-F238E27FC236}">
                <a16:creationId xmlns:a16="http://schemas.microsoft.com/office/drawing/2014/main" id="{1425AF60-3C16-BEE0-31F3-08A713B4C331}"/>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spTree>
    <p:extLst>
      <p:ext uri="{BB962C8B-B14F-4D97-AF65-F5344CB8AC3E}">
        <p14:creationId xmlns:p14="http://schemas.microsoft.com/office/powerpoint/2010/main" val="27847741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B4B02-1437-7F44-8EB9-388628D84F53}"/>
              </a:ext>
            </a:extLst>
          </p:cNvPr>
          <p:cNvPicPr>
            <a:picLocks noChangeAspect="1"/>
          </p:cNvPicPr>
          <p:nvPr/>
        </p:nvPicPr>
        <p:blipFill>
          <a:blip r:embed="rId2"/>
          <a:stretch>
            <a:fillRect/>
          </a:stretch>
        </p:blipFill>
        <p:spPr>
          <a:xfrm>
            <a:off x="587904" y="5041067"/>
            <a:ext cx="1782841" cy="1245429"/>
          </a:xfrm>
          <a:prstGeom prst="rect">
            <a:avLst/>
          </a:prstGeom>
        </p:spPr>
      </p:pic>
      <p:pic>
        <p:nvPicPr>
          <p:cNvPr id="7" name="Picture 6">
            <a:extLst>
              <a:ext uri="{FF2B5EF4-FFF2-40B4-BE49-F238E27FC236}">
                <a16:creationId xmlns:a16="http://schemas.microsoft.com/office/drawing/2014/main" id="{569837A8-BB96-7E48-A3B1-07726EE0E594}"/>
              </a:ext>
            </a:extLst>
          </p:cNvPr>
          <p:cNvPicPr>
            <a:picLocks noChangeAspect="1"/>
          </p:cNvPicPr>
          <p:nvPr/>
        </p:nvPicPr>
        <p:blipFill>
          <a:blip r:embed="rId3">
            <a:alphaModFix/>
          </a:blip>
          <a:stretch>
            <a:fillRect/>
          </a:stretch>
        </p:blipFill>
        <p:spPr>
          <a:xfrm>
            <a:off x="161586" y="4277047"/>
            <a:ext cx="1019524" cy="1006488"/>
          </a:xfrm>
          <a:prstGeom prst="rect">
            <a:avLst/>
          </a:prstGeom>
          <a:solidFill>
            <a:schemeClr val="bg1"/>
          </a:solidFill>
          <a:effectLst/>
        </p:spPr>
      </p:pic>
      <p:sp>
        <p:nvSpPr>
          <p:cNvPr id="3" name="TextBox 2">
            <a:extLst>
              <a:ext uri="{FF2B5EF4-FFF2-40B4-BE49-F238E27FC236}">
                <a16:creationId xmlns:a16="http://schemas.microsoft.com/office/drawing/2014/main" id="{3F3F8D12-C83C-EE4E-847C-2BB0CE72F0C2}"/>
              </a:ext>
            </a:extLst>
          </p:cNvPr>
          <p:cNvSpPr txBox="1"/>
          <p:nvPr/>
        </p:nvSpPr>
        <p:spPr>
          <a:xfrm>
            <a:off x="671348" y="1092913"/>
            <a:ext cx="10834353" cy="2031325"/>
          </a:xfrm>
          <a:prstGeom prst="rect">
            <a:avLst/>
          </a:prstGeom>
          <a:noFill/>
        </p:spPr>
        <p:txBody>
          <a:bodyPr wrap="square" rtlCol="0">
            <a:spAutoFit/>
          </a:bodyPr>
          <a:lstStyle/>
          <a:p>
            <a:pPr algn="just"/>
            <a:r>
              <a:rPr lang="en-GB" b="1" dirty="0"/>
              <a:t>WP2 - Task 2.3: TA to Research Infrastructures delivering Neutron Beams</a:t>
            </a:r>
            <a:r>
              <a:rPr lang="en-GB" dirty="0"/>
              <a:t>. This task brings together state-of-the-art European laboratories in which neutron beams are produced by a wide range of generators, such as high-energy proton synchrotrons as well as by small Van de Graaff accelerators, in an extremely wide range of neutron kinetic energies (from sub-meV up to GeV), for measurements of high-resolution neutron-induced reactions. Neutron beams are especially required, among others, for the investigations of processes taking place in astrophysical scenarios and for applications in advanced nuclear technology developments (nuclear fusion and emerging fields of medicine). </a:t>
            </a:r>
          </a:p>
        </p:txBody>
      </p:sp>
      <p:pic>
        <p:nvPicPr>
          <p:cNvPr id="8" name="Picture 5" descr="LogoLenos[1]">
            <a:extLst>
              <a:ext uri="{FF2B5EF4-FFF2-40B4-BE49-F238E27FC236}">
                <a16:creationId xmlns:a16="http://schemas.microsoft.com/office/drawing/2014/main" id="{2B41909C-289B-AC4A-92D6-231D7C6D58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0986" y="5261859"/>
            <a:ext cx="1202490" cy="457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logoINFN">
            <a:extLst>
              <a:ext uri="{FF2B5EF4-FFF2-40B4-BE49-F238E27FC236}">
                <a16:creationId xmlns:a16="http://schemas.microsoft.com/office/drawing/2014/main" id="{462D7387-0779-F74F-A8D7-3BB9E09E1F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4141" y="4098200"/>
            <a:ext cx="1268752" cy="1245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7DC3BF1-F2D3-C403-4BED-DA27CE8045E1}"/>
              </a:ext>
            </a:extLst>
          </p:cNvPr>
          <p:cNvSpPr txBox="1"/>
          <p:nvPr/>
        </p:nvSpPr>
        <p:spPr>
          <a:xfrm>
            <a:off x="3794594" y="3156878"/>
            <a:ext cx="7149458" cy="646331"/>
          </a:xfrm>
          <a:prstGeom prst="rect">
            <a:avLst/>
          </a:prstGeom>
          <a:noFill/>
        </p:spPr>
        <p:txBody>
          <a:bodyPr wrap="none" rtlCol="0">
            <a:spAutoFit/>
          </a:bodyPr>
          <a:lstStyle/>
          <a:p>
            <a:r>
              <a:rPr lang="en-US" i="1" dirty="0"/>
              <a:t>Task </a:t>
            </a:r>
            <a:r>
              <a:rPr lang="en-US" i="1" dirty="0" err="1"/>
              <a:t>co-ordinator</a:t>
            </a:r>
            <a:r>
              <a:rPr lang="en-US" i="1" dirty="0"/>
              <a:t>: CERN/n_TOF </a:t>
            </a:r>
          </a:p>
          <a:p>
            <a:r>
              <a:rPr lang="en-US" i="1" dirty="0"/>
              <a:t>Partners: GANIL/NFS, </a:t>
            </a:r>
            <a:r>
              <a:rPr lang="en-US" i="1" dirty="0" err="1"/>
              <a:t>IJCLab</a:t>
            </a:r>
            <a:r>
              <a:rPr lang="en-US" i="1" dirty="0"/>
              <a:t>/ALTO-LICORNE, INFN/LNL-LNS, CLEAR (Seville)</a:t>
            </a:r>
            <a:endParaRPr lang="en-CH" dirty="0"/>
          </a:p>
        </p:txBody>
      </p:sp>
      <p:pic>
        <p:nvPicPr>
          <p:cNvPr id="1028" name="Picture 4" descr="GANIL">
            <a:extLst>
              <a:ext uri="{FF2B5EF4-FFF2-40B4-BE49-F238E27FC236}">
                <a16:creationId xmlns:a16="http://schemas.microsoft.com/office/drawing/2014/main" id="{10F066BF-C8E7-6292-37FD-A9B57B3F5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114" y="4277047"/>
            <a:ext cx="3431390" cy="764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4BCE25-B04C-9A05-C1BF-D2D5659F179E}"/>
              </a:ext>
            </a:extLst>
          </p:cNvPr>
          <p:cNvPicPr>
            <a:picLocks noChangeAspect="1"/>
          </p:cNvPicPr>
          <p:nvPr/>
        </p:nvPicPr>
        <p:blipFill>
          <a:blip r:embed="rId7"/>
          <a:stretch>
            <a:fillRect/>
          </a:stretch>
        </p:blipFill>
        <p:spPr>
          <a:xfrm>
            <a:off x="2783567" y="5203733"/>
            <a:ext cx="1260301" cy="920097"/>
          </a:xfrm>
          <a:prstGeom prst="rect">
            <a:avLst/>
          </a:prstGeom>
        </p:spPr>
      </p:pic>
      <p:pic>
        <p:nvPicPr>
          <p:cNvPr id="1032" name="Picture 8">
            <a:extLst>
              <a:ext uri="{FF2B5EF4-FFF2-40B4-BE49-F238E27FC236}">
                <a16:creationId xmlns:a16="http://schemas.microsoft.com/office/drawing/2014/main" id="{E7FB9665-6F80-615E-95B5-16B0941969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8019" y="4098200"/>
            <a:ext cx="3779737" cy="1471756"/>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60;p14" descr="Cnalogo">
            <a:extLst>
              <a:ext uri="{FF2B5EF4-FFF2-40B4-BE49-F238E27FC236}">
                <a16:creationId xmlns:a16="http://schemas.microsoft.com/office/drawing/2014/main" id="{D3DF5A90-937B-5E7A-B0E2-AD3953749E0F}"/>
              </a:ext>
            </a:extLst>
          </p:cNvPr>
          <p:cNvPicPr preferRelativeResize="0"/>
          <p:nvPr/>
        </p:nvPicPr>
        <p:blipFill rotWithShape="1">
          <a:blip r:embed="rId9">
            <a:alphaModFix/>
          </a:blip>
          <a:srcRect/>
          <a:stretch/>
        </p:blipFill>
        <p:spPr>
          <a:xfrm>
            <a:off x="9555354" y="5683083"/>
            <a:ext cx="2320646" cy="549751"/>
          </a:xfrm>
          <a:prstGeom prst="rect">
            <a:avLst/>
          </a:prstGeom>
          <a:noFill/>
          <a:ln>
            <a:noFill/>
          </a:ln>
        </p:spPr>
      </p:pic>
      <p:pic>
        <p:nvPicPr>
          <p:cNvPr id="2" name="Image 39">
            <a:extLst>
              <a:ext uri="{FF2B5EF4-FFF2-40B4-BE49-F238E27FC236}">
                <a16:creationId xmlns:a16="http://schemas.microsoft.com/office/drawing/2014/main" id="{DA59671A-8EF7-8C43-1EB6-E56AF70294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8968" y="4210942"/>
            <a:ext cx="1660250" cy="1660250"/>
          </a:xfrm>
          <a:prstGeom prst="rect">
            <a:avLst/>
          </a:prstGeom>
        </p:spPr>
      </p:pic>
    </p:spTree>
    <p:extLst>
      <p:ext uri="{BB962C8B-B14F-4D97-AF65-F5344CB8AC3E}">
        <p14:creationId xmlns:p14="http://schemas.microsoft.com/office/powerpoint/2010/main" val="379838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dissolve">
                                      <p:cBhvr>
                                        <p:cTn id="7" dur="500"/>
                                        <p:tgtEl>
                                          <p:spTgt spid="103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par>
                          <p:cTn id="22" fill="hold">
                            <p:stCondLst>
                              <p:cond delay="1500"/>
                            </p:stCondLst>
                            <p:childTnLst>
                              <p:par>
                                <p:cTn id="23" presetID="9"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dissolve">
                                      <p:cBhvr>
                                        <p:cTn id="25" dur="500"/>
                                        <p:tgtEl>
                                          <p:spTgt spid="1028"/>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par>
                                <p:cTn id="33" presetID="9"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par>
                          <p:cTn id="36" fill="hold">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A16B-9110-1B95-8C9B-0ED6F529EE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BEE240-E6EC-6944-BB64-9C6F20392D20}"/>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7538AD6A-7F25-5F35-936A-8B6328ACE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9F8DE01C-B3D9-C2AF-27BB-FA6F65E42EB3}"/>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20</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4BCCBCBD-C1FD-56DD-0019-26FF04C23339}"/>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12" name="Picture 11">
            <a:extLst>
              <a:ext uri="{FF2B5EF4-FFF2-40B4-BE49-F238E27FC236}">
                <a16:creationId xmlns:a16="http://schemas.microsoft.com/office/drawing/2014/main" id="{74F6A617-A7B3-6B86-D7AD-D66BE25698D8}"/>
              </a:ext>
            </a:extLst>
          </p:cNvPr>
          <p:cNvPicPr>
            <a:picLocks noChangeAspect="1"/>
          </p:cNvPicPr>
          <p:nvPr/>
        </p:nvPicPr>
        <p:blipFill>
          <a:blip r:embed="rId3"/>
          <a:stretch>
            <a:fillRect/>
          </a:stretch>
        </p:blipFill>
        <p:spPr>
          <a:xfrm>
            <a:off x="137786" y="1365338"/>
            <a:ext cx="5321548" cy="4499839"/>
          </a:xfrm>
          <a:prstGeom prst="rect">
            <a:avLst/>
          </a:prstGeom>
        </p:spPr>
      </p:pic>
      <p:pic>
        <p:nvPicPr>
          <p:cNvPr id="14" name="Picture 13">
            <a:extLst>
              <a:ext uri="{FF2B5EF4-FFF2-40B4-BE49-F238E27FC236}">
                <a16:creationId xmlns:a16="http://schemas.microsoft.com/office/drawing/2014/main" id="{9251864C-EFEE-F694-A8A7-BB2925A85A4A}"/>
              </a:ext>
            </a:extLst>
          </p:cNvPr>
          <p:cNvPicPr>
            <a:picLocks noChangeAspect="1"/>
          </p:cNvPicPr>
          <p:nvPr/>
        </p:nvPicPr>
        <p:blipFill>
          <a:blip r:embed="rId4"/>
          <a:stretch>
            <a:fillRect/>
          </a:stretch>
        </p:blipFill>
        <p:spPr>
          <a:xfrm>
            <a:off x="5459334" y="1510461"/>
            <a:ext cx="6455295" cy="4209592"/>
          </a:xfrm>
          <a:prstGeom prst="rect">
            <a:avLst/>
          </a:prstGeom>
        </p:spPr>
      </p:pic>
      <p:sp>
        <p:nvSpPr>
          <p:cNvPr id="15" name="TextBox 14">
            <a:extLst>
              <a:ext uri="{FF2B5EF4-FFF2-40B4-BE49-F238E27FC236}">
                <a16:creationId xmlns:a16="http://schemas.microsoft.com/office/drawing/2014/main" id="{2605576B-D27F-8A18-A13D-CBD196993696}"/>
              </a:ext>
            </a:extLst>
          </p:cNvPr>
          <p:cNvSpPr txBox="1"/>
          <p:nvPr/>
        </p:nvSpPr>
        <p:spPr>
          <a:xfrm>
            <a:off x="8217074" y="1027135"/>
            <a:ext cx="1081578" cy="369332"/>
          </a:xfrm>
          <a:prstGeom prst="rect">
            <a:avLst/>
          </a:prstGeom>
          <a:noFill/>
        </p:spPr>
        <p:txBody>
          <a:bodyPr wrap="none" rtlCol="0">
            <a:spAutoFit/>
          </a:bodyPr>
          <a:lstStyle/>
          <a:p>
            <a:r>
              <a:rPr lang="en-GB" dirty="0"/>
              <a:t>102 users</a:t>
            </a:r>
          </a:p>
        </p:txBody>
      </p:sp>
      <p:sp>
        <p:nvSpPr>
          <p:cNvPr id="16" name="TextBox 15">
            <a:extLst>
              <a:ext uri="{FF2B5EF4-FFF2-40B4-BE49-F238E27FC236}">
                <a16:creationId xmlns:a16="http://schemas.microsoft.com/office/drawing/2014/main" id="{4E6EA731-8F51-FECD-4CC2-DC4F69569E31}"/>
              </a:ext>
            </a:extLst>
          </p:cNvPr>
          <p:cNvSpPr txBox="1"/>
          <p:nvPr/>
        </p:nvSpPr>
        <p:spPr>
          <a:xfrm>
            <a:off x="1816274" y="1039661"/>
            <a:ext cx="2157963" cy="369332"/>
          </a:xfrm>
          <a:prstGeom prst="rect">
            <a:avLst/>
          </a:prstGeom>
          <a:noFill/>
        </p:spPr>
        <p:txBody>
          <a:bodyPr wrap="none" rtlCol="0">
            <a:spAutoFit/>
          </a:bodyPr>
          <a:lstStyle/>
          <a:p>
            <a:r>
              <a:rPr lang="en-GB" dirty="0"/>
              <a:t>1809 days of support</a:t>
            </a:r>
          </a:p>
        </p:txBody>
      </p:sp>
      <p:pic>
        <p:nvPicPr>
          <p:cNvPr id="4" name="Picture 3">
            <a:extLst>
              <a:ext uri="{FF2B5EF4-FFF2-40B4-BE49-F238E27FC236}">
                <a16:creationId xmlns:a16="http://schemas.microsoft.com/office/drawing/2014/main" id="{9CEF1B38-1E36-86AB-657F-70FFBE83EC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5" name="Picture 4">
            <a:extLst>
              <a:ext uri="{FF2B5EF4-FFF2-40B4-BE49-F238E27FC236}">
                <a16:creationId xmlns:a16="http://schemas.microsoft.com/office/drawing/2014/main" id="{FCCB113F-AB4C-BCB2-4FE0-60950313A607}"/>
              </a:ext>
            </a:extLst>
          </p:cNvPr>
          <p:cNvPicPr>
            <a:picLocks noChangeAspect="1"/>
          </p:cNvPicPr>
          <p:nvPr/>
        </p:nvPicPr>
        <p:blipFill>
          <a:blip r:embed="rId6"/>
          <a:stretch>
            <a:fillRect/>
          </a:stretch>
        </p:blipFill>
        <p:spPr>
          <a:xfrm>
            <a:off x="10739023" y="5850083"/>
            <a:ext cx="1449696" cy="1012706"/>
          </a:xfrm>
          <a:prstGeom prst="rect">
            <a:avLst/>
          </a:prstGeom>
          <a:solidFill>
            <a:schemeClr val="bg1"/>
          </a:solidFill>
        </p:spPr>
      </p:pic>
    </p:spTree>
    <p:extLst>
      <p:ext uri="{BB962C8B-B14F-4D97-AF65-F5344CB8AC3E}">
        <p14:creationId xmlns:p14="http://schemas.microsoft.com/office/powerpoint/2010/main" val="9065748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ED8D1-C251-E171-BE38-BD389716BE08}"/>
            </a:ext>
          </a:extLst>
        </p:cNvPr>
        <p:cNvGrpSpPr/>
        <p:nvPr/>
      </p:nvGrpSpPr>
      <p:grpSpPr>
        <a:xfrm>
          <a:off x="0" y="0"/>
          <a:ext cx="0" cy="0"/>
          <a:chOff x="0" y="0"/>
          <a:chExt cx="0" cy="0"/>
        </a:xfrm>
      </p:grpSpPr>
      <p:pic>
        <p:nvPicPr>
          <p:cNvPr id="3" name="Espace réservé du contenu 4">
            <a:extLst>
              <a:ext uri="{FF2B5EF4-FFF2-40B4-BE49-F238E27FC236}">
                <a16:creationId xmlns:a16="http://schemas.microsoft.com/office/drawing/2014/main" id="{C62AF40B-5D4B-2E80-F27A-57C579A2B6C8}"/>
              </a:ext>
            </a:extLst>
          </p:cNvPr>
          <p:cNvPicPr>
            <a:picLocks noChangeAspect="1"/>
          </p:cNvPicPr>
          <p:nvPr/>
        </p:nvPicPr>
        <p:blipFill>
          <a:blip r:embed="rId3"/>
          <a:srcRect t="7582"/>
          <a:stretch>
            <a:fillRect/>
          </a:stretch>
        </p:blipFill>
        <p:spPr>
          <a:xfrm>
            <a:off x="361883" y="1831997"/>
            <a:ext cx="8961828" cy="4660878"/>
          </a:xfrm>
          <a:prstGeom prst="rect">
            <a:avLst/>
          </a:prstGeom>
        </p:spPr>
      </p:pic>
      <p:pic>
        <p:nvPicPr>
          <p:cNvPr id="4" name="Image 8">
            <a:extLst>
              <a:ext uri="{FF2B5EF4-FFF2-40B4-BE49-F238E27FC236}">
                <a16:creationId xmlns:a16="http://schemas.microsoft.com/office/drawing/2014/main" id="{4B4E17AF-87C3-69FE-8F25-2758708D3327}"/>
              </a:ext>
            </a:extLst>
          </p:cNvPr>
          <p:cNvPicPr>
            <a:picLocks noChangeAspect="1"/>
          </p:cNvPicPr>
          <p:nvPr/>
        </p:nvPicPr>
        <p:blipFill>
          <a:blip r:embed="rId4"/>
          <a:srcRect l="7698" r="20457"/>
          <a:stretch>
            <a:fillRect/>
          </a:stretch>
        </p:blipFill>
        <p:spPr>
          <a:xfrm>
            <a:off x="8523255" y="262276"/>
            <a:ext cx="3306861" cy="2590194"/>
          </a:xfrm>
          <a:prstGeom prst="rect">
            <a:avLst/>
          </a:prstGeom>
        </p:spPr>
      </p:pic>
      <p:cxnSp>
        <p:nvCxnSpPr>
          <p:cNvPr id="5" name="Verbinder: gekrümmt 7">
            <a:extLst>
              <a:ext uri="{FF2B5EF4-FFF2-40B4-BE49-F238E27FC236}">
                <a16:creationId xmlns:a16="http://schemas.microsoft.com/office/drawing/2014/main" id="{6C23E6B3-5618-7722-FFA8-51CED98C8ADB}"/>
              </a:ext>
            </a:extLst>
          </p:cNvPr>
          <p:cNvCxnSpPr>
            <a:cxnSpLocks/>
          </p:cNvCxnSpPr>
          <p:nvPr/>
        </p:nvCxnSpPr>
        <p:spPr>
          <a:xfrm>
            <a:off x="10263155" y="1638077"/>
            <a:ext cx="964491" cy="809542"/>
          </a:xfrm>
          <a:prstGeom prst="curved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Verbinder: gekrümmt 9">
            <a:extLst>
              <a:ext uri="{FF2B5EF4-FFF2-40B4-BE49-F238E27FC236}">
                <a16:creationId xmlns:a16="http://schemas.microsoft.com/office/drawing/2014/main" id="{E20AE4C2-0BB0-6B10-EC8B-CB1A8B2B7DD7}"/>
              </a:ext>
            </a:extLst>
          </p:cNvPr>
          <p:cNvCxnSpPr>
            <a:cxnSpLocks/>
          </p:cNvCxnSpPr>
          <p:nvPr/>
        </p:nvCxnSpPr>
        <p:spPr>
          <a:xfrm rot="5400000">
            <a:off x="9345687" y="1771574"/>
            <a:ext cx="1060332" cy="804173"/>
          </a:xfrm>
          <a:prstGeom prst="curvedConnector3">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Verbinder: gekrümmt 10">
            <a:extLst>
              <a:ext uri="{FF2B5EF4-FFF2-40B4-BE49-F238E27FC236}">
                <a16:creationId xmlns:a16="http://schemas.microsoft.com/office/drawing/2014/main" id="{525DBE9D-3CAC-F392-DEED-EC1F3347E414}"/>
              </a:ext>
            </a:extLst>
          </p:cNvPr>
          <p:cNvCxnSpPr>
            <a:cxnSpLocks/>
          </p:cNvCxnSpPr>
          <p:nvPr/>
        </p:nvCxnSpPr>
        <p:spPr>
          <a:xfrm rot="16200000" flipV="1">
            <a:off x="9546871" y="921793"/>
            <a:ext cx="1156369" cy="276208"/>
          </a:xfrm>
          <a:prstGeom prst="curvedConnector3">
            <a:avLst/>
          </a:prstGeom>
          <a:ln w="285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feld 11">
            <a:extLst>
              <a:ext uri="{FF2B5EF4-FFF2-40B4-BE49-F238E27FC236}">
                <a16:creationId xmlns:a16="http://schemas.microsoft.com/office/drawing/2014/main" id="{8B645F29-4BF3-FAED-322D-E8FAE9027BA8}"/>
              </a:ext>
            </a:extLst>
          </p:cNvPr>
          <p:cNvSpPr txBox="1"/>
          <p:nvPr/>
        </p:nvSpPr>
        <p:spPr>
          <a:xfrm>
            <a:off x="10937646" y="1876428"/>
            <a:ext cx="504064" cy="461665"/>
          </a:xfrm>
          <a:prstGeom prst="rect">
            <a:avLst/>
          </a:prstGeom>
          <a:noFill/>
        </p:spPr>
        <p:txBody>
          <a:bodyPr wrap="square" rtlCol="0">
            <a:spAutoFit/>
          </a:bodyPr>
          <a:lstStyle/>
          <a:p>
            <a:r>
              <a:rPr lang="en-GB" sz="2400" b="1" dirty="0">
                <a:solidFill>
                  <a:srgbClr val="0070C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γ</a:t>
            </a:r>
            <a:r>
              <a:rPr lang="en-GB" sz="2400" b="1" baseline="-25000" dirty="0">
                <a:solidFill>
                  <a:srgbClr val="0070C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a:t>
            </a:r>
            <a:endParaRPr lang="en-GB" sz="2400" b="1" baseline="-25000" dirty="0">
              <a:solidFill>
                <a:srgbClr val="0070C0"/>
              </a:solidFill>
              <a:effectLst>
                <a:outerShdw blurRad="50800" dist="38100" dir="2700000" algn="tl" rotWithShape="0">
                  <a:prstClr val="black">
                    <a:alpha val="40000"/>
                  </a:prstClr>
                </a:outerShdw>
              </a:effectLst>
            </a:endParaRPr>
          </a:p>
        </p:txBody>
      </p:sp>
      <p:sp>
        <p:nvSpPr>
          <p:cNvPr id="9" name="Textfeld 12">
            <a:extLst>
              <a:ext uri="{FF2B5EF4-FFF2-40B4-BE49-F238E27FC236}">
                <a16:creationId xmlns:a16="http://schemas.microsoft.com/office/drawing/2014/main" id="{2B0420FF-08F0-326C-4588-DCE99503DB81}"/>
              </a:ext>
            </a:extLst>
          </p:cNvPr>
          <p:cNvSpPr txBox="1"/>
          <p:nvPr/>
        </p:nvSpPr>
        <p:spPr>
          <a:xfrm>
            <a:off x="9116524" y="2049724"/>
            <a:ext cx="496838" cy="461665"/>
          </a:xfrm>
          <a:prstGeom prst="rect">
            <a:avLst/>
          </a:prstGeom>
          <a:noFill/>
        </p:spPr>
        <p:txBody>
          <a:bodyPr wrap="square" rtlCol="0">
            <a:spAutoFit/>
          </a:bodyPr>
          <a:lstStyle/>
          <a:p>
            <a:r>
              <a:rPr lang="en-GB" sz="2400" b="1" dirty="0">
                <a:solidFill>
                  <a:srgbClr val="92D05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γ</a:t>
            </a:r>
            <a:r>
              <a:rPr lang="en-GB" sz="2400" b="1" baseline="-25000" dirty="0">
                <a:solidFill>
                  <a:srgbClr val="92D05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3</a:t>
            </a:r>
            <a:endParaRPr lang="en-GB" sz="2400" b="1" baseline="-25000" dirty="0">
              <a:solidFill>
                <a:srgbClr val="92D050"/>
              </a:solidFill>
              <a:effectLst>
                <a:outerShdw blurRad="50800" dist="38100" dir="2700000" algn="tl" rotWithShape="0">
                  <a:prstClr val="black">
                    <a:alpha val="40000"/>
                  </a:prstClr>
                </a:outerShdw>
              </a:effectLst>
            </a:endParaRPr>
          </a:p>
        </p:txBody>
      </p:sp>
      <p:sp>
        <p:nvSpPr>
          <p:cNvPr id="10" name="Textfeld 13">
            <a:extLst>
              <a:ext uri="{FF2B5EF4-FFF2-40B4-BE49-F238E27FC236}">
                <a16:creationId xmlns:a16="http://schemas.microsoft.com/office/drawing/2014/main" id="{5279BB69-6D4B-6A53-1D0C-759AEA29DD5D}"/>
              </a:ext>
            </a:extLst>
          </p:cNvPr>
          <p:cNvSpPr txBox="1"/>
          <p:nvPr/>
        </p:nvSpPr>
        <p:spPr>
          <a:xfrm>
            <a:off x="10035577" y="402858"/>
            <a:ext cx="484721" cy="461665"/>
          </a:xfrm>
          <a:prstGeom prst="rect">
            <a:avLst/>
          </a:prstGeom>
          <a:noFill/>
        </p:spPr>
        <p:txBody>
          <a:bodyPr wrap="square" rtlCol="0">
            <a:spAutoFit/>
          </a:bodyPr>
          <a:lstStyle/>
          <a:p>
            <a:r>
              <a:rPr lang="en-GB" sz="24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γ</a:t>
            </a:r>
            <a:r>
              <a:rPr lang="en-GB" sz="2400" b="1" baseline="-25000"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a:t>
            </a:r>
            <a:endParaRPr lang="en-GB" sz="2400" b="1" baseline="-25000" dirty="0">
              <a:solidFill>
                <a:srgbClr val="FF0000"/>
              </a:solidFill>
              <a:effectLst>
                <a:outerShdw blurRad="50800" dist="38100" dir="2700000" algn="tl" rotWithShape="0">
                  <a:prstClr val="black">
                    <a:alpha val="40000"/>
                  </a:prstClr>
                </a:outerShdw>
              </a:effectLst>
            </a:endParaRPr>
          </a:p>
        </p:txBody>
      </p:sp>
      <p:cxnSp>
        <p:nvCxnSpPr>
          <p:cNvPr id="11" name="Gerade Verbindung mit Pfeil 16">
            <a:extLst>
              <a:ext uri="{FF2B5EF4-FFF2-40B4-BE49-F238E27FC236}">
                <a16:creationId xmlns:a16="http://schemas.microsoft.com/office/drawing/2014/main" id="{08165A0F-2BE2-B218-B096-8B4B05855E36}"/>
              </a:ext>
            </a:extLst>
          </p:cNvPr>
          <p:cNvCxnSpPr>
            <a:cxnSpLocks/>
          </p:cNvCxnSpPr>
          <p:nvPr/>
        </p:nvCxnSpPr>
        <p:spPr>
          <a:xfrm>
            <a:off x="8518042" y="1607714"/>
            <a:ext cx="1690993" cy="30367"/>
          </a:xfrm>
          <a:prstGeom prst="straightConnector1">
            <a:avLst/>
          </a:prstGeom>
          <a:ln w="3810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feld 13">
            <a:extLst>
              <a:ext uri="{FF2B5EF4-FFF2-40B4-BE49-F238E27FC236}">
                <a16:creationId xmlns:a16="http://schemas.microsoft.com/office/drawing/2014/main" id="{9B3518D3-5B3E-E982-E6B7-DEDF56DC18E9}"/>
              </a:ext>
            </a:extLst>
          </p:cNvPr>
          <p:cNvSpPr txBox="1"/>
          <p:nvPr/>
        </p:nvSpPr>
        <p:spPr>
          <a:xfrm>
            <a:off x="8900247" y="1142052"/>
            <a:ext cx="343936" cy="6622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400" b="1" dirty="0">
                <a:solidFill>
                  <a:srgbClr val="FFFF00"/>
                </a:solidFill>
                <a:effectLst>
                  <a:outerShdw blurRad="50800" dist="38100" dir="2700000" algn="tl" rotWithShape="0">
                    <a:prstClr val="black">
                      <a:alpha val="40000"/>
                    </a:prstClr>
                  </a:outerShdw>
                </a:effectLst>
                <a:latin typeface="+mj-lt"/>
                <a:cs typeface="Times New Roman" panose="02020603050405020304" pitchFamily="18" charset="0"/>
              </a:rPr>
              <a:t>n</a:t>
            </a:r>
            <a:endParaRPr lang="en-GB" sz="2400" b="1" dirty="0">
              <a:solidFill>
                <a:srgbClr val="FFFF00"/>
              </a:solidFill>
              <a:effectLst>
                <a:outerShdw blurRad="50800" dist="38100" dir="2700000" algn="tl" rotWithShape="0">
                  <a:prstClr val="black">
                    <a:alpha val="40000"/>
                  </a:prstClr>
                </a:outerShdw>
              </a:effectLst>
              <a:latin typeface="+mj-lt"/>
            </a:endParaRPr>
          </a:p>
        </p:txBody>
      </p:sp>
      <p:cxnSp>
        <p:nvCxnSpPr>
          <p:cNvPr id="13" name="Gerade Verbindung mit Pfeil 16">
            <a:extLst>
              <a:ext uri="{FF2B5EF4-FFF2-40B4-BE49-F238E27FC236}">
                <a16:creationId xmlns:a16="http://schemas.microsoft.com/office/drawing/2014/main" id="{DFFC1262-E97D-E7FC-432E-AF48D2F134F4}"/>
              </a:ext>
            </a:extLst>
          </p:cNvPr>
          <p:cNvCxnSpPr>
            <a:cxnSpLocks/>
          </p:cNvCxnSpPr>
          <p:nvPr/>
        </p:nvCxnSpPr>
        <p:spPr>
          <a:xfrm flipV="1">
            <a:off x="492368" y="4162436"/>
            <a:ext cx="5603632" cy="728132"/>
          </a:xfrm>
          <a:prstGeom prst="straightConnector1">
            <a:avLst/>
          </a:prstGeom>
          <a:ln w="3810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4D3573B-34A0-0A00-9DDB-59DE369AA795}"/>
              </a:ext>
            </a:extLst>
          </p:cNvPr>
          <p:cNvSpPr txBox="1"/>
          <p:nvPr/>
        </p:nvSpPr>
        <p:spPr>
          <a:xfrm>
            <a:off x="477928" y="4349546"/>
            <a:ext cx="343936" cy="6622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400" b="1" dirty="0">
                <a:solidFill>
                  <a:srgbClr val="FFFF00"/>
                </a:solidFill>
                <a:effectLst>
                  <a:outerShdw blurRad="50800" dist="38100" dir="2700000" algn="tl" rotWithShape="0">
                    <a:prstClr val="black">
                      <a:alpha val="40000"/>
                    </a:prstClr>
                  </a:outerShdw>
                </a:effectLst>
                <a:latin typeface="+mj-lt"/>
                <a:cs typeface="Times New Roman" panose="02020603050405020304" pitchFamily="18" charset="0"/>
              </a:rPr>
              <a:t>n</a:t>
            </a:r>
            <a:endParaRPr lang="en-GB" sz="2400" b="1" dirty="0">
              <a:solidFill>
                <a:srgbClr val="FFFF00"/>
              </a:solidFill>
              <a:effectLst>
                <a:outerShdw blurRad="50800" dist="38100" dir="2700000" algn="tl" rotWithShape="0">
                  <a:prstClr val="black">
                    <a:alpha val="40000"/>
                  </a:prstClr>
                </a:outerShdw>
              </a:effectLst>
              <a:latin typeface="+mj-lt"/>
            </a:endParaRPr>
          </a:p>
        </p:txBody>
      </p:sp>
      <p:sp>
        <p:nvSpPr>
          <p:cNvPr id="15" name="ZoneTexte 30">
            <a:extLst>
              <a:ext uri="{FF2B5EF4-FFF2-40B4-BE49-F238E27FC236}">
                <a16:creationId xmlns:a16="http://schemas.microsoft.com/office/drawing/2014/main" id="{4C150A0C-4F50-09B4-67F2-251B40981951}"/>
              </a:ext>
            </a:extLst>
          </p:cNvPr>
          <p:cNvSpPr txBox="1"/>
          <p:nvPr/>
        </p:nvSpPr>
        <p:spPr>
          <a:xfrm>
            <a:off x="6672739" y="1178377"/>
            <a:ext cx="1208536" cy="369332"/>
          </a:xfrm>
          <a:prstGeom prst="rect">
            <a:avLst/>
          </a:prstGeom>
          <a:noFill/>
        </p:spPr>
        <p:txBody>
          <a:bodyPr wrap="none" rtlCol="0">
            <a:spAutoFit/>
          </a:bodyPr>
          <a:lstStyle/>
          <a:p>
            <a:r>
              <a:rPr lang="fr-US" dirty="0"/>
              <a:t>TAC (open)</a:t>
            </a:r>
          </a:p>
        </p:txBody>
      </p:sp>
      <p:cxnSp>
        <p:nvCxnSpPr>
          <p:cNvPr id="16" name="Connecteur droit avec flèche 34">
            <a:extLst>
              <a:ext uri="{FF2B5EF4-FFF2-40B4-BE49-F238E27FC236}">
                <a16:creationId xmlns:a16="http://schemas.microsoft.com/office/drawing/2014/main" id="{4775E91C-89B4-25BF-038D-25B69FEF37E4}"/>
              </a:ext>
            </a:extLst>
          </p:cNvPr>
          <p:cNvCxnSpPr>
            <a:cxnSpLocks/>
          </p:cNvCxnSpPr>
          <p:nvPr/>
        </p:nvCxnSpPr>
        <p:spPr>
          <a:xfrm flipV="1">
            <a:off x="8003357" y="864523"/>
            <a:ext cx="896890" cy="501290"/>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36">
            <a:extLst>
              <a:ext uri="{FF2B5EF4-FFF2-40B4-BE49-F238E27FC236}">
                <a16:creationId xmlns:a16="http://schemas.microsoft.com/office/drawing/2014/main" id="{E4DD444E-0C37-D6DE-CB30-AC2E595EEEDA}"/>
              </a:ext>
            </a:extLst>
          </p:cNvPr>
          <p:cNvCxnSpPr>
            <a:cxnSpLocks/>
          </p:cNvCxnSpPr>
          <p:nvPr/>
        </p:nvCxnSpPr>
        <p:spPr>
          <a:xfrm flipH="1">
            <a:off x="7805057" y="1365813"/>
            <a:ext cx="198300" cy="1486657"/>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ZoneTexte 38">
            <a:extLst>
              <a:ext uri="{FF2B5EF4-FFF2-40B4-BE49-F238E27FC236}">
                <a16:creationId xmlns:a16="http://schemas.microsoft.com/office/drawing/2014/main" id="{E198FEF3-9089-95FF-9171-6EDE79518A5E}"/>
              </a:ext>
            </a:extLst>
          </p:cNvPr>
          <p:cNvSpPr txBox="1"/>
          <p:nvPr/>
        </p:nvSpPr>
        <p:spPr>
          <a:xfrm>
            <a:off x="9553307" y="3009237"/>
            <a:ext cx="2441694" cy="646331"/>
          </a:xfrm>
          <a:prstGeom prst="rect">
            <a:avLst/>
          </a:prstGeom>
          <a:noFill/>
        </p:spPr>
        <p:txBody>
          <a:bodyPr wrap="none" rtlCol="0">
            <a:spAutoFit/>
          </a:bodyPr>
          <a:lstStyle/>
          <a:p>
            <a:r>
              <a:rPr lang="fr-US" dirty="0"/>
              <a:t>Zoom on FICH-Pu241</a:t>
            </a:r>
            <a:br>
              <a:rPr lang="fr-US" dirty="0"/>
            </a:br>
            <a:r>
              <a:rPr lang="fr-US" dirty="0"/>
              <a:t>inside the TAC (open)</a:t>
            </a:r>
          </a:p>
        </p:txBody>
      </p:sp>
      <p:sp>
        <p:nvSpPr>
          <p:cNvPr id="19" name="ZoneTexte 39">
            <a:extLst>
              <a:ext uri="{FF2B5EF4-FFF2-40B4-BE49-F238E27FC236}">
                <a16:creationId xmlns:a16="http://schemas.microsoft.com/office/drawing/2014/main" id="{46DF4E46-5AF3-F526-35C9-6FC3943259B6}"/>
              </a:ext>
            </a:extLst>
          </p:cNvPr>
          <p:cNvSpPr txBox="1"/>
          <p:nvPr/>
        </p:nvSpPr>
        <p:spPr>
          <a:xfrm>
            <a:off x="9556180" y="4162436"/>
            <a:ext cx="1467068" cy="369332"/>
          </a:xfrm>
          <a:prstGeom prst="rect">
            <a:avLst/>
          </a:prstGeom>
          <a:noFill/>
        </p:spPr>
        <p:txBody>
          <a:bodyPr wrap="none" rtlCol="0">
            <a:spAutoFit/>
          </a:bodyPr>
          <a:lstStyle/>
          <a:p>
            <a:r>
              <a:rPr lang="fr-US" dirty="0"/>
              <a:t>FICH-Pu241</a:t>
            </a:r>
          </a:p>
        </p:txBody>
      </p:sp>
      <p:sp>
        <p:nvSpPr>
          <p:cNvPr id="20" name="ZoneTexte 40">
            <a:extLst>
              <a:ext uri="{FF2B5EF4-FFF2-40B4-BE49-F238E27FC236}">
                <a16:creationId xmlns:a16="http://schemas.microsoft.com/office/drawing/2014/main" id="{4D321901-8365-2322-95C6-946F4B521080}"/>
              </a:ext>
            </a:extLst>
          </p:cNvPr>
          <p:cNvSpPr txBox="1"/>
          <p:nvPr/>
        </p:nvSpPr>
        <p:spPr>
          <a:xfrm>
            <a:off x="9605608" y="4671540"/>
            <a:ext cx="2544286" cy="369332"/>
          </a:xfrm>
          <a:prstGeom prst="rect">
            <a:avLst/>
          </a:prstGeom>
          <a:noFill/>
        </p:spPr>
        <p:txBody>
          <a:bodyPr wrap="none" rtlCol="0">
            <a:spAutoFit/>
          </a:bodyPr>
          <a:lstStyle/>
          <a:p>
            <a:r>
              <a:rPr lang="fr-US" dirty="0"/>
              <a:t>FICH-U235 (reference)</a:t>
            </a:r>
          </a:p>
        </p:txBody>
      </p:sp>
      <p:cxnSp>
        <p:nvCxnSpPr>
          <p:cNvPr id="21" name="Connecteur droit avec flèche 41">
            <a:extLst>
              <a:ext uri="{FF2B5EF4-FFF2-40B4-BE49-F238E27FC236}">
                <a16:creationId xmlns:a16="http://schemas.microsoft.com/office/drawing/2014/main" id="{B5349DA7-6CB1-048E-3B3C-555D273A5DD4}"/>
              </a:ext>
            </a:extLst>
          </p:cNvPr>
          <p:cNvCxnSpPr>
            <a:cxnSpLocks/>
            <a:stCxn id="19" idx="1"/>
          </p:cNvCxnSpPr>
          <p:nvPr/>
        </p:nvCxnSpPr>
        <p:spPr>
          <a:xfrm flipH="1" flipV="1">
            <a:off x="8291384" y="3939972"/>
            <a:ext cx="1264796" cy="407130"/>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44">
            <a:extLst>
              <a:ext uri="{FF2B5EF4-FFF2-40B4-BE49-F238E27FC236}">
                <a16:creationId xmlns:a16="http://schemas.microsoft.com/office/drawing/2014/main" id="{AAF927DB-1F8C-6B01-530C-4CED3807FABF}"/>
              </a:ext>
            </a:extLst>
          </p:cNvPr>
          <p:cNvCxnSpPr>
            <a:cxnSpLocks/>
            <a:stCxn id="20" idx="1"/>
          </p:cNvCxnSpPr>
          <p:nvPr/>
        </p:nvCxnSpPr>
        <p:spPr>
          <a:xfrm flipH="1" flipV="1">
            <a:off x="6956385" y="4005531"/>
            <a:ext cx="2649223" cy="850675"/>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ZoneTexte 46">
            <a:extLst>
              <a:ext uri="{FF2B5EF4-FFF2-40B4-BE49-F238E27FC236}">
                <a16:creationId xmlns:a16="http://schemas.microsoft.com/office/drawing/2014/main" id="{DD7AEA68-ED5D-D185-B0EB-2B0513E141E6}"/>
              </a:ext>
            </a:extLst>
          </p:cNvPr>
          <p:cNvSpPr txBox="1"/>
          <p:nvPr/>
        </p:nvSpPr>
        <p:spPr>
          <a:xfrm>
            <a:off x="9630560" y="5457754"/>
            <a:ext cx="2031325" cy="369332"/>
          </a:xfrm>
          <a:prstGeom prst="rect">
            <a:avLst/>
          </a:prstGeom>
          <a:noFill/>
        </p:spPr>
        <p:txBody>
          <a:bodyPr wrap="none" rtlCol="0">
            <a:spAutoFit/>
          </a:bodyPr>
          <a:lstStyle/>
          <a:p>
            <a:r>
              <a:rPr lang="fr-US" dirty="0"/>
              <a:t>SiMon (reference)</a:t>
            </a:r>
          </a:p>
        </p:txBody>
      </p:sp>
      <p:cxnSp>
        <p:nvCxnSpPr>
          <p:cNvPr id="24" name="Connecteur droit avec flèche 47">
            <a:extLst>
              <a:ext uri="{FF2B5EF4-FFF2-40B4-BE49-F238E27FC236}">
                <a16:creationId xmlns:a16="http://schemas.microsoft.com/office/drawing/2014/main" id="{DB99CFC7-A0C0-D34F-11CA-1954E95A7E81}"/>
              </a:ext>
            </a:extLst>
          </p:cNvPr>
          <p:cNvCxnSpPr>
            <a:cxnSpLocks/>
            <a:stCxn id="23" idx="1"/>
          </p:cNvCxnSpPr>
          <p:nvPr/>
        </p:nvCxnSpPr>
        <p:spPr>
          <a:xfrm flipH="1" flipV="1">
            <a:off x="1458410" y="5078584"/>
            <a:ext cx="8172150" cy="563836"/>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3">
            <a:extLst>
              <a:ext uri="{FF2B5EF4-FFF2-40B4-BE49-F238E27FC236}">
                <a16:creationId xmlns:a16="http://schemas.microsoft.com/office/drawing/2014/main" id="{FB99D795-A516-7293-CCF7-ECBE39BDCD5C}"/>
              </a:ext>
            </a:extLst>
          </p:cNvPr>
          <p:cNvCxnSpPr/>
          <p:nvPr/>
        </p:nvCxnSpPr>
        <p:spPr>
          <a:xfrm>
            <a:off x="9710617" y="2440137"/>
            <a:ext cx="1064769" cy="0"/>
          </a:xfrm>
          <a:prstGeom prst="straightConnector1">
            <a:avLst/>
          </a:prstGeom>
          <a:ln w="2540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ZoneTexte 5">
            <a:extLst>
              <a:ext uri="{FF2B5EF4-FFF2-40B4-BE49-F238E27FC236}">
                <a16:creationId xmlns:a16="http://schemas.microsoft.com/office/drawing/2014/main" id="{242AB999-89DA-A026-30FD-ED8040F8F67C}"/>
              </a:ext>
            </a:extLst>
          </p:cNvPr>
          <p:cNvSpPr txBox="1"/>
          <p:nvPr/>
        </p:nvSpPr>
        <p:spPr>
          <a:xfrm>
            <a:off x="9940200" y="2422227"/>
            <a:ext cx="636713" cy="369332"/>
          </a:xfrm>
          <a:prstGeom prst="rect">
            <a:avLst/>
          </a:prstGeom>
          <a:noFill/>
        </p:spPr>
        <p:txBody>
          <a:bodyPr wrap="none" rtlCol="0">
            <a:spAutoFit/>
          </a:bodyPr>
          <a:lstStyle/>
          <a:p>
            <a:r>
              <a:rPr lang="fr-US" dirty="0">
                <a:solidFill>
                  <a:schemeClr val="bg1"/>
                </a:solidFill>
              </a:rPr>
              <a:t>8 cm</a:t>
            </a:r>
          </a:p>
        </p:txBody>
      </p:sp>
      <p:sp>
        <p:nvSpPr>
          <p:cNvPr id="28" name="ZoneTexte 9">
            <a:extLst>
              <a:ext uri="{FF2B5EF4-FFF2-40B4-BE49-F238E27FC236}">
                <a16:creationId xmlns:a16="http://schemas.microsoft.com/office/drawing/2014/main" id="{F8CF698A-8E0E-C8F5-80DA-23DEBCE2E9A4}"/>
              </a:ext>
            </a:extLst>
          </p:cNvPr>
          <p:cNvSpPr txBox="1"/>
          <p:nvPr/>
        </p:nvSpPr>
        <p:spPr>
          <a:xfrm>
            <a:off x="9607533" y="5078584"/>
            <a:ext cx="2363147" cy="369332"/>
          </a:xfrm>
          <a:prstGeom prst="rect">
            <a:avLst/>
          </a:prstGeom>
          <a:noFill/>
        </p:spPr>
        <p:txBody>
          <a:bodyPr wrap="none" rtlCol="0">
            <a:spAutoFit/>
          </a:bodyPr>
          <a:lstStyle/>
          <a:p>
            <a:r>
              <a:rPr lang="fr-US" baseline="30000" dirty="0"/>
              <a:t>235</a:t>
            </a:r>
            <a:r>
              <a:rPr lang="fr-US" dirty="0"/>
              <a:t>U PTB LMFC (ref.)</a:t>
            </a:r>
          </a:p>
        </p:txBody>
      </p:sp>
      <p:cxnSp>
        <p:nvCxnSpPr>
          <p:cNvPr id="29" name="Connecteur droit avec flèche 10">
            <a:extLst>
              <a:ext uri="{FF2B5EF4-FFF2-40B4-BE49-F238E27FC236}">
                <a16:creationId xmlns:a16="http://schemas.microsoft.com/office/drawing/2014/main" id="{0EB54EAC-FA99-C530-F0D6-16BA61DDB19D}"/>
              </a:ext>
            </a:extLst>
          </p:cNvPr>
          <p:cNvCxnSpPr>
            <a:cxnSpLocks/>
            <a:stCxn id="28" idx="1"/>
          </p:cNvCxnSpPr>
          <p:nvPr/>
        </p:nvCxnSpPr>
        <p:spPr>
          <a:xfrm flipH="1" flipV="1">
            <a:off x="6585995" y="4162436"/>
            <a:ext cx="3021538" cy="1100814"/>
          </a:xfrm>
          <a:prstGeom prst="straightConnector1">
            <a:avLst/>
          </a:prstGeom>
          <a:ln w="28575">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CD8FE2-D4A3-81E6-D58C-5A34AFE859FC}"/>
              </a:ext>
            </a:extLst>
          </p:cNvPr>
          <p:cNvSpPr txBox="1"/>
          <p:nvPr/>
        </p:nvSpPr>
        <p:spPr>
          <a:xfrm>
            <a:off x="7232267" y="106769"/>
            <a:ext cx="4948855" cy="523220"/>
          </a:xfrm>
          <a:prstGeom prst="rect">
            <a:avLst/>
          </a:prstGeom>
          <a:noFill/>
        </p:spPr>
        <p:txBody>
          <a:bodyPr wrap="none" rtlCol="0">
            <a:spAutoFit/>
          </a:bodyPr>
          <a:lstStyle/>
          <a:p>
            <a:r>
              <a:rPr lang="en-GB" sz="2800" baseline="30000" dirty="0">
                <a:solidFill>
                  <a:schemeClr val="bg1"/>
                </a:solidFill>
              </a:rPr>
              <a:t>241</a:t>
            </a:r>
            <a:r>
              <a:rPr lang="en-GB" sz="2800" dirty="0">
                <a:solidFill>
                  <a:schemeClr val="bg1"/>
                </a:solidFill>
              </a:rPr>
              <a:t>Pu(n,𝛾) in presence of fission</a:t>
            </a:r>
          </a:p>
        </p:txBody>
      </p:sp>
      <p:pic>
        <p:nvPicPr>
          <p:cNvPr id="31" name="Picture 30" descr="A blue logo with text&#10;&#10;Description automatically generated">
            <a:extLst>
              <a:ext uri="{FF2B5EF4-FFF2-40B4-BE49-F238E27FC236}">
                <a16:creationId xmlns:a16="http://schemas.microsoft.com/office/drawing/2014/main" id="{399248AE-21BD-E541-172E-4E662D7750EF}"/>
              </a:ext>
            </a:extLst>
          </p:cNvPr>
          <p:cNvPicPr>
            <a:picLocks noChangeAspect="1"/>
          </p:cNvPicPr>
          <p:nvPr/>
        </p:nvPicPr>
        <p:blipFill>
          <a:blip r:embed="rId5"/>
          <a:stretch>
            <a:fillRect/>
          </a:stretch>
        </p:blipFill>
        <p:spPr>
          <a:xfrm>
            <a:off x="0" y="5765478"/>
            <a:ext cx="1097466" cy="1092522"/>
          </a:xfrm>
          <a:prstGeom prst="rect">
            <a:avLst/>
          </a:prstGeom>
        </p:spPr>
      </p:pic>
      <p:pic>
        <p:nvPicPr>
          <p:cNvPr id="32" name="Picture 31">
            <a:extLst>
              <a:ext uri="{FF2B5EF4-FFF2-40B4-BE49-F238E27FC236}">
                <a16:creationId xmlns:a16="http://schemas.microsoft.com/office/drawing/2014/main" id="{516DD0A0-3D43-625F-11E0-C6D033428D7E}"/>
              </a:ext>
            </a:extLst>
          </p:cNvPr>
          <p:cNvPicPr>
            <a:picLocks noChangeAspect="1"/>
          </p:cNvPicPr>
          <p:nvPr/>
        </p:nvPicPr>
        <p:blipFill>
          <a:blip r:embed="rId6"/>
          <a:stretch>
            <a:fillRect/>
          </a:stretch>
        </p:blipFill>
        <p:spPr>
          <a:xfrm>
            <a:off x="10739023" y="6000932"/>
            <a:ext cx="1449696" cy="1012706"/>
          </a:xfrm>
          <a:prstGeom prst="rect">
            <a:avLst/>
          </a:prstGeom>
        </p:spPr>
      </p:pic>
    </p:spTree>
    <p:extLst>
      <p:ext uri="{BB962C8B-B14F-4D97-AF65-F5344CB8AC3E}">
        <p14:creationId xmlns:p14="http://schemas.microsoft.com/office/powerpoint/2010/main" val="21138595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CAD2E-2147-DF77-622D-22F4BA8A1D55}"/>
            </a:ext>
          </a:extLst>
        </p:cNvPr>
        <p:cNvGrpSpPr/>
        <p:nvPr/>
      </p:nvGrpSpPr>
      <p:grpSpPr>
        <a:xfrm>
          <a:off x="0" y="0"/>
          <a:ext cx="0" cy="0"/>
          <a:chOff x="0" y="0"/>
          <a:chExt cx="0" cy="0"/>
        </a:xfrm>
      </p:grpSpPr>
      <p:pic>
        <p:nvPicPr>
          <p:cNvPr id="3" name="Espace réservé du contenu 4">
            <a:extLst>
              <a:ext uri="{FF2B5EF4-FFF2-40B4-BE49-F238E27FC236}">
                <a16:creationId xmlns:a16="http://schemas.microsoft.com/office/drawing/2014/main" id="{F72672CF-A622-EB8A-CACD-0872A1B88586}"/>
              </a:ext>
            </a:extLst>
          </p:cNvPr>
          <p:cNvPicPr>
            <a:picLocks noChangeAspect="1"/>
          </p:cNvPicPr>
          <p:nvPr/>
        </p:nvPicPr>
        <p:blipFill>
          <a:blip r:embed="rId2"/>
          <a:stretch>
            <a:fillRect/>
          </a:stretch>
        </p:blipFill>
        <p:spPr>
          <a:xfrm>
            <a:off x="150218" y="2604651"/>
            <a:ext cx="4718081" cy="3160051"/>
          </a:xfrm>
          <a:prstGeom prst="rect">
            <a:avLst/>
          </a:prstGeom>
        </p:spPr>
      </p:pic>
      <p:sp>
        <p:nvSpPr>
          <p:cNvPr id="4" name="ZoneTexte 7">
            <a:extLst>
              <a:ext uri="{FF2B5EF4-FFF2-40B4-BE49-F238E27FC236}">
                <a16:creationId xmlns:a16="http://schemas.microsoft.com/office/drawing/2014/main" id="{56581CA6-A382-FB18-4D64-E30142E23AA7}"/>
              </a:ext>
            </a:extLst>
          </p:cNvPr>
          <p:cNvSpPr txBox="1"/>
          <p:nvPr/>
        </p:nvSpPr>
        <p:spPr>
          <a:xfrm>
            <a:off x="506162" y="2112250"/>
            <a:ext cx="3677610" cy="369332"/>
          </a:xfrm>
          <a:prstGeom prst="rect">
            <a:avLst/>
          </a:prstGeom>
          <a:noFill/>
        </p:spPr>
        <p:txBody>
          <a:bodyPr wrap="none" rtlCol="0">
            <a:spAutoFit/>
          </a:bodyPr>
          <a:lstStyle/>
          <a:p>
            <a:r>
              <a:rPr lang="fr-US" dirty="0"/>
              <a:t>Separation of </a:t>
            </a:r>
            <a:r>
              <a:rPr lang="fr-US" dirty="0">
                <a:latin typeface="Symbol" pitchFamily="2" charset="2"/>
              </a:rPr>
              <a:t>a</a:t>
            </a:r>
            <a:r>
              <a:rPr lang="fr-US" dirty="0"/>
              <a:t> and fission events</a:t>
            </a:r>
          </a:p>
        </p:txBody>
      </p:sp>
      <p:cxnSp>
        <p:nvCxnSpPr>
          <p:cNvPr id="5" name="Connecteur droit avec flèche 8">
            <a:extLst>
              <a:ext uri="{FF2B5EF4-FFF2-40B4-BE49-F238E27FC236}">
                <a16:creationId xmlns:a16="http://schemas.microsoft.com/office/drawing/2014/main" id="{2A366BEE-A05A-01BF-89F1-963D565F78FD}"/>
              </a:ext>
            </a:extLst>
          </p:cNvPr>
          <p:cNvCxnSpPr>
            <a:cxnSpLocks/>
          </p:cNvCxnSpPr>
          <p:nvPr/>
        </p:nvCxnSpPr>
        <p:spPr>
          <a:xfrm flipH="1">
            <a:off x="1250066" y="2475328"/>
            <a:ext cx="798653" cy="1010950"/>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10">
            <a:extLst>
              <a:ext uri="{FF2B5EF4-FFF2-40B4-BE49-F238E27FC236}">
                <a16:creationId xmlns:a16="http://schemas.microsoft.com/office/drawing/2014/main" id="{3ED6910C-4A77-5140-97F9-DC190562FD92}"/>
              </a:ext>
            </a:extLst>
          </p:cNvPr>
          <p:cNvCxnSpPr>
            <a:cxnSpLocks/>
          </p:cNvCxnSpPr>
          <p:nvPr/>
        </p:nvCxnSpPr>
        <p:spPr>
          <a:xfrm flipH="1">
            <a:off x="2569580" y="2475328"/>
            <a:ext cx="237120" cy="639354"/>
          </a:xfrm>
          <a:prstGeom prst="straightConnector1">
            <a:avLst/>
          </a:prstGeom>
          <a:ln w="28575">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Image 9">
            <a:extLst>
              <a:ext uri="{FF2B5EF4-FFF2-40B4-BE49-F238E27FC236}">
                <a16:creationId xmlns:a16="http://schemas.microsoft.com/office/drawing/2014/main" id="{D5A49662-66B7-9719-C5B5-5BE8E9B8378C}"/>
              </a:ext>
            </a:extLst>
          </p:cNvPr>
          <p:cNvPicPr>
            <a:picLocks noChangeAspect="1"/>
          </p:cNvPicPr>
          <p:nvPr/>
        </p:nvPicPr>
        <p:blipFill>
          <a:blip r:embed="rId3"/>
          <a:srcRect t="-179" b="-1"/>
          <a:stretch>
            <a:fillRect/>
          </a:stretch>
        </p:blipFill>
        <p:spPr>
          <a:xfrm>
            <a:off x="4970530" y="1487518"/>
            <a:ext cx="7210592" cy="4882024"/>
          </a:xfrm>
          <a:prstGeom prst="rect">
            <a:avLst/>
          </a:prstGeom>
        </p:spPr>
      </p:pic>
      <p:sp>
        <p:nvSpPr>
          <p:cNvPr id="9" name="ZoneTexte 2">
            <a:extLst>
              <a:ext uri="{FF2B5EF4-FFF2-40B4-BE49-F238E27FC236}">
                <a16:creationId xmlns:a16="http://schemas.microsoft.com/office/drawing/2014/main" id="{809EEB3C-C502-63E2-782E-894F724041FD}"/>
              </a:ext>
            </a:extLst>
          </p:cNvPr>
          <p:cNvSpPr txBox="1"/>
          <p:nvPr/>
        </p:nvSpPr>
        <p:spPr>
          <a:xfrm>
            <a:off x="210540" y="974908"/>
            <a:ext cx="4718080" cy="707886"/>
          </a:xfrm>
          <a:prstGeom prst="rect">
            <a:avLst/>
          </a:prstGeom>
          <a:noFill/>
        </p:spPr>
        <p:txBody>
          <a:bodyPr wrap="square" rtlCol="0">
            <a:spAutoFit/>
          </a:bodyPr>
          <a:lstStyle/>
          <a:p>
            <a:pPr marL="273050" indent="-273050">
              <a:buFont typeface="Courier New" panose="02070309020205020404" pitchFamily="49" charset="0"/>
              <a:buChar char="o"/>
            </a:pPr>
            <a:r>
              <a:rPr lang="fr-US" sz="2000" dirty="0"/>
              <a:t>Little effect of </a:t>
            </a:r>
            <a:r>
              <a:rPr lang="fr-US" sz="2000" dirty="0">
                <a:latin typeface="Symbol" pitchFamily="2" charset="2"/>
              </a:rPr>
              <a:t>b</a:t>
            </a:r>
            <a:r>
              <a:rPr lang="fr-US" sz="2000" dirty="0"/>
              <a:t> activity (&lt;E</a:t>
            </a:r>
            <a:r>
              <a:rPr lang="fr-US" sz="2000" baseline="-25000" dirty="0">
                <a:latin typeface="Symbol" pitchFamily="2" charset="2"/>
              </a:rPr>
              <a:t>b</a:t>
            </a:r>
            <a:r>
              <a:rPr lang="fr-US" sz="2000" dirty="0"/>
              <a:t>&gt; ~5 keV)</a:t>
            </a:r>
          </a:p>
          <a:p>
            <a:pPr marL="273050" indent="-273050">
              <a:buFont typeface="Courier New" panose="02070309020205020404" pitchFamily="49" charset="0"/>
              <a:buChar char="o"/>
            </a:pPr>
            <a:r>
              <a:rPr lang="fr-US" sz="2000" dirty="0"/>
              <a:t>Good </a:t>
            </a:r>
            <a:r>
              <a:rPr lang="fr-US" sz="2000" dirty="0">
                <a:latin typeface="Symbol" pitchFamily="2" charset="2"/>
              </a:rPr>
              <a:t>a</a:t>
            </a:r>
            <a:r>
              <a:rPr lang="fr-US" sz="2000" dirty="0"/>
              <a:t>-fission separation</a:t>
            </a:r>
          </a:p>
        </p:txBody>
      </p:sp>
      <p:sp>
        <p:nvSpPr>
          <p:cNvPr id="10" name="TextBox 9">
            <a:extLst>
              <a:ext uri="{FF2B5EF4-FFF2-40B4-BE49-F238E27FC236}">
                <a16:creationId xmlns:a16="http://schemas.microsoft.com/office/drawing/2014/main" id="{99E62708-DE6F-3EC1-40B5-C8AA7253AD32}"/>
              </a:ext>
            </a:extLst>
          </p:cNvPr>
          <p:cNvSpPr txBox="1"/>
          <p:nvPr/>
        </p:nvSpPr>
        <p:spPr>
          <a:xfrm>
            <a:off x="7232267" y="106769"/>
            <a:ext cx="4948855" cy="523220"/>
          </a:xfrm>
          <a:prstGeom prst="rect">
            <a:avLst/>
          </a:prstGeom>
          <a:noFill/>
        </p:spPr>
        <p:txBody>
          <a:bodyPr wrap="none" rtlCol="0">
            <a:spAutoFit/>
          </a:bodyPr>
          <a:lstStyle/>
          <a:p>
            <a:r>
              <a:rPr lang="en-GB" sz="2800" baseline="30000" dirty="0">
                <a:solidFill>
                  <a:schemeClr val="bg1"/>
                </a:solidFill>
              </a:rPr>
              <a:t>241</a:t>
            </a:r>
            <a:r>
              <a:rPr lang="en-GB" sz="2800" dirty="0">
                <a:solidFill>
                  <a:schemeClr val="bg1"/>
                </a:solidFill>
              </a:rPr>
              <a:t>Pu(n,𝛾) in presence of fission</a:t>
            </a:r>
          </a:p>
        </p:txBody>
      </p:sp>
      <p:pic>
        <p:nvPicPr>
          <p:cNvPr id="12" name="Picture 11" descr="A blue logo with text&#10;&#10;Description automatically generated">
            <a:extLst>
              <a:ext uri="{FF2B5EF4-FFF2-40B4-BE49-F238E27FC236}">
                <a16:creationId xmlns:a16="http://schemas.microsoft.com/office/drawing/2014/main" id="{76C2A176-C25D-A33D-FF42-264B06E5346B}"/>
              </a:ext>
            </a:extLst>
          </p:cNvPr>
          <p:cNvPicPr>
            <a:picLocks noChangeAspect="1"/>
          </p:cNvPicPr>
          <p:nvPr/>
        </p:nvPicPr>
        <p:blipFill>
          <a:blip r:embed="rId4"/>
          <a:stretch>
            <a:fillRect/>
          </a:stretch>
        </p:blipFill>
        <p:spPr>
          <a:xfrm>
            <a:off x="0" y="5765478"/>
            <a:ext cx="1097466" cy="1092522"/>
          </a:xfrm>
          <a:prstGeom prst="rect">
            <a:avLst/>
          </a:prstGeom>
        </p:spPr>
      </p:pic>
      <p:pic>
        <p:nvPicPr>
          <p:cNvPr id="14" name="Picture 13">
            <a:extLst>
              <a:ext uri="{FF2B5EF4-FFF2-40B4-BE49-F238E27FC236}">
                <a16:creationId xmlns:a16="http://schemas.microsoft.com/office/drawing/2014/main" id="{228E77D9-39D6-CA4D-3024-791728685E47}"/>
              </a:ext>
            </a:extLst>
          </p:cNvPr>
          <p:cNvPicPr>
            <a:picLocks noChangeAspect="1"/>
          </p:cNvPicPr>
          <p:nvPr/>
        </p:nvPicPr>
        <p:blipFill>
          <a:blip r:embed="rId5"/>
          <a:stretch>
            <a:fillRect/>
          </a:stretch>
        </p:blipFill>
        <p:spPr>
          <a:xfrm>
            <a:off x="10739023" y="6000932"/>
            <a:ext cx="1449696" cy="1012706"/>
          </a:xfrm>
          <a:prstGeom prst="rect">
            <a:avLst/>
          </a:prstGeom>
        </p:spPr>
      </p:pic>
    </p:spTree>
    <p:extLst>
      <p:ext uri="{BB962C8B-B14F-4D97-AF65-F5344CB8AC3E}">
        <p14:creationId xmlns:p14="http://schemas.microsoft.com/office/powerpoint/2010/main" val="3916291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61DA-187A-2544-79D0-62D98647D8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07D7B4-8A69-6A74-7BFD-E1916B39678C}"/>
              </a:ext>
            </a:extLst>
          </p:cNvPr>
          <p:cNvPicPr>
            <a:picLocks noChangeAspect="1"/>
          </p:cNvPicPr>
          <p:nvPr/>
        </p:nvPicPr>
        <p:blipFill>
          <a:blip r:embed="rId2"/>
          <a:stretch>
            <a:fillRect/>
          </a:stretch>
        </p:blipFill>
        <p:spPr>
          <a:xfrm>
            <a:off x="10739023" y="6000932"/>
            <a:ext cx="1449696" cy="1012706"/>
          </a:xfrm>
          <a:prstGeom prst="rect">
            <a:avLst/>
          </a:prstGeom>
        </p:spPr>
      </p:pic>
      <p:pic>
        <p:nvPicPr>
          <p:cNvPr id="3" name="Picture 2" descr="A blue logo with text&#10;&#10;Description automatically generated">
            <a:extLst>
              <a:ext uri="{FF2B5EF4-FFF2-40B4-BE49-F238E27FC236}">
                <a16:creationId xmlns:a16="http://schemas.microsoft.com/office/drawing/2014/main" id="{244FC987-DDA0-4304-F023-E500F05C6A4B}"/>
              </a:ext>
            </a:extLst>
          </p:cNvPr>
          <p:cNvPicPr>
            <a:picLocks noChangeAspect="1"/>
          </p:cNvPicPr>
          <p:nvPr/>
        </p:nvPicPr>
        <p:blipFill>
          <a:blip r:embed="rId3"/>
          <a:stretch>
            <a:fillRect/>
          </a:stretch>
        </p:blipFill>
        <p:spPr>
          <a:xfrm>
            <a:off x="0" y="5765478"/>
            <a:ext cx="1097466" cy="1092522"/>
          </a:xfrm>
          <a:prstGeom prst="rect">
            <a:avLst/>
          </a:prstGeom>
        </p:spPr>
      </p:pic>
      <p:pic>
        <p:nvPicPr>
          <p:cNvPr id="5" name="Picture 4">
            <a:extLst>
              <a:ext uri="{FF2B5EF4-FFF2-40B4-BE49-F238E27FC236}">
                <a16:creationId xmlns:a16="http://schemas.microsoft.com/office/drawing/2014/main" id="{CB3B2B12-34CA-7F3D-9276-62BD8E313461}"/>
              </a:ext>
            </a:extLst>
          </p:cNvPr>
          <p:cNvPicPr>
            <a:picLocks noChangeAspect="1"/>
          </p:cNvPicPr>
          <p:nvPr/>
        </p:nvPicPr>
        <p:blipFill>
          <a:blip r:embed="rId4"/>
          <a:stretch>
            <a:fillRect/>
          </a:stretch>
        </p:blipFill>
        <p:spPr>
          <a:xfrm>
            <a:off x="1593331" y="768009"/>
            <a:ext cx="9870540" cy="5544408"/>
          </a:xfrm>
          <a:prstGeom prst="rect">
            <a:avLst/>
          </a:prstGeom>
        </p:spPr>
      </p:pic>
      <p:sp>
        <p:nvSpPr>
          <p:cNvPr id="4" name="Title 1">
            <a:extLst>
              <a:ext uri="{FF2B5EF4-FFF2-40B4-BE49-F238E27FC236}">
                <a16:creationId xmlns:a16="http://schemas.microsoft.com/office/drawing/2014/main" id="{34446576-B31A-D0E2-F6FD-4D4EE56559B3}"/>
              </a:ext>
            </a:extLst>
          </p:cNvPr>
          <p:cNvSpPr txBox="1">
            <a:spLocks/>
          </p:cNvSpPr>
          <p:nvPr/>
        </p:nvSpPr>
        <p:spPr>
          <a:xfrm>
            <a:off x="9055899" y="-60080"/>
            <a:ext cx="2903837" cy="791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aseline="30000" dirty="0">
                <a:solidFill>
                  <a:schemeClr val="bg1"/>
                </a:solidFill>
                <a:latin typeface="Arial" panose="020B0604020202020204" pitchFamily="34" charset="0"/>
                <a:cs typeface="Arial" panose="020B0604020202020204" pitchFamily="34" charset="0"/>
              </a:rPr>
              <a:t>235</a:t>
            </a:r>
            <a:r>
              <a:rPr lang="en-US" sz="3600" dirty="0">
                <a:solidFill>
                  <a:schemeClr val="bg1"/>
                </a:solidFill>
                <a:latin typeface="Arial" panose="020B0604020202020204" pitchFamily="34" charset="0"/>
                <a:cs typeface="Arial" panose="020B0604020202020204" pitchFamily="34" charset="0"/>
              </a:rPr>
              <a:t>U(</a:t>
            </a:r>
            <a:r>
              <a:rPr lang="en-US" sz="3600" dirty="0" err="1">
                <a:solidFill>
                  <a:schemeClr val="bg1"/>
                </a:solidFill>
                <a:latin typeface="Arial" panose="020B0604020202020204" pitchFamily="34" charset="0"/>
                <a:cs typeface="Arial" panose="020B0604020202020204" pitchFamily="34" charset="0"/>
              </a:rPr>
              <a:t>n,f</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FiFI</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13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8F102-A5A1-4790-50D4-6EC79F4762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17B50D-4920-78AB-41F1-40C5381AA2B3}"/>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4392E24E-0CA3-44CF-BA44-A23F60A87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DC24FE52-5125-B59B-95E6-BCACD8D21C0F}"/>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24</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1A7223B7-5B48-72D7-CD25-9EADA4B34CC7}"/>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5" name="Picture 4">
            <a:extLst>
              <a:ext uri="{FF2B5EF4-FFF2-40B4-BE49-F238E27FC236}">
                <a16:creationId xmlns:a16="http://schemas.microsoft.com/office/drawing/2014/main" id="{4F37A4D8-E23F-1416-7C74-A361C63A8C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6" name="Picture 5">
            <a:extLst>
              <a:ext uri="{FF2B5EF4-FFF2-40B4-BE49-F238E27FC236}">
                <a16:creationId xmlns:a16="http://schemas.microsoft.com/office/drawing/2014/main" id="{E8EBA413-6F1C-B77A-9DC8-D9019D68A12A}"/>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sp>
        <p:nvSpPr>
          <p:cNvPr id="4" name="TextBox 3">
            <a:extLst>
              <a:ext uri="{FF2B5EF4-FFF2-40B4-BE49-F238E27FC236}">
                <a16:creationId xmlns:a16="http://schemas.microsoft.com/office/drawing/2014/main" id="{601D572B-4DCD-C3D3-7841-6F5392E88FFF}"/>
              </a:ext>
            </a:extLst>
          </p:cNvPr>
          <p:cNvSpPr txBox="1"/>
          <p:nvPr/>
        </p:nvSpPr>
        <p:spPr>
          <a:xfrm>
            <a:off x="1196783" y="1660593"/>
            <a:ext cx="9870715" cy="4154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significant anomaly has been observed in the emission of electron-positron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airs, from in the </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24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a:t>
            </a:r>
            <a:r>
              <a:rPr kumimoji="0" lang="en-US" sz="24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 and </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a:t>
            </a:r>
            <a:r>
              <a:rPr lang="en-US" sz="2400" dirty="0">
                <a:solidFill>
                  <a:prstClr val="black"/>
                </a:solidFill>
              </a:rPr>
              <a:t>B(</a:t>
            </a:r>
            <a:r>
              <a:rPr lang="en-US" sz="2400" dirty="0" err="1">
                <a:solidFill>
                  <a:prstClr val="black"/>
                </a:solidFill>
              </a:rPr>
              <a:t>p,e</a:t>
            </a:r>
            <a:r>
              <a:rPr lang="en-US" sz="2400" baseline="30000" dirty="0" err="1">
                <a:solidFill>
                  <a:prstClr val="black"/>
                </a:solidFill>
              </a:rPr>
              <a:t>+</a:t>
            </a:r>
            <a:r>
              <a:rPr lang="en-US" sz="2400" dirty="0" err="1">
                <a:solidFill>
                  <a:prstClr val="black"/>
                </a:solidFill>
              </a:rPr>
              <a:t>e</a:t>
            </a:r>
            <a:r>
              <a:rPr lang="en-US" sz="2400" baseline="30000" dirty="0">
                <a:solidFill>
                  <a:prstClr val="black"/>
                </a:solidFill>
              </a:rPr>
              <a:t>-</a:t>
            </a:r>
            <a:r>
              <a:rPr lang="en-US" sz="2400" dirty="0">
                <a:solidFill>
                  <a:prstClr val="black"/>
                </a:solidFill>
              </a:rPr>
              <a:t>)</a:t>
            </a:r>
            <a:r>
              <a:rPr lang="en-US" sz="2400" baseline="30000" dirty="0">
                <a:solidFill>
                  <a:prstClr val="black"/>
                </a:solidFill>
              </a:rPr>
              <a:t>12</a:t>
            </a:r>
            <a:r>
              <a:rPr lang="en-US" sz="2400" dirty="0">
                <a:solidFill>
                  <a:prstClr val="black"/>
                </a:solidFill>
              </a:rPr>
              <a:t>C reactions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anomaly has been interpreted as the signature of a BOSON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(hereafter X17) not foreseen in the standard model of particle physics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X17 boson could be a mediator of a fifth force, characterized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strong coupling suppression of protons compared to neutrons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evidence/scenario is presently not confirmed nor (fully) excluded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by other experiments or groups </a:t>
            </a:r>
          </a:p>
        </p:txBody>
      </p:sp>
      <p:sp>
        <p:nvSpPr>
          <p:cNvPr id="7" name="Title 1">
            <a:extLst>
              <a:ext uri="{FF2B5EF4-FFF2-40B4-BE49-F238E27FC236}">
                <a16:creationId xmlns:a16="http://schemas.microsoft.com/office/drawing/2014/main" id="{AE15C564-9762-37B9-8320-63977411AAC0}"/>
              </a:ext>
            </a:extLst>
          </p:cNvPr>
          <p:cNvSpPr txBox="1">
            <a:spLocks/>
          </p:cNvSpPr>
          <p:nvPr/>
        </p:nvSpPr>
        <p:spPr bwMode="auto">
          <a:xfrm>
            <a:off x="1673119" y="-42042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Light" panose="020F0302020204030204"/>
                <a:ea typeface="+mj-ea"/>
                <a:cs typeface="+mj-cs"/>
              </a:rPr>
              <a:t>X17</a:t>
            </a:r>
          </a:p>
        </p:txBody>
      </p:sp>
    </p:spTree>
    <p:extLst>
      <p:ext uri="{BB962C8B-B14F-4D97-AF65-F5344CB8AC3E}">
        <p14:creationId xmlns:p14="http://schemas.microsoft.com/office/powerpoint/2010/main" val="2038756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64F1-EB38-7393-9433-188571A1C1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A356FF-26AB-51C1-1B85-84320FD12E32}"/>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8E05FD9A-5151-DD8E-C8DE-823A48AD9FC5}"/>
              </a:ext>
            </a:extLst>
          </p:cNvPr>
          <p:cNvPicPr>
            <a:picLocks noChangeAspect="1"/>
          </p:cNvPicPr>
          <p:nvPr/>
        </p:nvPicPr>
        <p:blipFill>
          <a:blip r:embed="rId4">
            <a:alphaModFix/>
          </a:blip>
          <a:stretch>
            <a:fillRect/>
          </a:stretch>
        </p:blipFill>
        <p:spPr>
          <a:xfrm>
            <a:off x="165098" y="5895394"/>
            <a:ext cx="806448" cy="796136"/>
          </a:xfrm>
          <a:prstGeom prst="rect">
            <a:avLst/>
          </a:prstGeom>
          <a:solidFill>
            <a:schemeClr val="bg1"/>
          </a:solidFill>
          <a:effectLst/>
        </p:spPr>
      </p:pic>
      <p:sp>
        <p:nvSpPr>
          <p:cNvPr id="29" name="Rectangle 28">
            <a:extLst>
              <a:ext uri="{FF2B5EF4-FFF2-40B4-BE49-F238E27FC236}">
                <a16:creationId xmlns:a16="http://schemas.microsoft.com/office/drawing/2014/main" id="{7B0FD7DA-2D9E-7C0C-F511-1C254D0A0E72}"/>
              </a:ext>
            </a:extLst>
          </p:cNvPr>
          <p:cNvSpPr/>
          <p:nvPr/>
        </p:nvSpPr>
        <p:spPr>
          <a:xfrm>
            <a:off x="1223319" y="5793732"/>
            <a:ext cx="10240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Observation of Anomalous Internal Pair Creation in </a:t>
            </a:r>
            <a:r>
              <a:rPr kumimoji="0" lang="en-US" sz="1400" b="0" i="1" u="none" strike="noStrike" kern="1200" cap="none" spc="0" normalizeH="0" baseline="30000" noProof="0" dirty="0">
                <a:ln>
                  <a:noFill/>
                </a:ln>
                <a:solidFill>
                  <a:prstClr val="black"/>
                </a:solidFill>
                <a:effectLst/>
                <a:uLnTx/>
                <a:uFillTx/>
                <a:latin typeface="Calibri" panose="020F0502020204030204"/>
                <a:ea typeface="+mn-ea"/>
                <a:cs typeface="+mn-cs"/>
              </a:rPr>
              <a:t>8</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Be: A Possible Indication of a Light, Neutral Boson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A.J.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Physical Review Letters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116</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042501 (2016)</a:t>
            </a:r>
          </a:p>
        </p:txBody>
      </p:sp>
      <p:sp>
        <p:nvSpPr>
          <p:cNvPr id="31" name="TextBox 30">
            <a:extLst>
              <a:ext uri="{FF2B5EF4-FFF2-40B4-BE49-F238E27FC236}">
                <a16:creationId xmlns:a16="http://schemas.microsoft.com/office/drawing/2014/main" id="{585ED1C3-64AB-3145-3A65-3ABCA74354DA}"/>
              </a:ext>
            </a:extLst>
          </p:cNvPr>
          <p:cNvSpPr txBox="1"/>
          <p:nvPr/>
        </p:nvSpPr>
        <p:spPr>
          <a:xfrm>
            <a:off x="451946" y="166470"/>
            <a:ext cx="24465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7</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Li(</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8</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Be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81FC379-E3DF-5ECE-EC2F-74B99924625B}"/>
              </a:ext>
            </a:extLst>
          </p:cNvPr>
          <p:cNvSpPr txBox="1"/>
          <p:nvPr/>
        </p:nvSpPr>
        <p:spPr>
          <a:xfrm>
            <a:off x="7937090" y="104536"/>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X17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16.70  ±  0.35</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stat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0.70</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syst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MeV </a:t>
            </a:r>
          </a:p>
        </p:txBody>
      </p:sp>
      <p:sp>
        <p:nvSpPr>
          <p:cNvPr id="33" name="TextBox 32">
            <a:extLst>
              <a:ext uri="{FF2B5EF4-FFF2-40B4-BE49-F238E27FC236}">
                <a16:creationId xmlns:a16="http://schemas.microsoft.com/office/drawing/2014/main" id="{B273BF3F-8E26-0117-0FE7-9C6D4D78C0C4}"/>
              </a:ext>
            </a:extLst>
          </p:cNvPr>
          <p:cNvSpPr txBox="1"/>
          <p:nvPr/>
        </p:nvSpPr>
        <p:spPr>
          <a:xfrm>
            <a:off x="8676395" y="485161"/>
            <a:ext cx="2324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statistical evidence: 5𝜎</a:t>
            </a:r>
          </a:p>
        </p:txBody>
      </p:sp>
      <p:pic>
        <p:nvPicPr>
          <p:cNvPr id="43" name="Picture 42">
            <a:extLst>
              <a:ext uri="{FF2B5EF4-FFF2-40B4-BE49-F238E27FC236}">
                <a16:creationId xmlns:a16="http://schemas.microsoft.com/office/drawing/2014/main" id="{4C22B3BA-BE87-199B-E15C-555E779C1B57}"/>
              </a:ext>
            </a:extLst>
          </p:cNvPr>
          <p:cNvPicPr>
            <a:picLocks noChangeAspect="1"/>
          </p:cNvPicPr>
          <p:nvPr/>
        </p:nvPicPr>
        <p:blipFill>
          <a:blip r:embed="rId6"/>
          <a:stretch>
            <a:fillRect/>
          </a:stretch>
        </p:blipFill>
        <p:spPr>
          <a:xfrm>
            <a:off x="7599405" y="699482"/>
            <a:ext cx="4147586" cy="4791719"/>
          </a:xfrm>
          <a:prstGeom prst="rect">
            <a:avLst/>
          </a:prstGeom>
        </p:spPr>
      </p:pic>
      <p:sp>
        <p:nvSpPr>
          <p:cNvPr id="44" name="TextBox 43">
            <a:extLst>
              <a:ext uri="{FF2B5EF4-FFF2-40B4-BE49-F238E27FC236}">
                <a16:creationId xmlns:a16="http://schemas.microsoft.com/office/drawing/2014/main" id="{06C31E36-8207-4BE6-341A-90F6836FCBD0}"/>
              </a:ext>
            </a:extLst>
          </p:cNvPr>
          <p:cNvSpPr txBox="1"/>
          <p:nvPr/>
        </p:nvSpPr>
        <p:spPr>
          <a:xfrm>
            <a:off x="3185556" y="150702"/>
            <a:ext cx="42099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M1 (IS+IV) transitions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the two 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states to the ground-state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(converted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a:t>
            </a:r>
          </a:p>
        </p:txBody>
      </p:sp>
      <p:pic>
        <p:nvPicPr>
          <p:cNvPr id="48" name="Picture 47" descr="Diagram&#10;&#10;Description automatically generated">
            <a:extLst>
              <a:ext uri="{FF2B5EF4-FFF2-40B4-BE49-F238E27FC236}">
                <a16:creationId xmlns:a16="http://schemas.microsoft.com/office/drawing/2014/main" id="{C66EE177-BF91-9CB7-ACC5-31B36974F8CD}"/>
              </a:ext>
            </a:extLst>
          </p:cNvPr>
          <p:cNvPicPr>
            <a:picLocks noChangeAspect="1"/>
          </p:cNvPicPr>
          <p:nvPr/>
        </p:nvPicPr>
        <p:blipFill>
          <a:blip r:embed="rId7"/>
          <a:stretch>
            <a:fillRect/>
          </a:stretch>
        </p:blipFill>
        <p:spPr>
          <a:xfrm>
            <a:off x="568322" y="1069069"/>
            <a:ext cx="5524500" cy="4508500"/>
          </a:xfrm>
          <a:prstGeom prst="rect">
            <a:avLst/>
          </a:prstGeom>
        </p:spPr>
      </p:pic>
    </p:spTree>
    <p:extLst>
      <p:ext uri="{BB962C8B-B14F-4D97-AF65-F5344CB8AC3E}">
        <p14:creationId xmlns:p14="http://schemas.microsoft.com/office/powerpoint/2010/main" val="1864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9CFB3-3511-F6CE-D8A0-5555569FBC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8B5BFD4-25D1-B0FC-22C9-F440B3772407}"/>
              </a:ext>
            </a:extLst>
          </p:cNvPr>
          <p:cNvPicPr>
            <a:picLocks noChangeAspect="1"/>
          </p:cNvPicPr>
          <p:nvPr/>
        </p:nvPicPr>
        <p:blipFill>
          <a:blip r:embed="rId2"/>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DFD8F744-3807-C320-3602-D229EFDEF982}"/>
              </a:ext>
            </a:extLst>
          </p:cNvPr>
          <p:cNvPicPr>
            <a:picLocks noChangeAspect="1"/>
          </p:cNvPicPr>
          <p:nvPr/>
        </p:nvPicPr>
        <p:blipFill>
          <a:blip r:embed="rId3">
            <a:alphaModFix/>
          </a:blip>
          <a:stretch>
            <a:fillRect/>
          </a:stretch>
        </p:blipFill>
        <p:spPr>
          <a:xfrm>
            <a:off x="165098" y="5895394"/>
            <a:ext cx="806448" cy="796136"/>
          </a:xfrm>
          <a:prstGeom prst="rect">
            <a:avLst/>
          </a:prstGeom>
          <a:solidFill>
            <a:schemeClr val="bg1"/>
          </a:solidFill>
          <a:effectLst/>
        </p:spPr>
      </p:pic>
      <p:sp>
        <p:nvSpPr>
          <p:cNvPr id="8" name="TextBox 7">
            <a:extLst>
              <a:ext uri="{FF2B5EF4-FFF2-40B4-BE49-F238E27FC236}">
                <a16:creationId xmlns:a16="http://schemas.microsoft.com/office/drawing/2014/main" id="{47591643-9C68-2BFE-8566-3DA0FADAA482}"/>
              </a:ext>
            </a:extLst>
          </p:cNvPr>
          <p:cNvSpPr txBox="1"/>
          <p:nvPr/>
        </p:nvSpPr>
        <p:spPr>
          <a:xfrm>
            <a:off x="451946" y="166470"/>
            <a:ext cx="26725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3</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He(</a:t>
            </a:r>
            <a:r>
              <a:rPr lang="en-US" sz="3200" dirty="0">
                <a:solidFill>
                  <a:srgbClr val="FF0000"/>
                </a:solidFill>
                <a:effectLst>
                  <a:outerShdw blurRad="50800" dist="38100" dir="2700000" algn="tl" rotWithShape="0">
                    <a:prstClr val="black">
                      <a:alpha val="40000"/>
                    </a:prstClr>
                  </a:outerShdw>
                </a:effectLst>
                <a:latin typeface="Calibri" panose="020F0502020204030204"/>
              </a:rPr>
              <a:t>n</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4</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77D17D7-3379-7D99-B7EE-4CCF17387DC3}"/>
              </a:ext>
            </a:extLst>
          </p:cNvPr>
          <p:cNvSpPr txBox="1"/>
          <p:nvPr/>
        </p:nvSpPr>
        <p:spPr>
          <a:xfrm>
            <a:off x="3185556" y="150702"/>
            <a:ext cx="4387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DRC M1 + E1 transitions</a:t>
            </a:r>
          </a:p>
        </p:txBody>
      </p:sp>
      <p:sp>
        <p:nvSpPr>
          <p:cNvPr id="11" name="TextBox 10">
            <a:extLst>
              <a:ext uri="{FF2B5EF4-FFF2-40B4-BE49-F238E27FC236}">
                <a16:creationId xmlns:a16="http://schemas.microsoft.com/office/drawing/2014/main" id="{1BF06372-920A-7E1F-2F6E-F5F99CB4B675}"/>
              </a:ext>
            </a:extLst>
          </p:cNvPr>
          <p:cNvSpPr txBox="1"/>
          <p:nvPr/>
        </p:nvSpPr>
        <p:spPr>
          <a:xfrm>
            <a:off x="3191294" y="765678"/>
            <a:ext cx="3468385" cy="369332"/>
          </a:xfrm>
          <a:prstGeom prst="rect">
            <a:avLst/>
          </a:prstGeom>
          <a:noFill/>
        </p:spPr>
        <p:txBody>
          <a:bodyPr wrap="none" rtlCol="0">
            <a:spAutoFit/>
          </a:bodyPr>
          <a:lstStyle/>
          <a:p>
            <a:pPr lvl="0">
              <a:defRPr/>
            </a:pPr>
            <a:r>
              <a:rPr lang="en-US" dirty="0">
                <a:solidFill>
                  <a:prstClr val="black"/>
                </a:solidFill>
              </a:rPr>
              <a:t>No M0 transitions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the 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a:t>
            </a:r>
          </a:p>
        </p:txBody>
      </p:sp>
      <p:sp>
        <p:nvSpPr>
          <p:cNvPr id="14" name="TextBox 13">
            <a:extLst>
              <a:ext uri="{FF2B5EF4-FFF2-40B4-BE49-F238E27FC236}">
                <a16:creationId xmlns:a16="http://schemas.microsoft.com/office/drawing/2014/main" id="{EB50EE63-E999-0E32-FD21-8484C628C4BB}"/>
              </a:ext>
            </a:extLst>
          </p:cNvPr>
          <p:cNvSpPr txBox="1"/>
          <p:nvPr/>
        </p:nvSpPr>
        <p:spPr>
          <a:xfrm>
            <a:off x="3185556" y="479057"/>
            <a:ext cx="4000582" cy="369332"/>
          </a:xfrm>
          <a:prstGeom prst="rect">
            <a:avLst/>
          </a:prstGeom>
          <a:noFill/>
        </p:spPr>
        <p:txBody>
          <a:bodyPr wrap="none" rtlCol="0">
            <a:spAutoFit/>
          </a:bodyPr>
          <a:lstStyle/>
          <a:p>
            <a:pPr>
              <a:defRPr/>
            </a:pPr>
            <a:r>
              <a:rPr lang="en-US" dirty="0">
                <a:solidFill>
                  <a:prstClr val="black"/>
                </a:solidFill>
              </a:rPr>
              <a:t>E0 transition from the 0</a:t>
            </a:r>
            <a:r>
              <a:rPr lang="en-US" baseline="30000" dirty="0">
                <a:solidFill>
                  <a:prstClr val="black"/>
                </a:solidFill>
              </a:rPr>
              <a:t>+</a:t>
            </a:r>
            <a:r>
              <a:rPr lang="en-US" dirty="0">
                <a:solidFill>
                  <a:prstClr val="black"/>
                </a:solidFill>
              </a:rPr>
              <a:t> state (only IPC) </a:t>
            </a:r>
          </a:p>
        </p:txBody>
      </p:sp>
      <p:pic>
        <p:nvPicPr>
          <p:cNvPr id="2" name="Picture 1">
            <a:extLst>
              <a:ext uri="{FF2B5EF4-FFF2-40B4-BE49-F238E27FC236}">
                <a16:creationId xmlns:a16="http://schemas.microsoft.com/office/drawing/2014/main" id="{EBCCE7BD-3EB2-1712-D396-ABC0B4B660CA}"/>
              </a:ext>
            </a:extLst>
          </p:cNvPr>
          <p:cNvPicPr>
            <a:picLocks noChangeAspect="1"/>
          </p:cNvPicPr>
          <p:nvPr/>
        </p:nvPicPr>
        <p:blipFill>
          <a:blip r:embed="rId4"/>
          <a:stretch>
            <a:fillRect/>
          </a:stretch>
        </p:blipFill>
        <p:spPr>
          <a:xfrm>
            <a:off x="234000" y="1080000"/>
            <a:ext cx="5686531" cy="43200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B11C214-EB6B-92AF-854C-B640BA21E0A5}"/>
                  </a:ext>
                </a:extLst>
              </p:cNvPr>
              <p:cNvSpPr txBox="1"/>
              <p:nvPr/>
            </p:nvSpPr>
            <p:spPr>
              <a:xfrm>
                <a:off x="5292246" y="1472399"/>
                <a:ext cx="5557099"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sPre>
                            <m:sPrePr>
                              <m:ctrlPr>
                                <a:rPr lang="en-GB" sz="2400" i="1" smtClean="0">
                                  <a:latin typeface="Cambria Math" panose="02040503050406030204" pitchFamily="18" charset="0"/>
                                </a:rPr>
                              </m:ctrlPr>
                            </m:sPrePr>
                            <m:sub/>
                            <m:sup>
                              <m:r>
                                <a:rPr lang="en-US" sz="2400" b="0" i="1" smtClean="0">
                                  <a:latin typeface="Cambria Math" panose="02040503050406030204" pitchFamily="18" charset="0"/>
                                </a:rPr>
                                <m:t>4</m:t>
                              </m:r>
                            </m:sup>
                            <m:e>
                              <m:r>
                                <m:rPr>
                                  <m:sty m:val="p"/>
                                </m:rPr>
                                <a:rPr lang="en-US" sz="2400" b="0" i="0" smtClean="0">
                                  <a:latin typeface="Cambria Math" panose="02040503050406030204" pitchFamily="18" charset="0"/>
                                </a:rPr>
                                <m:t>He</m:t>
                              </m:r>
                            </m:e>
                          </m:sPre>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e>
                        <m:e>
                          <m:acc>
                            <m:accPr>
                              <m:chr m:val="̂"/>
                              <m:ctrlPr>
                                <a:rPr lang="en-GB" sz="2400" i="1" smtClean="0">
                                  <a:latin typeface="Cambria Math" panose="02040503050406030204" pitchFamily="18" charset="0"/>
                                </a:rPr>
                              </m:ctrlPr>
                            </m:accPr>
                            <m:e>
                              <m:r>
                                <m:rPr>
                                  <m:sty m:val="p"/>
                                </m:rPr>
                                <a:rPr lang="en-US" sz="2400" b="0" i="0" smtClean="0">
                                  <a:latin typeface="Cambria Math" panose="02040503050406030204" pitchFamily="18" charset="0"/>
                                </a:rPr>
                                <m:t>M</m:t>
                              </m:r>
                              <m:r>
                                <a:rPr lang="en-US" sz="2400" b="0" i="0" smtClean="0">
                                  <a:latin typeface="Cambria Math" panose="02040503050406030204" pitchFamily="18" charset="0"/>
                                </a:rPr>
                                <m:t>1</m:t>
                              </m:r>
                            </m:e>
                          </m:acc>
                        </m:e>
                        <m:e>
                          <m:sSub>
                            <m:sSubPr>
                              <m:ctrlPr>
                                <a:rPr lang="en-GB" sz="2400" i="1" smtClean="0">
                                  <a:latin typeface="Cambria Math" panose="02040503050406030204" pitchFamily="18" charset="0"/>
                                </a:rPr>
                              </m:ctrlPr>
                            </m:sSubPr>
                            <m:e>
                              <m:d>
                                <m:dPr>
                                  <m:begChr m:val="["/>
                                  <m:endChr m:val="]"/>
                                  <m:ctrlPr>
                                    <a:rPr lang="en-GB" sz="2400" i="1" smtClean="0">
                                      <a:latin typeface="Cambria Math" panose="02040503050406030204" pitchFamily="18" charset="0"/>
                                    </a:rPr>
                                  </m:ctrlPr>
                                </m:dPr>
                                <m:e>
                                  <m:sPre>
                                    <m:sPrePr>
                                      <m:ctrlPr>
                                        <a:rPr lang="en-GB" sz="2400" i="1">
                                          <a:latin typeface="Cambria Math" panose="02040503050406030204" pitchFamily="18" charset="0"/>
                                        </a:rPr>
                                      </m:ctrlPr>
                                    </m:sPrePr>
                                    <m:sub/>
                                    <m:sup>
                                      <m:r>
                                        <a:rPr lang="en-US" sz="2400" i="1">
                                          <a:latin typeface="Cambria Math" panose="02040503050406030204" pitchFamily="18" charset="0"/>
                                        </a:rPr>
                                        <m:t>3</m:t>
                                      </m:r>
                                    </m:sup>
                                    <m:e>
                                      <m:r>
                                        <m:rPr>
                                          <m:sty m:val="p"/>
                                        </m:rPr>
                                        <a:rPr lang="en-US" sz="2400">
                                          <a:latin typeface="Cambria Math" panose="02040503050406030204" pitchFamily="18" charset="0"/>
                                        </a:rPr>
                                        <m:t>H</m:t>
                                      </m:r>
                                      <m:r>
                                        <m:rPr>
                                          <m:sty m:val="p"/>
                                        </m:rPr>
                                        <a:rPr lang="en-US" sz="2400" b="0" i="0" smtClean="0">
                                          <a:latin typeface="Cambria Math" panose="02040503050406030204" pitchFamily="18" charset="0"/>
                                        </a:rPr>
                                        <m:t>e</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1/2</m:t>
                                          </m:r>
                                        </m:e>
                                        <m:sup>
                                          <m:r>
                                            <a:rPr lang="en-US" sz="2400" b="0" i="1" smtClean="0">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𝜓</m:t>
                                          </m:r>
                                        </m:e>
                                        <m:sub>
                                          <m:r>
                                            <a:rPr lang="en-US" sz="2400" i="1">
                                              <a:latin typeface="Cambria Math" panose="02040503050406030204" pitchFamily="18" charset="0"/>
                                              <a:ea typeface="Cambria Math" panose="02040503050406030204" pitchFamily="18" charset="0"/>
                                            </a:rPr>
                                            <m:t>𝑛</m:t>
                                          </m:r>
                                        </m:sub>
                                        <m:sup>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=0</m:t>
                                          </m:r>
                                        </m:sup>
                                      </m:sSubSup>
                                    </m:e>
                                  </m:sPre>
                                </m:e>
                              </m:d>
                            </m:e>
                            <m:sub>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𝐽</m:t>
                                  </m:r>
                                </m:e>
                                <m:sup>
                                  <m:r>
                                    <a:rPr lang="en-GB" sz="2400" i="1" smtClean="0">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m:t>
                                  </m:r>
                                </m:sup>
                              </m:sSup>
                            </m:sub>
                          </m:sSub>
                        </m:e>
                      </m:d>
                    </m:oMath>
                  </m:oMathPara>
                </a14:m>
                <a:endParaRPr lang="en-GB" sz="2400" baseline="-25000" dirty="0"/>
              </a:p>
            </p:txBody>
          </p:sp>
        </mc:Choice>
        <mc:Fallback xmlns="">
          <p:sp>
            <p:nvSpPr>
              <p:cNvPr id="3" name="TextBox 2">
                <a:extLst>
                  <a:ext uri="{FF2B5EF4-FFF2-40B4-BE49-F238E27FC236}">
                    <a16:creationId xmlns:a16="http://schemas.microsoft.com/office/drawing/2014/main" id="{DB11C214-EB6B-92AF-854C-B640BA21E0A5}"/>
                  </a:ext>
                </a:extLst>
              </p:cNvPr>
              <p:cNvSpPr txBox="1">
                <a:spLocks noRot="1" noChangeAspect="1" noMove="1" noResize="1" noEditPoints="1" noAdjustHandles="1" noChangeArrowheads="1" noChangeShapeType="1" noTextEdit="1"/>
              </p:cNvSpPr>
              <p:nvPr/>
            </p:nvSpPr>
            <p:spPr>
              <a:xfrm>
                <a:off x="5292246" y="1472399"/>
                <a:ext cx="5557099" cy="639727"/>
              </a:xfrm>
              <a:prstGeom prst="rect">
                <a:avLst/>
              </a:prstGeom>
              <a:blipFill>
                <a:blip r:embed="rId5"/>
                <a:stretch>
                  <a:fillRect b="-98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7803193-7203-4AF6-E175-B8D191FCE84D}"/>
                  </a:ext>
                </a:extLst>
              </p:cNvPr>
              <p:cNvSpPr txBox="1"/>
              <p:nvPr/>
            </p:nvSpPr>
            <p:spPr>
              <a:xfrm>
                <a:off x="5292246" y="2342114"/>
                <a:ext cx="5472139"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sPre>
                            <m:sPrePr>
                              <m:ctrlPr>
                                <a:rPr lang="en-GB" sz="2400" i="1" smtClean="0">
                                  <a:latin typeface="Cambria Math" panose="02040503050406030204" pitchFamily="18" charset="0"/>
                                </a:rPr>
                              </m:ctrlPr>
                            </m:sPrePr>
                            <m:sub/>
                            <m:sup>
                              <m:r>
                                <a:rPr lang="en-US" sz="2400" b="0" i="1" smtClean="0">
                                  <a:latin typeface="Cambria Math" panose="02040503050406030204" pitchFamily="18" charset="0"/>
                                </a:rPr>
                                <m:t>4</m:t>
                              </m:r>
                            </m:sup>
                            <m:e>
                              <m:r>
                                <m:rPr>
                                  <m:sty m:val="p"/>
                                </m:rPr>
                                <a:rPr lang="en-US" sz="2400" b="0" i="0" smtClean="0">
                                  <a:latin typeface="Cambria Math" panose="02040503050406030204" pitchFamily="18" charset="0"/>
                                </a:rPr>
                                <m:t>He</m:t>
                              </m:r>
                            </m:e>
                          </m:sPre>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e>
                        <m:e>
                          <m:acc>
                            <m:accPr>
                              <m:chr m:val="̂"/>
                              <m:ctrlPr>
                                <a:rPr lang="en-GB" sz="2400" i="1" smtClean="0">
                                  <a:latin typeface="Cambria Math" panose="02040503050406030204" pitchFamily="18" charset="0"/>
                                </a:rPr>
                              </m:ctrlPr>
                            </m:accPr>
                            <m:e>
                              <m:r>
                                <m:rPr>
                                  <m:sty m:val="p"/>
                                </m:rPr>
                                <a:rPr lang="en-US" sz="2400" b="0" i="0" smtClean="0">
                                  <a:latin typeface="Cambria Math" panose="02040503050406030204" pitchFamily="18" charset="0"/>
                                </a:rPr>
                                <m:t>E</m:t>
                              </m:r>
                              <m:r>
                                <a:rPr lang="en-US" sz="2400" b="0" i="0" smtClean="0">
                                  <a:latin typeface="Cambria Math" panose="02040503050406030204" pitchFamily="18" charset="0"/>
                                </a:rPr>
                                <m:t>1</m:t>
                              </m:r>
                            </m:e>
                          </m:acc>
                        </m:e>
                        <m:e>
                          <m:sSub>
                            <m:sSubPr>
                              <m:ctrlPr>
                                <a:rPr lang="en-GB" sz="2400" i="1" smtClean="0">
                                  <a:latin typeface="Cambria Math" panose="02040503050406030204" pitchFamily="18" charset="0"/>
                                </a:rPr>
                              </m:ctrlPr>
                            </m:sSubPr>
                            <m:e>
                              <m:d>
                                <m:dPr>
                                  <m:begChr m:val="["/>
                                  <m:endChr m:val="]"/>
                                  <m:ctrlPr>
                                    <a:rPr lang="en-GB" sz="2400" i="1" smtClean="0">
                                      <a:latin typeface="Cambria Math" panose="02040503050406030204" pitchFamily="18" charset="0"/>
                                    </a:rPr>
                                  </m:ctrlPr>
                                </m:dPr>
                                <m:e>
                                  <m:sPre>
                                    <m:sPrePr>
                                      <m:ctrlPr>
                                        <a:rPr lang="en-GB" sz="2400" i="1">
                                          <a:latin typeface="Cambria Math" panose="02040503050406030204" pitchFamily="18" charset="0"/>
                                        </a:rPr>
                                      </m:ctrlPr>
                                    </m:sPrePr>
                                    <m:sub/>
                                    <m:sup>
                                      <m:r>
                                        <a:rPr lang="en-US" sz="2400" i="1">
                                          <a:latin typeface="Cambria Math" panose="02040503050406030204" pitchFamily="18" charset="0"/>
                                        </a:rPr>
                                        <m:t>3</m:t>
                                      </m:r>
                                    </m:sup>
                                    <m:e>
                                      <m:r>
                                        <m:rPr>
                                          <m:sty m:val="p"/>
                                        </m:rPr>
                                        <a:rPr lang="en-US" sz="2400">
                                          <a:latin typeface="Cambria Math" panose="02040503050406030204" pitchFamily="18" charset="0"/>
                                        </a:rPr>
                                        <m:t>H</m:t>
                                      </m:r>
                                      <m:r>
                                        <m:rPr>
                                          <m:sty m:val="p"/>
                                        </m:rPr>
                                        <a:rPr lang="en-US" sz="2400" b="0" i="0" smtClean="0">
                                          <a:latin typeface="Cambria Math" panose="02040503050406030204" pitchFamily="18" charset="0"/>
                                        </a:rPr>
                                        <m:t>e</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1/2</m:t>
                                          </m:r>
                                        </m:e>
                                        <m:sup>
                                          <m:r>
                                            <a:rPr lang="en-US" sz="2400" b="0" i="1" smtClean="0">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𝜓</m:t>
                                          </m:r>
                                        </m:e>
                                        <m:sub>
                                          <m:r>
                                            <a:rPr lang="en-US" sz="2400" i="1">
                                              <a:latin typeface="Cambria Math" panose="02040503050406030204" pitchFamily="18" charset="0"/>
                                              <a:ea typeface="Cambria Math" panose="02040503050406030204" pitchFamily="18" charset="0"/>
                                            </a:rPr>
                                            <m:t>𝑛</m:t>
                                          </m:r>
                                        </m:sub>
                                        <m:sup>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=1</m:t>
                                          </m:r>
                                        </m:sup>
                                      </m:sSubSup>
                                    </m:e>
                                  </m:sPre>
                                </m:e>
                              </m:d>
                            </m:e>
                            <m:sub>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𝐽</m:t>
                                  </m:r>
                                </m:e>
                                <m:sup>
                                  <m:r>
                                    <a:rPr lang="en-GB" sz="2400" i="1" smtClean="0">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m:t>
                                  </m:r>
                                </m:sup>
                              </m:sSup>
                            </m:sub>
                          </m:sSub>
                        </m:e>
                      </m:d>
                    </m:oMath>
                  </m:oMathPara>
                </a14:m>
                <a:endParaRPr lang="en-GB" sz="2400" baseline="-25000" dirty="0"/>
              </a:p>
            </p:txBody>
          </p:sp>
        </mc:Choice>
        <mc:Fallback xmlns="">
          <p:sp>
            <p:nvSpPr>
              <p:cNvPr id="7" name="TextBox 6">
                <a:extLst>
                  <a:ext uri="{FF2B5EF4-FFF2-40B4-BE49-F238E27FC236}">
                    <a16:creationId xmlns:a16="http://schemas.microsoft.com/office/drawing/2014/main" id="{D7803193-7203-4AF6-E175-B8D191FCE84D}"/>
                  </a:ext>
                </a:extLst>
              </p:cNvPr>
              <p:cNvSpPr txBox="1">
                <a:spLocks noRot="1" noChangeAspect="1" noMove="1" noResize="1" noEditPoints="1" noAdjustHandles="1" noChangeArrowheads="1" noChangeShapeType="1" noTextEdit="1"/>
              </p:cNvSpPr>
              <p:nvPr/>
            </p:nvSpPr>
            <p:spPr>
              <a:xfrm>
                <a:off x="5292246" y="2342114"/>
                <a:ext cx="5472139" cy="639727"/>
              </a:xfrm>
              <a:prstGeom prst="rect">
                <a:avLst/>
              </a:prstGeom>
              <a:blipFill>
                <a:blip r:embed="rId6"/>
                <a:stretch>
                  <a:fillRect b="-11765"/>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1D0A90D-5C8A-7B48-73A9-D3AA32B6A663}"/>
              </a:ext>
            </a:extLst>
          </p:cNvPr>
          <p:cNvSpPr txBox="1"/>
          <p:nvPr/>
        </p:nvSpPr>
        <p:spPr>
          <a:xfrm>
            <a:off x="1111624" y="5824850"/>
            <a:ext cx="4625241" cy="738664"/>
          </a:xfrm>
          <a:prstGeom prst="rect">
            <a:avLst/>
          </a:prstGeom>
          <a:noFill/>
        </p:spPr>
        <p:txBody>
          <a:bodyPr wrap="none" rtlCol="0">
            <a:spAutoFit/>
          </a:bodyPr>
          <a:lstStyle/>
          <a:p>
            <a:r>
              <a:rPr lang="en-CH" sz="1400" i="1" dirty="0"/>
              <a:t>Searching for the X17 Particle using the novel n+</a:t>
            </a:r>
            <a:r>
              <a:rPr lang="en-CH" sz="1400" i="1" baseline="30000" dirty="0"/>
              <a:t>3</a:t>
            </a:r>
            <a:r>
              <a:rPr lang="en-CH" sz="1400" i="1" dirty="0"/>
              <a:t>He Reaction</a:t>
            </a:r>
            <a:br>
              <a:rPr lang="en-CH" sz="1400" i="1" dirty="0"/>
            </a:br>
            <a:r>
              <a:rPr lang="en-CH" sz="1400" dirty="0"/>
              <a:t>CERN-INTC-2025-001 </a:t>
            </a:r>
            <a:r>
              <a:rPr lang="en-CH" sz="1400" dirty="0">
                <a:hlinkClick r:id="rId7"/>
              </a:rPr>
              <a:t>INTC-P-727</a:t>
            </a:r>
            <a:br>
              <a:rPr lang="en-CH" sz="1400" dirty="0"/>
            </a:br>
            <a:r>
              <a:rPr lang="en-CH" sz="1400" dirty="0"/>
              <a:t>Carlo Gustavino et al. (The n_TOF Collaboration)</a:t>
            </a:r>
            <a:endParaRPr lang="en-GB" sz="1400" dirty="0"/>
          </a:p>
        </p:txBody>
      </p:sp>
    </p:spTree>
    <p:extLst>
      <p:ext uri="{BB962C8B-B14F-4D97-AF65-F5344CB8AC3E}">
        <p14:creationId xmlns:p14="http://schemas.microsoft.com/office/powerpoint/2010/main" val="216517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7961-ABEA-388B-372F-3FF0A925D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73F301-D957-6522-40AB-73E75862C82E}"/>
              </a:ext>
            </a:extLst>
          </p:cNvPr>
          <p:cNvPicPr>
            <a:picLocks noChangeAspect="1"/>
          </p:cNvPicPr>
          <p:nvPr/>
        </p:nvPicPr>
        <p:blipFill>
          <a:blip r:embed="rId2"/>
          <a:stretch>
            <a:fillRect/>
          </a:stretch>
        </p:blipFill>
        <p:spPr>
          <a:xfrm>
            <a:off x="10739023" y="6000932"/>
            <a:ext cx="1449696" cy="1012706"/>
          </a:xfrm>
          <a:prstGeom prst="rect">
            <a:avLst/>
          </a:prstGeom>
        </p:spPr>
      </p:pic>
      <p:pic>
        <p:nvPicPr>
          <p:cNvPr id="3" name="Picture 2" descr="A blue logo with text&#10;&#10;Description automatically generated">
            <a:extLst>
              <a:ext uri="{FF2B5EF4-FFF2-40B4-BE49-F238E27FC236}">
                <a16:creationId xmlns:a16="http://schemas.microsoft.com/office/drawing/2014/main" id="{AE50C925-2B4E-CC30-64C3-6C96821571E2}"/>
              </a:ext>
            </a:extLst>
          </p:cNvPr>
          <p:cNvPicPr>
            <a:picLocks noChangeAspect="1"/>
          </p:cNvPicPr>
          <p:nvPr/>
        </p:nvPicPr>
        <p:blipFill>
          <a:blip r:embed="rId3"/>
          <a:stretch>
            <a:fillRect/>
          </a:stretch>
        </p:blipFill>
        <p:spPr>
          <a:xfrm>
            <a:off x="0" y="5765478"/>
            <a:ext cx="1097466" cy="1092522"/>
          </a:xfrm>
          <a:prstGeom prst="rect">
            <a:avLst/>
          </a:prstGeom>
        </p:spPr>
      </p:pic>
      <p:pic>
        <p:nvPicPr>
          <p:cNvPr id="4" name="Picture 3">
            <a:extLst>
              <a:ext uri="{FF2B5EF4-FFF2-40B4-BE49-F238E27FC236}">
                <a16:creationId xmlns:a16="http://schemas.microsoft.com/office/drawing/2014/main" id="{94208526-CBC1-F61D-A98C-1D242389AB1F}"/>
              </a:ext>
            </a:extLst>
          </p:cNvPr>
          <p:cNvPicPr>
            <a:picLocks noChangeAspect="1"/>
          </p:cNvPicPr>
          <p:nvPr/>
        </p:nvPicPr>
        <p:blipFill>
          <a:blip r:embed="rId2"/>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57BB9AEC-869B-7F22-42D7-0FC001AC48BC}"/>
              </a:ext>
            </a:extLst>
          </p:cNvPr>
          <p:cNvPicPr>
            <a:picLocks noChangeAspect="1"/>
          </p:cNvPicPr>
          <p:nvPr/>
        </p:nvPicPr>
        <p:blipFill>
          <a:blip r:embed="rId4">
            <a:alphaModFix/>
          </a:blip>
          <a:stretch>
            <a:fillRect/>
          </a:stretch>
        </p:blipFill>
        <p:spPr>
          <a:xfrm>
            <a:off x="165098" y="5895394"/>
            <a:ext cx="806448" cy="796136"/>
          </a:xfrm>
          <a:prstGeom prst="rect">
            <a:avLst/>
          </a:prstGeom>
          <a:solidFill>
            <a:schemeClr val="bg1"/>
          </a:solidFill>
          <a:effectLst/>
        </p:spPr>
      </p:pic>
      <p:sp>
        <p:nvSpPr>
          <p:cNvPr id="6" name="Title 1">
            <a:extLst>
              <a:ext uri="{FF2B5EF4-FFF2-40B4-BE49-F238E27FC236}">
                <a16:creationId xmlns:a16="http://schemas.microsoft.com/office/drawing/2014/main" id="{4713C288-59D4-87B0-44FA-116F53BF124F}"/>
              </a:ext>
            </a:extLst>
          </p:cNvPr>
          <p:cNvSpPr txBox="1">
            <a:spLocks/>
          </p:cNvSpPr>
          <p:nvPr/>
        </p:nvSpPr>
        <p:spPr bwMode="auto">
          <a:xfrm>
            <a:off x="1418282" y="-71384"/>
            <a:ext cx="10515600" cy="9380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Light" panose="020F0302020204030204"/>
                <a:ea typeface="+mj-ea"/>
                <a:cs typeface="+mj-cs"/>
              </a:rPr>
              <a:t>Experimental setup</a:t>
            </a:r>
          </a:p>
        </p:txBody>
      </p:sp>
      <p:sp>
        <p:nvSpPr>
          <p:cNvPr id="7" name="Google Shape;196;p23">
            <a:extLst>
              <a:ext uri="{FF2B5EF4-FFF2-40B4-BE49-F238E27FC236}">
                <a16:creationId xmlns:a16="http://schemas.microsoft.com/office/drawing/2014/main" id="{192399D4-7F4D-10A3-76E8-8BA6A256387D}"/>
              </a:ext>
            </a:extLst>
          </p:cNvPr>
          <p:cNvSpPr txBox="1">
            <a:spLocks/>
          </p:cNvSpPr>
          <p:nvPr/>
        </p:nvSpPr>
        <p:spPr>
          <a:xfrm>
            <a:off x="852105" y="1206905"/>
            <a:ext cx="6572688" cy="3494100"/>
          </a:xfrm>
          <a:prstGeom prst="rect">
            <a:avLst/>
          </a:prstGeom>
        </p:spPr>
        <p:txBody>
          <a:bodyPr spcFirstLastPara="1" vert="horz" wrap="square" lIns="121875" tIns="121875" rIns="121875" bIns="12187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9250">
              <a:spcBef>
                <a:spcPts val="0"/>
              </a:spcBef>
              <a:buSzPts val="1900"/>
              <a:buFont typeface="Arial" panose="020B0604020202020204" pitchFamily="34" charset="0"/>
              <a:buChar char="●"/>
            </a:pPr>
            <a:r>
              <a:rPr lang="en-GB" sz="2000" dirty="0"/>
              <a:t>Four 40 x 40 cm</a:t>
            </a:r>
            <a:r>
              <a:rPr lang="en-GB" sz="2000" baseline="30000" dirty="0"/>
              <a:t>2</a:t>
            </a:r>
            <a:r>
              <a:rPr lang="en-GB" sz="2000" dirty="0"/>
              <a:t> resistive Micromegas detectors to measure the angle between e</a:t>
            </a:r>
            <a:r>
              <a:rPr lang="en-GB" sz="2000" baseline="30000" dirty="0"/>
              <a:t>+ </a:t>
            </a:r>
            <a:r>
              <a:rPr lang="en-GB" sz="2000" dirty="0"/>
              <a:t>and  e</a:t>
            </a:r>
            <a:r>
              <a:rPr lang="en-GB" sz="2000" baseline="30000" dirty="0"/>
              <a:t>-</a:t>
            </a:r>
            <a:r>
              <a:rPr lang="en-GB" sz="2000" dirty="0"/>
              <a:t> </a:t>
            </a:r>
          </a:p>
          <a:p>
            <a:pPr marL="107950" indent="0">
              <a:spcBef>
                <a:spcPts val="0"/>
              </a:spcBef>
              <a:buSzPts val="1900"/>
              <a:buNone/>
            </a:pPr>
            <a:endParaRPr lang="en-GB" sz="2000" dirty="0"/>
          </a:p>
          <a:p>
            <a:pPr marL="914400" lvl="1" indent="-330200">
              <a:spcBef>
                <a:spcPts val="0"/>
              </a:spcBef>
              <a:buSzPts val="1600"/>
              <a:buFont typeface="Arial" panose="020B0604020202020204" pitchFamily="34" charset="0"/>
              <a:buChar char="○"/>
            </a:pPr>
            <a:r>
              <a:rPr lang="en-GB" sz="2000" dirty="0"/>
              <a:t>3 cm drift gap for micro-TPC 3D reconstruction </a:t>
            </a:r>
            <a:br>
              <a:rPr lang="en-GB" sz="2000" dirty="0"/>
            </a:br>
            <a:r>
              <a:rPr lang="en-GB" sz="2000" dirty="0"/>
              <a:t>(look for tracks pointing back to source)</a:t>
            </a:r>
          </a:p>
          <a:p>
            <a:pPr marL="914400" lvl="1" indent="-330200">
              <a:spcBef>
                <a:spcPts val="0"/>
              </a:spcBef>
              <a:buSzPts val="1600"/>
              <a:buFont typeface="Arial" panose="020B0604020202020204" pitchFamily="34" charset="0"/>
              <a:buChar char="○"/>
            </a:pPr>
            <a:r>
              <a:rPr lang="en-GB" sz="2000" dirty="0"/>
              <a:t>1024 strips per detector, pitch of   ̴800 </a:t>
            </a:r>
            <a:r>
              <a:rPr lang="el-GR" sz="2000" dirty="0"/>
              <a:t>μ</a:t>
            </a:r>
            <a:r>
              <a:rPr lang="en-GB" sz="2000" dirty="0"/>
              <a:t>m</a:t>
            </a:r>
            <a:br>
              <a:rPr lang="en-GB" sz="2000" dirty="0"/>
            </a:br>
            <a:endParaRPr lang="en-GB" sz="2000" dirty="0"/>
          </a:p>
          <a:p>
            <a:pPr marL="457200" indent="-349250">
              <a:spcBef>
                <a:spcPts val="0"/>
              </a:spcBef>
              <a:buSzPts val="1900"/>
              <a:buFont typeface="Arial" panose="020B0604020202020204" pitchFamily="34" charset="0"/>
              <a:buChar char="●"/>
            </a:pPr>
            <a:r>
              <a:rPr lang="en-GB" sz="2000" dirty="0"/>
              <a:t>Read out of   ̴4k channels with DREAM electronics</a:t>
            </a:r>
            <a:br>
              <a:rPr lang="en-GB" sz="2000" dirty="0"/>
            </a:br>
            <a:endParaRPr lang="en-GB" sz="2000" dirty="0"/>
          </a:p>
          <a:p>
            <a:pPr marL="457200" indent="-349250">
              <a:spcBef>
                <a:spcPts val="0"/>
              </a:spcBef>
              <a:buSzPts val="1900"/>
              <a:buFont typeface="Arial" panose="020B0604020202020204" pitchFamily="34" charset="0"/>
              <a:buChar char="●"/>
            </a:pPr>
            <a:r>
              <a:rPr lang="en-GB" sz="2000" dirty="0"/>
              <a:t>MMs backed by scintillator walls – vertical strips</a:t>
            </a:r>
          </a:p>
          <a:p>
            <a:pPr marL="914400" lvl="1" indent="-330200">
              <a:spcBef>
                <a:spcPts val="0"/>
              </a:spcBef>
              <a:buSzPts val="1600"/>
              <a:buFont typeface="Arial" panose="020B0604020202020204" pitchFamily="34" charset="0"/>
              <a:buChar char="○"/>
            </a:pPr>
            <a:r>
              <a:rPr lang="en-GB" sz="2000" dirty="0"/>
              <a:t>extra point for timing and tracking</a:t>
            </a:r>
          </a:p>
        </p:txBody>
      </p:sp>
      <p:cxnSp>
        <p:nvCxnSpPr>
          <p:cNvPr id="8" name="Google Shape;205;p23">
            <a:extLst>
              <a:ext uri="{FF2B5EF4-FFF2-40B4-BE49-F238E27FC236}">
                <a16:creationId xmlns:a16="http://schemas.microsoft.com/office/drawing/2014/main" id="{6F3067CD-3C63-8F03-2449-EEA860EF4727}"/>
              </a:ext>
            </a:extLst>
          </p:cNvPr>
          <p:cNvCxnSpPr/>
          <p:nvPr/>
        </p:nvCxnSpPr>
        <p:spPr>
          <a:xfrm>
            <a:off x="3964112" y="4702130"/>
            <a:ext cx="1959900" cy="2146800"/>
          </a:xfrm>
          <a:prstGeom prst="straightConnector1">
            <a:avLst/>
          </a:prstGeom>
          <a:noFill/>
          <a:ln w="15875" cap="flat" cmpd="sng">
            <a:solidFill>
              <a:srgbClr val="F4CCCC"/>
            </a:solidFill>
            <a:prstDash val="solid"/>
            <a:round/>
            <a:headEnd type="none" w="med" len="med"/>
            <a:tailEnd type="none" w="med" len="med"/>
          </a:ln>
        </p:spPr>
      </p:cxnSp>
      <p:sp>
        <p:nvSpPr>
          <p:cNvPr id="9" name="Google Shape;206;p23">
            <a:extLst>
              <a:ext uri="{FF2B5EF4-FFF2-40B4-BE49-F238E27FC236}">
                <a16:creationId xmlns:a16="http://schemas.microsoft.com/office/drawing/2014/main" id="{0B3ADA9C-E369-3ED2-A9F5-FF6CEEAA7E50}"/>
              </a:ext>
            </a:extLst>
          </p:cNvPr>
          <p:cNvSpPr/>
          <p:nvPr/>
        </p:nvSpPr>
        <p:spPr>
          <a:xfrm>
            <a:off x="3757023" y="4385124"/>
            <a:ext cx="521854" cy="545582"/>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aseline="30000" dirty="0">
                <a:solidFill>
                  <a:schemeClr val="bg1"/>
                </a:solidFill>
                <a:latin typeface="Average"/>
                <a:ea typeface="Average"/>
                <a:cs typeface="Average"/>
                <a:sym typeface="Average"/>
              </a:rPr>
              <a:t>3</a:t>
            </a:r>
            <a:r>
              <a:rPr lang="en" dirty="0">
                <a:solidFill>
                  <a:schemeClr val="bg1"/>
                </a:solidFill>
                <a:latin typeface="Average"/>
                <a:ea typeface="Average"/>
                <a:cs typeface="Average"/>
                <a:sym typeface="Average"/>
              </a:rPr>
              <a:t>He</a:t>
            </a:r>
            <a:endParaRPr dirty="0">
              <a:solidFill>
                <a:schemeClr val="bg1"/>
              </a:solidFill>
              <a:latin typeface="Average"/>
              <a:ea typeface="Average"/>
              <a:cs typeface="Average"/>
              <a:sym typeface="Average"/>
            </a:endParaRPr>
          </a:p>
        </p:txBody>
      </p:sp>
      <p:sp>
        <p:nvSpPr>
          <p:cNvPr id="10" name="Google Shape;207;p23">
            <a:extLst>
              <a:ext uri="{FF2B5EF4-FFF2-40B4-BE49-F238E27FC236}">
                <a16:creationId xmlns:a16="http://schemas.microsoft.com/office/drawing/2014/main" id="{D8B112A5-7947-3FF6-4E31-4B0F0DB4C436}"/>
              </a:ext>
            </a:extLst>
          </p:cNvPr>
          <p:cNvSpPr/>
          <p:nvPr/>
        </p:nvSpPr>
        <p:spPr>
          <a:xfrm rot="10800000">
            <a:off x="1742037" y="6194580"/>
            <a:ext cx="5371800" cy="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1" name="Google Shape;208;p23">
            <a:extLst>
              <a:ext uri="{FF2B5EF4-FFF2-40B4-BE49-F238E27FC236}">
                <a16:creationId xmlns:a16="http://schemas.microsoft.com/office/drawing/2014/main" id="{73E4781F-04B6-CE4B-BCDC-4CA5ACE0B8FB}"/>
              </a:ext>
            </a:extLst>
          </p:cNvPr>
          <p:cNvSpPr txBox="1"/>
          <p:nvPr/>
        </p:nvSpPr>
        <p:spPr>
          <a:xfrm>
            <a:off x="4278877" y="4906072"/>
            <a:ext cx="320100" cy="320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600">
                <a:solidFill>
                  <a:schemeClr val="accent6"/>
                </a:solidFill>
                <a:latin typeface="Roboto"/>
                <a:ea typeface="Roboto"/>
                <a:cs typeface="Roboto"/>
                <a:sym typeface="Roboto"/>
              </a:rPr>
              <a:t>e</a:t>
            </a:r>
            <a:r>
              <a:rPr lang="en" sz="1600" baseline="30000">
                <a:solidFill>
                  <a:schemeClr val="accent6"/>
                </a:solidFill>
                <a:latin typeface="Roboto"/>
                <a:ea typeface="Roboto"/>
                <a:cs typeface="Roboto"/>
                <a:sym typeface="Roboto"/>
              </a:rPr>
              <a:t>-</a:t>
            </a:r>
            <a:endParaRPr sz="1600" baseline="30000">
              <a:solidFill>
                <a:schemeClr val="accent6"/>
              </a:solidFill>
              <a:latin typeface="Roboto"/>
              <a:ea typeface="Roboto"/>
              <a:cs typeface="Roboto"/>
              <a:sym typeface="Roboto"/>
            </a:endParaRPr>
          </a:p>
        </p:txBody>
      </p:sp>
      <p:sp>
        <p:nvSpPr>
          <p:cNvPr id="12" name="Google Shape;209;p23">
            <a:extLst>
              <a:ext uri="{FF2B5EF4-FFF2-40B4-BE49-F238E27FC236}">
                <a16:creationId xmlns:a16="http://schemas.microsoft.com/office/drawing/2014/main" id="{0A115ECF-4484-E93F-3DE8-DF4CACE6A8F4}"/>
              </a:ext>
            </a:extLst>
          </p:cNvPr>
          <p:cNvSpPr/>
          <p:nvPr/>
        </p:nvSpPr>
        <p:spPr>
          <a:xfrm rot="10800000">
            <a:off x="1742037" y="5451655"/>
            <a:ext cx="5371800" cy="5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3" name="Google Shape;210;p23">
            <a:extLst>
              <a:ext uri="{FF2B5EF4-FFF2-40B4-BE49-F238E27FC236}">
                <a16:creationId xmlns:a16="http://schemas.microsoft.com/office/drawing/2014/main" id="{B10E97DE-DED4-16E6-481B-A2A95E0B8C23}"/>
              </a:ext>
            </a:extLst>
          </p:cNvPr>
          <p:cNvSpPr/>
          <p:nvPr/>
        </p:nvSpPr>
        <p:spPr>
          <a:xfrm rot="10800000">
            <a:off x="1742037" y="6398180"/>
            <a:ext cx="5371800" cy="51300"/>
          </a:xfrm>
          <a:prstGeom prst="rect">
            <a:avLst/>
          </a:prstGeom>
          <a:solidFill>
            <a:srgbClr val="FFE5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4" name="Google Shape;211;p23">
            <a:extLst>
              <a:ext uri="{FF2B5EF4-FFF2-40B4-BE49-F238E27FC236}">
                <a16:creationId xmlns:a16="http://schemas.microsoft.com/office/drawing/2014/main" id="{17526DD8-EE8D-ED00-AF57-6D21CE773BBB}"/>
              </a:ext>
            </a:extLst>
          </p:cNvPr>
          <p:cNvSpPr txBox="1"/>
          <p:nvPr/>
        </p:nvSpPr>
        <p:spPr>
          <a:xfrm>
            <a:off x="1956715" y="5295630"/>
            <a:ext cx="1169945" cy="15602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dirty="0">
                <a:solidFill>
                  <a:schemeClr val="accent6"/>
                </a:solidFill>
                <a:latin typeface="Roboto"/>
                <a:ea typeface="Roboto"/>
                <a:cs typeface="Roboto"/>
                <a:sym typeface="Roboto"/>
              </a:rPr>
              <a:t>Mylar window</a:t>
            </a:r>
            <a:endParaRPr sz="1200" baseline="30000" dirty="0">
              <a:solidFill>
                <a:schemeClr val="accent6"/>
              </a:solidFill>
              <a:latin typeface="Roboto"/>
              <a:ea typeface="Roboto"/>
              <a:cs typeface="Roboto"/>
              <a:sym typeface="Roboto"/>
            </a:endParaRPr>
          </a:p>
        </p:txBody>
      </p:sp>
      <p:sp>
        <p:nvSpPr>
          <p:cNvPr id="15" name="Google Shape;212;p23">
            <a:extLst>
              <a:ext uri="{FF2B5EF4-FFF2-40B4-BE49-F238E27FC236}">
                <a16:creationId xmlns:a16="http://schemas.microsoft.com/office/drawing/2014/main" id="{13AF03EE-3D60-0611-D732-0A5201835656}"/>
              </a:ext>
            </a:extLst>
          </p:cNvPr>
          <p:cNvSpPr txBox="1"/>
          <p:nvPr/>
        </p:nvSpPr>
        <p:spPr>
          <a:xfrm>
            <a:off x="1956716" y="6020280"/>
            <a:ext cx="917700" cy="174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dirty="0">
                <a:solidFill>
                  <a:schemeClr val="accent6"/>
                </a:solidFill>
                <a:latin typeface="Roboto"/>
                <a:ea typeface="Roboto"/>
                <a:cs typeface="Roboto"/>
                <a:sym typeface="Roboto"/>
              </a:rPr>
              <a:t>Mesh</a:t>
            </a:r>
            <a:endParaRPr sz="1200" baseline="30000" dirty="0">
              <a:solidFill>
                <a:schemeClr val="accent6"/>
              </a:solidFill>
              <a:latin typeface="Roboto"/>
              <a:ea typeface="Roboto"/>
              <a:cs typeface="Roboto"/>
              <a:sym typeface="Roboto"/>
            </a:endParaRPr>
          </a:p>
        </p:txBody>
      </p:sp>
      <p:sp>
        <p:nvSpPr>
          <p:cNvPr id="16" name="Google Shape;213;p23">
            <a:extLst>
              <a:ext uri="{FF2B5EF4-FFF2-40B4-BE49-F238E27FC236}">
                <a16:creationId xmlns:a16="http://schemas.microsoft.com/office/drawing/2014/main" id="{96721CB8-7BE2-A2CB-5F36-446ABFB283D2}"/>
              </a:ext>
            </a:extLst>
          </p:cNvPr>
          <p:cNvSpPr txBox="1"/>
          <p:nvPr/>
        </p:nvSpPr>
        <p:spPr>
          <a:xfrm>
            <a:off x="1956724" y="6245880"/>
            <a:ext cx="917700" cy="174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dirty="0">
                <a:solidFill>
                  <a:schemeClr val="accent6"/>
                </a:solidFill>
                <a:latin typeface="Roboto"/>
                <a:ea typeface="Roboto"/>
                <a:cs typeface="Roboto"/>
                <a:sym typeface="Roboto"/>
              </a:rPr>
              <a:t>Readout</a:t>
            </a:r>
            <a:endParaRPr sz="1200" baseline="30000" dirty="0">
              <a:solidFill>
                <a:schemeClr val="accent6"/>
              </a:solidFill>
              <a:latin typeface="Roboto"/>
              <a:ea typeface="Roboto"/>
              <a:cs typeface="Roboto"/>
              <a:sym typeface="Roboto"/>
            </a:endParaRPr>
          </a:p>
        </p:txBody>
      </p:sp>
      <p:sp>
        <p:nvSpPr>
          <p:cNvPr id="17" name="Google Shape;214;p23">
            <a:extLst>
              <a:ext uri="{FF2B5EF4-FFF2-40B4-BE49-F238E27FC236}">
                <a16:creationId xmlns:a16="http://schemas.microsoft.com/office/drawing/2014/main" id="{71DF9A71-5F11-B235-7952-650E78495B18}"/>
              </a:ext>
            </a:extLst>
          </p:cNvPr>
          <p:cNvSpPr/>
          <p:nvPr/>
        </p:nvSpPr>
        <p:spPr>
          <a:xfrm>
            <a:off x="4726112" y="5566705"/>
            <a:ext cx="54900" cy="549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8" name="Google Shape;215;p23">
            <a:extLst>
              <a:ext uri="{FF2B5EF4-FFF2-40B4-BE49-F238E27FC236}">
                <a16:creationId xmlns:a16="http://schemas.microsoft.com/office/drawing/2014/main" id="{EBBDB990-A49B-05BF-BD4C-A9E7B31A2C87}"/>
              </a:ext>
            </a:extLst>
          </p:cNvPr>
          <p:cNvSpPr/>
          <p:nvPr/>
        </p:nvSpPr>
        <p:spPr>
          <a:xfrm>
            <a:off x="4878512" y="5719105"/>
            <a:ext cx="54900" cy="549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9" name="Google Shape;216;p23">
            <a:extLst>
              <a:ext uri="{FF2B5EF4-FFF2-40B4-BE49-F238E27FC236}">
                <a16:creationId xmlns:a16="http://schemas.microsoft.com/office/drawing/2014/main" id="{3470E6BA-D52E-6607-DD34-5F493D5DC8E9}"/>
              </a:ext>
            </a:extLst>
          </p:cNvPr>
          <p:cNvSpPr/>
          <p:nvPr/>
        </p:nvSpPr>
        <p:spPr>
          <a:xfrm>
            <a:off x="5030912" y="5871505"/>
            <a:ext cx="54900" cy="549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0" name="Google Shape;217;p23">
            <a:extLst>
              <a:ext uri="{FF2B5EF4-FFF2-40B4-BE49-F238E27FC236}">
                <a16:creationId xmlns:a16="http://schemas.microsoft.com/office/drawing/2014/main" id="{7AD07E01-4A19-3DD5-46A7-107687237135}"/>
              </a:ext>
            </a:extLst>
          </p:cNvPr>
          <p:cNvSpPr/>
          <p:nvPr/>
        </p:nvSpPr>
        <p:spPr>
          <a:xfrm>
            <a:off x="5183312" y="6023905"/>
            <a:ext cx="54900" cy="549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1" name="Google Shape;218;p23">
            <a:extLst>
              <a:ext uri="{FF2B5EF4-FFF2-40B4-BE49-F238E27FC236}">
                <a16:creationId xmlns:a16="http://schemas.microsoft.com/office/drawing/2014/main" id="{47B92312-44C7-621B-5A46-64100A332A5E}"/>
              </a:ext>
            </a:extLst>
          </p:cNvPr>
          <p:cNvSpPr/>
          <p:nvPr/>
        </p:nvSpPr>
        <p:spPr>
          <a:xfrm>
            <a:off x="4733787" y="5620380"/>
            <a:ext cx="23000" cy="574204"/>
          </a:xfrm>
          <a:custGeom>
            <a:avLst/>
            <a:gdLst/>
            <a:ahLst/>
            <a:cxnLst/>
            <a:rect l="l" t="t" r="r" b="b"/>
            <a:pathLst>
              <a:path w="920" h="21611" extrusionOk="0">
                <a:moveTo>
                  <a:pt x="374" y="0"/>
                </a:moveTo>
                <a:cubicBezTo>
                  <a:pt x="-581" y="7141"/>
                  <a:pt x="2281" y="14777"/>
                  <a:pt x="0" y="21611"/>
                </a:cubicBezTo>
              </a:path>
            </a:pathLst>
          </a:custGeom>
          <a:noFill/>
          <a:ln w="9525" cap="flat" cmpd="sng">
            <a:solidFill>
              <a:srgbClr val="F4CCCC"/>
            </a:solidFill>
            <a:prstDash val="solid"/>
            <a:round/>
            <a:headEnd type="none" w="med" len="med"/>
            <a:tailEnd type="none" w="med" len="med"/>
          </a:ln>
        </p:spPr>
        <p:txBody>
          <a:bodyPr/>
          <a:lstStyle/>
          <a:p>
            <a:endParaRPr lang="en-GB"/>
          </a:p>
        </p:txBody>
      </p:sp>
      <p:sp>
        <p:nvSpPr>
          <p:cNvPr id="22" name="Google Shape;219;p23">
            <a:extLst>
              <a:ext uri="{FF2B5EF4-FFF2-40B4-BE49-F238E27FC236}">
                <a16:creationId xmlns:a16="http://schemas.microsoft.com/office/drawing/2014/main" id="{08A97419-9D6E-FBBF-F97F-2076159F6526}"/>
              </a:ext>
            </a:extLst>
          </p:cNvPr>
          <p:cNvSpPr/>
          <p:nvPr/>
        </p:nvSpPr>
        <p:spPr>
          <a:xfrm>
            <a:off x="4889255" y="5775130"/>
            <a:ext cx="28625" cy="410875"/>
          </a:xfrm>
          <a:custGeom>
            <a:avLst/>
            <a:gdLst/>
            <a:ahLst/>
            <a:cxnLst/>
            <a:rect l="l" t="t" r="r" b="b"/>
            <a:pathLst>
              <a:path w="1145" h="16435" extrusionOk="0">
                <a:moveTo>
                  <a:pt x="558" y="0"/>
                </a:moveTo>
                <a:cubicBezTo>
                  <a:pt x="1376" y="566"/>
                  <a:pt x="-170" y="1960"/>
                  <a:pt x="24" y="2935"/>
                </a:cubicBezTo>
                <a:cubicBezTo>
                  <a:pt x="907" y="7363"/>
                  <a:pt x="1145" y="11920"/>
                  <a:pt x="1145" y="16435"/>
                </a:cubicBezTo>
              </a:path>
            </a:pathLst>
          </a:custGeom>
          <a:noFill/>
          <a:ln w="9525" cap="flat" cmpd="sng">
            <a:solidFill>
              <a:srgbClr val="F4CCCC"/>
            </a:solidFill>
            <a:prstDash val="solid"/>
            <a:round/>
            <a:headEnd type="none" w="med" len="med"/>
            <a:tailEnd type="none" w="med" len="med"/>
          </a:ln>
        </p:spPr>
        <p:txBody>
          <a:bodyPr/>
          <a:lstStyle/>
          <a:p>
            <a:endParaRPr lang="en-GB"/>
          </a:p>
        </p:txBody>
      </p:sp>
      <p:sp>
        <p:nvSpPr>
          <p:cNvPr id="23" name="Google Shape;220;p23">
            <a:extLst>
              <a:ext uri="{FF2B5EF4-FFF2-40B4-BE49-F238E27FC236}">
                <a16:creationId xmlns:a16="http://schemas.microsoft.com/office/drawing/2014/main" id="{9141A0DD-3C75-DA8B-C31E-0E6F659F544D}"/>
              </a:ext>
            </a:extLst>
          </p:cNvPr>
          <p:cNvSpPr/>
          <p:nvPr/>
        </p:nvSpPr>
        <p:spPr>
          <a:xfrm>
            <a:off x="5043001" y="5925880"/>
            <a:ext cx="53875" cy="261475"/>
          </a:xfrm>
          <a:custGeom>
            <a:avLst/>
            <a:gdLst/>
            <a:ahLst/>
            <a:cxnLst/>
            <a:rect l="l" t="t" r="r" b="b"/>
            <a:pathLst>
              <a:path w="2155" h="10459" extrusionOk="0">
                <a:moveTo>
                  <a:pt x="491" y="0"/>
                </a:moveTo>
                <a:cubicBezTo>
                  <a:pt x="36" y="579"/>
                  <a:pt x="1446" y="1130"/>
                  <a:pt x="1825" y="1761"/>
                </a:cubicBezTo>
                <a:cubicBezTo>
                  <a:pt x="3342" y="4289"/>
                  <a:pt x="-1010" y="7782"/>
                  <a:pt x="224" y="10459"/>
                </a:cubicBezTo>
              </a:path>
            </a:pathLst>
          </a:custGeom>
          <a:noFill/>
          <a:ln w="9525" cap="flat" cmpd="sng">
            <a:solidFill>
              <a:srgbClr val="F4CCCC"/>
            </a:solidFill>
            <a:prstDash val="solid"/>
            <a:round/>
            <a:headEnd type="none" w="med" len="med"/>
            <a:tailEnd type="none" w="med" len="med"/>
          </a:ln>
        </p:spPr>
        <p:txBody>
          <a:bodyPr/>
          <a:lstStyle/>
          <a:p>
            <a:endParaRPr lang="en-GB"/>
          </a:p>
        </p:txBody>
      </p:sp>
      <p:sp>
        <p:nvSpPr>
          <p:cNvPr id="24" name="Google Shape;221;p23">
            <a:extLst>
              <a:ext uri="{FF2B5EF4-FFF2-40B4-BE49-F238E27FC236}">
                <a16:creationId xmlns:a16="http://schemas.microsoft.com/office/drawing/2014/main" id="{E32F247A-DFF0-80AC-7A44-29F254651D17}"/>
              </a:ext>
            </a:extLst>
          </p:cNvPr>
          <p:cNvSpPr/>
          <p:nvPr/>
        </p:nvSpPr>
        <p:spPr>
          <a:xfrm>
            <a:off x="5201792" y="6073430"/>
            <a:ext cx="13575" cy="127000"/>
          </a:xfrm>
          <a:custGeom>
            <a:avLst/>
            <a:gdLst/>
            <a:ahLst/>
            <a:cxnLst/>
            <a:rect l="l" t="t" r="r" b="b"/>
            <a:pathLst>
              <a:path w="543" h="5080" extrusionOk="0">
                <a:moveTo>
                  <a:pt x="469" y="0"/>
                </a:moveTo>
                <a:cubicBezTo>
                  <a:pt x="-571" y="1336"/>
                  <a:pt x="544" y="3386"/>
                  <a:pt x="544" y="5080"/>
                </a:cubicBezTo>
              </a:path>
            </a:pathLst>
          </a:custGeom>
          <a:noFill/>
          <a:ln w="9525" cap="flat" cmpd="sng">
            <a:solidFill>
              <a:srgbClr val="F4CCCC"/>
            </a:solidFill>
            <a:prstDash val="solid"/>
            <a:round/>
            <a:headEnd type="none" w="med" len="med"/>
            <a:tailEnd type="none" w="med" len="med"/>
          </a:ln>
        </p:spPr>
        <p:txBody>
          <a:bodyPr/>
          <a:lstStyle/>
          <a:p>
            <a:endParaRPr lang="en-GB"/>
          </a:p>
        </p:txBody>
      </p:sp>
      <p:sp>
        <p:nvSpPr>
          <p:cNvPr id="25" name="Google Shape;222;p23">
            <a:extLst>
              <a:ext uri="{FF2B5EF4-FFF2-40B4-BE49-F238E27FC236}">
                <a16:creationId xmlns:a16="http://schemas.microsoft.com/office/drawing/2014/main" id="{2A720283-8799-2A74-FCBE-1CBEDA80296E}"/>
              </a:ext>
            </a:extLst>
          </p:cNvPr>
          <p:cNvSpPr/>
          <p:nvPr/>
        </p:nvSpPr>
        <p:spPr>
          <a:xfrm>
            <a:off x="4682312" y="6245880"/>
            <a:ext cx="98700" cy="152400"/>
          </a:xfrm>
          <a:prstGeom prst="triangle">
            <a:avLst>
              <a:gd name="adj" fmla="val 50000"/>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6" name="Google Shape;223;p23">
            <a:extLst>
              <a:ext uri="{FF2B5EF4-FFF2-40B4-BE49-F238E27FC236}">
                <a16:creationId xmlns:a16="http://schemas.microsoft.com/office/drawing/2014/main" id="{5F03181E-1613-94B0-A542-7BF69FFBD3F1}"/>
              </a:ext>
            </a:extLst>
          </p:cNvPr>
          <p:cNvSpPr/>
          <p:nvPr/>
        </p:nvSpPr>
        <p:spPr>
          <a:xfrm>
            <a:off x="4870737" y="6245880"/>
            <a:ext cx="98700" cy="152400"/>
          </a:xfrm>
          <a:prstGeom prst="triangle">
            <a:avLst>
              <a:gd name="adj" fmla="val 50000"/>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7" name="Google Shape;224;p23">
            <a:extLst>
              <a:ext uri="{FF2B5EF4-FFF2-40B4-BE49-F238E27FC236}">
                <a16:creationId xmlns:a16="http://schemas.microsoft.com/office/drawing/2014/main" id="{4D195E51-690A-6A7E-3EF5-9E53662E7009}"/>
              </a:ext>
            </a:extLst>
          </p:cNvPr>
          <p:cNvSpPr/>
          <p:nvPr/>
        </p:nvSpPr>
        <p:spPr>
          <a:xfrm>
            <a:off x="5009012" y="6245880"/>
            <a:ext cx="98700" cy="152400"/>
          </a:xfrm>
          <a:prstGeom prst="triangle">
            <a:avLst>
              <a:gd name="adj" fmla="val 50000"/>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8" name="Google Shape;225;p23">
            <a:extLst>
              <a:ext uri="{FF2B5EF4-FFF2-40B4-BE49-F238E27FC236}">
                <a16:creationId xmlns:a16="http://schemas.microsoft.com/office/drawing/2014/main" id="{FE2BA0B6-58E2-9967-15C7-3B287FE71B47}"/>
              </a:ext>
            </a:extLst>
          </p:cNvPr>
          <p:cNvSpPr/>
          <p:nvPr/>
        </p:nvSpPr>
        <p:spPr>
          <a:xfrm>
            <a:off x="5168062" y="6245880"/>
            <a:ext cx="98700" cy="152400"/>
          </a:xfrm>
          <a:prstGeom prst="triangle">
            <a:avLst>
              <a:gd name="adj" fmla="val 50000"/>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pic>
        <p:nvPicPr>
          <p:cNvPr id="29" name="Picture 28">
            <a:extLst>
              <a:ext uri="{FF2B5EF4-FFF2-40B4-BE49-F238E27FC236}">
                <a16:creationId xmlns:a16="http://schemas.microsoft.com/office/drawing/2014/main" id="{9F5B3613-3673-4594-DA19-C3FE91BE5B23}"/>
              </a:ext>
            </a:extLst>
          </p:cNvPr>
          <p:cNvPicPr>
            <a:picLocks noChangeAspect="1"/>
          </p:cNvPicPr>
          <p:nvPr/>
        </p:nvPicPr>
        <p:blipFill>
          <a:blip r:embed="rId5"/>
          <a:stretch>
            <a:fillRect/>
          </a:stretch>
        </p:blipFill>
        <p:spPr>
          <a:xfrm>
            <a:off x="7550039" y="673093"/>
            <a:ext cx="4638680" cy="6184907"/>
          </a:xfrm>
          <a:prstGeom prst="rect">
            <a:avLst/>
          </a:prstGeom>
        </p:spPr>
      </p:pic>
      <p:sp>
        <p:nvSpPr>
          <p:cNvPr id="30" name="TextBox 29">
            <a:extLst>
              <a:ext uri="{FF2B5EF4-FFF2-40B4-BE49-F238E27FC236}">
                <a16:creationId xmlns:a16="http://schemas.microsoft.com/office/drawing/2014/main" id="{6BDF12D2-232E-0EE6-62F0-20D92DDACA6E}"/>
              </a:ext>
            </a:extLst>
          </p:cNvPr>
          <p:cNvSpPr txBox="1"/>
          <p:nvPr/>
        </p:nvSpPr>
        <p:spPr>
          <a:xfrm>
            <a:off x="10907468" y="-64910"/>
            <a:ext cx="1112805" cy="369332"/>
          </a:xfrm>
          <a:prstGeom prst="rect">
            <a:avLst/>
          </a:prstGeom>
          <a:noFill/>
        </p:spPr>
        <p:txBody>
          <a:bodyPr wrap="none" rtlCol="0">
            <a:spAutoFit/>
          </a:bodyPr>
          <a:lstStyle/>
          <a:p>
            <a:r>
              <a:rPr lang="en-GB" dirty="0"/>
              <a:t>May 2026</a:t>
            </a:r>
          </a:p>
        </p:txBody>
      </p:sp>
    </p:spTree>
    <p:extLst>
      <p:ext uri="{BB962C8B-B14F-4D97-AF65-F5344CB8AC3E}">
        <p14:creationId xmlns:p14="http://schemas.microsoft.com/office/powerpoint/2010/main" val="7178257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FA98-9C66-96F7-E710-B929169A8E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DCE6D6-5086-ED52-63D4-29D861407EFA}"/>
              </a:ext>
            </a:extLst>
          </p:cNvPr>
          <p:cNvPicPr>
            <a:picLocks noChangeAspect="1"/>
          </p:cNvPicPr>
          <p:nvPr/>
        </p:nvPicPr>
        <p:blipFill>
          <a:blip r:embed="rId2"/>
          <a:stretch>
            <a:fillRect/>
          </a:stretch>
        </p:blipFill>
        <p:spPr>
          <a:xfrm>
            <a:off x="10739023" y="6000932"/>
            <a:ext cx="1449696" cy="1012706"/>
          </a:xfrm>
          <a:prstGeom prst="rect">
            <a:avLst/>
          </a:prstGeom>
        </p:spPr>
      </p:pic>
      <p:pic>
        <p:nvPicPr>
          <p:cNvPr id="3" name="Picture 2" descr="A blue logo with text&#10;&#10;Description automatically generated">
            <a:extLst>
              <a:ext uri="{FF2B5EF4-FFF2-40B4-BE49-F238E27FC236}">
                <a16:creationId xmlns:a16="http://schemas.microsoft.com/office/drawing/2014/main" id="{8D42DEDA-E247-BEEF-C04B-3A9A3AFE59DE}"/>
              </a:ext>
            </a:extLst>
          </p:cNvPr>
          <p:cNvPicPr>
            <a:picLocks noChangeAspect="1"/>
          </p:cNvPicPr>
          <p:nvPr/>
        </p:nvPicPr>
        <p:blipFill>
          <a:blip r:embed="rId3"/>
          <a:stretch>
            <a:fillRect/>
          </a:stretch>
        </p:blipFill>
        <p:spPr>
          <a:xfrm>
            <a:off x="0" y="5765478"/>
            <a:ext cx="1097466" cy="1092522"/>
          </a:xfrm>
          <a:prstGeom prst="rect">
            <a:avLst/>
          </a:prstGeom>
        </p:spPr>
      </p:pic>
      <p:sp>
        <p:nvSpPr>
          <p:cNvPr id="4" name="Google Shape;279;p26">
            <a:extLst>
              <a:ext uri="{FF2B5EF4-FFF2-40B4-BE49-F238E27FC236}">
                <a16:creationId xmlns:a16="http://schemas.microsoft.com/office/drawing/2014/main" id="{3295460D-20B7-3509-10CB-EFB2E7E1603B}"/>
              </a:ext>
            </a:extLst>
          </p:cNvPr>
          <p:cNvSpPr txBox="1">
            <a:spLocks/>
          </p:cNvSpPr>
          <p:nvPr/>
        </p:nvSpPr>
        <p:spPr>
          <a:xfrm>
            <a:off x="49875" y="1477646"/>
            <a:ext cx="6317400" cy="825900"/>
          </a:xfrm>
          <a:prstGeom prst="rect">
            <a:avLst/>
          </a:prstGeom>
        </p:spPr>
        <p:txBody>
          <a:bodyPr spcFirstLastPara="1" vert="horz" wrap="square" lIns="121875" tIns="121875" rIns="121875" bIns="121875" rtlCol="0" anchor="t" anchorCtr="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GB" dirty="0"/>
              <a:t>Cherry-picking a nice event, can reconstruct a track in agreement with the reference tracker</a:t>
            </a:r>
          </a:p>
        </p:txBody>
      </p:sp>
      <p:pic>
        <p:nvPicPr>
          <p:cNvPr id="5" name="Google Shape;282;p26" title="event_33843_3d.gif">
            <a:extLst>
              <a:ext uri="{FF2B5EF4-FFF2-40B4-BE49-F238E27FC236}">
                <a16:creationId xmlns:a16="http://schemas.microsoft.com/office/drawing/2014/main" id="{96A026DC-9882-74D0-92FA-609672B05C3E}"/>
              </a:ext>
            </a:extLst>
          </p:cNvPr>
          <p:cNvPicPr preferRelativeResize="0"/>
          <p:nvPr/>
        </p:nvPicPr>
        <p:blipFill rotWithShape="1">
          <a:blip r:embed="rId4">
            <a:alphaModFix/>
          </a:blip>
          <a:srcRect l="5659" r="5650"/>
          <a:stretch/>
        </p:blipFill>
        <p:spPr>
          <a:xfrm>
            <a:off x="6367275" y="1615859"/>
            <a:ext cx="5821675" cy="5251226"/>
          </a:xfrm>
          <a:prstGeom prst="rect">
            <a:avLst/>
          </a:prstGeom>
          <a:noFill/>
          <a:ln>
            <a:noFill/>
          </a:ln>
        </p:spPr>
      </p:pic>
      <p:pic>
        <p:nvPicPr>
          <p:cNvPr id="6" name="Google Shape;283;p26" title="cosmic_bench_event_display.png">
            <a:extLst>
              <a:ext uri="{FF2B5EF4-FFF2-40B4-BE49-F238E27FC236}">
                <a16:creationId xmlns:a16="http://schemas.microsoft.com/office/drawing/2014/main" id="{8DCF980E-5B9E-C53F-646E-DF0FA8DB65EB}"/>
              </a:ext>
            </a:extLst>
          </p:cNvPr>
          <p:cNvPicPr preferRelativeResize="0"/>
          <p:nvPr/>
        </p:nvPicPr>
        <p:blipFill>
          <a:blip r:embed="rId5">
            <a:alphaModFix/>
          </a:blip>
          <a:stretch>
            <a:fillRect/>
          </a:stretch>
        </p:blipFill>
        <p:spPr>
          <a:xfrm>
            <a:off x="0" y="2071860"/>
            <a:ext cx="6367274" cy="4795225"/>
          </a:xfrm>
          <a:prstGeom prst="rect">
            <a:avLst/>
          </a:prstGeom>
          <a:noFill/>
          <a:ln>
            <a:noFill/>
          </a:ln>
        </p:spPr>
      </p:pic>
      <p:sp>
        <p:nvSpPr>
          <p:cNvPr id="7" name="TextBox 6">
            <a:extLst>
              <a:ext uri="{FF2B5EF4-FFF2-40B4-BE49-F238E27FC236}">
                <a16:creationId xmlns:a16="http://schemas.microsoft.com/office/drawing/2014/main" id="{F3ADDB30-12C8-D7D8-410B-9BA002A46F26}"/>
              </a:ext>
            </a:extLst>
          </p:cNvPr>
          <p:cNvSpPr txBox="1"/>
          <p:nvPr/>
        </p:nvSpPr>
        <p:spPr>
          <a:xfrm>
            <a:off x="9017489" y="1196082"/>
            <a:ext cx="3020955" cy="369332"/>
          </a:xfrm>
          <a:prstGeom prst="rect">
            <a:avLst/>
          </a:prstGeom>
          <a:noFill/>
        </p:spPr>
        <p:txBody>
          <a:bodyPr wrap="none" rtlCol="0">
            <a:spAutoFit/>
          </a:bodyPr>
          <a:lstStyle/>
          <a:p>
            <a:r>
              <a:rPr lang="en-GB" dirty="0"/>
              <a:t>source: Dylan Neff, April 2926 </a:t>
            </a:r>
          </a:p>
        </p:txBody>
      </p:sp>
      <p:sp>
        <p:nvSpPr>
          <p:cNvPr id="8" name="Title 1">
            <a:extLst>
              <a:ext uri="{FF2B5EF4-FFF2-40B4-BE49-F238E27FC236}">
                <a16:creationId xmlns:a16="http://schemas.microsoft.com/office/drawing/2014/main" id="{B21F7BF4-7FA5-61CE-B81D-33FE989748C4}"/>
              </a:ext>
            </a:extLst>
          </p:cNvPr>
          <p:cNvSpPr txBox="1">
            <a:spLocks/>
          </p:cNvSpPr>
          <p:nvPr/>
        </p:nvSpPr>
        <p:spPr bwMode="auto">
          <a:xfrm>
            <a:off x="2078911" y="-157470"/>
            <a:ext cx="10515600" cy="93807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dirty="0">
                <a:solidFill>
                  <a:srgbClr val="4472C4">
                    <a:lumMod val="50000"/>
                  </a:srgbClr>
                </a:solidFill>
                <a:effectLst>
                  <a:outerShdw blurRad="50800" dist="38100" dir="2700000" algn="tl" rotWithShape="0">
                    <a:prstClr val="black">
                      <a:alpha val="40000"/>
                    </a:prstClr>
                  </a:outerShdw>
                </a:effectLst>
              </a:rPr>
              <a:t>Tracks reconstruction in 𝜇-TPC mode</a:t>
            </a:r>
            <a:endParaRPr kumimoji="0" lang="en-US" sz="60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34709256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42173-6988-0BE0-3C7B-4BB910B56E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984B51-051B-0685-41B7-6BB8DB79F972}"/>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96A53FFB-9028-D61A-A4A0-A83518207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1317DEC7-6DD8-079D-BA71-D62DDE7E1925}"/>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29</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2DBFBE3F-2ECA-523B-B1AC-92AC393D9180}"/>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5" name="Picture 4">
            <a:extLst>
              <a:ext uri="{FF2B5EF4-FFF2-40B4-BE49-F238E27FC236}">
                <a16:creationId xmlns:a16="http://schemas.microsoft.com/office/drawing/2014/main" id="{B461CFEA-2923-E42A-2E4F-3457821D3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6" name="Picture 5">
            <a:extLst>
              <a:ext uri="{FF2B5EF4-FFF2-40B4-BE49-F238E27FC236}">
                <a16:creationId xmlns:a16="http://schemas.microsoft.com/office/drawing/2014/main" id="{A3D9CA8C-34F8-717C-207D-1AD446DE2B39}"/>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sp>
        <p:nvSpPr>
          <p:cNvPr id="4" name="TextBox 3">
            <a:extLst>
              <a:ext uri="{FF2B5EF4-FFF2-40B4-BE49-F238E27FC236}">
                <a16:creationId xmlns:a16="http://schemas.microsoft.com/office/drawing/2014/main" id="{11085172-8B2C-9A1B-7AA9-C252E201D07A}"/>
              </a:ext>
            </a:extLst>
          </p:cNvPr>
          <p:cNvSpPr txBox="1"/>
          <p:nvPr/>
        </p:nvSpPr>
        <p:spPr>
          <a:xfrm>
            <a:off x="59916" y="1513062"/>
            <a:ext cx="6340883" cy="1815882"/>
          </a:xfrm>
          <a:prstGeom prst="rect">
            <a:avLst/>
          </a:prstGeom>
          <a:noFill/>
        </p:spPr>
        <p:txBody>
          <a:bodyPr wrap="square" rtlCol="0">
            <a:spAutoFit/>
          </a:bodyPr>
          <a:lstStyle/>
          <a:p>
            <a:r>
              <a:rPr lang="en-GB" sz="1600" dirty="0">
                <a:latin typeface="Courier New" panose="02070309020205020404" pitchFamily="49" charset="0"/>
                <a:cs typeface="Courier New" panose="02070309020205020404" pitchFamily="49" charset="0"/>
              </a:rPr>
              <a:t>### totals for the run ###</a:t>
            </a:r>
          </a:p>
          <a:p>
            <a:r>
              <a:rPr lang="en-GB" sz="1600" dirty="0">
                <a:latin typeface="Courier New" panose="02070309020205020404" pitchFamily="49" charset="0"/>
                <a:cs typeface="Courier New" panose="02070309020205020404" pitchFamily="49" charset="0"/>
              </a:rPr>
              <a:t>#days of run         : 30</a:t>
            </a:r>
          </a:p>
          <a:p>
            <a:r>
              <a:rPr lang="en-GB" sz="1600" dirty="0">
                <a:latin typeface="Courier New" panose="02070309020205020404" pitchFamily="49" charset="0"/>
                <a:cs typeface="Courier New" panose="02070309020205020404" pitchFamily="49" charset="0"/>
              </a:rPr>
              <a:t>#Emax           [MeV]: 100</a:t>
            </a:r>
          </a:p>
          <a:p>
            <a:r>
              <a:rPr lang="en-GB" sz="1600" dirty="0">
                <a:latin typeface="Courier New" panose="02070309020205020404" pitchFamily="49" charset="0"/>
                <a:cs typeface="Courier New" panose="02070309020205020404" pitchFamily="49" charset="0"/>
              </a:rPr>
              <a:t>#neutron fraction [%]: 100.0</a:t>
            </a:r>
          </a:p>
          <a:p>
            <a:r>
              <a:rPr lang="en-GB" sz="1600" dirty="0">
                <a:latin typeface="Courier New" panose="02070309020205020404" pitchFamily="49" charset="0"/>
                <a:cs typeface="Courier New" panose="02070309020205020404" pitchFamily="49" charset="0"/>
              </a:rPr>
              <a:t>#</a:t>
            </a:r>
            <a:r>
              <a:rPr lang="en-GB" sz="1600" dirty="0" err="1">
                <a:latin typeface="Courier New" panose="02070309020205020404" pitchFamily="49" charset="0"/>
                <a:cs typeface="Courier New" panose="02070309020205020404" pitchFamily="49" charset="0"/>
              </a:rPr>
              <a:t>e+e</a:t>
            </a:r>
            <a:r>
              <a:rPr lang="en-GB" sz="1600" dirty="0">
                <a:latin typeface="Courier New" panose="02070309020205020404" pitchFamily="49" charset="0"/>
                <a:cs typeface="Courier New" panose="02070309020205020404" pitchFamily="49" charset="0"/>
              </a:rPr>
              <a:t>- (IPC)          :    50590 +/- 225     </a:t>
            </a:r>
          </a:p>
          <a:p>
            <a:r>
              <a:rPr lang="en-GB" sz="1600" dirty="0">
                <a:latin typeface="Courier New" panose="02070309020205020404" pitchFamily="49" charset="0"/>
                <a:cs typeface="Courier New" panose="02070309020205020404" pitchFamily="49" charset="0"/>
              </a:rPr>
              <a:t>#X17                 :     1265 +/- 36      </a:t>
            </a:r>
          </a:p>
          <a:p>
            <a:r>
              <a:rPr lang="en-GB" sz="1600" b="1" dirty="0">
                <a:latin typeface="Courier New" panose="02070309020205020404" pitchFamily="49" charset="0"/>
                <a:cs typeface="Courier New" panose="02070309020205020404" pitchFamily="49" charset="0"/>
              </a:rPr>
              <a:t>#confidence level    :        6</a:t>
            </a:r>
          </a:p>
        </p:txBody>
      </p:sp>
      <p:pic>
        <p:nvPicPr>
          <p:cNvPr id="9" name="Picture 8">
            <a:extLst>
              <a:ext uri="{FF2B5EF4-FFF2-40B4-BE49-F238E27FC236}">
                <a16:creationId xmlns:a16="http://schemas.microsoft.com/office/drawing/2014/main" id="{A1ACA45F-9D17-033B-4C1D-F756615867A8}"/>
              </a:ext>
            </a:extLst>
          </p:cNvPr>
          <p:cNvPicPr>
            <a:picLocks noChangeAspect="1"/>
          </p:cNvPicPr>
          <p:nvPr/>
        </p:nvPicPr>
        <p:blipFill>
          <a:blip r:embed="rId5"/>
          <a:stretch>
            <a:fillRect/>
          </a:stretch>
        </p:blipFill>
        <p:spPr>
          <a:xfrm>
            <a:off x="5400000" y="1080000"/>
            <a:ext cx="6639817" cy="4680000"/>
          </a:xfrm>
          <a:prstGeom prst="rect">
            <a:avLst/>
          </a:prstGeom>
        </p:spPr>
      </p:pic>
      <p:sp>
        <p:nvSpPr>
          <p:cNvPr id="10" name="Title 1">
            <a:extLst>
              <a:ext uri="{FF2B5EF4-FFF2-40B4-BE49-F238E27FC236}">
                <a16:creationId xmlns:a16="http://schemas.microsoft.com/office/drawing/2014/main" id="{E9FBB785-2ACF-52F2-405D-CD99A5BA9D04}"/>
              </a:ext>
            </a:extLst>
          </p:cNvPr>
          <p:cNvSpPr txBox="1">
            <a:spLocks/>
          </p:cNvSpPr>
          <p:nvPr/>
        </p:nvSpPr>
        <p:spPr bwMode="auto">
          <a:xfrm>
            <a:off x="1673119" y="-366472"/>
            <a:ext cx="10515600" cy="10604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Light" panose="020F0302020204030204"/>
                <a:ea typeface="+mj-ea"/>
                <a:cs typeface="+mj-cs"/>
              </a:rPr>
              <a:t>X17 expected: no cut (100 MeV)</a:t>
            </a:r>
          </a:p>
        </p:txBody>
      </p:sp>
    </p:spTree>
    <p:extLst>
      <p:ext uri="{BB962C8B-B14F-4D97-AF65-F5344CB8AC3E}">
        <p14:creationId xmlns:p14="http://schemas.microsoft.com/office/powerpoint/2010/main" val="22262320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8521A2E-BD98-E318-A465-881D2996FAA1}"/>
              </a:ext>
            </a:extLst>
          </p:cNvPr>
          <p:cNvSpPr txBox="1"/>
          <p:nvPr/>
        </p:nvSpPr>
        <p:spPr>
          <a:xfrm>
            <a:off x="535323" y="1092309"/>
            <a:ext cx="10963258" cy="4585871"/>
          </a:xfrm>
          <a:prstGeom prst="rect">
            <a:avLst/>
          </a:prstGeom>
          <a:noFill/>
        </p:spPr>
        <p:txBody>
          <a:bodyPr wrap="square" rtlCol="0">
            <a:spAutoFit/>
          </a:bodyPr>
          <a:lstStyle/>
          <a:p>
            <a:r>
              <a:rPr lang="en-US" sz="4000" dirty="0"/>
              <a:t>TA objectives [keywords]</a:t>
            </a:r>
          </a:p>
          <a:p>
            <a:endParaRPr lang="en-US" dirty="0"/>
          </a:p>
          <a:p>
            <a:pPr marL="285750" indent="-285750">
              <a:buFont typeface="Arial" panose="020B0604020202020204" pitchFamily="34" charset="0"/>
              <a:buChar char="•"/>
            </a:pPr>
            <a:r>
              <a:rPr lang="en-US" dirty="0"/>
              <a:t>Nuclear astrophysics (</a:t>
            </a:r>
            <a:r>
              <a:rPr lang="en-US" dirty="0">
                <a:hlinkClick r:id="" action="ppaction://noaction"/>
              </a:rPr>
              <a:t>nucleosynthesis of the heavy elements</a:t>
            </a:r>
            <a:r>
              <a:rPr lang="en-US" dirty="0"/>
              <a:t>, s-process), advanced nuclear technologies (nuclear data for accelerator driven systems, safety of nuclear facilities), basic nuclear science (neutron induced nuclear reaction process, neutron-nucleus interactions, nuclear reaction dynamics)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Fundamental research and applications in fields related to nuclear medicine and radiation damage studies.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Neutron capture cross section measurements on stable and radioactive nuclei, neutron induced fission, (</a:t>
            </a:r>
            <a:r>
              <a:rPr lang="en-US" dirty="0" err="1"/>
              <a:t>n,xn</a:t>
            </a:r>
            <a:r>
              <a:rPr lang="en-US" dirty="0"/>
              <a:t>) and (</a:t>
            </a:r>
            <a:r>
              <a:rPr lang="en-US" dirty="0" err="1"/>
              <a:t>n,lcp</a:t>
            </a:r>
            <a:r>
              <a:rPr lang="en-US" dirty="0"/>
              <a:t>) reaction studies.</a:t>
            </a:r>
          </a:p>
          <a:p>
            <a:pPr marL="285750" indent="-285750">
              <a:buFont typeface="Arial" panose="020B0604020202020204" pitchFamily="34" charset="0"/>
              <a:buChar char="•"/>
            </a:pPr>
            <a:endParaRPr lang="en-US" dirty="0"/>
          </a:p>
          <a:p>
            <a:endParaRPr lang="en-US" dirty="0"/>
          </a:p>
          <a:p>
            <a:r>
              <a:rPr lang="en-US" dirty="0"/>
              <a:t>The </a:t>
            </a:r>
            <a:r>
              <a:rPr lang="en-US" b="1" dirty="0"/>
              <a:t>complementarity of the neutron beam characteristics</a:t>
            </a:r>
            <a:r>
              <a:rPr lang="en-US" dirty="0"/>
              <a:t> at the different facilities allow for establishing a wide range of interests and objectives. A few keywords for the expected projects’ activities are:</a:t>
            </a:r>
          </a:p>
          <a:p>
            <a:endParaRPr lang="en-US" dirty="0"/>
          </a:p>
        </p:txBody>
      </p:sp>
    </p:spTree>
    <p:extLst>
      <p:ext uri="{BB962C8B-B14F-4D97-AF65-F5344CB8AC3E}">
        <p14:creationId xmlns:p14="http://schemas.microsoft.com/office/powerpoint/2010/main" val="213242133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0386-720C-5FBC-06CD-42714EF709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3BA9B5-7481-CF7D-27B7-32991BF03319}"/>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AECEB4D1-5A4A-78C1-8BAF-FB01A4B41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C1B3FB5C-BE40-0C75-7B29-7B8E943E5FBF}"/>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30</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04E7AD6F-ED63-2D49-514D-CEEED5188069}"/>
              </a:ext>
            </a:extLst>
          </p:cNvPr>
          <p:cNvSpPr txBox="1">
            <a:spLocks/>
          </p:cNvSpPr>
          <p:nvPr/>
        </p:nvSpPr>
        <p:spPr>
          <a:xfrm>
            <a:off x="8143412" y="47602"/>
            <a:ext cx="4421121"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err="1">
                <a:solidFill>
                  <a:srgbClr val="FF0000"/>
                </a:solidFill>
                <a:latin typeface="Arial" panose="020B0604020202020204" pitchFamily="34" charset="0"/>
                <a:ea typeface="+mj-ea"/>
                <a:cs typeface="Arial" panose="020B0604020202020204" pitchFamily="34" charset="0"/>
                <a:sym typeface="Calibri"/>
              </a:rPr>
              <a:t>n</a:t>
            </a:r>
            <a:r>
              <a:rPr lang="en-US" sz="4000" dirty="0" err="1">
                <a:latin typeface="Arial" panose="020B0604020202020204" pitchFamily="34" charset="0"/>
                <a:ea typeface="+mj-ea"/>
                <a:cs typeface="Arial" panose="020B0604020202020204" pitchFamily="34" charset="0"/>
                <a:sym typeface="Calibri"/>
              </a:rPr>
              <a:t>_TOF@CERN</a:t>
            </a:r>
            <a:endParaRPr lang="en-US" sz="4000" dirty="0">
              <a:latin typeface="Arial" panose="020B0604020202020204" pitchFamily="34" charset="0"/>
              <a:ea typeface="+mj-ea"/>
              <a:cs typeface="Arial" panose="020B0604020202020204" pitchFamily="34" charset="0"/>
              <a:sym typeface="Calibri"/>
            </a:endParaRPr>
          </a:p>
        </p:txBody>
      </p:sp>
      <p:pic>
        <p:nvPicPr>
          <p:cNvPr id="5" name="Picture 4">
            <a:extLst>
              <a:ext uri="{FF2B5EF4-FFF2-40B4-BE49-F238E27FC236}">
                <a16:creationId xmlns:a16="http://schemas.microsoft.com/office/drawing/2014/main" id="{D59B42C8-4BCB-43E4-5384-570CA08F6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6" name="Picture 5">
            <a:extLst>
              <a:ext uri="{FF2B5EF4-FFF2-40B4-BE49-F238E27FC236}">
                <a16:creationId xmlns:a16="http://schemas.microsoft.com/office/drawing/2014/main" id="{2EF18CF5-2397-0162-10CC-EE31BFA6914F}"/>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pic>
        <p:nvPicPr>
          <p:cNvPr id="7" name="Picture 6">
            <a:extLst>
              <a:ext uri="{FF2B5EF4-FFF2-40B4-BE49-F238E27FC236}">
                <a16:creationId xmlns:a16="http://schemas.microsoft.com/office/drawing/2014/main" id="{D11DDB3A-89F3-48CF-BD56-3FA90542BCBC}"/>
              </a:ext>
            </a:extLst>
          </p:cNvPr>
          <p:cNvPicPr>
            <a:picLocks noChangeAspect="1"/>
          </p:cNvPicPr>
          <p:nvPr/>
        </p:nvPicPr>
        <p:blipFill>
          <a:blip r:embed="rId5"/>
          <a:stretch>
            <a:fillRect/>
          </a:stretch>
        </p:blipFill>
        <p:spPr>
          <a:xfrm>
            <a:off x="1936511" y="196850"/>
            <a:ext cx="6007100" cy="6464300"/>
          </a:xfrm>
          <a:prstGeom prst="rect">
            <a:avLst/>
          </a:prstGeom>
        </p:spPr>
      </p:pic>
    </p:spTree>
    <p:extLst>
      <p:ext uri="{BB962C8B-B14F-4D97-AF65-F5344CB8AC3E}">
        <p14:creationId xmlns:p14="http://schemas.microsoft.com/office/powerpoint/2010/main" val="30207375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2E9BB-57E9-1299-6BF8-0CA32400FB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5315F0-7D36-F322-DF66-5D801BC3A1AC}"/>
              </a:ext>
            </a:extLst>
          </p:cNvPr>
          <p:cNvSpPr txBox="1"/>
          <p:nvPr/>
        </p:nvSpPr>
        <p:spPr>
          <a:xfrm>
            <a:off x="2786743" y="5341258"/>
            <a:ext cx="343364" cy="369332"/>
          </a:xfrm>
          <a:prstGeom prst="rect">
            <a:avLst/>
          </a:prstGeom>
          <a:noFill/>
        </p:spPr>
        <p:txBody>
          <a:bodyPr wrap="none" rtlCol="0">
            <a:spAutoFit/>
          </a:bodyPr>
          <a:lstStyle/>
          <a:p>
            <a:r>
              <a:rPr lang="en-US" dirty="0"/>
              <a:t>   </a:t>
            </a:r>
          </a:p>
        </p:txBody>
      </p:sp>
      <p:pic>
        <p:nvPicPr>
          <p:cNvPr id="1028" name="Picture 4" descr="plus image">
            <a:extLst>
              <a:ext uri="{FF2B5EF4-FFF2-40B4-BE49-F238E27FC236}">
                <a16:creationId xmlns:a16="http://schemas.microsoft.com/office/drawing/2014/main" id="{B627CFE4-BE96-D8FD-C598-06B70B0EC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36" y="1622652"/>
            <a:ext cx="381000" cy="3937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057B997E-BF93-0A43-26BD-1040B063983B}"/>
              </a:ext>
            </a:extLst>
          </p:cNvPr>
          <p:cNvSpPr txBox="1">
            <a:spLocks/>
          </p:cNvSpPr>
          <p:nvPr/>
        </p:nvSpPr>
        <p:spPr>
          <a:xfrm>
            <a:off x="19396601" y="12976152"/>
            <a:ext cx="274114"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latin typeface="Arial" panose="020B0604020202020204" pitchFamily="34" charset="0"/>
                <a:cs typeface="Arial" panose="020B0604020202020204" pitchFamily="34" charset="0"/>
              </a:rPr>
              <a:pPr/>
              <a:t>31</a:t>
            </a:fld>
            <a:endParaRPr lang="en-US" dirty="0">
              <a:latin typeface="Arial" panose="020B0604020202020204" pitchFamily="34" charset="0"/>
              <a:cs typeface="Arial" panose="020B0604020202020204" pitchFamily="34" charset="0"/>
            </a:endParaRPr>
          </a:p>
        </p:txBody>
      </p:sp>
      <p:sp>
        <p:nvSpPr>
          <p:cNvPr id="8" name="Text">
            <a:extLst>
              <a:ext uri="{FF2B5EF4-FFF2-40B4-BE49-F238E27FC236}">
                <a16:creationId xmlns:a16="http://schemas.microsoft.com/office/drawing/2014/main" id="{B6C12DE8-6954-7DB2-F1BD-7D72749E2B3B}"/>
              </a:ext>
            </a:extLst>
          </p:cNvPr>
          <p:cNvSpPr txBox="1">
            <a:spLocks/>
          </p:cNvSpPr>
          <p:nvPr/>
        </p:nvSpPr>
        <p:spPr>
          <a:xfrm>
            <a:off x="5733536" y="47602"/>
            <a:ext cx="6830998" cy="64633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sz="7200">
                <a:solidFill>
                  <a:srgbClr val="FFFFFF"/>
                </a:solidFill>
                <a:latin typeface="+mj-lt"/>
                <a:ea typeface="+mj-ea"/>
                <a:cs typeface="+mj-cs"/>
                <a:sym typeface="Calibri"/>
              </a:defRPr>
            </a:pPr>
            <a:r>
              <a:rPr lang="en-US" sz="4000" dirty="0">
                <a:solidFill>
                  <a:srgbClr val="FF0000"/>
                </a:solidFill>
                <a:latin typeface="Arial" panose="020B0604020202020204" pitchFamily="34" charset="0"/>
                <a:ea typeface="+mj-ea"/>
                <a:cs typeface="Arial" panose="020B0604020202020204" pitchFamily="34" charset="0"/>
                <a:sym typeface="Calibri"/>
              </a:rPr>
              <a:t>n</a:t>
            </a:r>
            <a:r>
              <a:rPr lang="en-US" sz="4000" dirty="0">
                <a:latin typeface="Arial" panose="020B0604020202020204" pitchFamily="34" charset="0"/>
                <a:ea typeface="+mj-ea"/>
                <a:cs typeface="Arial" panose="020B0604020202020204" pitchFamily="34" charset="0"/>
                <a:sym typeface="Calibri"/>
              </a:rPr>
              <a:t>eutrons for EURO-LABS</a:t>
            </a:r>
          </a:p>
        </p:txBody>
      </p:sp>
      <p:pic>
        <p:nvPicPr>
          <p:cNvPr id="5" name="Picture 4">
            <a:extLst>
              <a:ext uri="{FF2B5EF4-FFF2-40B4-BE49-F238E27FC236}">
                <a16:creationId xmlns:a16="http://schemas.microsoft.com/office/drawing/2014/main" id="{37BCDB94-B85D-F6DD-FFB7-F7F8E2686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6015553"/>
            <a:ext cx="856259" cy="842447"/>
          </a:xfrm>
          <a:prstGeom prst="rect">
            <a:avLst/>
          </a:prstGeom>
        </p:spPr>
      </p:pic>
      <p:pic>
        <p:nvPicPr>
          <p:cNvPr id="6" name="Picture 5">
            <a:extLst>
              <a:ext uri="{FF2B5EF4-FFF2-40B4-BE49-F238E27FC236}">
                <a16:creationId xmlns:a16="http://schemas.microsoft.com/office/drawing/2014/main" id="{8325CC5A-1957-9D5F-804F-5A5B6C4C8C21}"/>
              </a:ext>
            </a:extLst>
          </p:cNvPr>
          <p:cNvPicPr>
            <a:picLocks noChangeAspect="1"/>
          </p:cNvPicPr>
          <p:nvPr/>
        </p:nvPicPr>
        <p:blipFill>
          <a:blip r:embed="rId4"/>
          <a:stretch>
            <a:fillRect/>
          </a:stretch>
        </p:blipFill>
        <p:spPr>
          <a:xfrm>
            <a:off x="10739023" y="5850083"/>
            <a:ext cx="1449696" cy="1012706"/>
          </a:xfrm>
          <a:prstGeom prst="rect">
            <a:avLst/>
          </a:prstGeom>
          <a:solidFill>
            <a:schemeClr val="bg1"/>
          </a:solidFill>
        </p:spPr>
      </p:pic>
      <p:graphicFrame>
        <p:nvGraphicFramePr>
          <p:cNvPr id="7" name="Table 6">
            <a:extLst>
              <a:ext uri="{FF2B5EF4-FFF2-40B4-BE49-F238E27FC236}">
                <a16:creationId xmlns:a16="http://schemas.microsoft.com/office/drawing/2014/main" id="{D9C7D360-F21C-75F2-5DC0-E96ADB23182B}"/>
              </a:ext>
            </a:extLst>
          </p:cNvPr>
          <p:cNvGraphicFramePr>
            <a:graphicFrameLocks noGrp="1"/>
          </p:cNvGraphicFramePr>
          <p:nvPr/>
        </p:nvGraphicFramePr>
        <p:xfrm>
          <a:off x="838200" y="2659063"/>
          <a:ext cx="10515601" cy="1541292"/>
        </p:xfrm>
        <a:graphic>
          <a:graphicData uri="http://schemas.openxmlformats.org/drawingml/2006/table">
            <a:tbl>
              <a:tblPr>
                <a:tableStyleId>{5C22544A-7EE6-4342-B048-85BDC9FD1C3A}</a:tableStyleId>
              </a:tblPr>
              <a:tblGrid>
                <a:gridCol w="3447229">
                  <a:extLst>
                    <a:ext uri="{9D8B030D-6E8A-4147-A177-3AD203B41FA5}">
                      <a16:colId xmlns:a16="http://schemas.microsoft.com/office/drawing/2014/main" val="2644670915"/>
                    </a:ext>
                  </a:extLst>
                </a:gridCol>
                <a:gridCol w="1260878">
                  <a:extLst>
                    <a:ext uri="{9D8B030D-6E8A-4147-A177-3AD203B41FA5}">
                      <a16:colId xmlns:a16="http://schemas.microsoft.com/office/drawing/2014/main" val="1236311979"/>
                    </a:ext>
                  </a:extLst>
                </a:gridCol>
                <a:gridCol w="1167710">
                  <a:extLst>
                    <a:ext uri="{9D8B030D-6E8A-4147-A177-3AD203B41FA5}">
                      <a16:colId xmlns:a16="http://schemas.microsoft.com/office/drawing/2014/main" val="3459872723"/>
                    </a:ext>
                  </a:extLst>
                </a:gridCol>
                <a:gridCol w="1416159">
                  <a:extLst>
                    <a:ext uri="{9D8B030D-6E8A-4147-A177-3AD203B41FA5}">
                      <a16:colId xmlns:a16="http://schemas.microsoft.com/office/drawing/2014/main" val="1203828298"/>
                    </a:ext>
                  </a:extLst>
                </a:gridCol>
                <a:gridCol w="1658397">
                  <a:extLst>
                    <a:ext uri="{9D8B030D-6E8A-4147-A177-3AD203B41FA5}">
                      <a16:colId xmlns:a16="http://schemas.microsoft.com/office/drawing/2014/main" val="2734041277"/>
                    </a:ext>
                  </a:extLst>
                </a:gridCol>
                <a:gridCol w="1565228">
                  <a:extLst>
                    <a:ext uri="{9D8B030D-6E8A-4147-A177-3AD203B41FA5}">
                      <a16:colId xmlns:a16="http://schemas.microsoft.com/office/drawing/2014/main" val="3169004013"/>
                    </a:ext>
                  </a:extLst>
                </a:gridCol>
              </a:tblGrid>
              <a:tr h="256882">
                <a:tc>
                  <a:txBody>
                    <a:bodyPr/>
                    <a:lstStyle/>
                    <a:p>
                      <a:pPr algn="l" fontAlgn="b">
                        <a:buNone/>
                      </a:pPr>
                      <a:r>
                        <a:rPr lang="en-CH" sz="800" u="none" strike="noStrike">
                          <a:effectLst/>
                        </a:rPr>
                        <a:t>   </a:t>
                      </a:r>
                      <a:endParaRPr lang="en-CH" sz="800" b="1"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TOTAL</a:t>
                      </a:r>
                      <a:endParaRPr lang="en-CH" sz="1600" b="1"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n_TOF2</a:t>
                      </a:r>
                      <a:endParaRPr lang="en-CH" sz="1600" b="1"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GANIL/NFS</a:t>
                      </a:r>
                      <a:endParaRPr lang="en-CH" sz="1600" b="1"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IJC Lab/ALTO</a:t>
                      </a:r>
                      <a:endParaRPr lang="en-CH" sz="1600" b="1"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CLEAR/CNA</a:t>
                      </a:r>
                      <a:endParaRPr lang="en-CH" sz="1600" b="1" i="0" u="none" strike="noStrike">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3458609580"/>
                  </a:ext>
                </a:extLst>
              </a:tr>
              <a:tr h="256882">
                <a:tc>
                  <a:txBody>
                    <a:bodyPr/>
                    <a:lstStyle/>
                    <a:p>
                      <a:pPr algn="l" rtl="0" fontAlgn="ctr">
                        <a:buNone/>
                      </a:pPr>
                      <a:r>
                        <a:rPr lang="en-CH" sz="1600" u="none" strike="noStrike">
                          <a:effectLst/>
                        </a:rPr>
                        <a:t>Planned Access Units (AUs):</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503</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fontAlgn="b">
                        <a:buNone/>
                      </a:pPr>
                      <a:r>
                        <a:rPr lang="en-CH" sz="1600" u="none" strike="noStrike">
                          <a:effectLst/>
                        </a:rPr>
                        <a:t>-</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640</a:t>
                      </a:r>
                      <a:endParaRPr lang="en-CH" sz="1600" b="0" i="0" u="none" strike="noStrike">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2150330528"/>
                  </a:ext>
                </a:extLst>
              </a:tr>
              <a:tr h="256882">
                <a:tc>
                  <a:txBody>
                    <a:bodyPr/>
                    <a:lstStyle/>
                    <a:p>
                      <a:pPr algn="l" rtl="0" fontAlgn="ctr">
                        <a:buNone/>
                      </a:pPr>
                      <a:r>
                        <a:rPr lang="en-CH" sz="1600" u="none" strike="noStrike">
                          <a:effectLst/>
                        </a:rPr>
                        <a:t>Effective AUs delivered: </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2974</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2144</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fontAlgn="b">
                        <a:buNone/>
                      </a:pPr>
                      <a:r>
                        <a:rPr lang="en-CH" sz="1600" u="none" strike="noStrike">
                          <a:effectLst/>
                        </a:rPr>
                        <a:t>92</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42</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696</a:t>
                      </a:r>
                      <a:endParaRPr lang="en-CH" sz="1600" b="0" i="0" u="none" strike="noStrike">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3009950255"/>
                  </a:ext>
                </a:extLst>
              </a:tr>
              <a:tr h="256882">
                <a:tc>
                  <a:txBody>
                    <a:bodyPr/>
                    <a:lstStyle/>
                    <a:p>
                      <a:pPr algn="l" rtl="0" fontAlgn="ctr">
                        <a:buNone/>
                      </a:pPr>
                      <a:r>
                        <a:rPr lang="en-CH" sz="1600" u="none" strike="noStrike">
                          <a:effectLst/>
                        </a:rPr>
                        <a:t>Number of experiments funded: </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62</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40</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fontAlgn="b">
                        <a:buNone/>
                      </a:pPr>
                      <a:r>
                        <a:rPr lang="en-CH" sz="1600" u="none" strike="noStrike">
                          <a:effectLst/>
                        </a:rPr>
                        <a:t>5</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3</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14</a:t>
                      </a:r>
                      <a:endParaRPr lang="en-CH" sz="1600" b="0" i="0" u="none" strike="noStrike">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986747913"/>
                  </a:ext>
                </a:extLst>
              </a:tr>
              <a:tr h="256882">
                <a:tc>
                  <a:txBody>
                    <a:bodyPr/>
                    <a:lstStyle/>
                    <a:p>
                      <a:pPr algn="l" rtl="0" fontAlgn="ctr">
                        <a:buNone/>
                      </a:pPr>
                      <a:r>
                        <a:rPr lang="en-CH" sz="1600" u="none" strike="noStrike">
                          <a:effectLst/>
                        </a:rPr>
                        <a:t>Number of users supported:     </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192</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102</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fontAlgn="b">
                        <a:buNone/>
                      </a:pPr>
                      <a:r>
                        <a:rPr lang="en-CH" sz="1600" u="none" strike="noStrike">
                          <a:effectLst/>
                        </a:rPr>
                        <a:t>30</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14</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46</a:t>
                      </a:r>
                      <a:endParaRPr lang="en-CH" sz="1600" b="0" i="0" u="none" strike="noStrike">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206207804"/>
                  </a:ext>
                </a:extLst>
              </a:tr>
              <a:tr h="256882">
                <a:tc>
                  <a:txBody>
                    <a:bodyPr/>
                    <a:lstStyle/>
                    <a:p>
                      <a:pPr algn="l" rtl="0" fontAlgn="ctr">
                        <a:buNone/>
                      </a:pPr>
                      <a:r>
                        <a:rPr lang="en-CH" sz="1600" u="none" strike="noStrike">
                          <a:effectLst/>
                        </a:rPr>
                        <a:t>All users participating in projects:</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395</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rtl="0" fontAlgn="ctr">
                        <a:buNone/>
                      </a:pPr>
                      <a:r>
                        <a:rPr lang="en-CH" sz="1600" u="none" strike="noStrike">
                          <a:effectLst/>
                        </a:rPr>
                        <a:t>274</a:t>
                      </a:r>
                      <a:endParaRPr lang="en-CH" sz="1600" b="0" i="0" u="none" strike="noStrike">
                        <a:solidFill>
                          <a:srgbClr val="104861"/>
                        </a:solidFill>
                        <a:effectLst/>
                        <a:latin typeface="Calibri" panose="020F0502020204030204" pitchFamily="34" charset="0"/>
                      </a:endParaRPr>
                    </a:p>
                  </a:txBody>
                  <a:tcPr marL="6215" marR="6215" marT="6215" marB="0" anchor="ctr"/>
                </a:tc>
                <a:tc>
                  <a:txBody>
                    <a:bodyPr/>
                    <a:lstStyle/>
                    <a:p>
                      <a:pPr algn="ctr" fontAlgn="b">
                        <a:buNone/>
                      </a:pPr>
                      <a:r>
                        <a:rPr lang="en-CH" sz="1600" u="none" strike="noStrike">
                          <a:effectLst/>
                        </a:rPr>
                        <a:t>30</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a:effectLst/>
                        </a:rPr>
                        <a:t>45</a:t>
                      </a:r>
                      <a:endParaRPr lang="en-CH" sz="1600" b="0" i="0" u="none" strike="noStrike">
                        <a:solidFill>
                          <a:srgbClr val="104861"/>
                        </a:solidFill>
                        <a:effectLst/>
                        <a:latin typeface="Calibri" panose="020F0502020204030204" pitchFamily="34" charset="0"/>
                      </a:endParaRPr>
                    </a:p>
                  </a:txBody>
                  <a:tcPr marL="6215" marR="6215" marT="6215" marB="0" anchor="b"/>
                </a:tc>
                <a:tc>
                  <a:txBody>
                    <a:bodyPr/>
                    <a:lstStyle/>
                    <a:p>
                      <a:pPr algn="ctr" fontAlgn="b">
                        <a:buNone/>
                      </a:pPr>
                      <a:r>
                        <a:rPr lang="en-CH" sz="1600" u="none" strike="noStrike" dirty="0">
                          <a:effectLst/>
                        </a:rPr>
                        <a:t>46</a:t>
                      </a:r>
                      <a:endParaRPr lang="en-CH" sz="1600" b="0" i="0" u="none" strike="noStrike" dirty="0">
                        <a:solidFill>
                          <a:srgbClr val="104861"/>
                        </a:solidFill>
                        <a:effectLst/>
                        <a:latin typeface="Calibri" panose="020F0502020204030204" pitchFamily="34" charset="0"/>
                      </a:endParaRPr>
                    </a:p>
                  </a:txBody>
                  <a:tcPr marL="6215" marR="6215" marT="6215" marB="0" anchor="b"/>
                </a:tc>
                <a:extLst>
                  <a:ext uri="{0D108BD9-81ED-4DB2-BD59-A6C34878D82A}">
                    <a16:rowId xmlns:a16="http://schemas.microsoft.com/office/drawing/2014/main" val="2549234578"/>
                  </a:ext>
                </a:extLst>
              </a:tr>
            </a:tbl>
          </a:graphicData>
        </a:graphic>
      </p:graphicFrame>
    </p:spTree>
    <p:extLst>
      <p:ext uri="{BB962C8B-B14F-4D97-AF65-F5344CB8AC3E}">
        <p14:creationId xmlns:p14="http://schemas.microsoft.com/office/powerpoint/2010/main" val="127280728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4C1217-14AB-BFB9-451F-9A2E3D875FC8}"/>
              </a:ext>
            </a:extLst>
          </p:cNvPr>
          <p:cNvSpPr txBox="1"/>
          <p:nvPr/>
        </p:nvSpPr>
        <p:spPr>
          <a:xfrm>
            <a:off x="706772" y="2521059"/>
            <a:ext cx="1863011" cy="707886"/>
          </a:xfrm>
          <a:prstGeom prst="rect">
            <a:avLst/>
          </a:prstGeom>
          <a:noFill/>
        </p:spPr>
        <p:txBody>
          <a:bodyPr wrap="none" rtlCol="0">
            <a:spAutoFit/>
          </a:bodyPr>
          <a:lstStyle/>
          <a:p>
            <a:r>
              <a:rPr lang="en-US" sz="4000" dirty="0"/>
              <a:t>The End</a:t>
            </a:r>
          </a:p>
        </p:txBody>
      </p:sp>
    </p:spTree>
    <p:extLst>
      <p:ext uri="{BB962C8B-B14F-4D97-AF65-F5344CB8AC3E}">
        <p14:creationId xmlns:p14="http://schemas.microsoft.com/office/powerpoint/2010/main" val="9460687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6356-F133-5C19-8762-1CF5F07227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0AF1E5-8504-82D8-457D-D8301871D9DD}"/>
              </a:ext>
            </a:extLst>
          </p:cNvPr>
          <p:cNvPicPr>
            <a:picLocks noChangeAspect="1"/>
          </p:cNvPicPr>
          <p:nvPr/>
        </p:nvPicPr>
        <p:blipFill>
          <a:blip r:embed="rId2"/>
          <a:stretch>
            <a:fillRect/>
          </a:stretch>
        </p:blipFill>
        <p:spPr>
          <a:xfrm>
            <a:off x="10739023" y="6000932"/>
            <a:ext cx="1449696" cy="1012706"/>
          </a:xfrm>
          <a:prstGeom prst="rect">
            <a:avLst/>
          </a:prstGeom>
        </p:spPr>
      </p:pic>
      <p:pic>
        <p:nvPicPr>
          <p:cNvPr id="3" name="Picture 2" descr="A blue logo with text&#10;&#10;Description automatically generated">
            <a:extLst>
              <a:ext uri="{FF2B5EF4-FFF2-40B4-BE49-F238E27FC236}">
                <a16:creationId xmlns:a16="http://schemas.microsoft.com/office/drawing/2014/main" id="{7A4DAA25-3EF6-4C6F-9035-9B6B23A63A32}"/>
              </a:ext>
            </a:extLst>
          </p:cNvPr>
          <p:cNvPicPr>
            <a:picLocks noChangeAspect="1"/>
          </p:cNvPicPr>
          <p:nvPr/>
        </p:nvPicPr>
        <p:blipFill>
          <a:blip r:embed="rId3"/>
          <a:stretch>
            <a:fillRect/>
          </a:stretch>
        </p:blipFill>
        <p:spPr>
          <a:xfrm>
            <a:off x="0" y="5765478"/>
            <a:ext cx="1097466" cy="1092522"/>
          </a:xfrm>
          <a:prstGeom prst="rect">
            <a:avLst/>
          </a:prstGeom>
        </p:spPr>
      </p:pic>
    </p:spTree>
    <p:extLst>
      <p:ext uri="{BB962C8B-B14F-4D97-AF65-F5344CB8AC3E}">
        <p14:creationId xmlns:p14="http://schemas.microsoft.com/office/powerpoint/2010/main" val="400827160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3929-D714-3565-7912-40894D453F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CFC8D5-9947-7C37-0402-2D5C86680817}"/>
              </a:ext>
            </a:extLst>
          </p:cNvPr>
          <p:cNvPicPr>
            <a:picLocks noChangeAspect="1"/>
          </p:cNvPicPr>
          <p:nvPr/>
        </p:nvPicPr>
        <p:blipFill>
          <a:blip r:embed="rId2"/>
          <a:stretch>
            <a:fillRect/>
          </a:stretch>
        </p:blipFill>
        <p:spPr>
          <a:xfrm>
            <a:off x="10739023" y="6000932"/>
            <a:ext cx="1449696" cy="1012706"/>
          </a:xfrm>
          <a:prstGeom prst="rect">
            <a:avLst/>
          </a:prstGeom>
        </p:spPr>
      </p:pic>
      <p:pic>
        <p:nvPicPr>
          <p:cNvPr id="3" name="Picture 2" descr="A blue logo with text&#10;&#10;Description automatically generated">
            <a:extLst>
              <a:ext uri="{FF2B5EF4-FFF2-40B4-BE49-F238E27FC236}">
                <a16:creationId xmlns:a16="http://schemas.microsoft.com/office/drawing/2014/main" id="{5B522CD7-E97B-3F6E-0C33-CED0ED762294}"/>
              </a:ext>
            </a:extLst>
          </p:cNvPr>
          <p:cNvPicPr>
            <a:picLocks noChangeAspect="1"/>
          </p:cNvPicPr>
          <p:nvPr/>
        </p:nvPicPr>
        <p:blipFill>
          <a:blip r:embed="rId3"/>
          <a:stretch>
            <a:fillRect/>
          </a:stretch>
        </p:blipFill>
        <p:spPr>
          <a:xfrm>
            <a:off x="0" y="5765478"/>
            <a:ext cx="1097466" cy="1092522"/>
          </a:xfrm>
          <a:prstGeom prst="rect">
            <a:avLst/>
          </a:prstGeom>
        </p:spPr>
      </p:pic>
    </p:spTree>
    <p:extLst>
      <p:ext uri="{BB962C8B-B14F-4D97-AF65-F5344CB8AC3E}">
        <p14:creationId xmlns:p14="http://schemas.microsoft.com/office/powerpoint/2010/main" val="65281484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6B023-3E4F-4C4A-889B-D2E36B8FD2A0}"/>
              </a:ext>
            </a:extLst>
          </p:cNvPr>
          <p:cNvPicPr>
            <a:picLocks noChangeAspect="1"/>
          </p:cNvPicPr>
          <p:nvPr/>
        </p:nvPicPr>
        <p:blipFill>
          <a:blip r:embed="rId3"/>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51EB8930-534F-C44E-8EAD-000BFE35A4C2}"/>
              </a:ext>
            </a:extLst>
          </p:cNvPr>
          <p:cNvPicPr>
            <a:picLocks noChangeAspect="1"/>
          </p:cNvPicPr>
          <p:nvPr/>
        </p:nvPicPr>
        <p:blipFill>
          <a:blip r:embed="rId4">
            <a:alphaModFix/>
          </a:blip>
          <a:stretch>
            <a:fillRect/>
          </a:stretch>
        </p:blipFill>
        <p:spPr>
          <a:xfrm>
            <a:off x="165098" y="5895394"/>
            <a:ext cx="806448" cy="796136"/>
          </a:xfrm>
          <a:prstGeom prst="rect">
            <a:avLst/>
          </a:prstGeom>
          <a:solidFill>
            <a:schemeClr val="bg1"/>
          </a:solidFill>
          <a:effectLst/>
        </p:spPr>
      </p:pic>
      <p:sp>
        <p:nvSpPr>
          <p:cNvPr id="29" name="Rectangle 28">
            <a:extLst>
              <a:ext uri="{FF2B5EF4-FFF2-40B4-BE49-F238E27FC236}">
                <a16:creationId xmlns:a16="http://schemas.microsoft.com/office/drawing/2014/main" id="{BB883808-9D23-2849-A263-201C57D9D4B9}"/>
              </a:ext>
            </a:extLst>
          </p:cNvPr>
          <p:cNvSpPr/>
          <p:nvPr/>
        </p:nvSpPr>
        <p:spPr>
          <a:xfrm>
            <a:off x="1223319" y="5793732"/>
            <a:ext cx="10240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Observation of Anomalous Internal Pair Creation in </a:t>
            </a:r>
            <a:r>
              <a:rPr kumimoji="0" lang="en-US" sz="1400" b="0" i="1" u="none" strike="noStrike" kern="1200" cap="none" spc="0" normalizeH="0" baseline="30000" noProof="0" dirty="0">
                <a:ln>
                  <a:noFill/>
                </a:ln>
                <a:solidFill>
                  <a:prstClr val="black"/>
                </a:solidFill>
                <a:effectLst/>
                <a:uLnTx/>
                <a:uFillTx/>
                <a:latin typeface="Calibri" panose="020F0502020204030204"/>
                <a:ea typeface="+mn-ea"/>
                <a:cs typeface="+mn-cs"/>
              </a:rPr>
              <a:t>8</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Be: A Possible Indication of a Light, Neutral Boson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A.J.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Physical Review Letters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116</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042501 (2016)</a:t>
            </a:r>
          </a:p>
        </p:txBody>
      </p:sp>
      <p:sp>
        <p:nvSpPr>
          <p:cNvPr id="31" name="TextBox 30">
            <a:extLst>
              <a:ext uri="{FF2B5EF4-FFF2-40B4-BE49-F238E27FC236}">
                <a16:creationId xmlns:a16="http://schemas.microsoft.com/office/drawing/2014/main" id="{DE0AD491-DA40-7C40-AE7F-55ECF407B9D7}"/>
              </a:ext>
            </a:extLst>
          </p:cNvPr>
          <p:cNvSpPr txBox="1"/>
          <p:nvPr/>
        </p:nvSpPr>
        <p:spPr>
          <a:xfrm>
            <a:off x="451946" y="166470"/>
            <a:ext cx="24465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7</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Li(</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8</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Be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C8B7C5B-DEDC-3B41-9478-F795A4977C4D}"/>
              </a:ext>
            </a:extLst>
          </p:cNvPr>
          <p:cNvSpPr txBox="1"/>
          <p:nvPr/>
        </p:nvSpPr>
        <p:spPr>
          <a:xfrm>
            <a:off x="7937090" y="104536"/>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X17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16.70  ±  0.35</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stat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0.70</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syst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MeV </a:t>
            </a:r>
          </a:p>
        </p:txBody>
      </p:sp>
      <p:sp>
        <p:nvSpPr>
          <p:cNvPr id="33" name="TextBox 32">
            <a:extLst>
              <a:ext uri="{FF2B5EF4-FFF2-40B4-BE49-F238E27FC236}">
                <a16:creationId xmlns:a16="http://schemas.microsoft.com/office/drawing/2014/main" id="{092A1F2B-EC13-B043-B49C-A6E98BD1F3A5}"/>
              </a:ext>
            </a:extLst>
          </p:cNvPr>
          <p:cNvSpPr txBox="1"/>
          <p:nvPr/>
        </p:nvSpPr>
        <p:spPr>
          <a:xfrm>
            <a:off x="8676395" y="485161"/>
            <a:ext cx="2324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statistical evidence: 5𝜎</a:t>
            </a:r>
          </a:p>
        </p:txBody>
      </p:sp>
      <p:pic>
        <p:nvPicPr>
          <p:cNvPr id="43" name="Picture 42">
            <a:extLst>
              <a:ext uri="{FF2B5EF4-FFF2-40B4-BE49-F238E27FC236}">
                <a16:creationId xmlns:a16="http://schemas.microsoft.com/office/drawing/2014/main" id="{751064C2-6F16-AA4F-885A-56300989D316}"/>
              </a:ext>
            </a:extLst>
          </p:cNvPr>
          <p:cNvPicPr>
            <a:picLocks noChangeAspect="1"/>
          </p:cNvPicPr>
          <p:nvPr/>
        </p:nvPicPr>
        <p:blipFill>
          <a:blip r:embed="rId6"/>
          <a:stretch>
            <a:fillRect/>
          </a:stretch>
        </p:blipFill>
        <p:spPr>
          <a:xfrm>
            <a:off x="7599405" y="699482"/>
            <a:ext cx="4147586" cy="4791719"/>
          </a:xfrm>
          <a:prstGeom prst="rect">
            <a:avLst/>
          </a:prstGeom>
        </p:spPr>
      </p:pic>
      <p:sp>
        <p:nvSpPr>
          <p:cNvPr id="44" name="TextBox 43">
            <a:extLst>
              <a:ext uri="{FF2B5EF4-FFF2-40B4-BE49-F238E27FC236}">
                <a16:creationId xmlns:a16="http://schemas.microsoft.com/office/drawing/2014/main" id="{2DD09E53-BD01-1542-A257-1A2FA2259FB1}"/>
              </a:ext>
            </a:extLst>
          </p:cNvPr>
          <p:cNvSpPr txBox="1"/>
          <p:nvPr/>
        </p:nvSpPr>
        <p:spPr>
          <a:xfrm>
            <a:off x="3185556" y="150702"/>
            <a:ext cx="42099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M1 (IS+IV) transitions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the two 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states to the ground-state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(converted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a:t>
            </a:r>
          </a:p>
        </p:txBody>
      </p:sp>
      <p:pic>
        <p:nvPicPr>
          <p:cNvPr id="48" name="Picture 47" descr="Diagram&#10;&#10;Description automatically generated">
            <a:extLst>
              <a:ext uri="{FF2B5EF4-FFF2-40B4-BE49-F238E27FC236}">
                <a16:creationId xmlns:a16="http://schemas.microsoft.com/office/drawing/2014/main" id="{62A61B54-13EF-784F-81B9-F15CBDB45F3E}"/>
              </a:ext>
            </a:extLst>
          </p:cNvPr>
          <p:cNvPicPr>
            <a:picLocks noChangeAspect="1"/>
          </p:cNvPicPr>
          <p:nvPr/>
        </p:nvPicPr>
        <p:blipFill>
          <a:blip r:embed="rId7"/>
          <a:stretch>
            <a:fillRect/>
          </a:stretch>
        </p:blipFill>
        <p:spPr>
          <a:xfrm>
            <a:off x="568322" y="1069069"/>
            <a:ext cx="5524500" cy="4508500"/>
          </a:xfrm>
          <a:prstGeom prst="rect">
            <a:avLst/>
          </a:prstGeom>
        </p:spPr>
      </p:pic>
    </p:spTree>
    <p:extLst>
      <p:ext uri="{BB962C8B-B14F-4D97-AF65-F5344CB8AC3E}">
        <p14:creationId xmlns:p14="http://schemas.microsoft.com/office/powerpoint/2010/main" val="20287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4175-423C-A0E4-8BC4-C1A08BF05E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19A6D3-A291-6B6D-CB9E-8F5EA878E720}"/>
              </a:ext>
            </a:extLst>
          </p:cNvPr>
          <p:cNvPicPr>
            <a:picLocks noChangeAspect="1"/>
          </p:cNvPicPr>
          <p:nvPr/>
        </p:nvPicPr>
        <p:blipFill>
          <a:blip r:embed="rId2"/>
          <a:stretch>
            <a:fillRect/>
          </a:stretch>
        </p:blipFill>
        <p:spPr>
          <a:xfrm>
            <a:off x="10739023" y="5815577"/>
            <a:ext cx="1449696" cy="1012706"/>
          </a:xfrm>
          <a:prstGeom prst="rect">
            <a:avLst/>
          </a:prstGeom>
        </p:spPr>
      </p:pic>
      <p:sp>
        <p:nvSpPr>
          <p:cNvPr id="7" name="TextBox 6">
            <a:extLst>
              <a:ext uri="{FF2B5EF4-FFF2-40B4-BE49-F238E27FC236}">
                <a16:creationId xmlns:a16="http://schemas.microsoft.com/office/drawing/2014/main" id="{25E49627-C0B5-D2AB-B04E-4C67E9FCC792}"/>
              </a:ext>
            </a:extLst>
          </p:cNvPr>
          <p:cNvSpPr txBox="1"/>
          <p:nvPr/>
        </p:nvSpPr>
        <p:spPr>
          <a:xfrm>
            <a:off x="7937090" y="104536"/>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X17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17.03  ±  0.11</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stat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0.20</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syst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MeV </a:t>
            </a:r>
          </a:p>
        </p:txBody>
      </p:sp>
      <p:pic>
        <p:nvPicPr>
          <p:cNvPr id="5" name="Picture 4">
            <a:extLst>
              <a:ext uri="{FF2B5EF4-FFF2-40B4-BE49-F238E27FC236}">
                <a16:creationId xmlns:a16="http://schemas.microsoft.com/office/drawing/2014/main" id="{C4E06FD5-DF38-C9E0-45E2-0849B03F54A2}"/>
              </a:ext>
            </a:extLst>
          </p:cNvPr>
          <p:cNvPicPr>
            <a:picLocks noChangeAspect="1"/>
          </p:cNvPicPr>
          <p:nvPr/>
        </p:nvPicPr>
        <p:blipFill>
          <a:blip r:embed="rId3">
            <a:alphaModFix/>
          </a:blip>
          <a:stretch>
            <a:fillRect/>
          </a:stretch>
        </p:blipFill>
        <p:spPr>
          <a:xfrm>
            <a:off x="165098" y="5895394"/>
            <a:ext cx="806448" cy="796136"/>
          </a:xfrm>
          <a:prstGeom prst="rect">
            <a:avLst/>
          </a:prstGeom>
          <a:solidFill>
            <a:schemeClr val="bg1"/>
          </a:solidFill>
          <a:effectLst/>
        </p:spPr>
      </p:pic>
      <p:sp>
        <p:nvSpPr>
          <p:cNvPr id="9" name="TextBox 8">
            <a:extLst>
              <a:ext uri="{FF2B5EF4-FFF2-40B4-BE49-F238E27FC236}">
                <a16:creationId xmlns:a16="http://schemas.microsoft.com/office/drawing/2014/main" id="{2DC199A1-0F79-BFB1-D709-D463E24FA475}"/>
              </a:ext>
            </a:extLst>
          </p:cNvPr>
          <p:cNvSpPr txBox="1"/>
          <p:nvPr/>
        </p:nvSpPr>
        <p:spPr>
          <a:xfrm>
            <a:off x="451946" y="166470"/>
            <a:ext cx="24737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30000" dirty="0">
                <a:solidFill>
                  <a:srgbClr val="4472C4">
                    <a:lumMod val="50000"/>
                  </a:srgbClr>
                </a:solidFill>
                <a:effectLst>
                  <a:outerShdw blurRad="50800" dist="38100" dir="2700000" algn="tl" rotWithShape="0">
                    <a:prstClr val="black">
                      <a:alpha val="40000"/>
                    </a:prstClr>
                  </a:outerShdw>
                </a:effectLst>
                <a:latin typeface="Calibri" panose="020F0502020204030204"/>
              </a:rPr>
              <a:t>11</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B(</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lang="en-US" sz="3200" baseline="30000" dirty="0">
                <a:solidFill>
                  <a:srgbClr val="4472C4">
                    <a:lumMod val="50000"/>
                  </a:srgbClr>
                </a:solidFill>
                <a:effectLst>
                  <a:outerShdw blurRad="50800" dist="38100" dir="2700000" algn="tl" rotWithShape="0">
                    <a:prstClr val="black">
                      <a:alpha val="40000"/>
                    </a:prstClr>
                  </a:outerShdw>
                </a:effectLst>
                <a:latin typeface="Calibri" panose="020F0502020204030204"/>
              </a:rPr>
              <a:t>12</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C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CE775CA-5B1B-56F1-1EBA-A5A660D8AE59}"/>
              </a:ext>
            </a:extLst>
          </p:cNvPr>
          <p:cNvSpPr txBox="1"/>
          <p:nvPr/>
        </p:nvSpPr>
        <p:spPr>
          <a:xfrm>
            <a:off x="3185556" y="150702"/>
            <a:ext cx="41650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a:t>
            </a:r>
            <a:r>
              <a:rPr lang="en-US" dirty="0">
                <a:solidFill>
                  <a:prstClr val="black"/>
                </a:solidFill>
                <a:latin typeface="Calibri" panose="020F0502020204030204"/>
              </a:rPr>
              <a:t>E1 transitions 1</a:t>
            </a:r>
            <a:r>
              <a:rPr lang="en-US" baseline="30000" dirty="0">
                <a:solidFill>
                  <a:prstClr val="black"/>
                </a:solidFill>
                <a:latin typeface="Calibri" panose="020F0502020204030204"/>
              </a:rPr>
              <a:t>-</a:t>
            </a:r>
            <a:r>
              <a:rPr lang="en-US" dirty="0">
                <a:solidFill>
                  <a:prstClr val="black"/>
                </a:solidFill>
                <a:latin typeface="Calibri" panose="020F0502020204030204"/>
              </a:rPr>
              <a:t> -&gt; 0</a:t>
            </a:r>
            <a:r>
              <a:rPr lang="en-US" baseline="30000" dirty="0">
                <a:solidFill>
                  <a:prstClr val="black"/>
                </a:solidFill>
                <a:latin typeface="Calibri" panose="020F0502020204030204"/>
              </a:rPr>
              <a:t>+</a:t>
            </a:r>
            <a:r>
              <a:rPr lang="en-US" dirty="0">
                <a:solidFill>
                  <a:prstClr val="black"/>
                </a:solidFill>
                <a:latin typeface="Calibri" panose="020F0502020204030204"/>
              </a:rPr>
              <a:t> </a:t>
            </a:r>
          </a:p>
        </p:txBody>
      </p:sp>
      <p:sp>
        <p:nvSpPr>
          <p:cNvPr id="14" name="Rectangle 13">
            <a:extLst>
              <a:ext uri="{FF2B5EF4-FFF2-40B4-BE49-F238E27FC236}">
                <a16:creationId xmlns:a16="http://schemas.microsoft.com/office/drawing/2014/main" id="{BC1FAAF9-155F-1F7C-5C4E-C416A4F47225}"/>
              </a:ext>
            </a:extLst>
          </p:cNvPr>
          <p:cNvSpPr/>
          <p:nvPr/>
        </p:nvSpPr>
        <p:spPr>
          <a:xfrm>
            <a:off x="1223319" y="5904945"/>
            <a:ext cx="10240552" cy="954107"/>
          </a:xfrm>
          <a:prstGeom prst="rect">
            <a:avLst/>
          </a:prstGeom>
        </p:spPr>
        <p:txBody>
          <a:bodyPr wrap="square">
            <a:spAutoFit/>
          </a:bodyPr>
          <a:lstStyle/>
          <a:p>
            <a:pPr lvl="0">
              <a:defRPr/>
            </a:pPr>
            <a:r>
              <a:rPr lang="en-GB" sz="1400" i="1" dirty="0"/>
              <a:t>New anomaly observed in </a:t>
            </a:r>
            <a:r>
              <a:rPr lang="en-GB" sz="1400" i="1" baseline="30000" dirty="0"/>
              <a:t>12</a:t>
            </a:r>
            <a:r>
              <a:rPr lang="en-GB" sz="1400" i="1" dirty="0"/>
              <a:t>C supports the existence and the vector character </a:t>
            </a:r>
          </a:p>
          <a:p>
            <a:pPr lvl="0">
              <a:defRPr/>
            </a:pPr>
            <a:r>
              <a:rPr lang="en-GB" sz="1400" i="1" dirty="0"/>
              <a:t>of the hypothetical X17 boson</a:t>
            </a:r>
            <a:endParaRPr kumimoji="0" lang="en-US" sz="1400" b="0" i="1"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rPr>
              <a:t> A.J. </a:t>
            </a:r>
            <a:r>
              <a:rPr kumimoji="0" lang="en-US" sz="1400" b="0" i="1" u="none" strike="noStrike" kern="1200" cap="none" spc="0" normalizeH="0" baseline="0" noProof="0" dirty="0">
                <a:ln>
                  <a:noFill/>
                </a:ln>
                <a:solidFill>
                  <a:prstClr val="black"/>
                </a:solidFill>
                <a:effectLst/>
                <a:uLnTx/>
                <a:uFillTx/>
                <a:latin typeface="Calibri" panose="020F0502020204030204"/>
              </a:rPr>
              <a:t>et al.</a:t>
            </a:r>
          </a:p>
          <a:p>
            <a:pPr lvl="0">
              <a:defRPr/>
            </a:pPr>
            <a:r>
              <a:rPr lang="en-US" sz="1400" i="1" dirty="0">
                <a:solidFill>
                  <a:prstClr val="black"/>
                </a:solidFill>
                <a:hlinkClick r:id="rId4"/>
              </a:rPr>
              <a:t>Phys. Rev. </a:t>
            </a:r>
            <a:r>
              <a:rPr lang="en-US" sz="1400" b="1" i="1" dirty="0">
                <a:solidFill>
                  <a:prstClr val="black"/>
                </a:solidFill>
                <a:hlinkClick r:id="rId4"/>
              </a:rPr>
              <a:t>C</a:t>
            </a:r>
            <a:r>
              <a:rPr lang="en-US" sz="1400" i="1" dirty="0">
                <a:solidFill>
                  <a:prstClr val="black"/>
                </a:solidFill>
                <a:hlinkClick r:id="rId4"/>
              </a:rPr>
              <a:t> 106, L061601</a:t>
            </a:r>
            <a:r>
              <a:rPr lang="en-US" sz="1400" i="1" dirty="0">
                <a:solidFill>
                  <a:prstClr val="black"/>
                </a:solidFill>
              </a:rPr>
              <a:t> (2022)</a:t>
            </a:r>
          </a:p>
        </p:txBody>
      </p:sp>
      <p:pic>
        <p:nvPicPr>
          <p:cNvPr id="13" name="Picture 12">
            <a:extLst>
              <a:ext uri="{FF2B5EF4-FFF2-40B4-BE49-F238E27FC236}">
                <a16:creationId xmlns:a16="http://schemas.microsoft.com/office/drawing/2014/main" id="{DE4B2E6A-5D8D-8303-022E-FAD99914F636}"/>
              </a:ext>
            </a:extLst>
          </p:cNvPr>
          <p:cNvPicPr>
            <a:picLocks noChangeAspect="1"/>
          </p:cNvPicPr>
          <p:nvPr/>
        </p:nvPicPr>
        <p:blipFill>
          <a:blip r:embed="rId5"/>
          <a:stretch>
            <a:fillRect/>
          </a:stretch>
        </p:blipFill>
        <p:spPr>
          <a:xfrm>
            <a:off x="728129" y="520034"/>
            <a:ext cx="3931682" cy="5384911"/>
          </a:xfrm>
          <a:prstGeom prst="rect">
            <a:avLst/>
          </a:prstGeom>
        </p:spPr>
      </p:pic>
      <p:pic>
        <p:nvPicPr>
          <p:cNvPr id="15" name="Picture 14">
            <a:extLst>
              <a:ext uri="{FF2B5EF4-FFF2-40B4-BE49-F238E27FC236}">
                <a16:creationId xmlns:a16="http://schemas.microsoft.com/office/drawing/2014/main" id="{CB39E7FC-B403-FA44-180D-14702F3A6343}"/>
              </a:ext>
            </a:extLst>
          </p:cNvPr>
          <p:cNvPicPr>
            <a:picLocks noChangeAspect="1"/>
          </p:cNvPicPr>
          <p:nvPr/>
        </p:nvPicPr>
        <p:blipFill>
          <a:blip r:embed="rId6"/>
          <a:srcRect t="6931" b="9521"/>
          <a:stretch>
            <a:fillRect/>
          </a:stretch>
        </p:blipFill>
        <p:spPr>
          <a:xfrm>
            <a:off x="7050757" y="557099"/>
            <a:ext cx="3328919" cy="6238323"/>
          </a:xfrm>
          <a:prstGeom prst="rect">
            <a:avLst/>
          </a:prstGeom>
        </p:spPr>
      </p:pic>
    </p:spTree>
    <p:extLst>
      <p:ext uri="{BB962C8B-B14F-4D97-AF65-F5344CB8AC3E}">
        <p14:creationId xmlns:p14="http://schemas.microsoft.com/office/powerpoint/2010/main" val="5796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9772-8997-E20F-30BA-8233E58F40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EA3D74-0E83-9EC0-9949-A031CFB33C70}"/>
              </a:ext>
            </a:extLst>
          </p:cNvPr>
          <p:cNvPicPr>
            <a:picLocks noChangeAspect="1"/>
          </p:cNvPicPr>
          <p:nvPr/>
        </p:nvPicPr>
        <p:blipFill>
          <a:blip r:embed="rId2"/>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C9933E9C-102B-2AF4-99B3-BCBF5727D4B2}"/>
              </a:ext>
            </a:extLst>
          </p:cNvPr>
          <p:cNvPicPr>
            <a:picLocks noChangeAspect="1"/>
          </p:cNvPicPr>
          <p:nvPr/>
        </p:nvPicPr>
        <p:blipFill>
          <a:blip r:embed="rId3">
            <a:alphaModFix/>
          </a:blip>
          <a:stretch>
            <a:fillRect/>
          </a:stretch>
        </p:blipFill>
        <p:spPr>
          <a:xfrm>
            <a:off x="165098" y="5895394"/>
            <a:ext cx="806448" cy="796136"/>
          </a:xfrm>
          <a:prstGeom prst="rect">
            <a:avLst/>
          </a:prstGeom>
          <a:solidFill>
            <a:schemeClr val="bg1"/>
          </a:solidFill>
          <a:effectLst/>
        </p:spPr>
      </p:pic>
      <p:sp>
        <p:nvSpPr>
          <p:cNvPr id="8" name="TextBox 7">
            <a:extLst>
              <a:ext uri="{FF2B5EF4-FFF2-40B4-BE49-F238E27FC236}">
                <a16:creationId xmlns:a16="http://schemas.microsoft.com/office/drawing/2014/main" id="{30DAF185-EB65-B8BD-8913-7BCD8A0D4203}"/>
              </a:ext>
            </a:extLst>
          </p:cNvPr>
          <p:cNvSpPr txBox="1"/>
          <p:nvPr/>
        </p:nvSpPr>
        <p:spPr>
          <a:xfrm>
            <a:off x="451946" y="166470"/>
            <a:ext cx="24689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3</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4</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C1E299F-7C77-A557-68FB-07AB9D740285}"/>
              </a:ext>
            </a:extLst>
          </p:cNvPr>
          <p:cNvSpPr txBox="1"/>
          <p:nvPr/>
        </p:nvSpPr>
        <p:spPr>
          <a:xfrm>
            <a:off x="3185556" y="150702"/>
            <a:ext cx="4387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DRC M1 + E1 transitions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6933133-ABE1-4AAC-FF64-0197DAD47AFD}"/>
                  </a:ext>
                </a:extLst>
              </p:cNvPr>
              <p:cNvSpPr txBox="1"/>
              <p:nvPr/>
            </p:nvSpPr>
            <p:spPr>
              <a:xfrm>
                <a:off x="6343595" y="1468176"/>
                <a:ext cx="5557099"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sPre>
                            <m:sPrePr>
                              <m:ctrlPr>
                                <a:rPr lang="en-GB" sz="2400" i="1" smtClean="0">
                                  <a:latin typeface="Cambria Math" panose="02040503050406030204" pitchFamily="18" charset="0"/>
                                </a:rPr>
                              </m:ctrlPr>
                            </m:sPrePr>
                            <m:sub/>
                            <m:sup>
                              <m:r>
                                <a:rPr lang="en-US" sz="2400" b="0" i="1" smtClean="0">
                                  <a:latin typeface="Cambria Math" panose="02040503050406030204" pitchFamily="18" charset="0"/>
                                </a:rPr>
                                <m:t>4</m:t>
                              </m:r>
                            </m:sup>
                            <m:e>
                              <m:r>
                                <m:rPr>
                                  <m:sty m:val="p"/>
                                </m:rPr>
                                <a:rPr lang="en-US" sz="2400" b="0" i="0" smtClean="0">
                                  <a:latin typeface="Cambria Math" panose="02040503050406030204" pitchFamily="18" charset="0"/>
                                </a:rPr>
                                <m:t>He</m:t>
                              </m:r>
                            </m:e>
                          </m:sPre>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e>
                        <m:e>
                          <m:acc>
                            <m:accPr>
                              <m:chr m:val="̂"/>
                              <m:ctrlPr>
                                <a:rPr lang="en-GB" sz="2400" i="1" smtClean="0">
                                  <a:latin typeface="Cambria Math" panose="02040503050406030204" pitchFamily="18" charset="0"/>
                                </a:rPr>
                              </m:ctrlPr>
                            </m:accPr>
                            <m:e>
                              <m:r>
                                <m:rPr>
                                  <m:sty m:val="p"/>
                                </m:rPr>
                                <a:rPr lang="en-US" sz="2400" b="0" i="0" smtClean="0">
                                  <a:latin typeface="Cambria Math" panose="02040503050406030204" pitchFamily="18" charset="0"/>
                                </a:rPr>
                                <m:t>M</m:t>
                              </m:r>
                              <m:r>
                                <a:rPr lang="en-US" sz="2400" b="0" i="0" smtClean="0">
                                  <a:latin typeface="Cambria Math" panose="02040503050406030204" pitchFamily="18" charset="0"/>
                                </a:rPr>
                                <m:t>1</m:t>
                              </m:r>
                            </m:e>
                          </m:acc>
                        </m:e>
                        <m:e>
                          <m:sSub>
                            <m:sSubPr>
                              <m:ctrlPr>
                                <a:rPr lang="en-GB" sz="2400" i="1" smtClean="0">
                                  <a:latin typeface="Cambria Math" panose="02040503050406030204" pitchFamily="18" charset="0"/>
                                </a:rPr>
                              </m:ctrlPr>
                            </m:sSubPr>
                            <m:e>
                              <m:d>
                                <m:dPr>
                                  <m:begChr m:val="["/>
                                  <m:endChr m:val="]"/>
                                  <m:ctrlPr>
                                    <a:rPr lang="en-GB" sz="2400" i="1" smtClean="0">
                                      <a:latin typeface="Cambria Math" panose="02040503050406030204" pitchFamily="18" charset="0"/>
                                    </a:rPr>
                                  </m:ctrlPr>
                                </m:dPr>
                                <m:e>
                                  <m:sPre>
                                    <m:sPrePr>
                                      <m:ctrlPr>
                                        <a:rPr lang="en-GB" sz="2400" i="1">
                                          <a:latin typeface="Cambria Math" panose="02040503050406030204" pitchFamily="18" charset="0"/>
                                        </a:rPr>
                                      </m:ctrlPr>
                                    </m:sPrePr>
                                    <m:sub/>
                                    <m:sup>
                                      <m:r>
                                        <a:rPr lang="en-US" sz="2400" i="1">
                                          <a:latin typeface="Cambria Math" panose="02040503050406030204" pitchFamily="18" charset="0"/>
                                        </a:rPr>
                                        <m:t>3</m:t>
                                      </m:r>
                                    </m:sup>
                                    <m:e>
                                      <m:r>
                                        <m:rPr>
                                          <m:sty m:val="p"/>
                                        </m:rPr>
                                        <a:rPr lang="en-US" sz="2400">
                                          <a:latin typeface="Cambria Math" panose="02040503050406030204" pitchFamily="18" charset="0"/>
                                        </a:rPr>
                                        <m:t>H</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1/2</m:t>
                                          </m:r>
                                        </m:e>
                                        <m:sup>
                                          <m:r>
                                            <a:rPr lang="en-US" sz="2400" b="0" i="1" smtClean="0">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𝜓</m:t>
                                          </m:r>
                                        </m:e>
                                        <m:sub>
                                          <m:r>
                                            <a:rPr lang="en-US" sz="2400" b="0" i="1" smtClean="0">
                                              <a:latin typeface="Cambria Math" panose="02040503050406030204" pitchFamily="18" charset="0"/>
                                              <a:ea typeface="Cambria Math" panose="02040503050406030204" pitchFamily="18" charset="0"/>
                                            </a:rPr>
                                            <m:t>𝑝</m:t>
                                          </m:r>
                                        </m:sub>
                                        <m:sup>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=0</m:t>
                                          </m:r>
                                        </m:sup>
                                      </m:sSubSup>
                                    </m:e>
                                  </m:sPre>
                                </m:e>
                              </m:d>
                            </m:e>
                            <m:sub>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𝐽</m:t>
                                  </m:r>
                                </m:e>
                                <m:sup>
                                  <m:r>
                                    <a:rPr lang="en-GB" sz="2400" i="1" smtClean="0">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m:t>
                                  </m:r>
                                </m:sup>
                              </m:sSup>
                            </m:sub>
                          </m:sSub>
                        </m:e>
                      </m:d>
                    </m:oMath>
                  </m:oMathPara>
                </a14:m>
                <a:endParaRPr lang="en-GB" sz="2400" baseline="-25000" dirty="0"/>
              </a:p>
            </p:txBody>
          </p:sp>
        </mc:Choice>
        <mc:Fallback xmlns="">
          <p:sp>
            <p:nvSpPr>
              <p:cNvPr id="14" name="TextBox 13">
                <a:extLst>
                  <a:ext uri="{FF2B5EF4-FFF2-40B4-BE49-F238E27FC236}">
                    <a16:creationId xmlns:a16="http://schemas.microsoft.com/office/drawing/2014/main" id="{C6933133-ABE1-4AAC-FF64-0197DAD47AFD}"/>
                  </a:ext>
                </a:extLst>
              </p:cNvPr>
              <p:cNvSpPr txBox="1">
                <a:spLocks noRot="1" noChangeAspect="1" noMove="1" noResize="1" noEditPoints="1" noAdjustHandles="1" noChangeArrowheads="1" noChangeShapeType="1" noTextEdit="1"/>
              </p:cNvSpPr>
              <p:nvPr/>
            </p:nvSpPr>
            <p:spPr>
              <a:xfrm>
                <a:off x="6343595" y="1468176"/>
                <a:ext cx="5557099" cy="639727"/>
              </a:xfrm>
              <a:prstGeom prst="rect">
                <a:avLst/>
              </a:prstGeom>
              <a:blipFill>
                <a:blip r:embed="rId4"/>
                <a:stretch>
                  <a:fillRect b="-9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EB6419-0307-A618-E1C0-6037F6BB002C}"/>
                  </a:ext>
                </a:extLst>
              </p:cNvPr>
              <p:cNvSpPr txBox="1"/>
              <p:nvPr/>
            </p:nvSpPr>
            <p:spPr>
              <a:xfrm>
                <a:off x="6398461" y="2336554"/>
                <a:ext cx="5472139"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sPre>
                            <m:sPrePr>
                              <m:ctrlPr>
                                <a:rPr lang="en-GB" sz="2400" i="1" smtClean="0">
                                  <a:latin typeface="Cambria Math" panose="02040503050406030204" pitchFamily="18" charset="0"/>
                                </a:rPr>
                              </m:ctrlPr>
                            </m:sPrePr>
                            <m:sub/>
                            <m:sup>
                              <m:r>
                                <a:rPr lang="en-US" sz="2400" b="0" i="1" smtClean="0">
                                  <a:latin typeface="Cambria Math" panose="02040503050406030204" pitchFamily="18" charset="0"/>
                                </a:rPr>
                                <m:t>4</m:t>
                              </m:r>
                            </m:sup>
                            <m:e>
                              <m:r>
                                <m:rPr>
                                  <m:sty m:val="p"/>
                                </m:rPr>
                                <a:rPr lang="en-US" sz="2400" b="0" i="0" smtClean="0">
                                  <a:latin typeface="Cambria Math" panose="02040503050406030204" pitchFamily="18" charset="0"/>
                                </a:rPr>
                                <m:t>He</m:t>
                              </m:r>
                            </m:e>
                          </m:sPre>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e>
                        <m:e>
                          <m:acc>
                            <m:accPr>
                              <m:chr m:val="̂"/>
                              <m:ctrlPr>
                                <a:rPr lang="en-GB" sz="2400" i="1" smtClean="0">
                                  <a:latin typeface="Cambria Math" panose="02040503050406030204" pitchFamily="18" charset="0"/>
                                </a:rPr>
                              </m:ctrlPr>
                            </m:accPr>
                            <m:e>
                              <m:r>
                                <m:rPr>
                                  <m:sty m:val="p"/>
                                </m:rPr>
                                <a:rPr lang="en-US" sz="2400" b="0" i="0" smtClean="0">
                                  <a:latin typeface="Cambria Math" panose="02040503050406030204" pitchFamily="18" charset="0"/>
                                </a:rPr>
                                <m:t>E</m:t>
                              </m:r>
                              <m:r>
                                <a:rPr lang="en-US" sz="2400" b="0" i="0" smtClean="0">
                                  <a:latin typeface="Cambria Math" panose="02040503050406030204" pitchFamily="18" charset="0"/>
                                </a:rPr>
                                <m:t>1</m:t>
                              </m:r>
                            </m:e>
                          </m:acc>
                        </m:e>
                        <m:e>
                          <m:sSub>
                            <m:sSubPr>
                              <m:ctrlPr>
                                <a:rPr lang="en-GB" sz="2400" i="1" smtClean="0">
                                  <a:latin typeface="Cambria Math" panose="02040503050406030204" pitchFamily="18" charset="0"/>
                                </a:rPr>
                              </m:ctrlPr>
                            </m:sSubPr>
                            <m:e>
                              <m:d>
                                <m:dPr>
                                  <m:begChr m:val="["/>
                                  <m:endChr m:val="]"/>
                                  <m:ctrlPr>
                                    <a:rPr lang="en-GB" sz="2400" i="1" smtClean="0">
                                      <a:latin typeface="Cambria Math" panose="02040503050406030204" pitchFamily="18" charset="0"/>
                                    </a:rPr>
                                  </m:ctrlPr>
                                </m:dPr>
                                <m:e>
                                  <m:sPre>
                                    <m:sPrePr>
                                      <m:ctrlPr>
                                        <a:rPr lang="en-GB" sz="2400" i="1">
                                          <a:latin typeface="Cambria Math" panose="02040503050406030204" pitchFamily="18" charset="0"/>
                                        </a:rPr>
                                      </m:ctrlPr>
                                    </m:sPrePr>
                                    <m:sub/>
                                    <m:sup>
                                      <m:r>
                                        <a:rPr lang="en-US" sz="2400" i="1">
                                          <a:latin typeface="Cambria Math" panose="02040503050406030204" pitchFamily="18" charset="0"/>
                                        </a:rPr>
                                        <m:t>3</m:t>
                                      </m:r>
                                    </m:sup>
                                    <m:e>
                                      <m:r>
                                        <m:rPr>
                                          <m:sty m:val="p"/>
                                        </m:rPr>
                                        <a:rPr lang="en-US" sz="2400">
                                          <a:latin typeface="Cambria Math" panose="02040503050406030204" pitchFamily="18" charset="0"/>
                                        </a:rPr>
                                        <m:t>H</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1/2</m:t>
                                          </m:r>
                                        </m:e>
                                        <m:sup>
                                          <m:r>
                                            <a:rPr lang="en-US" sz="2400" b="0" i="1" smtClean="0">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𝜓</m:t>
                                          </m:r>
                                        </m:e>
                                        <m:sub>
                                          <m:r>
                                            <a:rPr lang="en-US" sz="2400" b="0" i="1" smtClean="0">
                                              <a:latin typeface="Cambria Math" panose="02040503050406030204" pitchFamily="18" charset="0"/>
                                              <a:ea typeface="Cambria Math" panose="02040503050406030204" pitchFamily="18" charset="0"/>
                                            </a:rPr>
                                            <m:t>𝑝</m:t>
                                          </m:r>
                                        </m:sub>
                                        <m:sup>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=1</m:t>
                                          </m:r>
                                        </m:sup>
                                      </m:sSubSup>
                                    </m:e>
                                  </m:sPre>
                                </m:e>
                              </m:d>
                            </m:e>
                            <m:sub>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𝐽</m:t>
                                  </m:r>
                                </m:e>
                                <m:sup>
                                  <m:r>
                                    <a:rPr lang="en-GB" sz="2400" i="1" smtClean="0">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m:t>
                                  </m:r>
                                </m:sup>
                              </m:sSup>
                            </m:sub>
                          </m:sSub>
                        </m:e>
                      </m:d>
                    </m:oMath>
                  </m:oMathPara>
                </a14:m>
                <a:endParaRPr lang="en-GB" sz="2400" baseline="-25000" dirty="0"/>
              </a:p>
            </p:txBody>
          </p:sp>
        </mc:Choice>
        <mc:Fallback xmlns="">
          <p:sp>
            <p:nvSpPr>
              <p:cNvPr id="15" name="TextBox 14">
                <a:extLst>
                  <a:ext uri="{FF2B5EF4-FFF2-40B4-BE49-F238E27FC236}">
                    <a16:creationId xmlns:a16="http://schemas.microsoft.com/office/drawing/2014/main" id="{9AEB6419-0307-A618-E1C0-6037F6BB002C}"/>
                  </a:ext>
                </a:extLst>
              </p:cNvPr>
              <p:cNvSpPr txBox="1">
                <a:spLocks noRot="1" noChangeAspect="1" noMove="1" noResize="1" noEditPoints="1" noAdjustHandles="1" noChangeArrowheads="1" noChangeShapeType="1" noTextEdit="1"/>
              </p:cNvSpPr>
              <p:nvPr/>
            </p:nvSpPr>
            <p:spPr>
              <a:xfrm>
                <a:off x="6398461" y="2336554"/>
                <a:ext cx="5472139" cy="639727"/>
              </a:xfrm>
              <a:prstGeom prst="rect">
                <a:avLst/>
              </a:prstGeom>
              <a:blipFill>
                <a:blip r:embed="rId5"/>
                <a:stretch>
                  <a:fillRect b="-11538"/>
                </a:stretch>
              </a:blipFill>
            </p:spPr>
            <p:txBody>
              <a:bodyPr/>
              <a:lstStyle/>
              <a:p>
                <a:r>
                  <a:rPr lang="en-GB">
                    <a:noFill/>
                  </a:rPr>
                  <a:t> </a:t>
                </a:r>
              </a:p>
            </p:txBody>
          </p:sp>
        </mc:Fallback>
      </mc:AlternateContent>
      <p:pic>
        <p:nvPicPr>
          <p:cNvPr id="19" name="Picture 18">
            <a:extLst>
              <a:ext uri="{FF2B5EF4-FFF2-40B4-BE49-F238E27FC236}">
                <a16:creationId xmlns:a16="http://schemas.microsoft.com/office/drawing/2014/main" id="{133F0623-3B90-B728-F1C1-E386DDB29012}"/>
              </a:ext>
            </a:extLst>
          </p:cNvPr>
          <p:cNvPicPr>
            <a:picLocks noChangeAspect="1"/>
          </p:cNvPicPr>
          <p:nvPr/>
        </p:nvPicPr>
        <p:blipFill>
          <a:blip r:embed="rId6"/>
          <a:stretch>
            <a:fillRect/>
          </a:stretch>
        </p:blipFill>
        <p:spPr>
          <a:xfrm>
            <a:off x="234000" y="1080000"/>
            <a:ext cx="5686531" cy="4320000"/>
          </a:xfrm>
          <a:prstGeom prst="rect">
            <a:avLst/>
          </a:prstGeom>
        </p:spPr>
      </p:pic>
      <p:sp>
        <p:nvSpPr>
          <p:cNvPr id="6" name="Rectangle 5">
            <a:extLst>
              <a:ext uri="{FF2B5EF4-FFF2-40B4-BE49-F238E27FC236}">
                <a16:creationId xmlns:a16="http://schemas.microsoft.com/office/drawing/2014/main" id="{35A23660-4A40-01D0-C943-791EEFB54C4A}"/>
              </a:ext>
            </a:extLst>
          </p:cNvPr>
          <p:cNvSpPr/>
          <p:nvPr/>
        </p:nvSpPr>
        <p:spPr>
          <a:xfrm>
            <a:off x="1223319" y="5793732"/>
            <a:ext cx="10240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rPr>
              <a:t>New evidence supporting the existence of the hypothetic X17 particle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rPr>
              <a:t> A.J. </a:t>
            </a:r>
            <a:r>
              <a:rPr kumimoji="0" lang="en-US" sz="1400" b="0" i="1" u="none" strike="noStrike" kern="1200" cap="none" spc="0" normalizeH="0" baseline="0" noProof="0" dirty="0">
                <a:ln>
                  <a:noFill/>
                </a:ln>
                <a:solidFill>
                  <a:prstClr val="black"/>
                </a:solidFill>
                <a:effectLst/>
                <a:uLnTx/>
                <a:uFillTx/>
                <a:latin typeface="Calibri" panose="020F0502020204030204"/>
              </a:rPr>
              <a:t>et al.</a:t>
            </a:r>
          </a:p>
          <a:p>
            <a:pPr lvl="0">
              <a:defRPr/>
            </a:pPr>
            <a:r>
              <a:rPr lang="en-US" sz="1400" i="1" dirty="0">
                <a:solidFill>
                  <a:prstClr val="black"/>
                </a:solidFill>
                <a:hlinkClick r:id="rId7"/>
              </a:rPr>
              <a:t>Phys. Rev. </a:t>
            </a:r>
            <a:r>
              <a:rPr lang="en-US" sz="1400" b="1" i="1" dirty="0">
                <a:solidFill>
                  <a:prstClr val="black"/>
                </a:solidFill>
                <a:hlinkClick r:id="rId7"/>
              </a:rPr>
              <a:t>C</a:t>
            </a:r>
            <a:r>
              <a:rPr lang="en-US" sz="1400" i="1" dirty="0">
                <a:solidFill>
                  <a:prstClr val="black"/>
                </a:solidFill>
                <a:hlinkClick r:id="rId7"/>
              </a:rPr>
              <a:t> 104, 044003</a:t>
            </a:r>
            <a:r>
              <a:rPr lang="en-US" sz="1400" i="1" dirty="0">
                <a:solidFill>
                  <a:prstClr val="black"/>
                </a:solidFill>
              </a:rPr>
              <a:t> – Published 18 October 2021</a:t>
            </a:r>
          </a:p>
        </p:txBody>
      </p:sp>
    </p:spTree>
    <p:extLst>
      <p:ext uri="{BB962C8B-B14F-4D97-AF65-F5344CB8AC3E}">
        <p14:creationId xmlns:p14="http://schemas.microsoft.com/office/powerpoint/2010/main" val="197554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842F6-FAFF-1D74-E460-A0DE037370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7C000B-D3E2-AE12-734D-20935BF90BC2}"/>
              </a:ext>
            </a:extLst>
          </p:cNvPr>
          <p:cNvPicPr>
            <a:picLocks noChangeAspect="1"/>
          </p:cNvPicPr>
          <p:nvPr/>
        </p:nvPicPr>
        <p:blipFill>
          <a:blip r:embed="rId2"/>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912F6F82-BBE8-13A9-21F3-8525395582A6}"/>
              </a:ext>
            </a:extLst>
          </p:cNvPr>
          <p:cNvPicPr>
            <a:picLocks noChangeAspect="1"/>
          </p:cNvPicPr>
          <p:nvPr/>
        </p:nvPicPr>
        <p:blipFill>
          <a:blip r:embed="rId3">
            <a:alphaModFix/>
          </a:blip>
          <a:stretch>
            <a:fillRect/>
          </a:stretch>
        </p:blipFill>
        <p:spPr>
          <a:xfrm>
            <a:off x="165098" y="5895394"/>
            <a:ext cx="806448" cy="796136"/>
          </a:xfrm>
          <a:prstGeom prst="rect">
            <a:avLst/>
          </a:prstGeom>
          <a:solidFill>
            <a:schemeClr val="bg1"/>
          </a:solidFill>
          <a:effectLst/>
        </p:spPr>
      </p:pic>
      <p:sp>
        <p:nvSpPr>
          <p:cNvPr id="8" name="TextBox 7">
            <a:extLst>
              <a:ext uri="{FF2B5EF4-FFF2-40B4-BE49-F238E27FC236}">
                <a16:creationId xmlns:a16="http://schemas.microsoft.com/office/drawing/2014/main" id="{CC3FEAC7-5537-F5C5-97C7-A6AF569DA924}"/>
              </a:ext>
            </a:extLst>
          </p:cNvPr>
          <p:cNvSpPr txBox="1"/>
          <p:nvPr/>
        </p:nvSpPr>
        <p:spPr>
          <a:xfrm>
            <a:off x="451946" y="166470"/>
            <a:ext cx="24689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3</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4</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4A5E0AF-4DF6-7EB2-C917-1B9E6C51BA7D}"/>
              </a:ext>
            </a:extLst>
          </p:cNvPr>
          <p:cNvSpPr/>
          <p:nvPr/>
        </p:nvSpPr>
        <p:spPr>
          <a:xfrm>
            <a:off x="1183632" y="2513740"/>
            <a:ext cx="1832872" cy="1294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8576545-31CA-3CE1-8465-C8C80307CD29}"/>
              </a:ext>
            </a:extLst>
          </p:cNvPr>
          <p:cNvSpPr txBox="1"/>
          <p:nvPr/>
        </p:nvSpPr>
        <p:spPr>
          <a:xfrm>
            <a:off x="3185556" y="150702"/>
            <a:ext cx="4387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DRC M1 + E1 transitions</a:t>
            </a:r>
          </a:p>
        </p:txBody>
      </p:sp>
      <p:sp>
        <p:nvSpPr>
          <p:cNvPr id="14" name="TextBox 13">
            <a:extLst>
              <a:ext uri="{FF2B5EF4-FFF2-40B4-BE49-F238E27FC236}">
                <a16:creationId xmlns:a16="http://schemas.microsoft.com/office/drawing/2014/main" id="{5B8FE6EF-C6B1-333E-A54F-447185EEF450}"/>
              </a:ext>
            </a:extLst>
          </p:cNvPr>
          <p:cNvSpPr txBox="1"/>
          <p:nvPr/>
        </p:nvSpPr>
        <p:spPr>
          <a:xfrm>
            <a:off x="3185556" y="479057"/>
            <a:ext cx="4000582" cy="369332"/>
          </a:xfrm>
          <a:prstGeom prst="rect">
            <a:avLst/>
          </a:prstGeom>
          <a:noFill/>
        </p:spPr>
        <p:txBody>
          <a:bodyPr wrap="none" rtlCol="0">
            <a:spAutoFit/>
          </a:bodyPr>
          <a:lstStyle/>
          <a:p>
            <a:pPr>
              <a:defRPr/>
            </a:pPr>
            <a:r>
              <a:rPr lang="en-US" dirty="0">
                <a:solidFill>
                  <a:prstClr val="black"/>
                </a:solidFill>
              </a:rPr>
              <a:t>E0 transition from the 0</a:t>
            </a:r>
            <a:r>
              <a:rPr lang="en-US" baseline="30000" dirty="0">
                <a:solidFill>
                  <a:prstClr val="black"/>
                </a:solidFill>
              </a:rPr>
              <a:t>+</a:t>
            </a:r>
            <a:r>
              <a:rPr lang="en-US" dirty="0">
                <a:solidFill>
                  <a:prstClr val="black"/>
                </a:solidFill>
              </a:rPr>
              <a:t> state (only IPC) </a:t>
            </a:r>
          </a:p>
        </p:txBody>
      </p:sp>
      <p:pic>
        <p:nvPicPr>
          <p:cNvPr id="15" name="Picture 14">
            <a:extLst>
              <a:ext uri="{FF2B5EF4-FFF2-40B4-BE49-F238E27FC236}">
                <a16:creationId xmlns:a16="http://schemas.microsoft.com/office/drawing/2014/main" id="{5184AF7B-16F8-5DA4-4476-2B1BBAD9C00D}"/>
              </a:ext>
            </a:extLst>
          </p:cNvPr>
          <p:cNvPicPr>
            <a:picLocks noChangeAspect="1"/>
          </p:cNvPicPr>
          <p:nvPr/>
        </p:nvPicPr>
        <p:blipFill>
          <a:blip r:embed="rId4"/>
          <a:stretch>
            <a:fillRect/>
          </a:stretch>
        </p:blipFill>
        <p:spPr>
          <a:xfrm>
            <a:off x="234000" y="1080000"/>
            <a:ext cx="5686531" cy="4320000"/>
          </a:xfrm>
          <a:prstGeom prst="rect">
            <a:avLst/>
          </a:prstGeom>
        </p:spPr>
      </p:pic>
      <p:sp>
        <p:nvSpPr>
          <p:cNvPr id="13" name="Rectangle 12">
            <a:extLst>
              <a:ext uri="{FF2B5EF4-FFF2-40B4-BE49-F238E27FC236}">
                <a16:creationId xmlns:a16="http://schemas.microsoft.com/office/drawing/2014/main" id="{FDD65F75-AACF-8D67-BFDD-0DB58450563E}"/>
              </a:ext>
            </a:extLst>
          </p:cNvPr>
          <p:cNvSpPr/>
          <p:nvPr/>
        </p:nvSpPr>
        <p:spPr>
          <a:xfrm>
            <a:off x="1223319" y="5793732"/>
            <a:ext cx="10240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rPr>
              <a:t>New evidence supporting the existence of the hypothetic X17 particle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rPr>
              <a:t> A.J. </a:t>
            </a:r>
            <a:r>
              <a:rPr kumimoji="0" lang="en-US" sz="1400" b="0" i="1" u="none" strike="noStrike" kern="1200" cap="none" spc="0" normalizeH="0" baseline="0" noProof="0" dirty="0">
                <a:ln>
                  <a:noFill/>
                </a:ln>
                <a:solidFill>
                  <a:prstClr val="black"/>
                </a:solidFill>
                <a:effectLst/>
                <a:uLnTx/>
                <a:uFillTx/>
                <a:latin typeface="Calibri" panose="020F0502020204030204"/>
              </a:rPr>
              <a:t>et al.</a:t>
            </a:r>
          </a:p>
          <a:p>
            <a:pPr lvl="0">
              <a:defRPr/>
            </a:pPr>
            <a:r>
              <a:rPr lang="en-US" sz="1400" i="1" dirty="0">
                <a:solidFill>
                  <a:prstClr val="black"/>
                </a:solidFill>
                <a:hlinkClick r:id="rId5"/>
              </a:rPr>
              <a:t>Phys. Rev. </a:t>
            </a:r>
            <a:r>
              <a:rPr lang="en-US" sz="1400" b="1" i="1" dirty="0">
                <a:solidFill>
                  <a:prstClr val="black"/>
                </a:solidFill>
                <a:hlinkClick r:id="rId5"/>
              </a:rPr>
              <a:t>C</a:t>
            </a:r>
            <a:r>
              <a:rPr lang="en-US" sz="1400" i="1" dirty="0">
                <a:solidFill>
                  <a:prstClr val="black"/>
                </a:solidFill>
                <a:hlinkClick r:id="rId5"/>
              </a:rPr>
              <a:t> 104, 044003</a:t>
            </a:r>
            <a:r>
              <a:rPr lang="en-US" sz="1400" i="1" dirty="0">
                <a:solidFill>
                  <a:prstClr val="black"/>
                </a:solidFill>
              </a:rPr>
              <a:t> – Published 18 October 2021</a:t>
            </a:r>
          </a:p>
        </p:txBody>
      </p:sp>
    </p:spTree>
    <p:extLst>
      <p:ext uri="{BB962C8B-B14F-4D97-AF65-F5344CB8AC3E}">
        <p14:creationId xmlns:p14="http://schemas.microsoft.com/office/powerpoint/2010/main" val="2384806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E794-FCB7-D0B3-5F8A-2660C09629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49510E-DBA5-7DED-5FE4-C9F776A59E58}"/>
              </a:ext>
            </a:extLst>
          </p:cNvPr>
          <p:cNvPicPr>
            <a:picLocks noChangeAspect="1"/>
          </p:cNvPicPr>
          <p:nvPr/>
        </p:nvPicPr>
        <p:blipFill>
          <a:blip r:embed="rId2"/>
          <a:stretch>
            <a:fillRect/>
          </a:stretch>
        </p:blipFill>
        <p:spPr>
          <a:xfrm>
            <a:off x="10739023" y="5815577"/>
            <a:ext cx="1449696" cy="1012706"/>
          </a:xfrm>
          <a:prstGeom prst="rect">
            <a:avLst/>
          </a:prstGeom>
        </p:spPr>
      </p:pic>
      <p:pic>
        <p:nvPicPr>
          <p:cNvPr id="5" name="Picture 4">
            <a:extLst>
              <a:ext uri="{FF2B5EF4-FFF2-40B4-BE49-F238E27FC236}">
                <a16:creationId xmlns:a16="http://schemas.microsoft.com/office/drawing/2014/main" id="{020D7EFD-CCEA-7211-A455-6602E624A1C1}"/>
              </a:ext>
            </a:extLst>
          </p:cNvPr>
          <p:cNvPicPr>
            <a:picLocks noChangeAspect="1"/>
          </p:cNvPicPr>
          <p:nvPr/>
        </p:nvPicPr>
        <p:blipFill>
          <a:blip r:embed="rId3">
            <a:alphaModFix/>
          </a:blip>
          <a:stretch>
            <a:fillRect/>
          </a:stretch>
        </p:blipFill>
        <p:spPr>
          <a:xfrm>
            <a:off x="165098" y="5895394"/>
            <a:ext cx="806448" cy="796136"/>
          </a:xfrm>
          <a:prstGeom prst="rect">
            <a:avLst/>
          </a:prstGeom>
          <a:solidFill>
            <a:schemeClr val="bg1"/>
          </a:solidFill>
          <a:effectLst/>
        </p:spPr>
      </p:pic>
      <p:sp>
        <p:nvSpPr>
          <p:cNvPr id="8" name="TextBox 7">
            <a:extLst>
              <a:ext uri="{FF2B5EF4-FFF2-40B4-BE49-F238E27FC236}">
                <a16:creationId xmlns:a16="http://schemas.microsoft.com/office/drawing/2014/main" id="{798CDBB8-37F7-8F3D-78C0-FDBB72BC9A2E}"/>
              </a:ext>
            </a:extLst>
          </p:cNvPr>
          <p:cNvSpPr txBox="1"/>
          <p:nvPr/>
        </p:nvSpPr>
        <p:spPr>
          <a:xfrm>
            <a:off x="451946" y="166470"/>
            <a:ext cx="24689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3</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p,e</a:t>
            </a:r>
            <a:r>
              <a:rPr kumimoji="0" lang="en-US" sz="3200" b="0" i="0" u="none" strike="noStrike" kern="1200" cap="none" spc="0" normalizeH="0" baseline="3000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e</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3000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4</a:t>
            </a:r>
            <a:r>
              <a:rPr kumimoji="0" lang="en-US" sz="3200" b="0"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panose="020F0502020204030204"/>
                <a:ea typeface="+mn-ea"/>
                <a:cs typeface="+mn-cs"/>
              </a:rPr>
              <a:t>He </a:t>
            </a:r>
            <a:endParaRPr kumimoji="0" lang="en-US"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9726A4E-C830-D1F7-6265-ECFAE44CB20B}"/>
              </a:ext>
            </a:extLst>
          </p:cNvPr>
          <p:cNvPicPr>
            <a:picLocks noChangeAspect="1"/>
          </p:cNvPicPr>
          <p:nvPr/>
        </p:nvPicPr>
        <p:blipFill>
          <a:blip r:embed="rId4"/>
          <a:stretch>
            <a:fillRect/>
          </a:stretch>
        </p:blipFill>
        <p:spPr>
          <a:xfrm>
            <a:off x="8512178" y="967794"/>
            <a:ext cx="3111500" cy="4927600"/>
          </a:xfrm>
          <a:prstGeom prst="rect">
            <a:avLst/>
          </a:prstGeom>
        </p:spPr>
      </p:pic>
      <p:sp>
        <p:nvSpPr>
          <p:cNvPr id="9" name="TextBox 8">
            <a:extLst>
              <a:ext uri="{FF2B5EF4-FFF2-40B4-BE49-F238E27FC236}">
                <a16:creationId xmlns:a16="http://schemas.microsoft.com/office/drawing/2014/main" id="{582A7E7D-8E7E-6A7B-1EAB-6FEF8B789B77}"/>
              </a:ext>
            </a:extLst>
          </p:cNvPr>
          <p:cNvSpPr txBox="1"/>
          <p:nvPr/>
        </p:nvSpPr>
        <p:spPr>
          <a:xfrm>
            <a:off x="7937090" y="104536"/>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X17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16.84  ±  0.16</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stat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0.20</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syst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MeV </a:t>
            </a:r>
          </a:p>
        </p:txBody>
      </p:sp>
      <p:sp>
        <p:nvSpPr>
          <p:cNvPr id="10" name="TextBox 9">
            <a:extLst>
              <a:ext uri="{FF2B5EF4-FFF2-40B4-BE49-F238E27FC236}">
                <a16:creationId xmlns:a16="http://schemas.microsoft.com/office/drawing/2014/main" id="{8D831202-8855-08D4-C889-97AFE206F2BB}"/>
              </a:ext>
            </a:extLst>
          </p:cNvPr>
          <p:cNvSpPr txBox="1"/>
          <p:nvPr/>
        </p:nvSpPr>
        <p:spPr>
          <a:xfrm>
            <a:off x="8676395" y="485161"/>
            <a:ext cx="2324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statistical evidence: 9𝜎</a:t>
            </a:r>
          </a:p>
        </p:txBody>
      </p:sp>
      <p:sp>
        <p:nvSpPr>
          <p:cNvPr id="12" name="Rectangle 11">
            <a:extLst>
              <a:ext uri="{FF2B5EF4-FFF2-40B4-BE49-F238E27FC236}">
                <a16:creationId xmlns:a16="http://schemas.microsoft.com/office/drawing/2014/main" id="{73086A01-4C0F-8E7E-CFDE-D1E113362A32}"/>
              </a:ext>
            </a:extLst>
          </p:cNvPr>
          <p:cNvSpPr/>
          <p:nvPr/>
        </p:nvSpPr>
        <p:spPr>
          <a:xfrm>
            <a:off x="1223319" y="5793732"/>
            <a:ext cx="1024055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rPr>
              <a:t>New evidence supporting the existence of the hypothetic X17 particle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rPr>
              <a:t>Krasznahorkay</a:t>
            </a:r>
            <a:r>
              <a:rPr kumimoji="0" lang="en-US" sz="1400" b="0" i="0" u="none" strike="noStrike" kern="1200" cap="none" spc="0" normalizeH="0" baseline="0" noProof="0" dirty="0">
                <a:ln>
                  <a:noFill/>
                </a:ln>
                <a:solidFill>
                  <a:prstClr val="black"/>
                </a:solidFill>
                <a:effectLst/>
                <a:uLnTx/>
                <a:uFillTx/>
                <a:latin typeface="Calibri" panose="020F0502020204030204"/>
              </a:rPr>
              <a:t> A.J. </a:t>
            </a:r>
            <a:r>
              <a:rPr kumimoji="0" lang="en-US" sz="1400" b="0" i="1" u="none" strike="noStrike" kern="1200" cap="none" spc="0" normalizeH="0" baseline="0" noProof="0" dirty="0">
                <a:ln>
                  <a:noFill/>
                </a:ln>
                <a:solidFill>
                  <a:prstClr val="black"/>
                </a:solidFill>
                <a:effectLst/>
                <a:uLnTx/>
                <a:uFillTx/>
                <a:latin typeface="Calibri" panose="020F0502020204030204"/>
              </a:rPr>
              <a:t>et al.</a:t>
            </a:r>
          </a:p>
          <a:p>
            <a:pPr lvl="0">
              <a:defRPr/>
            </a:pPr>
            <a:r>
              <a:rPr lang="en-US" sz="1400" i="1" dirty="0">
                <a:solidFill>
                  <a:prstClr val="black"/>
                </a:solidFill>
                <a:hlinkClick r:id="rId5"/>
              </a:rPr>
              <a:t>Phys. Rev. </a:t>
            </a:r>
            <a:r>
              <a:rPr lang="en-US" sz="1400" b="1" i="1" dirty="0">
                <a:solidFill>
                  <a:prstClr val="black"/>
                </a:solidFill>
                <a:hlinkClick r:id="rId5"/>
              </a:rPr>
              <a:t>C</a:t>
            </a:r>
            <a:r>
              <a:rPr lang="en-US" sz="1400" i="1" dirty="0">
                <a:solidFill>
                  <a:prstClr val="black"/>
                </a:solidFill>
                <a:hlinkClick r:id="rId5"/>
              </a:rPr>
              <a:t> 104, 044003</a:t>
            </a:r>
            <a:r>
              <a:rPr lang="en-US" sz="1400" i="1" dirty="0">
                <a:solidFill>
                  <a:prstClr val="black"/>
                </a:solidFill>
              </a:rPr>
              <a:t> – Published 18 October 2021</a:t>
            </a:r>
          </a:p>
        </p:txBody>
      </p:sp>
      <p:sp>
        <p:nvSpPr>
          <p:cNvPr id="3" name="Rectangle 2">
            <a:extLst>
              <a:ext uri="{FF2B5EF4-FFF2-40B4-BE49-F238E27FC236}">
                <a16:creationId xmlns:a16="http://schemas.microsoft.com/office/drawing/2014/main" id="{E03DAB55-408D-6C34-8C73-BB44CEED846D}"/>
              </a:ext>
            </a:extLst>
          </p:cNvPr>
          <p:cNvSpPr/>
          <p:nvPr/>
        </p:nvSpPr>
        <p:spPr>
          <a:xfrm>
            <a:off x="1183632" y="2513740"/>
            <a:ext cx="1832872" cy="1294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17CD2AF-8F33-EEA2-72E4-C3E209DDA6FB}"/>
              </a:ext>
            </a:extLst>
          </p:cNvPr>
          <p:cNvSpPr txBox="1"/>
          <p:nvPr/>
        </p:nvSpPr>
        <p:spPr>
          <a:xfrm>
            <a:off x="3185556" y="150702"/>
            <a:ext cx="4387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pairs created by DRC M1 + E1 transitions</a:t>
            </a:r>
          </a:p>
        </p:txBody>
      </p:sp>
      <p:sp>
        <p:nvSpPr>
          <p:cNvPr id="11" name="TextBox 10">
            <a:extLst>
              <a:ext uri="{FF2B5EF4-FFF2-40B4-BE49-F238E27FC236}">
                <a16:creationId xmlns:a16="http://schemas.microsoft.com/office/drawing/2014/main" id="{F809FA98-6D89-76E3-11C5-4B3CED5C05A2}"/>
              </a:ext>
            </a:extLst>
          </p:cNvPr>
          <p:cNvSpPr txBox="1"/>
          <p:nvPr/>
        </p:nvSpPr>
        <p:spPr>
          <a:xfrm>
            <a:off x="3191294" y="765678"/>
            <a:ext cx="3468385" cy="369332"/>
          </a:xfrm>
          <a:prstGeom prst="rect">
            <a:avLst/>
          </a:prstGeom>
          <a:noFill/>
        </p:spPr>
        <p:txBody>
          <a:bodyPr wrap="none" rtlCol="0">
            <a:spAutoFit/>
          </a:bodyPr>
          <a:lstStyle/>
          <a:p>
            <a:pPr lvl="0">
              <a:defRPr/>
            </a:pPr>
            <a:r>
              <a:rPr lang="en-US" dirty="0">
                <a:solidFill>
                  <a:prstClr val="black"/>
                </a:solidFill>
              </a:rPr>
              <a:t>No M0 transitions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the 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a:t>
            </a:r>
          </a:p>
        </p:txBody>
      </p:sp>
      <p:sp>
        <p:nvSpPr>
          <p:cNvPr id="14" name="TextBox 13">
            <a:extLst>
              <a:ext uri="{FF2B5EF4-FFF2-40B4-BE49-F238E27FC236}">
                <a16:creationId xmlns:a16="http://schemas.microsoft.com/office/drawing/2014/main" id="{AD8ED2AC-8D73-EB02-CA8A-C51084F5F508}"/>
              </a:ext>
            </a:extLst>
          </p:cNvPr>
          <p:cNvSpPr txBox="1"/>
          <p:nvPr/>
        </p:nvSpPr>
        <p:spPr>
          <a:xfrm>
            <a:off x="3185556" y="479057"/>
            <a:ext cx="4000582" cy="369332"/>
          </a:xfrm>
          <a:prstGeom prst="rect">
            <a:avLst/>
          </a:prstGeom>
          <a:noFill/>
        </p:spPr>
        <p:txBody>
          <a:bodyPr wrap="none" rtlCol="0">
            <a:spAutoFit/>
          </a:bodyPr>
          <a:lstStyle/>
          <a:p>
            <a:pPr>
              <a:defRPr/>
            </a:pPr>
            <a:r>
              <a:rPr lang="en-US" dirty="0">
                <a:solidFill>
                  <a:prstClr val="black"/>
                </a:solidFill>
              </a:rPr>
              <a:t>E0 transition from the 0</a:t>
            </a:r>
            <a:r>
              <a:rPr lang="en-US" baseline="30000" dirty="0">
                <a:solidFill>
                  <a:prstClr val="black"/>
                </a:solidFill>
              </a:rPr>
              <a:t>+</a:t>
            </a:r>
            <a:r>
              <a:rPr lang="en-US" dirty="0">
                <a:solidFill>
                  <a:prstClr val="black"/>
                </a:solidFill>
              </a:rPr>
              <a:t> state (only IPC) </a:t>
            </a:r>
          </a:p>
        </p:txBody>
      </p:sp>
      <p:pic>
        <p:nvPicPr>
          <p:cNvPr id="15" name="Picture 14">
            <a:extLst>
              <a:ext uri="{FF2B5EF4-FFF2-40B4-BE49-F238E27FC236}">
                <a16:creationId xmlns:a16="http://schemas.microsoft.com/office/drawing/2014/main" id="{B24A2EDE-F983-62AE-5362-E5A4B0D4A7B1}"/>
              </a:ext>
            </a:extLst>
          </p:cNvPr>
          <p:cNvPicPr>
            <a:picLocks noChangeAspect="1"/>
          </p:cNvPicPr>
          <p:nvPr/>
        </p:nvPicPr>
        <p:blipFill>
          <a:blip r:embed="rId6"/>
          <a:stretch>
            <a:fillRect/>
          </a:stretch>
        </p:blipFill>
        <p:spPr>
          <a:xfrm>
            <a:off x="234000" y="1080000"/>
            <a:ext cx="5686531" cy="4320000"/>
          </a:xfrm>
          <a:prstGeom prst="rect">
            <a:avLst/>
          </a:prstGeom>
        </p:spPr>
      </p:pic>
    </p:spTree>
    <p:extLst>
      <p:ext uri="{BB962C8B-B14F-4D97-AF65-F5344CB8AC3E}">
        <p14:creationId xmlns:p14="http://schemas.microsoft.com/office/powerpoint/2010/main" val="4017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descr="Cnalogo"/>
          <p:cNvPicPr preferRelativeResize="0"/>
          <p:nvPr/>
        </p:nvPicPr>
        <p:blipFill rotWithShape="1">
          <a:blip r:embed="rId3">
            <a:alphaModFix/>
          </a:blip>
          <a:srcRect/>
          <a:stretch/>
        </p:blipFill>
        <p:spPr>
          <a:xfrm>
            <a:off x="4970129" y="198994"/>
            <a:ext cx="3451225" cy="766761"/>
          </a:xfrm>
          <a:prstGeom prst="rect">
            <a:avLst/>
          </a:prstGeom>
          <a:noFill/>
          <a:ln>
            <a:noFill/>
          </a:ln>
        </p:spPr>
      </p:pic>
      <p:sp>
        <p:nvSpPr>
          <p:cNvPr id="62" name="Google Shape;62;p14"/>
          <p:cNvSpPr txBox="1"/>
          <p:nvPr/>
        </p:nvSpPr>
        <p:spPr>
          <a:xfrm>
            <a:off x="7201989" y="1303156"/>
            <a:ext cx="4786767" cy="2104239"/>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s" sz="1733" b="1" dirty="0">
                <a:solidFill>
                  <a:srgbClr val="333333"/>
                </a:solidFill>
                <a:highlight>
                  <a:srgbClr val="FFFFFF"/>
                </a:highlight>
              </a:rPr>
              <a:t>Accelerators</a:t>
            </a:r>
          </a:p>
          <a:p>
            <a:pPr>
              <a:lnSpc>
                <a:spcPct val="115000"/>
              </a:lnSpc>
              <a:buClr>
                <a:schemeClr val="dk1"/>
              </a:buClr>
              <a:buSzPts val="1100"/>
            </a:pPr>
            <a:r>
              <a:rPr lang="es" sz="1733" dirty="0">
                <a:solidFill>
                  <a:srgbClr val="333333"/>
                </a:solidFill>
                <a:highlight>
                  <a:srgbClr val="FFFFFF"/>
                </a:highlight>
              </a:rPr>
              <a:t>3 MV Tandem, 9/18 MeV Cyclotron </a:t>
            </a:r>
            <a:endParaRPr sz="1733" dirty="0">
              <a:solidFill>
                <a:srgbClr val="333333"/>
              </a:solidFill>
              <a:highlight>
                <a:srgbClr val="FFFFFF"/>
              </a:highlight>
            </a:endParaRPr>
          </a:p>
          <a:p>
            <a:pPr>
              <a:lnSpc>
                <a:spcPct val="115000"/>
              </a:lnSpc>
              <a:spcBef>
                <a:spcPts val="1067"/>
              </a:spcBef>
              <a:buClr>
                <a:schemeClr val="dk1"/>
              </a:buClr>
              <a:buSzPts val="1100"/>
            </a:pPr>
            <a:r>
              <a:rPr lang="es" sz="1733" b="1" dirty="0">
                <a:solidFill>
                  <a:srgbClr val="333333"/>
                </a:solidFill>
                <a:highlight>
                  <a:srgbClr val="FFFFFF"/>
                </a:highlight>
              </a:rPr>
              <a:t>Neutron beams @CNA/HISPANOS</a:t>
            </a:r>
            <a:endParaRPr sz="1733" b="1" dirty="0">
              <a:solidFill>
                <a:srgbClr val="333333"/>
              </a:solidFill>
              <a:highlight>
                <a:srgbClr val="FFFFFF"/>
              </a:highlight>
            </a:endParaRPr>
          </a:p>
          <a:p>
            <a:pPr>
              <a:lnSpc>
                <a:spcPct val="115000"/>
              </a:lnSpc>
            </a:pPr>
            <a:r>
              <a:rPr lang="es" sz="1733" dirty="0">
                <a:solidFill>
                  <a:srgbClr val="333333"/>
                </a:solidFill>
                <a:highlight>
                  <a:srgbClr val="FFFFFF"/>
                </a:highlight>
              </a:rPr>
              <a:t>Pulsed (TOF) and continuous</a:t>
            </a:r>
          </a:p>
          <a:p>
            <a:pPr>
              <a:lnSpc>
                <a:spcPct val="115000"/>
              </a:lnSpc>
            </a:pPr>
            <a:r>
              <a:rPr lang="es" sz="1733" dirty="0">
                <a:solidFill>
                  <a:srgbClr val="333333"/>
                </a:solidFill>
                <a:highlight>
                  <a:srgbClr val="FFFFFF"/>
                </a:highlight>
              </a:rPr>
              <a:t>From thermal to fast neutrons (E</a:t>
            </a:r>
            <a:r>
              <a:rPr lang="es" sz="1733" baseline="-25000" dirty="0">
                <a:solidFill>
                  <a:srgbClr val="333333"/>
                </a:solidFill>
                <a:highlight>
                  <a:srgbClr val="FFFFFF"/>
                </a:highlight>
              </a:rPr>
              <a:t>n </a:t>
            </a:r>
            <a:r>
              <a:rPr lang="es" sz="1733" dirty="0">
                <a:solidFill>
                  <a:srgbClr val="333333"/>
                </a:solidFill>
                <a:highlight>
                  <a:srgbClr val="FFFFFF"/>
                </a:highlight>
              </a:rPr>
              <a:t>&lt; 15 MeV)</a:t>
            </a:r>
          </a:p>
          <a:p>
            <a:pPr>
              <a:lnSpc>
                <a:spcPct val="115000"/>
              </a:lnSpc>
            </a:pPr>
            <a:r>
              <a:rPr lang="es" sz="1733" dirty="0">
                <a:solidFill>
                  <a:srgbClr val="333333"/>
                </a:solidFill>
                <a:highlight>
                  <a:srgbClr val="FFFFFF"/>
                </a:highlight>
              </a:rPr>
              <a:t>d(D,n),  </a:t>
            </a:r>
            <a:r>
              <a:rPr lang="es" sz="1733" baseline="30000" dirty="0">
                <a:solidFill>
                  <a:srgbClr val="333333"/>
                </a:solidFill>
                <a:highlight>
                  <a:srgbClr val="FFFFFF"/>
                </a:highlight>
              </a:rPr>
              <a:t>7</a:t>
            </a:r>
            <a:r>
              <a:rPr lang="es" sz="1733" dirty="0">
                <a:solidFill>
                  <a:srgbClr val="333333"/>
                </a:solidFill>
                <a:highlight>
                  <a:srgbClr val="FFFFFF"/>
                </a:highlight>
              </a:rPr>
              <a:t>Li(p/d,n),  and  </a:t>
            </a:r>
            <a:r>
              <a:rPr lang="es" sz="1733" baseline="30000" dirty="0">
                <a:solidFill>
                  <a:srgbClr val="333333"/>
                </a:solidFill>
                <a:highlight>
                  <a:srgbClr val="FFFFFF"/>
                </a:highlight>
              </a:rPr>
              <a:t>9</a:t>
            </a:r>
            <a:r>
              <a:rPr lang="es" sz="1733" dirty="0">
                <a:solidFill>
                  <a:srgbClr val="333333"/>
                </a:solidFill>
                <a:highlight>
                  <a:srgbClr val="FFFFFF"/>
                </a:highlight>
              </a:rPr>
              <a:t>Be(p/d,n)</a:t>
            </a:r>
          </a:p>
        </p:txBody>
      </p:sp>
      <p:pic>
        <p:nvPicPr>
          <p:cNvPr id="63" name="Google Shape;63;p14" descr="014"/>
          <p:cNvPicPr preferRelativeResize="0"/>
          <p:nvPr/>
        </p:nvPicPr>
        <p:blipFill rotWithShape="1">
          <a:blip r:embed="rId4">
            <a:alphaModFix/>
          </a:blip>
          <a:srcRect/>
          <a:stretch/>
        </p:blipFill>
        <p:spPr>
          <a:xfrm>
            <a:off x="455099" y="1127512"/>
            <a:ext cx="3211915" cy="2142000"/>
          </a:xfrm>
          <a:prstGeom prst="rect">
            <a:avLst/>
          </a:prstGeom>
          <a:noFill/>
          <a:ln>
            <a:noFill/>
          </a:ln>
        </p:spPr>
      </p:pic>
      <p:pic>
        <p:nvPicPr>
          <p:cNvPr id="64" name="Google Shape;64;p14"/>
          <p:cNvPicPr preferRelativeResize="0"/>
          <p:nvPr/>
        </p:nvPicPr>
        <p:blipFill>
          <a:blip r:embed="rId5">
            <a:alphaModFix/>
          </a:blip>
          <a:stretch>
            <a:fillRect/>
          </a:stretch>
        </p:blipFill>
        <p:spPr>
          <a:xfrm>
            <a:off x="8825232" y="202354"/>
            <a:ext cx="3034767" cy="1181667"/>
          </a:xfrm>
          <a:prstGeom prst="rect">
            <a:avLst/>
          </a:prstGeom>
          <a:noFill/>
          <a:ln>
            <a:noFill/>
          </a:ln>
        </p:spPr>
      </p:pic>
      <p:sp>
        <p:nvSpPr>
          <p:cNvPr id="65" name="Google Shape;65;p14"/>
          <p:cNvSpPr txBox="1"/>
          <p:nvPr/>
        </p:nvSpPr>
        <p:spPr>
          <a:xfrm>
            <a:off x="300132" y="3169192"/>
            <a:ext cx="3528369" cy="615513"/>
          </a:xfrm>
          <a:prstGeom prst="rect">
            <a:avLst/>
          </a:prstGeom>
          <a:noFill/>
          <a:ln>
            <a:noFill/>
          </a:ln>
        </p:spPr>
        <p:txBody>
          <a:bodyPr spcFirstLastPara="1" wrap="square" lIns="121900" tIns="121900" rIns="121900" bIns="121900" anchor="t" anchorCtr="0">
            <a:spAutoFit/>
          </a:bodyPr>
          <a:lstStyle/>
          <a:p>
            <a:r>
              <a:rPr lang="es" sz="2400" b="1" dirty="0">
                <a:solidFill>
                  <a:srgbClr val="009900"/>
                </a:solidFill>
              </a:rPr>
              <a:t>3MV Tandem with 8 lines</a:t>
            </a:r>
            <a:endParaRPr sz="2400" b="1" dirty="0">
              <a:solidFill>
                <a:srgbClr val="009900"/>
              </a:solidFill>
            </a:endParaRPr>
          </a:p>
        </p:txBody>
      </p:sp>
      <p:sp>
        <p:nvSpPr>
          <p:cNvPr id="66" name="Google Shape;66;p14"/>
          <p:cNvSpPr txBox="1"/>
          <p:nvPr/>
        </p:nvSpPr>
        <p:spPr>
          <a:xfrm>
            <a:off x="4603820" y="3111587"/>
            <a:ext cx="2829600" cy="615513"/>
          </a:xfrm>
          <a:prstGeom prst="rect">
            <a:avLst/>
          </a:prstGeom>
          <a:noFill/>
          <a:ln>
            <a:noFill/>
          </a:ln>
        </p:spPr>
        <p:txBody>
          <a:bodyPr spcFirstLastPara="1" wrap="square" lIns="121900" tIns="121900" rIns="121900" bIns="121900" anchor="t" anchorCtr="0">
            <a:spAutoFit/>
          </a:bodyPr>
          <a:lstStyle/>
          <a:p>
            <a:r>
              <a:rPr lang="es" sz="2400" b="1" dirty="0">
                <a:solidFill>
                  <a:srgbClr val="009900"/>
                </a:solidFill>
              </a:rPr>
              <a:t>neutron beam line</a:t>
            </a:r>
            <a:endParaRPr sz="2400" b="1" dirty="0">
              <a:solidFill>
                <a:srgbClr val="009900"/>
              </a:solidFill>
            </a:endParaRPr>
          </a:p>
        </p:txBody>
      </p:sp>
      <p:pic>
        <p:nvPicPr>
          <p:cNvPr id="67" name="Google Shape;67;p14"/>
          <p:cNvPicPr preferRelativeResize="0"/>
          <p:nvPr/>
        </p:nvPicPr>
        <p:blipFill>
          <a:blip r:embed="rId6">
            <a:alphaModFix/>
          </a:blip>
          <a:stretch>
            <a:fillRect/>
          </a:stretch>
        </p:blipFill>
        <p:spPr>
          <a:xfrm>
            <a:off x="3828501" y="1149279"/>
            <a:ext cx="3212001" cy="2098461"/>
          </a:xfrm>
          <a:prstGeom prst="rect">
            <a:avLst/>
          </a:prstGeom>
          <a:noFill/>
          <a:ln>
            <a:noFill/>
          </a:ln>
        </p:spPr>
      </p:pic>
      <p:pic>
        <p:nvPicPr>
          <p:cNvPr id="68" name="Google Shape;68;p14"/>
          <p:cNvPicPr preferRelativeResize="0"/>
          <p:nvPr/>
        </p:nvPicPr>
        <p:blipFill>
          <a:blip r:embed="rId7">
            <a:alphaModFix/>
          </a:blip>
          <a:stretch>
            <a:fillRect/>
          </a:stretch>
        </p:blipFill>
        <p:spPr>
          <a:xfrm>
            <a:off x="203200" y="3767341"/>
            <a:ext cx="6285872" cy="2553636"/>
          </a:xfrm>
          <a:prstGeom prst="rect">
            <a:avLst/>
          </a:prstGeom>
          <a:noFill/>
          <a:ln>
            <a:noFill/>
          </a:ln>
        </p:spPr>
      </p:pic>
      <p:sp>
        <p:nvSpPr>
          <p:cNvPr id="3" name="Google Shape;62;p14">
            <a:extLst>
              <a:ext uri="{FF2B5EF4-FFF2-40B4-BE49-F238E27FC236}">
                <a16:creationId xmlns:a16="http://schemas.microsoft.com/office/drawing/2014/main" id="{15FF2EE1-6064-8245-DB65-F356F218748A}"/>
              </a:ext>
            </a:extLst>
          </p:cNvPr>
          <p:cNvSpPr txBox="1"/>
          <p:nvPr/>
        </p:nvSpPr>
        <p:spPr>
          <a:xfrm>
            <a:off x="6846564" y="4125168"/>
            <a:ext cx="5250843" cy="1939644"/>
          </a:xfrm>
          <a:prstGeom prst="rect">
            <a:avLst/>
          </a:prstGeom>
          <a:noFill/>
          <a:ln>
            <a:noFill/>
          </a:ln>
        </p:spPr>
        <p:txBody>
          <a:bodyPr spcFirstLastPara="1" wrap="square" lIns="121900" tIns="60933" rIns="121900" bIns="60933" anchor="t" anchorCtr="0">
            <a:spAutoFit/>
          </a:bodyPr>
          <a:lstStyle/>
          <a:p>
            <a:pPr>
              <a:lnSpc>
                <a:spcPct val="115000"/>
              </a:lnSpc>
            </a:pPr>
            <a:r>
              <a:rPr lang="en-GB" sz="1733" b="1" dirty="0">
                <a:solidFill>
                  <a:srgbClr val="333333"/>
                </a:solidFill>
                <a:highlight>
                  <a:srgbClr val="FFFFFF"/>
                </a:highlight>
              </a:rPr>
              <a:t>EURO-LABS</a:t>
            </a:r>
            <a:r>
              <a:rPr lang="es" sz="1733" b="1" dirty="0">
                <a:solidFill>
                  <a:srgbClr val="333333"/>
                </a:solidFill>
                <a:highlight>
                  <a:srgbClr val="FFFFFF"/>
                </a:highlight>
              </a:rPr>
              <a:t> Access provided</a:t>
            </a:r>
            <a:endParaRPr lang="es" sz="1733" b="1" dirty="0">
              <a:solidFill>
                <a:srgbClr val="FF0000"/>
              </a:solidFill>
              <a:highlight>
                <a:srgbClr val="FFFFFF"/>
              </a:highlight>
            </a:endParaRPr>
          </a:p>
          <a:p>
            <a:pPr>
              <a:lnSpc>
                <a:spcPct val="115000"/>
              </a:lnSpc>
            </a:pPr>
            <a:r>
              <a:rPr lang="en-GB" sz="1600" dirty="0">
                <a:solidFill>
                  <a:srgbClr val="FF3300"/>
                </a:solidFill>
                <a:hlinkClick r:id="rId8"/>
              </a:rPr>
              <a:t>https://institucional.us.es/clear/</a:t>
            </a:r>
            <a:endParaRPr lang="en-GB" sz="1600" dirty="0">
              <a:solidFill>
                <a:srgbClr val="FF3300"/>
              </a:solidFill>
            </a:endParaRPr>
          </a:p>
          <a:p>
            <a:pPr>
              <a:lnSpc>
                <a:spcPct val="115000"/>
              </a:lnSpc>
            </a:pPr>
            <a:endParaRPr lang="es" sz="1733" dirty="0">
              <a:solidFill>
                <a:srgbClr val="333333"/>
              </a:solidFill>
              <a:highlight>
                <a:srgbClr val="FFFFFF"/>
              </a:highlight>
            </a:endParaRPr>
          </a:p>
          <a:p>
            <a:pPr>
              <a:lnSpc>
                <a:spcPct val="115000"/>
              </a:lnSpc>
            </a:pPr>
            <a:r>
              <a:rPr lang="es" sz="1733" b="1" dirty="0">
                <a:solidFill>
                  <a:srgbClr val="333333"/>
                </a:solidFill>
                <a:highlight>
                  <a:srgbClr val="FFFFFF"/>
                </a:highlight>
              </a:rPr>
              <a:t>Contacts</a:t>
            </a:r>
          </a:p>
          <a:p>
            <a:pPr>
              <a:lnSpc>
                <a:spcPct val="115000"/>
              </a:lnSpc>
            </a:pPr>
            <a:r>
              <a:rPr lang="en-GB" sz="1733" dirty="0">
                <a:solidFill>
                  <a:srgbClr val="333333"/>
                </a:solidFill>
                <a:highlight>
                  <a:srgbClr val="FFFFFF"/>
                </a:highlight>
              </a:rPr>
              <a:t>Joaquín Gómez Camacho (</a:t>
            </a:r>
            <a:r>
              <a:rPr lang="en-GB" sz="1733" dirty="0">
                <a:solidFill>
                  <a:srgbClr val="333333"/>
                </a:solidFill>
                <a:highlight>
                  <a:srgbClr val="FFFFFF"/>
                </a:highlight>
                <a:hlinkClick r:id="rId9"/>
              </a:rPr>
              <a:t>gomez@us.es</a:t>
            </a:r>
            <a:r>
              <a:rPr lang="en-GB" sz="1733" dirty="0">
                <a:solidFill>
                  <a:srgbClr val="333333"/>
                </a:solidFill>
                <a:highlight>
                  <a:srgbClr val="FFFFFF"/>
                </a:highlight>
              </a:rPr>
              <a:t>)</a:t>
            </a:r>
          </a:p>
          <a:p>
            <a:pPr>
              <a:lnSpc>
                <a:spcPct val="115000"/>
              </a:lnSpc>
            </a:pPr>
            <a:r>
              <a:rPr lang="en-GB" sz="1733" dirty="0">
                <a:solidFill>
                  <a:srgbClr val="333333"/>
                </a:solidFill>
                <a:highlight>
                  <a:srgbClr val="FFFFFF"/>
                </a:highlight>
              </a:rPr>
              <a:t>Carlos Guerrero (</a:t>
            </a:r>
            <a:r>
              <a:rPr lang="en-GB" sz="1733" dirty="0">
                <a:solidFill>
                  <a:srgbClr val="333333"/>
                </a:solidFill>
                <a:highlight>
                  <a:srgbClr val="FFFFFF"/>
                </a:highlight>
                <a:hlinkClick r:id="rId10"/>
              </a:rPr>
              <a:t>cguerrero4@us.es</a:t>
            </a:r>
            <a:r>
              <a:rPr lang="en-GB" sz="1733" dirty="0">
                <a:solidFill>
                  <a:srgbClr val="333333"/>
                </a:solidFill>
                <a:highlight>
                  <a:srgbClr val="FFFFFF"/>
                </a:highlight>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D168F585-8B5D-F136-27FB-A07CA1FE045D}"/>
            </a:ext>
          </a:extLst>
        </p:cNvPr>
        <p:cNvGrpSpPr/>
        <p:nvPr/>
      </p:nvGrpSpPr>
      <p:grpSpPr>
        <a:xfrm>
          <a:off x="0" y="0"/>
          <a:ext cx="0" cy="0"/>
          <a:chOff x="0" y="0"/>
          <a:chExt cx="0" cy="0"/>
        </a:xfrm>
      </p:grpSpPr>
      <p:pic>
        <p:nvPicPr>
          <p:cNvPr id="60" name="Google Shape;60;p14" descr="Cnalogo">
            <a:extLst>
              <a:ext uri="{FF2B5EF4-FFF2-40B4-BE49-F238E27FC236}">
                <a16:creationId xmlns:a16="http://schemas.microsoft.com/office/drawing/2014/main" id="{6EFE4E17-42DD-1CF2-AF1D-DEF5F75B0DB7}"/>
              </a:ext>
            </a:extLst>
          </p:cNvPr>
          <p:cNvPicPr preferRelativeResize="0"/>
          <p:nvPr/>
        </p:nvPicPr>
        <p:blipFill rotWithShape="1">
          <a:blip r:embed="rId3">
            <a:alphaModFix/>
          </a:blip>
          <a:srcRect/>
          <a:stretch/>
        </p:blipFill>
        <p:spPr>
          <a:xfrm>
            <a:off x="4970129" y="198994"/>
            <a:ext cx="3451225" cy="766761"/>
          </a:xfrm>
          <a:prstGeom prst="rect">
            <a:avLst/>
          </a:prstGeom>
          <a:noFill/>
          <a:ln>
            <a:noFill/>
          </a:ln>
        </p:spPr>
      </p:pic>
      <p:sp>
        <p:nvSpPr>
          <p:cNvPr id="6" name="CuadroTexto 9">
            <a:extLst>
              <a:ext uri="{FF2B5EF4-FFF2-40B4-BE49-F238E27FC236}">
                <a16:creationId xmlns:a16="http://schemas.microsoft.com/office/drawing/2014/main" id="{E7EB1D0D-F0BE-BC9C-54BF-0EC5C40B2661}"/>
              </a:ext>
            </a:extLst>
          </p:cNvPr>
          <p:cNvSpPr txBox="1"/>
          <p:nvPr/>
        </p:nvSpPr>
        <p:spPr>
          <a:xfrm>
            <a:off x="-3686" y="-903856"/>
            <a:ext cx="121993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noProof="0" dirty="0">
                <a:solidFill>
                  <a:schemeClr val="bg1"/>
                </a:solidFill>
                <a:latin typeface="Arial"/>
                <a:cs typeface="Arial"/>
              </a:rPr>
              <a:t>Neutron spectroscopy measurements with TENIS </a:t>
            </a:r>
            <a:endParaRPr lang="en-GB" noProof="0" dirty="0">
              <a:solidFill>
                <a:schemeClr val="bg1"/>
              </a:solidFill>
            </a:endParaRPr>
          </a:p>
        </p:txBody>
      </p:sp>
      <p:sp>
        <p:nvSpPr>
          <p:cNvPr id="7" name="CuadroTexto 10">
            <a:extLst>
              <a:ext uri="{FF2B5EF4-FFF2-40B4-BE49-F238E27FC236}">
                <a16:creationId xmlns:a16="http://schemas.microsoft.com/office/drawing/2014/main" id="{A6C071BE-0BA5-9474-EC37-7AFB9D62F6E4}"/>
              </a:ext>
            </a:extLst>
          </p:cNvPr>
          <p:cNvSpPr txBox="1"/>
          <p:nvPr/>
        </p:nvSpPr>
        <p:spPr>
          <a:xfrm>
            <a:off x="216493" y="969677"/>
            <a:ext cx="11495655" cy="1754326"/>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b="1" noProof="0" dirty="0">
                <a:ea typeface="+mn-lt"/>
                <a:cs typeface="+mn-lt"/>
              </a:rPr>
              <a:t>Performance indexes</a:t>
            </a:r>
          </a:p>
          <a:p>
            <a:pPr algn="just"/>
            <a:r>
              <a:rPr lang="en-GB" noProof="0" dirty="0">
                <a:ea typeface="+mn-lt"/>
                <a:cs typeface="+mn-lt"/>
              </a:rPr>
              <a:t>- Total Access Units (AUs) delivered:	 </a:t>
            </a:r>
            <a:r>
              <a:rPr lang="en-GB" b="1" noProof="0" dirty="0">
                <a:ea typeface="+mn-lt"/>
                <a:cs typeface="+mn-lt"/>
              </a:rPr>
              <a:t>696</a:t>
            </a:r>
          </a:p>
          <a:p>
            <a:pPr algn="just"/>
            <a:r>
              <a:rPr lang="en-GB" noProof="0" dirty="0">
                <a:ea typeface="+mn-lt"/>
                <a:cs typeface="+mn-lt"/>
              </a:rPr>
              <a:t>- Planned AUs:			 640</a:t>
            </a:r>
          </a:p>
          <a:p>
            <a:pPr algn="just"/>
            <a:r>
              <a:rPr lang="en-GB" noProof="0" dirty="0">
                <a:ea typeface="+mn-lt"/>
                <a:cs typeface="+mn-lt"/>
              </a:rPr>
              <a:t>- Number of experiments executed: 	   14 (all supported through EURO-LABS)</a:t>
            </a:r>
          </a:p>
          <a:p>
            <a:pPr algn="just"/>
            <a:r>
              <a:rPr lang="en-GB" noProof="0" dirty="0">
                <a:ea typeface="+mn-lt"/>
                <a:cs typeface="+mn-lt"/>
              </a:rPr>
              <a:t>- Total number of users: 		   46 (all supported through EURO-LABS)</a:t>
            </a:r>
          </a:p>
          <a:p>
            <a:pPr algn="just"/>
            <a:r>
              <a:rPr lang="en-GB" noProof="0" dirty="0">
                <a:ea typeface="+mn-lt"/>
                <a:cs typeface="+mn-lt"/>
              </a:rPr>
              <a:t>- Number of user groups: 		   14</a:t>
            </a:r>
          </a:p>
        </p:txBody>
      </p:sp>
      <p:sp>
        <p:nvSpPr>
          <p:cNvPr id="3" name="TextBox 2">
            <a:extLst>
              <a:ext uri="{FF2B5EF4-FFF2-40B4-BE49-F238E27FC236}">
                <a16:creationId xmlns:a16="http://schemas.microsoft.com/office/drawing/2014/main" id="{9124F4D0-EED6-58FF-B62B-0B574E5EAA85}"/>
              </a:ext>
            </a:extLst>
          </p:cNvPr>
          <p:cNvSpPr txBox="1"/>
          <p:nvPr/>
        </p:nvSpPr>
        <p:spPr>
          <a:xfrm>
            <a:off x="10698480" y="5590903"/>
            <a:ext cx="184731" cy="369332"/>
          </a:xfrm>
          <a:prstGeom prst="rect">
            <a:avLst/>
          </a:prstGeom>
          <a:noFill/>
        </p:spPr>
        <p:txBody>
          <a:bodyPr wrap="none" rtlCol="0">
            <a:spAutoFit/>
          </a:bodyPr>
          <a:lstStyle/>
          <a:p>
            <a:endParaRPr lang="en-GB" dirty="0"/>
          </a:p>
        </p:txBody>
      </p:sp>
      <p:sp>
        <p:nvSpPr>
          <p:cNvPr id="4" name="CuadroTexto 10">
            <a:extLst>
              <a:ext uri="{FF2B5EF4-FFF2-40B4-BE49-F238E27FC236}">
                <a16:creationId xmlns:a16="http://schemas.microsoft.com/office/drawing/2014/main" id="{BADE0F8C-5105-1ED6-157C-07D97C9E9BBA}"/>
              </a:ext>
            </a:extLst>
          </p:cNvPr>
          <p:cNvSpPr txBox="1"/>
          <p:nvPr/>
        </p:nvSpPr>
        <p:spPr>
          <a:xfrm>
            <a:off x="216492" y="3089365"/>
            <a:ext cx="11495655" cy="3139321"/>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b="1" noProof="0" dirty="0">
                <a:ea typeface="+mn-lt"/>
                <a:cs typeface="+mn-lt"/>
              </a:rPr>
              <a:t>Impact</a:t>
            </a:r>
          </a:p>
          <a:p>
            <a:pPr algn="just"/>
            <a:r>
              <a:rPr lang="en-GB" noProof="0" dirty="0">
                <a:ea typeface="+mn-lt"/>
                <a:cs typeface="+mn-lt"/>
              </a:rPr>
              <a:t>Alignment with EU priorities, scientific relevance</a:t>
            </a:r>
          </a:p>
          <a:p>
            <a:pPr algn="just"/>
            <a:endParaRPr lang="en-GB" noProof="0" dirty="0">
              <a:ea typeface="+mn-lt"/>
              <a:cs typeface="+mn-lt"/>
            </a:endParaRPr>
          </a:p>
          <a:p>
            <a:pPr algn="just"/>
            <a:r>
              <a:rPr lang="en-GB" noProof="0" dirty="0">
                <a:ea typeface="+mn-lt"/>
                <a:cs typeface="+mn-lt"/>
              </a:rPr>
              <a:t>The CLEAR consortium has carried out a pioneering experience in developing a common entry point for applications as well as a common panel for access to three different facilities. The experience of the CLEAR consortium may be a relevant step in the coordination of common access procedures for the users of European nuclear physics facilities.</a:t>
            </a:r>
          </a:p>
          <a:p>
            <a:pPr algn="just"/>
            <a:endParaRPr lang="en-GB" dirty="0">
              <a:ea typeface="+mn-lt"/>
              <a:cs typeface="+mn-lt"/>
            </a:endParaRPr>
          </a:p>
          <a:p>
            <a:pPr algn="just"/>
            <a:r>
              <a:rPr lang="en-GB" noProof="0" dirty="0">
                <a:ea typeface="+mn-lt"/>
                <a:cs typeface="+mn-lt"/>
              </a:rPr>
              <a:t>A significant number of projects in the CLEAR facilities (CNA, IST, ATOMKI), which are medium-sized, are connected to projects carried out in larger European facilities within EURO-LABS, as Ias SOLDE, LNL, LNS and n_TOF. </a:t>
            </a:r>
          </a:p>
          <a:p>
            <a:pPr algn="just"/>
            <a:endParaRPr lang="en-GB" dirty="0">
              <a:ea typeface="+mn-lt"/>
              <a:cs typeface="+mn-lt"/>
            </a:endParaRPr>
          </a:p>
          <a:p>
            <a:pPr algn="just"/>
            <a:r>
              <a:rPr lang="en-GB" noProof="0" dirty="0">
                <a:ea typeface="+mn-lt"/>
                <a:cs typeface="+mn-lt"/>
              </a:rPr>
              <a:t>Impact on the community: new users, training</a:t>
            </a:r>
          </a:p>
        </p:txBody>
      </p:sp>
      <p:sp>
        <p:nvSpPr>
          <p:cNvPr id="2" name="TextBox 1">
            <a:extLst>
              <a:ext uri="{FF2B5EF4-FFF2-40B4-BE49-F238E27FC236}">
                <a16:creationId xmlns:a16="http://schemas.microsoft.com/office/drawing/2014/main" id="{31FD87E2-29F4-702E-AD38-AA672EACD6A0}"/>
              </a:ext>
            </a:extLst>
          </p:cNvPr>
          <p:cNvSpPr txBox="1"/>
          <p:nvPr/>
        </p:nvSpPr>
        <p:spPr>
          <a:xfrm>
            <a:off x="8530584" y="629314"/>
            <a:ext cx="3258456" cy="369332"/>
          </a:xfrm>
          <a:prstGeom prst="rect">
            <a:avLst/>
          </a:prstGeom>
          <a:noFill/>
        </p:spPr>
        <p:txBody>
          <a:bodyPr wrap="none" rtlCol="0">
            <a:spAutoFit/>
          </a:bodyPr>
          <a:lstStyle/>
          <a:p>
            <a:r>
              <a:rPr lang="en-CH" dirty="0"/>
              <a:t>Centro Nacional de Aceleradores</a:t>
            </a:r>
            <a:endParaRPr lang="en-GB" dirty="0"/>
          </a:p>
        </p:txBody>
      </p:sp>
    </p:spTree>
    <p:extLst>
      <p:ext uri="{BB962C8B-B14F-4D97-AF65-F5344CB8AC3E}">
        <p14:creationId xmlns:p14="http://schemas.microsoft.com/office/powerpoint/2010/main" val="16730220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D168F585-8B5D-F136-27FB-A07CA1FE045D}"/>
            </a:ext>
          </a:extLst>
        </p:cNvPr>
        <p:cNvGrpSpPr/>
        <p:nvPr/>
      </p:nvGrpSpPr>
      <p:grpSpPr>
        <a:xfrm>
          <a:off x="0" y="0"/>
          <a:ext cx="0" cy="0"/>
          <a:chOff x="0" y="0"/>
          <a:chExt cx="0" cy="0"/>
        </a:xfrm>
      </p:grpSpPr>
      <p:pic>
        <p:nvPicPr>
          <p:cNvPr id="60" name="Google Shape;60;p14" descr="Cnalogo">
            <a:extLst>
              <a:ext uri="{FF2B5EF4-FFF2-40B4-BE49-F238E27FC236}">
                <a16:creationId xmlns:a16="http://schemas.microsoft.com/office/drawing/2014/main" id="{6EFE4E17-42DD-1CF2-AF1D-DEF5F75B0DB7}"/>
              </a:ext>
            </a:extLst>
          </p:cNvPr>
          <p:cNvPicPr preferRelativeResize="0"/>
          <p:nvPr/>
        </p:nvPicPr>
        <p:blipFill rotWithShape="1">
          <a:blip r:embed="rId3">
            <a:alphaModFix/>
          </a:blip>
          <a:srcRect/>
          <a:stretch/>
        </p:blipFill>
        <p:spPr>
          <a:xfrm>
            <a:off x="4970129" y="198994"/>
            <a:ext cx="3451225" cy="766761"/>
          </a:xfrm>
          <a:prstGeom prst="rect">
            <a:avLst/>
          </a:prstGeom>
          <a:noFill/>
          <a:ln>
            <a:noFill/>
          </a:ln>
        </p:spPr>
      </p:pic>
      <p:sp>
        <p:nvSpPr>
          <p:cNvPr id="6" name="CuadroTexto 9">
            <a:extLst>
              <a:ext uri="{FF2B5EF4-FFF2-40B4-BE49-F238E27FC236}">
                <a16:creationId xmlns:a16="http://schemas.microsoft.com/office/drawing/2014/main" id="{E7EB1D0D-F0BE-BC9C-54BF-0EC5C40B2661}"/>
              </a:ext>
            </a:extLst>
          </p:cNvPr>
          <p:cNvSpPr txBox="1"/>
          <p:nvPr/>
        </p:nvSpPr>
        <p:spPr>
          <a:xfrm>
            <a:off x="-3686" y="-903856"/>
            <a:ext cx="121993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noProof="0" dirty="0">
                <a:solidFill>
                  <a:schemeClr val="bg1"/>
                </a:solidFill>
                <a:latin typeface="Arial"/>
                <a:cs typeface="Arial"/>
              </a:rPr>
              <a:t>Neutron spectroscopy measurements with TENIS </a:t>
            </a:r>
            <a:endParaRPr lang="en-GB" noProof="0" dirty="0">
              <a:solidFill>
                <a:schemeClr val="bg1"/>
              </a:solidFill>
            </a:endParaRPr>
          </a:p>
        </p:txBody>
      </p:sp>
      <p:sp>
        <p:nvSpPr>
          <p:cNvPr id="7" name="CuadroTexto 10">
            <a:extLst>
              <a:ext uri="{FF2B5EF4-FFF2-40B4-BE49-F238E27FC236}">
                <a16:creationId xmlns:a16="http://schemas.microsoft.com/office/drawing/2014/main" id="{A6C071BE-0BA5-9474-EC37-7AFB9D62F6E4}"/>
              </a:ext>
            </a:extLst>
          </p:cNvPr>
          <p:cNvSpPr txBox="1"/>
          <p:nvPr/>
        </p:nvSpPr>
        <p:spPr>
          <a:xfrm>
            <a:off x="121243" y="1089244"/>
            <a:ext cx="1149565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b="1" noProof="0" dirty="0">
                <a:ea typeface="+mn-lt"/>
                <a:cs typeface="+mn-lt"/>
              </a:rPr>
              <a:t>Highlighted experiment: </a:t>
            </a:r>
            <a:r>
              <a:rPr lang="en-GB" noProof="0" dirty="0"/>
              <a:t>Determination of the Quenching Factor in Silicon Using Skipper-CCD</a:t>
            </a:r>
            <a:endParaRPr lang="en-GB" b="1" noProof="0" dirty="0">
              <a:ea typeface="+mn-lt"/>
              <a:cs typeface="+mn-lt"/>
            </a:endParaRPr>
          </a:p>
        </p:txBody>
      </p:sp>
      <p:sp>
        <p:nvSpPr>
          <p:cNvPr id="3" name="TextBox 2">
            <a:extLst>
              <a:ext uri="{FF2B5EF4-FFF2-40B4-BE49-F238E27FC236}">
                <a16:creationId xmlns:a16="http://schemas.microsoft.com/office/drawing/2014/main" id="{9124F4D0-EED6-58FF-B62B-0B574E5EAA85}"/>
              </a:ext>
            </a:extLst>
          </p:cNvPr>
          <p:cNvSpPr txBox="1"/>
          <p:nvPr/>
        </p:nvSpPr>
        <p:spPr>
          <a:xfrm>
            <a:off x="10698480" y="5590903"/>
            <a:ext cx="184731" cy="369332"/>
          </a:xfrm>
          <a:prstGeom prst="rect">
            <a:avLst/>
          </a:prstGeom>
          <a:noFill/>
        </p:spPr>
        <p:txBody>
          <a:bodyPr wrap="none" rtlCol="0">
            <a:spAutoFit/>
          </a:bodyPr>
          <a:lstStyle/>
          <a:p>
            <a:endParaRPr lang="en-GB" dirty="0"/>
          </a:p>
        </p:txBody>
      </p:sp>
      <p:sp>
        <p:nvSpPr>
          <p:cNvPr id="4" name="CuadroTexto 3">
            <a:extLst>
              <a:ext uri="{FF2B5EF4-FFF2-40B4-BE49-F238E27FC236}">
                <a16:creationId xmlns:a16="http://schemas.microsoft.com/office/drawing/2014/main" id="{1C1DBA9E-98CC-E122-962E-9544DE5448EC}"/>
              </a:ext>
            </a:extLst>
          </p:cNvPr>
          <p:cNvSpPr txBox="1"/>
          <p:nvPr/>
        </p:nvSpPr>
        <p:spPr>
          <a:xfrm>
            <a:off x="121243" y="1606940"/>
            <a:ext cx="12070757" cy="3508653"/>
          </a:xfrm>
          <a:prstGeom prst="rect">
            <a:avLst/>
          </a:prstGeom>
          <a:noFill/>
        </p:spPr>
        <p:txBody>
          <a:bodyPr wrap="square">
            <a:spAutoFit/>
          </a:bodyPr>
          <a:lstStyle/>
          <a:p>
            <a:r>
              <a:rPr lang="en-GB" b="1" noProof="0" dirty="0"/>
              <a:t>Motivation: </a:t>
            </a:r>
            <a:r>
              <a:rPr lang="en-GB" u="sng" noProof="0" dirty="0"/>
              <a:t>Neutrino</a:t>
            </a:r>
            <a:r>
              <a:rPr lang="en-GB" noProof="0" dirty="0"/>
              <a:t> (e.g., CONNIE, </a:t>
            </a:r>
            <a:r>
              <a:rPr lang="en-GB" noProof="0" dirty="0" err="1"/>
              <a:t>Atucha</a:t>
            </a:r>
            <a:r>
              <a:rPr lang="en-GB" noProof="0" dirty="0"/>
              <a:t>-II) and </a:t>
            </a:r>
            <a:r>
              <a:rPr lang="en-GB" u="sng" noProof="0" dirty="0"/>
              <a:t>dark matter </a:t>
            </a:r>
            <a:r>
              <a:rPr lang="en-GB" noProof="0" dirty="0"/>
              <a:t>(e.g., SENSEI, DAMIC-M, OSCURA) experiments employ a new generation of CCD sensors known as </a:t>
            </a:r>
            <a:r>
              <a:rPr lang="en-GB" b="1" noProof="0" dirty="0"/>
              <a:t>Skipper-CCDs</a:t>
            </a:r>
            <a:r>
              <a:rPr lang="en-GB" noProof="0" dirty="0"/>
              <a:t>. </a:t>
            </a:r>
          </a:p>
          <a:p>
            <a:r>
              <a:rPr lang="en-GB" noProof="0" dirty="0"/>
              <a:t> =&gt; revolutionary technology reducing readout noise to arbitrarily low levels, lowering detection thresholds to 1.1 eV. </a:t>
            </a:r>
          </a:p>
          <a:p>
            <a:endParaRPr lang="en-GB" noProof="0" dirty="0"/>
          </a:p>
          <a:p>
            <a:r>
              <a:rPr lang="en-GB" b="1" noProof="0" dirty="0"/>
              <a:t>Problem</a:t>
            </a:r>
            <a:r>
              <a:rPr lang="en-GB" noProof="0" dirty="0"/>
              <a:t>: Ionization efficiency of </a:t>
            </a:r>
            <a:r>
              <a:rPr lang="en-GB" b="1" noProof="0" dirty="0"/>
              <a:t>Si nuclear recoils </a:t>
            </a:r>
            <a:r>
              <a:rPr lang="en-GB" noProof="0" dirty="0"/>
              <a:t>measured up to 700 eV only. </a:t>
            </a:r>
          </a:p>
          <a:p>
            <a:r>
              <a:rPr lang="en-GB" b="1" noProof="0" dirty="0"/>
              <a:t>Proposal</a:t>
            </a:r>
            <a:r>
              <a:rPr lang="en-GB" noProof="0" dirty="0"/>
              <a:t>:  </a:t>
            </a:r>
            <a:r>
              <a:rPr lang="en-GB" b="1" noProof="0" dirty="0"/>
              <a:t>Use Skipper-CCD and epithermal neutrons to measure the quenching factor down to tens of eV.</a:t>
            </a:r>
          </a:p>
          <a:p>
            <a:r>
              <a:rPr lang="en-GB" b="1" noProof="0" dirty="0"/>
              <a:t>Principle</a:t>
            </a:r>
            <a:r>
              <a:rPr lang="en-GB" noProof="0" dirty="0"/>
              <a:t>: Iterative deconvolution of the response to epithermal neutrons</a:t>
            </a:r>
          </a:p>
          <a:p>
            <a:r>
              <a:rPr lang="en-GB" noProof="0" dirty="0"/>
              <a:t>	   </a:t>
            </a:r>
            <a:r>
              <a:rPr lang="en-GB" sz="1400" noProof="0" dirty="0"/>
              <a:t>Dario P. Rodrigues</a:t>
            </a:r>
            <a:r>
              <a:rPr lang="en-GB" sz="1400" baseline="30000" noProof="0" dirty="0"/>
              <a:t>1</a:t>
            </a:r>
            <a:r>
              <a:rPr lang="en-GB" sz="1400" noProof="0" dirty="0"/>
              <a:t>, José Gomez</a:t>
            </a:r>
            <a:r>
              <a:rPr lang="en-GB" sz="1400" baseline="30000" noProof="0" dirty="0"/>
              <a:t>2</a:t>
            </a:r>
            <a:r>
              <a:rPr lang="en-GB" sz="1400" noProof="0" dirty="0"/>
              <a:t>, Javier S. Tiffenberg</a:t>
            </a:r>
            <a:r>
              <a:rPr lang="en-GB" sz="1400" baseline="30000" noProof="0" dirty="0"/>
              <a:t>3</a:t>
            </a:r>
            <a:r>
              <a:rPr lang="en-GB" sz="1400" noProof="0" dirty="0"/>
              <a:t>, </a:t>
            </a:r>
          </a:p>
          <a:p>
            <a:r>
              <a:rPr lang="en-GB" sz="1400" noProof="0" dirty="0"/>
              <a:t>	    Sol Hartzstein</a:t>
            </a:r>
            <a:r>
              <a:rPr lang="en-GB" sz="1400" baseline="30000" noProof="0" dirty="0"/>
              <a:t>1</a:t>
            </a:r>
            <a:r>
              <a:rPr lang="en-GB" sz="1400" noProof="0" dirty="0"/>
              <a:t>, Eliana Depaoli</a:t>
            </a:r>
            <a:r>
              <a:rPr lang="en-GB" sz="1400" baseline="30000" noProof="0" dirty="0"/>
              <a:t>1</a:t>
            </a:r>
            <a:r>
              <a:rPr lang="en-GB" sz="1400" noProof="0" dirty="0"/>
              <a:t> &amp; Santiago E. Perez</a:t>
            </a:r>
            <a:r>
              <a:rPr lang="en-GB" sz="1400" baseline="30000" noProof="0" dirty="0"/>
              <a:t>1</a:t>
            </a:r>
          </a:p>
          <a:p>
            <a:r>
              <a:rPr lang="en-GB" baseline="30000" noProof="0" dirty="0"/>
              <a:t>	    </a:t>
            </a:r>
            <a:r>
              <a:rPr lang="en-GB" sz="1400" baseline="30000" noProof="0" dirty="0"/>
              <a:t>1 </a:t>
            </a:r>
            <a:r>
              <a:rPr lang="en-GB" sz="1400" noProof="0" dirty="0"/>
              <a:t>Universidad de Buenos Aires, Argentina </a:t>
            </a:r>
          </a:p>
          <a:p>
            <a:r>
              <a:rPr lang="en-GB" sz="1400" baseline="30000" noProof="0" dirty="0"/>
              <a:t>	    2</a:t>
            </a:r>
            <a:r>
              <a:rPr lang="en-GB" sz="1400" noProof="0" dirty="0"/>
              <a:t> </a:t>
            </a:r>
            <a:r>
              <a:rPr lang="en-GB" sz="1400" noProof="0" dirty="0" err="1"/>
              <a:t>Technische</a:t>
            </a:r>
            <a:r>
              <a:rPr lang="en-GB" sz="1400" noProof="0" dirty="0"/>
              <a:t> Universität München Germany </a:t>
            </a:r>
          </a:p>
          <a:p>
            <a:r>
              <a:rPr lang="en-GB" sz="1400" baseline="30000" noProof="0" dirty="0"/>
              <a:t>	    3 </a:t>
            </a:r>
            <a:r>
              <a:rPr lang="en-GB" sz="1400" noProof="0" dirty="0"/>
              <a:t>FERMILAB, USA</a:t>
            </a:r>
          </a:p>
          <a:p>
            <a:endParaRPr lang="en-GB" noProof="0" dirty="0"/>
          </a:p>
        </p:txBody>
      </p:sp>
      <p:pic>
        <p:nvPicPr>
          <p:cNvPr id="11" name="Imagen 10">
            <a:extLst>
              <a:ext uri="{FF2B5EF4-FFF2-40B4-BE49-F238E27FC236}">
                <a16:creationId xmlns:a16="http://schemas.microsoft.com/office/drawing/2014/main" id="{D12BFB38-B33F-6E56-FE55-DD9212C316E8}"/>
              </a:ext>
            </a:extLst>
          </p:cNvPr>
          <p:cNvPicPr>
            <a:picLocks noChangeAspect="1"/>
          </p:cNvPicPr>
          <p:nvPr/>
        </p:nvPicPr>
        <p:blipFill>
          <a:blip r:embed="rId4"/>
          <a:srcRect r="10919"/>
          <a:stretch>
            <a:fillRect/>
          </a:stretch>
        </p:blipFill>
        <p:spPr>
          <a:xfrm>
            <a:off x="8038925" y="3388140"/>
            <a:ext cx="3673223" cy="2905125"/>
          </a:xfrm>
          <a:prstGeom prst="rect">
            <a:avLst/>
          </a:prstGeom>
          <a:ln w="19050">
            <a:solidFill>
              <a:schemeClr val="bg1">
                <a:lumMod val="65000"/>
              </a:schemeClr>
            </a:solidFill>
          </a:ln>
        </p:spPr>
      </p:pic>
      <p:pic>
        <p:nvPicPr>
          <p:cNvPr id="13" name="Imagen 12">
            <a:extLst>
              <a:ext uri="{FF2B5EF4-FFF2-40B4-BE49-F238E27FC236}">
                <a16:creationId xmlns:a16="http://schemas.microsoft.com/office/drawing/2014/main" id="{F53C06B6-AB67-D922-58DD-BB535F5B0493}"/>
              </a:ext>
            </a:extLst>
          </p:cNvPr>
          <p:cNvPicPr>
            <a:picLocks noChangeAspect="1"/>
          </p:cNvPicPr>
          <p:nvPr/>
        </p:nvPicPr>
        <p:blipFill>
          <a:blip r:embed="rId5"/>
          <a:srcRect t="32038" b="9404"/>
          <a:stretch>
            <a:fillRect/>
          </a:stretch>
        </p:blipFill>
        <p:spPr>
          <a:xfrm>
            <a:off x="3802593" y="4562475"/>
            <a:ext cx="4072140" cy="1730790"/>
          </a:xfrm>
          <a:prstGeom prst="rect">
            <a:avLst/>
          </a:prstGeom>
          <a:ln w="19050">
            <a:solidFill>
              <a:schemeClr val="bg1">
                <a:lumMod val="65000"/>
              </a:schemeClr>
            </a:solidFill>
          </a:ln>
        </p:spPr>
      </p:pic>
      <p:sp>
        <p:nvSpPr>
          <p:cNvPr id="14" name="CuadroTexto 13">
            <a:extLst>
              <a:ext uri="{FF2B5EF4-FFF2-40B4-BE49-F238E27FC236}">
                <a16:creationId xmlns:a16="http://schemas.microsoft.com/office/drawing/2014/main" id="{7172147D-0023-10F4-90E0-E1D66A4E759A}"/>
              </a:ext>
            </a:extLst>
          </p:cNvPr>
          <p:cNvSpPr txBox="1"/>
          <p:nvPr/>
        </p:nvSpPr>
        <p:spPr>
          <a:xfrm>
            <a:off x="5401309" y="4562475"/>
            <a:ext cx="2267993" cy="369332"/>
          </a:xfrm>
          <a:prstGeom prst="rect">
            <a:avLst/>
          </a:prstGeom>
          <a:solidFill>
            <a:srgbClr val="FFFFFF">
              <a:alpha val="69804"/>
            </a:srgbClr>
          </a:solidFill>
        </p:spPr>
        <p:txBody>
          <a:bodyPr wrap="none" rtlCol="0">
            <a:spAutoFit/>
          </a:bodyPr>
          <a:lstStyle/>
          <a:p>
            <a:r>
              <a:rPr lang="es-ES" baseline="30000" dirty="0"/>
              <a:t>7</a:t>
            </a:r>
            <a:r>
              <a:rPr lang="es-ES" dirty="0"/>
              <a:t>Li(</a:t>
            </a:r>
            <a:r>
              <a:rPr lang="es-ES" dirty="0" err="1"/>
              <a:t>p,n</a:t>
            </a:r>
            <a:r>
              <a:rPr lang="es-ES" dirty="0"/>
              <a:t>) + </a:t>
            </a:r>
            <a:r>
              <a:rPr lang="es-ES" dirty="0">
                <a:latin typeface="Symbol" panose="05050102010706020507" pitchFamily="18" charset="2"/>
              </a:rPr>
              <a:t>g-</a:t>
            </a:r>
            <a:r>
              <a:rPr lang="es-ES" dirty="0" err="1"/>
              <a:t>shielding</a:t>
            </a:r>
            <a:endParaRPr lang="es-ES" dirty="0"/>
          </a:p>
        </p:txBody>
      </p:sp>
      <p:sp>
        <p:nvSpPr>
          <p:cNvPr id="2" name="TextBox 1">
            <a:extLst>
              <a:ext uri="{FF2B5EF4-FFF2-40B4-BE49-F238E27FC236}">
                <a16:creationId xmlns:a16="http://schemas.microsoft.com/office/drawing/2014/main" id="{99E346EB-738D-63A9-5DFA-0B19B7EE6CD0}"/>
              </a:ext>
            </a:extLst>
          </p:cNvPr>
          <p:cNvSpPr txBox="1"/>
          <p:nvPr/>
        </p:nvSpPr>
        <p:spPr>
          <a:xfrm>
            <a:off x="8530584" y="629314"/>
            <a:ext cx="3258456" cy="369332"/>
          </a:xfrm>
          <a:prstGeom prst="rect">
            <a:avLst/>
          </a:prstGeom>
          <a:noFill/>
        </p:spPr>
        <p:txBody>
          <a:bodyPr wrap="none" rtlCol="0">
            <a:spAutoFit/>
          </a:bodyPr>
          <a:lstStyle/>
          <a:p>
            <a:r>
              <a:rPr lang="en-CH" dirty="0"/>
              <a:t>Centro Nacional de Aceleradores</a:t>
            </a:r>
            <a:endParaRPr lang="en-GB" dirty="0"/>
          </a:p>
        </p:txBody>
      </p:sp>
    </p:spTree>
    <p:extLst>
      <p:ext uri="{BB962C8B-B14F-4D97-AF65-F5344CB8AC3E}">
        <p14:creationId xmlns:p14="http://schemas.microsoft.com/office/powerpoint/2010/main" val="15954027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210D96C4-AC12-4D49-1A1C-5730D8BCD86C}"/>
            </a:ext>
          </a:extLst>
        </p:cNvPr>
        <p:cNvGrpSpPr/>
        <p:nvPr/>
      </p:nvGrpSpPr>
      <p:grpSpPr>
        <a:xfrm>
          <a:off x="0" y="0"/>
          <a:ext cx="0" cy="0"/>
          <a:chOff x="0" y="0"/>
          <a:chExt cx="0" cy="0"/>
        </a:xfrm>
      </p:grpSpPr>
      <p:pic>
        <p:nvPicPr>
          <p:cNvPr id="60" name="Google Shape;60;p14" descr="Cnalogo">
            <a:extLst>
              <a:ext uri="{FF2B5EF4-FFF2-40B4-BE49-F238E27FC236}">
                <a16:creationId xmlns:a16="http://schemas.microsoft.com/office/drawing/2014/main" id="{3E2F6D8D-5ADC-5E8B-A067-9E74288CE9FE}"/>
              </a:ext>
            </a:extLst>
          </p:cNvPr>
          <p:cNvPicPr preferRelativeResize="0"/>
          <p:nvPr/>
        </p:nvPicPr>
        <p:blipFill rotWithShape="1">
          <a:blip r:embed="rId3">
            <a:alphaModFix/>
          </a:blip>
          <a:srcRect/>
          <a:stretch/>
        </p:blipFill>
        <p:spPr>
          <a:xfrm>
            <a:off x="4970129" y="198994"/>
            <a:ext cx="3451225" cy="766761"/>
          </a:xfrm>
          <a:prstGeom prst="rect">
            <a:avLst/>
          </a:prstGeom>
          <a:noFill/>
          <a:ln>
            <a:noFill/>
          </a:ln>
        </p:spPr>
      </p:pic>
      <p:sp>
        <p:nvSpPr>
          <p:cNvPr id="6" name="CuadroTexto 9">
            <a:extLst>
              <a:ext uri="{FF2B5EF4-FFF2-40B4-BE49-F238E27FC236}">
                <a16:creationId xmlns:a16="http://schemas.microsoft.com/office/drawing/2014/main" id="{25A398F4-3B77-03CC-8D06-C7805451A277}"/>
              </a:ext>
            </a:extLst>
          </p:cNvPr>
          <p:cNvSpPr txBox="1"/>
          <p:nvPr/>
        </p:nvSpPr>
        <p:spPr>
          <a:xfrm>
            <a:off x="-3686" y="-903856"/>
            <a:ext cx="121993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noProof="0" dirty="0">
                <a:solidFill>
                  <a:schemeClr val="bg1"/>
                </a:solidFill>
                <a:latin typeface="Arial"/>
                <a:cs typeface="Arial"/>
              </a:rPr>
              <a:t>Neutron spectroscopy measurements with TENIS </a:t>
            </a:r>
            <a:endParaRPr lang="en-GB" noProof="0" dirty="0">
              <a:solidFill>
                <a:schemeClr val="bg1"/>
              </a:solidFill>
            </a:endParaRPr>
          </a:p>
        </p:txBody>
      </p:sp>
      <p:sp>
        <p:nvSpPr>
          <p:cNvPr id="3" name="TextBox 2">
            <a:extLst>
              <a:ext uri="{FF2B5EF4-FFF2-40B4-BE49-F238E27FC236}">
                <a16:creationId xmlns:a16="http://schemas.microsoft.com/office/drawing/2014/main" id="{EA91CFC9-7688-3221-DCF6-739407858FCE}"/>
              </a:ext>
            </a:extLst>
          </p:cNvPr>
          <p:cNvSpPr txBox="1"/>
          <p:nvPr/>
        </p:nvSpPr>
        <p:spPr>
          <a:xfrm>
            <a:off x="10698480" y="5590903"/>
            <a:ext cx="184731" cy="369332"/>
          </a:xfrm>
          <a:prstGeom prst="rect">
            <a:avLst/>
          </a:prstGeom>
          <a:noFill/>
        </p:spPr>
        <p:txBody>
          <a:bodyPr wrap="none" rtlCol="0">
            <a:spAutoFit/>
          </a:bodyPr>
          <a:lstStyle/>
          <a:p>
            <a:endParaRPr lang="en-GB" dirty="0"/>
          </a:p>
        </p:txBody>
      </p:sp>
      <p:pic>
        <p:nvPicPr>
          <p:cNvPr id="2" name="Picture 1">
            <a:extLst>
              <a:ext uri="{FF2B5EF4-FFF2-40B4-BE49-F238E27FC236}">
                <a16:creationId xmlns:a16="http://schemas.microsoft.com/office/drawing/2014/main" id="{0A4DB3A7-39D1-7F2B-2CF6-F2F8B706142C}"/>
              </a:ext>
            </a:extLst>
          </p:cNvPr>
          <p:cNvPicPr>
            <a:picLocks noChangeAspect="1"/>
          </p:cNvPicPr>
          <p:nvPr/>
        </p:nvPicPr>
        <p:blipFill>
          <a:blip r:embed="rId4"/>
          <a:stretch>
            <a:fillRect/>
          </a:stretch>
        </p:blipFill>
        <p:spPr>
          <a:xfrm>
            <a:off x="7712934" y="927102"/>
            <a:ext cx="4355498" cy="5807330"/>
          </a:xfrm>
          <a:prstGeom prst="rect">
            <a:avLst/>
          </a:prstGeom>
        </p:spPr>
      </p:pic>
      <p:sp>
        <p:nvSpPr>
          <p:cNvPr id="5" name="TextBox 4">
            <a:extLst>
              <a:ext uri="{FF2B5EF4-FFF2-40B4-BE49-F238E27FC236}">
                <a16:creationId xmlns:a16="http://schemas.microsoft.com/office/drawing/2014/main" id="{6EE0C72D-56BF-165E-1EE0-5FF2D8658BDE}"/>
              </a:ext>
            </a:extLst>
          </p:cNvPr>
          <p:cNvSpPr txBox="1"/>
          <p:nvPr/>
        </p:nvSpPr>
        <p:spPr>
          <a:xfrm>
            <a:off x="150927" y="1107366"/>
            <a:ext cx="7275325" cy="830997"/>
          </a:xfrm>
          <a:prstGeom prst="rect">
            <a:avLst/>
          </a:prstGeom>
          <a:noFill/>
        </p:spPr>
        <p:txBody>
          <a:bodyPr wrap="none" rtlCol="0">
            <a:spAutoFit/>
          </a:bodyPr>
          <a:lstStyle/>
          <a:p>
            <a:r>
              <a:rPr lang="en-CH" sz="2400" dirty="0">
                <a:solidFill>
                  <a:schemeClr val="accent1"/>
                </a:solidFill>
              </a:rPr>
              <a:t>Thermal Neutron Generator Design and Implementation </a:t>
            </a:r>
          </a:p>
          <a:p>
            <a:r>
              <a:rPr lang="en-CH" sz="2400" dirty="0">
                <a:solidFill>
                  <a:schemeClr val="accent1"/>
                </a:solidFill>
              </a:rPr>
              <a:t>at CNA HiSPANoS</a:t>
            </a:r>
            <a:endParaRPr lang="en-GB" sz="2400" dirty="0">
              <a:solidFill>
                <a:schemeClr val="accent1"/>
              </a:solidFill>
            </a:endParaRPr>
          </a:p>
        </p:txBody>
      </p:sp>
      <p:sp>
        <p:nvSpPr>
          <p:cNvPr id="8" name="TextBox 7">
            <a:extLst>
              <a:ext uri="{FF2B5EF4-FFF2-40B4-BE49-F238E27FC236}">
                <a16:creationId xmlns:a16="http://schemas.microsoft.com/office/drawing/2014/main" id="{4833A845-AE19-5083-CD50-749F24915FA9}"/>
              </a:ext>
            </a:extLst>
          </p:cNvPr>
          <p:cNvSpPr txBox="1"/>
          <p:nvPr/>
        </p:nvSpPr>
        <p:spPr>
          <a:xfrm>
            <a:off x="150927" y="1895308"/>
            <a:ext cx="3114379" cy="369332"/>
          </a:xfrm>
          <a:prstGeom prst="rect">
            <a:avLst/>
          </a:prstGeom>
          <a:noFill/>
        </p:spPr>
        <p:txBody>
          <a:bodyPr wrap="none" rtlCol="0">
            <a:spAutoFit/>
          </a:bodyPr>
          <a:lstStyle/>
          <a:p>
            <a:r>
              <a:rPr lang="en-GB" dirty="0">
                <a:solidFill>
                  <a:schemeClr val="accent1"/>
                </a:solidFill>
              </a:rPr>
              <a:t>b</a:t>
            </a:r>
            <a:r>
              <a:rPr lang="en-CH" dirty="0">
                <a:solidFill>
                  <a:schemeClr val="accent1"/>
                </a:solidFill>
              </a:rPr>
              <a:t>y </a:t>
            </a:r>
            <a:r>
              <a:rPr lang="en-GB" dirty="0">
                <a:solidFill>
                  <a:schemeClr val="accent1"/>
                </a:solidFill>
              </a:rPr>
              <a:t>Jesús Bartolomé Sarsa</a:t>
            </a:r>
            <a:r>
              <a:rPr lang="en-CH" dirty="0">
                <a:solidFill>
                  <a:schemeClr val="accent1"/>
                </a:solidFill>
              </a:rPr>
              <a:t> et al.</a:t>
            </a:r>
            <a:endParaRPr lang="en-GB" dirty="0">
              <a:solidFill>
                <a:schemeClr val="accent1"/>
              </a:solidFill>
            </a:endParaRPr>
          </a:p>
        </p:txBody>
      </p:sp>
      <p:pic>
        <p:nvPicPr>
          <p:cNvPr id="9" name="Picture 8" descr="1st prize Vectors - Download Free High-Quality Vectors | Magnific (formerly Freepik)">
            <a:extLst>
              <a:ext uri="{FF2B5EF4-FFF2-40B4-BE49-F238E27FC236}">
                <a16:creationId xmlns:a16="http://schemas.microsoft.com/office/drawing/2014/main" id="{F0523112-CB82-8868-B4F9-AD87136686D6}"/>
              </a:ext>
            </a:extLst>
          </p:cNvPr>
          <p:cNvPicPr>
            <a:picLocks noChangeAspect="1"/>
          </p:cNvPicPr>
          <p:nvPr/>
        </p:nvPicPr>
        <p:blipFill>
          <a:blip r:embed="rId5"/>
          <a:stretch>
            <a:fillRect/>
          </a:stretch>
        </p:blipFill>
        <p:spPr>
          <a:xfrm>
            <a:off x="4579001" y="1740584"/>
            <a:ext cx="2720885" cy="2720885"/>
          </a:xfrm>
          <a:prstGeom prst="rect">
            <a:avLst/>
          </a:prstGeom>
        </p:spPr>
      </p:pic>
      <p:pic>
        <p:nvPicPr>
          <p:cNvPr id="10" name="Picture 9">
            <a:extLst>
              <a:ext uri="{FF2B5EF4-FFF2-40B4-BE49-F238E27FC236}">
                <a16:creationId xmlns:a16="http://schemas.microsoft.com/office/drawing/2014/main" id="{2C4511AD-B803-6654-8844-0C5F59989A1C}"/>
              </a:ext>
            </a:extLst>
          </p:cNvPr>
          <p:cNvPicPr/>
          <p:nvPr/>
        </p:nvPicPr>
        <p:blipFill>
          <a:blip r:embed="rId6"/>
          <a:stretch/>
        </p:blipFill>
        <p:spPr>
          <a:xfrm>
            <a:off x="123568" y="2505773"/>
            <a:ext cx="2720885" cy="1190506"/>
          </a:xfrm>
          <a:prstGeom prst="rect">
            <a:avLst/>
          </a:prstGeom>
          <a:solidFill>
            <a:schemeClr val="bg1"/>
          </a:solidFill>
          <a:ln w="0">
            <a:noFill/>
          </a:ln>
        </p:spPr>
      </p:pic>
      <p:pic>
        <p:nvPicPr>
          <p:cNvPr id="12" name="Picture 11">
            <a:extLst>
              <a:ext uri="{FF2B5EF4-FFF2-40B4-BE49-F238E27FC236}">
                <a16:creationId xmlns:a16="http://schemas.microsoft.com/office/drawing/2014/main" id="{15A36824-666B-17B6-9F1A-64B74A49E4C2}"/>
              </a:ext>
            </a:extLst>
          </p:cNvPr>
          <p:cNvPicPr>
            <a:picLocks noChangeAspect="1"/>
          </p:cNvPicPr>
          <p:nvPr/>
        </p:nvPicPr>
        <p:blipFill>
          <a:blip r:embed="rId7"/>
          <a:stretch>
            <a:fillRect/>
          </a:stretch>
        </p:blipFill>
        <p:spPr>
          <a:xfrm>
            <a:off x="150927" y="4593361"/>
            <a:ext cx="6413500" cy="1612900"/>
          </a:xfrm>
          <a:prstGeom prst="rect">
            <a:avLst/>
          </a:prstGeom>
        </p:spPr>
      </p:pic>
      <p:sp>
        <p:nvSpPr>
          <p:cNvPr id="13" name="TextBox 12">
            <a:extLst>
              <a:ext uri="{FF2B5EF4-FFF2-40B4-BE49-F238E27FC236}">
                <a16:creationId xmlns:a16="http://schemas.microsoft.com/office/drawing/2014/main" id="{5EBA6057-646C-0709-6DCD-DE125194BF2B}"/>
              </a:ext>
            </a:extLst>
          </p:cNvPr>
          <p:cNvSpPr txBox="1"/>
          <p:nvPr/>
        </p:nvSpPr>
        <p:spPr>
          <a:xfrm>
            <a:off x="8530584" y="629314"/>
            <a:ext cx="3258456" cy="369332"/>
          </a:xfrm>
          <a:prstGeom prst="rect">
            <a:avLst/>
          </a:prstGeom>
          <a:noFill/>
        </p:spPr>
        <p:txBody>
          <a:bodyPr wrap="none" rtlCol="0">
            <a:spAutoFit/>
          </a:bodyPr>
          <a:lstStyle/>
          <a:p>
            <a:r>
              <a:rPr lang="en-CH" dirty="0"/>
              <a:t>Centro Nacional de Aceleradores</a:t>
            </a:r>
            <a:endParaRPr lang="en-GB" dirty="0"/>
          </a:p>
        </p:txBody>
      </p:sp>
    </p:spTree>
    <p:extLst>
      <p:ext uri="{BB962C8B-B14F-4D97-AF65-F5344CB8AC3E}">
        <p14:creationId xmlns:p14="http://schemas.microsoft.com/office/powerpoint/2010/main" val="26006713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1010937.JPG">
            <a:extLst>
              <a:ext uri="{FF2B5EF4-FFF2-40B4-BE49-F238E27FC236}">
                <a16:creationId xmlns:a16="http://schemas.microsoft.com/office/drawing/2014/main" id="{64D05818-1658-22CA-C9A4-EFE3C30F0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451" y="3387637"/>
            <a:ext cx="2829760" cy="1591740"/>
          </a:xfrm>
          <a:prstGeom prst="rect">
            <a:avLst/>
          </a:prstGeom>
          <a:ln>
            <a:solidFill>
              <a:schemeClr val="accent5">
                <a:lumMod val="75000"/>
              </a:schemeClr>
            </a:solidFill>
          </a:ln>
        </p:spPr>
      </p:pic>
      <p:sp>
        <p:nvSpPr>
          <p:cNvPr id="6" name="CasellaDiTesto 78">
            <a:extLst>
              <a:ext uri="{FF2B5EF4-FFF2-40B4-BE49-F238E27FC236}">
                <a16:creationId xmlns:a16="http://schemas.microsoft.com/office/drawing/2014/main" id="{CB609B42-BFE9-73BE-F7A0-3154D93A0E53}"/>
              </a:ext>
            </a:extLst>
          </p:cNvPr>
          <p:cNvSpPr txBox="1"/>
          <p:nvPr/>
        </p:nvSpPr>
        <p:spPr>
          <a:xfrm>
            <a:off x="127333" y="5249582"/>
            <a:ext cx="7510899" cy="861774"/>
          </a:xfrm>
          <a:prstGeom prst="rect">
            <a:avLst/>
          </a:prstGeom>
          <a:solidFill>
            <a:schemeClr val="bg1"/>
          </a:solidFill>
          <a:ln>
            <a:solidFill>
              <a:schemeClr val="accent5">
                <a:lumMod val="75000"/>
              </a:schemeClr>
            </a:solidFill>
          </a:ln>
        </p:spPr>
        <p:txBody>
          <a:bodyPr wrap="square" lIns="121920" tIns="60960" rIns="121920" bIns="60960" rtlCol="0" anchor="t">
            <a:spAutoFit/>
          </a:bodyPr>
          <a:lstStyle/>
          <a:p>
            <a:pPr marL="380990" indent="-380990">
              <a:buFont typeface="Arial" panose="020B0604020202020204" pitchFamily="34" charset="0"/>
              <a:buChar char="•"/>
            </a:pPr>
            <a:r>
              <a:rPr lang="en-US" sz="1600" dirty="0">
                <a:solidFill>
                  <a:schemeClr val="accent5">
                    <a:lumMod val="75000"/>
                  </a:schemeClr>
                </a:solidFill>
              </a:rPr>
              <a:t>Four movable </a:t>
            </a:r>
            <a:r>
              <a:rPr lang="en-US" sz="1600" baseline="30000" dirty="0">
                <a:solidFill>
                  <a:schemeClr val="accent5">
                    <a:lumMod val="75000"/>
                  </a:schemeClr>
                </a:solidFill>
              </a:rPr>
              <a:t>6</a:t>
            </a:r>
            <a:r>
              <a:rPr lang="en-US" sz="1600" dirty="0">
                <a:solidFill>
                  <a:schemeClr val="accent5">
                    <a:lumMod val="75000"/>
                  </a:schemeClr>
                </a:solidFill>
              </a:rPr>
              <a:t>Li detector (0.5 inch, 1 inch and 3 mm thickness available)</a:t>
            </a:r>
          </a:p>
          <a:p>
            <a:pPr marL="380990" indent="-380990">
              <a:buFont typeface="Arial" panose="020B0604020202020204" pitchFamily="34" charset="0"/>
              <a:buChar char="•"/>
            </a:pPr>
            <a:r>
              <a:rPr lang="en-US" sz="1600" dirty="0">
                <a:solidFill>
                  <a:schemeClr val="accent5">
                    <a:lumMod val="75000"/>
                  </a:schemeClr>
                </a:solidFill>
              </a:rPr>
              <a:t>Low background Al and carbon fiber goniometers for precise detector positioning</a:t>
            </a:r>
          </a:p>
          <a:p>
            <a:pPr marL="380990" indent="-380990">
              <a:buFont typeface="Arial" panose="020B0604020202020204" pitchFamily="34" charset="0"/>
              <a:buChar char="•"/>
            </a:pPr>
            <a:r>
              <a:rPr lang="en-US" sz="1600" dirty="0">
                <a:solidFill>
                  <a:schemeClr val="accent5">
                    <a:lumMod val="75000"/>
                  </a:schemeClr>
                </a:solidFill>
              </a:rPr>
              <a:t>Carbon fiber end beam pipes</a:t>
            </a:r>
          </a:p>
        </p:txBody>
      </p:sp>
      <p:pic>
        <p:nvPicPr>
          <p:cNvPr id="7" name="Picture 37" descr="A picture containing bicycle&#10;&#10;Description automatically generated">
            <a:extLst>
              <a:ext uri="{FF2B5EF4-FFF2-40B4-BE49-F238E27FC236}">
                <a16:creationId xmlns:a16="http://schemas.microsoft.com/office/drawing/2014/main" id="{E3B65505-656B-035A-9269-01A3B3233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7417" y="992267"/>
            <a:ext cx="4497251" cy="2836604"/>
          </a:xfrm>
          <a:prstGeom prst="rect">
            <a:avLst/>
          </a:prstGeom>
          <a:ln>
            <a:solidFill>
              <a:schemeClr val="accent5">
                <a:lumMod val="75000"/>
              </a:schemeClr>
            </a:solidFill>
          </a:ln>
        </p:spPr>
      </p:pic>
      <p:grpSp>
        <p:nvGrpSpPr>
          <p:cNvPr id="8" name="Group 3">
            <a:extLst>
              <a:ext uri="{FF2B5EF4-FFF2-40B4-BE49-F238E27FC236}">
                <a16:creationId xmlns:a16="http://schemas.microsoft.com/office/drawing/2014/main" id="{9EBC5C16-6EB1-DE87-645B-642C7ED581C9}"/>
              </a:ext>
            </a:extLst>
          </p:cNvPr>
          <p:cNvGrpSpPr/>
          <p:nvPr/>
        </p:nvGrpSpPr>
        <p:grpSpPr>
          <a:xfrm>
            <a:off x="5122831" y="1146289"/>
            <a:ext cx="1602860" cy="1648924"/>
            <a:chOff x="6514992" y="729777"/>
            <a:chExt cx="1202145" cy="1236693"/>
          </a:xfrm>
        </p:grpSpPr>
        <p:pic>
          <p:nvPicPr>
            <p:cNvPr id="9" name="Content Placeholder 13" descr="A picture containing indoor, music, silver&#10;&#10;Description automatically generated">
              <a:extLst>
                <a:ext uri="{FF2B5EF4-FFF2-40B4-BE49-F238E27FC236}">
                  <a16:creationId xmlns:a16="http://schemas.microsoft.com/office/drawing/2014/main" id="{11F7018C-833E-1D70-FEAC-9F4C6161C8C6}"/>
                </a:ext>
              </a:extLst>
            </p:cNvPr>
            <p:cNvPicPr>
              <a:picLocks noChangeAspect="1"/>
            </p:cNvPicPr>
            <p:nvPr/>
          </p:nvPicPr>
          <p:blipFill rotWithShape="1">
            <a:blip r:embed="rId5">
              <a:extLst>
                <a:ext uri="{28A0092B-C50C-407E-A947-70E740481C1C}">
                  <a14:useLocalDpi xmlns:a14="http://schemas.microsoft.com/office/drawing/2010/main" val="0"/>
                </a:ext>
              </a:extLst>
            </a:blip>
            <a:srcRect l="19217" t="20394" r="20403" b="14509"/>
            <a:stretch/>
          </p:blipFill>
          <p:spPr>
            <a:xfrm>
              <a:off x="6514992" y="880472"/>
              <a:ext cx="1202145" cy="1085998"/>
            </a:xfrm>
            <a:prstGeom prst="rect">
              <a:avLst/>
            </a:prstGeom>
            <a:solidFill>
              <a:schemeClr val="bg1"/>
            </a:solidFill>
            <a:ln>
              <a:solidFill>
                <a:srgbClr val="002060"/>
              </a:solidFill>
            </a:ln>
          </p:spPr>
        </p:pic>
        <p:sp>
          <p:nvSpPr>
            <p:cNvPr id="10" name="CasellaDiTesto 24">
              <a:extLst>
                <a:ext uri="{FF2B5EF4-FFF2-40B4-BE49-F238E27FC236}">
                  <a16:creationId xmlns:a16="http://schemas.microsoft.com/office/drawing/2014/main" id="{A0E1A3EA-28E7-D685-CF0F-1621DFE5DBBA}"/>
                </a:ext>
              </a:extLst>
            </p:cNvPr>
            <p:cNvSpPr txBox="1"/>
            <p:nvPr/>
          </p:nvSpPr>
          <p:spPr>
            <a:xfrm>
              <a:off x="6551168" y="729777"/>
              <a:ext cx="1112858" cy="238575"/>
            </a:xfrm>
            <a:prstGeom prst="rect">
              <a:avLst/>
            </a:prstGeom>
            <a:solidFill>
              <a:schemeClr val="bg1"/>
            </a:solidFill>
            <a:ln>
              <a:solidFill>
                <a:schemeClr val="accent5">
                  <a:lumMod val="75000"/>
                </a:schemeClr>
              </a:solidFill>
            </a:ln>
          </p:spPr>
          <p:txBody>
            <a:bodyPr wrap="square" rtlCol="0">
              <a:spAutoFit/>
            </a:bodyPr>
            <a:lstStyle/>
            <a:p>
              <a:pPr algn="ctr"/>
              <a:r>
                <a:rPr lang="it-IT" sz="1467" dirty="0">
                  <a:solidFill>
                    <a:schemeClr val="accent5">
                      <a:lumMod val="75000"/>
                    </a:schemeClr>
                  </a:solidFill>
                </a:rPr>
                <a:t>Metal Li target</a:t>
              </a:r>
            </a:p>
          </p:txBody>
        </p:sp>
      </p:grpSp>
      <p:pic>
        <p:nvPicPr>
          <p:cNvPr id="11" name="Picture 21" descr="A picture containing indoor&#10;&#10;Description automatically generated">
            <a:extLst>
              <a:ext uri="{FF2B5EF4-FFF2-40B4-BE49-F238E27FC236}">
                <a16:creationId xmlns:a16="http://schemas.microsoft.com/office/drawing/2014/main" id="{F8750AE2-B052-7EC4-9C83-C5E9BAC73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183" y="1430093"/>
            <a:ext cx="4166061" cy="3084716"/>
          </a:xfrm>
          <a:prstGeom prst="rect">
            <a:avLst/>
          </a:prstGeom>
          <a:ln>
            <a:solidFill>
              <a:schemeClr val="accent5">
                <a:lumMod val="75000"/>
              </a:schemeClr>
            </a:solidFill>
          </a:ln>
        </p:spPr>
      </p:pic>
      <p:sp>
        <p:nvSpPr>
          <p:cNvPr id="12" name="CasellaDiTesto 11">
            <a:extLst>
              <a:ext uri="{FF2B5EF4-FFF2-40B4-BE49-F238E27FC236}">
                <a16:creationId xmlns:a16="http://schemas.microsoft.com/office/drawing/2014/main" id="{B4BABA8E-8DC4-9030-683D-1E334241ADF4}"/>
              </a:ext>
            </a:extLst>
          </p:cNvPr>
          <p:cNvSpPr txBox="1"/>
          <p:nvPr/>
        </p:nvSpPr>
        <p:spPr>
          <a:xfrm>
            <a:off x="7638232" y="859031"/>
            <a:ext cx="1524349" cy="318100"/>
          </a:xfrm>
          <a:prstGeom prst="rect">
            <a:avLst/>
          </a:prstGeom>
          <a:solidFill>
            <a:schemeClr val="bg1"/>
          </a:solidFill>
          <a:ln>
            <a:solidFill>
              <a:schemeClr val="accent5">
                <a:lumMod val="75000"/>
              </a:schemeClr>
            </a:solidFill>
          </a:ln>
        </p:spPr>
        <p:txBody>
          <a:bodyPr wrap="square" rtlCol="0">
            <a:spAutoFit/>
          </a:bodyPr>
          <a:lstStyle>
            <a:defPPr marR="0" lvl="0" algn="l" rtl="0">
              <a:lnSpc>
                <a:spcPct val="100000"/>
              </a:lnSpc>
              <a:spcBef>
                <a:spcPts val="0"/>
              </a:spcBef>
              <a:spcAft>
                <a:spcPts val="0"/>
              </a:spcAft>
              <a:defRPr/>
            </a:defPPr>
            <a:lvl1pPr algn="ctr">
              <a:defRPr sz="1100">
                <a:solidFill>
                  <a:schemeClr val="accent5">
                    <a:lumMod val="75000"/>
                  </a:schemeClr>
                </a:solidFill>
              </a:defRPr>
            </a:lvl1pPr>
          </a:lstStyle>
          <a:p>
            <a:r>
              <a:rPr lang="en-US" sz="1467" dirty="0"/>
              <a:t>Available</a:t>
            </a:r>
            <a:r>
              <a:rPr lang="it-IT" sz="1467" dirty="0"/>
              <a:t> setups</a:t>
            </a:r>
          </a:p>
        </p:txBody>
      </p:sp>
      <p:sp>
        <p:nvSpPr>
          <p:cNvPr id="13" name="CasellaDiTesto 12">
            <a:extLst>
              <a:ext uri="{FF2B5EF4-FFF2-40B4-BE49-F238E27FC236}">
                <a16:creationId xmlns:a16="http://schemas.microsoft.com/office/drawing/2014/main" id="{AD88EA88-30D9-A28C-5B8B-8AB9713E31ED}"/>
              </a:ext>
            </a:extLst>
          </p:cNvPr>
          <p:cNvSpPr txBox="1"/>
          <p:nvPr/>
        </p:nvSpPr>
        <p:spPr>
          <a:xfrm>
            <a:off x="275497" y="3616836"/>
            <a:ext cx="1487989" cy="543867"/>
          </a:xfrm>
          <a:prstGeom prst="rect">
            <a:avLst/>
          </a:prstGeom>
          <a:solidFill>
            <a:schemeClr val="bg1"/>
          </a:solidFill>
          <a:ln>
            <a:solidFill>
              <a:schemeClr val="accent5">
                <a:lumMod val="75000"/>
              </a:schemeClr>
            </a:solidFill>
          </a:ln>
        </p:spPr>
        <p:txBody>
          <a:bodyPr wrap="square" rtlCol="0">
            <a:spAutoFit/>
          </a:bodyPr>
          <a:lstStyle>
            <a:defPPr marR="0" lvl="0" algn="l" rtl="0">
              <a:lnSpc>
                <a:spcPct val="100000"/>
              </a:lnSpc>
              <a:spcBef>
                <a:spcPts val="0"/>
              </a:spcBef>
              <a:spcAft>
                <a:spcPts val="0"/>
              </a:spcAft>
            </a:defPPr>
            <a:lvl1pPr algn="ctr">
              <a:defRPr sz="1100">
                <a:solidFill>
                  <a:schemeClr val="accent5">
                    <a:lumMod val="75000"/>
                  </a:schemeClr>
                </a:solidFill>
              </a:defRPr>
            </a:lvl1pPr>
          </a:lstStyle>
          <a:p>
            <a:r>
              <a:rPr lang="it-IT" sz="1467" dirty="0"/>
              <a:t>Low mass </a:t>
            </a:r>
          </a:p>
          <a:p>
            <a:r>
              <a:rPr lang="it-IT" sz="1467" dirty="0"/>
              <a:t>target assembly</a:t>
            </a:r>
          </a:p>
        </p:txBody>
      </p:sp>
      <p:pic>
        <p:nvPicPr>
          <p:cNvPr id="5" name="Picture 4">
            <a:extLst>
              <a:ext uri="{FF2B5EF4-FFF2-40B4-BE49-F238E27FC236}">
                <a16:creationId xmlns:a16="http://schemas.microsoft.com/office/drawing/2014/main" id="{3F647B97-91C4-6A85-D27B-DC7C2DE85945}"/>
              </a:ext>
            </a:extLst>
          </p:cNvPr>
          <p:cNvPicPr>
            <a:picLocks noChangeAspect="1"/>
          </p:cNvPicPr>
          <p:nvPr/>
        </p:nvPicPr>
        <p:blipFill rotWithShape="1">
          <a:blip r:embed="rId7"/>
          <a:srcRect b="5760"/>
          <a:stretch/>
        </p:blipFill>
        <p:spPr>
          <a:xfrm>
            <a:off x="7567417" y="3921341"/>
            <a:ext cx="4497251" cy="2822077"/>
          </a:xfrm>
          <a:prstGeom prst="rect">
            <a:avLst/>
          </a:prstGeom>
          <a:ln>
            <a:solidFill>
              <a:schemeClr val="accent5">
                <a:lumMod val="75000"/>
              </a:schemeClr>
            </a:solidFill>
          </a:ln>
        </p:spPr>
      </p:pic>
      <p:sp>
        <p:nvSpPr>
          <p:cNvPr id="4" name="CasellaDiTesto 10">
            <a:extLst>
              <a:ext uri="{FF2B5EF4-FFF2-40B4-BE49-F238E27FC236}">
                <a16:creationId xmlns:a16="http://schemas.microsoft.com/office/drawing/2014/main" id="{D429B91E-E8FC-03CA-885E-4A6CBD675CEB}"/>
              </a:ext>
            </a:extLst>
          </p:cNvPr>
          <p:cNvSpPr txBox="1"/>
          <p:nvPr/>
        </p:nvSpPr>
        <p:spPr>
          <a:xfrm>
            <a:off x="9232376" y="618164"/>
            <a:ext cx="2751494" cy="276999"/>
          </a:xfrm>
          <a:prstGeom prst="rect">
            <a:avLst/>
          </a:prstGeom>
          <a:noFill/>
        </p:spPr>
        <p:txBody>
          <a:bodyPr wrap="square">
            <a:spAutoFit/>
          </a:bodyPr>
          <a:lstStyle/>
          <a:p>
            <a:r>
              <a:rPr lang="en-US" sz="1200" b="1" dirty="0">
                <a:solidFill>
                  <a:schemeClr val="accent5">
                    <a:lumMod val="75000"/>
                  </a:schemeClr>
                </a:solidFill>
              </a:rPr>
              <a:t>CN Van de Graaff accelerator (LNL-INFN)</a:t>
            </a:r>
          </a:p>
        </p:txBody>
      </p:sp>
      <p:pic>
        <p:nvPicPr>
          <p:cNvPr id="16" name="Picture 15" descr="INFN">
            <a:extLst>
              <a:ext uri="{FF2B5EF4-FFF2-40B4-BE49-F238E27FC236}">
                <a16:creationId xmlns:a16="http://schemas.microsoft.com/office/drawing/2014/main" id="{404B7041-A96A-A0A7-F23B-0482937E2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2012" y="1669"/>
            <a:ext cx="5071213" cy="77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8866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p:blipFill>
        <p:spPr bwMode="auto">
          <a:xfrm>
            <a:off x="901647" y="1592115"/>
            <a:ext cx="6097352" cy="4758407"/>
          </a:xfrm>
          <a:prstGeom prst="rect">
            <a:avLst/>
          </a:prstGeom>
        </p:spPr>
      </p:pic>
      <p:sp>
        <p:nvSpPr>
          <p:cNvPr id="8" name="Rectangle : coins arrondis 41"/>
          <p:cNvSpPr/>
          <p:nvPr/>
        </p:nvSpPr>
        <p:spPr bwMode="auto">
          <a:xfrm>
            <a:off x="6988630" y="6389844"/>
            <a:ext cx="5238000" cy="362859"/>
          </a:xfrm>
          <a:prstGeom prst="rect">
            <a:avLst/>
          </a:prstGeom>
          <a:solidFill>
            <a:srgbClr val="1A629A"/>
          </a:solidFill>
          <a:ln>
            <a:solidFill>
              <a:srgbClr val="09579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200" b="1" dirty="0"/>
              <a:t>LICORNE</a:t>
            </a:r>
            <a:endParaRPr dirty="0"/>
          </a:p>
        </p:txBody>
      </p:sp>
      <p:pic>
        <p:nvPicPr>
          <p:cNvPr id="9" name="Picture 4"/>
          <p:cNvPicPr>
            <a:picLocks noChangeAspect="1" noChangeArrowheads="1"/>
          </p:cNvPicPr>
          <p:nvPr/>
        </p:nvPicPr>
        <p:blipFill>
          <a:blip r:embed="rId3"/>
          <a:stretch/>
        </p:blipFill>
        <p:spPr bwMode="auto">
          <a:xfrm>
            <a:off x="7056784" y="3445711"/>
            <a:ext cx="5104040" cy="2874546"/>
          </a:xfrm>
          <a:prstGeom prst="rect">
            <a:avLst/>
          </a:prstGeom>
          <a:solidFill>
            <a:srgbClr val="000000">
              <a:shade val="95000"/>
            </a:srgbClr>
          </a:solidFill>
          <a:ln w="76200" cap="sq">
            <a:solidFill>
              <a:srgbClr val="095793"/>
            </a:solidFill>
            <a:miter lim="800000"/>
          </a:ln>
          <a:effectLst/>
        </p:spPr>
      </p:pic>
      <p:sp>
        <p:nvSpPr>
          <p:cNvPr id="10" name="ZoneTexte 9"/>
          <p:cNvSpPr txBox="1"/>
          <p:nvPr/>
        </p:nvSpPr>
        <p:spPr bwMode="auto">
          <a:xfrm>
            <a:off x="7784257" y="1988038"/>
            <a:ext cx="4181548" cy="1323439"/>
          </a:xfrm>
          <a:prstGeom prst="rect">
            <a:avLst/>
          </a:prstGeom>
          <a:solidFill>
            <a:schemeClr val="bg1"/>
          </a:solidFill>
        </p:spPr>
        <p:txBody>
          <a:bodyPr wrap="square" rtlCol="0">
            <a:spAutoFit/>
          </a:bodyPr>
          <a:lstStyle/>
          <a:p>
            <a:pPr marL="285750" indent="-285750">
              <a:buFont typeface="Arial"/>
              <a:buChar char="•"/>
              <a:defRPr/>
            </a:pPr>
            <a:r>
              <a:rPr lang="en-GB" sz="2000" b="1" noProof="0" dirty="0">
                <a:latin typeface="Calibri"/>
              </a:rPr>
              <a:t>Low background</a:t>
            </a:r>
            <a:endParaRPr lang="en-GB" sz="2000" b="1" noProof="0" dirty="0"/>
          </a:p>
          <a:p>
            <a:pPr marL="285750" indent="-285750">
              <a:buFont typeface="Arial"/>
              <a:buChar char="•"/>
              <a:defRPr/>
            </a:pPr>
            <a:r>
              <a:rPr lang="en-GB" sz="2000" b="1" noProof="0" dirty="0">
                <a:latin typeface="Calibri"/>
              </a:rPr>
              <a:t>High flux: </a:t>
            </a:r>
            <a:r>
              <a:rPr lang="en-GB" sz="2000" b="1" noProof="0" dirty="0">
                <a:solidFill>
                  <a:srgbClr val="002060"/>
                </a:solidFill>
                <a:latin typeface="Calibri"/>
              </a:rPr>
              <a:t>10</a:t>
            </a:r>
            <a:r>
              <a:rPr lang="en-GB" sz="2000" b="1" baseline="30000" noProof="0" dirty="0">
                <a:solidFill>
                  <a:srgbClr val="002060"/>
                </a:solidFill>
                <a:latin typeface="Calibri"/>
              </a:rPr>
              <a:t>8</a:t>
            </a:r>
            <a:r>
              <a:rPr lang="en-GB" sz="2000" b="1" noProof="0" dirty="0">
                <a:solidFill>
                  <a:srgbClr val="002060"/>
                </a:solidFill>
                <a:latin typeface="Calibri"/>
              </a:rPr>
              <a:t> n/s/steradian</a:t>
            </a:r>
            <a:endParaRPr lang="en-GB" sz="2000" b="1" noProof="0" dirty="0"/>
          </a:p>
          <a:p>
            <a:pPr marL="285750" indent="-285750">
              <a:buFont typeface="Arial"/>
              <a:buChar char="•"/>
              <a:defRPr/>
            </a:pPr>
            <a:r>
              <a:rPr lang="en-GB" sz="2000" b="1" noProof="0" dirty="0">
                <a:solidFill>
                  <a:srgbClr val="002060"/>
                </a:solidFill>
                <a:latin typeface="Calibri"/>
              </a:rPr>
              <a:t>E</a:t>
            </a:r>
            <a:r>
              <a:rPr lang="en-GB" sz="2000" b="1" baseline="-25000" noProof="0" dirty="0">
                <a:solidFill>
                  <a:srgbClr val="002060"/>
                </a:solidFill>
                <a:latin typeface="Calibri"/>
              </a:rPr>
              <a:t>n</a:t>
            </a:r>
            <a:r>
              <a:rPr lang="en-GB" sz="2000" b="1" noProof="0" dirty="0">
                <a:solidFill>
                  <a:srgbClr val="002060"/>
                </a:solidFill>
                <a:latin typeface="Calibri"/>
              </a:rPr>
              <a:t>= 0.5 – 4 MeV</a:t>
            </a:r>
          </a:p>
          <a:p>
            <a:pPr marL="285750" indent="-285750">
              <a:buFont typeface="Arial"/>
              <a:buChar char="•"/>
              <a:defRPr/>
            </a:pPr>
            <a:r>
              <a:rPr lang="en-GB" sz="2000" b="1" noProof="0" dirty="0">
                <a:solidFill>
                  <a:srgbClr val="002060"/>
                </a:solidFill>
                <a:latin typeface="Calibri"/>
              </a:rPr>
              <a:t>Neutron cones between 5</a:t>
            </a:r>
            <a:r>
              <a:rPr lang="en-GB" sz="2000" b="1" noProof="0" dirty="0"/>
              <a:t>°</a:t>
            </a:r>
            <a:r>
              <a:rPr lang="en-GB" sz="2000" b="1" noProof="0" dirty="0">
                <a:solidFill>
                  <a:srgbClr val="002060"/>
                </a:solidFill>
                <a:latin typeface="Calibri"/>
              </a:rPr>
              <a:t> and 30</a:t>
            </a:r>
            <a:r>
              <a:rPr lang="en-GB" sz="2000" b="1" noProof="0" dirty="0"/>
              <a:t>°</a:t>
            </a:r>
            <a:endParaRPr lang="en-GB" sz="2000" b="1" noProof="0" dirty="0">
              <a:solidFill>
                <a:srgbClr val="002060"/>
              </a:solidFill>
              <a:latin typeface="Calibri"/>
            </a:endParaRPr>
          </a:p>
        </p:txBody>
      </p:sp>
      <p:sp>
        <p:nvSpPr>
          <p:cNvPr id="12" name="ZoneTexte 11"/>
          <p:cNvSpPr txBox="1"/>
          <p:nvPr/>
        </p:nvSpPr>
        <p:spPr bwMode="auto">
          <a:xfrm>
            <a:off x="8232" y="5218137"/>
            <a:ext cx="4484323" cy="923330"/>
          </a:xfrm>
          <a:prstGeom prst="rect">
            <a:avLst/>
          </a:prstGeom>
          <a:solidFill>
            <a:schemeClr val="bg1"/>
          </a:solidFill>
        </p:spPr>
        <p:txBody>
          <a:bodyPr wrap="square" rtlCol="0">
            <a:spAutoFit/>
          </a:bodyPr>
          <a:lstStyle/>
          <a:p>
            <a:pPr>
              <a:defRPr/>
            </a:pPr>
            <a:r>
              <a:rPr lang="en-GB" b="1" dirty="0">
                <a:latin typeface="Calibri"/>
              </a:rPr>
              <a:t>P</a:t>
            </a:r>
            <a:r>
              <a:rPr lang="en-GB" sz="1800" b="1" dirty="0">
                <a:latin typeface="Calibri"/>
              </a:rPr>
              <a:t>articipation in European TNA Networks</a:t>
            </a:r>
          </a:p>
          <a:p>
            <a:pPr>
              <a:defRPr/>
            </a:pPr>
            <a:r>
              <a:rPr lang="en-GB" b="1" dirty="0">
                <a:latin typeface="Calibri"/>
              </a:rPr>
              <a:t>ARIEL + EUROLABS</a:t>
            </a:r>
          </a:p>
          <a:p>
            <a:pPr>
              <a:defRPr/>
            </a:pPr>
            <a:r>
              <a:rPr lang="en-GB" b="1" dirty="0">
                <a:latin typeface="Calibri"/>
              </a:rPr>
              <a:t>Potential 2-3 TNA projects/year</a:t>
            </a:r>
          </a:p>
        </p:txBody>
      </p:sp>
      <p:grpSp>
        <p:nvGrpSpPr>
          <p:cNvPr id="13" name="Groupe 12"/>
          <p:cNvGrpSpPr/>
          <p:nvPr/>
        </p:nvGrpSpPr>
        <p:grpSpPr bwMode="auto">
          <a:xfrm>
            <a:off x="2540469" y="1371009"/>
            <a:ext cx="5040364" cy="2176252"/>
            <a:chOff x="1417455" y="607593"/>
            <a:chExt cx="5040364" cy="2176252"/>
          </a:xfrm>
        </p:grpSpPr>
        <p:sp>
          <p:nvSpPr>
            <p:cNvPr id="14" name="Flèche droite 7"/>
            <p:cNvSpPr/>
            <p:nvPr/>
          </p:nvSpPr>
          <p:spPr bwMode="auto">
            <a:xfrm>
              <a:off x="1507466" y="1529691"/>
              <a:ext cx="1440160" cy="2880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400"/>
            </a:p>
          </p:txBody>
        </p:sp>
        <p:sp>
          <p:nvSpPr>
            <p:cNvPr id="15" name="Rectangle 14"/>
            <p:cNvSpPr/>
            <p:nvPr/>
          </p:nvSpPr>
          <p:spPr bwMode="auto">
            <a:xfrm>
              <a:off x="3289301" y="1259661"/>
              <a:ext cx="72008" cy="8640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fr-FR" sz="1400"/>
            </a:p>
          </p:txBody>
        </p:sp>
        <p:cxnSp>
          <p:nvCxnSpPr>
            <p:cNvPr id="16" name="Connecteur droit avec flèche 15"/>
            <p:cNvCxnSpPr>
              <a:cxnSpLocks/>
              <a:stCxn id="15" idx="3"/>
            </p:cNvCxnSpPr>
            <p:nvPr/>
          </p:nvCxnSpPr>
          <p:spPr bwMode="auto">
            <a:xfrm flipV="1">
              <a:off x="3361309" y="1115645"/>
              <a:ext cx="237626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stCxn id="15" idx="3"/>
            </p:cNvCxnSpPr>
            <p:nvPr/>
          </p:nvCxnSpPr>
          <p:spPr bwMode="auto">
            <a:xfrm flipV="1">
              <a:off x="3361309" y="1480413"/>
              <a:ext cx="2743587" cy="2112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a:stCxn id="15" idx="3"/>
            </p:cNvCxnSpPr>
            <p:nvPr/>
          </p:nvCxnSpPr>
          <p:spPr bwMode="auto">
            <a:xfrm>
              <a:off x="3361309" y="1691709"/>
              <a:ext cx="144016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a:stCxn id="15" idx="3"/>
            </p:cNvCxnSpPr>
            <p:nvPr/>
          </p:nvCxnSpPr>
          <p:spPr bwMode="auto">
            <a:xfrm>
              <a:off x="3361309" y="1691709"/>
              <a:ext cx="194421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bwMode="auto">
            <a:xfrm>
              <a:off x="5809944" y="809611"/>
              <a:ext cx="293670" cy="307777"/>
            </a:xfrm>
            <a:prstGeom prst="rect">
              <a:avLst/>
            </a:prstGeom>
            <a:noFill/>
          </p:spPr>
          <p:txBody>
            <a:bodyPr wrap="none" rtlCol="0">
              <a:spAutoFit/>
            </a:bodyPr>
            <a:lstStyle/>
            <a:p>
              <a:pPr>
                <a:defRPr/>
              </a:pPr>
              <a:r>
                <a:rPr lang="fr-FR" sz="1400" b="1"/>
                <a:t>n</a:t>
              </a:r>
              <a:endParaRPr/>
            </a:p>
          </p:txBody>
        </p:sp>
        <p:sp>
          <p:nvSpPr>
            <p:cNvPr id="21" name="ZoneTexte 20"/>
            <p:cNvSpPr txBox="1"/>
            <p:nvPr/>
          </p:nvSpPr>
          <p:spPr bwMode="auto">
            <a:xfrm>
              <a:off x="4873840" y="1529691"/>
              <a:ext cx="293670" cy="307777"/>
            </a:xfrm>
            <a:prstGeom prst="rect">
              <a:avLst/>
            </a:prstGeom>
            <a:noFill/>
          </p:spPr>
          <p:txBody>
            <a:bodyPr wrap="none" rtlCol="0">
              <a:spAutoFit/>
            </a:bodyPr>
            <a:lstStyle/>
            <a:p>
              <a:pPr>
                <a:defRPr/>
              </a:pPr>
              <a:r>
                <a:rPr lang="fr-FR" sz="1400" b="1"/>
                <a:t>n</a:t>
              </a:r>
              <a:endParaRPr/>
            </a:p>
          </p:txBody>
        </p:sp>
        <p:sp>
          <p:nvSpPr>
            <p:cNvPr id="22" name="ZoneTexte 21"/>
            <p:cNvSpPr txBox="1"/>
            <p:nvPr/>
          </p:nvSpPr>
          <p:spPr bwMode="auto">
            <a:xfrm>
              <a:off x="6164149" y="1322377"/>
              <a:ext cx="293670" cy="307777"/>
            </a:xfrm>
            <a:prstGeom prst="rect">
              <a:avLst/>
            </a:prstGeom>
            <a:noFill/>
          </p:spPr>
          <p:txBody>
            <a:bodyPr wrap="none" rtlCol="0">
              <a:spAutoFit/>
            </a:bodyPr>
            <a:lstStyle/>
            <a:p>
              <a:pPr>
                <a:defRPr/>
              </a:pPr>
              <a:r>
                <a:rPr lang="fr-FR" sz="1400" b="1"/>
                <a:t>n</a:t>
              </a:r>
              <a:endParaRPr/>
            </a:p>
          </p:txBody>
        </p:sp>
        <p:sp>
          <p:nvSpPr>
            <p:cNvPr id="23" name="ZoneTexte 22"/>
            <p:cNvSpPr txBox="1"/>
            <p:nvPr/>
          </p:nvSpPr>
          <p:spPr bwMode="auto">
            <a:xfrm>
              <a:off x="5305888" y="1889731"/>
              <a:ext cx="293670" cy="307777"/>
            </a:xfrm>
            <a:prstGeom prst="rect">
              <a:avLst/>
            </a:prstGeom>
            <a:noFill/>
          </p:spPr>
          <p:txBody>
            <a:bodyPr wrap="none" rtlCol="0">
              <a:spAutoFit/>
            </a:bodyPr>
            <a:lstStyle/>
            <a:p>
              <a:pPr>
                <a:defRPr/>
              </a:pPr>
              <a:r>
                <a:rPr lang="fr-FR" sz="1400" b="1"/>
                <a:t>n</a:t>
              </a:r>
              <a:endParaRPr/>
            </a:p>
          </p:txBody>
        </p:sp>
        <p:sp>
          <p:nvSpPr>
            <p:cNvPr id="24" name="Rectangle 23"/>
            <p:cNvSpPr/>
            <p:nvPr/>
          </p:nvSpPr>
          <p:spPr bwMode="auto">
            <a:xfrm>
              <a:off x="4477796" y="1259661"/>
              <a:ext cx="72008" cy="864096"/>
            </a:xfrm>
            <a:prstGeom prst="rect">
              <a:avLst/>
            </a:prstGeom>
            <a:solidFill>
              <a:srgbClr val="FF0000"/>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fr-FR" sz="1400"/>
            </a:p>
          </p:txBody>
        </p:sp>
        <p:sp>
          <p:nvSpPr>
            <p:cNvPr id="25" name="Rectangle 24"/>
            <p:cNvSpPr/>
            <p:nvPr/>
          </p:nvSpPr>
          <p:spPr bwMode="auto">
            <a:xfrm>
              <a:off x="3082643" y="1259661"/>
              <a:ext cx="207023" cy="864096"/>
            </a:xfrm>
            <a:prstGeom prst="rect">
              <a:avLst/>
            </a:prstGeom>
            <a:solidFill>
              <a:schemeClr val="accent3"/>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defRPr/>
              </a:pPr>
              <a:endParaRPr lang="fr-FR" sz="1400"/>
            </a:p>
          </p:txBody>
        </p:sp>
        <p:sp>
          <p:nvSpPr>
            <p:cNvPr id="26" name="Freeform 41"/>
            <p:cNvSpPr>
              <a:spLocks noChangeAspect="1"/>
            </p:cNvSpPr>
            <p:nvPr/>
          </p:nvSpPr>
          <p:spPr bwMode="auto">
            <a:xfrm rot="18302875" flipH="1">
              <a:off x="3689731" y="2319997"/>
              <a:ext cx="864240" cy="63456"/>
            </a:xfrm>
            <a:custGeom>
              <a:avLst/>
              <a:gdLst>
                <a:gd name="T0" fmla="*/ 0 w 1248"/>
                <a:gd name="T1" fmla="*/ 2147483647 h 464"/>
                <a:gd name="T2" fmla="*/ 2147483647 w 1248"/>
                <a:gd name="T3" fmla="*/ 2147483647 h 464"/>
                <a:gd name="T4" fmla="*/ 2147483647 w 1248"/>
                <a:gd name="T5" fmla="*/ 2147483647 h 464"/>
                <a:gd name="T6" fmla="*/ 2147483647 w 1248"/>
                <a:gd name="T7" fmla="*/ 2147483647 h 464"/>
                <a:gd name="T8" fmla="*/ 2147483647 w 1248"/>
                <a:gd name="T9" fmla="*/ 2147483647 h 464"/>
                <a:gd name="T10" fmla="*/ 2147483647 w 1248"/>
                <a:gd name="T11" fmla="*/ 2147483647 h 464"/>
                <a:gd name="T12" fmla="*/ 2147483647 w 1248"/>
                <a:gd name="T13" fmla="*/ 2147483647 h 464"/>
                <a:gd name="T14" fmla="*/ 2147483647 w 1248"/>
                <a:gd name="T15" fmla="*/ 2147483647 h 464"/>
                <a:gd name="T16" fmla="*/ 2147483647 w 1248"/>
                <a:gd name="T17" fmla="*/ 2147483647 h 464"/>
                <a:gd name="T18" fmla="*/ 2147483647 w 1248"/>
                <a:gd name="T19" fmla="*/ 2147483647 h 464"/>
                <a:gd name="T20" fmla="*/ 2147483647 w 1248"/>
                <a:gd name="T21" fmla="*/ 2147483647 h 464"/>
                <a:gd name="T22" fmla="*/ 2147483647 w 1248"/>
                <a:gd name="T23" fmla="*/ 2147483647 h 464"/>
                <a:gd name="T24" fmla="*/ 2147483647 w 1248"/>
                <a:gd name="T25" fmla="*/ 2147483647 h 464"/>
                <a:gd name="T26" fmla="*/ 2147483647 w 1248"/>
                <a:gd name="T27" fmla="*/ 2147483647 h 4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8"/>
                <a:gd name="T43" fmla="*/ 0 h 464"/>
                <a:gd name="T44" fmla="*/ 1248 w 1248"/>
                <a:gd name="T45" fmla="*/ 464 h 4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8" h="464" extrusionOk="0">
                  <a:moveTo>
                    <a:pt x="0" y="464"/>
                  </a:moveTo>
                  <a:cubicBezTo>
                    <a:pt x="32" y="248"/>
                    <a:pt x="64" y="32"/>
                    <a:pt x="96" y="32"/>
                  </a:cubicBezTo>
                  <a:cubicBezTo>
                    <a:pt x="128" y="32"/>
                    <a:pt x="160" y="464"/>
                    <a:pt x="192" y="464"/>
                  </a:cubicBezTo>
                  <a:cubicBezTo>
                    <a:pt x="224" y="464"/>
                    <a:pt x="256" y="32"/>
                    <a:pt x="288" y="32"/>
                  </a:cubicBezTo>
                  <a:cubicBezTo>
                    <a:pt x="320" y="32"/>
                    <a:pt x="352" y="464"/>
                    <a:pt x="384" y="464"/>
                  </a:cubicBezTo>
                  <a:cubicBezTo>
                    <a:pt x="416" y="464"/>
                    <a:pt x="448" y="32"/>
                    <a:pt x="480" y="32"/>
                  </a:cubicBezTo>
                  <a:cubicBezTo>
                    <a:pt x="512" y="32"/>
                    <a:pt x="552" y="464"/>
                    <a:pt x="576" y="464"/>
                  </a:cubicBezTo>
                  <a:cubicBezTo>
                    <a:pt x="600" y="464"/>
                    <a:pt x="600" y="32"/>
                    <a:pt x="624" y="32"/>
                  </a:cubicBezTo>
                  <a:cubicBezTo>
                    <a:pt x="648" y="32"/>
                    <a:pt x="688" y="464"/>
                    <a:pt x="720" y="464"/>
                  </a:cubicBezTo>
                  <a:cubicBezTo>
                    <a:pt x="752" y="464"/>
                    <a:pt x="784" y="32"/>
                    <a:pt x="816" y="32"/>
                  </a:cubicBezTo>
                  <a:cubicBezTo>
                    <a:pt x="848" y="32"/>
                    <a:pt x="880" y="464"/>
                    <a:pt x="912" y="464"/>
                  </a:cubicBezTo>
                  <a:cubicBezTo>
                    <a:pt x="944" y="464"/>
                    <a:pt x="984" y="64"/>
                    <a:pt x="1008" y="32"/>
                  </a:cubicBezTo>
                  <a:cubicBezTo>
                    <a:pt x="1032" y="0"/>
                    <a:pt x="1016" y="224"/>
                    <a:pt x="1056" y="272"/>
                  </a:cubicBezTo>
                  <a:cubicBezTo>
                    <a:pt x="1096" y="320"/>
                    <a:pt x="1216" y="312"/>
                    <a:pt x="1248" y="320"/>
                  </a:cubicBezTo>
                </a:path>
              </a:pathLst>
            </a:custGeom>
            <a:noFill/>
            <a:ln w="38100">
              <a:solidFill>
                <a:srgbClr val="00B050"/>
              </a:solidFill>
              <a:round/>
              <a:headEnd type="none" w="med" len="med"/>
              <a:tailEnd type="arrow" w="sm" len="sm"/>
            </a:ln>
          </p:spPr>
          <p:txBody>
            <a:bodyPr/>
            <a:lstStyle/>
            <a:p>
              <a:pPr>
                <a:defRPr/>
              </a:pPr>
              <a:endParaRPr lang="fr-FR" sz="1400"/>
            </a:p>
          </p:txBody>
        </p:sp>
        <p:sp>
          <p:nvSpPr>
            <p:cNvPr id="27" name="Text Box 30"/>
            <p:cNvSpPr txBox="1">
              <a:spLocks noChangeArrowheads="1"/>
            </p:cNvSpPr>
            <p:nvPr/>
          </p:nvSpPr>
          <p:spPr bwMode="auto">
            <a:xfrm>
              <a:off x="4117756" y="2249772"/>
              <a:ext cx="797492" cy="338554"/>
            </a:xfrm>
            <a:prstGeom prst="rect">
              <a:avLst/>
            </a:prstGeom>
            <a:noFill/>
            <a:ln w="9525">
              <a:noFill/>
              <a:miter lim="800000"/>
              <a:headEnd/>
              <a:tailEnd/>
            </a:ln>
          </p:spPr>
          <p:txBody>
            <a:bodyPr>
              <a:spAutoFit/>
            </a:bodyPr>
            <a:lstStyle/>
            <a:p>
              <a:pPr>
                <a:defRPr/>
              </a:pPr>
              <a:r>
                <a:rPr lang="el-GR" sz="1600" b="1" dirty="0">
                  <a:solidFill>
                    <a:srgbClr val="00B050"/>
                  </a:solidFill>
                  <a:latin typeface="Times New Roman"/>
                  <a:cs typeface="Times New Roman"/>
                </a:rPr>
                <a:t>γ</a:t>
              </a:r>
              <a:endParaRPr lang="en-US" sz="1600" b="1" dirty="0">
                <a:solidFill>
                  <a:srgbClr val="00B050"/>
                </a:solidFill>
                <a:latin typeface="Calibri"/>
              </a:endParaRPr>
            </a:p>
          </p:txBody>
        </p:sp>
        <p:sp>
          <p:nvSpPr>
            <p:cNvPr id="28" name="Freeform 41"/>
            <p:cNvSpPr>
              <a:spLocks noChangeAspect="1"/>
            </p:cNvSpPr>
            <p:nvPr/>
          </p:nvSpPr>
          <p:spPr bwMode="auto">
            <a:xfrm rot="3193461" flipH="1">
              <a:off x="3609713" y="1007985"/>
              <a:ext cx="864240" cy="63456"/>
            </a:xfrm>
            <a:custGeom>
              <a:avLst/>
              <a:gdLst>
                <a:gd name="T0" fmla="*/ 0 w 1248"/>
                <a:gd name="T1" fmla="*/ 2147483647 h 464"/>
                <a:gd name="T2" fmla="*/ 2147483647 w 1248"/>
                <a:gd name="T3" fmla="*/ 2147483647 h 464"/>
                <a:gd name="T4" fmla="*/ 2147483647 w 1248"/>
                <a:gd name="T5" fmla="*/ 2147483647 h 464"/>
                <a:gd name="T6" fmla="*/ 2147483647 w 1248"/>
                <a:gd name="T7" fmla="*/ 2147483647 h 464"/>
                <a:gd name="T8" fmla="*/ 2147483647 w 1248"/>
                <a:gd name="T9" fmla="*/ 2147483647 h 464"/>
                <a:gd name="T10" fmla="*/ 2147483647 w 1248"/>
                <a:gd name="T11" fmla="*/ 2147483647 h 464"/>
                <a:gd name="T12" fmla="*/ 2147483647 w 1248"/>
                <a:gd name="T13" fmla="*/ 2147483647 h 464"/>
                <a:gd name="T14" fmla="*/ 2147483647 w 1248"/>
                <a:gd name="T15" fmla="*/ 2147483647 h 464"/>
                <a:gd name="T16" fmla="*/ 2147483647 w 1248"/>
                <a:gd name="T17" fmla="*/ 2147483647 h 464"/>
                <a:gd name="T18" fmla="*/ 2147483647 w 1248"/>
                <a:gd name="T19" fmla="*/ 2147483647 h 464"/>
                <a:gd name="T20" fmla="*/ 2147483647 w 1248"/>
                <a:gd name="T21" fmla="*/ 2147483647 h 464"/>
                <a:gd name="T22" fmla="*/ 2147483647 w 1248"/>
                <a:gd name="T23" fmla="*/ 2147483647 h 464"/>
                <a:gd name="T24" fmla="*/ 2147483647 w 1248"/>
                <a:gd name="T25" fmla="*/ 2147483647 h 464"/>
                <a:gd name="T26" fmla="*/ 2147483647 w 1248"/>
                <a:gd name="T27" fmla="*/ 2147483647 h 4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8"/>
                <a:gd name="T43" fmla="*/ 0 h 464"/>
                <a:gd name="T44" fmla="*/ 1248 w 1248"/>
                <a:gd name="T45" fmla="*/ 464 h 4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8" h="464" extrusionOk="0">
                  <a:moveTo>
                    <a:pt x="0" y="464"/>
                  </a:moveTo>
                  <a:cubicBezTo>
                    <a:pt x="32" y="248"/>
                    <a:pt x="64" y="32"/>
                    <a:pt x="96" y="32"/>
                  </a:cubicBezTo>
                  <a:cubicBezTo>
                    <a:pt x="128" y="32"/>
                    <a:pt x="160" y="464"/>
                    <a:pt x="192" y="464"/>
                  </a:cubicBezTo>
                  <a:cubicBezTo>
                    <a:pt x="224" y="464"/>
                    <a:pt x="256" y="32"/>
                    <a:pt x="288" y="32"/>
                  </a:cubicBezTo>
                  <a:cubicBezTo>
                    <a:pt x="320" y="32"/>
                    <a:pt x="352" y="464"/>
                    <a:pt x="384" y="464"/>
                  </a:cubicBezTo>
                  <a:cubicBezTo>
                    <a:pt x="416" y="464"/>
                    <a:pt x="448" y="32"/>
                    <a:pt x="480" y="32"/>
                  </a:cubicBezTo>
                  <a:cubicBezTo>
                    <a:pt x="512" y="32"/>
                    <a:pt x="552" y="464"/>
                    <a:pt x="576" y="464"/>
                  </a:cubicBezTo>
                  <a:cubicBezTo>
                    <a:pt x="600" y="464"/>
                    <a:pt x="600" y="32"/>
                    <a:pt x="624" y="32"/>
                  </a:cubicBezTo>
                  <a:cubicBezTo>
                    <a:pt x="648" y="32"/>
                    <a:pt x="688" y="464"/>
                    <a:pt x="720" y="464"/>
                  </a:cubicBezTo>
                  <a:cubicBezTo>
                    <a:pt x="752" y="464"/>
                    <a:pt x="784" y="32"/>
                    <a:pt x="816" y="32"/>
                  </a:cubicBezTo>
                  <a:cubicBezTo>
                    <a:pt x="848" y="32"/>
                    <a:pt x="880" y="464"/>
                    <a:pt x="912" y="464"/>
                  </a:cubicBezTo>
                  <a:cubicBezTo>
                    <a:pt x="944" y="464"/>
                    <a:pt x="984" y="64"/>
                    <a:pt x="1008" y="32"/>
                  </a:cubicBezTo>
                  <a:cubicBezTo>
                    <a:pt x="1032" y="0"/>
                    <a:pt x="1016" y="224"/>
                    <a:pt x="1056" y="272"/>
                  </a:cubicBezTo>
                  <a:cubicBezTo>
                    <a:pt x="1096" y="320"/>
                    <a:pt x="1216" y="312"/>
                    <a:pt x="1248" y="320"/>
                  </a:cubicBezTo>
                </a:path>
              </a:pathLst>
            </a:custGeom>
            <a:noFill/>
            <a:ln w="38100">
              <a:solidFill>
                <a:srgbClr val="00B050"/>
              </a:solidFill>
              <a:round/>
              <a:headEnd type="none" w="med" len="med"/>
              <a:tailEnd type="arrow" w="sm" len="sm"/>
            </a:ln>
          </p:spPr>
          <p:txBody>
            <a:bodyPr/>
            <a:lstStyle/>
            <a:p>
              <a:pPr>
                <a:defRPr/>
              </a:pPr>
              <a:endParaRPr lang="fr-FR" sz="1400"/>
            </a:p>
          </p:txBody>
        </p:sp>
        <p:sp>
          <p:nvSpPr>
            <p:cNvPr id="29" name="Text Box 30"/>
            <p:cNvSpPr txBox="1">
              <a:spLocks noChangeArrowheads="1"/>
            </p:cNvSpPr>
            <p:nvPr/>
          </p:nvSpPr>
          <p:spPr bwMode="auto">
            <a:xfrm>
              <a:off x="4072751" y="719603"/>
              <a:ext cx="797492" cy="338554"/>
            </a:xfrm>
            <a:prstGeom prst="rect">
              <a:avLst/>
            </a:prstGeom>
            <a:noFill/>
            <a:ln w="9525">
              <a:noFill/>
              <a:miter lim="800000"/>
              <a:headEnd/>
              <a:tailEnd/>
            </a:ln>
          </p:spPr>
          <p:txBody>
            <a:bodyPr>
              <a:spAutoFit/>
            </a:bodyPr>
            <a:lstStyle/>
            <a:p>
              <a:pPr>
                <a:defRPr/>
              </a:pPr>
              <a:r>
                <a:rPr lang="el-GR" sz="1600" b="1">
                  <a:solidFill>
                    <a:srgbClr val="00B050"/>
                  </a:solidFill>
                  <a:latin typeface="Times New Roman"/>
                  <a:cs typeface="Times New Roman"/>
                </a:rPr>
                <a:t>γ</a:t>
              </a:r>
              <a:endParaRPr lang="en-US" sz="1600" b="1">
                <a:solidFill>
                  <a:srgbClr val="00B050"/>
                </a:solidFill>
                <a:latin typeface="Calibri"/>
              </a:endParaRPr>
            </a:p>
          </p:txBody>
        </p:sp>
        <p:sp>
          <p:nvSpPr>
            <p:cNvPr id="30" name="ZoneTexte 29"/>
            <p:cNvSpPr txBox="1"/>
            <p:nvPr/>
          </p:nvSpPr>
          <p:spPr bwMode="auto">
            <a:xfrm>
              <a:off x="4702822" y="2339781"/>
              <a:ext cx="822661" cy="307777"/>
            </a:xfrm>
            <a:prstGeom prst="rect">
              <a:avLst/>
            </a:prstGeom>
            <a:noFill/>
          </p:spPr>
          <p:txBody>
            <a:bodyPr wrap="none" rtlCol="0">
              <a:spAutoFit/>
            </a:bodyPr>
            <a:lstStyle/>
            <a:p>
              <a:pPr>
                <a:defRPr/>
              </a:pPr>
              <a:r>
                <a:rPr lang="fr-FR" sz="1400" b="1"/>
                <a:t>Sample</a:t>
              </a:r>
              <a:endParaRPr/>
            </a:p>
          </p:txBody>
        </p:sp>
        <p:sp>
          <p:nvSpPr>
            <p:cNvPr id="31" name="ZoneTexte 30"/>
            <p:cNvSpPr txBox="1"/>
            <p:nvPr/>
          </p:nvSpPr>
          <p:spPr bwMode="auto">
            <a:xfrm>
              <a:off x="1972051" y="619711"/>
              <a:ext cx="1218603" cy="307777"/>
            </a:xfrm>
            <a:prstGeom prst="rect">
              <a:avLst/>
            </a:prstGeom>
            <a:noFill/>
          </p:spPr>
          <p:txBody>
            <a:bodyPr wrap="none" rtlCol="0">
              <a:spAutoFit/>
            </a:bodyPr>
            <a:lstStyle/>
            <a:p>
              <a:pPr>
                <a:defRPr/>
              </a:pPr>
              <a:r>
                <a:rPr lang="fr-FR" sz="1400" b="1"/>
                <a:t>H gas target</a:t>
              </a:r>
              <a:endParaRPr/>
            </a:p>
          </p:txBody>
        </p:sp>
        <p:cxnSp>
          <p:nvCxnSpPr>
            <p:cNvPr id="32" name="Connecteur droit 31"/>
            <p:cNvCxnSpPr>
              <a:cxnSpLocks/>
            </p:cNvCxnSpPr>
            <p:nvPr/>
          </p:nvCxnSpPr>
          <p:spPr bwMode="auto">
            <a:xfrm>
              <a:off x="2947628" y="944626"/>
              <a:ext cx="135015" cy="225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necteur droit 32"/>
            <p:cNvCxnSpPr>
              <a:cxnSpLocks/>
              <a:endCxn id="27" idx="0"/>
            </p:cNvCxnSpPr>
            <p:nvPr/>
          </p:nvCxnSpPr>
          <p:spPr bwMode="auto">
            <a:xfrm flipH="1" flipV="1">
              <a:off x="4516502" y="2249772"/>
              <a:ext cx="240326" cy="26103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bwMode="auto">
            <a:xfrm>
              <a:off x="1417455" y="1799722"/>
              <a:ext cx="1352573" cy="523220"/>
            </a:xfrm>
            <a:prstGeom prst="rect">
              <a:avLst/>
            </a:prstGeom>
            <a:noFill/>
          </p:spPr>
          <p:txBody>
            <a:bodyPr wrap="square" rtlCol="0">
              <a:spAutoFit/>
            </a:bodyPr>
            <a:lstStyle/>
            <a:p>
              <a:pPr>
                <a:defRPr/>
              </a:pPr>
              <a:r>
                <a:rPr lang="fr-FR" sz="1400" b="1" dirty="0"/>
                <a:t>0.5 µA </a:t>
              </a:r>
              <a:r>
                <a:rPr lang="fr-FR" sz="1400" b="1" baseline="30000" dirty="0"/>
                <a:t>7</a:t>
              </a:r>
              <a:r>
                <a:rPr lang="fr-FR" sz="1400" b="1" dirty="0"/>
                <a:t>Li</a:t>
              </a:r>
              <a:endParaRPr dirty="0"/>
            </a:p>
            <a:p>
              <a:pPr>
                <a:defRPr/>
              </a:pPr>
              <a:r>
                <a:rPr lang="fr-FR" sz="1400" b="1" dirty="0"/>
                <a:t>13-18 MeV</a:t>
              </a:r>
              <a:endParaRPr dirty="0"/>
            </a:p>
          </p:txBody>
        </p:sp>
      </p:grpSp>
      <p:sp>
        <p:nvSpPr>
          <p:cNvPr id="38" name="Espace réservé du numéro de diapositive 7"/>
          <p:cNvSpPr>
            <a:spLocks noGrp="1"/>
          </p:cNvSpPr>
          <p:nvPr>
            <p:ph type="sldNum" sz="quarter" idx="12"/>
          </p:nvPr>
        </p:nvSpPr>
        <p:spPr bwMode="auto">
          <a:xfrm>
            <a:off x="6812645" y="5580463"/>
            <a:ext cx="2422525" cy="322263"/>
          </a:xfrm>
        </p:spPr>
        <p:txBody>
          <a:bodyPr/>
          <a:lstStyle/>
          <a:p>
            <a:pPr>
              <a:defRPr/>
            </a:pPr>
            <a:r>
              <a:rPr lang="fr-FR" b="1"/>
              <a:t>- </a:t>
            </a:r>
            <a:fld id="{77E71596-5F9D-49C5-9701-16B3CA54319D}" type="slidenum">
              <a:rPr lang="fr-FR" b="1"/>
              <a:t>9</a:t>
            </a:fld>
            <a:r>
              <a:rPr lang="fr-FR" b="1"/>
              <a:t> -</a:t>
            </a:r>
            <a:endParaRPr/>
          </a:p>
        </p:txBody>
      </p:sp>
      <p:pic>
        <p:nvPicPr>
          <p:cNvPr id="40" name="Imag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72" y="45600"/>
            <a:ext cx="1660250" cy="1660250"/>
          </a:xfrm>
          <a:prstGeom prst="rect">
            <a:avLst/>
          </a:prstGeom>
        </p:spPr>
      </p:pic>
      <p:pic>
        <p:nvPicPr>
          <p:cNvPr id="35" name="Image 34"/>
          <p:cNvPicPr>
            <a:picLocks noChangeAspect="1"/>
          </p:cNvPicPr>
          <p:nvPr/>
        </p:nvPicPr>
        <p:blipFill>
          <a:blip r:embed="rId5"/>
          <a:stretch/>
        </p:blipFill>
        <p:spPr bwMode="auto">
          <a:xfrm>
            <a:off x="8235137" y="0"/>
            <a:ext cx="3956862" cy="1788502"/>
          </a:xfrm>
          <a:prstGeom prst="rect">
            <a:avLst/>
          </a:prstGeom>
        </p:spPr>
      </p:pic>
      <p:sp>
        <p:nvSpPr>
          <p:cNvPr id="3" name="Rectangle 2"/>
          <p:cNvSpPr/>
          <p:nvPr/>
        </p:nvSpPr>
        <p:spPr>
          <a:xfrm>
            <a:off x="1277761" y="244469"/>
            <a:ext cx="6413123" cy="1292662"/>
          </a:xfrm>
          <a:prstGeom prst="rect">
            <a:avLst/>
          </a:prstGeom>
        </p:spPr>
        <p:txBody>
          <a:bodyPr wrap="square">
            <a:spAutoFit/>
          </a:bodyPr>
          <a:lstStyle/>
          <a:p>
            <a:pPr algn="ctr">
              <a:defRPr/>
            </a:pPr>
            <a:r>
              <a:rPr lang="en-US" sz="2000" b="1" dirty="0">
                <a:solidFill>
                  <a:srgbClr val="C00000"/>
                </a:solidFill>
                <a:latin typeface="Arial"/>
                <a:cs typeface="Arial"/>
              </a:rPr>
              <a:t>The ALTO facility of IJC Lab, Orsay</a:t>
            </a:r>
            <a:endParaRPr lang="en-US" sz="2000" b="1" dirty="0"/>
          </a:p>
          <a:p>
            <a:pPr algn="ctr">
              <a:defRPr/>
            </a:pPr>
            <a:r>
              <a:rPr lang="en-US" sz="2000" b="1" dirty="0"/>
              <a:t>LICORNE: Unique, naturally directional </a:t>
            </a:r>
          </a:p>
          <a:p>
            <a:pPr algn="ctr">
              <a:defRPr/>
            </a:pPr>
            <a:r>
              <a:rPr lang="en-US" sz="2000" b="1" dirty="0"/>
              <a:t>quasi monoenergetic neutron source</a:t>
            </a:r>
          </a:p>
          <a:p>
            <a:pPr algn="ctr">
              <a:defRPr/>
            </a:pPr>
            <a:endParaRPr lang="en-US" dirty="0"/>
          </a:p>
        </p:txBody>
      </p:sp>
      <p:sp>
        <p:nvSpPr>
          <p:cNvPr id="4" name="ZoneTexte 3"/>
          <p:cNvSpPr txBox="1"/>
          <p:nvPr/>
        </p:nvSpPr>
        <p:spPr>
          <a:xfrm>
            <a:off x="8232" y="1740817"/>
            <a:ext cx="2743461" cy="2031325"/>
          </a:xfrm>
          <a:prstGeom prst="rect">
            <a:avLst/>
          </a:prstGeom>
          <a:noFill/>
        </p:spPr>
        <p:txBody>
          <a:bodyPr wrap="square" rtlCol="0">
            <a:spAutoFit/>
          </a:bodyPr>
          <a:lstStyle/>
          <a:p>
            <a:r>
              <a:rPr lang="en-GB" b="1" dirty="0"/>
              <a:t>- p(</a:t>
            </a:r>
            <a:r>
              <a:rPr lang="en-GB" b="1" baseline="30000" dirty="0"/>
              <a:t>7</a:t>
            </a:r>
            <a:r>
              <a:rPr lang="en-GB" b="1" dirty="0"/>
              <a:t>Li,n)</a:t>
            </a:r>
            <a:r>
              <a:rPr lang="en-GB" b="1" baseline="30000" dirty="0"/>
              <a:t>7</a:t>
            </a:r>
            <a:r>
              <a:rPr lang="en-GB" b="1" dirty="0"/>
              <a:t>Be reaction</a:t>
            </a:r>
          </a:p>
          <a:p>
            <a:r>
              <a:rPr lang="en-GB" b="1" dirty="0"/>
              <a:t>for neutron production</a:t>
            </a:r>
          </a:p>
          <a:p>
            <a:r>
              <a:rPr lang="en-GB" b="1" dirty="0"/>
              <a:t>In inverse kinematics</a:t>
            </a:r>
            <a:br>
              <a:rPr lang="en-GB" b="1" dirty="0"/>
            </a:br>
            <a:endParaRPr lang="en-GB" b="1" dirty="0"/>
          </a:p>
          <a:p>
            <a:r>
              <a:rPr lang="en-GB" b="1" dirty="0"/>
              <a:t>- Permits precision</a:t>
            </a:r>
          </a:p>
          <a:p>
            <a:r>
              <a:rPr lang="en-GB" b="1" dirty="0"/>
              <a:t>spectroscopy of neutron induced reactions</a:t>
            </a:r>
          </a:p>
        </p:txBody>
      </p:sp>
      <p:sp>
        <p:nvSpPr>
          <p:cNvPr id="36" name="ZoneTexte 35"/>
          <p:cNvSpPr txBox="1"/>
          <p:nvPr/>
        </p:nvSpPr>
        <p:spPr>
          <a:xfrm>
            <a:off x="-28892" y="6235044"/>
            <a:ext cx="7056784" cy="584775"/>
          </a:xfrm>
          <a:prstGeom prst="rect">
            <a:avLst/>
          </a:prstGeom>
          <a:noFill/>
        </p:spPr>
        <p:txBody>
          <a:bodyPr wrap="square" rtlCol="0">
            <a:spAutoFit/>
          </a:bodyPr>
          <a:lstStyle/>
          <a:p>
            <a:r>
              <a:rPr lang="en-US" sz="1600" dirty="0">
                <a:solidFill>
                  <a:srgbClr val="7030A0"/>
                </a:solidFill>
              </a:rPr>
              <a:t>M. </a:t>
            </a:r>
            <a:r>
              <a:rPr lang="en-US" sz="1600" dirty="0" err="1">
                <a:solidFill>
                  <a:srgbClr val="7030A0"/>
                </a:solidFill>
              </a:rPr>
              <a:t>Lebois</a:t>
            </a:r>
            <a:r>
              <a:rPr lang="en-US" sz="1600" dirty="0">
                <a:solidFill>
                  <a:srgbClr val="7030A0"/>
                </a:solidFill>
              </a:rPr>
              <a:t>, J.N. Wilson </a:t>
            </a:r>
            <a:r>
              <a:rPr lang="en-US" sz="1600" i="1" dirty="0">
                <a:solidFill>
                  <a:srgbClr val="7030A0"/>
                </a:solidFill>
              </a:rPr>
              <a:t>et al., </a:t>
            </a:r>
            <a:r>
              <a:rPr lang="en-US" sz="1600" dirty="0" err="1">
                <a:solidFill>
                  <a:srgbClr val="7030A0"/>
                </a:solidFill>
              </a:rPr>
              <a:t>Nucl</a:t>
            </a:r>
            <a:r>
              <a:rPr lang="en-US" sz="1600" dirty="0">
                <a:solidFill>
                  <a:srgbClr val="7030A0"/>
                </a:solidFill>
              </a:rPr>
              <a:t>. </a:t>
            </a:r>
            <a:r>
              <a:rPr lang="en-US" sz="1600" dirty="0" err="1">
                <a:solidFill>
                  <a:srgbClr val="7030A0"/>
                </a:solidFill>
              </a:rPr>
              <a:t>Instrum</a:t>
            </a:r>
            <a:r>
              <a:rPr lang="en-US" sz="1600" dirty="0">
                <a:solidFill>
                  <a:srgbClr val="7030A0"/>
                </a:solidFill>
              </a:rPr>
              <a:t>. Meth. 735, 145 (2014) </a:t>
            </a:r>
          </a:p>
          <a:p>
            <a:r>
              <a:rPr lang="fr-FR" sz="1600" dirty="0">
                <a:solidFill>
                  <a:srgbClr val="7030A0"/>
                </a:solidFill>
              </a:rPr>
              <a:t>M. </a:t>
            </a:r>
            <a:r>
              <a:rPr lang="fr-FR" sz="1600" dirty="0" err="1">
                <a:solidFill>
                  <a:srgbClr val="7030A0"/>
                </a:solidFill>
              </a:rPr>
              <a:t>Lebois</a:t>
            </a:r>
            <a:r>
              <a:rPr lang="fr-FR" sz="1600" dirty="0">
                <a:solidFill>
                  <a:srgbClr val="7030A0"/>
                </a:solidFill>
              </a:rPr>
              <a:t>, J.N. Wilson </a:t>
            </a:r>
            <a:r>
              <a:rPr lang="fr-FR" sz="1600" i="1" dirty="0">
                <a:solidFill>
                  <a:srgbClr val="7030A0"/>
                </a:solidFill>
              </a:rPr>
              <a:t>et al.</a:t>
            </a:r>
            <a:r>
              <a:rPr lang="fr-FR" sz="1600" dirty="0">
                <a:solidFill>
                  <a:srgbClr val="7030A0"/>
                </a:solidFill>
              </a:rPr>
              <a:t>, Phys. </a:t>
            </a:r>
            <a:r>
              <a:rPr lang="fr-FR" sz="1600" dirty="0" err="1">
                <a:solidFill>
                  <a:srgbClr val="7030A0"/>
                </a:solidFill>
              </a:rPr>
              <a:t>Rev</a:t>
            </a:r>
            <a:r>
              <a:rPr lang="fr-FR" sz="1600" dirty="0">
                <a:solidFill>
                  <a:srgbClr val="7030A0"/>
                </a:solidFill>
              </a:rPr>
              <a:t>. C </a:t>
            </a:r>
            <a:r>
              <a:rPr lang="fr-FR" sz="1600" b="1" dirty="0">
                <a:solidFill>
                  <a:srgbClr val="7030A0"/>
                </a:solidFill>
              </a:rPr>
              <a:t>92</a:t>
            </a:r>
            <a:r>
              <a:rPr lang="fr-FR" sz="1600" dirty="0">
                <a:solidFill>
                  <a:srgbClr val="7030A0"/>
                </a:solidFill>
              </a:rPr>
              <a:t>, 034618 (2015)</a:t>
            </a:r>
          </a:p>
        </p:txBody>
      </p:sp>
    </p:spTree>
    <p:extLst>
      <p:ext uri="{BB962C8B-B14F-4D97-AF65-F5344CB8AC3E}">
        <p14:creationId xmlns:p14="http://schemas.microsoft.com/office/powerpoint/2010/main" val="155952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11651</TotalTime>
  <Words>3053</Words>
  <Application>Microsoft Macintosh PowerPoint</Application>
  <PresentationFormat>Widescreen</PresentationFormat>
  <Paragraphs>390</Paragraphs>
  <Slides>39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Average</vt:lpstr>
      <vt:lpstr>Arial</vt:lpstr>
      <vt:lpstr>Calibri</vt:lpstr>
      <vt:lpstr>Calibri Light</vt:lpstr>
      <vt:lpstr>Cambria Math</vt:lpstr>
      <vt:lpstr>Courier New</vt:lpstr>
      <vt:lpstr>Helvetica Neue</vt:lpstr>
      <vt:lpstr>Roboto</vt:lpstr>
      <vt:lpstr>Symbol</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Mengoni</dc:creator>
  <cp:lastModifiedBy>Alberto Mengoni</cp:lastModifiedBy>
  <cp:revision>239</cp:revision>
  <dcterms:created xsi:type="dcterms:W3CDTF">2020-10-28T06:17:44Z</dcterms:created>
  <dcterms:modified xsi:type="dcterms:W3CDTF">2026-06-30T07:46:40Z</dcterms:modified>
</cp:coreProperties>
</file>