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8" r:id="rId3"/>
    <p:sldMasterId id="2147483663" r:id="rId4"/>
    <p:sldMasterId id="2147483678" r:id="rId5"/>
  </p:sldMasterIdLst>
  <p:notesMasterIdLst>
    <p:notesMasterId r:id="rId24"/>
  </p:notesMasterIdLst>
  <p:sldIdLst>
    <p:sldId id="299" r:id="rId6"/>
    <p:sldId id="296" r:id="rId7"/>
    <p:sldId id="302" r:id="rId8"/>
    <p:sldId id="303" r:id="rId9"/>
    <p:sldId id="316" r:id="rId10"/>
    <p:sldId id="317" r:id="rId11"/>
    <p:sldId id="284" r:id="rId12"/>
    <p:sldId id="285" r:id="rId13"/>
    <p:sldId id="319" r:id="rId14"/>
    <p:sldId id="320" r:id="rId15"/>
    <p:sldId id="309" r:id="rId16"/>
    <p:sldId id="310" r:id="rId17"/>
    <p:sldId id="311" r:id="rId18"/>
    <p:sldId id="308" r:id="rId19"/>
    <p:sldId id="314" r:id="rId20"/>
    <p:sldId id="312" r:id="rId21"/>
    <p:sldId id="313" r:id="rId22"/>
    <p:sldId id="318" r:id="rId23"/>
  </p:sldIdLst>
  <p:sldSz cx="12192000" cy="6858000"/>
  <p:notesSz cx="6858000" cy="9144000"/>
  <p:defaultTextStyle>
    <a:defPPr marL="0" marR="0" indent="0" algn="l" defTabSz="457189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594" algn="ctr" defTabSz="412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189" algn="ctr" defTabSz="412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783" algn="ctr" defTabSz="412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377" algn="ctr" defTabSz="412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2971" algn="ctr" defTabSz="412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566" algn="ctr" defTabSz="412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160" algn="ctr" defTabSz="412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754" algn="ctr" defTabSz="41274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BA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394" autoAdjust="0"/>
  </p:normalViewPr>
  <p:slideViewPr>
    <p:cSldViewPr snapToGrid="0">
      <p:cViewPr>
        <p:scale>
          <a:sx n="60" d="100"/>
          <a:sy n="60" d="100"/>
        </p:scale>
        <p:origin x="36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2846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59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297" defTabSz="22859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594" defTabSz="22859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891" defTabSz="22859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189" defTabSz="22859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486" defTabSz="22859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783" defTabSz="22859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080" defTabSz="22859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377" defTabSz="228594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064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3326" y="-14063"/>
            <a:ext cx="12185351" cy="609600"/>
          </a:xfrm>
          <a:prstGeom prst="rect">
            <a:avLst/>
          </a:prstGeom>
          <a:gradFill>
            <a:gsLst>
              <a:gs pos="0">
                <a:srgbClr val="73FDFF">
                  <a:alpha val="702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" name="Rectangle"/>
          <p:cNvSpPr/>
          <p:nvPr/>
        </p:nvSpPr>
        <p:spPr>
          <a:xfrm>
            <a:off x="-428" y="6454853"/>
            <a:ext cx="12192855" cy="406243"/>
          </a:xfrm>
          <a:prstGeom prst="rect">
            <a:avLst/>
          </a:prstGeom>
          <a:gradFill>
            <a:gsLst>
              <a:gs pos="0">
                <a:srgbClr val="73FDFF">
                  <a:alpha val="11439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0433FF">
                    <a:alpha val="19919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122" y="6540500"/>
            <a:ext cx="307777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7" y="22231"/>
            <a:ext cx="1177808" cy="55762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X. YYY - EURO-LABS"/>
          <p:cNvSpPr txBox="1"/>
          <p:nvPr/>
        </p:nvSpPr>
        <p:spPr>
          <a:xfrm>
            <a:off x="5464418" y="6531963"/>
            <a:ext cx="1263166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200"/>
              <a:t>X. YYY - EURO-LABS</a:t>
            </a:r>
          </a:p>
        </p:txBody>
      </p:sp>
      <p:sp>
        <p:nvSpPr>
          <p:cNvPr id="35" name="Text"/>
          <p:cNvSpPr txBox="1">
            <a:spLocks noGrp="1"/>
          </p:cNvSpPr>
          <p:nvPr>
            <p:ph type="body" sz="quarter" idx="13"/>
          </p:nvPr>
        </p:nvSpPr>
        <p:spPr>
          <a:xfrm>
            <a:off x="3210395" y="-248069"/>
            <a:ext cx="8346341" cy="12105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3327" y="-14063"/>
            <a:ext cx="12185351" cy="609600"/>
          </a:xfrm>
          <a:prstGeom prst="rect">
            <a:avLst/>
          </a:prstGeom>
          <a:gradFill>
            <a:gsLst>
              <a:gs pos="0">
                <a:srgbClr val="73FDFF">
                  <a:alpha val="702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Rectangle"/>
          <p:cNvSpPr/>
          <p:nvPr/>
        </p:nvSpPr>
        <p:spPr>
          <a:xfrm>
            <a:off x="-428" y="6454854"/>
            <a:ext cx="12192855" cy="406243"/>
          </a:xfrm>
          <a:prstGeom prst="rect">
            <a:avLst/>
          </a:prstGeom>
          <a:gradFill>
            <a:gsLst>
              <a:gs pos="0">
                <a:srgbClr val="73FDFF">
                  <a:alpha val="11439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0433FF">
                    <a:alpha val="19919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0433FF">
                  <a:alpha val="19919"/>
                </a:srgbClr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123" y="6540500"/>
            <a:ext cx="307777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7" y="22231"/>
            <a:ext cx="1177808" cy="55762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X. YYY - EURO-LABS"/>
          <p:cNvSpPr txBox="1"/>
          <p:nvPr/>
        </p:nvSpPr>
        <p:spPr>
          <a:xfrm>
            <a:off x="5464417" y="6531964"/>
            <a:ext cx="1263167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12750"/>
            <a:r>
              <a:rPr sz="1200"/>
              <a:t>X. YYY - EURO-LABS</a:t>
            </a:r>
          </a:p>
        </p:txBody>
      </p:sp>
      <p:sp>
        <p:nvSpPr>
          <p:cNvPr id="35" name="Text"/>
          <p:cNvSpPr txBox="1">
            <a:spLocks noGrp="1"/>
          </p:cNvSpPr>
          <p:nvPr>
            <p:ph type="body" sz="quarter" idx="13"/>
          </p:nvPr>
        </p:nvSpPr>
        <p:spPr>
          <a:xfrm>
            <a:off x="3210396" y="-248069"/>
            <a:ext cx="8346341" cy="12105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33831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"/>
          <p:cNvGrpSpPr/>
          <p:nvPr/>
        </p:nvGrpSpPr>
        <p:grpSpPr>
          <a:xfrm>
            <a:off x="3154630" y="5521825"/>
            <a:ext cx="5882741" cy="680630"/>
            <a:chOff x="0" y="0"/>
            <a:chExt cx="11765480" cy="1361257"/>
          </a:xfrm>
        </p:grpSpPr>
        <p:sp>
          <p:nvSpPr>
            <p:cNvPr id="14" name="This project has received funding from the European Union’s Horizon Europe Research and Innovation programme under Grant Agreement No 101057511."/>
            <p:cNvSpPr txBox="1"/>
            <p:nvPr/>
          </p:nvSpPr>
          <p:spPr>
            <a:xfrm>
              <a:off x="2365025" y="1581"/>
              <a:ext cx="9400456" cy="13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just" defTabSz="584200">
                <a:lnSpc>
                  <a:spcPct val="110000"/>
                </a:lnSpc>
                <a:defRPr sz="2100" b="0" i="1">
                  <a:solidFill>
                    <a:srgbClr val="424242"/>
                  </a:solidFill>
                </a:defRPr>
              </a:lvl1pPr>
            </a:lstStyle>
            <a:p>
              <a:r>
                <a:rPr sz="1050"/>
                <a:t>This project has received funding from the European Union’s Horizon Europe Research and Innovation programme under Grant Agreement No 101057511.</a:t>
              </a:r>
            </a:p>
          </p:txBody>
        </p:sp>
        <p:pic>
          <p:nvPicPr>
            <p:cNvPr id="15" name="eu_flag.jpg" descr="eu_fla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36795" cy="1361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Rectangle"/>
          <p:cNvSpPr/>
          <p:nvPr/>
        </p:nvSpPr>
        <p:spPr>
          <a:xfrm>
            <a:off x="-428" y="-3096"/>
            <a:ext cx="12192855" cy="687179"/>
          </a:xfrm>
          <a:prstGeom prst="rect">
            <a:avLst/>
          </a:prstGeom>
          <a:gradFill>
            <a:gsLst>
              <a:gs pos="0">
                <a:srgbClr val="73FDFF">
                  <a:alpha val="0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76D6FF">
                    <a:alpha val="0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76D6FF">
                  <a:alpha val="0"/>
                </a:srgbClr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6" y="22230"/>
            <a:ext cx="1344459" cy="63652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"/>
          <p:cNvSpPr/>
          <p:nvPr/>
        </p:nvSpPr>
        <p:spPr>
          <a:xfrm>
            <a:off x="-428" y="6345895"/>
            <a:ext cx="12192855" cy="515202"/>
          </a:xfrm>
          <a:prstGeom prst="rect">
            <a:avLst/>
          </a:prstGeom>
          <a:gradFill>
            <a:gsLst>
              <a:gs pos="0">
                <a:srgbClr val="76D6FF">
                  <a:alpha val="15243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76D6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76D6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Body Level 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05627" y="2972739"/>
            <a:ext cx="8780747" cy="1018047"/>
          </a:xfrm>
          <a:prstGeom prst="rect">
            <a:avLst/>
          </a:prstGeom>
        </p:spPr>
        <p:txBody>
          <a:bodyPr lIns="91439" tIns="91439" rIns="91439" bIns="91439" anchor="ctr"/>
          <a:lstStyle>
            <a:lvl1pPr marL="0" indent="0" algn="ctr" defTabSz="685783">
              <a:lnSpc>
                <a:spcPct val="90000"/>
              </a:lnSpc>
              <a:spcBef>
                <a:spcPts val="700"/>
              </a:spcBef>
              <a:buSzTx/>
              <a:buNone/>
              <a:defRPr sz="19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Body Level One</a:t>
            </a:r>
          </a:p>
        </p:txBody>
      </p:sp>
      <p:sp>
        <p:nvSpPr>
          <p:cNvPr id="21" name="Title Tex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66536" y="2297863"/>
            <a:ext cx="2271456" cy="79508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00">
                <a:solidFill>
                  <a:srgbClr val="181A6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930" y="6540500"/>
            <a:ext cx="315792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55350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3325" y="-14064"/>
            <a:ext cx="12185350" cy="609601"/>
          </a:xfrm>
          <a:prstGeom prst="rect">
            <a:avLst/>
          </a:prstGeom>
          <a:gradFill>
            <a:gsLst>
              <a:gs pos="0">
                <a:srgbClr val="73FDFF">
                  <a:alpha val="93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Rectangle"/>
          <p:cNvSpPr/>
          <p:nvPr/>
        </p:nvSpPr>
        <p:spPr>
          <a:xfrm>
            <a:off x="-428" y="6454854"/>
            <a:ext cx="12192855" cy="406242"/>
          </a:xfrm>
          <a:prstGeom prst="rect">
            <a:avLst/>
          </a:prstGeom>
          <a:gradFill>
            <a:gsLst>
              <a:gs pos="0">
                <a:srgbClr val="73FDFF">
                  <a:alpha val="15218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0433FF">
                    <a:alpha val="19919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0433FF">
                  <a:alpha val="19919"/>
                </a:srgbClr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120" y="6540500"/>
            <a:ext cx="307778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6" y="22230"/>
            <a:ext cx="1177809" cy="55762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X. YYY - EURO-LAB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38769" y="6506316"/>
            <a:ext cx="1314463" cy="28725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X. YYY - EURO-LABS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210394" y="-27251"/>
            <a:ext cx="8346342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414381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210394" y="-26961"/>
            <a:ext cx="8346342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X. YYY - EURO-LABS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438769" y="6506316"/>
            <a:ext cx="1314463" cy="28725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X. YYY - EURO-LABS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644326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"/>
          <p:cNvSpPr/>
          <p:nvPr/>
        </p:nvSpPr>
        <p:spPr>
          <a:xfrm>
            <a:off x="3327" y="-14063"/>
            <a:ext cx="12185351" cy="609600"/>
          </a:xfrm>
          <a:prstGeom prst="rect">
            <a:avLst/>
          </a:prstGeom>
          <a:gradFill>
            <a:gsLst>
              <a:gs pos="0">
                <a:srgbClr val="73FDFF">
                  <a:alpha val="702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Rectangle"/>
          <p:cNvSpPr/>
          <p:nvPr/>
        </p:nvSpPr>
        <p:spPr>
          <a:xfrm>
            <a:off x="-428" y="6454854"/>
            <a:ext cx="12192855" cy="406243"/>
          </a:xfrm>
          <a:prstGeom prst="rect">
            <a:avLst/>
          </a:prstGeom>
          <a:gradFill>
            <a:gsLst>
              <a:gs pos="0">
                <a:srgbClr val="73FDFF">
                  <a:alpha val="11439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0433FF">
                    <a:alpha val="19919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0433FF">
                  <a:alpha val="19919"/>
                </a:srgbClr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123" y="6540500"/>
            <a:ext cx="307777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7" y="22231"/>
            <a:ext cx="1177808" cy="55762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X. YYY - EURO-LABS"/>
          <p:cNvSpPr txBox="1"/>
          <p:nvPr/>
        </p:nvSpPr>
        <p:spPr>
          <a:xfrm>
            <a:off x="5464417" y="6531964"/>
            <a:ext cx="1263167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12750"/>
            <a:r>
              <a:rPr sz="1200"/>
              <a:t>X. YYY - EURO-LABS</a:t>
            </a:r>
          </a:p>
        </p:txBody>
      </p:sp>
      <p:sp>
        <p:nvSpPr>
          <p:cNvPr id="35" name="Text"/>
          <p:cNvSpPr txBox="1">
            <a:spLocks noGrp="1"/>
          </p:cNvSpPr>
          <p:nvPr>
            <p:ph type="body" sz="quarter" idx="13"/>
          </p:nvPr>
        </p:nvSpPr>
        <p:spPr>
          <a:xfrm>
            <a:off x="3210396" y="-248069"/>
            <a:ext cx="8346341" cy="12105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7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8295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"/>
          <p:cNvGrpSpPr/>
          <p:nvPr/>
        </p:nvGrpSpPr>
        <p:grpSpPr>
          <a:xfrm>
            <a:off x="3154630" y="5521825"/>
            <a:ext cx="5882741" cy="680630"/>
            <a:chOff x="0" y="0"/>
            <a:chExt cx="11765480" cy="1361257"/>
          </a:xfrm>
        </p:grpSpPr>
        <p:sp>
          <p:nvSpPr>
            <p:cNvPr id="14" name="This project has received funding from the European Union’s Horizon Europe Research and Innovation programme under Grant Agreement No 101057511."/>
            <p:cNvSpPr txBox="1"/>
            <p:nvPr/>
          </p:nvSpPr>
          <p:spPr>
            <a:xfrm>
              <a:off x="2365025" y="1581"/>
              <a:ext cx="9400456" cy="13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just" defTabSz="584200">
                <a:lnSpc>
                  <a:spcPct val="110000"/>
                </a:lnSpc>
                <a:defRPr sz="2100" b="0" i="1">
                  <a:solidFill>
                    <a:srgbClr val="424242"/>
                  </a:solidFill>
                </a:defRPr>
              </a:lvl1pPr>
            </a:lstStyle>
            <a:p>
              <a:r>
                <a:rPr sz="1050"/>
                <a:t>This project has received funding from the European Union’s Horizon Europe Research and Innovation programme under Grant Agreement No 101057511.</a:t>
              </a:r>
            </a:p>
          </p:txBody>
        </p:sp>
        <p:pic>
          <p:nvPicPr>
            <p:cNvPr id="15" name="eu_flag.jpg" descr="eu_fla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36795" cy="1361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Rectangle"/>
          <p:cNvSpPr/>
          <p:nvPr/>
        </p:nvSpPr>
        <p:spPr>
          <a:xfrm>
            <a:off x="-428" y="-3096"/>
            <a:ext cx="12192855" cy="687179"/>
          </a:xfrm>
          <a:prstGeom prst="rect">
            <a:avLst/>
          </a:prstGeom>
          <a:gradFill>
            <a:gsLst>
              <a:gs pos="0">
                <a:srgbClr val="73FDFF">
                  <a:alpha val="0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76D6FF">
                    <a:alpha val="0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76D6FF">
                  <a:alpha val="0"/>
                </a:srgbClr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6" y="22230"/>
            <a:ext cx="1344459" cy="63652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"/>
          <p:cNvSpPr/>
          <p:nvPr/>
        </p:nvSpPr>
        <p:spPr>
          <a:xfrm>
            <a:off x="-428" y="6345895"/>
            <a:ext cx="12192855" cy="515202"/>
          </a:xfrm>
          <a:prstGeom prst="rect">
            <a:avLst/>
          </a:prstGeom>
          <a:gradFill>
            <a:gsLst>
              <a:gs pos="0">
                <a:srgbClr val="76D6FF">
                  <a:alpha val="15243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76D6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76D6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Body Level 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05627" y="2972739"/>
            <a:ext cx="8780747" cy="1018047"/>
          </a:xfrm>
          <a:prstGeom prst="rect">
            <a:avLst/>
          </a:prstGeom>
        </p:spPr>
        <p:txBody>
          <a:bodyPr lIns="91439" tIns="91439" rIns="91439" bIns="91439" anchor="ctr"/>
          <a:lstStyle>
            <a:lvl1pPr marL="0" indent="0" algn="ctr" defTabSz="685783">
              <a:lnSpc>
                <a:spcPct val="90000"/>
              </a:lnSpc>
              <a:spcBef>
                <a:spcPts val="700"/>
              </a:spcBef>
              <a:buSzTx/>
              <a:buNone/>
              <a:defRPr sz="19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Body Level One</a:t>
            </a:r>
          </a:p>
        </p:txBody>
      </p:sp>
      <p:sp>
        <p:nvSpPr>
          <p:cNvPr id="21" name="Title Tex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66536" y="2297863"/>
            <a:ext cx="2271456" cy="79508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00">
                <a:solidFill>
                  <a:srgbClr val="181A6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930" y="6540500"/>
            <a:ext cx="315792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498101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3325" y="-14064"/>
            <a:ext cx="12185350" cy="609601"/>
          </a:xfrm>
          <a:prstGeom prst="rect">
            <a:avLst/>
          </a:prstGeom>
          <a:gradFill>
            <a:gsLst>
              <a:gs pos="0">
                <a:srgbClr val="73FDFF">
                  <a:alpha val="93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Rectangle"/>
          <p:cNvSpPr/>
          <p:nvPr/>
        </p:nvSpPr>
        <p:spPr>
          <a:xfrm>
            <a:off x="-428" y="6454854"/>
            <a:ext cx="12192855" cy="406242"/>
          </a:xfrm>
          <a:prstGeom prst="rect">
            <a:avLst/>
          </a:prstGeom>
          <a:gradFill>
            <a:gsLst>
              <a:gs pos="0">
                <a:srgbClr val="73FDFF">
                  <a:alpha val="15218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0433FF">
                    <a:alpha val="19919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0433FF">
                  <a:alpha val="19919"/>
                </a:srgbClr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120" y="6540500"/>
            <a:ext cx="307778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6" y="22230"/>
            <a:ext cx="1177809" cy="55762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X. YYY - EURO-LAB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38769" y="6506316"/>
            <a:ext cx="1314463" cy="28725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X. YYY - EURO-LABS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210394" y="-27251"/>
            <a:ext cx="8346342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7159942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210394" y="-26961"/>
            <a:ext cx="8346342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X. YYY - EURO-LABS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438769" y="6506316"/>
            <a:ext cx="1314463" cy="28725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X. YYY - EURO-LABS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35561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"/>
          <p:cNvGrpSpPr/>
          <p:nvPr/>
        </p:nvGrpSpPr>
        <p:grpSpPr>
          <a:xfrm>
            <a:off x="3154630" y="5521825"/>
            <a:ext cx="5882741" cy="680630"/>
            <a:chOff x="0" y="0"/>
            <a:chExt cx="11765480" cy="1361257"/>
          </a:xfrm>
        </p:grpSpPr>
        <p:sp>
          <p:nvSpPr>
            <p:cNvPr id="14" name="This project has received funding from the European Union’s Horizon Europe Research and Innovation programme under Grant Agreement No 101057511."/>
            <p:cNvSpPr txBox="1"/>
            <p:nvPr/>
          </p:nvSpPr>
          <p:spPr>
            <a:xfrm>
              <a:off x="2365025" y="1581"/>
              <a:ext cx="9400456" cy="13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just" defTabSz="584200">
                <a:lnSpc>
                  <a:spcPct val="110000"/>
                </a:lnSpc>
                <a:defRPr sz="2100" b="0" i="1">
                  <a:solidFill>
                    <a:srgbClr val="424242"/>
                  </a:solidFill>
                </a:defRPr>
              </a:lvl1pPr>
            </a:lstStyle>
            <a:p>
              <a:r>
                <a:rPr sz="1050"/>
                <a:t>This project has received funding from the European Union’s Horizon Europe Research and Innovation programme under Grant Agreement No 101057511.</a:t>
              </a:r>
            </a:p>
          </p:txBody>
        </p:sp>
        <p:pic>
          <p:nvPicPr>
            <p:cNvPr id="15" name="eu_flag.jpg" descr="eu_fla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36795" cy="1361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Rectangle"/>
          <p:cNvSpPr/>
          <p:nvPr/>
        </p:nvSpPr>
        <p:spPr>
          <a:xfrm>
            <a:off x="-428" y="-3096"/>
            <a:ext cx="12192855" cy="687179"/>
          </a:xfrm>
          <a:prstGeom prst="rect">
            <a:avLst/>
          </a:prstGeom>
          <a:gradFill>
            <a:gsLst>
              <a:gs pos="0">
                <a:srgbClr val="73FDFF">
                  <a:alpha val="0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76D6FF">
                    <a:alpha val="0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76D6FF">
                  <a:alpha val="0"/>
                </a:srgbClr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6" y="22230"/>
            <a:ext cx="1344459" cy="63652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"/>
          <p:cNvSpPr/>
          <p:nvPr/>
        </p:nvSpPr>
        <p:spPr>
          <a:xfrm>
            <a:off x="-428" y="6345895"/>
            <a:ext cx="12192855" cy="515202"/>
          </a:xfrm>
          <a:prstGeom prst="rect">
            <a:avLst/>
          </a:prstGeom>
          <a:gradFill>
            <a:gsLst>
              <a:gs pos="0">
                <a:srgbClr val="76D6FF">
                  <a:alpha val="15243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76D6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76D6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Body Level 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05627" y="2972739"/>
            <a:ext cx="8780747" cy="1018047"/>
          </a:xfrm>
          <a:prstGeom prst="rect">
            <a:avLst/>
          </a:prstGeom>
        </p:spPr>
        <p:txBody>
          <a:bodyPr lIns="91439" tIns="91439" rIns="91439" bIns="91439" anchor="ctr"/>
          <a:lstStyle>
            <a:lvl1pPr marL="0" indent="0" algn="ctr" defTabSz="685783">
              <a:lnSpc>
                <a:spcPct val="90000"/>
              </a:lnSpc>
              <a:spcBef>
                <a:spcPts val="700"/>
              </a:spcBef>
              <a:buSzTx/>
              <a:buNone/>
              <a:defRPr sz="19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Body Level One</a:t>
            </a:r>
          </a:p>
        </p:txBody>
      </p:sp>
      <p:sp>
        <p:nvSpPr>
          <p:cNvPr id="21" name="Title Tex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66536" y="2297863"/>
            <a:ext cx="2271456" cy="79508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00">
                <a:solidFill>
                  <a:srgbClr val="181A6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930" y="6540500"/>
            <a:ext cx="315792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47086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"/>
          <p:cNvSpPr/>
          <p:nvPr/>
        </p:nvSpPr>
        <p:spPr>
          <a:xfrm>
            <a:off x="3325" y="-14064"/>
            <a:ext cx="12185350" cy="609601"/>
          </a:xfrm>
          <a:prstGeom prst="rect">
            <a:avLst/>
          </a:prstGeom>
          <a:gradFill>
            <a:gsLst>
              <a:gs pos="0">
                <a:srgbClr val="73FDFF">
                  <a:alpha val="93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0" name="Rectangle"/>
          <p:cNvSpPr/>
          <p:nvPr/>
        </p:nvSpPr>
        <p:spPr>
          <a:xfrm>
            <a:off x="-428" y="6454854"/>
            <a:ext cx="12192855" cy="406242"/>
          </a:xfrm>
          <a:prstGeom prst="rect">
            <a:avLst/>
          </a:prstGeom>
          <a:gradFill>
            <a:gsLst>
              <a:gs pos="0">
                <a:srgbClr val="73FDFF">
                  <a:alpha val="15218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0433FF">
                    <a:alpha val="19919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0433FF">
                  <a:alpha val="19919"/>
                </a:srgbClr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120" y="6540500"/>
            <a:ext cx="307778" cy="28725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pic>
        <p:nvPicPr>
          <p:cNvPr id="3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6" y="22230"/>
            <a:ext cx="1177809" cy="55762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X. YYY - EURO-LAB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38769" y="6506316"/>
            <a:ext cx="1314463" cy="28725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X. YYY - EURO-LABS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210394" y="-27251"/>
            <a:ext cx="8346342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0836853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210394" y="-26961"/>
            <a:ext cx="8346342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X. YYY - EURO-LABS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438769" y="6506316"/>
            <a:ext cx="1314463" cy="28725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X. YYY - EURO-LABS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5066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"/>
          <p:cNvGrpSpPr/>
          <p:nvPr/>
        </p:nvGrpSpPr>
        <p:grpSpPr>
          <a:xfrm>
            <a:off x="3154630" y="5521825"/>
            <a:ext cx="5882741" cy="680630"/>
            <a:chOff x="0" y="0"/>
            <a:chExt cx="11765480" cy="1361257"/>
          </a:xfrm>
        </p:grpSpPr>
        <p:sp>
          <p:nvSpPr>
            <p:cNvPr id="14" name="This project has received funding from the European Union’s Horizon Europe Research and Innovation programme under Grant Agreement No 101057511."/>
            <p:cNvSpPr txBox="1"/>
            <p:nvPr/>
          </p:nvSpPr>
          <p:spPr>
            <a:xfrm>
              <a:off x="2365025" y="1581"/>
              <a:ext cx="9400456" cy="13580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just" defTabSz="584200">
                <a:lnSpc>
                  <a:spcPct val="110000"/>
                </a:lnSpc>
                <a:defRPr sz="2100" b="0" i="1">
                  <a:solidFill>
                    <a:srgbClr val="424242"/>
                  </a:solidFill>
                </a:defRPr>
              </a:lvl1pPr>
            </a:lstStyle>
            <a:p>
              <a:r>
                <a:rPr sz="1050"/>
                <a:t>This project has received funding from the European Union’s Horizon Europe Research and Innovation programme under Grant Agreement No 101057511.</a:t>
              </a:r>
            </a:p>
          </p:txBody>
        </p:sp>
        <p:pic>
          <p:nvPicPr>
            <p:cNvPr id="15" name="eu_flag.jpg" descr="eu_fla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36795" cy="13612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Rectangle"/>
          <p:cNvSpPr/>
          <p:nvPr/>
        </p:nvSpPr>
        <p:spPr>
          <a:xfrm>
            <a:off x="-428" y="-3096"/>
            <a:ext cx="12192855" cy="687179"/>
          </a:xfrm>
          <a:prstGeom prst="rect">
            <a:avLst/>
          </a:prstGeom>
          <a:gradFill>
            <a:gsLst>
              <a:gs pos="0">
                <a:srgbClr val="73FDFF">
                  <a:alpha val="0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76D6FF">
                    <a:alpha val="0"/>
                  </a:srgbClr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76D6FF">
                  <a:alpha val="0"/>
                </a:srgbClr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6" y="22230"/>
            <a:ext cx="1344459" cy="63652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"/>
          <p:cNvSpPr/>
          <p:nvPr/>
        </p:nvSpPr>
        <p:spPr>
          <a:xfrm>
            <a:off x="-428" y="6345895"/>
            <a:ext cx="12192855" cy="515202"/>
          </a:xfrm>
          <a:prstGeom prst="rect">
            <a:avLst/>
          </a:prstGeom>
          <a:gradFill>
            <a:gsLst>
              <a:gs pos="0">
                <a:srgbClr val="76D6FF">
                  <a:alpha val="15243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76D6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76D6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Body Level 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05627" y="2972739"/>
            <a:ext cx="8780747" cy="1018047"/>
          </a:xfrm>
          <a:prstGeom prst="rect">
            <a:avLst/>
          </a:prstGeom>
        </p:spPr>
        <p:txBody>
          <a:bodyPr lIns="91439" tIns="91439" rIns="91439" bIns="91439" anchor="ctr"/>
          <a:lstStyle>
            <a:lvl1pPr marL="0" indent="0" algn="ctr" defTabSz="685783">
              <a:lnSpc>
                <a:spcPct val="90000"/>
              </a:lnSpc>
              <a:spcBef>
                <a:spcPts val="700"/>
              </a:spcBef>
              <a:buSzTx/>
              <a:buNone/>
              <a:defRPr sz="1900">
                <a:solidFill>
                  <a:srgbClr val="171A6C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Body Level One</a:t>
            </a:r>
          </a:p>
        </p:txBody>
      </p:sp>
      <p:sp>
        <p:nvSpPr>
          <p:cNvPr id="21" name="Title Text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66536" y="2297863"/>
            <a:ext cx="2271456" cy="795089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00">
                <a:solidFill>
                  <a:srgbClr val="181A6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4930" y="6540500"/>
            <a:ext cx="315792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94656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Title Text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210394" y="-26961"/>
            <a:ext cx="8346342" cy="65659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X. YYY - EURO-LABS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438769" y="6506316"/>
            <a:ext cx="1314463" cy="287258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X. YYY - EURO-LABS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9992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"/>
          <p:cNvSpPr/>
          <p:nvPr/>
        </p:nvSpPr>
        <p:spPr>
          <a:xfrm>
            <a:off x="-428" y="6454853"/>
            <a:ext cx="12192855" cy="406243"/>
          </a:xfrm>
          <a:prstGeom prst="rect">
            <a:avLst/>
          </a:prstGeom>
          <a:gradFill>
            <a:gsLst>
              <a:gs pos="0">
                <a:srgbClr val="73FDFF">
                  <a:alpha val="11256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" name="Rectangle"/>
          <p:cNvSpPr/>
          <p:nvPr/>
        </p:nvSpPr>
        <p:spPr>
          <a:xfrm>
            <a:off x="3326" y="-13075"/>
            <a:ext cx="12185351" cy="609600"/>
          </a:xfrm>
          <a:prstGeom prst="rect">
            <a:avLst/>
          </a:prstGeom>
          <a:gradFill>
            <a:gsLst>
              <a:gs pos="0">
                <a:srgbClr val="73FDFF">
                  <a:alpha val="702"/>
                </a:srgbClr>
              </a:gs>
              <a:gs pos="100000">
                <a:srgbClr val="0433FF">
                  <a:alpha val="75166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6" y="22231"/>
            <a:ext cx="1179033" cy="5582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X. YYY - EURO-LABS"/>
          <p:cNvSpPr txBox="1"/>
          <p:nvPr/>
        </p:nvSpPr>
        <p:spPr>
          <a:xfrm>
            <a:off x="5464418" y="6531963"/>
            <a:ext cx="1263166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200"/>
              <a:t>X. YYY - EURO-LABS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287" y="6540500"/>
            <a:ext cx="307777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l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228594" algn="l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457189" algn="l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685783" algn="l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914377" algn="l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1142971" algn="l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1371566" algn="l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600160" algn="l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754" algn="l" defTabSz="41274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17492" marR="0" indent="-317492" algn="l" defTabSz="41274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4984" marR="0" indent="-317492" algn="l" defTabSz="41274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476" marR="0" indent="-317492" algn="l" defTabSz="41274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69968" marR="0" indent="-317492" algn="l" defTabSz="41274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460" marR="0" indent="-317492" algn="l" defTabSz="41274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4952" marR="0" indent="-317492" algn="l" defTabSz="41274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444" marR="0" indent="-317492" algn="l" defTabSz="41274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39937" marR="0" indent="-317492" algn="l" defTabSz="41274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429" marR="0" indent="-317492" algn="l" defTabSz="412740" rtl="0" latinLnBrk="0">
        <a:lnSpc>
          <a:spcPct val="100000"/>
        </a:lnSpc>
        <a:spcBef>
          <a:spcPts val="2951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594" algn="ctr" defTabSz="4127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189" algn="ctr" defTabSz="4127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783" algn="ctr" defTabSz="4127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377" algn="ctr" defTabSz="4127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2971" algn="ctr" defTabSz="4127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566" algn="ctr" defTabSz="4127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160" algn="ctr" defTabSz="4127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754" algn="ctr" defTabSz="41274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1049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"/>
          <p:cNvSpPr/>
          <p:nvPr/>
        </p:nvSpPr>
        <p:spPr>
          <a:xfrm>
            <a:off x="-428" y="6454854"/>
            <a:ext cx="12192855" cy="406242"/>
          </a:xfrm>
          <a:prstGeom prst="rect">
            <a:avLst/>
          </a:prstGeom>
          <a:gradFill>
            <a:gsLst>
              <a:gs pos="0">
                <a:srgbClr val="73FDFF">
                  <a:alpha val="1497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ctangle"/>
          <p:cNvSpPr/>
          <p:nvPr/>
        </p:nvSpPr>
        <p:spPr>
          <a:xfrm>
            <a:off x="3325" y="-13075"/>
            <a:ext cx="12185350" cy="609601"/>
          </a:xfrm>
          <a:prstGeom prst="rect">
            <a:avLst/>
          </a:prstGeom>
          <a:gradFill>
            <a:gsLst>
              <a:gs pos="0">
                <a:srgbClr val="73FDFF">
                  <a:alpha val="93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6" y="22230"/>
            <a:ext cx="1179034" cy="5582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286" y="6540500"/>
            <a:ext cx="307777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12750"/>
            <a:fld id="{86CB4B4D-7CA3-9044-876B-883B54F8677D}" type="slidenum">
              <a:rPr lang="it-IT" smtClean="0"/>
              <a:pPr defTabSz="412750"/>
              <a:t>‹N›</a:t>
            </a:fld>
            <a:endParaRPr lang="it-IT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9963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1049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"/>
          <p:cNvSpPr/>
          <p:nvPr/>
        </p:nvSpPr>
        <p:spPr>
          <a:xfrm>
            <a:off x="-428" y="6454854"/>
            <a:ext cx="12192855" cy="406242"/>
          </a:xfrm>
          <a:prstGeom prst="rect">
            <a:avLst/>
          </a:prstGeom>
          <a:gradFill>
            <a:gsLst>
              <a:gs pos="0">
                <a:srgbClr val="73FDFF">
                  <a:alpha val="1497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ctangle"/>
          <p:cNvSpPr/>
          <p:nvPr/>
        </p:nvSpPr>
        <p:spPr>
          <a:xfrm>
            <a:off x="3325" y="-13075"/>
            <a:ext cx="12185350" cy="609601"/>
          </a:xfrm>
          <a:prstGeom prst="rect">
            <a:avLst/>
          </a:prstGeom>
          <a:gradFill>
            <a:gsLst>
              <a:gs pos="0">
                <a:srgbClr val="73FDFF">
                  <a:alpha val="93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6" y="22230"/>
            <a:ext cx="1179034" cy="5582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286" y="6540500"/>
            <a:ext cx="307777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12750"/>
            <a:fld id="{86CB4B4D-7CA3-9044-876B-883B54F8677D}" type="slidenum">
              <a:rPr lang="it-IT" smtClean="0"/>
              <a:pPr defTabSz="412750"/>
              <a:t>‹N›</a:t>
            </a:fld>
            <a:endParaRPr lang="it-IT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83752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1049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"/>
          <p:cNvSpPr/>
          <p:nvPr/>
        </p:nvSpPr>
        <p:spPr>
          <a:xfrm>
            <a:off x="-428" y="6454854"/>
            <a:ext cx="12192855" cy="406242"/>
          </a:xfrm>
          <a:prstGeom prst="rect">
            <a:avLst/>
          </a:prstGeom>
          <a:gradFill>
            <a:gsLst>
              <a:gs pos="0">
                <a:srgbClr val="73FDFF">
                  <a:alpha val="1497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ctangle"/>
          <p:cNvSpPr/>
          <p:nvPr/>
        </p:nvSpPr>
        <p:spPr>
          <a:xfrm>
            <a:off x="3325" y="-13075"/>
            <a:ext cx="12185350" cy="609601"/>
          </a:xfrm>
          <a:prstGeom prst="rect">
            <a:avLst/>
          </a:prstGeom>
          <a:gradFill>
            <a:gsLst>
              <a:gs pos="0">
                <a:srgbClr val="73FDFF">
                  <a:alpha val="93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6" y="22230"/>
            <a:ext cx="1179034" cy="5582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286" y="6540500"/>
            <a:ext cx="307777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12750"/>
            <a:fld id="{86CB4B4D-7CA3-9044-876B-883B54F8677D}" type="slidenum">
              <a:rPr lang="it-IT" smtClean="0"/>
              <a:pPr defTabSz="412750"/>
              <a:t>‹N›</a:t>
            </a:fld>
            <a:endParaRPr lang="it-IT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1940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1049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Rectangle"/>
          <p:cNvSpPr/>
          <p:nvPr/>
        </p:nvSpPr>
        <p:spPr>
          <a:xfrm>
            <a:off x="-428" y="6454854"/>
            <a:ext cx="12192855" cy="406242"/>
          </a:xfrm>
          <a:prstGeom prst="rect">
            <a:avLst/>
          </a:prstGeom>
          <a:gradFill>
            <a:gsLst>
              <a:gs pos="0">
                <a:srgbClr val="73FDFF">
                  <a:alpha val="1497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ctangle"/>
          <p:cNvSpPr/>
          <p:nvPr/>
        </p:nvSpPr>
        <p:spPr>
          <a:xfrm>
            <a:off x="3325" y="-13075"/>
            <a:ext cx="12185350" cy="609601"/>
          </a:xfrm>
          <a:prstGeom prst="rect">
            <a:avLst/>
          </a:prstGeom>
          <a:gradFill>
            <a:gsLst>
              <a:gs pos="0">
                <a:srgbClr val="73FDFF">
                  <a:alpha val="935"/>
                </a:srgbClr>
              </a:gs>
              <a:gs pos="100000">
                <a:srgbClr val="0433FF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06" y="22230"/>
            <a:ext cx="1179034" cy="5582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61286" y="6540500"/>
            <a:ext cx="307777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12750"/>
            <a:fld id="{86CB4B4D-7CA3-9044-876B-883B54F8677D}" type="slidenum">
              <a:rPr lang="it-IT" smtClean="0"/>
              <a:pPr defTabSz="412750"/>
              <a:t>‹N›</a:t>
            </a:fld>
            <a:endParaRPr lang="it-IT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97993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"/>
          <p:cNvSpPr txBox="1">
            <a:spLocks noGrp="1"/>
          </p:cNvSpPr>
          <p:nvPr>
            <p:ph type="body" idx="21"/>
          </p:nvPr>
        </p:nvSpPr>
        <p:spPr>
          <a:xfrm>
            <a:off x="-500238" y="2861190"/>
            <a:ext cx="9371949" cy="101804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defRPr/>
            </a:pPr>
            <a:br>
              <a:rPr lang="it-IT" sz="2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it-IT" sz="2400" dirty="0" err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M.Colonna</a:t>
            </a:r>
            <a:br>
              <a:rPr lang="it-IT" sz="2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IN</a:t>
            </a:r>
            <a:r>
              <a:rPr lang="it-IT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2400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Laboratori Nazionali del Sud (Catania, </a:t>
            </a:r>
            <a:r>
              <a:rPr lang="it-IT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r>
              <a:rPr lang="it-IT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defRPr/>
            </a:pPr>
            <a:endParaRPr lang="it-IT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it-IT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EURO-LABS meeting </a:t>
            </a: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(FINE)   </a:t>
            </a:r>
          </a:p>
          <a:p>
            <a:pPr algn="l">
              <a:defRPr/>
            </a:pP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it-I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it-IT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it-IT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KIT, Karlsruhe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(Germany) </a:t>
            </a:r>
          </a:p>
          <a:p>
            <a:pPr algn="l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June 29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July 2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  <a:endParaRPr lang="it-IT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sz="2400" dirty="0"/>
          </a:p>
        </p:txBody>
      </p:sp>
      <p:sp>
        <p:nvSpPr>
          <p:cNvPr id="61" name="Title Text"/>
          <p:cNvSpPr txBox="1">
            <a:spLocks noGrp="1"/>
          </p:cNvSpPr>
          <p:nvPr>
            <p:ph type="body" idx="22"/>
          </p:nvPr>
        </p:nvSpPr>
        <p:spPr>
          <a:xfrm>
            <a:off x="3465326" y="683833"/>
            <a:ext cx="5273881" cy="79508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Impact of EURO-LABS</a:t>
            </a:r>
            <a:r>
              <a:rPr lang="it-IT" dirty="0"/>
              <a:t> </a:t>
            </a: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445" y="2932144"/>
            <a:ext cx="6949701" cy="248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25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897C7EF-1ABB-DB21-02BC-6125FBBBC7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28" t="20930" r="33896" b="11517"/>
          <a:stretch>
            <a:fillRect/>
          </a:stretch>
        </p:blipFill>
        <p:spPr>
          <a:xfrm>
            <a:off x="6709141" y="2909450"/>
            <a:ext cx="5326925" cy="340323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03C01BA-1497-A87A-730B-ECFD929831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40" t="22702" r="4244" b="9612"/>
          <a:stretch>
            <a:fillRect/>
          </a:stretch>
        </p:blipFill>
        <p:spPr>
          <a:xfrm>
            <a:off x="148844" y="616678"/>
            <a:ext cx="7549112" cy="32216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5F049D5-A841-D9F0-92EB-ABCDEA490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942" y="6507332"/>
            <a:ext cx="1731414" cy="329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D57456-E309-7757-8929-FD738FDDFB68}"/>
              </a:ext>
            </a:extLst>
          </p:cNvPr>
          <p:cNvSpPr txBox="1"/>
          <p:nvPr/>
        </p:nvSpPr>
        <p:spPr>
          <a:xfrm>
            <a:off x="220618" y="4814458"/>
            <a:ext cx="609777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1800" b="0" dirty="0">
                <a:solidFill>
                  <a:srgbClr val="0070C0"/>
                </a:solidFill>
              </a:rPr>
              <a:t>https://web.infn.it/EURO-LABS/category/news/newsletter/</a:t>
            </a:r>
          </a:p>
        </p:txBody>
      </p:sp>
    </p:spTree>
    <p:extLst>
      <p:ext uri="{BB962C8B-B14F-4D97-AF65-F5344CB8AC3E}">
        <p14:creationId xmlns:p14="http://schemas.microsoft.com/office/powerpoint/2010/main" val="141078028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02" y="1688008"/>
            <a:ext cx="2733057" cy="37895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498" y="727759"/>
            <a:ext cx="7286625" cy="2943225"/>
          </a:xfrm>
          <a:prstGeom prst="rect">
            <a:avLst/>
          </a:prstGeom>
        </p:spPr>
      </p:pic>
      <p:sp>
        <p:nvSpPr>
          <p:cNvPr id="6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3774825" y="55618"/>
            <a:ext cx="8346342" cy="65659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                     </a:t>
            </a:r>
            <a:r>
              <a:rPr lang="it-IT" sz="2800" dirty="0" err="1">
                <a:solidFill>
                  <a:srgbClr val="0070C0"/>
                </a:solidFill>
              </a:rPr>
              <a:t>Activities</a:t>
            </a:r>
            <a:r>
              <a:rPr lang="it-IT" sz="2800" dirty="0">
                <a:solidFill>
                  <a:srgbClr val="0070C0"/>
                </a:solidFill>
              </a:rPr>
              <a:t> and </a:t>
            </a:r>
            <a:r>
              <a:rPr lang="it-IT" sz="2800" dirty="0">
                <a:solidFill>
                  <a:schemeClr val="bg1"/>
                </a:solidFill>
              </a:rPr>
              <a:t>Results: </a:t>
            </a:r>
            <a:r>
              <a:rPr lang="it-IT" sz="2800" dirty="0" err="1">
                <a:solidFill>
                  <a:schemeClr val="bg1"/>
                </a:solidFill>
              </a:rPr>
              <a:t>nuclear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physics</a:t>
            </a:r>
            <a:r>
              <a:rPr lang="it-IT" sz="2800" dirty="0">
                <a:solidFill>
                  <a:schemeClr val="bg1"/>
                </a:solidFill>
              </a:rPr>
              <a:t>   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101" y="3223665"/>
            <a:ext cx="4270538" cy="316608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43244" y="3465594"/>
            <a:ext cx="4725653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The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acceleration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of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primary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proton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beams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at</a:t>
            </a:r>
            <a:r>
              <a:rPr lang="it-IT" sz="1800" b="0" dirty="0">
                <a:solidFill>
                  <a:srgbClr val="0070C0"/>
                </a:solidFill>
              </a:rPr>
              <a:t> </a:t>
            </a:r>
            <a:r>
              <a:rPr lang="it-IT" sz="1800" dirty="0">
                <a:solidFill>
                  <a:srgbClr val="0070C0"/>
                </a:solidFill>
              </a:rPr>
              <a:t>INFN</a:t>
            </a:r>
            <a:r>
              <a:rPr kumimoji="0" lang="it-IT" sz="180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-LNL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for the production of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it-IT" sz="1800" b="0" i="0" u="none" strike="noStrike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radioisotopes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b="0" i="0" u="none" strike="noStrike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at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SPES</a:t>
            </a:r>
            <a:endParaRPr kumimoji="0" lang="it-IT" sz="18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Helvetica Neue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40795" y="5508685"/>
            <a:ext cx="591828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285750" marR="0" indent="-28575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Measurements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 of </a:t>
            </a:r>
            <a:r>
              <a:rPr kumimoji="0" lang="it-IT" sz="1800" b="0" i="0" u="none" strike="noStrike" cap="none" spc="0" normalizeH="0" dirty="0" err="1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excitation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b="0" i="0" u="none" strike="noStrike" cap="none" spc="0" normalizeH="0" dirty="0" err="1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energy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 and </a:t>
            </a:r>
            <a:r>
              <a:rPr kumimoji="0" lang="it-IT" sz="1800" b="0" i="0" u="none" strike="noStrike" cap="none" spc="0" normalizeH="0" dirty="0" err="1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decay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b="0" i="0" u="none" strike="noStrike" cap="none" spc="0" normalizeH="0" dirty="0" err="1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half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-life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b="0" dirty="0">
                <a:solidFill>
                  <a:srgbClr val="DD2BAA"/>
                </a:solidFill>
              </a:rPr>
              <a:t>of </a:t>
            </a:r>
            <a:r>
              <a:rPr lang="it-IT" sz="1800" b="0" baseline="30000" dirty="0">
                <a:solidFill>
                  <a:srgbClr val="DD2BAA"/>
                </a:solidFill>
              </a:rPr>
              <a:t>229</a:t>
            </a:r>
            <a:r>
              <a:rPr lang="it-IT" sz="1800" b="0" dirty="0">
                <a:solidFill>
                  <a:srgbClr val="DD2BAA"/>
                </a:solidFill>
              </a:rPr>
              <a:t>Th </a:t>
            </a:r>
            <a:r>
              <a:rPr lang="it-IT" sz="1800" b="0" dirty="0" err="1">
                <a:solidFill>
                  <a:srgbClr val="DD2BAA"/>
                </a:solidFill>
              </a:rPr>
              <a:t>isomeric</a:t>
            </a:r>
            <a:r>
              <a:rPr lang="it-IT" sz="1800" b="0" dirty="0">
                <a:solidFill>
                  <a:srgbClr val="DD2BAA"/>
                </a:solidFill>
              </a:rPr>
              <a:t> </a:t>
            </a:r>
            <a:r>
              <a:rPr lang="it-IT" sz="1800" b="0" dirty="0" err="1">
                <a:solidFill>
                  <a:srgbClr val="DD2BAA"/>
                </a:solidFill>
              </a:rPr>
              <a:t>states</a:t>
            </a:r>
            <a:r>
              <a:rPr lang="it-IT" sz="1800" b="0" dirty="0">
                <a:solidFill>
                  <a:srgbClr val="DD2BAA"/>
                </a:solidFill>
              </a:rPr>
              <a:t> (8.3 </a:t>
            </a:r>
            <a:r>
              <a:rPr lang="it-IT" sz="1800" b="0" dirty="0" err="1">
                <a:solidFill>
                  <a:srgbClr val="DD2BAA"/>
                </a:solidFill>
              </a:rPr>
              <a:t>eV</a:t>
            </a:r>
            <a:r>
              <a:rPr lang="it-IT" sz="1800" b="0" dirty="0">
                <a:solidFill>
                  <a:srgbClr val="DD2BAA"/>
                </a:solidFill>
              </a:rPr>
              <a:t>) </a:t>
            </a:r>
            <a:r>
              <a:rPr lang="it-IT" sz="1800" b="0" dirty="0" err="1">
                <a:solidFill>
                  <a:srgbClr val="DD2BAA"/>
                </a:solidFill>
              </a:rPr>
              <a:t>at</a:t>
            </a:r>
            <a:r>
              <a:rPr lang="it-IT" sz="1800" b="0" dirty="0">
                <a:solidFill>
                  <a:srgbClr val="DD2BAA"/>
                </a:solidFill>
              </a:rPr>
              <a:t> </a:t>
            </a:r>
            <a:r>
              <a:rPr lang="it-IT" sz="1800" dirty="0">
                <a:solidFill>
                  <a:srgbClr val="DD2BAA"/>
                </a:solidFill>
              </a:rPr>
              <a:t>CERN-ISOLDE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rgbClr val="DD2BAA"/>
                </a:solidFill>
                <a:effectLst/>
                <a:uFillTx/>
                <a:sym typeface="Helvetica Neue"/>
              </a:rPr>
              <a:t> 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DD2BAA"/>
              </a:solidFill>
              <a:effectLst/>
              <a:uFillTx/>
              <a:sym typeface="Helvetica Neue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030257" y="4671410"/>
            <a:ext cx="391773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sym typeface="Helvetica Neue"/>
              </a:rPr>
              <a:t>The </a:t>
            </a:r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sym typeface="Helvetica Neue"/>
              </a:rPr>
              <a:t>AGATA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sym typeface="Helvetica Neue"/>
              </a:rPr>
              <a:t> detector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sym typeface="Helvetica Neue"/>
              </a:rPr>
              <a:t>operating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b="0" i="0" u="none" strike="noStrike" cap="none" spc="0" normalizeH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sym typeface="Helvetica Neue"/>
              </a:rPr>
              <a:t>at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sym typeface="Helvetica Neue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baseline="0" dirty="0">
                <a:solidFill>
                  <a:schemeClr val="accent4">
                    <a:lumMod val="50000"/>
                  </a:schemeClr>
                </a:solidFill>
              </a:rPr>
              <a:t>LNL</a:t>
            </a:r>
            <a:r>
              <a:rPr lang="it-IT" sz="1800" b="0" dirty="0">
                <a:solidFill>
                  <a:schemeClr val="accent4">
                    <a:lumMod val="50000"/>
                  </a:schemeClr>
                </a:solidFill>
              </a:rPr>
              <a:t> for </a:t>
            </a:r>
            <a:r>
              <a:rPr lang="it-IT" sz="1800" b="0" dirty="0" err="1">
                <a:solidFill>
                  <a:schemeClr val="accent4">
                    <a:lumMod val="50000"/>
                  </a:schemeClr>
                </a:solidFill>
              </a:rPr>
              <a:t>nuclear</a:t>
            </a:r>
            <a:r>
              <a:rPr lang="it-IT" sz="18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it-IT" sz="1800" b="0" dirty="0" err="1">
                <a:solidFill>
                  <a:schemeClr val="accent4">
                    <a:lumMod val="50000"/>
                  </a:schemeClr>
                </a:solidFill>
              </a:rPr>
              <a:t>spectroscopy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8651" y="6160682"/>
            <a:ext cx="7039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a-DK" sz="1200" b="0" i="1" dirty="0"/>
              <a:t>Sandro Kraemer et al., </a:t>
            </a:r>
            <a:r>
              <a:rPr lang="da-DK" sz="1200" b="0" dirty="0"/>
              <a:t>Nature 617, 706 (2023)</a:t>
            </a:r>
            <a:endParaRPr lang="it-IT" sz="1200" b="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7918" y="6502893"/>
            <a:ext cx="1731414" cy="329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439" y="6540500"/>
            <a:ext cx="18114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8390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632578" y="349705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it-IT" sz="1400" b="0" i="1" dirty="0"/>
              <a:t>C.D. </a:t>
            </a:r>
            <a:r>
              <a:rPr lang="it-IT" sz="1400" b="0" i="1" dirty="0" err="1"/>
              <a:t>Arrowsmith</a:t>
            </a:r>
            <a:r>
              <a:rPr lang="it-IT" sz="1400" b="0" i="1" dirty="0"/>
              <a:t> et al., </a:t>
            </a:r>
            <a:r>
              <a:rPr lang="it-IT" sz="1400" b="0" dirty="0"/>
              <a:t>Nature </a:t>
            </a:r>
            <a:r>
              <a:rPr lang="it-IT" sz="1400" b="0" dirty="0" err="1"/>
              <a:t>Com</a:t>
            </a:r>
            <a:r>
              <a:rPr lang="it-IT" sz="1400" b="0" dirty="0"/>
              <a:t>.</a:t>
            </a:r>
          </a:p>
          <a:p>
            <a:pPr algn="l"/>
            <a:r>
              <a:rPr lang="it-IT" sz="1400" b="0" dirty="0"/>
              <a:t> https://doi.org/10.1038/s41467-024-49346-2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5" y="3893574"/>
            <a:ext cx="2424201" cy="24110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19" y="661630"/>
            <a:ext cx="4098492" cy="235748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17978" y="3019573"/>
            <a:ext cx="7039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1" dirty="0">
                <a:solidFill>
                  <a:srgbClr val="0070C0"/>
                </a:solidFill>
              </a:rPr>
              <a:t>Astrophysical jets of matter and antimatter </a:t>
            </a:r>
            <a:r>
              <a:rPr lang="en-US" sz="1600" b="0" dirty="0">
                <a:solidFill>
                  <a:srgbClr val="0070C0"/>
                </a:solidFill>
              </a:rPr>
              <a:t>at </a:t>
            </a:r>
            <a:r>
              <a:rPr lang="en-US" sz="1600" dirty="0">
                <a:solidFill>
                  <a:srgbClr val="0070C0"/>
                </a:solidFill>
              </a:rPr>
              <a:t>CERN</a:t>
            </a:r>
            <a:r>
              <a:rPr lang="en-US" sz="1600" b="0" dirty="0">
                <a:solidFill>
                  <a:srgbClr val="0070C0"/>
                </a:solidFill>
              </a:rPr>
              <a:t>'s </a:t>
            </a:r>
            <a:r>
              <a:rPr lang="en-US" sz="1600" dirty="0" err="1">
                <a:solidFill>
                  <a:srgbClr val="0070C0"/>
                </a:solidFill>
              </a:rPr>
              <a:t>HiRadMat</a:t>
            </a:r>
            <a:r>
              <a:rPr lang="en-US" sz="1600" dirty="0">
                <a:solidFill>
                  <a:srgbClr val="0070C0"/>
                </a:solidFill>
              </a:rPr>
              <a:t> - SPS  </a:t>
            </a:r>
          </a:p>
          <a:p>
            <a:pPr algn="l"/>
            <a:r>
              <a:rPr lang="en-US" sz="1600" b="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>
                <a:solidFill>
                  <a:srgbClr val="0070C0"/>
                </a:solidFill>
              </a:rPr>
              <a:t>plasmas of electron-positron pairs (Fireball Collaboration)</a:t>
            </a:r>
            <a:endParaRPr lang="it-IT" sz="1600" b="0" dirty="0">
              <a:solidFill>
                <a:srgbClr val="0070C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38092" y="501873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R&amp;D </a:t>
            </a:r>
            <a:r>
              <a:rPr lang="en-US" sz="16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activities at the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SUPRATECH</a:t>
            </a:r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platform</a:t>
            </a:r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IJCLab</a:t>
            </a:r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-France):</a:t>
            </a:r>
          </a:p>
          <a:p>
            <a:pPr algn="l"/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accelerator components design and fabrication, for the </a:t>
            </a:r>
          </a:p>
          <a:p>
            <a:pPr algn="l"/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Proton Improvement Plan II (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PIP-II</a:t>
            </a:r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algn="l"/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 an intense neutrino beam for the future </a:t>
            </a:r>
          </a:p>
          <a:p>
            <a:pPr algn="l"/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Deep Underground Neutrino Experiment (DUNE) at </a:t>
            </a:r>
            <a:r>
              <a:rPr lang="en-US" sz="1600" b="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FermiLab</a:t>
            </a:r>
            <a:r>
              <a:rPr lang="en-US" sz="16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it-IT" sz="1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699" y="1721509"/>
            <a:ext cx="3615376" cy="473167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696997" y="5321917"/>
            <a:ext cx="150361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Setup </a:t>
            </a:r>
            <a:r>
              <a:rPr kumimoji="0" lang="it-IT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installed</a:t>
            </a: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at</a:t>
            </a:r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HiRadMat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550312" y="772521"/>
            <a:ext cx="6641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1" dirty="0">
                <a:solidFill>
                  <a:schemeClr val="accent4">
                    <a:lumMod val="50000"/>
                  </a:schemeClr>
                </a:solidFill>
              </a:rPr>
              <a:t>Thermal shock studies 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</a:rPr>
              <a:t>of various materials at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</a:rPr>
              <a:t>CERN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</a:rPr>
              <a:t>’s 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HiRadMat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</a:rPr>
              <a:t>: </a:t>
            </a:r>
          </a:p>
          <a:p>
            <a:pPr algn="l"/>
            <a:r>
              <a:rPr lang="en-US" sz="1600" b="0" dirty="0">
                <a:solidFill>
                  <a:schemeClr val="accent4">
                    <a:lumMod val="50000"/>
                  </a:schemeClr>
                </a:solidFill>
              </a:rPr>
              <a:t>advancing our understanding of material tolerance and contributing to the development of more resilient high-power accelerator target systems (</a:t>
            </a:r>
            <a:r>
              <a:rPr lang="en-US" sz="1600" dirty="0" err="1">
                <a:solidFill>
                  <a:schemeClr val="accent4">
                    <a:lumMod val="50000"/>
                  </a:schemeClr>
                </a:solidFill>
              </a:rPr>
              <a:t>RaDIATE</a:t>
            </a:r>
            <a:r>
              <a:rPr lang="en-US" sz="1600" b="0" dirty="0">
                <a:solidFill>
                  <a:schemeClr val="accent4">
                    <a:lumMod val="50000"/>
                  </a:schemeClr>
                </a:solidFill>
              </a:rPr>
              <a:t> collaboration - Fermilab)</a:t>
            </a:r>
            <a:endParaRPr lang="it-IT" sz="1600" b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238250" y="55618"/>
            <a:ext cx="10882917" cy="6565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                     </a:t>
            </a:r>
            <a:r>
              <a:rPr lang="it-IT" sz="2800" dirty="0" err="1">
                <a:solidFill>
                  <a:srgbClr val="0070C0"/>
                </a:solidFill>
              </a:rPr>
              <a:t>Activities</a:t>
            </a:r>
            <a:r>
              <a:rPr lang="it-IT" sz="2800" dirty="0">
                <a:solidFill>
                  <a:srgbClr val="0070C0"/>
                </a:solidFill>
              </a:rPr>
              <a:t> and Results: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accelerator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technology</a:t>
            </a:r>
            <a:r>
              <a:rPr lang="it-IT" sz="2800" dirty="0">
                <a:solidFill>
                  <a:schemeClr val="bg1"/>
                </a:solidFill>
              </a:rPr>
              <a:t> for HEP   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293" y="6512418"/>
            <a:ext cx="1731414" cy="329213"/>
          </a:xfrm>
          <a:prstGeom prst="rect">
            <a:avLst/>
          </a:prstGeom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438" y="6540500"/>
            <a:ext cx="18114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7</a:t>
            </a:r>
            <a:endParaRPr dirty="0"/>
          </a:p>
        </p:txBody>
      </p:sp>
      <p:sp>
        <p:nvSpPr>
          <p:cNvPr id="14" name="Rettangolo 13"/>
          <p:cNvSpPr/>
          <p:nvPr/>
        </p:nvSpPr>
        <p:spPr>
          <a:xfrm>
            <a:off x="5017849" y="1859548"/>
            <a:ext cx="32993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0" i="1" dirty="0">
                <a:latin typeface="Times New Roman" panose="02020603050405020304" pitchFamily="18" charset="0"/>
              </a:rPr>
              <a:t>K.Ammigan,S.Bidharetal.</a:t>
            </a:r>
            <a:r>
              <a:rPr lang="it-IT" sz="1200" b="0" dirty="0">
                <a:latin typeface="Times New Roman" panose="02020603050405020304" pitchFamily="18" charset="0"/>
              </a:rPr>
              <a:t>,PRAB22,044501(2019)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5477455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50156" b="23127"/>
          <a:stretch/>
        </p:blipFill>
        <p:spPr>
          <a:xfrm>
            <a:off x="68825" y="1269933"/>
            <a:ext cx="4631605" cy="216613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" y="3465434"/>
            <a:ext cx="3376612" cy="296424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987253" y="55117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b="0" i="1" dirty="0">
                <a:solidFill>
                  <a:srgbClr val="0070C0"/>
                </a:solidFill>
              </a:rPr>
              <a:t>Radiation damage</a:t>
            </a:r>
            <a:r>
              <a:rPr lang="en-US" sz="1600" b="0" dirty="0">
                <a:solidFill>
                  <a:srgbClr val="0070C0"/>
                </a:solidFill>
              </a:rPr>
              <a:t>: a critical issue also for silicon detectors in </a:t>
            </a:r>
          </a:p>
          <a:p>
            <a:pPr algn="l"/>
            <a:r>
              <a:rPr lang="en-US" sz="1600" b="0" dirty="0">
                <a:solidFill>
                  <a:srgbClr val="0070C0"/>
                </a:solidFill>
              </a:rPr>
              <a:t>charged particle tracking. The </a:t>
            </a:r>
            <a:r>
              <a:rPr lang="en-US" sz="1600" dirty="0">
                <a:solidFill>
                  <a:srgbClr val="0070C0"/>
                </a:solidFill>
              </a:rPr>
              <a:t>Ljubljana reactor </a:t>
            </a:r>
            <a:r>
              <a:rPr lang="en-US" sz="1600" b="0" dirty="0">
                <a:solidFill>
                  <a:srgbClr val="0070C0"/>
                </a:solidFill>
              </a:rPr>
              <a:t>is a key facility for studying radiation effects on particle detectors</a:t>
            </a:r>
            <a:endParaRPr lang="it-IT" sz="1600" b="0" dirty="0">
              <a:solidFill>
                <a:srgbClr val="0070C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459" y="1288027"/>
            <a:ext cx="4844161" cy="400924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61163" y="670340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D-MAPS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it-IT" b="0" dirty="0">
                <a:solidFill>
                  <a:schemeClr val="accent3">
                    <a:lumMod val="50000"/>
                  </a:schemeClr>
                </a:solidFill>
              </a:rPr>
              <a:t>Monolithic Active Pixel </a:t>
            </a:r>
            <a:r>
              <a:rPr lang="it-IT" b="0" dirty="0" err="1">
                <a:solidFill>
                  <a:schemeClr val="accent3">
                    <a:lumMod val="50000"/>
                  </a:schemeClr>
                </a:solidFill>
              </a:rPr>
              <a:t>Sensors</a:t>
            </a:r>
            <a:r>
              <a:rPr lang="it-IT" b="0" dirty="0">
                <a:solidFill>
                  <a:schemeClr val="accent3">
                    <a:lumMod val="50000"/>
                  </a:schemeClr>
                </a:solidFill>
              </a:rPr>
              <a:t>)  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for outer regions</a:t>
            </a:r>
          </a:p>
          <a:p>
            <a:pPr algn="l"/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of the pixel tracker upgrades for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HL-LHC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 -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FCC</a:t>
            </a:r>
          </a:p>
          <a:p>
            <a:pPr algn="l"/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(within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DRD3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- Detector R&amp;D -  collaboration at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CERN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it-IT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444370" y="384992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LGAD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 – Low Gain Avalanche Detectors</a:t>
            </a:r>
          </a:p>
          <a:p>
            <a:pPr algn="l"/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a novel type of particle sensors </a:t>
            </a:r>
          </a:p>
          <a:p>
            <a:pPr algn="l"/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with internal gain </a:t>
            </a:r>
          </a:p>
          <a:p>
            <a:pPr marL="285750" indent="-285750" algn="l">
              <a:buFont typeface="Wingdings" panose="05000000000000000000" pitchFamily="2" charset="2"/>
              <a:buChar char="à"/>
            </a:pP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timing detectors for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ATLAS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</a:p>
          <a:p>
            <a:pPr algn="l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CMS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 at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HL-LHC - FCC</a:t>
            </a:r>
          </a:p>
          <a:p>
            <a:pPr algn="l"/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Tested at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CERN-SPS</a:t>
            </a:r>
            <a:r>
              <a:rPr lang="en-US" b="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DESY</a:t>
            </a:r>
          </a:p>
          <a:p>
            <a:pPr algn="l"/>
            <a:r>
              <a:rPr lang="en-US" b="0" dirty="0">
                <a:solidFill>
                  <a:srgbClr val="DD2BAA"/>
                </a:solidFill>
              </a:rPr>
              <a:t>(also used for proton dosimetry</a:t>
            </a:r>
          </a:p>
          <a:p>
            <a:pPr algn="l"/>
            <a:r>
              <a:rPr lang="en-US" b="0" dirty="0">
                <a:solidFill>
                  <a:srgbClr val="DD2BAA"/>
                </a:solidFill>
              </a:rPr>
              <a:t>at CCB-Krakow)</a:t>
            </a:r>
            <a:endParaRPr lang="it-IT" b="0" dirty="0">
              <a:solidFill>
                <a:srgbClr val="DD2BAA"/>
              </a:solidFill>
            </a:endParaRP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238250" y="55618"/>
            <a:ext cx="10882917" cy="6565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                         </a:t>
            </a:r>
            <a:r>
              <a:rPr lang="it-IT" sz="2800" dirty="0" err="1">
                <a:solidFill>
                  <a:srgbClr val="0070C0"/>
                </a:solidFill>
              </a:rPr>
              <a:t>Activities</a:t>
            </a:r>
            <a:r>
              <a:rPr lang="it-IT" sz="2800" dirty="0">
                <a:solidFill>
                  <a:srgbClr val="0070C0"/>
                </a:solidFill>
              </a:rPr>
              <a:t> and Results:</a:t>
            </a:r>
            <a:r>
              <a:rPr lang="it-IT" sz="2800" dirty="0">
                <a:solidFill>
                  <a:schemeClr val="bg1"/>
                </a:solidFill>
              </a:rPr>
              <a:t> detector </a:t>
            </a:r>
            <a:r>
              <a:rPr lang="it-IT" sz="2800" dirty="0" err="1">
                <a:solidFill>
                  <a:schemeClr val="bg1"/>
                </a:solidFill>
              </a:rPr>
              <a:t>technology</a:t>
            </a:r>
            <a:r>
              <a:rPr lang="it-IT" sz="2800" dirty="0">
                <a:solidFill>
                  <a:schemeClr val="bg1"/>
                </a:solidFill>
              </a:rPr>
              <a:t> for HEP   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293" y="6502893"/>
            <a:ext cx="1731414" cy="329213"/>
          </a:xfrm>
          <a:prstGeom prst="rect">
            <a:avLst/>
          </a:prstGeom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438" y="6540500"/>
            <a:ext cx="18114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8</a:t>
            </a:r>
            <a:endParaRPr dirty="0"/>
          </a:p>
        </p:txBody>
      </p:sp>
      <p:sp>
        <p:nvSpPr>
          <p:cNvPr id="14" name="Rettangolo 13"/>
          <p:cNvSpPr/>
          <p:nvPr/>
        </p:nvSpPr>
        <p:spPr>
          <a:xfrm>
            <a:off x="8959547" y="790918"/>
            <a:ext cx="30668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1400" b="0" i="1" dirty="0" err="1"/>
              <a:t>M.Addison</a:t>
            </a:r>
            <a:r>
              <a:rPr lang="it-IT" sz="1400" b="0" i="1" dirty="0"/>
              <a:t> et al., </a:t>
            </a:r>
            <a:br>
              <a:rPr lang="it-IT" sz="1400" b="0" dirty="0"/>
            </a:br>
            <a:r>
              <a:rPr lang="it-IT" sz="1200" b="0" dirty="0"/>
              <a:t>https://doi.org/10.3389/fphy.2024.1497267</a:t>
            </a:r>
            <a:endParaRPr lang="it-IT" sz="1400" b="0" dirty="0"/>
          </a:p>
        </p:txBody>
      </p:sp>
    </p:spTree>
    <p:extLst>
      <p:ext uri="{BB962C8B-B14F-4D97-AF65-F5344CB8AC3E}">
        <p14:creationId xmlns:p14="http://schemas.microsoft.com/office/powerpoint/2010/main" val="13185635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6" y="1055137"/>
            <a:ext cx="6857385" cy="17954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7477" y="3004970"/>
            <a:ext cx="6891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 A new proton Computed Tomography (CT) scanner at the</a:t>
            </a:r>
          </a:p>
          <a:p>
            <a:pPr algn="l"/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CCB proton therapy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centre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in Krakow (by a Spanish Coll.):</a:t>
            </a:r>
          </a:p>
          <a:p>
            <a:pPr algn="l"/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Double-Sided Silicon-Strip Detectors (DSSD)  + a scintillator calorimeter to produce </a:t>
            </a:r>
            <a:r>
              <a:rPr lang="en-US" sz="1800" b="0" i="1" dirty="0">
                <a:solidFill>
                  <a:schemeClr val="accent4">
                    <a:lumMod val="50000"/>
                  </a:schemeClr>
                </a:solidFill>
              </a:rPr>
              <a:t>high-quality images 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and accurate proton </a:t>
            </a:r>
            <a:r>
              <a:rPr lang="en-US" sz="1800" b="0" i="1" dirty="0">
                <a:solidFill>
                  <a:schemeClr val="accent4">
                    <a:lumMod val="50000"/>
                  </a:schemeClr>
                </a:solidFill>
              </a:rPr>
              <a:t>relative stopping power 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(RSP) maps</a:t>
            </a:r>
            <a:endParaRPr lang="it-IT" sz="1800" b="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900" y="910711"/>
            <a:ext cx="4768400" cy="416918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97555" y="5083962"/>
            <a:ext cx="7146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FF0000"/>
                </a:solidFill>
              </a:rPr>
              <a:t>A broad range of studies at the </a:t>
            </a:r>
            <a:r>
              <a:rPr lang="en-US" sz="1800" dirty="0">
                <a:solidFill>
                  <a:srgbClr val="FF0000"/>
                </a:solidFill>
              </a:rPr>
              <a:t>INCT-RAPID</a:t>
            </a:r>
            <a:r>
              <a:rPr lang="en-US" sz="1800" b="0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sz="1800" b="0" dirty="0">
                <a:solidFill>
                  <a:srgbClr val="FF0000"/>
                </a:solidFill>
              </a:rPr>
              <a:t>electron-beam facility (Warsaw) </a:t>
            </a:r>
            <a:r>
              <a:rPr lang="en-US" sz="1800" b="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</a:p>
          <a:p>
            <a:pPr algn="l"/>
            <a:r>
              <a:rPr lang="en-US" sz="1800" b="0" dirty="0">
                <a:solidFill>
                  <a:srgbClr val="FF0000"/>
                </a:solidFill>
              </a:rPr>
              <a:t>electron accelerators to spur </a:t>
            </a:r>
            <a:r>
              <a:rPr lang="en-US" sz="1800" b="0" i="1" dirty="0">
                <a:solidFill>
                  <a:srgbClr val="FF0000"/>
                </a:solidFill>
              </a:rPr>
              <a:t>innovation</a:t>
            </a:r>
            <a:r>
              <a:rPr lang="en-US" sz="1800" b="0" dirty="0">
                <a:solidFill>
                  <a:srgbClr val="FF0000"/>
                </a:solidFill>
              </a:rPr>
              <a:t> and improve </a:t>
            </a:r>
            <a:r>
              <a:rPr lang="en-US" sz="1800" b="0" i="1" dirty="0">
                <a:solidFill>
                  <a:srgbClr val="FF0000"/>
                </a:solidFill>
              </a:rPr>
              <a:t>quality of life</a:t>
            </a:r>
            <a:endParaRPr lang="it-IT" sz="1800" b="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786369" y="5203114"/>
            <a:ext cx="4053205" cy="121058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FLASH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therapy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@ EURO-LABS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800" b="0" dirty="0" err="1">
                <a:solidFill>
                  <a:srgbClr val="0070C0"/>
                </a:solidFill>
              </a:rPr>
              <a:t>electrons</a:t>
            </a:r>
            <a:r>
              <a:rPr lang="it-IT" sz="1800" b="0" dirty="0">
                <a:solidFill>
                  <a:srgbClr val="0070C0"/>
                </a:solidFill>
              </a:rPr>
              <a:t> </a:t>
            </a:r>
            <a:r>
              <a:rPr lang="it-IT" sz="1800" b="0" dirty="0" err="1">
                <a:solidFill>
                  <a:srgbClr val="0070C0"/>
                </a:solidFill>
              </a:rPr>
              <a:t>at</a:t>
            </a:r>
            <a:r>
              <a:rPr lang="it-IT" sz="1800" b="0" dirty="0">
                <a:solidFill>
                  <a:srgbClr val="0070C0"/>
                </a:solidFill>
              </a:rPr>
              <a:t> </a:t>
            </a:r>
            <a:r>
              <a:rPr lang="it-IT" sz="1800" dirty="0">
                <a:solidFill>
                  <a:srgbClr val="0070C0"/>
                </a:solidFill>
              </a:rPr>
              <a:t>CLEAR - CERN</a:t>
            </a: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it-IT" sz="1800" b="0" dirty="0" err="1">
                <a:solidFill>
                  <a:srgbClr val="0070C0"/>
                </a:solidFill>
              </a:rPr>
              <a:t>protons</a:t>
            </a:r>
            <a:r>
              <a:rPr lang="it-IT" sz="1800" b="0" dirty="0">
                <a:solidFill>
                  <a:srgbClr val="0070C0"/>
                </a:solidFill>
              </a:rPr>
              <a:t> </a:t>
            </a:r>
            <a:r>
              <a:rPr lang="it-IT" sz="1800" b="0" dirty="0" err="1">
                <a:solidFill>
                  <a:srgbClr val="0070C0"/>
                </a:solidFill>
              </a:rPr>
              <a:t>at</a:t>
            </a:r>
            <a:r>
              <a:rPr lang="it-IT" sz="1800" b="0" dirty="0">
                <a:solidFill>
                  <a:srgbClr val="0070C0"/>
                </a:solidFill>
              </a:rPr>
              <a:t> </a:t>
            </a:r>
            <a:r>
              <a:rPr lang="it-IT" sz="1800" dirty="0">
                <a:solidFill>
                  <a:srgbClr val="0070C0"/>
                </a:solidFill>
              </a:rPr>
              <a:t>CCB – </a:t>
            </a:r>
            <a:r>
              <a:rPr lang="it-IT" sz="1800" dirty="0" err="1">
                <a:solidFill>
                  <a:srgbClr val="0070C0"/>
                </a:solidFill>
              </a:rPr>
              <a:t>Krakow</a:t>
            </a:r>
            <a:endParaRPr lang="it-IT" sz="1800" dirty="0">
              <a:solidFill>
                <a:srgbClr val="0070C0"/>
              </a:solidFill>
            </a:endParaRPr>
          </a:p>
          <a:p>
            <a:pPr marL="285750" marR="0" indent="-28575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it-IT" sz="1800" b="0" i="0" u="none" strike="noStrike" cap="none" spc="0" normalizeH="0" baseline="3000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12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C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at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GSI</a:t>
            </a:r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238250" y="55618"/>
            <a:ext cx="10882917" cy="6565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bg1"/>
                </a:solidFill>
              </a:rPr>
              <a:t>                                                       </a:t>
            </a:r>
            <a:r>
              <a:rPr lang="it-IT" sz="2800" dirty="0" err="1">
                <a:solidFill>
                  <a:srgbClr val="0070C0"/>
                </a:solidFill>
              </a:rPr>
              <a:t>Applied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physics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in EURO-LABS   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293" y="6502893"/>
            <a:ext cx="1731414" cy="329213"/>
          </a:xfrm>
          <a:prstGeom prst="rect">
            <a:avLst/>
          </a:prstGeom>
        </p:spPr>
      </p:pic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438" y="6540500"/>
            <a:ext cx="18114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9</a:t>
            </a:r>
            <a:endParaRPr dirty="0"/>
          </a:p>
        </p:txBody>
      </p:sp>
      <p:sp>
        <p:nvSpPr>
          <p:cNvPr id="14" name="Rettangolo 13"/>
          <p:cNvSpPr/>
          <p:nvPr/>
        </p:nvSpPr>
        <p:spPr>
          <a:xfrm>
            <a:off x="117979" y="4390867"/>
            <a:ext cx="7579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1400" b="0" i="1" dirty="0"/>
              <a:t>E. </a:t>
            </a:r>
            <a:r>
              <a:rPr lang="fr-FR" sz="1400" b="0" i="1" dirty="0" err="1"/>
              <a:t>Nácher</a:t>
            </a:r>
            <a:r>
              <a:rPr lang="fr-FR" sz="1400" b="0" i="1" dirty="0"/>
              <a:t>, J.A. </a:t>
            </a:r>
            <a:r>
              <a:rPr lang="fr-FR" sz="1400" b="0" i="1" dirty="0" err="1"/>
              <a:t>Briz</a:t>
            </a:r>
            <a:r>
              <a:rPr lang="fr-FR" sz="1400" b="0" i="1" dirty="0"/>
              <a:t>, A. </a:t>
            </a:r>
            <a:r>
              <a:rPr lang="fr-FR" sz="1400" b="0" i="1" dirty="0" err="1"/>
              <a:t>Nerio</a:t>
            </a:r>
            <a:r>
              <a:rPr lang="fr-FR" sz="1400" b="0" i="1" dirty="0"/>
              <a:t> et al., </a:t>
            </a:r>
            <a:r>
              <a:rPr lang="fr-FR" sz="1400" b="0" dirty="0" err="1"/>
              <a:t>Eur</a:t>
            </a:r>
            <a:r>
              <a:rPr lang="fr-FR" sz="1400" b="0" dirty="0"/>
              <a:t>. Phys. J. Plus (2024) 139: 404</a:t>
            </a:r>
            <a:endParaRPr lang="it-IT" sz="1400" b="0" dirty="0"/>
          </a:p>
        </p:txBody>
      </p:sp>
    </p:spTree>
    <p:extLst>
      <p:ext uri="{BB962C8B-B14F-4D97-AF65-F5344CB8AC3E}">
        <p14:creationId xmlns:p14="http://schemas.microsoft.com/office/powerpoint/2010/main" val="275833837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-470" t="4241" r="470" b="4675"/>
          <a:stretch/>
        </p:blipFill>
        <p:spPr>
          <a:xfrm>
            <a:off x="7885173" y="3286125"/>
            <a:ext cx="4052887" cy="31547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459" y="3572670"/>
            <a:ext cx="3557941" cy="2837809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137644" y="1098201"/>
            <a:ext cx="6147628" cy="1661667"/>
            <a:chOff x="137644" y="1483084"/>
            <a:chExt cx="6147628" cy="1661667"/>
          </a:xfrm>
        </p:grpSpPr>
        <p:sp>
          <p:nvSpPr>
            <p:cNvPr id="5" name="Rettangolo 4"/>
            <p:cNvSpPr/>
            <p:nvPr/>
          </p:nvSpPr>
          <p:spPr>
            <a:xfrm>
              <a:off x="189272" y="2359921"/>
              <a:ext cx="6096000" cy="7848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US" b="0" dirty="0">
                  <a:solidFill>
                    <a:srgbClr val="002060"/>
                  </a:solidFill>
                </a:rPr>
                <a:t>- </a:t>
              </a:r>
              <a:r>
                <a:rPr lang="en-US" dirty="0">
                  <a:solidFill>
                    <a:srgbClr val="002060"/>
                  </a:solidFill>
                </a:rPr>
                <a:t>Tools of remote control </a:t>
              </a:r>
              <a:r>
                <a:rPr lang="en-US" b="0" dirty="0">
                  <a:solidFill>
                    <a:srgbClr val="0070C0"/>
                  </a:solidFill>
                </a:rPr>
                <a:t>of the experimental irradiation setup </a:t>
              </a:r>
              <a:r>
                <a:rPr lang="en-US" dirty="0">
                  <a:solidFill>
                    <a:srgbClr val="002060"/>
                  </a:solidFill>
                </a:rPr>
                <a:t>implemented at the PARTREC facility</a:t>
              </a:r>
              <a:r>
                <a:rPr lang="en-US" b="0" dirty="0">
                  <a:solidFill>
                    <a:srgbClr val="0070C0"/>
                  </a:solidFill>
                </a:rPr>
                <a:t>, to minimize the amount </a:t>
              </a:r>
            </a:p>
            <a:p>
              <a:pPr algn="l"/>
              <a:r>
                <a:rPr lang="en-US" b="0" dirty="0">
                  <a:solidFill>
                    <a:srgbClr val="0070C0"/>
                  </a:solidFill>
                </a:rPr>
                <a:t>of personnel needed on-site</a:t>
              </a:r>
              <a:endParaRPr lang="it-IT" b="0" dirty="0">
                <a:solidFill>
                  <a:srgbClr val="0070C0"/>
                </a:solidFill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137644" y="1483084"/>
              <a:ext cx="6096000" cy="10618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§"/>
              </a:pPr>
              <a:r>
                <a:rPr lang="en-US" b="0" dirty="0">
                  <a:solidFill>
                    <a:srgbClr val="00B0F0"/>
                  </a:solidFill>
                </a:rPr>
                <a:t> </a:t>
              </a:r>
              <a:r>
                <a:rPr lang="en-US" sz="1800" dirty="0">
                  <a:solidFill>
                    <a:srgbClr val="00B0F0"/>
                  </a:solidFill>
                </a:rPr>
                <a:t>Remote Access</a:t>
              </a:r>
              <a:r>
                <a:rPr lang="en-US" sz="1800" b="0" dirty="0">
                  <a:solidFill>
                    <a:srgbClr val="00B0F0"/>
                  </a:solidFill>
                </a:rPr>
                <a:t>:</a:t>
              </a:r>
            </a:p>
            <a:p>
              <a:pPr algn="l"/>
              <a:r>
                <a:rPr lang="en-US" b="0" dirty="0"/>
                <a:t> </a:t>
              </a:r>
              <a:r>
                <a:rPr lang="en-US" b="0" dirty="0">
                  <a:solidFill>
                    <a:srgbClr val="0070C0"/>
                  </a:solidFill>
                </a:rPr>
                <a:t>- A user-friendly </a:t>
              </a:r>
              <a:r>
                <a:rPr lang="en-US" dirty="0">
                  <a:solidFill>
                    <a:srgbClr val="002060"/>
                  </a:solidFill>
                </a:rPr>
                <a:t>database</a:t>
              </a:r>
              <a:r>
                <a:rPr lang="en-US" b="0" dirty="0">
                  <a:solidFill>
                    <a:srgbClr val="0070C0"/>
                  </a:solidFill>
                </a:rPr>
                <a:t> on </a:t>
              </a:r>
              <a:r>
                <a:rPr lang="en-US" dirty="0">
                  <a:solidFill>
                    <a:srgbClr val="002060"/>
                  </a:solidFill>
                </a:rPr>
                <a:t>remote-access tools </a:t>
              </a:r>
              <a:r>
                <a:rPr lang="en-US" b="0" dirty="0">
                  <a:solidFill>
                    <a:srgbClr val="0070C0"/>
                  </a:solidFill>
                </a:rPr>
                <a:t>currently in use </a:t>
              </a:r>
            </a:p>
            <a:p>
              <a:pPr algn="l"/>
              <a:r>
                <a:rPr lang="en-US" b="0" dirty="0">
                  <a:solidFill>
                    <a:srgbClr val="0070C0"/>
                  </a:solidFill>
                </a:rPr>
                <a:t>at EURO-LABS facilities available at </a:t>
              </a:r>
              <a:r>
                <a:rPr lang="en-US" i="1" dirty="0">
                  <a:solidFill>
                    <a:srgbClr val="002060"/>
                  </a:solidFill>
                </a:rPr>
                <a:t>https://eurolabs-remote.gsi.de/</a:t>
              </a:r>
            </a:p>
            <a:p>
              <a:pPr algn="l"/>
              <a:endParaRPr lang="it-IT" b="0" i="1" dirty="0"/>
            </a:p>
          </p:txBody>
        </p:sp>
      </p:grpSp>
      <p:sp>
        <p:nvSpPr>
          <p:cNvPr id="7" name="Rettangolo 6"/>
          <p:cNvSpPr/>
          <p:nvPr/>
        </p:nvSpPr>
        <p:spPr>
          <a:xfrm>
            <a:off x="-19664" y="3725412"/>
            <a:ext cx="64395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B050"/>
                </a:solidFill>
              </a:rPr>
              <a:t>New beams </a:t>
            </a:r>
            <a:r>
              <a:rPr lang="en-US" dirty="0">
                <a:solidFill>
                  <a:srgbClr val="00B050"/>
                </a:solidFill>
              </a:rPr>
              <a:t>and </a:t>
            </a:r>
            <a:r>
              <a:rPr lang="en-US" sz="1800" dirty="0">
                <a:solidFill>
                  <a:srgbClr val="00B050"/>
                </a:solidFill>
              </a:rPr>
              <a:t>targets</a:t>
            </a:r>
            <a:r>
              <a:rPr lang="en-US" dirty="0">
                <a:solidFill>
                  <a:srgbClr val="00B050"/>
                </a:solidFill>
              </a:rPr>
              <a:t> for NP experiments:</a:t>
            </a:r>
          </a:p>
          <a:p>
            <a:pPr algn="l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ERIBS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coll.: improve the </a:t>
            </a:r>
            <a:r>
              <a:rPr lang="en-US" b="0" i="1" dirty="0">
                <a:solidFill>
                  <a:schemeClr val="accent3">
                    <a:lumMod val="50000"/>
                  </a:schemeClr>
                </a:solidFill>
              </a:rPr>
              <a:t>variety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b="0" i="1" dirty="0">
                <a:solidFill>
                  <a:schemeClr val="accent3">
                    <a:lumMod val="50000"/>
                  </a:schemeClr>
                </a:solidFill>
              </a:rPr>
              <a:t>intensity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of </a:t>
            </a:r>
          </a:p>
          <a:p>
            <a:pPr algn="l"/>
            <a:r>
              <a:rPr lang="en-US" b="0" i="1" dirty="0">
                <a:solidFill>
                  <a:schemeClr val="accent3">
                    <a:lumMod val="50000"/>
                  </a:schemeClr>
                </a:solidFill>
              </a:rPr>
              <a:t>metal ion beams  </a:t>
            </a:r>
            <a:endParaRPr lang="en-US" b="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MIVOC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(Metal Ions from </a:t>
            </a:r>
            <a:r>
              <a:rPr lang="en-US" b="0" dirty="0" err="1">
                <a:solidFill>
                  <a:schemeClr val="accent3">
                    <a:lumMod val="50000"/>
                  </a:schemeClr>
                </a:solidFill>
              </a:rPr>
              <a:t>VOlatile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 Compounds) coll. </a:t>
            </a:r>
          </a:p>
          <a:p>
            <a:pPr algn="l"/>
            <a:r>
              <a:rPr lang="en-US" b="0" i="1" dirty="0">
                <a:solidFill>
                  <a:schemeClr val="accent3">
                    <a:lumMod val="50000"/>
                  </a:schemeClr>
                </a:solidFill>
              </a:rPr>
              <a:t>enriched ion beams 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available to partner institutes</a:t>
            </a:r>
            <a:endParaRPr lang="it-IT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8547" y="5308871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- 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database for targets</a:t>
            </a:r>
            <a:r>
              <a:rPr lang="en-US" b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available and </a:t>
            </a:r>
          </a:p>
          <a:p>
            <a:pPr algn="l"/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newly developed in the EURO-LABS </a:t>
            </a:r>
            <a:r>
              <a:rPr lang="en-US" b="0" dirty="0" err="1">
                <a:solidFill>
                  <a:schemeClr val="accent3">
                    <a:lumMod val="50000"/>
                  </a:schemeClr>
                </a:solidFill>
              </a:rPr>
              <a:t>Ris</a:t>
            </a:r>
            <a:endParaRPr lang="en-US" b="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en-US" b="0" dirty="0">
                <a:solidFill>
                  <a:schemeClr val="accent3">
                    <a:lumMod val="50000"/>
                  </a:schemeClr>
                </a:solidFill>
              </a:rPr>
              <a:t>soon </a:t>
            </a:r>
            <a:r>
              <a:rPr lang="en-US" b="0" i="1" dirty="0">
                <a:solidFill>
                  <a:schemeClr val="accent3">
                    <a:lumMod val="50000"/>
                  </a:schemeClr>
                </a:solidFill>
              </a:rPr>
              <a:t>available on the web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18180" y="44255"/>
            <a:ext cx="78258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Improved</a:t>
            </a: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24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services</a:t>
            </a:r>
            <a:r>
              <a:rPr kumimoji="0" lang="it-IT" sz="24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and </a:t>
            </a:r>
            <a:r>
              <a:rPr kumimoji="0" lang="it-IT" sz="2400" b="0" i="0" u="none" strike="noStrike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technologies</a:t>
            </a:r>
            <a:r>
              <a:rPr kumimoji="0" lang="it-IT" sz="24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@ EURO-LABS </a:t>
            </a:r>
            <a:r>
              <a:rPr kumimoji="0" lang="it-IT" sz="24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RIs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407560" y="752488"/>
            <a:ext cx="577461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Learning: </a:t>
            </a:r>
          </a:p>
          <a:p>
            <a:pPr algn="l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Maximizing operational efficiency in accelerator laboratories  </a:t>
            </a:r>
          </a:p>
          <a:p>
            <a:pPr algn="l"/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(optimal use of beam time for experiments)</a:t>
            </a:r>
          </a:p>
          <a:p>
            <a:pPr algn="l"/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New machine learning toolkit </a:t>
            </a:r>
          </a:p>
          <a:p>
            <a:pPr algn="l"/>
            <a:r>
              <a:rPr lang="en-US" b="0" dirty="0">
                <a:solidFill>
                  <a:schemeClr val="accent6">
                    <a:lumMod val="75000"/>
                  </a:schemeClr>
                </a:solidFill>
              </a:rPr>
              <a:t>- Generic Optimization Framework and Front-End </a:t>
            </a:r>
            <a:r>
              <a:rPr lang="en-US" b="0" dirty="0"/>
              <a:t>(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Geoff</a:t>
            </a:r>
            <a:r>
              <a:rPr lang="en-US" b="0" dirty="0"/>
              <a:t>) -  </a:t>
            </a:r>
          </a:p>
          <a:p>
            <a:pPr algn="l"/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developed at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CERN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and installed at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GSI</a:t>
            </a:r>
          </a:p>
          <a:p>
            <a:pPr algn="l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</a:t>
            </a:r>
            <a:r>
              <a:rPr lang="en-US" b="0" dirty="0">
                <a:solidFill>
                  <a:schemeClr val="tx1"/>
                </a:solidFill>
              </a:rPr>
              <a:t>https://gitlab.cern.ch/geoff/geoff-app/</a:t>
            </a:r>
          </a:p>
          <a:p>
            <a:pPr algn="l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Geoff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integrates a </a:t>
            </a:r>
            <a:r>
              <a:rPr lang="en-US" b="0" i="1" dirty="0">
                <a:solidFill>
                  <a:schemeClr val="accent6">
                    <a:lumMod val="50000"/>
                  </a:schemeClr>
                </a:solidFill>
              </a:rPr>
              <a:t>wide range of optimization algorithms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pPr algn="l"/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leveraging the extensive Python ecosystem</a:t>
            </a:r>
          </a:p>
          <a:p>
            <a:pPr algn="l"/>
            <a:r>
              <a:rPr lang="en-US" b="0" i="1" dirty="0">
                <a:solidFill>
                  <a:schemeClr val="accent6">
                    <a:lumMod val="50000"/>
                  </a:schemeClr>
                </a:solidFill>
              </a:rPr>
              <a:t>Geoff's success at both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CERN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i="1" dirty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GSI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i="1" dirty="0">
                <a:solidFill>
                  <a:schemeClr val="accent6">
                    <a:lumMod val="50000"/>
                  </a:schemeClr>
                </a:solidFill>
              </a:rPr>
              <a:t>highlights its potential to become a standard   </a:t>
            </a:r>
            <a:r>
              <a:rPr lang="en-US" b="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KIT</a:t>
            </a:r>
            <a:r>
              <a:rPr lang="en-US" b="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GANIL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293" y="6493368"/>
            <a:ext cx="1731414" cy="329213"/>
          </a:xfrm>
          <a:prstGeom prst="rect">
            <a:avLst/>
          </a:prstGeom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165" y="6540500"/>
            <a:ext cx="259686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73028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5799" y="748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</a:rPr>
              <a:t>A major achievement of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EURO-LABS</a:t>
            </a: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</a:rPr>
              <a:t>: the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Theo4Exp</a:t>
            </a: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</a:rPr>
              <a:t> Virtual Access facility offers user-friendly access to cutting-edge </a:t>
            </a:r>
            <a:r>
              <a:rPr lang="en-US" sz="1800" b="0" i="1" dirty="0">
                <a:solidFill>
                  <a:schemeClr val="accent1">
                    <a:lumMod val="75000"/>
                  </a:schemeClr>
                </a:solidFill>
              </a:rPr>
              <a:t>theoretical tools</a:t>
            </a: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b="0" i="1" dirty="0">
                <a:solidFill>
                  <a:schemeClr val="accent1">
                    <a:lumMod val="75000"/>
                  </a:schemeClr>
                </a:solidFill>
              </a:rPr>
              <a:t>software</a:t>
            </a: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</a:rPr>
              <a:t>, and </a:t>
            </a:r>
            <a:r>
              <a:rPr lang="en-US" sz="1800" b="0" i="1" dirty="0">
                <a:solidFill>
                  <a:schemeClr val="accent1">
                    <a:lumMod val="75000"/>
                  </a:schemeClr>
                </a:solidFill>
              </a:rPr>
              <a:t>datasets</a:t>
            </a:r>
            <a:r>
              <a:rPr lang="en-US" sz="1800" b="0" dirty="0">
                <a:solidFill>
                  <a:schemeClr val="accent1">
                    <a:lumMod val="75000"/>
                  </a:schemeClr>
                </a:solidFill>
              </a:rPr>
              <a:t> relevant to the NP community </a:t>
            </a:r>
            <a:endParaRPr lang="it-IT" sz="1800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4437891" y="77121"/>
            <a:ext cx="8346342" cy="6565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Theoretical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support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2800" dirty="0">
                <a:solidFill>
                  <a:schemeClr val="bg1"/>
                </a:solidFill>
              </a:rPr>
              <a:t>a </a:t>
            </a:r>
            <a:r>
              <a:rPr lang="it-IT" sz="2800" dirty="0" err="1">
                <a:solidFill>
                  <a:schemeClr val="bg1"/>
                </a:solidFill>
              </a:rPr>
              <a:t>sustainable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err="1">
                <a:solidFill>
                  <a:schemeClr val="bg1"/>
                </a:solidFill>
              </a:rPr>
              <a:t>effort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421" y="1477144"/>
            <a:ext cx="5191125" cy="48672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80" y="2241756"/>
            <a:ext cx="4902359" cy="340119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42424" y="5664466"/>
            <a:ext cx="502060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b="0" dirty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Helvetica Neue"/>
              </a:rPr>
              <a:t>continuous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Helvetica Neue"/>
              </a:rPr>
              <a:t>support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Helvetica Neue"/>
              </a:rPr>
              <a:t> for TA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Helvetica Neue"/>
              </a:rPr>
              <a:t>at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80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Helvetica Neue"/>
              </a:rPr>
              <a:t>ECT*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Helvetica Neue"/>
              </a:rPr>
              <a:t> - Trento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Helvetica Neue"/>
              </a:rPr>
              <a:t> for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b="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it-IT" sz="1800" b="0" dirty="0" err="1">
                <a:solidFill>
                  <a:schemeClr val="accent6">
                    <a:lumMod val="50000"/>
                  </a:schemeClr>
                </a:solidFill>
              </a:rPr>
              <a:t>collaboration</a:t>
            </a:r>
            <a:r>
              <a:rPr lang="it-IT" sz="1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800" b="0" dirty="0" err="1">
                <a:solidFill>
                  <a:schemeClr val="accent6">
                    <a:lumMod val="50000"/>
                  </a:schemeClr>
                </a:solidFill>
              </a:rPr>
              <a:t>meetings</a:t>
            </a:r>
            <a:r>
              <a:rPr lang="it-IT" sz="1800" b="0" dirty="0">
                <a:solidFill>
                  <a:schemeClr val="accent6">
                    <a:lumMod val="50000"/>
                  </a:schemeClr>
                </a:solidFill>
              </a:rPr>
              <a:t> and workshops!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sym typeface="Helvetica Neue"/>
              </a:rPr>
              <a:t>  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218064" y="1093311"/>
            <a:ext cx="4078039" cy="37959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ECT* hosting the Theo4Exp</a:t>
            </a:r>
            <a:r>
              <a:rPr kumimoji="0" lang="it-IT" sz="18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workshop 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293" y="6499214"/>
            <a:ext cx="1731414" cy="329213"/>
          </a:xfrm>
          <a:prstGeom prst="rect">
            <a:avLst/>
          </a:prstGeom>
        </p:spPr>
      </p:pic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166" y="6540500"/>
            <a:ext cx="259686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11</a:t>
            </a:r>
            <a:endParaRPr dirty="0"/>
          </a:p>
        </p:txBody>
      </p:sp>
      <p:sp>
        <p:nvSpPr>
          <p:cNvPr id="11" name="Rettangolo 10"/>
          <p:cNvSpPr/>
          <p:nvPr/>
        </p:nvSpPr>
        <p:spPr>
          <a:xfrm>
            <a:off x="520542" y="1900734"/>
            <a:ext cx="31277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0" dirty="0"/>
              <a:t>https://institucional.us.es/theo4exp</a:t>
            </a:r>
          </a:p>
        </p:txBody>
      </p:sp>
    </p:spTree>
    <p:extLst>
      <p:ext uri="{BB962C8B-B14F-4D97-AF65-F5344CB8AC3E}">
        <p14:creationId xmlns:p14="http://schemas.microsoft.com/office/powerpoint/2010/main" val="428939095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2538" y="797675"/>
            <a:ext cx="62382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B050"/>
                </a:solidFill>
              </a:rPr>
              <a:t>Open Science </a:t>
            </a:r>
            <a:r>
              <a:rPr lang="en-US" sz="1600" b="0" dirty="0"/>
              <a:t>in </a:t>
            </a:r>
            <a:r>
              <a:rPr lang="en-US" sz="1600" dirty="0">
                <a:solidFill>
                  <a:srgbClr val="00B050"/>
                </a:solidFill>
              </a:rPr>
              <a:t>EURO-LABS</a:t>
            </a:r>
            <a:r>
              <a:rPr lang="en-US" sz="1600" b="0" dirty="0"/>
              <a:t>:</a:t>
            </a:r>
          </a:p>
          <a:p>
            <a:pPr algn="l"/>
            <a:r>
              <a:rPr lang="en-US" sz="1600" b="0" dirty="0">
                <a:solidFill>
                  <a:srgbClr val="002060"/>
                </a:solidFill>
              </a:rPr>
              <a:t> - </a:t>
            </a:r>
            <a:r>
              <a:rPr lang="en-US" sz="1600" b="0" i="1" dirty="0" err="1">
                <a:solidFill>
                  <a:srgbClr val="002060"/>
                </a:solidFill>
              </a:rPr>
              <a:t>harmonised</a:t>
            </a:r>
            <a:r>
              <a:rPr lang="en-US" sz="1600" b="0" dirty="0">
                <a:solidFill>
                  <a:srgbClr val="002060"/>
                </a:solidFill>
              </a:rPr>
              <a:t>, FAIR-compliant (Findable, Accessible,</a:t>
            </a:r>
          </a:p>
          <a:p>
            <a:pPr algn="l"/>
            <a:r>
              <a:rPr lang="en-US" sz="1600" b="0" dirty="0">
                <a:solidFill>
                  <a:srgbClr val="002060"/>
                </a:solidFill>
              </a:rPr>
              <a:t>Interoperable, Reusable) </a:t>
            </a:r>
            <a:r>
              <a:rPr lang="en-US" sz="1600" b="0" i="1" dirty="0">
                <a:solidFill>
                  <a:srgbClr val="002060"/>
                </a:solidFill>
              </a:rPr>
              <a:t>practices</a:t>
            </a:r>
            <a:r>
              <a:rPr lang="en-US" sz="1600" b="0" dirty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en-US" sz="1600" b="0" dirty="0">
                <a:solidFill>
                  <a:srgbClr val="002060"/>
                </a:solidFill>
              </a:rPr>
              <a:t> - creation of a tailored </a:t>
            </a:r>
            <a:r>
              <a:rPr lang="en-US" sz="1600" b="0" i="1" dirty="0">
                <a:solidFill>
                  <a:srgbClr val="002060"/>
                </a:solidFill>
              </a:rPr>
              <a:t>dataset catalogue </a:t>
            </a:r>
            <a:r>
              <a:rPr lang="en-US" sz="1600" b="0" dirty="0">
                <a:solidFill>
                  <a:srgbClr val="002060"/>
                </a:solidFill>
              </a:rPr>
              <a:t>for RIs </a:t>
            </a:r>
          </a:p>
          <a:p>
            <a:pPr algn="l"/>
            <a:r>
              <a:rPr lang="en-US" sz="1600" b="0" dirty="0">
                <a:solidFill>
                  <a:srgbClr val="002060"/>
                </a:solidFill>
              </a:rPr>
              <a:t>involved in nuclear physics experiments; IAM </a:t>
            </a:r>
            <a:r>
              <a:rPr lang="en-US" sz="1600" b="0" i="1" dirty="0">
                <a:solidFill>
                  <a:srgbClr val="002060"/>
                </a:solidFill>
              </a:rPr>
              <a:t>authentication </a:t>
            </a:r>
            <a:endParaRPr lang="it-IT" sz="1600" b="0" i="1" dirty="0">
              <a:solidFill>
                <a:srgbClr val="00206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60" y="2104102"/>
            <a:ext cx="3681215" cy="35107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620" y="2732789"/>
            <a:ext cx="4858705" cy="275994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6984" y="5601627"/>
            <a:ext cx="3821559" cy="841256"/>
          </a:xfrm>
          <a:prstGeom prst="rect">
            <a:avLst/>
          </a:prstGeom>
          <a:solidFill>
            <a:srgbClr val="FFFF9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kumimoji="0" lang="it-IT" sz="1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A </a:t>
            </a:r>
            <a:r>
              <a:rPr kumimoji="0" lang="it-IT" sz="16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sustainable</a:t>
            </a:r>
            <a:r>
              <a:rPr kumimoji="0" lang="it-IT" sz="16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1600" b="0" i="0" u="none" strike="noStrike" cap="none" spc="0" normalizeH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effort</a:t>
            </a:r>
            <a:r>
              <a:rPr kumimoji="0" lang="it-IT" sz="16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! </a:t>
            </a:r>
          </a:p>
          <a:p>
            <a:pPr algn="l" defTabSz="825500"/>
            <a:r>
              <a:rPr lang="en-US" sz="1600" b="0" dirty="0">
                <a:solidFill>
                  <a:srgbClr val="0070C0"/>
                </a:solidFill>
              </a:rPr>
              <a:t>A Governing Board and a Curator Board </a:t>
            </a:r>
          </a:p>
          <a:p>
            <a:pPr algn="l" defTabSz="825500"/>
            <a:r>
              <a:rPr lang="en-US" sz="1600" b="0" dirty="0">
                <a:solidFill>
                  <a:srgbClr val="0070C0"/>
                </a:solidFill>
              </a:rPr>
              <a:t>have been established </a:t>
            </a:r>
            <a:r>
              <a:rPr kumimoji="0" lang="it-IT" sz="16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endParaRPr kumimoji="0" lang="it-IT" sz="16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Helvetica Neue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5987">
            <a:off x="7977216" y="2400701"/>
            <a:ext cx="3741547" cy="317796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963265" y="773496"/>
            <a:ext cx="64057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B050"/>
                </a:solidFill>
              </a:rPr>
              <a:t>Training</a:t>
            </a:r>
            <a:r>
              <a:rPr lang="en-US" sz="1800" b="0" dirty="0">
                <a:solidFill>
                  <a:srgbClr val="00B050"/>
                </a:solidFill>
              </a:rPr>
              <a:t> the next generation of researchers:</a:t>
            </a:r>
          </a:p>
          <a:p>
            <a:pPr marL="342900" indent="-342900" algn="l">
              <a:buFontTx/>
              <a:buChar char="-"/>
            </a:pPr>
            <a:r>
              <a:rPr lang="en-US" sz="1800" b="0" dirty="0">
                <a:solidFill>
                  <a:srgbClr val="0070C0"/>
                </a:solidFill>
              </a:rPr>
              <a:t>4 </a:t>
            </a:r>
            <a:r>
              <a:rPr lang="en-US" sz="1800" dirty="0">
                <a:solidFill>
                  <a:srgbClr val="0070C0"/>
                </a:solidFill>
              </a:rPr>
              <a:t>Basic</a:t>
            </a:r>
            <a:r>
              <a:rPr lang="en-US" sz="1800" b="0" dirty="0">
                <a:solidFill>
                  <a:srgbClr val="0070C0"/>
                </a:solidFill>
              </a:rPr>
              <a:t> Training Schools (INFN-HH, Warsaw, </a:t>
            </a:r>
            <a:r>
              <a:rPr lang="en-US" sz="1800" b="0" dirty="0" err="1">
                <a:solidFill>
                  <a:srgbClr val="0070C0"/>
                </a:solidFill>
              </a:rPr>
              <a:t>Sevilla</a:t>
            </a:r>
            <a:r>
              <a:rPr lang="en-US" sz="1800" b="0" dirty="0">
                <a:solidFill>
                  <a:srgbClr val="0070C0"/>
                </a:solidFill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3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</a:rPr>
              <a:t>Avanced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 Schools on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Accelerators</a:t>
            </a: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</a:rPr>
              <a:t> (CERN)</a:t>
            </a:r>
          </a:p>
          <a:p>
            <a:pPr marL="342900" indent="-342900" algn="l">
              <a:buFontTx/>
              <a:buChar char="-"/>
            </a:pPr>
            <a:r>
              <a:rPr lang="en-US" sz="1800" b="0" dirty="0">
                <a:solidFill>
                  <a:srgbClr val="C00000"/>
                </a:solidFill>
              </a:rPr>
              <a:t>2 </a:t>
            </a:r>
            <a:r>
              <a:rPr lang="en-US" sz="1800" dirty="0">
                <a:solidFill>
                  <a:srgbClr val="C00000"/>
                </a:solidFill>
              </a:rPr>
              <a:t>Advanced</a:t>
            </a:r>
            <a:r>
              <a:rPr lang="en-US" sz="1800" b="0" dirty="0">
                <a:solidFill>
                  <a:srgbClr val="C00000"/>
                </a:solidFill>
              </a:rPr>
              <a:t> Schools on </a:t>
            </a:r>
            <a:r>
              <a:rPr lang="en-US" sz="1800" dirty="0">
                <a:solidFill>
                  <a:srgbClr val="C00000"/>
                </a:solidFill>
              </a:rPr>
              <a:t>Open Science </a:t>
            </a:r>
            <a:r>
              <a:rPr lang="en-US" sz="1800" b="0" dirty="0">
                <a:solidFill>
                  <a:srgbClr val="C00000"/>
                </a:solidFill>
              </a:rPr>
              <a:t>(GSI, GANIL) 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1238250" y="55618"/>
            <a:ext cx="10882917" cy="65659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                                                                                </a:t>
            </a:r>
            <a:r>
              <a:rPr lang="it-IT" sz="2800" dirty="0">
                <a:solidFill>
                  <a:srgbClr val="0070C0"/>
                </a:solidFill>
              </a:rPr>
              <a:t>Open</a:t>
            </a:r>
            <a:r>
              <a:rPr lang="it-IT" sz="2800" dirty="0">
                <a:solidFill>
                  <a:schemeClr val="bg1"/>
                </a:solidFill>
              </a:rPr>
              <a:t> Science and Training   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293" y="6509048"/>
            <a:ext cx="1731414" cy="329213"/>
          </a:xfrm>
          <a:prstGeom prst="rect">
            <a:avLst/>
          </a:prstGeom>
        </p:spPr>
      </p:pic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166" y="6540500"/>
            <a:ext cx="259686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12</a:t>
            </a:r>
            <a:endParaRPr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0ECA2A2-148C-9C20-2395-539580CA26E1}"/>
              </a:ext>
            </a:extLst>
          </p:cNvPr>
          <p:cNvSpPr/>
          <p:nvPr/>
        </p:nvSpPr>
        <p:spPr>
          <a:xfrm>
            <a:off x="6016539" y="5588996"/>
            <a:ext cx="6096000" cy="830997"/>
          </a:xfrm>
          <a:prstGeom prst="rect">
            <a:avLst/>
          </a:prstGeom>
          <a:solidFill>
            <a:srgbClr val="FFFF99">
              <a:alpha val="40000"/>
            </a:srgbClr>
          </a:solidFill>
        </p:spPr>
        <p:txBody>
          <a:bodyPr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INTRANS:</a:t>
            </a:r>
            <a:r>
              <a:rPr lang="en-US" sz="1800" dirty="0"/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Training</a:t>
            </a:r>
            <a:r>
              <a:rPr lang="en-US" b="0" dirty="0">
                <a:solidFill>
                  <a:srgbClr val="C00000"/>
                </a:solidFill>
              </a:rPr>
              <a:t> the next generation of researchers:</a:t>
            </a:r>
          </a:p>
          <a:p>
            <a:pPr algn="l"/>
            <a:r>
              <a:rPr lang="en-US" b="0" dirty="0">
                <a:solidFill>
                  <a:srgbClr val="C00000"/>
                </a:solidFill>
              </a:rPr>
              <a:t>to enhance expertise in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nuclear structure methodologies </a:t>
            </a:r>
            <a:r>
              <a:rPr lang="en-US" b="0" dirty="0">
                <a:solidFill>
                  <a:srgbClr val="C00000"/>
                </a:solidFill>
              </a:rPr>
              <a:t>across European RIs (</a:t>
            </a:r>
            <a:r>
              <a:rPr lang="en-US" b="0" i="1" dirty="0">
                <a:solidFill>
                  <a:srgbClr val="C00000"/>
                </a:solidFill>
              </a:rPr>
              <a:t>spectroscopic tools </a:t>
            </a:r>
            <a:r>
              <a:rPr lang="en-US" b="0" dirty="0">
                <a:solidFill>
                  <a:srgbClr val="C00000"/>
                </a:solidFill>
              </a:rPr>
              <a:t>and </a:t>
            </a:r>
            <a:r>
              <a:rPr lang="en-US" b="0" i="1" dirty="0">
                <a:solidFill>
                  <a:srgbClr val="C00000"/>
                </a:solidFill>
              </a:rPr>
              <a:t>data-analysis frameworks</a:t>
            </a:r>
            <a:r>
              <a:rPr lang="en-US" b="0" dirty="0">
                <a:solidFill>
                  <a:srgbClr val="C00000"/>
                </a:solidFill>
              </a:rPr>
              <a:t>) </a:t>
            </a:r>
            <a:endParaRPr lang="it-IT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161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165" y="6540500"/>
            <a:ext cx="259686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13</a:t>
            </a: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293" y="6493368"/>
            <a:ext cx="1731414" cy="32921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0778" y="1259225"/>
            <a:ext cx="9945030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Results: </a:t>
            </a:r>
            <a:r>
              <a:rPr kumimoji="0" lang="it-IT" sz="20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publications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, </a:t>
            </a:r>
            <a:r>
              <a:rPr kumimoji="0" lang="it-IT" sz="2000" b="0" i="0" u="none" strike="noStrike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talks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and workshops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and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conferences</a:t>
            </a:r>
            <a:endParaRPr kumimoji="0" lang="it-IT" sz="20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000" b="0" dirty="0">
              <a:solidFill>
                <a:srgbClr val="002060"/>
              </a:solidFill>
            </a:endParaRP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Sustainability: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many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efforts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will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remain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beyond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EURO-LABS: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0" dirty="0">
                <a:solidFill>
                  <a:srgbClr val="002060"/>
                </a:solidFill>
              </a:rPr>
              <a:t>- New </a:t>
            </a:r>
            <a:r>
              <a:rPr lang="it-IT" sz="2000" b="0" dirty="0" err="1">
                <a:solidFill>
                  <a:srgbClr val="002060"/>
                </a:solidFill>
              </a:rPr>
              <a:t>integrated</a:t>
            </a:r>
            <a:r>
              <a:rPr lang="it-IT" sz="2000" b="0" dirty="0">
                <a:solidFill>
                  <a:srgbClr val="002060"/>
                </a:solidFill>
              </a:rPr>
              <a:t> </a:t>
            </a:r>
            <a:r>
              <a:rPr lang="it-IT" sz="2000" b="0" dirty="0" err="1">
                <a:solidFill>
                  <a:srgbClr val="002060"/>
                </a:solidFill>
              </a:rPr>
              <a:t>infrastructures</a:t>
            </a:r>
            <a:r>
              <a:rPr lang="it-IT" sz="2000" b="0" dirty="0">
                <a:solidFill>
                  <a:srgbClr val="002060"/>
                </a:solidFill>
              </a:rPr>
              <a:t> (CLEAR), The4Exp, Open Science, Machine Learning,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0" dirty="0">
                <a:solidFill>
                  <a:srgbClr val="002060"/>
                </a:solidFill>
              </a:rPr>
              <a:t>s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ervice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improvements</a:t>
            </a:r>
            <a:endParaRPr kumimoji="0" lang="it-IT" sz="20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000" b="0" dirty="0">
                <a:solidFill>
                  <a:srgbClr val="002060"/>
                </a:solidFill>
              </a:rPr>
              <a:t>- Cross-</a:t>
            </a:r>
            <a:r>
              <a:rPr lang="it-IT" sz="2000" b="0" dirty="0" err="1">
                <a:solidFill>
                  <a:srgbClr val="002060"/>
                </a:solidFill>
              </a:rPr>
              <a:t>fertilization</a:t>
            </a:r>
            <a:r>
              <a:rPr lang="it-IT" sz="2000" b="0" dirty="0">
                <a:solidFill>
                  <a:srgbClr val="002060"/>
                </a:solidFill>
              </a:rPr>
              <a:t>, 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collaborative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efforts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for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applied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research</a:t>
            </a:r>
            <a:endParaRPr kumimoji="0" lang="it-IT" sz="20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000" b="0" dirty="0">
              <a:solidFill>
                <a:srgbClr val="002060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Neue"/>
            </a:endParaRP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lang="it-IT" sz="2000" b="0" dirty="0">
                <a:solidFill>
                  <a:srgbClr val="002060"/>
                </a:solidFill>
              </a:rPr>
              <a:t>Training the new generation of </a:t>
            </a:r>
            <a:r>
              <a:rPr lang="it-IT" sz="2000" b="0" dirty="0" err="1">
                <a:solidFill>
                  <a:srgbClr val="002060"/>
                </a:solidFill>
              </a:rPr>
              <a:t>researchers</a:t>
            </a:r>
            <a:endParaRPr lang="it-IT" sz="2000" b="0" dirty="0">
              <a:solidFill>
                <a:srgbClr val="002060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2000" b="0" dirty="0">
              <a:solidFill>
                <a:srgbClr val="002060"/>
              </a:solidFill>
            </a:endParaRPr>
          </a:p>
          <a:p>
            <a:pPr marL="342900" marR="0" indent="-3429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Societa</a:t>
            </a:r>
            <a:r>
              <a:rPr lang="it-IT" sz="2000" b="0" dirty="0">
                <a:solidFill>
                  <a:srgbClr val="002060"/>
                </a:solidFill>
              </a:rPr>
              <a:t>l impact:  </a:t>
            </a:r>
            <a:r>
              <a:rPr lang="it-IT" sz="2000" b="0" dirty="0" err="1">
                <a:solidFill>
                  <a:srgbClr val="002060"/>
                </a:solidFill>
              </a:rPr>
              <a:t>communication</a:t>
            </a:r>
            <a:r>
              <a:rPr lang="it-IT" sz="2000" b="0" dirty="0">
                <a:solidFill>
                  <a:srgbClr val="002060"/>
                </a:solidFill>
              </a:rPr>
              <a:t> activities to </a:t>
            </a:r>
            <a:r>
              <a:rPr lang="it-IT" sz="2000" b="0" dirty="0" err="1">
                <a:solidFill>
                  <a:srgbClr val="002060"/>
                </a:solidFill>
              </a:rPr>
              <a:t>foster</a:t>
            </a:r>
            <a:r>
              <a:rPr lang="it-IT" sz="2000" b="0" dirty="0">
                <a:solidFill>
                  <a:srgbClr val="002060"/>
                </a:solidFill>
              </a:rPr>
              <a:t> knowledge </a:t>
            </a:r>
            <a:r>
              <a:rPr lang="it-IT" sz="2000" b="0">
                <a:solidFill>
                  <a:srgbClr val="002060"/>
                </a:solidFill>
              </a:rPr>
              <a:t>in science, </a:t>
            </a:r>
            <a:endParaRPr lang="it-IT" sz="2000" b="0" dirty="0">
              <a:solidFill>
                <a:srgbClr val="002060"/>
              </a:solidFill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Training, 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nuclear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science for medicine and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multidisciplinary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2060"/>
                </a:solidFill>
                <a:effectLst/>
                <a:uFillTx/>
                <a:sym typeface="Helvetica Neue"/>
              </a:rPr>
              <a:t>purpouses</a:t>
            </a:r>
            <a:endParaRPr kumimoji="0" lang="it-IT" sz="2000" b="0" i="0" u="none" strike="noStrike" cap="none" spc="0" normalizeH="0" dirty="0">
              <a:ln>
                <a:noFill/>
              </a:ln>
              <a:solidFill>
                <a:srgbClr val="002060"/>
              </a:solidFill>
              <a:effectLst/>
              <a:uFillTx/>
              <a:sym typeface="Helvetica Neue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78308" y="13478"/>
            <a:ext cx="4661533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Impact:</a:t>
            </a:r>
            <a:r>
              <a:rPr kumimoji="0" lang="it-IT" sz="2800" b="0" i="0" u="none" strike="noStrike" cap="none" spc="0" normalizeH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28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touchable</a:t>
            </a:r>
            <a:r>
              <a:rPr kumimoji="0" lang="it-IT" sz="28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 </a:t>
            </a:r>
            <a:r>
              <a:rPr kumimoji="0" lang="it-IT" sz="2800" b="0" i="0" u="none" strike="noStrike" cap="none" spc="0" normalizeH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evidences</a:t>
            </a:r>
            <a:endParaRPr kumimoji="0" lang="it-IT" sz="2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7766557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it-IT" dirty="0"/>
              <a:t>                                                                  </a:t>
            </a:r>
            <a:r>
              <a:rPr lang="it-IT" dirty="0" err="1"/>
              <a:t>Outline</a:t>
            </a:r>
            <a:r>
              <a:rPr lang="it-IT" dirty="0"/>
              <a:t>     </a:t>
            </a:r>
          </a:p>
        </p:txBody>
      </p:sp>
      <p:sp>
        <p:nvSpPr>
          <p:cNvPr id="4" name="Rettangolo 3"/>
          <p:cNvSpPr/>
          <p:nvPr/>
        </p:nvSpPr>
        <p:spPr>
          <a:xfrm>
            <a:off x="611960" y="1531781"/>
            <a:ext cx="1117784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hangingPunct="1"/>
            <a:endParaRPr lang="en-US" sz="2800" b="0" kern="1200" dirty="0">
              <a:solidFill>
                <a:srgbClr val="0033A0"/>
              </a:solidFill>
              <a:latin typeface="Arial"/>
              <a:ea typeface="Times New Roman" panose="02020603050405020304" pitchFamily="18" charset="0"/>
              <a:cs typeface="+mn-cs"/>
            </a:endParaRPr>
          </a:p>
          <a:p>
            <a:pPr marL="285750" lvl="0" indent="-285750" algn="just" defTabSz="914400" hangingPunct="1">
              <a:buFont typeface="Wingdings" panose="05000000000000000000" pitchFamily="2" charset="2"/>
              <a:buChar char="Ø"/>
            </a:pPr>
            <a:r>
              <a:rPr lang="en-US" sz="2800" b="0" kern="1200" dirty="0">
                <a:solidFill>
                  <a:srgbClr val="0033A0"/>
                </a:solidFill>
                <a:latin typeface="Arial"/>
                <a:ea typeface="Times New Roman" panose="02020603050405020304" pitchFamily="18" charset="0"/>
                <a:cs typeface="+mn-cs"/>
              </a:rPr>
              <a:t> EURO-LABS expected Outcome and </a:t>
            </a:r>
            <a:r>
              <a:rPr lang="en-US" sz="2800" b="0" u="sng" kern="1200" dirty="0">
                <a:solidFill>
                  <a:srgbClr val="0033A0"/>
                </a:solidFill>
                <a:latin typeface="Arial"/>
                <a:ea typeface="Times New Roman" panose="02020603050405020304" pitchFamily="18" charset="0"/>
                <a:cs typeface="+mn-cs"/>
              </a:rPr>
              <a:t>Impact</a:t>
            </a:r>
          </a:p>
          <a:p>
            <a:pPr lvl="0" algn="just" defTabSz="914400" hangingPunct="1"/>
            <a:endParaRPr lang="en-US" sz="2800" b="0" kern="1200" dirty="0">
              <a:solidFill>
                <a:srgbClr val="0033A0"/>
              </a:solidFill>
              <a:latin typeface="Arial"/>
              <a:ea typeface="Times New Roman" panose="02020603050405020304" pitchFamily="18" charset="0"/>
              <a:cs typeface="+mn-cs"/>
            </a:endParaRPr>
          </a:p>
          <a:p>
            <a:pPr lvl="0" algn="just" defTabSz="914400" hangingPunct="1"/>
            <a:endParaRPr lang="en-US" sz="2800" b="0" kern="1200" dirty="0">
              <a:solidFill>
                <a:srgbClr val="0033A0"/>
              </a:solidFill>
              <a:latin typeface="Arial"/>
              <a:ea typeface="Times New Roman" panose="02020603050405020304" pitchFamily="18" charset="0"/>
              <a:cs typeface="+mn-cs"/>
            </a:endParaRPr>
          </a:p>
          <a:p>
            <a:pPr marL="285750" lvl="0" indent="-285750" algn="just" defTabSz="914400" hangingPunct="1">
              <a:buFont typeface="Wingdings" panose="05000000000000000000" pitchFamily="2" charset="2"/>
              <a:buChar char="Ø"/>
            </a:pPr>
            <a:r>
              <a:rPr lang="en-US" sz="2800" b="0" kern="1200" dirty="0">
                <a:solidFill>
                  <a:srgbClr val="0033A0"/>
                </a:solidFill>
                <a:latin typeface="Arial"/>
                <a:ea typeface="Times New Roman" panose="02020603050405020304" pitchFamily="18" charset="0"/>
                <a:cs typeface="+mn-cs"/>
              </a:rPr>
              <a:t> short (not exhaustive) summary of results and achievements</a:t>
            </a:r>
          </a:p>
          <a:p>
            <a:pPr lvl="0" algn="just" defTabSz="914400" hangingPunct="1"/>
            <a:r>
              <a:rPr lang="en-US" sz="2800" b="0" kern="1200" dirty="0">
                <a:solidFill>
                  <a:srgbClr val="0033A0"/>
                </a:solidFill>
                <a:latin typeface="Arial"/>
                <a:ea typeface="Times New Roman" panose="02020603050405020304" pitchFamily="18" charset="0"/>
                <a:cs typeface="+mn-cs"/>
              </a:rPr>
              <a:t>    (material from EURO-LABS </a:t>
            </a:r>
            <a:r>
              <a:rPr lang="en-US" sz="2800" b="0" kern="1200" dirty="0" err="1">
                <a:solidFill>
                  <a:srgbClr val="0033A0"/>
                </a:solidFill>
                <a:latin typeface="Arial"/>
                <a:ea typeface="Times New Roman" panose="02020603050405020304" pitchFamily="18" charset="0"/>
                <a:cs typeface="+mn-cs"/>
              </a:rPr>
              <a:t>NewsLetters</a:t>
            </a:r>
            <a:r>
              <a:rPr lang="en-US" sz="2800" b="0" kern="1200" dirty="0">
                <a:solidFill>
                  <a:srgbClr val="0033A0"/>
                </a:solidFill>
                <a:latin typeface="Arial"/>
                <a:ea typeface="Times New Roman" panose="02020603050405020304" pitchFamily="18" charset="0"/>
                <a:cs typeface="+mn-cs"/>
              </a:rPr>
              <a:t>)</a:t>
            </a:r>
          </a:p>
          <a:p>
            <a:pPr lvl="0" algn="just" defTabSz="914400" hangingPunct="1"/>
            <a:r>
              <a:rPr lang="en-US" sz="2800" b="0" kern="1200" dirty="0">
                <a:solidFill>
                  <a:srgbClr val="0033A0"/>
                </a:solidFill>
                <a:latin typeface="Arial"/>
                <a:ea typeface="Times New Roman" panose="02020603050405020304" pitchFamily="18" charset="0"/>
                <a:cs typeface="+mn-cs"/>
              </a:rPr>
              <a:t>    </a:t>
            </a:r>
            <a:r>
              <a:rPr lang="en-US" sz="2800" b="0" kern="1200" dirty="0">
                <a:solidFill>
                  <a:srgbClr val="0033A0"/>
                </a:solidFill>
                <a:latin typeface="Arial"/>
                <a:ea typeface="Times New Roman" panose="02020603050405020304" pitchFamily="18" charset="0"/>
                <a:cs typeface="+mn-cs"/>
                <a:sym typeface="Wingdings" panose="05000000000000000000" pitchFamily="2" charset="2"/>
              </a:rPr>
              <a:t> </a:t>
            </a:r>
            <a:r>
              <a:rPr lang="en-US" sz="2800" b="0" kern="1200" dirty="0">
                <a:solidFill>
                  <a:srgbClr val="0033A0"/>
                </a:solidFill>
                <a:latin typeface="Arial"/>
                <a:ea typeface="Times New Roman" panose="02020603050405020304" pitchFamily="18" charset="0"/>
                <a:cs typeface="+mn-cs"/>
              </a:rPr>
              <a:t>looking ahead</a:t>
            </a:r>
          </a:p>
          <a:p>
            <a:pPr lvl="0" algn="just" defTabSz="914400" hangingPunct="1"/>
            <a:endParaRPr lang="en-US" sz="2800" b="0" kern="1200" dirty="0">
              <a:solidFill>
                <a:srgbClr val="0033A0"/>
              </a:solidFill>
              <a:latin typeface="Arial"/>
              <a:ea typeface="Times New Roman" panose="02020603050405020304" pitchFamily="18" charset="0"/>
              <a:cs typeface="+mn-cs"/>
            </a:endParaRPr>
          </a:p>
          <a:p>
            <a:pPr lvl="0" algn="just" defTabSz="914400" hangingPunct="1"/>
            <a:endParaRPr lang="en-US" sz="2800" b="0" kern="1200" dirty="0">
              <a:solidFill>
                <a:srgbClr val="0033A0"/>
              </a:solidFill>
              <a:latin typeface="Arial"/>
              <a:ea typeface="Times New Roman" panose="02020603050405020304" pitchFamily="18" charset="0"/>
              <a:cs typeface="+mn-cs"/>
            </a:endParaRPr>
          </a:p>
          <a:p>
            <a:pPr marL="285750" lvl="0" indent="-285750" algn="just" defTabSz="914400" hangingPunct="1">
              <a:buFont typeface="Wingdings" panose="05000000000000000000" pitchFamily="2" charset="2"/>
              <a:buChar char="Ø"/>
            </a:pPr>
            <a:r>
              <a:rPr lang="en-US" sz="2800" b="0" kern="1200" dirty="0">
                <a:solidFill>
                  <a:srgbClr val="0033A0"/>
                </a:solidFill>
                <a:latin typeface="Arial"/>
                <a:ea typeface="Times New Roman" panose="02020603050405020304" pitchFamily="18" charset="0"/>
                <a:cs typeface="+mn-cs"/>
              </a:rPr>
              <a:t> what to stress in the Final Report</a:t>
            </a:r>
          </a:p>
          <a:p>
            <a:pPr lvl="0" algn="just" defTabSz="914400" hangingPunct="1"/>
            <a:endParaRPr lang="en-US" sz="2800" b="0" kern="1200" dirty="0">
              <a:solidFill>
                <a:srgbClr val="0033A0"/>
              </a:solidFill>
              <a:latin typeface="Arial"/>
              <a:ea typeface="Times New Roman" panose="02020603050405020304" pitchFamily="18" charset="0"/>
              <a:cs typeface="+mn-cs"/>
            </a:endParaRPr>
          </a:p>
          <a:p>
            <a:pPr lvl="0" algn="just" defTabSz="914400" hangingPunct="1"/>
            <a:endParaRPr lang="en-US" sz="2800" b="0" kern="1200" dirty="0">
              <a:solidFill>
                <a:srgbClr val="0033A0"/>
              </a:solidFill>
              <a:latin typeface="Arial"/>
              <a:ea typeface="Times New Roman" panose="02020603050405020304" pitchFamily="18" charset="0"/>
              <a:cs typeface="+mn-cs"/>
            </a:endParaRPr>
          </a:p>
          <a:p>
            <a:pPr lvl="0" algn="just" defTabSz="914400" hangingPunct="1"/>
            <a:endParaRPr lang="en-US" sz="2800" b="0" kern="1200" dirty="0">
              <a:solidFill>
                <a:srgbClr val="0033A0"/>
              </a:solidFill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X. YYY - EURO-LABS"/>
          <p:cNvSpPr txBox="1">
            <a:spLocks noGrp="1"/>
          </p:cNvSpPr>
          <p:nvPr>
            <p:ph type="body" sz="quarter" idx="21"/>
          </p:nvPr>
        </p:nvSpPr>
        <p:spPr>
          <a:xfrm>
            <a:off x="5438769" y="6506316"/>
            <a:ext cx="1314463" cy="287258"/>
          </a:xfrm>
          <a:prstGeom prst="rect">
            <a:avLst/>
          </a:prstGeom>
        </p:spPr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M.Colonna</a:t>
            </a:r>
            <a:r>
              <a:rPr b="1" dirty="0">
                <a:solidFill>
                  <a:srgbClr val="0070C0"/>
                </a:solidFill>
              </a:rPr>
              <a:t> - EURO-LABS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439" y="6540500"/>
            <a:ext cx="18114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410404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21"/>
          </p:nvPr>
        </p:nvSpPr>
        <p:spPr>
          <a:xfrm>
            <a:off x="5948516" y="-26961"/>
            <a:ext cx="8312094" cy="65659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EURO-LABS</a:t>
            </a:r>
            <a:r>
              <a:rPr lang="it-IT" dirty="0"/>
              <a:t> </a:t>
            </a:r>
            <a:r>
              <a:rPr lang="it-IT" dirty="0" err="1"/>
              <a:t>goals</a:t>
            </a:r>
            <a:r>
              <a:rPr lang="it-IT" dirty="0"/>
              <a:t> and </a:t>
            </a:r>
            <a:r>
              <a:rPr lang="it-IT" dirty="0" err="1"/>
              <a:t>outcomes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6715" y="1201893"/>
            <a:ext cx="10901952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lang="it-IT" sz="2000" dirty="0">
                <a:solidFill>
                  <a:srgbClr val="002060"/>
                </a:solidFill>
              </a:rPr>
              <a:t>EURO-LABS</a:t>
            </a:r>
            <a:r>
              <a:rPr lang="it-IT" sz="2000" b="0" dirty="0">
                <a:solidFill>
                  <a:srgbClr val="002060"/>
                </a:solidFill>
              </a:rPr>
              <a:t> </a:t>
            </a:r>
            <a:r>
              <a:rPr lang="it-IT" sz="2000" b="0" i="1" dirty="0" err="1">
                <a:solidFill>
                  <a:srgbClr val="002060"/>
                </a:solidFill>
              </a:rPr>
              <a:t>main</a:t>
            </a:r>
            <a:r>
              <a:rPr lang="it-IT" sz="2000" b="0" i="1" dirty="0">
                <a:solidFill>
                  <a:srgbClr val="002060"/>
                </a:solidFill>
              </a:rPr>
              <a:t> </a:t>
            </a:r>
            <a:r>
              <a:rPr lang="it-IT" sz="2000" b="0" i="1" dirty="0" err="1">
                <a:solidFill>
                  <a:srgbClr val="002060"/>
                </a:solidFill>
              </a:rPr>
              <a:t>goals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</a:p>
          <a:p>
            <a:pPr algn="l" defTabSz="825500"/>
            <a:r>
              <a:rPr lang="en-US" sz="2000" dirty="0">
                <a:solidFill>
                  <a:srgbClr val="00B0F0"/>
                </a:solidFill>
              </a:rPr>
              <a:t>Well-coordinated TA </a:t>
            </a:r>
            <a:r>
              <a:rPr lang="en-US" sz="2000" b="0" dirty="0">
                <a:solidFill>
                  <a:srgbClr val="002060"/>
                </a:solidFill>
              </a:rPr>
              <a:t>to a large number and broad variety of state-of-the-art RIs to address key questions in </a:t>
            </a:r>
            <a:r>
              <a:rPr lang="en-US" sz="2000" dirty="0">
                <a:solidFill>
                  <a:srgbClr val="00B0F0"/>
                </a:solidFill>
              </a:rPr>
              <a:t>Nuclear Physics</a:t>
            </a:r>
            <a:r>
              <a:rPr lang="en-US" sz="2000" b="0" dirty="0">
                <a:solidFill>
                  <a:srgbClr val="002060"/>
                </a:solidFill>
              </a:rPr>
              <a:t> and technological challenges in </a:t>
            </a:r>
            <a:r>
              <a:rPr lang="en-US" sz="2000" dirty="0">
                <a:solidFill>
                  <a:srgbClr val="00B0F0"/>
                </a:solidFill>
              </a:rPr>
              <a:t>detector and accelerator technology for HEP</a:t>
            </a:r>
            <a:endParaRPr kumimoji="0" lang="it-IT" sz="20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00024" y="2943017"/>
            <a:ext cx="10546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>
                <a:solidFill>
                  <a:srgbClr val="002060"/>
                </a:solidFill>
                <a:latin typeface="TimesNewRomanPSMT"/>
              </a:rPr>
              <a:t>Target </a:t>
            </a:r>
            <a:r>
              <a:rPr lang="it-IT" sz="2000" dirty="0" err="1">
                <a:solidFill>
                  <a:srgbClr val="002060"/>
                </a:solidFill>
                <a:latin typeface="TimesNewRomanPSMT"/>
              </a:rPr>
              <a:t>groups</a:t>
            </a:r>
            <a:r>
              <a:rPr lang="it-IT" sz="2000" dirty="0">
                <a:solidFill>
                  <a:srgbClr val="002060"/>
                </a:solidFill>
                <a:latin typeface="TimesNewRomanPSMT"/>
              </a:rPr>
              <a:t>:</a:t>
            </a:r>
            <a:br>
              <a:rPr lang="it-IT" sz="2000" dirty="0">
                <a:solidFill>
                  <a:srgbClr val="002060"/>
                </a:solidFill>
                <a:latin typeface="TimesNewRomanPSMT"/>
              </a:rPr>
            </a:b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The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scientific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community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belonging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en-US" sz="2000" b="0" dirty="0">
                <a:solidFill>
                  <a:srgbClr val="002060"/>
                </a:solidFill>
                <a:latin typeface="TimesNewRomanPSMT"/>
              </a:rPr>
              <a:t>to the area of Nuclear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and HEP</a:t>
            </a: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Society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through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results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of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societal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and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environmental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oriented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research</a:t>
            </a:r>
            <a:endParaRPr lang="it-IT" sz="2000" dirty="0">
              <a:solidFill>
                <a:srgbClr val="00B0F0"/>
              </a:solidFill>
              <a:latin typeface="TimesNewRomanPSMT"/>
            </a:endParaRP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Industrial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users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and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groups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from the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nuclear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medicine</a:t>
            </a:r>
            <a:endParaRPr lang="it-IT" sz="1800" dirty="0">
              <a:solidFill>
                <a:srgbClr val="00B0F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00024" y="4570778"/>
            <a:ext cx="116773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>
                <a:solidFill>
                  <a:srgbClr val="002060"/>
                </a:solidFill>
              </a:rPr>
              <a:t>TA/VA </a:t>
            </a:r>
            <a:r>
              <a:rPr lang="it-IT" sz="2000" dirty="0" err="1">
                <a:solidFill>
                  <a:srgbClr val="002060"/>
                </a:solidFill>
              </a:rPr>
              <a:t>Outcomes</a:t>
            </a:r>
            <a:r>
              <a:rPr lang="it-IT" sz="2000" dirty="0">
                <a:solidFill>
                  <a:srgbClr val="002060"/>
                </a:solidFill>
              </a:rPr>
              <a:t>:</a:t>
            </a:r>
            <a:br>
              <a:rPr lang="it-IT" sz="2000" b="0" dirty="0">
                <a:solidFill>
                  <a:srgbClr val="002060"/>
                </a:solidFill>
              </a:rPr>
            </a:br>
            <a:r>
              <a:rPr lang="it-IT" sz="2000" b="0" dirty="0">
                <a:solidFill>
                  <a:srgbClr val="002060"/>
                </a:solidFill>
              </a:rPr>
              <a:t>- </a:t>
            </a:r>
            <a:r>
              <a:rPr lang="it-IT" sz="2000" dirty="0" err="1">
                <a:solidFill>
                  <a:srgbClr val="00B0F0"/>
                </a:solidFill>
              </a:rPr>
              <a:t>Increased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coordination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b="0" dirty="0">
                <a:solidFill>
                  <a:srgbClr val="002060"/>
                </a:solidFill>
              </a:rPr>
              <a:t>and </a:t>
            </a:r>
            <a:r>
              <a:rPr lang="it-IT" sz="2000" b="0" dirty="0" err="1">
                <a:solidFill>
                  <a:srgbClr val="002060"/>
                </a:solidFill>
              </a:rPr>
              <a:t>targeted</a:t>
            </a:r>
            <a:r>
              <a:rPr lang="it-IT" sz="2000" b="0" dirty="0">
                <a:solidFill>
                  <a:srgbClr val="002060"/>
                </a:solidFill>
              </a:rPr>
              <a:t> </a:t>
            </a:r>
            <a:r>
              <a:rPr lang="it-IT" sz="2000" b="0" dirty="0" err="1">
                <a:solidFill>
                  <a:srgbClr val="002060"/>
                </a:solidFill>
              </a:rPr>
              <a:t>efforts</a:t>
            </a:r>
            <a:r>
              <a:rPr lang="it-IT" sz="2000" b="0" dirty="0">
                <a:solidFill>
                  <a:srgbClr val="002060"/>
                </a:solidFill>
              </a:rPr>
              <a:t> to best exploit the </a:t>
            </a:r>
            <a:r>
              <a:rPr lang="it-IT" sz="2000" b="0" dirty="0" err="1">
                <a:solidFill>
                  <a:srgbClr val="002060"/>
                </a:solidFill>
              </a:rPr>
              <a:t>RIs</a:t>
            </a:r>
            <a:r>
              <a:rPr lang="it-IT" sz="2000" b="0" dirty="0">
                <a:solidFill>
                  <a:srgbClr val="002060"/>
                </a:solidFill>
              </a:rPr>
              <a:t> for </a:t>
            </a:r>
          </a:p>
          <a:p>
            <a:pPr algn="l"/>
            <a:r>
              <a:rPr lang="it-IT" sz="2000" dirty="0" err="1">
                <a:solidFill>
                  <a:srgbClr val="00B0F0"/>
                </a:solidFill>
              </a:rPr>
              <a:t>advancing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frontier</a:t>
            </a:r>
            <a:r>
              <a:rPr lang="it-IT" sz="2000" dirty="0">
                <a:solidFill>
                  <a:srgbClr val="00B0F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knowledge</a:t>
            </a:r>
            <a:endParaRPr lang="it-IT" sz="2000" dirty="0">
              <a:solidFill>
                <a:srgbClr val="00B0F0"/>
              </a:solidFill>
            </a:endParaRPr>
          </a:p>
          <a:p>
            <a:pPr algn="l"/>
            <a:r>
              <a:rPr lang="it-IT" sz="2000" b="0" dirty="0">
                <a:solidFill>
                  <a:srgbClr val="002060"/>
                </a:solidFill>
              </a:rPr>
              <a:t>- </a:t>
            </a:r>
            <a:r>
              <a:rPr lang="it-IT" sz="2000" b="0" dirty="0" err="1">
                <a:solidFill>
                  <a:srgbClr val="002060"/>
                </a:solidFill>
              </a:rPr>
              <a:t>Enhanced</a:t>
            </a:r>
            <a:r>
              <a:rPr lang="it-IT" sz="2000" b="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sustainability</a:t>
            </a:r>
            <a:r>
              <a:rPr lang="it-IT" sz="2000" b="0" dirty="0">
                <a:solidFill>
                  <a:srgbClr val="002060"/>
                </a:solidFill>
              </a:rPr>
              <a:t> of the </a:t>
            </a:r>
            <a:r>
              <a:rPr lang="it-IT" sz="2000" b="0" dirty="0" err="1">
                <a:solidFill>
                  <a:srgbClr val="002060"/>
                </a:solidFill>
              </a:rPr>
              <a:t>RIs</a:t>
            </a:r>
            <a:endParaRPr lang="it-IT" sz="2000" b="0" dirty="0">
              <a:solidFill>
                <a:srgbClr val="002060"/>
              </a:solidFill>
            </a:endParaRPr>
          </a:p>
          <a:p>
            <a:pPr algn="l"/>
            <a:r>
              <a:rPr lang="it-IT" sz="2000" b="0" dirty="0">
                <a:solidFill>
                  <a:srgbClr val="002060"/>
                </a:solidFill>
              </a:rPr>
              <a:t>- </a:t>
            </a:r>
            <a:r>
              <a:rPr lang="it-IT" sz="2000" b="0" dirty="0" err="1">
                <a:solidFill>
                  <a:srgbClr val="002060"/>
                </a:solidFill>
              </a:rPr>
              <a:t>Enhanced</a:t>
            </a:r>
            <a:r>
              <a:rPr lang="it-IT" sz="2000" b="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B0F0"/>
                </a:solidFill>
              </a:rPr>
              <a:t>collaborations</a:t>
            </a:r>
            <a:r>
              <a:rPr lang="it-IT" sz="2000" b="0" dirty="0">
                <a:solidFill>
                  <a:srgbClr val="002060"/>
                </a:solidFill>
              </a:rPr>
              <a:t> and cross-</a:t>
            </a:r>
            <a:r>
              <a:rPr lang="it-IT" sz="2000" b="0" dirty="0" err="1">
                <a:solidFill>
                  <a:srgbClr val="002060"/>
                </a:solidFill>
              </a:rPr>
              <a:t>disciplinary</a:t>
            </a:r>
            <a:r>
              <a:rPr lang="it-IT" sz="2000" b="0" dirty="0">
                <a:solidFill>
                  <a:srgbClr val="002060"/>
                </a:solidFill>
              </a:rPr>
              <a:t> </a:t>
            </a:r>
            <a:r>
              <a:rPr lang="it-IT" sz="2000" b="0" dirty="0" err="1">
                <a:solidFill>
                  <a:srgbClr val="002060"/>
                </a:solidFill>
              </a:rPr>
              <a:t>exchanges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9" name="X. YYY - EURO-LABS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M.Colonna</a:t>
            </a:r>
            <a:r>
              <a:rPr b="1" dirty="0">
                <a:solidFill>
                  <a:srgbClr val="0070C0"/>
                </a:solidFill>
              </a:rPr>
              <a:t> - EURO-LABS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439" y="6540500"/>
            <a:ext cx="18114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65231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21"/>
          </p:nvPr>
        </p:nvSpPr>
        <p:spPr>
          <a:xfrm>
            <a:off x="8095193" y="-26961"/>
            <a:ext cx="8346342" cy="656590"/>
          </a:xfrm>
        </p:spPr>
        <p:txBody>
          <a:bodyPr/>
          <a:lstStyle/>
          <a:p>
            <a:r>
              <a:rPr lang="it-IT" dirty="0"/>
              <a:t>Results and Impact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7480" y="749179"/>
            <a:ext cx="9881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 err="1">
                <a:solidFill>
                  <a:srgbClr val="002060"/>
                </a:solidFill>
                <a:latin typeface="TimesNewRomanPSMT"/>
              </a:rPr>
              <a:t>Expected</a:t>
            </a:r>
            <a:r>
              <a:rPr lang="it-IT" sz="2000" dirty="0">
                <a:solidFill>
                  <a:srgbClr val="002060"/>
                </a:solidFill>
                <a:latin typeface="TimesNewRomanPSMT"/>
              </a:rPr>
              <a:t> Results:</a:t>
            </a:r>
            <a:br>
              <a:rPr lang="it-IT" sz="2000" dirty="0">
                <a:solidFill>
                  <a:srgbClr val="002060"/>
                </a:solidFill>
                <a:latin typeface="TimesNewRomanPSMT"/>
              </a:rPr>
            </a:b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Fostering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cutting-edge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research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in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nuclear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and HEP,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including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applications</a:t>
            </a:r>
            <a:endParaRPr lang="it-IT" sz="2000" b="0" dirty="0">
              <a:solidFill>
                <a:srgbClr val="002060"/>
              </a:solidFill>
              <a:latin typeface="TimesNewRomanPSMT"/>
            </a:endParaRP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Facing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new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challenges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in the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field</a:t>
            </a:r>
            <a:endParaRPr lang="it-IT" sz="2000" b="0" dirty="0">
              <a:solidFill>
                <a:srgbClr val="002060"/>
              </a:solidFill>
              <a:latin typeface="TimesNewRomanPSMT"/>
            </a:endParaRPr>
          </a:p>
          <a:p>
            <a:pPr marL="342900" indent="-342900" algn="l">
              <a:buFontTx/>
              <a:buChar char="-"/>
            </a:pP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Contributions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to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conference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proceedings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and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referred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journals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about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the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results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of the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discoveries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made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during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this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project</a:t>
            </a:r>
            <a:endParaRPr lang="it-IT" sz="2000" b="0" dirty="0">
              <a:solidFill>
                <a:srgbClr val="002060"/>
              </a:solidFill>
              <a:latin typeface="TimesNewRomanPSMT"/>
            </a:endParaRP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Training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of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young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researchers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including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providing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data for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PhD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theses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.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11" name="X. YYY - EURO-LABS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M.Colonna</a:t>
            </a:r>
            <a:r>
              <a:rPr b="1" dirty="0">
                <a:solidFill>
                  <a:srgbClr val="0070C0"/>
                </a:solidFill>
              </a:rPr>
              <a:t> - EURO-LABS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439" y="6540500"/>
            <a:ext cx="18114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5050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7480" y="749179"/>
            <a:ext cx="9881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 err="1">
                <a:solidFill>
                  <a:srgbClr val="002060"/>
                </a:solidFill>
                <a:latin typeface="TimesNewRomanPSMT"/>
              </a:rPr>
              <a:t>Expected</a:t>
            </a:r>
            <a:r>
              <a:rPr lang="it-IT" sz="2000" dirty="0">
                <a:solidFill>
                  <a:srgbClr val="002060"/>
                </a:solidFill>
                <a:latin typeface="TimesNewRomanPSMT"/>
              </a:rPr>
              <a:t> Results:</a:t>
            </a:r>
            <a:br>
              <a:rPr lang="it-IT" sz="2000" dirty="0">
                <a:solidFill>
                  <a:srgbClr val="002060"/>
                </a:solidFill>
                <a:latin typeface="TimesNewRomanPSMT"/>
              </a:rPr>
            </a:b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Fostering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cutting-edge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research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in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nuclear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and HEP,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including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applications</a:t>
            </a:r>
            <a:endParaRPr lang="it-IT" sz="2000" b="0" dirty="0">
              <a:solidFill>
                <a:srgbClr val="002060"/>
              </a:solidFill>
              <a:latin typeface="TimesNewRomanPSMT"/>
            </a:endParaRP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Facing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new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challenges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in the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field</a:t>
            </a:r>
            <a:endParaRPr lang="it-IT" sz="2000" b="0" dirty="0">
              <a:solidFill>
                <a:srgbClr val="002060"/>
              </a:solidFill>
              <a:latin typeface="TimesNewRomanPSMT"/>
            </a:endParaRP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Contributions to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conference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proceedings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and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referred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journals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about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the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results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of the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discoveries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made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during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this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project</a:t>
            </a:r>
            <a:endParaRPr lang="it-IT" sz="2000" b="0" dirty="0">
              <a:solidFill>
                <a:srgbClr val="002060"/>
              </a:solidFill>
              <a:latin typeface="TimesNewRomanPSMT"/>
            </a:endParaRP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Training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of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young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researchers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including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providing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data for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PhD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theses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.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7136" y="2731006"/>
            <a:ext cx="11189122" cy="2246769"/>
          </a:xfrm>
          <a:prstGeom prst="rect">
            <a:avLst/>
          </a:prstGeom>
          <a:solidFill>
            <a:srgbClr val="FFFF99">
              <a:alpha val="2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it-IT" sz="2000" dirty="0" err="1">
                <a:latin typeface="TimesNewRomanPS-BoldMT"/>
              </a:rPr>
              <a:t>Impacts</a:t>
            </a:r>
            <a:r>
              <a:rPr lang="it-IT" sz="2000" dirty="0">
                <a:latin typeface="TimesNewRomanPS-BoldMT"/>
              </a:rPr>
              <a:t>:</a:t>
            </a:r>
            <a:br>
              <a:rPr lang="it-IT" sz="2000" dirty="0">
                <a:latin typeface="TimesNewRomanPS-BoldMT"/>
              </a:rPr>
            </a:br>
            <a:r>
              <a:rPr lang="it-IT" sz="2000" dirty="0" err="1">
                <a:solidFill>
                  <a:srgbClr val="00B0F0"/>
                </a:solidFill>
                <a:latin typeface="TimesNewRomanPS-BoldMT"/>
              </a:rPr>
              <a:t>Scientific</a:t>
            </a:r>
            <a:r>
              <a:rPr lang="it-IT" sz="2000" dirty="0">
                <a:solidFill>
                  <a:srgbClr val="00B0F0"/>
                </a:solidFill>
                <a:latin typeface="TimesNewRomanPS-BoldMT"/>
              </a:rPr>
              <a:t>:</a:t>
            </a:r>
            <a:r>
              <a:rPr lang="it-IT" sz="2000" dirty="0">
                <a:latin typeface="TimesNewRomanPS-BoldMT"/>
              </a:rPr>
              <a:t> </a:t>
            </a:r>
            <a:r>
              <a:rPr lang="it-IT" sz="2000" b="0" i="1" u="sng" dirty="0" err="1">
                <a:latin typeface="TimesNewRomanPSMT"/>
              </a:rPr>
              <a:t>Breakthrough</a:t>
            </a:r>
            <a:r>
              <a:rPr lang="it-IT" sz="2000" b="0" i="1" u="sng" dirty="0">
                <a:latin typeface="TimesNewRomanPSMT"/>
              </a:rPr>
              <a:t> </a:t>
            </a:r>
            <a:r>
              <a:rPr lang="en-US" sz="2000" b="0" i="1" u="sng" dirty="0">
                <a:latin typeface="TimesNewRomanPSMT"/>
              </a:rPr>
              <a:t>scientific results </a:t>
            </a:r>
            <a:r>
              <a:rPr lang="en-US" sz="2000" b="0" dirty="0">
                <a:latin typeface="TimesNewRomanPSMT"/>
              </a:rPr>
              <a:t>in the area of nuclear and HEP</a:t>
            </a:r>
          </a:p>
          <a:p>
            <a:pPr algn="l"/>
            <a:r>
              <a:rPr lang="en-US" sz="2000" i="1" u="sng" dirty="0">
                <a:latin typeface="TimesNewRomanPSMT"/>
              </a:rPr>
              <a:t>Training</a:t>
            </a:r>
            <a:r>
              <a:rPr lang="en-US" sz="2000" b="0" dirty="0">
                <a:latin typeface="TimesNewRomanPSMT"/>
              </a:rPr>
              <a:t> of a </a:t>
            </a:r>
            <a:r>
              <a:rPr lang="it-IT" sz="2000" b="0" dirty="0">
                <a:latin typeface="TimesNewRomanPSMT"/>
              </a:rPr>
              <a:t>new generation of </a:t>
            </a:r>
            <a:r>
              <a:rPr lang="it-IT" sz="2000" b="0" dirty="0" err="1">
                <a:latin typeface="TimesNewRomanPSMT"/>
              </a:rPr>
              <a:t>researchers</a:t>
            </a:r>
            <a:r>
              <a:rPr lang="it-IT" sz="2000" b="0" dirty="0">
                <a:latin typeface="TimesNewRomanPSMT"/>
              </a:rPr>
              <a:t> </a:t>
            </a:r>
            <a:r>
              <a:rPr lang="en-US" sz="2000" b="0" dirty="0">
                <a:latin typeface="TimesNewRomanPSMT"/>
              </a:rPr>
              <a:t>to exploit the RIs optimally</a:t>
            </a:r>
          </a:p>
          <a:p>
            <a:pPr algn="l"/>
            <a:r>
              <a:rPr lang="it-IT" sz="2000" dirty="0" err="1">
                <a:solidFill>
                  <a:srgbClr val="00B0F0"/>
                </a:solidFill>
                <a:latin typeface="TimesNewRomanPS-BoldMT"/>
              </a:rPr>
              <a:t>Economic</a:t>
            </a:r>
            <a:r>
              <a:rPr lang="it-IT" sz="2000" dirty="0">
                <a:solidFill>
                  <a:srgbClr val="00B0F0"/>
                </a:solidFill>
                <a:latin typeface="TimesNewRomanPS-BoldMT"/>
              </a:rPr>
              <a:t>:</a:t>
            </a:r>
            <a:r>
              <a:rPr lang="it-IT" sz="2000" dirty="0">
                <a:latin typeface="TimesNewRomanPS-BoldMT"/>
              </a:rPr>
              <a:t> </a:t>
            </a:r>
            <a:r>
              <a:rPr lang="it-IT" sz="2000" b="0" dirty="0" err="1">
                <a:latin typeface="TimesNewRomanPSMT"/>
              </a:rPr>
              <a:t>Invigorating</a:t>
            </a:r>
            <a:r>
              <a:rPr lang="it-IT" sz="2000" b="0" dirty="0">
                <a:latin typeface="TimesNewRomanPSMT"/>
              </a:rPr>
              <a:t> </a:t>
            </a:r>
            <a:r>
              <a:rPr lang="it-IT" sz="2000" b="0" i="1" u="sng" dirty="0">
                <a:latin typeface="TimesNewRomanPSMT"/>
              </a:rPr>
              <a:t>high-</a:t>
            </a:r>
            <a:r>
              <a:rPr lang="it-IT" sz="2000" b="0" i="1" u="sng" dirty="0" err="1">
                <a:latin typeface="TimesNewRomanPSMT"/>
              </a:rPr>
              <a:t>technology</a:t>
            </a:r>
            <a:r>
              <a:rPr lang="it-IT" sz="2000" b="0" i="1" u="sng" dirty="0">
                <a:latin typeface="TimesNewRomanPSMT"/>
              </a:rPr>
              <a:t> </a:t>
            </a:r>
            <a:r>
              <a:rPr lang="it-IT" sz="2000" b="0" i="1" u="sng" dirty="0" err="1">
                <a:latin typeface="TimesNewRomanPSMT"/>
              </a:rPr>
              <a:t>activities</a:t>
            </a:r>
            <a:r>
              <a:rPr lang="it-IT" sz="2000" b="0" i="1" u="sng" dirty="0">
                <a:latin typeface="TimesNewRomanPSMT"/>
              </a:rPr>
              <a:t> </a:t>
            </a:r>
            <a:r>
              <a:rPr lang="it-IT" sz="2000" b="0" dirty="0">
                <a:latin typeface="TimesNewRomanPSMT"/>
              </a:rPr>
              <a:t>and </a:t>
            </a:r>
            <a:r>
              <a:rPr lang="it-IT" sz="2000" b="0" dirty="0" err="1">
                <a:latin typeface="TimesNewRomanPSMT"/>
              </a:rPr>
              <a:t>startups</a:t>
            </a:r>
            <a:endParaRPr lang="it-IT" sz="2000" b="0" dirty="0">
              <a:latin typeface="TimesNewRomanPSMT"/>
            </a:endParaRPr>
          </a:p>
          <a:p>
            <a:pPr algn="l"/>
            <a:r>
              <a:rPr lang="it-IT" sz="2000" dirty="0">
                <a:solidFill>
                  <a:srgbClr val="00B0F0"/>
                </a:solidFill>
                <a:latin typeface="TimesNewRomanPS-BoldMT"/>
              </a:rPr>
              <a:t>Societal:</a:t>
            </a:r>
            <a:r>
              <a:rPr lang="it-IT" sz="2000" dirty="0">
                <a:latin typeface="TimesNewRomanPS-BoldMT"/>
              </a:rPr>
              <a:t> </a:t>
            </a:r>
            <a:r>
              <a:rPr lang="it-IT" sz="2000" b="0" dirty="0" err="1">
                <a:latin typeface="TimesNewRomanPSMT"/>
              </a:rPr>
              <a:t>Enhancing</a:t>
            </a:r>
            <a:r>
              <a:rPr lang="it-IT" sz="2000" b="0" dirty="0">
                <a:latin typeface="TimesNewRomanPSMT"/>
              </a:rPr>
              <a:t> the </a:t>
            </a:r>
            <a:r>
              <a:rPr lang="it-IT" sz="2000" b="0" dirty="0" err="1">
                <a:latin typeface="TimesNewRomanPSMT"/>
              </a:rPr>
              <a:t>availability</a:t>
            </a:r>
            <a:r>
              <a:rPr lang="it-IT" sz="2000" b="0" dirty="0">
                <a:latin typeface="TimesNewRomanPSMT"/>
              </a:rPr>
              <a:t> of </a:t>
            </a:r>
            <a:r>
              <a:rPr lang="it-IT" sz="2000" b="0" i="1" u="sng" dirty="0" err="1">
                <a:latin typeface="TimesNewRomanPSMT"/>
              </a:rPr>
              <a:t>highly-qualified</a:t>
            </a:r>
            <a:r>
              <a:rPr lang="it-IT" sz="2000" b="0" i="1" dirty="0">
                <a:latin typeface="TimesNewRomanPSMT"/>
              </a:rPr>
              <a:t> and </a:t>
            </a:r>
            <a:r>
              <a:rPr lang="it-IT" sz="2000" b="0" i="1" u="sng" dirty="0" err="1">
                <a:latin typeface="TimesNewRomanPSMT"/>
              </a:rPr>
              <a:t>skilled</a:t>
            </a:r>
            <a:r>
              <a:rPr lang="it-IT" sz="2000" b="0" i="1" u="sng" dirty="0">
                <a:latin typeface="TimesNewRomanPSMT"/>
              </a:rPr>
              <a:t> </a:t>
            </a:r>
            <a:r>
              <a:rPr lang="it-IT" sz="2000" b="0" i="1" u="sng" dirty="0" err="1">
                <a:latin typeface="TimesNewRomanPSMT"/>
              </a:rPr>
              <a:t>personnel</a:t>
            </a:r>
            <a:r>
              <a:rPr lang="it-IT" sz="2000" b="0" i="1" dirty="0">
                <a:latin typeface="TimesNewRomanPSMT"/>
              </a:rPr>
              <a:t> </a:t>
            </a:r>
            <a:r>
              <a:rPr lang="it-IT" sz="2000" b="0" dirty="0">
                <a:latin typeface="TimesNewRomanPSMT"/>
              </a:rPr>
              <a:t>for </a:t>
            </a:r>
            <a:r>
              <a:rPr lang="en-US" sz="2000" b="0" dirty="0">
                <a:latin typeface="TimesNewRomanPSMT"/>
              </a:rPr>
              <a:t>employment </a:t>
            </a:r>
          </a:p>
          <a:p>
            <a:pPr algn="l"/>
            <a:r>
              <a:rPr lang="en-US" sz="2000" b="0" dirty="0">
                <a:latin typeface="TimesNewRomanPSMT"/>
              </a:rPr>
              <a:t>in research as well as in industry</a:t>
            </a:r>
          </a:p>
          <a:p>
            <a:pPr algn="l"/>
            <a:r>
              <a:rPr lang="en-US" sz="2000" b="0" dirty="0">
                <a:latin typeface="TimesNewRomanPSMT"/>
              </a:rPr>
              <a:t>- </a:t>
            </a:r>
            <a:r>
              <a:rPr lang="en-US" sz="2000" b="0" i="1" u="sng" dirty="0">
                <a:latin typeface="TimesNewRomanPSMT"/>
              </a:rPr>
              <a:t>Applications</a:t>
            </a:r>
            <a:r>
              <a:rPr lang="en-US" sz="2000" b="0" dirty="0">
                <a:latin typeface="TimesNewRomanPSMT"/>
              </a:rPr>
              <a:t> of </a:t>
            </a:r>
            <a:r>
              <a:rPr lang="it-IT" sz="2000" b="0" dirty="0" err="1">
                <a:latin typeface="TimesNewRomanPSMT"/>
              </a:rPr>
              <a:t>nuclear</a:t>
            </a:r>
            <a:r>
              <a:rPr lang="it-IT" sz="2000" b="0" dirty="0">
                <a:latin typeface="TimesNewRomanPSMT"/>
              </a:rPr>
              <a:t> science for </a:t>
            </a:r>
            <a:r>
              <a:rPr lang="it-IT" sz="2000" b="0" i="1" u="sng" dirty="0">
                <a:latin typeface="TimesNewRomanPSMT"/>
              </a:rPr>
              <a:t>medicine</a:t>
            </a:r>
            <a:r>
              <a:rPr lang="it-IT" sz="2000" b="0" dirty="0">
                <a:latin typeface="TimesNewRomanPSMT"/>
              </a:rPr>
              <a:t> and </a:t>
            </a:r>
            <a:r>
              <a:rPr lang="it-IT" sz="2000" b="0" i="1" u="sng" dirty="0" err="1">
                <a:latin typeface="TimesNewRomanPSMT"/>
              </a:rPr>
              <a:t>multidisciplinary</a:t>
            </a:r>
            <a:r>
              <a:rPr lang="it-IT" sz="2000" b="0" i="1" u="sng" dirty="0">
                <a:latin typeface="TimesNewRomanPSMT"/>
              </a:rPr>
              <a:t> </a:t>
            </a:r>
            <a:r>
              <a:rPr lang="it-IT" sz="2000" b="0" i="1" u="sng" dirty="0" err="1">
                <a:latin typeface="TimesNewRomanPSMT"/>
              </a:rPr>
              <a:t>purposes</a:t>
            </a:r>
            <a:endParaRPr lang="it-IT" sz="1800" u="sng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140" y="305901"/>
            <a:ext cx="8571719" cy="969348"/>
          </a:xfrm>
          <a:prstGeom prst="rect">
            <a:avLst/>
          </a:prstGeom>
        </p:spPr>
      </p:pic>
      <p:sp>
        <p:nvSpPr>
          <p:cNvPr id="11" name="Segnaposto testo 2"/>
          <p:cNvSpPr>
            <a:spLocks noGrp="1"/>
          </p:cNvSpPr>
          <p:nvPr>
            <p:ph type="body" sz="quarter" idx="21"/>
          </p:nvPr>
        </p:nvSpPr>
        <p:spPr>
          <a:xfrm>
            <a:off x="8125613" y="-26961"/>
            <a:ext cx="8346342" cy="656590"/>
          </a:xfrm>
        </p:spPr>
        <p:txBody>
          <a:bodyPr/>
          <a:lstStyle/>
          <a:p>
            <a:r>
              <a:rPr lang="it-IT" dirty="0"/>
              <a:t>Results and Impact</a:t>
            </a:r>
          </a:p>
        </p:txBody>
      </p:sp>
      <p:sp>
        <p:nvSpPr>
          <p:cNvPr id="12" name="X. YYY - EURO-LABS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M.Colonna</a:t>
            </a:r>
            <a:r>
              <a:rPr b="1" dirty="0">
                <a:solidFill>
                  <a:srgbClr val="0070C0"/>
                </a:solidFill>
              </a:rPr>
              <a:t> - EURO-LABS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9842090" y="1892721"/>
            <a:ext cx="2195063" cy="471924"/>
            <a:chOff x="9842090" y="1892721"/>
            <a:chExt cx="2195063" cy="471924"/>
          </a:xfrm>
        </p:grpSpPr>
        <p:sp>
          <p:nvSpPr>
            <p:cNvPr id="6" name="CasellaDiTesto 5"/>
            <p:cNvSpPr txBox="1"/>
            <p:nvPr/>
          </p:nvSpPr>
          <p:spPr>
            <a:xfrm>
              <a:off x="10272246" y="1892721"/>
              <a:ext cx="176490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sym typeface="Helvetica Neue"/>
                </a:rPr>
                <a:t>Publications</a:t>
              </a:r>
            </a:p>
          </p:txBody>
        </p:sp>
        <p:sp>
          <p:nvSpPr>
            <p:cNvPr id="13" name="Freccia a destra 12"/>
            <p:cNvSpPr/>
            <p:nvPr/>
          </p:nvSpPr>
          <p:spPr>
            <a:xfrm>
              <a:off x="9842090" y="2015613"/>
              <a:ext cx="412954" cy="269434"/>
            </a:xfrm>
            <a:prstGeom prst="rightArrow">
              <a:avLst/>
            </a:prstGeom>
            <a:solidFill>
              <a:srgbClr val="DD2BA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9080088" y="2959521"/>
            <a:ext cx="2195063" cy="471924"/>
            <a:chOff x="9842090" y="1892721"/>
            <a:chExt cx="2195063" cy="471924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10272246" y="1892721"/>
              <a:ext cx="1764907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sym typeface="Helvetica Neue"/>
                </a:rPr>
                <a:t>Publications</a:t>
              </a:r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9842090" y="2015613"/>
              <a:ext cx="412954" cy="269434"/>
            </a:xfrm>
            <a:prstGeom prst="rightArrow">
              <a:avLst/>
            </a:prstGeom>
            <a:solidFill>
              <a:srgbClr val="DD2BA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8450823" y="3568326"/>
            <a:ext cx="2288892" cy="471924"/>
            <a:chOff x="9842090" y="1882088"/>
            <a:chExt cx="2288892" cy="471924"/>
          </a:xfrm>
        </p:grpSpPr>
        <p:sp>
          <p:nvSpPr>
            <p:cNvPr id="19" name="CasellaDiTesto 18"/>
            <p:cNvSpPr txBox="1"/>
            <p:nvPr/>
          </p:nvSpPr>
          <p:spPr>
            <a:xfrm>
              <a:off x="10263483" y="1882088"/>
              <a:ext cx="1867499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2400" b="0" dirty="0" err="1">
                  <a:solidFill>
                    <a:srgbClr val="C00000"/>
                  </a:solidFill>
                </a:rPr>
                <a:t>sustainability</a:t>
              </a:r>
              <a:endParaRPr kumimoji="0" lang="it-IT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sym typeface="Helvetica Neue"/>
              </a:endParaRPr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9842090" y="2015613"/>
              <a:ext cx="412954" cy="269434"/>
            </a:xfrm>
            <a:prstGeom prst="rightArrow">
              <a:avLst/>
            </a:prstGeom>
            <a:solidFill>
              <a:srgbClr val="DD2BAA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439" y="6540500"/>
            <a:ext cx="18114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3</a:t>
            </a:r>
            <a:endParaRPr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DFE1706F-47E2-D39C-75B6-F811DCD1ECA9}"/>
              </a:ext>
            </a:extLst>
          </p:cNvPr>
          <p:cNvSpPr/>
          <p:nvPr/>
        </p:nvSpPr>
        <p:spPr>
          <a:xfrm>
            <a:off x="8743388" y="4446931"/>
            <a:ext cx="412954" cy="269434"/>
          </a:xfrm>
          <a:prstGeom prst="rightArrow">
            <a:avLst/>
          </a:prstGeom>
          <a:solidFill>
            <a:srgbClr val="DD2BA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52C9FBB-69DA-5B90-751E-6D522BCB6A10}"/>
              </a:ext>
            </a:extLst>
          </p:cNvPr>
          <p:cNvSpPr txBox="1"/>
          <p:nvPr/>
        </p:nvSpPr>
        <p:spPr>
          <a:xfrm>
            <a:off x="9201160" y="4305523"/>
            <a:ext cx="121668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0" dirty="0">
                <a:solidFill>
                  <a:srgbClr val="C00000"/>
                </a:solidFill>
              </a:rPr>
              <a:t>Training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925702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7480" y="749179"/>
            <a:ext cx="98814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000" dirty="0" err="1">
                <a:solidFill>
                  <a:srgbClr val="002060"/>
                </a:solidFill>
                <a:latin typeface="TimesNewRomanPSMT"/>
              </a:rPr>
              <a:t>Expected</a:t>
            </a:r>
            <a:r>
              <a:rPr lang="it-IT" sz="2000" dirty="0">
                <a:solidFill>
                  <a:srgbClr val="002060"/>
                </a:solidFill>
                <a:latin typeface="TimesNewRomanPSMT"/>
              </a:rPr>
              <a:t> Results:</a:t>
            </a:r>
            <a:br>
              <a:rPr lang="it-IT" sz="2000" dirty="0">
                <a:solidFill>
                  <a:srgbClr val="002060"/>
                </a:solidFill>
                <a:latin typeface="TimesNewRomanPSMT"/>
              </a:rPr>
            </a:b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Fostering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cutting-edge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research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in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nuclear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and HEP,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including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applications</a:t>
            </a:r>
            <a:endParaRPr lang="it-IT" sz="2000" b="0" dirty="0">
              <a:solidFill>
                <a:srgbClr val="002060"/>
              </a:solidFill>
              <a:latin typeface="TimesNewRomanPSMT"/>
            </a:endParaRP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Facing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new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challenges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in the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field</a:t>
            </a:r>
            <a:endParaRPr lang="it-IT" sz="2000" b="0" dirty="0">
              <a:solidFill>
                <a:srgbClr val="002060"/>
              </a:solidFill>
              <a:latin typeface="TimesNewRomanPSMT"/>
            </a:endParaRPr>
          </a:p>
          <a:p>
            <a:pPr marL="342900" indent="-342900" algn="l">
              <a:buFontTx/>
              <a:buChar char="-"/>
            </a:pP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Contributions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to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conference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proceedings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and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referred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TimesNewRomanPSMT"/>
              </a:rPr>
              <a:t>journals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about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the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results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of the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discoveries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made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during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this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project</a:t>
            </a:r>
            <a:endParaRPr lang="it-IT" sz="2000" b="0" dirty="0">
              <a:solidFill>
                <a:srgbClr val="002060"/>
              </a:solidFill>
              <a:latin typeface="TimesNewRomanPSMT"/>
            </a:endParaRPr>
          </a:p>
          <a:p>
            <a:pPr algn="l"/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- </a:t>
            </a:r>
            <a:r>
              <a:rPr lang="it-IT" sz="2000" dirty="0">
                <a:solidFill>
                  <a:srgbClr val="00B0F0"/>
                </a:solidFill>
                <a:latin typeface="TimesNewRomanPSMT"/>
              </a:rPr>
              <a:t>Training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of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young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researchers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including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providing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data for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PhD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it-IT" sz="2000" b="0" dirty="0" err="1">
                <a:solidFill>
                  <a:srgbClr val="002060"/>
                </a:solidFill>
                <a:latin typeface="TimesNewRomanPSMT"/>
              </a:rPr>
              <a:t>theses</a:t>
            </a:r>
            <a:r>
              <a:rPr lang="it-IT" sz="2000" b="0" dirty="0">
                <a:solidFill>
                  <a:srgbClr val="002060"/>
                </a:solidFill>
                <a:latin typeface="TimesNewRomanPSMT"/>
              </a:rPr>
              <a:t>.</a:t>
            </a:r>
            <a:endParaRPr lang="it-IT" sz="1800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7136" y="2731006"/>
            <a:ext cx="11189122" cy="2246769"/>
          </a:xfrm>
          <a:prstGeom prst="rect">
            <a:avLst/>
          </a:prstGeom>
          <a:solidFill>
            <a:srgbClr val="FFFF99">
              <a:alpha val="20000"/>
            </a:srgbClr>
          </a:solidFill>
        </p:spPr>
        <p:txBody>
          <a:bodyPr wrap="square">
            <a:spAutoFit/>
          </a:bodyPr>
          <a:lstStyle/>
          <a:p>
            <a:pPr algn="l"/>
            <a:r>
              <a:rPr lang="it-IT" sz="2000" dirty="0" err="1">
                <a:latin typeface="TimesNewRomanPS-BoldMT"/>
              </a:rPr>
              <a:t>Impacts</a:t>
            </a:r>
            <a:r>
              <a:rPr lang="it-IT" sz="2000" dirty="0">
                <a:latin typeface="TimesNewRomanPS-BoldMT"/>
              </a:rPr>
              <a:t>:</a:t>
            </a:r>
            <a:br>
              <a:rPr lang="it-IT" sz="2000" dirty="0">
                <a:latin typeface="TimesNewRomanPS-BoldMT"/>
              </a:rPr>
            </a:br>
            <a:r>
              <a:rPr lang="it-IT" sz="2000" dirty="0" err="1">
                <a:solidFill>
                  <a:srgbClr val="00B0F0"/>
                </a:solidFill>
                <a:latin typeface="TimesNewRomanPS-BoldMT"/>
              </a:rPr>
              <a:t>Scientific</a:t>
            </a:r>
            <a:r>
              <a:rPr lang="it-IT" sz="2000" dirty="0">
                <a:solidFill>
                  <a:srgbClr val="00B0F0"/>
                </a:solidFill>
                <a:latin typeface="TimesNewRomanPS-BoldMT"/>
              </a:rPr>
              <a:t>:</a:t>
            </a:r>
            <a:r>
              <a:rPr lang="it-IT" sz="2000" dirty="0">
                <a:latin typeface="TimesNewRomanPS-BoldMT"/>
              </a:rPr>
              <a:t> </a:t>
            </a:r>
            <a:r>
              <a:rPr lang="it-IT" sz="2000" b="0" i="1" u="sng" dirty="0" err="1">
                <a:latin typeface="TimesNewRomanPSMT"/>
              </a:rPr>
              <a:t>Breakthrough</a:t>
            </a:r>
            <a:r>
              <a:rPr lang="it-IT" sz="2000" b="0" i="1" u="sng" dirty="0">
                <a:latin typeface="TimesNewRomanPSMT"/>
              </a:rPr>
              <a:t> </a:t>
            </a:r>
            <a:r>
              <a:rPr lang="en-US" sz="2000" b="0" i="1" u="sng" dirty="0">
                <a:latin typeface="TimesNewRomanPSMT"/>
              </a:rPr>
              <a:t>scientific results </a:t>
            </a:r>
            <a:r>
              <a:rPr lang="en-US" sz="2000" b="0" dirty="0">
                <a:latin typeface="TimesNewRomanPSMT"/>
              </a:rPr>
              <a:t>in the area of nuclear and HEP</a:t>
            </a:r>
          </a:p>
          <a:p>
            <a:pPr algn="l"/>
            <a:r>
              <a:rPr lang="en-US" sz="2000" b="0" i="1" u="sng" dirty="0">
                <a:latin typeface="TimesNewRomanPSMT"/>
              </a:rPr>
              <a:t>Training</a:t>
            </a:r>
            <a:r>
              <a:rPr lang="en-US" sz="2000" b="0" dirty="0">
                <a:latin typeface="TimesNewRomanPSMT"/>
              </a:rPr>
              <a:t> of a </a:t>
            </a:r>
            <a:r>
              <a:rPr lang="it-IT" sz="2000" b="0" dirty="0">
                <a:latin typeface="TimesNewRomanPSMT"/>
              </a:rPr>
              <a:t>new generation of </a:t>
            </a:r>
            <a:r>
              <a:rPr lang="it-IT" sz="2000" b="0" dirty="0" err="1">
                <a:latin typeface="TimesNewRomanPSMT"/>
              </a:rPr>
              <a:t>researchers</a:t>
            </a:r>
            <a:r>
              <a:rPr lang="it-IT" sz="2000" b="0" dirty="0">
                <a:latin typeface="TimesNewRomanPSMT"/>
              </a:rPr>
              <a:t> </a:t>
            </a:r>
            <a:r>
              <a:rPr lang="en-US" sz="2000" b="0" dirty="0">
                <a:latin typeface="TimesNewRomanPSMT"/>
              </a:rPr>
              <a:t>to exploit the RIs optimally, </a:t>
            </a:r>
            <a:r>
              <a:rPr lang="en-US" sz="2000" b="0" i="1" u="sng" dirty="0">
                <a:latin typeface="TimesNewRomanPSMT"/>
              </a:rPr>
              <a:t>sustainability</a:t>
            </a:r>
            <a:r>
              <a:rPr lang="en-US" sz="2000" b="0" i="1" dirty="0">
                <a:latin typeface="TimesNewRomanPSMT"/>
              </a:rPr>
              <a:t> </a:t>
            </a:r>
            <a:r>
              <a:rPr lang="en-US" sz="2000" b="0" dirty="0">
                <a:latin typeface="TimesNewRomanPSMT"/>
              </a:rPr>
              <a:t>of RIs</a:t>
            </a:r>
          </a:p>
          <a:p>
            <a:pPr algn="l"/>
            <a:r>
              <a:rPr lang="it-IT" sz="2000" dirty="0" err="1">
                <a:solidFill>
                  <a:srgbClr val="00B0F0"/>
                </a:solidFill>
                <a:latin typeface="TimesNewRomanPS-BoldMT"/>
              </a:rPr>
              <a:t>Economic</a:t>
            </a:r>
            <a:r>
              <a:rPr lang="it-IT" sz="2000" dirty="0">
                <a:solidFill>
                  <a:srgbClr val="00B0F0"/>
                </a:solidFill>
                <a:latin typeface="TimesNewRomanPS-BoldMT"/>
              </a:rPr>
              <a:t>:</a:t>
            </a:r>
            <a:r>
              <a:rPr lang="it-IT" sz="2000" dirty="0">
                <a:latin typeface="TimesNewRomanPS-BoldMT"/>
              </a:rPr>
              <a:t> </a:t>
            </a:r>
            <a:r>
              <a:rPr lang="it-IT" sz="2000" b="0" dirty="0" err="1">
                <a:latin typeface="TimesNewRomanPSMT"/>
              </a:rPr>
              <a:t>Invigorating</a:t>
            </a:r>
            <a:r>
              <a:rPr lang="it-IT" sz="2000" b="0" dirty="0">
                <a:latin typeface="TimesNewRomanPSMT"/>
              </a:rPr>
              <a:t> </a:t>
            </a:r>
            <a:r>
              <a:rPr lang="it-IT" sz="2000" b="0" i="1" u="sng" dirty="0">
                <a:latin typeface="TimesNewRomanPSMT"/>
              </a:rPr>
              <a:t>high-</a:t>
            </a:r>
            <a:r>
              <a:rPr lang="it-IT" sz="2000" b="0" i="1" u="sng" dirty="0" err="1">
                <a:latin typeface="TimesNewRomanPSMT"/>
              </a:rPr>
              <a:t>technology</a:t>
            </a:r>
            <a:r>
              <a:rPr lang="it-IT" sz="2000" b="0" i="1" u="sng" dirty="0">
                <a:latin typeface="TimesNewRomanPSMT"/>
              </a:rPr>
              <a:t> </a:t>
            </a:r>
            <a:r>
              <a:rPr lang="it-IT" sz="2000" b="0" i="1" u="sng" dirty="0" err="1">
                <a:latin typeface="TimesNewRomanPSMT"/>
              </a:rPr>
              <a:t>activities</a:t>
            </a:r>
            <a:r>
              <a:rPr lang="it-IT" sz="2000" b="0" i="1" u="sng" dirty="0">
                <a:latin typeface="TimesNewRomanPSMT"/>
              </a:rPr>
              <a:t> </a:t>
            </a:r>
            <a:r>
              <a:rPr lang="it-IT" sz="2000" b="0" dirty="0">
                <a:latin typeface="TimesNewRomanPSMT"/>
              </a:rPr>
              <a:t>and </a:t>
            </a:r>
            <a:r>
              <a:rPr lang="it-IT" sz="2000" b="0" dirty="0" err="1">
                <a:latin typeface="TimesNewRomanPSMT"/>
              </a:rPr>
              <a:t>startups</a:t>
            </a:r>
            <a:endParaRPr lang="it-IT" sz="2000" b="0" dirty="0">
              <a:latin typeface="TimesNewRomanPSMT"/>
            </a:endParaRPr>
          </a:p>
          <a:p>
            <a:pPr algn="l"/>
            <a:r>
              <a:rPr lang="it-IT" sz="2000" dirty="0">
                <a:solidFill>
                  <a:srgbClr val="00B0F0"/>
                </a:solidFill>
                <a:latin typeface="TimesNewRomanPS-BoldMT"/>
              </a:rPr>
              <a:t>Societal:</a:t>
            </a:r>
            <a:r>
              <a:rPr lang="it-IT" sz="2000" dirty="0">
                <a:latin typeface="TimesNewRomanPS-BoldMT"/>
              </a:rPr>
              <a:t> </a:t>
            </a:r>
            <a:r>
              <a:rPr lang="it-IT" sz="2000" b="0" dirty="0" err="1">
                <a:latin typeface="TimesNewRomanPSMT"/>
              </a:rPr>
              <a:t>Enhancing</a:t>
            </a:r>
            <a:r>
              <a:rPr lang="it-IT" sz="2000" b="0" dirty="0">
                <a:latin typeface="TimesNewRomanPSMT"/>
              </a:rPr>
              <a:t> the </a:t>
            </a:r>
            <a:r>
              <a:rPr lang="it-IT" sz="2000" b="0" dirty="0" err="1">
                <a:latin typeface="TimesNewRomanPSMT"/>
              </a:rPr>
              <a:t>availability</a:t>
            </a:r>
            <a:r>
              <a:rPr lang="it-IT" sz="2000" b="0" dirty="0">
                <a:latin typeface="TimesNewRomanPSMT"/>
              </a:rPr>
              <a:t> of </a:t>
            </a:r>
            <a:r>
              <a:rPr lang="it-IT" sz="2000" b="0" i="1" u="sng" dirty="0" err="1">
                <a:latin typeface="TimesNewRomanPSMT"/>
              </a:rPr>
              <a:t>highly-qualified</a:t>
            </a:r>
            <a:r>
              <a:rPr lang="it-IT" sz="2000" b="0" i="1" dirty="0">
                <a:latin typeface="TimesNewRomanPSMT"/>
              </a:rPr>
              <a:t> and </a:t>
            </a:r>
            <a:r>
              <a:rPr lang="it-IT" sz="2000" b="0" i="1" u="sng" dirty="0" err="1">
                <a:latin typeface="TimesNewRomanPSMT"/>
              </a:rPr>
              <a:t>skilled</a:t>
            </a:r>
            <a:r>
              <a:rPr lang="it-IT" sz="2000" b="0" i="1" u="sng" dirty="0">
                <a:latin typeface="TimesNewRomanPSMT"/>
              </a:rPr>
              <a:t> </a:t>
            </a:r>
            <a:r>
              <a:rPr lang="it-IT" sz="2000" b="0" i="1" u="sng" dirty="0" err="1">
                <a:latin typeface="TimesNewRomanPSMT"/>
              </a:rPr>
              <a:t>personnel</a:t>
            </a:r>
            <a:r>
              <a:rPr lang="it-IT" sz="2000" b="0" i="1" dirty="0">
                <a:latin typeface="TimesNewRomanPSMT"/>
              </a:rPr>
              <a:t> </a:t>
            </a:r>
            <a:r>
              <a:rPr lang="it-IT" sz="2000" b="0" dirty="0">
                <a:latin typeface="TimesNewRomanPSMT"/>
              </a:rPr>
              <a:t>for </a:t>
            </a:r>
            <a:r>
              <a:rPr lang="en-US" sz="2000" b="0" dirty="0">
                <a:latin typeface="TimesNewRomanPSMT"/>
              </a:rPr>
              <a:t>employment </a:t>
            </a:r>
          </a:p>
          <a:p>
            <a:pPr algn="l"/>
            <a:r>
              <a:rPr lang="en-US" sz="2000" b="0" dirty="0">
                <a:latin typeface="TimesNewRomanPSMT"/>
              </a:rPr>
              <a:t>in research as well as in industry</a:t>
            </a:r>
          </a:p>
          <a:p>
            <a:pPr algn="l"/>
            <a:r>
              <a:rPr lang="en-US" sz="2000" b="0" dirty="0">
                <a:latin typeface="TimesNewRomanPSMT"/>
              </a:rPr>
              <a:t>- </a:t>
            </a:r>
            <a:r>
              <a:rPr lang="en-US" sz="2000" b="0" i="1" u="sng" dirty="0">
                <a:latin typeface="TimesNewRomanPSMT"/>
              </a:rPr>
              <a:t>Applications</a:t>
            </a:r>
            <a:r>
              <a:rPr lang="en-US" sz="2000" b="0" dirty="0">
                <a:latin typeface="TimesNewRomanPSMT"/>
              </a:rPr>
              <a:t> of </a:t>
            </a:r>
            <a:r>
              <a:rPr lang="it-IT" sz="2000" b="0" dirty="0" err="1">
                <a:latin typeface="TimesNewRomanPSMT"/>
              </a:rPr>
              <a:t>nuclear</a:t>
            </a:r>
            <a:r>
              <a:rPr lang="it-IT" sz="2000" b="0" dirty="0">
                <a:latin typeface="TimesNewRomanPSMT"/>
              </a:rPr>
              <a:t> science for </a:t>
            </a:r>
            <a:r>
              <a:rPr lang="it-IT" sz="2000" b="0" i="1" u="sng" dirty="0">
                <a:latin typeface="TimesNewRomanPSMT"/>
              </a:rPr>
              <a:t>medicine</a:t>
            </a:r>
            <a:r>
              <a:rPr lang="it-IT" sz="2000" b="0" dirty="0">
                <a:latin typeface="TimesNewRomanPSMT"/>
              </a:rPr>
              <a:t> and </a:t>
            </a:r>
            <a:r>
              <a:rPr lang="it-IT" sz="2000" b="0" i="1" u="sng" dirty="0" err="1">
                <a:latin typeface="TimesNewRomanPSMT"/>
              </a:rPr>
              <a:t>multidisciplinary</a:t>
            </a:r>
            <a:r>
              <a:rPr lang="it-IT" sz="2000" b="0" i="1" u="sng" dirty="0">
                <a:latin typeface="TimesNewRomanPSMT"/>
              </a:rPr>
              <a:t> </a:t>
            </a:r>
            <a:r>
              <a:rPr lang="it-IT" sz="2000" b="0" i="1" u="sng" dirty="0" err="1">
                <a:latin typeface="TimesNewRomanPSMT"/>
              </a:rPr>
              <a:t>purposes</a:t>
            </a:r>
            <a:endParaRPr lang="it-IT" sz="1800" u="sng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86879" y="5061668"/>
            <a:ext cx="1168249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/>
            <a:r>
              <a:rPr kumimoji="0" lang="it-IT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 &amp; C </a:t>
            </a:r>
            <a:r>
              <a:rPr kumimoji="0" lang="it-IT" sz="2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measures</a:t>
            </a:r>
            <a:r>
              <a:rPr kumimoji="0" lang="it-IT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kumimoji="0" lang="it-IT" sz="20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advertise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kumimoji="0" lang="it-IT" sz="2000" b="0" i="0" u="none" strike="noStrike" cap="none" spc="0" normalizeH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maximise</a:t>
            </a:r>
            <a:r>
              <a:rPr kumimoji="0" lang="it-IT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it-IT" sz="200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impact</a:t>
            </a:r>
            <a:r>
              <a:rPr kumimoji="0" lang="it-IT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</a:p>
          <a:p>
            <a:pPr algn="l" defTabSz="825500"/>
            <a:r>
              <a:rPr lang="en-US" sz="2000" b="0" i="1" u="sng" dirty="0"/>
              <a:t>- Communication</a:t>
            </a:r>
            <a:r>
              <a:rPr lang="en-US" sz="2000" b="0" dirty="0"/>
              <a:t> through </a:t>
            </a:r>
            <a:r>
              <a:rPr lang="en-US" sz="2000" dirty="0">
                <a:solidFill>
                  <a:srgbClr val="00B0F0"/>
                </a:solidFill>
              </a:rPr>
              <a:t>social media</a:t>
            </a:r>
            <a:r>
              <a:rPr lang="en-US" sz="2000" b="0" dirty="0"/>
              <a:t>, non-specialized aspects of the </a:t>
            </a:r>
            <a:r>
              <a:rPr lang="en-US" sz="2000" dirty="0">
                <a:solidFill>
                  <a:srgbClr val="00B0F0"/>
                </a:solidFill>
              </a:rPr>
              <a:t>project website</a:t>
            </a:r>
            <a:r>
              <a:rPr lang="en-US" sz="2000" b="0" dirty="0"/>
              <a:t>, </a:t>
            </a:r>
          </a:p>
          <a:p>
            <a:pPr algn="l" defTabSz="825500"/>
            <a:r>
              <a:rPr lang="en-US" sz="2000" b="0" dirty="0"/>
              <a:t>open days and </a:t>
            </a:r>
            <a:r>
              <a:rPr lang="en-US" sz="2000" dirty="0">
                <a:solidFill>
                  <a:srgbClr val="00B0F0"/>
                </a:solidFill>
              </a:rPr>
              <a:t>visits</a:t>
            </a:r>
            <a:r>
              <a:rPr lang="en-US" sz="2000" b="0" dirty="0"/>
              <a:t> to RIs. Visit by researchers to </a:t>
            </a:r>
            <a:r>
              <a:rPr lang="en-US" sz="2000" dirty="0">
                <a:solidFill>
                  <a:srgbClr val="00B0F0"/>
                </a:solidFill>
              </a:rPr>
              <a:t>schools</a:t>
            </a:r>
            <a:endParaRPr lang="en-US" sz="2000" b="0" dirty="0"/>
          </a:p>
          <a:p>
            <a:pPr algn="l" defTabSz="825500"/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kumimoji="0" lang="en-US" sz="2000" b="0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Dissemination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through </a:t>
            </a:r>
            <a:r>
              <a:rPr kumimoji="0" lang="en-US" sz="2000" i="0" u="none" strike="noStrike" cap="none" spc="0" normalizeH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talks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at conferences, organization of </a:t>
            </a:r>
            <a:r>
              <a:rPr kumimoji="0" lang="en-US" sz="2000" i="0" u="none" strike="noStrike" cap="none" spc="0" normalizeH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workshops</a:t>
            </a:r>
            <a:r>
              <a:rPr kumimoji="0" lang="en-US" sz="20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kumimoji="0" lang="en-US" sz="2000" i="0" u="none" strike="noStrike" cap="none" spc="0" normalizeH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schools</a:t>
            </a:r>
            <a:r>
              <a:rPr kumimoji="0" lang="it-IT" sz="200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893062" y="-37415"/>
            <a:ext cx="3740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412750" hangingPunct="1"/>
            <a:r>
              <a:rPr lang="it-IT" sz="3600" b="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Results and Impact</a:t>
            </a:r>
          </a:p>
        </p:txBody>
      </p:sp>
      <p:sp>
        <p:nvSpPr>
          <p:cNvPr id="13" name="X. YYY - EURO-LABS"/>
          <p:cNvSpPr txBox="1">
            <a:spLocks noGrp="1"/>
          </p:cNvSpPr>
          <p:nvPr>
            <p:ph type="body" sz="quarter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M.Colonna</a:t>
            </a:r>
            <a:r>
              <a:rPr b="1" dirty="0">
                <a:solidFill>
                  <a:srgbClr val="0070C0"/>
                </a:solidFill>
              </a:rPr>
              <a:t> - EURO-LABS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439" y="6540500"/>
            <a:ext cx="18114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97459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440" y="6540500"/>
            <a:ext cx="181139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4</a:t>
            </a:r>
          </a:p>
        </p:txBody>
      </p:sp>
      <p:sp>
        <p:nvSpPr>
          <p:cNvPr id="64" name="X. YYY - EURO-LABS"/>
          <p:cNvSpPr txBox="1">
            <a:spLocks noGrp="1"/>
          </p:cNvSpPr>
          <p:nvPr>
            <p:ph type="body" idx="21"/>
          </p:nvPr>
        </p:nvSpPr>
        <p:spPr>
          <a:xfrm>
            <a:off x="5268050" y="6506316"/>
            <a:ext cx="1655903" cy="287258"/>
          </a:xfrm>
          <a:prstGeom prst="rect">
            <a:avLst/>
          </a:prstGeom>
        </p:spPr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M.Colonna</a:t>
            </a:r>
            <a:r>
              <a:rPr b="1" dirty="0">
                <a:solidFill>
                  <a:srgbClr val="0070C0"/>
                </a:solidFill>
              </a:rPr>
              <a:t> - EURO-LABS</a:t>
            </a:r>
          </a:p>
        </p:txBody>
      </p:sp>
      <p:sp>
        <p:nvSpPr>
          <p:cNvPr id="65" name="Title Text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Technical Report (TR)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505211" y="2149939"/>
            <a:ext cx="1476366" cy="666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/>
            <a:r>
              <a:rPr lang="it-IT" sz="4000" b="0" dirty="0">
                <a:solidFill>
                  <a:srgbClr val="0070C0"/>
                </a:solidFill>
              </a:rPr>
              <a:t>Part A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5398574"/>
            <a:ext cx="11160814" cy="321471"/>
          </a:xfrm>
          <a:prstGeom prst="rect">
            <a:avLst/>
          </a:prstGeom>
        </p:spPr>
      </p:pic>
      <p:grpSp>
        <p:nvGrpSpPr>
          <p:cNvPr id="2" name="Gruppo 1"/>
          <p:cNvGrpSpPr/>
          <p:nvPr/>
        </p:nvGrpSpPr>
        <p:grpSpPr>
          <a:xfrm>
            <a:off x="327397" y="850480"/>
            <a:ext cx="7817267" cy="4540112"/>
            <a:chOff x="654794" y="2671342"/>
            <a:chExt cx="15634533" cy="9080223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794" y="2671342"/>
              <a:ext cx="15634533" cy="9080223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5277452" y="3538028"/>
              <a:ext cx="9412835" cy="65659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400" tIns="25400" rIns="25400" bIns="25400" numCol="1" spcCol="38100" rtlCol="0" anchor="ctr">
              <a:spAutoFit/>
            </a:bodyPr>
            <a:lstStyle/>
            <a:p>
              <a:pPr defTabSz="412750"/>
              <a:r>
                <a:rPr lang="it-IT" sz="1800" b="0" dirty="0" err="1">
                  <a:solidFill>
                    <a:srgbClr val="C00000"/>
                  </a:solidFill>
                </a:rPr>
                <a:t>Context</a:t>
              </a:r>
              <a:r>
                <a:rPr lang="it-IT" sz="1800" b="0" dirty="0">
                  <a:solidFill>
                    <a:srgbClr val="C00000"/>
                  </a:solidFill>
                </a:rPr>
                <a:t>, Work and Results (short </a:t>
              </a:r>
              <a:r>
                <a:rPr lang="it-IT" sz="1800" b="0" dirty="0" err="1">
                  <a:solidFill>
                    <a:srgbClr val="C00000"/>
                  </a:solidFill>
                </a:rPr>
                <a:t>description</a:t>
              </a:r>
              <a:r>
                <a:rPr lang="it-IT" sz="1800" b="0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973496" y="9924677"/>
              <a:ext cx="5263572" cy="65659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defTabSz="412750"/>
              <a:r>
                <a:rPr lang="it-IT" sz="1800" b="0" dirty="0">
                  <a:solidFill>
                    <a:srgbClr val="C00000"/>
                  </a:solidFill>
                </a:rPr>
                <a:t>                     reporting on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447800" y="10481169"/>
              <a:ext cx="2038350" cy="49244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12750"/>
              <a:endParaRPr lang="it-IT" sz="1600" b="0">
                <a:solidFill>
                  <a:srgbClr val="FFFFFF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8406897" y="3110706"/>
            <a:ext cx="2731517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/>
            <a:r>
              <a:rPr lang="it-IT" sz="1800" b="0" dirty="0">
                <a:solidFill>
                  <a:srgbClr val="0070C0"/>
                </a:solidFill>
              </a:rPr>
              <a:t>(</a:t>
            </a:r>
            <a:r>
              <a:rPr lang="it-IT" sz="1800" dirty="0" err="1">
                <a:solidFill>
                  <a:srgbClr val="0070C0"/>
                </a:solidFill>
              </a:rPr>
              <a:t>Tables</a:t>
            </a:r>
            <a:r>
              <a:rPr lang="it-IT" sz="1800" b="0" dirty="0">
                <a:solidFill>
                  <a:srgbClr val="0070C0"/>
                </a:solidFill>
              </a:rPr>
              <a:t> to be </a:t>
            </a:r>
            <a:r>
              <a:rPr lang="it-IT" sz="1800" b="0" dirty="0" err="1">
                <a:solidFill>
                  <a:srgbClr val="0070C0"/>
                </a:solidFill>
              </a:rPr>
              <a:t>filled</a:t>
            </a:r>
            <a:r>
              <a:rPr lang="it-IT" sz="1800" b="0" dirty="0">
                <a:solidFill>
                  <a:srgbClr val="0070C0"/>
                </a:solidFill>
              </a:rPr>
              <a:t> online)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r="37894"/>
          <a:stretch/>
        </p:blipFill>
        <p:spPr>
          <a:xfrm>
            <a:off x="74162" y="5740561"/>
            <a:ext cx="6559904" cy="654306"/>
          </a:xfrm>
          <a:prstGeom prst="rect">
            <a:avLst/>
          </a:prstGeom>
        </p:spPr>
      </p:pic>
      <p:cxnSp>
        <p:nvCxnSpPr>
          <p:cNvPr id="11" name="Connettore 1 10"/>
          <p:cNvCxnSpPr/>
          <p:nvPr/>
        </p:nvCxnSpPr>
        <p:spPr>
          <a:xfrm flipV="1">
            <a:off x="2509837" y="6286500"/>
            <a:ext cx="2586039" cy="9525"/>
          </a:xfrm>
          <a:prstGeom prst="line">
            <a:avLst/>
          </a:prstGeom>
          <a:noFill/>
          <a:ln w="38100" cap="flat">
            <a:solidFill>
              <a:schemeClr val="accent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ttangolo 12"/>
          <p:cNvSpPr/>
          <p:nvPr/>
        </p:nvSpPr>
        <p:spPr>
          <a:xfrm>
            <a:off x="4226560" y="4546658"/>
            <a:ext cx="3037840" cy="246221"/>
          </a:xfrm>
          <a:prstGeom prst="rect">
            <a:avLst/>
          </a:prstGeom>
          <a:solidFill>
            <a:srgbClr val="FFC000">
              <a:alpha val="2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412750"/>
            <a:endParaRPr lang="it-IT" sz="1600" b="0">
              <a:solidFill>
                <a:srgbClr val="FFFFFF"/>
              </a:solidFill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132496" y="5783309"/>
            <a:ext cx="4640694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/>
            <a:r>
              <a:rPr lang="it-IT" sz="1600" dirty="0">
                <a:solidFill>
                  <a:srgbClr val="EF5FA7"/>
                </a:solidFill>
              </a:rPr>
              <a:t>P3: from March 1st, 2025  to August 31st, 2026 </a:t>
            </a:r>
            <a:br>
              <a:rPr lang="it-IT" sz="1600" dirty="0">
                <a:solidFill>
                  <a:srgbClr val="EF5FA7"/>
                </a:solidFill>
              </a:rPr>
            </a:br>
            <a:r>
              <a:rPr lang="it-IT" sz="1600" dirty="0" err="1">
                <a:solidFill>
                  <a:srgbClr val="EF5FA7"/>
                </a:solidFill>
              </a:rPr>
              <a:t>Submission</a:t>
            </a:r>
            <a:r>
              <a:rPr lang="it-IT" sz="1600" dirty="0">
                <a:solidFill>
                  <a:srgbClr val="EF5FA7"/>
                </a:solidFill>
              </a:rPr>
              <a:t> </a:t>
            </a:r>
            <a:r>
              <a:rPr lang="it-IT" sz="1600" dirty="0" err="1">
                <a:solidFill>
                  <a:srgbClr val="EF5FA7"/>
                </a:solidFill>
              </a:rPr>
              <a:t>deadline</a:t>
            </a:r>
            <a:r>
              <a:rPr lang="it-IT" sz="1600" dirty="0">
                <a:solidFill>
                  <a:srgbClr val="EF5FA7"/>
                </a:solidFill>
              </a:rPr>
              <a:t>: end of </a:t>
            </a:r>
            <a:r>
              <a:rPr lang="it-IT" sz="1600" dirty="0" err="1">
                <a:solidFill>
                  <a:srgbClr val="EF5FA7"/>
                </a:solidFill>
              </a:rPr>
              <a:t>October</a:t>
            </a:r>
            <a:r>
              <a:rPr lang="it-IT" sz="1600" dirty="0">
                <a:solidFill>
                  <a:srgbClr val="EF5FA7"/>
                </a:solidFill>
              </a:rPr>
              <a:t> 2026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23900" y="4227871"/>
            <a:ext cx="770603" cy="318787"/>
          </a:xfrm>
          <a:prstGeom prst="rect">
            <a:avLst/>
          </a:prstGeom>
          <a:solidFill>
            <a:schemeClr val="accent5">
              <a:lumMod val="75000"/>
              <a:alpha val="3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147814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Technical Report (TR)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9" name="X. YYY - EURO-LABS"/>
          <p:cNvSpPr txBox="1">
            <a:spLocks noGrp="1"/>
          </p:cNvSpPr>
          <p:nvPr>
            <p:ph type="body" idx="22"/>
          </p:nvPr>
        </p:nvSpPr>
        <p:spPr>
          <a:xfrm>
            <a:off x="5268050" y="6506316"/>
            <a:ext cx="1655903" cy="287258"/>
          </a:xfrm>
          <a:prstGeom prst="rect">
            <a:avLst/>
          </a:prstGeom>
        </p:spPr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M.Colonna</a:t>
            </a:r>
            <a:r>
              <a:rPr b="1" dirty="0">
                <a:solidFill>
                  <a:srgbClr val="0070C0"/>
                </a:solidFill>
              </a:rPr>
              <a:t> - EURO-LABS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24605" y="6540500"/>
            <a:ext cx="181140" cy="28725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lang="it-IT" dirty="0"/>
              <a:t>5</a:t>
            </a:r>
            <a:endParaRPr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505211" y="2103288"/>
            <a:ext cx="1476366" cy="666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/>
            <a:r>
              <a:rPr lang="it-IT" sz="4000" b="0" dirty="0">
                <a:solidFill>
                  <a:srgbClr val="00B050"/>
                </a:solidFill>
              </a:rPr>
              <a:t>Part B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487794" y="2914763"/>
            <a:ext cx="1102866" cy="3282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/>
            <a:r>
              <a:rPr lang="it-IT" sz="1800" b="0" dirty="0">
                <a:solidFill>
                  <a:srgbClr val="0070C0"/>
                </a:solidFill>
              </a:rPr>
              <a:t>(narrative)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-173450" y="629629"/>
            <a:ext cx="8079567" cy="4811428"/>
            <a:chOff x="238124" y="1949721"/>
            <a:chExt cx="16159134" cy="962285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24" y="1949721"/>
              <a:ext cx="16159134" cy="9622855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12401240" y="3550583"/>
              <a:ext cx="2362828" cy="595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400" tIns="25400" rIns="25400" bIns="25400" numCol="1" spcCol="38100" rtlCol="0" anchor="ctr">
              <a:spAutoFit/>
            </a:bodyPr>
            <a:lstStyle/>
            <a:p>
              <a:pPr defTabSz="412750"/>
              <a:r>
                <a:rPr lang="it-IT" sz="1600" b="0" dirty="0">
                  <a:solidFill>
                    <a:srgbClr val="002060"/>
                  </a:solidFill>
                </a:rPr>
                <a:t>for </a:t>
              </a:r>
              <a:r>
                <a:rPr lang="it-IT" sz="1600" b="0" dirty="0" err="1">
                  <a:solidFill>
                    <a:srgbClr val="002060"/>
                  </a:solidFill>
                </a:rPr>
                <a:t>each</a:t>
              </a:r>
              <a:r>
                <a:rPr lang="it-IT" sz="1600" b="0" dirty="0">
                  <a:solidFill>
                    <a:srgbClr val="002060"/>
                  </a:solidFill>
                </a:rPr>
                <a:t> WP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8622276" y="4659155"/>
              <a:ext cx="6819900" cy="492442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defTabSz="412750"/>
              <a:endParaRPr lang="it-IT" sz="1600" b="0">
                <a:solidFill>
                  <a:srgbClr val="FFFFFF"/>
                </a:solidFill>
                <a:latin typeface="Helvetica Neue Medium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1696910" y="4385807"/>
              <a:ext cx="7578998" cy="1210588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25400" tIns="25400" rIns="25400" bIns="25400" numCol="1" spcCol="38100" rtlCol="0" anchor="ctr">
              <a:spAutoFit/>
            </a:bodyPr>
            <a:lstStyle/>
            <a:p>
              <a:pPr algn="l" defTabSz="412750"/>
              <a:r>
                <a:rPr lang="it-IT" sz="1800" b="0" dirty="0">
                  <a:solidFill>
                    <a:srgbClr val="002060"/>
                  </a:solidFill>
                </a:rPr>
                <a:t>+ </a:t>
              </a:r>
              <a:r>
                <a:rPr lang="it-IT" sz="1800" u="sng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Impact</a:t>
              </a:r>
              <a:br>
                <a:rPr lang="it-IT" sz="1800" b="0" dirty="0">
                  <a:solidFill>
                    <a:srgbClr val="002060"/>
                  </a:solidFill>
                </a:rPr>
              </a:br>
              <a:r>
                <a:rPr lang="it-IT" sz="1800" b="0" dirty="0">
                  <a:solidFill>
                    <a:srgbClr val="002060"/>
                  </a:solidFill>
                </a:rPr>
                <a:t>+ </a:t>
              </a:r>
              <a:r>
                <a:rPr lang="it-IT" sz="1800" b="0" dirty="0" err="1">
                  <a:solidFill>
                    <a:srgbClr val="002060"/>
                  </a:solidFill>
                </a:rPr>
                <a:t>Description</a:t>
              </a:r>
              <a:r>
                <a:rPr lang="it-IT" sz="1800" b="0" dirty="0">
                  <a:solidFill>
                    <a:srgbClr val="002060"/>
                  </a:solidFill>
                </a:rPr>
                <a:t> of TA and VA </a:t>
              </a:r>
              <a:r>
                <a:rPr lang="it-IT" sz="1800" b="0" dirty="0" err="1">
                  <a:solidFill>
                    <a:srgbClr val="002060"/>
                  </a:solidFill>
                </a:rPr>
                <a:t>activities</a:t>
              </a:r>
              <a:endParaRPr lang="it-IT" sz="1800" b="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/>
          <a:srcRect r="37894"/>
          <a:stretch/>
        </p:blipFill>
        <p:spPr>
          <a:xfrm>
            <a:off x="74162" y="5740561"/>
            <a:ext cx="6559904" cy="654306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 flipV="1">
            <a:off x="2538412" y="6286500"/>
            <a:ext cx="2586039" cy="9525"/>
          </a:xfrm>
          <a:prstGeom prst="line">
            <a:avLst/>
          </a:prstGeom>
          <a:noFill/>
          <a:ln w="38100" cap="flat">
            <a:solidFill>
              <a:schemeClr val="accent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CasellaDiTesto 16"/>
          <p:cNvSpPr txBox="1"/>
          <p:nvPr/>
        </p:nvSpPr>
        <p:spPr>
          <a:xfrm>
            <a:off x="7132496" y="5773784"/>
            <a:ext cx="4640694" cy="5437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/>
            <a:r>
              <a:rPr lang="it-IT" sz="1600" dirty="0">
                <a:solidFill>
                  <a:srgbClr val="EF5FA7"/>
                </a:solidFill>
              </a:rPr>
              <a:t>P3: from March 1st, 2025  to August 31st, 2026 </a:t>
            </a:r>
            <a:br>
              <a:rPr lang="it-IT" sz="1600" dirty="0">
                <a:solidFill>
                  <a:srgbClr val="EF5FA7"/>
                </a:solidFill>
              </a:rPr>
            </a:br>
            <a:r>
              <a:rPr lang="it-IT" sz="1600" dirty="0" err="1">
                <a:solidFill>
                  <a:srgbClr val="EF5FA7"/>
                </a:solidFill>
              </a:rPr>
              <a:t>Submission</a:t>
            </a:r>
            <a:r>
              <a:rPr lang="it-IT" sz="1600" dirty="0">
                <a:solidFill>
                  <a:srgbClr val="EF5FA7"/>
                </a:solidFill>
              </a:rPr>
              <a:t> </a:t>
            </a:r>
            <a:r>
              <a:rPr lang="it-IT" sz="1600" dirty="0" err="1">
                <a:solidFill>
                  <a:srgbClr val="EF5FA7"/>
                </a:solidFill>
              </a:rPr>
              <a:t>deadline</a:t>
            </a:r>
            <a:r>
              <a:rPr lang="it-IT" sz="1600" dirty="0">
                <a:solidFill>
                  <a:srgbClr val="EF5FA7"/>
                </a:solidFill>
              </a:rPr>
              <a:t>: end of </a:t>
            </a:r>
            <a:r>
              <a:rPr lang="it-IT" sz="1600" dirty="0" err="1">
                <a:solidFill>
                  <a:srgbClr val="EF5FA7"/>
                </a:solidFill>
              </a:rPr>
              <a:t>October</a:t>
            </a:r>
            <a:r>
              <a:rPr lang="it-IT" sz="1600" dirty="0">
                <a:solidFill>
                  <a:srgbClr val="EF5FA7"/>
                </a:solidFill>
              </a:rPr>
              <a:t> 2026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04800" y="4591050"/>
            <a:ext cx="6048375" cy="42862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151" y="5407918"/>
            <a:ext cx="10830056" cy="31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082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FC3BDF-BFC6-3E24-97A0-D0F79A7B6521}"/>
              </a:ext>
            </a:extLst>
          </p:cNvPr>
          <p:cNvSpPr txBox="1"/>
          <p:nvPr/>
        </p:nvSpPr>
        <p:spPr>
          <a:xfrm>
            <a:off x="2302604" y="2858686"/>
            <a:ext cx="7303281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Some </a:t>
            </a: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examples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of EURO-LABS </a:t>
            </a:r>
            <a:r>
              <a:rPr kumimoji="0" lang="it-IT" sz="3200" b="0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results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b="0" dirty="0">
                <a:solidFill>
                  <a:srgbClr val="0070C0"/>
                </a:solidFill>
              </a:rPr>
              <a:t>(from </a:t>
            </a:r>
            <a:r>
              <a:rPr lang="it-IT" sz="3200" b="0" dirty="0" err="1">
                <a:solidFill>
                  <a:srgbClr val="0070C0"/>
                </a:solidFill>
              </a:rPr>
              <a:t>NewsLetters</a:t>
            </a:r>
            <a:r>
              <a:rPr lang="it-IT" sz="3200" b="0" dirty="0">
                <a:solidFill>
                  <a:srgbClr val="0070C0"/>
                </a:solidFill>
              </a:rPr>
              <a:t>)</a:t>
            </a:r>
            <a:endParaRPr kumimoji="0" lang="it-IT" sz="32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40E6A4-0D20-3CFA-42C1-28B5B6C5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42" y="6507332"/>
            <a:ext cx="1731414" cy="329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78706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30228</TotalTime>
  <Words>1610</Words>
  <Application>Microsoft Office PowerPoint</Application>
  <PresentationFormat>Widescreen</PresentationFormat>
  <Paragraphs>216</Paragraphs>
  <Slides>18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18</vt:i4>
      </vt:variant>
    </vt:vector>
  </HeadingPairs>
  <TitlesOfParts>
    <vt:vector size="32" baseType="lpstr">
      <vt:lpstr>Arial</vt:lpstr>
      <vt:lpstr>Calibri</vt:lpstr>
      <vt:lpstr>Helvetica Neue</vt:lpstr>
      <vt:lpstr>Helvetica Neue Light</vt:lpstr>
      <vt:lpstr>Helvetica Neue Medium</vt:lpstr>
      <vt:lpstr>Times New Roman</vt:lpstr>
      <vt:lpstr>TimesNewRomanPS-BoldMT</vt:lpstr>
      <vt:lpstr>TimesNewRomanPSMT</vt:lpstr>
      <vt:lpstr>Wingdings</vt:lpstr>
      <vt:lpstr>White</vt:lpstr>
      <vt:lpstr>1_White</vt:lpstr>
      <vt:lpstr>2_White</vt:lpstr>
      <vt:lpstr>3_White</vt:lpstr>
      <vt:lpstr>4_White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</dc:creator>
  <cp:lastModifiedBy>Maria Colonna</cp:lastModifiedBy>
  <cp:revision>168</cp:revision>
  <dcterms:modified xsi:type="dcterms:W3CDTF">2026-07-01T07:04:54Z</dcterms:modified>
</cp:coreProperties>
</file>