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1162" r:id="rId2"/>
    <p:sldId id="1245" r:id="rId3"/>
    <p:sldId id="1259" r:id="rId4"/>
    <p:sldId id="1240" r:id="rId5"/>
    <p:sldId id="1158" r:id="rId6"/>
    <p:sldId id="1285" r:id="rId7"/>
    <p:sldId id="1267" r:id="rId8"/>
    <p:sldId id="1268" r:id="rId9"/>
    <p:sldId id="1269" r:id="rId10"/>
    <p:sldId id="1266" r:id="rId11"/>
    <p:sldId id="1155" r:id="rId12"/>
    <p:sldId id="1221" r:id="rId13"/>
    <p:sldId id="1286" r:id="rId14"/>
    <p:sldId id="1287" r:id="rId15"/>
    <p:sldId id="1270" r:id="rId16"/>
    <p:sldId id="1273" r:id="rId17"/>
    <p:sldId id="1279" r:id="rId18"/>
    <p:sldId id="1275" r:id="rId19"/>
    <p:sldId id="1278" r:id="rId20"/>
    <p:sldId id="1222" r:id="rId21"/>
    <p:sldId id="1288" r:id="rId22"/>
    <p:sldId id="1205" r:id="rId23"/>
    <p:sldId id="1280" r:id="rId24"/>
    <p:sldId id="1234" r:id="rId25"/>
    <p:sldId id="1281" r:id="rId26"/>
    <p:sldId id="1289" r:id="rId27"/>
    <p:sldId id="1283" r:id="rId28"/>
    <p:sldId id="1238" r:id="rId29"/>
    <p:sldId id="1241" r:id="rId30"/>
    <p:sldId id="1284" r:id="rId31"/>
    <p:sldId id="1242" r:id="rId32"/>
    <p:sldId id="1244" r:id="rId33"/>
    <p:sldId id="1151" r:id="rId34"/>
    <p:sldId id="296" r:id="rId3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32D4CBA-7621-4EEE-542D-87E5353739FC}" name="Paraskevi Alexaki" initials="PA" userId="wCk9MjNCKXJ9G5sX8IExK0rg1P3zyndTqKQ2ApqTp3U=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A0"/>
    <a:srgbClr val="BBBBC9"/>
    <a:srgbClr val="C7C7D3"/>
    <a:srgbClr val="A7A7B9"/>
    <a:srgbClr val="E15E32"/>
    <a:srgbClr val="4949E7"/>
    <a:srgbClr val="2E75B6"/>
    <a:srgbClr val="BDD7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3" autoAdjust="0"/>
    <p:restoredTop sz="93447" autoAdjust="0"/>
  </p:normalViewPr>
  <p:slideViewPr>
    <p:cSldViewPr snapToObjects="1">
      <p:cViewPr varScale="1">
        <p:scale>
          <a:sx n="111" d="100"/>
          <a:sy n="111" d="100"/>
        </p:scale>
        <p:origin x="570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145" d="100"/>
          <a:sy n="145" d="100"/>
        </p:scale>
        <p:origin x="38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8/10/relationships/authors" Target="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1FED7CF-B1EF-934E-BEB0-45D3EAFF46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06F089-C558-474F-979B-1A35E6A7CAD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5C68FD6-3A60-4E41-94B3-09471EEC3E9A}" type="datetimeFigureOut">
              <a:rPr lang="en-US"/>
              <a:pPr>
                <a:defRPr/>
              </a:pPr>
              <a:t>6/30/2026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83376-C0CF-134F-A65F-36031E62882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2A8DC-A34B-094A-87EC-D93444C519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730BE3C-4BFA-774A-9374-BBA71664B4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68424A7-ACC7-A945-BD77-DE512BC74A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30C11-3CF0-2D49-A5A7-E731FCCD8AB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D2A8E9D-19A8-964A-8577-03DFBE38A814}" type="datetimeFigureOut">
              <a:rPr lang="en-US"/>
              <a:pPr>
                <a:defRPr/>
              </a:pPr>
              <a:t>6/30/2026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9094E7A-97EB-F248-9F17-15ED5AD9B4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9443E8A-D968-BB44-A40C-930F593BDE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B53D73-F552-4A48-99A0-2526D015202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5A77DF-6B43-9541-8B99-345AA89A40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2CA0B66-B0EF-0E47-BE78-CF87EB4C5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CA0B66-B0EF-0E47-BE78-CF87EB4C5AE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781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These may look a few, but actually </a:t>
            </a:r>
            <a:r>
              <a:rPr lang="en-US" dirty="0" err="1"/>
              <a:t>eurolabs</a:t>
            </a:r>
            <a:r>
              <a:rPr lang="en-US" dirty="0"/>
              <a:t> did support all the phases of the experiments. Meaning the preparation, meetings with experts, setting up of instrumentation, the installation, the beamtime and then finally the de installation.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CA0B66-B0EF-0E47-BE78-CF87EB4C5AE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42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A888D-968A-87A8-3D70-46DC9B8B4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4561FE-FED4-0FD3-1565-36655C37CC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3CC75D-A50F-D096-14C5-94D4CA7863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These may look a few, but actually </a:t>
            </a:r>
            <a:r>
              <a:rPr lang="en-US" dirty="0" err="1"/>
              <a:t>eurolabs</a:t>
            </a:r>
            <a:r>
              <a:rPr lang="en-US" dirty="0"/>
              <a:t> did support all the phases of the experiments. Meaning the preparation, meetings with experts, setting up of instrumentation, the installation, the beamtime and then finally the de installation.</a:t>
            </a:r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87C02-C917-4955-D30D-35AE1FE12F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CA0B66-B0EF-0E47-BE78-CF87EB4C5AE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03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83CC2-CD64-B753-8211-ADC82DED4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FCEF78-C83B-2522-481C-A878AAEA15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21AD9A-955B-FB3A-22C4-27FA271C0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latin typeface="+mn-lt"/>
              </a:rPr>
              <a:t>e-e+ all over the universe. </a:t>
            </a:r>
            <a:r>
              <a:rPr lang="en-US" sz="1200" b="1" dirty="0">
                <a:latin typeface="+mn-lt"/>
              </a:rPr>
              <a:t>Experimental studies</a:t>
            </a:r>
            <a:r>
              <a:rPr lang="en-US" sz="1200" b="0" dirty="0">
                <a:latin typeface="+mn-lt"/>
              </a:rPr>
              <a:t> could improve our understanding of such radiative signatures observed on Earth. </a:t>
            </a:r>
            <a:r>
              <a:rPr lang="en-US" sz="1200" b="1" dirty="0">
                <a:latin typeface="+mn-lt"/>
              </a:rPr>
              <a:t>Create</a:t>
            </a:r>
            <a:r>
              <a:rPr lang="en-US" sz="1200" dirty="0">
                <a:latin typeface="+mn-lt"/>
              </a:rPr>
              <a:t> an electron positron beam that propagates through plasma to reproduce astrophysical jet propagation </a:t>
            </a:r>
            <a:endParaRPr lang="en-US" sz="1200" b="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5184A-295D-4FBC-8E98-3CA56510A7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3375180-8D9C-415A-B1DF-AC7D57D2478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1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logooutline.eps">
            <a:extLst>
              <a:ext uri="{FF2B5EF4-FFF2-40B4-BE49-F238E27FC236}">
                <a16:creationId xmlns:a16="http://schemas.microsoft.com/office/drawing/2014/main" id="{F5DAF897-1B29-5146-A25D-D72B74D30B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7113" y="2168525"/>
            <a:ext cx="2519362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1269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Date Placeholder 9">
            <a:extLst>
              <a:ext uri="{FF2B5EF4-FFF2-40B4-BE49-F238E27FC236}">
                <a16:creationId xmlns:a16="http://schemas.microsoft.com/office/drawing/2014/main" id="{4A68E9EE-B23C-424E-9516-DD9C0EEE7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D4307-2A60-47C5-BC11-6E1D6660CC95}" type="datetime1">
              <a:rPr lang="en-GB" smtClean="0"/>
              <a:t>30/06/2026</a:t>
            </a:fld>
            <a:endParaRPr lang="en-US" dirty="0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E158777D-9B74-6B4A-A6B3-B75F8475F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B9B02D66-9EFE-6844-9CC1-5E981003F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F1FDF-889D-EA46-B529-9281DDF40E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859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2117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167438" y="0"/>
            <a:ext cx="6024562" cy="62071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146EFDD-252E-7649-8228-0A8CFCA3493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E0E8D-4565-412E-8825-83AF5DD3CA5B}" type="datetime1">
              <a:rPr lang="en-GB" smtClean="0"/>
              <a:t>30/06/2026</a:t>
            </a:fld>
            <a:endParaRPr lang="en-US" dirty="0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C91CCADB-7DF7-7E4A-8272-047CCE14AC9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12477255-F470-DF44-90F7-3EFB14C195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B7A1-7BD1-2B4B-ABEC-D1FE823D9E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406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DF01603-B67E-7246-9881-709AAE74868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53458-0A9C-4EC6-94FA-051B3EFBB72C}" type="datetime1">
              <a:rPr lang="en-GB" smtClean="0"/>
              <a:t>30/06/2026</a:t>
            </a:fld>
            <a:endParaRPr lang="en-US" dirty="0"/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C036B46E-1D6A-7144-91AA-E086FC6306B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AB98B34F-C4CD-524D-B8B8-966D0B8F4E0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547D9-84AF-1449-BD23-A057940121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255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A911D15-F030-3A4B-8BE7-CF8992CAA0F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96FF1-A388-44EA-9A66-5711E36C76FD}" type="datetime1">
              <a:rPr lang="en-GB" smtClean="0"/>
              <a:t>30/06/2026</a:t>
            </a:fld>
            <a:endParaRPr lang="en-US" dirty="0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85F2FD3D-DAA5-8F41-A819-B7628F46B6D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BC4E4BD8-6B81-9D41-9A5E-D996575884F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EB00B-26C1-574F-B52B-6A1B6451B3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486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GB" noProof="0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335FA6E-E9DA-A84E-985A-717C9FB6D8BB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301FE-9CA7-4644-A107-7A5578B2951F}" type="datetime1">
              <a:rPr lang="en-GB" smtClean="0"/>
              <a:t>30/06/2026</a:t>
            </a:fld>
            <a:endParaRPr lang="en-US" dirty="0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44FC8698-274B-A648-97AD-8E62622B31B0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902F0F2-D983-6040-B34B-697C5D49C46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A7CAF-765E-154D-AA22-34E36AEAB5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EC1935E-462C-194F-A2A7-2DE7C5D71E6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EBE8F-15CD-4A6F-A0DB-1F0720ECE63D}" type="datetime1">
              <a:rPr lang="en-GB" smtClean="0"/>
              <a:t>30/06/2026</a:t>
            </a:fld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969CCE60-D2B9-784D-90A2-419F4295FF9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15" name="Slide Number Placeholder 13">
            <a:extLst>
              <a:ext uri="{FF2B5EF4-FFF2-40B4-BE49-F238E27FC236}">
                <a16:creationId xmlns:a16="http://schemas.microsoft.com/office/drawing/2014/main" id="{4FF04689-8012-B64A-A48D-13140774BE1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0F8E9-F0B4-D843-8CFC-8A7B03BADB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3928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2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B670F76-DF0D-A34C-8B9F-19E7E30917A0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555AA-7BB2-453B-8602-24105EC780BF}" type="datetime1">
              <a:rPr lang="en-GB" smtClean="0"/>
              <a:t>30/06/2026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59865554-F560-0848-BD40-90008F2CCB6F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13" name="Slide Number Placeholder 13">
            <a:extLst>
              <a:ext uri="{FF2B5EF4-FFF2-40B4-BE49-F238E27FC236}">
                <a16:creationId xmlns:a16="http://schemas.microsoft.com/office/drawing/2014/main" id="{18D89834-7397-B841-A343-A31D606B1511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7E803-4278-1546-AD7E-164F6FAAFE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5586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1794AD1D-9A95-8F47-A461-519B00A59AE4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F2A13-E23F-4BDA-9824-C2C91B822119}" type="datetime1">
              <a:rPr lang="en-GB" smtClean="0"/>
              <a:t>30/06/2026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4E69192-F81A-F747-867F-9825198A16C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9B34977D-516C-3943-AB15-806EEF54EEC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1EA6C-557B-5F4F-A865-EEBB10DD06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313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2B09AB68-5233-F246-B52F-E902DA817A78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07688-2D27-4E60-BF40-5D8665DFF20A}" type="datetime1">
              <a:rPr lang="en-GB" smtClean="0"/>
              <a:t>30/06/2026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C8BBD1B5-BC24-0149-B3DF-149564606CA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D737F76D-22DE-1540-83FB-B37F5238F16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D4E9C-15FB-614D-AA5D-5268D26F1E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771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8244F39A-5873-B74E-A52F-BEDDC2DF8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1C6AC-95DF-4F01-9C51-F6E3B39D66E5}" type="datetime1">
              <a:rPr lang="en-GB" smtClean="0"/>
              <a:t>30/06/2026</a:t>
            </a:fld>
            <a:endParaRPr lang="en-US" dirty="0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80A378AA-7D87-9544-94E3-41DBC80B2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344F3C17-FB58-614E-AA6E-1AE3FC1C9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4E412-BD5D-EB4B-9357-9252DE81AE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091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BA12FFE1-7019-DE47-AE52-99726E2AE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BBFEC-4B25-47C3-9A2C-1EF749C3320C}" type="datetime1">
              <a:rPr lang="en-GB" smtClean="0"/>
              <a:t>30/06/2026</a:t>
            </a:fld>
            <a:endParaRPr lang="en-US" dirty="0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FBD25218-F5A7-2647-BFD7-78B741A7A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C790790B-DCA8-6446-828C-0B4226D4B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E48E9-2467-EC4A-B0BB-4E6AAF2909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817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5">
            <a:extLst>
              <a:ext uri="{FF2B5EF4-FFF2-40B4-BE49-F238E27FC236}">
                <a16:creationId xmlns:a16="http://schemas.microsoft.com/office/drawing/2014/main" id="{5987CEF9-8A07-9346-AF06-60402ABA2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80296-C278-4DE8-8198-D3A928879742}" type="datetime1">
              <a:rPr lang="en-GB" smtClean="0"/>
              <a:t>30/06/2026</a:t>
            </a:fld>
            <a:endParaRPr lang="en-US" dirty="0"/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8E7C2024-029A-344C-BBDE-14A74B2C4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32CAF366-F9F4-8743-AB68-609646E83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D50E2-4031-784D-842E-C7CFFC2B01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038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unding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>
            <a:extLst>
              <a:ext uri="{FF2B5EF4-FFF2-40B4-BE49-F238E27FC236}">
                <a16:creationId xmlns:a16="http://schemas.microsoft.com/office/drawing/2014/main" id="{D6800BE2-A1E2-784F-8046-080A581DA6D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568450" y="3040063"/>
            <a:ext cx="9055100" cy="777875"/>
            <a:chOff x="1775520" y="2901684"/>
            <a:chExt cx="9055962" cy="777631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E9582F24-DB39-F347-B154-B2C1EC9C6BB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047999" y="2967335"/>
              <a:ext cx="778348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DE">
                  <a:cs typeface="Arial" panose="020B0604020202020204" pitchFamily="34" charset="0"/>
                </a:rPr>
                <a:t>This project has received funding from the European Union’s Horizon 2020 Research and Innovation programme under Grant Agreement no 730871</a:t>
              </a:r>
              <a:endParaRPr lang="en-DE" altLang="en-DE">
                <a:cs typeface="Arial" panose="020B0604020202020204" pitchFamily="34" charset="0"/>
              </a:endParaRPr>
            </a:p>
          </p:txBody>
        </p:sp>
        <p:pic>
          <p:nvPicPr>
            <p:cNvPr id="4" name="Picture 4" descr="EU logo">
              <a:extLst>
                <a:ext uri="{FF2B5EF4-FFF2-40B4-BE49-F238E27FC236}">
                  <a16:creationId xmlns:a16="http://schemas.microsoft.com/office/drawing/2014/main" id="{B0E6FBC2-D320-F343-8CE5-5C47421C767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5520" y="2901684"/>
              <a:ext cx="1165906" cy="777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92F419-8D11-9049-9E97-6B77ACEEB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6B7B9-1BEC-4231-B3FE-E051F181BFC2}" type="datetime1">
              <a:rPr lang="en-GB" smtClean="0"/>
              <a:t>30/06/2026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0C85BD-00B8-1A42-B4D2-C9D04089E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38B1C-0681-F94C-BD43-7E4CEA27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3C312-96B1-AA43-AC0A-E21F93F861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4687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id="{A779FFCF-58E1-0F46-8989-42BE878A0FD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7988" y="6196013"/>
            <a:ext cx="11376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CH" altLang="en-DE"/>
              <a:t>home.cern</a:t>
            </a:r>
            <a:endParaRPr lang="en-US" altLang="en-DE"/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7608E0DB-F874-0A47-BFF7-9F258FD8EC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2400" y="2244725"/>
            <a:ext cx="17272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57055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8FA3119-03DF-AC20-EEE3-74751BCDA721}"/>
              </a:ext>
            </a:extLst>
          </p:cNvPr>
          <p:cNvSpPr txBox="1">
            <a:spLocks noGrp="1"/>
          </p:cNvSpPr>
          <p:nvPr>
            <p:ph idx="4294967295"/>
          </p:nvPr>
        </p:nvSpPr>
        <p:spPr/>
        <p:txBody>
          <a:bodyPr/>
          <a:lstStyle>
            <a:lvl1pPr>
              <a:defRPr>
                <a:solidFill>
                  <a:srgbClr val="2F2F2F"/>
                </a:solidFill>
              </a:defRPr>
            </a:lvl1pPr>
            <a:lvl2pPr marL="323999" indent="-323999">
              <a:buFont typeface="Arial"/>
              <a:defRPr>
                <a:solidFill>
                  <a:srgbClr val="2F2F2F"/>
                </a:solidFill>
              </a:defRPr>
            </a:lvl2pPr>
            <a:lvl3pPr marL="647998" indent="-323999">
              <a:defRPr>
                <a:solidFill>
                  <a:srgbClr val="2F2F2F"/>
                </a:solidFill>
              </a:defRPr>
            </a:lvl3pPr>
            <a:lvl4pPr marL="971998" indent="-323999">
              <a:buFont typeface="Arial"/>
              <a:defRPr>
                <a:solidFill>
                  <a:srgbClr val="2F2F2F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A092B0FB-7D83-A592-EAB8-DD55C6C11F4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Date Placeholder 10">
            <a:extLst>
              <a:ext uri="{FF2B5EF4-FFF2-40B4-BE49-F238E27FC236}">
                <a16:creationId xmlns:a16="http://schemas.microsoft.com/office/drawing/2014/main" id="{CF1926B1-80D7-6F0D-4010-73D638C6DBE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59218B3-1682-4AC0-9FB6-479579B65C6B}" type="datetime1">
              <a:rPr lang="en-GB" smtClean="0"/>
              <a:t>30/06/2026</a:t>
            </a:fld>
            <a:endParaRPr lang="en-US"/>
          </a:p>
        </p:txBody>
      </p:sp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3880EDF8-02B8-FD8F-9D47-FBD13852D53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N. Charitonidis | HiRadMat Facility: Overview of EURO-LABS supported experiments</a:t>
            </a:r>
            <a:endParaRPr lang="en-US"/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86AD3E4F-A9FC-774D-EADB-A94458BDC19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1A8F954-E4D2-4B12-8017-C686F13C322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63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DDE4B814-467F-9647-BE74-A098E0AC3E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709613"/>
            <a:ext cx="199072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07987" y="3429000"/>
            <a:ext cx="11376025" cy="2153265"/>
          </a:xfrm>
        </p:spPr>
        <p:txBody>
          <a:bodyPr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584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Date Placeholder 10">
            <a:extLst>
              <a:ext uri="{FF2B5EF4-FFF2-40B4-BE49-F238E27FC236}">
                <a16:creationId xmlns:a16="http://schemas.microsoft.com/office/drawing/2014/main" id="{41F32A11-74C1-654D-A932-D25B78AA0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2986E-2232-41F4-8F75-A43130C6878B}" type="datetime1">
              <a:rPr lang="en-GB" smtClean="0"/>
              <a:t>30/06/2026</a:t>
            </a:fld>
            <a:endParaRPr lang="en-US" dirty="0"/>
          </a:p>
        </p:txBody>
      </p:sp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6C87D8F7-12A0-2743-84DD-5FF5D90DF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807BD075-D21B-0748-A84C-147E6613B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0802A-88D9-C44E-9A97-E8A11EF7A6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573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Date Placeholder 10">
            <a:extLst>
              <a:ext uri="{FF2B5EF4-FFF2-40B4-BE49-F238E27FC236}">
                <a16:creationId xmlns:a16="http://schemas.microsoft.com/office/drawing/2014/main" id="{8EC4A6DD-9FF0-534B-AE9D-124C07C91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5B75E-2CB7-4311-BB1F-3C7F26E91BFB}" type="datetime1">
              <a:rPr lang="en-GB" smtClean="0"/>
              <a:t>30/06/2026</a:t>
            </a:fld>
            <a:endParaRPr lang="en-US" dirty="0"/>
          </a:p>
        </p:txBody>
      </p:sp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B10B0301-8A87-E148-B266-BD9E17FF5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013DC46F-0132-2644-B96F-0D21A2E58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410E4-61B5-DD44-9DE0-B61071173A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840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5" name="Date Placeholder 10">
            <a:extLst>
              <a:ext uri="{FF2B5EF4-FFF2-40B4-BE49-F238E27FC236}">
                <a16:creationId xmlns:a16="http://schemas.microsoft.com/office/drawing/2014/main" id="{E671A792-2C55-2047-AA71-655B28A2B82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9CEDA-B5DE-4813-B077-C5FAE6C024CE}" type="datetime1">
              <a:rPr lang="en-GB" smtClean="0"/>
              <a:t>30/06/2026</a:t>
            </a:fld>
            <a:endParaRPr lang="en-US" dirty="0"/>
          </a:p>
        </p:txBody>
      </p:sp>
      <p:sp>
        <p:nvSpPr>
          <p:cNvPr id="6" name="Footer Placeholder 11">
            <a:extLst>
              <a:ext uri="{FF2B5EF4-FFF2-40B4-BE49-F238E27FC236}">
                <a16:creationId xmlns:a16="http://schemas.microsoft.com/office/drawing/2014/main" id="{57B409F6-A3FA-9340-A840-4235333E8E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3574C07E-7E9A-8546-B337-3D5F53F33D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00D68-127C-F94D-A724-78E7EB7ECE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520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colour 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825F327-E7F4-E74B-BFF2-9EF7BF174566}"/>
              </a:ext>
            </a:extLst>
          </p:cNvPr>
          <p:cNvCxnSpPr/>
          <p:nvPr userDrawn="1"/>
        </p:nvCxnSpPr>
        <p:spPr>
          <a:xfrm>
            <a:off x="407988" y="6265863"/>
            <a:ext cx="113760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1">
            <a:extLst>
              <a:ext uri="{FF2B5EF4-FFF2-40B4-BE49-F238E27FC236}">
                <a16:creationId xmlns:a16="http://schemas.microsoft.com/office/drawing/2014/main" id="{8513140E-983C-5944-B94D-F026CD83B2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988" y="6364288"/>
            <a:ext cx="4953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66DE9894-518D-3E43-AF9F-54DFCC2AB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8BAB89B-6688-46F2-9DC7-87FB930BDE44}" type="datetime1">
              <a:rPr lang="en-GB" smtClean="0"/>
              <a:t>30/06/2026</a:t>
            </a:fld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D63-3D1A-0B40-9D02-62F56E0582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679A9DE-8868-1B4B-9147-13C095738B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87AC343-52ED-8149-AA24-700B20CDF1E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2633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-29980"/>
            <a:ext cx="12192000" cy="623075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48846"/>
            <a:ext cx="4116387" cy="6249621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10">
            <a:extLst>
              <a:ext uri="{FF2B5EF4-FFF2-40B4-BE49-F238E27FC236}">
                <a16:creationId xmlns:a16="http://schemas.microsoft.com/office/drawing/2014/main" id="{C8172D55-3B60-D541-B493-FF6FA37A737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8A275-63BA-48ED-B5BF-244974263077}" type="datetime1">
              <a:rPr lang="en-GB" smtClean="0"/>
              <a:t>30/06/2026</a:t>
            </a:fld>
            <a:endParaRPr lang="en-US" dirty="0"/>
          </a:p>
        </p:txBody>
      </p:sp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2BD87B5B-5F52-F849-BFC8-9FAE2DF9D09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AE783567-7B20-134B-913E-4B1C54B6C2B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E12F1-93F1-C242-8059-8A3685D5FC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5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Date Placeholder 7">
            <a:extLst>
              <a:ext uri="{FF2B5EF4-FFF2-40B4-BE49-F238E27FC236}">
                <a16:creationId xmlns:a16="http://schemas.microsoft.com/office/drawing/2014/main" id="{835A8978-601B-6546-878C-F9C16FE02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C2E2A-E9BD-48F2-B18C-44A8808C9A76}" type="datetime1">
              <a:rPr lang="en-GB" smtClean="0"/>
              <a:t>30/06/2026</a:t>
            </a:fld>
            <a:endParaRPr lang="en-US" dirty="0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9E525393-58F9-5442-B9B9-94B52E39C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C8166FC2-2BDF-6C49-9DF4-5A1C2C02A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E3047-7FEA-A845-BF3C-24194D3C5C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963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F3BFD426-57A9-CB44-8DE6-6086C5890A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07988" y="373063"/>
            <a:ext cx="113760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DE"/>
              <a:t>Click to edit Master title style</a:t>
            </a:r>
            <a:endParaRPr lang="en-US" altLang="en-DE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E7B5F1EB-615C-004B-BFEC-91EE7B61A4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07988" y="1592263"/>
            <a:ext cx="1137602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DE"/>
              <a:t>Click to edit Master text styles</a:t>
            </a:r>
          </a:p>
          <a:p>
            <a:pPr lvl="1"/>
            <a:r>
              <a:rPr lang="en-US" altLang="en-DE"/>
              <a:t>Second level</a:t>
            </a:r>
          </a:p>
          <a:p>
            <a:pPr lvl="2"/>
            <a:r>
              <a:rPr lang="en-US" altLang="en-DE"/>
              <a:t>Third level</a:t>
            </a:r>
          </a:p>
          <a:p>
            <a:pPr lvl="3"/>
            <a:r>
              <a:rPr lang="en-US" altLang="en-DE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3CD12-FC54-654D-9638-B8E358214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79999" y="6378575"/>
            <a:ext cx="6318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DEE76ADB-589F-4893-9A8B-181E04F41F89}" type="datetime1">
              <a:rPr lang="en-GB" smtClean="0"/>
              <a:t>30/06/2026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6100A-BDB4-9348-989F-B90DA4E0D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7738" y="6383338"/>
            <a:ext cx="68103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B84395AB-F82F-8248-B3A6-8660F79D26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BED06E5-25EB-A647-8593-7425F9BB85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55839" y="6383338"/>
            <a:ext cx="6175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7B791D-C3BC-8344-A944-7B086BCE1404}"/>
              </a:ext>
            </a:extLst>
          </p:cNvPr>
          <p:cNvCxnSpPr/>
          <p:nvPr userDrawn="1"/>
        </p:nvCxnSpPr>
        <p:spPr>
          <a:xfrm>
            <a:off x="407988" y="6265863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3" name="Picture 17">
            <a:extLst>
              <a:ext uri="{FF2B5EF4-FFF2-40B4-BE49-F238E27FC236}">
                <a16:creationId xmlns:a16="http://schemas.microsoft.com/office/drawing/2014/main" id="{B9C7A5CC-E0A4-A94A-BDA3-C57C8C3D6A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988" y="6364288"/>
            <a:ext cx="4953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977C21E2-8A9D-B5A8-8642-0EECE6D3BE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150" y="6380163"/>
            <a:ext cx="1868488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C55052-EDB0-6422-317D-EA49EF4C1D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6946" y="6356392"/>
            <a:ext cx="864096" cy="40151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</p:sldLayoutIdLst>
  <p:hf hd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anose="020B0604020202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anose="020B0604020202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anose="020B0604020202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algn="l" rtl="0" fontAlgn="base">
        <a:lnSpc>
          <a:spcPct val="90000"/>
        </a:lnSpc>
        <a:spcBef>
          <a:spcPts val="1800"/>
        </a:spcBef>
        <a:spcAft>
          <a:spcPts val="400"/>
        </a:spcAft>
        <a:buFont typeface="Arial" panose="020B0604020202020204" pitchFamily="34" charset="0"/>
        <a:defRPr sz="2100" b="1" kern="1200">
          <a:solidFill>
            <a:srgbClr val="181818"/>
          </a:solidFill>
          <a:latin typeface="+mn-lt"/>
          <a:ea typeface="+mn-ea"/>
          <a:cs typeface="+mn-cs"/>
        </a:defRPr>
      </a:lvl1pPr>
      <a:lvl2pPr marL="323850" indent="-323850" algn="l" rtl="0" fontAlgn="base"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kern="1200">
          <a:solidFill>
            <a:srgbClr val="181818"/>
          </a:solidFill>
          <a:latin typeface="+mn-lt"/>
          <a:ea typeface="+mn-ea"/>
          <a:cs typeface="+mn-cs"/>
        </a:defRPr>
      </a:lvl2pPr>
      <a:lvl3pPr marL="647700" indent="-323850" algn="l" rtl="0" fontAlgn="base"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rgbClr val="181818"/>
          </a:solidFill>
          <a:latin typeface="+mn-lt"/>
          <a:ea typeface="+mn-ea"/>
          <a:cs typeface="+mn-cs"/>
        </a:defRPr>
      </a:lvl3pPr>
      <a:lvl4pPr marL="971550" indent="-323850" algn="l" rtl="0" fontAlgn="base"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600" kern="1200">
          <a:solidFill>
            <a:srgbClr val="181818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446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cds.cern.ch/record/2952260?ln=en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9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dms.cern.ch/document/1084542/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www.instagram.com/reel/DZwo6yNt-jv/?utm_source=ig_web_copy_link&amp;igsh=MzRlODBiNWFlZA==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2.png"/><Relationship Id="rId4" Type="http://schemas.openxmlformats.org/officeDocument/2006/relationships/hyperlink" Target="https://www.instagram.com/p/DZ4UYunlWMF/?utm_source=ig_web_copy_link&amp;igsh=MzRlODBiNWFlZA==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4.png"/><Relationship Id="rId7" Type="http://schemas.openxmlformats.org/officeDocument/2006/relationships/hyperlink" Target="https://indico.cern.ch/event/1189290/" TargetMode="External"/><Relationship Id="rId12" Type="http://schemas.openxmlformats.org/officeDocument/2006/relationships/image" Target="../media/image79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indico.cern.ch/event/1302657/" TargetMode="External"/><Relationship Id="rId11" Type="http://schemas.openxmlformats.org/officeDocument/2006/relationships/image" Target="../media/image78.jpg"/><Relationship Id="rId5" Type="http://schemas.openxmlformats.org/officeDocument/2006/relationships/hyperlink" Target="https://indico.cern.ch/event/1419944/" TargetMode="External"/><Relationship Id="rId10" Type="http://schemas.openxmlformats.org/officeDocument/2006/relationships/image" Target="../media/image77.jpeg"/><Relationship Id="rId4" Type="http://schemas.openxmlformats.org/officeDocument/2006/relationships/image" Target="../media/image75.png"/><Relationship Id="rId9" Type="http://schemas.openxmlformats.org/officeDocument/2006/relationships/hyperlink" Target="https://indico.cern.ch/event/1559225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m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hiradmat.web.cern.ch/" TargetMode="Externa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3E63775-2AD6-2132-E36A-E4EC228A57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344" y="3429000"/>
            <a:ext cx="11881320" cy="2153265"/>
          </a:xfrm>
        </p:spPr>
        <p:txBody>
          <a:bodyPr/>
          <a:lstStyle/>
          <a:p>
            <a:r>
              <a:rPr lang="en-GB" dirty="0"/>
              <a:t>HiRadMat Facility: Overview of EURO-LABS supported experiments</a:t>
            </a:r>
            <a:br>
              <a:rPr lang="en-GB" dirty="0"/>
            </a:br>
            <a:r>
              <a:rPr lang="en-GB" sz="3600" dirty="0"/>
              <a:t>EURO</a:t>
            </a:r>
            <a:r>
              <a:rPr lang="el-GR" sz="3600" dirty="0"/>
              <a:t>-</a:t>
            </a:r>
            <a:r>
              <a:rPr lang="en-GB" sz="3600" dirty="0"/>
              <a:t>LABS Task Force 3.1</a:t>
            </a:r>
            <a:r>
              <a:rPr lang="en-GB" sz="3600" b="0" dirty="0"/>
              <a:t>​</a:t>
            </a:r>
            <a:endParaRPr lang="en-GB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B2B0196-563B-9FA4-5138-67ECA95549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345" y="5700252"/>
            <a:ext cx="11376026" cy="1157748"/>
          </a:xfrm>
        </p:spPr>
        <p:txBody>
          <a:bodyPr/>
          <a:lstStyle/>
          <a:p>
            <a:r>
              <a:rPr lang="en-GB" dirty="0"/>
              <a:t>N. </a:t>
            </a:r>
            <a:r>
              <a:rPr lang="en-GB" dirty="0" err="1"/>
              <a:t>Charitonidis</a:t>
            </a:r>
            <a:r>
              <a:rPr lang="en-GB" dirty="0"/>
              <a:t> &amp; P. Alexaki [CERN, BE-EA] on behalf of the </a:t>
            </a:r>
            <a:r>
              <a:rPr lang="en-GB" dirty="0" err="1"/>
              <a:t>HiRadMat</a:t>
            </a:r>
            <a:r>
              <a:rPr lang="en-GB" dirty="0"/>
              <a:t> Operations Team </a:t>
            </a:r>
          </a:p>
          <a:p>
            <a:r>
              <a:rPr lang="en-GB" sz="1800" dirty="0"/>
              <a:t>30 June 2026 – FINE 2026, Karlsruhe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74FD0-02D4-64D8-8090-8B5F8C31140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10963" y="6383338"/>
            <a:ext cx="681037" cy="365125"/>
          </a:xfrm>
        </p:spPr>
        <p:txBody>
          <a:bodyPr/>
          <a:lstStyle/>
          <a:p>
            <a:pPr>
              <a:defRPr/>
            </a:pPr>
            <a:fld id="{12AE48E9-2467-EC4A-B0BB-4E6AAF29092D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4" name="Picture 3" descr="A logo for a laboratory&#10;&#10;AI-generated content may be incorrect.">
            <a:extLst>
              <a:ext uri="{FF2B5EF4-FFF2-40B4-BE49-F238E27FC236}">
                <a16:creationId xmlns:a16="http://schemas.microsoft.com/office/drawing/2014/main" id="{E43B5091-25C2-5617-E647-BD2DB8E8C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0496" y="109537"/>
            <a:ext cx="1315819" cy="638368"/>
          </a:xfrm>
          <a:prstGeom prst="rect">
            <a:avLst/>
          </a:prstGeom>
        </p:spPr>
      </p:pic>
      <p:pic>
        <p:nvPicPr>
          <p:cNvPr id="3" name="Picture 2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72194A11-ABDA-0CF0-5CAB-007297C61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216" y="117073"/>
            <a:ext cx="2429006" cy="63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75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BACBD-2EFB-9798-0933-B417C44A7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416E57-9073-20DC-561C-AE5B47EFA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of FIREBALL experiments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677A3-F5D1-9ABF-9416-102E11719E4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r>
              <a:rPr lang="en-GB"/>
              <a:t>N. Charitonidis | HiRadMat Facility: Overview of EURO-LABS supported experiments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F5A9CE-2358-1049-C152-52F3E71A3B6D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D1A8F954-E4D2-4B12-8017-C686F13C3224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5CABA8-C398-A6A3-F986-C0E83A0C5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661" y="1127514"/>
            <a:ext cx="3666478" cy="20615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30BB74-0CAD-2725-46F3-EFF92DEAC24E}"/>
              </a:ext>
            </a:extLst>
          </p:cNvPr>
          <p:cNvSpPr txBox="1"/>
          <p:nvPr/>
        </p:nvSpPr>
        <p:spPr>
          <a:xfrm>
            <a:off x="8221356" y="3188477"/>
            <a:ext cx="35405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0" dirty="0">
                <a:effectLst/>
              </a:rPr>
              <a:t>Illustratio</a:t>
            </a:r>
            <a:r>
              <a:rPr lang="en-GB" sz="800" dirty="0"/>
              <a:t>n of a GRB. </a:t>
            </a:r>
            <a:r>
              <a:rPr lang="en-GB" sz="800" b="0" dirty="0">
                <a:effectLst/>
              </a:rPr>
              <a:t>Source: NASA's Goddard Space Flight </a:t>
            </a:r>
            <a:r>
              <a:rPr lang="en-GB" sz="800" b="0" dirty="0" err="1">
                <a:effectLst/>
              </a:rPr>
              <a:t>Center</a:t>
            </a:r>
            <a:endParaRPr lang="en-US" sz="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3CD483-C812-8998-AA3F-7A9D083A5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4661" y="3668897"/>
            <a:ext cx="3527219" cy="23514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54CB7B-3ED5-0943-E8FF-AA0AFC8A52D8}"/>
              </a:ext>
            </a:extLst>
          </p:cNvPr>
          <p:cNvSpPr txBox="1"/>
          <p:nvPr/>
        </p:nvSpPr>
        <p:spPr>
          <a:xfrm>
            <a:off x="8234661" y="6019749"/>
            <a:ext cx="36664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</a:rPr>
              <a:t>Illustration of a </a:t>
            </a:r>
            <a:r>
              <a:rPr lang="en-GB" sz="800" dirty="0"/>
              <a:t>blazar jet. </a:t>
            </a:r>
            <a:r>
              <a:rPr lang="en-GB" sz="800" dirty="0">
                <a:effectLst/>
              </a:rPr>
              <a:t>Source: </a:t>
            </a:r>
            <a:r>
              <a:rPr lang="en-US" sz="800" i="0" dirty="0" err="1">
                <a:effectLst/>
              </a:rPr>
              <a:t>Stocktrek</a:t>
            </a:r>
            <a:r>
              <a:rPr lang="en-US" sz="800" i="0" dirty="0">
                <a:effectLst/>
              </a:rPr>
              <a:t> Images, Inc. / </a:t>
            </a:r>
            <a:r>
              <a:rPr lang="en-US" sz="800" i="0" dirty="0" err="1">
                <a:effectLst/>
              </a:rPr>
              <a:t>Alamy</a:t>
            </a:r>
            <a:r>
              <a:rPr lang="en-US" sz="800" i="0" dirty="0">
                <a:effectLst/>
              </a:rPr>
              <a:t> Stock Photo</a:t>
            </a:r>
            <a:endParaRPr lang="en-US" sz="8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4AB7B8-ECD9-8E11-5259-AF96EDC5B879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fld id="{19F7AC7C-0FDF-4514-BC5A-9EFDE841723C}" type="datetime1">
              <a:rPr lang="en-GB" smtClean="0"/>
              <a:t>30/06/2026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948C8A-3396-7B08-E97A-E3FCD7B85DDA}"/>
              </a:ext>
            </a:extLst>
          </p:cNvPr>
          <p:cNvSpPr txBox="1"/>
          <p:nvPr/>
        </p:nvSpPr>
        <p:spPr>
          <a:xfrm>
            <a:off x="406400" y="1439863"/>
            <a:ext cx="7482114" cy="4597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Studies of </a:t>
            </a:r>
            <a:r>
              <a:rPr lang="en-US" sz="2100" b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e⁻e</a:t>
            </a:r>
            <a:r>
              <a:rPr lang="en-US" sz="21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⁺ plasmas are of great interest in astrophysics </a:t>
            </a:r>
            <a:r>
              <a:rPr lang="en-US" sz="2100" b="1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en-US" sz="21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Black holes, gamma-ray bursts (GRBs), blazar jets, etc. </a:t>
            </a:r>
            <a:endParaRPr lang="en-US" sz="2100" b="1" dirty="0">
              <a:solidFill>
                <a:schemeClr val="tx2">
                  <a:lumMod val="50000"/>
                </a:schemeClr>
              </a:solidFill>
              <a:latin typeface="+mn-lt"/>
              <a:cs typeface="Arial"/>
            </a:endParaRPr>
          </a:p>
          <a:p>
            <a:pPr marL="342900" indent="-342900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Plasma instabilities are theorized to develop through the intergalactic medium originating in ”pair beams” </a:t>
            </a:r>
            <a:r>
              <a:rPr lang="en-US" sz="2100" b="1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en-US" sz="21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Mechanisms involved not well understood. </a:t>
            </a:r>
            <a:endParaRPr lang="en-US" sz="2100" b="1" dirty="0">
              <a:solidFill>
                <a:schemeClr val="tx2">
                  <a:lumMod val="50000"/>
                </a:schemeClr>
              </a:solidFill>
              <a:latin typeface="+mn-lt"/>
              <a:cs typeface="Arial"/>
            </a:endParaRPr>
          </a:p>
          <a:p>
            <a:pPr marL="342900" lvl="1" indent="-342900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Density modulations, beam filamentation, and magnetic-field growth </a:t>
            </a:r>
            <a:r>
              <a:rPr lang="en-US" sz="2100" b="1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en-US" sz="21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measurable effects</a:t>
            </a:r>
            <a:endParaRPr lang="en-US" sz="2100" b="1" dirty="0">
              <a:solidFill>
                <a:schemeClr val="tx2">
                  <a:lumMod val="50000"/>
                </a:schemeClr>
              </a:solidFill>
              <a:latin typeface="+mn-lt"/>
              <a:cs typeface="Arial"/>
            </a:endParaRPr>
          </a:p>
          <a:p>
            <a:pPr marL="342900" lvl="1" indent="-342900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How to create so dense, quasi neutral beam propagating through a plasma? </a:t>
            </a:r>
            <a:endParaRPr lang="en-US" sz="2100" b="1" dirty="0">
              <a:solidFill>
                <a:schemeClr val="tx2">
                  <a:lumMod val="50000"/>
                </a:schemeClr>
              </a:solidFill>
              <a:latin typeface="+mn-lt"/>
              <a:cs typeface="Arial"/>
            </a:endParaRPr>
          </a:p>
          <a:p>
            <a:pPr marL="0" lvl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			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HiRadMat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!!</a:t>
            </a:r>
          </a:p>
          <a:p>
            <a:pPr marL="342900" indent="-342900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GB" sz="21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4372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95572B-BCDB-C0B7-5102-8B9DD72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304546"/>
            <a:ext cx="6624116" cy="504322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2000" dirty="0">
                <a:solidFill>
                  <a:srgbClr val="00B050"/>
                </a:solidFill>
              </a:rPr>
              <a:t>FIREBALL–I (2023) </a:t>
            </a:r>
            <a:r>
              <a:rPr lang="en-US" sz="2000" dirty="0"/>
              <a:t>: successful production of stable quasi-neutral beam (e- / e+).</a:t>
            </a:r>
          </a:p>
          <a:p>
            <a:pPr eaLnBrk="0" hangingPunct="0"/>
            <a:r>
              <a:rPr lang="en-US" sz="2000" dirty="0">
                <a:solidFill>
                  <a:srgbClr val="00B050"/>
                </a:solidFill>
              </a:rPr>
              <a:t>FIREBALL–II (2024): </a:t>
            </a:r>
            <a:r>
              <a:rPr lang="en-GB" sz="2000" dirty="0"/>
              <a:t>first measurements of the growth rate (and magnetic field strength) of the oblique instability in a plasma </a:t>
            </a:r>
            <a:r>
              <a:rPr lang="en-US" sz="2000" dirty="0"/>
              <a:t>&amp; first meteorite sample</a:t>
            </a:r>
          </a:p>
          <a:p>
            <a:pPr eaLnBrk="0" hangingPunct="0"/>
            <a:r>
              <a:rPr lang="en-US" sz="2000" dirty="0">
                <a:solidFill>
                  <a:srgbClr val="00B050"/>
                </a:solidFill>
              </a:rPr>
              <a:t>FIREBALL–III (2025): </a:t>
            </a:r>
            <a:r>
              <a:rPr lang="en-GB" sz="2000" dirty="0"/>
              <a:t>studied the effect of plasma instabilities on the longitudinal structure of the pair beam and investigated whether particle acceleration can be initiated</a:t>
            </a:r>
            <a:r>
              <a:rPr lang="en-US" sz="2000" dirty="0"/>
              <a:t> &amp; a new meteorite sample</a:t>
            </a:r>
          </a:p>
          <a:p>
            <a:pPr eaLnBrk="0" hangingPunct="0"/>
            <a:r>
              <a:rPr lang="en-US" sz="2000" dirty="0">
                <a:solidFill>
                  <a:srgbClr val="00B050"/>
                </a:solidFill>
              </a:rPr>
              <a:t>FIREBALL-IV (2026): </a:t>
            </a:r>
            <a:r>
              <a:rPr lang="en-GB" sz="2000" dirty="0"/>
              <a:t>investigate the seeding and amplification of plasma instabilities and particle acceleration.</a:t>
            </a:r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720BE3-06BB-83D3-F9CC-30536A0E1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FIREBALL @ HiRadMat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86D8B-41CC-ABBC-56A7-885A1CF7A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CED3D9-1258-4F62-ADC0-0FB901481878}" type="datetime1">
              <a:rPr lang="en-GB" smtClean="0"/>
              <a:t>30/06/2026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7845C-43A4-38E6-68EC-1E132AA9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9BE16-723F-A6DB-E327-29F9DA0CF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A94E68-4298-0F5E-4614-290192635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1597" y="531169"/>
            <a:ext cx="4799631" cy="14745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FE6ED8-0B5F-0F81-E01D-754D3FF7C0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406" t="32150" r="17801" b="20601"/>
          <a:stretch>
            <a:fillRect/>
          </a:stretch>
        </p:blipFill>
        <p:spPr>
          <a:xfrm>
            <a:off x="7120168" y="2491324"/>
            <a:ext cx="4662491" cy="22322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FC243C-49A9-BBBE-DBC4-03E916924024}"/>
              </a:ext>
            </a:extLst>
          </p:cNvPr>
          <p:cNvSpPr txBox="1"/>
          <p:nvPr/>
        </p:nvSpPr>
        <p:spPr>
          <a:xfrm>
            <a:off x="6974331" y="5091789"/>
            <a:ext cx="52176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hlinkClick r:id="rId4"/>
              </a:rPr>
              <a:t>Letter of Intent</a:t>
            </a:r>
            <a:r>
              <a:rPr lang="en-US" sz="2400" b="1" dirty="0"/>
              <a:t> submitted to SPSC</a:t>
            </a:r>
          </a:p>
        </p:txBody>
      </p:sp>
    </p:spTree>
    <p:extLst>
      <p:ext uri="{BB962C8B-B14F-4D97-AF65-F5344CB8AC3E}">
        <p14:creationId xmlns:p14="http://schemas.microsoft.com/office/powerpoint/2010/main" val="3861788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3FF1F7-02E9-75F6-3688-E9460578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FIREBALL Collaboration</a:t>
            </a:r>
            <a:br>
              <a:rPr lang="en-US" dirty="0"/>
            </a:br>
            <a:r>
              <a:rPr lang="en-US" sz="3200" b="0" i="1" dirty="0"/>
              <a:t>Publications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E8032-C46B-0105-4F53-CFA880B74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E6CA6-0069-9F66-7E48-237884DC5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FD1139-DA31-7CBD-E81A-9631C9360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58" y="1619987"/>
            <a:ext cx="4403099" cy="21328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698963-5AF4-69E8-C36E-BD77B32B92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9385"/>
          <a:stretch>
            <a:fillRect/>
          </a:stretch>
        </p:blipFill>
        <p:spPr>
          <a:xfrm>
            <a:off x="1306356" y="2661666"/>
            <a:ext cx="3256528" cy="10668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D0559F-EE79-C0BA-6032-9D356CED6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840" y="4809136"/>
            <a:ext cx="3499120" cy="8107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697D25-AA45-311C-9454-74D19DBD20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5130" y="5672719"/>
            <a:ext cx="3389138" cy="4608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A57AEF-EC31-0008-F53A-CCDA84093D3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8960"/>
          <a:stretch>
            <a:fillRect/>
          </a:stretch>
        </p:blipFill>
        <p:spPr>
          <a:xfrm>
            <a:off x="4685413" y="1527899"/>
            <a:ext cx="3256528" cy="22177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881C8A-AA84-28B0-BA34-5993E38A0C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9181" y="2942277"/>
            <a:ext cx="3256528" cy="8011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97551E-FC67-A43B-BF02-776DDD357E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5028" y="1619987"/>
            <a:ext cx="3441677" cy="29797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2EE150-381D-7FA3-809A-61D1611C624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3029"/>
          <a:stretch>
            <a:fillRect/>
          </a:stretch>
        </p:blipFill>
        <p:spPr>
          <a:xfrm>
            <a:off x="4646777" y="4010302"/>
            <a:ext cx="3328932" cy="21521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EF102FF-E471-821E-4DFC-5BE1FA931A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558" y="3981818"/>
            <a:ext cx="4169503" cy="196402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6906095-B7E8-165F-3AF2-373F2B8FDE17}"/>
              </a:ext>
            </a:extLst>
          </p:cNvPr>
          <p:cNvSpPr/>
          <p:nvPr/>
        </p:nvSpPr>
        <p:spPr>
          <a:xfrm>
            <a:off x="311439" y="1595622"/>
            <a:ext cx="4271273" cy="2167276"/>
          </a:xfrm>
          <a:prstGeom prst="rect">
            <a:avLst/>
          </a:prstGeom>
          <a:noFill/>
          <a:ln w="57150">
            <a:solidFill>
              <a:srgbClr val="0033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39CD36C-5B27-1D1C-A459-755203D3AFDF}"/>
              </a:ext>
            </a:extLst>
          </p:cNvPr>
          <p:cNvSpPr/>
          <p:nvPr/>
        </p:nvSpPr>
        <p:spPr>
          <a:xfrm>
            <a:off x="308027" y="3984571"/>
            <a:ext cx="4203797" cy="2174322"/>
          </a:xfrm>
          <a:prstGeom prst="rect">
            <a:avLst/>
          </a:prstGeom>
          <a:noFill/>
          <a:ln w="57150">
            <a:solidFill>
              <a:srgbClr val="0033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ABC9156-B282-714D-F8A5-29AA00A2EE40}"/>
              </a:ext>
            </a:extLst>
          </p:cNvPr>
          <p:cNvSpPr/>
          <p:nvPr/>
        </p:nvSpPr>
        <p:spPr>
          <a:xfrm>
            <a:off x="4719182" y="1612838"/>
            <a:ext cx="3267842" cy="2132844"/>
          </a:xfrm>
          <a:prstGeom prst="rect">
            <a:avLst/>
          </a:prstGeom>
          <a:noFill/>
          <a:ln w="57150">
            <a:solidFill>
              <a:srgbClr val="0033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960B991-2051-59AF-0531-D9615F1DE8CE}"/>
              </a:ext>
            </a:extLst>
          </p:cNvPr>
          <p:cNvSpPr/>
          <p:nvPr/>
        </p:nvSpPr>
        <p:spPr>
          <a:xfrm>
            <a:off x="4664506" y="3988094"/>
            <a:ext cx="3330153" cy="2167276"/>
          </a:xfrm>
          <a:prstGeom prst="rect">
            <a:avLst/>
          </a:prstGeom>
          <a:noFill/>
          <a:ln w="57150">
            <a:solidFill>
              <a:srgbClr val="0033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1D60804-FEA7-0D34-0BE7-7C215C5152CF}"/>
              </a:ext>
            </a:extLst>
          </p:cNvPr>
          <p:cNvSpPr/>
          <p:nvPr/>
        </p:nvSpPr>
        <p:spPr>
          <a:xfrm>
            <a:off x="8147342" y="1619987"/>
            <a:ext cx="3430117" cy="2953357"/>
          </a:xfrm>
          <a:prstGeom prst="rect">
            <a:avLst/>
          </a:prstGeom>
          <a:noFill/>
          <a:ln w="57150">
            <a:solidFill>
              <a:srgbClr val="0033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DCD566-1282-5B66-E560-805C77EAEA0B}"/>
              </a:ext>
            </a:extLst>
          </p:cNvPr>
          <p:cNvSpPr/>
          <p:nvPr/>
        </p:nvSpPr>
        <p:spPr>
          <a:xfrm>
            <a:off x="8141497" y="4756298"/>
            <a:ext cx="3447523" cy="1384068"/>
          </a:xfrm>
          <a:prstGeom prst="rect">
            <a:avLst/>
          </a:prstGeom>
          <a:noFill/>
          <a:ln w="57150">
            <a:solidFill>
              <a:srgbClr val="0033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AA1072-3369-BA5A-7EDF-74A1AE6A8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2CA03A-FF02-4971-8742-240EFD67A97B}" type="datetime1">
              <a:rPr lang="en-GB" smtClean="0"/>
              <a:t>30/06/2026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548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lose up of a document&#10;&#10;AI-generated content may be incorrect.">
            <a:extLst>
              <a:ext uri="{FF2B5EF4-FFF2-40B4-BE49-F238E27FC236}">
                <a16:creationId xmlns:a16="http://schemas.microsoft.com/office/drawing/2014/main" id="{9D3E040C-7E4B-1653-CD39-F0D43C724F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60111" y="1439296"/>
            <a:ext cx="5804808" cy="138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9F15B4F-CE3B-105B-90C6-9CE10233A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Arial"/>
              </a:rPr>
              <a:t>Fireball Collaboration </a:t>
            </a:r>
            <a:br>
              <a:rPr lang="en-GB" dirty="0">
                <a:cs typeface="Arial"/>
              </a:rPr>
            </a:br>
            <a:r>
              <a:rPr lang="en-GB" sz="3200" b="0" i="1" dirty="0"/>
              <a:t>Publications in preparation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7E055-438D-D464-F5EE-3E99D905D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15B75E-2CB7-4311-BB1F-3C7F26E91BFB}" type="datetime1">
              <a:rPr lang="en-GB" smtClean="0"/>
              <a:t>30/06/2026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915B2-CD25-0E42-A014-FDDEB7A83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20EE6-4660-9F75-13D3-671D9C8F6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B730FA-A3E6-F991-1087-2C398ABC8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089" y="2444656"/>
            <a:ext cx="1541864" cy="74803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F806413-717F-E597-3E55-5BEA2072D02F}"/>
              </a:ext>
            </a:extLst>
          </p:cNvPr>
          <p:cNvGrpSpPr/>
          <p:nvPr/>
        </p:nvGrpSpPr>
        <p:grpSpPr>
          <a:xfrm>
            <a:off x="6670675" y="1306739"/>
            <a:ext cx="4772479" cy="2102465"/>
            <a:chOff x="6670675" y="1306739"/>
            <a:chExt cx="4772479" cy="2102465"/>
          </a:xfrm>
        </p:grpSpPr>
        <p:pic>
          <p:nvPicPr>
            <p:cNvPr id="8" name="Picture 7" descr="A close up of a document&#10;&#10;AI-generated content may be incorrect.">
              <a:extLst>
                <a:ext uri="{FF2B5EF4-FFF2-40B4-BE49-F238E27FC236}">
                  <a16:creationId xmlns:a16="http://schemas.microsoft.com/office/drawing/2014/main" id="{B2168C1C-15C6-856F-FE0A-F8F2F7084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70675" y="1306739"/>
              <a:ext cx="4772479" cy="188595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5E7D2AF-89E2-E759-7FA2-35A9038D0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72264" y="2661171"/>
              <a:ext cx="1541864" cy="748033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2B4698-65C7-4A21-77FC-0A578C7A1636}"/>
              </a:ext>
            </a:extLst>
          </p:cNvPr>
          <p:cNvGrpSpPr/>
          <p:nvPr/>
        </p:nvGrpSpPr>
        <p:grpSpPr>
          <a:xfrm>
            <a:off x="1127448" y="3980989"/>
            <a:ext cx="4475807" cy="1704747"/>
            <a:chOff x="1666049" y="3665312"/>
            <a:chExt cx="4475807" cy="170474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EA9577-EF6C-F9B3-34EA-3F003E682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6049" y="3665312"/>
              <a:ext cx="4475807" cy="167791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06FC2DA-401D-ACA9-D247-D85831281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17484" y="4630512"/>
              <a:ext cx="1524372" cy="739547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35461E3-C4B9-53BF-57FA-75A68489D0E9}"/>
              </a:ext>
            </a:extLst>
          </p:cNvPr>
          <p:cNvSpPr txBox="1"/>
          <p:nvPr/>
        </p:nvSpPr>
        <p:spPr>
          <a:xfrm>
            <a:off x="5948791" y="4167080"/>
            <a:ext cx="6076913" cy="184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b="1">
                <a:solidFill>
                  <a:srgbClr val="00B050"/>
                </a:solidFill>
                <a:latin typeface="+mn-lt"/>
              </a:defRPr>
            </a:lvl1pPr>
            <a:lvl2pPr marL="628650" indent="-261938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  <a:latin typeface="+mn-lt"/>
              </a:defRPr>
            </a:lvl2pPr>
            <a:lvl3pPr marL="889000" indent="-260350"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  <a:latin typeface="+mn-lt"/>
              </a:defRPr>
            </a:lvl3pPr>
            <a:lvl4pPr marL="1209675" indent="-269875"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  <a:latin typeface="+mn-lt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>
                <a:solidFill>
                  <a:schemeClr val="tx2">
                    <a:lumMod val="50000"/>
                  </a:schemeClr>
                </a:solidFill>
                <a:latin typeface="+mn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latin typeface="+mn-lt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FIREBALL would not have been possible without material &amp; TA support from EURO-LABS. </a:t>
            </a:r>
          </a:p>
          <a:p>
            <a:r>
              <a:rPr lang="en-US" dirty="0">
                <a:solidFill>
                  <a:schemeClr val="tx2"/>
                </a:solidFill>
                <a:highlight>
                  <a:srgbClr val="FFFF00"/>
                </a:highlight>
              </a:rPr>
              <a:t>Typical case of how TA helps small experiments grow to impactful collaborations. </a:t>
            </a:r>
          </a:p>
        </p:txBody>
      </p:sp>
    </p:spTree>
    <p:extLst>
      <p:ext uri="{BB962C8B-B14F-4D97-AF65-F5344CB8AC3E}">
        <p14:creationId xmlns:p14="http://schemas.microsoft.com/office/powerpoint/2010/main" val="1561267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CF59AB-CBF2-6395-25E2-CE9AB219C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586492"/>
            <a:ext cx="11376025" cy="1066800"/>
          </a:xfrm>
        </p:spPr>
        <p:txBody>
          <a:bodyPr/>
          <a:lstStyle/>
          <a:p>
            <a:pPr algn="ctr"/>
            <a:r>
              <a:rPr lang="en-GB" dirty="0" err="1">
                <a:cs typeface="Arial"/>
              </a:rPr>
              <a:t>RaDIATE</a:t>
            </a:r>
            <a:endParaRPr lang="en-US" dirty="0" err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46695-4B38-92A1-901A-4E3318BDF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15B75E-2CB7-4311-BB1F-3C7F26E91BFB}" type="datetime1">
              <a:rPr lang="en-GB" smtClean="0"/>
              <a:t>30/06/2026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AC9EB-6FB5-DDD5-F44F-9F309B927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FAFE9-DB06-06DA-5121-FF9F52BCF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281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1A37A1-54EA-5217-036C-12EB4359B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RaDIATE</a:t>
            </a:r>
            <a:r>
              <a:rPr lang="en-US" dirty="0"/>
              <a:t> Collaboration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97B20-05C7-2126-7F2A-A73C708DD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2BA6A9-9946-4668-B456-F98885CE0707}" type="datetime1">
              <a:rPr lang="en-GB" smtClean="0"/>
              <a:t>30/06/2026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9B6C8-677D-217A-E87A-A08B981E0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3DD35-42D8-806F-3D72-0AA67430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7" name="Picture 6" descr="A group of men wearing white helmets&#10;&#10;Description automatically generated">
            <a:extLst>
              <a:ext uri="{FF2B5EF4-FFF2-40B4-BE49-F238E27FC236}">
                <a16:creationId xmlns:a16="http://schemas.microsoft.com/office/drawing/2014/main" id="{08713298-AFBC-E6BF-118B-27F32D1EC7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43" y="966605"/>
            <a:ext cx="3743796" cy="24958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1C35E4-CF8E-1D8A-0513-A2F136C9A7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0963" b="12416"/>
          <a:stretch>
            <a:fillRect/>
          </a:stretch>
        </p:blipFill>
        <p:spPr>
          <a:xfrm>
            <a:off x="6085910" y="3790651"/>
            <a:ext cx="5702865" cy="2421733"/>
          </a:xfrm>
          <a:prstGeom prst="rect">
            <a:avLst/>
          </a:prstGeom>
        </p:spPr>
      </p:pic>
      <p:pic>
        <p:nvPicPr>
          <p:cNvPr id="10" name="Picture 9" descr="A group of people working on a machine&#10;&#10;AI-generated content may be incorrect.">
            <a:extLst>
              <a:ext uri="{FF2B5EF4-FFF2-40B4-BE49-F238E27FC236}">
                <a16:creationId xmlns:a16="http://schemas.microsoft.com/office/drawing/2014/main" id="{E9197D44-EF3F-0080-4248-60A8749F4E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8208" y="832071"/>
            <a:ext cx="3689549" cy="2767162"/>
          </a:xfrm>
          <a:prstGeom prst="rect">
            <a:avLst/>
          </a:prstGeom>
        </p:spPr>
      </p:pic>
      <p:pic>
        <p:nvPicPr>
          <p:cNvPr id="11" name="Picture 10" descr="A group of people in a factory&#10;&#10;AI-generated content may be incorrect.">
            <a:extLst>
              <a:ext uri="{FF2B5EF4-FFF2-40B4-BE49-F238E27FC236}">
                <a16:creationId xmlns:a16="http://schemas.microsoft.com/office/drawing/2014/main" id="{E5922374-9192-1CBE-AA52-2BD3A5ADCFB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1545"/>
          <a:stretch>
            <a:fillRect/>
          </a:stretch>
        </p:blipFill>
        <p:spPr>
          <a:xfrm rot="5400000">
            <a:off x="4721947" y="702612"/>
            <a:ext cx="2676097" cy="29350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A17B40-8E16-9F6C-65A2-0F558ABDD31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4701" b="14520"/>
          <a:stretch>
            <a:fillRect/>
          </a:stretch>
        </p:blipFill>
        <p:spPr>
          <a:xfrm>
            <a:off x="435570" y="3722238"/>
            <a:ext cx="5372398" cy="246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19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6AB732-894C-BAED-5057-FB9AB20D1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90" y="1592263"/>
            <a:ext cx="6642982" cy="4608512"/>
          </a:xfrm>
        </p:spPr>
        <p:txBody>
          <a:bodyPr/>
          <a:lstStyle/>
          <a:p>
            <a:r>
              <a:rPr lang="en-US" altLang="en-US" b="0" dirty="0">
                <a:solidFill>
                  <a:schemeClr val="tx2"/>
                </a:solidFill>
                <a:latin typeface="Arial" panose="020B0604020202020204" pitchFamily="34" charset="0"/>
              </a:rPr>
              <a:t>Develop and qualify materials for future </a:t>
            </a:r>
            <a:r>
              <a:rPr lang="en-US" altLang="en-US" dirty="0">
                <a:solidFill>
                  <a:schemeClr val="tx2"/>
                </a:solidFill>
                <a:latin typeface="Arial" panose="020B0604020202020204" pitchFamily="34" charset="0"/>
              </a:rPr>
              <a:t>high-power accelerator targets, beam windows, and beam-intercepting devices</a:t>
            </a:r>
          </a:p>
          <a:p>
            <a:r>
              <a:rPr lang="en-US" altLang="en-US" b="0" dirty="0">
                <a:solidFill>
                  <a:schemeClr val="tx2"/>
                </a:solidFill>
                <a:latin typeface="Arial" panose="020B0604020202020204" pitchFamily="34" charset="0"/>
              </a:rPr>
              <a:t>Understand </a:t>
            </a:r>
            <a:r>
              <a:rPr lang="en-US" altLang="en-US" dirty="0">
                <a:solidFill>
                  <a:schemeClr val="tx2"/>
                </a:solidFill>
                <a:latin typeface="Arial" panose="020B0604020202020204" pitchFamily="34" charset="0"/>
              </a:rPr>
              <a:t>material response </a:t>
            </a:r>
            <a:r>
              <a:rPr lang="en-US" altLang="en-US" b="0" dirty="0">
                <a:solidFill>
                  <a:schemeClr val="tx2"/>
                </a:solidFill>
                <a:latin typeface="Arial" panose="020B0604020202020204" pitchFamily="34" charset="0"/>
              </a:rPr>
              <a:t>to extreme thermal shock and dynamic stress generated by intense pulsed proton beams.</a:t>
            </a:r>
          </a:p>
          <a:p>
            <a:r>
              <a:rPr lang="en-US" altLang="en-US" b="0" dirty="0">
                <a:solidFill>
                  <a:schemeClr val="tx2"/>
                </a:solidFill>
                <a:latin typeface="Arial" panose="020B0604020202020204" pitchFamily="34" charset="0"/>
              </a:rPr>
              <a:t>Evaluate both </a:t>
            </a:r>
            <a:r>
              <a:rPr lang="en-US" altLang="en-US" dirty="0">
                <a:solidFill>
                  <a:schemeClr val="tx2"/>
                </a:solidFill>
                <a:latin typeface="Arial" panose="020B0604020202020204" pitchFamily="34" charset="0"/>
              </a:rPr>
              <a:t>conventional and novel materials </a:t>
            </a:r>
            <a:r>
              <a:rPr lang="en-US" altLang="en-US" b="0" dirty="0">
                <a:solidFill>
                  <a:schemeClr val="tx2"/>
                </a:solidFill>
                <a:latin typeface="Arial" panose="020B0604020202020204" pitchFamily="34" charset="0"/>
              </a:rPr>
              <a:t>for use in next-generation multi-megawatt accelerator facilities</a:t>
            </a:r>
          </a:p>
          <a:p>
            <a:r>
              <a:rPr lang="en-US" altLang="en-US" dirty="0">
                <a:solidFill>
                  <a:schemeClr val="tx2"/>
                </a:solidFill>
                <a:latin typeface="Arial" panose="020B0604020202020204" pitchFamily="34" charset="0"/>
              </a:rPr>
              <a:t>Establish material performance limits and failure mechanisms </a:t>
            </a:r>
            <a:r>
              <a:rPr lang="en-US" altLang="en-US" b="0" dirty="0">
                <a:solidFill>
                  <a:schemeClr val="tx2"/>
                </a:solidFill>
                <a:latin typeface="Arial" panose="020B0604020202020204" pitchFamily="34" charset="0"/>
              </a:rPr>
              <a:t>to improve reliability and operational lifetime. 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98BE77-E8E8-F2BB-6FD0-F5659ED49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of </a:t>
            </a:r>
            <a:r>
              <a:rPr lang="en-US" dirty="0" err="1"/>
              <a:t>RaDIATE</a:t>
            </a:r>
            <a:r>
              <a:rPr lang="en-US" dirty="0"/>
              <a:t> experiments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7A853-C735-A01E-0E43-A9D27E121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8B2966-AF42-4769-9C2B-6D6E9106D8F5}" type="datetime1">
              <a:rPr lang="en-GB" smtClean="0"/>
              <a:t>30/06/2026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BBE98-5D99-3F00-23AE-0D2BB2D02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5344E-2C4A-0522-0ABB-FFDA5F67D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97FC9A00-A434-25D3-9C90-929B67E5962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040" y="1609850"/>
            <a:ext cx="4428970" cy="29526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C18826-01F7-925E-AFF9-A5AA9D195863}"/>
              </a:ext>
            </a:extLst>
          </p:cNvPr>
          <p:cNvSpPr txBox="1"/>
          <p:nvPr/>
        </p:nvSpPr>
        <p:spPr>
          <a:xfrm>
            <a:off x="8013810" y="4583749"/>
            <a:ext cx="3111429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00" i="1" dirty="0"/>
              <a:t>Handling of the samples during </a:t>
            </a:r>
            <a:r>
              <a:rPr lang="en-US" sz="1100" i="1" dirty="0" err="1"/>
              <a:t>RaDIATE</a:t>
            </a:r>
            <a:r>
              <a:rPr lang="en-US" sz="1100" i="1" dirty="0"/>
              <a:t>-I (2022)</a:t>
            </a:r>
            <a:endParaRPr lang="en-GB" sz="1100" i="1" dirty="0"/>
          </a:p>
        </p:txBody>
      </p:sp>
    </p:spTree>
    <p:extLst>
      <p:ext uri="{BB962C8B-B14F-4D97-AF65-F5344CB8AC3E}">
        <p14:creationId xmlns:p14="http://schemas.microsoft.com/office/powerpoint/2010/main" val="1525982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955A72-910A-A5DD-368B-67BF8E370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7127031" cy="4608512"/>
          </a:xfrm>
        </p:spPr>
        <p:txBody>
          <a:bodyPr/>
          <a:lstStyle/>
          <a:p>
            <a:r>
              <a:rPr lang="en-US" dirty="0" err="1"/>
              <a:t>BeGrid</a:t>
            </a:r>
            <a:r>
              <a:rPr lang="en-US" dirty="0"/>
              <a:t> (2015) </a:t>
            </a:r>
            <a:r>
              <a:rPr lang="en-US" b="0" dirty="0"/>
              <a:t>: </a:t>
            </a:r>
            <a:r>
              <a:rPr lang="en-GB" b="0" dirty="0"/>
              <a:t>Observed thermal shock in Be grades, detected plastic ratcheting under multi-pulse beams</a:t>
            </a:r>
          </a:p>
          <a:p>
            <a:r>
              <a:rPr lang="en-US" dirty="0"/>
              <a:t>BeGrid2 (2018) : </a:t>
            </a:r>
            <a:r>
              <a:rPr lang="en-GB" b="0" dirty="0"/>
              <a:t>First tests on pre-irradiated materials </a:t>
            </a:r>
            <a:r>
              <a:rPr lang="en-US" b="0" dirty="0"/>
              <a:t>(Be, C, Ti, Si), </a:t>
            </a:r>
            <a:r>
              <a:rPr lang="en-GB" b="0" dirty="0"/>
              <a:t>and novel structures</a:t>
            </a:r>
            <a:r>
              <a:rPr lang="en-US" b="0" dirty="0"/>
              <a:t> (nanofibers, metal foams like </a:t>
            </a:r>
            <a:r>
              <a:rPr lang="en-US" b="0" dirty="0" err="1"/>
              <a:t>SiC</a:t>
            </a:r>
            <a:r>
              <a:rPr lang="en-US" b="0" dirty="0"/>
              <a:t>, </a:t>
            </a:r>
            <a:r>
              <a:rPr lang="en-US" b="0" dirty="0" err="1"/>
              <a:t>ZrO</a:t>
            </a:r>
            <a:r>
              <a:rPr lang="en-US" b="0" dirty="0"/>
              <a:t>, Al</a:t>
            </a:r>
            <a:r>
              <a:rPr lang="en-US" b="0" baseline="-25000" dirty="0"/>
              <a:t>2</a:t>
            </a:r>
            <a:r>
              <a:rPr lang="en-US" b="0" dirty="0"/>
              <a:t>O</a:t>
            </a:r>
            <a:r>
              <a:rPr lang="en-US" b="0" baseline="-25000" dirty="0"/>
              <a:t>3</a:t>
            </a:r>
            <a:r>
              <a:rPr lang="en-US" b="0" dirty="0"/>
              <a:t>, RVC)</a:t>
            </a:r>
          </a:p>
          <a:p>
            <a:r>
              <a:rPr lang="en-US" dirty="0" err="1"/>
              <a:t>RaDIATE</a:t>
            </a:r>
            <a:r>
              <a:rPr lang="en-US" dirty="0"/>
              <a:t>-I (2022) : </a:t>
            </a:r>
            <a:r>
              <a:rPr lang="en-GB" b="0" dirty="0"/>
              <a:t>Compared thermal shock in pre- and un-irradiated materials (Be, C, Ti), including beam windows, </a:t>
            </a:r>
            <a:r>
              <a:rPr lang="en-US" b="0" dirty="0"/>
              <a:t>LHC beam dump (</a:t>
            </a:r>
            <a:r>
              <a:rPr lang="en-US" b="0" dirty="0" err="1"/>
              <a:t>Sigraflex</a:t>
            </a:r>
            <a:r>
              <a:rPr lang="en-US" b="0" dirty="0"/>
              <a:t>), </a:t>
            </a:r>
            <a:r>
              <a:rPr lang="en-GB" b="0" dirty="0"/>
              <a:t>neutrino targets, and novel materials (HEAs, nanofibers).</a:t>
            </a:r>
            <a:endParaRPr lang="en-US" b="0" dirty="0"/>
          </a:p>
          <a:p>
            <a:r>
              <a:rPr lang="en-US" dirty="0" err="1"/>
              <a:t>RaDIATE</a:t>
            </a:r>
            <a:r>
              <a:rPr lang="en-US" dirty="0"/>
              <a:t>-II (2025) : </a:t>
            </a:r>
            <a:r>
              <a:rPr lang="en-GB" b="0" dirty="0"/>
              <a:t>Studied dynamic fracture in W and Ti using pre-cracked samples; tested whether beam-driven stress waves can propagate cracks.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409BD5-EF2C-FD6D-1357-32431F8E6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9" y="373063"/>
            <a:ext cx="4895924" cy="607665"/>
          </a:xfrm>
        </p:spPr>
        <p:txBody>
          <a:bodyPr/>
          <a:lstStyle/>
          <a:p>
            <a:r>
              <a:rPr lang="en-US" dirty="0" err="1"/>
              <a:t>RaDIATE</a:t>
            </a:r>
            <a:r>
              <a:rPr lang="en-US" dirty="0"/>
              <a:t> @ HiRadMat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6C2DC-6866-7B5C-E0D1-2AAA5E913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1096D-8074-4D48-8B04-0494E56F0F7A}" type="datetime1">
              <a:rPr lang="en-GB" smtClean="0"/>
              <a:t>30/06/2026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00072-94E9-2F6E-95FB-32B8F63A2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9CCD1-2A3C-8643-B1F6-D6F31047E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8C6A36-2BB8-01C2-F9A1-5D64CA26D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5020" y="1101609"/>
            <a:ext cx="2215281" cy="23056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156171-51EA-E85E-F6F2-41E838ED0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8439" y="1285130"/>
            <a:ext cx="1861856" cy="17931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E92E2A-8C89-32E7-C67C-27B8CDEFE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794" y="3588327"/>
            <a:ext cx="2215016" cy="21325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A7D83A-96F2-B484-C85D-E0A0EB595E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114" y="3952979"/>
            <a:ext cx="1974818" cy="131038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737C015-B220-AE9D-13C1-46B2BB8D9E39}"/>
              </a:ext>
            </a:extLst>
          </p:cNvPr>
          <p:cNvSpPr/>
          <p:nvPr/>
        </p:nvSpPr>
        <p:spPr>
          <a:xfrm>
            <a:off x="8504544" y="2099524"/>
            <a:ext cx="576064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7BAAEF-1176-3782-2F6E-4DA8F3DF0DC0}"/>
              </a:ext>
            </a:extLst>
          </p:cNvPr>
          <p:cNvSpPr/>
          <p:nvPr/>
        </p:nvSpPr>
        <p:spPr>
          <a:xfrm>
            <a:off x="8164920" y="4177184"/>
            <a:ext cx="576064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1084CD-FE36-C05B-8D8B-F0728EFB4034}"/>
              </a:ext>
            </a:extLst>
          </p:cNvPr>
          <p:cNvSpPr/>
          <p:nvPr/>
        </p:nvSpPr>
        <p:spPr>
          <a:xfrm>
            <a:off x="9945298" y="1261713"/>
            <a:ext cx="1861856" cy="18026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689451-32B3-0353-0ACE-F6F59EA0FA78}"/>
              </a:ext>
            </a:extLst>
          </p:cNvPr>
          <p:cNvSpPr/>
          <p:nvPr/>
        </p:nvSpPr>
        <p:spPr>
          <a:xfrm>
            <a:off x="9997136" y="3952979"/>
            <a:ext cx="1974817" cy="13103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DB951C-1353-6F09-5FF2-5CF269D6BEB3}"/>
              </a:ext>
            </a:extLst>
          </p:cNvPr>
          <p:cNvCxnSpPr>
            <a:endCxn id="13" idx="1"/>
          </p:cNvCxnSpPr>
          <p:nvPr/>
        </p:nvCxnSpPr>
        <p:spPr>
          <a:xfrm flipV="1">
            <a:off x="9080608" y="2163021"/>
            <a:ext cx="864690" cy="2605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587BED7-E01B-9C03-45DB-CDD3BD94C476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8740984" y="4503247"/>
            <a:ext cx="1256152" cy="1049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31336B5-E614-3627-E509-9735C210B90C}"/>
              </a:ext>
            </a:extLst>
          </p:cNvPr>
          <p:cNvSpPr txBox="1"/>
          <p:nvPr/>
        </p:nvSpPr>
        <p:spPr>
          <a:xfrm>
            <a:off x="8484471" y="5858634"/>
            <a:ext cx="265366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i="1" dirty="0"/>
              <a:t>HEA samples from </a:t>
            </a:r>
            <a:r>
              <a:rPr lang="en-US" sz="1100" i="1" dirty="0" err="1"/>
              <a:t>RaDIATE</a:t>
            </a:r>
            <a:r>
              <a:rPr lang="en-US" sz="1100" i="1" dirty="0"/>
              <a:t>-II, 10 shots @</a:t>
            </a:r>
            <a:r>
              <a:rPr lang="el-GR" sz="1100" i="1" dirty="0"/>
              <a:t> </a:t>
            </a:r>
            <a:r>
              <a:rPr lang="en-US" sz="1100" i="1" dirty="0"/>
              <a:t>3.75e13 </a:t>
            </a:r>
            <a:r>
              <a:rPr lang="en-US" sz="1100" i="1" dirty="0" err="1"/>
              <a:t>ppp</a:t>
            </a:r>
            <a:r>
              <a:rPr lang="en-US" sz="1100" i="1" dirty="0"/>
              <a:t>, beam size 0.5 mm (1</a:t>
            </a:r>
            <a:r>
              <a:rPr lang="el-GR" sz="1100" i="1" dirty="0"/>
              <a:t>σ)</a:t>
            </a:r>
            <a:endParaRPr lang="en-GB" sz="1100" i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719F74-AFB1-3D8A-9A75-B9909FE147F3}"/>
              </a:ext>
            </a:extLst>
          </p:cNvPr>
          <p:cNvSpPr txBox="1"/>
          <p:nvPr/>
        </p:nvSpPr>
        <p:spPr>
          <a:xfrm>
            <a:off x="8171554" y="240826"/>
            <a:ext cx="327949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i="1" dirty="0"/>
              <a:t>Supported by EURO-LABS and its predecessor EUCARD-2 !!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35016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8A462B-DEF5-A1CC-116B-A12F750C8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90" y="1592263"/>
            <a:ext cx="4799824" cy="4608512"/>
          </a:xfrm>
        </p:spPr>
        <p:txBody>
          <a:bodyPr/>
          <a:lstStyle/>
          <a:p>
            <a:pPr marL="171450" indent="-171450">
              <a:spcBef>
                <a:spcPts val="900"/>
              </a:spcBef>
            </a:pPr>
            <a:r>
              <a:rPr lang="en-US" b="0" u="sng" dirty="0">
                <a:solidFill>
                  <a:schemeClr val="tx2"/>
                </a:solidFill>
                <a:latin typeface="Helvetica" pitchFamily="2" charset="0"/>
              </a:rPr>
              <a:t>Double containment design</a:t>
            </a:r>
            <a:r>
              <a:rPr lang="en-US" b="0" dirty="0">
                <a:solidFill>
                  <a:schemeClr val="tx2"/>
                </a:solidFill>
                <a:latin typeface="Helvetica" pitchFamily="2" charset="0"/>
              </a:rPr>
              <a:t> with outer chamber with a dynamic secondary containment.</a:t>
            </a:r>
          </a:p>
          <a:p>
            <a:pPr marL="171450" indent="-171450">
              <a:spcBef>
                <a:spcPts val="900"/>
              </a:spcBef>
            </a:pPr>
            <a:r>
              <a:rPr lang="en-US" b="0" dirty="0">
                <a:solidFill>
                  <a:schemeClr val="tx2"/>
                </a:solidFill>
                <a:latin typeface="Helvetica" pitchFamily="2" charset="0"/>
              </a:rPr>
              <a:t>Outer chamber maintained at slightly </a:t>
            </a:r>
            <a:r>
              <a:rPr lang="en-US" b="0" u="sng" dirty="0">
                <a:solidFill>
                  <a:schemeClr val="tx2"/>
                </a:solidFill>
                <a:latin typeface="Helvetica" pitchFamily="2" charset="0"/>
              </a:rPr>
              <a:t>negative pressure using vacuum cleaner.</a:t>
            </a:r>
          </a:p>
          <a:p>
            <a:pPr marL="171450" indent="-171450">
              <a:spcBef>
                <a:spcPts val="900"/>
              </a:spcBef>
            </a:pPr>
            <a:r>
              <a:rPr lang="en-US" b="0" u="sng" dirty="0">
                <a:solidFill>
                  <a:schemeClr val="tx2"/>
                </a:solidFill>
                <a:latin typeface="Helvetica"/>
                <a:cs typeface="Helvetica"/>
              </a:rPr>
              <a:t>Hermetically</a:t>
            </a:r>
            <a:r>
              <a:rPr lang="en-US" b="0" dirty="0">
                <a:solidFill>
                  <a:schemeClr val="tx2"/>
                </a:solidFill>
                <a:latin typeface="Helvetica"/>
                <a:cs typeface="Helvetica"/>
              </a:rPr>
              <a:t> sealed and </a:t>
            </a:r>
            <a:r>
              <a:rPr lang="en-US" b="0" u="sng" dirty="0">
                <a:solidFill>
                  <a:schemeClr val="tx2"/>
                </a:solidFill>
                <a:latin typeface="Helvetica"/>
                <a:cs typeface="Helvetica"/>
              </a:rPr>
              <a:t>vacuum</a:t>
            </a:r>
            <a:r>
              <a:rPr lang="en-US" b="0" dirty="0">
                <a:solidFill>
                  <a:schemeClr val="tx2"/>
                </a:solidFill>
                <a:latin typeface="Helvetica"/>
                <a:cs typeface="Helvetica"/>
              </a:rPr>
              <a:t> sealed inner containment boxes.</a:t>
            </a:r>
          </a:p>
          <a:p>
            <a:pPr marL="0" indent="0">
              <a:spcBef>
                <a:spcPts val="900"/>
              </a:spcBef>
              <a:buNone/>
            </a:pPr>
            <a:r>
              <a:rPr lang="en-US" dirty="0">
                <a:solidFill>
                  <a:schemeClr val="tx2"/>
                </a:solidFill>
                <a:latin typeface="Helvetica"/>
                <a:cs typeface="Helvetica"/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chemeClr val="tx2"/>
                </a:solidFill>
                <a:latin typeface="Helvetica"/>
                <a:cs typeface="Helvetica"/>
              </a:rPr>
              <a:t> Typical example of the facility's flexibility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3CC363-5F3A-DD39-B3FF-D9B2E5E67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RaDIATE</a:t>
            </a:r>
            <a:r>
              <a:rPr lang="en-US" dirty="0"/>
              <a:t>-II</a:t>
            </a:r>
            <a:br>
              <a:rPr lang="en-US" dirty="0"/>
            </a:br>
            <a:r>
              <a:rPr lang="en-US" sz="3200" b="0" i="1" dirty="0"/>
              <a:t>Experimental setup </a:t>
            </a:r>
            <a:endParaRPr lang="en-GB" b="0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B752C-DE41-85AE-8B0E-AE427759A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BD0471-5853-4E74-80A5-5138CFA5594A}" type="datetime1">
              <a:rPr lang="en-GB" smtClean="0"/>
              <a:t>30/06/2026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73C1D-54DC-8555-21C4-A131E9B34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436E5-4DE9-BBD4-FAE6-F072B8C6D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24E09C-D8AF-34B5-F2E7-E595560EF2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207813" y="1188661"/>
            <a:ext cx="6936126" cy="463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42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9B33F-BB6C-F73A-C5DA-12D33E008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642335-2B1D-E1B8-2E35-2FF1C078A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RaDIATE</a:t>
            </a:r>
            <a:r>
              <a:rPr lang="en-US" dirty="0"/>
              <a:t>-II</a:t>
            </a:r>
            <a:br>
              <a:rPr lang="en-US" dirty="0"/>
            </a:br>
            <a:r>
              <a:rPr lang="en-US" sz="3200" b="0" i="1" dirty="0"/>
              <a:t>Installation</a:t>
            </a:r>
            <a:endParaRPr lang="en-GB" sz="3200" b="0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68D61-7A4D-0CB3-5B95-8049AD217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9560CE-73F3-4232-AE75-0B13925E4659}" type="datetime1">
              <a:rPr lang="en-GB" smtClean="0"/>
              <a:t>30/06/2026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058030-9FE8-2598-44CE-61D5D78A8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C59E3-B2AD-A570-7214-75A4D3962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12" name="Picture 11" descr="A large industrial plant with many machines&#10;&#10;AI-generated content may be incorrect.">
            <a:extLst>
              <a:ext uri="{FF2B5EF4-FFF2-40B4-BE49-F238E27FC236}">
                <a16:creationId xmlns:a16="http://schemas.microsoft.com/office/drawing/2014/main" id="{ACECF367-C7EC-2B97-B71F-6B202E89B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527" y="362685"/>
            <a:ext cx="3581371" cy="2686029"/>
          </a:xfrm>
          <a:prstGeom prst="rect">
            <a:avLst/>
          </a:prstGeom>
        </p:spPr>
      </p:pic>
      <p:pic>
        <p:nvPicPr>
          <p:cNvPr id="9" name="Picture 8" descr="A machine in a factory&#10;&#10;AI-generated content may be incorrect.">
            <a:extLst>
              <a:ext uri="{FF2B5EF4-FFF2-40B4-BE49-F238E27FC236}">
                <a16:creationId xmlns:a16="http://schemas.microsoft.com/office/drawing/2014/main" id="{93B8E021-2736-763A-0ABC-32FB7D3F1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3438" y="362686"/>
            <a:ext cx="3581371" cy="2686030"/>
          </a:xfrm>
          <a:prstGeom prst="rect">
            <a:avLst/>
          </a:prstGeom>
        </p:spPr>
      </p:pic>
      <p:pic>
        <p:nvPicPr>
          <p:cNvPr id="10" name="Picture 9" descr="A person working on a machine&#10;&#10;AI-generated content may be incorrect.">
            <a:extLst>
              <a:ext uri="{FF2B5EF4-FFF2-40B4-BE49-F238E27FC236}">
                <a16:creationId xmlns:a16="http://schemas.microsoft.com/office/drawing/2014/main" id="{D4505098-AA91-43FA-6E27-36A091674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4982" y="2255805"/>
            <a:ext cx="4495190" cy="3371393"/>
          </a:xfrm>
          <a:prstGeom prst="rect">
            <a:avLst/>
          </a:prstGeom>
        </p:spPr>
      </p:pic>
      <p:pic>
        <p:nvPicPr>
          <p:cNvPr id="13" name="Picture 12" descr="A machine with wires and wires&#10;&#10;AI-generated content may be incorrect.">
            <a:extLst>
              <a:ext uri="{FF2B5EF4-FFF2-40B4-BE49-F238E27FC236}">
                <a16:creationId xmlns:a16="http://schemas.microsoft.com/office/drawing/2014/main" id="{204E11FC-4C5E-4B96-CF56-88EDF68359A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834" t="24933" r="42893" b="15681"/>
          <a:stretch>
            <a:fillRect/>
          </a:stretch>
        </p:blipFill>
        <p:spPr>
          <a:xfrm rot="5400000">
            <a:off x="4517395" y="2915148"/>
            <a:ext cx="2937532" cy="3571474"/>
          </a:xfrm>
          <a:prstGeom prst="rect">
            <a:avLst/>
          </a:prstGeom>
        </p:spPr>
      </p:pic>
      <p:pic>
        <p:nvPicPr>
          <p:cNvPr id="14" name="Picture 13" descr="A machine with pipes and wires&#10;&#10;AI-generated content may be incorrect.">
            <a:extLst>
              <a:ext uri="{FF2B5EF4-FFF2-40B4-BE49-F238E27FC236}">
                <a16:creationId xmlns:a16="http://schemas.microsoft.com/office/drawing/2014/main" id="{6596FFD2-8B98-60A7-EE9F-6BE4122BDC6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2222"/>
          <a:stretch/>
        </p:blipFill>
        <p:spPr>
          <a:xfrm rot="5400000">
            <a:off x="8377560" y="2879351"/>
            <a:ext cx="3033125" cy="35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03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83DBBF-87AD-03D9-E108-3983E001D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t">
            <a:normAutofit/>
          </a:bodyPr>
          <a:lstStyle/>
          <a:p>
            <a:r>
              <a:rPr lang="en-GB" dirty="0"/>
              <a:t>Overview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727DB7-AD46-10DE-3090-020C9C2CCE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039941" cy="4602117"/>
          </a:xfrm>
        </p:spPr>
        <p:txBody>
          <a:bodyPr wrap="square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HiRadMat Facility at CERN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Overview of EURO</a:t>
            </a:r>
            <a:r>
              <a:rPr lang="el-GR" dirty="0"/>
              <a:t>-</a:t>
            </a:r>
            <a:r>
              <a:rPr lang="en-GB" dirty="0"/>
              <a:t>LABS supported experiments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2 highlights of large experiments </a:t>
            </a:r>
            <a:endParaRPr lang="en-GB" dirty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EURO</a:t>
            </a:r>
            <a:r>
              <a:rPr lang="el-GR" dirty="0"/>
              <a:t>-</a:t>
            </a:r>
            <a:r>
              <a:rPr lang="en-GB" dirty="0"/>
              <a:t>LABS supported technical workshops</a:t>
            </a:r>
            <a:endParaRPr lang="en-GB" dirty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Outreach &amp;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Gender &amp; age </a:t>
            </a:r>
            <a:r>
              <a:rPr lang="en-GB" dirty="0"/>
              <a:t>statistics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Future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2C200-F777-E433-F273-94430B7C7C2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F9410E4-61B5-DD44-9DE0-B61071173AF9}" type="slidenum">
              <a:rPr lang="en-US" smtClean="0"/>
              <a:pPr>
                <a:spcAft>
                  <a:spcPts val="600"/>
                </a:spcAft>
                <a:defRPr/>
              </a:pPr>
              <a:t>2</a:t>
            </a:fld>
            <a:endParaRPr lang="en-US"/>
          </a:p>
        </p:txBody>
      </p:sp>
      <p:pic>
        <p:nvPicPr>
          <p:cNvPr id="8" name="Picture 7" descr="A long shot of a tunnel&#10;&#10;AI-generated content may be incorrect.">
            <a:extLst>
              <a:ext uri="{FF2B5EF4-FFF2-40B4-BE49-F238E27FC236}">
                <a16:creationId xmlns:a16="http://schemas.microsoft.com/office/drawing/2014/main" id="{1A9D7D58-A3D5-D091-8D60-921633985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2833" y="1464343"/>
            <a:ext cx="6024562" cy="402139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sx="1000" sy="1000" algn="ctr" rotWithShape="0">
              <a:srgbClr val="000000">
                <a:alpha val="99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A72705-5777-3582-A341-ADBE168A5C99}"/>
              </a:ext>
            </a:extLst>
          </p:cNvPr>
          <p:cNvSpPr/>
          <p:nvPr/>
        </p:nvSpPr>
        <p:spPr>
          <a:xfrm>
            <a:off x="5732833" y="1439335"/>
            <a:ext cx="6055942" cy="4046403"/>
          </a:xfrm>
          <a:prstGeom prst="rect">
            <a:avLst/>
          </a:prstGeom>
          <a:noFill/>
          <a:ln w="38100">
            <a:solidFill>
              <a:srgbClr val="0033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99897AA-E4FE-1836-D019-86C81FE10E6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1E898-C662-E710-0FC6-482B0662BC3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500A66E-2014-4005-AC5F-27708FFF0F72}" type="datetime1">
              <a:rPr lang="en-GB" smtClean="0"/>
              <a:t>30/06/2026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62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FB40B5-2AF3-D07A-442B-34BB6156B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RaDIATE</a:t>
            </a:r>
            <a:r>
              <a:rPr lang="en-US" dirty="0"/>
              <a:t> Collaboration</a:t>
            </a:r>
            <a:br>
              <a:rPr lang="en-US" dirty="0"/>
            </a:br>
            <a:r>
              <a:rPr lang="en-US" b="0" i="1" dirty="0"/>
              <a:t>Publications, Presentations &amp; Outreach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9AF41-2FA2-AA7B-5858-E3DB464E5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1023B-9501-6488-1EEE-C7FE963A3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234CFA-9A08-B221-9D8F-F98F8B95C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89" y="4674688"/>
            <a:ext cx="6707819" cy="15357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687887-25BB-8827-49B0-392EAF405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92565"/>
            <a:ext cx="5426549" cy="29072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8B497C-8075-172F-CB17-E2EAE0AAFB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6838" r="13567"/>
          <a:stretch>
            <a:fillRect/>
          </a:stretch>
        </p:blipFill>
        <p:spPr>
          <a:xfrm>
            <a:off x="7608168" y="4671084"/>
            <a:ext cx="3744416" cy="15247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FAB593-8B9B-F32D-B3E4-E9F7BCB904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619" y="1576127"/>
            <a:ext cx="5278960" cy="290720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2DF04BD-81C1-0A66-536E-4E8B7B0CAD13}"/>
              </a:ext>
            </a:extLst>
          </p:cNvPr>
          <p:cNvSpPr/>
          <p:nvPr/>
        </p:nvSpPr>
        <p:spPr>
          <a:xfrm>
            <a:off x="670619" y="1576127"/>
            <a:ext cx="5278960" cy="2907204"/>
          </a:xfrm>
          <a:prstGeom prst="rect">
            <a:avLst/>
          </a:prstGeom>
          <a:noFill/>
          <a:ln w="38100">
            <a:solidFill>
              <a:srgbClr val="0033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F41C76B-C34D-6A09-FF0E-F2A1282B7BAC}"/>
              </a:ext>
            </a:extLst>
          </p:cNvPr>
          <p:cNvSpPr/>
          <p:nvPr/>
        </p:nvSpPr>
        <p:spPr>
          <a:xfrm>
            <a:off x="6082513" y="1575824"/>
            <a:ext cx="5440036" cy="2907507"/>
          </a:xfrm>
          <a:prstGeom prst="rect">
            <a:avLst/>
          </a:prstGeom>
          <a:noFill/>
          <a:ln w="38100">
            <a:solidFill>
              <a:srgbClr val="0033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2F2C2A5-956A-5FBB-2ABE-A413A3832D4E}"/>
              </a:ext>
            </a:extLst>
          </p:cNvPr>
          <p:cNvSpPr/>
          <p:nvPr/>
        </p:nvSpPr>
        <p:spPr>
          <a:xfrm>
            <a:off x="523378" y="4674688"/>
            <a:ext cx="6710530" cy="1535754"/>
          </a:xfrm>
          <a:prstGeom prst="rect">
            <a:avLst/>
          </a:prstGeom>
          <a:noFill/>
          <a:ln w="38100">
            <a:solidFill>
              <a:srgbClr val="0033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D1DEF7-E783-86EC-A54D-73E3F8E88CA2}"/>
              </a:ext>
            </a:extLst>
          </p:cNvPr>
          <p:cNvSpPr/>
          <p:nvPr/>
        </p:nvSpPr>
        <p:spPr>
          <a:xfrm>
            <a:off x="7608168" y="4674687"/>
            <a:ext cx="3744416" cy="1526657"/>
          </a:xfrm>
          <a:prstGeom prst="rect">
            <a:avLst/>
          </a:prstGeom>
          <a:noFill/>
          <a:ln w="38100">
            <a:solidFill>
              <a:srgbClr val="0033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D24B1C-DC34-94A4-2957-79A79EB70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A7C388-67B6-4E8D-A2F2-02985F2BC419}" type="datetime1">
              <a:rPr lang="en-GB" smtClean="0"/>
              <a:t>30/06/2026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838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4EB62-204B-4067-53DF-00927AF86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358478-1EFF-45B5-328B-6AC109F53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RaDIATE</a:t>
            </a:r>
            <a:r>
              <a:rPr lang="en-US" dirty="0"/>
              <a:t> Collaboration</a:t>
            </a:r>
            <a:br>
              <a:rPr lang="en-US" dirty="0"/>
            </a:br>
            <a:r>
              <a:rPr lang="en-US" b="0" i="1" dirty="0"/>
              <a:t>Publications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FEECA-0E03-124A-3EFE-B8C40F86F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019E98-BD17-1AA9-7E78-D26C8DC4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CE67E4-4C7E-3962-1D1A-399B1A091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89" y="4674688"/>
            <a:ext cx="6707819" cy="15357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DC9BBB-A49A-97A4-3B78-BBBAF8497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92565"/>
            <a:ext cx="5426549" cy="29072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9D2B64-3355-A76C-BBCC-74F0D50B35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6838" r="13567"/>
          <a:stretch>
            <a:fillRect/>
          </a:stretch>
        </p:blipFill>
        <p:spPr>
          <a:xfrm>
            <a:off x="7608168" y="4671084"/>
            <a:ext cx="3744416" cy="15247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FF5BAA-2A13-07A7-E862-D564F9744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619" y="1576127"/>
            <a:ext cx="5278960" cy="290720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7E5D5D4-FBB0-892C-6F8E-68C6310B6E00}"/>
              </a:ext>
            </a:extLst>
          </p:cNvPr>
          <p:cNvSpPr/>
          <p:nvPr/>
        </p:nvSpPr>
        <p:spPr>
          <a:xfrm>
            <a:off x="670619" y="1576127"/>
            <a:ext cx="5278960" cy="2907204"/>
          </a:xfrm>
          <a:prstGeom prst="rect">
            <a:avLst/>
          </a:prstGeom>
          <a:noFill/>
          <a:ln w="38100">
            <a:solidFill>
              <a:srgbClr val="0033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87FAC0C-8296-371D-8833-17D2D775AC1E}"/>
              </a:ext>
            </a:extLst>
          </p:cNvPr>
          <p:cNvSpPr/>
          <p:nvPr/>
        </p:nvSpPr>
        <p:spPr>
          <a:xfrm>
            <a:off x="6082513" y="1575824"/>
            <a:ext cx="5440036" cy="2907507"/>
          </a:xfrm>
          <a:prstGeom prst="rect">
            <a:avLst/>
          </a:prstGeom>
          <a:noFill/>
          <a:ln w="38100">
            <a:solidFill>
              <a:srgbClr val="0033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57F386-E202-7045-9270-B09AABE0F22A}"/>
              </a:ext>
            </a:extLst>
          </p:cNvPr>
          <p:cNvSpPr/>
          <p:nvPr/>
        </p:nvSpPr>
        <p:spPr>
          <a:xfrm>
            <a:off x="523378" y="4674688"/>
            <a:ext cx="6710530" cy="1535754"/>
          </a:xfrm>
          <a:prstGeom prst="rect">
            <a:avLst/>
          </a:prstGeom>
          <a:noFill/>
          <a:ln w="38100">
            <a:solidFill>
              <a:srgbClr val="0033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F2B9A64-0B8A-6ED6-795E-48E38D816514}"/>
              </a:ext>
            </a:extLst>
          </p:cNvPr>
          <p:cNvSpPr/>
          <p:nvPr/>
        </p:nvSpPr>
        <p:spPr>
          <a:xfrm>
            <a:off x="7608168" y="4674687"/>
            <a:ext cx="3744416" cy="1526657"/>
          </a:xfrm>
          <a:prstGeom prst="rect">
            <a:avLst/>
          </a:prstGeom>
          <a:noFill/>
          <a:ln w="38100">
            <a:solidFill>
              <a:srgbClr val="0033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B8F44C-99A8-C330-E1DE-692D261C7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A7C388-67B6-4E8D-A2F2-02985F2BC419}" type="datetime1">
              <a:rPr lang="en-GB" smtClean="0"/>
              <a:t>30/06/2026</a:t>
            </a:fld>
            <a:endParaRPr lang="en-US" dirty="0"/>
          </a:p>
        </p:txBody>
      </p:sp>
      <p:pic>
        <p:nvPicPr>
          <p:cNvPr id="7" name="Picture 6" descr="A person holding a cellphone&#10;&#10;AI-generated content may be incorrect.">
            <a:extLst>
              <a:ext uri="{FF2B5EF4-FFF2-40B4-BE49-F238E27FC236}">
                <a16:creationId xmlns:a16="http://schemas.microsoft.com/office/drawing/2014/main" id="{2F73A384-31EF-139F-5F6B-754CEBB323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7363" y="1276350"/>
            <a:ext cx="7719333" cy="511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61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1554304-9FE9-2B21-5D16-5BE836661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3472010" cy="4573041"/>
          </a:xfrm>
        </p:spPr>
        <p:txBody>
          <a:bodyPr/>
          <a:lstStyle/>
          <a:p>
            <a:r>
              <a:rPr lang="en-US" dirty="0"/>
              <a:t>Over the 4 years, 12 very complicated experimental projects have been successfully completed.</a:t>
            </a:r>
          </a:p>
          <a:p>
            <a:r>
              <a:rPr lang="en-US" dirty="0"/>
              <a:t>The facility remains in high demand also given the upcoming LS3</a:t>
            </a:r>
          </a:p>
          <a:p>
            <a:r>
              <a:rPr lang="en-US" dirty="0"/>
              <a:t>But not only experiments in the facility…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6DA09C-CC97-834D-E00D-E3FF50C81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experiments over the years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33525-1FE9-3E84-5BF9-BAF00EB61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99ABB-65D8-B584-513C-E7030156E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2FFC2D-43DB-4E77-AB42-62E28BB17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4E800C-FBFA-472E-8352-A98743F1D214}" type="datetime1">
              <a:rPr lang="en-GB" smtClean="0"/>
              <a:t>30/06/2026</a:t>
            </a:fld>
            <a:endParaRPr lang="en-US" dirty="0"/>
          </a:p>
        </p:txBody>
      </p:sp>
      <p:pic>
        <p:nvPicPr>
          <p:cNvPr id="8" name="Picture 7" descr="A graph of a graph&#10;&#10;AI-generated content may be incorrect.">
            <a:extLst>
              <a:ext uri="{FF2B5EF4-FFF2-40B4-BE49-F238E27FC236}">
                <a16:creationId xmlns:a16="http://schemas.microsoft.com/office/drawing/2014/main" id="{BDB804E5-5DE5-104A-DF7F-455842D3D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571" y="1296254"/>
            <a:ext cx="8207829" cy="454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54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B81499-EF93-B224-16FD-DBD5AFDE1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496" y="2564904"/>
            <a:ext cx="9073008" cy="607665"/>
          </a:xfrm>
        </p:spPr>
        <p:txBody>
          <a:bodyPr/>
          <a:lstStyle/>
          <a:p>
            <a:pPr algn="ctr"/>
            <a:r>
              <a:rPr lang="en-US" dirty="0"/>
              <a:t>Technical Workshops – Critical activities supported by EURO-LABS</a:t>
            </a:r>
            <a:br>
              <a:rPr lang="en-US" dirty="0"/>
            </a:br>
            <a:br>
              <a:rPr lang="en-US" dirty="0"/>
            </a:br>
            <a:r>
              <a:rPr lang="en-US" sz="2800" dirty="0"/>
              <a:t>Putting external teams together with CERN experts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413E2-6187-38CE-234F-6463C6839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0A9316-F7C8-4B6F-9E11-849922724F54}" type="datetime1">
              <a:rPr lang="en-GB" smtClean="0"/>
              <a:t>30/06/2026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D57F86-B630-470A-998D-715C2BDBB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42443-8C6B-910A-B565-336290D46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191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6EE0821-A0C0-5338-A7F7-EDFF6AEF6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0235" y="3017251"/>
            <a:ext cx="4398791" cy="2751965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08AD56-AEE0-9F8C-8B4D-0FE9624912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GB" dirty="0"/>
              <a:t>Update of the FLUKA model of </a:t>
            </a:r>
            <a:r>
              <a:rPr lang="en-GB" dirty="0" err="1"/>
              <a:t>HiRadMat’s</a:t>
            </a:r>
            <a:r>
              <a:rPr lang="en-GB" dirty="0"/>
              <a:t> beam dump geometry using traditional and unstructured mesh methods, and comparison of resulting particle fluence spectra for radiation protection studies.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E86032-0770-1A47-9B34-7369C3247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Workshops</a:t>
            </a:r>
            <a:br>
              <a:rPr lang="en-US" dirty="0"/>
            </a:br>
            <a:r>
              <a:rPr lang="en-US" b="0" i="1" dirty="0"/>
              <a:t>Radiation Protection Studies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B1CAD-4CB8-E23E-1F9D-F81418564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2BD44-990E-BEBE-F35A-F3FC1A20A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C3C9C2-9FE4-3D75-02BE-9AFCC0D6B868}"/>
              </a:ext>
            </a:extLst>
          </p:cNvPr>
          <p:cNvSpPr/>
          <p:nvPr/>
        </p:nvSpPr>
        <p:spPr>
          <a:xfrm>
            <a:off x="623476" y="2905844"/>
            <a:ext cx="5681487" cy="2869044"/>
          </a:xfrm>
          <a:prstGeom prst="rect">
            <a:avLst/>
          </a:prstGeom>
          <a:noFill/>
          <a:ln w="38100">
            <a:solidFill>
              <a:srgbClr val="0033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254A65-984B-3AEF-208F-9307D20D5FE2}"/>
              </a:ext>
            </a:extLst>
          </p:cNvPr>
          <p:cNvSpPr/>
          <p:nvPr/>
        </p:nvSpPr>
        <p:spPr>
          <a:xfrm>
            <a:off x="6790629" y="2902222"/>
            <a:ext cx="4560319" cy="2880422"/>
          </a:xfrm>
          <a:prstGeom prst="rect">
            <a:avLst/>
          </a:prstGeom>
          <a:noFill/>
          <a:ln w="38100">
            <a:solidFill>
              <a:srgbClr val="0033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F9E6F0-86F8-B61B-D87E-F3E1CB7ACFE9}"/>
              </a:ext>
            </a:extLst>
          </p:cNvPr>
          <p:cNvSpPr txBox="1"/>
          <p:nvPr/>
        </p:nvSpPr>
        <p:spPr>
          <a:xfrm>
            <a:off x="8575675" y="482188"/>
            <a:ext cx="314188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i="1" dirty="0"/>
              <a:t>Courtesy of Lorenzo FORLANI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E4FDB-7FC0-83E4-10FE-C51EAD0D6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0C6C3E-9C0F-4CF3-AD00-DC8667B5D856}" type="datetime1">
              <a:rPr lang="en-GB" smtClean="0"/>
              <a:t>30/06/2026</a:t>
            </a:fld>
            <a:endParaRPr lang="en-US" dirty="0"/>
          </a:p>
        </p:txBody>
      </p:sp>
      <p:pic>
        <p:nvPicPr>
          <p:cNvPr id="9" name="Picture 8">
            <a:hlinkClick r:id="rId3"/>
            <a:extLst>
              <a:ext uri="{FF2B5EF4-FFF2-40B4-BE49-F238E27FC236}">
                <a16:creationId xmlns:a16="http://schemas.microsoft.com/office/drawing/2014/main" id="{5EF2E988-7F90-11D5-3296-C08C6EA3D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00" y="2996952"/>
            <a:ext cx="5354648" cy="277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80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66B03-0D64-A872-DD8B-3A57596FB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8BDAFD8-0924-FC63-6850-810FF6D4B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11376024" cy="4608512"/>
          </a:xfrm>
        </p:spPr>
        <p:txBody>
          <a:bodyPr/>
          <a:lstStyle/>
          <a:p>
            <a:pPr algn="just"/>
            <a:r>
              <a:rPr lang="en-GB" dirty="0"/>
              <a:t>Image analysis of facility diagnostics: framework to estimate median background, identify camera systematic noise, and subtract it from the signal.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6D1FB7-6FCC-F381-53CF-8421E1153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063"/>
            <a:ext cx="11531813" cy="1066800"/>
          </a:xfrm>
        </p:spPr>
        <p:txBody>
          <a:bodyPr/>
          <a:lstStyle/>
          <a:p>
            <a:r>
              <a:rPr lang="en-US" dirty="0"/>
              <a:t>Technical Workshops</a:t>
            </a:r>
            <a:br>
              <a:rPr lang="en-US" dirty="0"/>
            </a:br>
            <a:r>
              <a:rPr lang="en-US" b="0" i="1" dirty="0"/>
              <a:t>Software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2662C-ACBD-565D-81F0-2216D76D7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76A13-055D-43FD-56B7-C8ACF3A47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EB408F-8324-2F16-9D4C-95D27316B781}"/>
              </a:ext>
            </a:extLst>
          </p:cNvPr>
          <p:cNvSpPr/>
          <p:nvPr/>
        </p:nvSpPr>
        <p:spPr>
          <a:xfrm>
            <a:off x="1631503" y="2545435"/>
            <a:ext cx="3672409" cy="3655340"/>
          </a:xfrm>
          <a:prstGeom prst="rect">
            <a:avLst/>
          </a:prstGeom>
          <a:noFill/>
          <a:ln w="38100">
            <a:solidFill>
              <a:srgbClr val="0033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2CF148-E57D-7BA8-D79B-14A870E3DFDB}"/>
              </a:ext>
            </a:extLst>
          </p:cNvPr>
          <p:cNvSpPr/>
          <p:nvPr/>
        </p:nvSpPr>
        <p:spPr>
          <a:xfrm>
            <a:off x="6107100" y="2543055"/>
            <a:ext cx="4351348" cy="3641032"/>
          </a:xfrm>
          <a:prstGeom prst="rect">
            <a:avLst/>
          </a:prstGeom>
          <a:noFill/>
          <a:ln w="38100">
            <a:solidFill>
              <a:srgbClr val="0033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8BCDE3-06F5-CF12-E9A0-ABDAC3F50AAD}"/>
              </a:ext>
            </a:extLst>
          </p:cNvPr>
          <p:cNvSpPr txBox="1"/>
          <p:nvPr/>
        </p:nvSpPr>
        <p:spPr>
          <a:xfrm>
            <a:off x="8575675" y="482188"/>
            <a:ext cx="336412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i="1" dirty="0"/>
              <a:t>Courtesy of Vasiliki TSOUKNIDA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5A392-BBE3-FCAF-A6E3-C66F4FC83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4A1294-B30B-4924-AB0A-41437EF705CE}" type="datetime1">
              <a:rPr lang="en-GB" smtClean="0"/>
              <a:t>30/06/2026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98AC7C-FFAB-7D4D-EE97-85534D8D7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2" y="2656721"/>
            <a:ext cx="3468310" cy="34387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651CC1-CA37-DD99-77CF-DDF189D76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426" y="2598698"/>
            <a:ext cx="3547439" cy="352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435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CE8487-D338-E2F2-E674-A643B140A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302" y="3007407"/>
            <a:ext cx="4126139" cy="841828"/>
          </a:xfrm>
        </p:spPr>
        <p:txBody>
          <a:bodyPr/>
          <a:lstStyle/>
          <a:p>
            <a:r>
              <a:rPr lang="en-GB" dirty="0">
                <a:cs typeface="Arial"/>
              </a:rPr>
              <a:t>Outreach &amp; Events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C5E84-C40D-B141-2957-0592C4D0B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15B75E-2CB7-4311-BB1F-3C7F26E91BFB}" type="datetime1">
              <a:rPr lang="en-GB" smtClean="0"/>
              <a:t>30/06/2026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EAE1D-CE45-B5B5-5379-784105875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AF94E-3E72-46CE-6D75-9FC99B99B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958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C757E-DBBE-D521-188A-D8B1F4813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39C2D8-A5AD-BF97-EB28-5AE1FF374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259962"/>
            <a:ext cx="11376025" cy="574054"/>
          </a:xfrm>
        </p:spPr>
        <p:txBody>
          <a:bodyPr/>
          <a:lstStyle/>
          <a:p>
            <a:r>
              <a:rPr lang="en-US" dirty="0"/>
              <a:t>Two professional videographers covered the FIREBALL-IV experiment with material published by CERN’s official channels (more than 1.2 m followers)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C4E3-5E8A-45AD-66B1-5E1D16D63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Outreach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089DF-3F84-1391-665B-FB7363D6D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E0494-9551-18A6-4907-C45BFA0DD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57FDA-46D9-A66E-6215-3ED08EA85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FA5A64-A855-43FB-A224-124D60E9E16C}" type="datetime1">
              <a:rPr lang="en-GB" smtClean="0"/>
              <a:t>30/06/2026</a:t>
            </a:fld>
            <a:endParaRPr lang="en-US" dirty="0"/>
          </a:p>
        </p:txBody>
      </p:sp>
      <p:pic>
        <p:nvPicPr>
          <p:cNvPr id="12" name="Picture 11">
            <a:hlinkClick r:id="rId2"/>
            <a:extLst>
              <a:ext uri="{FF2B5EF4-FFF2-40B4-BE49-F238E27FC236}">
                <a16:creationId xmlns:a16="http://schemas.microsoft.com/office/drawing/2014/main" id="{08C19610-5633-6C75-9DBB-C7E2A36E7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2288091"/>
            <a:ext cx="4114611" cy="38518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1F019D-CA55-2D3E-6DA8-30837E2A4A02}"/>
              </a:ext>
            </a:extLst>
          </p:cNvPr>
          <p:cNvSpPr/>
          <p:nvPr/>
        </p:nvSpPr>
        <p:spPr>
          <a:xfrm>
            <a:off x="911424" y="2288092"/>
            <a:ext cx="4114611" cy="3851894"/>
          </a:xfrm>
          <a:prstGeom prst="rect">
            <a:avLst/>
          </a:prstGeom>
          <a:noFill/>
          <a:ln w="38100">
            <a:solidFill>
              <a:srgbClr val="0033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C88636-0F4B-5C23-D932-3878D8F55971}"/>
              </a:ext>
            </a:extLst>
          </p:cNvPr>
          <p:cNvSpPr/>
          <p:nvPr/>
        </p:nvSpPr>
        <p:spPr>
          <a:xfrm>
            <a:off x="3145803" y="3068960"/>
            <a:ext cx="1736216" cy="2952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hlinkClick r:id="rId4"/>
            <a:extLst>
              <a:ext uri="{FF2B5EF4-FFF2-40B4-BE49-F238E27FC236}">
                <a16:creationId xmlns:a16="http://schemas.microsoft.com/office/drawing/2014/main" id="{17EF75C8-968A-9770-DA14-CC9737432D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3306" y="2288091"/>
            <a:ext cx="5847270" cy="3860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A94897A-0678-9462-75F6-5BB1E2D4690A}"/>
              </a:ext>
            </a:extLst>
          </p:cNvPr>
          <p:cNvSpPr/>
          <p:nvPr/>
        </p:nvSpPr>
        <p:spPr>
          <a:xfrm>
            <a:off x="5433306" y="2278957"/>
            <a:ext cx="6135302" cy="3869199"/>
          </a:xfrm>
          <a:prstGeom prst="rect">
            <a:avLst/>
          </a:prstGeom>
          <a:noFill/>
          <a:ln w="38100">
            <a:solidFill>
              <a:srgbClr val="0033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002034-3591-1CF7-61A3-269449B0616E}"/>
              </a:ext>
            </a:extLst>
          </p:cNvPr>
          <p:cNvSpPr/>
          <p:nvPr/>
        </p:nvSpPr>
        <p:spPr>
          <a:xfrm>
            <a:off x="9371522" y="4725144"/>
            <a:ext cx="2053070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D15CF0-1763-2204-3810-71C8A06150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2979" y="3977111"/>
            <a:ext cx="1541864" cy="7480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A01203-D80F-CC62-8BBA-455E69CDC6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7125" y="4891720"/>
            <a:ext cx="1541864" cy="74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32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630CC1-1BC9-3DFF-17B7-D3E6DA571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9" y="373063"/>
            <a:ext cx="11160620" cy="463649"/>
          </a:xfrm>
        </p:spPr>
        <p:txBody>
          <a:bodyPr/>
          <a:lstStyle/>
          <a:p>
            <a:r>
              <a:rPr lang="en-US" dirty="0"/>
              <a:t>Outreach &amp; Networking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E7743-7D14-A563-A21F-19BF9F6DF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445BD-6EFE-3CD6-6462-50CDAE996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24B400-8C5B-CBE2-2DFD-EF160189CE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753" b="18301"/>
          <a:stretch>
            <a:fillRect/>
          </a:stretch>
        </p:blipFill>
        <p:spPr>
          <a:xfrm>
            <a:off x="5973967" y="1483451"/>
            <a:ext cx="2829344" cy="16727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CE4C96-8214-BDD4-8147-1406D02F1D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330" t="800" r="6583" b="22649"/>
          <a:stretch>
            <a:fillRect/>
          </a:stretch>
        </p:blipFill>
        <p:spPr>
          <a:xfrm>
            <a:off x="3068122" y="1505889"/>
            <a:ext cx="2804348" cy="16560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9902E3-A2C8-C7BF-678F-EAD9171676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812" b="37364"/>
          <a:stretch>
            <a:fillRect/>
          </a:stretch>
        </p:blipFill>
        <p:spPr>
          <a:xfrm>
            <a:off x="119336" y="1491324"/>
            <a:ext cx="2804347" cy="16606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2C5BF2F-2AFB-0598-3702-373E69976519}"/>
              </a:ext>
            </a:extLst>
          </p:cNvPr>
          <p:cNvSpPr/>
          <p:nvPr/>
        </p:nvSpPr>
        <p:spPr>
          <a:xfrm>
            <a:off x="137281" y="1475665"/>
            <a:ext cx="2804348" cy="1721254"/>
          </a:xfrm>
          <a:prstGeom prst="rect">
            <a:avLst/>
          </a:prstGeom>
          <a:noFill/>
          <a:ln w="38100">
            <a:solidFill>
              <a:srgbClr val="0033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44CC2B-11ED-E08A-17FA-84A7A32E9DF7}"/>
              </a:ext>
            </a:extLst>
          </p:cNvPr>
          <p:cNvSpPr txBox="1"/>
          <p:nvPr/>
        </p:nvSpPr>
        <p:spPr>
          <a:xfrm>
            <a:off x="6003534" y="1202264"/>
            <a:ext cx="26794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5"/>
              </a:rPr>
              <a:t>https://indico.cern.ch/event/1419944/</a:t>
            </a:r>
            <a:endParaRPr lang="en-US" sz="1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850EC57-C389-1023-20E5-C75865D60DBD}"/>
              </a:ext>
            </a:extLst>
          </p:cNvPr>
          <p:cNvSpPr txBox="1"/>
          <p:nvPr/>
        </p:nvSpPr>
        <p:spPr>
          <a:xfrm>
            <a:off x="3052165" y="1198666"/>
            <a:ext cx="27802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6"/>
              </a:rPr>
              <a:t>https://indico.cern.ch/event/1302657/</a:t>
            </a:r>
            <a:endParaRPr lang="en-US" sz="1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205CACE-D990-7D5F-EC5E-E9EF5ADA50CE}"/>
              </a:ext>
            </a:extLst>
          </p:cNvPr>
          <p:cNvSpPr txBox="1"/>
          <p:nvPr/>
        </p:nvSpPr>
        <p:spPr>
          <a:xfrm>
            <a:off x="272865" y="1255197"/>
            <a:ext cx="249728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>
                <a:hlinkClick r:id="rId7"/>
              </a:rPr>
              <a:t>https://indico.cern.ch/event/1189290/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20B25C-3FEB-F0EB-F1D6-FC8C40F0760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753" r="10436"/>
          <a:stretch>
            <a:fillRect/>
          </a:stretch>
        </p:blipFill>
        <p:spPr>
          <a:xfrm>
            <a:off x="8941188" y="1503303"/>
            <a:ext cx="2789959" cy="16767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C48169B-7122-7098-5240-BF22035C7EA7}"/>
              </a:ext>
            </a:extLst>
          </p:cNvPr>
          <p:cNvSpPr/>
          <p:nvPr/>
        </p:nvSpPr>
        <p:spPr>
          <a:xfrm>
            <a:off x="3068122" y="1483451"/>
            <a:ext cx="2804348" cy="1721254"/>
          </a:xfrm>
          <a:prstGeom prst="rect">
            <a:avLst/>
          </a:prstGeom>
          <a:noFill/>
          <a:ln w="38100">
            <a:solidFill>
              <a:srgbClr val="0033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BB59C4-86CA-AD97-5E1C-CCFE4E9018E6}"/>
              </a:ext>
            </a:extLst>
          </p:cNvPr>
          <p:cNvSpPr/>
          <p:nvPr/>
        </p:nvSpPr>
        <p:spPr>
          <a:xfrm>
            <a:off x="5998963" y="1491827"/>
            <a:ext cx="2804348" cy="1721254"/>
          </a:xfrm>
          <a:prstGeom prst="rect">
            <a:avLst/>
          </a:prstGeom>
          <a:noFill/>
          <a:ln w="38100">
            <a:solidFill>
              <a:srgbClr val="0033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6F7704-435D-1861-706B-9B41F6BA8463}"/>
              </a:ext>
            </a:extLst>
          </p:cNvPr>
          <p:cNvSpPr/>
          <p:nvPr/>
        </p:nvSpPr>
        <p:spPr>
          <a:xfrm>
            <a:off x="8926799" y="1493547"/>
            <a:ext cx="2804348" cy="1721254"/>
          </a:xfrm>
          <a:prstGeom prst="rect">
            <a:avLst/>
          </a:prstGeom>
          <a:noFill/>
          <a:ln w="38100">
            <a:solidFill>
              <a:srgbClr val="0033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CB753A-AA9B-CEC3-5AC5-1C8A4B55C1A7}"/>
              </a:ext>
            </a:extLst>
          </p:cNvPr>
          <p:cNvSpPr txBox="1"/>
          <p:nvPr/>
        </p:nvSpPr>
        <p:spPr>
          <a:xfrm>
            <a:off x="9070728" y="1256814"/>
            <a:ext cx="250870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200" dirty="0">
                <a:hlinkClick r:id="rId9"/>
              </a:rPr>
              <a:t>https://indico.cern.ch/event/1559225/</a:t>
            </a:r>
            <a:endParaRPr lang="en-GB" sz="1200" dirty="0"/>
          </a:p>
        </p:txBody>
      </p:sp>
      <p:pic>
        <p:nvPicPr>
          <p:cNvPr id="23" name="Picture 22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822E8364-218A-5E2C-B31B-E12AAA0DDD2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7548" r="19010"/>
          <a:stretch>
            <a:fillRect/>
          </a:stretch>
        </p:blipFill>
        <p:spPr>
          <a:xfrm rot="5400000">
            <a:off x="932123" y="2938265"/>
            <a:ext cx="2086317" cy="36018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27F5A40-DE41-1BE4-7F04-7C0CD185A23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8431" t="33049" r="12568"/>
          <a:stretch>
            <a:fillRect/>
          </a:stretch>
        </p:blipFill>
        <p:spPr>
          <a:xfrm>
            <a:off x="3863752" y="3696031"/>
            <a:ext cx="3672408" cy="208631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1B20718-10E0-6681-09B6-FB307BC954B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3292" t="32059" r="9617" b="9678"/>
          <a:stretch>
            <a:fillRect/>
          </a:stretch>
        </p:blipFill>
        <p:spPr>
          <a:xfrm>
            <a:off x="7695714" y="3696032"/>
            <a:ext cx="3582714" cy="20813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977EB04-8C86-44C6-4224-62299E1437EF}"/>
              </a:ext>
            </a:extLst>
          </p:cNvPr>
          <p:cNvSpPr/>
          <p:nvPr/>
        </p:nvSpPr>
        <p:spPr>
          <a:xfrm>
            <a:off x="174356" y="3696032"/>
            <a:ext cx="3601850" cy="2086316"/>
          </a:xfrm>
          <a:prstGeom prst="rect">
            <a:avLst/>
          </a:prstGeom>
          <a:noFill/>
          <a:ln w="38100">
            <a:solidFill>
              <a:srgbClr val="0033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61312B3-FE5D-C197-B120-B0846FAB7174}"/>
              </a:ext>
            </a:extLst>
          </p:cNvPr>
          <p:cNvSpPr/>
          <p:nvPr/>
        </p:nvSpPr>
        <p:spPr>
          <a:xfrm>
            <a:off x="3863752" y="3704407"/>
            <a:ext cx="3672408" cy="2086316"/>
          </a:xfrm>
          <a:prstGeom prst="rect">
            <a:avLst/>
          </a:prstGeom>
          <a:noFill/>
          <a:ln w="38100">
            <a:solidFill>
              <a:srgbClr val="0033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78D7F2C-FEED-E086-1E3A-DFA634E966BF}"/>
              </a:ext>
            </a:extLst>
          </p:cNvPr>
          <p:cNvSpPr/>
          <p:nvPr/>
        </p:nvSpPr>
        <p:spPr>
          <a:xfrm>
            <a:off x="7695714" y="3691106"/>
            <a:ext cx="3601850" cy="2086316"/>
          </a:xfrm>
          <a:prstGeom prst="rect">
            <a:avLst/>
          </a:prstGeom>
          <a:noFill/>
          <a:ln w="38100">
            <a:solidFill>
              <a:srgbClr val="0033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FFF479-EFAD-5D11-BE2F-09450BB84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1A1683-154A-43EA-98AB-435D01FC2E43}" type="datetime1">
              <a:rPr lang="en-GB" smtClean="0"/>
              <a:t>30/06/2026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3858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A5DD25-E598-72A9-3842-992CCEBF1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Gender &amp; Age statistics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E89C5-6EF8-9519-AA77-C46704B35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0242B-E95E-E6E0-FE6C-36828C46D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EB3CB8E0-BC12-874F-E2AB-76EDCDC825A7}"/>
              </a:ext>
            </a:extLst>
          </p:cNvPr>
          <p:cNvSpPr txBox="1">
            <a:spLocks/>
          </p:cNvSpPr>
          <p:nvPr/>
        </p:nvSpPr>
        <p:spPr bwMode="auto">
          <a:xfrm>
            <a:off x="263352" y="1384310"/>
            <a:ext cx="11520660" cy="62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rtl="0" fontAlgn="base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rtl="0" fontAlgn="base"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rtl="0" fontAlgn="base"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400" dirty="0"/>
              <a:t>Majority of EURO-LABS supported scientists are below the age of 35!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73EF8E-242F-270E-BCA4-F66A9F925E57}"/>
              </a:ext>
            </a:extLst>
          </p:cNvPr>
          <p:cNvSpPr/>
          <p:nvPr/>
        </p:nvSpPr>
        <p:spPr>
          <a:xfrm>
            <a:off x="407988" y="2496660"/>
            <a:ext cx="5111948" cy="3534066"/>
          </a:xfrm>
          <a:prstGeom prst="rect">
            <a:avLst/>
          </a:prstGeom>
          <a:noFill/>
          <a:ln w="38100">
            <a:solidFill>
              <a:srgbClr val="0033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5667A5-BD59-43E8-786A-2FDC71A678B1}"/>
              </a:ext>
            </a:extLst>
          </p:cNvPr>
          <p:cNvSpPr/>
          <p:nvPr/>
        </p:nvSpPr>
        <p:spPr>
          <a:xfrm>
            <a:off x="623702" y="2568876"/>
            <a:ext cx="4864406" cy="596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Gender distribution for funded users.</a:t>
            </a:r>
          </a:p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Date extraction 06-2026 </a:t>
            </a:r>
            <a:endParaRPr lang="en-US" dirty="0">
              <a:solidFill>
                <a:schemeClr val="bg2">
                  <a:lumMod val="10000"/>
                </a:schemeClr>
              </a:solidFill>
              <a:cs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9B67CC-8271-CF83-92BF-ECCA610C60D4}"/>
              </a:ext>
            </a:extLst>
          </p:cNvPr>
          <p:cNvSpPr/>
          <p:nvPr/>
        </p:nvSpPr>
        <p:spPr>
          <a:xfrm>
            <a:off x="5658808" y="2502084"/>
            <a:ext cx="6146795" cy="3534066"/>
          </a:xfrm>
          <a:prstGeom prst="rect">
            <a:avLst/>
          </a:prstGeom>
          <a:noFill/>
          <a:ln w="38100">
            <a:solidFill>
              <a:srgbClr val="0033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872056-FF76-20BD-2172-458028FAB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86E164-57BE-4E24-B6DE-A2190DB94C5A}" type="datetime1">
              <a:rPr lang="en-GB" smtClean="0"/>
              <a:t>30/06/2026</a:t>
            </a:fld>
            <a:endParaRPr lang="en-US" dirty="0"/>
          </a:p>
        </p:txBody>
      </p:sp>
      <p:pic>
        <p:nvPicPr>
          <p:cNvPr id="16" name="Content Placeholder 15" descr="A pie chart with numbers and a few percentages&#10;&#10;AI-generated content may be incorrect.">
            <a:extLst>
              <a:ext uri="{FF2B5EF4-FFF2-40B4-BE49-F238E27FC236}">
                <a16:creationId xmlns:a16="http://schemas.microsoft.com/office/drawing/2014/main" id="{6AE9C7E9-8F47-6B0F-905B-E989E7DDEF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415143" y="3286918"/>
            <a:ext cx="3106058" cy="261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9010E5-B5D8-6B9B-C661-EE33E2B07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087" y="2601004"/>
            <a:ext cx="5900512" cy="332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079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F326F3A-4083-9DF7-8AAD-4F358B0E85E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7988" y="1592263"/>
                <a:ext cx="11380787" cy="4608512"/>
              </a:xfrm>
            </p:spPr>
            <p:txBody>
              <a:bodyPr/>
              <a:lstStyle/>
              <a:p>
                <a:r>
                  <a:rPr lang="en-GB" dirty="0">
                    <a:solidFill>
                      <a:schemeClr val="bg2">
                        <a:lumMod val="10000"/>
                      </a:schemeClr>
                    </a:solidFill>
                  </a:rPr>
                  <a:t>HiRadMat is a unique facility at CERN, providing a high-energy, high-intensity, LHC-type beam to study beam–matter interactions under extreme conditions.</a:t>
                </a:r>
              </a:p>
              <a:p>
                <a:r>
                  <a:rPr lang="en-US" dirty="0">
                    <a:solidFill>
                      <a:schemeClr val="bg2">
                        <a:lumMod val="10000"/>
                      </a:schemeClr>
                    </a:solidFill>
                    <a:latin typeface="Arial (Body)"/>
                  </a:rPr>
                  <a:t>The proton beam available in HiRadMat is extracted from the CERN Super Proton Synchrotron (SPS) :</a:t>
                </a:r>
                <a:endParaRPr lang="en-GB" dirty="0">
                  <a:solidFill>
                    <a:schemeClr val="bg2">
                      <a:lumMod val="10000"/>
                    </a:schemeClr>
                  </a:solidFill>
                </a:endParaRPr>
              </a:p>
              <a:p>
                <a:pPr marL="800100" lvl="1" indent="-342900"/>
                <a:r>
                  <a:rPr lang="en-GB" dirty="0">
                    <a:solidFill>
                      <a:schemeClr val="bg2">
                        <a:lumMod val="10000"/>
                      </a:schemeClr>
                    </a:solidFill>
                  </a:rPr>
                  <a:t>440 GeV/c proton beam </a:t>
                </a:r>
              </a:p>
              <a:p>
                <a:pPr marL="800100" lvl="1" indent="-342900"/>
                <a:r>
                  <a:rPr lang="en-GB" dirty="0">
                    <a:solidFill>
                      <a:schemeClr val="bg2">
                        <a:lumMod val="10000"/>
                      </a:schemeClr>
                    </a:solidFill>
                  </a:rPr>
                  <a:t>Up to </a:t>
                </a:r>
                <a14:m>
                  <m:oMath xmlns:m="http://schemas.openxmlformats.org/officeDocument/2006/math">
                    <m:r>
                      <a:rPr lang="en-GB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6×</m:t>
                    </m:r>
                    <m:sSup>
                      <m:sSupPr>
                        <m:ctrlPr>
                          <a:rPr lang="en-GB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13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chemeClr val="bg2">
                        <a:lumMod val="10000"/>
                      </a:schemeClr>
                    </a:solidFill>
                  </a:rPr>
                  <a:t> protons per pulse </a:t>
                </a:r>
              </a:p>
              <a:p>
                <a:pPr marL="800100" lvl="1" indent="-342900"/>
                <a:r>
                  <a:rPr lang="en-GB" dirty="0">
                    <a:solidFill>
                      <a:schemeClr val="bg2">
                        <a:lumMod val="10000"/>
                      </a:schemeClr>
                    </a:solidFill>
                  </a:rPr>
                  <a:t>4.3 MJ power in only 7.95 </a:t>
                </a:r>
                <a:r>
                  <a:rPr lang="en-GB" dirty="0" err="1">
                    <a:solidFill>
                      <a:schemeClr val="bg2">
                        <a:lumMod val="10000"/>
                      </a:schemeClr>
                    </a:solidFill>
                  </a:rPr>
                  <a:t>μs</a:t>
                </a:r>
                <a:r>
                  <a:rPr lang="en-GB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</a:p>
              <a:p>
                <a:pPr marL="171450" indent="0">
                  <a:buNone/>
                </a:pPr>
                <a:endParaRPr lang="en-GB" dirty="0">
                  <a:solidFill>
                    <a:schemeClr val="bg2">
                      <a:lumMod val="1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GB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F326F3A-4083-9DF7-8AAD-4F358B0E85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7988" y="1592263"/>
                <a:ext cx="11380787" cy="4608512"/>
              </a:xfrm>
              <a:blipFill>
                <a:blip r:embed="rId2"/>
                <a:stretch>
                  <a:fillRect l="-1339" t="-2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D77DB940-6FE5-5B26-A246-BE1948355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HiRadMat: a test-bench facility at CERN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5C539-8A0D-66D0-4565-8F4C9AA5C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A7E80-BD7C-4437-AEEC-E9C9AAD701EB}" type="datetime1">
              <a:rPr lang="en-GB" smtClean="0"/>
              <a:t>30/06/2026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EEB42-5937-2F20-D2A9-192559469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22873-B241-EC27-C99D-3EF0C4522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Content Placeholder 7" descr="A diagram of a complex&#10;&#10;AI-generated content may be incorrect.">
            <a:extLst>
              <a:ext uri="{FF2B5EF4-FFF2-40B4-BE49-F238E27FC236}">
                <a16:creationId xmlns:a16="http://schemas.microsoft.com/office/drawing/2014/main" id="{A6DDA5E6-EBF4-42B7-05B1-248D2A03D0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70" t="11398" b="23056"/>
          <a:stretch>
            <a:fillRect/>
          </a:stretch>
        </p:blipFill>
        <p:spPr bwMode="auto">
          <a:xfrm>
            <a:off x="5960234" y="2725226"/>
            <a:ext cx="5908799" cy="341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EC66CCA-E3B7-8D2A-48AC-BE3E93808BD8}"/>
              </a:ext>
            </a:extLst>
          </p:cNvPr>
          <p:cNvSpPr/>
          <p:nvPr/>
        </p:nvSpPr>
        <p:spPr>
          <a:xfrm>
            <a:off x="7409422" y="3812590"/>
            <a:ext cx="2339602" cy="681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FFA980-5848-5600-8F2C-66100C723424}"/>
              </a:ext>
            </a:extLst>
          </p:cNvPr>
          <p:cNvSpPr/>
          <p:nvPr/>
        </p:nvSpPr>
        <p:spPr>
          <a:xfrm>
            <a:off x="6359353" y="4067548"/>
            <a:ext cx="790851" cy="4419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61AFD040-3A09-09AD-4036-B877251D04FC}"/>
              </a:ext>
            </a:extLst>
          </p:cNvPr>
          <p:cNvSpPr/>
          <p:nvPr/>
        </p:nvSpPr>
        <p:spPr>
          <a:xfrm rot="11857569" flipH="1">
            <a:off x="6636645" y="3614272"/>
            <a:ext cx="1362064" cy="892363"/>
          </a:xfrm>
          <a:prstGeom prst="arc">
            <a:avLst>
              <a:gd name="adj1" fmla="val 15633223"/>
              <a:gd name="adj2" fmla="val 20745041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LETTRY.jpg">
            <a:extLst>
              <a:ext uri="{FF2B5EF4-FFF2-40B4-BE49-F238E27FC236}">
                <a16:creationId xmlns:a16="http://schemas.microsoft.com/office/drawing/2014/main" id="{5A6FAEFE-E9BD-60F3-6256-686434C3C5A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278" y="4396314"/>
            <a:ext cx="2691080" cy="1738845"/>
          </a:xfrm>
          <a:prstGeom prst="rect">
            <a:avLst/>
          </a:prstGeom>
        </p:spPr>
      </p:pic>
      <p:pic>
        <p:nvPicPr>
          <p:cNvPr id="12" name="Immagine 7">
            <a:extLst>
              <a:ext uri="{FF2B5EF4-FFF2-40B4-BE49-F238E27FC236}">
                <a16:creationId xmlns:a16="http://schemas.microsoft.com/office/drawing/2014/main" id="{1736B0E9-2F70-57EB-784C-755CB35A5E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656" y="4384567"/>
            <a:ext cx="2334629" cy="175097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15E1334-D825-7D00-B6D3-391F74A788E4}"/>
              </a:ext>
            </a:extLst>
          </p:cNvPr>
          <p:cNvSpPr/>
          <p:nvPr/>
        </p:nvSpPr>
        <p:spPr>
          <a:xfrm>
            <a:off x="407988" y="4384567"/>
            <a:ext cx="2696370" cy="1750972"/>
          </a:xfrm>
          <a:prstGeom prst="rect">
            <a:avLst/>
          </a:prstGeom>
          <a:noFill/>
          <a:ln w="57150">
            <a:solidFill>
              <a:srgbClr val="0033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01DF1A-EF1E-F1EC-6202-4EC187E8C260}"/>
              </a:ext>
            </a:extLst>
          </p:cNvPr>
          <p:cNvSpPr/>
          <p:nvPr/>
        </p:nvSpPr>
        <p:spPr>
          <a:xfrm>
            <a:off x="3264875" y="4384567"/>
            <a:ext cx="2335410" cy="1750972"/>
          </a:xfrm>
          <a:prstGeom prst="rect">
            <a:avLst/>
          </a:prstGeom>
          <a:noFill/>
          <a:ln w="57150">
            <a:solidFill>
              <a:srgbClr val="0033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5425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screenshot of a calendar&#10;&#10;AI-generated content may be incorrect.">
            <a:extLst>
              <a:ext uri="{FF2B5EF4-FFF2-40B4-BE49-F238E27FC236}">
                <a16:creationId xmlns:a16="http://schemas.microsoft.com/office/drawing/2014/main" id="{C8A0F96C-CB3D-595A-67E2-2037D8540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459" y="1525972"/>
            <a:ext cx="5427887" cy="457548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113426-991A-1B30-78D9-5C9100F9F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552" y="1221904"/>
            <a:ext cx="5824041" cy="3143200"/>
          </a:xfrm>
        </p:spPr>
        <p:txBody>
          <a:bodyPr/>
          <a:lstStyle/>
          <a:p>
            <a:r>
              <a:rPr lang="en-US" dirty="0"/>
              <a:t>Three big experiments have been supported by EURO-LABS in 2026.</a:t>
            </a:r>
          </a:p>
          <a:p>
            <a:r>
              <a:rPr lang="en-US" dirty="0"/>
              <a:t>All allocated AUs are scheduled to be  spent by 31</a:t>
            </a:r>
            <a:r>
              <a:rPr lang="en-US" baseline="30000" dirty="0"/>
              <a:t>st</a:t>
            </a:r>
            <a:r>
              <a:rPr lang="en-US" dirty="0"/>
              <a:t> August.</a:t>
            </a:r>
          </a:p>
          <a:p>
            <a:r>
              <a:rPr lang="en-US" b="0" dirty="0"/>
              <a:t>Studies &amp; tests organized for </a:t>
            </a:r>
            <a:r>
              <a:rPr lang="en-US" dirty="0"/>
              <a:t>low energy beam (26 GeV/c) &amp; for </a:t>
            </a:r>
            <a:r>
              <a:rPr lang="en-GB" baseline="30000" dirty="0"/>
              <a:t>208</a:t>
            </a:r>
            <a:r>
              <a:rPr lang="en-GB" dirty="0"/>
              <a:t>Pb Ion</a:t>
            </a:r>
            <a:r>
              <a:rPr lang="en-US" dirty="0"/>
              <a:t> beam</a:t>
            </a:r>
            <a:endParaRPr lang="en-US" b="0" dirty="0"/>
          </a:p>
          <a:p>
            <a:r>
              <a:rPr lang="en-GB" dirty="0">
                <a:solidFill>
                  <a:srgbClr val="FF0000"/>
                </a:solidFill>
              </a:rPr>
              <a:t>Already 8 proposals under preparation for 2029+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0A8F45-EB03-4AF7-4C58-950326D0B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9" y="373063"/>
            <a:ext cx="6175674" cy="819413"/>
          </a:xfrm>
        </p:spPr>
        <p:txBody>
          <a:bodyPr/>
          <a:lstStyle/>
          <a:p>
            <a:r>
              <a:rPr lang="en-US" dirty="0"/>
              <a:t>Future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F9083-AA69-A6B2-E22E-A20AF3AE4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5B3B6-2058-CCE9-DAE4-6284FF5E6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C3C7EC-F211-41C6-1254-DEA1E6611AAA}"/>
              </a:ext>
            </a:extLst>
          </p:cNvPr>
          <p:cNvSpPr/>
          <p:nvPr/>
        </p:nvSpPr>
        <p:spPr>
          <a:xfrm>
            <a:off x="6384032" y="1484783"/>
            <a:ext cx="5494186" cy="4677619"/>
          </a:xfrm>
          <a:prstGeom prst="rect">
            <a:avLst/>
          </a:prstGeom>
          <a:noFill/>
          <a:ln w="38100">
            <a:solidFill>
              <a:srgbClr val="0033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365E01-6D84-6FFD-4067-9CE998BCB90C}"/>
              </a:ext>
            </a:extLst>
          </p:cNvPr>
          <p:cNvSpPr/>
          <p:nvPr/>
        </p:nvSpPr>
        <p:spPr>
          <a:xfrm>
            <a:off x="7248128" y="828658"/>
            <a:ext cx="3985655" cy="552949"/>
          </a:xfrm>
          <a:prstGeom prst="rect">
            <a:avLst/>
          </a:prstGeom>
          <a:noFill/>
          <a:ln w="38100">
            <a:solidFill>
              <a:srgbClr val="0033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2026 schedule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7D909E-954D-F1AC-1974-0E9910C3C86B}"/>
              </a:ext>
            </a:extLst>
          </p:cNvPr>
          <p:cNvSpPr/>
          <p:nvPr/>
        </p:nvSpPr>
        <p:spPr>
          <a:xfrm rot="16200000">
            <a:off x="11209735" y="2203696"/>
            <a:ext cx="923002" cy="349273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BLM4</a:t>
            </a:r>
            <a:endParaRPr lang="el-GR" sz="1200" b="1" dirty="0">
              <a:solidFill>
                <a:srgbClr val="FF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8BB7B20-2312-FEE4-9884-D31DC171485A}"/>
              </a:ext>
            </a:extLst>
          </p:cNvPr>
          <p:cNvSpPr/>
          <p:nvPr/>
        </p:nvSpPr>
        <p:spPr>
          <a:xfrm>
            <a:off x="9540545" y="5300806"/>
            <a:ext cx="445169" cy="25721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700" b="1" dirty="0">
                <a:solidFill>
                  <a:srgbClr val="FF0000"/>
                </a:solidFill>
              </a:rPr>
              <a:t>ION TEST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38888CD-D0B9-9B9C-3139-D57851D47E0E}"/>
              </a:ext>
            </a:extLst>
          </p:cNvPr>
          <p:cNvSpPr/>
          <p:nvPr/>
        </p:nvSpPr>
        <p:spPr>
          <a:xfrm rot="16200000">
            <a:off x="10747786" y="3690190"/>
            <a:ext cx="978103" cy="430213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FIREBALL</a:t>
            </a:r>
            <a:endParaRPr lang="el-GR" sz="1200" b="1" dirty="0">
              <a:solidFill>
                <a:srgbClr val="FF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88EAED6-0E18-7775-CB9B-81A5E8B9F162}"/>
              </a:ext>
            </a:extLst>
          </p:cNvPr>
          <p:cNvSpPr/>
          <p:nvPr/>
        </p:nvSpPr>
        <p:spPr>
          <a:xfrm rot="16200000">
            <a:off x="8116896" y="5347919"/>
            <a:ext cx="941817" cy="393928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b="1" dirty="0" err="1">
                <a:solidFill>
                  <a:srgbClr val="FF0000"/>
                </a:solidFill>
              </a:rPr>
              <a:t>BTVmat</a:t>
            </a:r>
            <a:endParaRPr lang="el-GR" sz="1200" b="1" dirty="0">
              <a:solidFill>
                <a:srgbClr val="FF0000"/>
              </a:solidFill>
            </a:endParaRPr>
          </a:p>
        </p:txBody>
      </p:sp>
      <p:pic>
        <p:nvPicPr>
          <p:cNvPr id="37" name="Picture 36" descr="A chart of a schedule&#10;&#10;Description automatically generated with medium confidence">
            <a:extLst>
              <a:ext uri="{FF2B5EF4-FFF2-40B4-BE49-F238E27FC236}">
                <a16:creationId xmlns:a16="http://schemas.microsoft.com/office/drawing/2014/main" id="{369201BF-E04B-34C1-ECC1-63E995FBB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7" t="1901" r="745" b="59914"/>
          <a:stretch>
            <a:fillRect/>
          </a:stretch>
        </p:blipFill>
        <p:spPr>
          <a:xfrm>
            <a:off x="701896" y="4430633"/>
            <a:ext cx="4488348" cy="17317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6536BF4-E958-FC52-CE31-04CA35982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809" y="5044516"/>
            <a:ext cx="376679" cy="111788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1111E5F-BFC2-B32C-D196-8A276F05AA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4476" y="4885560"/>
            <a:ext cx="1098066" cy="36512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36462B0-9C8A-F3AA-7651-A9FE4EFDDA7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852" t="33413" b="2063"/>
          <a:stretch>
            <a:fillRect/>
          </a:stretch>
        </p:blipFill>
        <p:spPr>
          <a:xfrm>
            <a:off x="5134476" y="5221124"/>
            <a:ext cx="1098066" cy="94127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FA62223-7532-1598-DD65-5E226B1C600D}"/>
              </a:ext>
            </a:extLst>
          </p:cNvPr>
          <p:cNvSpPr/>
          <p:nvPr/>
        </p:nvSpPr>
        <p:spPr>
          <a:xfrm>
            <a:off x="309809" y="4430633"/>
            <a:ext cx="5922733" cy="1731167"/>
          </a:xfrm>
          <a:prstGeom prst="rect">
            <a:avLst/>
          </a:prstGeom>
          <a:noFill/>
          <a:ln w="38100">
            <a:solidFill>
              <a:srgbClr val="0033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CB522-FA1A-08BA-A1F2-EC9F6ABEC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B33806-8DC9-4F75-9FD9-1468F2789CE0}" type="datetime1">
              <a:rPr lang="en-GB" smtClean="0"/>
              <a:t>30/06/2026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4135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1DCE173-FBED-282F-5608-407D4E61F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b="0" dirty="0">
                <a:solidFill>
                  <a:schemeClr val="bg2">
                    <a:lumMod val="10000"/>
                  </a:schemeClr>
                </a:solidFill>
              </a:rPr>
              <a:t>Over the past four years, EURO-LABS has supported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more than </a:t>
            </a:r>
            <a:r>
              <a:rPr lang="el-GR">
                <a:solidFill>
                  <a:schemeClr val="bg2">
                    <a:lumMod val="10000"/>
                  </a:schemeClr>
                </a:solidFill>
              </a:rPr>
              <a:t>5</a:t>
            </a:r>
            <a:r>
              <a:rPr lang="en-US">
                <a:solidFill>
                  <a:schemeClr val="bg2">
                    <a:lumMod val="10000"/>
                  </a:schemeClr>
                </a:solidFill>
              </a:rPr>
              <a:t>0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scientists</a:t>
            </a:r>
            <a:r>
              <a:rPr lang="en-US" b="0" dirty="0">
                <a:solidFill>
                  <a:schemeClr val="bg2">
                    <a:lumMod val="10000"/>
                  </a:schemeClr>
                </a:solidFill>
              </a:rPr>
              <a:t> in conducting experiments and contributing to upgrades &amp; improvements of the HiRadMat facility.</a:t>
            </a:r>
          </a:p>
          <a:p>
            <a:pPr algn="just"/>
            <a:r>
              <a:rPr lang="en-GB" b="0" dirty="0">
                <a:solidFill>
                  <a:schemeClr val="bg2">
                    <a:lumMod val="10000"/>
                  </a:schemeClr>
                </a:solidFill>
              </a:rPr>
              <a:t>The majority of the supported researchers have been early-career scientists (students and postdocs), </a:t>
            </a:r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with 26% being women.</a:t>
            </a:r>
            <a:endParaRPr lang="en-US" dirty="0">
              <a:solidFill>
                <a:schemeClr val="bg2">
                  <a:lumMod val="10000"/>
                </a:schemeClr>
              </a:solidFill>
              <a:cs typeface="Arial"/>
            </a:endParaRPr>
          </a:p>
          <a:p>
            <a:pPr algn="just"/>
            <a:r>
              <a:rPr lang="en-US" b="0" dirty="0">
                <a:solidFill>
                  <a:schemeClr val="bg2">
                    <a:lumMod val="10000"/>
                  </a:schemeClr>
                </a:solidFill>
              </a:rPr>
              <a:t>The supported experiments have led to numerous high-impact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publications</a:t>
            </a:r>
            <a:r>
              <a:rPr lang="en-US" b="0" dirty="0">
                <a:solidFill>
                  <a:schemeClr val="bg2">
                    <a:lumMod val="10000"/>
                  </a:schemeClr>
                </a:solidFill>
              </a:rPr>
              <a:t> (e.g., Nature Comms, Science) as well as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diploma theses </a:t>
            </a:r>
            <a:r>
              <a:rPr lang="en-US" b="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conference proceedings</a:t>
            </a:r>
            <a:r>
              <a:rPr lang="en-US" b="0" dirty="0">
                <a:solidFill>
                  <a:schemeClr val="bg2">
                    <a:lumMod val="10000"/>
                  </a:schemeClr>
                </a:solidFill>
              </a:rPr>
              <a:t>. </a:t>
            </a:r>
          </a:p>
          <a:p>
            <a:pPr algn="just"/>
            <a:r>
              <a:rPr lang="en-US" b="0" dirty="0">
                <a:solidFill>
                  <a:schemeClr val="bg2">
                    <a:lumMod val="10000"/>
                  </a:schemeClr>
                </a:solidFill>
              </a:rPr>
              <a:t>For more information, you can visit our website: </a:t>
            </a:r>
            <a:r>
              <a:rPr lang="en-US" b="0" dirty="0">
                <a:solidFill>
                  <a:schemeClr val="bg2">
                    <a:lumMod val="10000"/>
                  </a:schemeClr>
                </a:solidFill>
                <a:hlinkClick r:id="rId2"/>
              </a:rPr>
              <a:t>https://hiradmat.web.cern.ch/</a:t>
            </a:r>
            <a:endParaRPr lang="en-US" b="0" dirty="0">
              <a:solidFill>
                <a:schemeClr val="bg2">
                  <a:lumMod val="10000"/>
                </a:schemeClr>
              </a:solidFill>
            </a:endParaRPr>
          </a:p>
          <a:p>
            <a:pPr algn="just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EURO-LABS support has been critical for the operation of the HiRadMat facility, and we are looking forward for the successor program.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6BCA0A-7854-6F04-4D03-8937C5891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E80B7-CB33-32D1-CF15-3EFC7034F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99F1B-A4E0-82D1-1D03-6AC8F0552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AD9EC-5C89-69DE-18E9-22C078AC2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4E0BA7-009B-4F6E-854F-25B0B7E6C8F3}" type="datetime1">
              <a:rPr lang="en-GB" smtClean="0"/>
              <a:t>30/06/2026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7211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CA2EF0-2D76-8EFA-16B6-49DF5125B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561" y="1767769"/>
            <a:ext cx="6175673" cy="2592288"/>
          </a:xfrm>
        </p:spPr>
        <p:txBody>
          <a:bodyPr/>
          <a:lstStyle/>
          <a:p>
            <a:pPr algn="ctr"/>
            <a:r>
              <a:rPr lang="en-US" dirty="0"/>
              <a:t>Thank you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			</a:t>
            </a:r>
            <a:br>
              <a:rPr lang="en-US" dirty="0"/>
            </a:br>
            <a:r>
              <a:rPr lang="en-US" dirty="0"/>
              <a:t>				</a:t>
            </a:r>
            <a:r>
              <a:rPr lang="en-US" dirty="0">
                <a:sym typeface="Wingdings" panose="05000000000000000000" pitchFamily="2" charset="2"/>
              </a:rPr>
              <a:t>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			Questions?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B3EB-3230-6497-30A6-EC9760D9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E81D4-DB83-7FF6-1B16-E161F5A2C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B6C887-E8FD-59EE-DC59-777FF89A1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7B320F-6640-4C81-93EB-3674C80A686F}" type="datetime1">
              <a:rPr lang="en-GB" smtClean="0"/>
              <a:t>30/06/2026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F6A89D-87AC-06C9-09E2-8E38BD881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683" y="980728"/>
            <a:ext cx="3848637" cy="186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487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8EDE199-969E-83D0-3570-E835E77DC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35CFA-EB73-D290-98A9-80DF61437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grpSp>
        <p:nvGrpSpPr>
          <p:cNvPr id="7" name="Group 10">
            <a:extLst>
              <a:ext uri="{FF2B5EF4-FFF2-40B4-BE49-F238E27FC236}">
                <a16:creationId xmlns:a16="http://schemas.microsoft.com/office/drawing/2014/main" id="{872F1AD6-8998-370B-0368-803D63475255}"/>
              </a:ext>
            </a:extLst>
          </p:cNvPr>
          <p:cNvGrpSpPr>
            <a:grpSpLocks/>
          </p:cNvGrpSpPr>
          <p:nvPr/>
        </p:nvGrpSpPr>
        <p:grpSpPr bwMode="auto">
          <a:xfrm>
            <a:off x="1419957" y="3040063"/>
            <a:ext cx="9352086" cy="777875"/>
            <a:chOff x="1775520" y="2901684"/>
            <a:chExt cx="9352976" cy="777631"/>
          </a:xfrm>
        </p:grpSpPr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B5B71B87-98E7-355E-226A-0EE8EABEBD1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047998" y="2967335"/>
              <a:ext cx="8080498" cy="646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DE" dirty="0">
                  <a:cs typeface="Arial" panose="020B0604020202020204" pitchFamily="34" charset="0"/>
                </a:rPr>
                <a:t>This project has received funding from the European Union’s Horizon Europe Research and Innovation programme under Grant Agreement No 101057511.</a:t>
              </a:r>
              <a:endParaRPr lang="en-DE" altLang="en-DE" dirty="0">
                <a:cs typeface="Arial" panose="020B0604020202020204" pitchFamily="34" charset="0"/>
              </a:endParaRPr>
            </a:p>
          </p:txBody>
        </p:sp>
        <p:pic>
          <p:nvPicPr>
            <p:cNvPr id="9" name="Picture 4" descr="EU logo">
              <a:extLst>
                <a:ext uri="{FF2B5EF4-FFF2-40B4-BE49-F238E27FC236}">
                  <a16:creationId xmlns:a16="http://schemas.microsoft.com/office/drawing/2014/main" id="{46325F2A-B6A5-586E-59E1-569B1BB7065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5520" y="2901684"/>
              <a:ext cx="1165906" cy="777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6E6A03-554B-FA49-FF36-BC33BB9A5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28978A-D69B-4E59-BF34-2D0C9391E887}" type="datetime1">
              <a:rPr lang="en-GB" smtClean="0"/>
              <a:t>30/06/2026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3911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7366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C747FB-F0F0-6FF1-33C1-807A3E97D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644" y="2708920"/>
            <a:ext cx="9811094" cy="869181"/>
          </a:xfrm>
        </p:spPr>
        <p:txBody>
          <a:bodyPr/>
          <a:lstStyle/>
          <a:p>
            <a:r>
              <a:rPr lang="en-US" sz="4800" dirty="0"/>
              <a:t>4 years of EURO-LABS support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D5D3B5-94C1-8174-FBC8-7450B3685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EA1B1-BC8C-C00B-0B16-3741E9D3C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F53EB7-F160-B778-0576-C4F5ED82E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371D62-1F0A-4E03-AD5B-CDDCBCDA6E01}" type="datetime1">
              <a:rPr lang="en-GB" smtClean="0"/>
              <a:t>30/06/2026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98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19047-2363-5CA5-DF07-D347570FA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0" y="105385"/>
            <a:ext cx="11281874" cy="587311"/>
          </a:xfrm>
        </p:spPr>
        <p:txBody>
          <a:bodyPr/>
          <a:lstStyle/>
          <a:p>
            <a:r>
              <a:rPr lang="en-GB" dirty="0"/>
              <a:t>EURO-LABS supported experiments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761073-7BDA-30A7-1870-65EEECC0C87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7BC621-169C-3AF7-F556-1EB710C035C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8DCA7CAF-765E-154D-AA22-34E36AEAB59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E4BC468-DD07-3C61-946B-83A5E45340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4411703"/>
              </p:ext>
            </p:extLst>
          </p:nvPr>
        </p:nvGraphicFramePr>
        <p:xfrm>
          <a:off x="335360" y="1196752"/>
          <a:ext cx="11453415" cy="4798611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1753329024"/>
                    </a:ext>
                  </a:extLst>
                </a:gridCol>
                <a:gridCol w="1880738">
                  <a:extLst>
                    <a:ext uri="{9D8B030D-6E8A-4147-A177-3AD203B41FA5}">
                      <a16:colId xmlns:a16="http://schemas.microsoft.com/office/drawing/2014/main" val="1569709230"/>
                    </a:ext>
                  </a:extLst>
                </a:gridCol>
                <a:gridCol w="9068621">
                  <a:extLst>
                    <a:ext uri="{9D8B030D-6E8A-4147-A177-3AD203B41FA5}">
                      <a16:colId xmlns:a16="http://schemas.microsoft.com/office/drawing/2014/main" val="2604083356"/>
                    </a:ext>
                  </a:extLst>
                </a:gridCol>
              </a:tblGrid>
              <a:tr h="32376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Experiments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                                         Field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1867943"/>
                  </a:ext>
                </a:extLst>
              </a:tr>
              <a:tr h="323769">
                <a:tc rowSpan="3">
                  <a:txBody>
                    <a:bodyPr/>
                    <a:lstStyle/>
                    <a:p>
                      <a:pPr algn="ctr"/>
                      <a:r>
                        <a:rPr lang="el-GR" b="1" dirty="0"/>
                        <a:t>2023</a:t>
                      </a:r>
                      <a:endParaRPr lang="en-GB" b="1" dirty="0"/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HRMT</a:t>
                      </a:r>
                      <a:r>
                        <a:rPr lang="el-GR" sz="1800" dirty="0"/>
                        <a:t>-</a:t>
                      </a:r>
                      <a:r>
                        <a:rPr lang="en-GB" sz="1800" dirty="0"/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Ionisation chamber production verification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070324"/>
                  </a:ext>
                </a:extLst>
              </a:tr>
              <a:tr h="323769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vert="vert27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HRMT</a:t>
                      </a:r>
                      <a:r>
                        <a:rPr lang="el-GR" sz="1800" dirty="0"/>
                        <a:t>-</a:t>
                      </a:r>
                      <a:r>
                        <a:rPr lang="en-GB" sz="1800" dirty="0"/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Single pulse effects in (pre-irradiated) targetry materials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858137"/>
                  </a:ext>
                </a:extLst>
              </a:tr>
              <a:tr h="3237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HRMT</a:t>
                      </a:r>
                      <a:r>
                        <a:rPr lang="el-GR" sz="1800" dirty="0"/>
                        <a:t>-</a:t>
                      </a:r>
                      <a:r>
                        <a:rPr lang="en-GB" sz="1800" dirty="0"/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Magnetic field generation associated with collisionless beam-plasma instabilities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814319"/>
                  </a:ext>
                </a:extLst>
              </a:tr>
              <a:tr h="323769">
                <a:tc rowSpan="2">
                  <a:txBody>
                    <a:bodyPr/>
                    <a:lstStyle/>
                    <a:p>
                      <a:pPr algn="ctr"/>
                      <a:r>
                        <a:rPr lang="el-GR" b="1" dirty="0"/>
                        <a:t>2024</a:t>
                      </a:r>
                      <a:endParaRPr lang="en-GB" b="1" dirty="0"/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HRMT</a:t>
                      </a:r>
                      <a:r>
                        <a:rPr lang="el-GR" sz="1800" dirty="0"/>
                        <a:t>-</a:t>
                      </a:r>
                      <a:r>
                        <a:rPr lang="en-GB" sz="1800" dirty="0"/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Extreme Astrophysics with laboratory electron-positron jets – Follow up of HRMT-62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264683"/>
                  </a:ext>
                </a:extLst>
              </a:tr>
              <a:tr h="3237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HRMT</a:t>
                      </a:r>
                      <a:r>
                        <a:rPr lang="el-GR" sz="1800" dirty="0"/>
                        <a:t>-</a:t>
                      </a:r>
                      <a:r>
                        <a:rPr lang="en-GB" sz="1800" dirty="0"/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Vacuum windows behaviour for high brightness beams and high transparency materials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594023"/>
                  </a:ext>
                </a:extLst>
              </a:tr>
              <a:tr h="409491">
                <a:tc rowSpan="4">
                  <a:txBody>
                    <a:bodyPr/>
                    <a:lstStyle/>
                    <a:p>
                      <a:pPr algn="ctr"/>
                      <a:r>
                        <a:rPr lang="el-GR" b="1" dirty="0"/>
                        <a:t>2025</a:t>
                      </a:r>
                      <a:endParaRPr lang="en-GB" b="1" dirty="0"/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HRMT</a:t>
                      </a:r>
                      <a:r>
                        <a:rPr lang="el-GR" sz="1800" dirty="0"/>
                        <a:t>-</a:t>
                      </a:r>
                      <a:r>
                        <a:rPr lang="en-GB" sz="1800" dirty="0"/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Measurement of displacement cross section at HiRadMat for 440-GeV protons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3036383"/>
                  </a:ext>
                </a:extLst>
              </a:tr>
              <a:tr h="3237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HRMT</a:t>
                      </a:r>
                      <a:r>
                        <a:rPr lang="el-GR" sz="1800" dirty="0"/>
                        <a:t>-</a:t>
                      </a:r>
                      <a:r>
                        <a:rPr lang="en-GB" sz="1800" dirty="0"/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Follow up of HRMT-60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210857"/>
                  </a:ext>
                </a:extLst>
              </a:tr>
              <a:tr h="3237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HRMT</a:t>
                      </a:r>
                      <a:r>
                        <a:rPr lang="el-GR" sz="1800" dirty="0"/>
                        <a:t>-</a:t>
                      </a:r>
                      <a:r>
                        <a:rPr lang="en-GB" sz="1800" dirty="0"/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Follow up of HRMT-64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797559"/>
                  </a:ext>
                </a:extLst>
              </a:tr>
              <a:tr h="3237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 vert="vert27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HRMT-71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Follow up of HRMT-55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165669"/>
                  </a:ext>
                </a:extLst>
              </a:tr>
              <a:tr h="323769">
                <a:tc rowSpan="3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2026</a:t>
                      </a:r>
                      <a:endParaRPr lang="en-GB" b="1" dirty="0"/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HRMT-71 - II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Follow up of HRMT-55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410704"/>
                  </a:ext>
                </a:extLst>
              </a:tr>
              <a:tr h="323769">
                <a:tc vMerge="1">
                  <a:txBody>
                    <a:bodyPr/>
                    <a:lstStyle/>
                    <a:p>
                      <a:pPr algn="ctr"/>
                      <a:endParaRPr lang="en-GB" b="1" dirty="0"/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HRMT</a:t>
                      </a:r>
                      <a:r>
                        <a:rPr lang="el-GR" sz="1800" dirty="0"/>
                        <a:t>-</a:t>
                      </a:r>
                      <a:r>
                        <a:rPr lang="en-GB" sz="1800" dirty="0"/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Follow up of HRMT-68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513149"/>
                  </a:ext>
                </a:extLst>
              </a:tr>
              <a:tr h="323769">
                <a:tc vMerge="1">
                  <a:txBody>
                    <a:bodyPr/>
                    <a:lstStyle/>
                    <a:p>
                      <a:pPr algn="ctr"/>
                      <a:endParaRPr lang="en-GB" b="1" dirty="0"/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HRMT</a:t>
                      </a:r>
                      <a:r>
                        <a:rPr lang="el-GR" sz="1800" dirty="0"/>
                        <a:t>-</a:t>
                      </a:r>
                      <a:r>
                        <a:rPr lang="en-GB" sz="1800" dirty="0"/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Evaluation of Novel Materials for High-Intensity Beam Diagnostics</a:t>
                      </a:r>
                      <a:r>
                        <a:rPr lang="en-US" sz="1200" dirty="0"/>
                        <a:t> 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2291965"/>
                  </a:ext>
                </a:extLst>
              </a:tr>
            </a:tbl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B70880-BAFA-4EC0-EF70-552D4EDDBC95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fld id="{A459F72D-2B11-4B49-8C69-398A1211A260}" type="datetime1">
              <a:rPr lang="en-GB" smtClean="0"/>
              <a:t>30/06/2026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742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9DE6A-7EC9-5459-11FA-0510081D7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AFDA5-6B5D-52AA-A484-3F0F28EA6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0" y="105385"/>
            <a:ext cx="11281874" cy="587311"/>
          </a:xfrm>
        </p:spPr>
        <p:txBody>
          <a:bodyPr/>
          <a:lstStyle/>
          <a:p>
            <a:r>
              <a:rPr lang="en-GB" dirty="0"/>
              <a:t>EURO-LABS supported experiments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64E6A7-3CB9-0CBD-44EF-390D2CAB71D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E115F-11A3-9482-BE94-8870F5E46FA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8DCA7CAF-765E-154D-AA22-34E36AEAB59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ECEE71B-B1A2-A39B-9457-A3857F8E4ED7}"/>
              </a:ext>
            </a:extLst>
          </p:cNvPr>
          <p:cNvGraphicFramePr>
            <a:graphicFrameLocks noGrp="1"/>
          </p:cNvGraphicFramePr>
          <p:nvPr/>
        </p:nvGraphicFramePr>
        <p:xfrm>
          <a:off x="335360" y="1196752"/>
          <a:ext cx="11453415" cy="4798611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1753329024"/>
                    </a:ext>
                  </a:extLst>
                </a:gridCol>
                <a:gridCol w="1880738">
                  <a:extLst>
                    <a:ext uri="{9D8B030D-6E8A-4147-A177-3AD203B41FA5}">
                      <a16:colId xmlns:a16="http://schemas.microsoft.com/office/drawing/2014/main" val="1569709230"/>
                    </a:ext>
                  </a:extLst>
                </a:gridCol>
                <a:gridCol w="9068621">
                  <a:extLst>
                    <a:ext uri="{9D8B030D-6E8A-4147-A177-3AD203B41FA5}">
                      <a16:colId xmlns:a16="http://schemas.microsoft.com/office/drawing/2014/main" val="2604083356"/>
                    </a:ext>
                  </a:extLst>
                </a:gridCol>
              </a:tblGrid>
              <a:tr h="32376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Experiments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                                         Field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1867943"/>
                  </a:ext>
                </a:extLst>
              </a:tr>
              <a:tr h="323769">
                <a:tc rowSpan="3">
                  <a:txBody>
                    <a:bodyPr/>
                    <a:lstStyle/>
                    <a:p>
                      <a:pPr algn="ctr"/>
                      <a:r>
                        <a:rPr lang="el-GR" b="1" dirty="0"/>
                        <a:t>2023</a:t>
                      </a:r>
                      <a:endParaRPr lang="en-GB" b="1" dirty="0"/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HRMT</a:t>
                      </a:r>
                      <a:r>
                        <a:rPr lang="el-GR" sz="1800" dirty="0"/>
                        <a:t>-</a:t>
                      </a:r>
                      <a:r>
                        <a:rPr lang="en-GB" sz="1800" dirty="0"/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Ionisation chamber production verification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070324"/>
                  </a:ext>
                </a:extLst>
              </a:tr>
              <a:tr h="323769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vert="vert27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HRMT</a:t>
                      </a:r>
                      <a:r>
                        <a:rPr lang="el-GR" sz="1800" dirty="0"/>
                        <a:t>-</a:t>
                      </a:r>
                      <a:r>
                        <a:rPr lang="en-GB" sz="1800" dirty="0"/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Single pulse effects in (pre-irradiated) targetry materials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858137"/>
                  </a:ext>
                </a:extLst>
              </a:tr>
              <a:tr h="3237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HRMT</a:t>
                      </a:r>
                      <a:r>
                        <a:rPr lang="el-GR" sz="1800" dirty="0"/>
                        <a:t>-</a:t>
                      </a:r>
                      <a:r>
                        <a:rPr lang="en-GB" sz="1800" dirty="0"/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Magnetic field generation associated with collisionless beam-plasma instabilities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814319"/>
                  </a:ext>
                </a:extLst>
              </a:tr>
              <a:tr h="323769">
                <a:tc rowSpan="2">
                  <a:txBody>
                    <a:bodyPr/>
                    <a:lstStyle/>
                    <a:p>
                      <a:pPr algn="ctr"/>
                      <a:r>
                        <a:rPr lang="el-GR" b="1" dirty="0"/>
                        <a:t>2024</a:t>
                      </a:r>
                      <a:endParaRPr lang="en-GB" b="1" dirty="0"/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HRMT</a:t>
                      </a:r>
                      <a:r>
                        <a:rPr lang="el-GR" sz="1800" dirty="0"/>
                        <a:t>-</a:t>
                      </a:r>
                      <a:r>
                        <a:rPr lang="en-GB" sz="1800" dirty="0"/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Extreme Astrophysics with laboratory electron-positron jets – Follow up of HRMT-62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264683"/>
                  </a:ext>
                </a:extLst>
              </a:tr>
              <a:tr h="3237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HRMT</a:t>
                      </a:r>
                      <a:r>
                        <a:rPr lang="el-GR" sz="1800" dirty="0"/>
                        <a:t>-</a:t>
                      </a:r>
                      <a:r>
                        <a:rPr lang="en-GB" sz="1800" dirty="0"/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Vacuum windows behaviour for high brightness beams and high transparency materials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594023"/>
                  </a:ext>
                </a:extLst>
              </a:tr>
              <a:tr h="409491">
                <a:tc rowSpan="4">
                  <a:txBody>
                    <a:bodyPr/>
                    <a:lstStyle/>
                    <a:p>
                      <a:pPr algn="ctr"/>
                      <a:r>
                        <a:rPr lang="el-GR" b="1" dirty="0"/>
                        <a:t>2025</a:t>
                      </a:r>
                      <a:endParaRPr lang="en-GB" b="1" dirty="0"/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HRMT</a:t>
                      </a:r>
                      <a:r>
                        <a:rPr lang="el-GR" sz="1800" dirty="0"/>
                        <a:t>-</a:t>
                      </a:r>
                      <a:r>
                        <a:rPr lang="en-GB" sz="1800" dirty="0"/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Measurement of displacement cross section at HiRadMat for 440-GeV protons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3036383"/>
                  </a:ext>
                </a:extLst>
              </a:tr>
              <a:tr h="3237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HRMT</a:t>
                      </a:r>
                      <a:r>
                        <a:rPr lang="el-GR" sz="1800" dirty="0"/>
                        <a:t>-</a:t>
                      </a:r>
                      <a:r>
                        <a:rPr lang="en-GB" sz="1800" dirty="0"/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Follow up of HRMT-60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210857"/>
                  </a:ext>
                </a:extLst>
              </a:tr>
              <a:tr h="3237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HRMT</a:t>
                      </a:r>
                      <a:r>
                        <a:rPr lang="el-GR" sz="1800" dirty="0"/>
                        <a:t>-</a:t>
                      </a:r>
                      <a:r>
                        <a:rPr lang="en-GB" sz="1800" dirty="0"/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Follow up of HRMT-64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797559"/>
                  </a:ext>
                </a:extLst>
              </a:tr>
              <a:tr h="3237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 vert="vert27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HRMT-71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Follow up of HRMT-55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165669"/>
                  </a:ext>
                </a:extLst>
              </a:tr>
              <a:tr h="323769">
                <a:tc rowSpan="3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2026</a:t>
                      </a:r>
                      <a:endParaRPr lang="en-GB" b="1" dirty="0"/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HRMT-71 - II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Follow up of HRMT-55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410704"/>
                  </a:ext>
                </a:extLst>
              </a:tr>
              <a:tr h="323769">
                <a:tc vMerge="1">
                  <a:txBody>
                    <a:bodyPr/>
                    <a:lstStyle/>
                    <a:p>
                      <a:pPr algn="ctr"/>
                      <a:endParaRPr lang="en-GB" b="1" dirty="0"/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HRMT</a:t>
                      </a:r>
                      <a:r>
                        <a:rPr lang="el-GR" sz="1800" dirty="0"/>
                        <a:t>-</a:t>
                      </a:r>
                      <a:r>
                        <a:rPr lang="en-GB" sz="1800" dirty="0"/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Follow up of HRMT-68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513149"/>
                  </a:ext>
                </a:extLst>
              </a:tr>
              <a:tr h="323769">
                <a:tc vMerge="1">
                  <a:txBody>
                    <a:bodyPr/>
                    <a:lstStyle/>
                    <a:p>
                      <a:pPr algn="ctr"/>
                      <a:endParaRPr lang="en-GB" b="1" dirty="0"/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HRMT</a:t>
                      </a:r>
                      <a:r>
                        <a:rPr lang="el-GR" sz="1800" dirty="0"/>
                        <a:t>-</a:t>
                      </a:r>
                      <a:r>
                        <a:rPr lang="en-GB" sz="1800" dirty="0"/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Evaluation of Novel Materials for High-Intensity Beam Diagnostics</a:t>
                      </a:r>
                      <a:r>
                        <a:rPr lang="en-US" sz="1200" dirty="0"/>
                        <a:t> 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2291965"/>
                  </a:ext>
                </a:extLst>
              </a:tr>
            </a:tbl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20BEB2-BDDE-008A-C4C7-42D1141ED23C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fld id="{A459F72D-2B11-4B49-8C69-398A1211A260}" type="datetime1">
              <a:rPr lang="en-GB" smtClean="0"/>
              <a:t>30/06/2026</a:t>
            </a:fld>
            <a:endParaRPr lang="en-US" dirty="0"/>
          </a:p>
        </p:txBody>
      </p:sp>
      <p:pic>
        <p:nvPicPr>
          <p:cNvPr id="4" name="Picture 3" descr="A graph of a blue line&#10;&#10;AI-generated content may be incorrect.">
            <a:extLst>
              <a:ext uri="{FF2B5EF4-FFF2-40B4-BE49-F238E27FC236}">
                <a16:creationId xmlns:a16="http://schemas.microsoft.com/office/drawing/2014/main" id="{8A659D1B-AF0F-AE6A-22AA-3818A4620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289" y="689429"/>
            <a:ext cx="8795937" cy="56678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AA1FC8-CA59-07AD-1C50-856DD17048A9}"/>
              </a:ext>
            </a:extLst>
          </p:cNvPr>
          <p:cNvSpPr txBox="1"/>
          <p:nvPr/>
        </p:nvSpPr>
        <p:spPr>
          <a:xfrm>
            <a:off x="3148110" y="1808522"/>
            <a:ext cx="4593771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dirty="0">
                <a:latin typeface="Arial"/>
                <a:cs typeface="Arial"/>
              </a:rPr>
              <a:t>More than 44 sub projects throughout the EURO-LABS lifetime !</a:t>
            </a:r>
            <a:endParaRPr lang="en-GB" sz="2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242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824A2-D228-FE10-E162-CACE60ABB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3621EB-B4A8-49B0-BDBA-72EAAE381161}" type="datetime1">
              <a:rPr lang="en-GB" smtClean="0"/>
              <a:t>30/06/2026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29A7C-98AF-DAB5-8445-79F79A338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9AEDD-E8EE-B05A-7661-A9B2F57E3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7" name="Picture 6" descr="A group of people standing in a factory&#10;&#10;AI-generated content may be incorrect.">
            <a:extLst>
              <a:ext uri="{FF2B5EF4-FFF2-40B4-BE49-F238E27FC236}">
                <a16:creationId xmlns:a16="http://schemas.microsoft.com/office/drawing/2014/main" id="{92FA55ED-C6E6-92A0-4B45-0D219F3600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208" t="26828" r="20513" b="13343"/>
          <a:stretch>
            <a:fillRect/>
          </a:stretch>
        </p:blipFill>
        <p:spPr>
          <a:xfrm>
            <a:off x="158400" y="3953702"/>
            <a:ext cx="3129919" cy="22918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78D380-B3B4-167E-F4F0-877E24F5B490}"/>
              </a:ext>
            </a:extLst>
          </p:cNvPr>
          <p:cNvSpPr txBox="1"/>
          <p:nvPr/>
        </p:nvSpPr>
        <p:spPr>
          <a:xfrm>
            <a:off x="380091" y="3534234"/>
            <a:ext cx="208735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i="1" dirty="0"/>
              <a:t>HRMT-63 (DPA), 2025</a:t>
            </a:r>
            <a:endParaRPr lang="en-GB" sz="1500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17488C-E3A9-DA25-1F62-BDC354C5DEBF}"/>
              </a:ext>
            </a:extLst>
          </p:cNvPr>
          <p:cNvSpPr txBox="1"/>
          <p:nvPr/>
        </p:nvSpPr>
        <p:spPr>
          <a:xfrm>
            <a:off x="3076256" y="3424930"/>
            <a:ext cx="261595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i="1" dirty="0"/>
              <a:t>HRMT-71 (BLM), 2026</a:t>
            </a:r>
            <a:endParaRPr lang="en-GB" sz="1500" i="1" dirty="0"/>
          </a:p>
        </p:txBody>
      </p:sp>
      <p:pic>
        <p:nvPicPr>
          <p:cNvPr id="16" name="Picture 15" descr="A group of men working in a room&#10;&#10;Description automatically generated">
            <a:extLst>
              <a:ext uri="{FF2B5EF4-FFF2-40B4-BE49-F238E27FC236}">
                <a16:creationId xmlns:a16="http://schemas.microsoft.com/office/drawing/2014/main" id="{502868D3-70A6-1E7E-F477-598C0BC7CF4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69" y="459751"/>
            <a:ext cx="3324888" cy="24936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0621393-8246-51A4-B899-D209CF868727}"/>
              </a:ext>
            </a:extLst>
          </p:cNvPr>
          <p:cNvSpPr txBox="1"/>
          <p:nvPr/>
        </p:nvSpPr>
        <p:spPr>
          <a:xfrm>
            <a:off x="286261" y="75264"/>
            <a:ext cx="250224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i="1" dirty="0"/>
              <a:t>HRMT-60 (</a:t>
            </a:r>
            <a:r>
              <a:rPr lang="en-US" sz="1500" i="1" dirty="0" err="1"/>
              <a:t>RaDIATE</a:t>
            </a:r>
            <a:r>
              <a:rPr lang="en-US" sz="1500" i="1" dirty="0"/>
              <a:t>), 2022</a:t>
            </a:r>
            <a:endParaRPr lang="en-GB" sz="1500" i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D2CB30-011D-BF2A-BCAA-6DF7B30824CF}"/>
              </a:ext>
            </a:extLst>
          </p:cNvPr>
          <p:cNvSpPr txBox="1"/>
          <p:nvPr/>
        </p:nvSpPr>
        <p:spPr>
          <a:xfrm>
            <a:off x="6096000" y="94648"/>
            <a:ext cx="252031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i="1" dirty="0"/>
              <a:t>HRMT-66 (SMAUG), 2024</a:t>
            </a:r>
            <a:endParaRPr lang="en-GB" sz="1500" i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C420C7-AFBF-5562-210A-63A48E7CA187}"/>
              </a:ext>
            </a:extLst>
          </p:cNvPr>
          <p:cNvSpPr txBox="1"/>
          <p:nvPr/>
        </p:nvSpPr>
        <p:spPr>
          <a:xfrm>
            <a:off x="3394528" y="480510"/>
            <a:ext cx="22976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i="1" dirty="0"/>
              <a:t>HRMT-62 (FIREBALL-I), 2023</a:t>
            </a:r>
            <a:endParaRPr lang="en-GB" sz="1500" i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AD4CCA-13BD-D935-5226-2B19C55D9566}"/>
              </a:ext>
            </a:extLst>
          </p:cNvPr>
          <p:cNvSpPr txBox="1"/>
          <p:nvPr/>
        </p:nvSpPr>
        <p:spPr>
          <a:xfrm>
            <a:off x="9259654" y="715296"/>
            <a:ext cx="24182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i="1" dirty="0"/>
              <a:t>HRMT-64 (FIREBALL-II), 2024</a:t>
            </a:r>
            <a:endParaRPr lang="en-GB" sz="1500" i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8C5B2F-B7BB-C4DD-A680-15FEFD1EA0C6}"/>
              </a:ext>
            </a:extLst>
          </p:cNvPr>
          <p:cNvSpPr txBox="1"/>
          <p:nvPr/>
        </p:nvSpPr>
        <p:spPr>
          <a:xfrm>
            <a:off x="6302072" y="3748095"/>
            <a:ext cx="242309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i="1" dirty="0"/>
              <a:t>HRMT-68 (FIREBALL-III), 2025</a:t>
            </a:r>
            <a:endParaRPr lang="en-GB" sz="1500" i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508DC92-C608-B1BC-FA4B-7F0DF54F9F11}"/>
              </a:ext>
            </a:extLst>
          </p:cNvPr>
          <p:cNvSpPr txBox="1"/>
          <p:nvPr/>
        </p:nvSpPr>
        <p:spPr>
          <a:xfrm>
            <a:off x="9050687" y="3474625"/>
            <a:ext cx="242309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i="1" dirty="0"/>
              <a:t>HRMT-74 (</a:t>
            </a:r>
            <a:r>
              <a:rPr lang="en-US" sz="1500" i="1" dirty="0" err="1"/>
              <a:t>BTVmat</a:t>
            </a:r>
            <a:r>
              <a:rPr lang="en-US" sz="1500" i="1" dirty="0"/>
              <a:t>), 2025</a:t>
            </a:r>
            <a:endParaRPr lang="en-GB" sz="1500" i="1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7CA25EB-7360-0F42-EFE9-CF9ECC081AEA}"/>
              </a:ext>
            </a:extLst>
          </p:cNvPr>
          <p:cNvSpPr/>
          <p:nvPr/>
        </p:nvSpPr>
        <p:spPr>
          <a:xfrm>
            <a:off x="146269" y="459751"/>
            <a:ext cx="3324888" cy="24936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C77738D-AC5A-36DE-C0B5-64CF42003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564" y="980214"/>
            <a:ext cx="3190228" cy="2392671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F0439B45-192B-0125-9AD8-8575798247E0}"/>
              </a:ext>
            </a:extLst>
          </p:cNvPr>
          <p:cNvSpPr/>
          <p:nvPr/>
        </p:nvSpPr>
        <p:spPr>
          <a:xfrm>
            <a:off x="2674564" y="967636"/>
            <a:ext cx="3190228" cy="241574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Content Placeholder 7" descr="A group of people in a room with computers&#10;&#10;Description automatically generated">
            <a:extLst>
              <a:ext uri="{FF2B5EF4-FFF2-40B4-BE49-F238E27FC236}">
                <a16:creationId xmlns:a16="http://schemas.microsoft.com/office/drawing/2014/main" id="{24B17223-11F1-F978-5F47-978502355A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5811" r="5953"/>
          <a:stretch>
            <a:fillRect/>
          </a:stretch>
        </p:blipFill>
        <p:spPr>
          <a:xfrm>
            <a:off x="5581680" y="425150"/>
            <a:ext cx="3445951" cy="2588384"/>
          </a:xfr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BF3B8DD3-5479-7508-C5FE-50EB32B67AD5}"/>
              </a:ext>
            </a:extLst>
          </p:cNvPr>
          <p:cNvSpPr/>
          <p:nvPr/>
        </p:nvSpPr>
        <p:spPr>
          <a:xfrm>
            <a:off x="5600569" y="438766"/>
            <a:ext cx="3402463" cy="25795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3B54113-1505-BEA9-518C-DFC4962C9A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2501" y="1190910"/>
            <a:ext cx="3265132" cy="2176755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28F1946A-3065-D3D4-5EFD-392EAF7EB8E2}"/>
              </a:ext>
            </a:extLst>
          </p:cNvPr>
          <p:cNvSpPr/>
          <p:nvPr/>
        </p:nvSpPr>
        <p:spPr>
          <a:xfrm>
            <a:off x="8725164" y="1199755"/>
            <a:ext cx="3262470" cy="218362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D07FFD3-C69B-6102-15EA-5FA920456A2D}"/>
              </a:ext>
            </a:extLst>
          </p:cNvPr>
          <p:cNvSpPr/>
          <p:nvPr/>
        </p:nvSpPr>
        <p:spPr>
          <a:xfrm>
            <a:off x="156816" y="3964193"/>
            <a:ext cx="3129920" cy="229057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21537F-3B86-E342-536F-E9E3C9BDDC5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9297" r="18502"/>
          <a:stretch>
            <a:fillRect/>
          </a:stretch>
        </p:blipFill>
        <p:spPr>
          <a:xfrm rot="5400000">
            <a:off x="3519539" y="3199551"/>
            <a:ext cx="2272599" cy="326513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F95C975F-2F3B-49FB-120C-E3EEE64CF132}"/>
              </a:ext>
            </a:extLst>
          </p:cNvPr>
          <p:cNvSpPr/>
          <p:nvPr/>
        </p:nvSpPr>
        <p:spPr>
          <a:xfrm>
            <a:off x="3023273" y="3706308"/>
            <a:ext cx="3265132" cy="226210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15087E8-F691-7A83-0F1D-220FECE53E5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6176"/>
          <a:stretch>
            <a:fillRect/>
          </a:stretch>
        </p:blipFill>
        <p:spPr>
          <a:xfrm>
            <a:off x="5851344" y="4260078"/>
            <a:ext cx="3214670" cy="226211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79D972CF-D184-4D01-1F32-E0E08E6DBDF3}"/>
              </a:ext>
            </a:extLst>
          </p:cNvPr>
          <p:cNvSpPr/>
          <p:nvPr/>
        </p:nvSpPr>
        <p:spPr>
          <a:xfrm>
            <a:off x="5854598" y="4265385"/>
            <a:ext cx="3211416" cy="226210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Content Placeholder 6" descr="A few people wearing white coats and face masks&#10;&#10;AI-generated content may be incorrect.">
            <a:extLst>
              <a:ext uri="{FF2B5EF4-FFF2-40B4-BE49-F238E27FC236}">
                <a16:creationId xmlns:a16="http://schemas.microsoft.com/office/drawing/2014/main" id="{D2C6F3BD-7449-1281-976E-24348417985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5932"/>
          <a:stretch>
            <a:fillRect/>
          </a:stretch>
        </p:blipFill>
        <p:spPr bwMode="auto">
          <a:xfrm>
            <a:off x="8738832" y="3787194"/>
            <a:ext cx="3195086" cy="2254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FF04C239-906B-86CF-F4B7-37BA700E8DD1}"/>
              </a:ext>
            </a:extLst>
          </p:cNvPr>
          <p:cNvSpPr/>
          <p:nvPr/>
        </p:nvSpPr>
        <p:spPr>
          <a:xfrm>
            <a:off x="8722501" y="3779251"/>
            <a:ext cx="3211416" cy="226210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720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5DB0A4-237C-A5A5-1895-AC32179D4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877" y="2691656"/>
            <a:ext cx="7902873" cy="1473132"/>
          </a:xfrm>
        </p:spPr>
        <p:txBody>
          <a:bodyPr/>
          <a:lstStyle/>
          <a:p>
            <a:pPr algn="ctr"/>
            <a:r>
              <a:rPr lang="en-US" sz="4000" dirty="0"/>
              <a:t>Focusing on two highlights: FIREBALL &amp; </a:t>
            </a:r>
            <a:r>
              <a:rPr lang="en-US" sz="4000" dirty="0" err="1"/>
              <a:t>RaDIATE</a:t>
            </a:r>
            <a:endParaRPr lang="en-US" sz="4000" dirty="0" err="1">
              <a:cs typeface="Arial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A1BCF-10C3-2724-8533-B14C0FD2A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91A91F-03AC-4DEC-9B47-AC337A98D408}" type="datetime1">
              <a:rPr lang="en-GB" smtClean="0"/>
              <a:t>30/06/2026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56B9D-CAF8-C9DB-4E76-0084F5CBA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29965-1DA7-B6C3-337A-F2B624B87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372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002C6A-7AA0-4AB0-87B2-A4FD3CEE1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FIREBALL Collaboration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6FF876-A300-E5EA-21E6-9D8D38C17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7D1FC6-82C2-415D-94FE-FEA42D5A6E85}" type="datetime1">
              <a:rPr lang="en-GB" smtClean="0"/>
              <a:t>30/06/2026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37457-1F78-700E-B26B-AEE7CC3B1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N. Charitonidis | HiRadMat Facility: Overview of EURO-LABS supported experiments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263A7-1818-34C5-FB00-3C270FE33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E975A02-4BB7-BAC5-AD68-9A7F15905B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25" t="47900" r="14952" b="6991"/>
          <a:stretch>
            <a:fillRect/>
          </a:stretch>
        </p:blipFill>
        <p:spPr>
          <a:xfrm>
            <a:off x="6556491" y="3762292"/>
            <a:ext cx="5368344" cy="24535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E574709-0E85-45B3-6AF5-5903902B7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0283" y="915094"/>
            <a:ext cx="3611893" cy="27089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61E2199-4CFB-AAEA-1344-A033C00D8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018" y="975480"/>
            <a:ext cx="3611893" cy="27089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A83232D-2815-941B-AE67-C34F94B8C20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185" t="37413" r="15028" b="20601"/>
          <a:stretch>
            <a:fillRect/>
          </a:stretch>
        </p:blipFill>
        <p:spPr>
          <a:xfrm>
            <a:off x="512350" y="3774004"/>
            <a:ext cx="5929306" cy="23697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6BD3F47-D341-C53C-C35F-FBDBB3C5AAD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955" t="17850" b="23275"/>
          <a:stretch>
            <a:fillRect/>
          </a:stretch>
        </p:blipFill>
        <p:spPr>
          <a:xfrm>
            <a:off x="4655839" y="979053"/>
            <a:ext cx="3117175" cy="271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43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 [Auto-saved]" id="{EEBA5041-B23E-0E4A-B523-4EA9F2C9AF8B}" vid="{17FEE769-510F-514E-B0FB-92A796EE273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16472</TotalTime>
  <Words>2029</Words>
  <Application>Microsoft Office PowerPoint</Application>
  <PresentationFormat>Widescreen</PresentationFormat>
  <Paragraphs>277</Paragraphs>
  <Slides>34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Arial (Body)</vt:lpstr>
      <vt:lpstr>Calibri</vt:lpstr>
      <vt:lpstr>Cambria Math</vt:lpstr>
      <vt:lpstr>Helvetica</vt:lpstr>
      <vt:lpstr>Wingdings</vt:lpstr>
      <vt:lpstr>Office Theme</vt:lpstr>
      <vt:lpstr>HiRadMat Facility: Overview of EURO-LABS supported experiments EURO-LABS Task Force 3.1​</vt:lpstr>
      <vt:lpstr>Overview</vt:lpstr>
      <vt:lpstr>HiRadMat: a test-bench facility at CERN</vt:lpstr>
      <vt:lpstr>4 years of EURO-LABS support</vt:lpstr>
      <vt:lpstr>EURO-LABS supported experiments</vt:lpstr>
      <vt:lpstr>EURO-LABS supported experiments</vt:lpstr>
      <vt:lpstr>PowerPoint Presentation</vt:lpstr>
      <vt:lpstr>Focusing on two highlights: FIREBALL &amp; RaDIATE</vt:lpstr>
      <vt:lpstr>The FIREBALL Collaboration</vt:lpstr>
      <vt:lpstr>Purpose of FIREBALL experiments</vt:lpstr>
      <vt:lpstr>FIREBALL @ HiRadMat</vt:lpstr>
      <vt:lpstr>FIREBALL Collaboration Publications</vt:lpstr>
      <vt:lpstr>Fireball Collaboration  Publications in preparation</vt:lpstr>
      <vt:lpstr>RaDIATE</vt:lpstr>
      <vt:lpstr>The RaDIATE Collaboration</vt:lpstr>
      <vt:lpstr>Purpose of RaDIATE experiments</vt:lpstr>
      <vt:lpstr>RaDIATE @ HiRadMat</vt:lpstr>
      <vt:lpstr>RaDIATE-II Experimental setup </vt:lpstr>
      <vt:lpstr>RaDIATE-II Installation</vt:lpstr>
      <vt:lpstr>RaDIATE Collaboration Publications, Presentations &amp; Outreach </vt:lpstr>
      <vt:lpstr>RaDIATE Collaboration Publications</vt:lpstr>
      <vt:lpstr>Summary of experiments over the years</vt:lpstr>
      <vt:lpstr>Technical Workshops – Critical activities supported by EURO-LABS  Putting external teams together with CERN experts</vt:lpstr>
      <vt:lpstr>Technical Workshops Radiation Protection Studies</vt:lpstr>
      <vt:lpstr>Technical Workshops Software</vt:lpstr>
      <vt:lpstr>Outreach &amp; Events</vt:lpstr>
      <vt:lpstr>Outreach</vt:lpstr>
      <vt:lpstr>Outreach &amp; Networking</vt:lpstr>
      <vt:lpstr>Gender &amp; Age statistics</vt:lpstr>
      <vt:lpstr>Future</vt:lpstr>
      <vt:lpstr>Conclusions</vt:lpstr>
      <vt:lpstr>Thank you                 Questions?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is Arial Bold 50pt  up to three lines</dc:title>
  <dc:creator>Microsoft Office User</dc:creator>
  <cp:lastModifiedBy>Nikolaos Charitonidis</cp:lastModifiedBy>
  <cp:revision>549</cp:revision>
  <cp:lastPrinted>2020-01-30T13:49:18Z</cp:lastPrinted>
  <dcterms:created xsi:type="dcterms:W3CDTF">2021-04-09T09:19:49Z</dcterms:created>
  <dcterms:modified xsi:type="dcterms:W3CDTF">2026-06-30T09:50:13Z</dcterms:modified>
</cp:coreProperties>
</file>