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312" r:id="rId4"/>
    <p:sldId id="366" r:id="rId5"/>
    <p:sldId id="369" r:id="rId6"/>
    <p:sldId id="368" r:id="rId7"/>
    <p:sldId id="370" r:id="rId8"/>
    <p:sldId id="354" r:id="rId9"/>
    <p:sldId id="276" r:id="rId10"/>
    <p:sldId id="287" r:id="rId11"/>
    <p:sldId id="313" r:id="rId12"/>
    <p:sldId id="277" r:id="rId13"/>
    <p:sldId id="285" r:id="rId14"/>
    <p:sldId id="286" r:id="rId15"/>
    <p:sldId id="288" r:id="rId16"/>
    <p:sldId id="289" r:id="rId17"/>
    <p:sldId id="291" r:id="rId18"/>
    <p:sldId id="281" r:id="rId19"/>
    <p:sldId id="292" r:id="rId20"/>
    <p:sldId id="293" r:id="rId21"/>
    <p:sldId id="279" r:id="rId22"/>
    <p:sldId id="294" r:id="rId23"/>
    <p:sldId id="297" r:id="rId24"/>
    <p:sldId id="298" r:id="rId25"/>
    <p:sldId id="365" r:id="rId26"/>
    <p:sldId id="323" r:id="rId27"/>
    <p:sldId id="304" r:id="rId28"/>
    <p:sldId id="308" r:id="rId29"/>
    <p:sldId id="305" r:id="rId30"/>
    <p:sldId id="310" r:id="rId31"/>
    <p:sldId id="311" r:id="rId32"/>
    <p:sldId id="306" r:id="rId33"/>
    <p:sldId id="324" r:id="rId34"/>
    <p:sldId id="314" r:id="rId35"/>
    <p:sldId id="315" r:id="rId36"/>
    <p:sldId id="317" r:id="rId37"/>
    <p:sldId id="318" r:id="rId38"/>
    <p:sldId id="316" r:id="rId39"/>
    <p:sldId id="320" r:id="rId40"/>
    <p:sldId id="325" r:id="rId41"/>
    <p:sldId id="321" r:id="rId42"/>
    <p:sldId id="331" r:id="rId43"/>
    <p:sldId id="327" r:id="rId44"/>
    <p:sldId id="328" r:id="rId45"/>
    <p:sldId id="329" r:id="rId46"/>
    <p:sldId id="33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C2"/>
    <a:srgbClr val="FF7F2A"/>
    <a:srgbClr val="0000FF"/>
    <a:srgbClr val="D1A7F3"/>
    <a:srgbClr val="9999FF"/>
    <a:srgbClr val="AF66DC"/>
    <a:srgbClr val="33CC3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4B1D-6E8F-4B2A-9B0B-F346A8212316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899A-35E9-4BAC-B63B-3693D6BD38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8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8899A-35E9-4BAC-B63B-3693D6BD38E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3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I_rahmen_neu_titel">
            <a:extLst>
              <a:ext uri="{FF2B5EF4-FFF2-40B4-BE49-F238E27FC236}">
                <a16:creationId xmlns:a16="http://schemas.microsoft.com/office/drawing/2014/main" id="{A95F32CA-B5BF-43BB-82DD-2714682C8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F7E82EA3-B75E-4B08-9FD0-A8C2545BC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763" y="3373901"/>
            <a:ext cx="533836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dirty="0">
                <a:solidFill>
                  <a:schemeClr val="bg1"/>
                </a:solidFill>
              </a:rPr>
              <a:t>INSTITUTE FOR BEAM PYHSICS AND TECHNOLOGY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dirty="0"/>
              <a:t>KIT –  The Research University in the Helmholtz Association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6490081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02CB73-14F5-41DE-9572-752DC1763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333375"/>
            <a:ext cx="1628775" cy="754394"/>
          </a:xfrm>
          <a:prstGeom prst="rect">
            <a:avLst/>
          </a:prstGeom>
        </p:spPr>
      </p:pic>
      <p:sp>
        <p:nvSpPr>
          <p:cNvPr id="33" name="Textfeld 32"/>
          <p:cNvSpPr txBox="1"/>
          <p:nvPr userDrawn="1"/>
        </p:nvSpPr>
        <p:spPr>
          <a:xfrm>
            <a:off x="5606074" y="4300311"/>
            <a:ext cx="87445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0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2642292" y="4206115"/>
            <a:ext cx="87445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0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201567"/>
            <a:ext cx="8343900" cy="490451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5A31AB-C67D-4F0F-8135-95200015D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365125"/>
            <a:ext cx="6225572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3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201567"/>
            <a:ext cx="8343900" cy="49045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12.12.2019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3EE4-0BB8-4A2C-9025-B8F5E159BB3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E9F3D11-7573-4C8E-A81F-0E3F12D8E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3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C5860D3-14FA-4FDC-8816-17A10BEC7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0A7DEDA-EAA3-43B9-89DF-5D1DF3E4C5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994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201567"/>
            <a:ext cx="4114800" cy="49753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201567"/>
            <a:ext cx="4114799" cy="49753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D89B5CA-F326-417B-804D-4A944865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8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203334"/>
            <a:ext cx="4098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2214208"/>
            <a:ext cx="4098132" cy="3975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203334"/>
            <a:ext cx="4098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2214208"/>
            <a:ext cx="4098132" cy="39754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37802FE-6A36-43AA-8464-593B7D9F5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CAD5EF3-BE98-4ECF-87EA-2B848F666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2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25998"/>
            <a:ext cx="4882310" cy="4735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0" y="1125248"/>
            <a:ext cx="3178969" cy="4743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009EEFD-83E8-4715-9A7D-6B7B8BF17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43914" y="624690"/>
            <a:ext cx="5471285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A11-3F6D-49C2-B184-6A782E851E4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3" y="4836495"/>
            <a:ext cx="5468677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46521" y="5463728"/>
            <a:ext cx="5468677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021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I_rahmen_neu_folge">
            <a:extLst>
              <a:ext uri="{FF2B5EF4-FFF2-40B4-BE49-F238E27FC236}">
                <a16:creationId xmlns:a16="http://schemas.microsoft.com/office/drawing/2014/main" id="{0D02B5F8-FF72-4AF8-91A3-89F2DE9F1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394871"/>
            <a:ext cx="6865128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210021"/>
            <a:ext cx="8343900" cy="4896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3" y="6445473"/>
            <a:ext cx="102775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23" y="6445473"/>
            <a:ext cx="326368" cy="2968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0D342A11-3F6D-49C2-B184-6A782E851E4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60349D9-6A0D-49BA-B939-F09EA2B08865}"/>
              </a:ext>
            </a:extLst>
          </p:cNvPr>
          <p:cNvSpPr txBox="1">
            <a:spLocks/>
          </p:cNvSpPr>
          <p:nvPr userDrawn="1"/>
        </p:nvSpPr>
        <p:spPr>
          <a:xfrm>
            <a:off x="6000750" y="6445473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Institute for Beam Physics</a:t>
            </a:r>
            <a:r>
              <a:rPr lang="en-US" altLang="de-DE" sz="900" baseline="0" dirty="0"/>
              <a:t> and Technology</a:t>
            </a:r>
            <a:endParaRPr lang="en-US" altLang="de-DE" sz="9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90F4B1-B121-45DC-BF5B-2FE6636DA7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9" y="330634"/>
            <a:ext cx="1078721" cy="4996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29" y="6445473"/>
            <a:ext cx="4567306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Edmund Blomley – </a:t>
            </a:r>
            <a:r>
              <a:rPr lang="de-DE" sz="900" dirty="0" err="1"/>
              <a:t>Overview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IBPT Control System &amp;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7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898525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7146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65113" algn="l" defTabSz="914400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lab.kit.edu/kit/ibpt/controls/epics/modules/execu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cm.anka.kit.edu/svm/svn/kara/epics/Teslameter/trunk" TargetMode="External"/><Relationship Id="rId2" Type="http://schemas.openxmlformats.org/officeDocument/2006/relationships/hyperlink" Target="https://scm.anka.kit.edu/scm/svn/kara/epic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raneidae/epicsdbbuild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9C1147-AA98-4749-BEB3-BE9BD4A5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59230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dirty="0"/>
              <a:t>EPICS – Advanced Topics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E34B1E-A451-4EF3-959F-FF343CD3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</a:rPr>
              <a:t>Edmund Blomley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</a:rPr>
              <a:t>3.12.2025</a:t>
            </a:r>
          </a:p>
        </p:txBody>
      </p:sp>
    </p:spTree>
    <p:extLst>
      <p:ext uri="{BB962C8B-B14F-4D97-AF65-F5344CB8AC3E}">
        <p14:creationId xmlns:p14="http://schemas.microsoft.com/office/powerpoint/2010/main" val="387742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729523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records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 </a:t>
            </a:r>
            <a:r>
              <a:rPr lang="de-DE" dirty="0" err="1"/>
              <a:t>information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Option 1: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- </a:t>
            </a:r>
            <a:r>
              <a:rPr lang="de-DE" b="1" dirty="0" err="1">
                <a:solidFill>
                  <a:schemeClr val="tx2"/>
                </a:solidFill>
              </a:rPr>
              <a:t>input</a:t>
            </a:r>
            <a:endParaRPr lang="de-DE" b="1" dirty="0">
              <a:solidFill>
                <a:schemeClr val="tx2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Record</a:t>
            </a:r>
            <a:r>
              <a:rPr lang="de-DE" dirty="0"/>
              <a:t> Information Exchange</a:t>
            </a:r>
            <a:endParaRPr lang="en-US" dirty="0"/>
          </a:p>
        </p:txBody>
      </p:sp>
      <p:cxnSp>
        <p:nvCxnSpPr>
          <p:cNvPr id="7" name="Gerade Verbindung mit Pfeil 6"/>
          <p:cNvCxnSpPr>
            <a:stCxn id="11" idx="3"/>
            <a:endCxn id="8" idx="1"/>
          </p:cNvCxnSpPr>
          <p:nvPr/>
        </p:nvCxnSpPr>
        <p:spPr>
          <a:xfrm>
            <a:off x="2789659" y="2569950"/>
            <a:ext cx="2845836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5635495" y="2341350"/>
            <a:ext cx="1604865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45618" y="2528097"/>
            <a:ext cx="2253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field</a:t>
            </a:r>
            <a:r>
              <a:rPr lang="de-DE" sz="1400" i="1" dirty="0"/>
              <a:t>(</a:t>
            </a:r>
            <a:r>
              <a:rPr lang="de-DE" sz="1400" b="1" i="1" dirty="0">
                <a:solidFill>
                  <a:srgbClr val="0000FF"/>
                </a:solidFill>
              </a:rPr>
              <a:t>INP</a:t>
            </a:r>
            <a:r>
              <a:rPr lang="de-DE" sz="1400" i="1" dirty="0"/>
              <a:t>, „@GET_DATA“)</a:t>
            </a:r>
            <a:endParaRPr lang="en-US" sz="1400" i="1" dirty="0"/>
          </a:p>
        </p:txBody>
      </p:sp>
      <p:sp>
        <p:nvSpPr>
          <p:cNvPr id="11" name="Rechteck 10"/>
          <p:cNvSpPr/>
          <p:nvPr/>
        </p:nvSpPr>
        <p:spPr>
          <a:xfrm>
            <a:off x="1184794" y="2341350"/>
            <a:ext cx="1604865" cy="457200"/>
          </a:xfrm>
          <a:prstGeom prst="rect">
            <a:avLst/>
          </a:prstGeom>
          <a:solidFill>
            <a:srgbClr val="D1A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Record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6" y="3571329"/>
            <a:ext cx="3276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>
            <a:stCxn id="13" idx="3"/>
            <a:endCxn id="17" idx="1"/>
          </p:cNvCxnSpPr>
          <p:nvPr/>
        </p:nvCxnSpPr>
        <p:spPr>
          <a:xfrm>
            <a:off x="3625526" y="3747542"/>
            <a:ext cx="1879694" cy="2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7" idx="3"/>
          </p:cNvCxnSpPr>
          <p:nvPr/>
        </p:nvCxnSpPr>
        <p:spPr>
          <a:xfrm>
            <a:off x="7110085" y="3749923"/>
            <a:ext cx="1344616" cy="714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505220" y="3521323"/>
            <a:ext cx="1604865" cy="457200"/>
          </a:xfrm>
          <a:prstGeom prst="rect">
            <a:avLst/>
          </a:prstGeom>
          <a:solidFill>
            <a:srgbClr val="D1A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063433" y="3738473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field</a:t>
            </a:r>
            <a:r>
              <a:rPr lang="de-DE" sz="1400" i="1" dirty="0"/>
              <a:t>(</a:t>
            </a:r>
            <a:r>
              <a:rPr lang="de-DE" sz="1400" b="1" i="1" dirty="0">
                <a:solidFill>
                  <a:srgbClr val="0000FF"/>
                </a:solidFill>
              </a:rPr>
              <a:t>OUT</a:t>
            </a:r>
            <a:r>
              <a:rPr lang="de-DE" sz="1400" i="1" dirty="0"/>
              <a:t>, „PV“)</a:t>
            </a:r>
            <a:endParaRPr lang="en-US" sz="1400" i="1" dirty="0"/>
          </a:p>
        </p:txBody>
      </p:sp>
      <p:sp>
        <p:nvSpPr>
          <p:cNvPr id="19" name="Inhaltsplatzhalter 1"/>
          <p:cNvSpPr txBox="1">
            <a:spLocks/>
          </p:cNvSpPr>
          <p:nvPr/>
        </p:nvSpPr>
        <p:spPr>
          <a:xfrm>
            <a:off x="369359" y="4268854"/>
            <a:ext cx="8343900" cy="197733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INPUT </a:t>
            </a:r>
            <a:r>
              <a:rPr lang="de-DE" dirty="0" err="1"/>
              <a:t>or</a:t>
            </a:r>
            <a:r>
              <a:rPr lang="de-DE" dirty="0"/>
              <a:t> OUTPUT </a:t>
            </a:r>
            <a:r>
              <a:rPr lang="de-DE" dirty="0" err="1"/>
              <a:t>records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records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collect</a:t>
            </a:r>
            <a:r>
              <a:rPr lang="de-DE" dirty="0"/>
              <a:t>/send </a:t>
            </a:r>
            <a:r>
              <a:rPr lang="de-DE" dirty="0" err="1"/>
              <a:t>from</a:t>
            </a:r>
            <a:r>
              <a:rPr lang="de-DE" dirty="0"/>
              <a:t>/</a:t>
            </a:r>
            <a:r>
              <a:rPr lang="de-DE" dirty="0" err="1"/>
              <a:t>to</a:t>
            </a:r>
            <a:r>
              <a:rPr lang="de-DE" dirty="0"/>
              <a:t> multiple </a:t>
            </a:r>
            <a:r>
              <a:rPr lang="de-DE" dirty="0" err="1"/>
              <a:t>sources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distinction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/</a:t>
            </a:r>
            <a:r>
              <a:rPr lang="de-DE" dirty="0" err="1"/>
              <a:t>recieving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Exchange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pPr lvl="1"/>
            <a:r>
              <a:rPr lang="de-DE" dirty="0"/>
              <a:t>Force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  <a:p>
            <a:pPr lvl="1"/>
            <a:r>
              <a:rPr lang="de-DE" dirty="0"/>
              <a:t>Trigger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en-US" dirty="0"/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374224" y="3195234"/>
            <a:ext cx="8343900" cy="551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Option 2: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sends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– </a:t>
            </a:r>
            <a:r>
              <a:rPr lang="de-DE" b="1" dirty="0" err="1">
                <a:solidFill>
                  <a:schemeClr val="tx2"/>
                </a:solidFill>
              </a:rPr>
              <a:t>output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links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PVs,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Most links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/>
              <a:t>@</a:t>
            </a:r>
          </a:p>
          <a:p>
            <a:endParaRPr lang="de-DE" dirty="0"/>
          </a:p>
          <a:p>
            <a:r>
              <a:rPr lang="de-DE" dirty="0"/>
              <a:t>Link </a:t>
            </a:r>
            <a:r>
              <a:rPr lang="de-DE" dirty="0" err="1"/>
              <a:t>fields</a:t>
            </a:r>
            <a:r>
              <a:rPr lang="de-DE" dirty="0"/>
              <a:t>:</a:t>
            </a:r>
          </a:p>
          <a:p>
            <a:pPr lvl="1"/>
            <a:r>
              <a:rPr lang="de-DE" b="1" dirty="0">
                <a:solidFill>
                  <a:schemeClr val="tx2"/>
                </a:solidFill>
              </a:rPr>
              <a:t>INP</a:t>
            </a:r>
            <a:r>
              <a:rPr lang="de-DE" dirty="0"/>
              <a:t> –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b="1" dirty="0">
                <a:solidFill>
                  <a:schemeClr val="tx2"/>
                </a:solidFill>
              </a:rPr>
              <a:t>OUT</a:t>
            </a:r>
            <a:r>
              <a:rPr lang="de-DE" dirty="0"/>
              <a:t> –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 </a:t>
            </a:r>
            <a:r>
              <a:rPr lang="de-DE" dirty="0" err="1"/>
              <a:t>data</a:t>
            </a:r>
            <a:endParaRPr lang="de-DE" dirty="0"/>
          </a:p>
          <a:p>
            <a:pPr marL="355600" lvl="1" indent="0">
              <a:buNone/>
            </a:pPr>
            <a:endParaRPr lang="de-DE" dirty="0"/>
          </a:p>
          <a:p>
            <a:pPr lvl="1"/>
            <a:r>
              <a:rPr lang="de-DE" b="1" dirty="0">
                <a:solidFill>
                  <a:schemeClr val="tx2"/>
                </a:solidFill>
              </a:rPr>
              <a:t>LNK</a:t>
            </a:r>
            <a:r>
              <a:rPr lang="de-DE" dirty="0"/>
              <a:t> – link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purposes</a:t>
            </a:r>
            <a:endParaRPr lang="de-DE" dirty="0"/>
          </a:p>
          <a:p>
            <a:pPr lvl="1"/>
            <a:r>
              <a:rPr lang="de-DE" b="1" dirty="0">
                <a:solidFill>
                  <a:schemeClr val="tx2"/>
                </a:solidFill>
              </a:rPr>
              <a:t>FLNK</a:t>
            </a:r>
            <a:r>
              <a:rPr lang="de-DE" dirty="0"/>
              <a:t> – </a:t>
            </a:r>
            <a:r>
              <a:rPr lang="de-DE" dirty="0" err="1"/>
              <a:t>forward</a:t>
            </a:r>
            <a:r>
              <a:rPr lang="de-DE" dirty="0"/>
              <a:t> link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trigger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pPr lvl="1"/>
            <a:r>
              <a:rPr lang="de-DE" b="1" dirty="0">
                <a:solidFill>
                  <a:schemeClr val="tx2"/>
                </a:solidFill>
              </a:rPr>
              <a:t>DOL</a:t>
            </a:r>
            <a:r>
              <a:rPr lang="de-DE" dirty="0"/>
              <a:t> –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, </a:t>
            </a:r>
            <a:r>
              <a:rPr lang="de-DE" dirty="0" err="1"/>
              <a:t>input</a:t>
            </a:r>
            <a:r>
              <a:rPr lang="de-DE" dirty="0"/>
              <a:t> link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support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Database Links</a:t>
            </a:r>
          </a:p>
        </p:txBody>
      </p:sp>
    </p:spTree>
    <p:extLst>
      <p:ext uri="{BB962C8B-B14F-4D97-AF65-F5344CB8AC3E}">
        <p14:creationId xmlns:p14="http://schemas.microsoft.com/office/powerpoint/2010/main" val="79011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Div. Presentations\EPICS and Soft Loops\dbRec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83" y="359603"/>
            <a:ext cx="2483957" cy="2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4399382" y="1464915"/>
            <a:ext cx="2733869" cy="180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1470" y="2484010"/>
            <a:ext cx="4527044" cy="390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„Variables“ </a:t>
            </a:r>
            <a:r>
              <a:rPr lang="de-DE" sz="1100" dirty="0"/>
              <a:t>(</a:t>
            </a:r>
            <a:r>
              <a:rPr lang="de-DE" sz="1100" dirty="0" err="1"/>
              <a:t>can</a:t>
            </a:r>
            <a:r>
              <a:rPr lang="de-DE" sz="1100" dirty="0"/>
              <a:t> also </a:t>
            </a:r>
            <a:r>
              <a:rPr lang="de-DE" sz="1100" dirty="0" err="1"/>
              <a:t>talk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hardware</a:t>
            </a:r>
            <a:r>
              <a:rPr lang="de-DE" sz="1100" dirty="0"/>
              <a:t>)</a:t>
            </a:r>
          </a:p>
          <a:p>
            <a:r>
              <a:rPr lang="de-DE" dirty="0" err="1"/>
              <a:t>bo</a:t>
            </a:r>
            <a:r>
              <a:rPr lang="de-DE" dirty="0"/>
              <a:t>/bi – </a:t>
            </a:r>
            <a:r>
              <a:rPr lang="de-DE" dirty="0" err="1"/>
              <a:t>binary</a:t>
            </a:r>
            <a:r>
              <a:rPr lang="de-DE" dirty="0"/>
              <a:t>: </a:t>
            </a:r>
            <a:r>
              <a:rPr lang="de-DE" b="1" dirty="0" err="1"/>
              <a:t>boolean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ao</a:t>
            </a:r>
            <a:r>
              <a:rPr lang="de-DE" dirty="0"/>
              <a:t>/ai – analog: </a:t>
            </a:r>
            <a:r>
              <a:rPr lang="de-DE" b="1" dirty="0"/>
              <a:t>double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longout</a:t>
            </a:r>
            <a:r>
              <a:rPr lang="de-DE" dirty="0"/>
              <a:t>/</a:t>
            </a:r>
            <a:r>
              <a:rPr lang="de-DE" dirty="0" err="1"/>
              <a:t>longin</a:t>
            </a:r>
            <a:r>
              <a:rPr lang="de-DE" dirty="0"/>
              <a:t>: </a:t>
            </a:r>
            <a:r>
              <a:rPr lang="de-DE" b="1" dirty="0"/>
              <a:t>integer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stringout</a:t>
            </a:r>
            <a:r>
              <a:rPr lang="de-DE" dirty="0"/>
              <a:t>/</a:t>
            </a:r>
            <a:r>
              <a:rPr lang="de-DE" dirty="0" err="1"/>
              <a:t>stringin</a:t>
            </a:r>
            <a:r>
              <a:rPr lang="de-DE" dirty="0"/>
              <a:t>: </a:t>
            </a:r>
            <a:r>
              <a:rPr lang="de-DE" b="1" dirty="0" err="1"/>
              <a:t>string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waveform</a:t>
            </a:r>
            <a:r>
              <a:rPr lang="de-DE" dirty="0"/>
              <a:t>: </a:t>
            </a:r>
            <a:r>
              <a:rPr lang="de-DE" b="1" dirty="0" err="1"/>
              <a:t>array</a:t>
            </a:r>
            <a:endParaRPr lang="de-DE" b="1" dirty="0"/>
          </a:p>
          <a:p>
            <a:endParaRPr lang="de-DE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en-US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5460352" y="2484010"/>
            <a:ext cx="3938685" cy="36192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b="1" dirty="0">
                <a:solidFill>
                  <a:srgbClr val="FF7F2A"/>
                </a:solidFill>
              </a:rPr>
              <a:t>„</a:t>
            </a:r>
            <a:r>
              <a:rPr lang="de-DE" b="1" dirty="0" err="1">
                <a:solidFill>
                  <a:srgbClr val="FF7F2A"/>
                </a:solidFill>
              </a:rPr>
              <a:t>Functions</a:t>
            </a:r>
            <a:r>
              <a:rPr lang="de-DE" b="1" dirty="0">
                <a:solidFill>
                  <a:srgbClr val="FF7F2A"/>
                </a:solidFill>
              </a:rPr>
              <a:t>“</a:t>
            </a:r>
            <a:endParaRPr lang="de-DE" b="1" dirty="0">
              <a:solidFill>
                <a:srgbClr val="0000FF"/>
              </a:solidFill>
            </a:endParaRPr>
          </a:p>
          <a:p>
            <a:r>
              <a:rPr lang="de-DE" dirty="0" err="1"/>
              <a:t>fanout</a:t>
            </a:r>
            <a:endParaRPr lang="de-DE" b="1" dirty="0"/>
          </a:p>
          <a:p>
            <a:endParaRPr lang="de-DE" dirty="0"/>
          </a:p>
          <a:p>
            <a:r>
              <a:rPr lang="de-DE" dirty="0" err="1"/>
              <a:t>sequence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calculation</a:t>
            </a:r>
            <a:endParaRPr lang="de-DE" b="1" dirty="0"/>
          </a:p>
          <a:p>
            <a:endParaRPr lang="de-DE" dirty="0"/>
          </a:p>
          <a:p>
            <a:r>
              <a:rPr lang="de-DE" dirty="0" err="1"/>
              <a:t>subroutine</a:t>
            </a:r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b="1" dirty="0"/>
          </a:p>
          <a:p>
            <a:endParaRPr lang="de-DE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19878" y="1855037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075102"/>
          </a:xfrm>
        </p:spPr>
        <p:txBody>
          <a:bodyPr/>
          <a:lstStyle/>
          <a:p>
            <a:r>
              <a:rPr lang="de-DE" b="1" dirty="0"/>
              <a:t>Trigger </a:t>
            </a:r>
            <a:r>
              <a:rPr lang="de-DE" b="1" dirty="0" err="1"/>
              <a:t>processing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6 </a:t>
            </a:r>
            <a:r>
              <a:rPr lang="de-DE" dirty="0" err="1"/>
              <a:t>records</a:t>
            </a:r>
            <a:endParaRPr lang="de-DE" dirty="0"/>
          </a:p>
          <a:p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switching</a:t>
            </a:r>
            <a:r>
              <a:rPr lang="de-DE" dirty="0"/>
              <a:t> on multiple power </a:t>
            </a:r>
            <a:r>
              <a:rPr lang="de-DE" dirty="0" err="1"/>
              <a:t>supplies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Fanout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072317" y="1910613"/>
            <a:ext cx="3999107" cy="2967353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3236" y="1996751"/>
            <a:ext cx="3844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fanout</a:t>
            </a:r>
            <a:r>
              <a:rPr lang="de-DE" dirty="0"/>
              <a:t>, </a:t>
            </a:r>
            <a:r>
              <a:rPr lang="de-DE" dirty="0" err="1"/>
              <a:t>PS:Cmd:AllOn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LNK1</a:t>
            </a:r>
            <a:r>
              <a:rPr lang="de-DE" dirty="0"/>
              <a:t>, „PS1:Cmd:On“)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LNK2</a:t>
            </a:r>
            <a:r>
              <a:rPr lang="de-DE" dirty="0"/>
              <a:t>, „PS2:Cmd:On“)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LNK6</a:t>
            </a:r>
            <a:r>
              <a:rPr lang="de-DE" dirty="0"/>
              <a:t>, „PS6:Cmd:On“)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SELM</a:t>
            </a:r>
            <a:r>
              <a:rPr lang="de-DE" dirty="0"/>
              <a:t>, „All“)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SELN</a:t>
            </a:r>
            <a:r>
              <a:rPr lang="de-DE" dirty="0"/>
              <a:t>, „“)</a:t>
            </a:r>
          </a:p>
          <a:p>
            <a:r>
              <a:rPr lang="de-DE" dirty="0"/>
              <a:t>}</a:t>
            </a:r>
            <a:endParaRPr lang="en-US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40483" y="5318444"/>
            <a:ext cx="8343900" cy="9526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Optional </a:t>
            </a:r>
            <a:r>
              <a:rPr lang="de-DE" dirty="0" err="1"/>
              <a:t>fields</a:t>
            </a:r>
            <a:r>
              <a:rPr lang="de-DE" dirty="0"/>
              <a:t>: SELM &amp; SELN – </a:t>
            </a:r>
            <a:r>
              <a:rPr lang="de-DE" dirty="0" err="1"/>
              <a:t>trigger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links </a:t>
            </a:r>
          </a:p>
          <a:p>
            <a:r>
              <a:rPr lang="de-DE" dirty="0"/>
              <a:t>SCAN also </a:t>
            </a:r>
            <a:r>
              <a:rPr lang="de-DE" dirty="0" err="1"/>
              <a:t>possible</a:t>
            </a:r>
            <a:endParaRPr lang="de-DE" dirty="0"/>
          </a:p>
          <a:p>
            <a:r>
              <a:rPr lang="de-DE" dirty="0" err="1"/>
              <a:t>Fanout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trigger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fanouts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32100" y="259158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LNK = Link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Gerade Verbindung mit Pfeil 9"/>
          <p:cNvCxnSpPr>
            <a:stCxn id="11" idx="1"/>
          </p:cNvCxnSpPr>
          <p:nvPr/>
        </p:nvCxnSpPr>
        <p:spPr>
          <a:xfrm flipH="1">
            <a:off x="5354053" y="2620446"/>
            <a:ext cx="1482479" cy="15580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836532" y="2158781"/>
            <a:ext cx="1693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PV </a:t>
            </a:r>
            <a:r>
              <a:rPr lang="de-DE" b="1" dirty="0" err="1">
                <a:solidFill>
                  <a:srgbClr val="C00000"/>
                </a:solidFill>
              </a:rPr>
              <a:t>of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the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record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to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process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Send data </a:t>
            </a:r>
            <a:r>
              <a:rPr lang="en-US" dirty="0"/>
              <a:t>to 8 records (on default no processing)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Fanout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840619" y="2614409"/>
            <a:ext cx="4702169" cy="3502458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18065" y="2672555"/>
            <a:ext cx="462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dfanout</a:t>
            </a:r>
            <a:r>
              <a:rPr lang="de-DE" dirty="0"/>
              <a:t>, </a:t>
            </a:r>
            <a:r>
              <a:rPr lang="de-DE" dirty="0" err="1"/>
              <a:t>PS:Cmd:Output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DOL</a:t>
            </a:r>
            <a:r>
              <a:rPr lang="de-DE" dirty="0"/>
              <a:t>, „</a:t>
            </a:r>
            <a:r>
              <a:rPr lang="de-DE" dirty="0" err="1"/>
              <a:t>PS:Bool</a:t>
            </a:r>
            <a:r>
              <a:rPr lang="de-DE" dirty="0"/>
              <a:t>“)</a:t>
            </a:r>
          </a:p>
          <a:p>
            <a:r>
              <a:rPr lang="de-DE" i="1" dirty="0"/>
              <a:t>	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OUTA</a:t>
            </a:r>
            <a:r>
              <a:rPr lang="de-DE" dirty="0"/>
              <a:t>, „PS1:Cmd:Output“)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OUTB</a:t>
            </a:r>
            <a:r>
              <a:rPr lang="de-DE" dirty="0"/>
              <a:t>, „PS2:Cmd:Output </a:t>
            </a:r>
            <a:r>
              <a:rPr lang="de-DE" b="1" dirty="0">
                <a:solidFill>
                  <a:srgbClr val="C00000"/>
                </a:solidFill>
              </a:rPr>
              <a:t>PP</a:t>
            </a:r>
            <a:r>
              <a:rPr lang="de-DE" dirty="0"/>
              <a:t>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OUTH</a:t>
            </a:r>
            <a:r>
              <a:rPr lang="de-DE" dirty="0"/>
              <a:t>, „PS6:Cmd:Output“)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(SELM, „All“)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(SELN, „“)</a:t>
            </a:r>
          </a:p>
          <a:p>
            <a:r>
              <a:rPr lang="de-DE" dirty="0"/>
              <a:t>}</a:t>
            </a:r>
            <a:endParaRPr lang="en-US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392358" y="1564350"/>
            <a:ext cx="8343900" cy="9526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DOL</a:t>
            </a:r>
            <a:r>
              <a:rPr lang="en-US" dirty="0"/>
              <a:t>: Desired Output Location – input parameter</a:t>
            </a:r>
          </a:p>
          <a:p>
            <a:pPr lvl="1"/>
            <a:r>
              <a:rPr lang="en-US" dirty="0"/>
              <a:t>PV to read from (example: on/off toggle)</a:t>
            </a:r>
          </a:p>
          <a:p>
            <a:pPr lvl="1"/>
            <a:r>
              <a:rPr lang="en-US" dirty="0"/>
              <a:t>Constant value </a:t>
            </a:r>
          </a:p>
        </p:txBody>
      </p:sp>
      <p:cxnSp>
        <p:nvCxnSpPr>
          <p:cNvPr id="11" name="Gerade Verbindung mit Pfeil 10"/>
          <p:cNvCxnSpPr>
            <a:stCxn id="12" idx="1"/>
          </p:cNvCxnSpPr>
          <p:nvPr/>
        </p:nvCxnSpPr>
        <p:spPr>
          <a:xfrm flipH="1">
            <a:off x="6114041" y="4230767"/>
            <a:ext cx="628730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742771" y="3769102"/>
            <a:ext cx="227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Forces </a:t>
            </a:r>
            <a:r>
              <a:rPr lang="de-DE" b="1" dirty="0" err="1">
                <a:solidFill>
                  <a:srgbClr val="C00000"/>
                </a:solidFill>
              </a:rPr>
              <a:t>processing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after </a:t>
            </a:r>
            <a:r>
              <a:rPr lang="de-DE" b="1" dirty="0" err="1">
                <a:solidFill>
                  <a:srgbClr val="C00000"/>
                </a:solidFill>
              </a:rPr>
              <a:t>sending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the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 err="1">
                <a:solidFill>
                  <a:srgbClr val="C00000"/>
                </a:solidFill>
              </a:rPr>
              <a:t>value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485597" y="4230767"/>
            <a:ext cx="898850" cy="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62976" y="40393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Output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8" name="Gerade Verbindung mit Pfeil 17"/>
          <p:cNvCxnSpPr>
            <a:stCxn id="17" idx="3"/>
          </p:cNvCxnSpPr>
          <p:nvPr/>
        </p:nvCxnSpPr>
        <p:spPr>
          <a:xfrm flipV="1">
            <a:off x="1504259" y="3976512"/>
            <a:ext cx="898850" cy="24753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3"/>
          </p:cNvCxnSpPr>
          <p:nvPr/>
        </p:nvCxnSpPr>
        <p:spPr>
          <a:xfrm>
            <a:off x="1504259" y="4224042"/>
            <a:ext cx="898850" cy="538570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3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753614"/>
          </a:xfrm>
        </p:spPr>
        <p:txBody>
          <a:bodyPr>
            <a:normAutofit/>
          </a:bodyPr>
          <a:lstStyle/>
          <a:p>
            <a:r>
              <a:rPr lang="de-DE" dirty="0"/>
              <a:t>Send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40 BPMs, 10 per </a:t>
            </a:r>
            <a:r>
              <a:rPr lang="de-DE" dirty="0" err="1"/>
              <a:t>sector</a:t>
            </a:r>
            <a:endParaRPr lang="de-DE" dirty="0"/>
          </a:p>
          <a:p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–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sector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Fanout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6" y="1824849"/>
            <a:ext cx="6783259" cy="37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986136" y="2425221"/>
            <a:ext cx="4627984" cy="28188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7688178" y="2707105"/>
            <a:ext cx="709864" cy="1275348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"/>
          <p:cNvSpPr txBox="1">
            <a:spLocks/>
          </p:cNvSpPr>
          <p:nvPr/>
        </p:nvSpPr>
        <p:spPr>
          <a:xfrm>
            <a:off x="438654" y="5658100"/>
            <a:ext cx="8343900" cy="662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$(PARAM)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BPM </a:t>
            </a:r>
            <a:r>
              <a:rPr lang="de-DE" dirty="0" err="1"/>
              <a:t>settings</a:t>
            </a:r>
            <a:endParaRPr lang="de-DE" dirty="0"/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en-US" dirty="0"/>
              <a:t>: send settings, trigger synchronization…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9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319323"/>
          </a:xfrm>
        </p:spPr>
        <p:txBody>
          <a:bodyPr>
            <a:normAutofit fontScale="92500"/>
          </a:bodyPr>
          <a:lstStyle/>
          <a:p>
            <a:r>
              <a:rPr lang="de-DE" dirty="0"/>
              <a:t>Go </a:t>
            </a:r>
            <a:r>
              <a:rPr lang="de-DE" dirty="0" err="1"/>
              <a:t>through</a:t>
            </a:r>
            <a:r>
              <a:rPr lang="de-DE" dirty="0"/>
              <a:t> a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072317" y="1509380"/>
            <a:ext cx="3999107" cy="3779457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3236" y="1595518"/>
            <a:ext cx="3844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seq</a:t>
            </a:r>
            <a:r>
              <a:rPr lang="de-DE" dirty="0"/>
              <a:t>, </a:t>
            </a:r>
            <a:r>
              <a:rPr lang="de-DE" dirty="0" err="1"/>
              <a:t>Sequence:Chain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DOL1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1“)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LNK1</a:t>
            </a:r>
            <a:r>
              <a:rPr lang="de-DE" dirty="0"/>
              <a:t>, „</a:t>
            </a:r>
            <a:r>
              <a:rPr lang="de-DE" dirty="0" err="1"/>
              <a:t>target</a:t>
            </a:r>
            <a:r>
              <a:rPr lang="de-DE" dirty="0"/>
              <a:t> 1“)</a:t>
            </a:r>
          </a:p>
          <a:p>
            <a:r>
              <a:rPr lang="de-DE" dirty="0"/>
              <a:t>       </a:t>
            </a:r>
            <a:r>
              <a:rPr lang="de-DE" i="1" dirty="0" err="1"/>
              <a:t>field</a:t>
            </a:r>
            <a:r>
              <a:rPr lang="de-DE" dirty="0"/>
              <a:t>(DLY1, „</a:t>
            </a:r>
            <a:r>
              <a:rPr lang="de-DE" dirty="0" err="1"/>
              <a:t>delay</a:t>
            </a:r>
            <a:r>
              <a:rPr lang="de-DE" dirty="0"/>
              <a:t> 1“)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DOL9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9“)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LNK9</a:t>
            </a:r>
            <a:r>
              <a:rPr lang="de-DE" dirty="0"/>
              <a:t>, „</a:t>
            </a:r>
            <a:r>
              <a:rPr lang="de-DE" dirty="0" err="1"/>
              <a:t>target</a:t>
            </a:r>
            <a:r>
              <a:rPr lang="de-DE" dirty="0"/>
              <a:t> 9“)</a:t>
            </a:r>
          </a:p>
          <a:p>
            <a:r>
              <a:rPr lang="de-DE" dirty="0"/>
              <a:t>       </a:t>
            </a:r>
            <a:r>
              <a:rPr lang="de-DE" i="1" dirty="0" err="1"/>
              <a:t>field</a:t>
            </a:r>
            <a:r>
              <a:rPr lang="de-DE" dirty="0"/>
              <a:t>(DLY9, „</a:t>
            </a:r>
            <a:r>
              <a:rPr lang="de-DE" dirty="0" err="1"/>
              <a:t>delay</a:t>
            </a:r>
            <a:r>
              <a:rPr lang="de-DE" dirty="0"/>
              <a:t> 9“)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DOLA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10“)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}</a:t>
            </a:r>
            <a:endParaRPr lang="en-US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59144" y="5422114"/>
            <a:ext cx="8343900" cy="8573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DLY: Optional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in </a:t>
            </a:r>
            <a:r>
              <a:rPr lang="de-DE" dirty="0" err="1"/>
              <a:t>seconds</a:t>
            </a:r>
            <a:endParaRPr lang="de-DE" dirty="0"/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: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happen in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order</a:t>
            </a:r>
            <a:endParaRPr lang="de-DE" dirty="0"/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2: As a </a:t>
            </a:r>
            <a:r>
              <a:rPr lang="de-DE" dirty="0" err="1"/>
              <a:t>fanout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varying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per </a:t>
            </a:r>
            <a:r>
              <a:rPr lang="de-DE" dirty="0" err="1"/>
              <a:t>location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038533" y="2341984"/>
            <a:ext cx="1184985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23518" y="215731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1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415092"/>
          </a:xfrm>
        </p:spPr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LLRF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after interlock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– Booster LLRF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3" y="2461428"/>
            <a:ext cx="7886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68762" y="5346142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50964" y="3296514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44737" y="3663527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12309" y="3953162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12181" y="5498928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67448" y="4991980"/>
            <a:ext cx="31290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231136" y="2136038"/>
            <a:ext cx="614477" cy="9509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717091" y="18301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sequence</a:t>
            </a:r>
            <a:r>
              <a:rPr lang="de-DE" b="1" dirty="0"/>
              <a:t> </a:t>
            </a:r>
            <a:r>
              <a:rPr lang="de-DE" b="1" dirty="0" err="1"/>
              <a:t>record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77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LLRF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after interlock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– Booster LLRF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1536904"/>
            <a:ext cx="4813778" cy="453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2332642" y="314713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Only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constants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63739" y="204918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Some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delays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5" name="Gerade Verbindung mit Pfeil 24"/>
          <p:cNvCxnSpPr>
            <a:stCxn id="26" idx="1"/>
          </p:cNvCxnSpPr>
          <p:nvPr/>
        </p:nvCxnSpPr>
        <p:spPr>
          <a:xfrm flipH="1" flipV="1">
            <a:off x="4620126" y="5768192"/>
            <a:ext cx="238917" cy="1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859043" y="5445027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r>
              <a:rPr lang="de-DE" dirty="0"/>
              <a:t>DISV=0 </a:t>
            </a:r>
            <a:r>
              <a:rPr lang="de-DE" dirty="0" err="1"/>
              <a:t>prevents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4043367" y="4738330"/>
            <a:ext cx="1294509" cy="25795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043367" y="4738330"/>
            <a:ext cx="1294508" cy="45546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4043367" y="4738330"/>
            <a:ext cx="1294509" cy="70669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5337875" y="3973199"/>
            <a:ext cx="3631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Example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mixture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PVs </a:t>
            </a:r>
            <a:r>
              <a:rPr lang="de-DE" sz="1600" dirty="0" err="1"/>
              <a:t>from</a:t>
            </a:r>
            <a:r>
              <a:rPr lang="de-DE" sz="1600" dirty="0"/>
              <a:t> different IOCs but same </a:t>
            </a:r>
            <a:r>
              <a:rPr lang="de-DE" sz="1600" dirty="0" err="1"/>
              <a:t>namespace</a:t>
            </a:r>
            <a:endParaRPr lang="de-DE" sz="1600" dirty="0"/>
          </a:p>
          <a:p>
            <a:r>
              <a:rPr lang="de-DE" sz="1600" dirty="0"/>
              <a:t>(</a:t>
            </a:r>
            <a:r>
              <a:rPr lang="de-DE" sz="1600" dirty="0" err="1"/>
              <a:t>full</a:t>
            </a:r>
            <a:r>
              <a:rPr lang="de-DE" sz="1600" dirty="0"/>
              <a:t> UPPER </a:t>
            </a:r>
            <a:r>
              <a:rPr lang="de-DE" sz="1600" dirty="0" err="1"/>
              <a:t>letters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not </a:t>
            </a:r>
            <a:r>
              <a:rPr lang="de-DE" sz="1600" dirty="0" err="1"/>
              <a:t>allowed</a:t>
            </a:r>
            <a:r>
              <a:rPr lang="de-DE" sz="1600" dirty="0"/>
              <a:t> in </a:t>
            </a:r>
            <a:r>
              <a:rPr lang="de-DE" sz="1600" dirty="0" err="1"/>
              <a:t>our</a:t>
            </a:r>
            <a:r>
              <a:rPr lang="de-DE" sz="1600" dirty="0"/>
              <a:t> </a:t>
            </a:r>
            <a:r>
              <a:rPr lang="de-DE" sz="1600" dirty="0" err="1"/>
              <a:t>naming</a:t>
            </a:r>
            <a:r>
              <a:rPr lang="de-DE" sz="1600" dirty="0"/>
              <a:t> </a:t>
            </a:r>
            <a:r>
              <a:rPr lang="de-DE" sz="1600" dirty="0" err="1"/>
              <a:t>convention</a:t>
            </a:r>
            <a:r>
              <a:rPr lang="de-DE" sz="1600" dirty="0"/>
              <a:t>, </a:t>
            </a:r>
            <a:r>
              <a:rPr lang="de-DE" sz="1600" dirty="0" err="1"/>
              <a:t>coming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embedded</a:t>
            </a:r>
            <a:r>
              <a:rPr lang="de-DE" sz="1600" dirty="0"/>
              <a:t> </a:t>
            </a:r>
            <a:r>
              <a:rPr lang="de-DE" sz="1600" dirty="0" err="1"/>
              <a:t>device</a:t>
            </a:r>
            <a:r>
              <a:rPr lang="de-DE" sz="1600" dirty="0"/>
              <a:t>)</a:t>
            </a:r>
            <a:endParaRPr lang="en-US" sz="1600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4272077" y="4738330"/>
            <a:ext cx="1065799" cy="82122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 flipV="1">
            <a:off x="3708806" y="4659782"/>
            <a:ext cx="1629070" cy="78549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825381" y="2012218"/>
            <a:ext cx="41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Order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irrelevant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009788"/>
          </a:xfrm>
        </p:spPr>
        <p:txBody>
          <a:bodyPr/>
          <a:lstStyle/>
          <a:p>
            <a:r>
              <a:rPr lang="de-DE" dirty="0"/>
              <a:t>Takes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12 </a:t>
            </a:r>
            <a:r>
              <a:rPr lang="de-DE" dirty="0" err="1"/>
              <a:t>input</a:t>
            </a:r>
            <a:r>
              <a:rPr lang="de-DE" dirty="0"/>
              <a:t> links</a:t>
            </a:r>
          </a:p>
          <a:p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377421" y="2082822"/>
            <a:ext cx="3999107" cy="3049016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48340" y="2168959"/>
            <a:ext cx="3928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calc</a:t>
            </a:r>
            <a:r>
              <a:rPr lang="de-DE" dirty="0"/>
              <a:t>, </a:t>
            </a:r>
            <a:r>
              <a:rPr lang="de-DE" dirty="0" err="1"/>
              <a:t>Simple:Calc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INPA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1“)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INPB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2 </a:t>
            </a:r>
            <a:r>
              <a:rPr lang="de-DE" b="1" dirty="0">
                <a:solidFill>
                  <a:srgbClr val="C00000"/>
                </a:solidFill>
              </a:rPr>
              <a:t>CP</a:t>
            </a:r>
            <a:r>
              <a:rPr lang="de-DE" dirty="0"/>
              <a:t>“)</a:t>
            </a:r>
          </a:p>
          <a:p>
            <a:r>
              <a:rPr lang="de-DE" dirty="0"/>
              <a:t>       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INPC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3“)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INPL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12“)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CALC</a:t>
            </a:r>
            <a:r>
              <a:rPr lang="de-DE" dirty="0"/>
              <a:t>, „</a:t>
            </a:r>
            <a:r>
              <a:rPr lang="de-DE" dirty="0" err="1"/>
              <a:t>Calc</a:t>
            </a:r>
            <a:r>
              <a:rPr lang="de-DE" dirty="0"/>
              <a:t> Expression“)</a:t>
            </a:r>
          </a:p>
          <a:p>
            <a:r>
              <a:rPr lang="de-DE" dirty="0"/>
              <a:t>}</a:t>
            </a:r>
            <a:endParaRPr lang="en-US" dirty="0"/>
          </a:p>
        </p:txBody>
      </p:sp>
      <p:cxnSp>
        <p:nvCxnSpPr>
          <p:cNvPr id="8" name="Gerade Verbindung mit Pfeil 7"/>
          <p:cNvCxnSpPr>
            <a:stCxn id="9" idx="1"/>
          </p:cNvCxnSpPr>
          <p:nvPr/>
        </p:nvCxnSpPr>
        <p:spPr>
          <a:xfrm flipH="1" flipV="1">
            <a:off x="5611420" y="3185501"/>
            <a:ext cx="765108" cy="1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376528" y="2862336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Forces </a:t>
            </a:r>
            <a:r>
              <a:rPr lang="de-DE" b="1" dirty="0" err="1">
                <a:solidFill>
                  <a:srgbClr val="C00000"/>
                </a:solidFill>
              </a:rPr>
              <a:t>processing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 err="1">
                <a:solidFill>
                  <a:srgbClr val="C00000"/>
                </a:solidFill>
              </a:rPr>
              <a:t>if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this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source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changes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459144" y="5580741"/>
            <a:ext cx="8343900" cy="857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: </a:t>
            </a:r>
            <a:r>
              <a:rPr lang="de-DE" dirty="0" err="1"/>
              <a:t>many</a:t>
            </a:r>
            <a:r>
              <a:rPr lang="de-DE" dirty="0"/>
              <a:t>!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5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9E2FC3-3DBB-4BA6-A301-F13511B2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Part I: </a:t>
            </a:r>
            <a:r>
              <a:rPr lang="de-DE" b="1" dirty="0" err="1"/>
              <a:t>Record</a:t>
            </a:r>
            <a:r>
              <a:rPr lang="de-DE" b="1" dirty="0"/>
              <a:t> </a:t>
            </a:r>
            <a:r>
              <a:rPr lang="de-DE" b="1" dirty="0" err="1"/>
              <a:t>files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Part II: Data </a:t>
            </a:r>
            <a:r>
              <a:rPr lang="de-DE" b="1" dirty="0" err="1"/>
              <a:t>flow</a:t>
            </a:r>
            <a:r>
              <a:rPr lang="de-DE" b="1" dirty="0"/>
              <a:t> and </a:t>
            </a:r>
            <a:r>
              <a:rPr lang="de-DE" b="1" dirty="0" err="1"/>
              <a:t>control</a:t>
            </a:r>
            <a:r>
              <a:rPr lang="de-DE" b="1" dirty="0"/>
              <a:t> </a:t>
            </a:r>
            <a:r>
              <a:rPr lang="de-DE" b="1" dirty="0" err="1"/>
              <a:t>logic</a:t>
            </a:r>
            <a:endParaRPr lang="de-DE" b="1" dirty="0"/>
          </a:p>
          <a:p>
            <a:pPr marL="355600" lvl="1" indent="0">
              <a:buNone/>
            </a:pPr>
            <a:endParaRPr lang="de-DE" b="1" dirty="0"/>
          </a:p>
          <a:p>
            <a:r>
              <a:rPr lang="de-DE" b="1" dirty="0"/>
              <a:t>Part III: Communication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hardware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Part IV: IOC </a:t>
            </a:r>
            <a:r>
              <a:rPr lang="de-DE" b="1" dirty="0" err="1"/>
              <a:t>Structure</a:t>
            </a:r>
            <a:endParaRPr lang="de-DE" b="1" dirty="0"/>
          </a:p>
          <a:p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9BEE1C-2C77-4435-9515-CB9A49F4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00B1B8-21BF-4F86-B851-AA140F3A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98BD6-DC1C-47AA-B56D-21511993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72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CALC </a:t>
            </a:r>
            <a:r>
              <a:rPr lang="de-DE" dirty="0" err="1"/>
              <a:t>field</a:t>
            </a:r>
            <a:r>
              <a:rPr lang="de-DE" dirty="0"/>
              <a:t> also limited </a:t>
            </a:r>
            <a:r>
              <a:rPr lang="de-DE" dirty="0" err="1"/>
              <a:t>to</a:t>
            </a:r>
            <a:r>
              <a:rPr lang="de-DE" dirty="0"/>
              <a:t> 40 </a:t>
            </a:r>
            <a:r>
              <a:rPr lang="de-DE" dirty="0" err="1"/>
              <a:t>characters</a:t>
            </a:r>
            <a:endParaRPr lang="de-DE" dirty="0"/>
          </a:p>
          <a:p>
            <a:r>
              <a:rPr lang="de-DE" dirty="0" err="1"/>
              <a:t>Examples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„A + B + 10“</a:t>
            </a:r>
          </a:p>
          <a:p>
            <a:pPr lvl="1"/>
            <a:r>
              <a:rPr lang="de-DE" dirty="0"/>
              <a:t>„(A + B) / 2“</a:t>
            </a:r>
          </a:p>
          <a:p>
            <a:pPr lvl="1"/>
            <a:r>
              <a:rPr lang="de-DE" dirty="0"/>
              <a:t>„MIN(A,B,C,D,E,F)“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pPr lvl="1"/>
            <a:r>
              <a:rPr lang="de-DE" dirty="0"/>
              <a:t>Error sums</a:t>
            </a:r>
          </a:p>
          <a:p>
            <a:pPr lvl="1"/>
            <a:r>
              <a:rPr lang="de-DE" dirty="0"/>
              <a:t>Master/</a:t>
            </a:r>
            <a:r>
              <a:rPr lang="de-DE" dirty="0" err="1"/>
              <a:t>slave</a:t>
            </a:r>
            <a:r>
              <a:rPr lang="de-DE" dirty="0"/>
              <a:t> </a:t>
            </a:r>
            <a:r>
              <a:rPr lang="de-DE" dirty="0" err="1"/>
              <a:t>setups</a:t>
            </a:r>
            <a:endParaRPr lang="de-DE" dirty="0"/>
          </a:p>
          <a:p>
            <a:pPr lvl="1"/>
            <a:r>
              <a:rPr lang="de-DE" dirty="0"/>
              <a:t>Maximum/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lvl="1"/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</a:t>
            </a:r>
            <a:r>
              <a:rPr lang="de-DE" dirty="0"/>
              <a:t> Expression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61" y="923730"/>
            <a:ext cx="2893512" cy="52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04" y="4089238"/>
            <a:ext cx="4238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8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621526"/>
          </a:xfrm>
        </p:spPr>
        <p:txBody>
          <a:bodyPr/>
          <a:lstStyle/>
          <a:p>
            <a:r>
              <a:rPr lang="de-DE" dirty="0" err="1"/>
              <a:t>Extends</a:t>
            </a:r>
            <a:r>
              <a:rPr lang="de-DE" dirty="0"/>
              <a:t> </a:t>
            </a:r>
            <a:r>
              <a:rPr lang="de-DE" dirty="0" err="1"/>
              <a:t>calc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location</a:t>
            </a:r>
            <a:endParaRPr lang="de-DE" dirty="0"/>
          </a:p>
          <a:p>
            <a:r>
              <a:rPr lang="de-DE" dirty="0"/>
              <a:t>Relational </a:t>
            </a:r>
            <a:r>
              <a:rPr lang="de-DE" dirty="0" err="1"/>
              <a:t>expressions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Calcout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&amp; </a:t>
            </a:r>
            <a:r>
              <a:rPr lang="de-DE" dirty="0" err="1"/>
              <a:t>Conditionals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48" y="1645753"/>
            <a:ext cx="2847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5" y="1851543"/>
            <a:ext cx="2809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"/>
          <p:cNvSpPr txBox="1">
            <a:spLocks/>
          </p:cNvSpPr>
          <p:nvPr/>
        </p:nvSpPr>
        <p:spPr>
          <a:xfrm>
            <a:off x="396045" y="2944237"/>
            <a:ext cx="8343900" cy="206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expressions</a:t>
            </a:r>
            <a:r>
              <a:rPr lang="de-DE" dirty="0"/>
              <a:t>	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if</a:t>
            </a:r>
            <a:r>
              <a:rPr lang="de-DE" dirty="0"/>
              <a:t>-statement“</a:t>
            </a:r>
          </a:p>
          <a:p>
            <a:pPr lvl="1"/>
            <a:r>
              <a:rPr lang="de-DE" dirty="0"/>
              <a:t>Syntax: </a:t>
            </a:r>
            <a:r>
              <a:rPr lang="de-DE" dirty="0" err="1">
                <a:solidFill>
                  <a:schemeClr val="tx2"/>
                </a:solidFill>
              </a:rPr>
              <a:t>Condition</a:t>
            </a:r>
            <a:r>
              <a:rPr lang="de-DE" dirty="0">
                <a:solidFill>
                  <a:schemeClr val="tx2"/>
                </a:solidFill>
              </a:rPr>
              <a:t> ? True </a:t>
            </a:r>
            <a:r>
              <a:rPr lang="de-DE" dirty="0" err="1">
                <a:solidFill>
                  <a:schemeClr val="tx2"/>
                </a:solidFill>
              </a:rPr>
              <a:t>result</a:t>
            </a:r>
            <a:r>
              <a:rPr lang="de-DE" dirty="0">
                <a:solidFill>
                  <a:schemeClr val="tx2"/>
                </a:solidFill>
              </a:rPr>
              <a:t> :  </a:t>
            </a:r>
            <a:r>
              <a:rPr lang="de-DE" dirty="0" err="1">
                <a:solidFill>
                  <a:schemeClr val="tx2"/>
                </a:solidFill>
              </a:rPr>
              <a:t>false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result</a:t>
            </a:r>
            <a:endParaRPr lang="de-DE" dirty="0">
              <a:solidFill>
                <a:schemeClr val="tx2"/>
              </a:solidFill>
            </a:endParaRPr>
          </a:p>
          <a:p>
            <a:pPr lvl="1"/>
            <a:r>
              <a:rPr lang="de-DE" dirty="0"/>
              <a:t> ((A + B) &lt; (C + D)) &amp;&amp; G 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  <a:r>
              <a:rPr lang="de-DE" dirty="0"/>
              <a:t> !E </a:t>
            </a:r>
            <a:r>
              <a:rPr lang="de-DE" sz="2400" b="1" dirty="0">
                <a:solidFill>
                  <a:schemeClr val="tx2"/>
                </a:solidFill>
              </a:rPr>
              <a:t>:</a:t>
            </a:r>
            <a:r>
              <a:rPr lang="de-DE" dirty="0"/>
              <a:t> F + L + 10</a:t>
            </a:r>
          </a:p>
        </p:txBody>
      </p:sp>
    </p:spTree>
    <p:extLst>
      <p:ext uri="{BB962C8B-B14F-4D97-AF65-F5344CB8AC3E}">
        <p14:creationId xmlns:p14="http://schemas.microsoft.com/office/powerpoint/2010/main" val="29528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Calcout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lvl="1"/>
            <a:r>
              <a:rPr lang="de-DE" dirty="0"/>
              <a:t>send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b="1" dirty="0">
                <a:solidFill>
                  <a:schemeClr val="tx2"/>
                </a:solidFill>
              </a:rPr>
              <a:t>OOPT</a:t>
            </a:r>
          </a:p>
          <a:p>
            <a:pPr lvl="2"/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/non-zero („do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…“)</a:t>
            </a:r>
          </a:p>
          <a:p>
            <a:pPr lvl="2"/>
            <a:r>
              <a:rPr lang="de-DE" dirty="0" err="1"/>
              <a:t>Transistion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Zero/Non-Zero („do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“)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„As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B send „5“ </a:t>
            </a: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Calcout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–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321435" y="2791978"/>
            <a:ext cx="4648530" cy="2671460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92353" y="2878115"/>
            <a:ext cx="4577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calcout</a:t>
            </a:r>
            <a:r>
              <a:rPr lang="de-DE" dirty="0"/>
              <a:t>, </a:t>
            </a:r>
            <a:r>
              <a:rPr lang="de-DE" dirty="0" err="1"/>
              <a:t>Conditional:CalcOut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INPA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INPB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2“)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CALC</a:t>
            </a:r>
            <a:r>
              <a:rPr lang="de-DE" dirty="0"/>
              <a:t>, „A &gt; B ? 5“)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OUT</a:t>
            </a:r>
            <a:r>
              <a:rPr lang="de-DE" dirty="0"/>
              <a:t>, „</a:t>
            </a:r>
            <a:r>
              <a:rPr lang="de-DE" dirty="0" err="1"/>
              <a:t>out:location</a:t>
            </a:r>
            <a:r>
              <a:rPr lang="de-DE" dirty="0"/>
              <a:t>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OOPT</a:t>
            </a:r>
            <a:r>
              <a:rPr lang="de-DE" dirty="0"/>
              <a:t>, „Transition </a:t>
            </a:r>
            <a:r>
              <a:rPr lang="de-DE" dirty="0" err="1"/>
              <a:t>To</a:t>
            </a:r>
            <a:r>
              <a:rPr lang="de-DE" dirty="0"/>
              <a:t> Non-zero“)</a:t>
            </a:r>
          </a:p>
          <a:p>
            <a:r>
              <a:rPr lang="de-DE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Beam </a:t>
            </a:r>
            <a:r>
              <a:rPr lang="de-DE" dirty="0" err="1"/>
              <a:t>Lifetime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974184" y="1899943"/>
            <a:ext cx="1819470" cy="429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ai, :</a:t>
            </a:r>
            <a:r>
              <a:rPr lang="de-DE" dirty="0" err="1"/>
              <a:t>LastCurrent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1091112" y="1963651"/>
            <a:ext cx="2096278" cy="429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ai, :</a:t>
            </a:r>
            <a:r>
              <a:rPr lang="de-DE" dirty="0" err="1"/>
              <a:t>OldestCurrent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627233" y="3878537"/>
            <a:ext cx="3858585" cy="1822935"/>
          </a:xfrm>
          <a:prstGeom prst="rect">
            <a:avLst/>
          </a:prstGeom>
          <a:solidFill>
            <a:srgbClr val="FF7F2A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2545" y="3845159"/>
            <a:ext cx="404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/>
              <a:t>record</a:t>
            </a:r>
            <a:r>
              <a:rPr lang="de-DE" sz="1400" dirty="0"/>
              <a:t>(</a:t>
            </a:r>
            <a:r>
              <a:rPr lang="de-DE" sz="1400" dirty="0" err="1"/>
              <a:t>calc</a:t>
            </a:r>
            <a:r>
              <a:rPr lang="de-DE" sz="1400" dirty="0"/>
              <a:t>, :</a:t>
            </a:r>
            <a:r>
              <a:rPr lang="de-DE" sz="1400" dirty="0" err="1"/>
              <a:t>Lifetime</a:t>
            </a:r>
            <a:r>
              <a:rPr lang="de-DE" sz="1400" dirty="0"/>
              <a:t>) {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(INPA, „:</a:t>
            </a:r>
            <a:r>
              <a:rPr lang="de-DE" sz="1400" dirty="0" err="1"/>
              <a:t>DiffCurr</a:t>
            </a:r>
            <a:r>
              <a:rPr lang="de-DE" sz="1400" dirty="0"/>
              <a:t>“)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(INPB, „:</a:t>
            </a:r>
            <a:r>
              <a:rPr lang="de-DE" sz="1400" dirty="0" err="1"/>
              <a:t>LastCurrent</a:t>
            </a:r>
            <a:r>
              <a:rPr lang="de-DE" sz="1400" dirty="0"/>
              <a:t>“)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(INPC, „1“)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(INPD, „0.0001“)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(CALC, „(B&lt;C?0:(A&lt;D?0:</a:t>
            </a:r>
            <a:r>
              <a:rPr lang="de-DE" sz="1400" dirty="0">
                <a:sym typeface="Wingdings" panose="05000000000000000000" pitchFamily="2" charset="2"/>
              </a:rPr>
              <a:t>(60/A*B)))</a:t>
            </a:r>
            <a:r>
              <a:rPr lang="de-DE" sz="1400" dirty="0"/>
              <a:t>“)</a:t>
            </a:r>
          </a:p>
          <a:p>
            <a:r>
              <a:rPr lang="de-DE" sz="1400" i="1" dirty="0"/>
              <a:t>	</a:t>
            </a:r>
            <a:r>
              <a:rPr lang="de-DE" sz="1400" i="1" dirty="0" err="1"/>
              <a:t>field</a:t>
            </a:r>
            <a:r>
              <a:rPr lang="de-DE" sz="1400" dirty="0"/>
              <a:t>(FLNK, „:</a:t>
            </a:r>
            <a:r>
              <a:rPr lang="de-DE" sz="1400" dirty="0" err="1"/>
              <a:t>fanout</a:t>
            </a:r>
            <a:r>
              <a:rPr lang="de-DE" sz="1400" dirty="0"/>
              <a:t>“)</a:t>
            </a:r>
          </a:p>
          <a:p>
            <a:r>
              <a:rPr lang="de-DE" sz="1400" dirty="0"/>
              <a:t>}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4312860" y="22710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A:SR:BeamInfo:01:Current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777960" y="5014027"/>
            <a:ext cx="2066782" cy="867083"/>
          </a:xfrm>
          <a:prstGeom prst="rect">
            <a:avLst/>
          </a:prstGeom>
          <a:solidFill>
            <a:srgbClr val="FF7F2A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777960" y="5014027"/>
            <a:ext cx="22164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/>
              <a:t>record</a:t>
            </a:r>
            <a:r>
              <a:rPr lang="de-DE" sz="1100" dirty="0"/>
              <a:t>(</a:t>
            </a:r>
            <a:r>
              <a:rPr lang="de-DE" sz="1100" dirty="0" err="1"/>
              <a:t>fanout</a:t>
            </a:r>
            <a:r>
              <a:rPr lang="de-DE" sz="1100" dirty="0"/>
              <a:t>, :</a:t>
            </a:r>
            <a:r>
              <a:rPr lang="de-DE" sz="1100" dirty="0" err="1"/>
              <a:t>fanout</a:t>
            </a:r>
            <a:r>
              <a:rPr lang="de-DE" sz="1100" dirty="0"/>
              <a:t>) {</a:t>
            </a:r>
          </a:p>
          <a:p>
            <a:r>
              <a:rPr lang="de-DE" sz="1100" i="1" dirty="0"/>
              <a:t>	</a:t>
            </a:r>
            <a:r>
              <a:rPr lang="de-DE" sz="1100" i="1" dirty="0" err="1"/>
              <a:t>field</a:t>
            </a:r>
            <a:r>
              <a:rPr lang="de-DE" sz="1100" dirty="0"/>
              <a:t>(LNK1, „:</a:t>
            </a:r>
            <a:r>
              <a:rPr lang="de-DE" sz="1100" dirty="0" err="1"/>
              <a:t>hours</a:t>
            </a:r>
            <a:r>
              <a:rPr lang="de-DE" sz="1100" dirty="0"/>
              <a:t>“)</a:t>
            </a:r>
          </a:p>
          <a:p>
            <a:r>
              <a:rPr lang="de-DE" sz="1100" i="1" dirty="0"/>
              <a:t>	</a:t>
            </a:r>
            <a:r>
              <a:rPr lang="de-DE" sz="1100" i="1" dirty="0" err="1"/>
              <a:t>field</a:t>
            </a:r>
            <a:r>
              <a:rPr lang="de-DE" sz="1100" dirty="0"/>
              <a:t>(LNK2, „:</a:t>
            </a:r>
            <a:r>
              <a:rPr lang="de-DE" sz="1100" dirty="0" err="1"/>
              <a:t>minutes</a:t>
            </a:r>
            <a:r>
              <a:rPr lang="de-DE" sz="1100" dirty="0"/>
              <a:t>“)</a:t>
            </a:r>
          </a:p>
          <a:p>
            <a:r>
              <a:rPr lang="de-DE" sz="1100" i="1" dirty="0"/>
              <a:t>	</a:t>
            </a:r>
            <a:r>
              <a:rPr lang="de-DE" sz="1100" i="1" dirty="0" err="1"/>
              <a:t>field</a:t>
            </a:r>
            <a:r>
              <a:rPr lang="de-DE" sz="1100" dirty="0"/>
              <a:t>(LNK3, „:</a:t>
            </a:r>
            <a:r>
              <a:rPr lang="de-DE" sz="1100" dirty="0" err="1"/>
              <a:t>seconds</a:t>
            </a:r>
            <a:r>
              <a:rPr lang="de-DE" sz="1100" dirty="0"/>
              <a:t>“)</a:t>
            </a:r>
          </a:p>
          <a:p>
            <a:r>
              <a:rPr lang="de-DE" sz="1100" dirty="0"/>
              <a:t>}</a:t>
            </a:r>
            <a:endParaRPr lang="en-US" sz="1100" dirty="0"/>
          </a:p>
        </p:txBody>
      </p:sp>
      <p:cxnSp>
        <p:nvCxnSpPr>
          <p:cNvPr id="22" name="Gerade Verbindung mit Pfeil 21"/>
          <p:cNvCxnSpPr>
            <a:stCxn id="9" idx="0"/>
            <a:endCxn id="20" idx="2"/>
          </p:cNvCxnSpPr>
          <p:nvPr/>
        </p:nvCxnSpPr>
        <p:spPr>
          <a:xfrm flipV="1">
            <a:off x="2139251" y="1544238"/>
            <a:ext cx="1567327" cy="419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0"/>
            <a:endCxn id="20" idx="2"/>
          </p:cNvCxnSpPr>
          <p:nvPr/>
        </p:nvCxnSpPr>
        <p:spPr>
          <a:xfrm flipH="1" flipV="1">
            <a:off x="3706578" y="1544238"/>
            <a:ext cx="1177341" cy="3557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740145" y="5472705"/>
            <a:ext cx="2287549" cy="83099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(B &lt; C ? 0</a:t>
            </a:r>
          </a:p>
          <a:p>
            <a:r>
              <a:rPr lang="de-DE" sz="1600" dirty="0"/>
              <a:t>	:(A &lt; D ? 0</a:t>
            </a:r>
          </a:p>
          <a:p>
            <a:r>
              <a:rPr lang="de-DE" sz="1600" dirty="0"/>
              <a:t>		:</a:t>
            </a:r>
            <a:r>
              <a:rPr lang="de-DE" sz="1600" dirty="0">
                <a:sym typeface="Wingdings" panose="05000000000000000000" pitchFamily="2" charset="2"/>
              </a:rPr>
              <a:t>(60 / A * B)))</a:t>
            </a:r>
            <a:endParaRPr lang="en-US" sz="1600" dirty="0"/>
          </a:p>
        </p:txBody>
      </p:sp>
      <p:sp>
        <p:nvSpPr>
          <p:cNvPr id="20" name="Rechteck 19"/>
          <p:cNvSpPr/>
          <p:nvPr/>
        </p:nvSpPr>
        <p:spPr>
          <a:xfrm>
            <a:off x="2139251" y="1115030"/>
            <a:ext cx="3134653" cy="429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compress</a:t>
            </a:r>
            <a:r>
              <a:rPr lang="de-DE" dirty="0"/>
              <a:t>, 60s Ring </a:t>
            </a:r>
            <a:r>
              <a:rPr lang="de-DE" dirty="0" err="1"/>
              <a:t>Buffer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3" name="Rechteck 32"/>
          <p:cNvSpPr/>
          <p:nvPr/>
        </p:nvSpPr>
        <p:spPr>
          <a:xfrm>
            <a:off x="1654988" y="2921094"/>
            <a:ext cx="2381292" cy="429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calc</a:t>
            </a:r>
            <a:r>
              <a:rPr lang="de-DE" dirty="0"/>
              <a:t>, :</a:t>
            </a:r>
            <a:r>
              <a:rPr lang="de-DE" dirty="0" err="1"/>
              <a:t>DiffCurr</a:t>
            </a:r>
            <a:endParaRPr lang="en-US" dirty="0"/>
          </a:p>
        </p:txBody>
      </p:sp>
      <p:cxnSp>
        <p:nvCxnSpPr>
          <p:cNvPr id="35" name="Gerade Verbindung mit Pfeil 34"/>
          <p:cNvCxnSpPr>
            <a:stCxn id="33" idx="0"/>
            <a:endCxn id="9" idx="2"/>
          </p:cNvCxnSpPr>
          <p:nvPr/>
        </p:nvCxnSpPr>
        <p:spPr>
          <a:xfrm flipH="1" flipV="1">
            <a:off x="2139251" y="2392859"/>
            <a:ext cx="706383" cy="5282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3" idx="0"/>
            <a:endCxn id="8" idx="2"/>
          </p:cNvCxnSpPr>
          <p:nvPr/>
        </p:nvCxnSpPr>
        <p:spPr>
          <a:xfrm flipV="1">
            <a:off x="2845634" y="2329151"/>
            <a:ext cx="2038285" cy="5919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3845383" y="574866"/>
            <a:ext cx="1202478" cy="524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endCxn id="33" idx="2"/>
          </p:cNvCxnSpPr>
          <p:nvPr/>
        </p:nvCxnSpPr>
        <p:spPr>
          <a:xfrm flipV="1">
            <a:off x="2845634" y="3350302"/>
            <a:ext cx="0" cy="7455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3187390" y="2329151"/>
            <a:ext cx="1860471" cy="2041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2901804" y="5314381"/>
            <a:ext cx="3789941" cy="15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4633460" y="284226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Zero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1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5249504" y="3374354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Zero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diff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</a:t>
            </a:r>
            <a:endParaRPr lang="de-DE" dirty="0"/>
          </a:p>
        </p:txBody>
      </p:sp>
      <p:cxnSp>
        <p:nvCxnSpPr>
          <p:cNvPr id="74" name="Gerade Verbindung mit Pfeil 73"/>
          <p:cNvCxnSpPr/>
          <p:nvPr/>
        </p:nvCxnSpPr>
        <p:spPr>
          <a:xfrm flipV="1">
            <a:off x="4687461" y="3202498"/>
            <a:ext cx="440075" cy="239196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5170338" y="3732661"/>
            <a:ext cx="387700" cy="207565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725814" y="39707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linear </a:t>
            </a:r>
            <a:r>
              <a:rPr lang="de-DE" dirty="0" err="1"/>
              <a:t>slope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</a:p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60 </a:t>
            </a:r>
            <a:r>
              <a:rPr lang="de-DE" dirty="0" err="1"/>
              <a:t>seconds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!</a:t>
            </a:r>
          </a:p>
        </p:txBody>
      </p:sp>
      <p:cxnSp>
        <p:nvCxnSpPr>
          <p:cNvPr id="81" name="Gerade Verbindung mit Pfeil 80"/>
          <p:cNvCxnSpPr/>
          <p:nvPr/>
        </p:nvCxnSpPr>
        <p:spPr>
          <a:xfrm flipV="1">
            <a:off x="5558038" y="4617031"/>
            <a:ext cx="469656" cy="133571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/>
      <p:bldP spid="18" grpId="0" animBg="1"/>
      <p:bldP spid="19" grpId="0"/>
      <p:bldP spid="40" grpId="0" animBg="1"/>
      <p:bldP spid="20" grpId="0" animBg="1"/>
      <p:bldP spid="33" grpId="0" animBg="1"/>
      <p:bldP spid="71" grpId="0"/>
      <p:bldP spid="72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645894"/>
          </a:xfrm>
        </p:spPr>
        <p:txBody>
          <a:bodyPr/>
          <a:lstStyle/>
          <a:p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12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channels</a:t>
            </a:r>
            <a:endParaRPr lang="de-DE" dirty="0"/>
          </a:p>
          <a:p>
            <a:r>
              <a:rPr lang="de-DE" dirty="0" err="1"/>
              <a:t>Executes</a:t>
            </a:r>
            <a:r>
              <a:rPr lang="de-DE" dirty="0"/>
              <a:t> </a:t>
            </a:r>
            <a:r>
              <a:rPr lang="de-DE" dirty="0" err="1"/>
              <a:t>custom</a:t>
            </a:r>
            <a:r>
              <a:rPr lang="de-DE" dirty="0"/>
              <a:t> c/</a:t>
            </a:r>
            <a:r>
              <a:rPr lang="de-DE" dirty="0" err="1"/>
              <a:t>c++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Subroutine </a:t>
            </a:r>
            <a:r>
              <a:rPr lang="de-DE" dirty="0" err="1"/>
              <a:t>Record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48618" y="1952223"/>
            <a:ext cx="3874092" cy="2394461"/>
          </a:xfrm>
          <a:prstGeom prst="rect">
            <a:avLst/>
          </a:prstGeom>
          <a:solidFill>
            <a:srgbClr val="99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9536" y="2038360"/>
            <a:ext cx="3905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record</a:t>
            </a:r>
            <a:r>
              <a:rPr lang="de-DE" dirty="0"/>
              <a:t>(</a:t>
            </a:r>
            <a:r>
              <a:rPr lang="de-DE" b="1" dirty="0" err="1">
                <a:solidFill>
                  <a:schemeClr val="tx2"/>
                </a:solidFill>
              </a:rPr>
              <a:t>sub</a:t>
            </a:r>
            <a:r>
              <a:rPr lang="de-DE" dirty="0"/>
              <a:t>, </a:t>
            </a:r>
            <a:r>
              <a:rPr lang="de-DE" dirty="0" err="1"/>
              <a:t>Subroutine:Record</a:t>
            </a:r>
            <a:r>
              <a:rPr lang="de-DE" dirty="0"/>
              <a:t>)</a:t>
            </a:r>
          </a:p>
          <a:p>
            <a:r>
              <a:rPr lang="de-DE" dirty="0"/>
              <a:t>{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INPA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INPB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2“)</a:t>
            </a:r>
          </a:p>
          <a:p>
            <a:r>
              <a:rPr lang="de-DE" dirty="0"/>
              <a:t>	…</a:t>
            </a:r>
          </a:p>
          <a:p>
            <a:r>
              <a:rPr lang="de-DE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INPL</a:t>
            </a:r>
            <a:r>
              <a:rPr lang="de-DE" dirty="0"/>
              <a:t>, „</a:t>
            </a:r>
            <a:r>
              <a:rPr lang="de-DE" dirty="0" err="1"/>
              <a:t>source</a:t>
            </a:r>
            <a:r>
              <a:rPr lang="de-DE" dirty="0"/>
              <a:t> 12“)</a:t>
            </a:r>
          </a:p>
          <a:p>
            <a:r>
              <a:rPr lang="de-DE" i="1" dirty="0"/>
              <a:t>	</a:t>
            </a:r>
            <a:r>
              <a:rPr lang="de-DE" i="1" dirty="0" err="1"/>
              <a:t>field</a:t>
            </a:r>
            <a:r>
              <a:rPr lang="de-DE" dirty="0"/>
              <a:t>(</a:t>
            </a:r>
            <a:r>
              <a:rPr lang="de-DE" b="1" dirty="0">
                <a:solidFill>
                  <a:schemeClr val="tx2"/>
                </a:solidFill>
              </a:rPr>
              <a:t>SNAM</a:t>
            </a:r>
            <a:r>
              <a:rPr lang="de-DE" dirty="0"/>
              <a:t>, „name-</a:t>
            </a:r>
            <a:r>
              <a:rPr lang="de-DE" dirty="0" err="1"/>
              <a:t>of</a:t>
            </a:r>
            <a:r>
              <a:rPr lang="de-DE" dirty="0"/>
              <a:t>-routine“)</a:t>
            </a:r>
          </a:p>
          <a:p>
            <a:r>
              <a:rPr lang="de-DE" dirty="0"/>
              <a:t>}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04" y="1020126"/>
            <a:ext cx="3023985" cy="34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4422710" y="1106905"/>
            <a:ext cx="1083694" cy="270931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"/>
          <p:cNvSpPr txBox="1">
            <a:spLocks/>
          </p:cNvSpPr>
          <p:nvPr/>
        </p:nvSpPr>
        <p:spPr>
          <a:xfrm>
            <a:off x="437292" y="4518070"/>
            <a:ext cx="8343900" cy="1733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Advantge</a:t>
            </a:r>
            <a:r>
              <a:rPr lang="de-DE" dirty="0"/>
              <a:t>: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C </a:t>
            </a:r>
            <a:r>
              <a:rPr lang="de-DE" dirty="0" err="1"/>
              <a:t>code</a:t>
            </a:r>
            <a:endParaRPr lang="de-DE" dirty="0"/>
          </a:p>
          <a:p>
            <a:r>
              <a:rPr lang="de-DE" dirty="0" err="1"/>
              <a:t>Disadvantage</a:t>
            </a:r>
            <a:r>
              <a:rPr lang="de-DE" dirty="0"/>
              <a:t>: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C </a:t>
            </a:r>
            <a:r>
              <a:rPr lang="de-DE" dirty="0" err="1"/>
              <a:t>code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70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ED0B6D-A7BC-49D2-8F49-450040BA5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Calling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scripts</a:t>
            </a:r>
            <a:r>
              <a:rPr lang="de-DE" dirty="0"/>
              <a:t>: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</a:t>
            </a:r>
            <a:endParaRPr lang="de-DE" dirty="0"/>
          </a:p>
          <a:p>
            <a:pPr lvl="1"/>
            <a:r>
              <a:rPr lang="en-US" dirty="0">
                <a:hlinkClick r:id="rId2"/>
              </a:rPr>
              <a:t>https://gitlab.kit.edu/kit/ibpt/controls/epics/modules/execute</a:t>
            </a:r>
            <a:endParaRPr lang="en-US" dirty="0"/>
          </a:p>
          <a:p>
            <a:endParaRPr lang="de-DE" dirty="0"/>
          </a:p>
          <a:p>
            <a:r>
              <a:rPr lang="de-DE" dirty="0"/>
              <a:t>I</a:t>
            </a:r>
            <a:r>
              <a:rPr lang="en-US" dirty="0" err="1"/>
              <a:t>ntegrating</a:t>
            </a:r>
            <a:r>
              <a:rPr lang="en-US" dirty="0"/>
              <a:t> Python</a:t>
            </a:r>
          </a:p>
          <a:p>
            <a:pPr lvl="1"/>
            <a:r>
              <a:rPr lang="de-DE" dirty="0"/>
              <a:t>M</a:t>
            </a:r>
            <a:r>
              <a:rPr lang="en-US" dirty="0" err="1"/>
              <a:t>ostly</a:t>
            </a:r>
            <a:r>
              <a:rPr lang="en-US" dirty="0"/>
              <a:t> “normal” IOC: </a:t>
            </a:r>
            <a:r>
              <a:rPr lang="en-US" dirty="0" err="1"/>
              <a:t>pydevsup</a:t>
            </a:r>
            <a:r>
              <a:rPr lang="en-US" dirty="0"/>
              <a:t> module to integrate “a bit of Python”</a:t>
            </a:r>
          </a:p>
          <a:p>
            <a:pPr lvl="1"/>
            <a:r>
              <a:rPr lang="de-DE" dirty="0"/>
              <a:t>M</a:t>
            </a:r>
            <a:r>
              <a:rPr lang="en-US" dirty="0" err="1"/>
              <a:t>ostly</a:t>
            </a:r>
            <a:r>
              <a:rPr lang="en-US" dirty="0"/>
              <a:t> Python: Special Python </a:t>
            </a:r>
            <a:r>
              <a:rPr lang="en-US" dirty="0" err="1"/>
              <a:t>SoftIOC</a:t>
            </a:r>
            <a:endParaRPr lang="en-US" dirty="0"/>
          </a:p>
          <a:p>
            <a:pPr lvl="2"/>
            <a:r>
              <a:rPr lang="de-DE" dirty="0"/>
              <a:t>I</a:t>
            </a:r>
            <a:r>
              <a:rPr lang="en-US" dirty="0"/>
              <a:t>BPT Python Tools module for easy use will be available soon™</a:t>
            </a:r>
          </a:p>
          <a:p>
            <a:endParaRPr lang="de-DE" dirty="0"/>
          </a:p>
          <a:p>
            <a:r>
              <a:rPr lang="de-DE" dirty="0"/>
              <a:t>M</a:t>
            </a:r>
            <a:r>
              <a:rPr lang="en-US" dirty="0"/>
              <a:t>ore complex and C/C++</a:t>
            </a:r>
          </a:p>
          <a:p>
            <a:pPr lvl="1"/>
            <a:r>
              <a:rPr lang="de-DE" dirty="0"/>
              <a:t>C</a:t>
            </a:r>
            <a:r>
              <a:rPr lang="en-US" dirty="0" err="1"/>
              <a:t>reate</a:t>
            </a:r>
            <a:r>
              <a:rPr lang="en-US" dirty="0"/>
              <a:t> your own “EPICS module”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ASYN</a:t>
            </a:r>
            <a:r>
              <a:rPr lang="en-US" dirty="0"/>
              <a:t>: low level async communication with hardware</a:t>
            </a:r>
          </a:p>
          <a:p>
            <a:pPr lvl="2"/>
            <a:r>
              <a:rPr lang="en-US" dirty="0" err="1"/>
              <a:t>Streamdevice</a:t>
            </a:r>
            <a:r>
              <a:rPr lang="en-US" dirty="0"/>
              <a:t>: use </a:t>
            </a:r>
            <a:r>
              <a:rPr lang="en-US" dirty="0" err="1"/>
              <a:t>asyn</a:t>
            </a:r>
            <a:r>
              <a:rPr lang="en-US" dirty="0"/>
              <a:t> for text based communication</a:t>
            </a:r>
          </a:p>
          <a:p>
            <a:pPr lvl="2"/>
            <a:r>
              <a:rPr lang="en-US" dirty="0" err="1"/>
              <a:t>areaDetector</a:t>
            </a:r>
            <a:r>
              <a:rPr lang="en-US" dirty="0"/>
              <a:t>: use </a:t>
            </a:r>
            <a:r>
              <a:rPr lang="en-US" dirty="0" err="1"/>
              <a:t>asyn</a:t>
            </a:r>
            <a:r>
              <a:rPr lang="en-US" dirty="0"/>
              <a:t> for GigE communication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1E3C3-9C4C-4AEF-8263-1AACA64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AE597C-F171-4262-8AB7-504449F8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A30C03-3635-4182-8D4C-4CD01F5D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130C7-E719-15EC-6B6F-F4326999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9" y="5408072"/>
            <a:ext cx="8583161" cy="11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: </a:t>
            </a:r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triggers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internal </a:t>
            </a:r>
            <a:r>
              <a:rPr lang="de-DE" dirty="0" err="1"/>
              <a:t>scanning</a:t>
            </a:r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IOC </a:t>
            </a:r>
            <a:r>
              <a:rPr lang="de-DE" dirty="0" err="1"/>
              <a:t>and</a:t>
            </a:r>
            <a:r>
              <a:rPr lang="de-DE" dirty="0"/>
              <a:t> IOC/Hardware via links</a:t>
            </a:r>
          </a:p>
          <a:p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„Variables“: ai, </a:t>
            </a:r>
            <a:r>
              <a:rPr lang="de-DE" dirty="0" err="1"/>
              <a:t>longin</a:t>
            </a:r>
            <a:r>
              <a:rPr lang="de-DE" dirty="0"/>
              <a:t>, </a:t>
            </a:r>
            <a:r>
              <a:rPr lang="de-DE" dirty="0" err="1"/>
              <a:t>stringin</a:t>
            </a:r>
            <a:r>
              <a:rPr lang="de-DE" dirty="0"/>
              <a:t>, </a:t>
            </a:r>
            <a:r>
              <a:rPr lang="de-DE" dirty="0" err="1"/>
              <a:t>waveform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functions</a:t>
            </a:r>
            <a:r>
              <a:rPr lang="de-DE" dirty="0"/>
              <a:t>“: </a:t>
            </a:r>
            <a:r>
              <a:rPr lang="de-DE" dirty="0" err="1"/>
              <a:t>fanout</a:t>
            </a:r>
            <a:r>
              <a:rPr lang="de-DE" dirty="0"/>
              <a:t>, </a:t>
            </a:r>
            <a:r>
              <a:rPr lang="de-DE" dirty="0" err="1"/>
              <a:t>dfanout</a:t>
            </a:r>
            <a:r>
              <a:rPr lang="de-DE" dirty="0"/>
              <a:t>, </a:t>
            </a:r>
            <a:r>
              <a:rPr lang="de-DE" dirty="0" err="1"/>
              <a:t>calc</a:t>
            </a:r>
            <a:r>
              <a:rPr lang="de-DE" dirty="0"/>
              <a:t>, </a:t>
            </a:r>
            <a:r>
              <a:rPr lang="de-DE" dirty="0" err="1"/>
              <a:t>calcout</a:t>
            </a:r>
            <a:r>
              <a:rPr lang="de-DE" dirty="0"/>
              <a:t>, </a:t>
            </a:r>
            <a:r>
              <a:rPr lang="de-DE" dirty="0" err="1"/>
              <a:t>sequence</a:t>
            </a:r>
            <a:r>
              <a:rPr lang="de-DE" dirty="0"/>
              <a:t>, </a:t>
            </a:r>
            <a:r>
              <a:rPr lang="de-DE" dirty="0" err="1"/>
              <a:t>subroutine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Part II: Data </a:t>
            </a:r>
            <a:r>
              <a:rPr lang="de-DE" dirty="0" err="1"/>
              <a:t>flow</a:t>
            </a:r>
            <a:r>
              <a:rPr lang="de-DE" dirty="0"/>
              <a:t> and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3601319" y="3829258"/>
            <a:ext cx="1894114" cy="4968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4800"/>
              <a:t>Part III</a:t>
            </a:r>
            <a:endParaRPr lang="de-DE" sz="480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2444322" y="4753051"/>
            <a:ext cx="4348065" cy="5008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Communication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hardware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30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89" y="2980852"/>
            <a:ext cx="3650284" cy="13742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Concept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" y="2980852"/>
            <a:ext cx="3908341" cy="1310444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153619" y="2326234"/>
            <a:ext cx="881481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153619" y="4548836"/>
            <a:ext cx="881481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55523" y="24675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Control </a:t>
            </a:r>
            <a:r>
              <a:rPr lang="de-DE" b="1" dirty="0" err="1">
                <a:solidFill>
                  <a:schemeClr val="tx2"/>
                </a:solidFill>
              </a:rPr>
              <a:t>system</a:t>
            </a:r>
            <a:r>
              <a:rPr lang="de-DE" b="1" dirty="0">
                <a:solidFill>
                  <a:schemeClr val="tx2"/>
                </a:solidFill>
              </a:rPr>
              <a:t> / IOC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5522" y="466318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Hardware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5522" y="89175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Interface</a:t>
            </a:r>
          </a:p>
        </p:txBody>
      </p:sp>
      <p:sp>
        <p:nvSpPr>
          <p:cNvPr id="14" name="Rechteck 13"/>
          <p:cNvSpPr/>
          <p:nvPr/>
        </p:nvSpPr>
        <p:spPr>
          <a:xfrm>
            <a:off x="3050438" y="5296205"/>
            <a:ext cx="3013863" cy="55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RF Generator</a:t>
            </a:r>
          </a:p>
        </p:txBody>
      </p:sp>
      <p:sp>
        <p:nvSpPr>
          <p:cNvPr id="15" name="Ellipse 14"/>
          <p:cNvSpPr/>
          <p:nvPr/>
        </p:nvSpPr>
        <p:spPr>
          <a:xfrm>
            <a:off x="4681728" y="1653538"/>
            <a:ext cx="124359" cy="124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298913" y="1301219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Operator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5281574" y="4355077"/>
            <a:ext cx="0" cy="94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743906" y="4937886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POW?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5771693" y="4355077"/>
            <a:ext cx="0" cy="94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800954" y="49485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52389" y="4606099"/>
            <a:ext cx="12490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i="1" dirty="0" err="1"/>
              <a:t>every</a:t>
            </a:r>
            <a:r>
              <a:rPr lang="de-DE" sz="1400" i="1" dirty="0"/>
              <a:t> </a:t>
            </a:r>
            <a:r>
              <a:rPr lang="de-DE" sz="1400" i="1" dirty="0" err="1"/>
              <a:t>second</a:t>
            </a:r>
            <a:endParaRPr lang="de-DE" sz="1400" i="1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4806087" y="1777897"/>
            <a:ext cx="1258214" cy="120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342757" y="1773055"/>
            <a:ext cx="1298588" cy="109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759462" y="1956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3870304" y="4298931"/>
            <a:ext cx="0" cy="965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603573" y="477427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819243" y="494855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8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2" grpId="1"/>
      <p:bldP spid="23" grpId="0" animBg="1"/>
      <p:bldP spid="26" grpId="0"/>
      <p:bldP spid="26" grpId="1"/>
      <p:bldP spid="28" grpId="0"/>
      <p:bldP spid="28" grpId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b="1" dirty="0">
                <a:solidFill>
                  <a:schemeClr val="tx2"/>
                </a:solidFill>
              </a:rPr>
              <a:t>DTYP</a:t>
            </a:r>
            <a:r>
              <a:rPr lang="de-DE" dirty="0"/>
              <a:t> (</a:t>
            </a:r>
            <a:r>
              <a:rPr lang="de-DE" dirty="0" err="1"/>
              <a:t>device</a:t>
            </a:r>
            <a:r>
              <a:rPr lang="de-DE" dirty="0"/>
              <a:t> type) </a:t>
            </a:r>
            <a:r>
              <a:rPr lang="de-DE" dirty="0" err="1"/>
              <a:t>specifies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/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de-DE" dirty="0"/>
          </a:p>
          <a:p>
            <a:endParaRPr lang="de-DE" dirty="0"/>
          </a:p>
          <a:p>
            <a:r>
              <a:rPr lang="de-DE" dirty="0"/>
              <a:t>STREAM</a:t>
            </a:r>
          </a:p>
          <a:p>
            <a:pPr lvl="1"/>
            <a:r>
              <a:rPr lang="de-DE" dirty="0" err="1"/>
              <a:t>Streamdevice</a:t>
            </a:r>
            <a:endParaRPr lang="de-DE" dirty="0"/>
          </a:p>
          <a:p>
            <a:pPr lvl="1"/>
            <a:r>
              <a:rPr lang="de-DE" dirty="0"/>
              <a:t>Most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at IBPT</a:t>
            </a:r>
          </a:p>
          <a:p>
            <a:pPr lvl="1"/>
            <a:r>
              <a:rPr lang="de-DE" dirty="0"/>
              <a:t>All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  <a:p>
            <a:pPr lvl="2"/>
            <a:r>
              <a:rPr lang="de-DE" dirty="0"/>
              <a:t>Ethernet/</a:t>
            </a:r>
            <a:r>
              <a:rPr lang="de-DE" dirty="0" err="1"/>
              <a:t>Moxa</a:t>
            </a:r>
            <a:r>
              <a:rPr lang="de-DE" dirty="0"/>
              <a:t> </a:t>
            </a:r>
            <a:r>
              <a:rPr lang="de-DE" dirty="0" err="1"/>
              <a:t>boxes</a:t>
            </a:r>
            <a:r>
              <a:rPr lang="de-DE" dirty="0"/>
              <a:t>/USB</a:t>
            </a:r>
          </a:p>
          <a:p>
            <a:pPr lvl="2"/>
            <a:r>
              <a:rPr lang="de-DE" dirty="0"/>
              <a:t>SCPI</a:t>
            </a:r>
          </a:p>
          <a:p>
            <a:pPr marL="717550" lvl="2" indent="0">
              <a:buNone/>
            </a:pPr>
            <a:endParaRPr lang="de-DE" dirty="0"/>
          </a:p>
          <a:p>
            <a:r>
              <a:rPr lang="de-DE" dirty="0" err="1"/>
              <a:t>AreaDetector</a:t>
            </a:r>
            <a:endParaRPr lang="de-DE" dirty="0"/>
          </a:p>
          <a:p>
            <a:pPr lvl="1"/>
            <a:r>
              <a:rPr lang="de-DE" dirty="0"/>
              <a:t>Many </a:t>
            </a:r>
            <a:r>
              <a:rPr lang="de-DE" dirty="0" err="1"/>
              <a:t>cameras</a:t>
            </a:r>
            <a:r>
              <a:rPr lang="de-DE" dirty="0"/>
              <a:t> supported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box</a:t>
            </a:r>
          </a:p>
          <a:p>
            <a:endParaRPr lang="de-DE" dirty="0"/>
          </a:p>
          <a:p>
            <a:r>
              <a:rPr lang="de-DE" dirty="0"/>
              <a:t>MOTOR</a:t>
            </a:r>
          </a:p>
          <a:p>
            <a:pPr lvl="1"/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EPICS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  <a:p>
            <a:pPr lvl="1"/>
            <a:r>
              <a:rPr lang="de-DE" dirty="0"/>
              <a:t>Newport XPSC8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supported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OPC-UA</a:t>
            </a:r>
          </a:p>
          <a:p>
            <a:pPr lvl="1"/>
            <a:r>
              <a:rPr lang="de-DE" dirty="0"/>
              <a:t>PLC </a:t>
            </a:r>
            <a:r>
              <a:rPr lang="de-DE" dirty="0" err="1"/>
              <a:t>communication</a:t>
            </a:r>
            <a:endParaRPr lang="de-DE" dirty="0"/>
          </a:p>
          <a:p>
            <a:pPr marL="355600" lvl="1" indent="0">
              <a:buNone/>
            </a:pPr>
            <a:endParaRPr lang="de-DE" dirty="0"/>
          </a:p>
          <a:p>
            <a:r>
              <a:rPr lang="de-DE" dirty="0" err="1"/>
              <a:t>pyDevSup</a:t>
            </a:r>
            <a:endParaRPr lang="de-DE" dirty="0"/>
          </a:p>
          <a:p>
            <a:pPr lvl="1"/>
            <a:r>
              <a:rPr lang="de-DE" dirty="0"/>
              <a:t>Supports </a:t>
            </a:r>
            <a:r>
              <a:rPr lang="de-DE" dirty="0" err="1"/>
              <a:t>interactions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python</a:t>
            </a:r>
            <a:r>
              <a:rPr lang="de-DE" dirty="0"/>
              <a:t> </a:t>
            </a:r>
            <a:r>
              <a:rPr lang="de-DE" dirty="0" err="1"/>
              <a:t>scripts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651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byte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  <a:p>
            <a:pPr lvl="1"/>
            <a:r>
              <a:rPr lang="de-DE" dirty="0"/>
              <a:t>ASCII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binary</a:t>
            </a:r>
            <a:endParaRPr lang="de-DE" dirty="0"/>
          </a:p>
          <a:p>
            <a:pPr lvl="1"/>
            <a:r>
              <a:rPr lang="de-DE" dirty="0"/>
              <a:t>Serial (RS 232, 485)</a:t>
            </a:r>
          </a:p>
          <a:p>
            <a:pPr lvl="1"/>
            <a:r>
              <a:rPr lang="de-DE" dirty="0"/>
              <a:t>IEEE-488 (GPIB)</a:t>
            </a:r>
          </a:p>
          <a:p>
            <a:pPr lvl="1"/>
            <a:r>
              <a:rPr lang="de-DE" dirty="0"/>
              <a:t>TCP/IP</a:t>
            </a:r>
          </a:p>
          <a:p>
            <a:r>
              <a:rPr lang="de-DE" dirty="0"/>
              <a:t>Protocol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strings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Stream Device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41" y="3198697"/>
            <a:ext cx="1155472" cy="288239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2" y="3198697"/>
            <a:ext cx="1648055" cy="108600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7" y="3198697"/>
            <a:ext cx="1684929" cy="30171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49" y="3220473"/>
            <a:ext cx="1867161" cy="283884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88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192988"/>
          </a:xfrm>
        </p:spPr>
        <p:txBody>
          <a:bodyPr>
            <a:normAutofit/>
          </a:bodyPr>
          <a:lstStyle/>
          <a:p>
            <a:r>
              <a:rPr lang="de-DE" dirty="0"/>
              <a:t>Core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IOC</a:t>
            </a:r>
          </a:p>
          <a:p>
            <a:r>
              <a:rPr lang="de-DE" b="1" dirty="0">
                <a:solidFill>
                  <a:schemeClr val="accent1"/>
                </a:solidFill>
              </a:rPr>
              <a:t>Template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containing</a:t>
            </a:r>
            <a:r>
              <a:rPr lang="de-DE" dirty="0"/>
              <a:t> multiple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records</a:t>
            </a:r>
            <a:endParaRPr lang="de-DE" dirty="0"/>
          </a:p>
          <a:p>
            <a:r>
              <a:rPr lang="de-DE" dirty="0" err="1"/>
              <a:t>Macros</a:t>
            </a:r>
            <a:r>
              <a:rPr lang="de-DE" dirty="0"/>
              <a:t>/variables </a:t>
            </a:r>
            <a:r>
              <a:rPr lang="de-DE" b="1" dirty="0">
                <a:solidFill>
                  <a:schemeClr val="accent1"/>
                </a:solidFill>
              </a:rPr>
              <a:t>$(MACRO_NAME) </a:t>
            </a:r>
            <a:r>
              <a:rPr lang="de-DE" dirty="0" err="1"/>
              <a:t>which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replaced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Database </a:t>
            </a:r>
            <a:r>
              <a:rPr lang="de-DE" dirty="0" err="1"/>
              <a:t>Record</a:t>
            </a:r>
            <a:r>
              <a:rPr lang="de-DE" dirty="0"/>
              <a:t> Files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3" y="2628738"/>
            <a:ext cx="5753405" cy="17342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17" y="4561109"/>
            <a:ext cx="695796" cy="347898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stCxn id="7" idx="2"/>
            <a:endCxn id="8" idx="0"/>
          </p:cNvCxnSpPr>
          <p:nvPr/>
        </p:nvCxnSpPr>
        <p:spPr>
          <a:xfrm flipH="1">
            <a:off x="4471415" y="4363018"/>
            <a:ext cx="1" cy="198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890580" y="5151970"/>
            <a:ext cx="2209259" cy="954107"/>
          </a:xfrm>
          <a:prstGeom prst="rect">
            <a:avLst/>
          </a:prstGeom>
          <a:solidFill>
            <a:srgbClr val="FFDAC2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rgbClr val="FF7F2A"/>
                </a:solidFill>
              </a:rPr>
              <a:t>P=A:SR:TM:,D=01,val=4</a:t>
            </a:r>
          </a:p>
          <a:p>
            <a:r>
              <a:rPr lang="de-DE" sz="1400" dirty="0"/>
              <a:t>A:SR:TM:01:Out</a:t>
            </a:r>
          </a:p>
          <a:p>
            <a:r>
              <a:rPr lang="de-DE" sz="1400" dirty="0"/>
              <a:t>A:SR:TM:01:In</a:t>
            </a:r>
          </a:p>
          <a:p>
            <a:r>
              <a:rPr lang="de-DE" sz="1400" dirty="0"/>
              <a:t>A:SR:TM:01:Status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67399" y="5256905"/>
            <a:ext cx="2408032" cy="954107"/>
          </a:xfrm>
          <a:prstGeom prst="rect">
            <a:avLst/>
          </a:prstGeom>
          <a:solidFill>
            <a:srgbClr val="FFDAC2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rgbClr val="FF7F2A"/>
                </a:solidFill>
              </a:rPr>
              <a:t>P=A:SR:TM:,D=02,val=989</a:t>
            </a:r>
          </a:p>
          <a:p>
            <a:r>
              <a:rPr lang="de-DE" sz="1400" dirty="0"/>
              <a:t>A:SR:TM:02:Out</a:t>
            </a:r>
          </a:p>
          <a:p>
            <a:r>
              <a:rPr lang="de-DE" sz="1400" dirty="0"/>
              <a:t>A:SR:TM:02:In</a:t>
            </a:r>
          </a:p>
          <a:p>
            <a:r>
              <a:rPr lang="de-DE" sz="1400" dirty="0"/>
              <a:t>A:SR:TM:02:Status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942881" y="5143190"/>
            <a:ext cx="2228495" cy="954107"/>
          </a:xfrm>
          <a:prstGeom prst="rect">
            <a:avLst/>
          </a:prstGeom>
          <a:solidFill>
            <a:srgbClr val="FFDAC2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rgbClr val="FF7F2A"/>
                </a:solidFill>
              </a:rPr>
              <a:t>P=A:BO:TM:,D=01,val=1</a:t>
            </a:r>
          </a:p>
          <a:p>
            <a:r>
              <a:rPr lang="de-DE" sz="1400" dirty="0"/>
              <a:t>A:BO:TM:01:Out</a:t>
            </a:r>
          </a:p>
          <a:p>
            <a:r>
              <a:rPr lang="de-DE" sz="1400" dirty="0"/>
              <a:t>A:BO:TM:01:In</a:t>
            </a:r>
          </a:p>
          <a:p>
            <a:r>
              <a:rPr lang="de-DE" sz="1400" dirty="0"/>
              <a:t>A:BO:TM:01:Status</a:t>
            </a:r>
          </a:p>
        </p:txBody>
      </p:sp>
      <p:cxnSp>
        <p:nvCxnSpPr>
          <p:cNvPr id="20" name="Gerade Verbindung mit Pfeil 19"/>
          <p:cNvCxnSpPr>
            <a:stCxn id="8" idx="2"/>
          </p:cNvCxnSpPr>
          <p:nvPr/>
        </p:nvCxnSpPr>
        <p:spPr>
          <a:xfrm flipH="1">
            <a:off x="3099839" y="4909007"/>
            <a:ext cx="1371576" cy="234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2"/>
            <a:endCxn id="16" idx="0"/>
          </p:cNvCxnSpPr>
          <p:nvPr/>
        </p:nvCxnSpPr>
        <p:spPr>
          <a:xfrm>
            <a:off x="4471415" y="4909007"/>
            <a:ext cx="0" cy="3478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</p:cNvCxnSpPr>
          <p:nvPr/>
        </p:nvCxnSpPr>
        <p:spPr>
          <a:xfrm>
            <a:off x="4471415" y="4909007"/>
            <a:ext cx="1471465" cy="242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Stream Device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3" y="1118966"/>
            <a:ext cx="4163006" cy="370574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63" y="394871"/>
            <a:ext cx="1862019" cy="4644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2238451" y="1675181"/>
            <a:ext cx="1089965" cy="270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540963" y="1249680"/>
            <a:ext cx="1137815" cy="7766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1" idx="3"/>
            <a:endCxn id="13" idx="1"/>
          </p:cNvCxnSpPr>
          <p:nvPr/>
        </p:nvCxnSpPr>
        <p:spPr>
          <a:xfrm flipV="1">
            <a:off x="3328416" y="1637995"/>
            <a:ext cx="2212547" cy="1725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Inhaltsplatzhalter 1"/>
          <p:cNvSpPr>
            <a:spLocks noGrp="1"/>
          </p:cNvSpPr>
          <p:nvPr>
            <p:ph idx="1"/>
          </p:nvPr>
        </p:nvSpPr>
        <p:spPr>
          <a:xfrm>
            <a:off x="400050" y="5182629"/>
            <a:ext cx="8290408" cy="92344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MEAS:VOL?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device</a:t>
            </a:r>
            <a:endParaRPr lang="de-DE" dirty="0"/>
          </a:p>
          <a:p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interpreted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float</a:t>
            </a:r>
            <a:endParaRPr lang="de-DE" dirty="0"/>
          </a:p>
          <a:p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VAL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record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5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Stream Device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7" y="1387307"/>
            <a:ext cx="3829584" cy="95263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954590"/>
            <a:ext cx="4067743" cy="2534004"/>
          </a:xfrm>
          <a:ln w="28575">
            <a:solidFill>
              <a:schemeClr val="tx2"/>
            </a:solidFill>
          </a:ln>
        </p:spPr>
      </p:pic>
      <p:pic>
        <p:nvPicPr>
          <p:cNvPr id="9" name="Bildplatzhalter 4" descr="https://scm.anka.kit.edu/scm/svn/kara/epics/MicrotronRFGen/trunk/MictotronRFGenApp/Db/readout.pro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403" y="1492975"/>
            <a:ext cx="1324160" cy="50489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11" name="Gerade Verbindung mit Pfeil 10"/>
          <p:cNvCxnSpPr>
            <a:endCxn id="9" idx="1"/>
          </p:cNvCxnSpPr>
          <p:nvPr/>
        </p:nvCxnSpPr>
        <p:spPr>
          <a:xfrm flipV="1">
            <a:off x="3211373" y="1745423"/>
            <a:ext cx="2653030" cy="2524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Inhaltsplatzhalter 1"/>
          <p:cNvSpPr txBox="1">
            <a:spLocks/>
          </p:cNvSpPr>
          <p:nvPr/>
        </p:nvSpPr>
        <p:spPr>
          <a:xfrm>
            <a:off x="400050" y="1201567"/>
            <a:ext cx="8343900" cy="4904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POW 5.0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device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VAL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29" y="2649748"/>
            <a:ext cx="1867161" cy="283884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5" name="Rechteck 14"/>
          <p:cNvSpPr/>
          <p:nvPr/>
        </p:nvSpPr>
        <p:spPr>
          <a:xfrm>
            <a:off x="2253082" y="1909267"/>
            <a:ext cx="958291" cy="223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333500" y="3231791"/>
            <a:ext cx="877874" cy="218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326184" y="4069171"/>
            <a:ext cx="877874" cy="218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340815" y="4938633"/>
            <a:ext cx="651102" cy="218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211373" y="3347737"/>
            <a:ext cx="2653030" cy="9397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7" idx="3"/>
          </p:cNvCxnSpPr>
          <p:nvPr/>
        </p:nvCxnSpPr>
        <p:spPr>
          <a:xfrm>
            <a:off x="3204058" y="4178351"/>
            <a:ext cx="2660345" cy="2520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2991917" y="3852486"/>
            <a:ext cx="2872486" cy="11704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  <a:p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API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integrated</a:t>
            </a:r>
            <a:endParaRPr lang="de-DE" dirty="0"/>
          </a:p>
          <a:p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just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connect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motor</a:t>
            </a:r>
            <a:endParaRPr lang="de-DE" dirty="0"/>
          </a:p>
          <a:p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GUIs</a:t>
            </a:r>
          </a:p>
          <a:p>
            <a:r>
              <a:rPr lang="de-DE" dirty="0"/>
              <a:t>Newport XPSC8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supported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Motor Support</a:t>
            </a:r>
          </a:p>
        </p:txBody>
      </p:sp>
      <p:pic>
        <p:nvPicPr>
          <p:cNvPr id="6" name="Bildplatzhalter 4" descr="Trajectory Scan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81413"/>
            <a:ext cx="2571792" cy="37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EPICS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hardware</a:t>
            </a:r>
            <a:endParaRPr lang="de-DE" dirty="0"/>
          </a:p>
          <a:p>
            <a:r>
              <a:rPr lang="de-DE" dirty="0"/>
              <a:t>Motors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supported</a:t>
            </a:r>
            <a:endParaRPr lang="de-DE" dirty="0"/>
          </a:p>
          <a:p>
            <a:r>
              <a:rPr lang="de-DE" dirty="0"/>
              <a:t>PLCs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supported</a:t>
            </a:r>
            <a:endParaRPr lang="de-DE" dirty="0"/>
          </a:p>
          <a:p>
            <a:r>
              <a:rPr lang="de-DE" dirty="0"/>
              <a:t>Text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via </a:t>
            </a:r>
            <a:r>
              <a:rPr lang="de-DE" dirty="0" err="1"/>
              <a:t>streamdevice</a:t>
            </a:r>
            <a:endParaRPr lang="de-DE" dirty="0"/>
          </a:p>
          <a:p>
            <a:pPr lvl="1"/>
            <a:r>
              <a:rPr lang="de-DE" dirty="0"/>
              <a:t>Most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at IBPT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SCPI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just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Part III</a:t>
            </a: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3043123" y="3682954"/>
            <a:ext cx="1998767" cy="4968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4800"/>
              <a:t>Part IV</a:t>
            </a:r>
            <a:endParaRPr lang="de-DE" sz="480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3043123" y="4614062"/>
            <a:ext cx="4348065" cy="5008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IOC </a:t>
            </a:r>
            <a:r>
              <a:rPr lang="de-DE" sz="2000" dirty="0" err="1"/>
              <a:t>structure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62023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Every IOC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independant</a:t>
            </a:r>
            <a:r>
              <a:rPr lang="de-DE" dirty="0"/>
              <a:t> C </a:t>
            </a:r>
            <a:r>
              <a:rPr lang="de-DE" dirty="0" err="1"/>
              <a:t>programm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compiled</a:t>
            </a:r>
            <a:endParaRPr lang="de-DE" dirty="0"/>
          </a:p>
          <a:p>
            <a:endParaRPr lang="de-DE" dirty="0"/>
          </a:p>
          <a:p>
            <a:r>
              <a:rPr lang="de-DE" dirty="0"/>
              <a:t>EPICS Base </a:t>
            </a:r>
            <a:r>
              <a:rPr lang="de-DE" dirty="0" err="1"/>
              <a:t>and</a:t>
            </a:r>
            <a:r>
              <a:rPr lang="de-DE" dirty="0"/>
              <a:t> relevant </a:t>
            </a:r>
            <a:r>
              <a:rPr lang="de-DE" dirty="0" err="1"/>
              <a:t>modules</a:t>
            </a:r>
            <a:r>
              <a:rPr lang="de-DE" dirty="0"/>
              <a:t> (</a:t>
            </a:r>
            <a:r>
              <a:rPr lang="de-DE" dirty="0" err="1"/>
              <a:t>streamdevice</a:t>
            </a:r>
            <a:r>
              <a:rPr lang="de-DE" dirty="0"/>
              <a:t>,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)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endParaRPr lang="de-DE" dirty="0"/>
          </a:p>
          <a:p>
            <a:endParaRPr lang="de-DE" dirty="0"/>
          </a:p>
          <a:p>
            <a:r>
              <a:rPr lang="de-DE" dirty="0"/>
              <a:t>IBPT </a:t>
            </a:r>
            <a:r>
              <a:rPr lang="de-DE" dirty="0" err="1"/>
              <a:t>envoirnment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EPICS </a:t>
            </a:r>
            <a:r>
              <a:rPr lang="de-DE" dirty="0" err="1"/>
              <a:t>debian</a:t>
            </a:r>
            <a:r>
              <a:rPr lang="de-DE" dirty="0"/>
              <a:t> </a:t>
            </a:r>
            <a:r>
              <a:rPr lang="de-DE" dirty="0" err="1"/>
              <a:t>packages</a:t>
            </a:r>
            <a:endParaRPr lang="de-DE" dirty="0"/>
          </a:p>
          <a:p>
            <a:pPr lvl="1"/>
            <a:r>
              <a:rPr lang="de-DE" dirty="0"/>
              <a:t>Custom </a:t>
            </a:r>
            <a:r>
              <a:rPr lang="de-DE" dirty="0" err="1"/>
              <a:t>modifications</a:t>
            </a:r>
            <a:r>
              <a:rPr lang="de-DE" dirty="0"/>
              <a:t> (like PV </a:t>
            </a:r>
            <a:r>
              <a:rPr lang="de-DE" dirty="0" err="1"/>
              <a:t>length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IOCs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IOC </a:t>
            </a:r>
            <a:r>
              <a:rPr lang="de-DE" dirty="0" err="1"/>
              <a:t>Envoirnment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9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IOC File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0050" y="1370444"/>
            <a:ext cx="294311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IOCName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iocBoot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common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Consolas" panose="020B0609020204030204" pitchFamily="49" charset="0"/>
              </a:rPr>
              <a:t>	    st.cmd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iocLinux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IOCNameApp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Db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Consolas" panose="020B0609020204030204" pitchFamily="49" charset="0"/>
              </a:rPr>
              <a:t>            </a:t>
            </a:r>
            <a:r>
              <a:rPr lang="de-DE" altLang="de-DE" sz="1600" dirty="0" err="1">
                <a:latin typeface="Consolas" panose="020B0609020204030204" pitchFamily="49" charset="0"/>
              </a:rPr>
              <a:t>Makefile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Consolas" panose="020B0609020204030204" pitchFamily="49" charset="0"/>
              </a:rPr>
              <a:t>	    recordFile1.db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	</a:t>
            </a:r>
            <a:r>
              <a:rPr kumimoji="0" lang="de-DE" altLang="de-DE" sz="1600" b="0" i="0" u="none" strike="noStrike" cap="none" normalizeH="0" dirty="0">
                <a:ln>
                  <a:noFill/>
                </a:ln>
                <a:effectLst/>
                <a:latin typeface="Consolas" panose="020B0609020204030204" pitchFamily="49" charset="0"/>
              </a:rPr>
              <a:t>    recordFile2.db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src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Consolas" panose="020B0609020204030204" pitchFamily="49" charset="0"/>
              </a:rPr>
              <a:t>	    </a:t>
            </a:r>
            <a:r>
              <a:rPr lang="de-DE" altLang="de-DE" sz="1600" dirty="0" err="1">
                <a:latin typeface="Consolas" panose="020B0609020204030204" pitchFamily="49" charset="0"/>
              </a:rPr>
              <a:t>Makefile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configure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Consolas" panose="020B0609020204030204" pitchFamily="49" charset="0"/>
              </a:rPr>
              <a:t>	RELEASE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db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dbd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    bin/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27233" y="4673600"/>
            <a:ext cx="858667" cy="1066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385208" y="49276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C00000"/>
                </a:solidFill>
              </a:rPr>
              <a:t>Compiled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folders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10" name="Gerade Verbindung mit Pfeil 9"/>
          <p:cNvCxnSpPr>
            <a:stCxn id="8" idx="1"/>
            <a:endCxn id="7" idx="6"/>
          </p:cNvCxnSpPr>
          <p:nvPr/>
        </p:nvCxnSpPr>
        <p:spPr>
          <a:xfrm flipH="1">
            <a:off x="1485900" y="5112266"/>
            <a:ext cx="899308" cy="947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78F9883-078A-F664-7522-652DB9A7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46" y="1976104"/>
            <a:ext cx="1911660" cy="23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configure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/RELEASE</a:t>
            </a:r>
          </a:p>
          <a:p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EPICS </a:t>
            </a:r>
            <a:r>
              <a:rPr lang="de-DE" dirty="0" err="1"/>
              <a:t>base</a:t>
            </a:r>
            <a:r>
              <a:rPr lang="de-DE" dirty="0"/>
              <a:t> (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  <a:p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(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modifying</a:t>
            </a:r>
            <a:r>
              <a:rPr lang="de-DE" dirty="0"/>
              <a:t> IOCs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touched</a:t>
            </a:r>
            <a:endParaRPr lang="de-DE" dirty="0"/>
          </a:p>
          <a:p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IOC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IOC </a:t>
            </a:r>
            <a:r>
              <a:rPr lang="de-DE" dirty="0" err="1"/>
              <a:t>Configuration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94C2F-D8E3-0436-8074-7A268E51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88" y="3257704"/>
            <a:ext cx="571579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5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IOCNameApp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de-DE" b="1" dirty="0" err="1"/>
              <a:t>Makefile</a:t>
            </a:r>
            <a:r>
              <a:rPr lang="de-DE" dirty="0"/>
              <a:t> „</a:t>
            </a:r>
            <a:r>
              <a:rPr lang="de-DE" dirty="0" err="1"/>
              <a:t>loads</a:t>
            </a:r>
            <a:r>
              <a:rPr lang="de-DE" dirty="0"/>
              <a:t>“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and </a:t>
            </a:r>
            <a:r>
              <a:rPr lang="de-DE" dirty="0" err="1"/>
              <a:t>libraries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adjustments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different </a:t>
            </a:r>
            <a:r>
              <a:rPr lang="de-DE" dirty="0" err="1"/>
              <a:t>modules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If</a:t>
            </a:r>
            <a:r>
              <a:rPr lang="de-DE" dirty="0"/>
              <a:t> RELEASE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changed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*.</a:t>
            </a:r>
            <a:r>
              <a:rPr lang="de-DE" dirty="0" err="1"/>
              <a:t>dbd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, etc.</a:t>
            </a:r>
          </a:p>
          <a:p>
            <a:pPr lvl="1"/>
            <a:endParaRPr lang="de-DE" dirty="0"/>
          </a:p>
          <a:p>
            <a:r>
              <a:rPr lang="de-DE" dirty="0"/>
              <a:t>_LIBS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actual</a:t>
            </a:r>
            <a:r>
              <a:rPr lang="de-DE" dirty="0"/>
              <a:t> c(++) code</a:t>
            </a:r>
          </a:p>
          <a:p>
            <a:pPr lvl="1"/>
            <a:endParaRPr lang="de-DE" dirty="0"/>
          </a:p>
          <a:p>
            <a:pPr marL="0" indent="0">
              <a:buNone/>
            </a:pP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IOC Source Folder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14C6A-D9EC-B207-D26C-F13540AE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06" y="2400299"/>
            <a:ext cx="4323994" cy="37073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DB2FB-F4AD-930F-33D5-2F0D151B4960}"/>
              </a:ext>
            </a:extLst>
          </p:cNvPr>
          <p:cNvSpPr/>
          <p:nvPr/>
        </p:nvSpPr>
        <p:spPr>
          <a:xfrm>
            <a:off x="4146906" y="4343400"/>
            <a:ext cx="3015894" cy="673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1326F-1038-3704-A1BD-2A0CA559AC70}"/>
              </a:ext>
            </a:extLst>
          </p:cNvPr>
          <p:cNvSpPr/>
          <p:nvPr/>
        </p:nvSpPr>
        <p:spPr>
          <a:xfrm>
            <a:off x="4146906" y="5186638"/>
            <a:ext cx="3015894" cy="673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22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5523" y="1216361"/>
            <a:ext cx="8343900" cy="490451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IOCNameApp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/>
              <a:t>Add all .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/>
              <a:t>(</a:t>
            </a:r>
            <a:r>
              <a:rPr lang="de-DE" dirty="0" err="1"/>
              <a:t>autosave</a:t>
            </a:r>
            <a:r>
              <a:rPr lang="de-DE" dirty="0"/>
              <a:t>) .</a:t>
            </a:r>
            <a:r>
              <a:rPr lang="de-DE" dirty="0" err="1"/>
              <a:t>req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/>
              <a:t>(stream) .</a:t>
            </a:r>
            <a:r>
              <a:rPr lang="de-DE" dirty="0" err="1"/>
              <a:t>proto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/>
              <a:t>Substitution </a:t>
            </a:r>
            <a:r>
              <a:rPr lang="de-DE" dirty="0" err="1"/>
              <a:t>files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Database </a:t>
            </a:r>
            <a:r>
              <a:rPr lang="de-DE" dirty="0" err="1"/>
              <a:t>Record</a:t>
            </a:r>
            <a:r>
              <a:rPr lang="de-DE" dirty="0"/>
              <a:t> 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B774A3-939E-33AB-E400-FD98279E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45" y="1815323"/>
            <a:ext cx="5048955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3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631EFF-243C-A97F-6067-47F3FDE3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614" y="1547589"/>
            <a:ext cx="4911336" cy="488218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IOC Start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490451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IOCName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iocBoot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/st.cmd</a:t>
            </a:r>
          </a:p>
          <a:p>
            <a:r>
              <a:rPr lang="de-DE" dirty="0"/>
              <a:t>Set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connections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Load .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Module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Initialize IOC</a:t>
            </a:r>
          </a:p>
          <a:p>
            <a:pPr marL="0" indent="0">
              <a:buNone/>
            </a:pP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08402" y="3106056"/>
            <a:ext cx="4902200" cy="602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2461996" y="1790700"/>
            <a:ext cx="1370618" cy="12404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cxnSpLocks/>
          </p:cNvCxnSpPr>
          <p:nvPr/>
        </p:nvCxnSpPr>
        <p:spPr>
          <a:xfrm>
            <a:off x="2629780" y="4512657"/>
            <a:ext cx="1202834" cy="16683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4">
            <a:extLst>
              <a:ext uri="{FF2B5EF4-FFF2-40B4-BE49-F238E27FC236}">
                <a16:creationId xmlns:a16="http://schemas.microsoft.com/office/drawing/2014/main" id="{E04722D9-BA66-5DF3-2EE4-BF1D10A51BCA}"/>
              </a:ext>
            </a:extLst>
          </p:cNvPr>
          <p:cNvCxnSpPr>
            <a:cxnSpLocks/>
          </p:cNvCxnSpPr>
          <p:nvPr/>
        </p:nvCxnSpPr>
        <p:spPr>
          <a:xfrm>
            <a:off x="2947280" y="4563585"/>
            <a:ext cx="761122" cy="3640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EE7F88-3D20-CB22-7FC1-2F5DD681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adjusted without rebuilding</a:t>
            </a:r>
          </a:p>
          <a:p>
            <a:r>
              <a:rPr lang="en-US" dirty="0"/>
              <a:t>Common use case:</a:t>
            </a:r>
          </a:p>
          <a:p>
            <a:pPr lvl="1"/>
            <a:r>
              <a:rPr lang="en-US" dirty="0"/>
              <a:t>device prefix</a:t>
            </a:r>
          </a:p>
          <a:p>
            <a:pPr lvl="1"/>
            <a:r>
              <a:rPr lang="en-US" dirty="0"/>
              <a:t>hardware connection handlers</a:t>
            </a:r>
          </a:p>
          <a:p>
            <a:r>
              <a:rPr lang="en-US" dirty="0" err="1"/>
              <a:t>dbLoadRecord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Single load of one .</a:t>
            </a:r>
            <a:r>
              <a:rPr lang="en-US" dirty="0" err="1"/>
              <a:t>db</a:t>
            </a:r>
            <a:r>
              <a:rPr lang="en-US" dirty="0"/>
              <a:t> file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7A6858-3C5F-8E5E-1C7F-5D57EA8A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1863EA-9FF6-6E90-4457-71BDB703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4C6784-8691-124D-FCB0-93F2FB33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Replacement on IOC Startup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7ADC80-A6E8-9FBD-1C11-981FE0D9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3" y="4871556"/>
            <a:ext cx="6380018" cy="12295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FE4756-73A8-B613-958D-FE1DA068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9" y="3159279"/>
            <a:ext cx="5436886" cy="11565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4B27A88-AD2C-C07F-54CC-26DF65E72021}"/>
              </a:ext>
            </a:extLst>
          </p:cNvPr>
          <p:cNvSpPr txBox="1"/>
          <p:nvPr/>
        </p:nvSpPr>
        <p:spPr>
          <a:xfrm>
            <a:off x="5690955" y="3159279"/>
            <a:ext cx="31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source_meter.db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8B6DCF-A804-7355-840B-78C71E538C57}"/>
              </a:ext>
            </a:extLst>
          </p:cNvPr>
          <p:cNvSpPr txBox="1"/>
          <p:nvPr/>
        </p:nvSpPr>
        <p:spPr>
          <a:xfrm>
            <a:off x="6637193" y="4497236"/>
            <a:ext cx="31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startup file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1D2B8F4-AF17-41F6-EE0A-CEE04B52A234}"/>
              </a:ext>
            </a:extLst>
          </p:cNvPr>
          <p:cNvSpPr/>
          <p:nvPr/>
        </p:nvSpPr>
        <p:spPr>
          <a:xfrm>
            <a:off x="3093228" y="4866568"/>
            <a:ext cx="359818" cy="28732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518D56-4C86-2374-EEB6-7E02AF57AAC8}"/>
              </a:ext>
            </a:extLst>
          </p:cNvPr>
          <p:cNvSpPr/>
          <p:nvPr/>
        </p:nvSpPr>
        <p:spPr>
          <a:xfrm>
            <a:off x="6348845" y="5835194"/>
            <a:ext cx="581891" cy="19153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D61469F-7A6B-34B6-CC2B-7D0FFD5AB006}"/>
              </a:ext>
            </a:extLst>
          </p:cNvPr>
          <p:cNvSpPr/>
          <p:nvPr/>
        </p:nvSpPr>
        <p:spPr>
          <a:xfrm>
            <a:off x="4004164" y="5787299"/>
            <a:ext cx="2249229" cy="28732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6485752-80A4-EB09-F749-D0BF54005D8E}"/>
              </a:ext>
            </a:extLst>
          </p:cNvPr>
          <p:cNvSpPr/>
          <p:nvPr/>
        </p:nvSpPr>
        <p:spPr>
          <a:xfrm>
            <a:off x="1225698" y="3241289"/>
            <a:ext cx="561538" cy="18771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BD8066-F637-5B6E-8F6E-E56C354C86A7}"/>
              </a:ext>
            </a:extLst>
          </p:cNvPr>
          <p:cNvSpPr/>
          <p:nvPr/>
        </p:nvSpPr>
        <p:spPr>
          <a:xfrm>
            <a:off x="4571999" y="3754893"/>
            <a:ext cx="997527" cy="23521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C530D38-5292-BC4B-FFB5-256E68AD41E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73137" y="2369127"/>
            <a:ext cx="820881" cy="2497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677C065-8F06-F02E-5059-3D54C2629D19}"/>
              </a:ext>
            </a:extLst>
          </p:cNvPr>
          <p:cNvCxnSpPr/>
          <p:nvPr/>
        </p:nvCxnSpPr>
        <p:spPr>
          <a:xfrm>
            <a:off x="2213264" y="1995055"/>
            <a:ext cx="2618509" cy="3792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EPICS </a:t>
            </a:r>
            <a:r>
              <a:rPr lang="de-DE" dirty="0" err="1"/>
              <a:t>envoirnment</a:t>
            </a:r>
            <a:endParaRPr lang="de-DE" dirty="0"/>
          </a:p>
          <a:p>
            <a:r>
              <a:rPr lang="de-DE" dirty="0"/>
              <a:t>IOC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  <a:p>
            <a:pPr lvl="1"/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/>
              <a:t>Start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config</a:t>
            </a:r>
            <a:r>
              <a:rPr lang="de-DE" dirty="0"/>
              <a:t> (</a:t>
            </a:r>
            <a:r>
              <a:rPr lang="de-DE" dirty="0" err="1"/>
              <a:t>loading</a:t>
            </a:r>
            <a:r>
              <a:rPr lang="de-DE" dirty="0"/>
              <a:t> </a:t>
            </a:r>
            <a:r>
              <a:rPr lang="de-DE" dirty="0" err="1"/>
              <a:t>records</a:t>
            </a:r>
            <a:r>
              <a:rPr lang="de-DE" dirty="0"/>
              <a:t>, </a:t>
            </a:r>
            <a:r>
              <a:rPr lang="de-DE" dirty="0" err="1"/>
              <a:t>establishing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Part IV</a:t>
            </a:r>
          </a:p>
        </p:txBody>
      </p:sp>
    </p:spTree>
    <p:extLst>
      <p:ext uri="{BB962C8B-B14F-4D97-AF65-F5344CB8AC3E}">
        <p14:creationId xmlns:p14="http://schemas.microsoft.com/office/powerpoint/2010/main" val="2034801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IBPT EPICS </a:t>
            </a:r>
            <a:r>
              <a:rPr lang="de-DE" dirty="0" err="1"/>
              <a:t>bundle</a:t>
            </a:r>
            <a:endParaRPr lang="de-DE" dirty="0"/>
          </a:p>
          <a:p>
            <a:pPr lvl="1"/>
            <a:r>
              <a:rPr lang="de-DE" dirty="0"/>
              <a:t>Extended PV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(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EPICS </a:t>
            </a:r>
            <a:r>
              <a:rPr lang="de-DE" dirty="0" err="1"/>
              <a:t>base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All relevant </a:t>
            </a:r>
            <a:r>
              <a:rPr lang="de-DE" dirty="0" err="1"/>
              <a:t>modules</a:t>
            </a:r>
            <a:r>
              <a:rPr lang="de-DE" dirty="0"/>
              <a:t> (</a:t>
            </a:r>
            <a:r>
              <a:rPr lang="de-DE" dirty="0" err="1"/>
              <a:t>motor</a:t>
            </a:r>
            <a:r>
              <a:rPr lang="de-DE" dirty="0"/>
              <a:t>, </a:t>
            </a:r>
            <a:r>
              <a:rPr lang="de-DE" dirty="0" err="1"/>
              <a:t>streamdevice</a:t>
            </a:r>
            <a:r>
              <a:rPr lang="de-DE" dirty="0"/>
              <a:t>, </a:t>
            </a:r>
            <a:r>
              <a:rPr lang="de-DE" dirty="0" err="1"/>
              <a:t>autosave</a:t>
            </a:r>
            <a:r>
              <a:rPr lang="de-DE" dirty="0"/>
              <a:t>, etc…)</a:t>
            </a:r>
          </a:p>
          <a:p>
            <a:endParaRPr lang="de-DE" dirty="0"/>
          </a:p>
          <a:p>
            <a:r>
              <a:rPr lang="de-DE" dirty="0" err="1"/>
              <a:t>changePrefix</a:t>
            </a:r>
            <a:r>
              <a:rPr lang="de-DE" dirty="0"/>
              <a:t> </a:t>
            </a:r>
            <a:r>
              <a:rPr lang="de-DE" dirty="0" err="1"/>
              <a:t>script</a:t>
            </a:r>
            <a:r>
              <a:rPr lang="de-DE" dirty="0"/>
              <a:t> </a:t>
            </a:r>
            <a:r>
              <a:rPr lang="de-DE" dirty="0" err="1"/>
              <a:t>adjusts</a:t>
            </a:r>
            <a:r>
              <a:rPr lang="de-DE" dirty="0"/>
              <a:t> </a:t>
            </a:r>
            <a:r>
              <a:rPr lang="de-DE" i="1" dirty="0" err="1"/>
              <a:t>IOCName</a:t>
            </a:r>
            <a:r>
              <a:rPr lang="de-DE" i="1" dirty="0"/>
              <a:t> </a:t>
            </a:r>
            <a:r>
              <a:rPr lang="de-DE" dirty="0" err="1"/>
              <a:t>string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IOCs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copying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IOCs </a:t>
            </a:r>
            <a:r>
              <a:rPr lang="de-DE" dirty="0" err="1"/>
              <a:t>very</a:t>
            </a:r>
            <a:r>
              <a:rPr lang="de-DE" dirty="0"/>
              <a:t> simple</a:t>
            </a:r>
          </a:p>
          <a:p>
            <a:pPr lvl="1"/>
            <a:endParaRPr lang="de-DE" dirty="0"/>
          </a:p>
          <a:p>
            <a:r>
              <a:rPr lang="de-DE" dirty="0" err="1"/>
              <a:t>Autotab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PV </a:t>
            </a:r>
            <a:r>
              <a:rPr lang="de-DE" dirty="0" err="1"/>
              <a:t>names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SALT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deploy</a:t>
            </a:r>
            <a:r>
              <a:rPr lang="de-DE" dirty="0"/>
              <a:t>,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IOC</a:t>
            </a:r>
          </a:p>
          <a:p>
            <a:pPr lvl="1"/>
            <a:r>
              <a:rPr lang="de-DE" dirty="0"/>
              <a:t>Runs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system.d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dirty="0"/>
          </a:p>
          <a:p>
            <a:pPr lvl="1"/>
            <a:r>
              <a:rPr lang="de-DE" dirty="0"/>
              <a:t>Easy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routines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SVN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hosting</a:t>
            </a:r>
            <a:r>
              <a:rPr lang="de-DE" dirty="0"/>
              <a:t> all IOCs</a:t>
            </a:r>
          </a:p>
          <a:p>
            <a:pPr lvl="1"/>
            <a:r>
              <a:rPr lang="de-DE" dirty="0" err="1"/>
              <a:t>Creating</a:t>
            </a:r>
            <a:r>
              <a:rPr lang="de-DE" dirty="0"/>
              <a:t> IOCs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saves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  <a:p>
            <a:endParaRPr lang="de-DE" dirty="0"/>
          </a:p>
          <a:p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how-to‘s</a:t>
            </a:r>
            <a:endParaRPr lang="de-DE" dirty="0"/>
          </a:p>
          <a:p>
            <a:endParaRPr lang="de-DE" dirty="0"/>
          </a:p>
          <a:p>
            <a:r>
              <a:rPr lang="de-DE" dirty="0"/>
              <a:t>Archive </a:t>
            </a:r>
            <a:r>
              <a:rPr lang="de-DE" dirty="0" err="1"/>
              <a:t>system</a:t>
            </a:r>
            <a:endParaRPr lang="de-DE" dirty="0"/>
          </a:p>
          <a:p>
            <a:endParaRPr lang="de-DE" dirty="0"/>
          </a:p>
          <a:p>
            <a:r>
              <a:rPr lang="de-DE" dirty="0"/>
              <a:t>IBPT CSS </a:t>
            </a:r>
            <a:r>
              <a:rPr lang="de-DE" dirty="0" err="1"/>
              <a:t>bundle</a:t>
            </a:r>
            <a:endParaRPr lang="de-DE" dirty="0"/>
          </a:p>
          <a:p>
            <a:pPr lvl="1"/>
            <a:r>
              <a:rPr lang="de-DE" dirty="0" err="1"/>
              <a:t>Very</a:t>
            </a:r>
            <a:r>
              <a:rPr lang="de-DE" dirty="0"/>
              <a:t> easy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powerful GUI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IBPT Features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878" y="3653822"/>
            <a:ext cx="2372056" cy="250542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518611" y="4550054"/>
            <a:ext cx="2889504" cy="117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41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2985973" y="1774144"/>
            <a:ext cx="2608492" cy="4968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4800" dirty="0"/>
              <a:t>Part IV.2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627233" y="2325292"/>
            <a:ext cx="7177446" cy="5008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 err="1"/>
              <a:t>Example</a:t>
            </a:r>
            <a:r>
              <a:rPr lang="de-DE" sz="2000" dirty="0"/>
              <a:t>: Create IOC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LASMagLab</a:t>
            </a:r>
            <a:r>
              <a:rPr lang="de-DE" sz="2000" dirty="0"/>
              <a:t> – </a:t>
            </a:r>
            <a:r>
              <a:rPr lang="de-DE" sz="2000" dirty="0" err="1"/>
              <a:t>Senis</a:t>
            </a:r>
            <a:r>
              <a:rPr lang="de-DE" sz="2000" dirty="0"/>
              <a:t> Teslameter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59B344-5E5E-6644-957C-F5B8368AE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737609"/>
            <a:ext cx="8343900" cy="2368467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7157D-F608-974C-B73B-0BCB6FC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90AE3E5-8C87-BD4D-A9F1-6574717AF11A}"/>
              </a:ext>
            </a:extLst>
          </p:cNvPr>
          <p:cNvSpPr txBox="1">
            <a:spLocks/>
          </p:cNvSpPr>
          <p:nvPr/>
        </p:nvSpPr>
        <p:spPr>
          <a:xfrm>
            <a:off x="400050" y="2880359"/>
            <a:ext cx="8343900" cy="32257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800" b="1" dirty="0"/>
          </a:p>
          <a:p>
            <a:endParaRPr lang="de-DE" sz="2800" b="1" dirty="0"/>
          </a:p>
          <a:p>
            <a:r>
              <a:rPr lang="de-DE" sz="2800" b="1" dirty="0" err="1"/>
              <a:t>Step</a:t>
            </a:r>
            <a:r>
              <a:rPr lang="de-DE" sz="2800" b="1" dirty="0"/>
              <a:t> 1 - </a:t>
            </a:r>
            <a:r>
              <a:rPr lang="de-DE" sz="2800" b="1" dirty="0" err="1"/>
              <a:t>Get</a:t>
            </a:r>
            <a:r>
              <a:rPr lang="de-DE" sz="2800" b="1" dirty="0"/>
              <a:t> </a:t>
            </a:r>
            <a:r>
              <a:rPr lang="de-DE" sz="2800" b="1" dirty="0" err="1"/>
              <a:t>similar</a:t>
            </a:r>
            <a:r>
              <a:rPr lang="de-DE" sz="2800" b="1" dirty="0"/>
              <a:t> IOC</a:t>
            </a:r>
          </a:p>
          <a:p>
            <a:endParaRPr lang="de-DE" sz="2800" b="1" dirty="0"/>
          </a:p>
          <a:p>
            <a:r>
              <a:rPr lang="de-DE" sz="2800" b="1" dirty="0" err="1"/>
              <a:t>Step</a:t>
            </a:r>
            <a:r>
              <a:rPr lang="de-DE" sz="2800" b="1" dirty="0"/>
              <a:t> 2 - </a:t>
            </a:r>
            <a:r>
              <a:rPr lang="de-DE" sz="2800" b="1" dirty="0" err="1"/>
              <a:t>Build</a:t>
            </a:r>
            <a:r>
              <a:rPr lang="de-DE" sz="2800" b="1" dirty="0"/>
              <a:t> IOC</a:t>
            </a:r>
          </a:p>
          <a:p>
            <a:endParaRPr lang="de-DE" sz="2800" b="1" dirty="0"/>
          </a:p>
          <a:p>
            <a:r>
              <a:rPr lang="de-DE" sz="2800" b="1" dirty="0" err="1"/>
              <a:t>Step</a:t>
            </a:r>
            <a:r>
              <a:rPr lang="de-DE" sz="2800" b="1" dirty="0"/>
              <a:t> 3 - </a:t>
            </a:r>
            <a:r>
              <a:rPr lang="de-DE" sz="2800" b="1" dirty="0" err="1"/>
              <a:t>Establish</a:t>
            </a:r>
            <a:r>
              <a:rPr lang="de-DE" sz="2800" b="1" dirty="0"/>
              <a:t> </a:t>
            </a:r>
            <a:r>
              <a:rPr lang="de-DE" sz="2800" b="1" dirty="0" err="1"/>
              <a:t>hardware</a:t>
            </a:r>
            <a:r>
              <a:rPr lang="de-DE" sz="2800" b="1" dirty="0"/>
              <a:t> </a:t>
            </a:r>
            <a:r>
              <a:rPr lang="de-DE" sz="2800" b="1" dirty="0" err="1"/>
              <a:t>communication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86695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FB59C1-227C-5B49-BA21-54653B0F7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Active</a:t>
            </a:r>
            <a:r>
              <a:rPr lang="de-DE" dirty="0"/>
              <a:t> IBPT </a:t>
            </a:r>
            <a:r>
              <a:rPr lang="de-DE" dirty="0" err="1"/>
              <a:t>or</a:t>
            </a:r>
            <a:r>
              <a:rPr lang="de-DE" dirty="0"/>
              <a:t> KARA VPN </a:t>
            </a:r>
            <a:r>
              <a:rPr lang="de-DE" dirty="0" err="1"/>
              <a:t>required</a:t>
            </a:r>
            <a:endParaRPr lang="de-DE" dirty="0"/>
          </a:p>
          <a:p>
            <a:r>
              <a:rPr lang="de-DE" dirty="0">
                <a:hlinkClick r:id="rId2"/>
              </a:rPr>
              <a:t>https://scm.anka.kit.edu/scm/svn/kara/epics</a:t>
            </a:r>
            <a:endParaRPr lang="de-DE" dirty="0"/>
          </a:p>
          <a:p>
            <a:r>
              <a:rPr lang="de-DE" dirty="0" err="1"/>
              <a:t>svn</a:t>
            </a:r>
            <a:r>
              <a:rPr lang="de-DE" dirty="0"/>
              <a:t>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https://scm.anka.kit.edu/svm/svn/kara/epics/Teslameter/trunk</a:t>
            </a:r>
            <a:r>
              <a:rPr lang="de-DE" dirty="0"/>
              <a:t> ./</a:t>
            </a:r>
            <a:r>
              <a:rPr lang="de-DE" dirty="0" err="1"/>
              <a:t>SenisTeslameter</a:t>
            </a:r>
            <a:endParaRPr lang="de-DE" dirty="0"/>
          </a:p>
          <a:p>
            <a:r>
              <a:rPr lang="de-DE" dirty="0" err="1"/>
              <a:t>scp</a:t>
            </a:r>
            <a:r>
              <a:rPr lang="de-DE" dirty="0"/>
              <a:t> –</a:t>
            </a:r>
            <a:r>
              <a:rPr lang="de-DE" dirty="0" err="1"/>
              <a:t>r</a:t>
            </a:r>
            <a:r>
              <a:rPr lang="de-DE" dirty="0"/>
              <a:t> </a:t>
            </a:r>
            <a:r>
              <a:rPr lang="de-DE" dirty="0" err="1"/>
              <a:t>SenisTeslameter</a:t>
            </a:r>
            <a:r>
              <a:rPr lang="de-DE" dirty="0"/>
              <a:t> XXX:~/</a:t>
            </a:r>
            <a:r>
              <a:rPr lang="de-DE" dirty="0" err="1"/>
              <a:t>applications</a:t>
            </a:r>
            <a:r>
              <a:rPr lang="de-DE" dirty="0"/>
              <a:t>/</a:t>
            </a:r>
            <a:r>
              <a:rPr lang="de-DE" dirty="0" err="1"/>
              <a:t>epics</a:t>
            </a:r>
            <a:r>
              <a:rPr lang="de-DE" dirty="0"/>
              <a:t>/</a:t>
            </a:r>
            <a:r>
              <a:rPr lang="de-DE" dirty="0" err="1"/>
              <a:t>apps</a:t>
            </a:r>
            <a:r>
              <a:rPr lang="de-DE" dirty="0"/>
              <a:t>/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changePrefix</a:t>
            </a:r>
            <a:r>
              <a:rPr lang="de-DE" dirty="0"/>
              <a:t> </a:t>
            </a:r>
            <a:r>
              <a:rPr lang="de-DE" dirty="0" err="1"/>
              <a:t>script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  <a:p>
            <a:pPr lvl="1"/>
            <a:r>
              <a:rPr lang="de-DE" dirty="0"/>
              <a:t>In $TOP </a:t>
            </a:r>
            <a:r>
              <a:rPr lang="de-DE" dirty="0" err="1"/>
              <a:t>folder</a:t>
            </a:r>
            <a:r>
              <a:rPr lang="de-DE" dirty="0"/>
              <a:t>: </a:t>
            </a:r>
            <a:r>
              <a:rPr lang="de-DE" dirty="0" err="1"/>
              <a:t>changePrefix</a:t>
            </a:r>
            <a:r>
              <a:rPr lang="de-DE" dirty="0"/>
              <a:t> </a:t>
            </a:r>
            <a:r>
              <a:rPr lang="de-DE" dirty="0" err="1"/>
              <a:t>OldName</a:t>
            </a:r>
            <a:r>
              <a:rPr lang="de-DE" dirty="0"/>
              <a:t> </a:t>
            </a:r>
            <a:r>
              <a:rPr lang="de-DE" dirty="0" err="1"/>
              <a:t>NewName</a:t>
            </a:r>
            <a:endParaRPr lang="de-DE" dirty="0"/>
          </a:p>
          <a:p>
            <a:r>
              <a:rPr lang="de-DE" dirty="0"/>
              <a:t>Create </a:t>
            </a:r>
            <a:r>
              <a:rPr lang="de-DE" dirty="0" err="1"/>
              <a:t>start</a:t>
            </a:r>
            <a:r>
              <a:rPr lang="de-DE" dirty="0"/>
              <a:t>/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scripts</a:t>
            </a:r>
            <a:r>
              <a:rPr lang="de-DE" dirty="0"/>
              <a:t> (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copying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adjusting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scripts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~/.</a:t>
            </a:r>
            <a:r>
              <a:rPr lang="de-DE" dirty="0" err="1"/>
              <a:t>config</a:t>
            </a:r>
            <a:r>
              <a:rPr lang="de-DE" dirty="0"/>
              <a:t>/</a:t>
            </a:r>
            <a:r>
              <a:rPr lang="de-DE" dirty="0" err="1"/>
              <a:t>systemd</a:t>
            </a:r>
            <a:r>
              <a:rPr lang="de-DE" dirty="0"/>
              <a:t>/</a:t>
            </a:r>
            <a:r>
              <a:rPr lang="de-DE" dirty="0" err="1"/>
              <a:t>user</a:t>
            </a:r>
            <a:r>
              <a:rPr lang="de-DE" dirty="0"/>
              <a:t>/</a:t>
            </a:r>
            <a:r>
              <a:rPr lang="de-DE" dirty="0" err="1"/>
              <a:t>ioc-IOCNAME.service</a:t>
            </a:r>
            <a:endParaRPr lang="de-DE" dirty="0"/>
          </a:p>
          <a:p>
            <a:pPr lvl="2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IOC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PC </a:t>
            </a:r>
            <a:r>
              <a:rPr lang="de-DE" dirty="0" err="1"/>
              <a:t>boot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symlin</a:t>
            </a:r>
            <a:r>
              <a:rPr lang="de-DE" dirty="0"/>
              <a:t> in </a:t>
            </a:r>
            <a:r>
              <a:rPr lang="de-DE" dirty="0" err="1"/>
              <a:t>default.target.wants</a:t>
            </a:r>
            <a:r>
              <a:rPr lang="de-DE" dirty="0"/>
              <a:t> </a:t>
            </a:r>
            <a:r>
              <a:rPr lang="de-DE" dirty="0" err="1"/>
              <a:t>subfolder</a:t>
            </a:r>
            <a:endParaRPr lang="de-DE" dirty="0"/>
          </a:p>
          <a:p>
            <a:pPr lvl="1"/>
            <a:r>
              <a:rPr lang="de-DE" dirty="0"/>
              <a:t>~/bin/</a:t>
            </a:r>
            <a:r>
              <a:rPr lang="de-DE" dirty="0" err="1"/>
              <a:t>ioc</a:t>
            </a:r>
            <a:r>
              <a:rPr lang="de-DE" dirty="0"/>
              <a:t>-IOCNAME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A6A7A-99FF-1444-9AD2-34DD37E4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B247F-E466-DE4F-B6C5-1163EFF6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06FFE6-4142-ED4A-AC00-821E12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IOC</a:t>
            </a:r>
          </a:p>
        </p:txBody>
      </p:sp>
    </p:spTree>
    <p:extLst>
      <p:ext uri="{BB962C8B-B14F-4D97-AF65-F5344CB8AC3E}">
        <p14:creationId xmlns:p14="http://schemas.microsoft.com/office/powerpoint/2010/main" val="4245948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53AA3-FE56-2641-A15C-BA658FCC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configure</a:t>
            </a:r>
            <a:r>
              <a:rPr lang="de-DE" dirty="0"/>
              <a:t>/RELEASE</a:t>
            </a:r>
          </a:p>
          <a:p>
            <a:pPr lvl="1"/>
            <a:r>
              <a:rPr lang="de-DE" dirty="0" err="1"/>
              <a:t>Correct</a:t>
            </a:r>
            <a:r>
              <a:rPr lang="de-DE" dirty="0"/>
              <a:t> EPICS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version</a:t>
            </a:r>
            <a:endParaRPr lang="de-DE" dirty="0"/>
          </a:p>
          <a:p>
            <a:pPr lvl="1"/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versions</a:t>
            </a:r>
            <a:endParaRPr lang="de-DE" dirty="0"/>
          </a:p>
          <a:p>
            <a:pPr lvl="1"/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pPr lvl="2"/>
            <a:r>
              <a:rPr lang="de-DE" dirty="0"/>
              <a:t>(</a:t>
            </a:r>
            <a:r>
              <a:rPr lang="de-DE" dirty="0" err="1"/>
              <a:t>Adjust</a:t>
            </a:r>
            <a:r>
              <a:rPr lang="de-DE" dirty="0"/>
              <a:t> **App/</a:t>
            </a:r>
            <a:r>
              <a:rPr lang="de-DE" dirty="0" err="1"/>
              <a:t>src</a:t>
            </a:r>
            <a:r>
              <a:rPr lang="de-DE" dirty="0"/>
              <a:t>/</a:t>
            </a:r>
            <a:r>
              <a:rPr lang="de-DE" dirty="0" err="1"/>
              <a:t>Makefile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loaded</a:t>
            </a:r>
            <a:r>
              <a:rPr lang="de-DE" dirty="0"/>
              <a:t>)</a:t>
            </a:r>
          </a:p>
          <a:p>
            <a:r>
              <a:rPr lang="de-DE" dirty="0" err="1"/>
              <a:t>Adjust</a:t>
            </a:r>
            <a:r>
              <a:rPr lang="de-DE" dirty="0"/>
              <a:t> **App/</a:t>
            </a:r>
            <a:r>
              <a:rPr lang="de-DE" dirty="0" err="1"/>
              <a:t>Db</a:t>
            </a:r>
            <a:r>
              <a:rPr lang="de-DE" dirty="0"/>
              <a:t>/</a:t>
            </a:r>
            <a:r>
              <a:rPr lang="de-DE" dirty="0" err="1"/>
              <a:t>Makefile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.</a:t>
            </a:r>
            <a:r>
              <a:rPr lang="de-DE" dirty="0" err="1"/>
              <a:t>db</a:t>
            </a:r>
            <a:r>
              <a:rPr lang="de-DE" dirty="0"/>
              <a:t>/.</a:t>
            </a:r>
            <a:r>
              <a:rPr lang="de-DE" dirty="0" err="1"/>
              <a:t>proto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r>
              <a:rPr lang="de-DE" dirty="0" err="1"/>
              <a:t>Build</a:t>
            </a:r>
            <a:r>
              <a:rPr lang="de-DE" dirty="0"/>
              <a:t> IOC</a:t>
            </a:r>
          </a:p>
          <a:p>
            <a:pPr lvl="1"/>
            <a:r>
              <a:rPr lang="de-DE" dirty="0" err="1"/>
              <a:t>make</a:t>
            </a:r>
            <a:r>
              <a:rPr lang="de-DE" dirty="0"/>
              <a:t> in top </a:t>
            </a:r>
            <a:r>
              <a:rPr lang="de-DE" dirty="0" err="1"/>
              <a:t>folder</a:t>
            </a:r>
            <a:endParaRPr lang="de-DE" dirty="0"/>
          </a:p>
          <a:p>
            <a:r>
              <a:rPr lang="de-DE" dirty="0"/>
              <a:t>Start IOC</a:t>
            </a:r>
          </a:p>
          <a:p>
            <a:pPr lvl="1"/>
            <a:r>
              <a:rPr lang="de-DE" dirty="0"/>
              <a:t>./</a:t>
            </a:r>
            <a:r>
              <a:rPr lang="de-DE" dirty="0" err="1"/>
              <a:t>iocBoot</a:t>
            </a:r>
            <a:r>
              <a:rPr lang="de-DE" dirty="0"/>
              <a:t>/</a:t>
            </a:r>
            <a:r>
              <a:rPr lang="de-DE" dirty="0" err="1"/>
              <a:t>iocLinux</a:t>
            </a:r>
            <a:r>
              <a:rPr lang="de-DE" dirty="0"/>
              <a:t>/</a:t>
            </a:r>
            <a:r>
              <a:rPr lang="de-DE" dirty="0" err="1"/>
              <a:t>run</a:t>
            </a:r>
            <a:r>
              <a:rPr lang="de-DE" dirty="0"/>
              <a:t> in top </a:t>
            </a:r>
            <a:r>
              <a:rPr lang="de-DE" dirty="0" err="1"/>
              <a:t>folder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2AD1C-6D27-9C48-814B-C91F790B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02E97-DDA6-EF42-AA9A-101F82F9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54F30E-0AE1-EB43-AC60-9715E661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Build</a:t>
            </a:r>
            <a:r>
              <a:rPr lang="de-DE" dirty="0"/>
              <a:t> IOC</a:t>
            </a:r>
          </a:p>
        </p:txBody>
      </p:sp>
    </p:spTree>
    <p:extLst>
      <p:ext uri="{BB962C8B-B14F-4D97-AF65-F5344CB8AC3E}">
        <p14:creationId xmlns:p14="http://schemas.microsoft.com/office/powerpoint/2010/main" val="1094215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82BC52-0335-E345-B1D3-87166CE24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Protocol </a:t>
            </a:r>
            <a:r>
              <a:rPr lang="de-DE" dirty="0" err="1"/>
              <a:t>file</a:t>
            </a:r>
            <a:r>
              <a:rPr lang="de-DE" dirty="0"/>
              <a:t> (**App/</a:t>
            </a:r>
            <a:r>
              <a:rPr lang="de-DE" dirty="0" err="1"/>
              <a:t>Db</a:t>
            </a:r>
            <a:r>
              <a:rPr lang="de-DE" dirty="0"/>
              <a:t>/*.</a:t>
            </a:r>
            <a:r>
              <a:rPr lang="de-DE" dirty="0" err="1"/>
              <a:t>proto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(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termination</a:t>
            </a:r>
            <a:r>
              <a:rPr lang="de-DE" dirty="0"/>
              <a:t>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Create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command</a:t>
            </a:r>
            <a:endParaRPr lang="de-DE" dirty="0"/>
          </a:p>
          <a:p>
            <a:pPr lvl="2"/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string</a:t>
            </a:r>
            <a:r>
              <a:rPr lang="de-DE" dirty="0"/>
              <a:t> (*IDN) </a:t>
            </a:r>
            <a:r>
              <a:rPr lang="de-DE" dirty="0" err="1"/>
              <a:t>or</a:t>
            </a:r>
            <a:r>
              <a:rPr lang="de-DE" dirty="0"/>
              <a:t> simple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flag</a:t>
            </a:r>
            <a:endParaRPr lang="de-DE" dirty="0"/>
          </a:p>
          <a:p>
            <a:r>
              <a:rPr lang="de-DE" dirty="0"/>
              <a:t>Database </a:t>
            </a:r>
            <a:r>
              <a:rPr lang="de-DE" dirty="0" err="1"/>
              <a:t>file</a:t>
            </a:r>
            <a:r>
              <a:rPr lang="de-DE" dirty="0"/>
              <a:t> (**App/</a:t>
            </a:r>
            <a:r>
              <a:rPr lang="de-DE" dirty="0" err="1"/>
              <a:t>Db</a:t>
            </a:r>
            <a:r>
              <a:rPr lang="de-DE" dirty="0"/>
              <a:t>/*.</a:t>
            </a:r>
            <a:r>
              <a:rPr lang="de-DE" dirty="0" err="1"/>
              <a:t>db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Create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in $(TOP)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script</a:t>
            </a:r>
            <a:r>
              <a:rPr lang="de-DE" dirty="0"/>
              <a:t> (</a:t>
            </a:r>
            <a:r>
              <a:rPr lang="de-DE" dirty="0" err="1"/>
              <a:t>iocBoot</a:t>
            </a:r>
            <a:r>
              <a:rPr lang="de-DE" dirty="0"/>
              <a:t>/</a:t>
            </a:r>
            <a:r>
              <a:rPr lang="de-DE" dirty="0" err="1"/>
              <a:t>iocLinux</a:t>
            </a:r>
            <a:r>
              <a:rPr lang="de-DE" dirty="0"/>
              <a:t>/</a:t>
            </a:r>
            <a:r>
              <a:rPr lang="de-DE" dirty="0" err="1"/>
              <a:t>st.cmd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drvAsynSerialPortConfigure</a:t>
            </a:r>
            <a:r>
              <a:rPr lang="de-DE" dirty="0"/>
              <a:t> ("PS1","/</a:t>
            </a:r>
            <a:r>
              <a:rPr lang="de-DE" dirty="0" err="1"/>
              <a:t>dev</a:t>
            </a:r>
            <a:r>
              <a:rPr lang="de-DE" dirty="0"/>
              <a:t>/ttyS1") </a:t>
            </a:r>
          </a:p>
          <a:p>
            <a:pPr lvl="2"/>
            <a:r>
              <a:rPr lang="de-DE" dirty="0" err="1"/>
              <a:t>asynSetOption</a:t>
            </a:r>
            <a:r>
              <a:rPr lang="de-DE" dirty="0"/>
              <a:t> ("PS1", 0, "</a:t>
            </a:r>
            <a:r>
              <a:rPr lang="de-DE" dirty="0" err="1"/>
              <a:t>baud</a:t>
            </a:r>
            <a:r>
              <a:rPr lang="de-DE" dirty="0"/>
              <a:t>", "9600")</a:t>
            </a:r>
          </a:p>
          <a:p>
            <a:pPr lvl="1"/>
            <a:r>
              <a:rPr lang="de-DE" dirty="0"/>
              <a:t>Load DB </a:t>
            </a:r>
            <a:r>
              <a:rPr lang="de-DE" dirty="0" err="1"/>
              <a:t>file</a:t>
            </a:r>
            <a:endParaRPr lang="de-DE" dirty="0"/>
          </a:p>
          <a:p>
            <a:pPr lvl="1"/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PV </a:t>
            </a:r>
            <a:r>
              <a:rPr lang="de-DE" dirty="0" err="1"/>
              <a:t>export</a:t>
            </a:r>
            <a:endParaRPr lang="de-DE" dirty="0"/>
          </a:p>
          <a:p>
            <a:endParaRPr lang="de-DE" dirty="0"/>
          </a:p>
          <a:p>
            <a:r>
              <a:rPr lang="de-DE" dirty="0"/>
              <a:t>Run IOC in </a:t>
            </a:r>
            <a:r>
              <a:rPr lang="de-DE" dirty="0" err="1"/>
              <a:t>local</a:t>
            </a:r>
            <a:r>
              <a:rPr lang="de-DE" dirty="0"/>
              <a:t> terminal ./</a:t>
            </a:r>
            <a:r>
              <a:rPr lang="de-DE" dirty="0" err="1"/>
              <a:t>iocBoot</a:t>
            </a:r>
            <a:r>
              <a:rPr lang="de-DE" dirty="0"/>
              <a:t>/</a:t>
            </a:r>
            <a:r>
              <a:rPr lang="de-DE" dirty="0" err="1"/>
              <a:t>iocLinux</a:t>
            </a:r>
            <a:r>
              <a:rPr lang="de-DE" dirty="0"/>
              <a:t>/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debugging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AADFB-AE19-AC43-8722-971BEEC8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586-097D-8340-B9A6-CC11A569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0AEB98-416A-CC4F-9900-2183B798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Connect </a:t>
            </a:r>
            <a:r>
              <a:rPr lang="de-DE" dirty="0" err="1"/>
              <a:t>to</a:t>
            </a:r>
            <a:r>
              <a:rPr lang="de-DE" dirty="0"/>
              <a:t> Device </a:t>
            </a:r>
            <a:r>
              <a:rPr lang="de-DE" dirty="0" err="1"/>
              <a:t>and</a:t>
            </a:r>
            <a:r>
              <a:rPr lang="de-DE" dirty="0"/>
              <a:t> Basic Test</a:t>
            </a:r>
          </a:p>
        </p:txBody>
      </p:sp>
    </p:spTree>
    <p:extLst>
      <p:ext uri="{BB962C8B-B14F-4D97-AF65-F5344CB8AC3E}">
        <p14:creationId xmlns:p14="http://schemas.microsoft.com/office/powerpoint/2010/main" val="207671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076C8-3F0E-AC43-85B7-44A2899B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Create all </a:t>
            </a:r>
            <a:r>
              <a:rPr lang="de-DE" dirty="0" err="1"/>
              <a:t>records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endParaRPr lang="de-DE" dirty="0"/>
          </a:p>
          <a:p>
            <a:pPr lvl="1"/>
            <a:r>
              <a:rPr lang="de-DE" dirty="0"/>
              <a:t>Not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de-DE" dirty="0"/>
          </a:p>
          <a:p>
            <a:pPr lvl="1"/>
            <a:r>
              <a:rPr lang="de-DE" dirty="0" err="1"/>
              <a:t>Epicsdbbuilder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Diamond (</a:t>
            </a:r>
            <a:r>
              <a:rPr lang="de-DE" dirty="0" err="1"/>
              <a:t>python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Write </a:t>
            </a:r>
            <a:r>
              <a:rPr lang="de-DE" dirty="0" err="1"/>
              <a:t>python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executing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IOC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.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>
                <a:hlinkClick r:id="rId2"/>
              </a:rPr>
              <a:t>https://github.com/Araneidae/epicsdbbuilder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Run IOC </a:t>
            </a:r>
            <a:r>
              <a:rPr lang="de-DE" dirty="0" err="1"/>
              <a:t>with</a:t>
            </a:r>
            <a:r>
              <a:rPr lang="de-DE" dirty="0"/>
              <a:t> „</a:t>
            </a:r>
            <a:r>
              <a:rPr lang="de-DE" dirty="0" err="1"/>
              <a:t>ioc</a:t>
            </a:r>
            <a:r>
              <a:rPr lang="de-DE" dirty="0"/>
              <a:t>-IOCNAME </a:t>
            </a:r>
            <a:r>
              <a:rPr lang="de-DE" dirty="0" err="1"/>
              <a:t>start|stop|attach|restart</a:t>
            </a:r>
            <a:r>
              <a:rPr lang="de-DE" dirty="0"/>
              <a:t>“ </a:t>
            </a:r>
            <a:r>
              <a:rPr lang="de-DE" dirty="0" err="1"/>
              <a:t>command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7B92C-170A-3A40-81C0-A7518D5E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AEDDB-7914-3C4F-954D-5C790065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CACB01-B981-F446-A56F-B1AD7FAC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Build</a:t>
            </a:r>
            <a:r>
              <a:rPr lang="de-DE" dirty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164979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2F4C55E-A991-87AA-5544-A9174A26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50B49C-B320-8801-A572-324CA5C4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E2872A-C280-8FF4-917D-263A642E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32BD15-FA49-F525-B5F2-257608C5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7" y="1864591"/>
            <a:ext cx="7772400" cy="233062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3B0FAD5-8C3E-3BBB-77E2-798F9C7B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180378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24B5AA-5144-D5D6-AA53-33F7E2E4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Replacement of the same .</a:t>
            </a:r>
            <a:r>
              <a:rPr lang="en-US" dirty="0" err="1"/>
              <a:t>db</a:t>
            </a:r>
            <a:r>
              <a:rPr lang="en-US" dirty="0"/>
              <a:t> file many times: substitutions file</a:t>
            </a:r>
          </a:p>
          <a:p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dbLoadTemplate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(„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FILENAME.substitutions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7214F8-B6E0-4DEB-4EF1-3B523A32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5AAA4D-1CFE-CB6D-4816-D89D4954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F0EF5A-A359-1349-427B-29575F03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Startup with Substitutions file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6360E9-843E-46BD-4212-A6565690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98" y="1872957"/>
            <a:ext cx="5559137" cy="26341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EF3AD37-34C7-0A3B-3965-1E7778FD0417}"/>
              </a:ext>
            </a:extLst>
          </p:cNvPr>
          <p:cNvSpPr txBox="1"/>
          <p:nvPr/>
        </p:nvSpPr>
        <p:spPr>
          <a:xfrm>
            <a:off x="400050" y="2072557"/>
            <a:ext cx="229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replacements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19E2C1-92EF-A638-3870-2C5398BAD92F}"/>
              </a:ext>
            </a:extLst>
          </p:cNvPr>
          <p:cNvSpPr txBox="1"/>
          <p:nvPr/>
        </p:nvSpPr>
        <p:spPr>
          <a:xfrm>
            <a:off x="418707" y="2588610"/>
            <a:ext cx="229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db</a:t>
            </a:r>
            <a:r>
              <a:rPr lang="en-US" sz="1200" dirty="0"/>
              <a:t> file</a:t>
            </a:r>
            <a:br>
              <a:rPr lang="en-US" sz="1200" dirty="0"/>
            </a:br>
            <a:r>
              <a:rPr lang="en-US" sz="1200" dirty="0"/>
              <a:t>pattern</a:t>
            </a:r>
            <a:br>
              <a:rPr lang="en-US" sz="1200" dirty="0"/>
            </a:br>
            <a:r>
              <a:rPr lang="en-US" sz="1200" dirty="0"/>
              <a:t>replacements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A0E1AA-D118-FA91-29A3-45F0F923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09" y="4055791"/>
            <a:ext cx="3886199" cy="20502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6008549-A3B2-D834-3691-52029DF0143F}"/>
              </a:ext>
            </a:extLst>
          </p:cNvPr>
          <p:cNvSpPr txBox="1"/>
          <p:nvPr/>
        </p:nvSpPr>
        <p:spPr>
          <a:xfrm>
            <a:off x="303934" y="4895343"/>
            <a:ext cx="229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Replacing multiple .</a:t>
            </a:r>
            <a:r>
              <a:rPr lang="en-US" dirty="0" err="1"/>
              <a:t>db</a:t>
            </a:r>
            <a:r>
              <a:rPr lang="en-US" dirty="0"/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12674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F3BE1-223C-D3BC-F244-2AF913F8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Default </a:t>
            </a:r>
            <a:r>
              <a:rPr lang="de-DE" dirty="0" err="1"/>
              <a:t>values</a:t>
            </a:r>
            <a:r>
              <a:rPr lang="de-DE" dirty="0"/>
              <a:t> will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replaced</a:t>
            </a:r>
            <a:r>
              <a:rPr lang="de-DE" dirty="0"/>
              <a:t>: $(MACRO=</a:t>
            </a:r>
            <a:r>
              <a:rPr lang="de-DE" dirty="0" err="1"/>
              <a:t>default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Lower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replacement</a:t>
            </a:r>
            <a:endParaRPr lang="de-DE" dirty="0"/>
          </a:p>
          <a:p>
            <a:pPr lvl="1"/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/ </a:t>
            </a:r>
            <a:r>
              <a:rPr lang="de-DE" dirty="0" err="1"/>
              <a:t>Makefile</a:t>
            </a:r>
            <a:endParaRPr lang="de-DE" dirty="0"/>
          </a:p>
          <a:p>
            <a:pPr lvl="1"/>
            <a:r>
              <a:rPr lang="de-DE" dirty="0"/>
              <a:t>.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exist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Multi-level:</a:t>
            </a:r>
          </a:p>
          <a:p>
            <a:pPr lvl="1"/>
            <a:r>
              <a:rPr lang="de-DE" dirty="0"/>
              <a:t>Not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prefix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Make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B38FE-7319-6641-528B-89FB5DF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C473-65F4-AE04-6062-DE9ABEE4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19678-8E2A-60F9-D1C1-38960D7F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Substitions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53594-EFF8-3132-6498-F281F40A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3095578"/>
            <a:ext cx="2876951" cy="147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342E8-C4A5-AB03-D5D6-C772DBE6A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82" y="2285840"/>
            <a:ext cx="4201111" cy="22863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1874C4-B10F-AE2C-9378-EF15020D1673}"/>
              </a:ext>
            </a:extLst>
          </p:cNvPr>
          <p:cNvSpPr/>
          <p:nvPr/>
        </p:nvSpPr>
        <p:spPr>
          <a:xfrm>
            <a:off x="400050" y="4229100"/>
            <a:ext cx="2978150" cy="3430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CAE6E2-5AD3-FD75-54C0-57DBC9ACE843}"/>
              </a:ext>
            </a:extLst>
          </p:cNvPr>
          <p:cNvCxnSpPr/>
          <p:nvPr/>
        </p:nvCxnSpPr>
        <p:spPr>
          <a:xfrm flipV="1">
            <a:off x="3378200" y="3987800"/>
            <a:ext cx="1600200" cy="4445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534318"/>
          </a:xfrm>
        </p:spPr>
        <p:txBody>
          <a:bodyPr>
            <a:normAutofit/>
          </a:bodyPr>
          <a:lstStyle/>
          <a:p>
            <a:pPr marL="355600" lvl="1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12.12.2019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00050" y="3629934"/>
            <a:ext cx="7981950" cy="10690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4800" dirty="0"/>
              <a:t>Data </a:t>
            </a:r>
            <a:r>
              <a:rPr lang="de-DE" sz="4800" dirty="0" err="1"/>
              <a:t>flow</a:t>
            </a:r>
            <a:r>
              <a:rPr lang="de-DE" sz="4800" dirty="0"/>
              <a:t> and </a:t>
            </a:r>
            <a:r>
              <a:rPr lang="de-DE" sz="4800" dirty="0" err="1"/>
              <a:t>control</a:t>
            </a:r>
            <a:r>
              <a:rPr lang="de-DE" sz="4800" dirty="0"/>
              <a:t> </a:t>
            </a:r>
            <a:r>
              <a:rPr lang="de-DE" sz="4800" dirty="0" err="1"/>
              <a:t>logic</a:t>
            </a:r>
            <a:endParaRPr lang="de-DE" sz="4800" dirty="0"/>
          </a:p>
          <a:p>
            <a:endParaRPr lang="de-DE" sz="48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D61F10D-37AF-4340-9AE2-7D669166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01567"/>
            <a:ext cx="8343900" cy="1120528"/>
          </a:xfrm>
        </p:spPr>
        <p:txBody>
          <a:bodyPr/>
          <a:lstStyle/>
          <a:p>
            <a:r>
              <a:rPr lang="en-US" dirty="0"/>
              <a:t>One IOC usually has many records</a:t>
            </a:r>
          </a:p>
          <a:p>
            <a:pPr lvl="1"/>
            <a:r>
              <a:rPr lang="en-US" dirty="0"/>
              <a:t>When are these records „processed“?</a:t>
            </a:r>
          </a:p>
          <a:p>
            <a:pPr lvl="1"/>
            <a:r>
              <a:rPr lang="en-US" dirty="0"/>
              <a:t>In which order?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15.05.2018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3EE4-0BB8-4A2C-9025-B8F5E159BB3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Processing</a:t>
            </a:r>
          </a:p>
        </p:txBody>
      </p:sp>
      <p:sp>
        <p:nvSpPr>
          <p:cNvPr id="7" name="Rechteck 6"/>
          <p:cNvSpPr/>
          <p:nvPr/>
        </p:nvSpPr>
        <p:spPr>
          <a:xfrm>
            <a:off x="1371406" y="3190433"/>
            <a:ext cx="1604865" cy="457200"/>
          </a:xfrm>
          <a:prstGeom prst="rect">
            <a:avLst/>
          </a:prstGeom>
          <a:solidFill>
            <a:srgbClr val="D1A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Record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>
            <a:stCxn id="7" idx="3"/>
            <a:endCxn id="10" idx="1"/>
          </p:cNvCxnSpPr>
          <p:nvPr/>
        </p:nvCxnSpPr>
        <p:spPr>
          <a:xfrm>
            <a:off x="2976271" y="3419033"/>
            <a:ext cx="2845836" cy="0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822107" y="3190433"/>
            <a:ext cx="1604865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32230" y="3142034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field</a:t>
            </a:r>
            <a:r>
              <a:rPr lang="de-DE" sz="1400" i="1" dirty="0"/>
              <a:t>(</a:t>
            </a:r>
            <a:r>
              <a:rPr lang="de-DE" sz="1400" b="1" i="1" dirty="0">
                <a:solidFill>
                  <a:srgbClr val="0000FF"/>
                </a:solidFill>
              </a:rPr>
              <a:t>SCAN</a:t>
            </a:r>
            <a:r>
              <a:rPr lang="de-DE" sz="1400" i="1" dirty="0"/>
              <a:t>, „</a:t>
            </a:r>
            <a:r>
              <a:rPr lang="de-DE" sz="1400" b="1" i="1" dirty="0">
                <a:solidFill>
                  <a:srgbClr val="C00000"/>
                </a:solidFill>
              </a:rPr>
              <a:t>1 </a:t>
            </a:r>
            <a:r>
              <a:rPr lang="de-DE" sz="1400" b="1" i="1" dirty="0" err="1">
                <a:solidFill>
                  <a:srgbClr val="C00000"/>
                </a:solidFill>
              </a:rPr>
              <a:t>second</a:t>
            </a:r>
            <a:r>
              <a:rPr lang="de-DE" sz="1400" i="1" dirty="0"/>
              <a:t>“)</a:t>
            </a:r>
            <a:endParaRPr lang="en-US" sz="14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7" y="5034971"/>
            <a:ext cx="3276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>
            <a:stCxn id="22530" idx="3"/>
            <a:endCxn id="39" idx="1"/>
          </p:cNvCxnSpPr>
          <p:nvPr/>
        </p:nvCxnSpPr>
        <p:spPr>
          <a:xfrm>
            <a:off x="3760047" y="5211184"/>
            <a:ext cx="1879694" cy="2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39" idx="3"/>
          </p:cNvCxnSpPr>
          <p:nvPr/>
        </p:nvCxnSpPr>
        <p:spPr>
          <a:xfrm>
            <a:off x="7244606" y="5213565"/>
            <a:ext cx="1344616" cy="714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030480" y="4890012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Send </a:t>
            </a:r>
            <a:r>
              <a:rPr lang="de-DE" sz="1400" i="1" dirty="0" err="1"/>
              <a:t>to</a:t>
            </a:r>
            <a:r>
              <a:rPr lang="de-DE" sz="1400" i="1" dirty="0"/>
              <a:t> </a:t>
            </a:r>
            <a:r>
              <a:rPr lang="de-DE" sz="1400" i="1" dirty="0" err="1"/>
              <a:t>record</a:t>
            </a:r>
            <a:endParaRPr lang="en-US" sz="1400" i="1" dirty="0"/>
          </a:p>
        </p:txBody>
      </p:sp>
      <p:pic>
        <p:nvPicPr>
          <p:cNvPr id="22531" name="Picture 3" descr="P:\Div. Presentations\EPICS and Soft Loops\i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48" y="296449"/>
            <a:ext cx="1795009" cy="22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hteck 38"/>
          <p:cNvSpPr/>
          <p:nvPr/>
        </p:nvSpPr>
        <p:spPr>
          <a:xfrm>
            <a:off x="5639741" y="4984965"/>
            <a:ext cx="1604865" cy="457200"/>
          </a:xfrm>
          <a:prstGeom prst="rect">
            <a:avLst/>
          </a:prstGeom>
          <a:solidFill>
            <a:srgbClr val="D1A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Inhaltsplatzhalter 1"/>
          <p:cNvSpPr txBox="1">
            <a:spLocks/>
          </p:cNvSpPr>
          <p:nvPr/>
        </p:nvSpPr>
        <p:spPr>
          <a:xfrm>
            <a:off x="371623" y="2489147"/>
            <a:ext cx="8343900" cy="1889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1: Regular intervals</a:t>
            </a:r>
          </a:p>
          <a:p>
            <a:pPr lvl="1"/>
            <a:r>
              <a:rPr lang="en-US" dirty="0" err="1"/>
              <a:t>pv</a:t>
            </a:r>
            <a:r>
              <a:rPr lang="en-US" b="1" dirty="0" err="1">
                <a:solidFill>
                  <a:schemeClr val="tx2"/>
                </a:solidFill>
              </a:rPr>
              <a:t>.SCAN</a:t>
            </a:r>
            <a:r>
              <a:rPr lang="en-US" dirty="0"/>
              <a:t> – options: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.1, .2, .5, 1, 2, 5, 10  seconds interval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Default: </a:t>
            </a:r>
            <a:r>
              <a:rPr lang="en-US" b="1" dirty="0"/>
              <a:t>passive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3" name="Inhaltsplatzhalter 1"/>
          <p:cNvSpPr txBox="1">
            <a:spLocks/>
          </p:cNvSpPr>
          <p:nvPr/>
        </p:nvSpPr>
        <p:spPr>
          <a:xfrm>
            <a:off x="331850" y="4353121"/>
            <a:ext cx="8343900" cy="19001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898525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2: Triggered / on demand</a:t>
            </a:r>
          </a:p>
          <a:p>
            <a:pPr lvl="1"/>
            <a:r>
              <a:rPr lang="en-US" dirty="0"/>
              <a:t>By user 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Writing on </a:t>
            </a:r>
            <a:r>
              <a:rPr lang="en-US" dirty="0" err="1"/>
              <a:t>pv</a:t>
            </a:r>
            <a:r>
              <a:rPr lang="en-US" b="1" dirty="0" err="1">
                <a:solidFill>
                  <a:schemeClr val="tx2"/>
                </a:solidFill>
              </a:rPr>
              <a:t>.PROC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field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Other records</a:t>
            </a:r>
          </a:p>
          <a:p>
            <a:pPr marL="355600" lvl="1" indent="0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20" grpId="0"/>
      <p:bldP spid="39" grpId="0" animBg="1"/>
      <p:bldP spid="42" grpId="0" build="p"/>
      <p:bldP spid="43" grpId="0" build="p"/>
    </p:bldLst>
  </p:timing>
</p:sld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2975</Words>
  <Application>Microsoft Office PowerPoint</Application>
  <PresentationFormat>On-screen Show (4:3)</PresentationFormat>
  <Paragraphs>680</Paragraphs>
  <Slides>46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Algerian</vt:lpstr>
      <vt:lpstr>Arial</vt:lpstr>
      <vt:lpstr>Calibri</vt:lpstr>
      <vt:lpstr>Consolas</vt:lpstr>
      <vt:lpstr>Courier New</vt:lpstr>
      <vt:lpstr>Wingdings</vt:lpstr>
      <vt:lpstr>Office</vt:lpstr>
      <vt:lpstr>PowerPoint Presentation</vt:lpstr>
      <vt:lpstr>Outline</vt:lpstr>
      <vt:lpstr>Database Record Files</vt:lpstr>
      <vt:lpstr>Macro Replacement on IOC Startup</vt:lpstr>
      <vt:lpstr>Another Example</vt:lpstr>
      <vt:lpstr>IOC Startup with Substitutions file</vt:lpstr>
      <vt:lpstr>Advanced Macro Substitions</vt:lpstr>
      <vt:lpstr>PowerPoint Presentation</vt:lpstr>
      <vt:lpstr>Record Processing</vt:lpstr>
      <vt:lpstr>Record Information Exchange</vt:lpstr>
      <vt:lpstr>Database Links</vt:lpstr>
      <vt:lpstr>Record Types</vt:lpstr>
      <vt:lpstr>Fanout Record</vt:lpstr>
      <vt:lpstr>Data Fanout Record</vt:lpstr>
      <vt:lpstr>Data Fanout Example</vt:lpstr>
      <vt:lpstr>Sequence Record</vt:lpstr>
      <vt:lpstr>Sequence Record Example – Booster LLRF</vt:lpstr>
      <vt:lpstr>Sequence Record Example – Booster LLRF</vt:lpstr>
      <vt:lpstr>Calc Record</vt:lpstr>
      <vt:lpstr>Calc Expression</vt:lpstr>
      <vt:lpstr>Calcout Record &amp; Conditionals</vt:lpstr>
      <vt:lpstr>Calcout Record – Conditional Example</vt:lpstr>
      <vt:lpstr>Example – Beam Lifetime</vt:lpstr>
      <vt:lpstr>Subroutine Record</vt:lpstr>
      <vt:lpstr>How to do more complex things?</vt:lpstr>
      <vt:lpstr>Summary Part II: Data flow and control logic</vt:lpstr>
      <vt:lpstr>General Concept</vt:lpstr>
      <vt:lpstr>Device Driver</vt:lpstr>
      <vt:lpstr>Stream Device</vt:lpstr>
      <vt:lpstr>Stream Device</vt:lpstr>
      <vt:lpstr>Stream Device</vt:lpstr>
      <vt:lpstr>Motor Support</vt:lpstr>
      <vt:lpstr>Summary Part III</vt:lpstr>
      <vt:lpstr>IOC Envoirnment</vt:lpstr>
      <vt:lpstr>IOC File Structure</vt:lpstr>
      <vt:lpstr>IOC Configuration</vt:lpstr>
      <vt:lpstr>IOC Source Folder</vt:lpstr>
      <vt:lpstr>Database Record Files</vt:lpstr>
      <vt:lpstr>IOC Start Up Configuration</vt:lpstr>
      <vt:lpstr>Summary Part IV</vt:lpstr>
      <vt:lpstr>IBPT Features</vt:lpstr>
      <vt:lpstr>PowerPoint Presentation</vt:lpstr>
      <vt:lpstr>Example – Get Similar IOC</vt:lpstr>
      <vt:lpstr>Example – Build IOC</vt:lpstr>
      <vt:lpstr>Example – Connect to Device and Basic Test</vt:lpstr>
      <vt:lpstr>Example – Build Database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Blomley, Edmund (IBPT)</cp:lastModifiedBy>
  <cp:revision>255</cp:revision>
  <cp:lastPrinted>2020-01-20T13:20:23Z</cp:lastPrinted>
  <dcterms:created xsi:type="dcterms:W3CDTF">2017-12-07T08:39:34Z</dcterms:created>
  <dcterms:modified xsi:type="dcterms:W3CDTF">2025-12-09T08:38:04Z</dcterms:modified>
</cp:coreProperties>
</file>