
<file path=[Content_Types].xml><?xml version="1.0" encoding="utf-8"?>
<Types xmlns="http://schemas.openxmlformats.org/package/2006/content-types">
  <Default ContentType="application/x-fontdata" Extension="fntdata"/>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51"/>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Lst>
  <p:sldSz cx="18288000" cy="10287000"/>
  <p:notesSz cx="6858000" cy="9144000"/>
  <p:embeddedFontLst>
    <p:embeddedFont>
      <p:font typeface="Calibri (MS)" charset="1" panose="020F0502020204030204"/>
      <p:regular r:id="rId54"/>
    </p:embeddedFont>
    <p:embeddedFont>
      <p:font typeface="Comic Sans Bold" charset="1" panose="03000902030302020204"/>
      <p:regular r:id="rId55"/>
    </p:embeddedFont>
    <p:embeddedFont>
      <p:font typeface="Calibri (MS) Bold" charset="1" panose="020F0702030404030204"/>
      <p:regular r:id="rId57"/>
    </p:embeddedFont>
    <p:embeddedFont>
      <p:font typeface="Arial" charset="1" panose="020B0604020202020204"/>
      <p:regular r:id="rId58"/>
    </p:embeddedFont>
    <p:embeddedFont>
      <p:font typeface="Open Sans" charset="1" panose="020B0606030504020204"/>
      <p:regular r:id="rId59"/>
    </p:embeddedFont>
    <p:embeddedFont>
      <p:font typeface="Calibri (MS) Italics" charset="1" panose="020F05020202040A0204"/>
      <p:regular r:id="rId61"/>
    </p:embeddedFont>
    <p:embeddedFont>
      <p:font typeface="Arial Bold" charset="1" panose="020B0704020202020204"/>
      <p:regular r:id="rId65"/>
    </p:embeddedFont>
    <p:embeddedFont>
      <p:font typeface="DejaVu Sans Light" charset="1" panose="020B0603030804020204"/>
      <p:regular r:id="rId8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00" Target="notesSlides/notesSlide40.xml" Type="http://schemas.openxmlformats.org/officeDocument/2006/relationships/notesSlide"/><Relationship Id="rId101" Target="notesSlides/notesSlide41.xml" Type="http://schemas.openxmlformats.org/officeDocument/2006/relationships/notesSlide"/><Relationship Id="rId102" Target="notesSlides/notesSlide42.xml" Type="http://schemas.openxmlformats.org/officeDocument/2006/relationships/notesSlide"/><Relationship Id="rId103" Target="notesSlides/notesSlide43.xml" Type="http://schemas.openxmlformats.org/officeDocument/2006/relationships/note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notesMasters/notesMaster1.xml" Type="http://schemas.openxmlformats.org/officeDocument/2006/relationships/notesMaster"/><Relationship Id="rId52" Target="theme/theme2.xml" Type="http://schemas.openxmlformats.org/officeDocument/2006/relationships/theme"/><Relationship Id="rId53" Target="notesSlides/notesSlide1.xml" Type="http://schemas.openxmlformats.org/officeDocument/2006/relationships/notesSlide"/><Relationship Id="rId54" Target="fonts/font54.fntdata" Type="http://schemas.openxmlformats.org/officeDocument/2006/relationships/font"/><Relationship Id="rId55" Target="fonts/font55.fntdata" Type="http://schemas.openxmlformats.org/officeDocument/2006/relationships/font"/><Relationship Id="rId56" Target="notesSlides/notesSlide2.xml" Type="http://schemas.openxmlformats.org/officeDocument/2006/relationships/notesSlide"/><Relationship Id="rId57" Target="fonts/font57.fntdata" Type="http://schemas.openxmlformats.org/officeDocument/2006/relationships/font"/><Relationship Id="rId58" Target="fonts/font58.fntdata" Type="http://schemas.openxmlformats.org/officeDocument/2006/relationships/font"/><Relationship Id="rId59" Target="fonts/font59.fntdata" Type="http://schemas.openxmlformats.org/officeDocument/2006/relationships/font"/><Relationship Id="rId6" Target="slides/slide1.xml" Type="http://schemas.openxmlformats.org/officeDocument/2006/relationships/slide"/><Relationship Id="rId60" Target="notesSlides/notesSlide3.xml" Type="http://schemas.openxmlformats.org/officeDocument/2006/relationships/notesSlide"/><Relationship Id="rId61" Target="fonts/font61.fntdata" Type="http://schemas.openxmlformats.org/officeDocument/2006/relationships/font"/><Relationship Id="rId62" Target="notesSlides/notesSlide4.xml" Type="http://schemas.openxmlformats.org/officeDocument/2006/relationships/notesSlide"/><Relationship Id="rId63" Target="notesSlides/notesSlide5.xml" Type="http://schemas.openxmlformats.org/officeDocument/2006/relationships/notesSlide"/><Relationship Id="rId64" Target="notesSlides/notesSlide6.xml" Type="http://schemas.openxmlformats.org/officeDocument/2006/relationships/notesSlide"/><Relationship Id="rId65" Target="fonts/font65.fntdata" Type="http://schemas.openxmlformats.org/officeDocument/2006/relationships/font"/><Relationship Id="rId66" Target="notesSlides/notesSlide7.xml" Type="http://schemas.openxmlformats.org/officeDocument/2006/relationships/notesSlide"/><Relationship Id="rId67" Target="notesSlides/notesSlide8.xml" Type="http://schemas.openxmlformats.org/officeDocument/2006/relationships/notesSlide"/><Relationship Id="rId68" Target="notesSlides/notesSlide9.xml" Type="http://schemas.openxmlformats.org/officeDocument/2006/relationships/notesSlide"/><Relationship Id="rId69" Target="notesSlides/notesSlide10.xml" Type="http://schemas.openxmlformats.org/officeDocument/2006/relationships/notesSlide"/><Relationship Id="rId7" Target="slides/slide2.xml" Type="http://schemas.openxmlformats.org/officeDocument/2006/relationships/slide"/><Relationship Id="rId70" Target="notesSlides/notesSlide11.xml" Type="http://schemas.openxmlformats.org/officeDocument/2006/relationships/notesSlide"/><Relationship Id="rId71" Target="notesSlides/notesSlide12.xml" Type="http://schemas.openxmlformats.org/officeDocument/2006/relationships/notesSlide"/><Relationship Id="rId72" Target="notesSlides/notesSlide13.xml" Type="http://schemas.openxmlformats.org/officeDocument/2006/relationships/notesSlide"/><Relationship Id="rId73" Target="notesSlides/notesSlide14.xml" Type="http://schemas.openxmlformats.org/officeDocument/2006/relationships/notesSlide"/><Relationship Id="rId74" Target="notesSlides/notesSlide15.xml" Type="http://schemas.openxmlformats.org/officeDocument/2006/relationships/notesSlide"/><Relationship Id="rId75" Target="notesSlides/notesSlide16.xml" Type="http://schemas.openxmlformats.org/officeDocument/2006/relationships/notesSlide"/><Relationship Id="rId76" Target="notesSlides/notesSlide17.xml" Type="http://schemas.openxmlformats.org/officeDocument/2006/relationships/notesSlide"/><Relationship Id="rId77" Target="notesSlides/notesSlide18.xml" Type="http://schemas.openxmlformats.org/officeDocument/2006/relationships/notesSlide"/><Relationship Id="rId78" Target="notesSlides/notesSlide19.xml" Type="http://schemas.openxmlformats.org/officeDocument/2006/relationships/notesSlide"/><Relationship Id="rId79" Target="notesSlides/notesSlide20.xml" Type="http://schemas.openxmlformats.org/officeDocument/2006/relationships/notesSlide"/><Relationship Id="rId8" Target="slides/slide3.xml" Type="http://schemas.openxmlformats.org/officeDocument/2006/relationships/slide"/><Relationship Id="rId80" Target="notesSlides/notesSlide21.xml" Type="http://schemas.openxmlformats.org/officeDocument/2006/relationships/notesSlide"/><Relationship Id="rId81" Target="notesSlides/notesSlide22.xml" Type="http://schemas.openxmlformats.org/officeDocument/2006/relationships/notesSlide"/><Relationship Id="rId82" Target="notesSlides/notesSlide23.xml" Type="http://schemas.openxmlformats.org/officeDocument/2006/relationships/notesSlide"/><Relationship Id="rId83" Target="notesSlides/notesSlide24.xml" Type="http://schemas.openxmlformats.org/officeDocument/2006/relationships/notesSlide"/><Relationship Id="rId84" Target="notesSlides/notesSlide25.xml" Type="http://schemas.openxmlformats.org/officeDocument/2006/relationships/notesSlide"/><Relationship Id="rId85" Target="notesSlides/notesSlide26.xml" Type="http://schemas.openxmlformats.org/officeDocument/2006/relationships/notesSlide"/><Relationship Id="rId86" Target="notesSlides/notesSlide27.xml" Type="http://schemas.openxmlformats.org/officeDocument/2006/relationships/notesSlide"/><Relationship Id="rId87" Target="fonts/font87.fntdata" Type="http://schemas.openxmlformats.org/officeDocument/2006/relationships/font"/><Relationship Id="rId88" Target="notesSlides/notesSlide28.xml" Type="http://schemas.openxmlformats.org/officeDocument/2006/relationships/notesSlide"/><Relationship Id="rId89" Target="notesSlides/notesSlide29.xml" Type="http://schemas.openxmlformats.org/officeDocument/2006/relationships/notesSlide"/><Relationship Id="rId9" Target="slides/slide4.xml" Type="http://schemas.openxmlformats.org/officeDocument/2006/relationships/slide"/><Relationship Id="rId90" Target="notesSlides/notesSlide30.xml" Type="http://schemas.openxmlformats.org/officeDocument/2006/relationships/notesSlide"/><Relationship Id="rId91" Target="notesSlides/notesSlide31.xml" Type="http://schemas.openxmlformats.org/officeDocument/2006/relationships/notesSlide"/><Relationship Id="rId92" Target="notesSlides/notesSlide32.xml" Type="http://schemas.openxmlformats.org/officeDocument/2006/relationships/notesSlide"/><Relationship Id="rId93" Target="notesSlides/notesSlide33.xml" Type="http://schemas.openxmlformats.org/officeDocument/2006/relationships/notesSlide"/><Relationship Id="rId94" Target="notesSlides/notesSlide34.xml" Type="http://schemas.openxmlformats.org/officeDocument/2006/relationships/notesSlide"/><Relationship Id="rId95" Target="notesSlides/notesSlide35.xml" Type="http://schemas.openxmlformats.org/officeDocument/2006/relationships/notesSlide"/><Relationship Id="rId96" Target="notesSlides/notesSlide36.xml" Type="http://schemas.openxmlformats.org/officeDocument/2006/relationships/notesSlide"/><Relationship Id="rId97" Target="notesSlides/notesSlide37.xml" Type="http://schemas.openxmlformats.org/officeDocument/2006/relationships/notesSlide"/><Relationship Id="rId98" Target="notesSlides/notesSlide38.xml" Type="http://schemas.openxmlformats.org/officeDocument/2006/relationships/notesSlide"/><Relationship Id="rId99" Target="notesSlides/notesSlide39.xml" Type="http://schemas.openxmlformats.org/officeDocument/2006/relationships/note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8.xml" Type="http://schemas.openxmlformats.org/officeDocument/2006/relationships/slide"/></Relationships>
</file>

<file path=ppt/notesSlides/_rels/notesSlide3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9.xml" Type="http://schemas.openxmlformats.org/officeDocument/2006/relationships/slide"/></Relationships>
</file>

<file path=ppt/notesSlides/_rels/notesSlide3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0.xml" Type="http://schemas.openxmlformats.org/officeDocument/2006/relationships/slide"/></Relationships>
</file>

<file path=ppt/notesSlides/_rels/notesSlide3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1.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2.xml" Type="http://schemas.openxmlformats.org/officeDocument/2006/relationships/slide"/></Relationships>
</file>

<file path=ppt/notesSlides/_rels/notesSlide4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3.xml" Type="http://schemas.openxmlformats.org/officeDocument/2006/relationships/slide"/></Relationships>
</file>

<file path=ppt/notesSlides/_rels/notesSlide4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4.xml" Type="http://schemas.openxmlformats.org/officeDocument/2006/relationships/slide"/></Relationships>
</file>

<file path=ppt/notesSlides/_rels/notesSlide4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5.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auger_140324536400__rd_100796.214274__sd_25440914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Top_events[1] aera simulations X = 550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Top_events[1] aera simulations X = 550, 500, 450</a:t>
            </a:r>
          </a:p>
          <a:p>
            <a:r>
              <a:rPr lang="en-US"/>
              <a:t/>
            </a:r>
          </a:p>
          <a:p>
            <a:r>
              <a:rPr lang="en-US"/>
              <a:t>Remake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Top_events[1] aera simulations X = 550, 500, 450</a:t>
            </a:r>
          </a:p>
          <a:p>
            <a:r>
              <a:rPr lang="en-US"/>
              <a:t/>
            </a:r>
          </a:p>
          <a:p>
            <a:r>
              <a:rPr lang="en-US"/>
              <a:t>Remake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auger_142807366300__rd_100903.106096__sd_29511437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auger_142807366300__rd_100903.106096__sd_29511437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Los morados beacon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Los morados beacon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Los morados beacon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Los morados beacon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auger_143220576600__rd_100922.85757__sd_30140846</a:t>
            </a:r>
          </a:p>
          <a:p>
            <a:r>
              <a:rPr lang="en-US"/>
              <a:t>26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163.3, 0.4</a:t>
            </a:r>
          </a:p>
          <a:p>
            <a:r>
              <a:rPr lang="en-US"/>
              <a:t>44.5, 1.4</a:t>
            </a:r>
          </a:p>
          <a:p>
            <a:r>
              <a:rPr lang="en-US"/>
              <a:t>25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auger_140324536400__rd_100796.214274__sd_25440914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auger_140324536400__rd_100796.214274__sd_25440914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auger_140324536400__rd_100796.214274__sd_25440914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auger_140324536400__rd_100796.214274__sd_25440914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png" Type="http://schemas.openxmlformats.org/officeDocument/2006/relationships/image"/><Relationship Id="rId2" Target="../notesSlides/notesSlide1.xml" Type="http://schemas.openxmlformats.org/officeDocument/2006/relationships/notesSlide"/><Relationship Id="rId3" Target="../media/image1.jpe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png" Type="http://schemas.openxmlformats.org/officeDocument/2006/relationships/image"/><Relationship Id="rId9" Target="../media/image7.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9.pn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 Id="rId6" Target="../media/image29.png" Type="http://schemas.openxmlformats.org/officeDocument/2006/relationships/image"/><Relationship Id="rId7" Target="../media/image30.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9.png" Type="http://schemas.openxmlformats.org/officeDocument/2006/relationships/image"/><Relationship Id="rId4" Target="../media/image12.jpeg" Type="http://schemas.openxmlformats.org/officeDocument/2006/relationships/image"/><Relationship Id="rId5" Target="../media/image31.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9.png" Type="http://schemas.openxmlformats.org/officeDocument/2006/relationships/image"/><Relationship Id="rId4" Target="../media/image3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9.png" Type="http://schemas.openxmlformats.org/officeDocument/2006/relationships/image"/><Relationship Id="rId4" Target="../media/image32.png" Type="http://schemas.openxmlformats.org/officeDocument/2006/relationships/image"/><Relationship Id="rId5" Target="../media/image33.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9.png" Type="http://schemas.openxmlformats.org/officeDocument/2006/relationships/image"/><Relationship Id="rId4" Target="../media/image33.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9.png" Type="http://schemas.openxmlformats.org/officeDocument/2006/relationships/image"/><Relationship Id="rId4" Target="../media/image12.jpeg" Type="http://schemas.openxmlformats.org/officeDocument/2006/relationships/image"/><Relationship Id="rId5" Target="../media/image34.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9.png" Type="http://schemas.openxmlformats.org/officeDocument/2006/relationships/image"/><Relationship Id="rId4" Target="../media/image12.jpeg" Type="http://schemas.openxmlformats.org/officeDocument/2006/relationships/image"/><Relationship Id="rId5" Target="../media/image34.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9.png" Type="http://schemas.openxmlformats.org/officeDocument/2006/relationships/image"/><Relationship Id="rId4" Target="../media/image12.jpeg" Type="http://schemas.openxmlformats.org/officeDocument/2006/relationships/image"/><Relationship Id="rId5" Target="../media/image34.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9.png" Type="http://schemas.openxmlformats.org/officeDocument/2006/relationships/image"/><Relationship Id="rId4" Target="../media/image35.png" Type="http://schemas.openxmlformats.org/officeDocument/2006/relationships/image"/><Relationship Id="rId5" Target="../media/image36.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9.png" Type="http://schemas.openxmlformats.org/officeDocument/2006/relationships/image"/><Relationship Id="rId4" Target="../media/image35.png" Type="http://schemas.openxmlformats.org/officeDocument/2006/relationships/image"/><Relationship Id="rId5" Target="../media/image36.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9.png" Type="http://schemas.openxmlformats.org/officeDocument/2006/relationships/image"/><Relationship Id="rId4" Target="../media/image10.png" Type="http://schemas.openxmlformats.org/officeDocument/2006/relationships/image"/><Relationship Id="rId5" Target="../media/image11.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9.png" Type="http://schemas.openxmlformats.org/officeDocument/2006/relationships/image"/><Relationship Id="rId4" Target="../media/image37.png" Type="http://schemas.openxmlformats.org/officeDocument/2006/relationships/image"/><Relationship Id="rId5" Target="../media/image38.png" Type="http://schemas.openxmlformats.org/officeDocument/2006/relationships/image"/><Relationship Id="rId6" Target="../media/image39.png" Type="http://schemas.openxmlformats.org/officeDocument/2006/relationships/image"/><Relationship Id="rId7" Target="../media/image40.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9.png" Type="http://schemas.openxmlformats.org/officeDocument/2006/relationships/image"/><Relationship Id="rId4" Target="../media/image38.png" Type="http://schemas.openxmlformats.org/officeDocument/2006/relationships/image"/><Relationship Id="rId5" Target="../media/image37.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9.png" Type="http://schemas.openxmlformats.org/officeDocument/2006/relationships/image"/><Relationship Id="rId4" Target="../media/image41.png" Type="http://schemas.openxmlformats.org/officeDocument/2006/relationships/image"/><Relationship Id="rId5" Target="../media/image37.png" Type="http://schemas.openxmlformats.org/officeDocument/2006/relationships/image"/><Relationship Id="rId6" Target="https://api.semanticscholar.org/CorpusID:166218997" TargetMode="External" Type="http://schemas.openxmlformats.org/officeDocument/2006/relationships/hyperlink"/></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9.png" Type="http://schemas.openxmlformats.org/officeDocument/2006/relationships/image"/><Relationship Id="rId4" Target="../media/image12.jpeg" Type="http://schemas.openxmlformats.org/officeDocument/2006/relationships/image"/><Relationship Id="rId5" Target="../media/image42.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9.png" Type="http://schemas.openxmlformats.org/officeDocument/2006/relationships/image"/><Relationship Id="rId4" Target="../media/image43.png" Type="http://schemas.openxmlformats.org/officeDocument/2006/relationships/image"/><Relationship Id="rId5" Target="../media/image44.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 Id="rId3" Target="../media/image9.png" Type="http://schemas.openxmlformats.org/officeDocument/2006/relationships/image"/><Relationship Id="rId4" Target="../media/image45.png" Type="http://schemas.openxmlformats.org/officeDocument/2006/relationships/image"/><Relationship Id="rId5" Target="../media/image46.png" Type="http://schemas.openxmlformats.org/officeDocument/2006/relationships/image"/><Relationship Id="rId6" Target="../media/image47.png" Type="http://schemas.openxmlformats.org/officeDocument/2006/relationships/image"/><Relationship Id="rId7" Target="../media/image48.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 Id="rId3" Target="../media/image9.png" Type="http://schemas.openxmlformats.org/officeDocument/2006/relationships/image"/><Relationship Id="rId4" Target="../media/image49.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2.svg" Type="http://schemas.openxmlformats.org/officeDocument/2006/relationships/image"/><Relationship Id="rId2" Target="../notesSlides/notesSlide27.xml" Type="http://schemas.openxmlformats.org/officeDocument/2006/relationships/notesSlide"/><Relationship Id="rId3" Target="../media/image9.png" Type="http://schemas.openxmlformats.org/officeDocument/2006/relationships/image"/><Relationship Id="rId4" Target="../media/image50.jpeg" Type="http://schemas.openxmlformats.org/officeDocument/2006/relationships/image"/><Relationship Id="rId5" Target="../media/VAHMHSUtD_I.mp4" Type="http://schemas.openxmlformats.org/officeDocument/2006/relationships/video"/><Relationship Id="rId6" Target="../media/VAHMHSUtD_I.mp4" Type="http://schemas.microsoft.com/office/2007/relationships/media"/><Relationship Id="rId7" Target="../media/image17.png" Type="http://schemas.openxmlformats.org/officeDocument/2006/relationships/image"/><Relationship Id="rId8" Target="../media/image18.svg" Type="http://schemas.openxmlformats.org/officeDocument/2006/relationships/image"/><Relationship Id="rId9" Target="../media/image51.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9.png" Type="http://schemas.openxmlformats.org/officeDocument/2006/relationships/image"/><Relationship Id="rId4" Target="../media/image53.png" Type="http://schemas.openxmlformats.org/officeDocument/2006/relationships/image"/><Relationship Id="rId5" Target="../media/image38.png" Type="http://schemas.openxmlformats.org/officeDocument/2006/relationships/image"/><Relationship Id="rId6" Target="../media/image39.png" Type="http://schemas.openxmlformats.org/officeDocument/2006/relationships/image"/><Relationship Id="rId7" Target="../media/image40.svg" Type="http://schemas.openxmlformats.org/officeDocument/2006/relationships/image"/><Relationship Id="rId8" Target="https://doi.org/10.3390/universe10080327?urlappend=%3Futm_source%3Dresearchgate.net%26utm_medium%3Darticle" TargetMode="External" Type="http://schemas.openxmlformats.org/officeDocument/2006/relationships/hyperlink"/></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auger.org/observatory/augerprime" TargetMode="External" Type="http://schemas.openxmlformats.org/officeDocument/2006/relationships/hyperlink"/><Relationship Id="rId2" Target="../notesSlides/notesSlide29.xml" Type="http://schemas.openxmlformats.org/officeDocument/2006/relationships/notesSlide"/><Relationship Id="rId3" Target="../media/image9.png" Type="http://schemas.openxmlformats.org/officeDocument/2006/relationships/image"/><Relationship Id="rId4" Target="../media/image54.png" Type="http://schemas.openxmlformats.org/officeDocument/2006/relationships/image"/><Relationship Id="rId5" Target="../media/image38.png" Type="http://schemas.openxmlformats.org/officeDocument/2006/relationships/image"/><Relationship Id="rId6" Target="../media/image55.jpeg" Type="http://schemas.openxmlformats.org/officeDocument/2006/relationships/image"/><Relationship Id="rId7" Target="../media/image56.png" Type="http://schemas.openxmlformats.org/officeDocument/2006/relationships/image"/><Relationship Id="rId8" Target="../media/image57.svg" Type="http://schemas.openxmlformats.org/officeDocument/2006/relationships/image"/><Relationship Id="rId9" Target="https://doi.org/10.3390/universe10080327?urlappend=%3Futm_source%3Dresearchgate.net%26utm_medium%3Darticl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9.png" Type="http://schemas.openxmlformats.org/officeDocument/2006/relationships/image"/><Relationship Id="rId4" Target="../media/image12.jpe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 Id="rId7" Target="../media/image15.png" Type="http://schemas.openxmlformats.org/officeDocument/2006/relationships/image"/><Relationship Id="rId8" Target="../media/image16.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0.xml" Type="http://schemas.openxmlformats.org/officeDocument/2006/relationships/notesSlide"/><Relationship Id="rId3" Target="../media/image9.png" Type="http://schemas.openxmlformats.org/officeDocument/2006/relationships/image"/><Relationship Id="rId4" Target="../media/image58.jpeg" Type="http://schemas.openxmlformats.org/officeDocument/2006/relationships/image"/><Relationship Id="rId5" Target="../media/image59.png" Type="http://schemas.openxmlformats.org/officeDocument/2006/relationships/image"/><Relationship Id="rId6" Target="../media/image60.png" Type="http://schemas.openxmlformats.org/officeDocument/2006/relationships/image"/><Relationship Id="rId7" Target="../media/image61.svg" Type="http://schemas.openxmlformats.org/officeDocument/2006/relationships/image"/><Relationship Id="rId8" Target="../media/image62.png" Type="http://schemas.openxmlformats.org/officeDocument/2006/relationships/image"/><Relationship Id="rId9" Target="../media/image63.sv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9.png" Type="http://schemas.openxmlformats.org/officeDocument/2006/relationships/image"/><Relationship Id="rId4" Target="../media/image64.jpeg" Type="http://schemas.openxmlformats.org/officeDocument/2006/relationships/image"/><Relationship Id="rId5" Target="../media/image65.png" Type="http://schemas.openxmlformats.org/officeDocument/2006/relationships/image"/><Relationship Id="rId6" Target="../media/image66.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9.png" Type="http://schemas.openxmlformats.org/officeDocument/2006/relationships/image"/><Relationship Id="rId4" Target="../media/image67.jpeg" Type="http://schemas.openxmlformats.org/officeDocument/2006/relationships/image"/><Relationship Id="rId5" Target="../media/VAHLUxUzz4A.mp4" Type="http://schemas.openxmlformats.org/officeDocument/2006/relationships/video"/><Relationship Id="rId6" Target="../media/VAHLUxUzz4A.mp4" Type="http://schemas.microsoft.com/office/2007/relationships/media"/></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 Id="rId3" Target="../media/image68.jpeg" Type="http://schemas.openxmlformats.org/officeDocument/2006/relationships/image"/><Relationship Id="rId4" Target="../media/image5.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9.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0.png" Type="http://schemas.openxmlformats.org/officeDocument/2006/relationships/image"/><Relationship Id="rId3" Target="../media/image71.png" Type="http://schemas.openxmlformats.org/officeDocument/2006/relationships/image"/><Relationship Id="rId4" Target="../media/image72.png" Type="http://schemas.openxmlformats.org/officeDocument/2006/relationships/image"/><Relationship Id="rId5" Target="https://doi.org/10.48550/arXiv.2006.10348" TargetMode="External" Type="http://schemas.openxmlformats.org/officeDocument/2006/relationships/hyperlink"/></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4.xml" Type="http://schemas.openxmlformats.org/officeDocument/2006/relationships/notesSlide"/><Relationship Id="rId3" Target="../media/image73.png" Type="http://schemas.openxmlformats.org/officeDocument/2006/relationships/image"/><Relationship Id="rId4" Target="../media/image74.png" Type="http://schemas.openxmlformats.org/officeDocument/2006/relationships/image"/><Relationship Id="rId5" Target="../media/image75.sv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5.xml" Type="http://schemas.openxmlformats.org/officeDocument/2006/relationships/notesSlide"/><Relationship Id="rId3" Target="../media/image33.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6.xml" Type="http://schemas.openxmlformats.org/officeDocument/2006/relationships/notesSlide"/><Relationship Id="rId3" Target="../media/image76.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7.xml" Type="http://schemas.openxmlformats.org/officeDocument/2006/relationships/notesSlide"/><Relationship Id="rId3" Target="../media/image77.png" Type="http://schemas.openxmlformats.org/officeDocument/2006/relationships/image"/><Relationship Id="rId4" Target="../media/image78.svg" Type="http://schemas.openxmlformats.org/officeDocument/2006/relationships/image"/><Relationship Id="rId5" Target="../media/image79.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9.png" Type="http://schemas.openxmlformats.org/officeDocument/2006/relationships/image"/><Relationship Id="rId4" Target="../media/image12.jpeg" Type="http://schemas.openxmlformats.org/officeDocument/2006/relationships/image"/><Relationship Id="rId5" Target="../media/image17.png" Type="http://schemas.openxmlformats.org/officeDocument/2006/relationships/image"/><Relationship Id="rId6" Target="../media/image18.sv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8.xml" Type="http://schemas.openxmlformats.org/officeDocument/2006/relationships/notesSlide"/><Relationship Id="rId3" Target="../media/image80.png" Type="http://schemas.openxmlformats.org/officeDocument/2006/relationships/image"/><Relationship Id="rId4" Target="../media/image12.jpeg" Type="http://schemas.openxmlformats.org/officeDocument/2006/relationships/image"/><Relationship Id="rId5" Target="../media/image81.png" Type="http://schemas.openxmlformats.org/officeDocument/2006/relationships/image"/><Relationship Id="rId6" Target="../media/image82.svg" Type="http://schemas.openxmlformats.org/officeDocument/2006/relationships/image"/><Relationship Id="rId7" Target="../media/image83.png" Type="http://schemas.openxmlformats.org/officeDocument/2006/relationships/image"/><Relationship Id="rId8" Target="../media/image17.png" Type="http://schemas.openxmlformats.org/officeDocument/2006/relationships/image"/><Relationship Id="rId9" Target="../media/image18.sv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9.xml" Type="http://schemas.openxmlformats.org/officeDocument/2006/relationships/notesSlide"/><Relationship Id="rId3" Target="../media/image84.png" Type="http://schemas.openxmlformats.org/officeDocument/2006/relationships/image"/><Relationship Id="rId4" Target="../media/image85.png" Type="http://schemas.openxmlformats.org/officeDocument/2006/relationships/image"/><Relationship Id="rId5" Target="../media/image86.png" Type="http://schemas.openxmlformats.org/officeDocument/2006/relationships/image"/><Relationship Id="rId6" Target="../media/image87.png" Type="http://schemas.openxmlformats.org/officeDocument/2006/relationships/image"/><Relationship Id="rId7" Target="../media/image88.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0.xml" Type="http://schemas.openxmlformats.org/officeDocument/2006/relationships/notesSlide"/><Relationship Id="rId3" Target="../media/image89.png" Type="http://schemas.openxmlformats.org/officeDocument/2006/relationships/image"/><Relationship Id="rId4" Target="../media/image90.png" Type="http://schemas.openxmlformats.org/officeDocument/2006/relationships/image"/><Relationship Id="rId5" Target="../media/image91.png" Type="http://schemas.openxmlformats.org/officeDocument/2006/relationships/image"/><Relationship Id="rId6" Target="../media/image92.pn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1.xml" Type="http://schemas.openxmlformats.org/officeDocument/2006/relationships/notesSlide"/><Relationship Id="rId3" Target="../media/image93.png" Type="http://schemas.openxmlformats.org/officeDocument/2006/relationships/image"/><Relationship Id="rId4" Target="../media/image94.png" Type="http://schemas.openxmlformats.org/officeDocument/2006/relationships/image"/><Relationship Id="rId5" Target="https://doi.org/10.48550/arXiv.2006.10348" TargetMode="External" Type="http://schemas.openxmlformats.org/officeDocument/2006/relationships/hyperlink"/><Relationship Id="rId6" Target="../media/image95.png" Type="http://schemas.openxmlformats.org/officeDocument/2006/relationships/image"/><Relationship Id="rId7" Target="../media/image96.pn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jpeg" Type="http://schemas.openxmlformats.org/officeDocument/2006/relationships/image"/><Relationship Id="rId11" Target="../media/image104.png" Type="http://schemas.openxmlformats.org/officeDocument/2006/relationships/image"/><Relationship Id="rId12" Target="../media/image105.png" Type="http://schemas.openxmlformats.org/officeDocument/2006/relationships/image"/><Relationship Id="rId13" Target="../media/image106.svg" Type="http://schemas.openxmlformats.org/officeDocument/2006/relationships/image"/><Relationship Id="rId14" Target="../media/image107.png" Type="http://schemas.openxmlformats.org/officeDocument/2006/relationships/image"/><Relationship Id="rId15" Target="../media/image108.svg" Type="http://schemas.openxmlformats.org/officeDocument/2006/relationships/image"/><Relationship Id="rId2" Target="../notesSlides/notesSlide42.xml" Type="http://schemas.openxmlformats.org/officeDocument/2006/relationships/notesSlide"/><Relationship Id="rId3" Target="../media/image97.png" Type="http://schemas.openxmlformats.org/officeDocument/2006/relationships/image"/><Relationship Id="rId4" Target="../media/image98.svg" Type="http://schemas.openxmlformats.org/officeDocument/2006/relationships/image"/><Relationship Id="rId5" Target="../media/image99.png" Type="http://schemas.openxmlformats.org/officeDocument/2006/relationships/image"/><Relationship Id="rId6" Target="../media/image100.png" Type="http://schemas.openxmlformats.org/officeDocument/2006/relationships/image"/><Relationship Id="rId7" Target="../media/image101.svg" Type="http://schemas.openxmlformats.org/officeDocument/2006/relationships/image"/><Relationship Id="rId8" Target="../media/image102.png" Type="http://schemas.openxmlformats.org/officeDocument/2006/relationships/image"/><Relationship Id="rId9" Target="../media/image103.sv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3.xml" Type="http://schemas.openxmlformats.org/officeDocument/2006/relationships/notesSlide"/><Relationship Id="rId3" Target="../media/image12.jpeg" Type="http://schemas.openxmlformats.org/officeDocument/2006/relationships/image"/><Relationship Id="rId4" Target="../media/image109.png" Type="http://schemas.openxmlformats.org/officeDocument/2006/relationships/image"/><Relationship Id="rId5" Target="../media/image110.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9.png" Type="http://schemas.openxmlformats.org/officeDocument/2006/relationships/image"/><Relationship Id="rId4" Target="../media/image12.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png" Type="http://schemas.openxmlformats.org/officeDocument/2006/relationships/image"/><Relationship Id="rId11" Target="../media/image26.svg" Type="http://schemas.openxmlformats.org/officeDocument/2006/relationships/image"/><Relationship Id="rId2" Target="../notesSlides/notesSlide6.xml" Type="http://schemas.openxmlformats.org/officeDocument/2006/relationships/notesSlide"/><Relationship Id="rId3" Target="../media/image9.pn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21.png" Type="http://schemas.openxmlformats.org/officeDocument/2006/relationships/image"/><Relationship Id="rId7" Target="../media/image22.svg" Type="http://schemas.openxmlformats.org/officeDocument/2006/relationships/image"/><Relationship Id="rId8" Target="../media/image23.png" Type="http://schemas.openxmlformats.org/officeDocument/2006/relationships/image"/><Relationship Id="rId9" Target="../media/image2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png" Type="http://schemas.openxmlformats.org/officeDocument/2006/relationships/image"/><Relationship Id="rId11" Target="../media/image26.svg" Type="http://schemas.openxmlformats.org/officeDocument/2006/relationships/image"/><Relationship Id="rId2" Target="../notesSlides/notesSlide7.xml" Type="http://schemas.openxmlformats.org/officeDocument/2006/relationships/notesSlide"/><Relationship Id="rId3" Target="../media/image9.pn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19.png" Type="http://schemas.openxmlformats.org/officeDocument/2006/relationships/image"/><Relationship Id="rId7" Target="../media/image20.svg" Type="http://schemas.openxmlformats.org/officeDocument/2006/relationships/image"/><Relationship Id="rId8" Target="../media/image23.png" Type="http://schemas.openxmlformats.org/officeDocument/2006/relationships/image"/><Relationship Id="rId9" Target="../media/image24.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png" Type="http://schemas.openxmlformats.org/officeDocument/2006/relationships/image"/><Relationship Id="rId11" Target="../media/image26.svg" Type="http://schemas.openxmlformats.org/officeDocument/2006/relationships/image"/><Relationship Id="rId12" Target="../media/image27.png" Type="http://schemas.openxmlformats.org/officeDocument/2006/relationships/image"/><Relationship Id="rId13" Target="../media/image28.svg" Type="http://schemas.openxmlformats.org/officeDocument/2006/relationships/image"/><Relationship Id="rId2" Target="../notesSlides/notesSlide8.xml" Type="http://schemas.openxmlformats.org/officeDocument/2006/relationships/notesSlide"/><Relationship Id="rId3" Target="../media/image9.pn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21.png" Type="http://schemas.openxmlformats.org/officeDocument/2006/relationships/image"/><Relationship Id="rId7" Target="../media/image22.svg" Type="http://schemas.openxmlformats.org/officeDocument/2006/relationships/image"/><Relationship Id="rId8" Target="../media/image23.png" Type="http://schemas.openxmlformats.org/officeDocument/2006/relationships/image"/><Relationship Id="rId9" Target="../media/image2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9.png" Type="http://schemas.openxmlformats.org/officeDocument/2006/relationships/image"/><Relationship Id="rId4" Target="../media/image29.png" Type="http://schemas.openxmlformats.org/officeDocument/2006/relationships/image"/><Relationship Id="rId5" Target="../media/image30.svg" Type="http://schemas.openxmlformats.org/officeDocument/2006/relationships/image"/><Relationship Id="rId6" Target="../media/image27.png" Type="http://schemas.openxmlformats.org/officeDocument/2006/relationships/image"/><Relationship Id="rId7" Target="../media/image2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392766" y="5663041"/>
            <a:ext cx="469554" cy="362274"/>
            <a:chOff x="0" y="0"/>
            <a:chExt cx="626072" cy="483032"/>
          </a:xfrm>
        </p:grpSpPr>
        <p:sp>
          <p:nvSpPr>
            <p:cNvPr name="Freeform 4" id="4"/>
            <p:cNvSpPr/>
            <p:nvPr/>
          </p:nvSpPr>
          <p:spPr>
            <a:xfrm flipH="true" flipV="false" rot="0">
              <a:off x="0" y="0"/>
              <a:ext cx="626110" cy="482981"/>
            </a:xfrm>
            <a:custGeom>
              <a:avLst/>
              <a:gdLst/>
              <a:ahLst/>
              <a:cxnLst/>
              <a:rect r="r" b="b" t="t" l="l"/>
              <a:pathLst>
                <a:path h="482981" w="626110">
                  <a:moveTo>
                    <a:pt x="626110" y="0"/>
                  </a:moveTo>
                  <a:lnTo>
                    <a:pt x="0" y="0"/>
                  </a:lnTo>
                  <a:lnTo>
                    <a:pt x="0" y="482981"/>
                  </a:lnTo>
                  <a:lnTo>
                    <a:pt x="626110" y="482981"/>
                  </a:lnTo>
                  <a:lnTo>
                    <a:pt x="626110" y="0"/>
                  </a:lnTo>
                  <a:close/>
                </a:path>
              </a:pathLst>
            </a:custGeom>
            <a:blipFill>
              <a:blip r:embed="rId4"/>
              <a:stretch>
                <a:fillRect l="0" t="0" r="6" b="-10"/>
              </a:stretch>
            </a:blipFill>
          </p:spPr>
        </p:sp>
      </p:grpSp>
      <p:grpSp>
        <p:nvGrpSpPr>
          <p:cNvPr name="Group 5" id="5"/>
          <p:cNvGrpSpPr/>
          <p:nvPr/>
        </p:nvGrpSpPr>
        <p:grpSpPr>
          <a:xfrm rot="0">
            <a:off x="-25041" y="5844931"/>
            <a:ext cx="4351896" cy="850297"/>
            <a:chOff x="0" y="0"/>
            <a:chExt cx="5802528" cy="1133729"/>
          </a:xfrm>
        </p:grpSpPr>
        <p:sp>
          <p:nvSpPr>
            <p:cNvPr name="Freeform 6" id="6"/>
            <p:cNvSpPr/>
            <p:nvPr/>
          </p:nvSpPr>
          <p:spPr>
            <a:xfrm flipH="false" flipV="false" rot="0">
              <a:off x="0" y="0"/>
              <a:ext cx="5802503" cy="1133729"/>
            </a:xfrm>
            <a:custGeom>
              <a:avLst/>
              <a:gdLst/>
              <a:ahLst/>
              <a:cxnLst/>
              <a:rect r="r" b="b" t="t" l="l"/>
              <a:pathLst>
                <a:path h="1133729" w="5802503">
                  <a:moveTo>
                    <a:pt x="0" y="0"/>
                  </a:moveTo>
                  <a:lnTo>
                    <a:pt x="5802503" y="0"/>
                  </a:lnTo>
                  <a:lnTo>
                    <a:pt x="5802503" y="1133729"/>
                  </a:lnTo>
                  <a:lnTo>
                    <a:pt x="0" y="1133729"/>
                  </a:lnTo>
                  <a:lnTo>
                    <a:pt x="0" y="0"/>
                  </a:lnTo>
                  <a:close/>
                </a:path>
              </a:pathLst>
            </a:custGeom>
            <a:blipFill>
              <a:blip r:embed="rId3"/>
              <a:stretch>
                <a:fillRect l="0" t="-914486" r="-319306" b="-595043"/>
              </a:stretch>
            </a:blipFill>
          </p:spPr>
        </p:sp>
      </p:grpSp>
      <p:sp>
        <p:nvSpPr>
          <p:cNvPr name="Freeform 7" id="7"/>
          <p:cNvSpPr/>
          <p:nvPr/>
        </p:nvSpPr>
        <p:spPr>
          <a:xfrm flipH="false" flipV="false" rot="0">
            <a:off x="0" y="2301207"/>
            <a:ext cx="18288000" cy="7989346"/>
          </a:xfrm>
          <a:custGeom>
            <a:avLst/>
            <a:gdLst/>
            <a:ahLst/>
            <a:cxnLst/>
            <a:rect r="r" b="b" t="t" l="l"/>
            <a:pathLst>
              <a:path h="7989346" w="18288000">
                <a:moveTo>
                  <a:pt x="0" y="0"/>
                </a:moveTo>
                <a:lnTo>
                  <a:pt x="18288000" y="0"/>
                </a:lnTo>
                <a:lnTo>
                  <a:pt x="18288000" y="7989346"/>
                </a:lnTo>
                <a:lnTo>
                  <a:pt x="0" y="7989346"/>
                </a:lnTo>
                <a:lnTo>
                  <a:pt x="0" y="0"/>
                </a:lnTo>
                <a:close/>
              </a:path>
            </a:pathLst>
          </a:custGeom>
          <a:blipFill>
            <a:blip r:embed="rId5">
              <a:alphaModFix amt="40000"/>
              <a:extLst>
                <a:ext uri="{96DAC541-7B7A-43D3-8B79-37D633B846F1}">
                  <asvg:svgBlip xmlns:asvg="http://schemas.microsoft.com/office/drawing/2016/SVG/main" r:embed="rId6"/>
                </a:ext>
              </a:extLst>
            </a:blip>
            <a:stretch>
              <a:fillRect l="0" t="0" r="0" b="0"/>
            </a:stretch>
          </a:blipFill>
        </p:spPr>
      </p:sp>
      <p:grpSp>
        <p:nvGrpSpPr>
          <p:cNvPr name="Group 8" id="8"/>
          <p:cNvGrpSpPr/>
          <p:nvPr/>
        </p:nvGrpSpPr>
        <p:grpSpPr>
          <a:xfrm rot="0">
            <a:off x="14613817" y="9644491"/>
            <a:ext cx="2350732" cy="535343"/>
            <a:chOff x="0" y="0"/>
            <a:chExt cx="3134309" cy="713791"/>
          </a:xfrm>
        </p:grpSpPr>
        <p:sp>
          <p:nvSpPr>
            <p:cNvPr name="Freeform 9" id="9"/>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7"/>
              <a:stretch>
                <a:fillRect l="0" t="0" r="1" b="-7"/>
              </a:stretch>
            </a:blipFill>
          </p:spPr>
        </p:sp>
      </p:grpSp>
      <p:sp>
        <p:nvSpPr>
          <p:cNvPr name="TextBox 10" id="10"/>
          <p:cNvSpPr txBox="true"/>
          <p:nvPr/>
        </p:nvSpPr>
        <p:spPr>
          <a:xfrm rot="0">
            <a:off x="1028700" y="1519666"/>
            <a:ext cx="15792251" cy="2057400"/>
          </a:xfrm>
          <a:prstGeom prst="rect">
            <a:avLst/>
          </a:prstGeom>
        </p:spPr>
        <p:txBody>
          <a:bodyPr anchor="t" rtlCol="false" tIns="0" lIns="0" bIns="0" rIns="0">
            <a:spAutoFit/>
          </a:bodyPr>
          <a:lstStyle/>
          <a:p>
            <a:pPr algn="ctr">
              <a:lnSpc>
                <a:spcPts val="7591"/>
              </a:lnSpc>
            </a:pPr>
            <a:r>
              <a:rPr lang="en-US" sz="6326">
                <a:solidFill>
                  <a:srgbClr val="FFFFFF"/>
                </a:solidFill>
                <a:latin typeface="Calibri (MS)"/>
                <a:ea typeface="Calibri (MS)"/>
                <a:cs typeface="Calibri (MS)"/>
                <a:sym typeface="Calibri (MS)"/>
              </a:rPr>
              <a:t>Radio interferometric air shower reconstruction at the Pierre Auger Observatory</a:t>
            </a:r>
          </a:p>
        </p:txBody>
      </p:sp>
      <p:grpSp>
        <p:nvGrpSpPr>
          <p:cNvPr name="Group 11" id="11"/>
          <p:cNvGrpSpPr/>
          <p:nvPr/>
        </p:nvGrpSpPr>
        <p:grpSpPr>
          <a:xfrm rot="0">
            <a:off x="139753" y="-309393"/>
            <a:ext cx="3496685" cy="2366153"/>
            <a:chOff x="0" y="0"/>
            <a:chExt cx="4662246" cy="3154871"/>
          </a:xfrm>
        </p:grpSpPr>
        <p:sp>
          <p:nvSpPr>
            <p:cNvPr name="Freeform 12" id="12" descr="Afbeelding met schermopname, cirkel, Graphics, ontwerp  Door AI gegenereerde inhoud is mogelijk onjuist."/>
            <p:cNvSpPr/>
            <p:nvPr/>
          </p:nvSpPr>
          <p:spPr>
            <a:xfrm flipH="false" flipV="false" rot="0">
              <a:off x="0" y="0"/>
              <a:ext cx="4662297" cy="3154934"/>
            </a:xfrm>
            <a:custGeom>
              <a:avLst/>
              <a:gdLst/>
              <a:ahLst/>
              <a:cxnLst/>
              <a:rect r="r" b="b" t="t" l="l"/>
              <a:pathLst>
                <a:path h="3154934" w="4662297">
                  <a:moveTo>
                    <a:pt x="0" y="0"/>
                  </a:moveTo>
                  <a:lnTo>
                    <a:pt x="4662297" y="0"/>
                  </a:lnTo>
                  <a:lnTo>
                    <a:pt x="4662297" y="3154934"/>
                  </a:lnTo>
                  <a:lnTo>
                    <a:pt x="0" y="3154934"/>
                  </a:lnTo>
                  <a:lnTo>
                    <a:pt x="0" y="0"/>
                  </a:lnTo>
                  <a:close/>
                </a:path>
              </a:pathLst>
            </a:custGeom>
            <a:blipFill>
              <a:blip r:embed="rId8"/>
              <a:stretch>
                <a:fillRect l="-1" t="-2215" r="0" b="-2213"/>
              </a:stretch>
            </a:blipFill>
          </p:spPr>
        </p:sp>
      </p:grpSp>
      <p:grpSp>
        <p:nvGrpSpPr>
          <p:cNvPr name="Group 13" id="13"/>
          <p:cNvGrpSpPr/>
          <p:nvPr/>
        </p:nvGrpSpPr>
        <p:grpSpPr>
          <a:xfrm rot="0">
            <a:off x="16820951" y="262318"/>
            <a:ext cx="1353034" cy="2656450"/>
            <a:chOff x="0" y="0"/>
            <a:chExt cx="1935531" cy="3800081"/>
          </a:xfrm>
        </p:grpSpPr>
        <p:sp>
          <p:nvSpPr>
            <p:cNvPr name="Freeform 14" id="14" descr="Afbeelding met tekst, poster, ontwerp  Door AI gegenereerde inhoud is mogelijk onjuist."/>
            <p:cNvSpPr/>
            <p:nvPr/>
          </p:nvSpPr>
          <p:spPr>
            <a:xfrm flipH="false" flipV="false" rot="0">
              <a:off x="0" y="0"/>
              <a:ext cx="1935480" cy="3800094"/>
            </a:xfrm>
            <a:custGeom>
              <a:avLst/>
              <a:gdLst/>
              <a:ahLst/>
              <a:cxnLst/>
              <a:rect r="r" b="b" t="t" l="l"/>
              <a:pathLst>
                <a:path h="3800094" w="1935480">
                  <a:moveTo>
                    <a:pt x="0" y="0"/>
                  </a:moveTo>
                  <a:lnTo>
                    <a:pt x="1935480" y="0"/>
                  </a:lnTo>
                  <a:lnTo>
                    <a:pt x="1935480" y="3800094"/>
                  </a:lnTo>
                  <a:lnTo>
                    <a:pt x="0" y="3800094"/>
                  </a:lnTo>
                  <a:lnTo>
                    <a:pt x="0" y="0"/>
                  </a:lnTo>
                  <a:close/>
                </a:path>
              </a:pathLst>
            </a:custGeom>
            <a:blipFill>
              <a:blip r:embed="rId9"/>
              <a:stretch>
                <a:fillRect l="0" t="0" r="-2" b="0"/>
              </a:stretch>
            </a:blipFill>
          </p:spPr>
        </p:sp>
      </p:grpSp>
      <p:grpSp>
        <p:nvGrpSpPr>
          <p:cNvPr name="Group 15" id="15"/>
          <p:cNvGrpSpPr/>
          <p:nvPr/>
        </p:nvGrpSpPr>
        <p:grpSpPr>
          <a:xfrm rot="0">
            <a:off x="1237745" y="9480756"/>
            <a:ext cx="1799549" cy="809796"/>
            <a:chOff x="0" y="0"/>
            <a:chExt cx="2399398" cy="1079729"/>
          </a:xfrm>
        </p:grpSpPr>
        <p:sp>
          <p:nvSpPr>
            <p:cNvPr name="Freeform 16" id="16"/>
            <p:cNvSpPr/>
            <p:nvPr/>
          </p:nvSpPr>
          <p:spPr>
            <a:xfrm flipH="false" flipV="false" rot="0">
              <a:off x="0" y="0"/>
              <a:ext cx="2399411" cy="1079754"/>
            </a:xfrm>
            <a:custGeom>
              <a:avLst/>
              <a:gdLst/>
              <a:ahLst/>
              <a:cxnLst/>
              <a:rect r="r" b="b" t="t" l="l"/>
              <a:pathLst>
                <a:path h="1079754" w="2399411">
                  <a:moveTo>
                    <a:pt x="0" y="0"/>
                  </a:moveTo>
                  <a:lnTo>
                    <a:pt x="2399411" y="0"/>
                  </a:lnTo>
                  <a:lnTo>
                    <a:pt x="2399411" y="1079754"/>
                  </a:lnTo>
                  <a:lnTo>
                    <a:pt x="0" y="1079754"/>
                  </a:lnTo>
                  <a:lnTo>
                    <a:pt x="0" y="0"/>
                  </a:lnTo>
                  <a:close/>
                </a:path>
              </a:pathLst>
            </a:custGeom>
            <a:blipFill>
              <a:blip r:embed="rId10"/>
              <a:stretch>
                <a:fillRect l="0" t="0" r="0" b="2"/>
              </a:stretch>
            </a:blipFill>
          </p:spPr>
        </p:sp>
      </p:grpSp>
      <p:sp>
        <p:nvSpPr>
          <p:cNvPr name="AutoShape 17" id="17"/>
          <p:cNvSpPr/>
          <p:nvPr/>
        </p:nvSpPr>
        <p:spPr>
          <a:xfrm rot="4380">
            <a:off x="1256119" y="9459430"/>
            <a:ext cx="15718812" cy="0"/>
          </a:xfrm>
          <a:prstGeom prst="line">
            <a:avLst/>
          </a:prstGeom>
          <a:ln cap="rnd" w="19050">
            <a:solidFill>
              <a:srgbClr val="FFFFFF"/>
            </a:solidFill>
            <a:prstDash val="solid"/>
            <a:headEnd type="none" len="sm" w="sm"/>
            <a:tailEnd type="none" len="sm" w="sm"/>
          </a:ln>
        </p:spPr>
      </p:sp>
      <p:sp>
        <p:nvSpPr>
          <p:cNvPr name="TextBox 18" id="18"/>
          <p:cNvSpPr txBox="true"/>
          <p:nvPr/>
        </p:nvSpPr>
        <p:spPr>
          <a:xfrm rot="0">
            <a:off x="4828019" y="8403727"/>
            <a:ext cx="10815374" cy="800100"/>
          </a:xfrm>
          <a:prstGeom prst="rect">
            <a:avLst/>
          </a:prstGeom>
        </p:spPr>
        <p:txBody>
          <a:bodyPr anchor="t" rtlCol="false" tIns="0" lIns="0" bIns="0" rIns="0">
            <a:spAutoFit/>
          </a:bodyPr>
          <a:lstStyle/>
          <a:p>
            <a:pPr algn="l">
              <a:lnSpc>
                <a:spcPts val="5567"/>
              </a:lnSpc>
            </a:pPr>
            <a:r>
              <a:rPr lang="en-US" sz="4639">
                <a:solidFill>
                  <a:srgbClr val="FFFFFF"/>
                </a:solidFill>
                <a:latin typeface="Calibri (MS)"/>
                <a:ea typeface="Calibri (MS)"/>
                <a:cs typeface="Calibri (MS)"/>
                <a:sym typeface="Calibri (MS)"/>
              </a:rPr>
              <a:t>, for the Pierre Auger Collaboration</a:t>
            </a:r>
          </a:p>
        </p:txBody>
      </p:sp>
      <p:sp>
        <p:nvSpPr>
          <p:cNvPr name="TextBox 19" id="19"/>
          <p:cNvSpPr txBox="true"/>
          <p:nvPr/>
        </p:nvSpPr>
        <p:spPr>
          <a:xfrm rot="0">
            <a:off x="1297362" y="8422777"/>
            <a:ext cx="3705916" cy="628650"/>
          </a:xfrm>
          <a:prstGeom prst="rect">
            <a:avLst/>
          </a:prstGeom>
        </p:spPr>
        <p:txBody>
          <a:bodyPr anchor="t" rtlCol="false" tIns="0" lIns="0" bIns="0" rIns="0">
            <a:spAutoFit/>
          </a:bodyPr>
          <a:lstStyle/>
          <a:p>
            <a:pPr algn="l">
              <a:lnSpc>
                <a:spcPts val="4967"/>
              </a:lnSpc>
            </a:pPr>
            <a:r>
              <a:rPr lang="en-US" b="true" sz="4139">
                <a:solidFill>
                  <a:srgbClr val="FFFFFF"/>
                </a:solidFill>
                <a:latin typeface="Comic Sans Bold"/>
                <a:ea typeface="Comic Sans Bold"/>
                <a:cs typeface="Comic Sans Bold"/>
                <a:sym typeface="Comic Sans Bold"/>
              </a:rPr>
              <a:t>Pim van Dillen</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TextBox 5" id="5"/>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sp>
        <p:nvSpPr>
          <p:cNvPr name="Freeform 6" id="6"/>
          <p:cNvSpPr/>
          <p:nvPr/>
        </p:nvSpPr>
        <p:spPr>
          <a:xfrm flipH="false" flipV="false" rot="0">
            <a:off x="14826868" y="2756535"/>
            <a:ext cx="253850" cy="187346"/>
          </a:xfrm>
          <a:custGeom>
            <a:avLst/>
            <a:gdLst/>
            <a:ahLst/>
            <a:cxnLst/>
            <a:rect r="r" b="b" t="t" l="l"/>
            <a:pathLst>
              <a:path h="187346" w="253850">
                <a:moveTo>
                  <a:pt x="0" y="0"/>
                </a:moveTo>
                <a:lnTo>
                  <a:pt x="253850" y="0"/>
                </a:lnTo>
                <a:lnTo>
                  <a:pt x="253850" y="187346"/>
                </a:lnTo>
                <a:lnTo>
                  <a:pt x="0" y="187346"/>
                </a:lnTo>
                <a:lnTo>
                  <a:pt x="0" y="0"/>
                </a:lnTo>
                <a:close/>
              </a:path>
            </a:pathLst>
          </a:custGeom>
          <a:blipFill>
            <a:blip r:embed="rId4">
              <a:extLst>
                <a:ext uri="{96DAC541-7B7A-43D3-8B79-37D633B846F1}">
                  <asvg:svgBlip xmlns:asvg="http://schemas.microsoft.com/office/drawing/2016/SVG/main" r:embed="rId5"/>
                </a:ext>
              </a:extLst>
            </a:blip>
            <a:stretch>
              <a:fillRect l="-3925" t="-4853" r="-3858" b="-5344"/>
            </a:stretch>
          </a:blipFill>
        </p:spPr>
      </p:sp>
      <p:sp>
        <p:nvSpPr>
          <p:cNvPr name="Freeform 7" id="7"/>
          <p:cNvSpPr/>
          <p:nvPr/>
        </p:nvSpPr>
        <p:spPr>
          <a:xfrm flipH="false" flipV="false" rot="0">
            <a:off x="14660337" y="2003108"/>
            <a:ext cx="514960" cy="6655622"/>
          </a:xfrm>
          <a:custGeom>
            <a:avLst/>
            <a:gdLst/>
            <a:ahLst/>
            <a:cxnLst/>
            <a:rect r="r" b="b" t="t" l="l"/>
            <a:pathLst>
              <a:path h="6655622" w="514960">
                <a:moveTo>
                  <a:pt x="0" y="0"/>
                </a:moveTo>
                <a:lnTo>
                  <a:pt x="514960" y="0"/>
                </a:lnTo>
                <a:lnTo>
                  <a:pt x="514960" y="6655622"/>
                </a:lnTo>
                <a:lnTo>
                  <a:pt x="0" y="6655622"/>
                </a:lnTo>
                <a:lnTo>
                  <a:pt x="0" y="0"/>
                </a:lnTo>
                <a:close/>
              </a:path>
            </a:pathLst>
          </a:custGeom>
          <a:blipFill>
            <a:blip r:embed="rId6">
              <a:extLst>
                <a:ext uri="{96DAC541-7B7A-43D3-8B79-37D633B846F1}">
                  <asvg:svgBlip xmlns:asvg="http://schemas.microsoft.com/office/drawing/2016/SVG/main" r:embed="rId7"/>
                </a:ext>
              </a:extLst>
            </a:blip>
            <a:stretch>
              <a:fillRect l="-1477243" t="0" r="-22231" b="-6927"/>
            </a:stretch>
          </a:blipFill>
        </p:spPr>
      </p:sp>
      <p:grpSp>
        <p:nvGrpSpPr>
          <p:cNvPr name="Group 8" id="8"/>
          <p:cNvGrpSpPr/>
          <p:nvPr/>
        </p:nvGrpSpPr>
        <p:grpSpPr>
          <a:xfrm rot="0">
            <a:off x="14792392" y="2703195"/>
            <a:ext cx="322802" cy="294113"/>
            <a:chOff x="0" y="0"/>
            <a:chExt cx="430403" cy="392151"/>
          </a:xfrm>
        </p:grpSpPr>
        <p:sp>
          <p:nvSpPr>
            <p:cNvPr name="Freeform 9" id="9"/>
            <p:cNvSpPr/>
            <p:nvPr/>
          </p:nvSpPr>
          <p:spPr>
            <a:xfrm flipH="false" flipV="false" rot="0">
              <a:off x="0" y="0"/>
              <a:ext cx="430403" cy="392176"/>
            </a:xfrm>
            <a:custGeom>
              <a:avLst/>
              <a:gdLst/>
              <a:ahLst/>
              <a:cxnLst/>
              <a:rect r="r" b="b" t="t" l="l"/>
              <a:pathLst>
                <a:path h="392176" w="430403">
                  <a:moveTo>
                    <a:pt x="0" y="0"/>
                  </a:moveTo>
                  <a:lnTo>
                    <a:pt x="430403" y="0"/>
                  </a:lnTo>
                  <a:lnTo>
                    <a:pt x="430403" y="392176"/>
                  </a:lnTo>
                  <a:lnTo>
                    <a:pt x="0" y="392176"/>
                  </a:lnTo>
                  <a:close/>
                </a:path>
              </a:pathLst>
            </a:custGeom>
            <a:solidFill>
              <a:srgbClr val="000000"/>
            </a:solidFill>
          </p:spPr>
        </p:sp>
      </p:grpSp>
      <p:sp>
        <p:nvSpPr>
          <p:cNvPr name="TextBox 10" id="10"/>
          <p:cNvSpPr txBox="true"/>
          <p:nvPr/>
        </p:nvSpPr>
        <p:spPr>
          <a:xfrm rot="0">
            <a:off x="836800" y="2548509"/>
            <a:ext cx="8544420" cy="158115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Subtract travel time from waveforms</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Add</a:t>
            </a:r>
            <a:r>
              <a:rPr lang="en-US" sz="3373">
                <a:solidFill>
                  <a:srgbClr val="000000"/>
                </a:solidFill>
                <a:latin typeface="Calibri (MS)"/>
                <a:ea typeface="Calibri (MS)"/>
                <a:cs typeface="Calibri (MS)"/>
                <a:sym typeface="Calibri (MS)"/>
              </a:rPr>
              <a:t> t</a:t>
            </a:r>
            <a:r>
              <a:rPr lang="en-US" sz="3373">
                <a:solidFill>
                  <a:srgbClr val="000000"/>
                </a:solidFill>
                <a:latin typeface="Calibri (MS)"/>
                <a:ea typeface="Calibri (MS)"/>
                <a:cs typeface="Calibri (MS)"/>
                <a:sym typeface="Calibri (MS)"/>
              </a:rPr>
              <a:t>hem up</a:t>
            </a:r>
          </a:p>
          <a:p>
            <a:pPr algn="just" marL="728441" indent="-364220" lvl="1">
              <a:lnSpc>
                <a:spcPts val="4048"/>
              </a:lnSpc>
              <a:buFont typeface="Arial"/>
              <a:buChar char="•"/>
            </a:pPr>
            <a:r>
              <a:rPr lang="en-US" b="true" sz="3373">
                <a:solidFill>
                  <a:srgbClr val="000000"/>
                </a:solidFill>
                <a:latin typeface="Calibri (MS) Bold"/>
                <a:ea typeface="Calibri (MS) Bold"/>
                <a:cs typeface="Calibri (MS) Bold"/>
                <a:sym typeface="Calibri (MS) Bold"/>
              </a:rPr>
              <a:t>In</a:t>
            </a:r>
            <a:r>
              <a:rPr lang="en-US" b="true" sz="3373">
                <a:solidFill>
                  <a:srgbClr val="000000"/>
                </a:solidFill>
                <a:latin typeface="Calibri (MS) Bold"/>
                <a:ea typeface="Calibri (MS) Bold"/>
                <a:cs typeface="Calibri (MS) Bold"/>
                <a:sym typeface="Calibri (MS) Bold"/>
              </a:rPr>
              <a:t>t</a:t>
            </a:r>
            <a:r>
              <a:rPr lang="en-US" b="true" sz="3373">
                <a:solidFill>
                  <a:srgbClr val="000000"/>
                </a:solidFill>
                <a:latin typeface="Calibri (MS) Bold"/>
                <a:ea typeface="Calibri (MS) Bold"/>
                <a:cs typeface="Calibri (MS) Bold"/>
                <a:sym typeface="Calibri (MS) Bold"/>
              </a:rPr>
              <a:t>egra</a:t>
            </a:r>
            <a:r>
              <a:rPr lang="en-US" b="true" sz="3373">
                <a:solidFill>
                  <a:srgbClr val="000000"/>
                </a:solidFill>
                <a:latin typeface="Calibri (MS) Bold"/>
                <a:ea typeface="Calibri (MS) Bold"/>
                <a:cs typeface="Calibri (MS) Bold"/>
                <a:sym typeface="Calibri (MS) Bold"/>
              </a:rPr>
              <a:t>t</a:t>
            </a:r>
            <a:r>
              <a:rPr lang="en-US" b="true" sz="3373">
                <a:solidFill>
                  <a:srgbClr val="000000"/>
                </a:solidFill>
                <a:latin typeface="Calibri (MS) Bold"/>
                <a:ea typeface="Calibri (MS) Bold"/>
                <a:cs typeface="Calibri (MS) Bold"/>
                <a:sym typeface="Calibri (MS) Bold"/>
              </a:rPr>
              <a:t>e</a:t>
            </a:r>
          </a:p>
        </p:txBody>
      </p:sp>
      <p:sp>
        <p:nvSpPr>
          <p:cNvPr name="TextBox 11" id="11"/>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10</a:t>
            </a:r>
          </a:p>
        </p:txBody>
      </p:sp>
    </p:spTree>
  </p:cSld>
  <p:clrMapOvr>
    <a:masterClrMapping/>
  </p:clrMapOvr>
  <p:transition spd="med">
    <p:fade/>
  </p:transition>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TextBox 5" id="5"/>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grpSp>
        <p:nvGrpSpPr>
          <p:cNvPr name="Group 6" id="6"/>
          <p:cNvGrpSpPr/>
          <p:nvPr/>
        </p:nvGrpSpPr>
        <p:grpSpPr>
          <a:xfrm rot="0">
            <a:off x="4054145" y="8204111"/>
            <a:ext cx="734901" cy="1254830"/>
            <a:chOff x="0" y="0"/>
            <a:chExt cx="979868" cy="1673107"/>
          </a:xfrm>
        </p:grpSpPr>
        <p:grpSp>
          <p:nvGrpSpPr>
            <p:cNvPr name="Group 7" id="7"/>
            <p:cNvGrpSpPr/>
            <p:nvPr/>
          </p:nvGrpSpPr>
          <p:grpSpPr>
            <a:xfrm rot="0">
              <a:off x="0" y="0"/>
              <a:ext cx="979868" cy="979449"/>
              <a:chOff x="0" y="0"/>
              <a:chExt cx="979868" cy="979449"/>
            </a:xfrm>
          </p:grpSpPr>
          <p:sp>
            <p:nvSpPr>
              <p:cNvPr name="Freeform 8" id="8"/>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7F7F7F"/>
                </a:solidFill>
                <a:prstDash val="solid"/>
                <a:miter/>
              </a:ln>
            </p:spPr>
          </p:sp>
        </p:grpSp>
        <p:sp>
          <p:nvSpPr>
            <p:cNvPr name="AutoShape 9" id="9"/>
            <p:cNvSpPr/>
            <p:nvPr/>
          </p:nvSpPr>
          <p:spPr>
            <a:xfrm>
              <a:off x="489934" y="0"/>
              <a:ext cx="0" cy="1673107"/>
            </a:xfrm>
            <a:prstGeom prst="line">
              <a:avLst/>
            </a:prstGeom>
            <a:ln cap="rnd" w="76200">
              <a:solidFill>
                <a:srgbClr val="7F7F7F"/>
              </a:solidFill>
              <a:prstDash val="solid"/>
              <a:headEnd type="none" len="sm" w="sm"/>
              <a:tailEnd type="none" len="sm" w="sm"/>
            </a:ln>
          </p:spPr>
        </p:sp>
      </p:grpSp>
      <p:grpSp>
        <p:nvGrpSpPr>
          <p:cNvPr name="Group 10" id="10"/>
          <p:cNvGrpSpPr/>
          <p:nvPr/>
        </p:nvGrpSpPr>
        <p:grpSpPr>
          <a:xfrm rot="0">
            <a:off x="5231663" y="8203882"/>
            <a:ext cx="734901" cy="1254830"/>
            <a:chOff x="0" y="0"/>
            <a:chExt cx="979868" cy="1673107"/>
          </a:xfrm>
        </p:grpSpPr>
        <p:grpSp>
          <p:nvGrpSpPr>
            <p:cNvPr name="Group 11" id="11"/>
            <p:cNvGrpSpPr/>
            <p:nvPr/>
          </p:nvGrpSpPr>
          <p:grpSpPr>
            <a:xfrm rot="0">
              <a:off x="0" y="0"/>
              <a:ext cx="979868" cy="979449"/>
              <a:chOff x="0" y="0"/>
              <a:chExt cx="979868" cy="979449"/>
            </a:xfrm>
          </p:grpSpPr>
          <p:sp>
            <p:nvSpPr>
              <p:cNvPr name="Freeform 12" id="12"/>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00B0F0"/>
                </a:solidFill>
                <a:prstDash val="solid"/>
                <a:miter/>
              </a:ln>
            </p:spPr>
          </p:sp>
        </p:grpSp>
        <p:sp>
          <p:nvSpPr>
            <p:cNvPr name="AutoShape 13" id="13"/>
            <p:cNvSpPr/>
            <p:nvPr/>
          </p:nvSpPr>
          <p:spPr>
            <a:xfrm>
              <a:off x="489934" y="0"/>
              <a:ext cx="0" cy="1673107"/>
            </a:xfrm>
            <a:prstGeom prst="line">
              <a:avLst/>
            </a:prstGeom>
            <a:ln cap="rnd" w="76200">
              <a:solidFill>
                <a:srgbClr val="00B0F0"/>
              </a:solidFill>
              <a:prstDash val="solid"/>
              <a:headEnd type="none" len="sm" w="sm"/>
              <a:tailEnd type="none" len="sm" w="sm"/>
            </a:ln>
          </p:spPr>
        </p:sp>
      </p:grpSp>
      <p:grpSp>
        <p:nvGrpSpPr>
          <p:cNvPr name="Group 14" id="14"/>
          <p:cNvGrpSpPr/>
          <p:nvPr/>
        </p:nvGrpSpPr>
        <p:grpSpPr>
          <a:xfrm rot="0">
            <a:off x="8740564" y="8203882"/>
            <a:ext cx="734901" cy="1254830"/>
            <a:chOff x="0" y="0"/>
            <a:chExt cx="979868" cy="1673107"/>
          </a:xfrm>
        </p:grpSpPr>
        <p:grpSp>
          <p:nvGrpSpPr>
            <p:cNvPr name="Group 15" id="15"/>
            <p:cNvGrpSpPr/>
            <p:nvPr/>
          </p:nvGrpSpPr>
          <p:grpSpPr>
            <a:xfrm rot="0">
              <a:off x="0" y="0"/>
              <a:ext cx="979868" cy="979449"/>
              <a:chOff x="0" y="0"/>
              <a:chExt cx="979868" cy="979449"/>
            </a:xfrm>
          </p:grpSpPr>
          <p:sp>
            <p:nvSpPr>
              <p:cNvPr name="Freeform 16" id="16"/>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F3884A"/>
                </a:solidFill>
                <a:prstDash val="solid"/>
                <a:miter/>
              </a:ln>
            </p:spPr>
          </p:sp>
        </p:grpSp>
        <p:sp>
          <p:nvSpPr>
            <p:cNvPr name="AutoShape 17" id="17"/>
            <p:cNvSpPr/>
            <p:nvPr/>
          </p:nvSpPr>
          <p:spPr>
            <a:xfrm>
              <a:off x="489934" y="0"/>
              <a:ext cx="0" cy="1673107"/>
            </a:xfrm>
            <a:prstGeom prst="line">
              <a:avLst/>
            </a:prstGeom>
            <a:ln cap="rnd" w="76200">
              <a:solidFill>
                <a:srgbClr val="F3884A"/>
              </a:solidFill>
              <a:prstDash val="solid"/>
              <a:headEnd type="none" len="sm" w="sm"/>
              <a:tailEnd type="none" len="sm" w="sm"/>
            </a:ln>
          </p:spPr>
        </p:sp>
      </p:grpSp>
      <p:sp>
        <p:nvSpPr>
          <p:cNvPr name="AutoShape 18" id="18"/>
          <p:cNvSpPr/>
          <p:nvPr/>
        </p:nvSpPr>
        <p:spPr>
          <a:xfrm flipV="true">
            <a:off x="6173594" y="-184006"/>
            <a:ext cx="11376834" cy="9642947"/>
          </a:xfrm>
          <a:prstGeom prst="line">
            <a:avLst/>
          </a:prstGeom>
          <a:ln cap="rnd" w="38100">
            <a:solidFill>
              <a:srgbClr val="000000"/>
            </a:solidFill>
            <a:prstDash val="solid"/>
            <a:headEnd type="none" len="sm" w="sm"/>
            <a:tailEnd type="none" len="sm" w="sm"/>
          </a:ln>
        </p:spPr>
      </p:sp>
      <p:grpSp>
        <p:nvGrpSpPr>
          <p:cNvPr name="Group 19" id="19"/>
          <p:cNvGrpSpPr/>
          <p:nvPr/>
        </p:nvGrpSpPr>
        <p:grpSpPr>
          <a:xfrm rot="0">
            <a:off x="9617877" y="2869555"/>
            <a:ext cx="3545119" cy="4248121"/>
            <a:chOff x="0" y="0"/>
            <a:chExt cx="4726826" cy="5664162"/>
          </a:xfrm>
        </p:grpSpPr>
        <p:sp>
          <p:nvSpPr>
            <p:cNvPr name="Freeform 20" id="20"/>
            <p:cNvSpPr/>
            <p:nvPr/>
          </p:nvSpPr>
          <p:spPr>
            <a:xfrm flipH="false" flipV="false" rot="0">
              <a:off x="0" y="0"/>
              <a:ext cx="4726813" cy="5664200"/>
            </a:xfrm>
            <a:custGeom>
              <a:avLst/>
              <a:gdLst/>
              <a:ahLst/>
              <a:cxnLst/>
              <a:rect r="r" b="b" t="t" l="l"/>
              <a:pathLst>
                <a:path h="5664200" w="4726813">
                  <a:moveTo>
                    <a:pt x="0" y="0"/>
                  </a:moveTo>
                  <a:lnTo>
                    <a:pt x="4726813" y="0"/>
                  </a:lnTo>
                  <a:lnTo>
                    <a:pt x="4726813" y="5664200"/>
                  </a:lnTo>
                  <a:lnTo>
                    <a:pt x="0" y="5664200"/>
                  </a:lnTo>
                  <a:lnTo>
                    <a:pt x="0" y="0"/>
                  </a:lnTo>
                  <a:close/>
                </a:path>
              </a:pathLst>
            </a:custGeom>
            <a:blipFill>
              <a:blip r:embed="rId5"/>
              <a:stretch>
                <a:fillRect l="0" t="0" r="0" b="0"/>
              </a:stretch>
            </a:blipFill>
          </p:spPr>
        </p:sp>
      </p:grpSp>
      <p:sp>
        <p:nvSpPr>
          <p:cNvPr name="AutoShape 21" id="21"/>
          <p:cNvSpPr/>
          <p:nvPr/>
        </p:nvSpPr>
        <p:spPr>
          <a:xfrm flipV="true">
            <a:off x="6173594" y="5124450"/>
            <a:ext cx="5123528" cy="4334491"/>
          </a:xfrm>
          <a:prstGeom prst="line">
            <a:avLst/>
          </a:prstGeom>
          <a:ln cap="rnd" w="38100">
            <a:solidFill>
              <a:srgbClr val="000000"/>
            </a:solidFill>
            <a:prstDash val="solid"/>
            <a:headEnd type="none" len="sm" w="sm"/>
            <a:tailEnd type="none" len="sm" w="sm"/>
          </a:ln>
        </p:spPr>
      </p:sp>
      <p:sp>
        <p:nvSpPr>
          <p:cNvPr name="AutoShape 22" id="22"/>
          <p:cNvSpPr/>
          <p:nvPr/>
        </p:nvSpPr>
        <p:spPr>
          <a:xfrm flipV="true">
            <a:off x="6173594" y="5086978"/>
            <a:ext cx="3444282" cy="4402229"/>
          </a:xfrm>
          <a:prstGeom prst="line">
            <a:avLst/>
          </a:prstGeom>
          <a:ln cap="flat" w="38100">
            <a:solidFill>
              <a:srgbClr val="7F7F7F"/>
            </a:solidFill>
            <a:prstDash val="sysDash"/>
            <a:headEnd type="none" len="sm" w="sm"/>
            <a:tailEnd type="none" len="sm" w="sm"/>
          </a:ln>
        </p:spPr>
      </p:sp>
      <p:sp>
        <p:nvSpPr>
          <p:cNvPr name="TextBox 23" id="23"/>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11</a:t>
            </a:r>
          </a:p>
        </p:txBody>
      </p:sp>
      <p:sp>
        <p:nvSpPr>
          <p:cNvPr name="TextBox 24" id="24"/>
          <p:cNvSpPr txBox="true"/>
          <p:nvPr/>
        </p:nvSpPr>
        <p:spPr>
          <a:xfrm rot="0">
            <a:off x="836800" y="2548509"/>
            <a:ext cx="8544420" cy="158115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Slices with grid of points</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31 x 31 points</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2° width</a:t>
            </a:r>
          </a:p>
        </p:txBody>
      </p:sp>
      <p:sp>
        <p:nvSpPr>
          <p:cNvPr name="Freeform 25" id="25"/>
          <p:cNvSpPr/>
          <p:nvPr/>
        </p:nvSpPr>
        <p:spPr>
          <a:xfrm>
            <a:off x="8302414" y="6691899"/>
            <a:ext cx="574704" cy="472406"/>
          </a:xfrm>
          <a:custGeom>
            <a:avLst/>
            <a:gdLst/>
            <a:ahLst/>
            <a:cxnLst/>
            <a:rect r="r" b="b" t="t" l="l"/>
            <a:pathLst>
              <a:path h="472406" w="574704">
                <a:moveTo>
                  <a:pt x="0" y="12981"/>
                </a:moveTo>
                <a:quadBezTo>
                  <a:pt x="543963" y="-78307"/>
                  <a:pt x="574704" y="472406"/>
                </a:quadBezTo>
              </a:path>
            </a:pathLst>
          </a:custGeom>
          <a:ln cap="rnd" w="38100">
            <a:solidFill>
              <a:srgbClr val="7F7F7F"/>
            </a:solidFill>
            <a:prstDash val="solid"/>
            <a:headEnd type="none" len="sm" w="sm"/>
            <a:tailEnd type="none" len="sm" w="sm"/>
          </a:ln>
        </p:spPr>
      </p:sp>
      <p:sp>
        <p:nvSpPr>
          <p:cNvPr name="TextBox 26" id="26"/>
          <p:cNvSpPr txBox="true"/>
          <p:nvPr/>
        </p:nvSpPr>
        <p:spPr>
          <a:xfrm rot="0">
            <a:off x="8825151" y="6222915"/>
            <a:ext cx="332899" cy="588011"/>
          </a:xfrm>
          <a:prstGeom prst="rect">
            <a:avLst/>
          </a:prstGeom>
        </p:spPr>
        <p:txBody>
          <a:bodyPr anchor="t" rtlCol="false" tIns="0" lIns="0" bIns="0" rIns="0">
            <a:spAutoFit/>
          </a:bodyPr>
          <a:lstStyle/>
          <a:p>
            <a:pPr algn="ctr">
              <a:lnSpc>
                <a:spcPts val="4339"/>
              </a:lnSpc>
              <a:spcBef>
                <a:spcPct val="0"/>
              </a:spcBef>
            </a:pPr>
            <a:r>
              <a:rPr lang="en-US" sz="3099">
                <a:solidFill>
                  <a:srgbClr val="000000"/>
                </a:solidFill>
                <a:latin typeface="Calibri (MS)"/>
                <a:ea typeface="Calibri (MS)"/>
                <a:cs typeface="Calibri (MS)"/>
                <a:sym typeface="Calibri (MS)"/>
              </a:rPr>
              <a:t>2°</a:t>
            </a:r>
          </a:p>
        </p:txBody>
      </p:sp>
      <p:grpSp>
        <p:nvGrpSpPr>
          <p:cNvPr name="Group 27" id="27"/>
          <p:cNvGrpSpPr/>
          <p:nvPr/>
        </p:nvGrpSpPr>
        <p:grpSpPr>
          <a:xfrm rot="0">
            <a:off x="7567512" y="8203882"/>
            <a:ext cx="734901" cy="1254830"/>
            <a:chOff x="0" y="0"/>
            <a:chExt cx="979868" cy="1673107"/>
          </a:xfrm>
        </p:grpSpPr>
        <p:grpSp>
          <p:nvGrpSpPr>
            <p:cNvPr name="Group 28" id="28"/>
            <p:cNvGrpSpPr/>
            <p:nvPr/>
          </p:nvGrpSpPr>
          <p:grpSpPr>
            <a:xfrm rot="0">
              <a:off x="0" y="0"/>
              <a:ext cx="979868" cy="979449"/>
              <a:chOff x="0" y="0"/>
              <a:chExt cx="979868" cy="979449"/>
            </a:xfrm>
          </p:grpSpPr>
          <p:sp>
            <p:nvSpPr>
              <p:cNvPr name="Freeform 29" id="29"/>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92D050"/>
                </a:solidFill>
                <a:prstDash val="solid"/>
                <a:miter/>
              </a:ln>
            </p:spPr>
          </p:sp>
        </p:grpSp>
        <p:sp>
          <p:nvSpPr>
            <p:cNvPr name="AutoShape 30" id="30"/>
            <p:cNvSpPr/>
            <p:nvPr/>
          </p:nvSpPr>
          <p:spPr>
            <a:xfrm>
              <a:off x="489934" y="30607"/>
              <a:ext cx="0" cy="1642500"/>
            </a:xfrm>
            <a:prstGeom prst="line">
              <a:avLst/>
            </a:prstGeom>
            <a:ln cap="rnd" w="76200">
              <a:solidFill>
                <a:srgbClr val="92D050"/>
              </a:solidFill>
              <a:prstDash val="solid"/>
              <a:headEnd type="none" len="sm" w="sm"/>
              <a:tailEnd type="none" len="sm" w="sm"/>
            </a:ln>
          </p:spPr>
        </p:sp>
      </p:grpSp>
    </p:spTree>
  </p:cSld>
  <p:clrMapOvr>
    <a:masterClrMapping/>
  </p:clrMapOvr>
  <p:transition spd="fast">
    <p:fade/>
  </p:transition>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grpSp>
        <p:nvGrpSpPr>
          <p:cNvPr name="Group 5" id="5"/>
          <p:cNvGrpSpPr/>
          <p:nvPr/>
        </p:nvGrpSpPr>
        <p:grpSpPr>
          <a:xfrm rot="0">
            <a:off x="9570358" y="1702117"/>
            <a:ext cx="7596540" cy="7549029"/>
            <a:chOff x="0" y="0"/>
            <a:chExt cx="10128720" cy="10065372"/>
          </a:xfrm>
        </p:grpSpPr>
        <p:sp>
          <p:nvSpPr>
            <p:cNvPr name="Freeform 6" id="6"/>
            <p:cNvSpPr/>
            <p:nvPr/>
          </p:nvSpPr>
          <p:spPr>
            <a:xfrm flipH="false" flipV="false" rot="0">
              <a:off x="0" y="0"/>
              <a:ext cx="10128758" cy="10065385"/>
            </a:xfrm>
            <a:custGeom>
              <a:avLst/>
              <a:gdLst/>
              <a:ahLst/>
              <a:cxnLst/>
              <a:rect r="r" b="b" t="t" l="l"/>
              <a:pathLst>
                <a:path h="10065385" w="10128758">
                  <a:moveTo>
                    <a:pt x="0" y="0"/>
                  </a:moveTo>
                  <a:lnTo>
                    <a:pt x="10128758" y="0"/>
                  </a:lnTo>
                  <a:lnTo>
                    <a:pt x="10128758" y="10065385"/>
                  </a:lnTo>
                  <a:lnTo>
                    <a:pt x="0" y="10065385"/>
                  </a:lnTo>
                  <a:lnTo>
                    <a:pt x="0" y="0"/>
                  </a:lnTo>
                  <a:close/>
                </a:path>
              </a:pathLst>
            </a:custGeom>
            <a:blipFill>
              <a:blip r:embed="rId4"/>
              <a:stretch>
                <a:fillRect l="0" t="0" r="0" b="0"/>
              </a:stretch>
            </a:blipFill>
          </p:spPr>
        </p:sp>
      </p:grpSp>
      <p:sp>
        <p:nvSpPr>
          <p:cNvPr name="TextBox 7" id="7"/>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sp>
        <p:nvSpPr>
          <p:cNvPr name="TextBox 8" id="8"/>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12</a:t>
            </a:r>
          </a:p>
        </p:txBody>
      </p:sp>
      <p:sp>
        <p:nvSpPr>
          <p:cNvPr name="TextBox 9" id="9"/>
          <p:cNvSpPr txBox="true"/>
          <p:nvPr/>
        </p:nvSpPr>
        <p:spPr>
          <a:xfrm rot="0">
            <a:off x="836800" y="2548509"/>
            <a:ext cx="8544420" cy="57150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Determine intensity for every point</a:t>
            </a:r>
          </a:p>
        </p:txBody>
      </p:sp>
    </p:spTree>
  </p:cSld>
  <p:clrMapOvr>
    <a:masterClrMapping/>
  </p:clrMapOvr>
  <p:transition spd="med">
    <p:fade/>
  </p:transition>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grpSp>
        <p:nvGrpSpPr>
          <p:cNvPr name="Group 5" id="5"/>
          <p:cNvGrpSpPr/>
          <p:nvPr/>
        </p:nvGrpSpPr>
        <p:grpSpPr>
          <a:xfrm rot="0">
            <a:off x="9570358" y="1702117"/>
            <a:ext cx="7596540" cy="7549029"/>
            <a:chOff x="0" y="0"/>
            <a:chExt cx="10128720" cy="10065372"/>
          </a:xfrm>
        </p:grpSpPr>
        <p:sp>
          <p:nvSpPr>
            <p:cNvPr name="Freeform 6" id="6"/>
            <p:cNvSpPr/>
            <p:nvPr/>
          </p:nvSpPr>
          <p:spPr>
            <a:xfrm flipH="false" flipV="false" rot="0">
              <a:off x="0" y="0"/>
              <a:ext cx="10128758" cy="10065385"/>
            </a:xfrm>
            <a:custGeom>
              <a:avLst/>
              <a:gdLst/>
              <a:ahLst/>
              <a:cxnLst/>
              <a:rect r="r" b="b" t="t" l="l"/>
              <a:pathLst>
                <a:path h="10065385" w="10128758">
                  <a:moveTo>
                    <a:pt x="0" y="0"/>
                  </a:moveTo>
                  <a:lnTo>
                    <a:pt x="10128758" y="0"/>
                  </a:lnTo>
                  <a:lnTo>
                    <a:pt x="10128758" y="10065385"/>
                  </a:lnTo>
                  <a:lnTo>
                    <a:pt x="0" y="10065385"/>
                  </a:lnTo>
                  <a:lnTo>
                    <a:pt x="0" y="0"/>
                  </a:lnTo>
                  <a:close/>
                </a:path>
              </a:pathLst>
            </a:custGeom>
            <a:blipFill>
              <a:blip r:embed="rId4"/>
              <a:stretch>
                <a:fillRect l="0" t="0" r="0" b="0"/>
              </a:stretch>
            </a:blipFill>
          </p:spPr>
        </p:sp>
      </p:grpSp>
      <p:sp>
        <p:nvSpPr>
          <p:cNvPr name="TextBox 7" id="7"/>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grpSp>
        <p:nvGrpSpPr>
          <p:cNvPr name="Group 8" id="8"/>
          <p:cNvGrpSpPr/>
          <p:nvPr/>
        </p:nvGrpSpPr>
        <p:grpSpPr>
          <a:xfrm rot="0">
            <a:off x="9570358" y="1702117"/>
            <a:ext cx="7596540" cy="7549029"/>
            <a:chOff x="0" y="0"/>
            <a:chExt cx="10128720" cy="10065372"/>
          </a:xfrm>
        </p:grpSpPr>
        <p:sp>
          <p:nvSpPr>
            <p:cNvPr name="Freeform 9" id="9"/>
            <p:cNvSpPr/>
            <p:nvPr/>
          </p:nvSpPr>
          <p:spPr>
            <a:xfrm flipH="false" flipV="false" rot="0">
              <a:off x="0" y="0"/>
              <a:ext cx="10128758" cy="10065385"/>
            </a:xfrm>
            <a:custGeom>
              <a:avLst/>
              <a:gdLst/>
              <a:ahLst/>
              <a:cxnLst/>
              <a:rect r="r" b="b" t="t" l="l"/>
              <a:pathLst>
                <a:path h="10065385" w="10128758">
                  <a:moveTo>
                    <a:pt x="0" y="0"/>
                  </a:moveTo>
                  <a:lnTo>
                    <a:pt x="10128758" y="0"/>
                  </a:lnTo>
                  <a:lnTo>
                    <a:pt x="10128758" y="10065385"/>
                  </a:lnTo>
                  <a:lnTo>
                    <a:pt x="0" y="10065385"/>
                  </a:lnTo>
                  <a:lnTo>
                    <a:pt x="0" y="0"/>
                  </a:lnTo>
                  <a:close/>
                </a:path>
              </a:pathLst>
            </a:custGeom>
            <a:blipFill>
              <a:blip r:embed="rId5"/>
              <a:stretch>
                <a:fillRect l="0" t="0" r="0" b="0"/>
              </a:stretch>
            </a:blipFill>
          </p:spPr>
        </p:sp>
      </p:grpSp>
      <p:sp>
        <p:nvSpPr>
          <p:cNvPr name="TextBox 10" id="10"/>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13</a:t>
            </a:r>
          </a:p>
        </p:txBody>
      </p:sp>
      <p:sp>
        <p:nvSpPr>
          <p:cNvPr name="TextBox 11" id="11"/>
          <p:cNvSpPr txBox="true"/>
          <p:nvPr/>
        </p:nvSpPr>
        <p:spPr>
          <a:xfrm rot="0">
            <a:off x="836800" y="2548509"/>
            <a:ext cx="8544420" cy="57150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Determine intensity for every point</a:t>
            </a:r>
          </a:p>
        </p:txBody>
      </p:sp>
    </p:spTree>
  </p:cSld>
  <p:clrMapOvr>
    <a:masterClrMapping/>
  </p:clrMapOvr>
  <p:transition spd="fast">
    <p:fade/>
  </p:transition>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TextBox 5" id="5"/>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grpSp>
        <p:nvGrpSpPr>
          <p:cNvPr name="Group 6" id="6"/>
          <p:cNvGrpSpPr/>
          <p:nvPr/>
        </p:nvGrpSpPr>
        <p:grpSpPr>
          <a:xfrm rot="0">
            <a:off x="9570358" y="1702117"/>
            <a:ext cx="7596540" cy="7549029"/>
            <a:chOff x="0" y="0"/>
            <a:chExt cx="10128720" cy="10065372"/>
          </a:xfrm>
        </p:grpSpPr>
        <p:sp>
          <p:nvSpPr>
            <p:cNvPr name="Freeform 7" id="7"/>
            <p:cNvSpPr/>
            <p:nvPr/>
          </p:nvSpPr>
          <p:spPr>
            <a:xfrm flipH="false" flipV="false" rot="0">
              <a:off x="0" y="0"/>
              <a:ext cx="10128758" cy="10065385"/>
            </a:xfrm>
            <a:custGeom>
              <a:avLst/>
              <a:gdLst/>
              <a:ahLst/>
              <a:cxnLst/>
              <a:rect r="r" b="b" t="t" l="l"/>
              <a:pathLst>
                <a:path h="10065385" w="10128758">
                  <a:moveTo>
                    <a:pt x="0" y="0"/>
                  </a:moveTo>
                  <a:lnTo>
                    <a:pt x="10128758" y="0"/>
                  </a:lnTo>
                  <a:lnTo>
                    <a:pt x="10128758" y="10065385"/>
                  </a:lnTo>
                  <a:lnTo>
                    <a:pt x="0" y="10065385"/>
                  </a:lnTo>
                  <a:lnTo>
                    <a:pt x="0" y="0"/>
                  </a:lnTo>
                  <a:close/>
                </a:path>
              </a:pathLst>
            </a:custGeom>
            <a:blipFill>
              <a:blip r:embed="rId4">
                <a:alphaModFix amt="75000"/>
              </a:blip>
              <a:stretch>
                <a:fillRect l="0" t="0" r="0" b="0"/>
              </a:stretch>
            </a:blipFill>
          </p:spPr>
        </p:sp>
      </p:grpSp>
      <p:grpSp>
        <p:nvGrpSpPr>
          <p:cNvPr name="Group 8" id="8"/>
          <p:cNvGrpSpPr/>
          <p:nvPr/>
        </p:nvGrpSpPr>
        <p:grpSpPr>
          <a:xfrm rot="0">
            <a:off x="12950361" y="5058728"/>
            <a:ext cx="836438" cy="836438"/>
            <a:chOff x="0" y="0"/>
            <a:chExt cx="1115250" cy="1115250"/>
          </a:xfrm>
        </p:grpSpPr>
        <p:sp>
          <p:nvSpPr>
            <p:cNvPr name="Freeform 9" id="9"/>
            <p:cNvSpPr/>
            <p:nvPr/>
          </p:nvSpPr>
          <p:spPr>
            <a:xfrm flipH="false" flipV="false" rot="0">
              <a:off x="236982" y="236982"/>
              <a:ext cx="641350" cy="641350"/>
            </a:xfrm>
            <a:custGeom>
              <a:avLst/>
              <a:gdLst/>
              <a:ahLst/>
              <a:cxnLst/>
              <a:rect r="r" b="b" t="t" l="l"/>
              <a:pathLst>
                <a:path h="641350" w="641350">
                  <a:moveTo>
                    <a:pt x="0" y="61849"/>
                  </a:moveTo>
                  <a:lnTo>
                    <a:pt x="61849" y="0"/>
                  </a:lnTo>
                  <a:lnTo>
                    <a:pt x="320675" y="258826"/>
                  </a:lnTo>
                  <a:lnTo>
                    <a:pt x="579501" y="0"/>
                  </a:lnTo>
                  <a:lnTo>
                    <a:pt x="641350" y="61849"/>
                  </a:lnTo>
                  <a:lnTo>
                    <a:pt x="382524" y="320675"/>
                  </a:lnTo>
                  <a:lnTo>
                    <a:pt x="641350" y="579501"/>
                  </a:lnTo>
                  <a:lnTo>
                    <a:pt x="579501" y="641350"/>
                  </a:lnTo>
                  <a:lnTo>
                    <a:pt x="320675" y="382524"/>
                  </a:lnTo>
                  <a:lnTo>
                    <a:pt x="61849" y="641350"/>
                  </a:lnTo>
                  <a:lnTo>
                    <a:pt x="0" y="579501"/>
                  </a:lnTo>
                  <a:lnTo>
                    <a:pt x="258826" y="320675"/>
                  </a:lnTo>
                  <a:close/>
                </a:path>
              </a:pathLst>
            </a:custGeom>
            <a:solidFill>
              <a:srgbClr val="000000"/>
            </a:solidFill>
          </p:spPr>
        </p:sp>
      </p:grpSp>
      <p:sp>
        <p:nvSpPr>
          <p:cNvPr name="TextBox 10" id="10"/>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14</a:t>
            </a:r>
          </a:p>
        </p:txBody>
      </p:sp>
      <p:sp>
        <p:nvSpPr>
          <p:cNvPr name="TextBox 11" id="11"/>
          <p:cNvSpPr txBox="true"/>
          <p:nvPr/>
        </p:nvSpPr>
        <p:spPr>
          <a:xfrm rot="0">
            <a:off x="836800" y="2548509"/>
            <a:ext cx="8544420" cy="1076325"/>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Determine intensity for every point</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Locate maximum</a:t>
            </a:r>
          </a:p>
        </p:txBody>
      </p:sp>
    </p:spTree>
  </p:cSld>
  <p:clrMapOvr>
    <a:masterClrMapping/>
  </p:clrMapOvr>
  <p:transition spd="fast">
    <p:fade/>
  </p:transition>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TextBox 5" id="5"/>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sp>
        <p:nvSpPr>
          <p:cNvPr name="TextBox 6" id="6"/>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15</a:t>
            </a:r>
          </a:p>
        </p:txBody>
      </p:sp>
      <p:grpSp>
        <p:nvGrpSpPr>
          <p:cNvPr name="Group 7" id="7"/>
          <p:cNvGrpSpPr/>
          <p:nvPr/>
        </p:nvGrpSpPr>
        <p:grpSpPr>
          <a:xfrm rot="0">
            <a:off x="4054145" y="8204111"/>
            <a:ext cx="734901" cy="1254830"/>
            <a:chOff x="0" y="0"/>
            <a:chExt cx="979868" cy="1673107"/>
          </a:xfrm>
        </p:grpSpPr>
        <p:grpSp>
          <p:nvGrpSpPr>
            <p:cNvPr name="Group 8" id="8"/>
            <p:cNvGrpSpPr/>
            <p:nvPr/>
          </p:nvGrpSpPr>
          <p:grpSpPr>
            <a:xfrm rot="0">
              <a:off x="0" y="0"/>
              <a:ext cx="979868" cy="979449"/>
              <a:chOff x="0" y="0"/>
              <a:chExt cx="979868" cy="979449"/>
            </a:xfrm>
          </p:grpSpPr>
          <p:sp>
            <p:nvSpPr>
              <p:cNvPr name="Freeform 9" id="9"/>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7F7F7F"/>
                </a:solidFill>
                <a:prstDash val="solid"/>
                <a:miter/>
              </a:ln>
            </p:spPr>
          </p:sp>
        </p:grpSp>
        <p:sp>
          <p:nvSpPr>
            <p:cNvPr name="AutoShape 10" id="10"/>
            <p:cNvSpPr/>
            <p:nvPr/>
          </p:nvSpPr>
          <p:spPr>
            <a:xfrm>
              <a:off x="489934" y="0"/>
              <a:ext cx="0" cy="1673107"/>
            </a:xfrm>
            <a:prstGeom prst="line">
              <a:avLst/>
            </a:prstGeom>
            <a:ln cap="rnd" w="76200">
              <a:solidFill>
                <a:srgbClr val="7F7F7F"/>
              </a:solidFill>
              <a:prstDash val="solid"/>
              <a:headEnd type="none" len="sm" w="sm"/>
              <a:tailEnd type="none" len="sm" w="sm"/>
            </a:ln>
          </p:spPr>
        </p:sp>
      </p:grpSp>
      <p:grpSp>
        <p:nvGrpSpPr>
          <p:cNvPr name="Group 11" id="11"/>
          <p:cNvGrpSpPr/>
          <p:nvPr/>
        </p:nvGrpSpPr>
        <p:grpSpPr>
          <a:xfrm rot="0">
            <a:off x="5231663" y="8203882"/>
            <a:ext cx="734901" cy="1254830"/>
            <a:chOff x="0" y="0"/>
            <a:chExt cx="979868" cy="1673107"/>
          </a:xfrm>
        </p:grpSpPr>
        <p:grpSp>
          <p:nvGrpSpPr>
            <p:cNvPr name="Group 12" id="12"/>
            <p:cNvGrpSpPr/>
            <p:nvPr/>
          </p:nvGrpSpPr>
          <p:grpSpPr>
            <a:xfrm rot="0">
              <a:off x="0" y="0"/>
              <a:ext cx="979868" cy="979449"/>
              <a:chOff x="0" y="0"/>
              <a:chExt cx="979868" cy="979449"/>
            </a:xfrm>
          </p:grpSpPr>
          <p:sp>
            <p:nvSpPr>
              <p:cNvPr name="Freeform 13" id="13"/>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00B0F0"/>
                </a:solidFill>
                <a:prstDash val="solid"/>
                <a:miter/>
              </a:ln>
            </p:spPr>
          </p:sp>
        </p:grpSp>
        <p:sp>
          <p:nvSpPr>
            <p:cNvPr name="AutoShape 14" id="14"/>
            <p:cNvSpPr/>
            <p:nvPr/>
          </p:nvSpPr>
          <p:spPr>
            <a:xfrm>
              <a:off x="489934" y="0"/>
              <a:ext cx="0" cy="1673107"/>
            </a:xfrm>
            <a:prstGeom prst="line">
              <a:avLst/>
            </a:prstGeom>
            <a:ln cap="rnd" w="76200">
              <a:solidFill>
                <a:srgbClr val="00B0F0"/>
              </a:solidFill>
              <a:prstDash val="solid"/>
              <a:headEnd type="none" len="sm" w="sm"/>
              <a:tailEnd type="none" len="sm" w="sm"/>
            </a:ln>
          </p:spPr>
        </p:sp>
      </p:grpSp>
      <p:grpSp>
        <p:nvGrpSpPr>
          <p:cNvPr name="Group 15" id="15"/>
          <p:cNvGrpSpPr/>
          <p:nvPr/>
        </p:nvGrpSpPr>
        <p:grpSpPr>
          <a:xfrm rot="0">
            <a:off x="8740564" y="8203882"/>
            <a:ext cx="734901" cy="1254830"/>
            <a:chOff x="0" y="0"/>
            <a:chExt cx="979868" cy="1673107"/>
          </a:xfrm>
        </p:grpSpPr>
        <p:grpSp>
          <p:nvGrpSpPr>
            <p:cNvPr name="Group 16" id="16"/>
            <p:cNvGrpSpPr/>
            <p:nvPr/>
          </p:nvGrpSpPr>
          <p:grpSpPr>
            <a:xfrm rot="0">
              <a:off x="0" y="0"/>
              <a:ext cx="979868" cy="979449"/>
              <a:chOff x="0" y="0"/>
              <a:chExt cx="979868" cy="979449"/>
            </a:xfrm>
          </p:grpSpPr>
          <p:sp>
            <p:nvSpPr>
              <p:cNvPr name="Freeform 17" id="17"/>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F3884A"/>
                </a:solidFill>
                <a:prstDash val="solid"/>
                <a:miter/>
              </a:ln>
            </p:spPr>
          </p:sp>
        </p:grpSp>
        <p:sp>
          <p:nvSpPr>
            <p:cNvPr name="AutoShape 18" id="18"/>
            <p:cNvSpPr/>
            <p:nvPr/>
          </p:nvSpPr>
          <p:spPr>
            <a:xfrm>
              <a:off x="489934" y="0"/>
              <a:ext cx="0" cy="1673107"/>
            </a:xfrm>
            <a:prstGeom prst="line">
              <a:avLst/>
            </a:prstGeom>
            <a:ln cap="rnd" w="76200">
              <a:solidFill>
                <a:srgbClr val="F3884A"/>
              </a:solidFill>
              <a:prstDash val="solid"/>
              <a:headEnd type="none" len="sm" w="sm"/>
              <a:tailEnd type="none" len="sm" w="sm"/>
            </a:ln>
          </p:spPr>
        </p:sp>
      </p:grpSp>
      <p:grpSp>
        <p:nvGrpSpPr>
          <p:cNvPr name="Group 19" id="19"/>
          <p:cNvGrpSpPr/>
          <p:nvPr/>
        </p:nvGrpSpPr>
        <p:grpSpPr>
          <a:xfrm rot="5400000">
            <a:off x="10805845" y="5695183"/>
            <a:ext cx="3044026" cy="47625"/>
            <a:chOff x="0" y="0"/>
            <a:chExt cx="801719" cy="12543"/>
          </a:xfrm>
        </p:grpSpPr>
        <p:sp>
          <p:nvSpPr>
            <p:cNvPr name="Freeform 20" id="20"/>
            <p:cNvSpPr/>
            <p:nvPr/>
          </p:nvSpPr>
          <p:spPr>
            <a:xfrm flipH="false" flipV="false" rot="0">
              <a:off x="0" y="0"/>
              <a:ext cx="801719" cy="12543"/>
            </a:xfrm>
            <a:custGeom>
              <a:avLst/>
              <a:gdLst/>
              <a:ahLst/>
              <a:cxnLst/>
              <a:rect r="r" b="b" t="t" l="l"/>
              <a:pathLst>
                <a:path h="12543" w="801719">
                  <a:moveTo>
                    <a:pt x="6272" y="0"/>
                  </a:moveTo>
                  <a:lnTo>
                    <a:pt x="795447" y="0"/>
                  </a:lnTo>
                  <a:cubicBezTo>
                    <a:pt x="798911" y="0"/>
                    <a:pt x="801719" y="2808"/>
                    <a:pt x="801719" y="6272"/>
                  </a:cubicBezTo>
                  <a:lnTo>
                    <a:pt x="801719" y="6272"/>
                  </a:lnTo>
                  <a:cubicBezTo>
                    <a:pt x="801719" y="7935"/>
                    <a:pt x="801058" y="9530"/>
                    <a:pt x="799882" y="10706"/>
                  </a:cubicBezTo>
                  <a:cubicBezTo>
                    <a:pt x="798706" y="11882"/>
                    <a:pt x="797111" y="12543"/>
                    <a:pt x="795447" y="12543"/>
                  </a:cubicBezTo>
                  <a:lnTo>
                    <a:pt x="6272" y="12543"/>
                  </a:lnTo>
                  <a:cubicBezTo>
                    <a:pt x="4608" y="12543"/>
                    <a:pt x="3013" y="11882"/>
                    <a:pt x="1837" y="10706"/>
                  </a:cubicBezTo>
                  <a:cubicBezTo>
                    <a:pt x="661" y="9530"/>
                    <a:pt x="0" y="7935"/>
                    <a:pt x="0" y="6272"/>
                  </a:cubicBezTo>
                  <a:lnTo>
                    <a:pt x="0" y="6272"/>
                  </a:lnTo>
                  <a:cubicBezTo>
                    <a:pt x="0" y="4608"/>
                    <a:pt x="661" y="3013"/>
                    <a:pt x="1837" y="1837"/>
                  </a:cubicBezTo>
                  <a:cubicBezTo>
                    <a:pt x="3013" y="661"/>
                    <a:pt x="4608" y="0"/>
                    <a:pt x="6272" y="0"/>
                  </a:cubicBezTo>
                  <a:close/>
                </a:path>
              </a:pathLst>
            </a:custGeom>
            <a:solidFill>
              <a:srgbClr val="FFFFFF"/>
            </a:solidFill>
          </p:spPr>
        </p:sp>
        <p:sp>
          <p:nvSpPr>
            <p:cNvPr name="TextBox 21" id="21"/>
            <p:cNvSpPr txBox="true"/>
            <p:nvPr/>
          </p:nvSpPr>
          <p:spPr>
            <a:xfrm>
              <a:off x="0" y="-47625"/>
              <a:ext cx="801719" cy="60168"/>
            </a:xfrm>
            <a:prstGeom prst="rect">
              <a:avLst/>
            </a:prstGeom>
          </p:spPr>
          <p:txBody>
            <a:bodyPr anchor="ctr" rtlCol="false" tIns="50800" lIns="50800" bIns="50800" rIns="50800"/>
            <a:lstStyle/>
            <a:p>
              <a:pPr algn="ctr">
                <a:lnSpc>
                  <a:spcPts val="2800"/>
                </a:lnSpc>
              </a:pPr>
            </a:p>
          </p:txBody>
        </p:sp>
      </p:grpSp>
      <p:sp>
        <p:nvSpPr>
          <p:cNvPr name="AutoShape 22" id="22"/>
          <p:cNvSpPr/>
          <p:nvPr/>
        </p:nvSpPr>
        <p:spPr>
          <a:xfrm flipV="true">
            <a:off x="6173594" y="-184006"/>
            <a:ext cx="11376834" cy="9642947"/>
          </a:xfrm>
          <a:prstGeom prst="line">
            <a:avLst/>
          </a:prstGeom>
          <a:ln cap="rnd" w="38100">
            <a:solidFill>
              <a:srgbClr val="000000"/>
            </a:solidFill>
            <a:prstDash val="solid"/>
            <a:headEnd type="none" len="sm" w="sm"/>
            <a:tailEnd type="none" len="sm" w="sm"/>
          </a:ln>
        </p:spPr>
      </p:sp>
      <p:sp>
        <p:nvSpPr>
          <p:cNvPr name="Freeform 23" id="23"/>
          <p:cNvSpPr/>
          <p:nvPr/>
        </p:nvSpPr>
        <p:spPr>
          <a:xfrm flipH="false" flipV="false" rot="0">
            <a:off x="9437365" y="3746343"/>
            <a:ext cx="2900112" cy="3483671"/>
          </a:xfrm>
          <a:custGeom>
            <a:avLst/>
            <a:gdLst/>
            <a:ahLst/>
            <a:cxnLst/>
            <a:rect r="r" b="b" t="t" l="l"/>
            <a:pathLst>
              <a:path h="3483671" w="2900112">
                <a:moveTo>
                  <a:pt x="0" y="0"/>
                </a:moveTo>
                <a:lnTo>
                  <a:pt x="2900112" y="0"/>
                </a:lnTo>
                <a:lnTo>
                  <a:pt x="2900112" y="3483671"/>
                </a:lnTo>
                <a:lnTo>
                  <a:pt x="0" y="3483671"/>
                </a:lnTo>
                <a:lnTo>
                  <a:pt x="0" y="0"/>
                </a:lnTo>
                <a:close/>
              </a:path>
            </a:pathLst>
          </a:custGeom>
          <a:blipFill>
            <a:blip r:embed="rId5"/>
            <a:stretch>
              <a:fillRect l="0" t="0" r="0" b="0"/>
            </a:stretch>
          </a:blipFill>
        </p:spPr>
      </p:sp>
      <p:grpSp>
        <p:nvGrpSpPr>
          <p:cNvPr name="Group 24" id="24"/>
          <p:cNvGrpSpPr/>
          <p:nvPr/>
        </p:nvGrpSpPr>
        <p:grpSpPr>
          <a:xfrm rot="510000">
            <a:off x="9399440" y="6984387"/>
            <a:ext cx="2957815" cy="47813"/>
            <a:chOff x="0" y="0"/>
            <a:chExt cx="779013" cy="12593"/>
          </a:xfrm>
        </p:grpSpPr>
        <p:sp>
          <p:nvSpPr>
            <p:cNvPr name="Freeform 25" id="25"/>
            <p:cNvSpPr/>
            <p:nvPr/>
          </p:nvSpPr>
          <p:spPr>
            <a:xfrm flipH="false" flipV="false" rot="0">
              <a:off x="0" y="0"/>
              <a:ext cx="779013" cy="12593"/>
            </a:xfrm>
            <a:custGeom>
              <a:avLst/>
              <a:gdLst/>
              <a:ahLst/>
              <a:cxnLst/>
              <a:rect r="r" b="b" t="t" l="l"/>
              <a:pathLst>
                <a:path h="12593" w="779013">
                  <a:moveTo>
                    <a:pt x="6296" y="0"/>
                  </a:moveTo>
                  <a:lnTo>
                    <a:pt x="772717" y="0"/>
                  </a:lnTo>
                  <a:cubicBezTo>
                    <a:pt x="776194" y="0"/>
                    <a:pt x="779013" y="2819"/>
                    <a:pt x="779013" y="6296"/>
                  </a:cubicBezTo>
                  <a:lnTo>
                    <a:pt x="779013" y="6296"/>
                  </a:lnTo>
                  <a:cubicBezTo>
                    <a:pt x="779013" y="9774"/>
                    <a:pt x="776194" y="12593"/>
                    <a:pt x="772717" y="12593"/>
                  </a:cubicBezTo>
                  <a:lnTo>
                    <a:pt x="6296" y="12593"/>
                  </a:lnTo>
                  <a:cubicBezTo>
                    <a:pt x="2819" y="12593"/>
                    <a:pt x="0" y="9774"/>
                    <a:pt x="0" y="6296"/>
                  </a:cubicBezTo>
                  <a:lnTo>
                    <a:pt x="0" y="6296"/>
                  </a:lnTo>
                  <a:cubicBezTo>
                    <a:pt x="0" y="2819"/>
                    <a:pt x="2819" y="0"/>
                    <a:pt x="6296" y="0"/>
                  </a:cubicBezTo>
                  <a:close/>
                </a:path>
              </a:pathLst>
            </a:custGeom>
            <a:solidFill>
              <a:srgbClr val="FFFFFF"/>
            </a:solidFill>
          </p:spPr>
        </p:sp>
        <p:sp>
          <p:nvSpPr>
            <p:cNvPr name="TextBox 26" id="26"/>
            <p:cNvSpPr txBox="true"/>
            <p:nvPr/>
          </p:nvSpPr>
          <p:spPr>
            <a:xfrm>
              <a:off x="0" y="-47625"/>
              <a:ext cx="779013" cy="60218"/>
            </a:xfrm>
            <a:prstGeom prst="rect">
              <a:avLst/>
            </a:prstGeom>
          </p:spPr>
          <p:txBody>
            <a:bodyPr anchor="ctr" rtlCol="false" tIns="50800" lIns="50800" bIns="50800" rIns="50800"/>
            <a:lstStyle/>
            <a:p>
              <a:pPr algn="ctr">
                <a:lnSpc>
                  <a:spcPts val="2800"/>
                </a:lnSpc>
              </a:pPr>
            </a:p>
          </p:txBody>
        </p:sp>
      </p:grpSp>
      <p:sp>
        <p:nvSpPr>
          <p:cNvPr name="TextBox 27" id="27"/>
          <p:cNvSpPr txBox="true"/>
          <p:nvPr/>
        </p:nvSpPr>
        <p:spPr>
          <a:xfrm rot="0">
            <a:off x="836800" y="2548509"/>
            <a:ext cx="10389820" cy="1076325"/>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15 slices at depths between X = 200 - 1000 g/cm</a:t>
            </a:r>
            <a:r>
              <a:rPr lang="en-US" sz="3373">
                <a:solidFill>
                  <a:srgbClr val="000000"/>
                </a:solidFill>
                <a:latin typeface="Calibri (MS)"/>
                <a:ea typeface="Calibri (MS)"/>
                <a:cs typeface="Calibri (MS)"/>
                <a:sym typeface="Calibri (MS)"/>
              </a:rPr>
              <a:t>2</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Determine maximum points</a:t>
            </a:r>
          </a:p>
        </p:txBody>
      </p:sp>
      <p:sp>
        <p:nvSpPr>
          <p:cNvPr name="AutoShape 28" id="28"/>
          <p:cNvSpPr/>
          <p:nvPr/>
        </p:nvSpPr>
        <p:spPr>
          <a:xfrm flipV="true">
            <a:off x="6173594" y="5488179"/>
            <a:ext cx="4684569" cy="3970534"/>
          </a:xfrm>
          <a:prstGeom prst="line">
            <a:avLst/>
          </a:prstGeom>
          <a:ln cap="rnd" w="38100">
            <a:solidFill>
              <a:srgbClr val="000000"/>
            </a:solidFill>
            <a:prstDash val="solid"/>
            <a:headEnd type="none" len="sm" w="sm"/>
            <a:tailEnd type="none" len="sm" w="sm"/>
          </a:ln>
        </p:spPr>
      </p:sp>
      <p:grpSp>
        <p:nvGrpSpPr>
          <p:cNvPr name="Group 29" id="29"/>
          <p:cNvGrpSpPr/>
          <p:nvPr/>
        </p:nvGrpSpPr>
        <p:grpSpPr>
          <a:xfrm rot="0">
            <a:off x="7567512" y="8203882"/>
            <a:ext cx="734901" cy="1254830"/>
            <a:chOff x="0" y="0"/>
            <a:chExt cx="979868" cy="1673107"/>
          </a:xfrm>
        </p:grpSpPr>
        <p:grpSp>
          <p:nvGrpSpPr>
            <p:cNvPr name="Group 30" id="30"/>
            <p:cNvGrpSpPr/>
            <p:nvPr/>
          </p:nvGrpSpPr>
          <p:grpSpPr>
            <a:xfrm rot="0">
              <a:off x="0" y="0"/>
              <a:ext cx="979868" cy="979449"/>
              <a:chOff x="0" y="0"/>
              <a:chExt cx="979868" cy="979449"/>
            </a:xfrm>
          </p:grpSpPr>
          <p:sp>
            <p:nvSpPr>
              <p:cNvPr name="Freeform 31" id="31"/>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92D050"/>
                </a:solidFill>
                <a:prstDash val="solid"/>
                <a:miter/>
              </a:ln>
            </p:spPr>
          </p:sp>
        </p:grpSp>
        <p:sp>
          <p:nvSpPr>
            <p:cNvPr name="AutoShape 32" id="32"/>
            <p:cNvSpPr/>
            <p:nvPr/>
          </p:nvSpPr>
          <p:spPr>
            <a:xfrm>
              <a:off x="489934" y="30607"/>
              <a:ext cx="0" cy="1642500"/>
            </a:xfrm>
            <a:prstGeom prst="line">
              <a:avLst/>
            </a:prstGeom>
            <a:ln cap="rnd" w="76200">
              <a:solidFill>
                <a:srgbClr val="92D050"/>
              </a:solidFill>
              <a:prstDash val="solid"/>
              <a:headEnd type="none" len="sm" w="sm"/>
              <a:tailEnd type="none" len="sm" w="sm"/>
            </a:ln>
          </p:spPr>
        </p:sp>
      </p:grpSp>
    </p:spTree>
  </p:cSld>
  <p:clrMapOvr>
    <a:masterClrMapping/>
  </p:clrMapOvr>
  <p:transition spd="fast">
    <p:fade/>
  </p:transition>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TextBox 5" id="5"/>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sp>
        <p:nvSpPr>
          <p:cNvPr name="TextBox 6" id="6"/>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16</a:t>
            </a:r>
          </a:p>
        </p:txBody>
      </p:sp>
      <p:grpSp>
        <p:nvGrpSpPr>
          <p:cNvPr name="Group 7" id="7"/>
          <p:cNvGrpSpPr/>
          <p:nvPr/>
        </p:nvGrpSpPr>
        <p:grpSpPr>
          <a:xfrm rot="0">
            <a:off x="4054145" y="8204111"/>
            <a:ext cx="734901" cy="1254830"/>
            <a:chOff x="0" y="0"/>
            <a:chExt cx="979868" cy="1673107"/>
          </a:xfrm>
        </p:grpSpPr>
        <p:grpSp>
          <p:nvGrpSpPr>
            <p:cNvPr name="Group 8" id="8"/>
            <p:cNvGrpSpPr/>
            <p:nvPr/>
          </p:nvGrpSpPr>
          <p:grpSpPr>
            <a:xfrm rot="0">
              <a:off x="0" y="0"/>
              <a:ext cx="979868" cy="979449"/>
              <a:chOff x="0" y="0"/>
              <a:chExt cx="979868" cy="979449"/>
            </a:xfrm>
          </p:grpSpPr>
          <p:sp>
            <p:nvSpPr>
              <p:cNvPr name="Freeform 9" id="9"/>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7F7F7F"/>
                </a:solidFill>
                <a:prstDash val="solid"/>
                <a:miter/>
              </a:ln>
            </p:spPr>
          </p:sp>
        </p:grpSp>
        <p:sp>
          <p:nvSpPr>
            <p:cNvPr name="AutoShape 10" id="10"/>
            <p:cNvSpPr/>
            <p:nvPr/>
          </p:nvSpPr>
          <p:spPr>
            <a:xfrm>
              <a:off x="489934" y="0"/>
              <a:ext cx="0" cy="1673107"/>
            </a:xfrm>
            <a:prstGeom prst="line">
              <a:avLst/>
            </a:prstGeom>
            <a:ln cap="rnd" w="76200">
              <a:solidFill>
                <a:srgbClr val="7F7F7F"/>
              </a:solidFill>
              <a:prstDash val="solid"/>
              <a:headEnd type="none" len="sm" w="sm"/>
              <a:tailEnd type="none" len="sm" w="sm"/>
            </a:ln>
          </p:spPr>
        </p:sp>
      </p:grpSp>
      <p:grpSp>
        <p:nvGrpSpPr>
          <p:cNvPr name="Group 11" id="11"/>
          <p:cNvGrpSpPr/>
          <p:nvPr/>
        </p:nvGrpSpPr>
        <p:grpSpPr>
          <a:xfrm rot="0">
            <a:off x="5231663" y="8203882"/>
            <a:ext cx="734901" cy="1254830"/>
            <a:chOff x="0" y="0"/>
            <a:chExt cx="979868" cy="1673107"/>
          </a:xfrm>
        </p:grpSpPr>
        <p:grpSp>
          <p:nvGrpSpPr>
            <p:cNvPr name="Group 12" id="12"/>
            <p:cNvGrpSpPr/>
            <p:nvPr/>
          </p:nvGrpSpPr>
          <p:grpSpPr>
            <a:xfrm rot="0">
              <a:off x="0" y="0"/>
              <a:ext cx="979868" cy="979449"/>
              <a:chOff x="0" y="0"/>
              <a:chExt cx="979868" cy="979449"/>
            </a:xfrm>
          </p:grpSpPr>
          <p:sp>
            <p:nvSpPr>
              <p:cNvPr name="Freeform 13" id="13"/>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00B0F0"/>
                </a:solidFill>
                <a:prstDash val="solid"/>
                <a:miter/>
              </a:ln>
            </p:spPr>
          </p:sp>
        </p:grpSp>
        <p:sp>
          <p:nvSpPr>
            <p:cNvPr name="AutoShape 14" id="14"/>
            <p:cNvSpPr/>
            <p:nvPr/>
          </p:nvSpPr>
          <p:spPr>
            <a:xfrm>
              <a:off x="489934" y="0"/>
              <a:ext cx="0" cy="1673107"/>
            </a:xfrm>
            <a:prstGeom prst="line">
              <a:avLst/>
            </a:prstGeom>
            <a:ln cap="rnd" w="76200">
              <a:solidFill>
                <a:srgbClr val="00B0F0"/>
              </a:solidFill>
              <a:prstDash val="solid"/>
              <a:headEnd type="none" len="sm" w="sm"/>
              <a:tailEnd type="none" len="sm" w="sm"/>
            </a:ln>
          </p:spPr>
        </p:sp>
      </p:grpSp>
      <p:grpSp>
        <p:nvGrpSpPr>
          <p:cNvPr name="Group 15" id="15"/>
          <p:cNvGrpSpPr/>
          <p:nvPr/>
        </p:nvGrpSpPr>
        <p:grpSpPr>
          <a:xfrm rot="0">
            <a:off x="7567512" y="8203882"/>
            <a:ext cx="734901" cy="1254830"/>
            <a:chOff x="0" y="0"/>
            <a:chExt cx="979868" cy="1673107"/>
          </a:xfrm>
        </p:grpSpPr>
        <p:grpSp>
          <p:nvGrpSpPr>
            <p:cNvPr name="Group 16" id="16"/>
            <p:cNvGrpSpPr/>
            <p:nvPr/>
          </p:nvGrpSpPr>
          <p:grpSpPr>
            <a:xfrm rot="0">
              <a:off x="0" y="0"/>
              <a:ext cx="979868" cy="979449"/>
              <a:chOff x="0" y="0"/>
              <a:chExt cx="979868" cy="979449"/>
            </a:xfrm>
          </p:grpSpPr>
          <p:sp>
            <p:nvSpPr>
              <p:cNvPr name="Freeform 17" id="17"/>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92D050"/>
                </a:solidFill>
                <a:prstDash val="solid"/>
                <a:miter/>
              </a:ln>
            </p:spPr>
          </p:sp>
        </p:grpSp>
        <p:sp>
          <p:nvSpPr>
            <p:cNvPr name="AutoShape 18" id="18"/>
            <p:cNvSpPr/>
            <p:nvPr/>
          </p:nvSpPr>
          <p:spPr>
            <a:xfrm>
              <a:off x="489934" y="30607"/>
              <a:ext cx="0" cy="1642500"/>
            </a:xfrm>
            <a:prstGeom prst="line">
              <a:avLst/>
            </a:prstGeom>
            <a:ln cap="rnd" w="76200">
              <a:solidFill>
                <a:srgbClr val="92D050"/>
              </a:solidFill>
              <a:prstDash val="solid"/>
              <a:headEnd type="none" len="sm" w="sm"/>
              <a:tailEnd type="none" len="sm" w="sm"/>
            </a:ln>
          </p:spPr>
        </p:sp>
      </p:grpSp>
      <p:grpSp>
        <p:nvGrpSpPr>
          <p:cNvPr name="Group 19" id="19"/>
          <p:cNvGrpSpPr/>
          <p:nvPr/>
        </p:nvGrpSpPr>
        <p:grpSpPr>
          <a:xfrm rot="0">
            <a:off x="8740564" y="8203882"/>
            <a:ext cx="734901" cy="1254830"/>
            <a:chOff x="0" y="0"/>
            <a:chExt cx="979868" cy="1673107"/>
          </a:xfrm>
        </p:grpSpPr>
        <p:grpSp>
          <p:nvGrpSpPr>
            <p:cNvPr name="Group 20" id="20"/>
            <p:cNvGrpSpPr/>
            <p:nvPr/>
          </p:nvGrpSpPr>
          <p:grpSpPr>
            <a:xfrm rot="0">
              <a:off x="0" y="0"/>
              <a:ext cx="979868" cy="979449"/>
              <a:chOff x="0" y="0"/>
              <a:chExt cx="979868" cy="979449"/>
            </a:xfrm>
          </p:grpSpPr>
          <p:sp>
            <p:nvSpPr>
              <p:cNvPr name="Freeform 21" id="21"/>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F3884A"/>
                </a:solidFill>
                <a:prstDash val="solid"/>
                <a:miter/>
              </a:ln>
            </p:spPr>
          </p:sp>
        </p:grpSp>
        <p:sp>
          <p:nvSpPr>
            <p:cNvPr name="AutoShape 22" id="22"/>
            <p:cNvSpPr/>
            <p:nvPr/>
          </p:nvSpPr>
          <p:spPr>
            <a:xfrm>
              <a:off x="489934" y="0"/>
              <a:ext cx="0" cy="1673107"/>
            </a:xfrm>
            <a:prstGeom prst="line">
              <a:avLst/>
            </a:prstGeom>
            <a:ln cap="rnd" w="76200">
              <a:solidFill>
                <a:srgbClr val="F3884A"/>
              </a:solidFill>
              <a:prstDash val="solid"/>
              <a:headEnd type="none" len="sm" w="sm"/>
              <a:tailEnd type="none" len="sm" w="sm"/>
            </a:ln>
          </p:spPr>
        </p:sp>
      </p:grpSp>
      <p:sp>
        <p:nvSpPr>
          <p:cNvPr name="Freeform 23" id="23"/>
          <p:cNvSpPr/>
          <p:nvPr/>
        </p:nvSpPr>
        <p:spPr>
          <a:xfrm flipH="false" flipV="false" rot="0">
            <a:off x="14453297" y="-536656"/>
            <a:ext cx="2900112" cy="3483671"/>
          </a:xfrm>
          <a:custGeom>
            <a:avLst/>
            <a:gdLst/>
            <a:ahLst/>
            <a:cxnLst/>
            <a:rect r="r" b="b" t="t" l="l"/>
            <a:pathLst>
              <a:path h="3483671" w="2900112">
                <a:moveTo>
                  <a:pt x="0" y="0"/>
                </a:moveTo>
                <a:lnTo>
                  <a:pt x="2900111" y="0"/>
                </a:lnTo>
                <a:lnTo>
                  <a:pt x="2900111" y="3483671"/>
                </a:lnTo>
                <a:lnTo>
                  <a:pt x="0" y="3483671"/>
                </a:lnTo>
                <a:lnTo>
                  <a:pt x="0" y="0"/>
                </a:lnTo>
                <a:close/>
              </a:path>
            </a:pathLst>
          </a:custGeom>
          <a:blipFill>
            <a:blip r:embed="rId5"/>
            <a:stretch>
              <a:fillRect l="0" t="0" r="0" b="0"/>
            </a:stretch>
          </a:blipFill>
        </p:spPr>
      </p:sp>
      <p:grpSp>
        <p:nvGrpSpPr>
          <p:cNvPr name="Group 24" id="24"/>
          <p:cNvGrpSpPr/>
          <p:nvPr/>
        </p:nvGrpSpPr>
        <p:grpSpPr>
          <a:xfrm rot="510000">
            <a:off x="14410703" y="2690393"/>
            <a:ext cx="2957815" cy="47813"/>
            <a:chOff x="0" y="0"/>
            <a:chExt cx="779013" cy="12593"/>
          </a:xfrm>
        </p:grpSpPr>
        <p:sp>
          <p:nvSpPr>
            <p:cNvPr name="Freeform 25" id="25"/>
            <p:cNvSpPr/>
            <p:nvPr/>
          </p:nvSpPr>
          <p:spPr>
            <a:xfrm flipH="false" flipV="false" rot="0">
              <a:off x="0" y="0"/>
              <a:ext cx="779013" cy="12593"/>
            </a:xfrm>
            <a:custGeom>
              <a:avLst/>
              <a:gdLst/>
              <a:ahLst/>
              <a:cxnLst/>
              <a:rect r="r" b="b" t="t" l="l"/>
              <a:pathLst>
                <a:path h="12593" w="779013">
                  <a:moveTo>
                    <a:pt x="6296" y="0"/>
                  </a:moveTo>
                  <a:lnTo>
                    <a:pt x="772717" y="0"/>
                  </a:lnTo>
                  <a:cubicBezTo>
                    <a:pt x="776194" y="0"/>
                    <a:pt x="779013" y="2819"/>
                    <a:pt x="779013" y="6296"/>
                  </a:cubicBezTo>
                  <a:lnTo>
                    <a:pt x="779013" y="6296"/>
                  </a:lnTo>
                  <a:cubicBezTo>
                    <a:pt x="779013" y="9774"/>
                    <a:pt x="776194" y="12593"/>
                    <a:pt x="772717" y="12593"/>
                  </a:cubicBezTo>
                  <a:lnTo>
                    <a:pt x="6296" y="12593"/>
                  </a:lnTo>
                  <a:cubicBezTo>
                    <a:pt x="2819" y="12593"/>
                    <a:pt x="0" y="9774"/>
                    <a:pt x="0" y="6296"/>
                  </a:cubicBezTo>
                  <a:lnTo>
                    <a:pt x="0" y="6296"/>
                  </a:lnTo>
                  <a:cubicBezTo>
                    <a:pt x="0" y="2819"/>
                    <a:pt x="2819" y="0"/>
                    <a:pt x="6296" y="0"/>
                  </a:cubicBezTo>
                  <a:close/>
                </a:path>
              </a:pathLst>
            </a:custGeom>
            <a:solidFill>
              <a:srgbClr val="FFFFFF"/>
            </a:solidFill>
          </p:spPr>
        </p:sp>
        <p:sp>
          <p:nvSpPr>
            <p:cNvPr name="TextBox 26" id="26"/>
            <p:cNvSpPr txBox="true"/>
            <p:nvPr/>
          </p:nvSpPr>
          <p:spPr>
            <a:xfrm>
              <a:off x="0" y="-47625"/>
              <a:ext cx="779013" cy="60218"/>
            </a:xfrm>
            <a:prstGeom prst="rect">
              <a:avLst/>
            </a:prstGeom>
          </p:spPr>
          <p:txBody>
            <a:bodyPr anchor="ctr" rtlCol="false" tIns="50800" lIns="50800" bIns="50800" rIns="50800"/>
            <a:lstStyle/>
            <a:p>
              <a:pPr algn="ctr">
                <a:lnSpc>
                  <a:spcPts val="2800"/>
                </a:lnSpc>
              </a:pPr>
            </a:p>
          </p:txBody>
        </p:sp>
      </p:grpSp>
      <p:sp>
        <p:nvSpPr>
          <p:cNvPr name="Freeform 27" id="27"/>
          <p:cNvSpPr/>
          <p:nvPr/>
        </p:nvSpPr>
        <p:spPr>
          <a:xfrm flipH="false" flipV="false" rot="0">
            <a:off x="11953870" y="1591788"/>
            <a:ext cx="2900112" cy="3483671"/>
          </a:xfrm>
          <a:custGeom>
            <a:avLst/>
            <a:gdLst/>
            <a:ahLst/>
            <a:cxnLst/>
            <a:rect r="r" b="b" t="t" l="l"/>
            <a:pathLst>
              <a:path h="3483671" w="2900112">
                <a:moveTo>
                  <a:pt x="0" y="0"/>
                </a:moveTo>
                <a:lnTo>
                  <a:pt x="2900112" y="0"/>
                </a:lnTo>
                <a:lnTo>
                  <a:pt x="2900112" y="3483671"/>
                </a:lnTo>
                <a:lnTo>
                  <a:pt x="0" y="3483671"/>
                </a:lnTo>
                <a:lnTo>
                  <a:pt x="0" y="0"/>
                </a:lnTo>
                <a:close/>
              </a:path>
            </a:pathLst>
          </a:custGeom>
          <a:blipFill>
            <a:blip r:embed="rId5"/>
            <a:stretch>
              <a:fillRect l="0" t="0" r="0" b="0"/>
            </a:stretch>
          </a:blipFill>
        </p:spPr>
      </p:sp>
      <p:grpSp>
        <p:nvGrpSpPr>
          <p:cNvPr name="Group 28" id="28"/>
          <p:cNvGrpSpPr/>
          <p:nvPr/>
        </p:nvGrpSpPr>
        <p:grpSpPr>
          <a:xfrm rot="510000">
            <a:off x="11911276" y="4829728"/>
            <a:ext cx="2957815" cy="47813"/>
            <a:chOff x="0" y="0"/>
            <a:chExt cx="779013" cy="12593"/>
          </a:xfrm>
        </p:grpSpPr>
        <p:sp>
          <p:nvSpPr>
            <p:cNvPr name="Freeform 29" id="29"/>
            <p:cNvSpPr/>
            <p:nvPr/>
          </p:nvSpPr>
          <p:spPr>
            <a:xfrm flipH="false" flipV="false" rot="0">
              <a:off x="0" y="0"/>
              <a:ext cx="779013" cy="12593"/>
            </a:xfrm>
            <a:custGeom>
              <a:avLst/>
              <a:gdLst/>
              <a:ahLst/>
              <a:cxnLst/>
              <a:rect r="r" b="b" t="t" l="l"/>
              <a:pathLst>
                <a:path h="12593" w="779013">
                  <a:moveTo>
                    <a:pt x="6296" y="0"/>
                  </a:moveTo>
                  <a:lnTo>
                    <a:pt x="772717" y="0"/>
                  </a:lnTo>
                  <a:cubicBezTo>
                    <a:pt x="776194" y="0"/>
                    <a:pt x="779013" y="2819"/>
                    <a:pt x="779013" y="6296"/>
                  </a:cubicBezTo>
                  <a:lnTo>
                    <a:pt x="779013" y="6296"/>
                  </a:lnTo>
                  <a:cubicBezTo>
                    <a:pt x="779013" y="9774"/>
                    <a:pt x="776194" y="12593"/>
                    <a:pt x="772717" y="12593"/>
                  </a:cubicBezTo>
                  <a:lnTo>
                    <a:pt x="6296" y="12593"/>
                  </a:lnTo>
                  <a:cubicBezTo>
                    <a:pt x="2819" y="12593"/>
                    <a:pt x="0" y="9774"/>
                    <a:pt x="0" y="6296"/>
                  </a:cubicBezTo>
                  <a:lnTo>
                    <a:pt x="0" y="6296"/>
                  </a:lnTo>
                  <a:cubicBezTo>
                    <a:pt x="0" y="2819"/>
                    <a:pt x="2819" y="0"/>
                    <a:pt x="6296" y="0"/>
                  </a:cubicBezTo>
                  <a:close/>
                </a:path>
              </a:pathLst>
            </a:custGeom>
            <a:solidFill>
              <a:srgbClr val="FFFFFF"/>
            </a:solidFill>
          </p:spPr>
        </p:sp>
        <p:sp>
          <p:nvSpPr>
            <p:cNvPr name="TextBox 30" id="30"/>
            <p:cNvSpPr txBox="true"/>
            <p:nvPr/>
          </p:nvSpPr>
          <p:spPr>
            <a:xfrm>
              <a:off x="0" y="-47625"/>
              <a:ext cx="779013" cy="60218"/>
            </a:xfrm>
            <a:prstGeom prst="rect">
              <a:avLst/>
            </a:prstGeom>
          </p:spPr>
          <p:txBody>
            <a:bodyPr anchor="ctr" rtlCol="false" tIns="50800" lIns="50800" bIns="50800" rIns="50800"/>
            <a:lstStyle/>
            <a:p>
              <a:pPr algn="ctr">
                <a:lnSpc>
                  <a:spcPts val="2800"/>
                </a:lnSpc>
              </a:pPr>
            </a:p>
          </p:txBody>
        </p:sp>
      </p:grpSp>
      <p:sp>
        <p:nvSpPr>
          <p:cNvPr name="Freeform 31" id="31"/>
          <p:cNvSpPr/>
          <p:nvPr/>
        </p:nvSpPr>
        <p:spPr>
          <a:xfrm flipH="false" flipV="false" rot="0">
            <a:off x="9437365" y="3746343"/>
            <a:ext cx="2900112" cy="3483671"/>
          </a:xfrm>
          <a:custGeom>
            <a:avLst/>
            <a:gdLst/>
            <a:ahLst/>
            <a:cxnLst/>
            <a:rect r="r" b="b" t="t" l="l"/>
            <a:pathLst>
              <a:path h="3483671" w="2900112">
                <a:moveTo>
                  <a:pt x="0" y="0"/>
                </a:moveTo>
                <a:lnTo>
                  <a:pt x="2900112" y="0"/>
                </a:lnTo>
                <a:lnTo>
                  <a:pt x="2900112" y="3483671"/>
                </a:lnTo>
                <a:lnTo>
                  <a:pt x="0" y="3483671"/>
                </a:lnTo>
                <a:lnTo>
                  <a:pt x="0" y="0"/>
                </a:lnTo>
                <a:close/>
              </a:path>
            </a:pathLst>
          </a:custGeom>
          <a:blipFill>
            <a:blip r:embed="rId5"/>
            <a:stretch>
              <a:fillRect l="0" t="0" r="0" b="0"/>
            </a:stretch>
          </a:blipFill>
        </p:spPr>
      </p:sp>
      <p:grpSp>
        <p:nvGrpSpPr>
          <p:cNvPr name="Group 32" id="32"/>
          <p:cNvGrpSpPr/>
          <p:nvPr/>
        </p:nvGrpSpPr>
        <p:grpSpPr>
          <a:xfrm rot="5400000">
            <a:off x="10805845" y="5695183"/>
            <a:ext cx="3044026" cy="47625"/>
            <a:chOff x="0" y="0"/>
            <a:chExt cx="801719" cy="12543"/>
          </a:xfrm>
        </p:grpSpPr>
        <p:sp>
          <p:nvSpPr>
            <p:cNvPr name="Freeform 33" id="33"/>
            <p:cNvSpPr/>
            <p:nvPr/>
          </p:nvSpPr>
          <p:spPr>
            <a:xfrm flipH="false" flipV="false" rot="0">
              <a:off x="0" y="0"/>
              <a:ext cx="801719" cy="12543"/>
            </a:xfrm>
            <a:custGeom>
              <a:avLst/>
              <a:gdLst/>
              <a:ahLst/>
              <a:cxnLst/>
              <a:rect r="r" b="b" t="t" l="l"/>
              <a:pathLst>
                <a:path h="12543" w="801719">
                  <a:moveTo>
                    <a:pt x="6272" y="0"/>
                  </a:moveTo>
                  <a:lnTo>
                    <a:pt x="795447" y="0"/>
                  </a:lnTo>
                  <a:cubicBezTo>
                    <a:pt x="798911" y="0"/>
                    <a:pt x="801719" y="2808"/>
                    <a:pt x="801719" y="6272"/>
                  </a:cubicBezTo>
                  <a:lnTo>
                    <a:pt x="801719" y="6272"/>
                  </a:lnTo>
                  <a:cubicBezTo>
                    <a:pt x="801719" y="7935"/>
                    <a:pt x="801058" y="9530"/>
                    <a:pt x="799882" y="10706"/>
                  </a:cubicBezTo>
                  <a:cubicBezTo>
                    <a:pt x="798706" y="11882"/>
                    <a:pt x="797111" y="12543"/>
                    <a:pt x="795447" y="12543"/>
                  </a:cubicBezTo>
                  <a:lnTo>
                    <a:pt x="6272" y="12543"/>
                  </a:lnTo>
                  <a:cubicBezTo>
                    <a:pt x="4608" y="12543"/>
                    <a:pt x="3013" y="11882"/>
                    <a:pt x="1837" y="10706"/>
                  </a:cubicBezTo>
                  <a:cubicBezTo>
                    <a:pt x="661" y="9530"/>
                    <a:pt x="0" y="7935"/>
                    <a:pt x="0" y="6272"/>
                  </a:cubicBezTo>
                  <a:lnTo>
                    <a:pt x="0" y="6272"/>
                  </a:lnTo>
                  <a:cubicBezTo>
                    <a:pt x="0" y="4608"/>
                    <a:pt x="661" y="3013"/>
                    <a:pt x="1837" y="1837"/>
                  </a:cubicBezTo>
                  <a:cubicBezTo>
                    <a:pt x="3013" y="661"/>
                    <a:pt x="4608" y="0"/>
                    <a:pt x="6272" y="0"/>
                  </a:cubicBezTo>
                  <a:close/>
                </a:path>
              </a:pathLst>
            </a:custGeom>
            <a:solidFill>
              <a:srgbClr val="FFFFFF"/>
            </a:solidFill>
          </p:spPr>
        </p:sp>
        <p:sp>
          <p:nvSpPr>
            <p:cNvPr name="TextBox 34" id="34"/>
            <p:cNvSpPr txBox="true"/>
            <p:nvPr/>
          </p:nvSpPr>
          <p:spPr>
            <a:xfrm>
              <a:off x="0" y="-47625"/>
              <a:ext cx="801719" cy="60168"/>
            </a:xfrm>
            <a:prstGeom prst="rect">
              <a:avLst/>
            </a:prstGeom>
          </p:spPr>
          <p:txBody>
            <a:bodyPr anchor="ctr" rtlCol="false" tIns="50800" lIns="50800" bIns="50800" rIns="50800"/>
            <a:lstStyle/>
            <a:p>
              <a:pPr algn="ctr">
                <a:lnSpc>
                  <a:spcPts val="2800"/>
                </a:lnSpc>
              </a:pPr>
            </a:p>
          </p:txBody>
        </p:sp>
      </p:grpSp>
      <p:sp>
        <p:nvSpPr>
          <p:cNvPr name="AutoShape 35" id="35"/>
          <p:cNvSpPr/>
          <p:nvPr/>
        </p:nvSpPr>
        <p:spPr>
          <a:xfrm flipV="true">
            <a:off x="12304046" y="3361917"/>
            <a:ext cx="1061781" cy="902602"/>
          </a:xfrm>
          <a:prstGeom prst="line">
            <a:avLst/>
          </a:prstGeom>
          <a:ln cap="rnd" w="38100">
            <a:solidFill>
              <a:srgbClr val="000000"/>
            </a:solidFill>
            <a:prstDash val="solid"/>
            <a:headEnd type="none" len="sm" w="sm"/>
            <a:tailEnd type="none" len="sm" w="sm"/>
          </a:ln>
        </p:spPr>
      </p:sp>
      <p:grpSp>
        <p:nvGrpSpPr>
          <p:cNvPr name="Group 36" id="36"/>
          <p:cNvGrpSpPr/>
          <p:nvPr/>
        </p:nvGrpSpPr>
        <p:grpSpPr>
          <a:xfrm rot="510000">
            <a:off x="9399440" y="6984387"/>
            <a:ext cx="2957815" cy="47813"/>
            <a:chOff x="0" y="0"/>
            <a:chExt cx="779013" cy="12593"/>
          </a:xfrm>
        </p:grpSpPr>
        <p:sp>
          <p:nvSpPr>
            <p:cNvPr name="Freeform 37" id="37"/>
            <p:cNvSpPr/>
            <p:nvPr/>
          </p:nvSpPr>
          <p:spPr>
            <a:xfrm flipH="false" flipV="false" rot="0">
              <a:off x="0" y="0"/>
              <a:ext cx="779013" cy="12593"/>
            </a:xfrm>
            <a:custGeom>
              <a:avLst/>
              <a:gdLst/>
              <a:ahLst/>
              <a:cxnLst/>
              <a:rect r="r" b="b" t="t" l="l"/>
              <a:pathLst>
                <a:path h="12593" w="779013">
                  <a:moveTo>
                    <a:pt x="6296" y="0"/>
                  </a:moveTo>
                  <a:lnTo>
                    <a:pt x="772717" y="0"/>
                  </a:lnTo>
                  <a:cubicBezTo>
                    <a:pt x="776194" y="0"/>
                    <a:pt x="779013" y="2819"/>
                    <a:pt x="779013" y="6296"/>
                  </a:cubicBezTo>
                  <a:lnTo>
                    <a:pt x="779013" y="6296"/>
                  </a:lnTo>
                  <a:cubicBezTo>
                    <a:pt x="779013" y="9774"/>
                    <a:pt x="776194" y="12593"/>
                    <a:pt x="772717" y="12593"/>
                  </a:cubicBezTo>
                  <a:lnTo>
                    <a:pt x="6296" y="12593"/>
                  </a:lnTo>
                  <a:cubicBezTo>
                    <a:pt x="2819" y="12593"/>
                    <a:pt x="0" y="9774"/>
                    <a:pt x="0" y="6296"/>
                  </a:cubicBezTo>
                  <a:lnTo>
                    <a:pt x="0" y="6296"/>
                  </a:lnTo>
                  <a:cubicBezTo>
                    <a:pt x="0" y="2819"/>
                    <a:pt x="2819" y="0"/>
                    <a:pt x="6296" y="0"/>
                  </a:cubicBezTo>
                  <a:close/>
                </a:path>
              </a:pathLst>
            </a:custGeom>
            <a:solidFill>
              <a:srgbClr val="FFFFFF"/>
            </a:solidFill>
          </p:spPr>
        </p:sp>
        <p:sp>
          <p:nvSpPr>
            <p:cNvPr name="TextBox 38" id="38"/>
            <p:cNvSpPr txBox="true"/>
            <p:nvPr/>
          </p:nvSpPr>
          <p:spPr>
            <a:xfrm>
              <a:off x="0" y="-47625"/>
              <a:ext cx="779013" cy="60218"/>
            </a:xfrm>
            <a:prstGeom prst="rect">
              <a:avLst/>
            </a:prstGeom>
          </p:spPr>
          <p:txBody>
            <a:bodyPr anchor="ctr" rtlCol="false" tIns="50800" lIns="50800" bIns="50800" rIns="50800"/>
            <a:lstStyle/>
            <a:p>
              <a:pPr algn="ctr">
                <a:lnSpc>
                  <a:spcPts val="2800"/>
                </a:lnSpc>
              </a:pPr>
            </a:p>
          </p:txBody>
        </p:sp>
      </p:grpSp>
      <p:grpSp>
        <p:nvGrpSpPr>
          <p:cNvPr name="Group 39" id="39"/>
          <p:cNvGrpSpPr/>
          <p:nvPr/>
        </p:nvGrpSpPr>
        <p:grpSpPr>
          <a:xfrm rot="5400000">
            <a:off x="13317681" y="3540525"/>
            <a:ext cx="3044026" cy="47625"/>
            <a:chOff x="0" y="0"/>
            <a:chExt cx="801719" cy="12543"/>
          </a:xfrm>
        </p:grpSpPr>
        <p:sp>
          <p:nvSpPr>
            <p:cNvPr name="Freeform 40" id="40"/>
            <p:cNvSpPr/>
            <p:nvPr/>
          </p:nvSpPr>
          <p:spPr>
            <a:xfrm flipH="false" flipV="false" rot="0">
              <a:off x="0" y="0"/>
              <a:ext cx="801719" cy="12543"/>
            </a:xfrm>
            <a:custGeom>
              <a:avLst/>
              <a:gdLst/>
              <a:ahLst/>
              <a:cxnLst/>
              <a:rect r="r" b="b" t="t" l="l"/>
              <a:pathLst>
                <a:path h="12543" w="801719">
                  <a:moveTo>
                    <a:pt x="6272" y="0"/>
                  </a:moveTo>
                  <a:lnTo>
                    <a:pt x="795447" y="0"/>
                  </a:lnTo>
                  <a:cubicBezTo>
                    <a:pt x="798911" y="0"/>
                    <a:pt x="801719" y="2808"/>
                    <a:pt x="801719" y="6272"/>
                  </a:cubicBezTo>
                  <a:lnTo>
                    <a:pt x="801719" y="6272"/>
                  </a:lnTo>
                  <a:cubicBezTo>
                    <a:pt x="801719" y="7935"/>
                    <a:pt x="801058" y="9530"/>
                    <a:pt x="799882" y="10706"/>
                  </a:cubicBezTo>
                  <a:cubicBezTo>
                    <a:pt x="798706" y="11882"/>
                    <a:pt x="797111" y="12543"/>
                    <a:pt x="795447" y="12543"/>
                  </a:cubicBezTo>
                  <a:lnTo>
                    <a:pt x="6272" y="12543"/>
                  </a:lnTo>
                  <a:cubicBezTo>
                    <a:pt x="4608" y="12543"/>
                    <a:pt x="3013" y="11882"/>
                    <a:pt x="1837" y="10706"/>
                  </a:cubicBezTo>
                  <a:cubicBezTo>
                    <a:pt x="661" y="9530"/>
                    <a:pt x="0" y="7935"/>
                    <a:pt x="0" y="6272"/>
                  </a:cubicBezTo>
                  <a:lnTo>
                    <a:pt x="0" y="6272"/>
                  </a:lnTo>
                  <a:cubicBezTo>
                    <a:pt x="0" y="4608"/>
                    <a:pt x="661" y="3013"/>
                    <a:pt x="1837" y="1837"/>
                  </a:cubicBezTo>
                  <a:cubicBezTo>
                    <a:pt x="3013" y="661"/>
                    <a:pt x="4608" y="0"/>
                    <a:pt x="6272" y="0"/>
                  </a:cubicBezTo>
                  <a:close/>
                </a:path>
              </a:pathLst>
            </a:custGeom>
            <a:solidFill>
              <a:srgbClr val="FFFFFF"/>
            </a:solidFill>
          </p:spPr>
        </p:sp>
        <p:sp>
          <p:nvSpPr>
            <p:cNvPr name="TextBox 41" id="41"/>
            <p:cNvSpPr txBox="true"/>
            <p:nvPr/>
          </p:nvSpPr>
          <p:spPr>
            <a:xfrm>
              <a:off x="0" y="-47625"/>
              <a:ext cx="801719" cy="60168"/>
            </a:xfrm>
            <a:prstGeom prst="rect">
              <a:avLst/>
            </a:prstGeom>
          </p:spPr>
          <p:txBody>
            <a:bodyPr anchor="ctr" rtlCol="false" tIns="50800" lIns="50800" bIns="50800" rIns="50800"/>
            <a:lstStyle/>
            <a:p>
              <a:pPr algn="ctr">
                <a:lnSpc>
                  <a:spcPts val="2800"/>
                </a:lnSpc>
              </a:pPr>
            </a:p>
          </p:txBody>
        </p:sp>
      </p:grpSp>
      <p:sp>
        <p:nvSpPr>
          <p:cNvPr name="AutoShape 42" id="42"/>
          <p:cNvSpPr/>
          <p:nvPr/>
        </p:nvSpPr>
        <p:spPr>
          <a:xfrm flipV="true">
            <a:off x="14815882" y="1231849"/>
            <a:ext cx="1064611" cy="901761"/>
          </a:xfrm>
          <a:prstGeom prst="line">
            <a:avLst/>
          </a:prstGeom>
          <a:ln cap="rnd" w="38100">
            <a:solidFill>
              <a:srgbClr val="000000"/>
            </a:solidFill>
            <a:prstDash val="solid"/>
            <a:headEnd type="none" len="sm" w="sm"/>
            <a:tailEnd type="none" len="sm" w="sm"/>
          </a:ln>
        </p:spPr>
      </p:sp>
      <p:grpSp>
        <p:nvGrpSpPr>
          <p:cNvPr name="Group 43" id="43"/>
          <p:cNvGrpSpPr/>
          <p:nvPr/>
        </p:nvGrpSpPr>
        <p:grpSpPr>
          <a:xfrm rot="5400000">
            <a:off x="15817108" y="1401189"/>
            <a:ext cx="3044026" cy="47625"/>
            <a:chOff x="0" y="0"/>
            <a:chExt cx="801719" cy="12543"/>
          </a:xfrm>
        </p:grpSpPr>
        <p:sp>
          <p:nvSpPr>
            <p:cNvPr name="Freeform 44" id="44"/>
            <p:cNvSpPr/>
            <p:nvPr/>
          </p:nvSpPr>
          <p:spPr>
            <a:xfrm flipH="false" flipV="false" rot="0">
              <a:off x="0" y="0"/>
              <a:ext cx="801719" cy="12543"/>
            </a:xfrm>
            <a:custGeom>
              <a:avLst/>
              <a:gdLst/>
              <a:ahLst/>
              <a:cxnLst/>
              <a:rect r="r" b="b" t="t" l="l"/>
              <a:pathLst>
                <a:path h="12543" w="801719">
                  <a:moveTo>
                    <a:pt x="6272" y="0"/>
                  </a:moveTo>
                  <a:lnTo>
                    <a:pt x="795447" y="0"/>
                  </a:lnTo>
                  <a:cubicBezTo>
                    <a:pt x="798911" y="0"/>
                    <a:pt x="801719" y="2808"/>
                    <a:pt x="801719" y="6272"/>
                  </a:cubicBezTo>
                  <a:lnTo>
                    <a:pt x="801719" y="6272"/>
                  </a:lnTo>
                  <a:cubicBezTo>
                    <a:pt x="801719" y="7935"/>
                    <a:pt x="801058" y="9530"/>
                    <a:pt x="799882" y="10706"/>
                  </a:cubicBezTo>
                  <a:cubicBezTo>
                    <a:pt x="798706" y="11882"/>
                    <a:pt x="797111" y="12543"/>
                    <a:pt x="795447" y="12543"/>
                  </a:cubicBezTo>
                  <a:lnTo>
                    <a:pt x="6272" y="12543"/>
                  </a:lnTo>
                  <a:cubicBezTo>
                    <a:pt x="4608" y="12543"/>
                    <a:pt x="3013" y="11882"/>
                    <a:pt x="1837" y="10706"/>
                  </a:cubicBezTo>
                  <a:cubicBezTo>
                    <a:pt x="661" y="9530"/>
                    <a:pt x="0" y="7935"/>
                    <a:pt x="0" y="6272"/>
                  </a:cubicBezTo>
                  <a:lnTo>
                    <a:pt x="0" y="6272"/>
                  </a:lnTo>
                  <a:cubicBezTo>
                    <a:pt x="0" y="4608"/>
                    <a:pt x="661" y="3013"/>
                    <a:pt x="1837" y="1837"/>
                  </a:cubicBezTo>
                  <a:cubicBezTo>
                    <a:pt x="3013" y="661"/>
                    <a:pt x="4608" y="0"/>
                    <a:pt x="6272" y="0"/>
                  </a:cubicBezTo>
                  <a:close/>
                </a:path>
              </a:pathLst>
            </a:custGeom>
            <a:solidFill>
              <a:srgbClr val="FFFFFF"/>
            </a:solidFill>
          </p:spPr>
        </p:sp>
        <p:sp>
          <p:nvSpPr>
            <p:cNvPr name="TextBox 45" id="45"/>
            <p:cNvSpPr txBox="true"/>
            <p:nvPr/>
          </p:nvSpPr>
          <p:spPr>
            <a:xfrm>
              <a:off x="0" y="-47625"/>
              <a:ext cx="801719" cy="60168"/>
            </a:xfrm>
            <a:prstGeom prst="rect">
              <a:avLst/>
            </a:prstGeom>
          </p:spPr>
          <p:txBody>
            <a:bodyPr anchor="ctr" rtlCol="false" tIns="50800" lIns="50800" bIns="50800" rIns="50800"/>
            <a:lstStyle/>
            <a:p>
              <a:pPr algn="ctr">
                <a:lnSpc>
                  <a:spcPts val="2800"/>
                </a:lnSpc>
              </a:pPr>
            </a:p>
          </p:txBody>
        </p:sp>
      </p:grpSp>
      <p:sp>
        <p:nvSpPr>
          <p:cNvPr name="TextBox 46" id="46"/>
          <p:cNvSpPr txBox="true"/>
          <p:nvPr/>
        </p:nvSpPr>
        <p:spPr>
          <a:xfrm rot="0">
            <a:off x="836800" y="2548509"/>
            <a:ext cx="10389820" cy="57150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15 slices at depths between X = 200 - 1000 g/cm</a:t>
            </a:r>
            <a:r>
              <a:rPr lang="en-US" sz="3373">
                <a:solidFill>
                  <a:srgbClr val="000000"/>
                </a:solidFill>
                <a:latin typeface="Calibri (MS)"/>
                <a:ea typeface="Calibri (MS)"/>
                <a:cs typeface="Calibri (MS)"/>
                <a:sym typeface="Calibri (MS)"/>
              </a:rPr>
              <a:t>2</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Determine maximum points</a:t>
            </a:r>
          </a:p>
        </p:txBody>
      </p:sp>
      <p:sp>
        <p:nvSpPr>
          <p:cNvPr name="AutoShape 47" id="47"/>
          <p:cNvSpPr/>
          <p:nvPr/>
        </p:nvSpPr>
        <p:spPr>
          <a:xfrm flipV="true">
            <a:off x="6173594" y="5488179"/>
            <a:ext cx="4684569" cy="3970534"/>
          </a:xfrm>
          <a:prstGeom prst="line">
            <a:avLst/>
          </a:prstGeom>
          <a:ln cap="rnd" w="38100">
            <a:solidFill>
              <a:srgbClr val="000000"/>
            </a:solidFill>
            <a:prstDash val="solid"/>
            <a:headEnd type="none" len="sm" w="sm"/>
            <a:tailEnd type="none" len="sm" w="sm"/>
          </a:ln>
        </p:spPr>
      </p:sp>
    </p:spTree>
  </p:cSld>
  <p:clrMapOvr>
    <a:masterClrMapping/>
  </p:clrMapOvr>
  <p:transition spd="fast">
    <p:fade/>
  </p:transition>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TextBox 5" id="5"/>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sp>
        <p:nvSpPr>
          <p:cNvPr name="TextBox 6" id="6"/>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17</a:t>
            </a:r>
          </a:p>
        </p:txBody>
      </p:sp>
      <p:grpSp>
        <p:nvGrpSpPr>
          <p:cNvPr name="Group 7" id="7"/>
          <p:cNvGrpSpPr/>
          <p:nvPr/>
        </p:nvGrpSpPr>
        <p:grpSpPr>
          <a:xfrm rot="0">
            <a:off x="4054145" y="8204111"/>
            <a:ext cx="734901" cy="1254830"/>
            <a:chOff x="0" y="0"/>
            <a:chExt cx="979868" cy="1673107"/>
          </a:xfrm>
        </p:grpSpPr>
        <p:grpSp>
          <p:nvGrpSpPr>
            <p:cNvPr name="Group 8" id="8"/>
            <p:cNvGrpSpPr/>
            <p:nvPr/>
          </p:nvGrpSpPr>
          <p:grpSpPr>
            <a:xfrm rot="0">
              <a:off x="0" y="0"/>
              <a:ext cx="979868" cy="979449"/>
              <a:chOff x="0" y="0"/>
              <a:chExt cx="979868" cy="979449"/>
            </a:xfrm>
          </p:grpSpPr>
          <p:sp>
            <p:nvSpPr>
              <p:cNvPr name="Freeform 9" id="9"/>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7F7F7F"/>
                </a:solidFill>
                <a:prstDash val="solid"/>
                <a:miter/>
              </a:ln>
            </p:spPr>
          </p:sp>
        </p:grpSp>
        <p:sp>
          <p:nvSpPr>
            <p:cNvPr name="AutoShape 10" id="10"/>
            <p:cNvSpPr/>
            <p:nvPr/>
          </p:nvSpPr>
          <p:spPr>
            <a:xfrm>
              <a:off x="489934" y="0"/>
              <a:ext cx="0" cy="1673107"/>
            </a:xfrm>
            <a:prstGeom prst="line">
              <a:avLst/>
            </a:prstGeom>
            <a:ln cap="rnd" w="76200">
              <a:solidFill>
                <a:srgbClr val="7F7F7F"/>
              </a:solidFill>
              <a:prstDash val="solid"/>
              <a:headEnd type="none" len="sm" w="sm"/>
              <a:tailEnd type="none" len="sm" w="sm"/>
            </a:ln>
          </p:spPr>
        </p:sp>
      </p:grpSp>
      <p:grpSp>
        <p:nvGrpSpPr>
          <p:cNvPr name="Group 11" id="11"/>
          <p:cNvGrpSpPr/>
          <p:nvPr/>
        </p:nvGrpSpPr>
        <p:grpSpPr>
          <a:xfrm rot="0">
            <a:off x="5231663" y="8203882"/>
            <a:ext cx="734901" cy="1254830"/>
            <a:chOff x="0" y="0"/>
            <a:chExt cx="979868" cy="1673107"/>
          </a:xfrm>
        </p:grpSpPr>
        <p:grpSp>
          <p:nvGrpSpPr>
            <p:cNvPr name="Group 12" id="12"/>
            <p:cNvGrpSpPr/>
            <p:nvPr/>
          </p:nvGrpSpPr>
          <p:grpSpPr>
            <a:xfrm rot="0">
              <a:off x="0" y="0"/>
              <a:ext cx="979868" cy="979449"/>
              <a:chOff x="0" y="0"/>
              <a:chExt cx="979868" cy="979449"/>
            </a:xfrm>
          </p:grpSpPr>
          <p:sp>
            <p:nvSpPr>
              <p:cNvPr name="Freeform 13" id="13"/>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00B0F0"/>
                </a:solidFill>
                <a:prstDash val="solid"/>
                <a:miter/>
              </a:ln>
            </p:spPr>
          </p:sp>
        </p:grpSp>
        <p:sp>
          <p:nvSpPr>
            <p:cNvPr name="AutoShape 14" id="14"/>
            <p:cNvSpPr/>
            <p:nvPr/>
          </p:nvSpPr>
          <p:spPr>
            <a:xfrm>
              <a:off x="489934" y="0"/>
              <a:ext cx="0" cy="1673107"/>
            </a:xfrm>
            <a:prstGeom prst="line">
              <a:avLst/>
            </a:prstGeom>
            <a:ln cap="rnd" w="76200">
              <a:solidFill>
                <a:srgbClr val="00B0F0"/>
              </a:solidFill>
              <a:prstDash val="solid"/>
              <a:headEnd type="none" len="sm" w="sm"/>
              <a:tailEnd type="none" len="sm" w="sm"/>
            </a:ln>
          </p:spPr>
        </p:sp>
      </p:grpSp>
      <p:grpSp>
        <p:nvGrpSpPr>
          <p:cNvPr name="Group 15" id="15"/>
          <p:cNvGrpSpPr/>
          <p:nvPr/>
        </p:nvGrpSpPr>
        <p:grpSpPr>
          <a:xfrm rot="0">
            <a:off x="8740564" y="8203882"/>
            <a:ext cx="734901" cy="1254830"/>
            <a:chOff x="0" y="0"/>
            <a:chExt cx="979868" cy="1673107"/>
          </a:xfrm>
        </p:grpSpPr>
        <p:grpSp>
          <p:nvGrpSpPr>
            <p:cNvPr name="Group 16" id="16"/>
            <p:cNvGrpSpPr/>
            <p:nvPr/>
          </p:nvGrpSpPr>
          <p:grpSpPr>
            <a:xfrm rot="0">
              <a:off x="0" y="0"/>
              <a:ext cx="979868" cy="979449"/>
              <a:chOff x="0" y="0"/>
              <a:chExt cx="979868" cy="979449"/>
            </a:xfrm>
          </p:grpSpPr>
          <p:sp>
            <p:nvSpPr>
              <p:cNvPr name="Freeform 17" id="17"/>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F3884A"/>
                </a:solidFill>
                <a:prstDash val="solid"/>
                <a:miter/>
              </a:ln>
            </p:spPr>
          </p:sp>
        </p:grpSp>
        <p:sp>
          <p:nvSpPr>
            <p:cNvPr name="AutoShape 18" id="18"/>
            <p:cNvSpPr/>
            <p:nvPr/>
          </p:nvSpPr>
          <p:spPr>
            <a:xfrm>
              <a:off x="489934" y="0"/>
              <a:ext cx="0" cy="1673107"/>
            </a:xfrm>
            <a:prstGeom prst="line">
              <a:avLst/>
            </a:prstGeom>
            <a:ln cap="rnd" w="76200">
              <a:solidFill>
                <a:srgbClr val="F3884A"/>
              </a:solidFill>
              <a:prstDash val="solid"/>
              <a:headEnd type="none" len="sm" w="sm"/>
              <a:tailEnd type="none" len="sm" w="sm"/>
            </a:ln>
          </p:spPr>
        </p:sp>
      </p:grpSp>
      <p:sp>
        <p:nvSpPr>
          <p:cNvPr name="Freeform 19" id="19"/>
          <p:cNvSpPr/>
          <p:nvPr/>
        </p:nvSpPr>
        <p:spPr>
          <a:xfrm flipH="false" flipV="false" rot="0">
            <a:off x="14453297" y="-536656"/>
            <a:ext cx="2900112" cy="3483671"/>
          </a:xfrm>
          <a:custGeom>
            <a:avLst/>
            <a:gdLst/>
            <a:ahLst/>
            <a:cxnLst/>
            <a:rect r="r" b="b" t="t" l="l"/>
            <a:pathLst>
              <a:path h="3483671" w="2900112">
                <a:moveTo>
                  <a:pt x="0" y="0"/>
                </a:moveTo>
                <a:lnTo>
                  <a:pt x="2900111" y="0"/>
                </a:lnTo>
                <a:lnTo>
                  <a:pt x="2900111" y="3483671"/>
                </a:lnTo>
                <a:lnTo>
                  <a:pt x="0" y="3483671"/>
                </a:lnTo>
                <a:lnTo>
                  <a:pt x="0" y="0"/>
                </a:lnTo>
                <a:close/>
              </a:path>
            </a:pathLst>
          </a:custGeom>
          <a:blipFill>
            <a:blip r:embed="rId5"/>
            <a:stretch>
              <a:fillRect l="0" t="0" r="0" b="0"/>
            </a:stretch>
          </a:blipFill>
        </p:spPr>
      </p:sp>
      <p:grpSp>
        <p:nvGrpSpPr>
          <p:cNvPr name="Group 20" id="20"/>
          <p:cNvGrpSpPr/>
          <p:nvPr/>
        </p:nvGrpSpPr>
        <p:grpSpPr>
          <a:xfrm rot="510000">
            <a:off x="14410703" y="2690393"/>
            <a:ext cx="2957815" cy="47813"/>
            <a:chOff x="0" y="0"/>
            <a:chExt cx="779013" cy="12593"/>
          </a:xfrm>
        </p:grpSpPr>
        <p:sp>
          <p:nvSpPr>
            <p:cNvPr name="Freeform 21" id="21"/>
            <p:cNvSpPr/>
            <p:nvPr/>
          </p:nvSpPr>
          <p:spPr>
            <a:xfrm flipH="false" flipV="false" rot="0">
              <a:off x="0" y="0"/>
              <a:ext cx="779013" cy="12593"/>
            </a:xfrm>
            <a:custGeom>
              <a:avLst/>
              <a:gdLst/>
              <a:ahLst/>
              <a:cxnLst/>
              <a:rect r="r" b="b" t="t" l="l"/>
              <a:pathLst>
                <a:path h="12593" w="779013">
                  <a:moveTo>
                    <a:pt x="6296" y="0"/>
                  </a:moveTo>
                  <a:lnTo>
                    <a:pt x="772717" y="0"/>
                  </a:lnTo>
                  <a:cubicBezTo>
                    <a:pt x="776194" y="0"/>
                    <a:pt x="779013" y="2819"/>
                    <a:pt x="779013" y="6296"/>
                  </a:cubicBezTo>
                  <a:lnTo>
                    <a:pt x="779013" y="6296"/>
                  </a:lnTo>
                  <a:cubicBezTo>
                    <a:pt x="779013" y="9774"/>
                    <a:pt x="776194" y="12593"/>
                    <a:pt x="772717" y="12593"/>
                  </a:cubicBezTo>
                  <a:lnTo>
                    <a:pt x="6296" y="12593"/>
                  </a:lnTo>
                  <a:cubicBezTo>
                    <a:pt x="2819" y="12593"/>
                    <a:pt x="0" y="9774"/>
                    <a:pt x="0" y="6296"/>
                  </a:cubicBezTo>
                  <a:lnTo>
                    <a:pt x="0" y="6296"/>
                  </a:lnTo>
                  <a:cubicBezTo>
                    <a:pt x="0" y="2819"/>
                    <a:pt x="2819" y="0"/>
                    <a:pt x="6296" y="0"/>
                  </a:cubicBezTo>
                  <a:close/>
                </a:path>
              </a:pathLst>
            </a:custGeom>
            <a:solidFill>
              <a:srgbClr val="FFFFFF"/>
            </a:solidFill>
          </p:spPr>
        </p:sp>
        <p:sp>
          <p:nvSpPr>
            <p:cNvPr name="TextBox 22" id="22"/>
            <p:cNvSpPr txBox="true"/>
            <p:nvPr/>
          </p:nvSpPr>
          <p:spPr>
            <a:xfrm>
              <a:off x="0" y="-47625"/>
              <a:ext cx="779013" cy="60218"/>
            </a:xfrm>
            <a:prstGeom prst="rect">
              <a:avLst/>
            </a:prstGeom>
          </p:spPr>
          <p:txBody>
            <a:bodyPr anchor="ctr" rtlCol="false" tIns="50800" lIns="50800" bIns="50800" rIns="50800"/>
            <a:lstStyle/>
            <a:p>
              <a:pPr algn="ctr">
                <a:lnSpc>
                  <a:spcPts val="2800"/>
                </a:lnSpc>
              </a:pPr>
            </a:p>
          </p:txBody>
        </p:sp>
      </p:grpSp>
      <p:sp>
        <p:nvSpPr>
          <p:cNvPr name="Freeform 23" id="23"/>
          <p:cNvSpPr/>
          <p:nvPr/>
        </p:nvSpPr>
        <p:spPr>
          <a:xfrm flipH="false" flipV="false" rot="0">
            <a:off x="11953870" y="1591788"/>
            <a:ext cx="2900112" cy="3483671"/>
          </a:xfrm>
          <a:custGeom>
            <a:avLst/>
            <a:gdLst/>
            <a:ahLst/>
            <a:cxnLst/>
            <a:rect r="r" b="b" t="t" l="l"/>
            <a:pathLst>
              <a:path h="3483671" w="2900112">
                <a:moveTo>
                  <a:pt x="0" y="0"/>
                </a:moveTo>
                <a:lnTo>
                  <a:pt x="2900112" y="0"/>
                </a:lnTo>
                <a:lnTo>
                  <a:pt x="2900112" y="3483671"/>
                </a:lnTo>
                <a:lnTo>
                  <a:pt x="0" y="3483671"/>
                </a:lnTo>
                <a:lnTo>
                  <a:pt x="0" y="0"/>
                </a:lnTo>
                <a:close/>
              </a:path>
            </a:pathLst>
          </a:custGeom>
          <a:blipFill>
            <a:blip r:embed="rId5"/>
            <a:stretch>
              <a:fillRect l="0" t="0" r="0" b="0"/>
            </a:stretch>
          </a:blipFill>
        </p:spPr>
      </p:sp>
      <p:grpSp>
        <p:nvGrpSpPr>
          <p:cNvPr name="Group 24" id="24"/>
          <p:cNvGrpSpPr/>
          <p:nvPr/>
        </p:nvGrpSpPr>
        <p:grpSpPr>
          <a:xfrm rot="510000">
            <a:off x="11911276" y="4829728"/>
            <a:ext cx="2957815" cy="47813"/>
            <a:chOff x="0" y="0"/>
            <a:chExt cx="779013" cy="12593"/>
          </a:xfrm>
        </p:grpSpPr>
        <p:sp>
          <p:nvSpPr>
            <p:cNvPr name="Freeform 25" id="25"/>
            <p:cNvSpPr/>
            <p:nvPr/>
          </p:nvSpPr>
          <p:spPr>
            <a:xfrm flipH="false" flipV="false" rot="0">
              <a:off x="0" y="0"/>
              <a:ext cx="779013" cy="12593"/>
            </a:xfrm>
            <a:custGeom>
              <a:avLst/>
              <a:gdLst/>
              <a:ahLst/>
              <a:cxnLst/>
              <a:rect r="r" b="b" t="t" l="l"/>
              <a:pathLst>
                <a:path h="12593" w="779013">
                  <a:moveTo>
                    <a:pt x="6296" y="0"/>
                  </a:moveTo>
                  <a:lnTo>
                    <a:pt x="772717" y="0"/>
                  </a:lnTo>
                  <a:cubicBezTo>
                    <a:pt x="776194" y="0"/>
                    <a:pt x="779013" y="2819"/>
                    <a:pt x="779013" y="6296"/>
                  </a:cubicBezTo>
                  <a:lnTo>
                    <a:pt x="779013" y="6296"/>
                  </a:lnTo>
                  <a:cubicBezTo>
                    <a:pt x="779013" y="9774"/>
                    <a:pt x="776194" y="12593"/>
                    <a:pt x="772717" y="12593"/>
                  </a:cubicBezTo>
                  <a:lnTo>
                    <a:pt x="6296" y="12593"/>
                  </a:lnTo>
                  <a:cubicBezTo>
                    <a:pt x="2819" y="12593"/>
                    <a:pt x="0" y="9774"/>
                    <a:pt x="0" y="6296"/>
                  </a:cubicBezTo>
                  <a:lnTo>
                    <a:pt x="0" y="6296"/>
                  </a:lnTo>
                  <a:cubicBezTo>
                    <a:pt x="0" y="2819"/>
                    <a:pt x="2819" y="0"/>
                    <a:pt x="6296" y="0"/>
                  </a:cubicBezTo>
                  <a:close/>
                </a:path>
              </a:pathLst>
            </a:custGeom>
            <a:solidFill>
              <a:srgbClr val="FFFFFF"/>
            </a:solidFill>
          </p:spPr>
        </p:sp>
        <p:sp>
          <p:nvSpPr>
            <p:cNvPr name="TextBox 26" id="26"/>
            <p:cNvSpPr txBox="true"/>
            <p:nvPr/>
          </p:nvSpPr>
          <p:spPr>
            <a:xfrm>
              <a:off x="0" y="-47625"/>
              <a:ext cx="779013" cy="60218"/>
            </a:xfrm>
            <a:prstGeom prst="rect">
              <a:avLst/>
            </a:prstGeom>
          </p:spPr>
          <p:txBody>
            <a:bodyPr anchor="ctr" rtlCol="false" tIns="50800" lIns="50800" bIns="50800" rIns="50800"/>
            <a:lstStyle/>
            <a:p>
              <a:pPr algn="ctr">
                <a:lnSpc>
                  <a:spcPts val="2800"/>
                </a:lnSpc>
              </a:pPr>
            </a:p>
          </p:txBody>
        </p:sp>
      </p:grpSp>
      <p:sp>
        <p:nvSpPr>
          <p:cNvPr name="Freeform 27" id="27"/>
          <p:cNvSpPr/>
          <p:nvPr/>
        </p:nvSpPr>
        <p:spPr>
          <a:xfrm flipH="false" flipV="false" rot="0">
            <a:off x="9437365" y="3746343"/>
            <a:ext cx="2900112" cy="3483671"/>
          </a:xfrm>
          <a:custGeom>
            <a:avLst/>
            <a:gdLst/>
            <a:ahLst/>
            <a:cxnLst/>
            <a:rect r="r" b="b" t="t" l="l"/>
            <a:pathLst>
              <a:path h="3483671" w="2900112">
                <a:moveTo>
                  <a:pt x="0" y="0"/>
                </a:moveTo>
                <a:lnTo>
                  <a:pt x="2900112" y="0"/>
                </a:lnTo>
                <a:lnTo>
                  <a:pt x="2900112" y="3483671"/>
                </a:lnTo>
                <a:lnTo>
                  <a:pt x="0" y="3483671"/>
                </a:lnTo>
                <a:lnTo>
                  <a:pt x="0" y="0"/>
                </a:lnTo>
                <a:close/>
              </a:path>
            </a:pathLst>
          </a:custGeom>
          <a:blipFill>
            <a:blip r:embed="rId5"/>
            <a:stretch>
              <a:fillRect l="0" t="0" r="0" b="0"/>
            </a:stretch>
          </a:blipFill>
        </p:spPr>
      </p:sp>
      <p:grpSp>
        <p:nvGrpSpPr>
          <p:cNvPr name="Group 28" id="28"/>
          <p:cNvGrpSpPr/>
          <p:nvPr/>
        </p:nvGrpSpPr>
        <p:grpSpPr>
          <a:xfrm rot="5400000">
            <a:off x="10805845" y="5695183"/>
            <a:ext cx="3044026" cy="47625"/>
            <a:chOff x="0" y="0"/>
            <a:chExt cx="801719" cy="12543"/>
          </a:xfrm>
        </p:grpSpPr>
        <p:sp>
          <p:nvSpPr>
            <p:cNvPr name="Freeform 29" id="29"/>
            <p:cNvSpPr/>
            <p:nvPr/>
          </p:nvSpPr>
          <p:spPr>
            <a:xfrm flipH="false" flipV="false" rot="0">
              <a:off x="0" y="0"/>
              <a:ext cx="801719" cy="12543"/>
            </a:xfrm>
            <a:custGeom>
              <a:avLst/>
              <a:gdLst/>
              <a:ahLst/>
              <a:cxnLst/>
              <a:rect r="r" b="b" t="t" l="l"/>
              <a:pathLst>
                <a:path h="12543" w="801719">
                  <a:moveTo>
                    <a:pt x="6272" y="0"/>
                  </a:moveTo>
                  <a:lnTo>
                    <a:pt x="795447" y="0"/>
                  </a:lnTo>
                  <a:cubicBezTo>
                    <a:pt x="798911" y="0"/>
                    <a:pt x="801719" y="2808"/>
                    <a:pt x="801719" y="6272"/>
                  </a:cubicBezTo>
                  <a:lnTo>
                    <a:pt x="801719" y="6272"/>
                  </a:lnTo>
                  <a:cubicBezTo>
                    <a:pt x="801719" y="7935"/>
                    <a:pt x="801058" y="9530"/>
                    <a:pt x="799882" y="10706"/>
                  </a:cubicBezTo>
                  <a:cubicBezTo>
                    <a:pt x="798706" y="11882"/>
                    <a:pt x="797111" y="12543"/>
                    <a:pt x="795447" y="12543"/>
                  </a:cubicBezTo>
                  <a:lnTo>
                    <a:pt x="6272" y="12543"/>
                  </a:lnTo>
                  <a:cubicBezTo>
                    <a:pt x="4608" y="12543"/>
                    <a:pt x="3013" y="11882"/>
                    <a:pt x="1837" y="10706"/>
                  </a:cubicBezTo>
                  <a:cubicBezTo>
                    <a:pt x="661" y="9530"/>
                    <a:pt x="0" y="7935"/>
                    <a:pt x="0" y="6272"/>
                  </a:cubicBezTo>
                  <a:lnTo>
                    <a:pt x="0" y="6272"/>
                  </a:lnTo>
                  <a:cubicBezTo>
                    <a:pt x="0" y="4608"/>
                    <a:pt x="661" y="3013"/>
                    <a:pt x="1837" y="1837"/>
                  </a:cubicBezTo>
                  <a:cubicBezTo>
                    <a:pt x="3013" y="661"/>
                    <a:pt x="4608" y="0"/>
                    <a:pt x="6272" y="0"/>
                  </a:cubicBezTo>
                  <a:close/>
                </a:path>
              </a:pathLst>
            </a:custGeom>
            <a:solidFill>
              <a:srgbClr val="FFFFFF"/>
            </a:solidFill>
          </p:spPr>
        </p:sp>
        <p:sp>
          <p:nvSpPr>
            <p:cNvPr name="TextBox 30" id="30"/>
            <p:cNvSpPr txBox="true"/>
            <p:nvPr/>
          </p:nvSpPr>
          <p:spPr>
            <a:xfrm>
              <a:off x="0" y="-47625"/>
              <a:ext cx="801719" cy="60168"/>
            </a:xfrm>
            <a:prstGeom prst="rect">
              <a:avLst/>
            </a:prstGeom>
          </p:spPr>
          <p:txBody>
            <a:bodyPr anchor="ctr" rtlCol="false" tIns="50800" lIns="50800" bIns="50800" rIns="50800"/>
            <a:lstStyle/>
            <a:p>
              <a:pPr algn="ctr">
                <a:lnSpc>
                  <a:spcPts val="2800"/>
                </a:lnSpc>
              </a:pPr>
            </a:p>
          </p:txBody>
        </p:sp>
      </p:grpSp>
      <p:grpSp>
        <p:nvGrpSpPr>
          <p:cNvPr name="Group 31" id="31"/>
          <p:cNvGrpSpPr/>
          <p:nvPr/>
        </p:nvGrpSpPr>
        <p:grpSpPr>
          <a:xfrm rot="510000">
            <a:off x="9399440" y="6984387"/>
            <a:ext cx="2957815" cy="47813"/>
            <a:chOff x="0" y="0"/>
            <a:chExt cx="779013" cy="12593"/>
          </a:xfrm>
        </p:grpSpPr>
        <p:sp>
          <p:nvSpPr>
            <p:cNvPr name="Freeform 32" id="32"/>
            <p:cNvSpPr/>
            <p:nvPr/>
          </p:nvSpPr>
          <p:spPr>
            <a:xfrm flipH="false" flipV="false" rot="0">
              <a:off x="0" y="0"/>
              <a:ext cx="779013" cy="12593"/>
            </a:xfrm>
            <a:custGeom>
              <a:avLst/>
              <a:gdLst/>
              <a:ahLst/>
              <a:cxnLst/>
              <a:rect r="r" b="b" t="t" l="l"/>
              <a:pathLst>
                <a:path h="12593" w="779013">
                  <a:moveTo>
                    <a:pt x="6296" y="0"/>
                  </a:moveTo>
                  <a:lnTo>
                    <a:pt x="772717" y="0"/>
                  </a:lnTo>
                  <a:cubicBezTo>
                    <a:pt x="776194" y="0"/>
                    <a:pt x="779013" y="2819"/>
                    <a:pt x="779013" y="6296"/>
                  </a:cubicBezTo>
                  <a:lnTo>
                    <a:pt x="779013" y="6296"/>
                  </a:lnTo>
                  <a:cubicBezTo>
                    <a:pt x="779013" y="9774"/>
                    <a:pt x="776194" y="12593"/>
                    <a:pt x="772717" y="12593"/>
                  </a:cubicBezTo>
                  <a:lnTo>
                    <a:pt x="6296" y="12593"/>
                  </a:lnTo>
                  <a:cubicBezTo>
                    <a:pt x="2819" y="12593"/>
                    <a:pt x="0" y="9774"/>
                    <a:pt x="0" y="6296"/>
                  </a:cubicBezTo>
                  <a:lnTo>
                    <a:pt x="0" y="6296"/>
                  </a:lnTo>
                  <a:cubicBezTo>
                    <a:pt x="0" y="2819"/>
                    <a:pt x="2819" y="0"/>
                    <a:pt x="6296" y="0"/>
                  </a:cubicBezTo>
                  <a:close/>
                </a:path>
              </a:pathLst>
            </a:custGeom>
            <a:solidFill>
              <a:srgbClr val="FFFFFF"/>
            </a:solidFill>
          </p:spPr>
        </p:sp>
        <p:sp>
          <p:nvSpPr>
            <p:cNvPr name="TextBox 33" id="33"/>
            <p:cNvSpPr txBox="true"/>
            <p:nvPr/>
          </p:nvSpPr>
          <p:spPr>
            <a:xfrm>
              <a:off x="0" y="-47625"/>
              <a:ext cx="779013" cy="60218"/>
            </a:xfrm>
            <a:prstGeom prst="rect">
              <a:avLst/>
            </a:prstGeom>
          </p:spPr>
          <p:txBody>
            <a:bodyPr anchor="ctr" rtlCol="false" tIns="50800" lIns="50800" bIns="50800" rIns="50800"/>
            <a:lstStyle/>
            <a:p>
              <a:pPr algn="ctr">
                <a:lnSpc>
                  <a:spcPts val="2800"/>
                </a:lnSpc>
              </a:pPr>
            </a:p>
          </p:txBody>
        </p:sp>
      </p:grpSp>
      <p:grpSp>
        <p:nvGrpSpPr>
          <p:cNvPr name="Group 34" id="34"/>
          <p:cNvGrpSpPr/>
          <p:nvPr/>
        </p:nvGrpSpPr>
        <p:grpSpPr>
          <a:xfrm rot="5400000">
            <a:off x="13317681" y="3540525"/>
            <a:ext cx="3044026" cy="47625"/>
            <a:chOff x="0" y="0"/>
            <a:chExt cx="801719" cy="12543"/>
          </a:xfrm>
        </p:grpSpPr>
        <p:sp>
          <p:nvSpPr>
            <p:cNvPr name="Freeform 35" id="35"/>
            <p:cNvSpPr/>
            <p:nvPr/>
          </p:nvSpPr>
          <p:spPr>
            <a:xfrm flipH="false" flipV="false" rot="0">
              <a:off x="0" y="0"/>
              <a:ext cx="801719" cy="12543"/>
            </a:xfrm>
            <a:custGeom>
              <a:avLst/>
              <a:gdLst/>
              <a:ahLst/>
              <a:cxnLst/>
              <a:rect r="r" b="b" t="t" l="l"/>
              <a:pathLst>
                <a:path h="12543" w="801719">
                  <a:moveTo>
                    <a:pt x="6272" y="0"/>
                  </a:moveTo>
                  <a:lnTo>
                    <a:pt x="795447" y="0"/>
                  </a:lnTo>
                  <a:cubicBezTo>
                    <a:pt x="798911" y="0"/>
                    <a:pt x="801719" y="2808"/>
                    <a:pt x="801719" y="6272"/>
                  </a:cubicBezTo>
                  <a:lnTo>
                    <a:pt x="801719" y="6272"/>
                  </a:lnTo>
                  <a:cubicBezTo>
                    <a:pt x="801719" y="7935"/>
                    <a:pt x="801058" y="9530"/>
                    <a:pt x="799882" y="10706"/>
                  </a:cubicBezTo>
                  <a:cubicBezTo>
                    <a:pt x="798706" y="11882"/>
                    <a:pt x="797111" y="12543"/>
                    <a:pt x="795447" y="12543"/>
                  </a:cubicBezTo>
                  <a:lnTo>
                    <a:pt x="6272" y="12543"/>
                  </a:lnTo>
                  <a:cubicBezTo>
                    <a:pt x="4608" y="12543"/>
                    <a:pt x="3013" y="11882"/>
                    <a:pt x="1837" y="10706"/>
                  </a:cubicBezTo>
                  <a:cubicBezTo>
                    <a:pt x="661" y="9530"/>
                    <a:pt x="0" y="7935"/>
                    <a:pt x="0" y="6272"/>
                  </a:cubicBezTo>
                  <a:lnTo>
                    <a:pt x="0" y="6272"/>
                  </a:lnTo>
                  <a:cubicBezTo>
                    <a:pt x="0" y="4608"/>
                    <a:pt x="661" y="3013"/>
                    <a:pt x="1837" y="1837"/>
                  </a:cubicBezTo>
                  <a:cubicBezTo>
                    <a:pt x="3013" y="661"/>
                    <a:pt x="4608" y="0"/>
                    <a:pt x="6272" y="0"/>
                  </a:cubicBezTo>
                  <a:close/>
                </a:path>
              </a:pathLst>
            </a:custGeom>
            <a:solidFill>
              <a:srgbClr val="FFFFFF"/>
            </a:solidFill>
          </p:spPr>
        </p:sp>
        <p:sp>
          <p:nvSpPr>
            <p:cNvPr name="TextBox 36" id="36"/>
            <p:cNvSpPr txBox="true"/>
            <p:nvPr/>
          </p:nvSpPr>
          <p:spPr>
            <a:xfrm>
              <a:off x="0" y="-47625"/>
              <a:ext cx="801719" cy="60168"/>
            </a:xfrm>
            <a:prstGeom prst="rect">
              <a:avLst/>
            </a:prstGeom>
          </p:spPr>
          <p:txBody>
            <a:bodyPr anchor="ctr" rtlCol="false" tIns="50800" lIns="50800" bIns="50800" rIns="50800"/>
            <a:lstStyle/>
            <a:p>
              <a:pPr algn="ctr">
                <a:lnSpc>
                  <a:spcPts val="2800"/>
                </a:lnSpc>
              </a:pPr>
            </a:p>
          </p:txBody>
        </p:sp>
      </p:grpSp>
      <p:grpSp>
        <p:nvGrpSpPr>
          <p:cNvPr name="Group 37" id="37"/>
          <p:cNvGrpSpPr/>
          <p:nvPr/>
        </p:nvGrpSpPr>
        <p:grpSpPr>
          <a:xfrm rot="5400000">
            <a:off x="15817108" y="1401189"/>
            <a:ext cx="3044026" cy="47625"/>
            <a:chOff x="0" y="0"/>
            <a:chExt cx="801719" cy="12543"/>
          </a:xfrm>
        </p:grpSpPr>
        <p:sp>
          <p:nvSpPr>
            <p:cNvPr name="Freeform 38" id="38"/>
            <p:cNvSpPr/>
            <p:nvPr/>
          </p:nvSpPr>
          <p:spPr>
            <a:xfrm flipH="false" flipV="false" rot="0">
              <a:off x="0" y="0"/>
              <a:ext cx="801719" cy="12543"/>
            </a:xfrm>
            <a:custGeom>
              <a:avLst/>
              <a:gdLst/>
              <a:ahLst/>
              <a:cxnLst/>
              <a:rect r="r" b="b" t="t" l="l"/>
              <a:pathLst>
                <a:path h="12543" w="801719">
                  <a:moveTo>
                    <a:pt x="6272" y="0"/>
                  </a:moveTo>
                  <a:lnTo>
                    <a:pt x="795447" y="0"/>
                  </a:lnTo>
                  <a:cubicBezTo>
                    <a:pt x="798911" y="0"/>
                    <a:pt x="801719" y="2808"/>
                    <a:pt x="801719" y="6272"/>
                  </a:cubicBezTo>
                  <a:lnTo>
                    <a:pt x="801719" y="6272"/>
                  </a:lnTo>
                  <a:cubicBezTo>
                    <a:pt x="801719" y="7935"/>
                    <a:pt x="801058" y="9530"/>
                    <a:pt x="799882" y="10706"/>
                  </a:cubicBezTo>
                  <a:cubicBezTo>
                    <a:pt x="798706" y="11882"/>
                    <a:pt x="797111" y="12543"/>
                    <a:pt x="795447" y="12543"/>
                  </a:cubicBezTo>
                  <a:lnTo>
                    <a:pt x="6272" y="12543"/>
                  </a:lnTo>
                  <a:cubicBezTo>
                    <a:pt x="4608" y="12543"/>
                    <a:pt x="3013" y="11882"/>
                    <a:pt x="1837" y="10706"/>
                  </a:cubicBezTo>
                  <a:cubicBezTo>
                    <a:pt x="661" y="9530"/>
                    <a:pt x="0" y="7935"/>
                    <a:pt x="0" y="6272"/>
                  </a:cubicBezTo>
                  <a:lnTo>
                    <a:pt x="0" y="6272"/>
                  </a:lnTo>
                  <a:cubicBezTo>
                    <a:pt x="0" y="4608"/>
                    <a:pt x="661" y="3013"/>
                    <a:pt x="1837" y="1837"/>
                  </a:cubicBezTo>
                  <a:cubicBezTo>
                    <a:pt x="3013" y="661"/>
                    <a:pt x="4608" y="0"/>
                    <a:pt x="6272" y="0"/>
                  </a:cubicBezTo>
                  <a:close/>
                </a:path>
              </a:pathLst>
            </a:custGeom>
            <a:solidFill>
              <a:srgbClr val="FFFFFF"/>
            </a:solidFill>
          </p:spPr>
        </p:sp>
        <p:sp>
          <p:nvSpPr>
            <p:cNvPr name="TextBox 39" id="39"/>
            <p:cNvSpPr txBox="true"/>
            <p:nvPr/>
          </p:nvSpPr>
          <p:spPr>
            <a:xfrm>
              <a:off x="0" y="-47625"/>
              <a:ext cx="801719" cy="60168"/>
            </a:xfrm>
            <a:prstGeom prst="rect">
              <a:avLst/>
            </a:prstGeom>
          </p:spPr>
          <p:txBody>
            <a:bodyPr anchor="ctr" rtlCol="false" tIns="50800" lIns="50800" bIns="50800" rIns="50800"/>
            <a:lstStyle/>
            <a:p>
              <a:pPr algn="ctr">
                <a:lnSpc>
                  <a:spcPts val="2800"/>
                </a:lnSpc>
              </a:pPr>
            </a:p>
          </p:txBody>
        </p:sp>
      </p:grpSp>
      <p:grpSp>
        <p:nvGrpSpPr>
          <p:cNvPr name="Group 40" id="40"/>
          <p:cNvGrpSpPr/>
          <p:nvPr/>
        </p:nvGrpSpPr>
        <p:grpSpPr>
          <a:xfrm rot="0">
            <a:off x="10511230" y="5143500"/>
            <a:ext cx="734235" cy="734235"/>
            <a:chOff x="0" y="0"/>
            <a:chExt cx="978979" cy="978979"/>
          </a:xfrm>
        </p:grpSpPr>
        <p:sp>
          <p:nvSpPr>
            <p:cNvPr name="Freeform 41" id="41"/>
            <p:cNvSpPr/>
            <p:nvPr/>
          </p:nvSpPr>
          <p:spPr>
            <a:xfrm flipH="false" flipV="false" rot="0">
              <a:off x="208026" y="208026"/>
              <a:ext cx="562991" cy="562991"/>
            </a:xfrm>
            <a:custGeom>
              <a:avLst/>
              <a:gdLst/>
              <a:ahLst/>
              <a:cxnLst/>
              <a:rect r="r" b="b" t="t" l="l"/>
              <a:pathLst>
                <a:path h="562991" w="562991">
                  <a:moveTo>
                    <a:pt x="0" y="54229"/>
                  </a:moveTo>
                  <a:lnTo>
                    <a:pt x="54229" y="0"/>
                  </a:lnTo>
                  <a:lnTo>
                    <a:pt x="281432" y="227203"/>
                  </a:lnTo>
                  <a:lnTo>
                    <a:pt x="508635" y="0"/>
                  </a:lnTo>
                  <a:lnTo>
                    <a:pt x="562864" y="54229"/>
                  </a:lnTo>
                  <a:lnTo>
                    <a:pt x="335788" y="281432"/>
                  </a:lnTo>
                  <a:lnTo>
                    <a:pt x="562991" y="508635"/>
                  </a:lnTo>
                  <a:lnTo>
                    <a:pt x="508762" y="562864"/>
                  </a:lnTo>
                  <a:lnTo>
                    <a:pt x="281432" y="335788"/>
                  </a:lnTo>
                  <a:lnTo>
                    <a:pt x="54229" y="562991"/>
                  </a:lnTo>
                  <a:lnTo>
                    <a:pt x="0" y="508762"/>
                  </a:lnTo>
                  <a:lnTo>
                    <a:pt x="227203" y="281432"/>
                  </a:lnTo>
                  <a:close/>
                </a:path>
              </a:pathLst>
            </a:custGeom>
            <a:solidFill>
              <a:srgbClr val="000000"/>
            </a:solidFill>
          </p:spPr>
        </p:sp>
      </p:grpSp>
      <p:sp>
        <p:nvSpPr>
          <p:cNvPr name="AutoShape 42" id="42"/>
          <p:cNvSpPr/>
          <p:nvPr/>
        </p:nvSpPr>
        <p:spPr>
          <a:xfrm flipV="true">
            <a:off x="6173594" y="5488179"/>
            <a:ext cx="4684569" cy="3970534"/>
          </a:xfrm>
          <a:prstGeom prst="line">
            <a:avLst/>
          </a:prstGeom>
          <a:ln cap="rnd" w="38100">
            <a:solidFill>
              <a:srgbClr val="000000"/>
            </a:solidFill>
            <a:prstDash val="solid"/>
            <a:headEnd type="none" len="sm" w="sm"/>
            <a:tailEnd type="none" len="sm" w="sm"/>
          </a:ln>
        </p:spPr>
      </p:sp>
      <p:grpSp>
        <p:nvGrpSpPr>
          <p:cNvPr name="Group 43" id="43"/>
          <p:cNvGrpSpPr/>
          <p:nvPr/>
        </p:nvGrpSpPr>
        <p:grpSpPr>
          <a:xfrm rot="0">
            <a:off x="12998709" y="2994800"/>
            <a:ext cx="734235" cy="734235"/>
            <a:chOff x="0" y="0"/>
            <a:chExt cx="978979" cy="978979"/>
          </a:xfrm>
        </p:grpSpPr>
        <p:sp>
          <p:nvSpPr>
            <p:cNvPr name="Freeform 44" id="44"/>
            <p:cNvSpPr/>
            <p:nvPr/>
          </p:nvSpPr>
          <p:spPr>
            <a:xfrm flipH="false" flipV="false" rot="0">
              <a:off x="208026" y="208026"/>
              <a:ext cx="562991" cy="562991"/>
            </a:xfrm>
            <a:custGeom>
              <a:avLst/>
              <a:gdLst/>
              <a:ahLst/>
              <a:cxnLst/>
              <a:rect r="r" b="b" t="t" l="l"/>
              <a:pathLst>
                <a:path h="562991" w="562991">
                  <a:moveTo>
                    <a:pt x="0" y="54229"/>
                  </a:moveTo>
                  <a:lnTo>
                    <a:pt x="54229" y="0"/>
                  </a:lnTo>
                  <a:lnTo>
                    <a:pt x="281432" y="227203"/>
                  </a:lnTo>
                  <a:lnTo>
                    <a:pt x="508635" y="0"/>
                  </a:lnTo>
                  <a:lnTo>
                    <a:pt x="562864" y="54229"/>
                  </a:lnTo>
                  <a:lnTo>
                    <a:pt x="335788" y="281432"/>
                  </a:lnTo>
                  <a:lnTo>
                    <a:pt x="562991" y="508635"/>
                  </a:lnTo>
                  <a:lnTo>
                    <a:pt x="508762" y="562864"/>
                  </a:lnTo>
                  <a:lnTo>
                    <a:pt x="281432" y="335788"/>
                  </a:lnTo>
                  <a:lnTo>
                    <a:pt x="54229" y="562991"/>
                  </a:lnTo>
                  <a:lnTo>
                    <a:pt x="0" y="508762"/>
                  </a:lnTo>
                  <a:lnTo>
                    <a:pt x="227203" y="281432"/>
                  </a:lnTo>
                  <a:close/>
                </a:path>
              </a:pathLst>
            </a:custGeom>
            <a:solidFill>
              <a:srgbClr val="000000"/>
            </a:solidFill>
          </p:spPr>
        </p:sp>
      </p:grpSp>
      <p:sp>
        <p:nvSpPr>
          <p:cNvPr name="AutoShape 45" id="45"/>
          <p:cNvSpPr/>
          <p:nvPr/>
        </p:nvSpPr>
        <p:spPr>
          <a:xfrm flipV="true">
            <a:off x="12304046" y="3361917"/>
            <a:ext cx="1061781" cy="902602"/>
          </a:xfrm>
          <a:prstGeom prst="line">
            <a:avLst/>
          </a:prstGeom>
          <a:ln cap="rnd" w="38100">
            <a:solidFill>
              <a:srgbClr val="000000"/>
            </a:solidFill>
            <a:prstDash val="solid"/>
            <a:headEnd type="none" len="sm" w="sm"/>
            <a:tailEnd type="none" len="sm" w="sm"/>
          </a:ln>
        </p:spPr>
      </p:sp>
      <p:grpSp>
        <p:nvGrpSpPr>
          <p:cNvPr name="Group 46" id="46"/>
          <p:cNvGrpSpPr/>
          <p:nvPr/>
        </p:nvGrpSpPr>
        <p:grpSpPr>
          <a:xfrm rot="0">
            <a:off x="15536235" y="864732"/>
            <a:ext cx="734235" cy="734235"/>
            <a:chOff x="0" y="0"/>
            <a:chExt cx="978979" cy="978979"/>
          </a:xfrm>
        </p:grpSpPr>
        <p:sp>
          <p:nvSpPr>
            <p:cNvPr name="Freeform 47" id="47"/>
            <p:cNvSpPr/>
            <p:nvPr/>
          </p:nvSpPr>
          <p:spPr>
            <a:xfrm flipH="false" flipV="false" rot="0">
              <a:off x="208026" y="208026"/>
              <a:ext cx="562991" cy="562991"/>
            </a:xfrm>
            <a:custGeom>
              <a:avLst/>
              <a:gdLst/>
              <a:ahLst/>
              <a:cxnLst/>
              <a:rect r="r" b="b" t="t" l="l"/>
              <a:pathLst>
                <a:path h="562991" w="562991">
                  <a:moveTo>
                    <a:pt x="0" y="54229"/>
                  </a:moveTo>
                  <a:lnTo>
                    <a:pt x="54229" y="0"/>
                  </a:lnTo>
                  <a:lnTo>
                    <a:pt x="281432" y="227203"/>
                  </a:lnTo>
                  <a:lnTo>
                    <a:pt x="508635" y="0"/>
                  </a:lnTo>
                  <a:lnTo>
                    <a:pt x="562864" y="54229"/>
                  </a:lnTo>
                  <a:lnTo>
                    <a:pt x="335788" y="281432"/>
                  </a:lnTo>
                  <a:lnTo>
                    <a:pt x="562991" y="508635"/>
                  </a:lnTo>
                  <a:lnTo>
                    <a:pt x="508762" y="562864"/>
                  </a:lnTo>
                  <a:lnTo>
                    <a:pt x="281432" y="335788"/>
                  </a:lnTo>
                  <a:lnTo>
                    <a:pt x="54229" y="562991"/>
                  </a:lnTo>
                  <a:lnTo>
                    <a:pt x="0" y="508762"/>
                  </a:lnTo>
                  <a:lnTo>
                    <a:pt x="227203" y="281432"/>
                  </a:lnTo>
                  <a:close/>
                </a:path>
              </a:pathLst>
            </a:custGeom>
            <a:solidFill>
              <a:srgbClr val="000000"/>
            </a:solidFill>
          </p:spPr>
        </p:sp>
      </p:grpSp>
      <p:sp>
        <p:nvSpPr>
          <p:cNvPr name="AutoShape 48" id="48"/>
          <p:cNvSpPr/>
          <p:nvPr/>
        </p:nvSpPr>
        <p:spPr>
          <a:xfrm flipV="true">
            <a:off x="14815882" y="1231849"/>
            <a:ext cx="1064611" cy="901761"/>
          </a:xfrm>
          <a:prstGeom prst="line">
            <a:avLst/>
          </a:prstGeom>
          <a:ln cap="rnd" w="38100">
            <a:solidFill>
              <a:srgbClr val="000000"/>
            </a:solidFill>
            <a:prstDash val="solid"/>
            <a:headEnd type="none" len="sm" w="sm"/>
            <a:tailEnd type="none" len="sm" w="sm"/>
          </a:ln>
        </p:spPr>
      </p:sp>
      <p:sp>
        <p:nvSpPr>
          <p:cNvPr name="TextBox 49" id="49"/>
          <p:cNvSpPr txBox="true"/>
          <p:nvPr/>
        </p:nvSpPr>
        <p:spPr>
          <a:xfrm rot="0">
            <a:off x="836800" y="2548509"/>
            <a:ext cx="10389820" cy="57150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15 slices at depths between X = 200 - 1000 g/cm</a:t>
            </a:r>
            <a:r>
              <a:rPr lang="en-US" sz="3373">
                <a:solidFill>
                  <a:srgbClr val="000000"/>
                </a:solidFill>
                <a:latin typeface="Calibri (MS)"/>
                <a:ea typeface="Calibri (MS)"/>
                <a:cs typeface="Calibri (MS)"/>
                <a:sym typeface="Calibri (MS)"/>
              </a:rPr>
              <a:t>2</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Determine maximum points</a:t>
            </a:r>
          </a:p>
        </p:txBody>
      </p:sp>
      <p:grpSp>
        <p:nvGrpSpPr>
          <p:cNvPr name="Group 50" id="50"/>
          <p:cNvGrpSpPr/>
          <p:nvPr/>
        </p:nvGrpSpPr>
        <p:grpSpPr>
          <a:xfrm rot="0">
            <a:off x="7567512" y="8203882"/>
            <a:ext cx="734901" cy="1254830"/>
            <a:chOff x="0" y="0"/>
            <a:chExt cx="979868" cy="1673107"/>
          </a:xfrm>
        </p:grpSpPr>
        <p:grpSp>
          <p:nvGrpSpPr>
            <p:cNvPr name="Group 51" id="51"/>
            <p:cNvGrpSpPr/>
            <p:nvPr/>
          </p:nvGrpSpPr>
          <p:grpSpPr>
            <a:xfrm rot="0">
              <a:off x="0" y="0"/>
              <a:ext cx="979868" cy="979449"/>
              <a:chOff x="0" y="0"/>
              <a:chExt cx="979868" cy="979449"/>
            </a:xfrm>
          </p:grpSpPr>
          <p:sp>
            <p:nvSpPr>
              <p:cNvPr name="Freeform 52" id="52"/>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92D050"/>
                </a:solidFill>
                <a:prstDash val="solid"/>
                <a:miter/>
              </a:ln>
            </p:spPr>
          </p:sp>
        </p:grpSp>
        <p:sp>
          <p:nvSpPr>
            <p:cNvPr name="AutoShape 53" id="53"/>
            <p:cNvSpPr/>
            <p:nvPr/>
          </p:nvSpPr>
          <p:spPr>
            <a:xfrm>
              <a:off x="489934" y="30607"/>
              <a:ext cx="0" cy="1642500"/>
            </a:xfrm>
            <a:prstGeom prst="line">
              <a:avLst/>
            </a:prstGeom>
            <a:ln cap="rnd" w="76200">
              <a:solidFill>
                <a:srgbClr val="92D050"/>
              </a:solidFill>
              <a:prstDash val="solid"/>
              <a:headEnd type="none" len="sm" w="sm"/>
              <a:tailEnd type="none" len="sm" w="sm"/>
            </a:ln>
          </p:spPr>
        </p:sp>
      </p:grpSp>
    </p:spTree>
  </p:cSld>
  <p:clrMapOvr>
    <a:masterClrMapping/>
  </p:clrMapOvr>
  <p:transition spd="fast">
    <p:fade/>
  </p:transition>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Freeform 5" id="5"/>
          <p:cNvSpPr/>
          <p:nvPr/>
        </p:nvSpPr>
        <p:spPr>
          <a:xfrm flipH="false" flipV="false" rot="0">
            <a:off x="9145676" y="1152582"/>
            <a:ext cx="7999447" cy="7747216"/>
          </a:xfrm>
          <a:custGeom>
            <a:avLst/>
            <a:gdLst/>
            <a:ahLst/>
            <a:cxnLst/>
            <a:rect r="r" b="b" t="t" l="l"/>
            <a:pathLst>
              <a:path h="7747216" w="7999447">
                <a:moveTo>
                  <a:pt x="0" y="0"/>
                </a:moveTo>
                <a:lnTo>
                  <a:pt x="7999448" y="0"/>
                </a:lnTo>
                <a:lnTo>
                  <a:pt x="7999448" y="7747216"/>
                </a:lnTo>
                <a:lnTo>
                  <a:pt x="0" y="7747216"/>
                </a:lnTo>
                <a:lnTo>
                  <a:pt x="0" y="0"/>
                </a:lnTo>
                <a:close/>
              </a:path>
            </a:pathLst>
          </a:custGeom>
          <a:blipFill>
            <a:blip r:embed="rId4">
              <a:extLst>
                <a:ext uri="{96DAC541-7B7A-43D3-8B79-37D633B846F1}">
                  <asvg:svgBlip xmlns:asvg="http://schemas.microsoft.com/office/drawing/2016/SVG/main" r:embed="rId5"/>
                </a:ext>
              </a:extLst>
            </a:blip>
            <a:stretch>
              <a:fillRect l="0" t="-91" r="0" b="-91"/>
            </a:stretch>
          </a:blipFill>
        </p:spPr>
      </p:sp>
      <p:sp>
        <p:nvSpPr>
          <p:cNvPr name="TextBox 6" id="6"/>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sp>
        <p:nvSpPr>
          <p:cNvPr name="TextBox 7" id="7"/>
          <p:cNvSpPr txBox="true"/>
          <p:nvPr/>
        </p:nvSpPr>
        <p:spPr>
          <a:xfrm rot="1283880">
            <a:off x="10692207" y="8291860"/>
            <a:ext cx="1660769" cy="307496"/>
          </a:xfrm>
          <a:prstGeom prst="rect">
            <a:avLst/>
          </a:prstGeom>
        </p:spPr>
        <p:txBody>
          <a:bodyPr anchor="t" rtlCol="false" tIns="0" lIns="0" bIns="0" rIns="0">
            <a:spAutoFit/>
          </a:bodyPr>
          <a:lstStyle/>
          <a:p>
            <a:pPr algn="l">
              <a:lnSpc>
                <a:spcPts val="2277"/>
              </a:lnSpc>
            </a:pPr>
            <a:r>
              <a:rPr lang="en-US" sz="1897">
                <a:solidFill>
                  <a:srgbClr val="000000"/>
                </a:solidFill>
                <a:latin typeface="Arial"/>
                <a:ea typeface="Arial"/>
                <a:cs typeface="Arial"/>
                <a:sym typeface="Arial"/>
              </a:rPr>
              <a:t>x (km)</a:t>
            </a:r>
          </a:p>
        </p:txBody>
      </p:sp>
      <p:sp>
        <p:nvSpPr>
          <p:cNvPr name="TextBox 8" id="8"/>
          <p:cNvSpPr txBox="true"/>
          <p:nvPr/>
        </p:nvSpPr>
        <p:spPr>
          <a:xfrm rot="-2931720">
            <a:off x="15415578" y="7162257"/>
            <a:ext cx="1660769" cy="307496"/>
          </a:xfrm>
          <a:prstGeom prst="rect">
            <a:avLst/>
          </a:prstGeom>
        </p:spPr>
        <p:txBody>
          <a:bodyPr anchor="t" rtlCol="false" tIns="0" lIns="0" bIns="0" rIns="0">
            <a:spAutoFit/>
          </a:bodyPr>
          <a:lstStyle/>
          <a:p>
            <a:pPr algn="l">
              <a:lnSpc>
                <a:spcPts val="2277"/>
              </a:lnSpc>
            </a:pPr>
            <a:r>
              <a:rPr lang="en-US" sz="1897">
                <a:solidFill>
                  <a:srgbClr val="000000"/>
                </a:solidFill>
                <a:latin typeface="Arial"/>
                <a:ea typeface="Arial"/>
                <a:cs typeface="Arial"/>
                <a:sym typeface="Arial"/>
              </a:rPr>
              <a:t>y (km)</a:t>
            </a:r>
          </a:p>
        </p:txBody>
      </p:sp>
      <p:sp>
        <p:nvSpPr>
          <p:cNvPr name="TextBox 9" id="9"/>
          <p:cNvSpPr txBox="true"/>
          <p:nvPr/>
        </p:nvSpPr>
        <p:spPr>
          <a:xfrm rot="0">
            <a:off x="17071829" y="4038819"/>
            <a:ext cx="1660769" cy="307496"/>
          </a:xfrm>
          <a:prstGeom prst="rect">
            <a:avLst/>
          </a:prstGeom>
        </p:spPr>
        <p:txBody>
          <a:bodyPr anchor="t" rtlCol="false" tIns="0" lIns="0" bIns="0" rIns="0">
            <a:spAutoFit/>
          </a:bodyPr>
          <a:lstStyle/>
          <a:p>
            <a:pPr algn="l">
              <a:lnSpc>
                <a:spcPts val="2277"/>
              </a:lnSpc>
            </a:pPr>
            <a:r>
              <a:rPr lang="en-US" sz="1897">
                <a:solidFill>
                  <a:srgbClr val="000000"/>
                </a:solidFill>
                <a:latin typeface="Arial"/>
                <a:ea typeface="Arial"/>
                <a:cs typeface="Arial"/>
                <a:sym typeface="Arial"/>
              </a:rPr>
              <a:t>z (km)</a:t>
            </a:r>
          </a:p>
        </p:txBody>
      </p:sp>
      <p:sp>
        <p:nvSpPr>
          <p:cNvPr name="TextBox 10" id="10"/>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18</a:t>
            </a:r>
          </a:p>
        </p:txBody>
      </p:sp>
      <p:sp>
        <p:nvSpPr>
          <p:cNvPr name="TextBox 11" id="11"/>
          <p:cNvSpPr txBox="true"/>
          <p:nvPr/>
        </p:nvSpPr>
        <p:spPr>
          <a:xfrm rot="0">
            <a:off x="836800" y="2548509"/>
            <a:ext cx="10389820" cy="259080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Fit axis through points</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Free parameters:</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Zenith angle</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Azimuth angle</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Core position (x,y)</a:t>
            </a:r>
          </a:p>
        </p:txBody>
      </p:sp>
    </p:spTree>
  </p:cSld>
  <p:clrMapOvr>
    <a:masterClrMapping/>
  </p:clrMapOvr>
  <p:transition spd="fast">
    <p:fade/>
  </p:transition>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Freeform 5" id="5"/>
          <p:cNvSpPr/>
          <p:nvPr/>
        </p:nvSpPr>
        <p:spPr>
          <a:xfrm flipH="false" flipV="false" rot="0">
            <a:off x="9145676" y="1152582"/>
            <a:ext cx="7999447" cy="7747216"/>
          </a:xfrm>
          <a:custGeom>
            <a:avLst/>
            <a:gdLst/>
            <a:ahLst/>
            <a:cxnLst/>
            <a:rect r="r" b="b" t="t" l="l"/>
            <a:pathLst>
              <a:path h="7747216" w="7999447">
                <a:moveTo>
                  <a:pt x="0" y="0"/>
                </a:moveTo>
                <a:lnTo>
                  <a:pt x="7999448" y="0"/>
                </a:lnTo>
                <a:lnTo>
                  <a:pt x="7999448" y="7747216"/>
                </a:lnTo>
                <a:lnTo>
                  <a:pt x="0" y="7747216"/>
                </a:lnTo>
                <a:lnTo>
                  <a:pt x="0" y="0"/>
                </a:lnTo>
                <a:close/>
              </a:path>
            </a:pathLst>
          </a:custGeom>
          <a:blipFill>
            <a:blip r:embed="rId4">
              <a:extLst>
                <a:ext uri="{96DAC541-7B7A-43D3-8B79-37D633B846F1}">
                  <asvg:svgBlip xmlns:asvg="http://schemas.microsoft.com/office/drawing/2016/SVG/main" r:embed="rId5"/>
                </a:ext>
              </a:extLst>
            </a:blip>
            <a:stretch>
              <a:fillRect l="0" t="-91" r="0" b="-91"/>
            </a:stretch>
          </a:blipFill>
        </p:spPr>
      </p:sp>
      <p:sp>
        <p:nvSpPr>
          <p:cNvPr name="TextBox 6" id="6"/>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sp>
        <p:nvSpPr>
          <p:cNvPr name="TextBox 7" id="7"/>
          <p:cNvSpPr txBox="true"/>
          <p:nvPr/>
        </p:nvSpPr>
        <p:spPr>
          <a:xfrm rot="1283880">
            <a:off x="10692207" y="8291860"/>
            <a:ext cx="1660769" cy="307496"/>
          </a:xfrm>
          <a:prstGeom prst="rect">
            <a:avLst/>
          </a:prstGeom>
        </p:spPr>
        <p:txBody>
          <a:bodyPr anchor="t" rtlCol="false" tIns="0" lIns="0" bIns="0" rIns="0">
            <a:spAutoFit/>
          </a:bodyPr>
          <a:lstStyle/>
          <a:p>
            <a:pPr algn="l">
              <a:lnSpc>
                <a:spcPts val="2277"/>
              </a:lnSpc>
            </a:pPr>
            <a:r>
              <a:rPr lang="en-US" sz="1897">
                <a:solidFill>
                  <a:srgbClr val="000000"/>
                </a:solidFill>
                <a:latin typeface="Arial"/>
                <a:ea typeface="Arial"/>
                <a:cs typeface="Arial"/>
                <a:sym typeface="Arial"/>
              </a:rPr>
              <a:t>x (km)</a:t>
            </a:r>
          </a:p>
        </p:txBody>
      </p:sp>
      <p:sp>
        <p:nvSpPr>
          <p:cNvPr name="TextBox 8" id="8"/>
          <p:cNvSpPr txBox="true"/>
          <p:nvPr/>
        </p:nvSpPr>
        <p:spPr>
          <a:xfrm rot="-2931720">
            <a:off x="15415578" y="7162257"/>
            <a:ext cx="1660769" cy="307496"/>
          </a:xfrm>
          <a:prstGeom prst="rect">
            <a:avLst/>
          </a:prstGeom>
        </p:spPr>
        <p:txBody>
          <a:bodyPr anchor="t" rtlCol="false" tIns="0" lIns="0" bIns="0" rIns="0">
            <a:spAutoFit/>
          </a:bodyPr>
          <a:lstStyle/>
          <a:p>
            <a:pPr algn="l">
              <a:lnSpc>
                <a:spcPts val="2277"/>
              </a:lnSpc>
            </a:pPr>
            <a:r>
              <a:rPr lang="en-US" sz="1897">
                <a:solidFill>
                  <a:srgbClr val="000000"/>
                </a:solidFill>
                <a:latin typeface="Arial"/>
                <a:ea typeface="Arial"/>
                <a:cs typeface="Arial"/>
                <a:sym typeface="Arial"/>
              </a:rPr>
              <a:t>y (km)</a:t>
            </a:r>
          </a:p>
        </p:txBody>
      </p:sp>
      <p:sp>
        <p:nvSpPr>
          <p:cNvPr name="TextBox 9" id="9"/>
          <p:cNvSpPr txBox="true"/>
          <p:nvPr/>
        </p:nvSpPr>
        <p:spPr>
          <a:xfrm rot="0">
            <a:off x="17071829" y="4038819"/>
            <a:ext cx="1660769" cy="307496"/>
          </a:xfrm>
          <a:prstGeom prst="rect">
            <a:avLst/>
          </a:prstGeom>
        </p:spPr>
        <p:txBody>
          <a:bodyPr anchor="t" rtlCol="false" tIns="0" lIns="0" bIns="0" rIns="0">
            <a:spAutoFit/>
          </a:bodyPr>
          <a:lstStyle/>
          <a:p>
            <a:pPr algn="l">
              <a:lnSpc>
                <a:spcPts val="2277"/>
              </a:lnSpc>
            </a:pPr>
            <a:r>
              <a:rPr lang="en-US" sz="1897">
                <a:solidFill>
                  <a:srgbClr val="000000"/>
                </a:solidFill>
                <a:latin typeface="Arial"/>
                <a:ea typeface="Arial"/>
                <a:cs typeface="Arial"/>
                <a:sym typeface="Arial"/>
              </a:rPr>
              <a:t>z (km)</a:t>
            </a:r>
          </a:p>
        </p:txBody>
      </p:sp>
      <p:sp>
        <p:nvSpPr>
          <p:cNvPr name="TextBox 10" id="10"/>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19</a:t>
            </a:r>
          </a:p>
        </p:txBody>
      </p:sp>
      <p:sp>
        <p:nvSpPr>
          <p:cNvPr name="AutoShape 11" id="11"/>
          <p:cNvSpPr/>
          <p:nvPr/>
        </p:nvSpPr>
        <p:spPr>
          <a:xfrm flipV="true">
            <a:off x="10147887" y="3015177"/>
            <a:ext cx="6101663" cy="3734489"/>
          </a:xfrm>
          <a:prstGeom prst="line">
            <a:avLst/>
          </a:prstGeom>
          <a:ln cap="flat" w="57150">
            <a:solidFill>
              <a:srgbClr val="4A7EBB"/>
            </a:solidFill>
            <a:prstDash val="solid"/>
            <a:headEnd type="none" len="sm" w="sm"/>
            <a:tailEnd type="none" len="sm" w="sm"/>
          </a:ln>
        </p:spPr>
      </p:sp>
      <p:sp>
        <p:nvSpPr>
          <p:cNvPr name="TextBox 12" id="12"/>
          <p:cNvSpPr txBox="true"/>
          <p:nvPr/>
        </p:nvSpPr>
        <p:spPr>
          <a:xfrm rot="0">
            <a:off x="836800" y="2548509"/>
            <a:ext cx="10389820" cy="259080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Fit axis through points</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Free parameters:</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Zenith angle</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Azimuth angle</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Core position (x,y)</a:t>
            </a:r>
          </a:p>
        </p:txBody>
      </p:sp>
    </p:spTree>
  </p:cSld>
  <p:clrMapOvr>
    <a:masterClrMapping/>
  </p:clrMapOvr>
  <p:transition spd="fast">
    <p:fade/>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613817" y="9644491"/>
            <a:ext cx="2350732" cy="535343"/>
            <a:chOff x="0" y="0"/>
            <a:chExt cx="3134309" cy="713791"/>
          </a:xfrm>
        </p:grpSpPr>
        <p:sp>
          <p:nvSpPr>
            <p:cNvPr name="Freeform 3" id="3"/>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grpSp>
        <p:nvGrpSpPr>
          <p:cNvPr name="Group 4" id="4"/>
          <p:cNvGrpSpPr/>
          <p:nvPr/>
        </p:nvGrpSpPr>
        <p:grpSpPr>
          <a:xfrm rot="0">
            <a:off x="9144000" y="2872721"/>
            <a:ext cx="8631641" cy="5985529"/>
            <a:chOff x="0" y="0"/>
            <a:chExt cx="11508854" cy="7980705"/>
          </a:xfrm>
        </p:grpSpPr>
        <p:sp>
          <p:nvSpPr>
            <p:cNvPr name="Freeform 5" id="5"/>
            <p:cNvSpPr/>
            <p:nvPr/>
          </p:nvSpPr>
          <p:spPr>
            <a:xfrm flipH="false" flipV="false" rot="0">
              <a:off x="0" y="0"/>
              <a:ext cx="11508867" cy="7980680"/>
            </a:xfrm>
            <a:custGeom>
              <a:avLst/>
              <a:gdLst/>
              <a:ahLst/>
              <a:cxnLst/>
              <a:rect r="r" b="b" t="t" l="l"/>
              <a:pathLst>
                <a:path h="7980680" w="11508867">
                  <a:moveTo>
                    <a:pt x="0" y="0"/>
                  </a:moveTo>
                  <a:lnTo>
                    <a:pt x="11508867" y="0"/>
                  </a:lnTo>
                  <a:lnTo>
                    <a:pt x="11508867" y="7980680"/>
                  </a:lnTo>
                  <a:lnTo>
                    <a:pt x="0" y="7980680"/>
                  </a:lnTo>
                  <a:lnTo>
                    <a:pt x="0" y="0"/>
                  </a:lnTo>
                  <a:close/>
                </a:path>
              </a:pathLst>
            </a:custGeom>
            <a:blipFill>
              <a:blip r:embed="rId4"/>
              <a:stretch>
                <a:fillRect l="0" t="0" r="0" b="0"/>
              </a:stretch>
            </a:blipFill>
          </p:spPr>
        </p:sp>
      </p:grpSp>
      <p:sp>
        <p:nvSpPr>
          <p:cNvPr name="TextBox 6" id="6"/>
          <p:cNvSpPr txBox="true"/>
          <p:nvPr/>
        </p:nvSpPr>
        <p:spPr>
          <a:xfrm rot="0">
            <a:off x="836800" y="1867176"/>
            <a:ext cx="8278730" cy="3600450"/>
          </a:xfrm>
          <a:prstGeom prst="rect">
            <a:avLst/>
          </a:prstGeom>
        </p:spPr>
        <p:txBody>
          <a:bodyPr anchor="t" rtlCol="false" tIns="0" lIns="0" bIns="0" rIns="0">
            <a:spAutoFit/>
          </a:bodyPr>
          <a:lstStyle/>
          <a:p>
            <a:pPr algn="l">
              <a:lnSpc>
                <a:spcPts val="4048"/>
              </a:lnSpc>
            </a:pPr>
          </a:p>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Combine the individual waveforms by exploiting the relative time difference</a:t>
            </a:r>
          </a:p>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Very accurate timing of the signal needed</a:t>
            </a:r>
          </a:p>
          <a:p>
            <a:pPr algn="l">
              <a:lnSpc>
                <a:spcPts val="4048"/>
              </a:lnSpc>
            </a:pPr>
            <a:r>
              <a:rPr lang="en-US" sz="3373">
                <a:solidFill>
                  <a:srgbClr val="000000"/>
                </a:solidFill>
                <a:latin typeface="Calibri (MS)"/>
                <a:ea typeface="Calibri (MS)"/>
                <a:cs typeface="Calibri (MS)"/>
                <a:sym typeface="Calibri (MS)"/>
              </a:rPr>
              <a:t>             </a:t>
            </a:r>
            <a:r>
              <a:rPr lang="en-US" sz="3373" b="true">
                <a:solidFill>
                  <a:srgbClr val="000000"/>
                </a:solidFill>
                <a:latin typeface="Calibri (MS) Bold"/>
                <a:ea typeface="Calibri (MS) Bold"/>
                <a:cs typeface="Calibri (MS) Bold"/>
                <a:sym typeface="Calibri (MS) Bold"/>
              </a:rPr>
              <a:t>1 ns</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Clock</a:t>
            </a:r>
            <a:r>
              <a:rPr lang="en-US" sz="3373">
                <a:solidFill>
                  <a:srgbClr val="000000"/>
                </a:solidFill>
                <a:latin typeface="Calibri (MS)"/>
                <a:ea typeface="Calibri (MS)"/>
                <a:cs typeface="Calibri (MS)"/>
                <a:sym typeface="Calibri (MS)"/>
              </a:rPr>
              <a:t> synchronisation</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Positional accuracy (&lt; 30 cm)</a:t>
            </a:r>
          </a:p>
        </p:txBody>
      </p:sp>
      <p:sp>
        <p:nvSpPr>
          <p:cNvPr name="TextBox 7" id="7"/>
          <p:cNvSpPr txBox="true"/>
          <p:nvPr/>
        </p:nvSpPr>
        <p:spPr>
          <a:xfrm rot="0">
            <a:off x="1302172" y="672084"/>
            <a:ext cx="15626715" cy="119001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Radio Interferometry Technique (RIT)</a:t>
            </a:r>
          </a:p>
        </p:txBody>
      </p:sp>
      <p:sp>
        <p:nvSpPr>
          <p:cNvPr name="TextBox 8" id="8"/>
          <p:cNvSpPr txBox="true"/>
          <p:nvPr/>
        </p:nvSpPr>
        <p:spPr>
          <a:xfrm rot="0">
            <a:off x="15789183" y="8934450"/>
            <a:ext cx="1897558" cy="180975"/>
          </a:xfrm>
          <a:prstGeom prst="rect">
            <a:avLst/>
          </a:prstGeom>
        </p:spPr>
        <p:txBody>
          <a:bodyPr anchor="t" rtlCol="false" tIns="0" lIns="0" bIns="0" rIns="0">
            <a:spAutoFit/>
          </a:bodyPr>
          <a:lstStyle/>
          <a:p>
            <a:pPr algn="l">
              <a:lnSpc>
                <a:spcPts val="1391"/>
              </a:lnSpc>
            </a:pPr>
            <a:r>
              <a:rPr lang="en-US" sz="1159">
                <a:solidFill>
                  <a:srgbClr val="000000"/>
                </a:solidFill>
                <a:latin typeface="Arial"/>
                <a:ea typeface="Arial"/>
                <a:cs typeface="Arial"/>
                <a:sym typeface="Arial"/>
              </a:rPr>
              <a:t>DOI: 10.22323/1.444.0380</a:t>
            </a:r>
          </a:p>
        </p:txBody>
      </p:sp>
      <p:sp>
        <p:nvSpPr>
          <p:cNvPr name="TextBox 9" id="9"/>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2</a:t>
            </a:r>
          </a:p>
        </p:txBody>
      </p:sp>
      <p:sp>
        <p:nvSpPr>
          <p:cNvPr name="AutoShape 10" id="10"/>
          <p:cNvSpPr/>
          <p:nvPr/>
        </p:nvSpPr>
        <p:spPr>
          <a:xfrm rot="4380">
            <a:off x="1256119" y="9459430"/>
            <a:ext cx="15718812" cy="0"/>
          </a:xfrm>
          <a:prstGeom prst="line">
            <a:avLst/>
          </a:prstGeom>
          <a:ln cap="rnd" w="19050">
            <a:solidFill>
              <a:srgbClr val="BE2E1A"/>
            </a:solidFill>
            <a:prstDash val="solid"/>
            <a:headEnd type="none" len="sm" w="sm"/>
            <a:tailEnd type="none" len="sm" w="sm"/>
          </a:ln>
        </p:spPr>
      </p:sp>
      <p:sp>
        <p:nvSpPr>
          <p:cNvPr name="TextBox 11" id="11"/>
          <p:cNvSpPr txBox="true"/>
          <p:nvPr/>
        </p:nvSpPr>
        <p:spPr>
          <a:xfrm rot="0">
            <a:off x="836800" y="1867176"/>
            <a:ext cx="12430683" cy="571500"/>
          </a:xfrm>
          <a:prstGeom prst="rect">
            <a:avLst/>
          </a:prstGeom>
        </p:spPr>
        <p:txBody>
          <a:bodyPr anchor="t" rtlCol="false" tIns="0" lIns="0" bIns="0" rIns="0">
            <a:spAutoFit/>
          </a:bodyPr>
          <a:lstStyle/>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Reconstruct air showers initiated by ultra-high-energy cosmic rays </a:t>
            </a:r>
          </a:p>
        </p:txBody>
      </p:sp>
      <p:pic>
        <p:nvPicPr>
          <p:cNvPr name="Picture 12" id="12"/>
          <p:cNvPicPr>
            <a:picLocks noChangeAspect="true"/>
          </p:cNvPicPr>
          <p:nvPr/>
        </p:nvPicPr>
        <p:blipFill>
          <a:blip r:embed="rId5"/>
          <a:stretch>
            <a:fillRect/>
          </a:stretch>
        </p:blipFill>
        <p:spPr>
          <a:xfrm rot="0">
            <a:off x="1558371" y="4090080"/>
            <a:ext cx="468912" cy="208405"/>
          </a:xfrm>
          <a:prstGeom prst="rect">
            <a:avLst/>
          </a:prstGeom>
        </p:spPr>
      </p:pic>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613817" y="9644491"/>
            <a:ext cx="2350732" cy="535343"/>
            <a:chOff x="0" y="0"/>
            <a:chExt cx="3134309" cy="713791"/>
          </a:xfrm>
        </p:grpSpPr>
        <p:sp>
          <p:nvSpPr>
            <p:cNvPr name="Freeform 3" id="3"/>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AutoShape 4" id="4"/>
          <p:cNvSpPr/>
          <p:nvPr/>
        </p:nvSpPr>
        <p:spPr>
          <a:xfrm rot="4380">
            <a:off x="1256119" y="9459430"/>
            <a:ext cx="15718812" cy="0"/>
          </a:xfrm>
          <a:prstGeom prst="line">
            <a:avLst/>
          </a:prstGeom>
          <a:ln cap="rnd" w="19050">
            <a:solidFill>
              <a:srgbClr val="BE2E1A"/>
            </a:solidFill>
            <a:prstDash val="solid"/>
            <a:headEnd type="none" len="sm" w="sm"/>
            <a:tailEnd type="none" len="sm" w="sm"/>
          </a:ln>
        </p:spPr>
      </p:sp>
      <p:sp>
        <p:nvSpPr>
          <p:cNvPr name="TextBox 5" id="5"/>
          <p:cNvSpPr txBox="true"/>
          <p:nvPr/>
        </p:nvSpPr>
        <p:spPr>
          <a:xfrm rot="0">
            <a:off x="836800" y="1867176"/>
            <a:ext cx="12496210" cy="2590800"/>
          </a:xfrm>
          <a:prstGeom prst="rect">
            <a:avLst/>
          </a:prstGeom>
        </p:spPr>
        <p:txBody>
          <a:bodyPr anchor="t" rtlCol="false" tIns="0" lIns="0" bIns="0" rIns="0">
            <a:spAutoFit/>
          </a:bodyPr>
          <a:lstStyle/>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Apply to measured data with the Auger Engineering Radio Array</a:t>
            </a:r>
          </a:p>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Triggers on Surface Detector</a:t>
            </a:r>
          </a:p>
          <a:p>
            <a:pPr algn="l" marL="728441" indent="-364220" lvl="1">
              <a:lnSpc>
                <a:spcPts val="4048"/>
              </a:lnSpc>
              <a:buFont typeface="Arial"/>
              <a:buChar char="•"/>
            </a:pPr>
            <a:r>
              <a:rPr lang="en-US" b="true" sz="3373">
                <a:solidFill>
                  <a:srgbClr val="000000"/>
                </a:solidFill>
                <a:latin typeface="Calibri (MS) Bold"/>
                <a:ea typeface="Calibri (MS) Bold"/>
                <a:cs typeface="Calibri (MS) Bold"/>
                <a:sym typeface="Calibri (MS) Bold"/>
              </a:rPr>
              <a:t>1 ns</a:t>
            </a:r>
            <a:r>
              <a:rPr lang="en-US" sz="3373">
                <a:solidFill>
                  <a:srgbClr val="000000"/>
                </a:solidFill>
                <a:latin typeface="Calibri (MS)"/>
                <a:ea typeface="Calibri (MS)"/>
                <a:cs typeface="Calibri (MS)"/>
                <a:sym typeface="Calibri (MS)"/>
              </a:rPr>
              <a:t> timing accuracy:</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Clock</a:t>
            </a:r>
            <a:r>
              <a:rPr lang="en-US" sz="3373">
                <a:solidFill>
                  <a:srgbClr val="000000"/>
                </a:solidFill>
                <a:latin typeface="Calibri (MS)"/>
                <a:ea typeface="Calibri (MS)"/>
                <a:cs typeface="Calibri (MS)"/>
                <a:sym typeface="Calibri (MS)"/>
              </a:rPr>
              <a:t> synchronisation: </a:t>
            </a:r>
            <a:r>
              <a:rPr lang="en-US" b="true" sz="3373">
                <a:solidFill>
                  <a:srgbClr val="000000"/>
                </a:solidFill>
                <a:latin typeface="Calibri (MS) Bold"/>
                <a:ea typeface="Calibri (MS) Bold"/>
                <a:cs typeface="Calibri (MS) Bold"/>
                <a:sym typeface="Calibri (MS) Bold"/>
              </a:rPr>
              <a:t>Beacon</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Positional accuracy: </a:t>
            </a:r>
            <a:r>
              <a:rPr lang="en-US" b="true" sz="3373">
                <a:solidFill>
                  <a:srgbClr val="000000"/>
                </a:solidFill>
                <a:latin typeface="Calibri (MS) Bold"/>
                <a:ea typeface="Calibri (MS) Bold"/>
                <a:cs typeface="Calibri (MS) Bold"/>
                <a:sym typeface="Calibri (MS) Bold"/>
              </a:rPr>
              <a:t>Differential GPS</a:t>
            </a:r>
          </a:p>
        </p:txBody>
      </p:sp>
      <p:sp>
        <p:nvSpPr>
          <p:cNvPr name="TextBox 6" id="6"/>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Auger Engineering Radio Array (AERA)</a:t>
            </a:r>
          </a:p>
        </p:txBody>
      </p:sp>
      <p:sp>
        <p:nvSpPr>
          <p:cNvPr name="TextBox 7" id="7"/>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20</a:t>
            </a:r>
          </a:p>
        </p:txBody>
      </p:sp>
      <p:grpSp>
        <p:nvGrpSpPr>
          <p:cNvPr name="Group 8" id="8"/>
          <p:cNvGrpSpPr/>
          <p:nvPr/>
        </p:nvGrpSpPr>
        <p:grpSpPr>
          <a:xfrm rot="0">
            <a:off x="11410892" y="4679505"/>
            <a:ext cx="538106" cy="404850"/>
            <a:chOff x="0" y="0"/>
            <a:chExt cx="717475" cy="539800"/>
          </a:xfrm>
        </p:grpSpPr>
        <p:grpSp>
          <p:nvGrpSpPr>
            <p:cNvPr name="Group 9" id="9"/>
            <p:cNvGrpSpPr/>
            <p:nvPr/>
          </p:nvGrpSpPr>
          <p:grpSpPr>
            <a:xfrm rot="0">
              <a:off x="0" y="0"/>
              <a:ext cx="717475" cy="245329"/>
              <a:chOff x="0" y="0"/>
              <a:chExt cx="2493925" cy="852756"/>
            </a:xfrm>
          </p:grpSpPr>
          <p:sp>
            <p:nvSpPr>
              <p:cNvPr name="Freeform 10" id="10"/>
              <p:cNvSpPr/>
              <p:nvPr/>
            </p:nvSpPr>
            <p:spPr>
              <a:xfrm flipH="false" flipV="false" rot="0">
                <a:off x="0" y="0"/>
                <a:ext cx="2493925" cy="852756"/>
              </a:xfrm>
              <a:custGeom>
                <a:avLst/>
                <a:gdLst/>
                <a:ahLst/>
                <a:cxnLst/>
                <a:rect r="r" b="b" t="t" l="l"/>
                <a:pathLst>
                  <a:path h="852756" w="2493925">
                    <a:moveTo>
                      <a:pt x="41697" y="0"/>
                    </a:moveTo>
                    <a:lnTo>
                      <a:pt x="2452227" y="0"/>
                    </a:lnTo>
                    <a:cubicBezTo>
                      <a:pt x="2463286" y="0"/>
                      <a:pt x="2473892" y="4393"/>
                      <a:pt x="2481712" y="12213"/>
                    </a:cubicBezTo>
                    <a:cubicBezTo>
                      <a:pt x="2489532" y="20033"/>
                      <a:pt x="2493925" y="30639"/>
                      <a:pt x="2493925" y="41697"/>
                    </a:cubicBezTo>
                    <a:lnTo>
                      <a:pt x="2493925" y="811059"/>
                    </a:lnTo>
                    <a:cubicBezTo>
                      <a:pt x="2493925" y="822118"/>
                      <a:pt x="2489532" y="832724"/>
                      <a:pt x="2481712" y="840543"/>
                    </a:cubicBezTo>
                    <a:cubicBezTo>
                      <a:pt x="2473892" y="848363"/>
                      <a:pt x="2463286" y="852756"/>
                      <a:pt x="2452227" y="852756"/>
                    </a:cubicBezTo>
                    <a:lnTo>
                      <a:pt x="41697" y="852756"/>
                    </a:lnTo>
                    <a:cubicBezTo>
                      <a:pt x="30639" y="852756"/>
                      <a:pt x="20033" y="848363"/>
                      <a:pt x="12213" y="840543"/>
                    </a:cubicBezTo>
                    <a:cubicBezTo>
                      <a:pt x="4393" y="832724"/>
                      <a:pt x="0" y="822118"/>
                      <a:pt x="0" y="811059"/>
                    </a:cubicBezTo>
                    <a:lnTo>
                      <a:pt x="0" y="41697"/>
                    </a:lnTo>
                    <a:cubicBezTo>
                      <a:pt x="0" y="30639"/>
                      <a:pt x="4393" y="20033"/>
                      <a:pt x="12213" y="12213"/>
                    </a:cubicBezTo>
                    <a:cubicBezTo>
                      <a:pt x="20033" y="4393"/>
                      <a:pt x="30639" y="0"/>
                      <a:pt x="41697" y="0"/>
                    </a:cubicBezTo>
                    <a:close/>
                  </a:path>
                </a:pathLst>
              </a:custGeom>
              <a:solidFill>
                <a:srgbClr val="FFFFFF"/>
              </a:solidFill>
            </p:spPr>
          </p:sp>
          <p:sp>
            <p:nvSpPr>
              <p:cNvPr name="TextBox 11" id="11"/>
              <p:cNvSpPr txBox="true"/>
              <p:nvPr/>
            </p:nvSpPr>
            <p:spPr>
              <a:xfrm>
                <a:off x="0" y="-38100"/>
                <a:ext cx="2493925" cy="890856"/>
              </a:xfrm>
              <a:prstGeom prst="rect">
                <a:avLst/>
              </a:prstGeom>
            </p:spPr>
            <p:txBody>
              <a:bodyPr anchor="ctr" rtlCol="false" tIns="50800" lIns="50800" bIns="50800" rIns="50800"/>
              <a:lstStyle/>
              <a:p>
                <a:pPr algn="ctr">
                  <a:lnSpc>
                    <a:spcPts val="2589"/>
                  </a:lnSpc>
                </a:pPr>
              </a:p>
            </p:txBody>
          </p:sp>
        </p:grpSp>
        <p:sp>
          <p:nvSpPr>
            <p:cNvPr name="Freeform 12" id="12"/>
            <p:cNvSpPr/>
            <p:nvPr/>
          </p:nvSpPr>
          <p:spPr>
            <a:xfrm flipH="false" flipV="false" rot="0">
              <a:off x="0" y="0"/>
              <a:ext cx="717475" cy="539800"/>
            </a:xfrm>
            <a:custGeom>
              <a:avLst/>
              <a:gdLst/>
              <a:ahLst/>
              <a:cxnLst/>
              <a:rect r="r" b="b" t="t" l="l"/>
              <a:pathLst>
                <a:path h="539800" w="717475">
                  <a:moveTo>
                    <a:pt x="0" y="0"/>
                  </a:moveTo>
                  <a:lnTo>
                    <a:pt x="717475" y="0"/>
                  </a:lnTo>
                  <a:lnTo>
                    <a:pt x="717475" y="539800"/>
                  </a:lnTo>
                  <a:lnTo>
                    <a:pt x="0" y="539800"/>
                  </a:lnTo>
                  <a:lnTo>
                    <a:pt x="0" y="0"/>
                  </a:lnTo>
                  <a:close/>
                </a:path>
              </a:pathLst>
            </a:custGeom>
            <a:blipFill>
              <a:blip r:embed="rId4"/>
              <a:stretch>
                <a:fillRect l="0" t="0" r="0" b="0"/>
              </a:stretch>
            </a:blipFill>
          </p:spPr>
        </p:sp>
      </p:grpSp>
      <p:sp>
        <p:nvSpPr>
          <p:cNvPr name="Freeform 13" id="13"/>
          <p:cNvSpPr/>
          <p:nvPr/>
        </p:nvSpPr>
        <p:spPr>
          <a:xfrm flipH="false" flipV="false" rot="0">
            <a:off x="9963603" y="2578147"/>
            <a:ext cx="7485388" cy="6446791"/>
          </a:xfrm>
          <a:custGeom>
            <a:avLst/>
            <a:gdLst/>
            <a:ahLst/>
            <a:cxnLst/>
            <a:rect r="r" b="b" t="t" l="l"/>
            <a:pathLst>
              <a:path h="6446791" w="7485388">
                <a:moveTo>
                  <a:pt x="0" y="0"/>
                </a:moveTo>
                <a:lnTo>
                  <a:pt x="7485388" y="0"/>
                </a:lnTo>
                <a:lnTo>
                  <a:pt x="7485388" y="6446791"/>
                </a:lnTo>
                <a:lnTo>
                  <a:pt x="0" y="6446791"/>
                </a:lnTo>
                <a:lnTo>
                  <a:pt x="0" y="0"/>
                </a:lnTo>
                <a:close/>
              </a:path>
            </a:pathLst>
          </a:custGeom>
          <a:blipFill>
            <a:blip r:embed="rId5"/>
            <a:stretch>
              <a:fillRect l="0" t="0" r="0" b="0"/>
            </a:stretch>
          </a:blipFill>
        </p:spPr>
      </p:sp>
      <p:grpSp>
        <p:nvGrpSpPr>
          <p:cNvPr name="Group 14" id="14"/>
          <p:cNvGrpSpPr/>
          <p:nvPr/>
        </p:nvGrpSpPr>
        <p:grpSpPr>
          <a:xfrm rot="0">
            <a:off x="11202845" y="4404830"/>
            <a:ext cx="954200" cy="954200"/>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0" cap="sq">
              <a:solidFill>
                <a:srgbClr val="BE2E1A"/>
              </a:solidFill>
              <a:prstDash val="solid"/>
              <a:miter/>
            </a:ln>
          </p:spPr>
        </p:sp>
        <p:sp>
          <p:nvSpPr>
            <p:cNvPr name="TextBox 16" id="16"/>
            <p:cNvSpPr txBox="true"/>
            <p:nvPr/>
          </p:nvSpPr>
          <p:spPr>
            <a:xfrm>
              <a:off x="76200" y="47625"/>
              <a:ext cx="660400" cy="688975"/>
            </a:xfrm>
            <a:prstGeom prst="rect">
              <a:avLst/>
            </a:prstGeom>
          </p:spPr>
          <p:txBody>
            <a:bodyPr anchor="ctr" rtlCol="false" tIns="50800" lIns="50800" bIns="50800" rIns="50800"/>
            <a:lstStyle/>
            <a:p>
              <a:pPr algn="ctr">
                <a:lnSpc>
                  <a:spcPts val="2520"/>
                </a:lnSpc>
              </a:pPr>
            </a:p>
          </p:txBody>
        </p:sp>
      </p:grpSp>
      <p:sp>
        <p:nvSpPr>
          <p:cNvPr name="Freeform 17" id="17"/>
          <p:cNvSpPr/>
          <p:nvPr/>
        </p:nvSpPr>
        <p:spPr>
          <a:xfrm flipH="false" flipV="false" rot="-715764">
            <a:off x="9624291" y="5752289"/>
            <a:ext cx="1745715" cy="577988"/>
          </a:xfrm>
          <a:custGeom>
            <a:avLst/>
            <a:gdLst/>
            <a:ahLst/>
            <a:cxnLst/>
            <a:rect r="r" b="b" t="t" l="l"/>
            <a:pathLst>
              <a:path h="577988" w="1745715">
                <a:moveTo>
                  <a:pt x="0" y="0"/>
                </a:moveTo>
                <a:lnTo>
                  <a:pt x="1745715" y="0"/>
                </a:lnTo>
                <a:lnTo>
                  <a:pt x="1745715" y="577988"/>
                </a:lnTo>
                <a:lnTo>
                  <a:pt x="0" y="5779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8" id="18"/>
          <p:cNvSpPr txBox="true"/>
          <p:nvPr/>
        </p:nvSpPr>
        <p:spPr>
          <a:xfrm rot="0">
            <a:off x="8458384" y="5057775"/>
            <a:ext cx="1314291" cy="781050"/>
          </a:xfrm>
          <a:prstGeom prst="rect">
            <a:avLst/>
          </a:prstGeom>
        </p:spPr>
        <p:txBody>
          <a:bodyPr anchor="t" rtlCol="false" tIns="0" lIns="0" bIns="0" rIns="0">
            <a:spAutoFit/>
          </a:bodyPr>
          <a:lstStyle/>
          <a:p>
            <a:pPr algn="ctr">
              <a:lnSpc>
                <a:spcPts val="5488"/>
              </a:lnSpc>
              <a:spcBef>
                <a:spcPct val="0"/>
              </a:spcBef>
            </a:pPr>
            <a:r>
              <a:rPr lang="en-US" b="true" sz="4573">
                <a:solidFill>
                  <a:srgbClr val="BE2E1A"/>
                </a:solidFill>
                <a:latin typeface="Calibri (MS) Bold"/>
                <a:ea typeface="Calibri (MS) Bold"/>
                <a:cs typeface="Calibri (MS) Bold"/>
                <a:sym typeface="Calibri (MS) Bold"/>
              </a:rPr>
              <a:t>AERA</a:t>
            </a:r>
          </a:p>
        </p:txBody>
      </p:sp>
    </p:spTree>
  </p:cSld>
  <p:clrMapOvr>
    <a:masterClrMapping/>
  </p:clrMapOvr>
  <p:transition spd="fast">
    <p:fade/>
  </p:transition>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613817" y="9644491"/>
            <a:ext cx="2350732" cy="535343"/>
            <a:chOff x="0" y="0"/>
            <a:chExt cx="3134309" cy="713791"/>
          </a:xfrm>
        </p:grpSpPr>
        <p:sp>
          <p:nvSpPr>
            <p:cNvPr name="Freeform 3" id="3"/>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AutoShape 4" id="4"/>
          <p:cNvSpPr/>
          <p:nvPr/>
        </p:nvSpPr>
        <p:spPr>
          <a:xfrm rot="4380">
            <a:off x="1256119" y="9459430"/>
            <a:ext cx="15718812" cy="0"/>
          </a:xfrm>
          <a:prstGeom prst="line">
            <a:avLst/>
          </a:prstGeom>
          <a:ln cap="rnd" w="19050">
            <a:solidFill>
              <a:srgbClr val="BE2E1A"/>
            </a:solidFill>
            <a:prstDash val="solid"/>
            <a:headEnd type="none" len="sm" w="sm"/>
            <a:tailEnd type="none" len="sm" w="sm"/>
          </a:ln>
        </p:spPr>
      </p:sp>
      <p:sp>
        <p:nvSpPr>
          <p:cNvPr name="Freeform 5" id="5"/>
          <p:cNvSpPr/>
          <p:nvPr/>
        </p:nvSpPr>
        <p:spPr>
          <a:xfrm flipH="false" flipV="false" rot="0">
            <a:off x="9963603" y="2578147"/>
            <a:ext cx="7485388" cy="6446791"/>
          </a:xfrm>
          <a:custGeom>
            <a:avLst/>
            <a:gdLst/>
            <a:ahLst/>
            <a:cxnLst/>
            <a:rect r="r" b="b" t="t" l="l"/>
            <a:pathLst>
              <a:path h="6446791" w="7485388">
                <a:moveTo>
                  <a:pt x="0" y="0"/>
                </a:moveTo>
                <a:lnTo>
                  <a:pt x="7485388" y="0"/>
                </a:lnTo>
                <a:lnTo>
                  <a:pt x="7485388" y="6446791"/>
                </a:lnTo>
                <a:lnTo>
                  <a:pt x="0" y="6446791"/>
                </a:lnTo>
                <a:lnTo>
                  <a:pt x="0" y="0"/>
                </a:lnTo>
                <a:close/>
              </a:path>
            </a:pathLst>
          </a:custGeom>
          <a:blipFill>
            <a:blip r:embed="rId4"/>
            <a:stretch>
              <a:fillRect l="0" t="0" r="0" b="0"/>
            </a:stretch>
          </a:blipFill>
        </p:spPr>
      </p:sp>
      <p:grpSp>
        <p:nvGrpSpPr>
          <p:cNvPr name="Group 6" id="6"/>
          <p:cNvGrpSpPr/>
          <p:nvPr/>
        </p:nvGrpSpPr>
        <p:grpSpPr>
          <a:xfrm rot="0">
            <a:off x="11202845" y="4404830"/>
            <a:ext cx="954200" cy="954200"/>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0" cap="sq">
              <a:solidFill>
                <a:srgbClr val="BE2E1A"/>
              </a:solidFill>
              <a:prstDash val="solid"/>
              <a:miter/>
            </a:ln>
          </p:spPr>
        </p:sp>
        <p:sp>
          <p:nvSpPr>
            <p:cNvPr name="TextBox 8" id="8"/>
            <p:cNvSpPr txBox="true"/>
            <p:nvPr/>
          </p:nvSpPr>
          <p:spPr>
            <a:xfrm>
              <a:off x="76200" y="47625"/>
              <a:ext cx="660400" cy="688975"/>
            </a:xfrm>
            <a:prstGeom prst="rect">
              <a:avLst/>
            </a:prstGeom>
          </p:spPr>
          <p:txBody>
            <a:bodyPr anchor="ctr" rtlCol="false" tIns="50800" lIns="50800" bIns="50800" rIns="50800"/>
            <a:lstStyle/>
            <a:p>
              <a:pPr algn="ctr">
                <a:lnSpc>
                  <a:spcPts val="2520"/>
                </a:lnSpc>
              </a:pPr>
            </a:p>
          </p:txBody>
        </p:sp>
      </p:grpSp>
      <p:grpSp>
        <p:nvGrpSpPr>
          <p:cNvPr name="Group 9" id="9"/>
          <p:cNvGrpSpPr/>
          <p:nvPr/>
        </p:nvGrpSpPr>
        <p:grpSpPr>
          <a:xfrm rot="0">
            <a:off x="8148393" y="1933851"/>
            <a:ext cx="9469120" cy="7124197"/>
            <a:chOff x="0" y="0"/>
            <a:chExt cx="12625494" cy="9498929"/>
          </a:xfrm>
        </p:grpSpPr>
        <p:grpSp>
          <p:nvGrpSpPr>
            <p:cNvPr name="Group 10" id="10"/>
            <p:cNvGrpSpPr/>
            <p:nvPr/>
          </p:nvGrpSpPr>
          <p:grpSpPr>
            <a:xfrm rot="0">
              <a:off x="0" y="0"/>
              <a:ext cx="12625494" cy="4317079"/>
              <a:chOff x="0" y="0"/>
              <a:chExt cx="2493925" cy="852756"/>
            </a:xfrm>
          </p:grpSpPr>
          <p:sp>
            <p:nvSpPr>
              <p:cNvPr name="Freeform 11" id="11"/>
              <p:cNvSpPr/>
              <p:nvPr/>
            </p:nvSpPr>
            <p:spPr>
              <a:xfrm flipH="false" flipV="false" rot="0">
                <a:off x="0" y="0"/>
                <a:ext cx="2493925" cy="852756"/>
              </a:xfrm>
              <a:custGeom>
                <a:avLst/>
                <a:gdLst/>
                <a:ahLst/>
                <a:cxnLst/>
                <a:rect r="r" b="b" t="t" l="l"/>
                <a:pathLst>
                  <a:path h="852756" w="2493925">
                    <a:moveTo>
                      <a:pt x="41697" y="0"/>
                    </a:moveTo>
                    <a:lnTo>
                      <a:pt x="2452227" y="0"/>
                    </a:lnTo>
                    <a:cubicBezTo>
                      <a:pt x="2463286" y="0"/>
                      <a:pt x="2473892" y="4393"/>
                      <a:pt x="2481712" y="12213"/>
                    </a:cubicBezTo>
                    <a:cubicBezTo>
                      <a:pt x="2489532" y="20033"/>
                      <a:pt x="2493925" y="30639"/>
                      <a:pt x="2493925" y="41697"/>
                    </a:cubicBezTo>
                    <a:lnTo>
                      <a:pt x="2493925" y="811059"/>
                    </a:lnTo>
                    <a:cubicBezTo>
                      <a:pt x="2493925" y="822118"/>
                      <a:pt x="2489532" y="832724"/>
                      <a:pt x="2481712" y="840543"/>
                    </a:cubicBezTo>
                    <a:cubicBezTo>
                      <a:pt x="2473892" y="848363"/>
                      <a:pt x="2463286" y="852756"/>
                      <a:pt x="2452227" y="852756"/>
                    </a:cubicBezTo>
                    <a:lnTo>
                      <a:pt x="41697" y="852756"/>
                    </a:lnTo>
                    <a:cubicBezTo>
                      <a:pt x="30639" y="852756"/>
                      <a:pt x="20033" y="848363"/>
                      <a:pt x="12213" y="840543"/>
                    </a:cubicBezTo>
                    <a:cubicBezTo>
                      <a:pt x="4393" y="832724"/>
                      <a:pt x="0" y="822118"/>
                      <a:pt x="0" y="811059"/>
                    </a:cubicBezTo>
                    <a:lnTo>
                      <a:pt x="0" y="41697"/>
                    </a:lnTo>
                    <a:cubicBezTo>
                      <a:pt x="0" y="30639"/>
                      <a:pt x="4393" y="20033"/>
                      <a:pt x="12213" y="12213"/>
                    </a:cubicBezTo>
                    <a:cubicBezTo>
                      <a:pt x="20033" y="4393"/>
                      <a:pt x="30639" y="0"/>
                      <a:pt x="41697" y="0"/>
                    </a:cubicBezTo>
                    <a:close/>
                  </a:path>
                </a:pathLst>
              </a:custGeom>
              <a:solidFill>
                <a:srgbClr val="FFFFFF"/>
              </a:solidFill>
            </p:spPr>
          </p:sp>
          <p:sp>
            <p:nvSpPr>
              <p:cNvPr name="TextBox 12" id="12"/>
              <p:cNvSpPr txBox="true"/>
              <p:nvPr/>
            </p:nvSpPr>
            <p:spPr>
              <a:xfrm>
                <a:off x="0" y="-38100"/>
                <a:ext cx="2493925" cy="890856"/>
              </a:xfrm>
              <a:prstGeom prst="rect">
                <a:avLst/>
              </a:prstGeom>
            </p:spPr>
            <p:txBody>
              <a:bodyPr anchor="ctr" rtlCol="false" tIns="50800" lIns="50800" bIns="50800" rIns="50800"/>
              <a:lstStyle/>
              <a:p>
                <a:pPr algn="ctr">
                  <a:lnSpc>
                    <a:spcPts val="2589"/>
                  </a:lnSpc>
                </a:pPr>
              </a:p>
            </p:txBody>
          </p:sp>
        </p:grpSp>
        <p:sp>
          <p:nvSpPr>
            <p:cNvPr name="Freeform 13" id="13"/>
            <p:cNvSpPr/>
            <p:nvPr/>
          </p:nvSpPr>
          <p:spPr>
            <a:xfrm flipH="false" flipV="false" rot="0">
              <a:off x="0" y="0"/>
              <a:ext cx="12625494" cy="9498929"/>
            </a:xfrm>
            <a:custGeom>
              <a:avLst/>
              <a:gdLst/>
              <a:ahLst/>
              <a:cxnLst/>
              <a:rect r="r" b="b" t="t" l="l"/>
              <a:pathLst>
                <a:path h="9498929" w="12625494">
                  <a:moveTo>
                    <a:pt x="0" y="0"/>
                  </a:moveTo>
                  <a:lnTo>
                    <a:pt x="12625494" y="0"/>
                  </a:lnTo>
                  <a:lnTo>
                    <a:pt x="12625494" y="9498929"/>
                  </a:lnTo>
                  <a:lnTo>
                    <a:pt x="0" y="9498929"/>
                  </a:lnTo>
                  <a:lnTo>
                    <a:pt x="0" y="0"/>
                  </a:lnTo>
                  <a:close/>
                </a:path>
              </a:pathLst>
            </a:custGeom>
            <a:blipFill>
              <a:blip r:embed="rId5"/>
              <a:stretch>
                <a:fillRect l="0" t="0" r="0" b="0"/>
              </a:stretch>
            </a:blipFill>
          </p:spPr>
        </p:sp>
      </p:grpSp>
      <p:sp>
        <p:nvSpPr>
          <p:cNvPr name="TextBox 14" id="14"/>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Auger Engineering Radio Array (AERA)</a:t>
            </a:r>
          </a:p>
        </p:txBody>
      </p:sp>
      <p:sp>
        <p:nvSpPr>
          <p:cNvPr name="TextBox 15" id="15"/>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21</a:t>
            </a:r>
          </a:p>
        </p:txBody>
      </p:sp>
      <p:sp>
        <p:nvSpPr>
          <p:cNvPr name="TextBox 16" id="16"/>
          <p:cNvSpPr txBox="true"/>
          <p:nvPr/>
        </p:nvSpPr>
        <p:spPr>
          <a:xfrm rot="0">
            <a:off x="836800" y="1867176"/>
            <a:ext cx="12496210" cy="2590800"/>
          </a:xfrm>
          <a:prstGeom prst="rect">
            <a:avLst/>
          </a:prstGeom>
        </p:spPr>
        <p:txBody>
          <a:bodyPr anchor="t" rtlCol="false" tIns="0" lIns="0" bIns="0" rIns="0">
            <a:spAutoFit/>
          </a:bodyPr>
          <a:lstStyle/>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Apply to measured data with the Auger Engineering Radio Array</a:t>
            </a:r>
          </a:p>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Triggers on Surface Detector</a:t>
            </a:r>
          </a:p>
          <a:p>
            <a:pPr algn="l" marL="728441" indent="-364220" lvl="1">
              <a:lnSpc>
                <a:spcPts val="4048"/>
              </a:lnSpc>
              <a:buFont typeface="Arial"/>
              <a:buChar char="•"/>
            </a:pPr>
            <a:r>
              <a:rPr lang="en-US" b="true" sz="3373">
                <a:solidFill>
                  <a:srgbClr val="000000"/>
                </a:solidFill>
                <a:latin typeface="Calibri (MS) Bold"/>
                <a:ea typeface="Calibri (MS) Bold"/>
                <a:cs typeface="Calibri (MS) Bold"/>
                <a:sym typeface="Calibri (MS) Bold"/>
              </a:rPr>
              <a:t>1 ns</a:t>
            </a:r>
            <a:r>
              <a:rPr lang="en-US" sz="3373">
                <a:solidFill>
                  <a:srgbClr val="000000"/>
                </a:solidFill>
                <a:latin typeface="Calibri (MS)"/>
                <a:ea typeface="Calibri (MS)"/>
                <a:cs typeface="Calibri (MS)"/>
                <a:sym typeface="Calibri (MS)"/>
              </a:rPr>
              <a:t> timing accuracy:</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Clock</a:t>
            </a:r>
            <a:r>
              <a:rPr lang="en-US" sz="3373">
                <a:solidFill>
                  <a:srgbClr val="000000"/>
                </a:solidFill>
                <a:latin typeface="Calibri (MS)"/>
                <a:ea typeface="Calibri (MS)"/>
                <a:cs typeface="Calibri (MS)"/>
                <a:sym typeface="Calibri (MS)"/>
              </a:rPr>
              <a:t> synchronisation: </a:t>
            </a:r>
            <a:r>
              <a:rPr lang="en-US" b="true" sz="3373">
                <a:solidFill>
                  <a:srgbClr val="000000"/>
                </a:solidFill>
                <a:latin typeface="Calibri (MS) Bold"/>
                <a:ea typeface="Calibri (MS) Bold"/>
                <a:cs typeface="Calibri (MS) Bold"/>
                <a:sym typeface="Calibri (MS) Bold"/>
              </a:rPr>
              <a:t>Beacon</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Positional accuracy: </a:t>
            </a:r>
            <a:r>
              <a:rPr lang="en-US" b="true" sz="3373">
                <a:solidFill>
                  <a:srgbClr val="000000"/>
                </a:solidFill>
                <a:latin typeface="Calibri (MS) Bold"/>
                <a:ea typeface="Calibri (MS) Bold"/>
                <a:cs typeface="Calibri (MS) Bold"/>
                <a:sym typeface="Calibri (MS) Bold"/>
              </a:rPr>
              <a:t>Differential GPS</a:t>
            </a:r>
          </a:p>
        </p:txBody>
      </p:sp>
    </p:spTree>
  </p:cSld>
  <p:clrMapOvr>
    <a:masterClrMapping/>
  </p:clrMapOvr>
  <p:transition spd="med">
    <p:fade/>
  </p:transition>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613817" y="9644491"/>
            <a:ext cx="2350732" cy="535343"/>
            <a:chOff x="0" y="0"/>
            <a:chExt cx="3134309" cy="713791"/>
          </a:xfrm>
        </p:grpSpPr>
        <p:sp>
          <p:nvSpPr>
            <p:cNvPr name="Freeform 3" id="3"/>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AutoShape 4" id="4"/>
          <p:cNvSpPr/>
          <p:nvPr/>
        </p:nvSpPr>
        <p:spPr>
          <a:xfrm rot="4380">
            <a:off x="1256119" y="9459430"/>
            <a:ext cx="15718812" cy="0"/>
          </a:xfrm>
          <a:prstGeom prst="line">
            <a:avLst/>
          </a:prstGeom>
          <a:ln cap="rnd" w="19050">
            <a:solidFill>
              <a:srgbClr val="BE2E1A"/>
            </a:solidFill>
            <a:prstDash val="solid"/>
            <a:headEnd type="none" len="sm" w="sm"/>
            <a:tailEnd type="none" len="sm" w="sm"/>
          </a:ln>
        </p:spPr>
      </p:sp>
      <p:sp>
        <p:nvSpPr>
          <p:cNvPr name="Freeform 5" id="5"/>
          <p:cNvSpPr/>
          <p:nvPr/>
        </p:nvSpPr>
        <p:spPr>
          <a:xfrm flipH="false" flipV="false" rot="0">
            <a:off x="2045730" y="5165123"/>
            <a:ext cx="5047874" cy="3793744"/>
          </a:xfrm>
          <a:custGeom>
            <a:avLst/>
            <a:gdLst/>
            <a:ahLst/>
            <a:cxnLst/>
            <a:rect r="r" b="b" t="t" l="l"/>
            <a:pathLst>
              <a:path h="3793744" w="5047874">
                <a:moveTo>
                  <a:pt x="0" y="0"/>
                </a:moveTo>
                <a:lnTo>
                  <a:pt x="5047873" y="0"/>
                </a:lnTo>
                <a:lnTo>
                  <a:pt x="5047873" y="3793743"/>
                </a:lnTo>
                <a:lnTo>
                  <a:pt x="0" y="3793743"/>
                </a:lnTo>
                <a:lnTo>
                  <a:pt x="0" y="0"/>
                </a:lnTo>
                <a:close/>
              </a:path>
            </a:pathLst>
          </a:custGeom>
          <a:blipFill>
            <a:blip r:embed="rId4"/>
            <a:stretch>
              <a:fillRect l="0" t="0" r="0" b="0"/>
            </a:stretch>
          </a:blipFill>
        </p:spPr>
      </p:sp>
      <p:sp>
        <p:nvSpPr>
          <p:cNvPr name="TextBox 6" id="6"/>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Auger Engineering Radio Array (AERA)</a:t>
            </a:r>
          </a:p>
        </p:txBody>
      </p:sp>
      <p:sp>
        <p:nvSpPr>
          <p:cNvPr name="TextBox 7" id="7"/>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22</a:t>
            </a:r>
          </a:p>
        </p:txBody>
      </p:sp>
      <p:sp>
        <p:nvSpPr>
          <p:cNvPr name="Freeform 8" id="8"/>
          <p:cNvSpPr/>
          <p:nvPr/>
        </p:nvSpPr>
        <p:spPr>
          <a:xfrm flipH="false" flipV="false" rot="0">
            <a:off x="8148393" y="1933851"/>
            <a:ext cx="9469120" cy="7124197"/>
          </a:xfrm>
          <a:custGeom>
            <a:avLst/>
            <a:gdLst/>
            <a:ahLst/>
            <a:cxnLst/>
            <a:rect r="r" b="b" t="t" l="l"/>
            <a:pathLst>
              <a:path h="7124197" w="9469120">
                <a:moveTo>
                  <a:pt x="0" y="0"/>
                </a:moveTo>
                <a:lnTo>
                  <a:pt x="9469120" y="0"/>
                </a:lnTo>
                <a:lnTo>
                  <a:pt x="9469120" y="7124197"/>
                </a:lnTo>
                <a:lnTo>
                  <a:pt x="0" y="7124197"/>
                </a:lnTo>
                <a:lnTo>
                  <a:pt x="0" y="0"/>
                </a:lnTo>
                <a:close/>
              </a:path>
            </a:pathLst>
          </a:custGeom>
          <a:blipFill>
            <a:blip r:embed="rId5"/>
            <a:stretch>
              <a:fillRect l="0" t="0" r="0" b="0"/>
            </a:stretch>
          </a:blipFill>
        </p:spPr>
      </p:sp>
      <p:sp>
        <p:nvSpPr>
          <p:cNvPr name="AutoShape 9" id="9"/>
          <p:cNvSpPr/>
          <p:nvPr/>
        </p:nvSpPr>
        <p:spPr>
          <a:xfrm>
            <a:off x="7093603" y="5165123"/>
            <a:ext cx="4872595" cy="1244305"/>
          </a:xfrm>
          <a:prstGeom prst="line">
            <a:avLst/>
          </a:prstGeom>
          <a:ln cap="rnd" w="38100">
            <a:solidFill>
              <a:srgbClr val="BE2E1A"/>
            </a:solidFill>
            <a:prstDash val="solid"/>
            <a:headEnd type="none" len="sm" w="sm"/>
            <a:tailEnd type="none" len="sm" w="sm"/>
          </a:ln>
        </p:spPr>
      </p:sp>
      <p:sp>
        <p:nvSpPr>
          <p:cNvPr name="AutoShape 10" id="10"/>
          <p:cNvSpPr/>
          <p:nvPr/>
        </p:nvSpPr>
        <p:spPr>
          <a:xfrm flipV="true">
            <a:off x="7093603" y="6806627"/>
            <a:ext cx="4872595" cy="2114558"/>
          </a:xfrm>
          <a:prstGeom prst="line">
            <a:avLst/>
          </a:prstGeom>
          <a:ln cap="rnd" w="38100">
            <a:solidFill>
              <a:srgbClr val="BE2E1A"/>
            </a:solidFill>
            <a:prstDash val="solid"/>
            <a:headEnd type="none" len="sm" w="sm"/>
            <a:tailEnd type="none" len="sm" w="sm"/>
          </a:ln>
        </p:spPr>
      </p:sp>
      <p:grpSp>
        <p:nvGrpSpPr>
          <p:cNvPr name="Group 11" id="11"/>
          <p:cNvGrpSpPr/>
          <p:nvPr/>
        </p:nvGrpSpPr>
        <p:grpSpPr>
          <a:xfrm rot="0">
            <a:off x="11767598" y="6409428"/>
            <a:ext cx="397199" cy="397199"/>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BE2E1A"/>
              </a:solidFill>
              <a:prstDash val="solid"/>
              <a:miter/>
            </a:ln>
          </p:spPr>
        </p:sp>
        <p:sp>
          <p:nvSpPr>
            <p:cNvPr name="TextBox 13" id="13"/>
            <p:cNvSpPr txBox="true"/>
            <p:nvPr/>
          </p:nvSpPr>
          <p:spPr>
            <a:xfrm>
              <a:off x="76200" y="28575"/>
              <a:ext cx="660400" cy="708025"/>
            </a:xfrm>
            <a:prstGeom prst="rect">
              <a:avLst/>
            </a:prstGeom>
          </p:spPr>
          <p:txBody>
            <a:bodyPr anchor="ctr" rtlCol="false" tIns="50800" lIns="50800" bIns="50800" rIns="50800"/>
            <a:lstStyle/>
            <a:p>
              <a:pPr algn="ctr">
                <a:lnSpc>
                  <a:spcPts val="2800"/>
                </a:lnSpc>
              </a:pPr>
            </a:p>
          </p:txBody>
        </p:sp>
      </p:grpSp>
      <p:sp>
        <p:nvSpPr>
          <p:cNvPr name="TextBox 14" id="14"/>
          <p:cNvSpPr txBox="true"/>
          <p:nvPr/>
        </p:nvSpPr>
        <p:spPr>
          <a:xfrm rot="0">
            <a:off x="1424383" y="9065485"/>
            <a:ext cx="4783071" cy="181610"/>
          </a:xfrm>
          <a:prstGeom prst="rect">
            <a:avLst/>
          </a:prstGeom>
        </p:spPr>
        <p:txBody>
          <a:bodyPr anchor="t" rtlCol="false" tIns="0" lIns="0" bIns="0" rIns="0">
            <a:spAutoFit/>
          </a:bodyPr>
          <a:lstStyle/>
          <a:p>
            <a:pPr algn="ctr">
              <a:lnSpc>
                <a:spcPts val="1540"/>
              </a:lnSpc>
              <a:spcBef>
                <a:spcPct val="0"/>
              </a:spcBef>
            </a:pPr>
            <a:r>
              <a:rPr lang="en-US" sz="1100" u="sng">
                <a:solidFill>
                  <a:srgbClr val="000000"/>
                </a:solidFill>
                <a:latin typeface="Open Sans"/>
                <a:ea typeface="Open Sans"/>
                <a:cs typeface="Open Sans"/>
                <a:sym typeface="Open Sans"/>
                <a:hlinkClick r:id="rId6" tooltip="https://api.semanticscholar.org/CorpusID:166218997"/>
              </a:rPr>
              <a:t>https://api.semanticscholar.org/CorpusID:166218997</a:t>
            </a:r>
          </a:p>
        </p:txBody>
      </p:sp>
      <p:sp>
        <p:nvSpPr>
          <p:cNvPr name="TextBox 15" id="15"/>
          <p:cNvSpPr txBox="true"/>
          <p:nvPr/>
        </p:nvSpPr>
        <p:spPr>
          <a:xfrm rot="0">
            <a:off x="836800" y="1867176"/>
            <a:ext cx="12496210" cy="2590800"/>
          </a:xfrm>
          <a:prstGeom prst="rect">
            <a:avLst/>
          </a:prstGeom>
        </p:spPr>
        <p:txBody>
          <a:bodyPr anchor="t" rtlCol="false" tIns="0" lIns="0" bIns="0" rIns="0">
            <a:spAutoFit/>
          </a:bodyPr>
          <a:lstStyle/>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Apply to measured data with the Auger Engineering Radio Array</a:t>
            </a:r>
          </a:p>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Triggers on Surface Detector</a:t>
            </a:r>
          </a:p>
          <a:p>
            <a:pPr algn="l" marL="728441" indent="-364220" lvl="1">
              <a:lnSpc>
                <a:spcPts val="4048"/>
              </a:lnSpc>
              <a:buFont typeface="Arial"/>
              <a:buChar char="•"/>
            </a:pPr>
            <a:r>
              <a:rPr lang="en-US" b="true" sz="3373">
                <a:solidFill>
                  <a:srgbClr val="000000"/>
                </a:solidFill>
                <a:latin typeface="Calibri (MS) Bold"/>
                <a:ea typeface="Calibri (MS) Bold"/>
                <a:cs typeface="Calibri (MS) Bold"/>
                <a:sym typeface="Calibri (MS) Bold"/>
              </a:rPr>
              <a:t>1 ns</a:t>
            </a:r>
            <a:r>
              <a:rPr lang="en-US" sz="3373">
                <a:solidFill>
                  <a:srgbClr val="000000"/>
                </a:solidFill>
                <a:latin typeface="Calibri (MS)"/>
                <a:ea typeface="Calibri (MS)"/>
                <a:cs typeface="Calibri (MS)"/>
                <a:sym typeface="Calibri (MS)"/>
              </a:rPr>
              <a:t> timing accuracy:</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Clock</a:t>
            </a:r>
            <a:r>
              <a:rPr lang="en-US" sz="3373">
                <a:solidFill>
                  <a:srgbClr val="000000"/>
                </a:solidFill>
                <a:latin typeface="Calibri (MS)"/>
                <a:ea typeface="Calibri (MS)"/>
                <a:cs typeface="Calibri (MS)"/>
                <a:sym typeface="Calibri (MS)"/>
              </a:rPr>
              <a:t> synchronisation: </a:t>
            </a:r>
            <a:r>
              <a:rPr lang="en-US" b="true" sz="3373">
                <a:solidFill>
                  <a:srgbClr val="000000"/>
                </a:solidFill>
                <a:latin typeface="Calibri (MS) Bold"/>
                <a:ea typeface="Calibri (MS) Bold"/>
                <a:cs typeface="Calibri (MS) Bold"/>
                <a:sym typeface="Calibri (MS) Bold"/>
              </a:rPr>
              <a:t>Beacon</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Positional accuracy: </a:t>
            </a:r>
            <a:r>
              <a:rPr lang="en-US" b="true" sz="3373">
                <a:solidFill>
                  <a:srgbClr val="000000"/>
                </a:solidFill>
                <a:latin typeface="Calibri (MS) Bold"/>
                <a:ea typeface="Calibri (MS) Bold"/>
                <a:cs typeface="Calibri (MS) Bold"/>
                <a:sym typeface="Calibri (MS) Bold"/>
              </a:rPr>
              <a:t>Differential GPS</a:t>
            </a:r>
          </a:p>
        </p:txBody>
      </p:sp>
    </p:spTree>
  </p:cSld>
  <p:clrMapOvr>
    <a:masterClrMapping/>
  </p:clrMapOvr>
  <p:transition spd="fast">
    <p:fade/>
  </p:transition>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grpSp>
        <p:nvGrpSpPr>
          <p:cNvPr name="Group 5" id="5"/>
          <p:cNvGrpSpPr/>
          <p:nvPr/>
        </p:nvGrpSpPr>
        <p:grpSpPr>
          <a:xfrm rot="0">
            <a:off x="7137892" y="9564148"/>
            <a:ext cx="3954770" cy="547335"/>
            <a:chOff x="0" y="0"/>
            <a:chExt cx="5273027" cy="729780"/>
          </a:xfrm>
        </p:grpSpPr>
        <p:sp>
          <p:nvSpPr>
            <p:cNvPr name="Freeform 6" id="6"/>
            <p:cNvSpPr/>
            <p:nvPr/>
          </p:nvSpPr>
          <p:spPr>
            <a:xfrm flipH="false" flipV="false" rot="0">
              <a:off x="0" y="0"/>
              <a:ext cx="5273025" cy="729779"/>
            </a:xfrm>
            <a:custGeom>
              <a:avLst/>
              <a:gdLst/>
              <a:ahLst/>
              <a:cxnLst/>
              <a:rect r="r" b="b" t="t" l="l"/>
              <a:pathLst>
                <a:path h="729779" w="5273025">
                  <a:moveTo>
                    <a:pt x="0" y="0"/>
                  </a:moveTo>
                  <a:lnTo>
                    <a:pt x="5273025" y="0"/>
                  </a:lnTo>
                  <a:lnTo>
                    <a:pt x="5273025" y="729779"/>
                  </a:lnTo>
                  <a:lnTo>
                    <a:pt x="0" y="729779"/>
                  </a:lnTo>
                  <a:close/>
                </a:path>
              </a:pathLst>
            </a:custGeom>
            <a:blipFill>
              <a:blip r:embed="rId4">
                <a:alphaModFix amt="0"/>
              </a:blip>
              <a:stretch>
                <a:fillRect l="0" t="-90789" r="0" b="-90789"/>
              </a:stretch>
            </a:blipFill>
          </p:spPr>
        </p:sp>
        <p:sp>
          <p:nvSpPr>
            <p:cNvPr name="TextBox 7" id="7"/>
            <p:cNvSpPr txBox="true"/>
            <p:nvPr/>
          </p:nvSpPr>
          <p:spPr>
            <a:xfrm>
              <a:off x="0" y="-9525"/>
              <a:ext cx="5273027" cy="739305"/>
            </a:xfrm>
            <a:prstGeom prst="rect">
              <a:avLst/>
            </a:prstGeom>
          </p:spPr>
          <p:txBody>
            <a:bodyPr anchor="ctr" rtlCol="false" tIns="0" lIns="0" bIns="0" rIns="0"/>
            <a:lstStyle/>
            <a:p>
              <a:pPr algn="l">
                <a:lnSpc>
                  <a:spcPts val="1391"/>
                </a:lnSpc>
              </a:pPr>
              <a:r>
                <a:rPr lang="en-US" sz="1159">
                  <a:solidFill>
                    <a:srgbClr val="000000"/>
                  </a:solidFill>
                  <a:latin typeface="Calibri (MS)"/>
                  <a:ea typeface="Calibri (MS)"/>
                  <a:cs typeface="Calibri (MS)"/>
                  <a:sym typeface="Calibri (MS)"/>
                </a:rPr>
                <a:t>Dataset created by Marvin Gottowik &amp; Felix Rhien</a:t>
              </a:r>
            </a:p>
          </p:txBody>
        </p:sp>
      </p:grpSp>
      <p:sp>
        <p:nvSpPr>
          <p:cNvPr name="Freeform 8" id="8"/>
          <p:cNvSpPr/>
          <p:nvPr/>
        </p:nvSpPr>
        <p:spPr>
          <a:xfrm flipH="false" flipV="false" rot="0">
            <a:off x="10145728" y="2582919"/>
            <a:ext cx="7967997" cy="6145678"/>
          </a:xfrm>
          <a:custGeom>
            <a:avLst/>
            <a:gdLst/>
            <a:ahLst/>
            <a:cxnLst/>
            <a:rect r="r" b="b" t="t" l="l"/>
            <a:pathLst>
              <a:path h="6145678" w="7967997">
                <a:moveTo>
                  <a:pt x="0" y="0"/>
                </a:moveTo>
                <a:lnTo>
                  <a:pt x="7967997" y="0"/>
                </a:lnTo>
                <a:lnTo>
                  <a:pt x="7967997" y="6145678"/>
                </a:lnTo>
                <a:lnTo>
                  <a:pt x="0" y="6145678"/>
                </a:lnTo>
                <a:lnTo>
                  <a:pt x="0" y="0"/>
                </a:lnTo>
                <a:close/>
              </a:path>
            </a:pathLst>
          </a:custGeom>
          <a:blipFill>
            <a:blip r:embed="rId5"/>
            <a:stretch>
              <a:fillRect l="0" t="0" r="0" b="0"/>
            </a:stretch>
          </a:blipFill>
        </p:spPr>
      </p:sp>
      <p:sp>
        <p:nvSpPr>
          <p:cNvPr name="TextBox 9" id="9"/>
          <p:cNvSpPr txBox="true"/>
          <p:nvPr/>
        </p:nvSpPr>
        <p:spPr>
          <a:xfrm rot="0">
            <a:off x="1302172" y="672084"/>
            <a:ext cx="15626715" cy="119001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AERA dataset</a:t>
            </a:r>
          </a:p>
        </p:txBody>
      </p:sp>
      <p:sp>
        <p:nvSpPr>
          <p:cNvPr name="TextBox 10" id="10"/>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23</a:t>
            </a:r>
          </a:p>
        </p:txBody>
      </p:sp>
      <p:sp>
        <p:nvSpPr>
          <p:cNvPr name="TextBox 11" id="11"/>
          <p:cNvSpPr txBox="true"/>
          <p:nvPr/>
        </p:nvSpPr>
        <p:spPr>
          <a:xfrm rot="0">
            <a:off x="836800" y="1867176"/>
            <a:ext cx="9098765" cy="461010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Inclined air showers</a:t>
            </a:r>
          </a:p>
          <a:p>
            <a:pPr algn="l" marL="728441" indent="-364220" lvl="1">
              <a:lnSpc>
                <a:spcPts val="4048"/>
              </a:lnSpc>
              <a:buFont typeface="Arial"/>
              <a:buChar char="•"/>
            </a:pPr>
            <a:r>
              <a:rPr lang="en-US" sz="3373" spc="-33">
                <a:solidFill>
                  <a:srgbClr val="000000"/>
                </a:solidFill>
                <a:latin typeface="Calibri (MS)"/>
                <a:ea typeface="Calibri (MS)"/>
                <a:cs typeface="Calibri (MS)"/>
                <a:sym typeface="Calibri (MS)"/>
              </a:rPr>
              <a:t>Measured with surface detector as well as AERA</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4847</a:t>
            </a:r>
            <a:r>
              <a:rPr lang="en-US" sz="3373">
                <a:solidFill>
                  <a:srgbClr val="000000"/>
                </a:solidFill>
                <a:latin typeface="Calibri (MS)"/>
                <a:ea typeface="Calibri (MS)"/>
                <a:cs typeface="Calibri (MS)"/>
                <a:sym typeface="Calibri (MS)"/>
              </a:rPr>
              <a:t> events without thunderstorm conditions</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After quality cuts:</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641 events</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Biggest cut (85%): containment of footprint </a:t>
            </a:r>
          </a:p>
          <a:p>
            <a:pPr algn="just" marL="1456881" indent="-485627" lvl="2">
              <a:lnSpc>
                <a:spcPts val="4048"/>
              </a:lnSpc>
              <a:buFont typeface="Arial"/>
              <a:buChar char="⚬"/>
            </a:pPr>
            <a:r>
              <a:rPr lang="en-US" sz="3373" i="true">
                <a:solidFill>
                  <a:srgbClr val="000000"/>
                </a:solidFill>
                <a:latin typeface="Calibri (MS) Italics"/>
                <a:ea typeface="Calibri (MS) Italics"/>
                <a:cs typeface="Calibri (MS) Italics"/>
                <a:sym typeface="Calibri (MS) Italics"/>
              </a:rPr>
              <a:t>See backup for other cuts</a:t>
            </a:r>
          </a:p>
          <a:p>
            <a:pPr algn="just">
              <a:lnSpc>
                <a:spcPts val="4048"/>
              </a:lnSpc>
            </a:pPr>
          </a:p>
          <a:p>
            <a:pPr algn="just">
              <a:lnSpc>
                <a:spcPts val="4048"/>
              </a:lnSpc>
            </a:pPr>
          </a:p>
        </p:txBody>
      </p:sp>
    </p:spTree>
  </p:cSld>
  <p:clrMapOvr>
    <a:masterClrMapping/>
  </p:clrMapOvr>
  <p:transition spd="fast">
    <p:fade/>
  </p:transition>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TextBox 5" id="5"/>
          <p:cNvSpPr txBox="true"/>
          <p:nvPr/>
        </p:nvSpPr>
        <p:spPr>
          <a:xfrm rot="0">
            <a:off x="1302172" y="672084"/>
            <a:ext cx="15626715" cy="119001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Results – Data </a:t>
            </a:r>
          </a:p>
        </p:txBody>
      </p:sp>
      <p:sp>
        <p:nvSpPr>
          <p:cNvPr name="TextBox 6" id="6"/>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24</a:t>
            </a:r>
          </a:p>
        </p:txBody>
      </p:sp>
      <p:sp>
        <p:nvSpPr>
          <p:cNvPr name="TextBox 7" id="7"/>
          <p:cNvSpPr txBox="true"/>
          <p:nvPr/>
        </p:nvSpPr>
        <p:spPr>
          <a:xfrm rot="0">
            <a:off x="836800" y="1867176"/>
            <a:ext cx="16092088" cy="158115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Correct for interferometric bias (</a:t>
            </a:r>
            <a:r>
              <a:rPr lang="en-US" sz="3373" i="true">
                <a:solidFill>
                  <a:srgbClr val="000000"/>
                </a:solidFill>
                <a:latin typeface="Calibri (MS) Italics"/>
                <a:ea typeface="Calibri (MS) Italics"/>
                <a:cs typeface="Calibri (MS) Italics"/>
                <a:sym typeface="Calibri (MS) Italics"/>
              </a:rPr>
              <a:t>see backup</a:t>
            </a:r>
            <a:r>
              <a:rPr lang="en-US" sz="3373">
                <a:solidFill>
                  <a:srgbClr val="000000"/>
                </a:solidFill>
                <a:latin typeface="Calibri (MS)"/>
                <a:ea typeface="Calibri (MS)"/>
                <a:cs typeface="Calibri (MS)"/>
                <a:sym typeface="Calibri (MS)"/>
              </a:rPr>
              <a:t>)</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Comp</a:t>
            </a:r>
            <a:r>
              <a:rPr lang="en-US" sz="3373">
                <a:solidFill>
                  <a:srgbClr val="000000"/>
                </a:solidFill>
                <a:latin typeface="Calibri (MS)"/>
                <a:ea typeface="Calibri (MS)"/>
                <a:cs typeface="Calibri (MS)"/>
                <a:sym typeface="Calibri (MS)"/>
              </a:rPr>
              <a:t>arable w</a:t>
            </a:r>
            <a:r>
              <a:rPr lang="en-US" sz="3373">
                <a:solidFill>
                  <a:srgbClr val="000000"/>
                </a:solidFill>
                <a:latin typeface="Calibri (MS)"/>
                <a:ea typeface="Calibri (MS)"/>
                <a:cs typeface="Calibri (MS)"/>
                <a:sym typeface="Calibri (MS)"/>
              </a:rPr>
              <a:t>ith surface detector and conventional radio reconstructions</a:t>
            </a:r>
          </a:p>
          <a:p>
            <a:pPr algn="just">
              <a:lnSpc>
                <a:spcPts val="4048"/>
              </a:lnSpc>
            </a:pPr>
          </a:p>
        </p:txBody>
      </p:sp>
      <p:grpSp>
        <p:nvGrpSpPr>
          <p:cNvPr name="Group 8" id="8"/>
          <p:cNvGrpSpPr/>
          <p:nvPr/>
        </p:nvGrpSpPr>
        <p:grpSpPr>
          <a:xfrm rot="0">
            <a:off x="1052427" y="3692908"/>
            <a:ext cx="7516050" cy="5651734"/>
            <a:chOff x="0" y="0"/>
            <a:chExt cx="10021400" cy="7535645"/>
          </a:xfrm>
        </p:grpSpPr>
        <p:sp>
          <p:nvSpPr>
            <p:cNvPr name="Freeform 9" id="9"/>
            <p:cNvSpPr/>
            <p:nvPr/>
          </p:nvSpPr>
          <p:spPr>
            <a:xfrm flipH="false" flipV="false" rot="0">
              <a:off x="0" y="0"/>
              <a:ext cx="10021400" cy="7535645"/>
            </a:xfrm>
            <a:custGeom>
              <a:avLst/>
              <a:gdLst/>
              <a:ahLst/>
              <a:cxnLst/>
              <a:rect r="r" b="b" t="t" l="l"/>
              <a:pathLst>
                <a:path h="7535645" w="10021400">
                  <a:moveTo>
                    <a:pt x="0" y="0"/>
                  </a:moveTo>
                  <a:lnTo>
                    <a:pt x="10021400" y="0"/>
                  </a:lnTo>
                  <a:lnTo>
                    <a:pt x="10021400" y="7535645"/>
                  </a:lnTo>
                  <a:lnTo>
                    <a:pt x="0" y="7535645"/>
                  </a:lnTo>
                  <a:lnTo>
                    <a:pt x="0" y="0"/>
                  </a:lnTo>
                  <a:close/>
                </a:path>
              </a:pathLst>
            </a:custGeom>
            <a:blipFill>
              <a:blip r:embed="rId4"/>
              <a:stretch>
                <a:fillRect l="0" t="0" r="0" b="0"/>
              </a:stretch>
            </a:blipFill>
          </p:spPr>
        </p:sp>
        <p:sp>
          <p:nvSpPr>
            <p:cNvPr name="TextBox 10" id="10"/>
            <p:cNvSpPr txBox="true"/>
            <p:nvPr/>
          </p:nvSpPr>
          <p:spPr>
            <a:xfrm rot="0">
              <a:off x="6333353" y="1921426"/>
              <a:ext cx="2929646" cy="717709"/>
            </a:xfrm>
            <a:prstGeom prst="rect">
              <a:avLst/>
            </a:prstGeom>
          </p:spPr>
          <p:txBody>
            <a:bodyPr anchor="t" rtlCol="false" tIns="0" lIns="0" bIns="0" rIns="0">
              <a:spAutoFit/>
            </a:bodyPr>
            <a:lstStyle/>
            <a:p>
              <a:pPr algn="ctr">
                <a:lnSpc>
                  <a:spcPts val="4446"/>
                </a:lnSpc>
                <a:spcBef>
                  <a:spcPct val="0"/>
                </a:spcBef>
              </a:pPr>
              <a:r>
                <a:rPr lang="en-US" b="true" sz="3176">
                  <a:solidFill>
                    <a:srgbClr val="7F7F7F">
                      <a:alpha val="49804"/>
                    </a:srgbClr>
                  </a:solidFill>
                  <a:latin typeface="Arial Bold"/>
                  <a:ea typeface="Arial Bold"/>
                  <a:cs typeface="Arial Bold"/>
                  <a:sym typeface="Arial Bold"/>
                </a:rPr>
                <a:t>Preliminary</a:t>
              </a:r>
            </a:p>
          </p:txBody>
        </p:sp>
      </p:grpSp>
      <p:grpSp>
        <p:nvGrpSpPr>
          <p:cNvPr name="Group 11" id="11"/>
          <p:cNvGrpSpPr/>
          <p:nvPr/>
        </p:nvGrpSpPr>
        <p:grpSpPr>
          <a:xfrm rot="0">
            <a:off x="9416492" y="3692908"/>
            <a:ext cx="7483820" cy="5651734"/>
            <a:chOff x="0" y="0"/>
            <a:chExt cx="9978427" cy="7535645"/>
          </a:xfrm>
        </p:grpSpPr>
        <p:sp>
          <p:nvSpPr>
            <p:cNvPr name="Freeform 12" id="12"/>
            <p:cNvSpPr/>
            <p:nvPr/>
          </p:nvSpPr>
          <p:spPr>
            <a:xfrm flipH="false" flipV="false" rot="0">
              <a:off x="0" y="0"/>
              <a:ext cx="9978427" cy="7535645"/>
            </a:xfrm>
            <a:custGeom>
              <a:avLst/>
              <a:gdLst/>
              <a:ahLst/>
              <a:cxnLst/>
              <a:rect r="r" b="b" t="t" l="l"/>
              <a:pathLst>
                <a:path h="7535645" w="9978427">
                  <a:moveTo>
                    <a:pt x="0" y="0"/>
                  </a:moveTo>
                  <a:lnTo>
                    <a:pt x="9978427" y="0"/>
                  </a:lnTo>
                  <a:lnTo>
                    <a:pt x="9978427" y="7535645"/>
                  </a:lnTo>
                  <a:lnTo>
                    <a:pt x="0" y="7535645"/>
                  </a:lnTo>
                  <a:lnTo>
                    <a:pt x="0" y="0"/>
                  </a:lnTo>
                  <a:close/>
                </a:path>
              </a:pathLst>
            </a:custGeom>
            <a:blipFill>
              <a:blip r:embed="rId5"/>
              <a:stretch>
                <a:fillRect l="0" t="0" r="0" b="0"/>
              </a:stretch>
            </a:blipFill>
          </p:spPr>
        </p:sp>
        <p:sp>
          <p:nvSpPr>
            <p:cNvPr name="TextBox 13" id="13"/>
            <p:cNvSpPr txBox="true"/>
            <p:nvPr/>
          </p:nvSpPr>
          <p:spPr>
            <a:xfrm rot="0">
              <a:off x="6477696" y="1921426"/>
              <a:ext cx="2929646" cy="717709"/>
            </a:xfrm>
            <a:prstGeom prst="rect">
              <a:avLst/>
            </a:prstGeom>
          </p:spPr>
          <p:txBody>
            <a:bodyPr anchor="t" rtlCol="false" tIns="0" lIns="0" bIns="0" rIns="0">
              <a:spAutoFit/>
            </a:bodyPr>
            <a:lstStyle/>
            <a:p>
              <a:pPr algn="ctr">
                <a:lnSpc>
                  <a:spcPts val="4446"/>
                </a:lnSpc>
                <a:spcBef>
                  <a:spcPct val="0"/>
                </a:spcBef>
              </a:pPr>
              <a:r>
                <a:rPr lang="en-US" b="true" sz="3176">
                  <a:solidFill>
                    <a:srgbClr val="7F7F7F">
                      <a:alpha val="49804"/>
                    </a:srgbClr>
                  </a:solidFill>
                  <a:latin typeface="Arial Bold"/>
                  <a:ea typeface="Arial Bold"/>
                  <a:cs typeface="Arial Bold"/>
                  <a:sym typeface="Arial Bold"/>
                </a:rPr>
                <a:t>Preliminary</a:t>
              </a:r>
            </a:p>
          </p:txBody>
        </p:sp>
      </p:grpSp>
    </p:spTree>
  </p:cSld>
  <p:clrMapOvr>
    <a:masterClrMapping/>
  </p:clrMapOvr>
  <p:transition spd="fast">
    <p:fade/>
  </p:transition>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TextBox 5" id="5"/>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Results – Simulations </a:t>
            </a:r>
          </a:p>
        </p:txBody>
      </p:sp>
      <p:sp>
        <p:nvSpPr>
          <p:cNvPr name="TextBox 6" id="6"/>
          <p:cNvSpPr txBox="true"/>
          <p:nvPr/>
        </p:nvSpPr>
        <p:spPr>
          <a:xfrm rot="0">
            <a:off x="836800" y="1867176"/>
            <a:ext cx="16092088" cy="1076325"/>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Correct for interferometric bias (</a:t>
            </a:r>
            <a:r>
              <a:rPr lang="en-US" sz="3373" i="true">
                <a:solidFill>
                  <a:srgbClr val="000000"/>
                </a:solidFill>
                <a:latin typeface="Calibri (MS) Italics"/>
                <a:ea typeface="Calibri (MS) Italics"/>
                <a:cs typeface="Calibri (MS) Italics"/>
                <a:sym typeface="Calibri (MS) Italics"/>
              </a:rPr>
              <a:t>see backup</a:t>
            </a:r>
            <a:r>
              <a:rPr lang="en-US" sz="3373">
                <a:solidFill>
                  <a:srgbClr val="000000"/>
                </a:solidFill>
                <a:latin typeface="Calibri (MS)"/>
                <a:ea typeface="Calibri (MS)"/>
                <a:cs typeface="Calibri (MS)"/>
                <a:sym typeface="Calibri (MS)"/>
              </a:rPr>
              <a:t>)</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Reconstruction on simulations close to Monte-Carlo truth</a:t>
            </a:r>
          </a:p>
        </p:txBody>
      </p:sp>
      <p:grpSp>
        <p:nvGrpSpPr>
          <p:cNvPr name="Group 7" id="7"/>
          <p:cNvGrpSpPr/>
          <p:nvPr/>
        </p:nvGrpSpPr>
        <p:grpSpPr>
          <a:xfrm rot="0">
            <a:off x="12464255" y="113828"/>
            <a:ext cx="5095903" cy="3339838"/>
            <a:chOff x="0" y="0"/>
            <a:chExt cx="6794537" cy="4453118"/>
          </a:xfrm>
        </p:grpSpPr>
        <p:grpSp>
          <p:nvGrpSpPr>
            <p:cNvPr name="Group 8" id="8"/>
            <p:cNvGrpSpPr/>
            <p:nvPr/>
          </p:nvGrpSpPr>
          <p:grpSpPr>
            <a:xfrm rot="0">
              <a:off x="0" y="0"/>
              <a:ext cx="6794537" cy="4453118"/>
              <a:chOff x="0" y="0"/>
              <a:chExt cx="1342131" cy="879628"/>
            </a:xfrm>
          </p:grpSpPr>
          <p:sp>
            <p:nvSpPr>
              <p:cNvPr name="Freeform 9" id="9"/>
              <p:cNvSpPr/>
              <p:nvPr/>
            </p:nvSpPr>
            <p:spPr>
              <a:xfrm flipH="false" flipV="false" rot="0">
                <a:off x="0" y="0"/>
                <a:ext cx="1342131" cy="879628"/>
              </a:xfrm>
              <a:custGeom>
                <a:avLst/>
                <a:gdLst/>
                <a:ahLst/>
                <a:cxnLst/>
                <a:rect r="r" b="b" t="t" l="l"/>
                <a:pathLst>
                  <a:path h="879628" w="1342131">
                    <a:moveTo>
                      <a:pt x="77481" y="0"/>
                    </a:moveTo>
                    <a:lnTo>
                      <a:pt x="1264649" y="0"/>
                    </a:lnTo>
                    <a:cubicBezTo>
                      <a:pt x="1285199" y="0"/>
                      <a:pt x="1304906" y="8163"/>
                      <a:pt x="1319437" y="22694"/>
                    </a:cubicBezTo>
                    <a:cubicBezTo>
                      <a:pt x="1333968" y="37224"/>
                      <a:pt x="1342131" y="56932"/>
                      <a:pt x="1342131" y="77481"/>
                    </a:cubicBezTo>
                    <a:lnTo>
                      <a:pt x="1342131" y="802147"/>
                    </a:lnTo>
                    <a:cubicBezTo>
                      <a:pt x="1342131" y="844939"/>
                      <a:pt x="1307441" y="879628"/>
                      <a:pt x="1264649" y="879628"/>
                    </a:cubicBezTo>
                    <a:lnTo>
                      <a:pt x="77481" y="879628"/>
                    </a:lnTo>
                    <a:cubicBezTo>
                      <a:pt x="56932" y="879628"/>
                      <a:pt x="37224" y="871465"/>
                      <a:pt x="22694" y="856934"/>
                    </a:cubicBezTo>
                    <a:cubicBezTo>
                      <a:pt x="8163" y="842404"/>
                      <a:pt x="0" y="822696"/>
                      <a:pt x="0" y="802147"/>
                    </a:cubicBezTo>
                    <a:lnTo>
                      <a:pt x="0" y="77481"/>
                    </a:lnTo>
                    <a:cubicBezTo>
                      <a:pt x="0" y="56932"/>
                      <a:pt x="8163" y="37224"/>
                      <a:pt x="22694" y="22694"/>
                    </a:cubicBezTo>
                    <a:cubicBezTo>
                      <a:pt x="37224" y="8163"/>
                      <a:pt x="56932" y="0"/>
                      <a:pt x="77481" y="0"/>
                    </a:cubicBezTo>
                    <a:close/>
                  </a:path>
                </a:pathLst>
              </a:custGeom>
              <a:solidFill>
                <a:srgbClr val="92D050">
                  <a:alpha val="19608"/>
                </a:srgbClr>
              </a:solidFill>
              <a:ln w="38100" cap="rnd">
                <a:solidFill>
                  <a:srgbClr val="2C4B2C">
                    <a:alpha val="19608"/>
                  </a:srgbClr>
                </a:solidFill>
                <a:prstDash val="solid"/>
                <a:round/>
              </a:ln>
            </p:spPr>
          </p:sp>
          <p:sp>
            <p:nvSpPr>
              <p:cNvPr name="TextBox 10" id="10"/>
              <p:cNvSpPr txBox="true"/>
              <p:nvPr/>
            </p:nvSpPr>
            <p:spPr>
              <a:xfrm>
                <a:off x="0" y="-28575"/>
                <a:ext cx="1342131" cy="908203"/>
              </a:xfrm>
              <a:prstGeom prst="rect">
                <a:avLst/>
              </a:prstGeom>
            </p:spPr>
            <p:txBody>
              <a:bodyPr anchor="ctr" rtlCol="false" tIns="50800" lIns="50800" bIns="50800" rIns="50800"/>
              <a:lstStyle/>
              <a:p>
                <a:pPr algn="ctr">
                  <a:lnSpc>
                    <a:spcPts val="2520"/>
                  </a:lnSpc>
                </a:pPr>
              </a:p>
            </p:txBody>
          </p:sp>
        </p:grpSp>
        <p:sp>
          <p:nvSpPr>
            <p:cNvPr name="TextBox 11" id="11"/>
            <p:cNvSpPr txBox="true"/>
            <p:nvPr/>
          </p:nvSpPr>
          <p:spPr>
            <a:xfrm rot="0">
              <a:off x="0" y="22225"/>
              <a:ext cx="6611362" cy="4257675"/>
            </a:xfrm>
            <a:prstGeom prst="rect">
              <a:avLst/>
            </a:prstGeom>
          </p:spPr>
          <p:txBody>
            <a:bodyPr anchor="t" rtlCol="false" tIns="0" lIns="0" bIns="0" rIns="0">
              <a:spAutoFit/>
            </a:bodyPr>
            <a:lstStyle/>
            <a:p>
              <a:pPr algn="l">
                <a:lnSpc>
                  <a:spcPts val="4043"/>
                </a:lnSpc>
              </a:pPr>
              <a:r>
                <a:rPr lang="en-US" sz="3369" b="true">
                  <a:solidFill>
                    <a:srgbClr val="000000"/>
                  </a:solidFill>
                  <a:latin typeface="Calibri (MS) Bold"/>
                  <a:ea typeface="Calibri (MS) Bold"/>
                  <a:cs typeface="Calibri (MS) Bold"/>
                  <a:sym typeface="Calibri (MS) Bold"/>
                </a:rPr>
                <a:t>             Simulation set</a:t>
              </a:r>
            </a:p>
            <a:p>
              <a:pPr algn="l" marL="561341" indent="-280670" lvl="1">
                <a:lnSpc>
                  <a:spcPts val="3120"/>
                </a:lnSpc>
                <a:buFont typeface="Arial"/>
                <a:buChar char="•"/>
              </a:pPr>
              <a:r>
                <a:rPr lang="en-US" sz="2600" i="true">
                  <a:solidFill>
                    <a:srgbClr val="000000"/>
                  </a:solidFill>
                  <a:latin typeface="Calibri (MS) Italics"/>
                  <a:ea typeface="Calibri (MS) Italics"/>
                  <a:cs typeface="Calibri (MS) Italics"/>
                  <a:sym typeface="Calibri (MS) Italics"/>
                </a:rPr>
                <a:t>Core</a:t>
              </a:r>
              <a:r>
                <a:rPr lang="en-US" sz="2600">
                  <a:solidFill>
                    <a:srgbClr val="000000"/>
                  </a:solidFill>
                  <a:latin typeface="Calibri (MS)"/>
                  <a:ea typeface="Calibri (MS)"/>
                  <a:cs typeface="Calibri (MS)"/>
                  <a:sym typeface="Calibri (MS)"/>
                </a:rPr>
                <a:t>:</a:t>
              </a:r>
            </a:p>
            <a:p>
              <a:pPr algn="l" marL="561341" indent="-280670" lvl="1">
                <a:lnSpc>
                  <a:spcPts val="3120"/>
                </a:lnSpc>
                <a:buFont typeface="Arial"/>
                <a:buChar char="•"/>
              </a:pPr>
              <a:r>
                <a:rPr lang="en-US" sz="2600" i="true">
                  <a:solidFill>
                    <a:srgbClr val="000000"/>
                  </a:solidFill>
                  <a:latin typeface="Calibri (MS) Italics"/>
                  <a:ea typeface="Calibri (MS) Italics"/>
                  <a:cs typeface="Calibri (MS) Italics"/>
                  <a:sym typeface="Calibri (MS) Italics"/>
                </a:rPr>
                <a:t>Particles</a:t>
              </a:r>
              <a:r>
                <a:rPr lang="en-US" sz="2600">
                  <a:solidFill>
                    <a:srgbClr val="000000"/>
                  </a:solidFill>
                  <a:latin typeface="Calibri (MS)"/>
                  <a:ea typeface="Calibri (MS)"/>
                  <a:cs typeface="Calibri (MS)"/>
                  <a:sym typeface="Calibri (MS)"/>
                </a:rPr>
                <a:t>:</a:t>
              </a:r>
            </a:p>
            <a:p>
              <a:pPr algn="l" marL="561341" indent="-280670" lvl="1">
                <a:lnSpc>
                  <a:spcPts val="3120"/>
                </a:lnSpc>
                <a:buFont typeface="Arial"/>
                <a:buChar char="•"/>
              </a:pPr>
              <a:r>
                <a:rPr lang="en-US" sz="2600" i="true">
                  <a:solidFill>
                    <a:srgbClr val="000000"/>
                  </a:solidFill>
                  <a:latin typeface="Calibri (MS) Italics"/>
                  <a:ea typeface="Calibri (MS) Italics"/>
                  <a:cs typeface="Calibri (MS) Italics"/>
                  <a:sym typeface="Calibri (MS) Italics"/>
                </a:rPr>
                <a:t>Azimuth</a:t>
              </a:r>
              <a:r>
                <a:rPr lang="en-US" sz="2600">
                  <a:solidFill>
                    <a:srgbClr val="000000"/>
                  </a:solidFill>
                  <a:latin typeface="Calibri (MS)"/>
                  <a:ea typeface="Calibri (MS)"/>
                  <a:cs typeface="Calibri (MS)"/>
                  <a:sym typeface="Calibri (MS)"/>
                </a:rPr>
                <a:t>:</a:t>
              </a:r>
            </a:p>
            <a:p>
              <a:pPr algn="l" marL="561341" indent="-280670" lvl="1">
                <a:lnSpc>
                  <a:spcPts val="3120"/>
                </a:lnSpc>
                <a:buFont typeface="Arial"/>
                <a:buChar char="•"/>
              </a:pPr>
              <a:r>
                <a:rPr lang="en-US" sz="2600" i="true">
                  <a:solidFill>
                    <a:srgbClr val="000000"/>
                  </a:solidFill>
                  <a:latin typeface="Calibri (MS) Italics"/>
                  <a:ea typeface="Calibri (MS) Italics"/>
                  <a:cs typeface="Calibri (MS) Italics"/>
                  <a:sym typeface="Calibri (MS) Italics"/>
                </a:rPr>
                <a:t>Zenith</a:t>
              </a:r>
              <a:r>
                <a:rPr lang="en-US" sz="2600">
                  <a:solidFill>
                    <a:srgbClr val="000000"/>
                  </a:solidFill>
                  <a:latin typeface="Calibri (MS)"/>
                  <a:ea typeface="Calibri (MS)"/>
                  <a:cs typeface="Calibri (MS)"/>
                  <a:sym typeface="Calibri (MS)"/>
                </a:rPr>
                <a:t>:</a:t>
              </a:r>
            </a:p>
            <a:p>
              <a:pPr algn="l" marL="561341" indent="-280670" lvl="1">
                <a:lnSpc>
                  <a:spcPts val="3120"/>
                </a:lnSpc>
                <a:buFont typeface="Arial"/>
                <a:buChar char="•"/>
              </a:pPr>
              <a:r>
                <a:rPr lang="en-US" sz="2600" i="true">
                  <a:solidFill>
                    <a:srgbClr val="000000"/>
                  </a:solidFill>
                  <a:latin typeface="Calibri (MS) Italics"/>
                  <a:ea typeface="Calibri (MS) Italics"/>
                  <a:cs typeface="Calibri (MS) Italics"/>
                  <a:sym typeface="Calibri (MS) Italics"/>
                </a:rPr>
                <a:t>Energy</a:t>
              </a:r>
              <a:r>
                <a:rPr lang="en-US" sz="2600">
                  <a:solidFill>
                    <a:srgbClr val="000000"/>
                  </a:solidFill>
                  <a:latin typeface="Calibri (MS)"/>
                  <a:ea typeface="Calibri (MS)"/>
                  <a:cs typeface="Calibri (MS)"/>
                  <a:sym typeface="Calibri (MS)"/>
                </a:rPr>
                <a:t>:</a:t>
              </a:r>
            </a:p>
            <a:p>
              <a:pPr algn="l">
                <a:lnSpc>
                  <a:spcPts val="2760"/>
                </a:lnSpc>
              </a:pPr>
              <a:r>
                <a:rPr lang="en-US" sz="2300" i="true">
                  <a:solidFill>
                    <a:srgbClr val="000000"/>
                  </a:solidFill>
                  <a:latin typeface="Calibri (MS) Italics"/>
                  <a:ea typeface="Calibri (MS) Italics"/>
                  <a:cs typeface="Calibri (MS) Italics"/>
                  <a:sym typeface="Calibri (MS) Italics"/>
                </a:rPr>
                <a:t>    </a:t>
              </a:r>
              <a:r>
                <a:rPr lang="en-US" sz="2300" i="true">
                  <a:solidFill>
                    <a:srgbClr val="000000"/>
                  </a:solidFill>
                  <a:latin typeface="Calibri (MS) Italics"/>
                  <a:ea typeface="Calibri (MS) Italics"/>
                  <a:cs typeface="Calibri (MS) Italics"/>
                  <a:sym typeface="Calibri (MS) Italics"/>
                </a:rPr>
                <a:t>Same antenna selection as for data set</a:t>
              </a:r>
            </a:p>
            <a:p>
              <a:pPr algn="l">
                <a:lnSpc>
                  <a:spcPts val="2760"/>
                </a:lnSpc>
                <a:spcBef>
                  <a:spcPct val="0"/>
                </a:spcBef>
              </a:pPr>
              <a:r>
                <a:rPr lang="en-US" sz="2300" i="true">
                  <a:solidFill>
                    <a:srgbClr val="000000"/>
                  </a:solidFill>
                  <a:latin typeface="Calibri (MS) Italics"/>
                  <a:ea typeface="Calibri (MS) Italics"/>
                  <a:cs typeface="Calibri (MS) Italics"/>
                  <a:sym typeface="Calibri (MS) Italics"/>
                </a:rPr>
                <a:t>    Same quality cuts as for data set</a:t>
              </a:r>
            </a:p>
          </p:txBody>
        </p:sp>
        <p:sp>
          <p:nvSpPr>
            <p:cNvPr name="TextBox 12" id="12"/>
            <p:cNvSpPr txBox="true"/>
            <p:nvPr/>
          </p:nvSpPr>
          <p:spPr>
            <a:xfrm rot="0">
              <a:off x="2565189" y="668142"/>
              <a:ext cx="3922395" cy="2660650"/>
            </a:xfrm>
            <a:prstGeom prst="rect">
              <a:avLst/>
            </a:prstGeom>
          </p:spPr>
          <p:txBody>
            <a:bodyPr anchor="t" rtlCol="false" tIns="0" lIns="0" bIns="0" rIns="0">
              <a:spAutoFit/>
            </a:bodyPr>
            <a:lstStyle/>
            <a:p>
              <a:pPr algn="l">
                <a:lnSpc>
                  <a:spcPts val="3119"/>
                </a:lnSpc>
              </a:pPr>
              <a:r>
                <a:rPr lang="en-US" sz="2599">
                  <a:solidFill>
                    <a:srgbClr val="000000"/>
                  </a:solidFill>
                  <a:latin typeface="Calibri (MS)"/>
                  <a:ea typeface="Calibri (MS)"/>
                  <a:cs typeface="Calibri (MS)"/>
                  <a:sym typeface="Calibri (MS)"/>
                </a:rPr>
                <a:t>Randomly distributed</a:t>
              </a:r>
            </a:p>
            <a:p>
              <a:pPr algn="l">
                <a:lnSpc>
                  <a:spcPts val="3119"/>
                </a:lnSpc>
              </a:pPr>
              <a:r>
                <a:rPr lang="en-US" sz="2599">
                  <a:solidFill>
                    <a:srgbClr val="000000"/>
                  </a:solidFill>
                  <a:latin typeface="Calibri (MS)"/>
                  <a:ea typeface="Calibri (MS)"/>
                  <a:cs typeface="Calibri (MS)"/>
                  <a:sym typeface="Calibri (MS)"/>
                </a:rPr>
                <a:t>H, He, N, Fe</a:t>
              </a:r>
            </a:p>
            <a:p>
              <a:pPr algn="l">
                <a:lnSpc>
                  <a:spcPts val="3119"/>
                </a:lnSpc>
              </a:pPr>
              <a:r>
                <a:rPr lang="en-US" sz="2599">
                  <a:solidFill>
                    <a:srgbClr val="000000"/>
                  </a:solidFill>
                  <a:latin typeface="Calibri (MS)"/>
                  <a:ea typeface="Calibri (MS)"/>
                  <a:cs typeface="Calibri (MS)"/>
                  <a:sym typeface="Calibri (MS)"/>
                </a:rPr>
                <a:t>Uniform</a:t>
              </a:r>
            </a:p>
            <a:p>
              <a:pPr algn="l">
                <a:lnSpc>
                  <a:spcPts val="3119"/>
                </a:lnSpc>
              </a:pPr>
              <a:r>
                <a:rPr lang="en-US" sz="2599">
                  <a:solidFill>
                    <a:srgbClr val="000000"/>
                  </a:solidFill>
                  <a:latin typeface="Calibri (MS)"/>
                  <a:ea typeface="Calibri (MS)"/>
                  <a:cs typeface="Calibri (MS)"/>
                  <a:sym typeface="Calibri (MS)"/>
                </a:rPr>
                <a:t>55 - 85               (sin</a:t>
              </a:r>
              <a:r>
                <a:rPr lang="en-US" sz="2599">
                  <a:solidFill>
                    <a:srgbClr val="000000"/>
                  </a:solidFill>
                  <a:latin typeface="Calibri (MS)"/>
                  <a:ea typeface="Calibri (MS)"/>
                  <a:cs typeface="Calibri (MS)"/>
                  <a:sym typeface="Calibri (MS)"/>
                </a:rPr>
                <a:t>2</a:t>
              </a:r>
              <a:r>
                <a:rPr lang="en-US" sz="2599">
                  <a:solidFill>
                    <a:srgbClr val="000000"/>
                  </a:solidFill>
                  <a:latin typeface="Calibri (MS)"/>
                  <a:ea typeface="Calibri (MS)"/>
                  <a:cs typeface="Calibri (MS)"/>
                  <a:sym typeface="Calibri (MS)"/>
                </a:rPr>
                <a:t>  )</a:t>
              </a:r>
            </a:p>
            <a:p>
              <a:pPr algn="l">
                <a:lnSpc>
                  <a:spcPts val="3119"/>
                </a:lnSpc>
              </a:pPr>
              <a:r>
                <a:rPr lang="en-US" sz="2599">
                  <a:solidFill>
                    <a:srgbClr val="000000"/>
                  </a:solidFill>
                  <a:latin typeface="Calibri (MS)"/>
                  <a:ea typeface="Calibri (MS)"/>
                  <a:cs typeface="Calibri (MS)"/>
                  <a:sym typeface="Calibri (MS)"/>
                </a:rPr>
                <a:t>10</a:t>
              </a:r>
              <a:r>
                <a:rPr lang="en-US" sz="2599">
                  <a:solidFill>
                    <a:srgbClr val="000000"/>
                  </a:solidFill>
                  <a:latin typeface="Calibri (MS)"/>
                  <a:ea typeface="Calibri (MS)"/>
                  <a:cs typeface="Calibri (MS)"/>
                  <a:sym typeface="Calibri (MS)"/>
                </a:rPr>
                <a:t>17.2</a:t>
              </a:r>
              <a:r>
                <a:rPr lang="en-US" sz="2599">
                  <a:solidFill>
                    <a:srgbClr val="000000"/>
                  </a:solidFill>
                  <a:latin typeface="Calibri (MS)"/>
                  <a:ea typeface="Calibri (MS)"/>
                  <a:cs typeface="Calibri (MS)"/>
                  <a:sym typeface="Calibri (MS)"/>
                </a:rPr>
                <a:t> - 10</a:t>
              </a:r>
              <a:r>
                <a:rPr lang="en-US" sz="2599">
                  <a:solidFill>
                    <a:srgbClr val="000000"/>
                  </a:solidFill>
                  <a:latin typeface="Calibri (MS)"/>
                  <a:ea typeface="Calibri (MS)"/>
                  <a:cs typeface="Calibri (MS)"/>
                  <a:sym typeface="Calibri (MS)"/>
                </a:rPr>
                <a:t>19</a:t>
              </a:r>
              <a:r>
                <a:rPr lang="en-US" sz="2599">
                  <a:solidFill>
                    <a:srgbClr val="000000"/>
                  </a:solidFill>
                  <a:latin typeface="Calibri (MS)"/>
                  <a:ea typeface="Calibri (MS)"/>
                  <a:cs typeface="Calibri (MS)"/>
                  <a:sym typeface="Calibri (MS)"/>
                </a:rPr>
                <a:t> eV  (E</a:t>
              </a:r>
              <a:r>
                <a:rPr lang="en-US" sz="2599">
                  <a:solidFill>
                    <a:srgbClr val="000000"/>
                  </a:solidFill>
                  <a:latin typeface="Calibri (MS)"/>
                  <a:ea typeface="Calibri (MS)"/>
                  <a:cs typeface="Calibri (MS)"/>
                  <a:sym typeface="Calibri (MS)"/>
                </a:rPr>
                <a:t>-1</a:t>
              </a:r>
              <a:r>
                <a:rPr lang="en-US" sz="2599">
                  <a:solidFill>
                    <a:srgbClr val="000000"/>
                  </a:solidFill>
                  <a:latin typeface="Calibri (MS)"/>
                  <a:ea typeface="Calibri (MS)"/>
                  <a:cs typeface="Calibri (MS)"/>
                  <a:sym typeface="Calibri (MS)"/>
                </a:rPr>
                <a:t>)</a:t>
              </a:r>
            </a:p>
          </p:txBody>
        </p:sp>
      </p:grpSp>
      <p:sp>
        <p:nvSpPr>
          <p:cNvPr name="TextBox 13" id="13"/>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25</a:t>
            </a:r>
          </a:p>
        </p:txBody>
      </p:sp>
      <p:pic>
        <p:nvPicPr>
          <p:cNvPr name="Picture 14" id="14"/>
          <p:cNvPicPr>
            <a:picLocks noChangeAspect="true"/>
          </p:cNvPicPr>
          <p:nvPr/>
        </p:nvPicPr>
        <p:blipFill>
          <a:blip r:embed="rId4"/>
          <a:stretch>
            <a:fillRect/>
          </a:stretch>
        </p:blipFill>
        <p:spPr>
          <a:xfrm rot="0">
            <a:off x="16975174" y="1868836"/>
            <a:ext cx="206632" cy="294188"/>
          </a:xfrm>
          <a:prstGeom prst="rect">
            <a:avLst/>
          </a:prstGeom>
        </p:spPr>
      </p:pic>
      <p:pic>
        <p:nvPicPr>
          <p:cNvPr name="Picture 15" id="15"/>
          <p:cNvPicPr>
            <a:picLocks noChangeAspect="true"/>
          </p:cNvPicPr>
          <p:nvPr/>
        </p:nvPicPr>
        <p:blipFill>
          <a:blip r:embed="rId5"/>
          <a:stretch>
            <a:fillRect/>
          </a:stretch>
        </p:blipFill>
        <p:spPr>
          <a:xfrm rot="0">
            <a:off x="15278948" y="1815529"/>
            <a:ext cx="188868" cy="293795"/>
          </a:xfrm>
          <a:prstGeom prst="rect">
            <a:avLst/>
          </a:prstGeom>
        </p:spPr>
      </p:pic>
      <p:grpSp>
        <p:nvGrpSpPr>
          <p:cNvPr name="Group 16" id="16"/>
          <p:cNvGrpSpPr/>
          <p:nvPr/>
        </p:nvGrpSpPr>
        <p:grpSpPr>
          <a:xfrm rot="0">
            <a:off x="1089797" y="3758466"/>
            <a:ext cx="7581924" cy="5576650"/>
            <a:chOff x="0" y="0"/>
            <a:chExt cx="10109232" cy="7435534"/>
          </a:xfrm>
        </p:grpSpPr>
        <p:sp>
          <p:nvSpPr>
            <p:cNvPr name="Freeform 17" id="17"/>
            <p:cNvSpPr/>
            <p:nvPr/>
          </p:nvSpPr>
          <p:spPr>
            <a:xfrm flipH="false" flipV="false" rot="0">
              <a:off x="0" y="0"/>
              <a:ext cx="10109232" cy="7435534"/>
            </a:xfrm>
            <a:custGeom>
              <a:avLst/>
              <a:gdLst/>
              <a:ahLst/>
              <a:cxnLst/>
              <a:rect r="r" b="b" t="t" l="l"/>
              <a:pathLst>
                <a:path h="7435534" w="10109232">
                  <a:moveTo>
                    <a:pt x="0" y="0"/>
                  </a:moveTo>
                  <a:lnTo>
                    <a:pt x="10109232" y="0"/>
                  </a:lnTo>
                  <a:lnTo>
                    <a:pt x="10109232" y="7435534"/>
                  </a:lnTo>
                  <a:lnTo>
                    <a:pt x="0" y="7435534"/>
                  </a:lnTo>
                  <a:lnTo>
                    <a:pt x="0" y="0"/>
                  </a:lnTo>
                  <a:close/>
                </a:path>
              </a:pathLst>
            </a:custGeom>
            <a:blipFill>
              <a:blip r:embed="rId6"/>
              <a:stretch>
                <a:fillRect l="0" t="0" r="0" b="0"/>
              </a:stretch>
            </a:blipFill>
          </p:spPr>
        </p:sp>
        <p:sp>
          <p:nvSpPr>
            <p:cNvPr name="TextBox 18" id="18"/>
            <p:cNvSpPr txBox="true"/>
            <p:nvPr/>
          </p:nvSpPr>
          <p:spPr>
            <a:xfrm rot="0">
              <a:off x="6283528" y="1834014"/>
              <a:ext cx="2929646" cy="717709"/>
            </a:xfrm>
            <a:prstGeom prst="rect">
              <a:avLst/>
            </a:prstGeom>
          </p:spPr>
          <p:txBody>
            <a:bodyPr anchor="t" rtlCol="false" tIns="0" lIns="0" bIns="0" rIns="0">
              <a:spAutoFit/>
            </a:bodyPr>
            <a:lstStyle/>
            <a:p>
              <a:pPr algn="ctr">
                <a:lnSpc>
                  <a:spcPts val="4446"/>
                </a:lnSpc>
                <a:spcBef>
                  <a:spcPct val="0"/>
                </a:spcBef>
              </a:pPr>
              <a:r>
                <a:rPr lang="en-US" b="true" sz="3176">
                  <a:solidFill>
                    <a:srgbClr val="7F7F7F">
                      <a:alpha val="49804"/>
                    </a:srgbClr>
                  </a:solidFill>
                  <a:latin typeface="Arial Bold"/>
                  <a:ea typeface="Arial Bold"/>
                  <a:cs typeface="Arial Bold"/>
                  <a:sym typeface="Arial Bold"/>
                </a:rPr>
                <a:t>Preliminary</a:t>
              </a:r>
            </a:p>
          </p:txBody>
        </p:sp>
      </p:grpSp>
      <p:grpSp>
        <p:nvGrpSpPr>
          <p:cNvPr name="Group 19" id="19"/>
          <p:cNvGrpSpPr/>
          <p:nvPr/>
        </p:nvGrpSpPr>
        <p:grpSpPr>
          <a:xfrm rot="0">
            <a:off x="9538627" y="3788018"/>
            <a:ext cx="7361685" cy="5547098"/>
            <a:chOff x="0" y="0"/>
            <a:chExt cx="9815581" cy="7396131"/>
          </a:xfrm>
        </p:grpSpPr>
        <p:sp>
          <p:nvSpPr>
            <p:cNvPr name="Freeform 20" id="20"/>
            <p:cNvSpPr/>
            <p:nvPr/>
          </p:nvSpPr>
          <p:spPr>
            <a:xfrm flipH="false" flipV="false" rot="0">
              <a:off x="0" y="0"/>
              <a:ext cx="9815581" cy="7396131"/>
            </a:xfrm>
            <a:custGeom>
              <a:avLst/>
              <a:gdLst/>
              <a:ahLst/>
              <a:cxnLst/>
              <a:rect r="r" b="b" t="t" l="l"/>
              <a:pathLst>
                <a:path h="7396131" w="9815581">
                  <a:moveTo>
                    <a:pt x="0" y="0"/>
                  </a:moveTo>
                  <a:lnTo>
                    <a:pt x="9815581" y="0"/>
                  </a:lnTo>
                  <a:lnTo>
                    <a:pt x="9815581" y="7396131"/>
                  </a:lnTo>
                  <a:lnTo>
                    <a:pt x="0" y="7396131"/>
                  </a:lnTo>
                  <a:lnTo>
                    <a:pt x="0" y="0"/>
                  </a:lnTo>
                  <a:close/>
                </a:path>
              </a:pathLst>
            </a:custGeom>
            <a:blipFill>
              <a:blip r:embed="rId7"/>
              <a:stretch>
                <a:fillRect l="0" t="0" r="0" b="0"/>
              </a:stretch>
            </a:blipFill>
          </p:spPr>
        </p:sp>
        <p:sp>
          <p:nvSpPr>
            <p:cNvPr name="TextBox 21" id="21"/>
            <p:cNvSpPr txBox="true"/>
            <p:nvPr/>
          </p:nvSpPr>
          <p:spPr>
            <a:xfrm rot="0">
              <a:off x="6314850" y="1794611"/>
              <a:ext cx="2929646" cy="717709"/>
            </a:xfrm>
            <a:prstGeom prst="rect">
              <a:avLst/>
            </a:prstGeom>
          </p:spPr>
          <p:txBody>
            <a:bodyPr anchor="t" rtlCol="false" tIns="0" lIns="0" bIns="0" rIns="0">
              <a:spAutoFit/>
            </a:bodyPr>
            <a:lstStyle/>
            <a:p>
              <a:pPr algn="ctr">
                <a:lnSpc>
                  <a:spcPts val="4446"/>
                </a:lnSpc>
                <a:spcBef>
                  <a:spcPct val="0"/>
                </a:spcBef>
              </a:pPr>
              <a:r>
                <a:rPr lang="en-US" b="true" sz="3176">
                  <a:solidFill>
                    <a:srgbClr val="7F7F7F">
                      <a:alpha val="49804"/>
                    </a:srgbClr>
                  </a:solidFill>
                  <a:latin typeface="Arial Bold"/>
                  <a:ea typeface="Arial Bold"/>
                  <a:cs typeface="Arial Bold"/>
                  <a:sym typeface="Arial Bold"/>
                </a:rPr>
                <a:t>Preliminary</a:t>
              </a:r>
            </a:p>
          </p:txBody>
        </p:sp>
      </p:grpSp>
    </p:spTree>
  </p:cSld>
  <p:clrMapOvr>
    <a:masterClrMapping/>
  </p:clrMapOvr>
  <p:transition spd="fast">
    <p:fade/>
  </p:transition>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Freeform 5" id="5"/>
          <p:cNvSpPr/>
          <p:nvPr/>
        </p:nvSpPr>
        <p:spPr>
          <a:xfrm flipH="false" flipV="false" rot="0">
            <a:off x="5075958" y="4960975"/>
            <a:ext cx="6114631" cy="3426947"/>
          </a:xfrm>
          <a:custGeom>
            <a:avLst/>
            <a:gdLst/>
            <a:ahLst/>
            <a:cxnLst/>
            <a:rect r="r" b="b" t="t" l="l"/>
            <a:pathLst>
              <a:path h="3426947" w="6114631">
                <a:moveTo>
                  <a:pt x="0" y="0"/>
                </a:moveTo>
                <a:lnTo>
                  <a:pt x="6114630" y="0"/>
                </a:lnTo>
                <a:lnTo>
                  <a:pt x="6114630" y="3426947"/>
                </a:lnTo>
                <a:lnTo>
                  <a:pt x="0" y="3426947"/>
                </a:lnTo>
                <a:lnTo>
                  <a:pt x="0" y="0"/>
                </a:lnTo>
                <a:close/>
              </a:path>
            </a:pathLst>
          </a:custGeom>
          <a:blipFill>
            <a:blip r:embed="rId4"/>
            <a:stretch>
              <a:fillRect l="0" t="0" r="0" b="0"/>
            </a:stretch>
          </a:blipFill>
        </p:spPr>
      </p:sp>
      <p:sp>
        <p:nvSpPr>
          <p:cNvPr name="TextBox 6" id="6"/>
          <p:cNvSpPr txBox="true"/>
          <p:nvPr/>
        </p:nvSpPr>
        <p:spPr>
          <a:xfrm rot="0">
            <a:off x="836800" y="1867176"/>
            <a:ext cx="11071884" cy="259080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Use interferometry t</a:t>
            </a:r>
            <a:r>
              <a:rPr lang="en-US" sz="3373">
                <a:solidFill>
                  <a:srgbClr val="000000"/>
                </a:solidFill>
                <a:latin typeface="Calibri (MS)"/>
                <a:ea typeface="Calibri (MS)"/>
                <a:cs typeface="Calibri (MS)"/>
                <a:sym typeface="Calibri (MS)"/>
              </a:rPr>
              <a:t>o ‘dig up’</a:t>
            </a:r>
            <a:r>
              <a:rPr lang="en-US" sz="3373">
                <a:solidFill>
                  <a:srgbClr val="000000"/>
                </a:solidFill>
                <a:latin typeface="Calibri (MS)"/>
                <a:ea typeface="Calibri (MS)"/>
                <a:cs typeface="Calibri (MS)"/>
                <a:sym typeface="Calibri (MS)"/>
              </a:rPr>
              <a:t> </a:t>
            </a:r>
            <a:r>
              <a:rPr lang="en-US" sz="3373">
                <a:solidFill>
                  <a:srgbClr val="000000"/>
                </a:solidFill>
                <a:latin typeface="Calibri (MS)"/>
                <a:ea typeface="Calibri (MS)"/>
                <a:cs typeface="Calibri (MS)"/>
                <a:sym typeface="Calibri (MS)"/>
              </a:rPr>
              <a:t>the signal out of the noise</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New dataset: Very inclined events with a lot of antennas</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Selection for RIT: </a:t>
            </a:r>
          </a:p>
          <a:p>
            <a:pPr algn="just" marL="1456881" indent="-485627" lvl="2">
              <a:lnSpc>
                <a:spcPts val="4048"/>
              </a:lnSpc>
              <a:buFont typeface="Arial"/>
              <a:buChar char="⚬"/>
            </a:pPr>
            <a:r>
              <a:rPr lang="en-US" b="true" sz="3373">
                <a:solidFill>
                  <a:srgbClr val="000000"/>
                </a:solidFill>
                <a:latin typeface="Calibri (MS) Bold"/>
                <a:ea typeface="Calibri (MS) Bold"/>
                <a:cs typeface="Calibri (MS) Bold"/>
                <a:sym typeface="Calibri (MS) Bold"/>
              </a:rPr>
              <a:t>SNR &gt; 7 (max/std) of the summed waveform</a:t>
            </a:r>
          </a:p>
          <a:p>
            <a:pPr algn="just">
              <a:lnSpc>
                <a:spcPts val="4048"/>
              </a:lnSpc>
            </a:pPr>
          </a:p>
        </p:txBody>
      </p:sp>
      <p:sp>
        <p:nvSpPr>
          <p:cNvPr name="TextBox 7" id="7"/>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Low energy application </a:t>
            </a:r>
          </a:p>
        </p:txBody>
      </p:sp>
      <p:sp>
        <p:nvSpPr>
          <p:cNvPr name="TextBox 8" id="8"/>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26</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pic>
        <p:nvPicPr>
          <p:cNvPr name="Picture 5" id="5">
            <a:hlinkClick action="ppaction://media"/>
          </p:cNvPr>
          <p:cNvPicPr>
            <a:picLocks noChangeAspect="true"/>
          </p:cNvPicPr>
          <p:nvPr>
            <a:videoFile r:link="rId5"/>
            <p:extLst>
              <p:ext uri="{DAA4B4D4-6D71-4841-9C94-3DE7FCFB9230}">
                <p14:media xmlns:p14="http://schemas.microsoft.com/office/powerpoint/2010/main" r:embed="rId6"/>
              </p:ext>
            </p:extLst>
          </p:nvPr>
        </p:nvPicPr>
        <p:blipFill>
          <a:blip r:embed="rId4"/>
          <a:srcRect l="0" t="0" r="0" b="0"/>
          <a:stretch>
            <a:fillRect/>
          </a:stretch>
        </p:blipFill>
        <p:spPr>
          <a:xfrm flipH="false" flipV="false" rot="0">
            <a:off x="4985480" y="4875709"/>
            <a:ext cx="6295587" cy="3597478"/>
          </a:xfrm>
          <a:prstGeom prst="rect">
            <a:avLst/>
          </a:prstGeom>
        </p:spPr>
      </p:pic>
      <p:grpSp>
        <p:nvGrpSpPr>
          <p:cNvPr name="Group 6" id="6"/>
          <p:cNvGrpSpPr/>
          <p:nvPr/>
        </p:nvGrpSpPr>
        <p:grpSpPr>
          <a:xfrm rot="0">
            <a:off x="538676" y="5105400"/>
            <a:ext cx="4664911" cy="3827551"/>
            <a:chOff x="0" y="0"/>
            <a:chExt cx="6219882" cy="5103401"/>
          </a:xfrm>
        </p:grpSpPr>
        <p:grpSp>
          <p:nvGrpSpPr>
            <p:cNvPr name="Group 7" id="7"/>
            <p:cNvGrpSpPr/>
            <p:nvPr/>
          </p:nvGrpSpPr>
          <p:grpSpPr>
            <a:xfrm rot="0">
              <a:off x="0" y="0"/>
              <a:ext cx="5480608" cy="2365628"/>
              <a:chOff x="0" y="0"/>
              <a:chExt cx="1082589" cy="467285"/>
            </a:xfrm>
          </p:grpSpPr>
          <p:sp>
            <p:nvSpPr>
              <p:cNvPr name="Freeform 8" id="8"/>
              <p:cNvSpPr/>
              <p:nvPr/>
            </p:nvSpPr>
            <p:spPr>
              <a:xfrm flipH="false" flipV="false" rot="0">
                <a:off x="0" y="0"/>
                <a:ext cx="1082589" cy="467285"/>
              </a:xfrm>
              <a:custGeom>
                <a:avLst/>
                <a:gdLst/>
                <a:ahLst/>
                <a:cxnLst/>
                <a:rect r="r" b="b" t="t" l="l"/>
                <a:pathLst>
                  <a:path h="467285" w="1082589">
                    <a:moveTo>
                      <a:pt x="96057" y="0"/>
                    </a:moveTo>
                    <a:lnTo>
                      <a:pt x="986532" y="0"/>
                    </a:lnTo>
                    <a:cubicBezTo>
                      <a:pt x="1012008" y="0"/>
                      <a:pt x="1036441" y="10120"/>
                      <a:pt x="1054455" y="28134"/>
                    </a:cubicBezTo>
                    <a:cubicBezTo>
                      <a:pt x="1072469" y="46149"/>
                      <a:pt x="1082589" y="70581"/>
                      <a:pt x="1082589" y="96057"/>
                    </a:cubicBezTo>
                    <a:lnTo>
                      <a:pt x="1082589" y="371228"/>
                    </a:lnTo>
                    <a:cubicBezTo>
                      <a:pt x="1082589" y="424278"/>
                      <a:pt x="1039583" y="467285"/>
                      <a:pt x="986532" y="467285"/>
                    </a:cubicBezTo>
                    <a:lnTo>
                      <a:pt x="96057" y="467285"/>
                    </a:lnTo>
                    <a:cubicBezTo>
                      <a:pt x="43006" y="467285"/>
                      <a:pt x="0" y="424278"/>
                      <a:pt x="0" y="371228"/>
                    </a:cubicBezTo>
                    <a:lnTo>
                      <a:pt x="0" y="96057"/>
                    </a:lnTo>
                    <a:cubicBezTo>
                      <a:pt x="0" y="43006"/>
                      <a:pt x="43006" y="0"/>
                      <a:pt x="96057" y="0"/>
                    </a:cubicBezTo>
                    <a:close/>
                  </a:path>
                </a:pathLst>
              </a:custGeom>
              <a:solidFill>
                <a:srgbClr val="92D050">
                  <a:alpha val="19608"/>
                </a:srgbClr>
              </a:solidFill>
              <a:ln w="38100" cap="rnd">
                <a:solidFill>
                  <a:srgbClr val="2C4B2C">
                    <a:alpha val="19608"/>
                  </a:srgbClr>
                </a:solidFill>
                <a:prstDash val="solid"/>
                <a:round/>
              </a:ln>
            </p:spPr>
          </p:sp>
          <p:sp>
            <p:nvSpPr>
              <p:cNvPr name="TextBox 9" id="9"/>
              <p:cNvSpPr txBox="true"/>
              <p:nvPr/>
            </p:nvSpPr>
            <p:spPr>
              <a:xfrm>
                <a:off x="0" y="-28575"/>
                <a:ext cx="1082589" cy="495860"/>
              </a:xfrm>
              <a:prstGeom prst="rect">
                <a:avLst/>
              </a:prstGeom>
            </p:spPr>
            <p:txBody>
              <a:bodyPr anchor="ctr" rtlCol="false" tIns="50800" lIns="50800" bIns="50800" rIns="50800"/>
              <a:lstStyle/>
              <a:p>
                <a:pPr algn="ctr">
                  <a:lnSpc>
                    <a:spcPts val="2520"/>
                  </a:lnSpc>
                </a:pPr>
              </a:p>
            </p:txBody>
          </p:sp>
        </p:grpSp>
        <p:grpSp>
          <p:nvGrpSpPr>
            <p:cNvPr name="Group 10" id="10"/>
            <p:cNvGrpSpPr/>
            <p:nvPr/>
          </p:nvGrpSpPr>
          <p:grpSpPr>
            <a:xfrm rot="0">
              <a:off x="397498" y="50800"/>
              <a:ext cx="4820080" cy="2342418"/>
              <a:chOff x="0" y="0"/>
              <a:chExt cx="4820080" cy="2342418"/>
            </a:xfrm>
          </p:grpSpPr>
          <p:sp>
            <p:nvSpPr>
              <p:cNvPr name="Freeform 11" id="11"/>
              <p:cNvSpPr/>
              <p:nvPr/>
            </p:nvSpPr>
            <p:spPr>
              <a:xfrm flipH="false" flipV="false" rot="0">
                <a:off x="0" y="0"/>
                <a:ext cx="4820037" cy="2342431"/>
              </a:xfrm>
              <a:custGeom>
                <a:avLst/>
                <a:gdLst/>
                <a:ahLst/>
                <a:cxnLst/>
                <a:rect r="r" b="b" t="t" l="l"/>
                <a:pathLst>
                  <a:path h="2342431" w="4820037">
                    <a:moveTo>
                      <a:pt x="0" y="0"/>
                    </a:moveTo>
                    <a:lnTo>
                      <a:pt x="4820037" y="0"/>
                    </a:lnTo>
                    <a:lnTo>
                      <a:pt x="4820037" y="2342431"/>
                    </a:lnTo>
                    <a:lnTo>
                      <a:pt x="0" y="2342431"/>
                    </a:lnTo>
                    <a:close/>
                  </a:path>
                </a:pathLst>
              </a:custGeom>
              <a:solidFill>
                <a:srgbClr val="BE2E1A">
                  <a:alpha val="0"/>
                </a:srgbClr>
              </a:solidFill>
              <a:ln cap="sq">
                <a:noFill/>
                <a:prstDash val="solid"/>
                <a:miter/>
              </a:ln>
            </p:spPr>
          </p:sp>
          <p:sp>
            <p:nvSpPr>
              <p:cNvPr name="TextBox 12" id="12"/>
              <p:cNvSpPr txBox="true"/>
              <p:nvPr/>
            </p:nvSpPr>
            <p:spPr>
              <a:xfrm>
                <a:off x="0" y="-66675"/>
                <a:ext cx="4820080" cy="2409093"/>
              </a:xfrm>
              <a:prstGeom prst="rect">
                <a:avLst/>
              </a:prstGeom>
            </p:spPr>
            <p:txBody>
              <a:bodyPr anchor="t" rtlCol="false" tIns="50800" lIns="50800" bIns="50800" rIns="50800"/>
              <a:lstStyle/>
              <a:p>
                <a:pPr algn="l">
                  <a:lnSpc>
                    <a:spcPts val="4043"/>
                  </a:lnSpc>
                </a:pPr>
                <a:r>
                  <a:rPr lang="en-US" sz="3369" b="true">
                    <a:solidFill>
                      <a:srgbClr val="000000"/>
                    </a:solidFill>
                    <a:latin typeface="Calibri (MS) Bold"/>
                    <a:ea typeface="Calibri (MS) Bold"/>
                    <a:cs typeface="Calibri (MS) Bold"/>
                    <a:sym typeface="Calibri (MS) Bold"/>
                  </a:rPr>
                  <a:t>Events:</a:t>
                </a:r>
              </a:p>
              <a:p>
                <a:pPr algn="l" marL="727582" indent="-363791" lvl="1">
                  <a:lnSpc>
                    <a:spcPts val="4043"/>
                  </a:lnSpc>
                  <a:buFont typeface="Arial"/>
                  <a:buChar char="•"/>
                </a:pPr>
                <a:r>
                  <a:rPr lang="en-US" sz="3369">
                    <a:solidFill>
                      <a:srgbClr val="000000"/>
                    </a:solidFill>
                    <a:latin typeface="Calibri (MS)"/>
                    <a:ea typeface="Calibri (MS)"/>
                    <a:cs typeface="Calibri (MS)"/>
                    <a:sym typeface="Calibri (MS)"/>
                  </a:rPr>
                  <a:t>RD reco:</a:t>
                </a:r>
              </a:p>
              <a:p>
                <a:pPr algn="l" marL="727582" indent="-363791" lvl="1">
                  <a:lnSpc>
                    <a:spcPts val="4043"/>
                  </a:lnSpc>
                  <a:buFont typeface="Arial"/>
                  <a:buChar char="•"/>
                </a:pPr>
                <a:r>
                  <a:rPr lang="en-US" sz="3369">
                    <a:solidFill>
                      <a:srgbClr val="000000"/>
                    </a:solidFill>
                    <a:latin typeface="Calibri (MS)"/>
                    <a:ea typeface="Calibri (MS)"/>
                    <a:cs typeface="Calibri (MS)"/>
                    <a:sym typeface="Calibri (MS)"/>
                  </a:rPr>
                  <a:t>RIT reco:</a:t>
                </a:r>
              </a:p>
            </p:txBody>
          </p:sp>
        </p:grpSp>
        <p:grpSp>
          <p:nvGrpSpPr>
            <p:cNvPr name="Group 13" id="13"/>
            <p:cNvGrpSpPr/>
            <p:nvPr/>
          </p:nvGrpSpPr>
          <p:grpSpPr>
            <a:xfrm rot="0">
              <a:off x="4139179" y="50800"/>
              <a:ext cx="1077312" cy="2342418"/>
              <a:chOff x="0" y="0"/>
              <a:chExt cx="1077312" cy="2342418"/>
            </a:xfrm>
          </p:grpSpPr>
          <p:sp>
            <p:nvSpPr>
              <p:cNvPr name="Freeform 14" id="14"/>
              <p:cNvSpPr/>
              <p:nvPr/>
            </p:nvSpPr>
            <p:spPr>
              <a:xfrm flipH="false" flipV="false" rot="0">
                <a:off x="0" y="0"/>
                <a:ext cx="1077302" cy="2342431"/>
              </a:xfrm>
              <a:custGeom>
                <a:avLst/>
                <a:gdLst/>
                <a:ahLst/>
                <a:cxnLst/>
                <a:rect r="r" b="b" t="t" l="l"/>
                <a:pathLst>
                  <a:path h="2342431" w="1077302">
                    <a:moveTo>
                      <a:pt x="0" y="0"/>
                    </a:moveTo>
                    <a:lnTo>
                      <a:pt x="1077302" y="0"/>
                    </a:lnTo>
                    <a:lnTo>
                      <a:pt x="1077302" y="2342431"/>
                    </a:lnTo>
                    <a:lnTo>
                      <a:pt x="0" y="2342431"/>
                    </a:lnTo>
                    <a:close/>
                  </a:path>
                </a:pathLst>
              </a:custGeom>
              <a:solidFill>
                <a:srgbClr val="BE2E1A">
                  <a:alpha val="0"/>
                </a:srgbClr>
              </a:solidFill>
              <a:ln cap="sq">
                <a:noFill/>
                <a:prstDash val="solid"/>
                <a:miter/>
              </a:ln>
            </p:spPr>
          </p:sp>
          <p:sp>
            <p:nvSpPr>
              <p:cNvPr name="TextBox 15" id="15"/>
              <p:cNvSpPr txBox="true"/>
              <p:nvPr/>
            </p:nvSpPr>
            <p:spPr>
              <a:xfrm>
                <a:off x="0" y="-66675"/>
                <a:ext cx="1077312" cy="2409093"/>
              </a:xfrm>
              <a:prstGeom prst="rect">
                <a:avLst/>
              </a:prstGeom>
            </p:spPr>
            <p:txBody>
              <a:bodyPr anchor="t" rtlCol="false" tIns="50800" lIns="50800" bIns="50800" rIns="50800"/>
              <a:lstStyle/>
              <a:p>
                <a:pPr algn="l">
                  <a:lnSpc>
                    <a:spcPts val="4043"/>
                  </a:lnSpc>
                </a:pPr>
                <a:r>
                  <a:rPr lang="en-US" sz="3369">
                    <a:solidFill>
                      <a:srgbClr val="000000"/>
                    </a:solidFill>
                    <a:latin typeface="Calibri (MS)"/>
                    <a:ea typeface="Calibri (MS)"/>
                    <a:cs typeface="Calibri (MS)"/>
                    <a:sym typeface="Calibri (MS)"/>
                  </a:rPr>
                  <a:t>194</a:t>
                </a:r>
              </a:p>
              <a:p>
                <a:pPr algn="l">
                  <a:lnSpc>
                    <a:spcPts val="4043"/>
                  </a:lnSpc>
                </a:pPr>
                <a:r>
                  <a:rPr lang="en-US" sz="3369">
                    <a:solidFill>
                      <a:srgbClr val="000000"/>
                    </a:solidFill>
                    <a:latin typeface="Calibri (MS)"/>
                    <a:ea typeface="Calibri (MS)"/>
                    <a:cs typeface="Calibri (MS)"/>
                    <a:sym typeface="Calibri (MS)"/>
                  </a:rPr>
                  <a:t>17</a:t>
                </a:r>
              </a:p>
              <a:p>
                <a:pPr algn="l">
                  <a:lnSpc>
                    <a:spcPts val="4043"/>
                  </a:lnSpc>
                </a:pPr>
                <a:r>
                  <a:rPr lang="en-US" sz="3369">
                    <a:solidFill>
                      <a:srgbClr val="000000"/>
                    </a:solidFill>
                    <a:latin typeface="Calibri (MS)"/>
                    <a:ea typeface="Calibri (MS)"/>
                    <a:cs typeface="Calibri (MS)"/>
                    <a:sym typeface="Calibri (MS)"/>
                  </a:rPr>
                  <a:t>57</a:t>
                </a:r>
              </a:p>
            </p:txBody>
          </p:sp>
        </p:grpSp>
        <p:sp>
          <p:nvSpPr>
            <p:cNvPr name="Freeform 16" id="16"/>
            <p:cNvSpPr/>
            <p:nvPr/>
          </p:nvSpPr>
          <p:spPr>
            <a:xfrm flipH="true" flipV="false" rot="3508658">
              <a:off x="1219849" y="3539793"/>
              <a:ext cx="1404550" cy="462225"/>
            </a:xfrm>
            <a:custGeom>
              <a:avLst/>
              <a:gdLst/>
              <a:ahLst/>
              <a:cxnLst/>
              <a:rect r="r" b="b" t="t" l="l"/>
              <a:pathLst>
                <a:path h="462225" w="1404550">
                  <a:moveTo>
                    <a:pt x="1404550" y="0"/>
                  </a:moveTo>
                  <a:lnTo>
                    <a:pt x="0" y="0"/>
                  </a:lnTo>
                  <a:lnTo>
                    <a:pt x="0" y="462225"/>
                  </a:lnTo>
                  <a:lnTo>
                    <a:pt x="1404550" y="462225"/>
                  </a:lnTo>
                  <a:lnTo>
                    <a:pt x="140455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false" flipV="false" rot="-1051889">
              <a:off x="4778333" y="4440365"/>
              <a:ext cx="1404550" cy="462225"/>
            </a:xfrm>
            <a:custGeom>
              <a:avLst/>
              <a:gdLst/>
              <a:ahLst/>
              <a:cxnLst/>
              <a:rect r="r" b="b" t="t" l="l"/>
              <a:pathLst>
                <a:path h="462225" w="1404550">
                  <a:moveTo>
                    <a:pt x="0" y="0"/>
                  </a:moveTo>
                  <a:lnTo>
                    <a:pt x="1404550" y="0"/>
                  </a:lnTo>
                  <a:lnTo>
                    <a:pt x="1404550" y="462225"/>
                  </a:lnTo>
                  <a:lnTo>
                    <a:pt x="0" y="46222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8" id="18"/>
            <p:cNvSpPr txBox="true"/>
            <p:nvPr/>
          </p:nvSpPr>
          <p:spPr>
            <a:xfrm rot="0">
              <a:off x="2740304" y="3821939"/>
              <a:ext cx="1691702" cy="1155913"/>
            </a:xfrm>
            <a:prstGeom prst="rect">
              <a:avLst/>
            </a:prstGeom>
          </p:spPr>
          <p:txBody>
            <a:bodyPr anchor="t" rtlCol="false" tIns="0" lIns="0" bIns="0" rIns="0">
              <a:spAutoFit/>
            </a:bodyPr>
            <a:lstStyle/>
            <a:p>
              <a:pPr algn="l">
                <a:lnSpc>
                  <a:spcPts val="6747"/>
                </a:lnSpc>
                <a:spcBef>
                  <a:spcPct val="0"/>
                </a:spcBef>
              </a:pPr>
              <a:r>
                <a:rPr lang="en-US" b="true" sz="4819">
                  <a:solidFill>
                    <a:srgbClr val="000000"/>
                  </a:solidFill>
                  <a:latin typeface="Calibri (MS) Bold"/>
                  <a:ea typeface="Calibri (MS) Bold"/>
                  <a:cs typeface="Calibri (MS) Bold"/>
                  <a:sym typeface="Calibri (MS) Bold"/>
                </a:rPr>
                <a:t>Data</a:t>
              </a:r>
            </a:p>
          </p:txBody>
        </p:sp>
      </p:grpSp>
      <p:sp>
        <p:nvSpPr>
          <p:cNvPr name="TextBox 19" id="19"/>
          <p:cNvSpPr txBox="true"/>
          <p:nvPr/>
        </p:nvSpPr>
        <p:spPr>
          <a:xfrm rot="0">
            <a:off x="836800" y="1867176"/>
            <a:ext cx="11071884" cy="259080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Use interferometry t</a:t>
            </a:r>
            <a:r>
              <a:rPr lang="en-US" sz="3373">
                <a:solidFill>
                  <a:srgbClr val="000000"/>
                </a:solidFill>
                <a:latin typeface="Calibri (MS)"/>
                <a:ea typeface="Calibri (MS)"/>
                <a:cs typeface="Calibri (MS)"/>
                <a:sym typeface="Calibri (MS)"/>
              </a:rPr>
              <a:t>o ‘dig up’</a:t>
            </a:r>
            <a:r>
              <a:rPr lang="en-US" sz="3373">
                <a:solidFill>
                  <a:srgbClr val="000000"/>
                </a:solidFill>
                <a:latin typeface="Calibri (MS)"/>
                <a:ea typeface="Calibri (MS)"/>
                <a:cs typeface="Calibri (MS)"/>
                <a:sym typeface="Calibri (MS)"/>
              </a:rPr>
              <a:t> </a:t>
            </a:r>
            <a:r>
              <a:rPr lang="en-US" sz="3373">
                <a:solidFill>
                  <a:srgbClr val="000000"/>
                </a:solidFill>
                <a:latin typeface="Calibri (MS)"/>
                <a:ea typeface="Calibri (MS)"/>
                <a:cs typeface="Calibri (MS)"/>
                <a:sym typeface="Calibri (MS)"/>
              </a:rPr>
              <a:t>the signal out of the noise</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New dataset: Very inclined events with a lot of antennas</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Selection for RIT: </a:t>
            </a:r>
          </a:p>
          <a:p>
            <a:pPr algn="just" marL="1456881" indent="-485627" lvl="2">
              <a:lnSpc>
                <a:spcPts val="4048"/>
              </a:lnSpc>
              <a:buFont typeface="Arial"/>
              <a:buChar char="⚬"/>
            </a:pPr>
            <a:r>
              <a:rPr lang="en-US" b="true" sz="3373">
                <a:solidFill>
                  <a:srgbClr val="000000"/>
                </a:solidFill>
                <a:latin typeface="Calibri (MS) Bold"/>
                <a:ea typeface="Calibri (MS) Bold"/>
                <a:cs typeface="Calibri (MS) Bold"/>
                <a:sym typeface="Calibri (MS) Bold"/>
              </a:rPr>
              <a:t>SNR &gt; 7 (max/std) of the summed waveform</a:t>
            </a:r>
          </a:p>
          <a:p>
            <a:pPr algn="just">
              <a:lnSpc>
                <a:spcPts val="4048"/>
              </a:lnSpc>
            </a:pPr>
          </a:p>
        </p:txBody>
      </p:sp>
      <p:grpSp>
        <p:nvGrpSpPr>
          <p:cNvPr name="Group 20" id="20"/>
          <p:cNvGrpSpPr/>
          <p:nvPr/>
        </p:nvGrpSpPr>
        <p:grpSpPr>
          <a:xfrm rot="0">
            <a:off x="11617414" y="498093"/>
            <a:ext cx="6276575" cy="8340696"/>
            <a:chOff x="0" y="0"/>
            <a:chExt cx="8368766" cy="11120928"/>
          </a:xfrm>
        </p:grpSpPr>
        <p:sp>
          <p:nvSpPr>
            <p:cNvPr name="Freeform 21" id="21"/>
            <p:cNvSpPr/>
            <p:nvPr/>
          </p:nvSpPr>
          <p:spPr>
            <a:xfrm flipH="false" flipV="false" rot="0">
              <a:off x="880190" y="2632845"/>
              <a:ext cx="7488576" cy="7748527"/>
            </a:xfrm>
            <a:custGeom>
              <a:avLst/>
              <a:gdLst/>
              <a:ahLst/>
              <a:cxnLst/>
              <a:rect r="r" b="b" t="t" l="l"/>
              <a:pathLst>
                <a:path h="7748527" w="7488576">
                  <a:moveTo>
                    <a:pt x="0" y="0"/>
                  </a:moveTo>
                  <a:lnTo>
                    <a:pt x="7488576" y="0"/>
                  </a:lnTo>
                  <a:lnTo>
                    <a:pt x="7488576" y="7748527"/>
                  </a:lnTo>
                  <a:lnTo>
                    <a:pt x="0" y="774852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2" id="22"/>
            <p:cNvSpPr txBox="true"/>
            <p:nvPr/>
          </p:nvSpPr>
          <p:spPr>
            <a:xfrm rot="0">
              <a:off x="306155" y="2916685"/>
              <a:ext cx="609539" cy="411202"/>
            </a:xfrm>
            <a:prstGeom prst="rect">
              <a:avLst/>
            </a:prstGeom>
          </p:spPr>
          <p:txBody>
            <a:bodyPr anchor="t" rtlCol="false" tIns="0" lIns="0" bIns="0" rIns="0">
              <a:spAutoFit/>
            </a:bodyPr>
            <a:lstStyle/>
            <a:p>
              <a:pPr algn="l">
                <a:lnSpc>
                  <a:spcPts val="2589"/>
                </a:lnSpc>
              </a:pPr>
              <a:r>
                <a:rPr lang="en-US" sz="1849">
                  <a:solidFill>
                    <a:srgbClr val="000000"/>
                  </a:solidFill>
                  <a:latin typeface="DejaVu Sans Light"/>
                  <a:ea typeface="DejaVu Sans Light"/>
                  <a:cs typeface="DejaVu Sans Light"/>
                  <a:sym typeface="DejaVu Sans Light"/>
                </a:rPr>
                <a:t>100</a:t>
              </a:r>
            </a:p>
          </p:txBody>
        </p:sp>
        <p:sp>
          <p:nvSpPr>
            <p:cNvPr name="TextBox 23" id="23"/>
            <p:cNvSpPr txBox="true"/>
            <p:nvPr/>
          </p:nvSpPr>
          <p:spPr>
            <a:xfrm rot="0">
              <a:off x="505326" y="4285934"/>
              <a:ext cx="406352" cy="411202"/>
            </a:xfrm>
            <a:prstGeom prst="rect">
              <a:avLst/>
            </a:prstGeom>
          </p:spPr>
          <p:txBody>
            <a:bodyPr anchor="t" rtlCol="false" tIns="0" lIns="0" bIns="0" rIns="0">
              <a:spAutoFit/>
            </a:bodyPr>
            <a:lstStyle/>
            <a:p>
              <a:pPr algn="l">
                <a:lnSpc>
                  <a:spcPts val="2589"/>
                </a:lnSpc>
              </a:pPr>
              <a:r>
                <a:rPr lang="en-US" sz="1849">
                  <a:solidFill>
                    <a:srgbClr val="000000"/>
                  </a:solidFill>
                  <a:latin typeface="DejaVu Sans Light"/>
                  <a:ea typeface="DejaVu Sans Light"/>
                  <a:cs typeface="DejaVu Sans Light"/>
                  <a:sym typeface="DejaVu Sans Light"/>
                </a:rPr>
                <a:t>80</a:t>
              </a:r>
            </a:p>
          </p:txBody>
        </p:sp>
        <p:sp>
          <p:nvSpPr>
            <p:cNvPr name="TextBox 24" id="24"/>
            <p:cNvSpPr txBox="true"/>
            <p:nvPr/>
          </p:nvSpPr>
          <p:spPr>
            <a:xfrm rot="0">
              <a:off x="505326" y="5655183"/>
              <a:ext cx="406352" cy="411202"/>
            </a:xfrm>
            <a:prstGeom prst="rect">
              <a:avLst/>
            </a:prstGeom>
          </p:spPr>
          <p:txBody>
            <a:bodyPr anchor="t" rtlCol="false" tIns="0" lIns="0" bIns="0" rIns="0">
              <a:spAutoFit/>
            </a:bodyPr>
            <a:lstStyle/>
            <a:p>
              <a:pPr algn="l">
                <a:lnSpc>
                  <a:spcPts val="2589"/>
                </a:lnSpc>
              </a:pPr>
              <a:r>
                <a:rPr lang="en-US" sz="1849">
                  <a:solidFill>
                    <a:srgbClr val="000000"/>
                  </a:solidFill>
                  <a:latin typeface="DejaVu Sans Light"/>
                  <a:ea typeface="DejaVu Sans Light"/>
                  <a:cs typeface="DejaVu Sans Light"/>
                  <a:sym typeface="DejaVu Sans Light"/>
                </a:rPr>
                <a:t>60</a:t>
              </a:r>
            </a:p>
          </p:txBody>
        </p:sp>
        <p:sp>
          <p:nvSpPr>
            <p:cNvPr name="TextBox 25" id="25"/>
            <p:cNvSpPr txBox="true"/>
            <p:nvPr/>
          </p:nvSpPr>
          <p:spPr>
            <a:xfrm rot="0">
              <a:off x="505326" y="7024421"/>
              <a:ext cx="406352" cy="411202"/>
            </a:xfrm>
            <a:prstGeom prst="rect">
              <a:avLst/>
            </a:prstGeom>
          </p:spPr>
          <p:txBody>
            <a:bodyPr anchor="t" rtlCol="false" tIns="0" lIns="0" bIns="0" rIns="0">
              <a:spAutoFit/>
            </a:bodyPr>
            <a:lstStyle/>
            <a:p>
              <a:pPr algn="l">
                <a:lnSpc>
                  <a:spcPts val="2589"/>
                </a:lnSpc>
              </a:pPr>
              <a:r>
                <a:rPr lang="en-US" sz="1849">
                  <a:solidFill>
                    <a:srgbClr val="000000"/>
                  </a:solidFill>
                  <a:latin typeface="DejaVu Sans Light"/>
                  <a:ea typeface="DejaVu Sans Light"/>
                  <a:cs typeface="DejaVu Sans Light"/>
                  <a:sym typeface="DejaVu Sans Light"/>
                </a:rPr>
                <a:t>40</a:t>
              </a:r>
            </a:p>
          </p:txBody>
        </p:sp>
        <p:sp>
          <p:nvSpPr>
            <p:cNvPr name="TextBox 26" id="26"/>
            <p:cNvSpPr txBox="true"/>
            <p:nvPr/>
          </p:nvSpPr>
          <p:spPr>
            <a:xfrm rot="0">
              <a:off x="505326" y="8393670"/>
              <a:ext cx="406352" cy="411202"/>
            </a:xfrm>
            <a:prstGeom prst="rect">
              <a:avLst/>
            </a:prstGeom>
          </p:spPr>
          <p:txBody>
            <a:bodyPr anchor="t" rtlCol="false" tIns="0" lIns="0" bIns="0" rIns="0">
              <a:spAutoFit/>
            </a:bodyPr>
            <a:lstStyle/>
            <a:p>
              <a:pPr algn="l">
                <a:lnSpc>
                  <a:spcPts val="2589"/>
                </a:lnSpc>
              </a:pPr>
              <a:r>
                <a:rPr lang="en-US" sz="1849">
                  <a:solidFill>
                    <a:srgbClr val="000000"/>
                  </a:solidFill>
                  <a:latin typeface="DejaVu Sans Light"/>
                  <a:ea typeface="DejaVu Sans Light"/>
                  <a:cs typeface="DejaVu Sans Light"/>
                  <a:sym typeface="DejaVu Sans Light"/>
                </a:rPr>
                <a:t>20</a:t>
              </a:r>
            </a:p>
          </p:txBody>
        </p:sp>
        <p:sp>
          <p:nvSpPr>
            <p:cNvPr name="TextBox 27" id="27"/>
            <p:cNvSpPr txBox="true"/>
            <p:nvPr/>
          </p:nvSpPr>
          <p:spPr>
            <a:xfrm rot="0">
              <a:off x="704509" y="9762919"/>
              <a:ext cx="203176" cy="411202"/>
            </a:xfrm>
            <a:prstGeom prst="rect">
              <a:avLst/>
            </a:prstGeom>
          </p:spPr>
          <p:txBody>
            <a:bodyPr anchor="t" rtlCol="false" tIns="0" lIns="0" bIns="0" rIns="0">
              <a:spAutoFit/>
            </a:bodyPr>
            <a:lstStyle/>
            <a:p>
              <a:pPr algn="l">
                <a:lnSpc>
                  <a:spcPts val="2589"/>
                </a:lnSpc>
              </a:pPr>
              <a:r>
                <a:rPr lang="en-US" sz="1849">
                  <a:solidFill>
                    <a:srgbClr val="000000"/>
                  </a:solidFill>
                  <a:latin typeface="DejaVu Sans Light"/>
                  <a:ea typeface="DejaVu Sans Light"/>
                  <a:cs typeface="DejaVu Sans Light"/>
                  <a:sym typeface="DejaVu Sans Light"/>
                </a:rPr>
                <a:t>0</a:t>
              </a:r>
            </a:p>
          </p:txBody>
        </p:sp>
        <p:sp>
          <p:nvSpPr>
            <p:cNvPr name="TextBox 28" id="28"/>
            <p:cNvSpPr txBox="true"/>
            <p:nvPr/>
          </p:nvSpPr>
          <p:spPr>
            <a:xfrm rot="0">
              <a:off x="660947" y="10331715"/>
              <a:ext cx="406434" cy="411202"/>
            </a:xfrm>
            <a:prstGeom prst="rect">
              <a:avLst/>
            </a:prstGeom>
          </p:spPr>
          <p:txBody>
            <a:bodyPr anchor="t" rtlCol="false" tIns="0" lIns="0" bIns="0" rIns="0">
              <a:spAutoFit/>
            </a:bodyPr>
            <a:lstStyle/>
            <a:p>
              <a:pPr algn="l">
                <a:lnSpc>
                  <a:spcPts val="2589"/>
                </a:lnSpc>
              </a:pPr>
              <a:r>
                <a:rPr lang="en-US" sz="1849">
                  <a:solidFill>
                    <a:srgbClr val="000000"/>
                  </a:solidFill>
                  <a:latin typeface="DejaVu Sans Light"/>
                  <a:ea typeface="DejaVu Sans Light"/>
                  <a:cs typeface="DejaVu Sans Light"/>
                  <a:sym typeface="DejaVu Sans Light"/>
                </a:rPr>
                <a:t>10</a:t>
              </a:r>
            </a:p>
          </p:txBody>
        </p:sp>
        <p:sp>
          <p:nvSpPr>
            <p:cNvPr name="TextBox 29" id="29"/>
            <p:cNvSpPr txBox="true"/>
            <p:nvPr/>
          </p:nvSpPr>
          <p:spPr>
            <a:xfrm rot="0">
              <a:off x="2172133" y="2965768"/>
              <a:ext cx="511457" cy="847847"/>
            </a:xfrm>
            <a:prstGeom prst="rect">
              <a:avLst/>
            </a:prstGeom>
          </p:spPr>
          <p:txBody>
            <a:bodyPr anchor="t" rtlCol="false" tIns="0" lIns="0" bIns="0" rIns="0">
              <a:spAutoFit/>
            </a:bodyPr>
            <a:lstStyle/>
            <a:p>
              <a:pPr algn="l">
                <a:lnSpc>
                  <a:spcPts val="2626"/>
                </a:lnSpc>
              </a:pPr>
              <a:r>
                <a:rPr lang="en-US" sz="1849">
                  <a:solidFill>
                    <a:srgbClr val="000000"/>
                  </a:solidFill>
                  <a:latin typeface="DejaVu Sans Light"/>
                  <a:ea typeface="DejaVu Sans Light"/>
                  <a:cs typeface="DejaVu Sans Light"/>
                  <a:sym typeface="DejaVu Sans Light"/>
                </a:rPr>
                <a:t>RIT t</a:t>
              </a:r>
            </a:p>
          </p:txBody>
        </p:sp>
        <p:sp>
          <p:nvSpPr>
            <p:cNvPr name="TextBox 30" id="30"/>
            <p:cNvSpPr txBox="true"/>
            <p:nvPr/>
          </p:nvSpPr>
          <p:spPr>
            <a:xfrm rot="0">
              <a:off x="5583300" y="10275057"/>
              <a:ext cx="694067" cy="465134"/>
            </a:xfrm>
            <a:prstGeom prst="rect">
              <a:avLst/>
            </a:prstGeom>
          </p:spPr>
          <p:txBody>
            <a:bodyPr anchor="t" rtlCol="false" tIns="0" lIns="0" bIns="0" rIns="0">
              <a:spAutoFit/>
            </a:bodyPr>
            <a:lstStyle/>
            <a:p>
              <a:pPr algn="l">
                <a:lnSpc>
                  <a:spcPts val="2589"/>
                </a:lnSpc>
              </a:pPr>
              <a:r>
                <a:rPr lang="en-US" sz="1849" spc="5">
                  <a:solidFill>
                    <a:srgbClr val="000000"/>
                  </a:solidFill>
                  <a:latin typeface="DejaVu Sans Light"/>
                  <a:ea typeface="DejaVu Sans Light"/>
                  <a:cs typeface="DejaVu Sans Light"/>
                  <a:sym typeface="DejaVu Sans Light"/>
                </a:rPr>
                <a:t>10</a:t>
              </a:r>
              <a:r>
                <a:rPr lang="en-US" sz="1849" spc="5">
                  <a:solidFill>
                    <a:srgbClr val="000000"/>
                  </a:solidFill>
                  <a:latin typeface="DejaVu Sans Light"/>
                  <a:ea typeface="DejaVu Sans Light"/>
                  <a:cs typeface="DejaVu Sans Light"/>
                  <a:sym typeface="DejaVu Sans Light"/>
                </a:rPr>
                <a:t>18</a:t>
              </a:r>
            </a:p>
          </p:txBody>
        </p:sp>
        <p:sp>
          <p:nvSpPr>
            <p:cNvPr name="TextBox 31" id="31"/>
            <p:cNvSpPr txBox="true"/>
            <p:nvPr/>
          </p:nvSpPr>
          <p:spPr>
            <a:xfrm rot="0">
              <a:off x="3092420" y="10709726"/>
              <a:ext cx="3175340" cy="411202"/>
            </a:xfrm>
            <a:prstGeom prst="rect">
              <a:avLst/>
            </a:prstGeom>
          </p:spPr>
          <p:txBody>
            <a:bodyPr anchor="t" rtlCol="false" tIns="0" lIns="0" bIns="0" rIns="0">
              <a:spAutoFit/>
            </a:bodyPr>
            <a:lstStyle/>
            <a:p>
              <a:pPr algn="l">
                <a:lnSpc>
                  <a:spcPts val="2589"/>
                </a:lnSpc>
              </a:pPr>
              <a:r>
                <a:rPr lang="en-US" sz="1849">
                  <a:solidFill>
                    <a:srgbClr val="000000"/>
                  </a:solidFill>
                  <a:latin typeface="DejaVu Sans Light"/>
                  <a:ea typeface="DejaVu Sans Light"/>
                  <a:cs typeface="DejaVu Sans Light"/>
                  <a:sym typeface="DejaVu Sans Light"/>
                </a:rPr>
                <a:t>Primary energy / eV</a:t>
              </a:r>
            </a:p>
          </p:txBody>
        </p:sp>
        <p:sp>
          <p:nvSpPr>
            <p:cNvPr name="TextBox 32" id="32"/>
            <p:cNvSpPr txBox="true"/>
            <p:nvPr/>
          </p:nvSpPr>
          <p:spPr>
            <a:xfrm rot="0">
              <a:off x="1062483" y="10288529"/>
              <a:ext cx="284498" cy="289747"/>
            </a:xfrm>
            <a:prstGeom prst="rect">
              <a:avLst/>
            </a:prstGeom>
          </p:spPr>
          <p:txBody>
            <a:bodyPr anchor="t" rtlCol="false" tIns="0" lIns="0" bIns="0" rIns="0">
              <a:spAutoFit/>
            </a:bodyPr>
            <a:lstStyle/>
            <a:p>
              <a:pPr algn="l">
                <a:lnSpc>
                  <a:spcPts val="1812"/>
                </a:lnSpc>
              </a:pPr>
              <a:r>
                <a:rPr lang="en-US" sz="1294">
                  <a:solidFill>
                    <a:srgbClr val="000000"/>
                  </a:solidFill>
                  <a:latin typeface="DejaVu Sans Light"/>
                  <a:ea typeface="DejaVu Sans Light"/>
                  <a:cs typeface="DejaVu Sans Light"/>
                  <a:sym typeface="DejaVu Sans Light"/>
                </a:rPr>
                <a:t>17</a:t>
              </a:r>
            </a:p>
          </p:txBody>
        </p:sp>
        <p:sp>
          <p:nvSpPr>
            <p:cNvPr name="TextBox 33" id="33"/>
            <p:cNvSpPr txBox="true"/>
            <p:nvPr/>
          </p:nvSpPr>
          <p:spPr>
            <a:xfrm rot="0">
              <a:off x="2294939" y="3548234"/>
              <a:ext cx="569912" cy="289747"/>
            </a:xfrm>
            <a:prstGeom prst="rect">
              <a:avLst/>
            </a:prstGeom>
          </p:spPr>
          <p:txBody>
            <a:bodyPr anchor="t" rtlCol="false" tIns="0" lIns="0" bIns="0" rIns="0">
              <a:spAutoFit/>
            </a:bodyPr>
            <a:lstStyle/>
            <a:p>
              <a:pPr algn="l">
                <a:lnSpc>
                  <a:spcPts val="1812"/>
                </a:lnSpc>
              </a:pPr>
              <a:r>
                <a:rPr lang="en-US" sz="1294">
                  <a:solidFill>
                    <a:srgbClr val="000000"/>
                  </a:solidFill>
                  <a:latin typeface="DejaVu Sans Light"/>
                  <a:ea typeface="DejaVu Sans Light"/>
                  <a:cs typeface="DejaVu Sans Light"/>
                  <a:sym typeface="DejaVu Sans Light"/>
                </a:rPr>
                <a:t>radio</a:t>
              </a:r>
            </a:p>
          </p:txBody>
        </p:sp>
        <p:sp>
          <p:nvSpPr>
            <p:cNvPr name="TextBox 34" id="34"/>
            <p:cNvSpPr txBox="true"/>
            <p:nvPr/>
          </p:nvSpPr>
          <p:spPr>
            <a:xfrm rot="-5400000">
              <a:off x="-2155385" y="6277442"/>
              <a:ext cx="4645771" cy="411202"/>
            </a:xfrm>
            <a:prstGeom prst="rect">
              <a:avLst/>
            </a:prstGeom>
          </p:spPr>
          <p:txBody>
            <a:bodyPr anchor="t" rtlCol="false" tIns="0" lIns="0" bIns="0" rIns="0">
              <a:spAutoFit/>
            </a:bodyPr>
            <a:lstStyle/>
            <a:p>
              <a:pPr algn="l">
                <a:lnSpc>
                  <a:spcPts val="2589"/>
                </a:lnSpc>
              </a:pPr>
              <a:r>
                <a:rPr lang="en-US" sz="1849">
                  <a:solidFill>
                    <a:srgbClr val="000000"/>
                  </a:solidFill>
                  <a:latin typeface="DejaVu Sans Light"/>
                  <a:ea typeface="DejaVu Sans Light"/>
                  <a:cs typeface="DejaVu Sans Light"/>
                  <a:sym typeface="DejaVu Sans Light"/>
                </a:rPr>
                <a:t>Reconstruction efficiency / %</a:t>
              </a:r>
            </a:p>
          </p:txBody>
        </p:sp>
        <p:sp>
          <p:nvSpPr>
            <p:cNvPr name="Freeform 35" id="35"/>
            <p:cNvSpPr/>
            <p:nvPr/>
          </p:nvSpPr>
          <p:spPr>
            <a:xfrm flipH="true" flipV="false" rot="-3959828">
              <a:off x="5684517" y="1479384"/>
              <a:ext cx="1404550" cy="462225"/>
            </a:xfrm>
            <a:custGeom>
              <a:avLst/>
              <a:gdLst/>
              <a:ahLst/>
              <a:cxnLst/>
              <a:rect r="r" b="b" t="t" l="l"/>
              <a:pathLst>
                <a:path h="462225" w="1404550">
                  <a:moveTo>
                    <a:pt x="1404551" y="0"/>
                  </a:moveTo>
                  <a:lnTo>
                    <a:pt x="0" y="0"/>
                  </a:lnTo>
                  <a:lnTo>
                    <a:pt x="0" y="462225"/>
                  </a:lnTo>
                  <a:lnTo>
                    <a:pt x="1404551" y="462225"/>
                  </a:lnTo>
                  <a:lnTo>
                    <a:pt x="1404551"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36" id="36"/>
            <p:cNvSpPr txBox="true"/>
            <p:nvPr/>
          </p:nvSpPr>
          <p:spPr>
            <a:xfrm rot="0">
              <a:off x="3521555" y="-180975"/>
              <a:ext cx="4081607" cy="1155913"/>
            </a:xfrm>
            <a:prstGeom prst="rect">
              <a:avLst/>
            </a:prstGeom>
          </p:spPr>
          <p:txBody>
            <a:bodyPr anchor="t" rtlCol="false" tIns="0" lIns="0" bIns="0" rIns="0">
              <a:spAutoFit/>
            </a:bodyPr>
            <a:lstStyle/>
            <a:p>
              <a:pPr algn="l">
                <a:lnSpc>
                  <a:spcPts val="6747"/>
                </a:lnSpc>
                <a:spcBef>
                  <a:spcPct val="0"/>
                </a:spcBef>
              </a:pPr>
              <a:r>
                <a:rPr lang="en-US" b="true" sz="4819">
                  <a:solidFill>
                    <a:srgbClr val="000000"/>
                  </a:solidFill>
                  <a:latin typeface="Calibri (MS) Bold"/>
                  <a:ea typeface="Calibri (MS) Bold"/>
                  <a:cs typeface="Calibri (MS) Bold"/>
                  <a:sym typeface="Calibri (MS) Bold"/>
                </a:rPr>
                <a:t>Simulations</a:t>
              </a:r>
            </a:p>
          </p:txBody>
        </p:sp>
        <p:sp>
          <p:nvSpPr>
            <p:cNvPr name="TextBox 37" id="37"/>
            <p:cNvSpPr txBox="true"/>
            <p:nvPr/>
          </p:nvSpPr>
          <p:spPr>
            <a:xfrm rot="-2353723">
              <a:off x="1227630" y="4372015"/>
              <a:ext cx="2929646" cy="717709"/>
            </a:xfrm>
            <a:prstGeom prst="rect">
              <a:avLst/>
            </a:prstGeom>
          </p:spPr>
          <p:txBody>
            <a:bodyPr anchor="t" rtlCol="false" tIns="0" lIns="0" bIns="0" rIns="0">
              <a:spAutoFit/>
            </a:bodyPr>
            <a:lstStyle/>
            <a:p>
              <a:pPr algn="ctr">
                <a:lnSpc>
                  <a:spcPts val="4446"/>
                </a:lnSpc>
                <a:spcBef>
                  <a:spcPct val="0"/>
                </a:spcBef>
              </a:pPr>
              <a:r>
                <a:rPr lang="en-US" b="true" sz="3176">
                  <a:solidFill>
                    <a:srgbClr val="7F7F7F">
                      <a:alpha val="49804"/>
                    </a:srgbClr>
                  </a:solidFill>
                  <a:latin typeface="Arial Bold"/>
                  <a:ea typeface="Arial Bold"/>
                  <a:cs typeface="Arial Bold"/>
                  <a:sym typeface="Arial Bold"/>
                </a:rPr>
                <a:t>Preliminary</a:t>
              </a:r>
            </a:p>
          </p:txBody>
        </p:sp>
      </p:grpSp>
      <p:sp>
        <p:nvSpPr>
          <p:cNvPr name="TextBox 38" id="38"/>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Low energy application </a:t>
            </a:r>
          </a:p>
        </p:txBody>
      </p:sp>
      <p:sp>
        <p:nvSpPr>
          <p:cNvPr name="TextBox 39" id="39"/>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27</a:t>
            </a:r>
          </a:p>
        </p:txBody>
      </p:sp>
    </p:spTree>
  </p:cSld>
  <p:clrMapOvr>
    <a:masterClrMapping/>
  </p:clrMapOvr>
  <p:timing>
    <p:tnLst>
      <p:par>
        <p:cTn dur="indefinite" restart="never" nodeType="tmRoot">
          <p:childTnLst>
            <p:video>
              <p:cMediaNode vol="100000">
                <p:cTn fill="hold" display="false">
                  <p:stCondLst>
                    <p:cond delay="indefinite"/>
                  </p:stCondLst>
                </p:cTn>
                <p:tgtEl>
                  <p:spTgt spid="5"/>
                </p:tgtEl>
              </p:cMediaNode>
            </p:video>
          </p:childTnLst>
        </p:cTn>
      </p:par>
    </p:tnLst>
  </p:timing>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grpSp>
        <p:nvGrpSpPr>
          <p:cNvPr name="Group 5" id="5"/>
          <p:cNvGrpSpPr/>
          <p:nvPr/>
        </p:nvGrpSpPr>
        <p:grpSpPr>
          <a:xfrm rot="0">
            <a:off x="11202893" y="4630094"/>
            <a:ext cx="387808" cy="38780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00B0F0"/>
              </a:solidFill>
              <a:prstDash val="solid"/>
              <a:miter/>
            </a:ln>
          </p:spPr>
        </p:sp>
        <p:sp>
          <p:nvSpPr>
            <p:cNvPr name="TextBox 7" id="7"/>
            <p:cNvSpPr txBox="true"/>
            <p:nvPr/>
          </p:nvSpPr>
          <p:spPr>
            <a:xfrm>
              <a:off x="76200" y="47625"/>
              <a:ext cx="660400" cy="688975"/>
            </a:xfrm>
            <a:prstGeom prst="rect">
              <a:avLst/>
            </a:prstGeom>
          </p:spPr>
          <p:txBody>
            <a:bodyPr anchor="ctr" rtlCol="false" tIns="50800" lIns="50800" bIns="50800" rIns="50800"/>
            <a:lstStyle/>
            <a:p>
              <a:pPr algn="ctr">
                <a:lnSpc>
                  <a:spcPts val="2520"/>
                </a:lnSpc>
              </a:pPr>
            </a:p>
          </p:txBody>
        </p:sp>
      </p:grpSp>
      <p:sp>
        <p:nvSpPr>
          <p:cNvPr name="TextBox 8" id="8"/>
          <p:cNvSpPr txBox="true"/>
          <p:nvPr/>
        </p:nvSpPr>
        <p:spPr>
          <a:xfrm rot="0">
            <a:off x="836800" y="1867176"/>
            <a:ext cx="16092088" cy="259080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Next step: expand to the full 3000 km</a:t>
            </a:r>
            <a:r>
              <a:rPr lang="en-US" sz="3373">
                <a:solidFill>
                  <a:srgbClr val="000000"/>
                </a:solidFill>
                <a:latin typeface="Calibri (MS)"/>
                <a:ea typeface="Calibri (MS)"/>
                <a:cs typeface="Calibri (MS)"/>
                <a:sym typeface="Calibri (MS)"/>
              </a:rPr>
              <a:t>2</a:t>
            </a:r>
            <a:r>
              <a:rPr lang="en-US" sz="3373">
                <a:solidFill>
                  <a:srgbClr val="000000"/>
                </a:solidFill>
                <a:latin typeface="Calibri (MS)"/>
                <a:ea typeface="Calibri (MS)"/>
                <a:cs typeface="Calibri (MS)"/>
                <a:sym typeface="Calibri (MS)"/>
              </a:rPr>
              <a:t> array (     1660 detectors)</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S</a:t>
            </a:r>
            <a:r>
              <a:rPr lang="en-US" sz="3373">
                <a:solidFill>
                  <a:srgbClr val="000000"/>
                </a:solidFill>
                <a:latin typeface="Calibri (MS)"/>
                <a:ea typeface="Calibri (MS)"/>
                <a:cs typeface="Calibri (MS)"/>
                <a:sym typeface="Calibri (MS)"/>
              </a:rPr>
              <a:t>ame </a:t>
            </a:r>
            <a:r>
              <a:rPr lang="en-US" b="true" sz="3373">
                <a:solidFill>
                  <a:srgbClr val="000000"/>
                </a:solidFill>
                <a:latin typeface="Calibri (MS) Bold"/>
                <a:ea typeface="Calibri (MS) Bold"/>
                <a:cs typeface="Calibri (MS) Bold"/>
                <a:sym typeface="Calibri (MS) Bold"/>
              </a:rPr>
              <a:t>1 ns</a:t>
            </a:r>
            <a:r>
              <a:rPr lang="en-US" sz="3373">
                <a:solidFill>
                  <a:srgbClr val="000000"/>
                </a:solidFill>
                <a:latin typeface="Calibri (MS)"/>
                <a:ea typeface="Calibri (MS)"/>
                <a:cs typeface="Calibri (MS)"/>
                <a:sym typeface="Calibri (MS)"/>
              </a:rPr>
              <a:t> accuracy needed:</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Clock sync</a:t>
            </a:r>
            <a:r>
              <a:rPr lang="en-US" sz="3373">
                <a:solidFill>
                  <a:srgbClr val="000000"/>
                </a:solidFill>
                <a:latin typeface="Calibri (MS)"/>
                <a:ea typeface="Calibri (MS)"/>
                <a:cs typeface="Calibri (MS)"/>
                <a:sym typeface="Calibri (MS)"/>
              </a:rPr>
              <a:t>hronisation</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Positional accuracy (&lt; 30 cm)</a:t>
            </a:r>
          </a:p>
          <a:p>
            <a:pPr algn="just">
              <a:lnSpc>
                <a:spcPts val="4048"/>
              </a:lnSpc>
            </a:pPr>
          </a:p>
        </p:txBody>
      </p:sp>
      <p:pic>
        <p:nvPicPr>
          <p:cNvPr name="Picture 9" id="9"/>
          <p:cNvPicPr>
            <a:picLocks noChangeAspect="true"/>
          </p:cNvPicPr>
          <p:nvPr/>
        </p:nvPicPr>
        <p:blipFill>
          <a:blip r:embed="rId4"/>
          <a:stretch>
            <a:fillRect/>
          </a:stretch>
        </p:blipFill>
        <p:spPr>
          <a:xfrm rot="0">
            <a:off x="9448491" y="2093541"/>
            <a:ext cx="467258" cy="207670"/>
          </a:xfrm>
          <a:prstGeom prst="rect">
            <a:avLst/>
          </a:prstGeom>
        </p:spPr>
      </p:pic>
      <p:sp>
        <p:nvSpPr>
          <p:cNvPr name="Freeform 10" id="10"/>
          <p:cNvSpPr/>
          <p:nvPr/>
        </p:nvSpPr>
        <p:spPr>
          <a:xfrm flipH="false" flipV="false" rot="0">
            <a:off x="9963603" y="2578147"/>
            <a:ext cx="7485388" cy="6446791"/>
          </a:xfrm>
          <a:custGeom>
            <a:avLst/>
            <a:gdLst/>
            <a:ahLst/>
            <a:cxnLst/>
            <a:rect r="r" b="b" t="t" l="l"/>
            <a:pathLst>
              <a:path h="6446791" w="7485388">
                <a:moveTo>
                  <a:pt x="0" y="0"/>
                </a:moveTo>
                <a:lnTo>
                  <a:pt x="7485388" y="0"/>
                </a:lnTo>
                <a:lnTo>
                  <a:pt x="7485388" y="6446791"/>
                </a:lnTo>
                <a:lnTo>
                  <a:pt x="0" y="6446791"/>
                </a:lnTo>
                <a:lnTo>
                  <a:pt x="0" y="0"/>
                </a:lnTo>
                <a:close/>
              </a:path>
            </a:pathLst>
          </a:custGeom>
          <a:blipFill>
            <a:blip r:embed="rId5"/>
            <a:stretch>
              <a:fillRect l="0" t="0" r="0" b="0"/>
            </a:stretch>
          </a:blipFill>
        </p:spPr>
      </p:sp>
      <p:grpSp>
        <p:nvGrpSpPr>
          <p:cNvPr name="Group 11" id="11"/>
          <p:cNvGrpSpPr/>
          <p:nvPr/>
        </p:nvGrpSpPr>
        <p:grpSpPr>
          <a:xfrm rot="0">
            <a:off x="11202845" y="4404830"/>
            <a:ext cx="954200" cy="954200"/>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0" cap="sq">
              <a:solidFill>
                <a:srgbClr val="BE2E1A"/>
              </a:solidFill>
              <a:prstDash val="solid"/>
              <a:miter/>
            </a:ln>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2520"/>
                </a:lnSpc>
              </a:pPr>
            </a:p>
          </p:txBody>
        </p:sp>
      </p:grpSp>
      <p:sp>
        <p:nvSpPr>
          <p:cNvPr name="Freeform 14" id="14"/>
          <p:cNvSpPr/>
          <p:nvPr/>
        </p:nvSpPr>
        <p:spPr>
          <a:xfrm flipH="false" flipV="false" rot="0">
            <a:off x="9313566" y="5512548"/>
            <a:ext cx="1745715" cy="577988"/>
          </a:xfrm>
          <a:custGeom>
            <a:avLst/>
            <a:gdLst/>
            <a:ahLst/>
            <a:cxnLst/>
            <a:rect r="r" b="b" t="t" l="l"/>
            <a:pathLst>
              <a:path h="577988" w="1745715">
                <a:moveTo>
                  <a:pt x="0" y="0"/>
                </a:moveTo>
                <a:lnTo>
                  <a:pt x="1745715" y="0"/>
                </a:lnTo>
                <a:lnTo>
                  <a:pt x="1745715" y="577988"/>
                </a:lnTo>
                <a:lnTo>
                  <a:pt x="0" y="5779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5" id="15"/>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Interferometry with AugerPrime</a:t>
            </a:r>
          </a:p>
        </p:txBody>
      </p:sp>
      <p:sp>
        <p:nvSpPr>
          <p:cNvPr name="TextBox 16" id="16"/>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28</a:t>
            </a:r>
          </a:p>
        </p:txBody>
      </p:sp>
      <p:sp>
        <p:nvSpPr>
          <p:cNvPr name="TextBox 17" id="17"/>
          <p:cNvSpPr txBox="true"/>
          <p:nvPr/>
        </p:nvSpPr>
        <p:spPr>
          <a:xfrm rot="0">
            <a:off x="15637178" y="9148763"/>
            <a:ext cx="1811814" cy="190500"/>
          </a:xfrm>
          <a:prstGeom prst="rect">
            <a:avLst/>
          </a:prstGeom>
        </p:spPr>
        <p:txBody>
          <a:bodyPr anchor="t" rtlCol="false" tIns="0" lIns="0" bIns="0" rIns="0">
            <a:spAutoFit/>
          </a:bodyPr>
          <a:lstStyle/>
          <a:p>
            <a:pPr algn="ctr">
              <a:lnSpc>
                <a:spcPts val="1320"/>
              </a:lnSpc>
              <a:spcBef>
                <a:spcPct val="0"/>
              </a:spcBef>
            </a:pPr>
            <a:r>
              <a:rPr lang="en-US" sz="1100">
                <a:solidFill>
                  <a:srgbClr val="000000"/>
                </a:solidFill>
                <a:latin typeface="Calibri (MS)"/>
                <a:ea typeface="Calibri (MS)"/>
                <a:cs typeface="Calibri (MS)"/>
                <a:sym typeface="Calibri (MS)"/>
              </a:rPr>
              <a:t>DOI:</a:t>
            </a:r>
            <a:r>
              <a:rPr lang="en-US" sz="1100" u="sng">
                <a:solidFill>
                  <a:srgbClr val="000000"/>
                </a:solidFill>
                <a:latin typeface="Calibri (MS)"/>
                <a:ea typeface="Calibri (MS)"/>
                <a:cs typeface="Calibri (MS)"/>
                <a:sym typeface="Calibri (MS)"/>
                <a:hlinkClick r:id="rId8" tooltip="https://doi.org/10.3390/universe10080327?urlappend=%3Futm_source%3Dresearchgate.net%26utm_medium%3Darticle"/>
              </a:rPr>
              <a:t>10.3390/universe10080327</a:t>
            </a:r>
          </a:p>
        </p:txBody>
      </p:sp>
      <p:sp>
        <p:nvSpPr>
          <p:cNvPr name="TextBox 18" id="18"/>
          <p:cNvSpPr txBox="true"/>
          <p:nvPr/>
        </p:nvSpPr>
        <p:spPr>
          <a:xfrm rot="0">
            <a:off x="8225698" y="4738273"/>
            <a:ext cx="1314291" cy="781050"/>
          </a:xfrm>
          <a:prstGeom prst="rect">
            <a:avLst/>
          </a:prstGeom>
        </p:spPr>
        <p:txBody>
          <a:bodyPr anchor="t" rtlCol="false" tIns="0" lIns="0" bIns="0" rIns="0">
            <a:spAutoFit/>
          </a:bodyPr>
          <a:lstStyle/>
          <a:p>
            <a:pPr algn="ctr">
              <a:lnSpc>
                <a:spcPts val="5488"/>
              </a:lnSpc>
              <a:spcBef>
                <a:spcPct val="0"/>
              </a:spcBef>
            </a:pPr>
            <a:r>
              <a:rPr lang="en-US" b="true" sz="4573">
                <a:solidFill>
                  <a:srgbClr val="BE2E1A"/>
                </a:solidFill>
                <a:latin typeface="Calibri (MS) Bold"/>
                <a:ea typeface="Calibri (MS) Bold"/>
                <a:cs typeface="Calibri (MS) Bold"/>
                <a:sym typeface="Calibri (MS) Bold"/>
              </a:rPr>
              <a:t>AERA</a:t>
            </a:r>
          </a:p>
        </p:txBody>
      </p:sp>
    </p:spTree>
  </p:cSld>
  <p:clrMapOvr>
    <a:masterClrMapping/>
  </p:clrMapOvr>
  <p:transition spd="fast">
    <p:fade/>
  </p:transition>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grpSp>
        <p:nvGrpSpPr>
          <p:cNvPr name="Group 5" id="5"/>
          <p:cNvGrpSpPr/>
          <p:nvPr/>
        </p:nvGrpSpPr>
        <p:grpSpPr>
          <a:xfrm rot="0">
            <a:off x="11202893" y="4630094"/>
            <a:ext cx="387808" cy="38780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00B0F0"/>
              </a:solidFill>
              <a:prstDash val="solid"/>
              <a:miter/>
            </a:ln>
          </p:spPr>
        </p:sp>
        <p:sp>
          <p:nvSpPr>
            <p:cNvPr name="TextBox 7" id="7"/>
            <p:cNvSpPr txBox="true"/>
            <p:nvPr/>
          </p:nvSpPr>
          <p:spPr>
            <a:xfrm>
              <a:off x="76200" y="47625"/>
              <a:ext cx="660400" cy="688975"/>
            </a:xfrm>
            <a:prstGeom prst="rect">
              <a:avLst/>
            </a:prstGeom>
          </p:spPr>
          <p:txBody>
            <a:bodyPr anchor="ctr" rtlCol="false" tIns="50800" lIns="50800" bIns="50800" rIns="50800"/>
            <a:lstStyle/>
            <a:p>
              <a:pPr algn="ctr">
                <a:lnSpc>
                  <a:spcPts val="2520"/>
                </a:lnSpc>
              </a:pPr>
            </a:p>
          </p:txBody>
        </p:sp>
      </p:grpSp>
      <p:sp>
        <p:nvSpPr>
          <p:cNvPr name="TextBox 8" id="8"/>
          <p:cNvSpPr txBox="true"/>
          <p:nvPr/>
        </p:nvSpPr>
        <p:spPr>
          <a:xfrm rot="0">
            <a:off x="836800" y="1867176"/>
            <a:ext cx="16092088" cy="2085975"/>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Next step: expand to the full 3000 km</a:t>
            </a:r>
            <a:r>
              <a:rPr lang="en-US" sz="3373">
                <a:solidFill>
                  <a:srgbClr val="000000"/>
                </a:solidFill>
                <a:latin typeface="Calibri (MS)"/>
                <a:ea typeface="Calibri (MS)"/>
                <a:cs typeface="Calibri (MS)"/>
                <a:sym typeface="Calibri (MS)"/>
              </a:rPr>
              <a:t>2</a:t>
            </a:r>
            <a:r>
              <a:rPr lang="en-US" sz="3373">
                <a:solidFill>
                  <a:srgbClr val="000000"/>
                </a:solidFill>
                <a:latin typeface="Calibri (MS)"/>
                <a:ea typeface="Calibri (MS)"/>
                <a:cs typeface="Calibri (MS)"/>
                <a:sym typeface="Calibri (MS)"/>
              </a:rPr>
              <a:t> array (     1660 detectors)</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S</a:t>
            </a:r>
            <a:r>
              <a:rPr lang="en-US" sz="3373">
                <a:solidFill>
                  <a:srgbClr val="000000"/>
                </a:solidFill>
                <a:latin typeface="Calibri (MS)"/>
                <a:ea typeface="Calibri (MS)"/>
                <a:cs typeface="Calibri (MS)"/>
                <a:sym typeface="Calibri (MS)"/>
              </a:rPr>
              <a:t>ame </a:t>
            </a:r>
            <a:r>
              <a:rPr lang="en-US" b="true" sz="3373">
                <a:solidFill>
                  <a:srgbClr val="000000"/>
                </a:solidFill>
                <a:latin typeface="Calibri (MS) Bold"/>
                <a:ea typeface="Calibri (MS) Bold"/>
                <a:cs typeface="Calibri (MS) Bold"/>
                <a:sym typeface="Calibri (MS) Bold"/>
              </a:rPr>
              <a:t>1 ns</a:t>
            </a:r>
            <a:r>
              <a:rPr lang="en-US" sz="3373">
                <a:solidFill>
                  <a:srgbClr val="000000"/>
                </a:solidFill>
                <a:latin typeface="Calibri (MS)"/>
                <a:ea typeface="Calibri (MS)"/>
                <a:cs typeface="Calibri (MS)"/>
                <a:sym typeface="Calibri (MS)"/>
              </a:rPr>
              <a:t> accuracy needed:</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Clock sync</a:t>
            </a:r>
            <a:r>
              <a:rPr lang="en-US" sz="3373">
                <a:solidFill>
                  <a:srgbClr val="000000"/>
                </a:solidFill>
                <a:latin typeface="Calibri (MS)"/>
                <a:ea typeface="Calibri (MS)"/>
                <a:cs typeface="Calibri (MS)"/>
                <a:sym typeface="Calibri (MS)"/>
              </a:rPr>
              <a:t>hronisation</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Positional accuracy (&lt; 30 cm)</a:t>
            </a:r>
          </a:p>
        </p:txBody>
      </p:sp>
      <p:pic>
        <p:nvPicPr>
          <p:cNvPr name="Picture 9" id="9"/>
          <p:cNvPicPr>
            <a:picLocks noChangeAspect="true"/>
          </p:cNvPicPr>
          <p:nvPr/>
        </p:nvPicPr>
        <p:blipFill>
          <a:blip r:embed="rId4"/>
          <a:stretch>
            <a:fillRect/>
          </a:stretch>
        </p:blipFill>
        <p:spPr>
          <a:xfrm rot="0">
            <a:off x="9448491" y="2093541"/>
            <a:ext cx="467258" cy="207670"/>
          </a:xfrm>
          <a:prstGeom prst="rect">
            <a:avLst/>
          </a:prstGeom>
        </p:spPr>
      </p:pic>
      <p:sp>
        <p:nvSpPr>
          <p:cNvPr name="Freeform 10" id="10"/>
          <p:cNvSpPr/>
          <p:nvPr/>
        </p:nvSpPr>
        <p:spPr>
          <a:xfrm flipH="false" flipV="false" rot="0">
            <a:off x="9963603" y="2578147"/>
            <a:ext cx="7485388" cy="6446791"/>
          </a:xfrm>
          <a:custGeom>
            <a:avLst/>
            <a:gdLst/>
            <a:ahLst/>
            <a:cxnLst/>
            <a:rect r="r" b="b" t="t" l="l"/>
            <a:pathLst>
              <a:path h="6446791" w="7485388">
                <a:moveTo>
                  <a:pt x="0" y="0"/>
                </a:moveTo>
                <a:lnTo>
                  <a:pt x="7485388" y="0"/>
                </a:lnTo>
                <a:lnTo>
                  <a:pt x="7485388" y="6446791"/>
                </a:lnTo>
                <a:lnTo>
                  <a:pt x="0" y="6446791"/>
                </a:lnTo>
                <a:lnTo>
                  <a:pt x="0" y="0"/>
                </a:lnTo>
                <a:close/>
              </a:path>
            </a:pathLst>
          </a:custGeom>
          <a:blipFill>
            <a:blip r:embed="rId5"/>
            <a:stretch>
              <a:fillRect l="0" t="0" r="0" b="0"/>
            </a:stretch>
          </a:blipFill>
        </p:spPr>
      </p:sp>
      <p:grpSp>
        <p:nvGrpSpPr>
          <p:cNvPr name="Group 11" id="11"/>
          <p:cNvGrpSpPr/>
          <p:nvPr/>
        </p:nvGrpSpPr>
        <p:grpSpPr>
          <a:xfrm rot="0">
            <a:off x="10962239" y="6274442"/>
            <a:ext cx="288170" cy="288170"/>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BE2E1A"/>
              </a:solidFill>
              <a:prstDash val="solid"/>
              <a:miter/>
            </a:ln>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2520"/>
                </a:lnSpc>
              </a:pPr>
            </a:p>
          </p:txBody>
        </p:sp>
      </p:grpSp>
      <p:grpSp>
        <p:nvGrpSpPr>
          <p:cNvPr name="Group 14" id="14"/>
          <p:cNvGrpSpPr/>
          <p:nvPr/>
        </p:nvGrpSpPr>
        <p:grpSpPr>
          <a:xfrm rot="0">
            <a:off x="3729450" y="4249347"/>
            <a:ext cx="3876118" cy="4452661"/>
            <a:chOff x="0" y="0"/>
            <a:chExt cx="5168157" cy="5936882"/>
          </a:xfrm>
        </p:grpSpPr>
        <p:sp>
          <p:nvSpPr>
            <p:cNvPr name="Freeform 15" id="15"/>
            <p:cNvSpPr/>
            <p:nvPr/>
          </p:nvSpPr>
          <p:spPr>
            <a:xfrm flipH="false" flipV="false" rot="0">
              <a:off x="0" y="0"/>
              <a:ext cx="5168157" cy="5936882"/>
            </a:xfrm>
            <a:custGeom>
              <a:avLst/>
              <a:gdLst/>
              <a:ahLst/>
              <a:cxnLst/>
              <a:rect r="r" b="b" t="t" l="l"/>
              <a:pathLst>
                <a:path h="5936882" w="5168157">
                  <a:moveTo>
                    <a:pt x="0" y="0"/>
                  </a:moveTo>
                  <a:lnTo>
                    <a:pt x="5168157" y="0"/>
                  </a:lnTo>
                  <a:lnTo>
                    <a:pt x="5168157" y="5936882"/>
                  </a:lnTo>
                  <a:lnTo>
                    <a:pt x="0" y="5936882"/>
                  </a:lnTo>
                  <a:lnTo>
                    <a:pt x="0" y="0"/>
                  </a:lnTo>
                  <a:close/>
                </a:path>
              </a:pathLst>
            </a:custGeom>
            <a:blipFill>
              <a:blip r:embed="rId6"/>
              <a:stretch>
                <a:fillRect l="-40725" t="0" r="-38765" b="0"/>
              </a:stretch>
            </a:blipFill>
          </p:spPr>
        </p:sp>
        <p:grpSp>
          <p:nvGrpSpPr>
            <p:cNvPr name="Group 16" id="16"/>
            <p:cNvGrpSpPr/>
            <p:nvPr/>
          </p:nvGrpSpPr>
          <p:grpSpPr>
            <a:xfrm rot="0">
              <a:off x="0" y="1697249"/>
              <a:ext cx="1658823" cy="437816"/>
              <a:chOff x="0" y="0"/>
              <a:chExt cx="408408" cy="107792"/>
            </a:xfrm>
          </p:grpSpPr>
          <p:sp>
            <p:nvSpPr>
              <p:cNvPr name="Freeform 17" id="17"/>
              <p:cNvSpPr/>
              <p:nvPr/>
            </p:nvSpPr>
            <p:spPr>
              <a:xfrm flipH="false" flipV="false" rot="0">
                <a:off x="0" y="0"/>
                <a:ext cx="408408" cy="107792"/>
              </a:xfrm>
              <a:custGeom>
                <a:avLst/>
                <a:gdLst/>
                <a:ahLst/>
                <a:cxnLst/>
                <a:rect r="r" b="b" t="t" l="l"/>
                <a:pathLst>
                  <a:path h="107792" w="408408">
                    <a:moveTo>
                      <a:pt x="0" y="0"/>
                    </a:moveTo>
                    <a:lnTo>
                      <a:pt x="408408" y="0"/>
                    </a:lnTo>
                    <a:lnTo>
                      <a:pt x="408408" y="107792"/>
                    </a:lnTo>
                    <a:lnTo>
                      <a:pt x="0" y="107792"/>
                    </a:lnTo>
                    <a:close/>
                  </a:path>
                </a:pathLst>
              </a:custGeom>
              <a:solidFill>
                <a:srgbClr val="FFFFFF"/>
              </a:solidFill>
            </p:spPr>
          </p:sp>
          <p:sp>
            <p:nvSpPr>
              <p:cNvPr name="TextBox 18" id="18"/>
              <p:cNvSpPr txBox="true"/>
              <p:nvPr/>
            </p:nvSpPr>
            <p:spPr>
              <a:xfrm>
                <a:off x="0" y="-28575"/>
                <a:ext cx="408408" cy="136367"/>
              </a:xfrm>
              <a:prstGeom prst="rect">
                <a:avLst/>
              </a:prstGeom>
            </p:spPr>
            <p:txBody>
              <a:bodyPr anchor="ctr" rtlCol="false" tIns="50800" lIns="50800" bIns="50800" rIns="50800"/>
              <a:lstStyle/>
              <a:p>
                <a:pPr algn="ctr">
                  <a:lnSpc>
                    <a:spcPts val="2519"/>
                  </a:lnSpc>
                </a:pPr>
              </a:p>
            </p:txBody>
          </p:sp>
        </p:grpSp>
      </p:grpSp>
      <p:sp>
        <p:nvSpPr>
          <p:cNvPr name="Freeform 19" id="19"/>
          <p:cNvSpPr/>
          <p:nvPr/>
        </p:nvSpPr>
        <p:spPr>
          <a:xfrm flipH="false" flipV="false" rot="4024831">
            <a:off x="9087142" y="5680464"/>
            <a:ext cx="998824" cy="3139162"/>
          </a:xfrm>
          <a:custGeom>
            <a:avLst/>
            <a:gdLst/>
            <a:ahLst/>
            <a:cxnLst/>
            <a:rect r="r" b="b" t="t" l="l"/>
            <a:pathLst>
              <a:path h="3139162" w="998824">
                <a:moveTo>
                  <a:pt x="0" y="0"/>
                </a:moveTo>
                <a:lnTo>
                  <a:pt x="998824" y="0"/>
                </a:lnTo>
                <a:lnTo>
                  <a:pt x="998824" y="3139162"/>
                </a:lnTo>
                <a:lnTo>
                  <a:pt x="0" y="313916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0" id="20"/>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Interferometry with AugerPrime</a:t>
            </a:r>
          </a:p>
        </p:txBody>
      </p:sp>
      <p:sp>
        <p:nvSpPr>
          <p:cNvPr name="TextBox 21" id="21"/>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29</a:t>
            </a:r>
          </a:p>
        </p:txBody>
      </p:sp>
      <p:sp>
        <p:nvSpPr>
          <p:cNvPr name="TextBox 22" id="22"/>
          <p:cNvSpPr txBox="true"/>
          <p:nvPr/>
        </p:nvSpPr>
        <p:spPr>
          <a:xfrm rot="0">
            <a:off x="15637178" y="9148763"/>
            <a:ext cx="1811814" cy="190500"/>
          </a:xfrm>
          <a:prstGeom prst="rect">
            <a:avLst/>
          </a:prstGeom>
        </p:spPr>
        <p:txBody>
          <a:bodyPr anchor="t" rtlCol="false" tIns="0" lIns="0" bIns="0" rIns="0">
            <a:spAutoFit/>
          </a:bodyPr>
          <a:lstStyle/>
          <a:p>
            <a:pPr algn="ctr">
              <a:lnSpc>
                <a:spcPts val="1320"/>
              </a:lnSpc>
              <a:spcBef>
                <a:spcPct val="0"/>
              </a:spcBef>
            </a:pPr>
            <a:r>
              <a:rPr lang="en-US" sz="1100">
                <a:solidFill>
                  <a:srgbClr val="000000"/>
                </a:solidFill>
                <a:latin typeface="Calibri (MS)"/>
                <a:ea typeface="Calibri (MS)"/>
                <a:cs typeface="Calibri (MS)"/>
                <a:sym typeface="Calibri (MS)"/>
              </a:rPr>
              <a:t>DOI:</a:t>
            </a:r>
            <a:r>
              <a:rPr lang="en-US" sz="1100" u="sng">
                <a:solidFill>
                  <a:srgbClr val="000000"/>
                </a:solidFill>
                <a:latin typeface="Calibri (MS)"/>
                <a:ea typeface="Calibri (MS)"/>
                <a:cs typeface="Calibri (MS)"/>
                <a:sym typeface="Calibri (MS)"/>
                <a:hlinkClick r:id="rId9" tooltip="https://doi.org/10.3390/universe10080327?urlappend=%3Futm_source%3Dresearchgate.net%26utm_medium%3Darticle"/>
              </a:rPr>
              <a:t>10.3390/universe10080327</a:t>
            </a:r>
          </a:p>
        </p:txBody>
      </p:sp>
      <p:sp>
        <p:nvSpPr>
          <p:cNvPr name="TextBox 23" id="23"/>
          <p:cNvSpPr txBox="true"/>
          <p:nvPr/>
        </p:nvSpPr>
        <p:spPr>
          <a:xfrm rot="0">
            <a:off x="3976002" y="8843328"/>
            <a:ext cx="3114199" cy="181609"/>
          </a:xfrm>
          <a:prstGeom prst="rect">
            <a:avLst/>
          </a:prstGeom>
        </p:spPr>
        <p:txBody>
          <a:bodyPr anchor="t" rtlCol="false" tIns="0" lIns="0" bIns="0" rIns="0">
            <a:spAutoFit/>
          </a:bodyPr>
          <a:lstStyle/>
          <a:p>
            <a:pPr algn="ctr">
              <a:lnSpc>
                <a:spcPts val="1540"/>
              </a:lnSpc>
            </a:pPr>
            <a:r>
              <a:rPr lang="en-US" sz="1100" u="sng">
                <a:solidFill>
                  <a:srgbClr val="000000"/>
                </a:solidFill>
                <a:latin typeface="Open Sans"/>
                <a:ea typeface="Open Sans"/>
                <a:cs typeface="Open Sans"/>
                <a:sym typeface="Open Sans"/>
                <a:hlinkClick r:id="rId10" tooltip="https://www.auger.org/observatory/augerprime"/>
              </a:rPr>
              <a:t>https://www.auger.org/observatory/augerprime</a:t>
            </a:r>
          </a:p>
        </p:txBody>
      </p:sp>
    </p:spTree>
  </p:cSld>
  <p:clrMapOvr>
    <a:masterClrMapping/>
  </p:clrMapOvr>
  <p:transition spd="med">
    <p:fade/>
  </p:transition>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613817" y="9644491"/>
            <a:ext cx="2350732" cy="535343"/>
            <a:chOff x="0" y="0"/>
            <a:chExt cx="3134309" cy="713791"/>
          </a:xfrm>
        </p:grpSpPr>
        <p:sp>
          <p:nvSpPr>
            <p:cNvPr name="Freeform 3" id="3"/>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grpSp>
        <p:nvGrpSpPr>
          <p:cNvPr name="Group 4" id="4"/>
          <p:cNvGrpSpPr/>
          <p:nvPr/>
        </p:nvGrpSpPr>
        <p:grpSpPr>
          <a:xfrm rot="0">
            <a:off x="1266006" y="9655816"/>
            <a:ext cx="8232191" cy="450026"/>
            <a:chOff x="0" y="0"/>
            <a:chExt cx="10976254" cy="600035"/>
          </a:xfrm>
        </p:grpSpPr>
        <p:sp>
          <p:nvSpPr>
            <p:cNvPr name="Freeform 5" id="5"/>
            <p:cNvSpPr/>
            <p:nvPr/>
          </p:nvSpPr>
          <p:spPr>
            <a:xfrm flipH="false" flipV="false" rot="0">
              <a:off x="0" y="0"/>
              <a:ext cx="10976248" cy="600034"/>
            </a:xfrm>
            <a:custGeom>
              <a:avLst/>
              <a:gdLst/>
              <a:ahLst/>
              <a:cxnLst/>
              <a:rect r="r" b="b" t="t" l="l"/>
              <a:pathLst>
                <a:path h="600034" w="10976248">
                  <a:moveTo>
                    <a:pt x="0" y="0"/>
                  </a:moveTo>
                  <a:lnTo>
                    <a:pt x="10976248" y="0"/>
                  </a:lnTo>
                  <a:lnTo>
                    <a:pt x="10976248" y="600034"/>
                  </a:lnTo>
                  <a:lnTo>
                    <a:pt x="0" y="600034"/>
                  </a:lnTo>
                  <a:close/>
                </a:path>
              </a:pathLst>
            </a:custGeom>
            <a:blipFill>
              <a:blip r:embed="rId4">
                <a:alphaModFix amt="0"/>
              </a:blip>
              <a:stretch>
                <a:fillRect l="0" t="-306434" r="0" b="-306434"/>
              </a:stretch>
            </a:blipFill>
          </p:spPr>
        </p:sp>
        <p:sp>
          <p:nvSpPr>
            <p:cNvPr name="TextBox 6" id="6"/>
            <p:cNvSpPr txBox="true"/>
            <p:nvPr/>
          </p:nvSpPr>
          <p:spPr>
            <a:xfrm>
              <a:off x="0" y="-28575"/>
              <a:ext cx="10976254" cy="628610"/>
            </a:xfrm>
            <a:prstGeom prst="rect">
              <a:avLst/>
            </a:prstGeom>
          </p:spPr>
          <p:txBody>
            <a:bodyPr anchor="ctr" rtlCol="false" tIns="0" lIns="0" bIns="0" rIns="0"/>
            <a:lstStyle/>
            <a:p>
              <a:pPr algn="l">
                <a:lnSpc>
                  <a:spcPts val="1771"/>
                </a:lnSpc>
              </a:pPr>
              <a:r>
                <a:rPr lang="en-US" sz="1476">
                  <a:solidFill>
                    <a:srgbClr val="000000"/>
                  </a:solidFill>
                  <a:latin typeface="Calibri (MS)"/>
                  <a:ea typeface="Calibri (MS)"/>
                  <a:cs typeface="Calibri (MS)"/>
                  <a:sym typeface="Calibri (MS)"/>
                </a:rPr>
                <a:t>¹ </a:t>
              </a:r>
              <a:r>
                <a:rPr lang="en-US" sz="1476" i="true">
                  <a:solidFill>
                    <a:srgbClr val="000000"/>
                  </a:solidFill>
                  <a:latin typeface="Calibri (MS) Italics"/>
                  <a:ea typeface="Calibri (MS) Italics"/>
                  <a:cs typeface="Calibri (MS) Italics"/>
                  <a:sym typeface="Calibri (MS) Italics"/>
                </a:rPr>
                <a:t>Air Shower Interferometric Reconstruction Algorithm: </a:t>
              </a:r>
              <a:r>
                <a:rPr lang="en-US" sz="1476">
                  <a:solidFill>
                    <a:srgbClr val="000000"/>
                  </a:solidFill>
                  <a:latin typeface="Calibri (MS)"/>
                  <a:ea typeface="Calibri (MS)"/>
                  <a:cs typeface="Calibri (MS)"/>
                  <a:sym typeface="Calibri (MS)"/>
                </a:rPr>
                <a:t>https://gitlab.com/harmscho/asira</a:t>
              </a:r>
            </a:p>
          </p:txBody>
        </p:sp>
      </p:grpSp>
      <p:sp>
        <p:nvSpPr>
          <p:cNvPr name="AutoShape 7" id="7"/>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8" id="8"/>
          <p:cNvGrpSpPr/>
          <p:nvPr/>
        </p:nvGrpSpPr>
        <p:grpSpPr>
          <a:xfrm rot="0">
            <a:off x="4054145" y="8204111"/>
            <a:ext cx="734901" cy="1254830"/>
            <a:chOff x="0" y="0"/>
            <a:chExt cx="979868" cy="1673107"/>
          </a:xfrm>
        </p:grpSpPr>
        <p:grpSp>
          <p:nvGrpSpPr>
            <p:cNvPr name="Group 9" id="9"/>
            <p:cNvGrpSpPr/>
            <p:nvPr/>
          </p:nvGrpSpPr>
          <p:grpSpPr>
            <a:xfrm rot="0">
              <a:off x="0" y="0"/>
              <a:ext cx="979868" cy="979449"/>
              <a:chOff x="0" y="0"/>
              <a:chExt cx="979868" cy="979449"/>
            </a:xfrm>
          </p:grpSpPr>
          <p:sp>
            <p:nvSpPr>
              <p:cNvPr name="Freeform 10" id="10"/>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7F7F7F"/>
                </a:solidFill>
                <a:prstDash val="solid"/>
                <a:miter/>
              </a:ln>
            </p:spPr>
          </p:sp>
        </p:grpSp>
        <p:sp>
          <p:nvSpPr>
            <p:cNvPr name="AutoShape 11" id="11"/>
            <p:cNvSpPr/>
            <p:nvPr/>
          </p:nvSpPr>
          <p:spPr>
            <a:xfrm>
              <a:off x="489934" y="0"/>
              <a:ext cx="0" cy="1673107"/>
            </a:xfrm>
            <a:prstGeom prst="line">
              <a:avLst/>
            </a:prstGeom>
            <a:ln cap="rnd" w="76200">
              <a:solidFill>
                <a:srgbClr val="7F7F7F"/>
              </a:solidFill>
              <a:prstDash val="solid"/>
              <a:headEnd type="none" len="sm" w="sm"/>
              <a:tailEnd type="none" len="sm" w="sm"/>
            </a:ln>
          </p:spPr>
        </p:sp>
      </p:grpSp>
      <p:grpSp>
        <p:nvGrpSpPr>
          <p:cNvPr name="Group 12" id="12"/>
          <p:cNvGrpSpPr/>
          <p:nvPr/>
        </p:nvGrpSpPr>
        <p:grpSpPr>
          <a:xfrm rot="0">
            <a:off x="5231663" y="8203882"/>
            <a:ext cx="734901" cy="1254830"/>
            <a:chOff x="0" y="0"/>
            <a:chExt cx="979868" cy="1673107"/>
          </a:xfrm>
        </p:grpSpPr>
        <p:grpSp>
          <p:nvGrpSpPr>
            <p:cNvPr name="Group 13" id="13"/>
            <p:cNvGrpSpPr/>
            <p:nvPr/>
          </p:nvGrpSpPr>
          <p:grpSpPr>
            <a:xfrm rot="0">
              <a:off x="0" y="0"/>
              <a:ext cx="979868" cy="979449"/>
              <a:chOff x="0" y="0"/>
              <a:chExt cx="979868" cy="979449"/>
            </a:xfrm>
          </p:grpSpPr>
          <p:sp>
            <p:nvSpPr>
              <p:cNvPr name="Freeform 14" id="14"/>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00B0F0"/>
                </a:solidFill>
                <a:prstDash val="solid"/>
                <a:miter/>
              </a:ln>
            </p:spPr>
          </p:sp>
        </p:grpSp>
        <p:sp>
          <p:nvSpPr>
            <p:cNvPr name="AutoShape 15" id="15"/>
            <p:cNvSpPr/>
            <p:nvPr/>
          </p:nvSpPr>
          <p:spPr>
            <a:xfrm>
              <a:off x="489934" y="0"/>
              <a:ext cx="0" cy="1673107"/>
            </a:xfrm>
            <a:prstGeom prst="line">
              <a:avLst/>
            </a:prstGeom>
            <a:ln cap="rnd" w="76200">
              <a:solidFill>
                <a:srgbClr val="00B0F0"/>
              </a:solidFill>
              <a:prstDash val="solid"/>
              <a:headEnd type="none" len="sm" w="sm"/>
              <a:tailEnd type="none" len="sm" w="sm"/>
            </a:ln>
          </p:spPr>
        </p:sp>
      </p:grpSp>
      <p:grpSp>
        <p:nvGrpSpPr>
          <p:cNvPr name="Group 16" id="16"/>
          <p:cNvGrpSpPr/>
          <p:nvPr/>
        </p:nvGrpSpPr>
        <p:grpSpPr>
          <a:xfrm rot="0">
            <a:off x="8740564" y="8203882"/>
            <a:ext cx="734901" cy="1254830"/>
            <a:chOff x="0" y="0"/>
            <a:chExt cx="979868" cy="1673107"/>
          </a:xfrm>
        </p:grpSpPr>
        <p:grpSp>
          <p:nvGrpSpPr>
            <p:cNvPr name="Group 17" id="17"/>
            <p:cNvGrpSpPr/>
            <p:nvPr/>
          </p:nvGrpSpPr>
          <p:grpSpPr>
            <a:xfrm rot="0">
              <a:off x="0" y="0"/>
              <a:ext cx="979868" cy="979449"/>
              <a:chOff x="0" y="0"/>
              <a:chExt cx="979868" cy="979449"/>
            </a:xfrm>
          </p:grpSpPr>
          <p:sp>
            <p:nvSpPr>
              <p:cNvPr name="Freeform 18" id="18"/>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F3884A"/>
                </a:solidFill>
                <a:prstDash val="solid"/>
                <a:miter/>
              </a:ln>
            </p:spPr>
          </p:sp>
        </p:grpSp>
        <p:sp>
          <p:nvSpPr>
            <p:cNvPr name="AutoShape 19" id="19"/>
            <p:cNvSpPr/>
            <p:nvPr/>
          </p:nvSpPr>
          <p:spPr>
            <a:xfrm>
              <a:off x="489934" y="0"/>
              <a:ext cx="0" cy="1673107"/>
            </a:xfrm>
            <a:prstGeom prst="line">
              <a:avLst/>
            </a:prstGeom>
            <a:ln cap="rnd" w="76200">
              <a:solidFill>
                <a:srgbClr val="F3884A"/>
              </a:solidFill>
              <a:prstDash val="solid"/>
              <a:headEnd type="none" len="sm" w="sm"/>
              <a:tailEnd type="none" len="sm" w="sm"/>
            </a:ln>
          </p:spPr>
        </p:sp>
      </p:grpSp>
      <p:sp>
        <p:nvSpPr>
          <p:cNvPr name="Freeform 20" id="20"/>
          <p:cNvSpPr/>
          <p:nvPr/>
        </p:nvSpPr>
        <p:spPr>
          <a:xfrm flipH="false" flipV="false" rot="8369025">
            <a:off x="9271922" y="6826954"/>
            <a:ext cx="1793279" cy="506601"/>
          </a:xfrm>
          <a:custGeom>
            <a:avLst/>
            <a:gdLst/>
            <a:ahLst/>
            <a:cxnLst/>
            <a:rect r="r" b="b" t="t" l="l"/>
            <a:pathLst>
              <a:path h="506601" w="1793279">
                <a:moveTo>
                  <a:pt x="0" y="0"/>
                </a:moveTo>
                <a:lnTo>
                  <a:pt x="1793279" y="0"/>
                </a:lnTo>
                <a:lnTo>
                  <a:pt x="1793279" y="506601"/>
                </a:lnTo>
                <a:lnTo>
                  <a:pt x="0" y="50660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false" rot="0">
            <a:off x="11319471" y="4409581"/>
            <a:ext cx="6493170" cy="4602936"/>
          </a:xfrm>
          <a:custGeom>
            <a:avLst/>
            <a:gdLst/>
            <a:ahLst/>
            <a:cxnLst/>
            <a:rect r="r" b="b" t="t" l="l"/>
            <a:pathLst>
              <a:path h="4602936" w="6493170">
                <a:moveTo>
                  <a:pt x="0" y="0"/>
                </a:moveTo>
                <a:lnTo>
                  <a:pt x="6493170" y="0"/>
                </a:lnTo>
                <a:lnTo>
                  <a:pt x="6493170" y="4602936"/>
                </a:lnTo>
                <a:lnTo>
                  <a:pt x="0" y="460293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2" id="22"/>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r>
              <a:rPr lang="en-US" sz="5693" b="true">
                <a:solidFill>
                  <a:srgbClr val="BE2E1A"/>
                </a:solidFill>
                <a:latin typeface="Calibri (MS) Bold"/>
                <a:ea typeface="Calibri (MS) Bold"/>
                <a:cs typeface="Calibri (MS) Bold"/>
                <a:sym typeface="Calibri (MS) Bold"/>
              </a:rPr>
              <a:t>¹</a:t>
            </a:r>
          </a:p>
        </p:txBody>
      </p:sp>
      <p:sp>
        <p:nvSpPr>
          <p:cNvPr name="TextBox 23" id="23"/>
          <p:cNvSpPr txBox="true"/>
          <p:nvPr/>
        </p:nvSpPr>
        <p:spPr>
          <a:xfrm rot="0">
            <a:off x="836800" y="2548509"/>
            <a:ext cx="8271215" cy="2590800"/>
          </a:xfrm>
          <a:prstGeom prst="rect">
            <a:avLst/>
          </a:prstGeom>
        </p:spPr>
        <p:txBody>
          <a:bodyPr anchor="t" rtlCol="false" tIns="0" lIns="0" bIns="0" rIns="0">
            <a:spAutoFit/>
          </a:bodyPr>
          <a:lstStyle/>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Input:</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Single waveform: </a:t>
            </a:r>
          </a:p>
          <a:p>
            <a:pPr algn="l" marL="2185322" indent="-546330" lvl="3">
              <a:lnSpc>
                <a:spcPts val="4048"/>
              </a:lnSpc>
              <a:buFont typeface="Arial"/>
              <a:buChar char="￭"/>
            </a:pPr>
            <a:r>
              <a:rPr lang="en-US" sz="3373">
                <a:solidFill>
                  <a:srgbClr val="000000"/>
                </a:solidFill>
                <a:latin typeface="Calibri (MS)"/>
                <a:ea typeface="Calibri (MS)"/>
                <a:cs typeface="Calibri (MS)"/>
                <a:sym typeface="Calibri (MS)"/>
              </a:rPr>
              <a:t>P</a:t>
            </a:r>
            <a:r>
              <a:rPr lang="en-US" sz="3373">
                <a:solidFill>
                  <a:srgbClr val="000000"/>
                </a:solidFill>
                <a:latin typeface="Calibri (MS)"/>
                <a:ea typeface="Calibri (MS)"/>
                <a:cs typeface="Calibri (MS)"/>
                <a:sym typeface="Calibri (MS)"/>
              </a:rPr>
              <a:t>rojection on </a:t>
            </a:r>
            <a:r>
              <a:rPr lang="en-US" b="true" sz="3373">
                <a:solidFill>
                  <a:srgbClr val="000000"/>
                </a:solidFill>
                <a:latin typeface="Calibri (MS) Bold"/>
                <a:ea typeface="Calibri (MS) Bold"/>
                <a:cs typeface="Calibri (MS) Bold"/>
                <a:sym typeface="Calibri (MS) Bold"/>
              </a:rPr>
              <a:t>-vxB</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Initial guess: </a:t>
            </a:r>
          </a:p>
          <a:p>
            <a:pPr algn="l" marL="2185322" indent="-546330" lvl="3">
              <a:lnSpc>
                <a:spcPts val="4048"/>
              </a:lnSpc>
              <a:buFont typeface="Arial"/>
              <a:buChar char="￭"/>
            </a:pPr>
            <a:r>
              <a:rPr lang="en-US" sz="3373">
                <a:solidFill>
                  <a:srgbClr val="000000"/>
                </a:solidFill>
                <a:latin typeface="Calibri (MS)"/>
                <a:ea typeface="Calibri (MS)"/>
                <a:cs typeface="Calibri (MS)"/>
                <a:sym typeface="Calibri (MS)"/>
              </a:rPr>
              <a:t>S</a:t>
            </a:r>
            <a:r>
              <a:rPr lang="en-US" sz="3373">
                <a:solidFill>
                  <a:srgbClr val="000000"/>
                </a:solidFill>
                <a:latin typeface="Calibri (MS)"/>
                <a:ea typeface="Calibri (MS)"/>
                <a:cs typeface="Calibri (MS)"/>
                <a:sym typeface="Calibri (MS)"/>
              </a:rPr>
              <a:t>urface detector reconstruction</a:t>
            </a:r>
          </a:p>
        </p:txBody>
      </p:sp>
      <p:sp>
        <p:nvSpPr>
          <p:cNvPr name="TextBox 24" id="24"/>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3</a:t>
            </a:r>
          </a:p>
        </p:txBody>
      </p:sp>
      <p:grpSp>
        <p:nvGrpSpPr>
          <p:cNvPr name="Group 25" id="25"/>
          <p:cNvGrpSpPr/>
          <p:nvPr/>
        </p:nvGrpSpPr>
        <p:grpSpPr>
          <a:xfrm rot="0">
            <a:off x="7567512" y="8203882"/>
            <a:ext cx="734901" cy="1254830"/>
            <a:chOff x="0" y="0"/>
            <a:chExt cx="979868" cy="1673107"/>
          </a:xfrm>
        </p:grpSpPr>
        <p:grpSp>
          <p:nvGrpSpPr>
            <p:cNvPr name="Group 26" id="26"/>
            <p:cNvGrpSpPr/>
            <p:nvPr/>
          </p:nvGrpSpPr>
          <p:grpSpPr>
            <a:xfrm rot="0">
              <a:off x="0" y="0"/>
              <a:ext cx="979868" cy="979449"/>
              <a:chOff x="0" y="0"/>
              <a:chExt cx="979868" cy="979449"/>
            </a:xfrm>
          </p:grpSpPr>
          <p:sp>
            <p:nvSpPr>
              <p:cNvPr name="Freeform 27" id="27"/>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92D050"/>
                </a:solidFill>
                <a:prstDash val="solid"/>
                <a:miter/>
              </a:ln>
            </p:spPr>
          </p:sp>
        </p:grpSp>
        <p:sp>
          <p:nvSpPr>
            <p:cNvPr name="AutoShape 28" id="28"/>
            <p:cNvSpPr/>
            <p:nvPr/>
          </p:nvSpPr>
          <p:spPr>
            <a:xfrm>
              <a:off x="489934" y="30607"/>
              <a:ext cx="0" cy="1642500"/>
            </a:xfrm>
            <a:prstGeom prst="line">
              <a:avLst/>
            </a:prstGeom>
            <a:ln cap="rnd" w="76200">
              <a:solidFill>
                <a:srgbClr val="92D050"/>
              </a:solidFill>
              <a:prstDash val="solid"/>
              <a:headEnd type="none" len="sm" w="sm"/>
              <a:tailEnd type="none" len="sm" w="sm"/>
            </a:ln>
          </p:spPr>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grpSp>
        <p:nvGrpSpPr>
          <p:cNvPr name="Group 5" id="5"/>
          <p:cNvGrpSpPr/>
          <p:nvPr/>
        </p:nvGrpSpPr>
        <p:grpSpPr>
          <a:xfrm rot="0">
            <a:off x="1902318" y="4581855"/>
            <a:ext cx="5838275" cy="4378710"/>
            <a:chOff x="0" y="0"/>
            <a:chExt cx="8509686" cy="6382271"/>
          </a:xfrm>
        </p:grpSpPr>
        <p:sp>
          <p:nvSpPr>
            <p:cNvPr name="Freeform 6" id="6"/>
            <p:cNvSpPr/>
            <p:nvPr/>
          </p:nvSpPr>
          <p:spPr>
            <a:xfrm flipH="false" flipV="false" rot="0">
              <a:off x="0" y="0"/>
              <a:ext cx="8509635" cy="6382258"/>
            </a:xfrm>
            <a:custGeom>
              <a:avLst/>
              <a:gdLst/>
              <a:ahLst/>
              <a:cxnLst/>
              <a:rect r="r" b="b" t="t" l="l"/>
              <a:pathLst>
                <a:path h="6382258" w="8509635">
                  <a:moveTo>
                    <a:pt x="0" y="0"/>
                  </a:moveTo>
                  <a:lnTo>
                    <a:pt x="8509635" y="0"/>
                  </a:lnTo>
                  <a:lnTo>
                    <a:pt x="8509635" y="6382258"/>
                  </a:lnTo>
                  <a:lnTo>
                    <a:pt x="0" y="6382258"/>
                  </a:lnTo>
                  <a:lnTo>
                    <a:pt x="0" y="0"/>
                  </a:lnTo>
                  <a:close/>
                </a:path>
              </a:pathLst>
            </a:custGeom>
            <a:blipFill>
              <a:blip r:embed="rId4"/>
              <a:stretch>
                <a:fillRect l="0" t="0" r="0" b="0"/>
              </a:stretch>
            </a:blipFill>
          </p:spPr>
        </p:sp>
      </p:grpSp>
      <p:sp>
        <p:nvSpPr>
          <p:cNvPr name="Freeform 7" id="7"/>
          <p:cNvSpPr/>
          <p:nvPr/>
        </p:nvSpPr>
        <p:spPr>
          <a:xfrm flipH="false" flipV="false" rot="0">
            <a:off x="8882843" y="1814873"/>
            <a:ext cx="8958921" cy="6707992"/>
          </a:xfrm>
          <a:custGeom>
            <a:avLst/>
            <a:gdLst/>
            <a:ahLst/>
            <a:cxnLst/>
            <a:rect r="r" b="b" t="t" l="l"/>
            <a:pathLst>
              <a:path h="6707992" w="8958921">
                <a:moveTo>
                  <a:pt x="0" y="0"/>
                </a:moveTo>
                <a:lnTo>
                  <a:pt x="8958922" y="0"/>
                </a:lnTo>
                <a:lnTo>
                  <a:pt x="8958922" y="6707992"/>
                </a:lnTo>
                <a:lnTo>
                  <a:pt x="0" y="6707992"/>
                </a:lnTo>
                <a:lnTo>
                  <a:pt x="0" y="0"/>
                </a:lnTo>
                <a:close/>
              </a:path>
            </a:pathLst>
          </a:custGeom>
          <a:blipFill>
            <a:blip r:embed="rId5"/>
            <a:stretch>
              <a:fillRect l="0" t="0" r="0" b="0"/>
            </a:stretch>
          </a:blipFill>
        </p:spPr>
      </p:sp>
      <p:sp>
        <p:nvSpPr>
          <p:cNvPr name="Freeform 8" id="8"/>
          <p:cNvSpPr/>
          <p:nvPr/>
        </p:nvSpPr>
        <p:spPr>
          <a:xfrm flipH="false" flipV="false" rot="0">
            <a:off x="10672790" y="3501381"/>
            <a:ext cx="236172" cy="501523"/>
          </a:xfrm>
          <a:custGeom>
            <a:avLst/>
            <a:gdLst/>
            <a:ahLst/>
            <a:cxnLst/>
            <a:rect r="r" b="b" t="t" l="l"/>
            <a:pathLst>
              <a:path h="501523" w="236172">
                <a:moveTo>
                  <a:pt x="0" y="0"/>
                </a:moveTo>
                <a:lnTo>
                  <a:pt x="236172" y="0"/>
                </a:lnTo>
                <a:lnTo>
                  <a:pt x="236172" y="501523"/>
                </a:lnTo>
                <a:lnTo>
                  <a:pt x="0" y="50152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true" flipV="true" rot="-3546427">
            <a:off x="10270883" y="2148789"/>
            <a:ext cx="1701327" cy="480625"/>
          </a:xfrm>
          <a:custGeom>
            <a:avLst/>
            <a:gdLst/>
            <a:ahLst/>
            <a:cxnLst/>
            <a:rect r="r" b="b" t="t" l="l"/>
            <a:pathLst>
              <a:path h="480625" w="1701327">
                <a:moveTo>
                  <a:pt x="1701327" y="480625"/>
                </a:moveTo>
                <a:lnTo>
                  <a:pt x="0" y="480625"/>
                </a:lnTo>
                <a:lnTo>
                  <a:pt x="0" y="0"/>
                </a:lnTo>
                <a:lnTo>
                  <a:pt x="1701327" y="0"/>
                </a:lnTo>
                <a:lnTo>
                  <a:pt x="1701327" y="480625"/>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0" id="10"/>
          <p:cNvSpPr txBox="true"/>
          <p:nvPr/>
        </p:nvSpPr>
        <p:spPr>
          <a:xfrm rot="0">
            <a:off x="836800" y="1867176"/>
            <a:ext cx="16092088" cy="2085975"/>
          </a:xfrm>
          <a:prstGeom prst="rect">
            <a:avLst/>
          </a:prstGeom>
        </p:spPr>
        <p:txBody>
          <a:bodyPr anchor="t" rtlCol="false" tIns="0" lIns="0" bIns="0" rIns="0">
            <a:spAutoFit/>
          </a:bodyPr>
          <a:lstStyle/>
          <a:p>
            <a:pPr algn="just" marL="728441" indent="-364220" lvl="1">
              <a:lnSpc>
                <a:spcPts val="4048"/>
              </a:lnSpc>
              <a:buFont typeface="Arial"/>
              <a:buChar char="•"/>
            </a:pPr>
            <a:r>
              <a:rPr lang="en-US" b="true" sz="3373">
                <a:solidFill>
                  <a:srgbClr val="000000"/>
                </a:solidFill>
                <a:latin typeface="Calibri (MS) Bold"/>
                <a:ea typeface="Calibri (MS) Bold"/>
                <a:cs typeface="Calibri (MS) Bold"/>
                <a:sym typeface="Calibri (MS) Bold"/>
              </a:rPr>
              <a:t>Clock sync</a:t>
            </a:r>
            <a:r>
              <a:rPr lang="en-US" b="true" sz="3373">
                <a:solidFill>
                  <a:srgbClr val="000000"/>
                </a:solidFill>
                <a:latin typeface="Calibri (MS) Bold"/>
                <a:ea typeface="Calibri (MS) Bold"/>
                <a:cs typeface="Calibri (MS) Bold"/>
                <a:sym typeface="Calibri (MS) Bold"/>
              </a:rPr>
              <a:t>hronisation</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Beacons</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50 MHz</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Synchronise based on 1 frequency</a:t>
            </a:r>
          </a:p>
        </p:txBody>
      </p:sp>
      <p:sp>
        <p:nvSpPr>
          <p:cNvPr name="TextBox 11" id="11"/>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Interferometry with AugerPrime</a:t>
            </a:r>
          </a:p>
        </p:txBody>
      </p:sp>
      <p:sp>
        <p:nvSpPr>
          <p:cNvPr name="TextBox 12" id="12"/>
          <p:cNvSpPr txBox="true"/>
          <p:nvPr/>
        </p:nvSpPr>
        <p:spPr>
          <a:xfrm rot="0">
            <a:off x="1884686" y="8979615"/>
            <a:ext cx="1430020" cy="180975"/>
          </a:xfrm>
          <a:prstGeom prst="rect">
            <a:avLst/>
          </a:prstGeom>
        </p:spPr>
        <p:txBody>
          <a:bodyPr anchor="t" rtlCol="false" tIns="0" lIns="0" bIns="0" rIns="0">
            <a:spAutoFit/>
          </a:bodyPr>
          <a:lstStyle/>
          <a:p>
            <a:pPr algn="l">
              <a:lnSpc>
                <a:spcPts val="1320"/>
              </a:lnSpc>
            </a:pPr>
            <a:r>
              <a:rPr lang="en-US" sz="1100">
                <a:solidFill>
                  <a:srgbClr val="000000"/>
                </a:solidFill>
                <a:latin typeface="Arial"/>
                <a:ea typeface="Arial"/>
                <a:cs typeface="Arial"/>
                <a:sym typeface="Arial"/>
              </a:rPr>
              <a:t>Credit: Andres Travaini</a:t>
            </a:r>
          </a:p>
        </p:txBody>
      </p:sp>
      <p:sp>
        <p:nvSpPr>
          <p:cNvPr name="TextBox 13" id="13"/>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30</a:t>
            </a:r>
          </a:p>
        </p:txBody>
      </p:sp>
      <p:sp>
        <p:nvSpPr>
          <p:cNvPr name="TextBox 14" id="14"/>
          <p:cNvSpPr txBox="true"/>
          <p:nvPr/>
        </p:nvSpPr>
        <p:spPr>
          <a:xfrm rot="0">
            <a:off x="11941174" y="1335713"/>
            <a:ext cx="1392555" cy="699136"/>
          </a:xfrm>
          <a:prstGeom prst="rect">
            <a:avLst/>
          </a:prstGeom>
        </p:spPr>
        <p:txBody>
          <a:bodyPr anchor="t" rtlCol="false" tIns="0" lIns="0" bIns="0" rIns="0">
            <a:spAutoFit/>
          </a:bodyPr>
          <a:lstStyle/>
          <a:p>
            <a:pPr algn="ctr">
              <a:lnSpc>
                <a:spcPts val="5039"/>
              </a:lnSpc>
              <a:spcBef>
                <a:spcPct val="0"/>
              </a:spcBef>
            </a:pPr>
            <a:r>
              <a:rPr lang="en-US" b="true" sz="3599">
                <a:solidFill>
                  <a:srgbClr val="000000"/>
                </a:solidFill>
                <a:latin typeface="Calibri (MS) Bold"/>
                <a:ea typeface="Calibri (MS) Bold"/>
                <a:cs typeface="Calibri (MS) Bold"/>
                <a:sym typeface="Calibri (MS) Bold"/>
              </a:rPr>
              <a:t>Beacon</a:t>
            </a:r>
          </a:p>
        </p:txBody>
      </p:sp>
    </p:spTree>
  </p:cSld>
  <p:clrMapOvr>
    <a:masterClrMapping/>
  </p:clrMapOvr>
  <p:transition spd="fast">
    <p:fade/>
  </p:transition>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Freeform 5" id="5"/>
          <p:cNvSpPr/>
          <p:nvPr/>
        </p:nvSpPr>
        <p:spPr>
          <a:xfrm flipH="false" flipV="false" rot="0">
            <a:off x="11661169" y="2118636"/>
            <a:ext cx="5084838" cy="6779784"/>
          </a:xfrm>
          <a:custGeom>
            <a:avLst/>
            <a:gdLst/>
            <a:ahLst/>
            <a:cxnLst/>
            <a:rect r="r" b="b" t="t" l="l"/>
            <a:pathLst>
              <a:path h="6779784" w="5084838">
                <a:moveTo>
                  <a:pt x="0" y="0"/>
                </a:moveTo>
                <a:lnTo>
                  <a:pt x="5084838" y="0"/>
                </a:lnTo>
                <a:lnTo>
                  <a:pt x="5084838" y="6779785"/>
                </a:lnTo>
                <a:lnTo>
                  <a:pt x="0" y="6779785"/>
                </a:lnTo>
                <a:lnTo>
                  <a:pt x="0" y="0"/>
                </a:lnTo>
                <a:close/>
              </a:path>
            </a:pathLst>
          </a:custGeom>
          <a:blipFill>
            <a:blip r:embed="rId4"/>
            <a:stretch>
              <a:fillRect l="0" t="0" r="0" b="0"/>
            </a:stretch>
          </a:blipFill>
        </p:spPr>
      </p:sp>
      <p:sp>
        <p:nvSpPr>
          <p:cNvPr name="AutoShape 6" id="6"/>
          <p:cNvSpPr/>
          <p:nvPr/>
        </p:nvSpPr>
        <p:spPr>
          <a:xfrm flipV="true">
            <a:off x="6874277" y="4446270"/>
            <a:ext cx="7329311" cy="3949510"/>
          </a:xfrm>
          <a:prstGeom prst="line">
            <a:avLst/>
          </a:prstGeom>
          <a:ln cap="flat" w="38100">
            <a:solidFill>
              <a:srgbClr val="BE2E1A"/>
            </a:solidFill>
            <a:prstDash val="solid"/>
            <a:headEnd type="none" len="sm" w="sm"/>
            <a:tailEnd type="none" len="sm" w="sm"/>
          </a:ln>
        </p:spPr>
      </p:sp>
      <p:sp>
        <p:nvSpPr>
          <p:cNvPr name="Freeform 7" id="7"/>
          <p:cNvSpPr/>
          <p:nvPr/>
        </p:nvSpPr>
        <p:spPr>
          <a:xfrm flipH="false" flipV="false" rot="0">
            <a:off x="4091940" y="3785401"/>
            <a:ext cx="5234940" cy="5234940"/>
          </a:xfrm>
          <a:custGeom>
            <a:avLst/>
            <a:gdLst/>
            <a:ahLst/>
            <a:cxnLst/>
            <a:rect r="r" b="b" t="t" l="l"/>
            <a:pathLst>
              <a:path h="5234940" w="5234940">
                <a:moveTo>
                  <a:pt x="0" y="0"/>
                </a:moveTo>
                <a:lnTo>
                  <a:pt x="5234940" y="0"/>
                </a:lnTo>
                <a:lnTo>
                  <a:pt x="5234940" y="5234940"/>
                </a:lnTo>
                <a:lnTo>
                  <a:pt x="0" y="5234940"/>
                </a:lnTo>
                <a:lnTo>
                  <a:pt x="0" y="0"/>
                </a:lnTo>
                <a:close/>
              </a:path>
            </a:pathLst>
          </a:custGeom>
          <a:blipFill>
            <a:blip r:embed="rId5"/>
            <a:stretch>
              <a:fillRect l="0" t="0" r="0" b="0"/>
            </a:stretch>
          </a:blipFill>
        </p:spPr>
      </p:sp>
      <p:grpSp>
        <p:nvGrpSpPr>
          <p:cNvPr name="Group 8" id="8"/>
          <p:cNvGrpSpPr/>
          <p:nvPr/>
        </p:nvGrpSpPr>
        <p:grpSpPr>
          <a:xfrm rot="0">
            <a:off x="13936888" y="3912870"/>
            <a:ext cx="533400" cy="533400"/>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BE2E1A"/>
              </a:solidFill>
              <a:prstDash val="solid"/>
              <a:miter/>
            </a:ln>
          </p:spPr>
        </p:sp>
        <p:sp>
          <p:nvSpPr>
            <p:cNvPr name="TextBox 10" id="10"/>
            <p:cNvSpPr txBox="true"/>
            <p:nvPr/>
          </p:nvSpPr>
          <p:spPr>
            <a:xfrm>
              <a:off x="76200" y="47625"/>
              <a:ext cx="660400" cy="688975"/>
            </a:xfrm>
            <a:prstGeom prst="rect">
              <a:avLst/>
            </a:prstGeom>
          </p:spPr>
          <p:txBody>
            <a:bodyPr anchor="ctr" rtlCol="false" tIns="50800" lIns="50800" bIns="50800" rIns="50800"/>
            <a:lstStyle/>
            <a:p>
              <a:pPr algn="ctr">
                <a:lnSpc>
                  <a:spcPts val="2520"/>
                </a:lnSpc>
              </a:pPr>
            </a:p>
          </p:txBody>
        </p:sp>
      </p:grpSp>
      <p:sp>
        <p:nvSpPr>
          <p:cNvPr name="TextBox 11" id="11"/>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Interferometry with AugerPrime</a:t>
            </a:r>
          </a:p>
        </p:txBody>
      </p:sp>
      <p:sp>
        <p:nvSpPr>
          <p:cNvPr name="TextBox 12" id="12"/>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31</a:t>
            </a:r>
          </a:p>
        </p:txBody>
      </p:sp>
      <p:sp>
        <p:nvSpPr>
          <p:cNvPr name="TextBox 13" id="13"/>
          <p:cNvSpPr txBox="true"/>
          <p:nvPr/>
        </p:nvSpPr>
        <p:spPr>
          <a:xfrm rot="0">
            <a:off x="836800" y="1867176"/>
            <a:ext cx="16092088" cy="2085975"/>
          </a:xfrm>
          <a:prstGeom prst="rect">
            <a:avLst/>
          </a:prstGeom>
        </p:spPr>
        <p:txBody>
          <a:bodyPr anchor="t" rtlCol="false" tIns="0" lIns="0" bIns="0" rIns="0">
            <a:spAutoFit/>
          </a:bodyPr>
          <a:lstStyle/>
          <a:p>
            <a:pPr algn="just" marL="728441" indent="-364220" lvl="1">
              <a:lnSpc>
                <a:spcPts val="4048"/>
              </a:lnSpc>
              <a:buFont typeface="Arial"/>
              <a:buChar char="•"/>
            </a:pPr>
            <a:r>
              <a:rPr lang="en-US" b="true" sz="3373">
                <a:solidFill>
                  <a:srgbClr val="000000"/>
                </a:solidFill>
                <a:latin typeface="Calibri (MS) Bold"/>
                <a:ea typeface="Calibri (MS) Bold"/>
                <a:cs typeface="Calibri (MS) Bold"/>
                <a:sym typeface="Calibri (MS) Bold"/>
              </a:rPr>
              <a:t>Positional accuracy (&lt; 30 cm)</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Differential GPS survey</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Few centimeter accuracy</a:t>
            </a:r>
          </a:p>
          <a:p>
            <a:pPr algn="just" marL="1456881" indent="-485627" lvl="2">
              <a:lnSpc>
                <a:spcPts val="4048"/>
              </a:lnSpc>
              <a:buFont typeface="Arial"/>
              <a:buChar char="⚬"/>
            </a:pPr>
            <a:r>
              <a:rPr lang="en-US" b="true" sz="3373">
                <a:solidFill>
                  <a:srgbClr val="000000"/>
                </a:solidFill>
                <a:latin typeface="Calibri (MS) Bold"/>
                <a:ea typeface="Calibri (MS) Bold"/>
                <a:cs typeface="Calibri (MS) Bold"/>
                <a:sym typeface="Calibri (MS) Bold"/>
              </a:rPr>
              <a:t>     </a:t>
            </a:r>
            <a:r>
              <a:rPr lang="en-US" sz="3373">
                <a:solidFill>
                  <a:srgbClr val="000000"/>
                </a:solidFill>
                <a:latin typeface="Calibri (MS)"/>
                <a:ea typeface="Calibri (MS)"/>
                <a:cs typeface="Calibri (MS)"/>
                <a:sym typeface="Calibri (MS)"/>
              </a:rPr>
              <a:t>6-12 months</a:t>
            </a:r>
          </a:p>
        </p:txBody>
      </p:sp>
      <p:sp>
        <p:nvSpPr>
          <p:cNvPr name="AutoShape 14" id="14"/>
          <p:cNvSpPr/>
          <p:nvPr/>
        </p:nvSpPr>
        <p:spPr>
          <a:xfrm flipV="true">
            <a:off x="6709410" y="3912870"/>
            <a:ext cx="7494178" cy="533400"/>
          </a:xfrm>
          <a:prstGeom prst="line">
            <a:avLst/>
          </a:prstGeom>
          <a:ln cap="flat" w="38100">
            <a:solidFill>
              <a:srgbClr val="BE2E1A"/>
            </a:solidFill>
            <a:prstDash val="solid"/>
            <a:headEnd type="none" len="sm" w="sm"/>
            <a:tailEnd type="none" len="sm" w="sm"/>
          </a:ln>
        </p:spPr>
      </p:sp>
      <p:pic>
        <p:nvPicPr>
          <p:cNvPr name="Picture 15" id="15"/>
          <p:cNvPicPr>
            <a:picLocks noChangeAspect="true"/>
          </p:cNvPicPr>
          <p:nvPr/>
        </p:nvPicPr>
        <p:blipFill>
          <a:blip r:embed="rId6"/>
          <a:stretch>
            <a:fillRect/>
          </a:stretch>
        </p:blipFill>
        <p:spPr>
          <a:xfrm rot="0">
            <a:off x="2255211" y="3569044"/>
            <a:ext cx="467258" cy="207670"/>
          </a:xfrm>
          <a:prstGeom prst="rect">
            <a:avLst/>
          </a:prstGeom>
        </p:spPr>
      </p:pic>
    </p:spTree>
  </p:cSld>
  <p:clrMapOvr>
    <a:masterClrMapping/>
  </p:clrMapOvr>
  <p:transition spd="fast">
    <p:fade/>
  </p:transition>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pic>
        <p:nvPicPr>
          <p:cNvPr name="Picture 5" id="5">
            <a:hlinkClick action="ppaction://media"/>
          </p:cNvPr>
          <p:cNvPicPr>
            <a:picLocks noChangeAspect="true"/>
          </p:cNvPicPr>
          <p:nvPr>
            <a:videoFile r:link="rId5"/>
            <p:extLst>
              <p:ext uri="{DAA4B4D4-6D71-4841-9C94-3DE7FCFB9230}">
                <p14:media xmlns:p14="http://schemas.microsoft.com/office/powerpoint/2010/main" r:embed="rId6"/>
              </p:ext>
            </p:extLst>
          </p:nvPr>
        </p:nvPicPr>
        <p:blipFill>
          <a:blip r:embed="rId4"/>
          <a:srcRect l="0" t="0" r="0" b="0"/>
          <a:stretch>
            <a:fillRect/>
          </a:stretch>
        </p:blipFill>
        <p:spPr>
          <a:xfrm flipH="false" flipV="false" rot="0">
            <a:off x="11833827" y="4189550"/>
            <a:ext cx="6144098" cy="4608074"/>
          </a:xfrm>
          <a:prstGeom prst="rect">
            <a:avLst/>
          </a:prstGeom>
        </p:spPr>
      </p:pic>
      <p:sp>
        <p:nvSpPr>
          <p:cNvPr name="TextBox 6" id="6"/>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Summary</a:t>
            </a:r>
          </a:p>
        </p:txBody>
      </p:sp>
      <p:sp>
        <p:nvSpPr>
          <p:cNvPr name="TextBox 7" id="7"/>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32</a:t>
            </a:r>
          </a:p>
        </p:txBody>
      </p:sp>
      <p:sp>
        <p:nvSpPr>
          <p:cNvPr name="TextBox 8" id="8"/>
          <p:cNvSpPr txBox="true"/>
          <p:nvPr/>
        </p:nvSpPr>
        <p:spPr>
          <a:xfrm rot="0">
            <a:off x="836800" y="1867176"/>
            <a:ext cx="16092088" cy="3600450"/>
          </a:xfrm>
          <a:prstGeom prst="rect">
            <a:avLst/>
          </a:prstGeom>
        </p:spPr>
        <p:txBody>
          <a:bodyPr anchor="t" rtlCol="false" tIns="0" lIns="0" bIns="0" rIns="0">
            <a:spAutoFit/>
          </a:bodyPr>
          <a:lstStyle/>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Interferometric reconstruction was performed on a large AERA dataset</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Results comparable with existing reconstructions</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Successful reconstruction of low energy events</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Collaboration wide paper in preparation</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Next step: Expand to AugerPrime</a:t>
            </a:r>
          </a:p>
          <a:p>
            <a:pPr algn="just" marL="1456881" indent="-485627" lvl="2">
              <a:lnSpc>
                <a:spcPts val="4048"/>
              </a:lnSpc>
              <a:buFont typeface="Arial"/>
              <a:buChar char="⚬"/>
            </a:pPr>
            <a:r>
              <a:rPr lang="en-US" sz="3373">
                <a:solidFill>
                  <a:srgbClr val="000000"/>
                </a:solidFill>
                <a:latin typeface="Calibri (MS)"/>
                <a:ea typeface="Calibri (MS)"/>
                <a:cs typeface="Calibri (MS)"/>
                <a:sym typeface="Calibri (MS)"/>
              </a:rPr>
              <a:t>Preparations being made → Beacons + DGPS survey</a:t>
            </a:r>
          </a:p>
          <a:p>
            <a:pPr algn="just">
              <a:lnSpc>
                <a:spcPts val="4048"/>
              </a:lnSpc>
            </a:pPr>
          </a:p>
        </p:txBody>
      </p:sp>
      <p:sp>
        <p:nvSpPr>
          <p:cNvPr name="TextBox 9" id="9"/>
          <p:cNvSpPr txBox="true"/>
          <p:nvPr/>
        </p:nvSpPr>
        <p:spPr>
          <a:xfrm rot="0">
            <a:off x="1256125" y="9506962"/>
            <a:ext cx="13098428" cy="734201"/>
          </a:xfrm>
          <a:prstGeom prst="rect">
            <a:avLst/>
          </a:prstGeom>
        </p:spPr>
        <p:txBody>
          <a:bodyPr anchor="t" rtlCol="false" tIns="0" lIns="0" bIns="0" rIns="0">
            <a:spAutoFit/>
          </a:bodyPr>
          <a:lstStyle/>
          <a:p>
            <a:pPr algn="l">
              <a:lnSpc>
                <a:spcPts val="1896"/>
              </a:lnSpc>
              <a:spcBef>
                <a:spcPct val="0"/>
              </a:spcBef>
            </a:pPr>
            <a:r>
              <a:rPr lang="en-US" sz="1580">
                <a:solidFill>
                  <a:srgbClr val="000000"/>
                </a:solidFill>
                <a:latin typeface="Calibri (MS)"/>
                <a:ea typeface="Calibri (MS)"/>
                <a:cs typeface="Calibri (MS)"/>
                <a:sym typeface="Calibri (MS)"/>
              </a:rPr>
              <a:t>P. van Dillen</a:t>
            </a:r>
            <a:r>
              <a:rPr lang="en-US" sz="1580">
                <a:solidFill>
                  <a:srgbClr val="000000"/>
                </a:solidFill>
                <a:latin typeface="Calibri (MS)"/>
                <a:ea typeface="Calibri (MS)"/>
                <a:cs typeface="Calibri (MS)"/>
                <a:sym typeface="Calibri (MS)"/>
              </a:rPr>
              <a:t> is</a:t>
            </a:r>
            <a:r>
              <a:rPr lang="en-US" sz="1580">
                <a:solidFill>
                  <a:srgbClr val="000000"/>
                </a:solidFill>
                <a:latin typeface="Calibri (MS)"/>
                <a:ea typeface="Calibri (MS)"/>
                <a:cs typeface="Calibri (MS)"/>
                <a:sym typeface="Calibri (MS)"/>
              </a:rPr>
              <a:t> funded by the European Union. Views and opinions expressed are how- ever those of the author(s) only and do not necessarily re- flect those of the European Union or the European Research Council Executive Agency. Neither the European Union nor the granting authority can be held responsible for them. This work is supported by ERC grant (CR-INTERFEROMETRY 101170979).</a:t>
            </a:r>
          </a:p>
        </p:txBody>
      </p:sp>
      <p:sp>
        <p:nvSpPr>
          <p:cNvPr name="TextBox 10" id="10"/>
          <p:cNvSpPr txBox="true"/>
          <p:nvPr/>
        </p:nvSpPr>
        <p:spPr>
          <a:xfrm rot="0">
            <a:off x="1203420" y="8762365"/>
            <a:ext cx="3717766" cy="495935"/>
          </a:xfrm>
          <a:prstGeom prst="rect">
            <a:avLst/>
          </a:prstGeom>
        </p:spPr>
        <p:txBody>
          <a:bodyPr anchor="t" rtlCol="false" tIns="0" lIns="0" bIns="0" rIns="0">
            <a:spAutoFit/>
          </a:bodyPr>
          <a:lstStyle/>
          <a:p>
            <a:pPr algn="ctr">
              <a:lnSpc>
                <a:spcPts val="3639"/>
              </a:lnSpc>
              <a:spcBef>
                <a:spcPct val="0"/>
              </a:spcBef>
            </a:pPr>
            <a:r>
              <a:rPr lang="en-US" b="true" sz="2599">
                <a:solidFill>
                  <a:srgbClr val="BE2E1A"/>
                </a:solidFill>
                <a:latin typeface="Calibri (MS) Bold"/>
                <a:ea typeface="Calibri (MS) Bold"/>
                <a:cs typeface="Calibri (MS) Bold"/>
                <a:sym typeface="Calibri (MS) Bold"/>
              </a:rPr>
              <a:t>Email: pim.vandillen@ru.nl</a:t>
            </a:r>
          </a:p>
        </p:txBody>
      </p:sp>
    </p:spTree>
  </p:cSld>
  <p:clrMapOvr>
    <a:masterClrMapping/>
  </p:clrMapOvr>
  <p:timing>
    <p:tnLst>
      <p:par>
        <p:cTn dur="indefinite" restart="never" nodeType="tmRoot">
          <p:childTnLst>
            <p:video>
              <p:cMediaNode vol="0">
                <p:cTn fill="hold" display="false">
                  <p:stCondLst>
                    <p:cond delay="indefinite"/>
                  </p:stCondLst>
                </p:cTn>
                <p:tgtEl>
                  <p:spTgt spid="5"/>
                </p:tgtEl>
              </p:cMediaNode>
            </p:video>
          </p:childTnLst>
        </p:cTn>
      </p:par>
    </p:tnLst>
  </p:timing>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AutoShape 3" id="3"/>
          <p:cNvSpPr/>
          <p:nvPr/>
        </p:nvSpPr>
        <p:spPr>
          <a:xfrm rot="4380">
            <a:off x="1256119" y="9459430"/>
            <a:ext cx="15718812" cy="0"/>
          </a:xfrm>
          <a:prstGeom prst="line">
            <a:avLst/>
          </a:prstGeom>
          <a:ln cap="rnd" w="19050">
            <a:solidFill>
              <a:srgbClr val="FFFFFF"/>
            </a:solidFill>
            <a:prstDash val="solid"/>
            <a:headEnd type="none" len="sm" w="sm"/>
            <a:tailEnd type="none" len="sm" w="sm"/>
          </a:ln>
        </p:spPr>
      </p:sp>
      <p:grpSp>
        <p:nvGrpSpPr>
          <p:cNvPr name="Group 4" id="4"/>
          <p:cNvGrpSpPr/>
          <p:nvPr/>
        </p:nvGrpSpPr>
        <p:grpSpPr>
          <a:xfrm rot="0">
            <a:off x="14613817" y="9644491"/>
            <a:ext cx="2350732" cy="535343"/>
            <a:chOff x="0" y="0"/>
            <a:chExt cx="3134309" cy="713791"/>
          </a:xfrm>
        </p:grpSpPr>
        <p:sp>
          <p:nvSpPr>
            <p:cNvPr name="Freeform 5" id="5"/>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4"/>
              <a:stretch>
                <a:fillRect l="0" t="0" r="1" b="-7"/>
              </a:stretch>
            </a:blipFill>
          </p:spPr>
        </p:sp>
      </p:grpSp>
      <p:sp>
        <p:nvSpPr>
          <p:cNvPr name="TextBox 6" id="6"/>
          <p:cNvSpPr txBox="true"/>
          <p:nvPr/>
        </p:nvSpPr>
        <p:spPr>
          <a:xfrm rot="0">
            <a:off x="6168580" y="3951618"/>
            <a:ext cx="5605796" cy="2038074"/>
          </a:xfrm>
          <a:prstGeom prst="rect">
            <a:avLst/>
          </a:prstGeom>
        </p:spPr>
        <p:txBody>
          <a:bodyPr anchor="t" rtlCol="false" tIns="0" lIns="0" bIns="0" rIns="0">
            <a:spAutoFit/>
          </a:bodyPr>
          <a:lstStyle/>
          <a:p>
            <a:pPr algn="l">
              <a:lnSpc>
                <a:spcPts val="14550"/>
              </a:lnSpc>
            </a:pPr>
            <a:r>
              <a:rPr lang="en-US" sz="12125">
                <a:solidFill>
                  <a:srgbClr val="FFFFFF"/>
                </a:solidFill>
                <a:latin typeface="Calibri (MS)"/>
                <a:ea typeface="Calibri (MS)"/>
                <a:cs typeface="Calibri (MS)"/>
                <a:sym typeface="Calibri (MS)"/>
              </a:rPr>
              <a:t>BACKUP</a:t>
            </a:r>
          </a:p>
        </p:txBody>
      </p:sp>
      <p:sp>
        <p:nvSpPr>
          <p:cNvPr name="TextBox 7" id="7"/>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33</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642318" y="1662684"/>
            <a:ext cx="11381996" cy="8351539"/>
          </a:xfrm>
          <a:custGeom>
            <a:avLst/>
            <a:gdLst/>
            <a:ahLst/>
            <a:cxnLst/>
            <a:rect r="r" b="b" t="t" l="l"/>
            <a:pathLst>
              <a:path h="8351539" w="11381996">
                <a:moveTo>
                  <a:pt x="0" y="0"/>
                </a:moveTo>
                <a:lnTo>
                  <a:pt x="11381995" y="0"/>
                </a:lnTo>
                <a:lnTo>
                  <a:pt x="11381995" y="8351539"/>
                </a:lnTo>
                <a:lnTo>
                  <a:pt x="0" y="8351539"/>
                </a:lnTo>
                <a:lnTo>
                  <a:pt x="0" y="0"/>
                </a:lnTo>
                <a:close/>
              </a:path>
            </a:pathLst>
          </a:custGeom>
          <a:blipFill>
            <a:blip r:embed="rId2"/>
            <a:stretch>
              <a:fillRect l="0" t="0" r="0" b="0"/>
            </a:stretch>
          </a:blipFill>
        </p:spPr>
      </p:sp>
      <p:sp>
        <p:nvSpPr>
          <p:cNvPr name="TextBox 3" id="3"/>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34</a:t>
            </a:r>
          </a:p>
        </p:txBody>
      </p:sp>
      <p:sp>
        <p:nvSpPr>
          <p:cNvPr name="TextBox 4" id="4"/>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Antenna selection</a:t>
            </a:r>
          </a:p>
        </p:txBody>
      </p:sp>
      <p:sp>
        <p:nvSpPr>
          <p:cNvPr name="TextBox 5" id="5"/>
          <p:cNvSpPr txBox="true"/>
          <p:nvPr/>
        </p:nvSpPr>
        <p:spPr>
          <a:xfrm rot="0">
            <a:off x="837248" y="1867186"/>
            <a:ext cx="5805070" cy="5114925"/>
          </a:xfrm>
          <a:prstGeom prst="rect">
            <a:avLst/>
          </a:prstGeom>
        </p:spPr>
        <p:txBody>
          <a:bodyPr anchor="t" rtlCol="false" tIns="0" lIns="0" bIns="0" rIns="0">
            <a:spAutoFit/>
          </a:bodyPr>
          <a:lstStyle/>
          <a:p>
            <a:pPr algn="l" marL="482485" indent="-241242" lvl="1">
              <a:lnSpc>
                <a:spcPts val="4048"/>
              </a:lnSpc>
              <a:buFont typeface="Arial"/>
              <a:buChar char="•"/>
            </a:pPr>
            <a:r>
              <a:rPr lang="en-US" sz="3373">
                <a:solidFill>
                  <a:srgbClr val="000000"/>
                </a:solidFill>
                <a:latin typeface="Calibri (MS)"/>
                <a:ea typeface="Calibri (MS)"/>
                <a:cs typeface="Calibri (MS)"/>
                <a:sym typeface="Calibri (MS)"/>
              </a:rPr>
              <a:t>Axis and core by SD reconstruction</a:t>
            </a:r>
          </a:p>
          <a:p>
            <a:pPr algn="l" marL="482485" indent="-241242" lvl="1">
              <a:lnSpc>
                <a:spcPts val="4048"/>
              </a:lnSpc>
              <a:buFont typeface="Arial"/>
              <a:buChar char="•"/>
            </a:pPr>
            <a:r>
              <a:rPr lang="en-US" sz="3373">
                <a:solidFill>
                  <a:srgbClr val="000000"/>
                </a:solidFill>
                <a:latin typeface="Calibri (MS)"/>
                <a:ea typeface="Calibri (MS)"/>
                <a:cs typeface="Calibri (MS)"/>
                <a:sym typeface="Calibri (MS)"/>
              </a:rPr>
              <a:t>All antennas within 2.5x Cherenkov cone (at reference depth of 625 g/cm</a:t>
            </a:r>
            <a:r>
              <a:rPr lang="en-US" sz="3373">
                <a:solidFill>
                  <a:srgbClr val="000000"/>
                </a:solidFill>
                <a:latin typeface="Calibri (MS)"/>
                <a:ea typeface="Calibri (MS)"/>
                <a:cs typeface="Calibri (MS)"/>
                <a:sym typeface="Calibri (MS)"/>
              </a:rPr>
              <a:t>2</a:t>
            </a:r>
            <a:r>
              <a:rPr lang="en-US" sz="3373">
                <a:solidFill>
                  <a:srgbClr val="000000"/>
                </a:solidFill>
                <a:latin typeface="Calibri (MS)"/>
                <a:ea typeface="Calibri (MS)"/>
                <a:cs typeface="Calibri (MS)"/>
                <a:sym typeface="Calibri (MS)"/>
              </a:rPr>
              <a:t>) are selected</a:t>
            </a:r>
          </a:p>
          <a:p>
            <a:pPr algn="l" marL="482485" indent="-241242" lvl="1">
              <a:lnSpc>
                <a:spcPts val="4048"/>
              </a:lnSpc>
              <a:buFont typeface="Arial"/>
              <a:buChar char="•"/>
            </a:pPr>
            <a:r>
              <a:rPr lang="en-US" sz="3373">
                <a:solidFill>
                  <a:srgbClr val="000000"/>
                </a:solidFill>
                <a:latin typeface="Calibri (MS)"/>
                <a:ea typeface="Calibri (MS)"/>
                <a:cs typeface="Calibri (MS)"/>
                <a:sym typeface="Calibri (MS)"/>
              </a:rPr>
              <a:t>Antennas ‘with pulse’; SNR &gt;= 10 (quadratic), close to the 2.5x Cherenkov cone are included as well</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77586" y="4858446"/>
            <a:ext cx="7010144" cy="5219983"/>
          </a:xfrm>
          <a:custGeom>
            <a:avLst/>
            <a:gdLst/>
            <a:ahLst/>
            <a:cxnLst/>
            <a:rect r="r" b="b" t="t" l="l"/>
            <a:pathLst>
              <a:path h="5219983" w="7010144">
                <a:moveTo>
                  <a:pt x="0" y="0"/>
                </a:moveTo>
                <a:lnTo>
                  <a:pt x="7010144" y="0"/>
                </a:lnTo>
                <a:lnTo>
                  <a:pt x="7010144" y="5219982"/>
                </a:lnTo>
                <a:lnTo>
                  <a:pt x="0" y="5219982"/>
                </a:lnTo>
                <a:lnTo>
                  <a:pt x="0" y="0"/>
                </a:lnTo>
                <a:close/>
              </a:path>
            </a:pathLst>
          </a:custGeom>
          <a:blipFill>
            <a:blip r:embed="rId2"/>
            <a:stretch>
              <a:fillRect l="0" t="0" r="0" b="0"/>
            </a:stretch>
          </a:blipFill>
        </p:spPr>
      </p:sp>
      <p:sp>
        <p:nvSpPr>
          <p:cNvPr name="Freeform 3" id="3"/>
          <p:cNvSpPr/>
          <p:nvPr/>
        </p:nvSpPr>
        <p:spPr>
          <a:xfrm flipH="false" flipV="false" rot="0">
            <a:off x="12242460" y="91556"/>
            <a:ext cx="5016840" cy="4841250"/>
          </a:xfrm>
          <a:custGeom>
            <a:avLst/>
            <a:gdLst/>
            <a:ahLst/>
            <a:cxnLst/>
            <a:rect r="r" b="b" t="t" l="l"/>
            <a:pathLst>
              <a:path h="4841250" w="5016840">
                <a:moveTo>
                  <a:pt x="0" y="0"/>
                </a:moveTo>
                <a:lnTo>
                  <a:pt x="5016840" y="0"/>
                </a:lnTo>
                <a:lnTo>
                  <a:pt x="5016840" y="4841250"/>
                </a:lnTo>
                <a:lnTo>
                  <a:pt x="0" y="4841250"/>
                </a:lnTo>
                <a:lnTo>
                  <a:pt x="0" y="0"/>
                </a:lnTo>
                <a:close/>
              </a:path>
            </a:pathLst>
          </a:custGeom>
          <a:blipFill>
            <a:blip r:embed="rId3"/>
            <a:stretch>
              <a:fillRect l="0" t="0" r="0" b="0"/>
            </a:stretch>
          </a:blipFill>
        </p:spPr>
      </p:sp>
      <p:sp>
        <p:nvSpPr>
          <p:cNvPr name="Freeform 4" id="4"/>
          <p:cNvSpPr/>
          <p:nvPr/>
        </p:nvSpPr>
        <p:spPr>
          <a:xfrm flipH="false" flipV="false" rot="0">
            <a:off x="7487730" y="4858446"/>
            <a:ext cx="6891328" cy="5219983"/>
          </a:xfrm>
          <a:custGeom>
            <a:avLst/>
            <a:gdLst/>
            <a:ahLst/>
            <a:cxnLst/>
            <a:rect r="r" b="b" t="t" l="l"/>
            <a:pathLst>
              <a:path h="5219983" w="6891328">
                <a:moveTo>
                  <a:pt x="0" y="0"/>
                </a:moveTo>
                <a:lnTo>
                  <a:pt x="6891328" y="0"/>
                </a:lnTo>
                <a:lnTo>
                  <a:pt x="6891328" y="5219982"/>
                </a:lnTo>
                <a:lnTo>
                  <a:pt x="0" y="5219982"/>
                </a:lnTo>
                <a:lnTo>
                  <a:pt x="0" y="0"/>
                </a:lnTo>
                <a:close/>
              </a:path>
            </a:pathLst>
          </a:custGeom>
          <a:blipFill>
            <a:blip r:embed="rId4"/>
            <a:stretch>
              <a:fillRect l="0" t="0" r="0" b="0"/>
            </a:stretch>
          </a:blipFill>
        </p:spPr>
      </p:sp>
      <p:sp>
        <p:nvSpPr>
          <p:cNvPr name="TextBox 5" id="5"/>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35</a:t>
            </a:r>
          </a:p>
        </p:txBody>
      </p:sp>
      <p:sp>
        <p:nvSpPr>
          <p:cNvPr name="TextBox 6" id="6"/>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Timing jitter</a:t>
            </a:r>
          </a:p>
        </p:txBody>
      </p:sp>
      <p:sp>
        <p:nvSpPr>
          <p:cNvPr name="TextBox 7" id="7"/>
          <p:cNvSpPr txBox="true"/>
          <p:nvPr/>
        </p:nvSpPr>
        <p:spPr>
          <a:xfrm rot="0">
            <a:off x="837248" y="1867186"/>
            <a:ext cx="15626715" cy="1130617"/>
          </a:xfrm>
          <a:prstGeom prst="rect">
            <a:avLst/>
          </a:prstGeom>
        </p:spPr>
        <p:txBody>
          <a:bodyPr anchor="t" rtlCol="false" tIns="0" lIns="0" bIns="0" rIns="0">
            <a:spAutoFit/>
          </a:bodyPr>
          <a:lstStyle/>
          <a:p>
            <a:pPr algn="l" marL="482485" indent="-241242" lvl="1">
              <a:lnSpc>
                <a:spcPts val="4048"/>
              </a:lnSpc>
              <a:buFont typeface="Arial"/>
              <a:buChar char="•"/>
            </a:pPr>
            <a:r>
              <a:rPr lang="en-US" sz="3373">
                <a:solidFill>
                  <a:srgbClr val="000000"/>
                </a:solidFill>
                <a:latin typeface="Calibri (MS)"/>
                <a:ea typeface="Calibri (MS)"/>
                <a:cs typeface="Calibri (MS)"/>
                <a:sym typeface="Calibri (MS)"/>
              </a:rPr>
              <a:t>AERA simulation set both with and without noise</a:t>
            </a:r>
          </a:p>
          <a:p>
            <a:pPr algn="l" marL="482485" indent="-241242" lvl="1">
              <a:lnSpc>
                <a:spcPts val="4048"/>
              </a:lnSpc>
              <a:buFont typeface="Arial"/>
              <a:buChar char="•"/>
            </a:pPr>
            <a:r>
              <a:rPr lang="en-US" sz="3373">
                <a:solidFill>
                  <a:srgbClr val="000000"/>
                </a:solidFill>
                <a:latin typeface="Calibri (MS)"/>
                <a:ea typeface="Calibri (MS)"/>
                <a:cs typeface="Calibri (MS)"/>
                <a:sym typeface="Calibri (MS)"/>
              </a:rPr>
              <a:t>Gaussian jitter</a:t>
            </a:r>
          </a:p>
        </p:txBody>
      </p:sp>
      <p:graphicFrame>
        <p:nvGraphicFramePr>
          <p:cNvPr name="Table 8" id="8"/>
          <p:cNvGraphicFramePr>
            <a:graphicFrameLocks noGrp="true"/>
          </p:cNvGraphicFramePr>
          <p:nvPr/>
        </p:nvGraphicFramePr>
        <p:xfrm>
          <a:off x="15461362" y="4932806"/>
          <a:ext cx="2826638" cy="361950"/>
        </p:xfrm>
        <a:graphic>
          <a:graphicData uri="http://schemas.openxmlformats.org/drawingml/2006/table">
            <a:tbl>
              <a:tblPr/>
              <a:tblGrid>
                <a:gridCol w="2826638"/>
              </a:tblGrid>
              <a:tr h="361950">
                <a:tc>
                  <a:txBody>
                    <a:bodyPr anchor="t" rtlCol="false"/>
                    <a:lstStyle/>
                    <a:p>
                      <a:pPr algn="l">
                        <a:lnSpc>
                          <a:spcPts val="1320"/>
                        </a:lnSpc>
                        <a:defRPr/>
                      </a:pPr>
                      <a:r>
                        <a:rPr lang="en-US" sz="1100" u="sng">
                          <a:solidFill>
                            <a:srgbClr val="0000FF"/>
                          </a:solidFill>
                          <a:latin typeface="Arial"/>
                          <a:ea typeface="Arial"/>
                          <a:cs typeface="Arial"/>
                          <a:sym typeface="Arial"/>
                          <a:hlinkClick r:id="rId5" tooltip="https://doi.org/10.48550/arXiv.2006.10348"/>
                        </a:rPr>
                        <a:t>https://doi.org/10.48550/arXiv.2006.10348</a:t>
                      </a:r>
                      <a:endParaRPr lang="en-US" sz="1100"/>
                    </a:p>
                  </a:txBody>
                  <a:tcPr marL="66358" marR="66358" marT="66358" marB="66358"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836800" y="1867186"/>
            <a:ext cx="15626534" cy="3095625"/>
          </a:xfrm>
          <a:prstGeom prst="rect">
            <a:avLst/>
          </a:prstGeom>
        </p:spPr>
        <p:txBody>
          <a:bodyPr anchor="t" rtlCol="false" tIns="0" lIns="0" bIns="0" rIns="0">
            <a:spAutoFit/>
          </a:bodyPr>
          <a:lstStyle/>
          <a:p>
            <a:pPr algn="l" marL="728440" indent="-364220" lvl="1">
              <a:lnSpc>
                <a:spcPts val="4048"/>
              </a:lnSpc>
              <a:buFont typeface="Arial"/>
              <a:buChar char="•"/>
            </a:pPr>
            <a:r>
              <a:rPr lang="en-US" sz="3373">
                <a:solidFill>
                  <a:srgbClr val="000000"/>
                </a:solidFill>
                <a:latin typeface="Calibri (MS)"/>
                <a:ea typeface="Calibri (MS)"/>
                <a:cs typeface="Calibri (MS)"/>
                <a:sym typeface="Calibri (MS)"/>
              </a:rPr>
              <a:t>Select usefull events</a:t>
            </a:r>
          </a:p>
          <a:p>
            <a:pPr algn="l" marL="1456880" indent="-485627" lvl="2">
              <a:lnSpc>
                <a:spcPts val="4048"/>
              </a:lnSpc>
              <a:buFont typeface="Arial"/>
              <a:buChar char="⚬"/>
            </a:pPr>
            <a:r>
              <a:rPr lang="en-US" sz="3373">
                <a:solidFill>
                  <a:srgbClr val="000000"/>
                </a:solidFill>
                <a:latin typeface="Calibri (MS)"/>
                <a:ea typeface="Calibri (MS)"/>
                <a:cs typeface="Calibri (MS)"/>
                <a:sym typeface="Calibri (MS)"/>
              </a:rPr>
              <a:t>No thunderstorm flag (6%)</a:t>
            </a:r>
          </a:p>
          <a:p>
            <a:pPr algn="l" marL="1456880" indent="-485627" lvl="2">
              <a:lnSpc>
                <a:spcPts val="4048"/>
              </a:lnSpc>
              <a:buFont typeface="Arial"/>
              <a:buChar char="⚬"/>
            </a:pPr>
            <a:r>
              <a:rPr lang="en-US" b="true" sz="3373">
                <a:solidFill>
                  <a:srgbClr val="000000"/>
                </a:solidFill>
                <a:latin typeface="Calibri (MS) Bold"/>
                <a:ea typeface="Calibri (MS) Bold"/>
                <a:cs typeface="Calibri (MS) Bold"/>
                <a:sym typeface="Calibri (MS) Bold"/>
              </a:rPr>
              <a:t>Full containment of radio footprint (85%)</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High contrast in slice (13%)</a:t>
            </a:r>
          </a:p>
          <a:p>
            <a:pPr algn="l" marL="2185321" indent="-546330" lvl="3">
              <a:lnSpc>
                <a:spcPts val="4048"/>
              </a:lnSpc>
              <a:buFont typeface="Arial"/>
              <a:buChar char="￭"/>
            </a:pPr>
            <a:r>
              <a:rPr lang="en-US" sz="3373">
                <a:solidFill>
                  <a:srgbClr val="000000"/>
                </a:solidFill>
                <a:latin typeface="Calibri (MS)"/>
                <a:ea typeface="Calibri (MS)"/>
                <a:cs typeface="Calibri (MS)"/>
                <a:sym typeface="Calibri (MS)"/>
              </a:rPr>
              <a:t>At least for 6 slices</a:t>
            </a:r>
          </a:p>
          <a:p>
            <a:pPr algn="l" marL="1456880" indent="-485627" lvl="2">
              <a:lnSpc>
                <a:spcPts val="4048"/>
              </a:lnSpc>
              <a:buFont typeface="Arial"/>
              <a:buChar char="⚬"/>
            </a:pPr>
            <a:r>
              <a:rPr lang="en-US" sz="3373">
                <a:solidFill>
                  <a:srgbClr val="000000"/>
                </a:solidFill>
                <a:latin typeface="Calibri (MS)"/>
                <a:ea typeface="Calibri (MS)"/>
                <a:cs typeface="Calibri (MS)"/>
                <a:sym typeface="Calibri (MS)"/>
              </a:rPr>
              <a:t>Good fit through axis points (2%)</a:t>
            </a:r>
          </a:p>
        </p:txBody>
      </p:sp>
      <p:grpSp>
        <p:nvGrpSpPr>
          <p:cNvPr name="Group 3" id="3"/>
          <p:cNvGrpSpPr/>
          <p:nvPr/>
        </p:nvGrpSpPr>
        <p:grpSpPr>
          <a:xfrm rot="0">
            <a:off x="9525912" y="3682960"/>
            <a:ext cx="8483624" cy="6229203"/>
            <a:chOff x="0" y="0"/>
            <a:chExt cx="11828043" cy="8684882"/>
          </a:xfrm>
        </p:grpSpPr>
        <p:sp>
          <p:nvSpPr>
            <p:cNvPr name="Freeform 4" id="4"/>
            <p:cNvSpPr/>
            <p:nvPr/>
          </p:nvSpPr>
          <p:spPr>
            <a:xfrm flipH="false" flipV="false" rot="0">
              <a:off x="0" y="0"/>
              <a:ext cx="11828018" cy="8684895"/>
            </a:xfrm>
            <a:custGeom>
              <a:avLst/>
              <a:gdLst/>
              <a:ahLst/>
              <a:cxnLst/>
              <a:rect r="r" b="b" t="t" l="l"/>
              <a:pathLst>
                <a:path h="8684895" w="11828018">
                  <a:moveTo>
                    <a:pt x="0" y="0"/>
                  </a:moveTo>
                  <a:lnTo>
                    <a:pt x="11828018" y="0"/>
                  </a:lnTo>
                  <a:lnTo>
                    <a:pt x="11828018" y="8684895"/>
                  </a:lnTo>
                  <a:lnTo>
                    <a:pt x="0" y="8684895"/>
                  </a:lnTo>
                  <a:lnTo>
                    <a:pt x="0" y="0"/>
                  </a:lnTo>
                  <a:close/>
                </a:path>
              </a:pathLst>
            </a:custGeom>
            <a:blipFill>
              <a:blip r:embed="rId3"/>
              <a:stretch>
                <a:fillRect l="0" t="0" r="0" b="0"/>
              </a:stretch>
            </a:blipFill>
          </p:spPr>
        </p:sp>
      </p:grpSp>
      <p:sp>
        <p:nvSpPr>
          <p:cNvPr name="Freeform 5" id="5"/>
          <p:cNvSpPr/>
          <p:nvPr/>
        </p:nvSpPr>
        <p:spPr>
          <a:xfrm flipH="false" flipV="false" rot="0">
            <a:off x="12012605" y="4724177"/>
            <a:ext cx="2160152" cy="1399002"/>
          </a:xfrm>
          <a:custGeom>
            <a:avLst/>
            <a:gdLst/>
            <a:ahLst/>
            <a:cxnLst/>
            <a:rect r="r" b="b" t="t" l="l"/>
            <a:pathLst>
              <a:path h="1399002" w="2160152">
                <a:moveTo>
                  <a:pt x="0" y="0"/>
                </a:moveTo>
                <a:lnTo>
                  <a:pt x="2160152" y="0"/>
                </a:lnTo>
                <a:lnTo>
                  <a:pt x="2160152" y="1399002"/>
                </a:lnTo>
                <a:lnTo>
                  <a:pt x="0" y="13990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AERA dataset - Cuts</a:t>
            </a:r>
          </a:p>
        </p:txBody>
      </p:sp>
      <p:sp>
        <p:nvSpPr>
          <p:cNvPr name="TextBox 7" id="7"/>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36</a:t>
            </a:r>
          </a:p>
        </p:txBody>
      </p:sp>
      <p:grpSp>
        <p:nvGrpSpPr>
          <p:cNvPr name="Group 8" id="8"/>
          <p:cNvGrpSpPr/>
          <p:nvPr/>
        </p:nvGrpSpPr>
        <p:grpSpPr>
          <a:xfrm rot="0">
            <a:off x="1418591" y="6550999"/>
            <a:ext cx="4581015" cy="1907905"/>
            <a:chOff x="0" y="0"/>
            <a:chExt cx="6108019" cy="2543873"/>
          </a:xfrm>
        </p:grpSpPr>
        <p:grpSp>
          <p:nvGrpSpPr>
            <p:cNvPr name="Group 9" id="9"/>
            <p:cNvGrpSpPr/>
            <p:nvPr/>
          </p:nvGrpSpPr>
          <p:grpSpPr>
            <a:xfrm rot="0">
              <a:off x="0" y="0"/>
              <a:ext cx="6108019" cy="2543873"/>
              <a:chOff x="0" y="0"/>
              <a:chExt cx="1206522" cy="502493"/>
            </a:xfrm>
          </p:grpSpPr>
          <p:sp>
            <p:nvSpPr>
              <p:cNvPr name="Freeform 10" id="10"/>
              <p:cNvSpPr/>
              <p:nvPr/>
            </p:nvSpPr>
            <p:spPr>
              <a:xfrm flipH="false" flipV="false" rot="0">
                <a:off x="0" y="0"/>
                <a:ext cx="1206522" cy="502493"/>
              </a:xfrm>
              <a:custGeom>
                <a:avLst/>
                <a:gdLst/>
                <a:ahLst/>
                <a:cxnLst/>
                <a:rect r="r" b="b" t="t" l="l"/>
                <a:pathLst>
                  <a:path h="502493" w="1206522">
                    <a:moveTo>
                      <a:pt x="86190" y="0"/>
                    </a:moveTo>
                    <a:lnTo>
                      <a:pt x="1120332" y="0"/>
                    </a:lnTo>
                    <a:cubicBezTo>
                      <a:pt x="1167934" y="0"/>
                      <a:pt x="1206522" y="38589"/>
                      <a:pt x="1206522" y="86190"/>
                    </a:cubicBezTo>
                    <a:lnTo>
                      <a:pt x="1206522" y="416303"/>
                    </a:lnTo>
                    <a:cubicBezTo>
                      <a:pt x="1206522" y="463905"/>
                      <a:pt x="1167934" y="502493"/>
                      <a:pt x="1120332" y="502493"/>
                    </a:cubicBezTo>
                    <a:lnTo>
                      <a:pt x="86190" y="502493"/>
                    </a:lnTo>
                    <a:cubicBezTo>
                      <a:pt x="38589" y="502493"/>
                      <a:pt x="0" y="463905"/>
                      <a:pt x="0" y="416303"/>
                    </a:cubicBezTo>
                    <a:lnTo>
                      <a:pt x="0" y="86190"/>
                    </a:lnTo>
                    <a:cubicBezTo>
                      <a:pt x="0" y="38589"/>
                      <a:pt x="38589" y="0"/>
                      <a:pt x="86190" y="0"/>
                    </a:cubicBezTo>
                    <a:close/>
                  </a:path>
                </a:pathLst>
              </a:custGeom>
              <a:solidFill>
                <a:srgbClr val="808080">
                  <a:alpha val="19608"/>
                </a:srgbClr>
              </a:solidFill>
              <a:ln w="38100" cap="rnd">
                <a:solidFill>
                  <a:srgbClr val="000000">
                    <a:alpha val="19608"/>
                  </a:srgbClr>
                </a:solidFill>
                <a:prstDash val="solid"/>
                <a:round/>
              </a:ln>
            </p:spPr>
          </p:sp>
          <p:sp>
            <p:nvSpPr>
              <p:cNvPr name="TextBox 11" id="11"/>
              <p:cNvSpPr txBox="true"/>
              <p:nvPr/>
            </p:nvSpPr>
            <p:spPr>
              <a:xfrm>
                <a:off x="0" y="-123825"/>
                <a:ext cx="1206522" cy="626318"/>
              </a:xfrm>
              <a:prstGeom prst="rect">
                <a:avLst/>
              </a:prstGeom>
            </p:spPr>
            <p:txBody>
              <a:bodyPr anchor="ctr" rtlCol="false" tIns="50800" lIns="50800" bIns="50800" rIns="50800"/>
              <a:lstStyle/>
              <a:p>
                <a:pPr algn="ctr">
                  <a:lnSpc>
                    <a:spcPts val="3919"/>
                  </a:lnSpc>
                </a:pPr>
              </a:p>
            </p:txBody>
          </p:sp>
        </p:grpSp>
        <p:sp>
          <p:nvSpPr>
            <p:cNvPr name="TextBox 12" id="12"/>
            <p:cNvSpPr txBox="true"/>
            <p:nvPr/>
          </p:nvSpPr>
          <p:spPr>
            <a:xfrm rot="0">
              <a:off x="92133" y="204924"/>
              <a:ext cx="5923753" cy="2010199"/>
            </a:xfrm>
            <a:prstGeom prst="rect">
              <a:avLst/>
            </a:prstGeom>
          </p:spPr>
          <p:txBody>
            <a:bodyPr anchor="t" rtlCol="false" tIns="0" lIns="0" bIns="0" rIns="0">
              <a:spAutoFit/>
            </a:bodyPr>
            <a:lstStyle/>
            <a:p>
              <a:pPr algn="ctr">
                <a:lnSpc>
                  <a:spcPts val="3919"/>
                </a:lnSpc>
                <a:spcBef>
                  <a:spcPct val="0"/>
                </a:spcBef>
              </a:pPr>
              <a:r>
                <a:rPr lang="en-US" sz="2799">
                  <a:solidFill>
                    <a:srgbClr val="000000"/>
                  </a:solidFill>
                  <a:latin typeface="Calibri (MS)"/>
                  <a:ea typeface="Calibri (MS)"/>
                  <a:cs typeface="Calibri (MS)"/>
                  <a:sym typeface="Calibri (MS)"/>
                </a:rPr>
                <a:t>The percentage (...%) shows the fraction of events that are discarded due to the cut</a:t>
              </a:r>
            </a:p>
          </p:txBody>
        </p:sp>
      </p:gr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AERA dataset - Cuts</a:t>
            </a:r>
          </a:p>
        </p:txBody>
      </p:sp>
      <p:sp>
        <p:nvSpPr>
          <p:cNvPr name="TextBox 3" id="3"/>
          <p:cNvSpPr txBox="true"/>
          <p:nvPr/>
        </p:nvSpPr>
        <p:spPr>
          <a:xfrm rot="0">
            <a:off x="837248" y="1867186"/>
            <a:ext cx="15626534" cy="3095625"/>
          </a:xfrm>
          <a:prstGeom prst="rect">
            <a:avLst/>
          </a:prstGeom>
        </p:spPr>
        <p:txBody>
          <a:bodyPr anchor="t" rtlCol="false" tIns="0" lIns="0" bIns="0" rIns="0">
            <a:spAutoFit/>
          </a:bodyPr>
          <a:lstStyle/>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Select usefull events</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No thunderstorm flag (6%)</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Full containment of radio footprint (85%)</a:t>
            </a:r>
          </a:p>
          <a:p>
            <a:pPr algn="l" marL="1456881" indent="-485627" lvl="2">
              <a:lnSpc>
                <a:spcPts val="4048"/>
              </a:lnSpc>
              <a:buFont typeface="Arial"/>
              <a:buChar char="⚬"/>
            </a:pPr>
            <a:r>
              <a:rPr lang="en-US" b="true" sz="3373">
                <a:solidFill>
                  <a:srgbClr val="000000"/>
                </a:solidFill>
                <a:latin typeface="Calibri (MS) Bold"/>
                <a:ea typeface="Calibri (MS) Bold"/>
                <a:cs typeface="Calibri (MS) Bold"/>
                <a:sym typeface="Calibri (MS) Bold"/>
              </a:rPr>
              <a:t>High contrast in slice (13%)</a:t>
            </a:r>
          </a:p>
          <a:p>
            <a:pPr algn="l" marL="2185322" indent="-546330" lvl="3">
              <a:lnSpc>
                <a:spcPts val="4048"/>
              </a:lnSpc>
              <a:buFont typeface="Arial"/>
              <a:buChar char="￭"/>
            </a:pPr>
            <a:r>
              <a:rPr lang="en-US" sz="3373">
                <a:solidFill>
                  <a:srgbClr val="000000"/>
                </a:solidFill>
                <a:latin typeface="Calibri (MS)"/>
                <a:ea typeface="Calibri (MS)"/>
                <a:cs typeface="Calibri (MS)"/>
                <a:sym typeface="Calibri (MS)"/>
              </a:rPr>
              <a:t>At least for 6 slices</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Good fit through axis points (2%)</a:t>
            </a:r>
          </a:p>
        </p:txBody>
      </p:sp>
      <p:grpSp>
        <p:nvGrpSpPr>
          <p:cNvPr name="Group 4" id="4"/>
          <p:cNvGrpSpPr/>
          <p:nvPr/>
        </p:nvGrpSpPr>
        <p:grpSpPr>
          <a:xfrm rot="0">
            <a:off x="10540232" y="1862099"/>
            <a:ext cx="7305399" cy="7259719"/>
            <a:chOff x="0" y="0"/>
            <a:chExt cx="10128720" cy="10065385"/>
          </a:xfrm>
        </p:grpSpPr>
        <p:sp>
          <p:nvSpPr>
            <p:cNvPr name="Freeform 5" id="5"/>
            <p:cNvSpPr/>
            <p:nvPr/>
          </p:nvSpPr>
          <p:spPr>
            <a:xfrm flipH="false" flipV="false" rot="0">
              <a:off x="0" y="0"/>
              <a:ext cx="10128758" cy="10065385"/>
            </a:xfrm>
            <a:custGeom>
              <a:avLst/>
              <a:gdLst/>
              <a:ahLst/>
              <a:cxnLst/>
              <a:rect r="r" b="b" t="t" l="l"/>
              <a:pathLst>
                <a:path h="10065385" w="10128758">
                  <a:moveTo>
                    <a:pt x="0" y="0"/>
                  </a:moveTo>
                  <a:lnTo>
                    <a:pt x="10128758" y="0"/>
                  </a:lnTo>
                  <a:lnTo>
                    <a:pt x="10128758" y="10065385"/>
                  </a:lnTo>
                  <a:lnTo>
                    <a:pt x="0" y="10065385"/>
                  </a:lnTo>
                  <a:lnTo>
                    <a:pt x="0" y="0"/>
                  </a:lnTo>
                  <a:close/>
                </a:path>
              </a:pathLst>
            </a:custGeom>
            <a:blipFill>
              <a:blip r:embed="rId3"/>
              <a:stretch>
                <a:fillRect l="0" t="0" r="0" b="0"/>
              </a:stretch>
            </a:blipFill>
          </p:spPr>
        </p:sp>
      </p:grpSp>
      <p:sp>
        <p:nvSpPr>
          <p:cNvPr name="TextBox 6" id="6"/>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37</a:t>
            </a:r>
          </a:p>
        </p:txBody>
      </p:sp>
      <p:grpSp>
        <p:nvGrpSpPr>
          <p:cNvPr name="Group 7" id="7"/>
          <p:cNvGrpSpPr/>
          <p:nvPr/>
        </p:nvGrpSpPr>
        <p:grpSpPr>
          <a:xfrm rot="0">
            <a:off x="1418591" y="6550999"/>
            <a:ext cx="4581015" cy="1907905"/>
            <a:chOff x="0" y="0"/>
            <a:chExt cx="6108019" cy="2543873"/>
          </a:xfrm>
        </p:grpSpPr>
        <p:grpSp>
          <p:nvGrpSpPr>
            <p:cNvPr name="Group 8" id="8"/>
            <p:cNvGrpSpPr/>
            <p:nvPr/>
          </p:nvGrpSpPr>
          <p:grpSpPr>
            <a:xfrm rot="0">
              <a:off x="0" y="0"/>
              <a:ext cx="6108019" cy="2543873"/>
              <a:chOff x="0" y="0"/>
              <a:chExt cx="1206522" cy="502493"/>
            </a:xfrm>
          </p:grpSpPr>
          <p:sp>
            <p:nvSpPr>
              <p:cNvPr name="Freeform 9" id="9"/>
              <p:cNvSpPr/>
              <p:nvPr/>
            </p:nvSpPr>
            <p:spPr>
              <a:xfrm flipH="false" flipV="false" rot="0">
                <a:off x="0" y="0"/>
                <a:ext cx="1206522" cy="502493"/>
              </a:xfrm>
              <a:custGeom>
                <a:avLst/>
                <a:gdLst/>
                <a:ahLst/>
                <a:cxnLst/>
                <a:rect r="r" b="b" t="t" l="l"/>
                <a:pathLst>
                  <a:path h="502493" w="1206522">
                    <a:moveTo>
                      <a:pt x="86190" y="0"/>
                    </a:moveTo>
                    <a:lnTo>
                      <a:pt x="1120332" y="0"/>
                    </a:lnTo>
                    <a:cubicBezTo>
                      <a:pt x="1167934" y="0"/>
                      <a:pt x="1206522" y="38589"/>
                      <a:pt x="1206522" y="86190"/>
                    </a:cubicBezTo>
                    <a:lnTo>
                      <a:pt x="1206522" y="416303"/>
                    </a:lnTo>
                    <a:cubicBezTo>
                      <a:pt x="1206522" y="463905"/>
                      <a:pt x="1167934" y="502493"/>
                      <a:pt x="1120332" y="502493"/>
                    </a:cubicBezTo>
                    <a:lnTo>
                      <a:pt x="86190" y="502493"/>
                    </a:lnTo>
                    <a:cubicBezTo>
                      <a:pt x="38589" y="502493"/>
                      <a:pt x="0" y="463905"/>
                      <a:pt x="0" y="416303"/>
                    </a:cubicBezTo>
                    <a:lnTo>
                      <a:pt x="0" y="86190"/>
                    </a:lnTo>
                    <a:cubicBezTo>
                      <a:pt x="0" y="38589"/>
                      <a:pt x="38589" y="0"/>
                      <a:pt x="86190" y="0"/>
                    </a:cubicBezTo>
                    <a:close/>
                  </a:path>
                </a:pathLst>
              </a:custGeom>
              <a:solidFill>
                <a:srgbClr val="808080">
                  <a:alpha val="19608"/>
                </a:srgbClr>
              </a:solidFill>
              <a:ln w="38100" cap="rnd">
                <a:solidFill>
                  <a:srgbClr val="000000">
                    <a:alpha val="19608"/>
                  </a:srgbClr>
                </a:solidFill>
                <a:prstDash val="solid"/>
                <a:round/>
              </a:ln>
            </p:spPr>
          </p:sp>
          <p:sp>
            <p:nvSpPr>
              <p:cNvPr name="TextBox 10" id="10"/>
              <p:cNvSpPr txBox="true"/>
              <p:nvPr/>
            </p:nvSpPr>
            <p:spPr>
              <a:xfrm>
                <a:off x="0" y="-123825"/>
                <a:ext cx="1206522" cy="626318"/>
              </a:xfrm>
              <a:prstGeom prst="rect">
                <a:avLst/>
              </a:prstGeom>
            </p:spPr>
            <p:txBody>
              <a:bodyPr anchor="ctr" rtlCol="false" tIns="50800" lIns="50800" bIns="50800" rIns="50800"/>
              <a:lstStyle/>
              <a:p>
                <a:pPr algn="ctr">
                  <a:lnSpc>
                    <a:spcPts val="3919"/>
                  </a:lnSpc>
                </a:pPr>
              </a:p>
            </p:txBody>
          </p:sp>
        </p:grpSp>
        <p:sp>
          <p:nvSpPr>
            <p:cNvPr name="TextBox 11" id="11"/>
            <p:cNvSpPr txBox="true"/>
            <p:nvPr/>
          </p:nvSpPr>
          <p:spPr>
            <a:xfrm rot="0">
              <a:off x="92133" y="204924"/>
              <a:ext cx="5923753" cy="2010199"/>
            </a:xfrm>
            <a:prstGeom prst="rect">
              <a:avLst/>
            </a:prstGeom>
          </p:spPr>
          <p:txBody>
            <a:bodyPr anchor="t" rtlCol="false" tIns="0" lIns="0" bIns="0" rIns="0">
              <a:spAutoFit/>
            </a:bodyPr>
            <a:lstStyle/>
            <a:p>
              <a:pPr algn="ctr">
                <a:lnSpc>
                  <a:spcPts val="3919"/>
                </a:lnSpc>
                <a:spcBef>
                  <a:spcPct val="0"/>
                </a:spcBef>
              </a:pPr>
              <a:r>
                <a:rPr lang="en-US" sz="2799">
                  <a:solidFill>
                    <a:srgbClr val="000000"/>
                  </a:solidFill>
                  <a:latin typeface="Calibri (MS)"/>
                  <a:ea typeface="Calibri (MS)"/>
                  <a:cs typeface="Calibri (MS)"/>
                  <a:sym typeface="Calibri (MS)"/>
                </a:rPr>
                <a:t>The percentage (...%) shows the fraction of events that are discarded due to the cut</a:t>
              </a:r>
            </a:p>
          </p:txBody>
        </p:sp>
      </p:gr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383842" y="1028700"/>
            <a:ext cx="7618217" cy="8354277"/>
          </a:xfrm>
          <a:custGeom>
            <a:avLst/>
            <a:gdLst/>
            <a:ahLst/>
            <a:cxnLst/>
            <a:rect r="r" b="b" t="t" l="l"/>
            <a:pathLst>
              <a:path h="8354277" w="7618217">
                <a:moveTo>
                  <a:pt x="0" y="0"/>
                </a:moveTo>
                <a:lnTo>
                  <a:pt x="7618217" y="0"/>
                </a:lnTo>
                <a:lnTo>
                  <a:pt x="7618217" y="8354277"/>
                </a:lnTo>
                <a:lnTo>
                  <a:pt x="0" y="8354277"/>
                </a:lnTo>
                <a:lnTo>
                  <a:pt x="0" y="0"/>
                </a:lnTo>
                <a:close/>
              </a:path>
            </a:pathLst>
          </a:custGeom>
          <a:blipFill>
            <a:blip r:embed="rId3"/>
            <a:stretch>
              <a:fillRect l="0" t="0" r="0" b="0"/>
            </a:stretch>
          </a:blipFill>
        </p:spPr>
      </p:sp>
      <p:sp>
        <p:nvSpPr>
          <p:cNvPr name="TextBox 3" id="3"/>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AERA dataset - Cuts</a:t>
            </a:r>
          </a:p>
        </p:txBody>
      </p:sp>
      <p:sp>
        <p:nvSpPr>
          <p:cNvPr name="TextBox 4" id="4"/>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38</a:t>
            </a:r>
          </a:p>
        </p:txBody>
      </p:sp>
      <p:sp>
        <p:nvSpPr>
          <p:cNvPr name="TextBox 5" id="5"/>
          <p:cNvSpPr txBox="true"/>
          <p:nvPr/>
        </p:nvSpPr>
        <p:spPr>
          <a:xfrm rot="0">
            <a:off x="837248" y="1867186"/>
            <a:ext cx="15626534" cy="3095625"/>
          </a:xfrm>
          <a:prstGeom prst="rect">
            <a:avLst/>
          </a:prstGeom>
        </p:spPr>
        <p:txBody>
          <a:bodyPr anchor="t" rtlCol="false" tIns="0" lIns="0" bIns="0" rIns="0">
            <a:spAutoFit/>
          </a:bodyPr>
          <a:lstStyle/>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Select usefull events</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No thunderstorm flag (6%)</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Full containment of radio footprint (85%)</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High contrast in slice (13%)</a:t>
            </a:r>
          </a:p>
          <a:p>
            <a:pPr algn="l" marL="2185322" indent="-546330" lvl="3">
              <a:lnSpc>
                <a:spcPts val="4048"/>
              </a:lnSpc>
              <a:buFont typeface="Arial"/>
              <a:buChar char="￭"/>
            </a:pPr>
            <a:r>
              <a:rPr lang="en-US" sz="3373">
                <a:solidFill>
                  <a:srgbClr val="000000"/>
                </a:solidFill>
                <a:latin typeface="Calibri (MS)"/>
                <a:ea typeface="Calibri (MS)"/>
                <a:cs typeface="Calibri (MS)"/>
                <a:sym typeface="Calibri (MS)"/>
              </a:rPr>
              <a:t>At least for 6 slices</a:t>
            </a:r>
          </a:p>
          <a:p>
            <a:pPr algn="l" marL="1456881" indent="-485627" lvl="2">
              <a:lnSpc>
                <a:spcPts val="4048"/>
              </a:lnSpc>
              <a:buFont typeface="Arial"/>
              <a:buChar char="⚬"/>
            </a:pPr>
            <a:r>
              <a:rPr lang="en-US" b="true" sz="3373">
                <a:solidFill>
                  <a:srgbClr val="000000"/>
                </a:solidFill>
                <a:latin typeface="Calibri (MS) Bold"/>
                <a:ea typeface="Calibri (MS) Bold"/>
                <a:cs typeface="Calibri (MS) Bold"/>
                <a:sym typeface="Calibri (MS) Bold"/>
              </a:rPr>
              <a:t>Good fit through axis points (2%)</a:t>
            </a:r>
          </a:p>
        </p:txBody>
      </p:sp>
      <p:grpSp>
        <p:nvGrpSpPr>
          <p:cNvPr name="Group 6" id="6"/>
          <p:cNvGrpSpPr/>
          <p:nvPr/>
        </p:nvGrpSpPr>
        <p:grpSpPr>
          <a:xfrm rot="0">
            <a:off x="1418591" y="6550999"/>
            <a:ext cx="4581015" cy="1907905"/>
            <a:chOff x="0" y="0"/>
            <a:chExt cx="6108019" cy="2543873"/>
          </a:xfrm>
        </p:grpSpPr>
        <p:grpSp>
          <p:nvGrpSpPr>
            <p:cNvPr name="Group 7" id="7"/>
            <p:cNvGrpSpPr/>
            <p:nvPr/>
          </p:nvGrpSpPr>
          <p:grpSpPr>
            <a:xfrm rot="0">
              <a:off x="0" y="0"/>
              <a:ext cx="6108019" cy="2543873"/>
              <a:chOff x="0" y="0"/>
              <a:chExt cx="1206522" cy="502493"/>
            </a:xfrm>
          </p:grpSpPr>
          <p:sp>
            <p:nvSpPr>
              <p:cNvPr name="Freeform 8" id="8"/>
              <p:cNvSpPr/>
              <p:nvPr/>
            </p:nvSpPr>
            <p:spPr>
              <a:xfrm flipH="false" flipV="false" rot="0">
                <a:off x="0" y="0"/>
                <a:ext cx="1206522" cy="502493"/>
              </a:xfrm>
              <a:custGeom>
                <a:avLst/>
                <a:gdLst/>
                <a:ahLst/>
                <a:cxnLst/>
                <a:rect r="r" b="b" t="t" l="l"/>
                <a:pathLst>
                  <a:path h="502493" w="1206522">
                    <a:moveTo>
                      <a:pt x="86190" y="0"/>
                    </a:moveTo>
                    <a:lnTo>
                      <a:pt x="1120332" y="0"/>
                    </a:lnTo>
                    <a:cubicBezTo>
                      <a:pt x="1167934" y="0"/>
                      <a:pt x="1206522" y="38589"/>
                      <a:pt x="1206522" y="86190"/>
                    </a:cubicBezTo>
                    <a:lnTo>
                      <a:pt x="1206522" y="416303"/>
                    </a:lnTo>
                    <a:cubicBezTo>
                      <a:pt x="1206522" y="463905"/>
                      <a:pt x="1167934" y="502493"/>
                      <a:pt x="1120332" y="502493"/>
                    </a:cubicBezTo>
                    <a:lnTo>
                      <a:pt x="86190" y="502493"/>
                    </a:lnTo>
                    <a:cubicBezTo>
                      <a:pt x="38589" y="502493"/>
                      <a:pt x="0" y="463905"/>
                      <a:pt x="0" y="416303"/>
                    </a:cubicBezTo>
                    <a:lnTo>
                      <a:pt x="0" y="86190"/>
                    </a:lnTo>
                    <a:cubicBezTo>
                      <a:pt x="0" y="38589"/>
                      <a:pt x="38589" y="0"/>
                      <a:pt x="86190" y="0"/>
                    </a:cubicBezTo>
                    <a:close/>
                  </a:path>
                </a:pathLst>
              </a:custGeom>
              <a:solidFill>
                <a:srgbClr val="808080">
                  <a:alpha val="19608"/>
                </a:srgbClr>
              </a:solidFill>
              <a:ln w="38100" cap="rnd">
                <a:solidFill>
                  <a:srgbClr val="000000">
                    <a:alpha val="19608"/>
                  </a:srgbClr>
                </a:solidFill>
                <a:prstDash val="solid"/>
                <a:round/>
              </a:ln>
            </p:spPr>
          </p:sp>
          <p:sp>
            <p:nvSpPr>
              <p:cNvPr name="TextBox 9" id="9"/>
              <p:cNvSpPr txBox="true"/>
              <p:nvPr/>
            </p:nvSpPr>
            <p:spPr>
              <a:xfrm>
                <a:off x="0" y="-123825"/>
                <a:ext cx="1206522" cy="626318"/>
              </a:xfrm>
              <a:prstGeom prst="rect">
                <a:avLst/>
              </a:prstGeom>
            </p:spPr>
            <p:txBody>
              <a:bodyPr anchor="ctr" rtlCol="false" tIns="50800" lIns="50800" bIns="50800" rIns="50800"/>
              <a:lstStyle/>
              <a:p>
                <a:pPr algn="ctr">
                  <a:lnSpc>
                    <a:spcPts val="3919"/>
                  </a:lnSpc>
                </a:pPr>
              </a:p>
            </p:txBody>
          </p:sp>
        </p:grpSp>
        <p:sp>
          <p:nvSpPr>
            <p:cNvPr name="TextBox 10" id="10"/>
            <p:cNvSpPr txBox="true"/>
            <p:nvPr/>
          </p:nvSpPr>
          <p:spPr>
            <a:xfrm rot="0">
              <a:off x="92133" y="204924"/>
              <a:ext cx="5923753" cy="2010199"/>
            </a:xfrm>
            <a:prstGeom prst="rect">
              <a:avLst/>
            </a:prstGeom>
          </p:spPr>
          <p:txBody>
            <a:bodyPr anchor="t" rtlCol="false" tIns="0" lIns="0" bIns="0" rIns="0">
              <a:spAutoFit/>
            </a:bodyPr>
            <a:lstStyle/>
            <a:p>
              <a:pPr algn="ctr">
                <a:lnSpc>
                  <a:spcPts val="3919"/>
                </a:lnSpc>
                <a:spcBef>
                  <a:spcPct val="0"/>
                </a:spcBef>
              </a:pPr>
              <a:r>
                <a:rPr lang="en-US" sz="2799">
                  <a:solidFill>
                    <a:srgbClr val="000000"/>
                  </a:solidFill>
                  <a:latin typeface="Calibri (MS)"/>
                  <a:ea typeface="Calibri (MS)"/>
                  <a:cs typeface="Calibri (MS)"/>
                  <a:sym typeface="Calibri (MS)"/>
                </a:rPr>
                <a:t>The percentage (...%) shows the fraction of events that are discarded due to the cut</a:t>
              </a:r>
            </a:p>
          </p:txBody>
        </p:sp>
      </p:gr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85850" y="1867186"/>
            <a:ext cx="15626534" cy="1076325"/>
          </a:xfrm>
          <a:prstGeom prst="rect">
            <a:avLst/>
          </a:prstGeom>
        </p:spPr>
        <p:txBody>
          <a:bodyPr anchor="t" rtlCol="false" tIns="0" lIns="0" bIns="0" rIns="0">
            <a:spAutoFit/>
          </a:bodyPr>
          <a:lstStyle/>
          <a:p>
            <a:pPr algn="l" marL="482762" indent="-241381" lvl="1">
              <a:lnSpc>
                <a:spcPts val="4048"/>
              </a:lnSpc>
              <a:buFont typeface="Arial"/>
              <a:buChar char="•"/>
            </a:pPr>
            <a:r>
              <a:rPr lang="en-US" sz="3373">
                <a:solidFill>
                  <a:srgbClr val="000000"/>
                </a:solidFill>
                <a:latin typeface="Calibri (MS)"/>
                <a:ea typeface="Calibri (MS)"/>
                <a:cs typeface="Calibri (MS)"/>
                <a:sym typeface="Calibri (MS)"/>
              </a:rPr>
              <a:t>High contrast in slice</a:t>
            </a:r>
          </a:p>
          <a:p>
            <a:pPr algn="l" marL="482485" indent="-241242" lvl="1">
              <a:lnSpc>
                <a:spcPts val="4048"/>
              </a:lnSpc>
              <a:buFont typeface="Arial"/>
              <a:buChar char="•"/>
            </a:pPr>
            <a:r>
              <a:rPr lang="en-US" sz="3373">
                <a:solidFill>
                  <a:srgbClr val="000000"/>
                </a:solidFill>
                <a:latin typeface="Calibri (MS)"/>
                <a:ea typeface="Calibri (MS)"/>
                <a:cs typeface="Calibri (MS)"/>
                <a:sym typeface="Calibri (MS)"/>
              </a:rPr>
              <a:t>Good fit through axis points</a:t>
            </a:r>
          </a:p>
        </p:txBody>
      </p:sp>
      <p:sp>
        <p:nvSpPr>
          <p:cNvPr name="Freeform 3" id="3"/>
          <p:cNvSpPr/>
          <p:nvPr/>
        </p:nvSpPr>
        <p:spPr>
          <a:xfrm flipH="false" flipV="false" rot="0">
            <a:off x="10243673" y="3627605"/>
            <a:ext cx="7230837" cy="5808602"/>
          </a:xfrm>
          <a:custGeom>
            <a:avLst/>
            <a:gdLst/>
            <a:ahLst/>
            <a:cxnLst/>
            <a:rect r="r" b="b" t="t" l="l"/>
            <a:pathLst>
              <a:path h="5808602" w="7230837">
                <a:moveTo>
                  <a:pt x="0" y="0"/>
                </a:moveTo>
                <a:lnTo>
                  <a:pt x="7230837" y="0"/>
                </a:lnTo>
                <a:lnTo>
                  <a:pt x="7230837" y="5808602"/>
                </a:lnTo>
                <a:lnTo>
                  <a:pt x="0" y="5808602"/>
                </a:lnTo>
                <a:lnTo>
                  <a:pt x="0" y="0"/>
                </a:lnTo>
                <a:close/>
              </a:path>
            </a:pathLst>
          </a:custGeom>
          <a:blipFill>
            <a:blip r:embed="rId3">
              <a:extLst>
                <a:ext uri="{96DAC541-7B7A-43D3-8B79-37D633B846F1}">
                  <asvg:svgBlip xmlns:asvg="http://schemas.microsoft.com/office/drawing/2016/SVG/main" r:embed="rId4"/>
                </a:ext>
              </a:extLst>
            </a:blip>
            <a:stretch>
              <a:fillRect l="-108" t="0" r="-108" b="0"/>
            </a:stretch>
          </a:blipFill>
        </p:spPr>
      </p:sp>
      <p:sp>
        <p:nvSpPr>
          <p:cNvPr name="Freeform 4" id="4"/>
          <p:cNvSpPr/>
          <p:nvPr/>
        </p:nvSpPr>
        <p:spPr>
          <a:xfrm flipH="false" flipV="false" rot="0">
            <a:off x="1592215" y="3422254"/>
            <a:ext cx="6959972" cy="6489909"/>
          </a:xfrm>
          <a:custGeom>
            <a:avLst/>
            <a:gdLst/>
            <a:ahLst/>
            <a:cxnLst/>
            <a:rect r="r" b="b" t="t" l="l"/>
            <a:pathLst>
              <a:path h="6489909" w="6959972">
                <a:moveTo>
                  <a:pt x="0" y="0"/>
                </a:moveTo>
                <a:lnTo>
                  <a:pt x="6959972" y="0"/>
                </a:lnTo>
                <a:lnTo>
                  <a:pt x="6959972" y="6489909"/>
                </a:lnTo>
                <a:lnTo>
                  <a:pt x="0" y="6489909"/>
                </a:lnTo>
                <a:lnTo>
                  <a:pt x="0" y="0"/>
                </a:lnTo>
                <a:close/>
              </a:path>
            </a:pathLst>
          </a:custGeom>
          <a:blipFill>
            <a:blip r:embed="rId5"/>
            <a:stretch>
              <a:fillRect l="0" t="0" r="0" b="0"/>
            </a:stretch>
          </a:blipFill>
        </p:spPr>
      </p:sp>
      <p:sp>
        <p:nvSpPr>
          <p:cNvPr name="TextBox 5" id="5"/>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AERA datas</a:t>
            </a:r>
            <a:r>
              <a:rPr lang="en-US" sz="5693" b="true">
                <a:solidFill>
                  <a:srgbClr val="BE2E1A"/>
                </a:solidFill>
                <a:latin typeface="Calibri (MS) Bold"/>
                <a:ea typeface="Calibri (MS) Bold"/>
                <a:cs typeface="Calibri (MS) Bold"/>
                <a:sym typeface="Calibri (MS) Bold"/>
              </a:rPr>
              <a:t>et - Cuts, bad examples</a:t>
            </a:r>
          </a:p>
        </p:txBody>
      </p:sp>
      <p:sp>
        <p:nvSpPr>
          <p:cNvPr name="TextBox 6" id="6"/>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39</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613817" y="9644491"/>
            <a:ext cx="2350732" cy="535343"/>
            <a:chOff x="0" y="0"/>
            <a:chExt cx="3134309" cy="713791"/>
          </a:xfrm>
        </p:grpSpPr>
        <p:sp>
          <p:nvSpPr>
            <p:cNvPr name="Freeform 3" id="3"/>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TextBox 4" id="4"/>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r>
              <a:rPr lang="en-US" sz="5693" b="true">
                <a:solidFill>
                  <a:srgbClr val="BE2E1A"/>
                </a:solidFill>
                <a:latin typeface="Calibri (MS) Bold"/>
                <a:ea typeface="Calibri (MS) Bold"/>
                <a:cs typeface="Calibri (MS) Bold"/>
                <a:sym typeface="Calibri (MS) Bold"/>
              </a:rPr>
              <a:t>¹</a:t>
            </a:r>
          </a:p>
        </p:txBody>
      </p:sp>
      <p:grpSp>
        <p:nvGrpSpPr>
          <p:cNvPr name="Group 5" id="5"/>
          <p:cNvGrpSpPr/>
          <p:nvPr/>
        </p:nvGrpSpPr>
        <p:grpSpPr>
          <a:xfrm rot="0">
            <a:off x="1266006" y="9655816"/>
            <a:ext cx="8232191" cy="450026"/>
            <a:chOff x="0" y="0"/>
            <a:chExt cx="10976254" cy="600035"/>
          </a:xfrm>
        </p:grpSpPr>
        <p:sp>
          <p:nvSpPr>
            <p:cNvPr name="Freeform 6" id="6"/>
            <p:cNvSpPr/>
            <p:nvPr/>
          </p:nvSpPr>
          <p:spPr>
            <a:xfrm flipH="false" flipV="false" rot="0">
              <a:off x="0" y="0"/>
              <a:ext cx="10976248" cy="600034"/>
            </a:xfrm>
            <a:custGeom>
              <a:avLst/>
              <a:gdLst/>
              <a:ahLst/>
              <a:cxnLst/>
              <a:rect r="r" b="b" t="t" l="l"/>
              <a:pathLst>
                <a:path h="600034" w="10976248">
                  <a:moveTo>
                    <a:pt x="0" y="0"/>
                  </a:moveTo>
                  <a:lnTo>
                    <a:pt x="10976248" y="0"/>
                  </a:lnTo>
                  <a:lnTo>
                    <a:pt x="10976248" y="600034"/>
                  </a:lnTo>
                  <a:lnTo>
                    <a:pt x="0" y="600034"/>
                  </a:lnTo>
                  <a:close/>
                </a:path>
              </a:pathLst>
            </a:custGeom>
            <a:blipFill>
              <a:blip r:embed="rId4">
                <a:alphaModFix amt="0"/>
              </a:blip>
              <a:stretch>
                <a:fillRect l="0" t="-306434" r="0" b="-306434"/>
              </a:stretch>
            </a:blipFill>
          </p:spPr>
        </p:sp>
        <p:sp>
          <p:nvSpPr>
            <p:cNvPr name="TextBox 7" id="7"/>
            <p:cNvSpPr txBox="true"/>
            <p:nvPr/>
          </p:nvSpPr>
          <p:spPr>
            <a:xfrm>
              <a:off x="0" y="-28575"/>
              <a:ext cx="10976254" cy="628610"/>
            </a:xfrm>
            <a:prstGeom prst="rect">
              <a:avLst/>
            </a:prstGeom>
          </p:spPr>
          <p:txBody>
            <a:bodyPr anchor="ctr" rtlCol="false" tIns="0" lIns="0" bIns="0" rIns="0"/>
            <a:lstStyle/>
            <a:p>
              <a:pPr algn="l">
                <a:lnSpc>
                  <a:spcPts val="1771"/>
                </a:lnSpc>
              </a:pPr>
              <a:r>
                <a:rPr lang="en-US" sz="1476">
                  <a:solidFill>
                    <a:srgbClr val="000000"/>
                  </a:solidFill>
                  <a:latin typeface="Calibri (MS)"/>
                  <a:ea typeface="Calibri (MS)"/>
                  <a:cs typeface="Calibri (MS)"/>
                  <a:sym typeface="Calibri (MS)"/>
                </a:rPr>
                <a:t>¹ </a:t>
              </a:r>
              <a:r>
                <a:rPr lang="en-US" sz="1476" i="true">
                  <a:solidFill>
                    <a:srgbClr val="000000"/>
                  </a:solidFill>
                  <a:latin typeface="Calibri (MS) Italics"/>
                  <a:ea typeface="Calibri (MS) Italics"/>
                  <a:cs typeface="Calibri (MS) Italics"/>
                  <a:sym typeface="Calibri (MS) Italics"/>
                </a:rPr>
                <a:t>Air Shower Interferometric Reconstruction Algorithm: </a:t>
              </a:r>
              <a:r>
                <a:rPr lang="en-US" sz="1476">
                  <a:solidFill>
                    <a:srgbClr val="000000"/>
                  </a:solidFill>
                  <a:latin typeface="Calibri (MS)"/>
                  <a:ea typeface="Calibri (MS)"/>
                  <a:cs typeface="Calibri (MS)"/>
                  <a:sym typeface="Calibri (MS)"/>
                </a:rPr>
                <a:t>https://gitlab.com/harmscho/asira</a:t>
              </a:r>
            </a:p>
          </p:txBody>
        </p:sp>
      </p:grpSp>
      <p:sp>
        <p:nvSpPr>
          <p:cNvPr name="AutoShape 8" id="8"/>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9" id="9"/>
          <p:cNvGrpSpPr/>
          <p:nvPr/>
        </p:nvGrpSpPr>
        <p:grpSpPr>
          <a:xfrm rot="0">
            <a:off x="6161277" y="-198538"/>
            <a:ext cx="11401469" cy="9672011"/>
            <a:chOff x="0" y="0"/>
            <a:chExt cx="15201958" cy="12896015"/>
          </a:xfrm>
        </p:grpSpPr>
        <p:sp>
          <p:nvSpPr>
            <p:cNvPr name="AutoShape 10" id="10"/>
            <p:cNvSpPr/>
            <p:nvPr/>
          </p:nvSpPr>
          <p:spPr>
            <a:xfrm flipV="true">
              <a:off x="16423" y="19376"/>
              <a:ext cx="15169112" cy="12857262"/>
            </a:xfrm>
            <a:prstGeom prst="line">
              <a:avLst/>
            </a:prstGeom>
            <a:ln cap="rnd" w="50800">
              <a:solidFill>
                <a:srgbClr val="000000"/>
              </a:solidFill>
              <a:prstDash val="solid"/>
              <a:headEnd type="none" len="sm" w="sm"/>
              <a:tailEnd type="none" len="sm" w="sm"/>
            </a:ln>
          </p:spPr>
        </p:sp>
        <p:sp>
          <p:nvSpPr>
            <p:cNvPr name="Freeform 11" id="11"/>
            <p:cNvSpPr/>
            <p:nvPr/>
          </p:nvSpPr>
          <p:spPr>
            <a:xfrm flipH="false" flipV="false" rot="-9490447">
              <a:off x="10079055" y="5155021"/>
              <a:ext cx="1697753" cy="558715"/>
            </a:xfrm>
            <a:custGeom>
              <a:avLst/>
              <a:gdLst/>
              <a:ahLst/>
              <a:cxnLst/>
              <a:rect r="r" b="b" t="t" l="l"/>
              <a:pathLst>
                <a:path h="558715" w="1697753">
                  <a:moveTo>
                    <a:pt x="0" y="0"/>
                  </a:moveTo>
                  <a:lnTo>
                    <a:pt x="1697753" y="0"/>
                  </a:lnTo>
                  <a:lnTo>
                    <a:pt x="1697753" y="558716"/>
                  </a:lnTo>
                  <a:lnTo>
                    <a:pt x="0" y="55871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2" id="12"/>
            <p:cNvSpPr txBox="true"/>
            <p:nvPr/>
          </p:nvSpPr>
          <p:spPr>
            <a:xfrm rot="0">
              <a:off x="11661160" y="6166833"/>
              <a:ext cx="1613323" cy="739775"/>
            </a:xfrm>
            <a:prstGeom prst="rect">
              <a:avLst/>
            </a:prstGeom>
          </p:spPr>
          <p:txBody>
            <a:bodyPr anchor="t" rtlCol="false" tIns="0" lIns="0" bIns="0" rIns="0">
              <a:spAutoFit/>
            </a:bodyPr>
            <a:lstStyle/>
            <a:p>
              <a:pPr algn="ctr">
                <a:lnSpc>
                  <a:spcPts val="4048"/>
                </a:lnSpc>
                <a:spcBef>
                  <a:spcPct val="0"/>
                </a:spcBef>
              </a:pPr>
              <a:r>
                <a:rPr lang="en-US" sz="3373">
                  <a:solidFill>
                    <a:srgbClr val="000000"/>
                  </a:solidFill>
                  <a:latin typeface="Calibri (MS)"/>
                  <a:ea typeface="Calibri (MS)"/>
                  <a:cs typeface="Calibri (MS)"/>
                  <a:sym typeface="Calibri (MS)"/>
                </a:rPr>
                <a:t>SD axis</a:t>
              </a:r>
            </a:p>
          </p:txBody>
        </p:sp>
      </p:grpSp>
      <p:grpSp>
        <p:nvGrpSpPr>
          <p:cNvPr name="Group 13" id="13"/>
          <p:cNvGrpSpPr/>
          <p:nvPr/>
        </p:nvGrpSpPr>
        <p:grpSpPr>
          <a:xfrm rot="0">
            <a:off x="4054145" y="8204111"/>
            <a:ext cx="734901" cy="1254830"/>
            <a:chOff x="0" y="0"/>
            <a:chExt cx="979868" cy="1673107"/>
          </a:xfrm>
        </p:grpSpPr>
        <p:grpSp>
          <p:nvGrpSpPr>
            <p:cNvPr name="Group 14" id="14"/>
            <p:cNvGrpSpPr/>
            <p:nvPr/>
          </p:nvGrpSpPr>
          <p:grpSpPr>
            <a:xfrm rot="0">
              <a:off x="0" y="0"/>
              <a:ext cx="979868" cy="979449"/>
              <a:chOff x="0" y="0"/>
              <a:chExt cx="979868" cy="979449"/>
            </a:xfrm>
          </p:grpSpPr>
          <p:sp>
            <p:nvSpPr>
              <p:cNvPr name="Freeform 15" id="15"/>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7F7F7F"/>
                </a:solidFill>
                <a:prstDash val="solid"/>
                <a:miter/>
              </a:ln>
            </p:spPr>
          </p:sp>
        </p:grpSp>
        <p:sp>
          <p:nvSpPr>
            <p:cNvPr name="AutoShape 16" id="16"/>
            <p:cNvSpPr/>
            <p:nvPr/>
          </p:nvSpPr>
          <p:spPr>
            <a:xfrm>
              <a:off x="489934" y="0"/>
              <a:ext cx="0" cy="1673107"/>
            </a:xfrm>
            <a:prstGeom prst="line">
              <a:avLst/>
            </a:prstGeom>
            <a:ln cap="rnd" w="76200">
              <a:solidFill>
                <a:srgbClr val="7F7F7F"/>
              </a:solidFill>
              <a:prstDash val="solid"/>
              <a:headEnd type="none" len="sm" w="sm"/>
              <a:tailEnd type="none" len="sm" w="sm"/>
            </a:ln>
          </p:spPr>
        </p:sp>
      </p:grpSp>
      <p:grpSp>
        <p:nvGrpSpPr>
          <p:cNvPr name="Group 17" id="17"/>
          <p:cNvGrpSpPr/>
          <p:nvPr/>
        </p:nvGrpSpPr>
        <p:grpSpPr>
          <a:xfrm rot="0">
            <a:off x="5231663" y="8203882"/>
            <a:ext cx="734901" cy="1254830"/>
            <a:chOff x="0" y="0"/>
            <a:chExt cx="979868" cy="1673107"/>
          </a:xfrm>
        </p:grpSpPr>
        <p:grpSp>
          <p:nvGrpSpPr>
            <p:cNvPr name="Group 18" id="18"/>
            <p:cNvGrpSpPr/>
            <p:nvPr/>
          </p:nvGrpSpPr>
          <p:grpSpPr>
            <a:xfrm rot="0">
              <a:off x="0" y="0"/>
              <a:ext cx="979868" cy="979449"/>
              <a:chOff x="0" y="0"/>
              <a:chExt cx="979868" cy="979449"/>
            </a:xfrm>
          </p:grpSpPr>
          <p:sp>
            <p:nvSpPr>
              <p:cNvPr name="Freeform 19" id="19"/>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00B0F0"/>
                </a:solidFill>
                <a:prstDash val="solid"/>
                <a:miter/>
              </a:ln>
            </p:spPr>
          </p:sp>
        </p:grpSp>
        <p:sp>
          <p:nvSpPr>
            <p:cNvPr name="AutoShape 20" id="20"/>
            <p:cNvSpPr/>
            <p:nvPr/>
          </p:nvSpPr>
          <p:spPr>
            <a:xfrm>
              <a:off x="489934" y="0"/>
              <a:ext cx="0" cy="1673107"/>
            </a:xfrm>
            <a:prstGeom prst="line">
              <a:avLst/>
            </a:prstGeom>
            <a:ln cap="rnd" w="76200">
              <a:solidFill>
                <a:srgbClr val="00B0F0"/>
              </a:solidFill>
              <a:prstDash val="solid"/>
              <a:headEnd type="none" len="sm" w="sm"/>
              <a:tailEnd type="none" len="sm" w="sm"/>
            </a:ln>
          </p:spPr>
        </p:sp>
      </p:grpSp>
      <p:grpSp>
        <p:nvGrpSpPr>
          <p:cNvPr name="Group 21" id="21"/>
          <p:cNvGrpSpPr/>
          <p:nvPr/>
        </p:nvGrpSpPr>
        <p:grpSpPr>
          <a:xfrm rot="0">
            <a:off x="8740564" y="8203882"/>
            <a:ext cx="734901" cy="1254830"/>
            <a:chOff x="0" y="0"/>
            <a:chExt cx="979868" cy="1673107"/>
          </a:xfrm>
        </p:grpSpPr>
        <p:grpSp>
          <p:nvGrpSpPr>
            <p:cNvPr name="Group 22" id="22"/>
            <p:cNvGrpSpPr/>
            <p:nvPr/>
          </p:nvGrpSpPr>
          <p:grpSpPr>
            <a:xfrm rot="0">
              <a:off x="0" y="0"/>
              <a:ext cx="979868" cy="979449"/>
              <a:chOff x="0" y="0"/>
              <a:chExt cx="979868" cy="979449"/>
            </a:xfrm>
          </p:grpSpPr>
          <p:sp>
            <p:nvSpPr>
              <p:cNvPr name="Freeform 23" id="23"/>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F3884A"/>
                </a:solidFill>
                <a:prstDash val="solid"/>
                <a:miter/>
              </a:ln>
            </p:spPr>
          </p:sp>
        </p:grpSp>
        <p:sp>
          <p:nvSpPr>
            <p:cNvPr name="AutoShape 24" id="24"/>
            <p:cNvSpPr/>
            <p:nvPr/>
          </p:nvSpPr>
          <p:spPr>
            <a:xfrm>
              <a:off x="489934" y="0"/>
              <a:ext cx="0" cy="1673107"/>
            </a:xfrm>
            <a:prstGeom prst="line">
              <a:avLst/>
            </a:prstGeom>
            <a:ln cap="rnd" w="76200">
              <a:solidFill>
                <a:srgbClr val="F3884A"/>
              </a:solidFill>
              <a:prstDash val="solid"/>
              <a:headEnd type="none" len="sm" w="sm"/>
              <a:tailEnd type="none" len="sm" w="sm"/>
            </a:ln>
          </p:spPr>
        </p:sp>
      </p:grpSp>
      <p:sp>
        <p:nvSpPr>
          <p:cNvPr name="TextBox 25" id="25"/>
          <p:cNvSpPr txBox="true"/>
          <p:nvPr/>
        </p:nvSpPr>
        <p:spPr>
          <a:xfrm rot="0">
            <a:off x="836800" y="2548509"/>
            <a:ext cx="8271215" cy="2590800"/>
          </a:xfrm>
          <a:prstGeom prst="rect">
            <a:avLst/>
          </a:prstGeom>
        </p:spPr>
        <p:txBody>
          <a:bodyPr anchor="t" rtlCol="false" tIns="0" lIns="0" bIns="0" rIns="0">
            <a:spAutoFit/>
          </a:bodyPr>
          <a:lstStyle/>
          <a:p>
            <a:pPr algn="l" marL="728441" indent="-364220" lvl="1">
              <a:lnSpc>
                <a:spcPts val="4048"/>
              </a:lnSpc>
              <a:buFont typeface="Arial"/>
              <a:buChar char="•"/>
            </a:pPr>
            <a:r>
              <a:rPr lang="en-US" sz="3373">
                <a:solidFill>
                  <a:srgbClr val="000000"/>
                </a:solidFill>
                <a:latin typeface="Calibri (MS)"/>
                <a:ea typeface="Calibri (MS)"/>
                <a:cs typeface="Calibri (MS)"/>
                <a:sym typeface="Calibri (MS)"/>
              </a:rPr>
              <a:t>Input:</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Single waveform: </a:t>
            </a:r>
          </a:p>
          <a:p>
            <a:pPr algn="l" marL="2185322" indent="-546330" lvl="3">
              <a:lnSpc>
                <a:spcPts val="4048"/>
              </a:lnSpc>
              <a:buFont typeface="Arial"/>
              <a:buChar char="￭"/>
            </a:pPr>
            <a:r>
              <a:rPr lang="en-US" sz="3373">
                <a:solidFill>
                  <a:srgbClr val="000000"/>
                </a:solidFill>
                <a:latin typeface="Calibri (MS)"/>
                <a:ea typeface="Calibri (MS)"/>
                <a:cs typeface="Calibri (MS)"/>
                <a:sym typeface="Calibri (MS)"/>
              </a:rPr>
              <a:t>P</a:t>
            </a:r>
            <a:r>
              <a:rPr lang="en-US" sz="3373">
                <a:solidFill>
                  <a:srgbClr val="000000"/>
                </a:solidFill>
                <a:latin typeface="Calibri (MS)"/>
                <a:ea typeface="Calibri (MS)"/>
                <a:cs typeface="Calibri (MS)"/>
                <a:sym typeface="Calibri (MS)"/>
              </a:rPr>
              <a:t>rojection on </a:t>
            </a:r>
            <a:r>
              <a:rPr lang="en-US" b="true" sz="3373">
                <a:solidFill>
                  <a:srgbClr val="000000"/>
                </a:solidFill>
                <a:latin typeface="Calibri (MS) Bold"/>
                <a:ea typeface="Calibri (MS) Bold"/>
                <a:cs typeface="Calibri (MS) Bold"/>
                <a:sym typeface="Calibri (MS) Bold"/>
              </a:rPr>
              <a:t>-vxB</a:t>
            </a:r>
          </a:p>
          <a:p>
            <a:pPr algn="l" marL="1456881" indent="-485627" lvl="2">
              <a:lnSpc>
                <a:spcPts val="4048"/>
              </a:lnSpc>
              <a:buFont typeface="Arial"/>
              <a:buChar char="⚬"/>
            </a:pPr>
            <a:r>
              <a:rPr lang="en-US" sz="3373">
                <a:solidFill>
                  <a:srgbClr val="000000"/>
                </a:solidFill>
                <a:latin typeface="Calibri (MS)"/>
                <a:ea typeface="Calibri (MS)"/>
                <a:cs typeface="Calibri (MS)"/>
                <a:sym typeface="Calibri (MS)"/>
              </a:rPr>
              <a:t>Initial guess: </a:t>
            </a:r>
          </a:p>
          <a:p>
            <a:pPr algn="l" marL="2185322" indent="-546330" lvl="3">
              <a:lnSpc>
                <a:spcPts val="4048"/>
              </a:lnSpc>
              <a:buFont typeface="Arial"/>
              <a:buChar char="￭"/>
            </a:pPr>
            <a:r>
              <a:rPr lang="en-US" sz="3373">
                <a:solidFill>
                  <a:srgbClr val="000000"/>
                </a:solidFill>
                <a:latin typeface="Calibri (MS)"/>
                <a:ea typeface="Calibri (MS)"/>
                <a:cs typeface="Calibri (MS)"/>
                <a:sym typeface="Calibri (MS)"/>
              </a:rPr>
              <a:t>S</a:t>
            </a:r>
            <a:r>
              <a:rPr lang="en-US" sz="3373">
                <a:solidFill>
                  <a:srgbClr val="000000"/>
                </a:solidFill>
                <a:latin typeface="Calibri (MS)"/>
                <a:ea typeface="Calibri (MS)"/>
                <a:cs typeface="Calibri (MS)"/>
                <a:sym typeface="Calibri (MS)"/>
              </a:rPr>
              <a:t>urface detector reconstruction</a:t>
            </a:r>
          </a:p>
        </p:txBody>
      </p:sp>
      <p:sp>
        <p:nvSpPr>
          <p:cNvPr name="TextBox 26" id="26"/>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4</a:t>
            </a:r>
          </a:p>
        </p:txBody>
      </p:sp>
      <p:grpSp>
        <p:nvGrpSpPr>
          <p:cNvPr name="Group 27" id="27"/>
          <p:cNvGrpSpPr/>
          <p:nvPr/>
        </p:nvGrpSpPr>
        <p:grpSpPr>
          <a:xfrm rot="0">
            <a:off x="7567512" y="8203882"/>
            <a:ext cx="734901" cy="1254830"/>
            <a:chOff x="0" y="0"/>
            <a:chExt cx="979868" cy="1673107"/>
          </a:xfrm>
        </p:grpSpPr>
        <p:grpSp>
          <p:nvGrpSpPr>
            <p:cNvPr name="Group 28" id="28"/>
            <p:cNvGrpSpPr/>
            <p:nvPr/>
          </p:nvGrpSpPr>
          <p:grpSpPr>
            <a:xfrm rot="0">
              <a:off x="0" y="0"/>
              <a:ext cx="979868" cy="979449"/>
              <a:chOff x="0" y="0"/>
              <a:chExt cx="979868" cy="979449"/>
            </a:xfrm>
          </p:grpSpPr>
          <p:sp>
            <p:nvSpPr>
              <p:cNvPr name="Freeform 29" id="29"/>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92D050"/>
                </a:solidFill>
                <a:prstDash val="solid"/>
                <a:miter/>
              </a:ln>
            </p:spPr>
          </p:sp>
        </p:grpSp>
        <p:sp>
          <p:nvSpPr>
            <p:cNvPr name="AutoShape 30" id="30"/>
            <p:cNvSpPr/>
            <p:nvPr/>
          </p:nvSpPr>
          <p:spPr>
            <a:xfrm>
              <a:off x="489934" y="30607"/>
              <a:ext cx="0" cy="1642500"/>
            </a:xfrm>
            <a:prstGeom prst="line">
              <a:avLst/>
            </a:prstGeom>
            <a:ln cap="rnd" w="76200">
              <a:solidFill>
                <a:srgbClr val="92D050"/>
              </a:solidFill>
              <a:prstDash val="solid"/>
              <a:headEnd type="none" len="sm" w="sm"/>
              <a:tailEnd type="none" len="sm" w="sm"/>
            </a:ln>
          </p:spPr>
        </p:sp>
      </p:grpSp>
    </p:spTree>
  </p:cSld>
  <p:clrMapOvr>
    <a:masterClrMapping/>
  </p:clrMapOvr>
  <p:transition spd="fast">
    <p:fade/>
  </p:transition>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521925" y="3939093"/>
            <a:ext cx="6813700" cy="5838767"/>
          </a:xfrm>
          <a:custGeom>
            <a:avLst/>
            <a:gdLst/>
            <a:ahLst/>
            <a:cxnLst/>
            <a:rect r="r" b="b" t="t" l="l"/>
            <a:pathLst>
              <a:path h="5838767" w="6813700">
                <a:moveTo>
                  <a:pt x="0" y="0"/>
                </a:moveTo>
                <a:lnTo>
                  <a:pt x="6813700" y="0"/>
                </a:lnTo>
                <a:lnTo>
                  <a:pt x="6813700" y="5838767"/>
                </a:lnTo>
                <a:lnTo>
                  <a:pt x="0" y="5838767"/>
                </a:lnTo>
                <a:lnTo>
                  <a:pt x="0" y="0"/>
                </a:lnTo>
                <a:close/>
              </a:path>
            </a:pathLst>
          </a:custGeom>
          <a:blipFill>
            <a:blip r:embed="rId3"/>
            <a:stretch>
              <a:fillRect l="0" t="0" r="0" b="0"/>
            </a:stretch>
          </a:blipFill>
        </p:spPr>
      </p:sp>
      <p:grpSp>
        <p:nvGrpSpPr>
          <p:cNvPr name="Group 3" id="3"/>
          <p:cNvGrpSpPr/>
          <p:nvPr/>
        </p:nvGrpSpPr>
        <p:grpSpPr>
          <a:xfrm rot="0">
            <a:off x="7287587" y="8204111"/>
            <a:ext cx="734901" cy="1254830"/>
            <a:chOff x="0" y="0"/>
            <a:chExt cx="979868" cy="1673107"/>
          </a:xfrm>
        </p:grpSpPr>
        <p:grpSp>
          <p:nvGrpSpPr>
            <p:cNvPr name="Group 4" id="4"/>
            <p:cNvGrpSpPr/>
            <p:nvPr/>
          </p:nvGrpSpPr>
          <p:grpSpPr>
            <a:xfrm rot="0">
              <a:off x="0" y="0"/>
              <a:ext cx="979868" cy="979449"/>
              <a:chOff x="0" y="0"/>
              <a:chExt cx="979868" cy="979449"/>
            </a:xfrm>
          </p:grpSpPr>
          <p:sp>
            <p:nvSpPr>
              <p:cNvPr name="Freeform 5" id="5"/>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7F7F7F"/>
                </a:solidFill>
                <a:prstDash val="solid"/>
                <a:miter/>
              </a:ln>
            </p:spPr>
          </p:sp>
        </p:grpSp>
        <p:sp>
          <p:nvSpPr>
            <p:cNvPr name="AutoShape 6" id="6"/>
            <p:cNvSpPr/>
            <p:nvPr/>
          </p:nvSpPr>
          <p:spPr>
            <a:xfrm>
              <a:off x="489934" y="0"/>
              <a:ext cx="0" cy="1673107"/>
            </a:xfrm>
            <a:prstGeom prst="line">
              <a:avLst/>
            </a:prstGeom>
            <a:ln cap="rnd" w="76200">
              <a:solidFill>
                <a:srgbClr val="7F7F7F"/>
              </a:solidFill>
              <a:prstDash val="solid"/>
              <a:headEnd type="none" len="sm" w="sm"/>
              <a:tailEnd type="none" len="sm" w="sm"/>
            </a:ln>
          </p:spPr>
        </p:sp>
      </p:grpSp>
      <p:grpSp>
        <p:nvGrpSpPr>
          <p:cNvPr name="Group 7" id="7"/>
          <p:cNvGrpSpPr/>
          <p:nvPr/>
        </p:nvGrpSpPr>
        <p:grpSpPr>
          <a:xfrm rot="0">
            <a:off x="8289188" y="8203882"/>
            <a:ext cx="734901" cy="1254830"/>
            <a:chOff x="0" y="0"/>
            <a:chExt cx="979868" cy="1673107"/>
          </a:xfrm>
        </p:grpSpPr>
        <p:grpSp>
          <p:nvGrpSpPr>
            <p:cNvPr name="Group 8" id="8"/>
            <p:cNvGrpSpPr/>
            <p:nvPr/>
          </p:nvGrpSpPr>
          <p:grpSpPr>
            <a:xfrm rot="0">
              <a:off x="0" y="0"/>
              <a:ext cx="979868" cy="979449"/>
              <a:chOff x="0" y="0"/>
              <a:chExt cx="979868" cy="979449"/>
            </a:xfrm>
          </p:grpSpPr>
          <p:sp>
            <p:nvSpPr>
              <p:cNvPr name="Freeform 9" id="9"/>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7F7F7F"/>
                </a:solidFill>
                <a:prstDash val="solid"/>
                <a:miter/>
              </a:ln>
            </p:spPr>
          </p:sp>
        </p:grpSp>
        <p:sp>
          <p:nvSpPr>
            <p:cNvPr name="AutoShape 10" id="10"/>
            <p:cNvSpPr/>
            <p:nvPr/>
          </p:nvSpPr>
          <p:spPr>
            <a:xfrm>
              <a:off x="489934" y="0"/>
              <a:ext cx="0" cy="1673107"/>
            </a:xfrm>
            <a:prstGeom prst="line">
              <a:avLst/>
            </a:prstGeom>
            <a:ln cap="rnd" w="76200">
              <a:solidFill>
                <a:srgbClr val="7F7F7F"/>
              </a:solidFill>
              <a:prstDash val="solid"/>
              <a:headEnd type="none" len="sm" w="sm"/>
              <a:tailEnd type="none" len="sm" w="sm"/>
            </a:ln>
          </p:spPr>
        </p:sp>
      </p:grpSp>
      <p:grpSp>
        <p:nvGrpSpPr>
          <p:cNvPr name="Group 11" id="11"/>
          <p:cNvGrpSpPr/>
          <p:nvPr/>
        </p:nvGrpSpPr>
        <p:grpSpPr>
          <a:xfrm rot="0">
            <a:off x="9224115" y="8234376"/>
            <a:ext cx="734901" cy="1254830"/>
            <a:chOff x="0" y="0"/>
            <a:chExt cx="979868" cy="1673107"/>
          </a:xfrm>
        </p:grpSpPr>
        <p:grpSp>
          <p:nvGrpSpPr>
            <p:cNvPr name="Group 12" id="12"/>
            <p:cNvGrpSpPr/>
            <p:nvPr/>
          </p:nvGrpSpPr>
          <p:grpSpPr>
            <a:xfrm rot="0">
              <a:off x="0" y="0"/>
              <a:ext cx="979868" cy="979449"/>
              <a:chOff x="0" y="0"/>
              <a:chExt cx="979868" cy="979449"/>
            </a:xfrm>
          </p:grpSpPr>
          <p:sp>
            <p:nvSpPr>
              <p:cNvPr name="Freeform 13" id="13"/>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7F7F7F"/>
                </a:solidFill>
                <a:prstDash val="solid"/>
                <a:miter/>
              </a:ln>
            </p:spPr>
          </p:sp>
        </p:grpSp>
        <p:sp>
          <p:nvSpPr>
            <p:cNvPr name="AutoShape 14" id="14"/>
            <p:cNvSpPr/>
            <p:nvPr/>
          </p:nvSpPr>
          <p:spPr>
            <a:xfrm>
              <a:off x="489934" y="83965"/>
              <a:ext cx="0" cy="1589142"/>
            </a:xfrm>
            <a:prstGeom prst="line">
              <a:avLst/>
            </a:prstGeom>
            <a:ln cap="rnd" w="76200">
              <a:solidFill>
                <a:srgbClr val="7F7F7F"/>
              </a:solidFill>
              <a:prstDash val="solid"/>
              <a:headEnd type="none" len="sm" w="sm"/>
              <a:tailEnd type="none" len="sm" w="sm"/>
            </a:ln>
          </p:spPr>
        </p:sp>
      </p:grpSp>
      <p:sp>
        <p:nvSpPr>
          <p:cNvPr name="AutoShape 15" id="15"/>
          <p:cNvSpPr/>
          <p:nvPr/>
        </p:nvSpPr>
        <p:spPr>
          <a:xfrm rot="4380">
            <a:off x="1256119" y="9459430"/>
            <a:ext cx="15718812" cy="0"/>
          </a:xfrm>
          <a:prstGeom prst="line">
            <a:avLst/>
          </a:prstGeom>
          <a:ln cap="rnd" w="19050">
            <a:solidFill>
              <a:srgbClr val="BE2E1A"/>
            </a:solidFill>
            <a:prstDash val="solid"/>
            <a:headEnd type="none" len="sm" w="sm"/>
            <a:tailEnd type="none" len="sm" w="sm"/>
          </a:ln>
        </p:spPr>
      </p:sp>
      <p:sp>
        <p:nvSpPr>
          <p:cNvPr name="AutoShape 16" id="16"/>
          <p:cNvSpPr/>
          <p:nvPr/>
        </p:nvSpPr>
        <p:spPr>
          <a:xfrm flipV="true">
            <a:off x="7655038" y="6066692"/>
            <a:ext cx="6093284" cy="2505808"/>
          </a:xfrm>
          <a:prstGeom prst="line">
            <a:avLst/>
          </a:prstGeom>
          <a:ln cap="flat" w="38100">
            <a:solidFill>
              <a:srgbClr val="7F7F7F"/>
            </a:solidFill>
            <a:prstDash val="solid"/>
            <a:headEnd type="none" len="sm" w="sm"/>
            <a:tailEnd type="none" len="sm" w="sm"/>
          </a:ln>
        </p:spPr>
      </p:sp>
      <p:sp>
        <p:nvSpPr>
          <p:cNvPr name="AutoShape 17" id="17"/>
          <p:cNvSpPr/>
          <p:nvPr/>
        </p:nvSpPr>
        <p:spPr>
          <a:xfrm flipV="true">
            <a:off x="8656639" y="6609456"/>
            <a:ext cx="4903276" cy="1963044"/>
          </a:xfrm>
          <a:prstGeom prst="line">
            <a:avLst/>
          </a:prstGeom>
          <a:ln cap="flat" w="38100">
            <a:solidFill>
              <a:srgbClr val="7F7F7F"/>
            </a:solidFill>
            <a:prstDash val="solid"/>
            <a:headEnd type="none" len="sm" w="sm"/>
            <a:tailEnd type="none" len="sm" w="sm"/>
          </a:ln>
        </p:spPr>
      </p:sp>
      <p:sp>
        <p:nvSpPr>
          <p:cNvPr name="Freeform 18" id="18"/>
          <p:cNvSpPr/>
          <p:nvPr/>
        </p:nvSpPr>
        <p:spPr>
          <a:xfrm flipH="false" flipV="false" rot="0">
            <a:off x="1256125" y="4513954"/>
            <a:ext cx="5004582" cy="4649712"/>
          </a:xfrm>
          <a:custGeom>
            <a:avLst/>
            <a:gdLst/>
            <a:ahLst/>
            <a:cxnLst/>
            <a:rect r="r" b="b" t="t" l="l"/>
            <a:pathLst>
              <a:path h="4649712" w="5004582">
                <a:moveTo>
                  <a:pt x="0" y="0"/>
                </a:moveTo>
                <a:lnTo>
                  <a:pt x="5004583" y="0"/>
                </a:lnTo>
                <a:lnTo>
                  <a:pt x="5004583" y="4649712"/>
                </a:lnTo>
                <a:lnTo>
                  <a:pt x="0" y="46497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9" id="19"/>
          <p:cNvSpPr txBox="true"/>
          <p:nvPr/>
        </p:nvSpPr>
        <p:spPr>
          <a:xfrm rot="0">
            <a:off x="1085850" y="1867186"/>
            <a:ext cx="15626534" cy="2140267"/>
          </a:xfrm>
          <a:prstGeom prst="rect">
            <a:avLst/>
          </a:prstGeom>
        </p:spPr>
        <p:txBody>
          <a:bodyPr anchor="t" rtlCol="false" tIns="0" lIns="0" bIns="0" rIns="0">
            <a:spAutoFit/>
          </a:bodyPr>
          <a:lstStyle/>
          <a:p>
            <a:pPr algn="l" marL="482485" indent="-241242" lvl="1">
              <a:lnSpc>
                <a:spcPts val="4048"/>
              </a:lnSpc>
              <a:buFont typeface="Arial"/>
              <a:buChar char="•"/>
            </a:pPr>
            <a:r>
              <a:rPr lang="en-US" sz="3373">
                <a:solidFill>
                  <a:srgbClr val="000000"/>
                </a:solidFill>
                <a:latin typeface="Calibri (MS)"/>
                <a:ea typeface="Calibri (MS)"/>
                <a:cs typeface="Calibri (MS)"/>
                <a:sym typeface="Calibri (MS)"/>
              </a:rPr>
              <a:t>Air shower projected differently due to interferometric method</a:t>
            </a:r>
          </a:p>
          <a:p>
            <a:pPr algn="l" marL="482485" indent="-241242" lvl="1">
              <a:lnSpc>
                <a:spcPts val="4048"/>
              </a:lnSpc>
              <a:buFont typeface="Arial"/>
              <a:buChar char="•"/>
            </a:pPr>
            <a:r>
              <a:rPr lang="en-US" sz="3373">
                <a:solidFill>
                  <a:srgbClr val="000000"/>
                </a:solidFill>
                <a:latin typeface="Calibri (MS)"/>
                <a:ea typeface="Calibri (MS)"/>
                <a:cs typeface="Calibri (MS)"/>
                <a:sym typeface="Calibri (MS)"/>
              </a:rPr>
              <a:t>Depending on the </a:t>
            </a:r>
            <a:r>
              <a:rPr lang="en-US" sz="3373" i="true">
                <a:solidFill>
                  <a:srgbClr val="000000"/>
                </a:solidFill>
                <a:latin typeface="Calibri (MS) Italics"/>
                <a:ea typeface="Calibri (MS) Italics"/>
                <a:cs typeface="Calibri (MS) Italics"/>
                <a:sym typeface="Calibri (MS) Italics"/>
              </a:rPr>
              <a:t>mean antenna position/barycenter/centre-of-mass</a:t>
            </a:r>
            <a:r>
              <a:rPr lang="en-US" sz="3373">
                <a:solidFill>
                  <a:srgbClr val="000000"/>
                </a:solidFill>
                <a:latin typeface="Calibri (MS)"/>
                <a:ea typeface="Calibri (MS)"/>
                <a:cs typeface="Calibri (MS)"/>
                <a:sym typeface="Calibri (MS)"/>
              </a:rPr>
              <a:t> of the antenna</a:t>
            </a:r>
          </a:p>
          <a:p>
            <a:pPr algn="l" marL="482485" indent="-241242" lvl="1">
              <a:lnSpc>
                <a:spcPts val="4048"/>
              </a:lnSpc>
              <a:buFont typeface="Arial"/>
              <a:buChar char="•"/>
            </a:pPr>
            <a:r>
              <a:rPr lang="en-US" sz="3373">
                <a:solidFill>
                  <a:srgbClr val="000000"/>
                </a:solidFill>
                <a:latin typeface="Calibri (MS)"/>
                <a:ea typeface="Calibri (MS)"/>
                <a:cs typeface="Calibri (MS)"/>
                <a:sym typeface="Calibri (MS)"/>
              </a:rPr>
              <a:t>Shower ‘pushed’ away from actual shower axis</a:t>
            </a:r>
          </a:p>
          <a:p>
            <a:pPr algn="l" marL="482485" indent="-241242" lvl="1">
              <a:lnSpc>
                <a:spcPts val="4048"/>
              </a:lnSpc>
              <a:buFont typeface="Arial"/>
              <a:buChar char="•"/>
            </a:pPr>
            <a:r>
              <a:rPr lang="en-US" sz="3373">
                <a:solidFill>
                  <a:srgbClr val="000000"/>
                </a:solidFill>
                <a:latin typeface="Calibri (MS)"/>
                <a:ea typeface="Calibri (MS)"/>
                <a:cs typeface="Calibri (MS)"/>
                <a:sym typeface="Calibri (MS)"/>
              </a:rPr>
              <a:t>Both bias in core as angle reconstruction</a:t>
            </a:r>
          </a:p>
        </p:txBody>
      </p:sp>
      <p:sp>
        <p:nvSpPr>
          <p:cNvPr name="AutoShape 20" id="20"/>
          <p:cNvSpPr/>
          <p:nvPr/>
        </p:nvSpPr>
        <p:spPr>
          <a:xfrm flipV="true">
            <a:off x="9591565" y="6938550"/>
            <a:ext cx="3968350" cy="1633950"/>
          </a:xfrm>
          <a:prstGeom prst="line">
            <a:avLst/>
          </a:prstGeom>
          <a:ln cap="flat" w="38100">
            <a:solidFill>
              <a:srgbClr val="7F7F7F"/>
            </a:solidFill>
            <a:prstDash val="solid"/>
            <a:headEnd type="none" len="sm" w="sm"/>
            <a:tailEnd type="none" len="sm" w="sm"/>
          </a:ln>
        </p:spPr>
      </p:sp>
      <p:sp>
        <p:nvSpPr>
          <p:cNvPr name="Freeform 21" id="21"/>
          <p:cNvSpPr/>
          <p:nvPr/>
        </p:nvSpPr>
        <p:spPr>
          <a:xfrm flipH="false" flipV="false" rot="0">
            <a:off x="11709670" y="3641078"/>
            <a:ext cx="5580959" cy="5936758"/>
          </a:xfrm>
          <a:custGeom>
            <a:avLst/>
            <a:gdLst/>
            <a:ahLst/>
            <a:cxnLst/>
            <a:rect r="r" b="b" t="t" l="l"/>
            <a:pathLst>
              <a:path h="5936758" w="5580959">
                <a:moveTo>
                  <a:pt x="0" y="0"/>
                </a:moveTo>
                <a:lnTo>
                  <a:pt x="5580959" y="0"/>
                </a:lnTo>
                <a:lnTo>
                  <a:pt x="5580959" y="5936757"/>
                </a:lnTo>
                <a:lnTo>
                  <a:pt x="0" y="5936757"/>
                </a:lnTo>
                <a:lnTo>
                  <a:pt x="0" y="0"/>
                </a:lnTo>
                <a:close/>
              </a:path>
            </a:pathLst>
          </a:custGeom>
          <a:blipFill>
            <a:blip r:embed="rId7"/>
            <a:stretch>
              <a:fillRect l="0" t="0" r="0" b="0"/>
            </a:stretch>
          </a:blipFill>
        </p:spPr>
      </p:sp>
      <p:sp>
        <p:nvSpPr>
          <p:cNvPr name="Freeform 22" id="22"/>
          <p:cNvSpPr/>
          <p:nvPr/>
        </p:nvSpPr>
        <p:spPr>
          <a:xfrm flipH="false" flipV="false" rot="2432359">
            <a:off x="1245282" y="5930180"/>
            <a:ext cx="829635" cy="273025"/>
          </a:xfrm>
          <a:custGeom>
            <a:avLst/>
            <a:gdLst/>
            <a:ahLst/>
            <a:cxnLst/>
            <a:rect r="r" b="b" t="t" l="l"/>
            <a:pathLst>
              <a:path h="273025" w="829635">
                <a:moveTo>
                  <a:pt x="0" y="0"/>
                </a:moveTo>
                <a:lnTo>
                  <a:pt x="829634" y="0"/>
                </a:lnTo>
                <a:lnTo>
                  <a:pt x="829634" y="273025"/>
                </a:lnTo>
                <a:lnTo>
                  <a:pt x="0" y="27302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3" id="23"/>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Biases</a:t>
            </a:r>
          </a:p>
        </p:txBody>
      </p:sp>
      <p:sp>
        <p:nvSpPr>
          <p:cNvPr name="TextBox 24" id="24"/>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40</a:t>
            </a:r>
          </a:p>
        </p:txBody>
      </p:sp>
      <p:sp>
        <p:nvSpPr>
          <p:cNvPr name="TextBox 25" id="25"/>
          <p:cNvSpPr txBox="true"/>
          <p:nvPr/>
        </p:nvSpPr>
        <p:spPr>
          <a:xfrm rot="0">
            <a:off x="346776" y="4390129"/>
            <a:ext cx="3880888" cy="1113846"/>
          </a:xfrm>
          <a:prstGeom prst="rect">
            <a:avLst/>
          </a:prstGeom>
        </p:spPr>
        <p:txBody>
          <a:bodyPr anchor="t" rtlCol="false" tIns="0" lIns="0" bIns="0" rIns="0">
            <a:spAutoFit/>
          </a:bodyPr>
          <a:lstStyle/>
          <a:p>
            <a:pPr algn="l">
              <a:lnSpc>
                <a:spcPts val="4231"/>
              </a:lnSpc>
              <a:spcBef>
                <a:spcPct val="0"/>
              </a:spcBef>
            </a:pPr>
            <a:r>
              <a:rPr lang="en-US" sz="3022">
                <a:solidFill>
                  <a:srgbClr val="000000"/>
                </a:solidFill>
                <a:latin typeface="Calibri (MS)"/>
                <a:ea typeface="Calibri (MS)"/>
                <a:cs typeface="Calibri (MS)"/>
                <a:sym typeface="Calibri (MS)"/>
              </a:rPr>
              <a:t>Coordinate system for mean antenna position</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302172" y="672084"/>
            <a:ext cx="5770969" cy="119001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Biases – Simulations </a:t>
            </a:r>
          </a:p>
        </p:txBody>
      </p:sp>
      <p:sp>
        <p:nvSpPr>
          <p:cNvPr name="TextBox 3" id="3"/>
          <p:cNvSpPr txBox="true"/>
          <p:nvPr/>
        </p:nvSpPr>
        <p:spPr>
          <a:xfrm rot="0">
            <a:off x="837248" y="2698966"/>
            <a:ext cx="15626534" cy="7396324"/>
          </a:xfrm>
          <a:prstGeom prst="rect">
            <a:avLst/>
          </a:prstGeom>
        </p:spPr>
        <p:txBody>
          <a:bodyPr anchor="t" rtlCol="false" tIns="0" lIns="0" bIns="0" rIns="0">
            <a:spAutoFit/>
          </a:bodyPr>
          <a:lstStyle/>
          <a:p>
            <a:pPr algn="l" marL="482762" indent="-241381" lvl="1">
              <a:lnSpc>
                <a:spcPts val="4048"/>
              </a:lnSpc>
              <a:buFont typeface="Arial"/>
              <a:buChar char="•"/>
            </a:pPr>
            <a:r>
              <a:rPr lang="en-US" sz="3373">
                <a:solidFill>
                  <a:srgbClr val="000000"/>
                </a:solidFill>
                <a:latin typeface="Calibri (MS)"/>
                <a:ea typeface="Calibri (MS)"/>
                <a:cs typeface="Calibri (MS)"/>
                <a:sym typeface="Calibri (MS)"/>
              </a:rPr>
              <a:t>Compared to MC</a:t>
            </a:r>
          </a:p>
          <a:p>
            <a:pPr algn="l" marL="482762" indent="-241381" lvl="1">
              <a:lnSpc>
                <a:spcPts val="3643"/>
              </a:lnSpc>
            </a:pPr>
          </a:p>
        </p:txBody>
      </p:sp>
      <p:grpSp>
        <p:nvGrpSpPr>
          <p:cNvPr name="Group 4" id="4"/>
          <p:cNvGrpSpPr/>
          <p:nvPr/>
        </p:nvGrpSpPr>
        <p:grpSpPr>
          <a:xfrm rot="0">
            <a:off x="503304" y="3960447"/>
            <a:ext cx="6136481" cy="4613739"/>
            <a:chOff x="0" y="0"/>
            <a:chExt cx="8181975" cy="6151651"/>
          </a:xfrm>
        </p:grpSpPr>
        <p:sp>
          <p:nvSpPr>
            <p:cNvPr name="Freeform 5" id="5"/>
            <p:cNvSpPr/>
            <p:nvPr/>
          </p:nvSpPr>
          <p:spPr>
            <a:xfrm flipH="false" flipV="false" rot="0">
              <a:off x="0" y="0"/>
              <a:ext cx="8181975" cy="6151626"/>
            </a:xfrm>
            <a:custGeom>
              <a:avLst/>
              <a:gdLst/>
              <a:ahLst/>
              <a:cxnLst/>
              <a:rect r="r" b="b" t="t" l="l"/>
              <a:pathLst>
                <a:path h="6151626" w="8181975">
                  <a:moveTo>
                    <a:pt x="0" y="0"/>
                  </a:moveTo>
                  <a:lnTo>
                    <a:pt x="8181975" y="0"/>
                  </a:lnTo>
                  <a:lnTo>
                    <a:pt x="8181975" y="6151626"/>
                  </a:lnTo>
                  <a:lnTo>
                    <a:pt x="0" y="6151626"/>
                  </a:lnTo>
                  <a:lnTo>
                    <a:pt x="0" y="0"/>
                  </a:lnTo>
                  <a:close/>
                </a:path>
              </a:pathLst>
            </a:custGeom>
            <a:blipFill>
              <a:blip r:embed="rId3"/>
              <a:stretch>
                <a:fillRect l="0" t="0" r="0" b="0"/>
              </a:stretch>
            </a:blipFill>
          </p:spPr>
        </p:sp>
      </p:grpSp>
      <p:sp>
        <p:nvSpPr>
          <p:cNvPr name="AutoShape 6" id="6"/>
          <p:cNvSpPr/>
          <p:nvPr/>
        </p:nvSpPr>
        <p:spPr>
          <a:xfrm flipV="true">
            <a:off x="2478061" y="5652653"/>
            <a:ext cx="373095" cy="749238"/>
          </a:xfrm>
          <a:prstGeom prst="line">
            <a:avLst/>
          </a:prstGeom>
          <a:ln cap="rnd" w="38100">
            <a:solidFill>
              <a:srgbClr val="000000"/>
            </a:solidFill>
            <a:prstDash val="solid"/>
            <a:headEnd type="none" len="sm" w="sm"/>
            <a:tailEnd type="none" len="sm" w="sm"/>
          </a:ln>
        </p:spPr>
      </p:sp>
      <p:grpSp>
        <p:nvGrpSpPr>
          <p:cNvPr name="Group 7" id="7"/>
          <p:cNvGrpSpPr/>
          <p:nvPr/>
        </p:nvGrpSpPr>
        <p:grpSpPr>
          <a:xfrm rot="0">
            <a:off x="6605407" y="934336"/>
            <a:ext cx="5842968" cy="4661659"/>
            <a:chOff x="0" y="0"/>
            <a:chExt cx="7790624" cy="6215545"/>
          </a:xfrm>
        </p:grpSpPr>
        <p:grpSp>
          <p:nvGrpSpPr>
            <p:cNvPr name="Group 8" id="8"/>
            <p:cNvGrpSpPr/>
            <p:nvPr/>
          </p:nvGrpSpPr>
          <p:grpSpPr>
            <a:xfrm rot="0">
              <a:off x="0" y="0"/>
              <a:ext cx="7790624" cy="6215545"/>
              <a:chOff x="0" y="0"/>
              <a:chExt cx="7790624" cy="6215545"/>
            </a:xfrm>
          </p:grpSpPr>
          <p:sp>
            <p:nvSpPr>
              <p:cNvPr name="Freeform 9" id="9"/>
              <p:cNvSpPr/>
              <p:nvPr/>
            </p:nvSpPr>
            <p:spPr>
              <a:xfrm flipH="false" flipV="false" rot="0">
                <a:off x="0" y="0"/>
                <a:ext cx="7790561" cy="6215507"/>
              </a:xfrm>
              <a:custGeom>
                <a:avLst/>
                <a:gdLst/>
                <a:ahLst/>
                <a:cxnLst/>
                <a:rect r="r" b="b" t="t" l="l"/>
                <a:pathLst>
                  <a:path h="6215507" w="7790561">
                    <a:moveTo>
                      <a:pt x="0" y="0"/>
                    </a:moveTo>
                    <a:lnTo>
                      <a:pt x="7790561" y="0"/>
                    </a:lnTo>
                    <a:lnTo>
                      <a:pt x="7790561" y="6215507"/>
                    </a:lnTo>
                    <a:lnTo>
                      <a:pt x="0" y="6215507"/>
                    </a:lnTo>
                    <a:lnTo>
                      <a:pt x="0" y="0"/>
                    </a:lnTo>
                    <a:close/>
                  </a:path>
                </a:pathLst>
              </a:custGeom>
              <a:blipFill>
                <a:blip r:embed="rId4"/>
                <a:stretch>
                  <a:fillRect l="0" t="0" r="0" b="0"/>
                </a:stretch>
              </a:blipFill>
            </p:spPr>
          </p:sp>
        </p:grpSp>
        <p:grpSp>
          <p:nvGrpSpPr>
            <p:cNvPr name="Group 10" id="10"/>
            <p:cNvGrpSpPr/>
            <p:nvPr/>
          </p:nvGrpSpPr>
          <p:grpSpPr>
            <a:xfrm rot="0">
              <a:off x="2611352" y="125819"/>
              <a:ext cx="2567921" cy="304387"/>
              <a:chOff x="0" y="0"/>
              <a:chExt cx="507244" cy="60126"/>
            </a:xfrm>
          </p:grpSpPr>
          <p:sp>
            <p:nvSpPr>
              <p:cNvPr name="Freeform 11" id="11"/>
              <p:cNvSpPr/>
              <p:nvPr/>
            </p:nvSpPr>
            <p:spPr>
              <a:xfrm flipH="false" flipV="false" rot="0">
                <a:off x="0" y="0"/>
                <a:ext cx="507244" cy="60126"/>
              </a:xfrm>
              <a:custGeom>
                <a:avLst/>
                <a:gdLst/>
                <a:ahLst/>
                <a:cxnLst/>
                <a:rect r="r" b="b" t="t" l="l"/>
                <a:pathLst>
                  <a:path h="60126" w="507244">
                    <a:moveTo>
                      <a:pt x="0" y="0"/>
                    </a:moveTo>
                    <a:lnTo>
                      <a:pt x="507244" y="0"/>
                    </a:lnTo>
                    <a:lnTo>
                      <a:pt x="507244" y="60126"/>
                    </a:lnTo>
                    <a:lnTo>
                      <a:pt x="0" y="60126"/>
                    </a:lnTo>
                    <a:close/>
                  </a:path>
                </a:pathLst>
              </a:custGeom>
              <a:solidFill>
                <a:srgbClr val="FFFFFF"/>
              </a:solidFill>
            </p:spPr>
          </p:sp>
          <p:sp>
            <p:nvSpPr>
              <p:cNvPr name="TextBox 12" id="12"/>
              <p:cNvSpPr txBox="true"/>
              <p:nvPr/>
            </p:nvSpPr>
            <p:spPr>
              <a:xfrm>
                <a:off x="0" y="-28575"/>
                <a:ext cx="507244" cy="88701"/>
              </a:xfrm>
              <a:prstGeom prst="rect">
                <a:avLst/>
              </a:prstGeom>
            </p:spPr>
            <p:txBody>
              <a:bodyPr anchor="ctr" rtlCol="false" tIns="50800" lIns="50800" bIns="50800" rIns="50800"/>
              <a:lstStyle/>
              <a:p>
                <a:pPr algn="ctr">
                  <a:lnSpc>
                    <a:spcPts val="2520"/>
                  </a:lnSpc>
                </a:pPr>
              </a:p>
            </p:txBody>
          </p:sp>
        </p:grpSp>
      </p:grpSp>
      <p:sp>
        <p:nvSpPr>
          <p:cNvPr name="TextBox 13" id="13"/>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41</a:t>
            </a:r>
          </a:p>
        </p:txBody>
      </p:sp>
      <p:grpSp>
        <p:nvGrpSpPr>
          <p:cNvPr name="Group 14" id="14"/>
          <p:cNvGrpSpPr/>
          <p:nvPr/>
        </p:nvGrpSpPr>
        <p:grpSpPr>
          <a:xfrm rot="0">
            <a:off x="12448375" y="795099"/>
            <a:ext cx="5842968" cy="4762586"/>
            <a:chOff x="0" y="0"/>
            <a:chExt cx="7790624" cy="6350114"/>
          </a:xfrm>
        </p:grpSpPr>
        <p:grpSp>
          <p:nvGrpSpPr>
            <p:cNvPr name="Group 15" id="15"/>
            <p:cNvGrpSpPr/>
            <p:nvPr/>
          </p:nvGrpSpPr>
          <p:grpSpPr>
            <a:xfrm rot="0">
              <a:off x="0" y="0"/>
              <a:ext cx="7790624" cy="6350114"/>
              <a:chOff x="0" y="0"/>
              <a:chExt cx="7790624" cy="6350114"/>
            </a:xfrm>
          </p:grpSpPr>
          <p:sp>
            <p:nvSpPr>
              <p:cNvPr name="Freeform 16" id="16"/>
              <p:cNvSpPr/>
              <p:nvPr/>
            </p:nvSpPr>
            <p:spPr>
              <a:xfrm flipH="false" flipV="false" rot="0">
                <a:off x="0" y="0"/>
                <a:ext cx="7790688" cy="6350127"/>
              </a:xfrm>
              <a:custGeom>
                <a:avLst/>
                <a:gdLst/>
                <a:ahLst/>
                <a:cxnLst/>
                <a:rect r="r" b="b" t="t" l="l"/>
                <a:pathLst>
                  <a:path h="6350127" w="7790688">
                    <a:moveTo>
                      <a:pt x="0" y="0"/>
                    </a:moveTo>
                    <a:lnTo>
                      <a:pt x="7790688" y="0"/>
                    </a:lnTo>
                    <a:lnTo>
                      <a:pt x="7790688" y="6350127"/>
                    </a:lnTo>
                    <a:lnTo>
                      <a:pt x="0" y="6350127"/>
                    </a:lnTo>
                    <a:lnTo>
                      <a:pt x="0" y="0"/>
                    </a:lnTo>
                    <a:close/>
                  </a:path>
                </a:pathLst>
              </a:custGeom>
              <a:blipFill>
                <a:blip r:embed="rId5"/>
                <a:stretch>
                  <a:fillRect l="0" t="0" r="0" b="0"/>
                </a:stretch>
              </a:blipFill>
            </p:spPr>
          </p:sp>
        </p:grpSp>
        <p:grpSp>
          <p:nvGrpSpPr>
            <p:cNvPr name="Group 17" id="17"/>
            <p:cNvGrpSpPr/>
            <p:nvPr/>
          </p:nvGrpSpPr>
          <p:grpSpPr>
            <a:xfrm rot="0">
              <a:off x="2611352" y="121174"/>
              <a:ext cx="2567921" cy="304387"/>
              <a:chOff x="0" y="0"/>
              <a:chExt cx="507244" cy="60126"/>
            </a:xfrm>
          </p:grpSpPr>
          <p:sp>
            <p:nvSpPr>
              <p:cNvPr name="Freeform 18" id="18"/>
              <p:cNvSpPr/>
              <p:nvPr/>
            </p:nvSpPr>
            <p:spPr>
              <a:xfrm flipH="false" flipV="false" rot="0">
                <a:off x="0" y="0"/>
                <a:ext cx="507244" cy="60126"/>
              </a:xfrm>
              <a:custGeom>
                <a:avLst/>
                <a:gdLst/>
                <a:ahLst/>
                <a:cxnLst/>
                <a:rect r="r" b="b" t="t" l="l"/>
                <a:pathLst>
                  <a:path h="60126" w="507244">
                    <a:moveTo>
                      <a:pt x="0" y="0"/>
                    </a:moveTo>
                    <a:lnTo>
                      <a:pt x="507244" y="0"/>
                    </a:lnTo>
                    <a:lnTo>
                      <a:pt x="507244" y="60126"/>
                    </a:lnTo>
                    <a:lnTo>
                      <a:pt x="0" y="60126"/>
                    </a:lnTo>
                    <a:close/>
                  </a:path>
                </a:pathLst>
              </a:custGeom>
              <a:solidFill>
                <a:srgbClr val="FFFFFF"/>
              </a:solidFill>
            </p:spPr>
          </p:sp>
          <p:sp>
            <p:nvSpPr>
              <p:cNvPr name="TextBox 19" id="19"/>
              <p:cNvSpPr txBox="true"/>
              <p:nvPr/>
            </p:nvSpPr>
            <p:spPr>
              <a:xfrm>
                <a:off x="0" y="-28575"/>
                <a:ext cx="507244" cy="88701"/>
              </a:xfrm>
              <a:prstGeom prst="rect">
                <a:avLst/>
              </a:prstGeom>
            </p:spPr>
            <p:txBody>
              <a:bodyPr anchor="ctr" rtlCol="false" tIns="50800" lIns="50800" bIns="50800" rIns="50800"/>
              <a:lstStyle/>
              <a:p>
                <a:pPr algn="ctr">
                  <a:lnSpc>
                    <a:spcPts val="2520"/>
                  </a:lnSpc>
                </a:pPr>
              </a:p>
            </p:txBody>
          </p:sp>
        </p:grpSp>
      </p:grpSp>
      <p:grpSp>
        <p:nvGrpSpPr>
          <p:cNvPr name="Group 20" id="20"/>
          <p:cNvGrpSpPr/>
          <p:nvPr/>
        </p:nvGrpSpPr>
        <p:grpSpPr>
          <a:xfrm rot="0">
            <a:off x="6605407" y="5557685"/>
            <a:ext cx="5842968" cy="4704769"/>
            <a:chOff x="0" y="0"/>
            <a:chExt cx="7790624" cy="6273025"/>
          </a:xfrm>
        </p:grpSpPr>
        <p:grpSp>
          <p:nvGrpSpPr>
            <p:cNvPr name="Group 21" id="21"/>
            <p:cNvGrpSpPr/>
            <p:nvPr/>
          </p:nvGrpSpPr>
          <p:grpSpPr>
            <a:xfrm rot="0">
              <a:off x="0" y="0"/>
              <a:ext cx="7790624" cy="6273025"/>
              <a:chOff x="0" y="0"/>
              <a:chExt cx="7790624" cy="6273025"/>
            </a:xfrm>
          </p:grpSpPr>
          <p:sp>
            <p:nvSpPr>
              <p:cNvPr name="Freeform 22" id="22"/>
              <p:cNvSpPr/>
              <p:nvPr/>
            </p:nvSpPr>
            <p:spPr>
              <a:xfrm flipH="false" flipV="false" rot="0">
                <a:off x="0" y="0"/>
                <a:ext cx="7790688" cy="6273038"/>
              </a:xfrm>
              <a:custGeom>
                <a:avLst/>
                <a:gdLst/>
                <a:ahLst/>
                <a:cxnLst/>
                <a:rect r="r" b="b" t="t" l="l"/>
                <a:pathLst>
                  <a:path h="6273038" w="7790688">
                    <a:moveTo>
                      <a:pt x="0" y="0"/>
                    </a:moveTo>
                    <a:lnTo>
                      <a:pt x="7790688" y="0"/>
                    </a:lnTo>
                    <a:lnTo>
                      <a:pt x="7790688" y="6273038"/>
                    </a:lnTo>
                    <a:lnTo>
                      <a:pt x="0" y="6273038"/>
                    </a:lnTo>
                    <a:lnTo>
                      <a:pt x="0" y="0"/>
                    </a:lnTo>
                    <a:close/>
                  </a:path>
                </a:pathLst>
              </a:custGeom>
              <a:blipFill>
                <a:blip r:embed="rId6"/>
                <a:stretch>
                  <a:fillRect l="0" t="0" r="0" b="0"/>
                </a:stretch>
              </a:blipFill>
            </p:spPr>
          </p:sp>
        </p:grpSp>
        <p:grpSp>
          <p:nvGrpSpPr>
            <p:cNvPr name="Group 23" id="23"/>
            <p:cNvGrpSpPr/>
            <p:nvPr/>
          </p:nvGrpSpPr>
          <p:grpSpPr>
            <a:xfrm rot="0">
              <a:off x="2634271" y="126623"/>
              <a:ext cx="2567921" cy="304387"/>
              <a:chOff x="0" y="0"/>
              <a:chExt cx="507244" cy="60126"/>
            </a:xfrm>
          </p:grpSpPr>
          <p:sp>
            <p:nvSpPr>
              <p:cNvPr name="Freeform 24" id="24"/>
              <p:cNvSpPr/>
              <p:nvPr/>
            </p:nvSpPr>
            <p:spPr>
              <a:xfrm flipH="false" flipV="false" rot="0">
                <a:off x="0" y="0"/>
                <a:ext cx="507244" cy="60126"/>
              </a:xfrm>
              <a:custGeom>
                <a:avLst/>
                <a:gdLst/>
                <a:ahLst/>
                <a:cxnLst/>
                <a:rect r="r" b="b" t="t" l="l"/>
                <a:pathLst>
                  <a:path h="60126" w="507244">
                    <a:moveTo>
                      <a:pt x="0" y="0"/>
                    </a:moveTo>
                    <a:lnTo>
                      <a:pt x="507244" y="0"/>
                    </a:lnTo>
                    <a:lnTo>
                      <a:pt x="507244" y="60126"/>
                    </a:lnTo>
                    <a:lnTo>
                      <a:pt x="0" y="60126"/>
                    </a:lnTo>
                    <a:close/>
                  </a:path>
                </a:pathLst>
              </a:custGeom>
              <a:solidFill>
                <a:srgbClr val="FFFFFF"/>
              </a:solidFill>
            </p:spPr>
          </p:sp>
          <p:sp>
            <p:nvSpPr>
              <p:cNvPr name="TextBox 25" id="25"/>
              <p:cNvSpPr txBox="true"/>
              <p:nvPr/>
            </p:nvSpPr>
            <p:spPr>
              <a:xfrm>
                <a:off x="0" y="-28575"/>
                <a:ext cx="507244" cy="88701"/>
              </a:xfrm>
              <a:prstGeom prst="rect">
                <a:avLst/>
              </a:prstGeom>
            </p:spPr>
            <p:txBody>
              <a:bodyPr anchor="ctr" rtlCol="false" tIns="50800" lIns="50800" bIns="50800" rIns="50800"/>
              <a:lstStyle/>
              <a:p>
                <a:pPr algn="ctr">
                  <a:lnSpc>
                    <a:spcPts val="2520"/>
                  </a:lnSpc>
                </a:pPr>
              </a:p>
            </p:txBody>
          </p:sp>
        </p:grpSp>
      </p:grpSp>
      <p:grpSp>
        <p:nvGrpSpPr>
          <p:cNvPr name="Group 26" id="26"/>
          <p:cNvGrpSpPr/>
          <p:nvPr/>
        </p:nvGrpSpPr>
        <p:grpSpPr>
          <a:xfrm rot="0">
            <a:off x="12448375" y="5595995"/>
            <a:ext cx="5842968" cy="4691215"/>
            <a:chOff x="0" y="0"/>
            <a:chExt cx="7790624" cy="6254953"/>
          </a:xfrm>
        </p:grpSpPr>
        <p:grpSp>
          <p:nvGrpSpPr>
            <p:cNvPr name="Group 27" id="27"/>
            <p:cNvGrpSpPr/>
            <p:nvPr/>
          </p:nvGrpSpPr>
          <p:grpSpPr>
            <a:xfrm rot="0">
              <a:off x="0" y="0"/>
              <a:ext cx="7790624" cy="6254953"/>
              <a:chOff x="0" y="0"/>
              <a:chExt cx="7790624" cy="6254953"/>
            </a:xfrm>
          </p:grpSpPr>
          <p:sp>
            <p:nvSpPr>
              <p:cNvPr name="Freeform 28" id="28"/>
              <p:cNvSpPr/>
              <p:nvPr/>
            </p:nvSpPr>
            <p:spPr>
              <a:xfrm flipH="false" flipV="false" rot="0">
                <a:off x="0" y="0"/>
                <a:ext cx="7790561" cy="6255004"/>
              </a:xfrm>
              <a:custGeom>
                <a:avLst/>
                <a:gdLst/>
                <a:ahLst/>
                <a:cxnLst/>
                <a:rect r="r" b="b" t="t" l="l"/>
                <a:pathLst>
                  <a:path h="6255004" w="7790561">
                    <a:moveTo>
                      <a:pt x="0" y="0"/>
                    </a:moveTo>
                    <a:lnTo>
                      <a:pt x="7790561" y="0"/>
                    </a:lnTo>
                    <a:lnTo>
                      <a:pt x="7790561" y="6255004"/>
                    </a:lnTo>
                    <a:lnTo>
                      <a:pt x="0" y="6255004"/>
                    </a:lnTo>
                    <a:lnTo>
                      <a:pt x="0" y="0"/>
                    </a:lnTo>
                    <a:close/>
                  </a:path>
                </a:pathLst>
              </a:custGeom>
              <a:blipFill>
                <a:blip r:embed="rId7"/>
                <a:stretch>
                  <a:fillRect l="0" t="0" r="0" b="0"/>
                </a:stretch>
              </a:blipFill>
            </p:spPr>
          </p:sp>
        </p:grpSp>
        <p:grpSp>
          <p:nvGrpSpPr>
            <p:cNvPr name="Group 29" id="29"/>
            <p:cNvGrpSpPr/>
            <p:nvPr/>
          </p:nvGrpSpPr>
          <p:grpSpPr>
            <a:xfrm rot="0">
              <a:off x="2611352" y="139044"/>
              <a:ext cx="2567921" cy="304387"/>
              <a:chOff x="0" y="0"/>
              <a:chExt cx="507244" cy="60126"/>
            </a:xfrm>
          </p:grpSpPr>
          <p:sp>
            <p:nvSpPr>
              <p:cNvPr name="Freeform 30" id="30"/>
              <p:cNvSpPr/>
              <p:nvPr/>
            </p:nvSpPr>
            <p:spPr>
              <a:xfrm flipH="false" flipV="false" rot="0">
                <a:off x="0" y="0"/>
                <a:ext cx="507244" cy="60126"/>
              </a:xfrm>
              <a:custGeom>
                <a:avLst/>
                <a:gdLst/>
                <a:ahLst/>
                <a:cxnLst/>
                <a:rect r="r" b="b" t="t" l="l"/>
                <a:pathLst>
                  <a:path h="60126" w="507244">
                    <a:moveTo>
                      <a:pt x="0" y="0"/>
                    </a:moveTo>
                    <a:lnTo>
                      <a:pt x="507244" y="0"/>
                    </a:lnTo>
                    <a:lnTo>
                      <a:pt x="507244" y="60126"/>
                    </a:lnTo>
                    <a:lnTo>
                      <a:pt x="0" y="60126"/>
                    </a:lnTo>
                    <a:close/>
                  </a:path>
                </a:pathLst>
              </a:custGeom>
              <a:solidFill>
                <a:srgbClr val="FFFFFF"/>
              </a:solidFill>
            </p:spPr>
          </p:sp>
          <p:sp>
            <p:nvSpPr>
              <p:cNvPr name="TextBox 31" id="31"/>
              <p:cNvSpPr txBox="true"/>
              <p:nvPr/>
            </p:nvSpPr>
            <p:spPr>
              <a:xfrm>
                <a:off x="0" y="-28575"/>
                <a:ext cx="507244" cy="88701"/>
              </a:xfrm>
              <a:prstGeom prst="rect">
                <a:avLst/>
              </a:prstGeom>
            </p:spPr>
            <p:txBody>
              <a:bodyPr anchor="ctr" rtlCol="false" tIns="50800" lIns="50800" bIns="50800" rIns="50800"/>
              <a:lstStyle/>
              <a:p>
                <a:pPr algn="ctr">
                  <a:lnSpc>
                    <a:spcPts val="2520"/>
                  </a:lnSpc>
                </a:pPr>
              </a:p>
            </p:txBody>
          </p:sp>
        </p:grpSp>
      </p:gr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302172" y="672084"/>
            <a:ext cx="5770969" cy="119001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Biases – Data </a:t>
            </a:r>
          </a:p>
        </p:txBody>
      </p:sp>
      <p:sp>
        <p:nvSpPr>
          <p:cNvPr name="TextBox 3" id="3"/>
          <p:cNvSpPr txBox="true"/>
          <p:nvPr/>
        </p:nvSpPr>
        <p:spPr>
          <a:xfrm rot="0">
            <a:off x="837248" y="1795424"/>
            <a:ext cx="15626534" cy="1054410"/>
          </a:xfrm>
          <a:prstGeom prst="rect">
            <a:avLst/>
          </a:prstGeom>
        </p:spPr>
        <p:txBody>
          <a:bodyPr anchor="t" rtlCol="false" tIns="0" lIns="0" bIns="0" rIns="0">
            <a:spAutoFit/>
          </a:bodyPr>
          <a:lstStyle/>
          <a:p>
            <a:pPr algn="l" marL="482762" indent="-241381" lvl="1">
              <a:lnSpc>
                <a:spcPts val="4048"/>
              </a:lnSpc>
              <a:buFont typeface="Arial"/>
              <a:buChar char="•"/>
            </a:pPr>
            <a:r>
              <a:rPr lang="en-US" sz="3373">
                <a:solidFill>
                  <a:srgbClr val="000000"/>
                </a:solidFill>
                <a:latin typeface="Calibri (MS)"/>
                <a:ea typeface="Calibri (MS)"/>
                <a:cs typeface="Calibri (MS)"/>
                <a:sym typeface="Calibri (MS)"/>
              </a:rPr>
              <a:t>Compared to SD</a:t>
            </a:r>
          </a:p>
          <a:p>
            <a:pPr algn="l" marL="482762" indent="-241381" lvl="1">
              <a:lnSpc>
                <a:spcPts val="3643"/>
              </a:lnSpc>
            </a:pPr>
          </a:p>
        </p:txBody>
      </p:sp>
      <p:grpSp>
        <p:nvGrpSpPr>
          <p:cNvPr name="Group 4" id="4"/>
          <p:cNvGrpSpPr/>
          <p:nvPr/>
        </p:nvGrpSpPr>
        <p:grpSpPr>
          <a:xfrm rot="0">
            <a:off x="5531101" y="467116"/>
            <a:ext cx="6380121" cy="4914671"/>
            <a:chOff x="0" y="0"/>
            <a:chExt cx="8506828" cy="6552895"/>
          </a:xfrm>
        </p:grpSpPr>
        <p:sp>
          <p:nvSpPr>
            <p:cNvPr name="Freeform 5" id="5"/>
            <p:cNvSpPr/>
            <p:nvPr/>
          </p:nvSpPr>
          <p:spPr>
            <a:xfrm flipH="false" flipV="false" rot="0">
              <a:off x="0" y="0"/>
              <a:ext cx="8506841" cy="6552946"/>
            </a:xfrm>
            <a:custGeom>
              <a:avLst/>
              <a:gdLst/>
              <a:ahLst/>
              <a:cxnLst/>
              <a:rect r="r" b="b" t="t" l="l"/>
              <a:pathLst>
                <a:path h="6552946" w="8506841">
                  <a:moveTo>
                    <a:pt x="0" y="0"/>
                  </a:moveTo>
                  <a:lnTo>
                    <a:pt x="8506841" y="0"/>
                  </a:lnTo>
                  <a:lnTo>
                    <a:pt x="8506841" y="6552946"/>
                  </a:lnTo>
                  <a:lnTo>
                    <a:pt x="0" y="6552946"/>
                  </a:lnTo>
                  <a:lnTo>
                    <a:pt x="0" y="0"/>
                  </a:lnTo>
                  <a:close/>
                </a:path>
              </a:pathLst>
            </a:custGeom>
            <a:blipFill>
              <a:blip r:embed="rId3"/>
              <a:stretch>
                <a:fillRect l="0" t="0" r="0" b="0"/>
              </a:stretch>
            </a:blipFill>
          </p:spPr>
        </p:sp>
      </p:grpSp>
      <p:grpSp>
        <p:nvGrpSpPr>
          <p:cNvPr name="Group 6" id="6"/>
          <p:cNvGrpSpPr/>
          <p:nvPr/>
        </p:nvGrpSpPr>
        <p:grpSpPr>
          <a:xfrm rot="0">
            <a:off x="11911222" y="384381"/>
            <a:ext cx="6380121" cy="4851216"/>
            <a:chOff x="0" y="0"/>
            <a:chExt cx="8506828" cy="6468288"/>
          </a:xfrm>
        </p:grpSpPr>
        <p:sp>
          <p:nvSpPr>
            <p:cNvPr name="Freeform 7" id="7"/>
            <p:cNvSpPr/>
            <p:nvPr/>
          </p:nvSpPr>
          <p:spPr>
            <a:xfrm flipH="false" flipV="false" rot="0">
              <a:off x="0" y="0"/>
              <a:ext cx="8506841" cy="6468237"/>
            </a:xfrm>
            <a:custGeom>
              <a:avLst/>
              <a:gdLst/>
              <a:ahLst/>
              <a:cxnLst/>
              <a:rect r="r" b="b" t="t" l="l"/>
              <a:pathLst>
                <a:path h="6468237" w="8506841">
                  <a:moveTo>
                    <a:pt x="0" y="0"/>
                  </a:moveTo>
                  <a:lnTo>
                    <a:pt x="8506841" y="0"/>
                  </a:lnTo>
                  <a:lnTo>
                    <a:pt x="8506841" y="6468237"/>
                  </a:lnTo>
                  <a:lnTo>
                    <a:pt x="0" y="6468237"/>
                  </a:lnTo>
                  <a:lnTo>
                    <a:pt x="0" y="0"/>
                  </a:lnTo>
                  <a:close/>
                </a:path>
              </a:pathLst>
            </a:custGeom>
            <a:blipFill>
              <a:blip r:embed="rId4"/>
              <a:stretch>
                <a:fillRect l="0" t="0" r="0" b="0"/>
              </a:stretch>
            </a:blipFill>
          </p:spPr>
        </p:sp>
      </p:grpSp>
      <p:grpSp>
        <p:nvGrpSpPr>
          <p:cNvPr name="Group 8" id="8"/>
          <p:cNvGrpSpPr/>
          <p:nvPr/>
        </p:nvGrpSpPr>
        <p:grpSpPr>
          <a:xfrm rot="0">
            <a:off x="5531101" y="5381787"/>
            <a:ext cx="6330677" cy="4892554"/>
            <a:chOff x="0" y="0"/>
            <a:chExt cx="8440903" cy="6523406"/>
          </a:xfrm>
        </p:grpSpPr>
        <p:sp>
          <p:nvSpPr>
            <p:cNvPr name="Freeform 9" id="9"/>
            <p:cNvSpPr/>
            <p:nvPr/>
          </p:nvSpPr>
          <p:spPr>
            <a:xfrm flipH="false" flipV="false" rot="0">
              <a:off x="0" y="0"/>
              <a:ext cx="8440928" cy="6523355"/>
            </a:xfrm>
            <a:custGeom>
              <a:avLst/>
              <a:gdLst/>
              <a:ahLst/>
              <a:cxnLst/>
              <a:rect r="r" b="b" t="t" l="l"/>
              <a:pathLst>
                <a:path h="6523355" w="8440928">
                  <a:moveTo>
                    <a:pt x="0" y="0"/>
                  </a:moveTo>
                  <a:lnTo>
                    <a:pt x="8440928" y="0"/>
                  </a:lnTo>
                  <a:lnTo>
                    <a:pt x="8440928" y="6523355"/>
                  </a:lnTo>
                  <a:lnTo>
                    <a:pt x="0" y="6523355"/>
                  </a:lnTo>
                  <a:lnTo>
                    <a:pt x="0" y="0"/>
                  </a:lnTo>
                  <a:close/>
                </a:path>
              </a:pathLst>
            </a:custGeom>
            <a:blipFill>
              <a:blip r:embed="rId5"/>
              <a:stretch>
                <a:fillRect l="0" t="0" r="0" b="0"/>
              </a:stretch>
            </a:blipFill>
          </p:spPr>
        </p:sp>
      </p:grpSp>
      <p:grpSp>
        <p:nvGrpSpPr>
          <p:cNvPr name="Group 10" id="10"/>
          <p:cNvGrpSpPr/>
          <p:nvPr/>
        </p:nvGrpSpPr>
        <p:grpSpPr>
          <a:xfrm rot="0">
            <a:off x="11861768" y="5381787"/>
            <a:ext cx="6380121" cy="4846691"/>
            <a:chOff x="0" y="0"/>
            <a:chExt cx="8506828" cy="6462255"/>
          </a:xfrm>
        </p:grpSpPr>
        <p:sp>
          <p:nvSpPr>
            <p:cNvPr name="Freeform 11" id="11"/>
            <p:cNvSpPr/>
            <p:nvPr/>
          </p:nvSpPr>
          <p:spPr>
            <a:xfrm flipH="false" flipV="false" rot="0">
              <a:off x="0" y="0"/>
              <a:ext cx="8506841" cy="6462268"/>
            </a:xfrm>
            <a:custGeom>
              <a:avLst/>
              <a:gdLst/>
              <a:ahLst/>
              <a:cxnLst/>
              <a:rect r="r" b="b" t="t" l="l"/>
              <a:pathLst>
                <a:path h="6462268" w="8506841">
                  <a:moveTo>
                    <a:pt x="0" y="0"/>
                  </a:moveTo>
                  <a:lnTo>
                    <a:pt x="8506841" y="0"/>
                  </a:lnTo>
                  <a:lnTo>
                    <a:pt x="8506841" y="6462268"/>
                  </a:lnTo>
                  <a:lnTo>
                    <a:pt x="0" y="6462268"/>
                  </a:lnTo>
                  <a:lnTo>
                    <a:pt x="0" y="0"/>
                  </a:lnTo>
                  <a:close/>
                </a:path>
              </a:pathLst>
            </a:custGeom>
            <a:blipFill>
              <a:blip r:embed="rId6"/>
              <a:stretch>
                <a:fillRect l="0" t="0" r="0" b="0"/>
              </a:stretch>
            </a:blipFill>
          </p:spPr>
        </p:sp>
      </p:grpSp>
      <p:sp>
        <p:nvSpPr>
          <p:cNvPr name="TextBox 12" id="12"/>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42</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X</a:t>
            </a:r>
            <a:r>
              <a:rPr lang="en-US" sz="5693" b="true">
                <a:solidFill>
                  <a:srgbClr val="BE2E1A"/>
                </a:solidFill>
                <a:latin typeface="Calibri (MS) Bold"/>
                <a:ea typeface="Calibri (MS) Bold"/>
                <a:cs typeface="Calibri (MS) Bold"/>
                <a:sym typeface="Calibri (MS) Bold"/>
              </a:rPr>
              <a:t>max</a:t>
            </a:r>
            <a:r>
              <a:rPr lang="en-US" sz="5693" b="true">
                <a:solidFill>
                  <a:srgbClr val="BE2E1A"/>
                </a:solidFill>
                <a:latin typeface="Calibri (MS) Bold"/>
                <a:ea typeface="Calibri (MS) Bold"/>
                <a:cs typeface="Calibri (MS) Bold"/>
                <a:sym typeface="Calibri (MS) Bold"/>
              </a:rPr>
              <a:t> reconstruction</a:t>
            </a:r>
          </a:p>
        </p:txBody>
      </p:sp>
      <p:sp>
        <p:nvSpPr>
          <p:cNvPr name="TextBox 3" id="3"/>
          <p:cNvSpPr txBox="true"/>
          <p:nvPr/>
        </p:nvSpPr>
        <p:spPr>
          <a:xfrm rot="0">
            <a:off x="837247" y="1867186"/>
            <a:ext cx="5532247" cy="3435660"/>
          </a:xfrm>
          <a:prstGeom prst="rect">
            <a:avLst/>
          </a:prstGeom>
        </p:spPr>
        <p:txBody>
          <a:bodyPr anchor="t" rtlCol="false" tIns="0" lIns="0" bIns="0" rIns="0">
            <a:spAutoFit/>
          </a:bodyPr>
          <a:lstStyle/>
          <a:p>
            <a:pPr algn="l" marL="482762" indent="-241381" lvl="1">
              <a:lnSpc>
                <a:spcPts val="4048"/>
              </a:lnSpc>
              <a:buFont typeface="Arial"/>
              <a:buChar char="•"/>
            </a:pPr>
            <a:r>
              <a:rPr lang="en-US" sz="3373">
                <a:solidFill>
                  <a:srgbClr val="000000"/>
                </a:solidFill>
                <a:latin typeface="Calibri (MS)"/>
                <a:ea typeface="Calibri (MS)"/>
                <a:cs typeface="Calibri (MS)"/>
                <a:sym typeface="Calibri (MS)"/>
              </a:rPr>
              <a:t>Get X</a:t>
            </a:r>
            <a:r>
              <a:rPr lang="en-US" sz="3373">
                <a:solidFill>
                  <a:srgbClr val="000000"/>
                </a:solidFill>
                <a:latin typeface="Calibri (MS)"/>
                <a:ea typeface="Calibri (MS)"/>
                <a:cs typeface="Calibri (MS)"/>
                <a:sym typeface="Calibri (MS)"/>
              </a:rPr>
              <a:t>RIT</a:t>
            </a:r>
            <a:r>
              <a:rPr lang="en-US" sz="3373">
                <a:solidFill>
                  <a:srgbClr val="000000"/>
                </a:solidFill>
                <a:latin typeface="Calibri (MS)"/>
                <a:ea typeface="Calibri (MS)"/>
                <a:cs typeface="Calibri (MS)"/>
                <a:sym typeface="Calibri (MS)"/>
              </a:rPr>
              <a:t> from reconstruction</a:t>
            </a:r>
          </a:p>
          <a:p>
            <a:pPr algn="l" marL="964818" indent="-321606" lvl="2">
              <a:lnSpc>
                <a:spcPts val="3643"/>
              </a:lnSpc>
              <a:buFont typeface="Arial"/>
              <a:buChar char="⚬"/>
            </a:pPr>
            <a:r>
              <a:rPr lang="en-US" sz="3373">
                <a:solidFill>
                  <a:srgbClr val="000000"/>
                </a:solidFill>
                <a:latin typeface="Calibri (MS)"/>
                <a:ea typeface="Calibri (MS)"/>
                <a:cs typeface="Calibri (MS)"/>
                <a:sym typeface="Calibri (MS)"/>
              </a:rPr>
              <a:t>Not the same as X</a:t>
            </a:r>
            <a:r>
              <a:rPr lang="en-US" sz="3373">
                <a:solidFill>
                  <a:srgbClr val="000000"/>
                </a:solidFill>
                <a:latin typeface="Calibri (MS)"/>
                <a:ea typeface="Calibri (MS)"/>
                <a:cs typeface="Calibri (MS)"/>
                <a:sym typeface="Calibri (MS)"/>
              </a:rPr>
              <a:t>max</a:t>
            </a:r>
            <a:r>
              <a:rPr lang="en-US" sz="3373">
                <a:solidFill>
                  <a:srgbClr val="000000"/>
                </a:solidFill>
                <a:latin typeface="Calibri (MS)"/>
                <a:ea typeface="Calibri (MS)"/>
                <a:cs typeface="Calibri (MS)"/>
                <a:sym typeface="Calibri (MS)"/>
              </a:rPr>
              <a:t>!</a:t>
            </a:r>
          </a:p>
          <a:p>
            <a:pPr algn="l" marL="482762" indent="-241381" lvl="1">
              <a:lnSpc>
                <a:spcPts val="4048"/>
              </a:lnSpc>
              <a:buFont typeface="Arial"/>
              <a:buChar char="•"/>
            </a:pPr>
            <a:r>
              <a:rPr lang="en-US" sz="3373">
                <a:solidFill>
                  <a:srgbClr val="000000"/>
                </a:solidFill>
                <a:latin typeface="Calibri (MS)"/>
                <a:ea typeface="Calibri (MS)"/>
                <a:cs typeface="Calibri (MS)"/>
                <a:sym typeface="Calibri (MS)"/>
              </a:rPr>
              <a:t>Conversion dependent on:</a:t>
            </a:r>
          </a:p>
          <a:p>
            <a:pPr algn="l" marL="964818" indent="-321606" lvl="2">
              <a:lnSpc>
                <a:spcPts val="3643"/>
              </a:lnSpc>
              <a:buFont typeface="Arial"/>
              <a:buChar char="⚬"/>
            </a:pPr>
            <a:r>
              <a:rPr lang="en-US" sz="3373">
                <a:solidFill>
                  <a:srgbClr val="000000"/>
                </a:solidFill>
                <a:latin typeface="Calibri (MS)"/>
                <a:ea typeface="Calibri (MS)"/>
                <a:cs typeface="Calibri (MS)"/>
                <a:sym typeface="Calibri (MS)"/>
              </a:rPr>
              <a:t>Zenith angle</a:t>
            </a:r>
          </a:p>
          <a:p>
            <a:pPr algn="l" marL="964818" indent="-321606" lvl="2">
              <a:lnSpc>
                <a:spcPts val="3643"/>
              </a:lnSpc>
              <a:buFont typeface="Arial"/>
              <a:buChar char="⚬"/>
            </a:pPr>
            <a:r>
              <a:rPr lang="en-US" sz="3373">
                <a:solidFill>
                  <a:srgbClr val="000000"/>
                </a:solidFill>
                <a:latin typeface="Calibri (MS)"/>
                <a:ea typeface="Calibri (MS)"/>
                <a:cs typeface="Calibri (MS)"/>
                <a:sym typeface="Calibri (MS)"/>
              </a:rPr>
              <a:t>Antenna layout</a:t>
            </a:r>
          </a:p>
          <a:p>
            <a:pPr algn="l" marL="482762" indent="-241381" lvl="1">
              <a:lnSpc>
                <a:spcPts val="4048"/>
              </a:lnSpc>
              <a:buFont typeface="Arial"/>
              <a:buChar char="•"/>
            </a:pPr>
            <a:r>
              <a:rPr lang="en-US" sz="3373">
                <a:solidFill>
                  <a:srgbClr val="000000"/>
                </a:solidFill>
                <a:latin typeface="Calibri (MS)"/>
                <a:ea typeface="Calibri (MS)"/>
                <a:cs typeface="Calibri (MS)"/>
                <a:sym typeface="Calibri (MS)"/>
              </a:rPr>
              <a:t>Difficult for AERA</a:t>
            </a:r>
          </a:p>
          <a:p>
            <a:pPr algn="l" marL="964818" indent="-321606" lvl="2">
              <a:lnSpc>
                <a:spcPts val="3643"/>
              </a:lnSpc>
              <a:buFont typeface="Arial"/>
              <a:buChar char="⚬"/>
            </a:pPr>
            <a:r>
              <a:rPr lang="en-US" sz="3373">
                <a:solidFill>
                  <a:srgbClr val="000000"/>
                </a:solidFill>
                <a:latin typeface="Calibri (MS)"/>
                <a:ea typeface="Calibri (MS)"/>
                <a:cs typeface="Calibri (MS)"/>
                <a:sym typeface="Calibri (MS)"/>
              </a:rPr>
              <a:t>Irregular grid</a:t>
            </a:r>
          </a:p>
        </p:txBody>
      </p:sp>
      <p:grpSp>
        <p:nvGrpSpPr>
          <p:cNvPr name="Group 4" id="4"/>
          <p:cNvGrpSpPr/>
          <p:nvPr/>
        </p:nvGrpSpPr>
        <p:grpSpPr>
          <a:xfrm rot="0">
            <a:off x="12464726" y="5649708"/>
            <a:ext cx="5683843" cy="4396757"/>
            <a:chOff x="0" y="0"/>
            <a:chExt cx="12957238" cy="10023119"/>
          </a:xfrm>
        </p:grpSpPr>
        <p:sp>
          <p:nvSpPr>
            <p:cNvPr name="Freeform 5" id="5"/>
            <p:cNvSpPr/>
            <p:nvPr/>
          </p:nvSpPr>
          <p:spPr>
            <a:xfrm flipH="false" flipV="false" rot="0">
              <a:off x="0" y="0"/>
              <a:ext cx="12957175" cy="10023094"/>
            </a:xfrm>
            <a:custGeom>
              <a:avLst/>
              <a:gdLst/>
              <a:ahLst/>
              <a:cxnLst/>
              <a:rect r="r" b="b" t="t" l="l"/>
              <a:pathLst>
                <a:path h="10023094" w="12957175">
                  <a:moveTo>
                    <a:pt x="0" y="0"/>
                  </a:moveTo>
                  <a:lnTo>
                    <a:pt x="12957175" y="0"/>
                  </a:lnTo>
                  <a:lnTo>
                    <a:pt x="12957175" y="10023094"/>
                  </a:lnTo>
                  <a:lnTo>
                    <a:pt x="0" y="10023094"/>
                  </a:lnTo>
                  <a:lnTo>
                    <a:pt x="0" y="0"/>
                  </a:lnTo>
                  <a:close/>
                </a:path>
              </a:pathLst>
            </a:custGeom>
            <a:blipFill>
              <a:blip r:embed="rId3"/>
              <a:stretch>
                <a:fillRect l="0" t="0" r="0" b="0"/>
              </a:stretch>
            </a:blipFill>
          </p:spPr>
        </p:sp>
      </p:grpSp>
      <p:grpSp>
        <p:nvGrpSpPr>
          <p:cNvPr name="Group 6" id="6"/>
          <p:cNvGrpSpPr/>
          <p:nvPr/>
        </p:nvGrpSpPr>
        <p:grpSpPr>
          <a:xfrm rot="0">
            <a:off x="12952531" y="401948"/>
            <a:ext cx="4921647" cy="4476920"/>
            <a:chOff x="0" y="0"/>
            <a:chExt cx="12262701" cy="11154626"/>
          </a:xfrm>
        </p:grpSpPr>
        <p:sp>
          <p:nvSpPr>
            <p:cNvPr name="Freeform 7" id="7"/>
            <p:cNvSpPr/>
            <p:nvPr/>
          </p:nvSpPr>
          <p:spPr>
            <a:xfrm flipH="false" flipV="false" rot="0">
              <a:off x="0" y="0"/>
              <a:ext cx="12262739" cy="11154664"/>
            </a:xfrm>
            <a:custGeom>
              <a:avLst/>
              <a:gdLst/>
              <a:ahLst/>
              <a:cxnLst/>
              <a:rect r="r" b="b" t="t" l="l"/>
              <a:pathLst>
                <a:path h="11154664" w="12262739">
                  <a:moveTo>
                    <a:pt x="0" y="0"/>
                  </a:moveTo>
                  <a:lnTo>
                    <a:pt x="12262739" y="0"/>
                  </a:lnTo>
                  <a:lnTo>
                    <a:pt x="12262739" y="11154664"/>
                  </a:lnTo>
                  <a:lnTo>
                    <a:pt x="0" y="11154664"/>
                  </a:lnTo>
                  <a:lnTo>
                    <a:pt x="0" y="0"/>
                  </a:lnTo>
                  <a:close/>
                </a:path>
              </a:pathLst>
            </a:custGeom>
            <a:blipFill>
              <a:blip r:embed="rId4"/>
              <a:stretch>
                <a:fillRect l="0" t="0" r="0" b="0"/>
              </a:stretch>
            </a:blipFill>
          </p:spPr>
        </p:sp>
      </p:grpSp>
      <p:graphicFrame>
        <p:nvGraphicFramePr>
          <p:cNvPr name="Table 8" id="8"/>
          <p:cNvGraphicFramePr>
            <a:graphicFrameLocks noGrp="true"/>
          </p:cNvGraphicFramePr>
          <p:nvPr/>
        </p:nvGraphicFramePr>
        <p:xfrm>
          <a:off x="14742574" y="5017095"/>
          <a:ext cx="3131604" cy="285750"/>
        </p:xfrm>
        <a:graphic>
          <a:graphicData uri="http://schemas.openxmlformats.org/drawingml/2006/table">
            <a:tbl>
              <a:tblPr/>
              <a:tblGrid>
                <a:gridCol w="3131604"/>
              </a:tblGrid>
              <a:tr h="285750">
                <a:tc>
                  <a:txBody>
                    <a:bodyPr anchor="t" rtlCol="false"/>
                    <a:lstStyle/>
                    <a:p>
                      <a:pPr algn="l">
                        <a:lnSpc>
                          <a:spcPts val="1320"/>
                        </a:lnSpc>
                        <a:defRPr/>
                      </a:pPr>
                      <a:r>
                        <a:rPr lang="en-US" sz="1100" u="sng">
                          <a:solidFill>
                            <a:srgbClr val="0000FF"/>
                          </a:solidFill>
                          <a:latin typeface="Arial"/>
                          <a:ea typeface="Arial"/>
                          <a:cs typeface="Arial"/>
                          <a:sym typeface="Arial"/>
                          <a:hlinkClick r:id="rId5" tooltip="https://doi.org/10.48550/arXiv.2006.10348"/>
                        </a:rPr>
                        <a:t>https://doi.org/10.48550/arXiv.2006.10348</a:t>
                      </a:r>
                      <a:endParaRPr lang="en-US" sz="1100"/>
                    </a:p>
                  </a:txBody>
                  <a:tcPr marL="31054" marR="31054" marT="31054" marB="31054"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FFFF"/>
                    </a:solidFill>
                  </a:tcPr>
                </a:tc>
              </a:tr>
            </a:tbl>
          </a:graphicData>
        </a:graphic>
      </p:graphicFrame>
      <p:sp>
        <p:nvSpPr>
          <p:cNvPr name="Freeform 9" id="9"/>
          <p:cNvSpPr/>
          <p:nvPr/>
        </p:nvSpPr>
        <p:spPr>
          <a:xfrm flipH="false" flipV="false" rot="0">
            <a:off x="5926690" y="3384768"/>
            <a:ext cx="5739590" cy="5558612"/>
          </a:xfrm>
          <a:custGeom>
            <a:avLst/>
            <a:gdLst/>
            <a:ahLst/>
            <a:cxnLst/>
            <a:rect r="r" b="b" t="t" l="l"/>
            <a:pathLst>
              <a:path h="5558612" w="5739590">
                <a:moveTo>
                  <a:pt x="0" y="0"/>
                </a:moveTo>
                <a:lnTo>
                  <a:pt x="5739590" y="0"/>
                </a:lnTo>
                <a:lnTo>
                  <a:pt x="5739590" y="5558612"/>
                </a:lnTo>
                <a:lnTo>
                  <a:pt x="0" y="5558612"/>
                </a:lnTo>
                <a:lnTo>
                  <a:pt x="0" y="0"/>
                </a:lnTo>
                <a:close/>
              </a:path>
            </a:pathLst>
          </a:custGeom>
          <a:blipFill>
            <a:blip r:embed="rId6"/>
            <a:stretch>
              <a:fillRect l="0" t="0" r="0" b="0"/>
            </a:stretch>
          </a:blipFill>
        </p:spPr>
      </p:sp>
      <p:sp>
        <p:nvSpPr>
          <p:cNvPr name="Freeform 10" id="10"/>
          <p:cNvSpPr/>
          <p:nvPr/>
        </p:nvSpPr>
        <p:spPr>
          <a:xfrm flipH="false" flipV="false" rot="0">
            <a:off x="8170601" y="6218235"/>
            <a:ext cx="327415" cy="310777"/>
          </a:xfrm>
          <a:custGeom>
            <a:avLst/>
            <a:gdLst/>
            <a:ahLst/>
            <a:cxnLst/>
            <a:rect r="r" b="b" t="t" l="l"/>
            <a:pathLst>
              <a:path h="310777" w="327415">
                <a:moveTo>
                  <a:pt x="0" y="0"/>
                </a:moveTo>
                <a:lnTo>
                  <a:pt x="327414" y="0"/>
                </a:lnTo>
                <a:lnTo>
                  <a:pt x="327414" y="310777"/>
                </a:lnTo>
                <a:lnTo>
                  <a:pt x="0" y="310777"/>
                </a:lnTo>
                <a:lnTo>
                  <a:pt x="0" y="0"/>
                </a:lnTo>
                <a:close/>
              </a:path>
            </a:pathLst>
          </a:custGeom>
          <a:blipFill>
            <a:blip r:embed="rId7"/>
            <a:stretch>
              <a:fillRect l="0" t="0" r="0" b="0"/>
            </a:stretch>
          </a:blipFill>
        </p:spPr>
      </p:sp>
      <p:sp>
        <p:nvSpPr>
          <p:cNvPr name="TextBox 11" id="11"/>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43</a:t>
            </a:r>
          </a:p>
        </p:txBody>
      </p:sp>
      <p:sp>
        <p:nvSpPr>
          <p:cNvPr name="TextBox 12" id="12"/>
          <p:cNvSpPr txBox="true"/>
          <p:nvPr/>
        </p:nvSpPr>
        <p:spPr>
          <a:xfrm rot="1288512">
            <a:off x="7134180" y="8428888"/>
            <a:ext cx="576104" cy="344805"/>
          </a:xfrm>
          <a:prstGeom prst="rect">
            <a:avLst/>
          </a:prstGeom>
        </p:spPr>
        <p:txBody>
          <a:bodyPr anchor="t" rtlCol="false" tIns="0" lIns="0" bIns="0" rIns="0">
            <a:spAutoFit/>
          </a:bodyPr>
          <a:lstStyle/>
          <a:p>
            <a:pPr algn="ctr">
              <a:lnSpc>
                <a:spcPts val="2520"/>
              </a:lnSpc>
              <a:spcBef>
                <a:spcPct val="0"/>
              </a:spcBef>
            </a:pPr>
            <a:r>
              <a:rPr lang="en-US" sz="1800">
                <a:solidFill>
                  <a:srgbClr val="000000"/>
                </a:solidFill>
                <a:latin typeface="Calibri (MS)"/>
                <a:ea typeface="Calibri (MS)"/>
                <a:cs typeface="Calibri (MS)"/>
                <a:sym typeface="Calibri (MS)"/>
              </a:rPr>
              <a:t>x (km)</a:t>
            </a:r>
          </a:p>
        </p:txBody>
      </p:sp>
      <p:sp>
        <p:nvSpPr>
          <p:cNvPr name="TextBox 13" id="13"/>
          <p:cNvSpPr txBox="true"/>
          <p:nvPr/>
        </p:nvSpPr>
        <p:spPr>
          <a:xfrm rot="-3025521">
            <a:off x="10523495" y="7802848"/>
            <a:ext cx="784065" cy="344805"/>
          </a:xfrm>
          <a:prstGeom prst="rect">
            <a:avLst/>
          </a:prstGeom>
        </p:spPr>
        <p:txBody>
          <a:bodyPr anchor="t" rtlCol="false" tIns="0" lIns="0" bIns="0" rIns="0">
            <a:spAutoFit/>
          </a:bodyPr>
          <a:lstStyle/>
          <a:p>
            <a:pPr algn="ctr">
              <a:lnSpc>
                <a:spcPts val="2520"/>
              </a:lnSpc>
              <a:spcBef>
                <a:spcPct val="0"/>
              </a:spcBef>
            </a:pPr>
            <a:r>
              <a:rPr lang="en-US" sz="1800">
                <a:solidFill>
                  <a:srgbClr val="000000"/>
                </a:solidFill>
                <a:latin typeface="Calibri (MS)"/>
                <a:ea typeface="Calibri (MS)"/>
                <a:cs typeface="Calibri (MS)"/>
                <a:sym typeface="Calibri (MS)"/>
              </a:rPr>
              <a:t>y (km)</a:t>
            </a:r>
          </a:p>
        </p:txBody>
      </p:sp>
      <p:sp>
        <p:nvSpPr>
          <p:cNvPr name="TextBox 14" id="14"/>
          <p:cNvSpPr txBox="true"/>
          <p:nvPr/>
        </p:nvSpPr>
        <p:spPr>
          <a:xfrm rot="5400000">
            <a:off x="11484750" y="5771089"/>
            <a:ext cx="784065" cy="344805"/>
          </a:xfrm>
          <a:prstGeom prst="rect">
            <a:avLst/>
          </a:prstGeom>
        </p:spPr>
        <p:txBody>
          <a:bodyPr anchor="t" rtlCol="false" tIns="0" lIns="0" bIns="0" rIns="0">
            <a:spAutoFit/>
          </a:bodyPr>
          <a:lstStyle/>
          <a:p>
            <a:pPr algn="ctr">
              <a:lnSpc>
                <a:spcPts val="2520"/>
              </a:lnSpc>
              <a:spcBef>
                <a:spcPct val="0"/>
              </a:spcBef>
            </a:pPr>
            <a:r>
              <a:rPr lang="en-US" sz="1800">
                <a:solidFill>
                  <a:srgbClr val="000000"/>
                </a:solidFill>
                <a:latin typeface="Calibri (MS)"/>
                <a:ea typeface="Calibri (MS)"/>
                <a:cs typeface="Calibri (MS)"/>
                <a:sym typeface="Calibri (MS)"/>
              </a:rPr>
              <a:t>z (km)</a:t>
            </a:r>
          </a:p>
        </p:txBody>
      </p:sp>
    </p:spTree>
  </p:cSld>
  <p:clrMapOvr>
    <a:masterClrMapping/>
  </p:clrMapOvr>
  <p:transition spd="fast">
    <p:fade/>
  </p:transition>
</p:sld>
</file>

<file path=ppt/slides/slide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X</a:t>
            </a:r>
            <a:r>
              <a:rPr lang="en-US" sz="5693" b="true">
                <a:solidFill>
                  <a:srgbClr val="BE2E1A"/>
                </a:solidFill>
                <a:latin typeface="Calibri (MS) Bold"/>
                <a:ea typeface="Calibri (MS) Bold"/>
                <a:cs typeface="Calibri (MS) Bold"/>
                <a:sym typeface="Calibri (MS) Bold"/>
              </a:rPr>
              <a:t>RIT</a:t>
            </a:r>
          </a:p>
        </p:txBody>
      </p:sp>
      <p:sp>
        <p:nvSpPr>
          <p:cNvPr name="Freeform 3" id="3"/>
          <p:cNvSpPr/>
          <p:nvPr/>
        </p:nvSpPr>
        <p:spPr>
          <a:xfrm flipH="false" flipV="false" rot="0">
            <a:off x="9716512" y="2592414"/>
            <a:ext cx="8279092" cy="6346288"/>
          </a:xfrm>
          <a:custGeom>
            <a:avLst/>
            <a:gdLst/>
            <a:ahLst/>
            <a:cxnLst/>
            <a:rect r="r" b="b" t="t" l="l"/>
            <a:pathLst>
              <a:path h="6346288" w="8279092">
                <a:moveTo>
                  <a:pt x="0" y="0"/>
                </a:moveTo>
                <a:lnTo>
                  <a:pt x="8279091" y="0"/>
                </a:lnTo>
                <a:lnTo>
                  <a:pt x="8279091" y="6346289"/>
                </a:lnTo>
                <a:lnTo>
                  <a:pt x="0" y="6346289"/>
                </a:lnTo>
                <a:lnTo>
                  <a:pt x="0" y="0"/>
                </a:lnTo>
                <a:close/>
              </a:path>
            </a:pathLst>
          </a:custGeom>
          <a:blipFill>
            <a:blip r:embed="rId3">
              <a:extLst>
                <a:ext uri="{96DAC541-7B7A-43D3-8B79-37D633B846F1}">
                  <asvg:svgBlip xmlns:asvg="http://schemas.microsoft.com/office/drawing/2016/SVG/main" r:embed="rId4"/>
                </a:ext>
              </a:extLst>
            </a:blip>
            <a:stretch>
              <a:fillRect l="-49" t="0" r="-49" b="0"/>
            </a:stretch>
          </a:blipFill>
        </p:spPr>
      </p:sp>
      <p:grpSp>
        <p:nvGrpSpPr>
          <p:cNvPr name="Group 4" id="4"/>
          <p:cNvGrpSpPr/>
          <p:nvPr/>
        </p:nvGrpSpPr>
        <p:grpSpPr>
          <a:xfrm rot="0">
            <a:off x="3337000" y="5539930"/>
            <a:ext cx="6095800" cy="4506535"/>
            <a:chOff x="0" y="0"/>
            <a:chExt cx="8127733" cy="6008713"/>
          </a:xfrm>
        </p:grpSpPr>
        <p:sp>
          <p:nvSpPr>
            <p:cNvPr name="Freeform 5" id="5"/>
            <p:cNvSpPr/>
            <p:nvPr/>
          </p:nvSpPr>
          <p:spPr>
            <a:xfrm flipH="false" flipV="false" rot="0">
              <a:off x="0" y="0"/>
              <a:ext cx="8127746" cy="6008751"/>
            </a:xfrm>
            <a:custGeom>
              <a:avLst/>
              <a:gdLst/>
              <a:ahLst/>
              <a:cxnLst/>
              <a:rect r="r" b="b" t="t" l="l"/>
              <a:pathLst>
                <a:path h="6008751" w="8127746">
                  <a:moveTo>
                    <a:pt x="0" y="0"/>
                  </a:moveTo>
                  <a:lnTo>
                    <a:pt x="8127746" y="0"/>
                  </a:lnTo>
                  <a:lnTo>
                    <a:pt x="8127746" y="6008751"/>
                  </a:lnTo>
                  <a:lnTo>
                    <a:pt x="0" y="6008751"/>
                  </a:lnTo>
                  <a:lnTo>
                    <a:pt x="0" y="0"/>
                  </a:lnTo>
                  <a:close/>
                </a:path>
              </a:pathLst>
            </a:custGeom>
            <a:blipFill>
              <a:blip r:embed="rId5"/>
              <a:stretch>
                <a:fillRect l="0" t="-89" r="0" b="-88"/>
              </a:stretch>
            </a:blipFill>
          </p:spPr>
        </p:sp>
      </p:grpSp>
      <p:sp>
        <p:nvSpPr>
          <p:cNvPr name="Freeform 6" id="6"/>
          <p:cNvSpPr/>
          <p:nvPr/>
        </p:nvSpPr>
        <p:spPr>
          <a:xfrm flipH="false" flipV="false" rot="0">
            <a:off x="3965021" y="5682615"/>
            <a:ext cx="5112344" cy="3784292"/>
          </a:xfrm>
          <a:custGeom>
            <a:avLst/>
            <a:gdLst/>
            <a:ahLst/>
            <a:cxnLst/>
            <a:rect r="r" b="b" t="t" l="l"/>
            <a:pathLst>
              <a:path h="3784292" w="5112344">
                <a:moveTo>
                  <a:pt x="0" y="0"/>
                </a:moveTo>
                <a:lnTo>
                  <a:pt x="5112344" y="0"/>
                </a:lnTo>
                <a:lnTo>
                  <a:pt x="5112344" y="3784292"/>
                </a:lnTo>
                <a:lnTo>
                  <a:pt x="0" y="37842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4443462" y="6464246"/>
            <a:ext cx="1921535" cy="1287523"/>
          </a:xfrm>
          <a:custGeom>
            <a:avLst/>
            <a:gdLst/>
            <a:ahLst/>
            <a:cxnLst/>
            <a:rect r="r" b="b" t="t" l="l"/>
            <a:pathLst>
              <a:path h="1287523" w="1921535">
                <a:moveTo>
                  <a:pt x="0" y="0"/>
                </a:moveTo>
                <a:lnTo>
                  <a:pt x="1921535" y="0"/>
                </a:lnTo>
                <a:lnTo>
                  <a:pt x="1921535" y="1287523"/>
                </a:lnTo>
                <a:lnTo>
                  <a:pt x="0" y="128752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8" id="8"/>
          <p:cNvGrpSpPr/>
          <p:nvPr/>
        </p:nvGrpSpPr>
        <p:grpSpPr>
          <a:xfrm rot="0">
            <a:off x="3897327" y="5608482"/>
            <a:ext cx="5260619" cy="3913232"/>
            <a:chOff x="0" y="0"/>
            <a:chExt cx="7014159" cy="5217643"/>
          </a:xfrm>
        </p:grpSpPr>
        <p:sp>
          <p:nvSpPr>
            <p:cNvPr name="Freeform 9" id="9"/>
            <p:cNvSpPr/>
            <p:nvPr/>
          </p:nvSpPr>
          <p:spPr>
            <a:xfrm flipH="false" flipV="false" rot="0">
              <a:off x="0" y="0"/>
              <a:ext cx="7014210" cy="5217668"/>
            </a:xfrm>
            <a:custGeom>
              <a:avLst/>
              <a:gdLst/>
              <a:ahLst/>
              <a:cxnLst/>
              <a:rect r="r" b="b" t="t" l="l"/>
              <a:pathLst>
                <a:path h="5217668" w="7014210">
                  <a:moveTo>
                    <a:pt x="0" y="0"/>
                  </a:moveTo>
                  <a:lnTo>
                    <a:pt x="7014210" y="0"/>
                  </a:lnTo>
                  <a:lnTo>
                    <a:pt x="7014210" y="5217668"/>
                  </a:lnTo>
                  <a:lnTo>
                    <a:pt x="0" y="5217668"/>
                  </a:lnTo>
                  <a:close/>
                </a:path>
              </a:pathLst>
            </a:custGeom>
            <a:blipFill>
              <a:blip r:embed="rId10">
                <a:alphaModFix amt="0"/>
              </a:blip>
              <a:stretch>
                <a:fillRect l="-45441" t="0" r="-45440" b="0"/>
              </a:stretch>
            </a:blipFill>
            <a:ln w="60257" cap="sq">
              <a:solidFill>
                <a:srgbClr val="FF7F0E"/>
              </a:solidFill>
              <a:prstDash val="solid"/>
              <a:miter/>
            </a:ln>
          </p:spPr>
        </p:sp>
      </p:grpSp>
      <p:grpSp>
        <p:nvGrpSpPr>
          <p:cNvPr name="Group 10" id="10"/>
          <p:cNvGrpSpPr/>
          <p:nvPr/>
        </p:nvGrpSpPr>
        <p:grpSpPr>
          <a:xfrm rot="0">
            <a:off x="3356993" y="1071181"/>
            <a:ext cx="6111869" cy="4518422"/>
            <a:chOff x="0" y="0"/>
            <a:chExt cx="8149158" cy="6024562"/>
          </a:xfrm>
        </p:grpSpPr>
        <p:sp>
          <p:nvSpPr>
            <p:cNvPr name="Freeform 11" id="11"/>
            <p:cNvSpPr/>
            <p:nvPr/>
          </p:nvSpPr>
          <p:spPr>
            <a:xfrm flipH="false" flipV="false" rot="0">
              <a:off x="0" y="0"/>
              <a:ext cx="8149209" cy="6024499"/>
            </a:xfrm>
            <a:custGeom>
              <a:avLst/>
              <a:gdLst/>
              <a:ahLst/>
              <a:cxnLst/>
              <a:rect r="r" b="b" t="t" l="l"/>
              <a:pathLst>
                <a:path h="6024499" w="8149209">
                  <a:moveTo>
                    <a:pt x="0" y="0"/>
                  </a:moveTo>
                  <a:lnTo>
                    <a:pt x="8149209" y="0"/>
                  </a:lnTo>
                  <a:lnTo>
                    <a:pt x="8149209" y="6024499"/>
                  </a:lnTo>
                  <a:lnTo>
                    <a:pt x="0" y="6024499"/>
                  </a:lnTo>
                  <a:lnTo>
                    <a:pt x="0" y="0"/>
                  </a:lnTo>
                  <a:close/>
                </a:path>
              </a:pathLst>
            </a:custGeom>
            <a:blipFill>
              <a:blip r:embed="rId11"/>
              <a:stretch>
                <a:fillRect l="0" t="-89" r="0" b="-90"/>
              </a:stretch>
            </a:blipFill>
          </p:spPr>
        </p:sp>
      </p:grpSp>
      <p:sp>
        <p:nvSpPr>
          <p:cNvPr name="Freeform 12" id="12"/>
          <p:cNvSpPr/>
          <p:nvPr/>
        </p:nvSpPr>
        <p:spPr>
          <a:xfrm flipH="false" flipV="false" rot="0">
            <a:off x="2315634" y="-1037206"/>
            <a:ext cx="8458905" cy="8299209"/>
          </a:xfrm>
          <a:custGeom>
            <a:avLst/>
            <a:gdLst/>
            <a:ahLst/>
            <a:cxnLst/>
            <a:rect r="r" b="b" t="t" l="l"/>
            <a:pathLst>
              <a:path h="8299209" w="8458905">
                <a:moveTo>
                  <a:pt x="0" y="0"/>
                </a:moveTo>
                <a:lnTo>
                  <a:pt x="8458905" y="0"/>
                </a:lnTo>
                <a:lnTo>
                  <a:pt x="8458905" y="8299209"/>
                </a:lnTo>
                <a:lnTo>
                  <a:pt x="0" y="829920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3331523" y="1045740"/>
            <a:ext cx="4670279" cy="3093349"/>
          </a:xfrm>
          <a:custGeom>
            <a:avLst/>
            <a:gdLst/>
            <a:ahLst/>
            <a:cxnLst/>
            <a:rect r="r" b="b" t="t" l="l"/>
            <a:pathLst>
              <a:path h="3093349" w="4670279">
                <a:moveTo>
                  <a:pt x="0" y="0"/>
                </a:moveTo>
                <a:lnTo>
                  <a:pt x="4670279" y="0"/>
                </a:lnTo>
                <a:lnTo>
                  <a:pt x="4670279" y="3093349"/>
                </a:lnTo>
                <a:lnTo>
                  <a:pt x="0" y="309334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14" id="14"/>
          <p:cNvGrpSpPr/>
          <p:nvPr/>
        </p:nvGrpSpPr>
        <p:grpSpPr>
          <a:xfrm rot="0">
            <a:off x="3115515" y="3237814"/>
            <a:ext cx="449390" cy="1005221"/>
            <a:chOff x="0" y="0"/>
            <a:chExt cx="599186" cy="1340294"/>
          </a:xfrm>
        </p:grpSpPr>
        <p:sp>
          <p:nvSpPr>
            <p:cNvPr name="Freeform 15" id="15"/>
            <p:cNvSpPr/>
            <p:nvPr/>
          </p:nvSpPr>
          <p:spPr>
            <a:xfrm flipH="false" flipV="false" rot="0">
              <a:off x="0" y="0"/>
              <a:ext cx="599186" cy="1340231"/>
            </a:xfrm>
            <a:custGeom>
              <a:avLst/>
              <a:gdLst/>
              <a:ahLst/>
              <a:cxnLst/>
              <a:rect r="r" b="b" t="t" l="l"/>
              <a:pathLst>
                <a:path h="1340231" w="599186">
                  <a:moveTo>
                    <a:pt x="0" y="0"/>
                  </a:moveTo>
                  <a:lnTo>
                    <a:pt x="599186" y="0"/>
                  </a:lnTo>
                  <a:lnTo>
                    <a:pt x="599186" y="1340231"/>
                  </a:lnTo>
                  <a:lnTo>
                    <a:pt x="0" y="1340231"/>
                  </a:lnTo>
                  <a:close/>
                </a:path>
              </a:pathLst>
            </a:custGeom>
            <a:solidFill>
              <a:srgbClr val="FFFFFF"/>
            </a:solidFill>
          </p:spPr>
        </p:sp>
      </p:grpSp>
      <p:grpSp>
        <p:nvGrpSpPr>
          <p:cNvPr name="Group 16" id="16"/>
          <p:cNvGrpSpPr/>
          <p:nvPr/>
        </p:nvGrpSpPr>
        <p:grpSpPr>
          <a:xfrm rot="0">
            <a:off x="3356993" y="1056656"/>
            <a:ext cx="590293" cy="4518422"/>
            <a:chOff x="0" y="0"/>
            <a:chExt cx="787057" cy="6024562"/>
          </a:xfrm>
        </p:grpSpPr>
        <p:sp>
          <p:nvSpPr>
            <p:cNvPr name="Freeform 17" id="17"/>
            <p:cNvSpPr/>
            <p:nvPr/>
          </p:nvSpPr>
          <p:spPr>
            <a:xfrm flipH="false" flipV="false" rot="0">
              <a:off x="0" y="0"/>
              <a:ext cx="787019" cy="6024499"/>
            </a:xfrm>
            <a:custGeom>
              <a:avLst/>
              <a:gdLst/>
              <a:ahLst/>
              <a:cxnLst/>
              <a:rect r="r" b="b" t="t" l="l"/>
              <a:pathLst>
                <a:path h="6024499" w="787019">
                  <a:moveTo>
                    <a:pt x="0" y="0"/>
                  </a:moveTo>
                  <a:lnTo>
                    <a:pt x="787019" y="0"/>
                  </a:lnTo>
                  <a:lnTo>
                    <a:pt x="787019" y="6024499"/>
                  </a:lnTo>
                  <a:lnTo>
                    <a:pt x="0" y="6024499"/>
                  </a:lnTo>
                  <a:lnTo>
                    <a:pt x="0" y="0"/>
                  </a:lnTo>
                  <a:close/>
                </a:path>
              </a:pathLst>
            </a:custGeom>
            <a:blipFill>
              <a:blip r:embed="rId11"/>
              <a:stretch>
                <a:fillRect l="0" t="0" r="-935463" b="-181"/>
              </a:stretch>
            </a:blipFill>
          </p:spPr>
        </p:sp>
      </p:grpSp>
      <p:grpSp>
        <p:nvGrpSpPr>
          <p:cNvPr name="Group 18" id="18"/>
          <p:cNvGrpSpPr/>
          <p:nvPr/>
        </p:nvGrpSpPr>
        <p:grpSpPr>
          <a:xfrm rot="0">
            <a:off x="6158554" y="902060"/>
            <a:ext cx="2026206" cy="253279"/>
            <a:chOff x="0" y="0"/>
            <a:chExt cx="2701608" cy="337706"/>
          </a:xfrm>
        </p:grpSpPr>
        <p:sp>
          <p:nvSpPr>
            <p:cNvPr name="Freeform 19" id="19"/>
            <p:cNvSpPr/>
            <p:nvPr/>
          </p:nvSpPr>
          <p:spPr>
            <a:xfrm flipH="false" flipV="false" rot="0">
              <a:off x="0" y="0"/>
              <a:ext cx="2701671" cy="337693"/>
            </a:xfrm>
            <a:custGeom>
              <a:avLst/>
              <a:gdLst/>
              <a:ahLst/>
              <a:cxnLst/>
              <a:rect r="r" b="b" t="t" l="l"/>
              <a:pathLst>
                <a:path h="337693" w="2701671">
                  <a:moveTo>
                    <a:pt x="0" y="0"/>
                  </a:moveTo>
                  <a:lnTo>
                    <a:pt x="2701671" y="0"/>
                  </a:lnTo>
                  <a:lnTo>
                    <a:pt x="2701671" y="337693"/>
                  </a:lnTo>
                  <a:lnTo>
                    <a:pt x="0" y="337693"/>
                  </a:lnTo>
                  <a:close/>
                </a:path>
              </a:pathLst>
            </a:custGeom>
            <a:solidFill>
              <a:srgbClr val="FFFFFF"/>
            </a:solidFill>
          </p:spPr>
        </p:sp>
      </p:grpSp>
      <p:grpSp>
        <p:nvGrpSpPr>
          <p:cNvPr name="Group 20" id="20"/>
          <p:cNvGrpSpPr/>
          <p:nvPr/>
        </p:nvGrpSpPr>
        <p:grpSpPr>
          <a:xfrm rot="0">
            <a:off x="3920673" y="1134742"/>
            <a:ext cx="5221234" cy="3935139"/>
            <a:chOff x="0" y="0"/>
            <a:chExt cx="6961645" cy="5246853"/>
          </a:xfrm>
        </p:grpSpPr>
        <p:sp>
          <p:nvSpPr>
            <p:cNvPr name="Freeform 21" id="21"/>
            <p:cNvSpPr/>
            <p:nvPr/>
          </p:nvSpPr>
          <p:spPr>
            <a:xfrm flipH="false" flipV="false" rot="0">
              <a:off x="0" y="0"/>
              <a:ext cx="6961632" cy="5246878"/>
            </a:xfrm>
            <a:custGeom>
              <a:avLst/>
              <a:gdLst/>
              <a:ahLst/>
              <a:cxnLst/>
              <a:rect r="r" b="b" t="t" l="l"/>
              <a:pathLst>
                <a:path h="5246878" w="6961632">
                  <a:moveTo>
                    <a:pt x="0" y="0"/>
                  </a:moveTo>
                  <a:lnTo>
                    <a:pt x="6961632" y="0"/>
                  </a:lnTo>
                  <a:lnTo>
                    <a:pt x="6961632" y="5246878"/>
                  </a:lnTo>
                  <a:lnTo>
                    <a:pt x="0" y="5246878"/>
                  </a:lnTo>
                  <a:close/>
                </a:path>
              </a:pathLst>
            </a:custGeom>
            <a:blipFill>
              <a:blip r:embed="rId10">
                <a:alphaModFix amt="0"/>
              </a:blip>
              <a:stretch>
                <a:fillRect l="-46699" t="0" r="-46700" b="0"/>
              </a:stretch>
            </a:blipFill>
            <a:ln w="60257" cap="sq">
              <a:solidFill>
                <a:srgbClr val="1F77B4"/>
              </a:solidFill>
              <a:prstDash val="solid"/>
              <a:miter/>
            </a:ln>
          </p:spPr>
        </p:sp>
      </p:grpSp>
      <p:sp>
        <p:nvSpPr>
          <p:cNvPr name="TextBox 22" id="22"/>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44</a:t>
            </a:r>
          </a:p>
        </p:txBody>
      </p:sp>
      <p:sp>
        <p:nvSpPr>
          <p:cNvPr name="TextBox 23" id="23"/>
          <p:cNvSpPr txBox="true"/>
          <p:nvPr/>
        </p:nvSpPr>
        <p:spPr>
          <a:xfrm rot="0">
            <a:off x="477586" y="3949646"/>
            <a:ext cx="2741216" cy="2514600"/>
          </a:xfrm>
          <a:prstGeom prst="rect">
            <a:avLst/>
          </a:prstGeom>
        </p:spPr>
        <p:txBody>
          <a:bodyPr anchor="t" rtlCol="false" tIns="0" lIns="0" bIns="0" rIns="0">
            <a:spAutoFit/>
          </a:bodyPr>
          <a:lstStyle/>
          <a:p>
            <a:pPr algn="l">
              <a:lnSpc>
                <a:spcPts val="3232"/>
              </a:lnSpc>
              <a:spcBef>
                <a:spcPct val="0"/>
              </a:spcBef>
            </a:pPr>
            <a:r>
              <a:rPr lang="en-US" sz="2693">
                <a:solidFill>
                  <a:srgbClr val="000000"/>
                </a:solidFill>
                <a:latin typeface="Calibri (MS)"/>
                <a:ea typeface="Calibri (MS)"/>
                <a:cs typeface="Calibri (MS)"/>
                <a:sym typeface="Calibri (MS)"/>
              </a:rPr>
              <a:t>Reconstructed profile highly dependent on antenna layout/antennas included in reconstruction</a:t>
            </a:r>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302172" y="672084"/>
            <a:ext cx="15626715" cy="990600"/>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Low energy application</a:t>
            </a:r>
          </a:p>
        </p:txBody>
      </p:sp>
      <p:sp>
        <p:nvSpPr>
          <p:cNvPr name="TextBox 3" id="3"/>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45</a:t>
            </a:r>
          </a:p>
        </p:txBody>
      </p:sp>
      <p:grpSp>
        <p:nvGrpSpPr>
          <p:cNvPr name="Group 4" id="4"/>
          <p:cNvGrpSpPr/>
          <p:nvPr/>
        </p:nvGrpSpPr>
        <p:grpSpPr>
          <a:xfrm rot="0">
            <a:off x="837248" y="1949235"/>
            <a:ext cx="10086688" cy="3430576"/>
            <a:chOff x="0" y="0"/>
            <a:chExt cx="13448917" cy="4574102"/>
          </a:xfrm>
        </p:grpSpPr>
        <p:grpSp>
          <p:nvGrpSpPr>
            <p:cNvPr name="Group 5" id="5"/>
            <p:cNvGrpSpPr/>
            <p:nvPr/>
          </p:nvGrpSpPr>
          <p:grpSpPr>
            <a:xfrm rot="0">
              <a:off x="0" y="863435"/>
              <a:ext cx="13448917" cy="3710667"/>
              <a:chOff x="0" y="0"/>
              <a:chExt cx="13448917" cy="3710667"/>
            </a:xfrm>
          </p:grpSpPr>
          <p:sp>
            <p:nvSpPr>
              <p:cNvPr name="Freeform 6" id="6"/>
              <p:cNvSpPr/>
              <p:nvPr/>
            </p:nvSpPr>
            <p:spPr>
              <a:xfrm flipH="false" flipV="false" rot="0">
                <a:off x="0" y="0"/>
                <a:ext cx="13448832" cy="3710657"/>
              </a:xfrm>
              <a:custGeom>
                <a:avLst/>
                <a:gdLst/>
                <a:ahLst/>
                <a:cxnLst/>
                <a:rect r="r" b="b" t="t" l="l"/>
                <a:pathLst>
                  <a:path h="3710657" w="13448832">
                    <a:moveTo>
                      <a:pt x="0" y="0"/>
                    </a:moveTo>
                    <a:lnTo>
                      <a:pt x="13448832" y="0"/>
                    </a:lnTo>
                    <a:lnTo>
                      <a:pt x="13448832" y="3710657"/>
                    </a:lnTo>
                    <a:lnTo>
                      <a:pt x="0" y="3710657"/>
                    </a:lnTo>
                    <a:close/>
                  </a:path>
                </a:pathLst>
              </a:custGeom>
              <a:blipFill>
                <a:blip r:embed="rId3">
                  <a:alphaModFix amt="0"/>
                </a:blip>
                <a:stretch>
                  <a:fillRect l="-15807" t="0" r="24259" b="-29305"/>
                </a:stretch>
              </a:blipFill>
              <a:ln cap="sq">
                <a:noFill/>
                <a:prstDash val="solid"/>
                <a:miter/>
              </a:ln>
            </p:spPr>
          </p:sp>
          <p:sp>
            <p:nvSpPr>
              <p:cNvPr name="TextBox 7" id="7"/>
              <p:cNvSpPr txBox="true"/>
              <p:nvPr/>
            </p:nvSpPr>
            <p:spPr>
              <a:xfrm>
                <a:off x="0" y="-142875"/>
                <a:ext cx="13448917" cy="3853542"/>
              </a:xfrm>
              <a:prstGeom prst="rect">
                <a:avLst/>
              </a:prstGeom>
            </p:spPr>
            <p:txBody>
              <a:bodyPr anchor="t" rtlCol="false" tIns="50800" lIns="50800" bIns="50800" rIns="50800"/>
              <a:lstStyle/>
              <a:p>
                <a:pPr algn="l" marL="637385" indent="-318693" lvl="1">
                  <a:lnSpc>
                    <a:spcPts val="4428"/>
                  </a:lnSpc>
                  <a:buFont typeface="Arial"/>
                  <a:buChar char="•"/>
                </a:pPr>
                <a:r>
                  <a:rPr lang="en-US" sz="2952">
                    <a:solidFill>
                      <a:srgbClr val="000000"/>
                    </a:solidFill>
                    <a:latin typeface="Calibri (MS)"/>
                    <a:ea typeface="Calibri (MS)"/>
                    <a:cs typeface="Calibri (MS)"/>
                    <a:sym typeface="Calibri (MS)"/>
                  </a:rPr>
                  <a:t>Zenith angle: 	75˚  &lt; θ &lt; 82˚</a:t>
                </a:r>
              </a:p>
              <a:p>
                <a:pPr algn="l" marL="637385" indent="-318693" lvl="1">
                  <a:lnSpc>
                    <a:spcPts val="4428"/>
                  </a:lnSpc>
                  <a:buFont typeface="Arial"/>
                  <a:buChar char="•"/>
                </a:pPr>
                <a:r>
                  <a:rPr lang="en-US" sz="2952">
                    <a:solidFill>
                      <a:srgbClr val="000000"/>
                    </a:solidFill>
                    <a:latin typeface="Calibri (MS)"/>
                    <a:ea typeface="Calibri (MS)"/>
                    <a:cs typeface="Calibri (MS)"/>
                    <a:sym typeface="Calibri (MS)"/>
                  </a:rPr>
                  <a:t>Energy:	   	          1 EeV </a:t>
                </a:r>
              </a:p>
              <a:p>
                <a:pPr algn="l" marL="637385" indent="-318693" lvl="1">
                  <a:lnSpc>
                    <a:spcPts val="4428"/>
                  </a:lnSpc>
                  <a:buFont typeface="Arial"/>
                  <a:buChar char="•"/>
                </a:pPr>
                <a:r>
                  <a:rPr lang="en-US" sz="2952">
                    <a:solidFill>
                      <a:srgbClr val="000000"/>
                    </a:solidFill>
                    <a:latin typeface="Calibri (MS)"/>
                    <a:ea typeface="Calibri (MS)"/>
                    <a:cs typeface="Calibri (MS)"/>
                    <a:sym typeface="Calibri (MS)"/>
                  </a:rPr>
                  <a:t>SD quality: 	           &lt; 0.5</a:t>
                </a:r>
              </a:p>
              <a:p>
                <a:pPr algn="l" marL="637385" indent="-318693" lvl="1">
                  <a:lnSpc>
                    <a:spcPts val="4428"/>
                  </a:lnSpc>
                  <a:buFont typeface="Arial"/>
                  <a:buChar char="•"/>
                </a:pPr>
                <a:r>
                  <a:rPr lang="en-US" sz="2952">
                    <a:solidFill>
                      <a:srgbClr val="000000"/>
                    </a:solidFill>
                    <a:latin typeface="Calibri (MS)"/>
                    <a:ea typeface="Calibri (MS)"/>
                    <a:cs typeface="Calibri (MS)"/>
                    <a:sym typeface="Calibri (MS)"/>
                  </a:rPr>
                  <a:t>Stations:            &gt; 60 (in 2x Cherenkov cone @750 g/cm²)</a:t>
                </a:r>
              </a:p>
            </p:txBody>
          </p:sp>
        </p:grpSp>
        <p:grpSp>
          <p:nvGrpSpPr>
            <p:cNvPr name="Group 8" id="8"/>
            <p:cNvGrpSpPr/>
            <p:nvPr/>
          </p:nvGrpSpPr>
          <p:grpSpPr>
            <a:xfrm rot="0">
              <a:off x="3997509" y="2476028"/>
              <a:ext cx="693484" cy="647014"/>
              <a:chOff x="0" y="0"/>
              <a:chExt cx="693484" cy="647014"/>
            </a:xfrm>
          </p:grpSpPr>
          <p:sp>
            <p:nvSpPr>
              <p:cNvPr name="Freeform 9" id="9"/>
              <p:cNvSpPr/>
              <p:nvPr/>
            </p:nvSpPr>
            <p:spPr>
              <a:xfrm flipH="false" flipV="false" rot="0">
                <a:off x="0" y="0"/>
                <a:ext cx="693420" cy="647065"/>
              </a:xfrm>
              <a:custGeom>
                <a:avLst/>
                <a:gdLst/>
                <a:ahLst/>
                <a:cxnLst/>
                <a:rect r="r" b="b" t="t" l="l"/>
                <a:pathLst>
                  <a:path h="647065" w="693420">
                    <a:moveTo>
                      <a:pt x="0" y="0"/>
                    </a:moveTo>
                    <a:lnTo>
                      <a:pt x="693420" y="0"/>
                    </a:lnTo>
                    <a:lnTo>
                      <a:pt x="693420" y="647065"/>
                    </a:lnTo>
                    <a:lnTo>
                      <a:pt x="0" y="647065"/>
                    </a:lnTo>
                    <a:lnTo>
                      <a:pt x="0" y="0"/>
                    </a:lnTo>
                    <a:close/>
                  </a:path>
                </a:pathLst>
              </a:custGeom>
              <a:blipFill>
                <a:blip r:embed="rId4"/>
                <a:stretch>
                  <a:fillRect l="0" t="0" r="-9" b="7"/>
                </a:stretch>
              </a:blipFill>
            </p:spPr>
          </p:sp>
        </p:grpSp>
        <p:sp>
          <p:nvSpPr>
            <p:cNvPr name="TextBox 10" id="10"/>
            <p:cNvSpPr txBox="true"/>
            <p:nvPr/>
          </p:nvSpPr>
          <p:spPr>
            <a:xfrm rot="0">
              <a:off x="469126" y="-19050"/>
              <a:ext cx="8545335" cy="711772"/>
            </a:xfrm>
            <a:prstGeom prst="rect">
              <a:avLst/>
            </a:prstGeom>
          </p:spPr>
          <p:txBody>
            <a:bodyPr anchor="t" rtlCol="false" tIns="0" lIns="0" bIns="0" rIns="0">
              <a:spAutoFit/>
            </a:bodyPr>
            <a:lstStyle/>
            <a:p>
              <a:pPr algn="l">
                <a:lnSpc>
                  <a:spcPts val="4048"/>
                </a:lnSpc>
              </a:pPr>
              <a:r>
                <a:rPr lang="en-US" sz="3373" b="true">
                  <a:solidFill>
                    <a:srgbClr val="000000"/>
                  </a:solidFill>
                  <a:latin typeface="Arial Bold"/>
                  <a:ea typeface="Arial Bold"/>
                  <a:cs typeface="Arial Bold"/>
                  <a:sym typeface="Arial Bold"/>
                </a:rPr>
                <a:t>Event selection</a:t>
              </a:r>
            </a:p>
          </p:txBody>
        </p:sp>
      </p:grpSp>
      <p:pic>
        <p:nvPicPr>
          <p:cNvPr name="Picture 11" id="11"/>
          <p:cNvPicPr>
            <a:picLocks noChangeAspect="true"/>
          </p:cNvPicPr>
          <p:nvPr/>
        </p:nvPicPr>
        <p:blipFill>
          <a:blip r:embed="rId5"/>
          <a:stretch>
            <a:fillRect/>
          </a:stretch>
        </p:blipFill>
        <p:spPr>
          <a:xfrm rot="0">
            <a:off x="3823409" y="3374706"/>
            <a:ext cx="467258" cy="207670"/>
          </a:xfrm>
          <a:prstGeom prst="rect">
            <a:avLst/>
          </a:prstGeom>
        </p:spPr>
      </p:pic>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613817" y="9644491"/>
            <a:ext cx="2350732" cy="535343"/>
            <a:chOff x="0" y="0"/>
            <a:chExt cx="3134309" cy="713791"/>
          </a:xfrm>
        </p:grpSpPr>
        <p:sp>
          <p:nvSpPr>
            <p:cNvPr name="Freeform 3" id="3"/>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TextBox 4" id="4"/>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sp>
        <p:nvSpPr>
          <p:cNvPr name="AutoShape 5" id="5"/>
          <p:cNvSpPr/>
          <p:nvPr/>
        </p:nvSpPr>
        <p:spPr>
          <a:xfrm flipV="true">
            <a:off x="6173594" y="-184006"/>
            <a:ext cx="11376834" cy="9642947"/>
          </a:xfrm>
          <a:prstGeom prst="line">
            <a:avLst/>
          </a:prstGeom>
          <a:ln cap="rnd" w="38100">
            <a:solidFill>
              <a:srgbClr val="000000"/>
            </a:solidFill>
            <a:prstDash val="solid"/>
            <a:headEnd type="none" len="sm" w="sm"/>
            <a:tailEnd type="none" len="sm" w="sm"/>
          </a:ln>
        </p:spPr>
      </p:sp>
      <p:grpSp>
        <p:nvGrpSpPr>
          <p:cNvPr name="Group 6" id="6"/>
          <p:cNvGrpSpPr/>
          <p:nvPr/>
        </p:nvGrpSpPr>
        <p:grpSpPr>
          <a:xfrm rot="0">
            <a:off x="4054145" y="8204111"/>
            <a:ext cx="734901" cy="1254830"/>
            <a:chOff x="0" y="0"/>
            <a:chExt cx="979868" cy="1673107"/>
          </a:xfrm>
        </p:grpSpPr>
        <p:grpSp>
          <p:nvGrpSpPr>
            <p:cNvPr name="Group 7" id="7"/>
            <p:cNvGrpSpPr/>
            <p:nvPr/>
          </p:nvGrpSpPr>
          <p:grpSpPr>
            <a:xfrm rot="0">
              <a:off x="0" y="0"/>
              <a:ext cx="979868" cy="979449"/>
              <a:chOff x="0" y="0"/>
              <a:chExt cx="979868" cy="979449"/>
            </a:xfrm>
          </p:grpSpPr>
          <p:sp>
            <p:nvSpPr>
              <p:cNvPr name="Freeform 8" id="8"/>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7F7F7F"/>
                </a:solidFill>
                <a:prstDash val="solid"/>
                <a:miter/>
              </a:ln>
            </p:spPr>
          </p:sp>
        </p:grpSp>
        <p:sp>
          <p:nvSpPr>
            <p:cNvPr name="AutoShape 9" id="9"/>
            <p:cNvSpPr/>
            <p:nvPr/>
          </p:nvSpPr>
          <p:spPr>
            <a:xfrm>
              <a:off x="489934" y="0"/>
              <a:ext cx="0" cy="1673107"/>
            </a:xfrm>
            <a:prstGeom prst="line">
              <a:avLst/>
            </a:prstGeom>
            <a:ln cap="rnd" w="76200">
              <a:solidFill>
                <a:srgbClr val="7F7F7F"/>
              </a:solidFill>
              <a:prstDash val="solid"/>
              <a:headEnd type="none" len="sm" w="sm"/>
              <a:tailEnd type="none" len="sm" w="sm"/>
            </a:ln>
          </p:spPr>
        </p:sp>
      </p:grpSp>
      <p:grpSp>
        <p:nvGrpSpPr>
          <p:cNvPr name="Group 10" id="10"/>
          <p:cNvGrpSpPr/>
          <p:nvPr/>
        </p:nvGrpSpPr>
        <p:grpSpPr>
          <a:xfrm rot="0">
            <a:off x="5231663" y="8203882"/>
            <a:ext cx="734901" cy="1254830"/>
            <a:chOff x="0" y="0"/>
            <a:chExt cx="979868" cy="1673107"/>
          </a:xfrm>
        </p:grpSpPr>
        <p:grpSp>
          <p:nvGrpSpPr>
            <p:cNvPr name="Group 11" id="11"/>
            <p:cNvGrpSpPr/>
            <p:nvPr/>
          </p:nvGrpSpPr>
          <p:grpSpPr>
            <a:xfrm rot="0">
              <a:off x="0" y="0"/>
              <a:ext cx="979868" cy="979449"/>
              <a:chOff x="0" y="0"/>
              <a:chExt cx="979868" cy="979449"/>
            </a:xfrm>
          </p:grpSpPr>
          <p:sp>
            <p:nvSpPr>
              <p:cNvPr name="Freeform 12" id="12"/>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00B0F0"/>
                </a:solidFill>
                <a:prstDash val="solid"/>
                <a:miter/>
              </a:ln>
            </p:spPr>
          </p:sp>
        </p:grpSp>
        <p:sp>
          <p:nvSpPr>
            <p:cNvPr name="AutoShape 13" id="13"/>
            <p:cNvSpPr/>
            <p:nvPr/>
          </p:nvSpPr>
          <p:spPr>
            <a:xfrm>
              <a:off x="489934" y="0"/>
              <a:ext cx="0" cy="1673107"/>
            </a:xfrm>
            <a:prstGeom prst="line">
              <a:avLst/>
            </a:prstGeom>
            <a:ln cap="rnd" w="76200">
              <a:solidFill>
                <a:srgbClr val="00B0F0"/>
              </a:solidFill>
              <a:prstDash val="solid"/>
              <a:headEnd type="none" len="sm" w="sm"/>
              <a:tailEnd type="none" len="sm" w="sm"/>
            </a:ln>
          </p:spPr>
        </p:sp>
      </p:grpSp>
      <p:grpSp>
        <p:nvGrpSpPr>
          <p:cNvPr name="Group 14" id="14"/>
          <p:cNvGrpSpPr/>
          <p:nvPr/>
        </p:nvGrpSpPr>
        <p:grpSpPr>
          <a:xfrm rot="0">
            <a:off x="8740564" y="8203882"/>
            <a:ext cx="734901" cy="1254830"/>
            <a:chOff x="0" y="0"/>
            <a:chExt cx="979868" cy="1673107"/>
          </a:xfrm>
        </p:grpSpPr>
        <p:grpSp>
          <p:nvGrpSpPr>
            <p:cNvPr name="Group 15" id="15"/>
            <p:cNvGrpSpPr/>
            <p:nvPr/>
          </p:nvGrpSpPr>
          <p:grpSpPr>
            <a:xfrm rot="0">
              <a:off x="0" y="0"/>
              <a:ext cx="979868" cy="979449"/>
              <a:chOff x="0" y="0"/>
              <a:chExt cx="979868" cy="979449"/>
            </a:xfrm>
          </p:grpSpPr>
          <p:sp>
            <p:nvSpPr>
              <p:cNvPr name="Freeform 16" id="16"/>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F3884A"/>
                </a:solidFill>
                <a:prstDash val="solid"/>
                <a:miter/>
              </a:ln>
            </p:spPr>
          </p:sp>
        </p:grpSp>
        <p:sp>
          <p:nvSpPr>
            <p:cNvPr name="AutoShape 17" id="17"/>
            <p:cNvSpPr/>
            <p:nvPr/>
          </p:nvSpPr>
          <p:spPr>
            <a:xfrm>
              <a:off x="489934" y="0"/>
              <a:ext cx="0" cy="1673107"/>
            </a:xfrm>
            <a:prstGeom prst="line">
              <a:avLst/>
            </a:prstGeom>
            <a:ln cap="rnd" w="76200">
              <a:solidFill>
                <a:srgbClr val="F3884A"/>
              </a:solidFill>
              <a:prstDash val="solid"/>
              <a:headEnd type="none" len="sm" w="sm"/>
              <a:tailEnd type="none" len="sm" w="sm"/>
            </a:ln>
          </p:spPr>
        </p:sp>
      </p:grpSp>
      <p:sp>
        <p:nvSpPr>
          <p:cNvPr name="TextBox 18" id="18"/>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5</a:t>
            </a:r>
          </a:p>
        </p:txBody>
      </p:sp>
      <p:grpSp>
        <p:nvGrpSpPr>
          <p:cNvPr name="Group 19" id="19"/>
          <p:cNvGrpSpPr/>
          <p:nvPr/>
        </p:nvGrpSpPr>
        <p:grpSpPr>
          <a:xfrm rot="0">
            <a:off x="13287331" y="3022433"/>
            <a:ext cx="433132" cy="433132"/>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sp>
        <p:sp>
          <p:nvSpPr>
            <p:cNvPr name="TextBox 21" id="21"/>
            <p:cNvSpPr txBox="true"/>
            <p:nvPr/>
          </p:nvSpPr>
          <p:spPr>
            <a:xfrm>
              <a:off x="76200" y="28575"/>
              <a:ext cx="660400" cy="708025"/>
            </a:xfrm>
            <a:prstGeom prst="rect">
              <a:avLst/>
            </a:prstGeom>
          </p:spPr>
          <p:txBody>
            <a:bodyPr anchor="ctr" rtlCol="false" tIns="50800" lIns="50800" bIns="50800" rIns="50800"/>
            <a:lstStyle/>
            <a:p>
              <a:pPr algn="ctr">
                <a:lnSpc>
                  <a:spcPts val="2800"/>
                </a:lnSpc>
              </a:pPr>
            </a:p>
          </p:txBody>
        </p:sp>
      </p:grpSp>
      <p:grpSp>
        <p:nvGrpSpPr>
          <p:cNvPr name="Group 22" id="22"/>
          <p:cNvGrpSpPr/>
          <p:nvPr/>
        </p:nvGrpSpPr>
        <p:grpSpPr>
          <a:xfrm rot="0">
            <a:off x="4421886" y="3336432"/>
            <a:ext cx="8955293" cy="5248386"/>
            <a:chOff x="0" y="0"/>
            <a:chExt cx="11940391" cy="6997848"/>
          </a:xfrm>
        </p:grpSpPr>
        <p:sp>
          <p:nvSpPr>
            <p:cNvPr name="AutoShape 23" id="23"/>
            <p:cNvSpPr/>
            <p:nvPr/>
          </p:nvSpPr>
          <p:spPr>
            <a:xfrm flipV="true">
              <a:off x="9653" y="16423"/>
              <a:ext cx="11850714" cy="6965001"/>
            </a:xfrm>
            <a:prstGeom prst="line">
              <a:avLst/>
            </a:prstGeom>
            <a:ln cap="rnd" w="38100">
              <a:solidFill>
                <a:srgbClr val="7F7F7F"/>
              </a:solidFill>
              <a:prstDash val="lgDash"/>
              <a:headEnd type="none" len="sm" w="sm"/>
              <a:tailEnd type="none" len="sm" w="sm"/>
            </a:ln>
          </p:spPr>
        </p:sp>
        <p:sp>
          <p:nvSpPr>
            <p:cNvPr name="AutoShape 24" id="24"/>
            <p:cNvSpPr/>
            <p:nvPr/>
          </p:nvSpPr>
          <p:spPr>
            <a:xfrm flipV="true">
              <a:off x="1569638" y="31610"/>
              <a:ext cx="10300321" cy="6949814"/>
            </a:xfrm>
            <a:prstGeom prst="line">
              <a:avLst/>
            </a:prstGeom>
            <a:ln cap="rnd" w="38100">
              <a:solidFill>
                <a:srgbClr val="00B0F0"/>
              </a:solidFill>
              <a:prstDash val="lgDash"/>
              <a:headEnd type="none" len="sm" w="sm"/>
              <a:tailEnd type="none" len="sm" w="sm"/>
            </a:ln>
          </p:spPr>
        </p:sp>
        <p:sp>
          <p:nvSpPr>
            <p:cNvPr name="AutoShape 25" id="25"/>
            <p:cNvSpPr/>
            <p:nvPr/>
          </p:nvSpPr>
          <p:spPr>
            <a:xfrm flipV="true">
              <a:off x="4684103" y="69814"/>
              <a:ext cx="7216704" cy="6911610"/>
            </a:xfrm>
            <a:prstGeom prst="line">
              <a:avLst/>
            </a:prstGeom>
            <a:ln cap="rnd" w="38100">
              <a:solidFill>
                <a:srgbClr val="92D050"/>
              </a:solidFill>
              <a:prstDash val="lgDash"/>
              <a:headEnd type="none" len="sm" w="sm"/>
              <a:tailEnd type="none" len="sm" w="sm"/>
            </a:ln>
          </p:spPr>
        </p:sp>
        <p:sp>
          <p:nvSpPr>
            <p:cNvPr name="AutoShape 26" id="26"/>
            <p:cNvSpPr/>
            <p:nvPr/>
          </p:nvSpPr>
          <p:spPr>
            <a:xfrm flipV="true">
              <a:off x="6248172" y="92921"/>
              <a:ext cx="5677519" cy="6888503"/>
            </a:xfrm>
            <a:prstGeom prst="line">
              <a:avLst/>
            </a:prstGeom>
            <a:ln cap="rnd" w="38100">
              <a:solidFill>
                <a:srgbClr val="F3884A"/>
              </a:solidFill>
              <a:prstDash val="lgDash"/>
              <a:headEnd type="none" len="sm" w="sm"/>
              <a:tailEnd type="none" len="sm" w="sm"/>
            </a:ln>
          </p:spPr>
        </p:sp>
      </p:grpSp>
      <p:sp>
        <p:nvSpPr>
          <p:cNvPr name="TextBox 27" id="27"/>
          <p:cNvSpPr txBox="true"/>
          <p:nvPr/>
        </p:nvSpPr>
        <p:spPr>
          <a:xfrm rot="0">
            <a:off x="836800" y="2548509"/>
            <a:ext cx="8544420" cy="1076325"/>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Calculate travel time to each antenna</a:t>
            </a:r>
          </a:p>
          <a:p>
            <a:pPr algn="just" marL="728441" indent="-364220" lvl="1">
              <a:lnSpc>
                <a:spcPts val="4048"/>
              </a:lnSpc>
              <a:buFont typeface="Arial"/>
              <a:buChar char="•"/>
            </a:pPr>
            <a:r>
              <a:rPr lang="en-US" sz="3373">
                <a:solidFill>
                  <a:srgbClr val="7F7F7F"/>
                </a:solidFill>
                <a:latin typeface="Calibri (MS)"/>
                <a:ea typeface="Calibri (MS)"/>
                <a:cs typeface="Calibri (MS)"/>
                <a:sym typeface="Calibri (MS)"/>
              </a:rPr>
              <a:t>t</a:t>
            </a:r>
            <a:r>
              <a:rPr lang="en-US" sz="3373">
                <a:solidFill>
                  <a:srgbClr val="7F7F7F"/>
                </a:solidFill>
                <a:latin typeface="Calibri (MS)"/>
                <a:ea typeface="Calibri (MS)"/>
                <a:cs typeface="Calibri (MS)"/>
                <a:sym typeface="Calibri (MS)"/>
              </a:rPr>
              <a:t>1</a:t>
            </a:r>
            <a:r>
              <a:rPr lang="en-US" sz="3373">
                <a:solidFill>
                  <a:srgbClr val="00B0F0"/>
                </a:solidFill>
                <a:latin typeface="Calibri (MS)"/>
                <a:ea typeface="Calibri (MS)"/>
                <a:cs typeface="Calibri (MS)"/>
                <a:sym typeface="Calibri (MS)"/>
              </a:rPr>
              <a:t>, t</a:t>
            </a:r>
            <a:r>
              <a:rPr lang="en-US" sz="3373">
                <a:solidFill>
                  <a:srgbClr val="00B0F0"/>
                </a:solidFill>
                <a:latin typeface="Calibri (MS)"/>
                <a:ea typeface="Calibri (MS)"/>
                <a:cs typeface="Calibri (MS)"/>
                <a:sym typeface="Calibri (MS)"/>
              </a:rPr>
              <a:t>2</a:t>
            </a:r>
            <a:r>
              <a:rPr lang="en-US" sz="3373">
                <a:solidFill>
                  <a:srgbClr val="000000"/>
                </a:solidFill>
                <a:latin typeface="Calibri (MS)"/>
                <a:ea typeface="Calibri (MS)"/>
                <a:cs typeface="Calibri (MS)"/>
                <a:sym typeface="Calibri (MS)"/>
              </a:rPr>
              <a:t>, </a:t>
            </a:r>
            <a:r>
              <a:rPr lang="en-US" sz="3373">
                <a:solidFill>
                  <a:srgbClr val="92D050"/>
                </a:solidFill>
                <a:latin typeface="Calibri (MS)"/>
                <a:ea typeface="Calibri (MS)"/>
                <a:cs typeface="Calibri (MS)"/>
                <a:sym typeface="Calibri (MS)"/>
              </a:rPr>
              <a:t>t</a:t>
            </a:r>
            <a:r>
              <a:rPr lang="en-US" sz="3373">
                <a:solidFill>
                  <a:srgbClr val="92D050"/>
                </a:solidFill>
                <a:latin typeface="Calibri (MS)"/>
                <a:ea typeface="Calibri (MS)"/>
                <a:cs typeface="Calibri (MS)"/>
                <a:sym typeface="Calibri (MS)"/>
              </a:rPr>
              <a:t>3</a:t>
            </a:r>
            <a:r>
              <a:rPr lang="en-US" sz="3373">
                <a:solidFill>
                  <a:srgbClr val="000000"/>
                </a:solidFill>
                <a:latin typeface="Calibri (MS)"/>
                <a:ea typeface="Calibri (MS)"/>
                <a:cs typeface="Calibri (MS)"/>
                <a:sym typeface="Calibri (MS)"/>
              </a:rPr>
              <a:t>, </a:t>
            </a:r>
            <a:r>
              <a:rPr lang="en-US" sz="3373">
                <a:solidFill>
                  <a:srgbClr val="F3884A"/>
                </a:solidFill>
                <a:latin typeface="Calibri (MS)"/>
                <a:ea typeface="Calibri (MS)"/>
                <a:cs typeface="Calibri (MS)"/>
                <a:sym typeface="Calibri (MS)"/>
              </a:rPr>
              <a:t>t</a:t>
            </a:r>
            <a:r>
              <a:rPr lang="en-US" sz="3373">
                <a:solidFill>
                  <a:srgbClr val="F3884A"/>
                </a:solidFill>
                <a:latin typeface="Calibri (MS)"/>
                <a:ea typeface="Calibri (MS)"/>
                <a:cs typeface="Calibri (MS)"/>
                <a:sym typeface="Calibri (MS)"/>
              </a:rPr>
              <a:t>4</a:t>
            </a:r>
          </a:p>
        </p:txBody>
      </p:sp>
      <p:sp>
        <p:nvSpPr>
          <p:cNvPr name="AutoShape 28" id="28"/>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29" id="29"/>
          <p:cNvGrpSpPr/>
          <p:nvPr/>
        </p:nvGrpSpPr>
        <p:grpSpPr>
          <a:xfrm rot="0">
            <a:off x="7567512" y="8203882"/>
            <a:ext cx="734901" cy="1254830"/>
            <a:chOff x="0" y="0"/>
            <a:chExt cx="979868" cy="1673107"/>
          </a:xfrm>
        </p:grpSpPr>
        <p:grpSp>
          <p:nvGrpSpPr>
            <p:cNvPr name="Group 30" id="30"/>
            <p:cNvGrpSpPr/>
            <p:nvPr/>
          </p:nvGrpSpPr>
          <p:grpSpPr>
            <a:xfrm rot="0">
              <a:off x="0" y="0"/>
              <a:ext cx="979868" cy="979449"/>
              <a:chOff x="0" y="0"/>
              <a:chExt cx="979868" cy="979449"/>
            </a:xfrm>
          </p:grpSpPr>
          <p:sp>
            <p:nvSpPr>
              <p:cNvPr name="Freeform 31" id="31"/>
              <p:cNvSpPr/>
              <p:nvPr/>
            </p:nvSpPr>
            <p:spPr>
              <a:xfrm flipH="false" flipV="false" rot="0">
                <a:off x="0" y="0"/>
                <a:ext cx="979805" cy="979424"/>
              </a:xfrm>
              <a:custGeom>
                <a:avLst/>
                <a:gdLst/>
                <a:ahLst/>
                <a:cxnLst/>
                <a:rect r="r" b="b" t="t" l="l"/>
                <a:pathLst>
                  <a:path h="979424" w="979805">
                    <a:moveTo>
                      <a:pt x="0" y="489712"/>
                    </a:moveTo>
                    <a:cubicBezTo>
                      <a:pt x="0" y="219202"/>
                      <a:pt x="219329" y="0"/>
                      <a:pt x="489966" y="0"/>
                    </a:cubicBezTo>
                    <a:cubicBezTo>
                      <a:pt x="760603" y="0"/>
                      <a:pt x="979805" y="219202"/>
                      <a:pt x="979805" y="489712"/>
                    </a:cubicBezTo>
                    <a:cubicBezTo>
                      <a:pt x="979805" y="760222"/>
                      <a:pt x="760476" y="979424"/>
                      <a:pt x="489966" y="979424"/>
                    </a:cubicBezTo>
                    <a:cubicBezTo>
                      <a:pt x="219456" y="979424"/>
                      <a:pt x="0" y="760222"/>
                      <a:pt x="0" y="489712"/>
                    </a:cubicBezTo>
                    <a:close/>
                  </a:path>
                </a:pathLst>
              </a:custGeom>
              <a:blipFill>
                <a:blip r:embed="rId4">
                  <a:alphaModFix amt="0"/>
                </a:blip>
                <a:stretch>
                  <a:fillRect l="-78253" t="0" r="-78260" b="-2"/>
                </a:stretch>
              </a:blipFill>
              <a:ln w="66952" cap="sq">
                <a:solidFill>
                  <a:srgbClr val="92D050"/>
                </a:solidFill>
                <a:prstDash val="solid"/>
                <a:miter/>
              </a:ln>
            </p:spPr>
          </p:sp>
        </p:grpSp>
        <p:sp>
          <p:nvSpPr>
            <p:cNvPr name="AutoShape 32" id="32"/>
            <p:cNvSpPr/>
            <p:nvPr/>
          </p:nvSpPr>
          <p:spPr>
            <a:xfrm>
              <a:off x="489934" y="30607"/>
              <a:ext cx="0" cy="1642500"/>
            </a:xfrm>
            <a:prstGeom prst="line">
              <a:avLst/>
            </a:prstGeom>
            <a:ln cap="rnd" w="76200">
              <a:solidFill>
                <a:srgbClr val="92D050"/>
              </a:solidFill>
              <a:prstDash val="solid"/>
              <a:headEnd type="none" len="sm" w="sm"/>
              <a:tailEnd type="none" len="sm" w="sm"/>
            </a:ln>
          </p:spPr>
        </p:sp>
      </p:gr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AutoShape 5" id="5"/>
          <p:cNvSpPr/>
          <p:nvPr/>
        </p:nvSpPr>
        <p:spPr>
          <a:xfrm flipV="true">
            <a:off x="10259425" y="8908887"/>
            <a:ext cx="7489165" cy="0"/>
          </a:xfrm>
          <a:prstGeom prst="line">
            <a:avLst/>
          </a:prstGeom>
          <a:ln cap="rnd" w="38100">
            <a:solidFill>
              <a:srgbClr val="000000"/>
            </a:solidFill>
            <a:prstDash val="solid"/>
            <a:headEnd type="none" len="sm" w="sm"/>
            <a:tailEnd type="triangle" len="med" w="lg"/>
          </a:ln>
        </p:spPr>
      </p:sp>
      <p:sp>
        <p:nvSpPr>
          <p:cNvPr name="TextBox 6" id="6"/>
          <p:cNvSpPr txBox="true"/>
          <p:nvPr/>
        </p:nvSpPr>
        <p:spPr>
          <a:xfrm rot="0">
            <a:off x="11339379" y="4380512"/>
            <a:ext cx="331656" cy="1000125"/>
          </a:xfrm>
          <a:prstGeom prst="rect">
            <a:avLst/>
          </a:prstGeom>
        </p:spPr>
        <p:txBody>
          <a:bodyPr anchor="t" rtlCol="false" tIns="0" lIns="0" bIns="0" rIns="0">
            <a:spAutoFit/>
          </a:bodyPr>
          <a:lstStyle/>
          <a:p>
            <a:pPr algn="l">
              <a:lnSpc>
                <a:spcPts val="3840"/>
              </a:lnSpc>
            </a:pPr>
            <a:r>
              <a:rPr lang="en-US" sz="3200">
                <a:solidFill>
                  <a:srgbClr val="00B0F0"/>
                </a:solidFill>
                <a:latin typeface="Arial"/>
                <a:ea typeface="Arial"/>
                <a:cs typeface="Arial"/>
                <a:sym typeface="Arial"/>
              </a:rPr>
              <a:t>t</a:t>
            </a:r>
            <a:r>
              <a:rPr lang="en-US" sz="3200">
                <a:solidFill>
                  <a:srgbClr val="00B0F0"/>
                </a:solidFill>
                <a:latin typeface="Arial"/>
                <a:ea typeface="Arial"/>
                <a:cs typeface="Arial"/>
                <a:sym typeface="Arial"/>
              </a:rPr>
              <a:t>2</a:t>
            </a:r>
          </a:p>
          <a:p>
            <a:pPr algn="l">
              <a:lnSpc>
                <a:spcPts val="3840"/>
              </a:lnSpc>
            </a:pPr>
          </a:p>
        </p:txBody>
      </p:sp>
      <p:sp>
        <p:nvSpPr>
          <p:cNvPr name="TextBox 7" id="7"/>
          <p:cNvSpPr txBox="true"/>
          <p:nvPr/>
        </p:nvSpPr>
        <p:spPr>
          <a:xfrm rot="0">
            <a:off x="11339379" y="8051161"/>
            <a:ext cx="500777" cy="1000125"/>
          </a:xfrm>
          <a:prstGeom prst="rect">
            <a:avLst/>
          </a:prstGeom>
        </p:spPr>
        <p:txBody>
          <a:bodyPr anchor="t" rtlCol="false" tIns="0" lIns="0" bIns="0" rIns="0">
            <a:spAutoFit/>
          </a:bodyPr>
          <a:lstStyle/>
          <a:p>
            <a:pPr algn="l">
              <a:lnSpc>
                <a:spcPts val="3840"/>
              </a:lnSpc>
            </a:pPr>
            <a:r>
              <a:rPr lang="en-US" sz="3200">
                <a:solidFill>
                  <a:srgbClr val="F79646"/>
                </a:solidFill>
                <a:latin typeface="Arial"/>
                <a:ea typeface="Arial"/>
                <a:cs typeface="Arial"/>
                <a:sym typeface="Arial"/>
              </a:rPr>
              <a:t>t</a:t>
            </a:r>
            <a:r>
              <a:rPr lang="en-US" sz="3200">
                <a:solidFill>
                  <a:srgbClr val="F79646"/>
                </a:solidFill>
                <a:latin typeface="Arial"/>
                <a:ea typeface="Arial"/>
                <a:cs typeface="Arial"/>
                <a:sym typeface="Arial"/>
              </a:rPr>
              <a:t>4</a:t>
            </a:r>
          </a:p>
          <a:p>
            <a:pPr algn="l">
              <a:lnSpc>
                <a:spcPts val="3840"/>
              </a:lnSpc>
            </a:pPr>
          </a:p>
        </p:txBody>
      </p:sp>
      <p:sp>
        <p:nvSpPr>
          <p:cNvPr name="AutoShape 8" id="8"/>
          <p:cNvSpPr/>
          <p:nvPr/>
        </p:nvSpPr>
        <p:spPr>
          <a:xfrm flipV="true">
            <a:off x="11126649" y="3338125"/>
            <a:ext cx="5029533" cy="17097"/>
          </a:xfrm>
          <a:prstGeom prst="line">
            <a:avLst/>
          </a:prstGeom>
          <a:ln cap="flat" w="28575">
            <a:solidFill>
              <a:srgbClr val="808080"/>
            </a:solidFill>
            <a:prstDash val="solid"/>
            <a:headEnd type="arrow" len="sm" w="med"/>
            <a:tailEnd type="none" len="sm" w="sm"/>
          </a:ln>
        </p:spPr>
      </p:sp>
      <p:sp>
        <p:nvSpPr>
          <p:cNvPr name="AutoShape 9" id="9"/>
          <p:cNvSpPr/>
          <p:nvPr/>
        </p:nvSpPr>
        <p:spPr>
          <a:xfrm flipV="true">
            <a:off x="11126649" y="5042499"/>
            <a:ext cx="3765210" cy="0"/>
          </a:xfrm>
          <a:prstGeom prst="line">
            <a:avLst/>
          </a:prstGeom>
          <a:ln cap="flat" w="28575">
            <a:solidFill>
              <a:srgbClr val="00B0F0"/>
            </a:solidFill>
            <a:prstDash val="solid"/>
            <a:headEnd type="arrow" len="sm" w="med"/>
            <a:tailEnd type="none" len="sm" w="sm"/>
          </a:ln>
        </p:spPr>
      </p:sp>
      <p:sp>
        <p:nvSpPr>
          <p:cNvPr name="AutoShape 10" id="10"/>
          <p:cNvSpPr/>
          <p:nvPr/>
        </p:nvSpPr>
        <p:spPr>
          <a:xfrm>
            <a:off x="11126649" y="6929278"/>
            <a:ext cx="2600767" cy="0"/>
          </a:xfrm>
          <a:prstGeom prst="line">
            <a:avLst/>
          </a:prstGeom>
          <a:ln cap="flat" w="28575">
            <a:solidFill>
              <a:srgbClr val="92D050"/>
            </a:solidFill>
            <a:prstDash val="solid"/>
            <a:headEnd type="arrow" len="sm" w="med"/>
            <a:tailEnd type="none" len="sm" w="sm"/>
          </a:ln>
        </p:spPr>
      </p:sp>
      <p:sp>
        <p:nvSpPr>
          <p:cNvPr name="AutoShape 11" id="11"/>
          <p:cNvSpPr/>
          <p:nvPr/>
        </p:nvSpPr>
        <p:spPr>
          <a:xfrm flipV="true">
            <a:off x="11126649" y="8636205"/>
            <a:ext cx="1498653" cy="0"/>
          </a:xfrm>
          <a:prstGeom prst="line">
            <a:avLst/>
          </a:prstGeom>
          <a:ln cap="flat" w="28575">
            <a:solidFill>
              <a:srgbClr val="F79646"/>
            </a:solidFill>
            <a:prstDash val="solid"/>
            <a:headEnd type="arrow" len="sm" w="med"/>
            <a:tailEnd type="none" len="sm" w="sm"/>
          </a:ln>
        </p:spPr>
      </p:sp>
      <p:sp>
        <p:nvSpPr>
          <p:cNvPr name="Freeform 12" id="12"/>
          <p:cNvSpPr/>
          <p:nvPr/>
        </p:nvSpPr>
        <p:spPr>
          <a:xfrm flipH="false" flipV="false" rot="0">
            <a:off x="15112000" y="1710309"/>
            <a:ext cx="2088363" cy="1531613"/>
          </a:xfrm>
          <a:custGeom>
            <a:avLst/>
            <a:gdLst/>
            <a:ahLst/>
            <a:cxnLst/>
            <a:rect r="r" b="b" t="t" l="l"/>
            <a:pathLst>
              <a:path h="1531613" w="2088363">
                <a:moveTo>
                  <a:pt x="0" y="0"/>
                </a:moveTo>
                <a:lnTo>
                  <a:pt x="2088363" y="0"/>
                </a:lnTo>
                <a:lnTo>
                  <a:pt x="2088363" y="1531613"/>
                </a:lnTo>
                <a:lnTo>
                  <a:pt x="0" y="1531613"/>
                </a:lnTo>
                <a:lnTo>
                  <a:pt x="0" y="0"/>
                </a:lnTo>
                <a:close/>
              </a:path>
            </a:pathLst>
          </a:custGeom>
          <a:blipFill>
            <a:blip r:embed="rId4">
              <a:extLst>
                <a:ext uri="{96DAC541-7B7A-43D3-8B79-37D633B846F1}">
                  <asvg:svgBlip xmlns:asvg="http://schemas.microsoft.com/office/drawing/2016/SVG/main" r:embed="rId5"/>
                </a:ext>
              </a:extLst>
            </a:blip>
            <a:stretch>
              <a:fillRect l="-3266" t="-5063" r="-3382" b="-4659"/>
            </a:stretch>
          </a:blipFill>
        </p:spPr>
      </p:sp>
      <p:sp>
        <p:nvSpPr>
          <p:cNvPr name="Freeform 13" id="13"/>
          <p:cNvSpPr/>
          <p:nvPr/>
        </p:nvSpPr>
        <p:spPr>
          <a:xfrm flipH="false" flipV="false" rot="0">
            <a:off x="13893165" y="3472846"/>
            <a:ext cx="2000250" cy="1478280"/>
          </a:xfrm>
          <a:custGeom>
            <a:avLst/>
            <a:gdLst/>
            <a:ahLst/>
            <a:cxnLst/>
            <a:rect r="r" b="b" t="t" l="l"/>
            <a:pathLst>
              <a:path h="1478280" w="2000250">
                <a:moveTo>
                  <a:pt x="0" y="0"/>
                </a:moveTo>
                <a:lnTo>
                  <a:pt x="2000250" y="0"/>
                </a:lnTo>
                <a:lnTo>
                  <a:pt x="2000250" y="1478280"/>
                </a:lnTo>
                <a:lnTo>
                  <a:pt x="0" y="1478280"/>
                </a:lnTo>
                <a:lnTo>
                  <a:pt x="0" y="0"/>
                </a:lnTo>
                <a:close/>
              </a:path>
            </a:pathLst>
          </a:custGeom>
          <a:blipFill>
            <a:blip r:embed="rId6">
              <a:extLst>
                <a:ext uri="{96DAC541-7B7A-43D3-8B79-37D633B846F1}">
                  <asvg:svgBlip xmlns:asvg="http://schemas.microsoft.com/office/drawing/2016/SVG/main" r:embed="rId7"/>
                </a:ext>
              </a:extLst>
            </a:blip>
            <a:stretch>
              <a:fillRect l="-4013" t="-5120" r="-3945" b="-5101"/>
            </a:stretch>
          </a:blipFill>
          <a:ln cap="sq">
            <a:noFill/>
            <a:prstDash val="solid"/>
            <a:miter/>
          </a:ln>
        </p:spPr>
      </p:sp>
      <p:sp>
        <p:nvSpPr>
          <p:cNvPr name="Freeform 14" id="14"/>
          <p:cNvSpPr/>
          <p:nvPr/>
        </p:nvSpPr>
        <p:spPr>
          <a:xfrm flipH="false" flipV="false" rot="0">
            <a:off x="12692759" y="5308250"/>
            <a:ext cx="2069313" cy="1517410"/>
          </a:xfrm>
          <a:custGeom>
            <a:avLst/>
            <a:gdLst/>
            <a:ahLst/>
            <a:cxnLst/>
            <a:rect r="r" b="b" t="t" l="l"/>
            <a:pathLst>
              <a:path h="1517410" w="2069313">
                <a:moveTo>
                  <a:pt x="0" y="0"/>
                </a:moveTo>
                <a:lnTo>
                  <a:pt x="2069313" y="0"/>
                </a:lnTo>
                <a:lnTo>
                  <a:pt x="2069313" y="1517410"/>
                </a:lnTo>
                <a:lnTo>
                  <a:pt x="0" y="1517410"/>
                </a:lnTo>
                <a:lnTo>
                  <a:pt x="0" y="0"/>
                </a:lnTo>
                <a:close/>
              </a:path>
            </a:pathLst>
          </a:custGeom>
          <a:blipFill>
            <a:blip r:embed="rId8">
              <a:extLst>
                <a:ext uri="{96DAC541-7B7A-43D3-8B79-37D633B846F1}">
                  <asvg:svgBlip xmlns:asvg="http://schemas.microsoft.com/office/drawing/2016/SVG/main" r:embed="rId9"/>
                </a:ext>
              </a:extLst>
            </a:blip>
            <a:stretch>
              <a:fillRect l="-3308" t="-4577" r="-3008" b="-4821"/>
            </a:stretch>
          </a:blipFill>
        </p:spPr>
      </p:sp>
      <p:sp>
        <p:nvSpPr>
          <p:cNvPr name="Freeform 15" id="15"/>
          <p:cNvSpPr/>
          <p:nvPr/>
        </p:nvSpPr>
        <p:spPr>
          <a:xfrm flipH="false" flipV="false" rot="0">
            <a:off x="11624864" y="7086441"/>
            <a:ext cx="2000877" cy="1479071"/>
          </a:xfrm>
          <a:custGeom>
            <a:avLst/>
            <a:gdLst/>
            <a:ahLst/>
            <a:cxnLst/>
            <a:rect r="r" b="b" t="t" l="l"/>
            <a:pathLst>
              <a:path h="1479071" w="2000877">
                <a:moveTo>
                  <a:pt x="0" y="0"/>
                </a:moveTo>
                <a:lnTo>
                  <a:pt x="2000876" y="0"/>
                </a:lnTo>
                <a:lnTo>
                  <a:pt x="2000876" y="1479070"/>
                </a:lnTo>
                <a:lnTo>
                  <a:pt x="0" y="1479070"/>
                </a:lnTo>
                <a:lnTo>
                  <a:pt x="0" y="0"/>
                </a:lnTo>
                <a:close/>
              </a:path>
            </a:pathLst>
          </a:custGeom>
          <a:blipFill>
            <a:blip r:embed="rId10">
              <a:extLst>
                <a:ext uri="{96DAC541-7B7A-43D3-8B79-37D633B846F1}">
                  <asvg:svgBlip xmlns:asvg="http://schemas.microsoft.com/office/drawing/2016/SVG/main" r:embed="rId11"/>
                </a:ext>
              </a:extLst>
            </a:blip>
            <a:stretch>
              <a:fillRect l="-3434" t="-4428" r="-3062" b="-4277"/>
            </a:stretch>
          </a:blipFill>
        </p:spPr>
      </p:sp>
      <p:sp>
        <p:nvSpPr>
          <p:cNvPr name="TextBox 16" id="16"/>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sp>
        <p:nvSpPr>
          <p:cNvPr name="TextBox 17" id="17"/>
          <p:cNvSpPr txBox="true"/>
          <p:nvPr/>
        </p:nvSpPr>
        <p:spPr>
          <a:xfrm rot="0">
            <a:off x="836800" y="2548509"/>
            <a:ext cx="8544420" cy="158115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Subtract travel time from waveforms</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Add</a:t>
            </a:r>
            <a:r>
              <a:rPr lang="en-US" sz="3373">
                <a:solidFill>
                  <a:srgbClr val="000000"/>
                </a:solidFill>
                <a:latin typeface="Calibri (MS)"/>
                <a:ea typeface="Calibri (MS)"/>
                <a:cs typeface="Calibri (MS)"/>
                <a:sym typeface="Calibri (MS)"/>
              </a:rPr>
              <a:t> t</a:t>
            </a:r>
            <a:r>
              <a:rPr lang="en-US" sz="3373">
                <a:solidFill>
                  <a:srgbClr val="000000"/>
                </a:solidFill>
                <a:latin typeface="Calibri (MS)"/>
                <a:ea typeface="Calibri (MS)"/>
                <a:cs typeface="Calibri (MS)"/>
                <a:sym typeface="Calibri (MS)"/>
              </a:rPr>
              <a:t>hem up</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In</a:t>
            </a:r>
            <a:r>
              <a:rPr lang="en-US" sz="3373">
                <a:solidFill>
                  <a:srgbClr val="000000"/>
                </a:solidFill>
                <a:latin typeface="Calibri (MS)"/>
                <a:ea typeface="Calibri (MS)"/>
                <a:cs typeface="Calibri (MS)"/>
                <a:sym typeface="Calibri (MS)"/>
              </a:rPr>
              <a:t>t</a:t>
            </a:r>
            <a:r>
              <a:rPr lang="en-US" sz="3373">
                <a:solidFill>
                  <a:srgbClr val="000000"/>
                </a:solidFill>
                <a:latin typeface="Calibri (MS)"/>
                <a:ea typeface="Calibri (MS)"/>
                <a:cs typeface="Calibri (MS)"/>
                <a:sym typeface="Calibri (MS)"/>
              </a:rPr>
              <a:t>egra</a:t>
            </a:r>
            <a:r>
              <a:rPr lang="en-US" sz="3373">
                <a:solidFill>
                  <a:srgbClr val="000000"/>
                </a:solidFill>
                <a:latin typeface="Calibri (MS)"/>
                <a:ea typeface="Calibri (MS)"/>
                <a:cs typeface="Calibri (MS)"/>
                <a:sym typeface="Calibri (MS)"/>
              </a:rPr>
              <a:t>t</a:t>
            </a:r>
            <a:r>
              <a:rPr lang="en-US" sz="3373">
                <a:solidFill>
                  <a:srgbClr val="000000"/>
                </a:solidFill>
                <a:latin typeface="Calibri (MS)"/>
                <a:ea typeface="Calibri (MS)"/>
                <a:cs typeface="Calibri (MS)"/>
                <a:sym typeface="Calibri (MS)"/>
              </a:rPr>
              <a:t>e</a:t>
            </a:r>
          </a:p>
        </p:txBody>
      </p:sp>
      <p:sp>
        <p:nvSpPr>
          <p:cNvPr name="TextBox 18" id="18"/>
          <p:cNvSpPr txBox="true"/>
          <p:nvPr/>
        </p:nvSpPr>
        <p:spPr>
          <a:xfrm rot="0">
            <a:off x="9946805" y="8935557"/>
            <a:ext cx="472678" cy="479269"/>
          </a:xfrm>
          <a:prstGeom prst="rect">
            <a:avLst/>
          </a:prstGeom>
        </p:spPr>
        <p:txBody>
          <a:bodyPr anchor="t" rtlCol="false" tIns="0" lIns="0" bIns="0" rIns="0">
            <a:spAutoFit/>
          </a:bodyPr>
          <a:lstStyle/>
          <a:p>
            <a:pPr algn="l">
              <a:lnSpc>
                <a:spcPts val="3542"/>
              </a:lnSpc>
            </a:pPr>
            <a:r>
              <a:rPr lang="en-US" sz="2952" b="true">
                <a:solidFill>
                  <a:srgbClr val="000000"/>
                </a:solidFill>
                <a:latin typeface="Arial Bold"/>
                <a:ea typeface="Arial Bold"/>
                <a:cs typeface="Arial Bold"/>
                <a:sym typeface="Arial Bold"/>
              </a:rPr>
              <a:t>t</a:t>
            </a:r>
          </a:p>
        </p:txBody>
      </p:sp>
      <p:sp>
        <p:nvSpPr>
          <p:cNvPr name="TextBox 19" id="19"/>
          <p:cNvSpPr txBox="true"/>
          <p:nvPr/>
        </p:nvSpPr>
        <p:spPr>
          <a:xfrm rot="0">
            <a:off x="11339379" y="2727572"/>
            <a:ext cx="248543" cy="514350"/>
          </a:xfrm>
          <a:prstGeom prst="rect">
            <a:avLst/>
          </a:prstGeom>
        </p:spPr>
        <p:txBody>
          <a:bodyPr anchor="t" rtlCol="false" tIns="0" lIns="0" bIns="0" rIns="0">
            <a:spAutoFit/>
          </a:bodyPr>
          <a:lstStyle/>
          <a:p>
            <a:pPr algn="l">
              <a:lnSpc>
                <a:spcPts val="3840"/>
              </a:lnSpc>
            </a:pPr>
            <a:r>
              <a:rPr lang="en-US" sz="3200">
                <a:solidFill>
                  <a:srgbClr val="808080"/>
                </a:solidFill>
                <a:latin typeface="Arial"/>
                <a:ea typeface="Arial"/>
                <a:cs typeface="Arial"/>
                <a:sym typeface="Arial"/>
              </a:rPr>
              <a:t>t</a:t>
            </a:r>
            <a:r>
              <a:rPr lang="en-US" sz="3200">
                <a:solidFill>
                  <a:srgbClr val="808080"/>
                </a:solidFill>
                <a:latin typeface="Arial"/>
                <a:ea typeface="Arial"/>
                <a:cs typeface="Arial"/>
                <a:sym typeface="Arial"/>
              </a:rPr>
              <a:t>1</a:t>
            </a:r>
          </a:p>
        </p:txBody>
      </p:sp>
      <p:sp>
        <p:nvSpPr>
          <p:cNvPr name="TextBox 20" id="20"/>
          <p:cNvSpPr txBox="true"/>
          <p:nvPr/>
        </p:nvSpPr>
        <p:spPr>
          <a:xfrm rot="0">
            <a:off x="11339379" y="6311310"/>
            <a:ext cx="248543" cy="514350"/>
          </a:xfrm>
          <a:prstGeom prst="rect">
            <a:avLst/>
          </a:prstGeom>
        </p:spPr>
        <p:txBody>
          <a:bodyPr anchor="t" rtlCol="false" tIns="0" lIns="0" bIns="0" rIns="0">
            <a:spAutoFit/>
          </a:bodyPr>
          <a:lstStyle/>
          <a:p>
            <a:pPr algn="l">
              <a:lnSpc>
                <a:spcPts val="3840"/>
              </a:lnSpc>
            </a:pPr>
            <a:r>
              <a:rPr lang="en-US" sz="3200">
                <a:solidFill>
                  <a:srgbClr val="92D050"/>
                </a:solidFill>
                <a:latin typeface="Arial"/>
                <a:ea typeface="Arial"/>
                <a:cs typeface="Arial"/>
                <a:sym typeface="Arial"/>
              </a:rPr>
              <a:t>t</a:t>
            </a:r>
            <a:r>
              <a:rPr lang="en-US" sz="3200">
                <a:solidFill>
                  <a:srgbClr val="92D050"/>
                </a:solidFill>
                <a:latin typeface="Arial"/>
                <a:ea typeface="Arial"/>
                <a:cs typeface="Arial"/>
                <a:sym typeface="Arial"/>
              </a:rPr>
              <a:t>3</a:t>
            </a:r>
          </a:p>
        </p:txBody>
      </p:sp>
      <p:sp>
        <p:nvSpPr>
          <p:cNvPr name="TextBox 21" id="21"/>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6</a:t>
            </a:r>
          </a:p>
        </p:txBody>
      </p:sp>
    </p:spTree>
  </p:cSld>
  <p:clrMapOvr>
    <a:masterClrMapping/>
  </p:clrMapOvr>
  <p:transition spd="fast">
    <p:fade/>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TextBox 5" id="5"/>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sp>
        <p:nvSpPr>
          <p:cNvPr name="TextBox 6" id="6"/>
          <p:cNvSpPr txBox="true"/>
          <p:nvPr/>
        </p:nvSpPr>
        <p:spPr>
          <a:xfrm rot="0">
            <a:off x="836800" y="2548509"/>
            <a:ext cx="8544420" cy="1581150"/>
          </a:xfrm>
          <a:prstGeom prst="rect">
            <a:avLst/>
          </a:prstGeom>
        </p:spPr>
        <p:txBody>
          <a:bodyPr anchor="t" rtlCol="false" tIns="0" lIns="0" bIns="0" rIns="0">
            <a:spAutoFit/>
          </a:bodyPr>
          <a:lstStyle/>
          <a:p>
            <a:pPr algn="just" marL="728441" indent="-364220" lvl="1">
              <a:lnSpc>
                <a:spcPts val="4048"/>
              </a:lnSpc>
              <a:buFont typeface="Arial"/>
              <a:buChar char="•"/>
            </a:pPr>
            <a:r>
              <a:rPr lang="en-US" b="true" sz="3373">
                <a:solidFill>
                  <a:srgbClr val="000000"/>
                </a:solidFill>
                <a:latin typeface="Calibri (MS) Bold"/>
                <a:ea typeface="Calibri (MS) Bold"/>
                <a:cs typeface="Calibri (MS) Bold"/>
                <a:sym typeface="Calibri (MS) Bold"/>
              </a:rPr>
              <a:t>Subtract travel time from waveforms</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Add</a:t>
            </a:r>
            <a:r>
              <a:rPr lang="en-US" sz="3373">
                <a:solidFill>
                  <a:srgbClr val="000000"/>
                </a:solidFill>
                <a:latin typeface="Calibri (MS)"/>
                <a:ea typeface="Calibri (MS)"/>
                <a:cs typeface="Calibri (MS)"/>
                <a:sym typeface="Calibri (MS)"/>
              </a:rPr>
              <a:t> t</a:t>
            </a:r>
            <a:r>
              <a:rPr lang="en-US" sz="3373">
                <a:solidFill>
                  <a:srgbClr val="000000"/>
                </a:solidFill>
                <a:latin typeface="Calibri (MS)"/>
                <a:ea typeface="Calibri (MS)"/>
                <a:cs typeface="Calibri (MS)"/>
                <a:sym typeface="Calibri (MS)"/>
              </a:rPr>
              <a:t>hem up</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In</a:t>
            </a:r>
            <a:r>
              <a:rPr lang="en-US" sz="3373">
                <a:solidFill>
                  <a:srgbClr val="000000"/>
                </a:solidFill>
                <a:latin typeface="Calibri (MS)"/>
                <a:ea typeface="Calibri (MS)"/>
                <a:cs typeface="Calibri (MS)"/>
                <a:sym typeface="Calibri (MS)"/>
              </a:rPr>
              <a:t>t</a:t>
            </a:r>
            <a:r>
              <a:rPr lang="en-US" sz="3373">
                <a:solidFill>
                  <a:srgbClr val="000000"/>
                </a:solidFill>
                <a:latin typeface="Calibri (MS)"/>
                <a:ea typeface="Calibri (MS)"/>
                <a:cs typeface="Calibri (MS)"/>
                <a:sym typeface="Calibri (MS)"/>
              </a:rPr>
              <a:t>egra</a:t>
            </a:r>
            <a:r>
              <a:rPr lang="en-US" sz="3373">
                <a:solidFill>
                  <a:srgbClr val="000000"/>
                </a:solidFill>
                <a:latin typeface="Calibri (MS)"/>
                <a:ea typeface="Calibri (MS)"/>
                <a:cs typeface="Calibri (MS)"/>
                <a:sym typeface="Calibri (MS)"/>
              </a:rPr>
              <a:t>t</a:t>
            </a:r>
            <a:r>
              <a:rPr lang="en-US" sz="3373">
                <a:solidFill>
                  <a:srgbClr val="000000"/>
                </a:solidFill>
                <a:latin typeface="Calibri (MS)"/>
                <a:ea typeface="Calibri (MS)"/>
                <a:cs typeface="Calibri (MS)"/>
                <a:sym typeface="Calibri (MS)"/>
              </a:rPr>
              <a:t>e</a:t>
            </a:r>
          </a:p>
        </p:txBody>
      </p:sp>
      <p:sp>
        <p:nvSpPr>
          <p:cNvPr name="TextBox 7" id="7"/>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7</a:t>
            </a:r>
          </a:p>
        </p:txBody>
      </p:sp>
      <p:sp>
        <p:nvSpPr>
          <p:cNvPr name="AutoShape 8" id="8"/>
          <p:cNvSpPr/>
          <p:nvPr/>
        </p:nvSpPr>
        <p:spPr>
          <a:xfrm flipV="true">
            <a:off x="10259425" y="8908887"/>
            <a:ext cx="7489165" cy="0"/>
          </a:xfrm>
          <a:prstGeom prst="line">
            <a:avLst/>
          </a:prstGeom>
          <a:ln cap="rnd" w="38100">
            <a:solidFill>
              <a:srgbClr val="000000"/>
            </a:solidFill>
            <a:prstDash val="solid"/>
            <a:headEnd type="none" len="sm" w="sm"/>
            <a:tailEnd type="triangle" len="med" w="lg"/>
          </a:ln>
        </p:spPr>
      </p:sp>
      <p:sp>
        <p:nvSpPr>
          <p:cNvPr name="Freeform 9" id="9"/>
          <p:cNvSpPr/>
          <p:nvPr/>
        </p:nvSpPr>
        <p:spPr>
          <a:xfrm flipH="false" flipV="false" rot="0">
            <a:off x="10160526" y="3472846"/>
            <a:ext cx="2000250" cy="1478280"/>
          </a:xfrm>
          <a:custGeom>
            <a:avLst/>
            <a:gdLst/>
            <a:ahLst/>
            <a:cxnLst/>
            <a:rect r="r" b="b" t="t" l="l"/>
            <a:pathLst>
              <a:path h="1478280" w="2000250">
                <a:moveTo>
                  <a:pt x="0" y="0"/>
                </a:moveTo>
                <a:lnTo>
                  <a:pt x="2000250" y="0"/>
                </a:lnTo>
                <a:lnTo>
                  <a:pt x="2000250" y="1478280"/>
                </a:lnTo>
                <a:lnTo>
                  <a:pt x="0" y="1478280"/>
                </a:lnTo>
                <a:lnTo>
                  <a:pt x="0" y="0"/>
                </a:lnTo>
                <a:close/>
              </a:path>
            </a:pathLst>
          </a:custGeom>
          <a:blipFill>
            <a:blip r:embed="rId4">
              <a:extLst>
                <a:ext uri="{96DAC541-7B7A-43D3-8B79-37D633B846F1}">
                  <asvg:svgBlip xmlns:asvg="http://schemas.microsoft.com/office/drawing/2016/SVG/main" r:embed="rId5"/>
                </a:ext>
              </a:extLst>
            </a:blip>
            <a:stretch>
              <a:fillRect l="-4013" t="-5120" r="-3945" b="-5101"/>
            </a:stretch>
          </a:blipFill>
          <a:ln cap="sq">
            <a:noFill/>
            <a:prstDash val="solid"/>
            <a:miter/>
          </a:ln>
        </p:spPr>
      </p:sp>
      <p:sp>
        <p:nvSpPr>
          <p:cNvPr name="Freeform 10" id="10"/>
          <p:cNvSpPr/>
          <p:nvPr/>
        </p:nvSpPr>
        <p:spPr>
          <a:xfrm flipH="false" flipV="false" rot="0">
            <a:off x="10116469" y="1710309"/>
            <a:ext cx="2088363" cy="1531613"/>
          </a:xfrm>
          <a:custGeom>
            <a:avLst/>
            <a:gdLst/>
            <a:ahLst/>
            <a:cxnLst/>
            <a:rect r="r" b="b" t="t" l="l"/>
            <a:pathLst>
              <a:path h="1531613" w="2088363">
                <a:moveTo>
                  <a:pt x="0" y="0"/>
                </a:moveTo>
                <a:lnTo>
                  <a:pt x="2088363" y="0"/>
                </a:lnTo>
                <a:lnTo>
                  <a:pt x="2088363" y="1531613"/>
                </a:lnTo>
                <a:lnTo>
                  <a:pt x="0" y="1531613"/>
                </a:lnTo>
                <a:lnTo>
                  <a:pt x="0" y="0"/>
                </a:lnTo>
                <a:close/>
              </a:path>
            </a:pathLst>
          </a:custGeom>
          <a:blipFill>
            <a:blip r:embed="rId6">
              <a:extLst>
                <a:ext uri="{96DAC541-7B7A-43D3-8B79-37D633B846F1}">
                  <asvg:svgBlip xmlns:asvg="http://schemas.microsoft.com/office/drawing/2016/SVG/main" r:embed="rId7"/>
                </a:ext>
              </a:extLst>
            </a:blip>
            <a:stretch>
              <a:fillRect l="-3266" t="-5063" r="-3382" b="-4659"/>
            </a:stretch>
          </a:blipFill>
        </p:spPr>
      </p:sp>
      <p:sp>
        <p:nvSpPr>
          <p:cNvPr name="Freeform 11" id="11"/>
          <p:cNvSpPr/>
          <p:nvPr/>
        </p:nvSpPr>
        <p:spPr>
          <a:xfrm flipH="false" flipV="false" rot="0">
            <a:off x="10125994" y="5308250"/>
            <a:ext cx="2069313" cy="1517410"/>
          </a:xfrm>
          <a:custGeom>
            <a:avLst/>
            <a:gdLst/>
            <a:ahLst/>
            <a:cxnLst/>
            <a:rect r="r" b="b" t="t" l="l"/>
            <a:pathLst>
              <a:path h="1517410" w="2069313">
                <a:moveTo>
                  <a:pt x="0" y="0"/>
                </a:moveTo>
                <a:lnTo>
                  <a:pt x="2069313" y="0"/>
                </a:lnTo>
                <a:lnTo>
                  <a:pt x="2069313" y="1517410"/>
                </a:lnTo>
                <a:lnTo>
                  <a:pt x="0" y="1517410"/>
                </a:lnTo>
                <a:lnTo>
                  <a:pt x="0" y="0"/>
                </a:lnTo>
                <a:close/>
              </a:path>
            </a:pathLst>
          </a:custGeom>
          <a:blipFill>
            <a:blip r:embed="rId8">
              <a:extLst>
                <a:ext uri="{96DAC541-7B7A-43D3-8B79-37D633B846F1}">
                  <asvg:svgBlip xmlns:asvg="http://schemas.microsoft.com/office/drawing/2016/SVG/main" r:embed="rId9"/>
                </a:ext>
              </a:extLst>
            </a:blip>
            <a:stretch>
              <a:fillRect l="-3308" t="-4577" r="-3008" b="-4821"/>
            </a:stretch>
          </a:blipFill>
        </p:spPr>
      </p:sp>
      <p:sp>
        <p:nvSpPr>
          <p:cNvPr name="Freeform 12" id="12"/>
          <p:cNvSpPr/>
          <p:nvPr/>
        </p:nvSpPr>
        <p:spPr>
          <a:xfrm flipH="false" flipV="false" rot="0">
            <a:off x="10160526" y="7086441"/>
            <a:ext cx="2000877" cy="1479071"/>
          </a:xfrm>
          <a:custGeom>
            <a:avLst/>
            <a:gdLst/>
            <a:ahLst/>
            <a:cxnLst/>
            <a:rect r="r" b="b" t="t" l="l"/>
            <a:pathLst>
              <a:path h="1479071" w="2000877">
                <a:moveTo>
                  <a:pt x="0" y="0"/>
                </a:moveTo>
                <a:lnTo>
                  <a:pt x="2000876" y="0"/>
                </a:lnTo>
                <a:lnTo>
                  <a:pt x="2000876" y="1479070"/>
                </a:lnTo>
                <a:lnTo>
                  <a:pt x="0" y="1479070"/>
                </a:lnTo>
                <a:lnTo>
                  <a:pt x="0" y="0"/>
                </a:lnTo>
                <a:close/>
              </a:path>
            </a:pathLst>
          </a:custGeom>
          <a:blipFill>
            <a:blip r:embed="rId10">
              <a:extLst>
                <a:ext uri="{96DAC541-7B7A-43D3-8B79-37D633B846F1}">
                  <asvg:svgBlip xmlns:asvg="http://schemas.microsoft.com/office/drawing/2016/SVG/main" r:embed="rId11"/>
                </a:ext>
              </a:extLst>
            </a:blip>
            <a:stretch>
              <a:fillRect l="-3434" t="-4428" r="-3062" b="-4277"/>
            </a:stretch>
          </a:blipFill>
        </p:spPr>
      </p:sp>
      <p:sp>
        <p:nvSpPr>
          <p:cNvPr name="TextBox 13" id="13"/>
          <p:cNvSpPr txBox="true"/>
          <p:nvPr/>
        </p:nvSpPr>
        <p:spPr>
          <a:xfrm rot="0">
            <a:off x="9946805" y="8935557"/>
            <a:ext cx="472678" cy="479269"/>
          </a:xfrm>
          <a:prstGeom prst="rect">
            <a:avLst/>
          </a:prstGeom>
        </p:spPr>
        <p:txBody>
          <a:bodyPr anchor="t" rtlCol="false" tIns="0" lIns="0" bIns="0" rIns="0">
            <a:spAutoFit/>
          </a:bodyPr>
          <a:lstStyle/>
          <a:p>
            <a:pPr algn="l">
              <a:lnSpc>
                <a:spcPts val="3542"/>
              </a:lnSpc>
            </a:pPr>
            <a:r>
              <a:rPr lang="en-US" sz="2952" b="true">
                <a:solidFill>
                  <a:srgbClr val="000000"/>
                </a:solidFill>
                <a:latin typeface="Arial Bold"/>
                <a:ea typeface="Arial Bold"/>
                <a:cs typeface="Arial Bold"/>
                <a:sym typeface="Arial Bold"/>
              </a:rPr>
              <a:t>t</a:t>
            </a:r>
          </a:p>
        </p:txBody>
      </p:sp>
    </p:spTree>
  </p:cSld>
  <p:clrMapOvr>
    <a:masterClrMapping/>
  </p:clrMapOvr>
  <p:transition spd="slow">
    <p:fade/>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TextBox 5" id="5"/>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sp>
        <p:nvSpPr>
          <p:cNvPr name="TextBox 6" id="6"/>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8</a:t>
            </a:r>
          </a:p>
        </p:txBody>
      </p:sp>
      <p:sp>
        <p:nvSpPr>
          <p:cNvPr name="Freeform 7" id="7"/>
          <p:cNvSpPr/>
          <p:nvPr/>
        </p:nvSpPr>
        <p:spPr>
          <a:xfrm flipH="false" flipV="false" rot="0">
            <a:off x="10116685" y="4556862"/>
            <a:ext cx="2088363" cy="1531613"/>
          </a:xfrm>
          <a:custGeom>
            <a:avLst/>
            <a:gdLst/>
            <a:ahLst/>
            <a:cxnLst/>
            <a:rect r="r" b="b" t="t" l="l"/>
            <a:pathLst>
              <a:path h="1531613" w="2088363">
                <a:moveTo>
                  <a:pt x="0" y="0"/>
                </a:moveTo>
                <a:lnTo>
                  <a:pt x="2088363" y="0"/>
                </a:lnTo>
                <a:lnTo>
                  <a:pt x="2088363" y="1531613"/>
                </a:lnTo>
                <a:lnTo>
                  <a:pt x="0" y="1531613"/>
                </a:lnTo>
                <a:lnTo>
                  <a:pt x="0" y="0"/>
                </a:lnTo>
                <a:close/>
              </a:path>
            </a:pathLst>
          </a:custGeom>
          <a:blipFill>
            <a:blip r:embed="rId4">
              <a:extLst>
                <a:ext uri="{96DAC541-7B7A-43D3-8B79-37D633B846F1}">
                  <asvg:svgBlip xmlns:asvg="http://schemas.microsoft.com/office/drawing/2016/SVG/main" r:embed="rId5"/>
                </a:ext>
              </a:extLst>
            </a:blip>
            <a:stretch>
              <a:fillRect l="-3266" t="-5063" r="-3382" b="-4659"/>
            </a:stretch>
          </a:blipFill>
        </p:spPr>
      </p:sp>
      <p:sp>
        <p:nvSpPr>
          <p:cNvPr name="Freeform 8" id="8"/>
          <p:cNvSpPr/>
          <p:nvPr/>
        </p:nvSpPr>
        <p:spPr>
          <a:xfrm flipH="false" flipV="false" rot="0">
            <a:off x="10160429" y="4556862"/>
            <a:ext cx="2000250" cy="1478280"/>
          </a:xfrm>
          <a:custGeom>
            <a:avLst/>
            <a:gdLst/>
            <a:ahLst/>
            <a:cxnLst/>
            <a:rect r="r" b="b" t="t" l="l"/>
            <a:pathLst>
              <a:path h="1478280" w="2000250">
                <a:moveTo>
                  <a:pt x="0" y="0"/>
                </a:moveTo>
                <a:lnTo>
                  <a:pt x="2000250" y="0"/>
                </a:lnTo>
                <a:lnTo>
                  <a:pt x="2000250" y="1478280"/>
                </a:lnTo>
                <a:lnTo>
                  <a:pt x="0" y="1478280"/>
                </a:lnTo>
                <a:lnTo>
                  <a:pt x="0" y="0"/>
                </a:lnTo>
                <a:close/>
              </a:path>
            </a:pathLst>
          </a:custGeom>
          <a:blipFill>
            <a:blip r:embed="rId6">
              <a:extLst>
                <a:ext uri="{96DAC541-7B7A-43D3-8B79-37D633B846F1}">
                  <asvg:svgBlip xmlns:asvg="http://schemas.microsoft.com/office/drawing/2016/SVG/main" r:embed="rId7"/>
                </a:ext>
              </a:extLst>
            </a:blip>
            <a:stretch>
              <a:fillRect l="-4013" t="-5120" r="-3945" b="-5101"/>
            </a:stretch>
          </a:blipFill>
          <a:ln cap="sq">
            <a:noFill/>
            <a:prstDash val="solid"/>
            <a:miter/>
          </a:ln>
        </p:spPr>
      </p:sp>
      <p:sp>
        <p:nvSpPr>
          <p:cNvPr name="Freeform 9" id="9"/>
          <p:cNvSpPr/>
          <p:nvPr/>
        </p:nvSpPr>
        <p:spPr>
          <a:xfrm flipH="false" flipV="false" rot="0">
            <a:off x="10116685" y="4563964"/>
            <a:ext cx="2069313" cy="1517410"/>
          </a:xfrm>
          <a:custGeom>
            <a:avLst/>
            <a:gdLst/>
            <a:ahLst/>
            <a:cxnLst/>
            <a:rect r="r" b="b" t="t" l="l"/>
            <a:pathLst>
              <a:path h="1517410" w="2069313">
                <a:moveTo>
                  <a:pt x="0" y="0"/>
                </a:moveTo>
                <a:lnTo>
                  <a:pt x="2069313" y="0"/>
                </a:lnTo>
                <a:lnTo>
                  <a:pt x="2069313" y="1517410"/>
                </a:lnTo>
                <a:lnTo>
                  <a:pt x="0" y="1517410"/>
                </a:lnTo>
                <a:lnTo>
                  <a:pt x="0" y="0"/>
                </a:lnTo>
                <a:close/>
              </a:path>
            </a:pathLst>
          </a:custGeom>
          <a:blipFill>
            <a:blip r:embed="rId8">
              <a:extLst>
                <a:ext uri="{96DAC541-7B7A-43D3-8B79-37D633B846F1}">
                  <asvg:svgBlip xmlns:asvg="http://schemas.microsoft.com/office/drawing/2016/SVG/main" r:embed="rId9"/>
                </a:ext>
              </a:extLst>
            </a:blip>
            <a:stretch>
              <a:fillRect l="-3308" t="-4577" r="-3008" b="-4821"/>
            </a:stretch>
          </a:blipFill>
        </p:spPr>
      </p:sp>
      <p:sp>
        <p:nvSpPr>
          <p:cNvPr name="Freeform 10" id="10"/>
          <p:cNvSpPr/>
          <p:nvPr/>
        </p:nvSpPr>
        <p:spPr>
          <a:xfrm flipH="false" flipV="false" rot="0">
            <a:off x="10169954" y="4583133"/>
            <a:ext cx="2000877" cy="1479071"/>
          </a:xfrm>
          <a:custGeom>
            <a:avLst/>
            <a:gdLst/>
            <a:ahLst/>
            <a:cxnLst/>
            <a:rect r="r" b="b" t="t" l="l"/>
            <a:pathLst>
              <a:path h="1479071" w="2000877">
                <a:moveTo>
                  <a:pt x="0" y="0"/>
                </a:moveTo>
                <a:lnTo>
                  <a:pt x="2000876" y="0"/>
                </a:lnTo>
                <a:lnTo>
                  <a:pt x="2000876" y="1479071"/>
                </a:lnTo>
                <a:lnTo>
                  <a:pt x="0" y="1479071"/>
                </a:lnTo>
                <a:lnTo>
                  <a:pt x="0" y="0"/>
                </a:lnTo>
                <a:close/>
              </a:path>
            </a:pathLst>
          </a:custGeom>
          <a:blipFill>
            <a:blip r:embed="rId10">
              <a:extLst>
                <a:ext uri="{96DAC541-7B7A-43D3-8B79-37D633B846F1}">
                  <asvg:svgBlip xmlns:asvg="http://schemas.microsoft.com/office/drawing/2016/SVG/main" r:embed="rId11"/>
                </a:ext>
              </a:extLst>
            </a:blip>
            <a:stretch>
              <a:fillRect l="-3434" t="-4428" r="-3062" b="-4277"/>
            </a:stretch>
          </a:blipFill>
        </p:spPr>
      </p:sp>
      <p:sp>
        <p:nvSpPr>
          <p:cNvPr name="Freeform 11" id="11"/>
          <p:cNvSpPr/>
          <p:nvPr/>
        </p:nvSpPr>
        <p:spPr>
          <a:xfrm flipH="false" flipV="false" rot="0">
            <a:off x="8718041" y="3324796"/>
            <a:ext cx="5059481" cy="3733994"/>
          </a:xfrm>
          <a:custGeom>
            <a:avLst/>
            <a:gdLst/>
            <a:ahLst/>
            <a:cxnLst/>
            <a:rect r="r" b="b" t="t" l="l"/>
            <a:pathLst>
              <a:path h="3733994" w="5059481">
                <a:moveTo>
                  <a:pt x="0" y="0"/>
                </a:moveTo>
                <a:lnTo>
                  <a:pt x="5059481" y="0"/>
                </a:lnTo>
                <a:lnTo>
                  <a:pt x="5059481" y="3733994"/>
                </a:lnTo>
                <a:lnTo>
                  <a:pt x="0" y="3733994"/>
                </a:lnTo>
                <a:lnTo>
                  <a:pt x="0" y="0"/>
                </a:lnTo>
                <a:close/>
              </a:path>
            </a:pathLst>
          </a:custGeom>
          <a:blipFill>
            <a:blip r:embed="rId12">
              <a:extLst>
                <a:ext uri="{96DAC541-7B7A-43D3-8B79-37D633B846F1}">
                  <asvg:svgBlip xmlns:asvg="http://schemas.microsoft.com/office/drawing/2016/SVG/main" r:embed="rId13"/>
                </a:ext>
              </a:extLst>
            </a:blip>
            <a:stretch>
              <a:fillRect l="-3925" t="-4853" r="-3858" b="-5344"/>
            </a:stretch>
          </a:blipFill>
        </p:spPr>
      </p:sp>
      <p:sp>
        <p:nvSpPr>
          <p:cNvPr name="TextBox 12" id="12"/>
          <p:cNvSpPr txBox="true"/>
          <p:nvPr/>
        </p:nvSpPr>
        <p:spPr>
          <a:xfrm rot="0">
            <a:off x="836800" y="2548509"/>
            <a:ext cx="8544420" cy="158115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Subtract travel time from waveforms</a:t>
            </a:r>
          </a:p>
          <a:p>
            <a:pPr algn="just" marL="728441" indent="-364220" lvl="1">
              <a:lnSpc>
                <a:spcPts val="4048"/>
              </a:lnSpc>
              <a:buFont typeface="Arial"/>
              <a:buChar char="•"/>
            </a:pPr>
            <a:r>
              <a:rPr lang="en-US" b="true" sz="3373">
                <a:solidFill>
                  <a:srgbClr val="000000"/>
                </a:solidFill>
                <a:latin typeface="Calibri (MS) Bold"/>
                <a:ea typeface="Calibri (MS) Bold"/>
                <a:cs typeface="Calibri (MS) Bold"/>
                <a:sym typeface="Calibri (MS) Bold"/>
              </a:rPr>
              <a:t>Add</a:t>
            </a:r>
            <a:r>
              <a:rPr lang="en-US" b="true" sz="3373">
                <a:solidFill>
                  <a:srgbClr val="000000"/>
                </a:solidFill>
                <a:latin typeface="Calibri (MS) Bold"/>
                <a:ea typeface="Calibri (MS) Bold"/>
                <a:cs typeface="Calibri (MS) Bold"/>
                <a:sym typeface="Calibri (MS) Bold"/>
              </a:rPr>
              <a:t> t</a:t>
            </a:r>
            <a:r>
              <a:rPr lang="en-US" b="true" sz="3373">
                <a:solidFill>
                  <a:srgbClr val="000000"/>
                </a:solidFill>
                <a:latin typeface="Calibri (MS) Bold"/>
                <a:ea typeface="Calibri (MS) Bold"/>
                <a:cs typeface="Calibri (MS) Bold"/>
                <a:sym typeface="Calibri (MS) Bold"/>
              </a:rPr>
              <a:t>hem up</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In</a:t>
            </a:r>
            <a:r>
              <a:rPr lang="en-US" sz="3373">
                <a:solidFill>
                  <a:srgbClr val="000000"/>
                </a:solidFill>
                <a:latin typeface="Calibri (MS)"/>
                <a:ea typeface="Calibri (MS)"/>
                <a:cs typeface="Calibri (MS)"/>
                <a:sym typeface="Calibri (MS)"/>
              </a:rPr>
              <a:t>t</a:t>
            </a:r>
            <a:r>
              <a:rPr lang="en-US" sz="3373">
                <a:solidFill>
                  <a:srgbClr val="000000"/>
                </a:solidFill>
                <a:latin typeface="Calibri (MS)"/>
                <a:ea typeface="Calibri (MS)"/>
                <a:cs typeface="Calibri (MS)"/>
                <a:sym typeface="Calibri (MS)"/>
              </a:rPr>
              <a:t>egra</a:t>
            </a:r>
            <a:r>
              <a:rPr lang="en-US" sz="3373">
                <a:solidFill>
                  <a:srgbClr val="000000"/>
                </a:solidFill>
                <a:latin typeface="Calibri (MS)"/>
                <a:ea typeface="Calibri (MS)"/>
                <a:cs typeface="Calibri (MS)"/>
                <a:sym typeface="Calibri (MS)"/>
              </a:rPr>
              <a:t>t</a:t>
            </a:r>
            <a:r>
              <a:rPr lang="en-US" sz="3373">
                <a:solidFill>
                  <a:srgbClr val="000000"/>
                </a:solidFill>
                <a:latin typeface="Calibri (MS)"/>
                <a:ea typeface="Calibri (MS)"/>
                <a:cs typeface="Calibri (MS)"/>
                <a:sym typeface="Calibri (MS)"/>
              </a:rPr>
              <a:t>e</a:t>
            </a:r>
          </a:p>
        </p:txBody>
      </p:sp>
    </p:spTree>
  </p:cSld>
  <p:clrMapOvr>
    <a:masterClrMapping/>
  </p:clrMapOvr>
  <p:transition spd="med">
    <p:fade/>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4380">
            <a:off x="1256119" y="9459430"/>
            <a:ext cx="15718812" cy="0"/>
          </a:xfrm>
          <a:prstGeom prst="line">
            <a:avLst/>
          </a:prstGeom>
          <a:ln cap="rnd" w="19050">
            <a:solidFill>
              <a:srgbClr val="BE2E1A"/>
            </a:solidFill>
            <a:prstDash val="solid"/>
            <a:headEnd type="none" len="sm" w="sm"/>
            <a:tailEnd type="none" len="sm" w="sm"/>
          </a:ln>
        </p:spPr>
      </p:sp>
      <p:grpSp>
        <p:nvGrpSpPr>
          <p:cNvPr name="Group 3" id="3"/>
          <p:cNvGrpSpPr/>
          <p:nvPr/>
        </p:nvGrpSpPr>
        <p:grpSpPr>
          <a:xfrm rot="0">
            <a:off x="14613817" y="9644491"/>
            <a:ext cx="2350732" cy="535343"/>
            <a:chOff x="0" y="0"/>
            <a:chExt cx="3134309" cy="713791"/>
          </a:xfrm>
        </p:grpSpPr>
        <p:sp>
          <p:nvSpPr>
            <p:cNvPr name="Freeform 4" id="4"/>
            <p:cNvSpPr/>
            <p:nvPr/>
          </p:nvSpPr>
          <p:spPr>
            <a:xfrm flipH="false" flipV="false" rot="0">
              <a:off x="0" y="0"/>
              <a:ext cx="3134360" cy="713740"/>
            </a:xfrm>
            <a:custGeom>
              <a:avLst/>
              <a:gdLst/>
              <a:ahLst/>
              <a:cxnLst/>
              <a:rect r="r" b="b" t="t" l="l"/>
              <a:pathLst>
                <a:path h="713740" w="3134360">
                  <a:moveTo>
                    <a:pt x="0" y="0"/>
                  </a:moveTo>
                  <a:lnTo>
                    <a:pt x="3134360" y="0"/>
                  </a:lnTo>
                  <a:lnTo>
                    <a:pt x="3134360" y="713740"/>
                  </a:lnTo>
                  <a:lnTo>
                    <a:pt x="0" y="713740"/>
                  </a:lnTo>
                  <a:lnTo>
                    <a:pt x="0" y="0"/>
                  </a:lnTo>
                  <a:close/>
                </a:path>
              </a:pathLst>
            </a:custGeom>
            <a:blipFill>
              <a:blip r:embed="rId3"/>
              <a:stretch>
                <a:fillRect l="0" t="0" r="1" b="-7"/>
              </a:stretch>
            </a:blipFill>
          </p:spPr>
        </p:sp>
      </p:grpSp>
      <p:sp>
        <p:nvSpPr>
          <p:cNvPr name="TextBox 5" id="5"/>
          <p:cNvSpPr txBox="true"/>
          <p:nvPr/>
        </p:nvSpPr>
        <p:spPr>
          <a:xfrm rot="0">
            <a:off x="1302172" y="672084"/>
            <a:ext cx="15626715" cy="1857375"/>
          </a:xfrm>
          <a:prstGeom prst="rect">
            <a:avLst/>
          </a:prstGeom>
        </p:spPr>
        <p:txBody>
          <a:bodyPr anchor="t" rtlCol="false" tIns="0" lIns="0" bIns="0" rIns="0">
            <a:spAutoFit/>
          </a:bodyPr>
          <a:lstStyle/>
          <a:p>
            <a:pPr algn="l">
              <a:lnSpc>
                <a:spcPts val="6832"/>
              </a:lnSpc>
            </a:pPr>
            <a:r>
              <a:rPr lang="en-US" sz="5693" b="true">
                <a:solidFill>
                  <a:srgbClr val="BE2E1A"/>
                </a:solidFill>
                <a:latin typeface="Calibri (MS) Bold"/>
                <a:ea typeface="Calibri (MS) Bold"/>
                <a:cs typeface="Calibri (MS) Bold"/>
                <a:sym typeface="Calibri (MS) Bold"/>
              </a:rPr>
              <a:t>Air Shower Interferometric Reconstruction Algorithm</a:t>
            </a:r>
          </a:p>
        </p:txBody>
      </p:sp>
      <p:sp>
        <p:nvSpPr>
          <p:cNvPr name="Freeform 6" id="6"/>
          <p:cNvSpPr/>
          <p:nvPr/>
        </p:nvSpPr>
        <p:spPr>
          <a:xfrm flipH="false" flipV="false" rot="0">
            <a:off x="14660337" y="2003108"/>
            <a:ext cx="514960" cy="6655622"/>
          </a:xfrm>
          <a:custGeom>
            <a:avLst/>
            <a:gdLst/>
            <a:ahLst/>
            <a:cxnLst/>
            <a:rect r="r" b="b" t="t" l="l"/>
            <a:pathLst>
              <a:path h="6655622" w="514960">
                <a:moveTo>
                  <a:pt x="0" y="0"/>
                </a:moveTo>
                <a:lnTo>
                  <a:pt x="514960" y="0"/>
                </a:lnTo>
                <a:lnTo>
                  <a:pt x="514960" y="6655622"/>
                </a:lnTo>
                <a:lnTo>
                  <a:pt x="0" y="6655622"/>
                </a:lnTo>
                <a:lnTo>
                  <a:pt x="0" y="0"/>
                </a:lnTo>
                <a:close/>
              </a:path>
            </a:pathLst>
          </a:custGeom>
          <a:blipFill>
            <a:blip r:embed="rId4">
              <a:extLst>
                <a:ext uri="{96DAC541-7B7A-43D3-8B79-37D633B846F1}">
                  <asvg:svgBlip xmlns:asvg="http://schemas.microsoft.com/office/drawing/2016/SVG/main" r:embed="rId5"/>
                </a:ext>
              </a:extLst>
            </a:blip>
            <a:stretch>
              <a:fillRect l="-1477243" t="0" r="-22231" b="-6927"/>
            </a:stretch>
          </a:blipFill>
        </p:spPr>
      </p:sp>
      <p:sp>
        <p:nvSpPr>
          <p:cNvPr name="TextBox 7" id="7"/>
          <p:cNvSpPr txBox="true"/>
          <p:nvPr/>
        </p:nvSpPr>
        <p:spPr>
          <a:xfrm rot="0">
            <a:off x="346776" y="9749285"/>
            <a:ext cx="152400" cy="180975"/>
          </a:xfrm>
          <a:prstGeom prst="rect">
            <a:avLst/>
          </a:prstGeom>
        </p:spPr>
        <p:txBody>
          <a:bodyPr anchor="t" rtlCol="false" tIns="0" lIns="0" bIns="0" rIns="0" wrap="none">
            <a:spAutoFit/>
          </a:bodyPr>
          <a:lstStyle/>
          <a:p>
            <a:pPr algn="ctr">
              <a:lnSpc>
                <a:spcPts val="2520"/>
              </a:lnSpc>
              <a:spcBef>
                <a:spcPct val="0"/>
              </a:spcBef>
            </a:pPr>
            <a:r>
              <a:rPr lang="en-US" sz="1800">
                <a:solidFill>
                  <a:srgbClr val="000000"/>
                </a:solidFill>
                <a:latin typeface="Open Sans"/>
                <a:ea typeface="Open Sans"/>
                <a:cs typeface="Open Sans"/>
                <a:sym typeface="Open Sans"/>
              </a:rPr>
              <a:t>9</a:t>
            </a:r>
          </a:p>
        </p:txBody>
      </p:sp>
      <p:sp>
        <p:nvSpPr>
          <p:cNvPr name="TextBox 8" id="8"/>
          <p:cNvSpPr txBox="true"/>
          <p:nvPr/>
        </p:nvSpPr>
        <p:spPr>
          <a:xfrm rot="0">
            <a:off x="836800" y="2548509"/>
            <a:ext cx="8544420" cy="1581150"/>
          </a:xfrm>
          <a:prstGeom prst="rect">
            <a:avLst/>
          </a:prstGeom>
        </p:spPr>
        <p:txBody>
          <a:bodyPr anchor="t" rtlCol="false" tIns="0" lIns="0" bIns="0" rIns="0">
            <a:spAutoFit/>
          </a:bodyPr>
          <a:lstStyle/>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Subtract travel time from waveforms</a:t>
            </a:r>
          </a:p>
          <a:p>
            <a:pPr algn="just" marL="728441" indent="-364220" lvl="1">
              <a:lnSpc>
                <a:spcPts val="4048"/>
              </a:lnSpc>
              <a:buFont typeface="Arial"/>
              <a:buChar char="•"/>
            </a:pPr>
            <a:r>
              <a:rPr lang="en-US" sz="3373">
                <a:solidFill>
                  <a:srgbClr val="000000"/>
                </a:solidFill>
                <a:latin typeface="Calibri (MS)"/>
                <a:ea typeface="Calibri (MS)"/>
                <a:cs typeface="Calibri (MS)"/>
                <a:sym typeface="Calibri (MS)"/>
              </a:rPr>
              <a:t>Add</a:t>
            </a:r>
            <a:r>
              <a:rPr lang="en-US" sz="3373">
                <a:solidFill>
                  <a:srgbClr val="000000"/>
                </a:solidFill>
                <a:latin typeface="Calibri (MS)"/>
                <a:ea typeface="Calibri (MS)"/>
                <a:cs typeface="Calibri (MS)"/>
                <a:sym typeface="Calibri (MS)"/>
              </a:rPr>
              <a:t> t</a:t>
            </a:r>
            <a:r>
              <a:rPr lang="en-US" sz="3373">
                <a:solidFill>
                  <a:srgbClr val="000000"/>
                </a:solidFill>
                <a:latin typeface="Calibri (MS)"/>
                <a:ea typeface="Calibri (MS)"/>
                <a:cs typeface="Calibri (MS)"/>
                <a:sym typeface="Calibri (MS)"/>
              </a:rPr>
              <a:t>hem up</a:t>
            </a:r>
          </a:p>
          <a:p>
            <a:pPr algn="just" marL="728441" indent="-364220" lvl="1">
              <a:lnSpc>
                <a:spcPts val="4048"/>
              </a:lnSpc>
              <a:buFont typeface="Arial"/>
              <a:buChar char="•"/>
            </a:pPr>
            <a:r>
              <a:rPr lang="en-US" b="true" sz="3373">
                <a:solidFill>
                  <a:srgbClr val="000000"/>
                </a:solidFill>
                <a:latin typeface="Calibri (MS) Bold"/>
                <a:ea typeface="Calibri (MS) Bold"/>
                <a:cs typeface="Calibri (MS) Bold"/>
                <a:sym typeface="Calibri (MS) Bold"/>
              </a:rPr>
              <a:t>In</a:t>
            </a:r>
            <a:r>
              <a:rPr lang="en-US" b="true" sz="3373">
                <a:solidFill>
                  <a:srgbClr val="000000"/>
                </a:solidFill>
                <a:latin typeface="Calibri (MS) Bold"/>
                <a:ea typeface="Calibri (MS) Bold"/>
                <a:cs typeface="Calibri (MS) Bold"/>
                <a:sym typeface="Calibri (MS) Bold"/>
              </a:rPr>
              <a:t>t</a:t>
            </a:r>
            <a:r>
              <a:rPr lang="en-US" b="true" sz="3373">
                <a:solidFill>
                  <a:srgbClr val="000000"/>
                </a:solidFill>
                <a:latin typeface="Calibri (MS) Bold"/>
                <a:ea typeface="Calibri (MS) Bold"/>
                <a:cs typeface="Calibri (MS) Bold"/>
                <a:sym typeface="Calibri (MS) Bold"/>
              </a:rPr>
              <a:t>egra</a:t>
            </a:r>
            <a:r>
              <a:rPr lang="en-US" b="true" sz="3373">
                <a:solidFill>
                  <a:srgbClr val="000000"/>
                </a:solidFill>
                <a:latin typeface="Calibri (MS) Bold"/>
                <a:ea typeface="Calibri (MS) Bold"/>
                <a:cs typeface="Calibri (MS) Bold"/>
                <a:sym typeface="Calibri (MS) Bold"/>
              </a:rPr>
              <a:t>t</a:t>
            </a:r>
            <a:r>
              <a:rPr lang="en-US" b="true" sz="3373">
                <a:solidFill>
                  <a:srgbClr val="000000"/>
                </a:solidFill>
                <a:latin typeface="Calibri (MS) Bold"/>
                <a:ea typeface="Calibri (MS) Bold"/>
                <a:cs typeface="Calibri (MS) Bold"/>
                <a:sym typeface="Calibri (MS) Bold"/>
              </a:rPr>
              <a:t>e</a:t>
            </a:r>
          </a:p>
        </p:txBody>
      </p:sp>
      <p:sp>
        <p:nvSpPr>
          <p:cNvPr name="Freeform 9" id="9"/>
          <p:cNvSpPr/>
          <p:nvPr/>
        </p:nvSpPr>
        <p:spPr>
          <a:xfrm flipH="false" flipV="false" rot="0">
            <a:off x="8718041" y="3324796"/>
            <a:ext cx="5059481" cy="3733994"/>
          </a:xfrm>
          <a:custGeom>
            <a:avLst/>
            <a:gdLst/>
            <a:ahLst/>
            <a:cxnLst/>
            <a:rect r="r" b="b" t="t" l="l"/>
            <a:pathLst>
              <a:path h="3733994" w="5059481">
                <a:moveTo>
                  <a:pt x="0" y="0"/>
                </a:moveTo>
                <a:lnTo>
                  <a:pt x="5059481" y="0"/>
                </a:lnTo>
                <a:lnTo>
                  <a:pt x="5059481" y="3733994"/>
                </a:lnTo>
                <a:lnTo>
                  <a:pt x="0" y="3733994"/>
                </a:lnTo>
                <a:lnTo>
                  <a:pt x="0" y="0"/>
                </a:lnTo>
                <a:close/>
              </a:path>
            </a:pathLst>
          </a:custGeom>
          <a:blipFill>
            <a:blip r:embed="rId6">
              <a:extLst>
                <a:ext uri="{96DAC541-7B7A-43D3-8B79-37D633B846F1}">
                  <asvg:svgBlip xmlns:asvg="http://schemas.microsoft.com/office/drawing/2016/SVG/main" r:embed="rId7"/>
                </a:ext>
              </a:extLst>
            </a:blip>
            <a:stretch>
              <a:fillRect l="-3925" t="-4853" r="-3858" b="-5344"/>
            </a:stretch>
          </a:blipFill>
        </p:spPr>
      </p:sp>
    </p:spTree>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DAHMHciQTcA</dc:identifier>
  <dcterms:modified xsi:type="dcterms:W3CDTF">2011-08-01T06:04:30Z</dcterms:modified>
  <cp:revision>1</cp:revision>
  <dc:title>Interferometry_at_auger_arena_mov</dc:title>
</cp:coreProperties>
</file>