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6858000" cx="12193575"/>
  <p:notesSz cx="6858000" cy="9144000"/>
  <p:embeddedFontLst>
    <p:embeddedFont>
      <p:font typeface="Roboto"/>
      <p:regular r:id="rId54"/>
      <p:bold r:id="rId55"/>
      <p:italic r:id="rId56"/>
      <p:boldItalic r:id="rId57"/>
    </p:embeddedFont>
    <p:embeddedFont>
      <p:font typeface="Roboto Mono"/>
      <p:regular r:id="rId58"/>
      <p:bold r:id="rId59"/>
      <p:italic r:id="rId60"/>
      <p:boldItalic r:id="rId61"/>
    </p:embeddedFont>
    <p:embeddedFont>
      <p:font typeface="Bowlby One SC"/>
      <p:regular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1">
          <p15:clr>
            <a:srgbClr val="A4A3A4"/>
          </p15:clr>
        </p15:guide>
        <p15:guide id="2" pos="91">
          <p15:clr>
            <a:srgbClr val="A4A3A4"/>
          </p15:clr>
        </p15:guide>
      </p15:sldGuideLst>
    </p:ext>
    <p:ext uri="GoogleSlidesCustomDataVersion2">
      <go:slidesCustomData xmlns:go="http://customooxmlschemas.google.com/" r:id="rId63" roundtripDataSignature="AMtx7mgmXQ6zhe0Pp9M52aIiqCOkTi5/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1" orient="horz"/>
        <p:guide pos="9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BowlbyOneSC-regular.fntdata"/><Relationship Id="rId61" Type="http://schemas.openxmlformats.org/officeDocument/2006/relationships/font" Target="fonts/RobotoMono-boldItalic.fntdata"/><Relationship Id="rId20" Type="http://schemas.openxmlformats.org/officeDocument/2006/relationships/slide" Target="slides/slide15.xml"/><Relationship Id="rId63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Mon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-bold.fntdata"/><Relationship Id="rId10" Type="http://schemas.openxmlformats.org/officeDocument/2006/relationships/slide" Target="slides/slide5.xml"/><Relationship Id="rId54" Type="http://schemas.openxmlformats.org/officeDocument/2006/relationships/font" Target="fonts/Roboto-regular.fntdata"/><Relationship Id="rId13" Type="http://schemas.openxmlformats.org/officeDocument/2006/relationships/slide" Target="slides/slide8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7.xml"/><Relationship Id="rId56" Type="http://schemas.openxmlformats.org/officeDocument/2006/relationships/font" Target="fonts/Roboto-italic.fntdata"/><Relationship Id="rId15" Type="http://schemas.openxmlformats.org/officeDocument/2006/relationships/slide" Target="slides/slide10.xml"/><Relationship Id="rId59" Type="http://schemas.openxmlformats.org/officeDocument/2006/relationships/font" Target="fonts/RobotoMono-bold.fntdata"/><Relationship Id="rId14" Type="http://schemas.openxmlformats.org/officeDocument/2006/relationships/slide" Target="slides/slide9.xml"/><Relationship Id="rId58" Type="http://schemas.openxmlformats.org/officeDocument/2006/relationships/font" Target="fonts/RobotoMon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bfc2fb3d06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bfc2fb3d06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cfcbcc8a51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cfcbcc8a51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cfcbcc8a51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0ce6996c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0ce6996c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d0ce6996c3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cdef75e73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cdef75e73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d0490cd299_2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d0490cd299_2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d0490cd299_2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d0490cd299_2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d0490cd299_2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d0490cd299_2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0490cd299_2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0490cd299_2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d0490cd299_2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d0490cd299_2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d0490cd299_2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d0490cd299_2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d0490cd299_2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d0490cd299_2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3d0490cd299_2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cdef75e731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cdef75e731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cdef75e731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cdef75e731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cdef75e731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cdef75e731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cdef75e731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cdef75e731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cdef75e731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cdef75e731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cdef75e731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cdef75e731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0620f8413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d0620f8413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d0620f8413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20a0f3b9a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3d20a0f3b9a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cdef75e731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cdef75e731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3cdef75e731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cdef75e731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cdef75e731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3cdef75e731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cdef75e731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cdef75e731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3cdef75e731_0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cdef75e731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cdef75e731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cdef75e731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d0620f8413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d0620f8413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3d0620f8413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d26222bb06_3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d26222bb06_3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3d26222bb06_3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27fb54aa9_7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27fb54aa9_7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d27fb54aa9_7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d26222bb06_3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d26222bb06_3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3d26222bb06_3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cdef75e731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3cdef75e731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d20a0f3b9a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d20a0f3b9a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3d20a0f3b9a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d1be1369ce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d1be1369ce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3d1be1369ce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d1be1369ce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d1be1369ce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3d1be1369ce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d1be1369ce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d1be1369ce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3d1be1369ce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d1be1369ce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d1be1369ce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d1be1369ce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d1be1369c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d1be1369c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3d1be1369ce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d1be1369ce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d1be1369ce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3d1be1369ce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d1be1369ce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d1be1369ce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3d1be1369ce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26222bb06_3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26222bb06_3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d26222bb06_3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d26222bb06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d26222bb06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3d26222bb06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cdef75e731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3cdef75e731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d1be1369ce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d1be1369ce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3d1be1369ce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d26222bb0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d26222bb0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3d26222bb06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d2a2749f5d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d2a2749f5d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3d2a2749f5d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d27fb54aa9_3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d27fb54aa9_3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d27fb54aa9_3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d27fb54aa9_3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d27fb54aa9_3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g3d27fb54aa9_3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d27fb54aa9_3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d27fb54aa9_3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3d27fb54aa9_3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c6e03a51df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g3c6e03a51df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27fb54aa9_7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27fb54aa9_7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d27fb54aa9_7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6e03a51df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c6e03a51df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dd03fd503_1_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add03fd503_1_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add03fd503_1_3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cfcbcc8a5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cfcbcc8a5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cfcbcc8a51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ksri.kit.edu/" TargetMode="External"/><Relationship Id="rId3" Type="http://schemas.openxmlformats.org/officeDocument/2006/relationships/hyperlink" Target="https://dsi.iism.kit.edu/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288"/>
              <a:buFont typeface="Arial"/>
              <a:buNone/>
              <a:defRPr b="1" sz="26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2288"/>
              <a:buFont typeface="Arial"/>
              <a:buNone/>
              <a:defRPr b="1" sz="2600">
                <a:solidFill>
                  <a:srgbClr val="999999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ts val="2288"/>
              <a:buFont typeface="Arial"/>
              <a:buNone/>
              <a:defRPr b="1" sz="2600">
                <a:solidFill>
                  <a:srgbClr val="CCCCC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B7B7B7"/>
              </a:buClr>
              <a:buSzPts val="2288"/>
              <a:buFont typeface="Arial"/>
              <a:buNone/>
              <a:defRPr b="1" sz="2600">
                <a:solidFill>
                  <a:srgbClr val="B7B7B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B7B7B7"/>
              </a:buClr>
              <a:buSzPts val="2288"/>
              <a:buFont typeface="Arial"/>
              <a:buNone/>
              <a:defRPr b="1" sz="2600">
                <a:solidFill>
                  <a:srgbClr val="B7B7B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CCCCC"/>
              </a:buClr>
              <a:buSzPts val="1800"/>
              <a:buChar char="•"/>
              <a:defRPr>
                <a:solidFill>
                  <a:srgbClr val="CCCCCC"/>
                </a:solidFill>
              </a:defRPr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B7B7B7"/>
              </a:buClr>
              <a:buSzPts val="1800"/>
              <a:buChar char="•"/>
              <a:defRPr>
                <a:solidFill>
                  <a:srgbClr val="B7B7B7"/>
                </a:solidFill>
              </a:defRPr>
            </a:lvl9pPr>
          </a:lstStyle>
          <a:p/>
        </p:txBody>
      </p:sp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09459" y="100764"/>
            <a:ext cx="1440186" cy="66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9459" y="6367589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921">
          <p15:clr>
            <a:srgbClr val="FBAE40"/>
          </p15:clr>
        </p15:guide>
        <p15:guide id="2" pos="74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Nur Titel">
  <p:cSld name="2_Nur Titel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/>
          <p:nvPr>
            <p:ph idx="2" type="pic"/>
          </p:nvPr>
        </p:nvSpPr>
        <p:spPr>
          <a:xfrm>
            <a:off x="1" y="1770683"/>
            <a:ext cx="12193500" cy="4558200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>
  <p:cSld name="Inhalt mit Überschrif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5149526" y="1583511"/>
            <a:ext cx="6510600" cy="4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000"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sz="1800"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0" name="Google Shape;90;p17"/>
          <p:cNvSpPr txBox="1"/>
          <p:nvPr>
            <p:ph idx="2" type="body"/>
          </p:nvPr>
        </p:nvSpPr>
        <p:spPr>
          <a:xfrm>
            <a:off x="533473" y="1583512"/>
            <a:ext cx="4239300" cy="4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1" name="Google Shape;91;p17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>
  <p:cSld name="Bild mit Überschrif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>
            <p:ph idx="2" type="pic"/>
          </p:nvPr>
        </p:nvSpPr>
        <p:spPr>
          <a:xfrm>
            <a:off x="2458877" y="624692"/>
            <a:ext cx="7296000" cy="41493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8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>
            <a:off x="2458875" y="4836496"/>
            <a:ext cx="7292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2462353" y="5463729"/>
            <a:ext cx="7292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>
  <p:cSld name="Titel und vertikaler 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1" type="body"/>
          </p:nvPr>
        </p:nvSpPr>
        <p:spPr>
          <a:xfrm rot="5400000">
            <a:off x="3755719" y="-1798326"/>
            <a:ext cx="4682100" cy="111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 rot="5400000">
            <a:off x="7437052" y="1956474"/>
            <a:ext cx="58119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 rot="5400000">
            <a:off x="1780933" y="-879876"/>
            <a:ext cx="5811900" cy="83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bf7ad69eed_0_74"/>
          <p:cNvSpPr txBox="1"/>
          <p:nvPr>
            <p:ph type="title"/>
          </p:nvPr>
        </p:nvSpPr>
        <p:spPr>
          <a:xfrm>
            <a:off x="415654" y="593367"/>
            <a:ext cx="11362200" cy="76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3bf7ad69eed_0_74"/>
          <p:cNvSpPr txBox="1"/>
          <p:nvPr>
            <p:ph idx="1" type="body"/>
          </p:nvPr>
        </p:nvSpPr>
        <p:spPr>
          <a:xfrm>
            <a:off x="415654" y="1536633"/>
            <a:ext cx="11362200" cy="455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>
              <a:spcBef>
                <a:spcPts val="360"/>
              </a:spcBef>
              <a:spcAft>
                <a:spcPts val="0"/>
              </a:spcAft>
              <a:buSzPts val="1760"/>
              <a:buChar char="•"/>
              <a:defRPr/>
            </a:lvl1pPr>
            <a:lvl2pPr indent="-329183" lvl="1" marL="914400">
              <a:spcBef>
                <a:spcPts val="360"/>
              </a:spcBef>
              <a:spcAft>
                <a:spcPts val="0"/>
              </a:spcAft>
              <a:buSzPts val="1584"/>
              <a:buChar char="•"/>
              <a:defRPr/>
            </a:lvl2pPr>
            <a:lvl3pPr indent="-318008" lvl="2" marL="1371600">
              <a:spcBef>
                <a:spcPts val="360"/>
              </a:spcBef>
              <a:spcAft>
                <a:spcPts val="0"/>
              </a:spcAft>
              <a:buSzPts val="1408"/>
              <a:buChar char="•"/>
              <a:defRPr/>
            </a:lvl3pPr>
            <a:lvl4pPr indent="-306832" lvl="3" marL="1828800">
              <a:spcBef>
                <a:spcPts val="360"/>
              </a:spcBef>
              <a:spcAft>
                <a:spcPts val="0"/>
              </a:spcAft>
              <a:buSzPts val="1232"/>
              <a:buChar char="•"/>
              <a:defRPr/>
            </a:lvl4pPr>
            <a:lvl5pPr indent="-295656" lvl="4" marL="2286000">
              <a:spcBef>
                <a:spcPts val="360"/>
              </a:spcBef>
              <a:spcAft>
                <a:spcPts val="0"/>
              </a:spcAft>
              <a:buSzPts val="1056"/>
              <a:buChar char="•"/>
              <a:defRPr/>
            </a:lvl5pPr>
            <a:lvl6pPr indent="-314325" lvl="5" marL="274320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13" name="Google Shape;113;g3bf7ad69eed_0_74"/>
          <p:cNvSpPr txBox="1"/>
          <p:nvPr>
            <p:ph idx="12" type="sldNum"/>
          </p:nvPr>
        </p:nvSpPr>
        <p:spPr>
          <a:xfrm>
            <a:off x="11298070" y="6217622"/>
            <a:ext cx="731700" cy="52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g3bf7ad69eed_0_74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3bf7ad69eed_0_74"/>
          <p:cNvSpPr txBox="1"/>
          <p:nvPr>
            <p:ph idx="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" name="Google Shape;116;g3bf7ad69eed_0_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Nur Titel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idx="10" type="dt"/>
          </p:nvPr>
        </p:nvSpPr>
        <p:spPr>
          <a:xfrm>
            <a:off x="836421" y="6314420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288038" y="6314420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7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0" type="dt"/>
          </p:nvPr>
        </p:nvSpPr>
        <p:spPr>
          <a:xfrm>
            <a:off x="836425" y="6368601"/>
            <a:ext cx="13704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8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9"/>
          <p:cNvGrpSpPr/>
          <p:nvPr/>
        </p:nvGrpSpPr>
        <p:grpSpPr>
          <a:xfrm>
            <a:off x="497531" y="3183604"/>
            <a:ext cx="7913010" cy="2850984"/>
            <a:chOff x="497513" y="3622360"/>
            <a:chExt cx="6694594" cy="2412000"/>
          </a:xfrm>
        </p:grpSpPr>
        <p:sp>
          <p:nvSpPr>
            <p:cNvPr id="36" name="Google Shape;36;p9"/>
            <p:cNvSpPr/>
            <p:nvPr/>
          </p:nvSpPr>
          <p:spPr>
            <a:xfrm>
              <a:off x="1085907" y="4010900"/>
              <a:ext cx="6106200" cy="10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Karlsruhe Service Research Institute (KSRI)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Information Systems (WIN)</a:t>
              </a:r>
              <a:b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Kaiserstr. 89 | Building</a:t>
              </a: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05.20</a:t>
              </a:r>
              <a:b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D-76133 Karlsruhe</a:t>
              </a:r>
              <a:endParaRPr/>
            </a:p>
          </p:txBody>
        </p:sp>
        <p:sp>
          <p:nvSpPr>
            <p:cNvPr id="37" name="Google Shape;37;p9"/>
            <p:cNvSpPr/>
            <p:nvPr/>
          </p:nvSpPr>
          <p:spPr>
            <a:xfrm>
              <a:off x="1081520" y="5591299"/>
              <a:ext cx="4239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@ksri_kit</a:t>
              </a:r>
              <a:endParaRPr/>
            </a:p>
          </p:txBody>
        </p:sp>
        <p:sp>
          <p:nvSpPr>
            <p:cNvPr id="38" name="Google Shape;38;p9"/>
            <p:cNvSpPr/>
            <p:nvPr/>
          </p:nvSpPr>
          <p:spPr>
            <a:xfrm>
              <a:off x="1081520" y="5306145"/>
              <a:ext cx="4239600" cy="31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https://ksri.kit.edu</a:t>
              </a: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/ </a:t>
              </a:r>
              <a:r>
                <a:rPr lang="en-US" sz="18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https://dsi.iism.kit.edu/</a:t>
              </a: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pic>
          <p:nvPicPr>
            <p:cNvPr id="39" name="Google Shape;39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7513" y="3622360"/>
              <a:ext cx="555086" cy="24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40;p9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65942" y="880116"/>
            <a:ext cx="5487000" cy="4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5986181" y="880191"/>
            <a:ext cx="5487000" cy="4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10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Zwei Inhalte">
  <p:cSld name="1_Zwei Inhalt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>
            <p:ph idx="2" type="pic"/>
          </p:nvPr>
        </p:nvSpPr>
        <p:spPr>
          <a:xfrm>
            <a:off x="6159733" y="881171"/>
            <a:ext cx="5823600" cy="4910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3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115850" y="880150"/>
            <a:ext cx="5843400" cy="4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7622" lvl="0" marL="4572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874"/>
              <a:buFont typeface="Arial"/>
              <a:buChar char="•"/>
              <a:defRPr sz="2129"/>
            </a:lvl1pPr>
            <a:lvl2pPr indent="-335720" lvl="1" marL="9144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916"/>
            </a:lvl2pPr>
            <a:lvl3pPr indent="-323818" lvl="2" marL="13716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703"/>
            </a:lvl3pPr>
            <a:lvl4pPr indent="-311915" lvl="3" marL="18288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312"/>
              <a:buFont typeface="Arial"/>
              <a:buChar char="•"/>
              <a:defRPr sz="1490"/>
            </a:lvl4pPr>
            <a:lvl5pPr indent="-300013" lvl="4" marL="2286000" algn="l">
              <a:lnSpc>
                <a:spcPct val="90000"/>
              </a:lnSpc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277"/>
            </a:lvl5pPr>
            <a:lvl6pPr indent="-350327" lvl="5" marL="27432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6pPr>
            <a:lvl7pPr indent="-350327" lvl="6" marL="32004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7pPr>
            <a:lvl8pPr indent="-350327" lvl="7" marL="36576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8pPr>
            <a:lvl9pPr indent="-350327" lvl="8" marL="4114800" algn="l">
              <a:lnSpc>
                <a:spcPct val="90000"/>
              </a:lnSpc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SzPts val="1917"/>
              <a:buChar char="•"/>
              <a:defRPr sz="1437"/>
            </a:lvl9pPr>
          </a:lstStyle>
          <a:p/>
        </p:txBody>
      </p:sp>
      <p:sp>
        <p:nvSpPr>
          <p:cNvPr id="55" name="Google Shape;55;p11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11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sz="1800">
                <a:solidFill>
                  <a:srgbClr val="9999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>
  <p:cSld name="Vergleich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53347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53347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3" type="body"/>
          </p:nvPr>
        </p:nvSpPr>
        <p:spPr>
          <a:xfrm>
            <a:off x="619523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3" name="Google Shape;63;p12"/>
          <p:cNvSpPr txBox="1"/>
          <p:nvPr>
            <p:ph idx="4" type="body"/>
          </p:nvPr>
        </p:nvSpPr>
        <p:spPr>
          <a:xfrm>
            <a:off x="619523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ergleich">
  <p:cSld name="1_Vergleich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>
            <p:ph idx="2" type="pic"/>
          </p:nvPr>
        </p:nvSpPr>
        <p:spPr>
          <a:xfrm>
            <a:off x="6208570" y="2590007"/>
            <a:ext cx="5468400" cy="3605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3"/>
          <p:cNvSpPr txBox="1"/>
          <p:nvPr>
            <p:ph idx="1" type="body"/>
          </p:nvPr>
        </p:nvSpPr>
        <p:spPr>
          <a:xfrm>
            <a:off x="53347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0" name="Google Shape;70;p13"/>
          <p:cNvSpPr txBox="1"/>
          <p:nvPr>
            <p:ph idx="3" type="body"/>
          </p:nvPr>
        </p:nvSpPr>
        <p:spPr>
          <a:xfrm>
            <a:off x="533471" y="2582458"/>
            <a:ext cx="5464800" cy="3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indent="-329183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indent="-318008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indent="-306832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/>
            </a:lvl4pPr>
            <a:lvl5pPr indent="-295656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4" type="body"/>
          </p:nvPr>
        </p:nvSpPr>
        <p:spPr>
          <a:xfrm>
            <a:off x="6195231" y="1583516"/>
            <a:ext cx="5464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2" name="Google Shape;72;p13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3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Nur Titel">
  <p:cSld name="1_Nur Titel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4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/>
          <p:nvPr>
            <p:ph idx="2" type="pic"/>
          </p:nvPr>
        </p:nvSpPr>
        <p:spPr>
          <a:xfrm>
            <a:off x="1" y="1770680"/>
            <a:ext cx="12193500" cy="4404600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143950" y="835200"/>
            <a:ext cx="12049800" cy="5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0360" lvl="0" marL="45720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9183" lvl="1" marL="91440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8008" lvl="2" marL="137160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6832" lvl="3" marL="182880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32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656" lvl="4" marL="228600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2" name="Google Shape;12;p5"/>
          <p:cNvCxnSpPr/>
          <p:nvPr/>
        </p:nvCxnSpPr>
        <p:spPr>
          <a:xfrm>
            <a:off x="143951" y="6319881"/>
            <a:ext cx="11905800" cy="990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" name="Google Shape;13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09459" y="100764"/>
            <a:ext cx="1440186" cy="6669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/>
          <p:nvPr>
            <p:ph idx="10" type="dt"/>
          </p:nvPr>
        </p:nvSpPr>
        <p:spPr>
          <a:xfrm>
            <a:off x="836421" y="6329811"/>
            <a:ext cx="137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1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5"/>
          <p:cNvSpPr txBox="1"/>
          <p:nvPr/>
        </p:nvSpPr>
        <p:spPr>
          <a:xfrm>
            <a:off x="2267405" y="6329811"/>
            <a:ext cx="49089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7" name="Google Shape;17;p5"/>
          <p:cNvSpPr txBox="1"/>
          <p:nvPr/>
        </p:nvSpPr>
        <p:spPr>
          <a:xfrm>
            <a:off x="7341558" y="6329811"/>
            <a:ext cx="43272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09459" y="6337761"/>
            <a:ext cx="1370526" cy="45750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973">
          <p15:clr>
            <a:srgbClr val="F26B43"/>
          </p15:clr>
        </p15:guide>
        <p15:guide id="2" orient="horz" pos="618">
          <p15:clr>
            <a:srgbClr val="F26B43"/>
          </p15:clr>
        </p15:guide>
        <p15:guide id="3" pos="608">
          <p15:clr>
            <a:srgbClr val="F26B43"/>
          </p15:clr>
        </p15:guide>
        <p15:guide id="4" orient="horz" pos="21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jpg"/><Relationship Id="rId4" Type="http://schemas.openxmlformats.org/officeDocument/2006/relationships/image" Target="../media/image13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hyperlink" Target="https://github.com/RedPitaya/RedPitaya" TargetMode="External"/><Relationship Id="rId9" Type="http://schemas.openxmlformats.org/officeDocument/2006/relationships/image" Target="../media/image31.png"/><Relationship Id="rId5" Type="http://schemas.openxmlformats.org/officeDocument/2006/relationships/hyperlink" Target="https://redpitaya.com/stemlab-125-14/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lab.kit.edu/kit/ipe-sdr/teaching/kseta-fpga/ipe-fpga-advanced.git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35.jpg"/><Relationship Id="rId7" Type="http://schemas.openxmlformats.org/officeDocument/2006/relationships/image" Target="../media/image41.png"/><Relationship Id="rId8" Type="http://schemas.openxmlformats.org/officeDocument/2006/relationships/image" Target="../media/image92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4.png"/><Relationship Id="rId13" Type="http://schemas.openxmlformats.org/officeDocument/2006/relationships/image" Target="../media/image47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5" Type="http://schemas.openxmlformats.org/officeDocument/2006/relationships/image" Target="../media/image55.png"/><Relationship Id="rId14" Type="http://schemas.openxmlformats.org/officeDocument/2006/relationships/image" Target="../media/image5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85.png"/><Relationship Id="rId5" Type="http://schemas.openxmlformats.org/officeDocument/2006/relationships/image" Target="../media/image77.png"/><Relationship Id="rId6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readme.md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hog.readthedocs.io/en/2022.1/index.html" TargetMode="External"/><Relationship Id="rId4" Type="http://schemas.openxmlformats.org/officeDocument/2006/relationships/hyperlink" Target="https://www.youtube.com/watch?v=R2XXro3IX4s" TargetMode="External"/><Relationship Id="rId5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ipe.kit.edu/english/research.php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ipbus.web.cern.ch/" TargetMode="External"/><Relationship Id="rId4" Type="http://schemas.openxmlformats.org/officeDocument/2006/relationships/hyperlink" Target="https://github.com/ipbus/ipbb/tree/develop/doc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54.png"/><Relationship Id="rId6" Type="http://schemas.openxmlformats.org/officeDocument/2006/relationships/image" Target="../media/image7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Relationship Id="rId4" Type="http://schemas.openxmlformats.org/officeDocument/2006/relationships/image" Target="../media/image13.jp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lab.kit.edu/kit/ipe-sdr/teaching/kseta-fpga/ipe-fpga-advanced.git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presentation/d/1WHwerqtjGnyr7yfYYO5YZI8qJknNomEBp5MFDyGZuX0/edit?slide=id.g114737769d4_1_239&amp;pli=1#slide=id.g114737769d4_1_239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bfc2fb3d06_2_0" title="palladio_bauplan.jpg"/>
          <p:cNvPicPr preferRelativeResize="0"/>
          <p:nvPr/>
        </p:nvPicPr>
        <p:blipFill rotWithShape="1">
          <a:blip r:embed="rId3">
            <a:alphaModFix/>
          </a:blip>
          <a:srcRect b="0" l="26673" r="27637" t="0"/>
          <a:stretch/>
        </p:blipFill>
        <p:spPr>
          <a:xfrm>
            <a:off x="6610075" y="1600"/>
            <a:ext cx="3784448" cy="68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bfc2fb3d06_2_0" title="KIT-Bildwelt_Allgemein_Punkte_green_breit_Vorlage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6610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bfc2fb3d06_2_0"/>
          <p:cNvSpPr txBox="1"/>
          <p:nvPr/>
        </p:nvSpPr>
        <p:spPr>
          <a:xfrm>
            <a:off x="526750" y="2821200"/>
            <a:ext cx="570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KSETA Topical Courses </a:t>
            </a:r>
            <a:r>
              <a:rPr lang="en-US">
                <a:solidFill>
                  <a:schemeClr val="lt1"/>
                </a:solidFill>
              </a:rPr>
              <a:t>Mars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2026- Day 1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lt1"/>
                </a:solidFill>
              </a:rPr>
              <a:t>IPE Team</a:t>
            </a:r>
            <a:r>
              <a:rPr lang="en-US">
                <a:solidFill>
                  <a:schemeClr val="lt1"/>
                </a:solidFill>
              </a:rPr>
              <a:t> : </a:t>
            </a:r>
            <a:r>
              <a:rPr lang="en-US">
                <a:solidFill>
                  <a:schemeClr val="lt1"/>
                </a:solidFill>
              </a:rPr>
              <a:t>H. Krause, O. Manzhura, L. Scheller, A. Qamesh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g3bfc2fb3d06_2_0"/>
          <p:cNvSpPr txBox="1"/>
          <p:nvPr>
            <p:ph idx="1" type="body"/>
          </p:nvPr>
        </p:nvSpPr>
        <p:spPr>
          <a:xfrm>
            <a:off x="50877" y="1923325"/>
            <a:ext cx="67452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266"/>
              <a:buNone/>
            </a:pPr>
            <a:r>
              <a:rPr lang="en-US" sz="3000"/>
              <a:t>Advanced FPGA Course for KSETA</a:t>
            </a:r>
            <a:endParaRPr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6266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25" name="Google Shape;125;g3bfc2fb3d06_2_0"/>
          <p:cNvSpPr/>
          <p:nvPr/>
        </p:nvSpPr>
        <p:spPr>
          <a:xfrm rot="-5400000">
            <a:off x="7919650" y="2498250"/>
            <a:ext cx="6809100" cy="1837500"/>
          </a:xfrm>
          <a:prstGeom prst="rect">
            <a:avLst/>
          </a:prstGeom>
          <a:solidFill>
            <a:srgbClr val="1F2C4D"/>
          </a:solidFill>
          <a:ln cap="flat" cmpd="sng" w="31750">
            <a:solidFill>
              <a:srgbClr val="1F2C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3bfc2fb3d06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cfcbcc8a51_0_1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g3cfcbcc8a51_0_1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The Red Pitaya </a:t>
            </a:r>
            <a:r>
              <a:rPr lang="en-US" sz="2300"/>
              <a:t>STEMlab 125-10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is a SoC</a:t>
            </a:r>
            <a:endParaRPr/>
          </a:p>
        </p:txBody>
      </p:sp>
      <p:pic>
        <p:nvPicPr>
          <p:cNvPr id="274" name="Google Shape;274;g3cfcbcc8a51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3401" y="1350088"/>
            <a:ext cx="5585048" cy="4154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g3cfcbcc8a51_0_13"/>
          <p:cNvGrpSpPr/>
          <p:nvPr/>
        </p:nvGrpSpPr>
        <p:grpSpPr>
          <a:xfrm>
            <a:off x="288050" y="1322313"/>
            <a:ext cx="5875350" cy="3816025"/>
            <a:chOff x="288050" y="1322313"/>
            <a:chExt cx="5875350" cy="3816025"/>
          </a:xfrm>
        </p:grpSpPr>
        <p:sp>
          <p:nvSpPr>
            <p:cNvPr id="276" name="Google Shape;276;g3cfcbcc8a51_0_13"/>
            <p:cNvSpPr/>
            <p:nvPr/>
          </p:nvSpPr>
          <p:spPr>
            <a:xfrm>
              <a:off x="288050" y="1322313"/>
              <a:ext cx="17124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Zynq 7010 SoC</a:t>
              </a:r>
              <a:endParaRPr b="1"/>
            </a:p>
          </p:txBody>
        </p:sp>
        <p:sp>
          <p:nvSpPr>
            <p:cNvPr id="277" name="Google Shape;277;g3cfcbcc8a51_0_13"/>
            <p:cNvSpPr/>
            <p:nvPr/>
          </p:nvSpPr>
          <p:spPr>
            <a:xfrm>
              <a:off x="445387" y="1979858"/>
              <a:ext cx="25686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2x 125 MSps 10 bit DAC</a:t>
              </a:r>
              <a:endParaRPr b="1"/>
            </a:p>
          </p:txBody>
        </p:sp>
        <p:sp>
          <p:nvSpPr>
            <p:cNvPr id="278" name="Google Shape;278;g3cfcbcc8a51_0_13"/>
            <p:cNvSpPr/>
            <p:nvPr/>
          </p:nvSpPr>
          <p:spPr>
            <a:xfrm>
              <a:off x="929537" y="2637403"/>
              <a:ext cx="25686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</a:rPr>
                <a:t>2x 125 MSps 10 bit ADC</a:t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g3cfcbcc8a51_0_13"/>
            <p:cNvSpPr/>
            <p:nvPr/>
          </p:nvSpPr>
          <p:spPr>
            <a:xfrm>
              <a:off x="1337062" y="3294948"/>
              <a:ext cx="25686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u="sng">
                  <a:solidFill>
                    <a:schemeClr val="hlink"/>
                  </a:solidFill>
                  <a:hlinkClick r:id="rId4"/>
                </a:rPr>
                <a:t>Open Source Ecosystem</a:t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g3cfcbcc8a51_0_13"/>
            <p:cNvSpPr/>
            <p:nvPr/>
          </p:nvSpPr>
          <p:spPr>
            <a:xfrm>
              <a:off x="1646687" y="3952493"/>
              <a:ext cx="29991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</a:rPr>
                <a:t>Successor: </a:t>
              </a:r>
              <a:r>
                <a:rPr lang="en-US" sz="1600" u="sng">
                  <a:solidFill>
                    <a:schemeClr val="hlink"/>
                  </a:solidFill>
                  <a:hlinkClick r:id="rId5"/>
                </a:rPr>
                <a:t>STEMlab 125-14</a:t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281" name="Google Shape;281;g3cfcbcc8a51_0_13"/>
            <p:cNvSpPr/>
            <p:nvPr/>
          </p:nvSpPr>
          <p:spPr>
            <a:xfrm>
              <a:off x="2561112" y="4610038"/>
              <a:ext cx="2999100" cy="5283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</a:rPr>
                <a:t>Relatively cheap ~500€</a:t>
              </a:r>
              <a:endParaRPr b="1" sz="1600">
                <a:solidFill>
                  <a:schemeClr val="dk1"/>
                </a:solidFill>
              </a:endParaRPr>
            </a:p>
          </p:txBody>
        </p:sp>
        <p:pic>
          <p:nvPicPr>
            <p:cNvPr id="282" name="Google Shape;282;g3cfcbcc8a51_0_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24625" y="1399999"/>
              <a:ext cx="450599" cy="450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g3cfcbcc8a51_0_13"/>
            <p:cNvPicPr preferRelativeResize="0"/>
            <p:nvPr/>
          </p:nvPicPr>
          <p:blipFill rotWithShape="1">
            <a:blip r:embed="rId7">
              <a:alphaModFix/>
            </a:blip>
            <a:srcRect b="61877" l="0" r="0" t="0"/>
            <a:stretch/>
          </p:blipFill>
          <p:spPr>
            <a:xfrm>
              <a:off x="3498137" y="2671875"/>
              <a:ext cx="2337850" cy="459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g3cfcbcc8a51_0_13"/>
            <p:cNvPicPr preferRelativeResize="0"/>
            <p:nvPr/>
          </p:nvPicPr>
          <p:blipFill rotWithShape="1">
            <a:blip r:embed="rId7">
              <a:alphaModFix/>
            </a:blip>
            <a:srcRect b="0" l="0" r="0" t="62603"/>
            <a:stretch/>
          </p:blipFill>
          <p:spPr>
            <a:xfrm>
              <a:off x="3121612" y="2057550"/>
              <a:ext cx="2337843" cy="45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g3cfcbcc8a51_0_13"/>
            <p:cNvSpPr/>
            <p:nvPr/>
          </p:nvSpPr>
          <p:spPr>
            <a:xfrm>
              <a:off x="3067725" y="2397150"/>
              <a:ext cx="450600" cy="11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6" name="Google Shape;286;g3cfcbcc8a51_0_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985597" y="3277700"/>
              <a:ext cx="528300" cy="52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g3cfcbcc8a51_0_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635100" y="4694725"/>
              <a:ext cx="528300" cy="3589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d0ce6996c3_0_6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Clone the exercise repository</a:t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highlight>
                  <a:schemeClr val="lt2"/>
                </a:highlight>
              </a:rPr>
              <a:t>git clone </a:t>
            </a:r>
            <a:r>
              <a:rPr lang="en-US" u="sng">
                <a:solidFill>
                  <a:schemeClr val="hlink"/>
                </a:solidFill>
                <a:highlight>
                  <a:schemeClr val="lt2"/>
                </a:highlight>
                <a:hlinkClick r:id="rId3"/>
              </a:rPr>
              <a:t>https://gitlab.kit.edu/kit/ipe-sdr/teaching/kseta-fpga/ipe-fpga-advanced.git</a:t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highlight>
                  <a:schemeClr val="lt1"/>
                </a:highlight>
              </a:rPr>
              <a:t>To load Vivado</a:t>
            </a:r>
            <a:endParaRPr b="1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terminal: 	</a:t>
            </a:r>
            <a:r>
              <a:rPr i="1" lang="en-US">
                <a:highlight>
                  <a:schemeClr val="lt2"/>
                </a:highlight>
              </a:rPr>
              <a:t>module load xilinx/vivado/2021.2</a:t>
            </a:r>
            <a:endParaRPr i="1"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>
                <a:highlight>
                  <a:schemeClr val="lt2"/>
                </a:highlight>
              </a:rPr>
              <a:t>				vivado</a:t>
            </a:r>
            <a:endParaRPr i="1"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highlight>
                  <a:schemeClr val="lt1"/>
                </a:highlight>
              </a:rPr>
              <a:t>To Access the Pitaya</a:t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300">
                <a:highlight>
                  <a:schemeClr val="lt2"/>
                </a:highlight>
              </a:rPr>
              <a:t>ssh root@rp-XXXXXX</a:t>
            </a:r>
            <a:endParaRPr i="1" sz="2300"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300">
                <a:highlight>
                  <a:schemeClr val="lt2"/>
                </a:highlight>
              </a:rPr>
              <a:t>passwort: root </a:t>
            </a:r>
            <a:r>
              <a:rPr lang="en-US" sz="2300">
                <a:highlight>
                  <a:schemeClr val="lt2"/>
                </a:highlight>
              </a:rPr>
              <a:t>            </a:t>
            </a:r>
            <a:endParaRPr sz="2300"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sp>
        <p:nvSpPr>
          <p:cNvPr id="294" name="Google Shape;294;g3d0ce6996c3_0_6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5" name="Google Shape;295;g3d0ce6996c3_0_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Initial setup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3cdef75e731_0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cdef75e731_0_0" title="KIT-Bildwelt_Allgemein_Punkte_green_breit_Vorlage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" y="3309650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cdef75e731_0_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cdef75e73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cdef75e731_0_0" title="Vivado_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126" y="1553126"/>
            <a:ext cx="2439176" cy="7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cdef75e731_0_0"/>
          <p:cNvSpPr/>
          <p:nvPr/>
        </p:nvSpPr>
        <p:spPr>
          <a:xfrm>
            <a:off x="2905073" y="1501453"/>
            <a:ext cx="855000" cy="8958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cdef75e731_0_0"/>
          <p:cNvSpPr/>
          <p:nvPr/>
        </p:nvSpPr>
        <p:spPr>
          <a:xfrm>
            <a:off x="5781063" y="1613502"/>
            <a:ext cx="855000" cy="6717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g3cdef75e731_0_0" title="Tcl9_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4852" y="1454863"/>
            <a:ext cx="1977969" cy="98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cdef75e731_0_0" title="automati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0950" y="1319587"/>
            <a:ext cx="1259501" cy="125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cdef75e731_0_0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TCL Scripting and Reproducible FPGA Workflows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Controlling Vivado using TCL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Automating FPGA build flows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Structuring projects for version control</a:t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310" name="Google Shape;310;g3cdef75e731_0_0" title="Git_log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89146" y="1396299"/>
            <a:ext cx="2648800" cy="110608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cdef75e731_0_0"/>
          <p:cNvSpPr txBox="1"/>
          <p:nvPr/>
        </p:nvSpPr>
        <p:spPr>
          <a:xfrm>
            <a:off x="8164345" y="1139500"/>
            <a:ext cx="828000" cy="11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200">
                <a:solidFill>
                  <a:schemeClr val="lt1"/>
                </a:solidFill>
              </a:rPr>
              <a:t>&amp;</a:t>
            </a:r>
            <a:endParaRPr b="1" sz="8200">
              <a:solidFill>
                <a:schemeClr val="lt1"/>
              </a:solidFill>
            </a:endParaRPr>
          </a:p>
        </p:txBody>
      </p:sp>
      <p:sp>
        <p:nvSpPr>
          <p:cNvPr id="312" name="Google Shape;312;g3cdef75e731_0_0"/>
          <p:cNvSpPr/>
          <p:nvPr/>
        </p:nvSpPr>
        <p:spPr>
          <a:xfrm>
            <a:off x="9296400" y="38431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Exercise: 1.1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Exercise: 1.2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Exercise: 1.3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d0490cd299_2_20"/>
          <p:cNvSpPr txBox="1"/>
          <p:nvPr>
            <p:ph idx="1" type="body"/>
          </p:nvPr>
        </p:nvSpPr>
        <p:spPr>
          <a:xfrm>
            <a:off x="378466" y="882177"/>
            <a:ext cx="11126700" cy="522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Typical GUI workflow: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Create project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Add RTL sources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Add constraints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Select device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Run synthesis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Run implementation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Generate bitstream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19" name="Google Shape;319;g3d0490cd299_2_2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g3d0490cd299_2_2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GUI Workflow</a:t>
            </a:r>
            <a:endParaRPr/>
          </a:p>
        </p:txBody>
      </p:sp>
      <p:sp>
        <p:nvSpPr>
          <p:cNvPr id="321" name="Google Shape;321;g3d0490cd299_2_2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many clicks does it take to build a bitstream?</a:t>
            </a:r>
            <a:endParaRPr/>
          </a:p>
        </p:txBody>
      </p:sp>
      <p:sp>
        <p:nvSpPr>
          <p:cNvPr id="322" name="Google Shape;322;g3d0490cd299_2_2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g3d0490cd299_2_20" title="Screenshot from 2026-03-16 17-40-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792" y="882175"/>
            <a:ext cx="7606374" cy="43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d0490cd299_2_20" title="Screenshot from 2026-03-16 17-41-5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8788" y="882175"/>
            <a:ext cx="7606380" cy="43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d0490cd299_2_20" title="Screenshot from 2026-03-16 17-42-1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790" y="882176"/>
            <a:ext cx="7606374" cy="435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d0490cd299_2_20" title="Screenshot from 2026-03-16 17-43-0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8793" y="882175"/>
            <a:ext cx="7606374" cy="43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d0490cd299_2_20" title="Screenshot from 2026-03-16 17-43-2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8793" y="882175"/>
            <a:ext cx="7606374" cy="435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d0490cd299_2_20" title="Screenshot from 2026-03-16 17-43-4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8797" y="882175"/>
            <a:ext cx="7606369" cy="43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d0490cd299_2_20" title="Screenshot from 2026-03-16 17-44-0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98792" y="882175"/>
            <a:ext cx="7606374" cy="435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d0490cd299_2_20" title="Screenshot from 2026-03-16 17-44-25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8792" y="882176"/>
            <a:ext cx="7606374" cy="43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d0490cd299_2_20" title="Screenshot from 2026-03-16 17-44-36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98791" y="882175"/>
            <a:ext cx="7606374" cy="43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d0490cd299_2_20" title="Screenshot from 2026-03-16 17-45-16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98792" y="882175"/>
            <a:ext cx="7606374" cy="43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d0490cd299_2_20" title="Screenshot from 2026-03-16 17-45-29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98792" y="882175"/>
            <a:ext cx="7606374" cy="43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d0490cd299_2_20" title="Screenshot from 2026-03-16 17-46-24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98792" y="882175"/>
            <a:ext cx="7606374" cy="435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d0490cd299_2_20" title="Screenshot from 2026-03-16 17-46-55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98779" y="882175"/>
            <a:ext cx="7606390" cy="43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d0490cd299_2_20"/>
          <p:cNvSpPr txBox="1"/>
          <p:nvPr/>
        </p:nvSpPr>
        <p:spPr>
          <a:xfrm>
            <a:off x="312516" y="3124125"/>
            <a:ext cx="6431400" cy="28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Problem:</a:t>
            </a:r>
            <a:endParaRPr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en-US" sz="2000">
                <a:solidFill>
                  <a:schemeClr val="dk1"/>
                </a:solidFill>
              </a:rPr>
              <a:t>repetitive</a:t>
            </a:r>
            <a:endParaRPr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en-US" sz="2000">
                <a:solidFill>
                  <a:schemeClr val="dk1"/>
                </a:solidFill>
              </a:rPr>
              <a:t>error-prone</a:t>
            </a:r>
            <a:endParaRPr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en-US" sz="2000">
                <a:solidFill>
                  <a:schemeClr val="dk1"/>
                </a:solidFill>
              </a:rPr>
              <a:t>hard to reproduce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How can we automate this?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d0490cd299_2_33"/>
          <p:cNvSpPr txBox="1"/>
          <p:nvPr>
            <p:ph idx="1" type="body"/>
          </p:nvPr>
        </p:nvSpPr>
        <p:spPr>
          <a:xfrm>
            <a:off x="65950" y="882175"/>
            <a:ext cx="5451600" cy="536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Let's</a:t>
            </a:r>
            <a:r>
              <a:rPr lang="en-US"/>
              <a:t> have a closer look at the project directory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We started wit </a:t>
            </a:r>
            <a:r>
              <a:rPr b="1" lang="en-US"/>
              <a:t>5</a:t>
            </a:r>
            <a:r>
              <a:rPr lang="en-US"/>
              <a:t> source files…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Now we have </a:t>
            </a:r>
            <a:r>
              <a:rPr b="1" lang="en-US"/>
              <a:t>84</a:t>
            </a:r>
            <a:r>
              <a:rPr lang="en-US"/>
              <a:t> build </a:t>
            </a:r>
            <a:r>
              <a:rPr lang="en-US"/>
              <a:t>artifacts a</a:t>
            </a:r>
            <a:r>
              <a:rPr lang="en-US"/>
              <a:t>nd a complex project structure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Issues: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machine-specific paths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generated build artifacts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huge repositories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merge conflicts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…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d0490cd299_2_3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g3d0490cd299_2_3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Real Problem (Version Control)</a:t>
            </a:r>
            <a:endParaRPr/>
          </a:p>
        </p:txBody>
      </p:sp>
      <p:sp>
        <p:nvSpPr>
          <p:cNvPr id="345" name="Google Shape;345;g3d0490cd299_2_3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GUI projects don’t work well with Git</a:t>
            </a:r>
            <a:endParaRPr/>
          </a:p>
        </p:txBody>
      </p:sp>
      <p:sp>
        <p:nvSpPr>
          <p:cNvPr id="346" name="Google Shape;346;g3d0490cd299_2_3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7" name="Google Shape;347;g3d0490cd299_2_33" title="Screenshot from 2026-03-16 18-10-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146" y="862241"/>
            <a:ext cx="6371228" cy="39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d0490cd299_2_33" title="Screenshot from 2026-03-16 18-11-4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6016" y="3239400"/>
            <a:ext cx="2723850" cy="309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d0490cd299_2_33" title="Screenshot from 2026-03-16 18-11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150" y="851550"/>
            <a:ext cx="6476424" cy="41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d0490cd299_2_33" title="Screenshot from 2026-03-16 18-12-1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0900" y="3338250"/>
            <a:ext cx="2974299" cy="29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d0490cd299_2_33"/>
          <p:cNvSpPr txBox="1"/>
          <p:nvPr/>
        </p:nvSpPr>
        <p:spPr>
          <a:xfrm>
            <a:off x="0" y="4394800"/>
            <a:ext cx="5762100" cy="19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Looking at some real world example it gets even worse…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A Vivado project is </a:t>
            </a:r>
            <a:r>
              <a:rPr b="1" lang="en-US" sz="2000">
                <a:solidFill>
                  <a:schemeClr val="dk1"/>
                </a:solidFill>
              </a:rPr>
              <a:t>not a good source artifact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0490cd299_2_45"/>
          <p:cNvSpPr txBox="1"/>
          <p:nvPr>
            <p:ph idx="1" type="body"/>
          </p:nvPr>
        </p:nvSpPr>
        <p:spPr>
          <a:xfrm>
            <a:off x="65950" y="880125"/>
            <a:ext cx="5487000" cy="372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GUI-driven project</a:t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shift_leds_demo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shift_leds_demo.cache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shift_leds_demo.hw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shift_leds_demo.ip_user_files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shift_leds_demo.srcs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shift_leds_demo.sim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shift_leds_demo.gen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├─ </a:t>
            </a: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shift_leds_demo.runs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└─ shift_leds_demo.xpr</a:t>
            </a:r>
            <a:endParaRPr/>
          </a:p>
        </p:txBody>
      </p:sp>
      <p:sp>
        <p:nvSpPr>
          <p:cNvPr id="358" name="Google Shape;358;g3d0490cd299_2_4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g3d0490cd299_2_45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GUI-driven project vs. Source-based project</a:t>
            </a:r>
            <a:endParaRPr/>
          </a:p>
        </p:txBody>
      </p:sp>
      <p:sp>
        <p:nvSpPr>
          <p:cNvPr id="360" name="Google Shape;360;g3d0490cd299_2_4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Solution</a:t>
            </a:r>
            <a:endParaRPr/>
          </a:p>
        </p:txBody>
      </p:sp>
      <p:sp>
        <p:nvSpPr>
          <p:cNvPr id="361" name="Google Shape;361;g3d0490cd299_2_45"/>
          <p:cNvSpPr txBox="1"/>
          <p:nvPr>
            <p:ph idx="2" type="body"/>
          </p:nvPr>
        </p:nvSpPr>
        <p:spPr>
          <a:xfrm>
            <a:off x="5986175" y="880200"/>
            <a:ext cx="6096000" cy="389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Source-based project</a:t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shift_leds_demo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├─ sources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rtl  &lt;- VHDL source 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bd   &lt;- Block design 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sim  &lt;- Simulation testbenches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└─ xdc  &lt;- Constraint 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└─ scripts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   ├─ create.tcl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   ├─ simulate.tcl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   └─ build.tcl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2" name="Google Shape;362;g3d0490cd299_2_45"/>
          <p:cNvSpPr txBox="1"/>
          <p:nvPr/>
        </p:nvSpPr>
        <p:spPr>
          <a:xfrm>
            <a:off x="144475" y="5363175"/>
            <a:ext cx="77100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Only put your source files and recipes under source control.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The project is </a:t>
            </a:r>
            <a:r>
              <a:rPr b="1" lang="en-US" sz="2000">
                <a:solidFill>
                  <a:schemeClr val="dk1"/>
                </a:solidFill>
              </a:rPr>
              <a:t>generated</a:t>
            </a:r>
            <a:r>
              <a:rPr lang="en-US" sz="2000">
                <a:solidFill>
                  <a:schemeClr val="dk1"/>
                </a:solidFill>
              </a:rPr>
              <a:t>, not stored.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63" name="Google Shape;363;g3d0490cd299_2_45"/>
          <p:cNvSpPr txBox="1"/>
          <p:nvPr/>
        </p:nvSpPr>
        <p:spPr>
          <a:xfrm>
            <a:off x="847238" y="2047500"/>
            <a:ext cx="10499100" cy="27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chemeClr val="dk1"/>
                </a:solidFill>
                <a:highlight>
                  <a:srgbClr val="9E9E9E"/>
                </a:highlight>
              </a:rPr>
              <a:t>How is it done? With TCL!</a:t>
            </a:r>
            <a:endParaRPr b="1" sz="8800">
              <a:solidFill>
                <a:schemeClr val="dk1"/>
              </a:solidFill>
              <a:highlight>
                <a:srgbClr val="9E9E9E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d0490cd299_2_57"/>
          <p:cNvSpPr txBox="1"/>
          <p:nvPr>
            <p:ph idx="1" type="body"/>
          </p:nvPr>
        </p:nvSpPr>
        <p:spPr>
          <a:xfrm>
            <a:off x="65950" y="882175"/>
            <a:ext cx="11885100" cy="52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TCL</a:t>
            </a:r>
            <a:r>
              <a:rPr lang="en-US"/>
              <a:t> (pronounced ”tickle”) is a standard language in the semiconductor industry for application programming interfaces (APIs).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This includes: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Vivado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Quartus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Cadence tools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Synopsis tools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Characteristics: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Interpreted scripting language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Simple syntax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Designed for tool automation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Also used for constraints (XDC / SDC)</a:t>
            </a:r>
            <a:endParaRPr/>
          </a:p>
        </p:txBody>
      </p:sp>
      <p:sp>
        <p:nvSpPr>
          <p:cNvPr id="370" name="Google Shape;370;g3d0490cd299_2_57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g3d0490cd299_2_57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TCL?</a:t>
            </a:r>
            <a:endParaRPr/>
          </a:p>
        </p:txBody>
      </p:sp>
      <p:sp>
        <p:nvSpPr>
          <p:cNvPr id="372" name="Google Shape;372;g3d0490cd299_2_57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Tool Command Language</a:t>
            </a:r>
            <a:endParaRPr/>
          </a:p>
        </p:txBody>
      </p:sp>
      <p:pic>
        <p:nvPicPr>
          <p:cNvPr id="373" name="Google Shape;373;g3d0490cd299_2_57" title="Altera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875" y="2753158"/>
            <a:ext cx="2351524" cy="6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d0490cd299_2_57" title="Xilinx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954" y="1732191"/>
            <a:ext cx="2631298" cy="5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d0490cd299_2_57" title="Cadence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3294" y="3150905"/>
            <a:ext cx="2940398" cy="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d0490cd299_2_57" title="Synopsys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221" y="4380654"/>
            <a:ext cx="2331791" cy="5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d0490cd299_2_57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d0490cd299_2_72"/>
          <p:cNvSpPr txBox="1"/>
          <p:nvPr>
            <p:ph idx="1" type="body"/>
          </p:nvPr>
        </p:nvSpPr>
        <p:spPr>
          <a:xfrm>
            <a:off x="65950" y="882175"/>
            <a:ext cx="11261100" cy="527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Every button, menu, or wizard in Vivado triggers one or more TCL commands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Vivado logs everything in two files: </a:t>
            </a:r>
            <a:r>
              <a:rPr b="1" lang="en-US"/>
              <a:t>vivado.jou</a:t>
            </a:r>
            <a:r>
              <a:rPr lang="en-US"/>
              <a:t> and </a:t>
            </a:r>
            <a:r>
              <a:rPr b="1" lang="en-US"/>
              <a:t>vivado.log</a:t>
            </a:r>
            <a:endParaRPr/>
          </a:p>
        </p:txBody>
      </p:sp>
      <p:sp>
        <p:nvSpPr>
          <p:cNvPr id="384" name="Google Shape;384;g3d0490cd299_2_7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g3d0490cd299_2_7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GUI vs TCL</a:t>
            </a:r>
            <a:endParaRPr/>
          </a:p>
        </p:txBody>
      </p:sp>
      <p:sp>
        <p:nvSpPr>
          <p:cNvPr id="386" name="Google Shape;386;g3d0490cd299_2_7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</a:t>
            </a:r>
            <a:r>
              <a:rPr lang="en-US"/>
              <a:t>Vivado GUI is just a TCL Frontend</a:t>
            </a:r>
            <a:endParaRPr/>
          </a:p>
        </p:txBody>
      </p:sp>
      <p:sp>
        <p:nvSpPr>
          <p:cNvPr id="387" name="Google Shape;387;g3d0490cd299_2_7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8" name="Google Shape;388;g3d0490cd299_2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883" y="877824"/>
            <a:ext cx="7607808" cy="436561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d0490cd299_2_72"/>
          <p:cNvSpPr/>
          <p:nvPr/>
        </p:nvSpPr>
        <p:spPr>
          <a:xfrm>
            <a:off x="3406695" y="3551975"/>
            <a:ext cx="6435000" cy="1592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g3d0490cd299_2_72" title="Screenshot from 2026-03-16 19-09-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25" y="877825"/>
            <a:ext cx="5602488" cy="392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d0490cd299_2_72" title="Screenshot from 2026-03-16 19-09-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176" y="882175"/>
            <a:ext cx="5596275" cy="391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3d0490cd299_2_72"/>
          <p:cNvSpPr txBox="1"/>
          <p:nvPr/>
        </p:nvSpPr>
        <p:spPr>
          <a:xfrm>
            <a:off x="1952199" y="3989975"/>
            <a:ext cx="22698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vivado.log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93" name="Google Shape;393;g3d0490cd299_2_72"/>
          <p:cNvSpPr txBox="1"/>
          <p:nvPr/>
        </p:nvSpPr>
        <p:spPr>
          <a:xfrm>
            <a:off x="8278686" y="3989975"/>
            <a:ext cx="22698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vivado.jou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cdef75e731_0_28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Basic TCL Syntax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A TCL command = </a:t>
            </a: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command arg1 arg2 arg3</a:t>
            </a:r>
            <a:endParaRPr>
              <a:highlight>
                <a:schemeClr val="lt2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Everything is a command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Strings are the fundamental data type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Tcl evaluates commands in two steps: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Perform substitutions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AutoNum type="arabicPeriod"/>
            </a:pPr>
            <a:r>
              <a:rPr lang="en-US"/>
              <a:t>Execute the command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Substitution rules: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$var</a:t>
            </a:r>
            <a:r>
              <a:rPr lang="en-US"/>
              <a:t>            → variable substitution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[command]</a:t>
            </a:r>
            <a:r>
              <a:rPr lang="en-US"/>
              <a:t> → command substitution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{...}</a:t>
            </a:r>
            <a:r>
              <a:rPr lang="en-US"/>
              <a:t>          → prevents substitution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"..."</a:t>
            </a:r>
            <a:r>
              <a:rPr lang="en-US"/>
              <a:t>          → substitution + keep spaces</a:t>
            </a:r>
            <a:endParaRPr/>
          </a:p>
        </p:txBody>
      </p:sp>
      <p:sp>
        <p:nvSpPr>
          <p:cNvPr id="400" name="Google Shape;400;g3cdef75e731_0_2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1" name="Google Shape;401;g3cdef75e731_0_28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TCL Syntax Essentials</a:t>
            </a:r>
            <a:endParaRPr/>
          </a:p>
        </p:txBody>
      </p:sp>
      <p:sp>
        <p:nvSpPr>
          <p:cNvPr id="402" name="Google Shape;402;g3cdef75e731_0_28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TCL Basics (Let's start with a small subset)</a:t>
            </a:r>
            <a:endParaRPr/>
          </a:p>
        </p:txBody>
      </p:sp>
      <p:sp>
        <p:nvSpPr>
          <p:cNvPr id="403" name="Google Shape;403;g3cdef75e731_0_28"/>
          <p:cNvSpPr txBox="1"/>
          <p:nvPr/>
        </p:nvSpPr>
        <p:spPr>
          <a:xfrm>
            <a:off x="6788175" y="1157675"/>
            <a:ext cx="5405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Roboto Mono"/>
                <a:ea typeface="Roboto Mono"/>
                <a:cs typeface="Roboto Mono"/>
                <a:sym typeface="Roboto Mono"/>
              </a:rPr>
              <a:t># define a variable</a:t>
            </a:r>
            <a:endParaRPr sz="2000">
              <a:solidFill>
                <a:srgbClr val="99999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set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a 10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print the variable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puts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“Value of a is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$a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”</a:t>
            </a:r>
            <a:endParaRPr sz="2000">
              <a:solidFill>
                <a:srgbClr val="6AA8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let’s do some simple arithmetic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set </a:t>
            </a:r>
            <a:r>
              <a:rPr lang="en-US" sz="2000">
                <a:solidFill>
                  <a:srgbClr val="0A0A0A"/>
                </a:solidFill>
                <a:latin typeface="Roboto Mono"/>
                <a:ea typeface="Roboto Mono"/>
                <a:cs typeface="Roboto Mono"/>
                <a:sym typeface="Roboto Mono"/>
              </a:rPr>
              <a:t>sum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expr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{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$a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+ 20 }]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4" name="Google Shape;404;g3cdef75e731_0_2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cdef75e731_0_39"/>
          <p:cNvSpPr txBox="1"/>
          <p:nvPr>
            <p:ph idx="1" type="body"/>
          </p:nvPr>
        </p:nvSpPr>
        <p:spPr>
          <a:xfrm>
            <a:off x="65950" y="882175"/>
            <a:ext cx="58578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Control structures are commands</a:t>
            </a:r>
            <a:endParaRPr/>
          </a:p>
          <a:p>
            <a:pPr indent="-329183" lvl="1" marL="914400" rtl="0" algn="l">
              <a:spcBef>
                <a:spcPts val="0"/>
              </a:spcBef>
              <a:spcAft>
                <a:spcPts val="0"/>
              </a:spcAft>
              <a:buSzPts val="1584"/>
              <a:buChar char="•"/>
            </a:pPr>
            <a:r>
              <a:rPr lang="en-US"/>
              <a:t>e.g.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foreach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en-US"/>
              <a:t>,...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Blocks are passed as arguments</a:t>
            </a:r>
            <a:endParaRPr/>
          </a:p>
          <a:p>
            <a:pPr indent="-329183" lvl="1" marL="914400" rtl="0" algn="l">
              <a:spcBef>
                <a:spcPts val="0"/>
              </a:spcBef>
              <a:spcAft>
                <a:spcPts val="0"/>
              </a:spcAft>
              <a:buSzPts val="1584"/>
              <a:buChar char="•"/>
            </a:pP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{...}</a:t>
            </a:r>
            <a:r>
              <a:rPr lang="en-US"/>
              <a:t> delays evaluation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Control-flow commands decide </a:t>
            </a:r>
            <a:r>
              <a:rPr i="1" lang="en-US" sz="2000"/>
              <a:t>when</a:t>
            </a:r>
            <a:r>
              <a:rPr lang="en-US" sz="2000"/>
              <a:t> to execute them</a:t>
            </a:r>
            <a:endParaRPr sz="2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Control-flow commands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Conditional: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if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Loops: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foreach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Early exit: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continue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error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cdef75e731_0_39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2" name="Google Shape;412;g3cdef75e731_0_39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TCL Control Flow</a:t>
            </a:r>
            <a:endParaRPr/>
          </a:p>
        </p:txBody>
      </p:sp>
      <p:sp>
        <p:nvSpPr>
          <p:cNvPr id="413" name="Google Shape;413;g3cdef75e731_0_39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want to do more advanced stuff </a:t>
            </a:r>
            <a:endParaRPr/>
          </a:p>
        </p:txBody>
      </p:sp>
      <p:sp>
        <p:nvSpPr>
          <p:cNvPr id="414" name="Google Shape;414;g3cdef75e731_0_39"/>
          <p:cNvSpPr txBox="1"/>
          <p:nvPr/>
        </p:nvSpPr>
        <p:spPr>
          <a:xfrm>
            <a:off x="5923891" y="882175"/>
            <a:ext cx="6075600" cy="5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Iterate over input files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foreach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f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$files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Skip missing files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{ ![file exists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$f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] 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{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puts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"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Skipping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$f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endParaRPr sz="2000">
              <a:solidFill>
                <a:srgbClr val="6AA8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continue</a:t>
            </a:r>
            <a:endParaRPr sz="2000">
              <a:solidFill>
                <a:srgbClr val="A972C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  # Process only .vhd files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-US" sz="2000">
                <a:solidFill>
                  <a:srgbClr val="9900FF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{ [file extension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$f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] ne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".vhd"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{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continue</a:t>
            </a:r>
            <a:endParaRPr sz="2000">
              <a:solidFill>
                <a:srgbClr val="A972C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  puts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"Processing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$f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endParaRPr sz="2000">
              <a:solidFill>
                <a:srgbClr val="6AA8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  # your code here…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5" name="Google Shape;415;g3cdef75e731_0_39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525828" y="1533244"/>
            <a:ext cx="9160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30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lang="en-US" sz="3000">
                <a:solidFill>
                  <a:srgbClr val="073763"/>
                </a:solidFill>
              </a:rPr>
              <a:t>ntroduction</a:t>
            </a:r>
            <a:endParaRPr b="1" sz="3000">
              <a:solidFill>
                <a:srgbClr val="073763"/>
              </a:solidFill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525828" y="2232845"/>
            <a:ext cx="9160200" cy="6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73763"/>
                </a:solidFill>
              </a:rPr>
              <a:t>TCL Scripting in Vivado</a:t>
            </a:r>
            <a:endParaRPr b="1" sz="2000">
              <a:solidFill>
                <a:srgbClr val="073763"/>
              </a:solidFill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525828" y="2857088"/>
            <a:ext cx="9160200" cy="6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360000" spcFirstLastPara="1" rIns="10800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73763"/>
                </a:solidFill>
              </a:rPr>
              <a:t>Introduction to AXI</a:t>
            </a: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cdef75e731_0_50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Encapsulate commands into reusable blocks</a:t>
            </a:r>
            <a:endParaRPr/>
          </a:p>
          <a:p>
            <a:pPr indent="-329183" lvl="1" marL="914400" rtl="0" algn="l">
              <a:spcBef>
                <a:spcPts val="0"/>
              </a:spcBef>
              <a:spcAft>
                <a:spcPts val="0"/>
              </a:spcAft>
              <a:buSzPts val="1584"/>
              <a:buChar char="•"/>
            </a:pPr>
            <a:r>
              <a:rPr lang="en-US"/>
              <a:t>Like functions in Python, C/C++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Procedures can return values using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Variables inside a procedure are </a:t>
            </a:r>
            <a:r>
              <a:rPr b="1" lang="en-US"/>
              <a:t>local by default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3cdef75e731_0_5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3" name="Google Shape;423;g3cdef75e731_0_50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TCL Procedures</a:t>
            </a:r>
            <a:endParaRPr/>
          </a:p>
        </p:txBody>
      </p:sp>
      <p:sp>
        <p:nvSpPr>
          <p:cNvPr id="424" name="Google Shape;424;g3cdef75e731_0_50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want to have reusable and structured code</a:t>
            </a:r>
            <a:endParaRPr/>
          </a:p>
        </p:txBody>
      </p:sp>
      <p:sp>
        <p:nvSpPr>
          <p:cNvPr id="425" name="Google Shape;425;g3cdef75e731_0_50"/>
          <p:cNvSpPr txBox="1"/>
          <p:nvPr/>
        </p:nvSpPr>
        <p:spPr>
          <a:xfrm>
            <a:off x="7438575" y="882175"/>
            <a:ext cx="45186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define a procedure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proc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greet {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name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 {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puts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"Hello,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$name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!"</a:t>
            </a:r>
            <a:endParaRPr sz="2000">
              <a:solidFill>
                <a:srgbClr val="6AA8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call procedure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greet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"Alice"</a:t>
            </a:r>
            <a:endParaRPr sz="2000">
              <a:solidFill>
                <a:srgbClr val="6AA8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9E9E9E"/>
                </a:solidFill>
                <a:latin typeface="Roboto Mono"/>
                <a:ea typeface="Roboto Mono"/>
                <a:cs typeface="Roboto Mono"/>
                <a:sym typeface="Roboto Mono"/>
              </a:rPr>
              <a:t># local variables</a:t>
            </a:r>
            <a:endParaRPr sz="2000">
              <a:solidFill>
                <a:srgbClr val="9E9E9E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proc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add {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a b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 {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set sum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[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expr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$a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+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$b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}]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$sum</a:t>
            </a:r>
            <a:endParaRPr sz="2000">
              <a:solidFill>
                <a:srgbClr val="F1C23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A972C7"/>
                </a:solidFill>
                <a:latin typeface="Roboto Mono"/>
                <a:ea typeface="Roboto Mono"/>
                <a:cs typeface="Roboto Mono"/>
                <a:sym typeface="Roboto Mono"/>
              </a:rPr>
              <a:t>set</a:t>
            </a: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result [add 3 4]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puts 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"Result: </a:t>
            </a:r>
            <a:r>
              <a:rPr lang="en-US" sz="2000">
                <a:solidFill>
                  <a:srgbClr val="F1C232"/>
                </a:solidFill>
                <a:latin typeface="Roboto Mono"/>
                <a:ea typeface="Roboto Mono"/>
                <a:cs typeface="Roboto Mono"/>
                <a:sym typeface="Roboto Mono"/>
              </a:rPr>
              <a:t>$result</a:t>
            </a:r>
            <a:r>
              <a:rPr lang="en-US" sz="2000">
                <a:solidFill>
                  <a:srgbClr val="6AA84F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26" name="Google Shape;426;g3cdef75e731_0_50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cdef75e731_0_61"/>
          <p:cNvSpPr txBox="1"/>
          <p:nvPr>
            <p:ph idx="1" type="body"/>
          </p:nvPr>
        </p:nvSpPr>
        <p:spPr>
          <a:xfrm>
            <a:off x="65948" y="882175"/>
            <a:ext cx="85965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Minimal core language</a:t>
            </a:r>
            <a:endParaRPr/>
          </a:p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Variables, control flow, procedures, basic arithmetic,...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Everything else comes from the tool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Tools define the domain</a:t>
            </a:r>
            <a:endParaRPr/>
          </a:p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Vivado injects commands like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get_cells</a:t>
            </a:r>
            <a:r>
              <a:rPr lang="en-US"/>
              <a:t>, </a:t>
            </a:r>
            <a:r>
              <a:rPr lang="en-US">
                <a:highlight>
                  <a:schemeClr val="accent3"/>
                </a:highlight>
                <a:latin typeface="Roboto Mono"/>
                <a:ea typeface="Roboto Mono"/>
                <a:cs typeface="Roboto Mono"/>
                <a:sym typeface="Roboto Mono"/>
              </a:rPr>
              <a:t>set_property</a:t>
            </a:r>
            <a:endParaRPr>
              <a:highlight>
                <a:schemeClr val="accent3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Commands operate on </a:t>
            </a:r>
            <a:r>
              <a:rPr b="1" lang="en-US"/>
              <a:t>tool objects</a:t>
            </a:r>
            <a:r>
              <a:rPr lang="en-US"/>
              <a:t> (cells, nets, runs, constraints)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TCL as a glue layer</a:t>
            </a:r>
            <a:endParaRPr/>
          </a:p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 language orchestrates the tool’s internal API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Scripts automate sequences of commands, loops, and procedures</a:t>
            </a:r>
            <a:endParaRPr/>
          </a:p>
        </p:txBody>
      </p:sp>
      <p:sp>
        <p:nvSpPr>
          <p:cNvPr id="433" name="Google Shape;433;g3cdef75e731_0_61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g3cdef75e731_0_61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TCL in Vivado: </a:t>
            </a:r>
            <a:endParaRPr/>
          </a:p>
        </p:txBody>
      </p:sp>
      <p:sp>
        <p:nvSpPr>
          <p:cNvPr id="435" name="Google Shape;435;g3cdef75e731_0_61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Language to Real Power</a:t>
            </a:r>
            <a:endParaRPr/>
          </a:p>
        </p:txBody>
      </p:sp>
      <p:grpSp>
        <p:nvGrpSpPr>
          <p:cNvPr id="436" name="Google Shape;436;g3cdef75e731_0_61"/>
          <p:cNvGrpSpPr/>
          <p:nvPr/>
        </p:nvGrpSpPr>
        <p:grpSpPr>
          <a:xfrm>
            <a:off x="9021209" y="981075"/>
            <a:ext cx="2859863" cy="1157275"/>
            <a:chOff x="5423289" y="2351250"/>
            <a:chExt cx="2810400" cy="1157275"/>
          </a:xfrm>
        </p:grpSpPr>
        <p:sp>
          <p:nvSpPr>
            <p:cNvPr id="437" name="Google Shape;437;g3cdef75e731_0_61"/>
            <p:cNvSpPr/>
            <p:nvPr/>
          </p:nvSpPr>
          <p:spPr>
            <a:xfrm>
              <a:off x="5423289" y="2579725"/>
              <a:ext cx="28104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F1114"/>
                  </a:solidFill>
                </a:rPr>
                <a:t>set, if, while, proc, expr, …</a:t>
              </a:r>
              <a:endParaRPr sz="1600"/>
            </a:p>
          </p:txBody>
        </p:sp>
        <p:sp>
          <p:nvSpPr>
            <p:cNvPr id="438" name="Google Shape;438;g3cdef75e731_0_61"/>
            <p:cNvSpPr/>
            <p:nvPr/>
          </p:nvSpPr>
          <p:spPr>
            <a:xfrm>
              <a:off x="5618106" y="2351250"/>
              <a:ext cx="25287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Minimal TCL Language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grpSp>
        <p:nvGrpSpPr>
          <p:cNvPr id="439" name="Google Shape;439;g3cdef75e731_0_61"/>
          <p:cNvGrpSpPr/>
          <p:nvPr/>
        </p:nvGrpSpPr>
        <p:grpSpPr>
          <a:xfrm>
            <a:off x="9021068" y="2954038"/>
            <a:ext cx="2860144" cy="1157275"/>
            <a:chOff x="5423289" y="2351250"/>
            <a:chExt cx="2810400" cy="1157275"/>
          </a:xfrm>
        </p:grpSpPr>
        <p:sp>
          <p:nvSpPr>
            <p:cNvPr id="440" name="Google Shape;440;g3cdef75e731_0_61"/>
            <p:cNvSpPr/>
            <p:nvPr/>
          </p:nvSpPr>
          <p:spPr>
            <a:xfrm>
              <a:off x="5423289" y="2579725"/>
              <a:ext cx="28104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F1114"/>
                  </a:solidFill>
                </a:rPr>
                <a:t>get_cells, set_property, create_project, launch_runs</a:t>
              </a:r>
              <a:endParaRPr sz="1600"/>
            </a:p>
          </p:txBody>
        </p:sp>
        <p:sp>
          <p:nvSpPr>
            <p:cNvPr id="441" name="Google Shape;441;g3cdef75e731_0_61"/>
            <p:cNvSpPr/>
            <p:nvPr/>
          </p:nvSpPr>
          <p:spPr>
            <a:xfrm>
              <a:off x="5618106" y="2351250"/>
              <a:ext cx="25287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Tool Extension Layer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grpSp>
        <p:nvGrpSpPr>
          <p:cNvPr id="442" name="Google Shape;442;g3cdef75e731_0_61"/>
          <p:cNvGrpSpPr/>
          <p:nvPr/>
        </p:nvGrpSpPr>
        <p:grpSpPr>
          <a:xfrm>
            <a:off x="9021071" y="4927000"/>
            <a:ext cx="2860144" cy="1157275"/>
            <a:chOff x="5423289" y="2351250"/>
            <a:chExt cx="2810400" cy="1157275"/>
          </a:xfrm>
        </p:grpSpPr>
        <p:sp>
          <p:nvSpPr>
            <p:cNvPr id="443" name="Google Shape;443;g3cdef75e731_0_61"/>
            <p:cNvSpPr/>
            <p:nvPr/>
          </p:nvSpPr>
          <p:spPr>
            <a:xfrm>
              <a:off x="5423289" y="2579725"/>
              <a:ext cx="28104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F1114"/>
                  </a:solidFill>
                </a:rPr>
                <a:t>Project Creation, Synthesis, Implementation, Bitstream Generation</a:t>
              </a:r>
              <a:endParaRPr sz="1600"/>
            </a:p>
          </p:txBody>
        </p:sp>
        <p:sp>
          <p:nvSpPr>
            <p:cNvPr id="444" name="Google Shape;444;g3cdef75e731_0_61"/>
            <p:cNvSpPr/>
            <p:nvPr/>
          </p:nvSpPr>
          <p:spPr>
            <a:xfrm>
              <a:off x="5618106" y="2351250"/>
              <a:ext cx="25287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Vivado GUI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sp>
        <p:nvSpPr>
          <p:cNvPr id="445" name="Google Shape;445;g3cdef75e731_0_61"/>
          <p:cNvSpPr/>
          <p:nvPr/>
        </p:nvSpPr>
        <p:spPr>
          <a:xfrm>
            <a:off x="10233500" y="2144350"/>
            <a:ext cx="435300" cy="803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46" name="Google Shape;446;g3cdef75e731_0_61"/>
          <p:cNvSpPr/>
          <p:nvPr/>
        </p:nvSpPr>
        <p:spPr>
          <a:xfrm>
            <a:off x="10233500" y="4117325"/>
            <a:ext cx="435300" cy="803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47" name="Google Shape;447;g3cdef75e731_0_61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d0620f8413_0_88"/>
          <p:cNvSpPr txBox="1"/>
          <p:nvPr>
            <p:ph idx="1" type="body"/>
          </p:nvPr>
        </p:nvSpPr>
        <p:spPr>
          <a:xfrm>
            <a:off x="65950" y="882175"/>
            <a:ext cx="6171600" cy="50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Two Workflows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Use the TCL console in the GUI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Launch Vivado in TCL mode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vivado -mode tcl -source build.tcl</a:t>
            </a:r>
            <a:endParaRPr>
              <a:highlight>
                <a:schemeClr val="lt2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start_gui</a:t>
            </a:r>
            <a:r>
              <a:rPr lang="en-US">
                <a:highlight>
                  <a:schemeClr val="lt1"/>
                </a:highlight>
              </a:rPr>
              <a:t> launches the GUI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Practical tip:</a:t>
            </a:r>
            <a:endParaRPr/>
          </a:p>
          <a:p>
            <a:pPr indent="-34036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Use the GUI once → extract commands from the journal</a:t>
            </a:r>
            <a:endParaRPr/>
          </a:p>
          <a:p>
            <a:pPr indent="-3403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Documentation: </a:t>
            </a: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command -help</a:t>
            </a:r>
            <a:endParaRPr>
              <a:highlight>
                <a:schemeClr val="lt2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d0620f8413_0_8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5" name="Google Shape;455;g3d0620f8413_0_88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Working with TCL in Vivado</a:t>
            </a:r>
            <a:endParaRPr/>
          </a:p>
        </p:txBody>
      </p:sp>
      <p:sp>
        <p:nvSpPr>
          <p:cNvPr id="456" name="Google Shape;456;g3d0620f8413_0_88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Useful Tips</a:t>
            </a:r>
            <a:endParaRPr/>
          </a:p>
        </p:txBody>
      </p:sp>
      <p:sp>
        <p:nvSpPr>
          <p:cNvPr id="457" name="Google Shape;457;g3d0620f8413_0_88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g3d0620f8413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625" y="882175"/>
            <a:ext cx="5601573" cy="46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3d20a0f3b9a_0_8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d20a0f3b9a_0_8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465" name="Google Shape;465;g3d20a0f3b9a_0_8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3d20a0f3b9a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3d20a0f3b9a_0_8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d20a0f3b9a_0_8"/>
          <p:cNvSpPr txBox="1"/>
          <p:nvPr/>
        </p:nvSpPr>
        <p:spPr>
          <a:xfrm>
            <a:off x="275" y="3279075"/>
            <a:ext cx="609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B2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469" name="Google Shape;469;g3d20a0f3b9a_0_8"/>
          <p:cNvSpPr txBox="1"/>
          <p:nvPr/>
        </p:nvSpPr>
        <p:spPr>
          <a:xfrm>
            <a:off x="681700" y="3763675"/>
            <a:ext cx="106383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cdef75e731_0_105"/>
          <p:cNvSpPr txBox="1"/>
          <p:nvPr>
            <p:ph idx="1" type="body"/>
          </p:nvPr>
        </p:nvSpPr>
        <p:spPr>
          <a:xfrm>
            <a:off x="65942" y="880116"/>
            <a:ext cx="5487000" cy="45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1: Project Creation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Extend </a:t>
            </a: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ex1_1_project_create.tcl</a:t>
            </a:r>
            <a:r>
              <a:rPr lang="en-US"/>
              <a:t> to create the vivado project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2: Run the build flow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Extend </a:t>
            </a: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ex1_2_project_build.tcl</a:t>
            </a:r>
            <a:r>
              <a:rPr lang="en-US"/>
              <a:t> to generate the bitstream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3: Run the simulation flow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Extend </a:t>
            </a:r>
            <a:r>
              <a:rPr lang="en-US">
                <a:highlight>
                  <a:schemeClr val="lt2"/>
                </a:highlight>
                <a:latin typeface="Roboto Mono"/>
                <a:ea typeface="Roboto Mono"/>
                <a:cs typeface="Roboto Mono"/>
                <a:sym typeface="Roboto Mono"/>
              </a:rPr>
              <a:t>ex1_3_project_simulate.tcl</a:t>
            </a:r>
            <a:r>
              <a:rPr lang="en-US"/>
              <a:t> to simulate one submodule of the project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3cdef75e731_0_10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7" name="Google Shape;477;g3cdef75e731_0_105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Automate Standart flows with TCL</a:t>
            </a:r>
            <a:endParaRPr/>
          </a:p>
        </p:txBody>
      </p:sp>
      <p:sp>
        <p:nvSpPr>
          <p:cNvPr id="478" name="Google Shape;478;g3cdef75e731_0_105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479" name="Google Shape;479;g3cdef75e731_0_105"/>
          <p:cNvSpPr txBox="1"/>
          <p:nvPr>
            <p:ph idx="2" type="body"/>
          </p:nvPr>
        </p:nvSpPr>
        <p:spPr>
          <a:xfrm>
            <a:off x="5826550" y="880200"/>
            <a:ext cx="5950800" cy="45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./1-tcl-exercise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├─ sources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rtl   &lt;- VHDL source 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sim   &lt;- Simulation testbenches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└─ xdc   &lt;- Constraint files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└─ scripts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ex1_project_create.tcl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├─ ex2_project_build.tcl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|   └─ ex3_project_simulate.tcl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├─ vivado    &lt;- Generated projects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├─ output    &lt;- Output products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└─ </a:t>
            </a:r>
            <a:r>
              <a:rPr lang="en-US" u="sng">
                <a:solidFill>
                  <a:schemeClr val="hlink"/>
                </a:solidFill>
                <a:latin typeface="Roboto Mono"/>
                <a:ea typeface="Roboto Mono"/>
                <a:cs typeface="Roboto Mono"/>
                <a:sym typeface="Roboto Mono"/>
                <a:hlinkClick r:id="rId3"/>
              </a:rPr>
              <a:t>README.md</a:t>
            </a: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 &lt;- Exercise instructions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cdef75e731_0_11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6" name="Google Shape;486;g3cdef75e731_0_11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Task 1.1: Example Solution</a:t>
            </a:r>
            <a:endParaRPr/>
          </a:p>
        </p:txBody>
      </p:sp>
      <p:sp>
        <p:nvSpPr>
          <p:cNvPr id="487" name="Google Shape;487;g3cdef75e731_0_11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Creation with TCL</a:t>
            </a:r>
            <a:endParaRPr/>
          </a:p>
        </p:txBody>
      </p:sp>
      <p:sp>
        <p:nvSpPr>
          <p:cNvPr id="488" name="Google Shape;488;g3cdef75e731_0_11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9" name="Google Shape;489;g3cdef75e731_0_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142" y="882175"/>
            <a:ext cx="3370314" cy="54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cdef75e731_0_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7195" y="882175"/>
            <a:ext cx="3370325" cy="544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cdef75e731_0_126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g3cdef75e731_0_12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Task 1.2: Example Solution</a:t>
            </a:r>
            <a:endParaRPr/>
          </a:p>
        </p:txBody>
      </p:sp>
      <p:sp>
        <p:nvSpPr>
          <p:cNvPr id="498" name="Google Shape;498;g3cdef75e731_0_126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Control Synthesis and Implementation with TCL</a:t>
            </a:r>
            <a:endParaRPr/>
          </a:p>
        </p:txBody>
      </p:sp>
      <p:sp>
        <p:nvSpPr>
          <p:cNvPr id="499" name="Google Shape;499;g3cdef75e731_0_126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0" name="Google Shape;500;g3cdef75e731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112" y="882175"/>
            <a:ext cx="2959053" cy="544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3cdef75e731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6248" y="882175"/>
            <a:ext cx="2959051" cy="544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cdef75e731_0_136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8" name="Google Shape;508;g3cdef75e731_0_136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Task 1.3: Example Solution</a:t>
            </a:r>
            <a:endParaRPr/>
          </a:p>
        </p:txBody>
      </p:sp>
      <p:sp>
        <p:nvSpPr>
          <p:cNvPr id="509" name="Google Shape;509;g3cdef75e731_0_136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Testbench Creation and Simulation using TCL</a:t>
            </a:r>
            <a:endParaRPr/>
          </a:p>
        </p:txBody>
      </p:sp>
      <p:sp>
        <p:nvSpPr>
          <p:cNvPr id="510" name="Google Shape;510;g3cdef75e731_0_136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1" name="Google Shape;511;g3cdef75e731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000" y="882175"/>
            <a:ext cx="3108651" cy="531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d0620f8413_0_10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8" name="Google Shape;518;g3d0620f8413_0_10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Takeaways</a:t>
            </a:r>
            <a:endParaRPr/>
          </a:p>
        </p:txBody>
      </p:sp>
      <p:sp>
        <p:nvSpPr>
          <p:cNvPr id="519" name="Google Shape;519;g3d0620f8413_0_10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you should have learned</a:t>
            </a:r>
            <a:endParaRPr/>
          </a:p>
        </p:txBody>
      </p:sp>
      <p:sp>
        <p:nvSpPr>
          <p:cNvPr id="520" name="Google Shape;520;g3d0620f8413_0_10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g3d0620f8413_0_103"/>
          <p:cNvSpPr/>
          <p:nvPr/>
        </p:nvSpPr>
        <p:spPr>
          <a:xfrm>
            <a:off x="2025338" y="2646450"/>
            <a:ext cx="8142900" cy="15651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036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-US" sz="2000">
                <a:solidFill>
                  <a:schemeClr val="dk1"/>
                </a:solidFill>
              </a:rPr>
              <a:t>FPGA projects should store </a:t>
            </a:r>
            <a:r>
              <a:rPr b="1" lang="en-US" sz="2000">
                <a:solidFill>
                  <a:schemeClr val="dk1"/>
                </a:solidFill>
              </a:rPr>
              <a:t>sources</a:t>
            </a:r>
            <a:r>
              <a:rPr lang="en-US" sz="2000">
                <a:solidFill>
                  <a:schemeClr val="dk1"/>
                </a:solidFill>
              </a:rPr>
              <a:t>, </a:t>
            </a:r>
            <a:r>
              <a:rPr b="1" lang="en-US" sz="2000">
                <a:solidFill>
                  <a:schemeClr val="dk1"/>
                </a:solidFill>
              </a:rPr>
              <a:t>not generated projects</a:t>
            </a:r>
            <a:endParaRPr b="1"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-US" sz="2000">
                <a:solidFill>
                  <a:schemeClr val="dk1"/>
                </a:solidFill>
              </a:rPr>
              <a:t>Vivado can be fully controlled via TCL</a:t>
            </a:r>
            <a:endParaRPr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-US" sz="2000">
                <a:solidFill>
                  <a:schemeClr val="dk1"/>
                </a:solidFill>
              </a:rPr>
              <a:t>GUI actions correspond to TCL commands</a:t>
            </a:r>
            <a:endParaRPr sz="2000">
              <a:solidFill>
                <a:schemeClr val="dk1"/>
              </a:solidFill>
            </a:endParaRPr>
          </a:p>
          <a:p>
            <a:pPr indent="-34036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●"/>
            </a:pPr>
            <a:r>
              <a:rPr lang="en-US" sz="2000">
                <a:solidFill>
                  <a:schemeClr val="dk1"/>
                </a:solidFill>
              </a:rPr>
              <a:t>TCL scripts allow </a:t>
            </a:r>
            <a:r>
              <a:rPr b="1" lang="en-US" sz="2000">
                <a:solidFill>
                  <a:schemeClr val="dk1"/>
                </a:solidFill>
              </a:rPr>
              <a:t>automation</a:t>
            </a:r>
            <a:r>
              <a:rPr lang="en-US" sz="2000">
                <a:solidFill>
                  <a:schemeClr val="dk1"/>
                </a:solidFill>
              </a:rPr>
              <a:t> and </a:t>
            </a:r>
            <a:r>
              <a:rPr b="1" lang="en-US" sz="2000">
                <a:solidFill>
                  <a:schemeClr val="dk1"/>
                </a:solidFill>
              </a:rPr>
              <a:t>reproducibility</a:t>
            </a:r>
            <a:endParaRPr sz="1600">
              <a:solidFill>
                <a:srgbClr val="0F1114"/>
              </a:solidFill>
            </a:endParaRPr>
          </a:p>
        </p:txBody>
      </p:sp>
      <p:pic>
        <p:nvPicPr>
          <p:cNvPr id="522" name="Google Shape;522;g3d0620f8413_0_103"/>
          <p:cNvPicPr preferRelativeResize="0"/>
          <p:nvPr/>
        </p:nvPicPr>
        <p:blipFill rotWithShape="1">
          <a:blip r:embed="rId3">
            <a:alphaModFix/>
          </a:blip>
          <a:srcRect b="-18906" l="-3339" r="-3328" t="0"/>
          <a:stretch/>
        </p:blipFill>
        <p:spPr>
          <a:xfrm>
            <a:off x="723350" y="2966200"/>
            <a:ext cx="930900" cy="928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d26222bb06_3_74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Open-source framework built around TCL-based FPGA flows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 it enables: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reproducible FPGA builds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versioned bitstreams (Git commit embedded in binary)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automated build workflows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CI pipelines (GitHub / GitLab)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shared code across multiple FPGA projects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Supports Xilinx Vivado, Xilinx ISE and Intel Quartus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Well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documented</a:t>
            </a:r>
            <a:r>
              <a:rPr lang="en-US"/>
              <a:t> +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video tutorials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Hog = TCL + </a:t>
            </a:r>
            <a:r>
              <a:rPr b="1" lang="en-US"/>
              <a:t>mythology</a:t>
            </a:r>
            <a:endParaRPr b="1"/>
          </a:p>
        </p:txBody>
      </p:sp>
      <p:sp>
        <p:nvSpPr>
          <p:cNvPr id="529" name="Google Shape;529;g3d26222bb06_3_74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0" name="Google Shape;530;g3d26222bb06_3_74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HDL on Git (Hog)</a:t>
            </a:r>
            <a:endParaRPr/>
          </a:p>
        </p:txBody>
      </p:sp>
      <p:sp>
        <p:nvSpPr>
          <p:cNvPr id="531" name="Google Shape;531;g3d26222bb06_3_74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Beyond Simple Scripts: Full FPGA Build Frameworks</a:t>
            </a:r>
            <a:endParaRPr/>
          </a:p>
        </p:txBody>
      </p:sp>
      <p:pic>
        <p:nvPicPr>
          <p:cNvPr id="532" name="Google Shape;532;g3d26222bb06_3_74" title="HoG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8778" y="882176"/>
            <a:ext cx="2113875" cy="21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d26222bb06_3_74"/>
          <p:cNvSpPr txBox="1"/>
          <p:nvPr/>
        </p:nvSpPr>
        <p:spPr>
          <a:xfrm>
            <a:off x="6612275" y="4217600"/>
            <a:ext cx="5405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# Example workflow</a:t>
            </a:r>
            <a:endParaRPr sz="2000">
              <a:solidFill>
                <a:schemeClr val="lt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git clone --recursive &lt;repo&gt;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cd repo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./Hog/Do CREATE my_project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./Hog/Do WORKFLOW my_project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27fb54aa9_7_2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g3d27fb54aa9_7_2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FPGA Development</a:t>
            </a:r>
            <a:endParaRPr/>
          </a:p>
        </p:txBody>
      </p:sp>
      <p:sp>
        <p:nvSpPr>
          <p:cNvPr id="142" name="Google Shape;142;g3d27fb54aa9_7_2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Us</a:t>
            </a:r>
            <a:endParaRPr/>
          </a:p>
        </p:txBody>
      </p:sp>
      <p:sp>
        <p:nvSpPr>
          <p:cNvPr id="143" name="Google Shape;143;g3d27fb54aa9_7_22"/>
          <p:cNvSpPr txBox="1"/>
          <p:nvPr/>
        </p:nvSpPr>
        <p:spPr>
          <a:xfrm>
            <a:off x="144475" y="981075"/>
            <a:ext cx="75963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2"/>
                </a:solidFill>
              </a:rPr>
              <a:t>Team</a:t>
            </a:r>
            <a:endParaRPr b="1" sz="20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Ahmed Qamesh</a:t>
            </a:r>
            <a:r>
              <a:rPr lang="en-US" sz="1800">
                <a:solidFill>
                  <a:schemeClr val="dk1"/>
                </a:solidFill>
              </a:rPr>
              <a:t> — Postdoctoral Researcher (Physics)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Hendrik Krause</a:t>
            </a:r>
            <a:r>
              <a:rPr lang="en-US" sz="1800">
                <a:solidFill>
                  <a:schemeClr val="dk1"/>
                </a:solidFill>
              </a:rPr>
              <a:t> — PhD (Electrical Engineering)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Olena Manzhura</a:t>
            </a:r>
            <a:r>
              <a:rPr lang="en-US" sz="1800">
                <a:solidFill>
                  <a:schemeClr val="dk1"/>
                </a:solidFill>
              </a:rPr>
              <a:t> — PhD (Electrical Engineering)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Lukas Scheller</a:t>
            </a:r>
            <a:r>
              <a:rPr lang="en-US" sz="1800">
                <a:solidFill>
                  <a:schemeClr val="dk1"/>
                </a:solidFill>
              </a:rPr>
              <a:t> — PhD (Electrical Engineering)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2"/>
                </a:solidFill>
              </a:rPr>
              <a:t>Affiliation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Members of the  </a:t>
            </a:r>
            <a:r>
              <a:rPr b="1" lang="en-US" sz="1600" u="sng">
                <a:solidFill>
                  <a:schemeClr val="hlink"/>
                </a:solidFill>
                <a:hlinkClick r:id="rId3"/>
              </a:rPr>
              <a:t>Institut für Prozessdatenverarbeitung und Elektronik (IPE)</a:t>
            </a:r>
            <a:br>
              <a:rPr b="1"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 				    </a:t>
            </a:r>
            <a:r>
              <a:rPr i="1" lang="en-US" sz="1600">
                <a:solidFill>
                  <a:schemeClr val="dk1"/>
                </a:solidFill>
              </a:rPr>
              <a:t>(Institute for Data Processing and Electronics)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4" name="Google Shape;144;g3d27fb54aa9_7_22" title="ipe_logo_tex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0900" y="1844725"/>
            <a:ext cx="5281284" cy="176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g3d27fb54aa9_7_22"/>
          <p:cNvGrpSpPr/>
          <p:nvPr/>
        </p:nvGrpSpPr>
        <p:grpSpPr>
          <a:xfrm>
            <a:off x="293575" y="4852348"/>
            <a:ext cx="11592600" cy="1205152"/>
            <a:chOff x="293575" y="4852348"/>
            <a:chExt cx="11592600" cy="1205152"/>
          </a:xfrm>
        </p:grpSpPr>
        <p:sp>
          <p:nvSpPr>
            <p:cNvPr id="146" name="Google Shape;146;g3d27fb54aa9_7_22"/>
            <p:cNvSpPr/>
            <p:nvPr/>
          </p:nvSpPr>
          <p:spPr>
            <a:xfrm>
              <a:off x="293575" y="5114600"/>
              <a:ext cx="11592600" cy="9429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600">
                  <a:solidFill>
                    <a:schemeClr val="dk1"/>
                  </a:solidFill>
                </a:rPr>
                <a:t>At IPE, we develop next-generation data acquisition systems that empower scientific experiments with advanced instrumentation and innovative methodologies</a:t>
              </a:r>
              <a:endParaRPr sz="1600">
                <a:solidFill>
                  <a:schemeClr val="dk1"/>
                </a:solidFill>
              </a:endParaRPr>
            </a:p>
          </p:txBody>
        </p:sp>
        <p:sp>
          <p:nvSpPr>
            <p:cNvPr id="147" name="Google Shape;147;g3d27fb54aa9_7_22"/>
            <p:cNvSpPr/>
            <p:nvPr/>
          </p:nvSpPr>
          <p:spPr>
            <a:xfrm>
              <a:off x="558575" y="4852348"/>
              <a:ext cx="1423500" cy="3912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400"/>
                </a:spcBef>
                <a:spcAft>
                  <a:spcPts val="4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600">
                  <a:solidFill>
                    <a:schemeClr val="dk2"/>
                  </a:solidFill>
                </a:rPr>
                <a:t>What We Do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d26222bb06_3_85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Open-source firmware build and project management tool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Used for all firmware projects for the CERN CMS Phase-2 upgrade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Key Features: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Manage complex / large FPGA firmware projects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Integrate multiple repositories in one firmware project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HDL files are organised with modules and linked via </a:t>
            </a:r>
            <a:r>
              <a:rPr lang="en-US"/>
              <a:t>dependent</a:t>
            </a:r>
            <a:r>
              <a:rPr lang="en-US"/>
              <a:t> files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Automate Vivado project creation and builds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Generate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IPbus</a:t>
            </a:r>
            <a:r>
              <a:rPr lang="en-US"/>
              <a:t> address decoder logic during build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Documentation</a:t>
            </a:r>
            <a:r>
              <a:rPr lang="en-US"/>
              <a:t> exists but it is not entry friendly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There is also some example in the exercise repo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3d26222bb06_3_8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1" name="Google Shape;541;g3d26222bb06_3_8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IPBus Builder (IPBB)</a:t>
            </a:r>
            <a:endParaRPr/>
          </a:p>
        </p:txBody>
      </p:sp>
      <p:sp>
        <p:nvSpPr>
          <p:cNvPr id="542" name="Google Shape;542;g3d26222bb06_3_8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Beyond Simple Scripts: Full FPGA Build Frameworks</a:t>
            </a:r>
            <a:endParaRPr/>
          </a:p>
        </p:txBody>
      </p:sp>
      <p:sp>
        <p:nvSpPr>
          <p:cNvPr id="543" name="Google Shape;543;g3d26222bb06_3_85"/>
          <p:cNvSpPr txBox="1"/>
          <p:nvPr/>
        </p:nvSpPr>
        <p:spPr>
          <a:xfrm>
            <a:off x="6543075" y="3157837"/>
            <a:ext cx="54618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2"/>
                </a:solidFill>
                <a:latin typeface="Roboto Mono"/>
                <a:ea typeface="Roboto Mono"/>
                <a:cs typeface="Roboto Mono"/>
                <a:sym typeface="Roboto Mono"/>
              </a:rPr>
              <a:t># Example workflow</a:t>
            </a:r>
            <a:endParaRPr sz="2000">
              <a:solidFill>
                <a:schemeClr val="lt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init my-work-area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add git &lt;firmware_repo_1&gt;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add git &lt;firmware_repo_2&gt;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proj create vivado my_project top.dep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vivado synth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ipbb vivado impl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g3cdef75e731_0_16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3cdef75e731_0_160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3cdef75e731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3cdef75e731_0_160" title="KIT-Bildwelt_Allgemein_Punkte_green_breit_Vorlage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3cdef75e731_0_160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5" y="0"/>
            <a:ext cx="1026550" cy="6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3cdef75e731_0_160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4" y="386500"/>
            <a:ext cx="807974" cy="6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3cdef75e731_0_160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Introduction to AXI 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Basics of AXI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Explore the AXI interface/protocol</a:t>
            </a:r>
            <a:endParaRPr b="0" sz="1800">
              <a:solidFill>
                <a:schemeClr val="lt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0" lang="en-US" sz="1800">
                <a:solidFill>
                  <a:schemeClr val="lt1"/>
                </a:solidFill>
              </a:rPr>
              <a:t>Interface from PS to PL via AXI</a:t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55" name="Google Shape;555;g3cdef75e731_0_160"/>
          <p:cNvSpPr/>
          <p:nvPr/>
        </p:nvSpPr>
        <p:spPr>
          <a:xfrm>
            <a:off x="9296400" y="38431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Exercise: 2.1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Exercise: 2.2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2.3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556" name="Google Shape;556;g3cdef75e731_0_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5026" y="163362"/>
            <a:ext cx="4226776" cy="281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d20a0f3b9a_0_42"/>
          <p:cNvSpPr txBox="1"/>
          <p:nvPr>
            <p:ph idx="1" type="body"/>
          </p:nvPr>
        </p:nvSpPr>
        <p:spPr>
          <a:xfrm>
            <a:off x="65942" y="882165"/>
            <a:ext cx="11126700" cy="44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u="sng"/>
              <a:t>A</a:t>
            </a:r>
            <a:r>
              <a:rPr lang="en-US"/>
              <a:t>dvanced e</a:t>
            </a:r>
            <a:r>
              <a:rPr b="1" lang="en-US" u="sng"/>
              <a:t>X</a:t>
            </a:r>
            <a:r>
              <a:rPr lang="en-US"/>
              <a:t>tensible </a:t>
            </a:r>
            <a:r>
              <a:rPr b="1" lang="en-US" u="sng"/>
              <a:t>I</a:t>
            </a:r>
            <a:r>
              <a:rPr lang="en-US"/>
              <a:t>nterface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Interface protocol defined by ARM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Part of AMBA (</a:t>
            </a:r>
            <a:r>
              <a:rPr b="1" lang="en-US"/>
              <a:t>A</a:t>
            </a:r>
            <a:r>
              <a:rPr lang="en-US"/>
              <a:t>dvanced </a:t>
            </a:r>
            <a:r>
              <a:rPr b="1" lang="en-US"/>
              <a:t>M</a:t>
            </a:r>
            <a:r>
              <a:rPr lang="en-US"/>
              <a:t>icrocontroller </a:t>
            </a:r>
            <a:r>
              <a:rPr b="1" lang="en-US"/>
              <a:t>B</a:t>
            </a:r>
            <a:r>
              <a:rPr lang="en-US"/>
              <a:t>us </a:t>
            </a:r>
            <a:r>
              <a:rPr b="1" lang="en-US"/>
              <a:t>A</a:t>
            </a:r>
            <a:r>
              <a:rPr lang="en-US"/>
              <a:t>rchitecture) standard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Prevalent in Zynq devices → interface between processor and programmable logic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Point-to-point connection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Separate memory/data channels → parallelization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Master/Slave → Handshaking!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Three types: Memory-Mapped, Lite, Stream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563" name="Google Shape;563;g3d20a0f3b9a_0_4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4" name="Google Shape;564;g3d20a0f3b9a_0_4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565" name="Google Shape;565;g3d20a0f3b9a_0_4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AXI?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g3d1be1369ce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9603"/>
            <a:ext cx="11888775" cy="455483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3d1be1369ce_0_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3" name="Google Shape;573;g3d1be1369ce_0_9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574" name="Google Shape;574;g3d1be1369ce_0_9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Types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g3d1be1369ce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00" y="1797750"/>
            <a:ext cx="5673399" cy="38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d1be1369ce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375" y="1541248"/>
            <a:ext cx="5049324" cy="40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d1be1369ce_0_28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3" name="Google Shape;583;g3d1be1369ce_0_28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584" name="Google Shape;584;g3d1be1369ce_0_28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</a:t>
            </a:r>
            <a:r>
              <a:rPr lang="en-US" sz="1800">
                <a:solidFill>
                  <a:srgbClr val="9E9E9E"/>
                </a:solidFill>
              </a:rPr>
              <a:t>Architecture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g3d1be1369c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0" y="1080925"/>
            <a:ext cx="11888776" cy="514209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3d1be1369ce_0_36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2" name="Google Shape;592;g3d1be1369ce_0_36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593" name="Google Shape;593;g3d1be1369ce_0_36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Write Transaction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g3d1be1369ce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9850"/>
            <a:ext cx="11888771" cy="4687423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3d1be1369ce_0_44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1" name="Google Shape;601;g3d1be1369ce_0_44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602" name="Google Shape;602;g3d1be1369ce_0_44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Read Transaction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g3d1be1369ce_0_58"/>
          <p:cNvGrpSpPr/>
          <p:nvPr/>
        </p:nvGrpSpPr>
        <p:grpSpPr>
          <a:xfrm>
            <a:off x="288051" y="1116850"/>
            <a:ext cx="11038874" cy="5145951"/>
            <a:chOff x="288051" y="1116850"/>
            <a:chExt cx="11038874" cy="5145951"/>
          </a:xfrm>
        </p:grpSpPr>
        <p:pic>
          <p:nvPicPr>
            <p:cNvPr id="609" name="Google Shape;609;g3d1be1369ce_0_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8051" y="1116850"/>
              <a:ext cx="8339800" cy="5145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g3d1be1369ce_0_58"/>
            <p:cNvSpPr txBox="1"/>
            <p:nvPr/>
          </p:nvSpPr>
          <p:spPr>
            <a:xfrm>
              <a:off x="8829725" y="1427250"/>
              <a:ext cx="24972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</a:rPr>
                <a:t>AXI Memory Map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sp>
        <p:nvSpPr>
          <p:cNvPr id="611" name="Google Shape;611;g3d1be1369ce_0_58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2" name="Google Shape;612;g3d1be1369ce_0_58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613" name="Google Shape;613;g3d1be1369ce_0_58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in Real Life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d1be1369ce_0_65"/>
          <p:cNvSpPr txBox="1"/>
          <p:nvPr/>
        </p:nvSpPr>
        <p:spPr>
          <a:xfrm>
            <a:off x="7941450" y="1391300"/>
            <a:ext cx="2497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AXI Lite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620" name="Google Shape;620;g3d1be1369ce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3750"/>
            <a:ext cx="7941452" cy="516329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d1be1369ce_0_65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2" name="Google Shape;622;g3d1be1369ce_0_65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623" name="Google Shape;623;g3d1be1369ce_0_65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in Real Life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d1be1369ce_0_74"/>
          <p:cNvSpPr txBox="1"/>
          <p:nvPr/>
        </p:nvSpPr>
        <p:spPr>
          <a:xfrm>
            <a:off x="10090400" y="1378475"/>
            <a:ext cx="2497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AXI Stream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630" name="Google Shape;630;g3d1be1369ce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575" y="2156225"/>
            <a:ext cx="5023351" cy="34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3d1be1369ce_0_74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2" name="Google Shape;632;g3d1be1369ce_0_74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633" name="Google Shape;633;g3d1be1369ce_0_74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AXI in Real Life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26222bb06_3_52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g3d26222bb06_3_52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FPGA Development</a:t>
            </a:r>
            <a:endParaRPr/>
          </a:p>
        </p:txBody>
      </p:sp>
      <p:sp>
        <p:nvSpPr>
          <p:cNvPr id="155" name="Google Shape;155;g3d26222bb06_3_52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Course Agenda</a:t>
            </a:r>
            <a:endParaRPr/>
          </a:p>
        </p:txBody>
      </p:sp>
      <p:grpSp>
        <p:nvGrpSpPr>
          <p:cNvPr id="156" name="Google Shape;156;g3d26222bb06_3_52"/>
          <p:cNvGrpSpPr/>
          <p:nvPr/>
        </p:nvGrpSpPr>
        <p:grpSpPr>
          <a:xfrm>
            <a:off x="570050" y="5462200"/>
            <a:ext cx="10272600" cy="745800"/>
            <a:chOff x="570050" y="5462200"/>
            <a:chExt cx="10272600" cy="745800"/>
          </a:xfrm>
        </p:grpSpPr>
        <p:sp>
          <p:nvSpPr>
            <p:cNvPr id="157" name="Google Shape;157;g3d26222bb06_3_52"/>
            <p:cNvSpPr/>
            <p:nvPr/>
          </p:nvSpPr>
          <p:spPr>
            <a:xfrm>
              <a:off x="570050" y="5462200"/>
              <a:ext cx="10272600" cy="745800"/>
            </a:xfrm>
            <a:prstGeom prst="roundRect">
              <a:avLst>
                <a:gd fmla="val 16667" name="adj"/>
              </a:avLst>
            </a:prstGeom>
            <a:solidFill>
              <a:srgbClr val="073763"/>
            </a:solidFill>
            <a:ln cap="flat" cmpd="sng" w="952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solidFill>
                    <a:schemeClr val="lt1"/>
                  </a:solidFill>
                </a:rPr>
                <a:t>9:00 AM - 10:30 AM -           Coffee Break -  10:45</a:t>
              </a:r>
              <a:r>
                <a:rPr b="1" lang="en-US" sz="2300">
                  <a:solidFill>
                    <a:schemeClr val="lt1"/>
                  </a:solidFill>
                </a:rPr>
                <a:t> AM - 12:15 PM </a:t>
              </a:r>
              <a:endParaRPr b="1" sz="2300">
                <a:solidFill>
                  <a:schemeClr val="lt1"/>
                </a:solidFill>
              </a:endParaRPr>
            </a:p>
          </p:txBody>
        </p:sp>
        <p:pic>
          <p:nvPicPr>
            <p:cNvPr id="158" name="Google Shape;158;g3d26222bb06_3_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21151" y="5510200"/>
              <a:ext cx="649800" cy="649800"/>
            </a:xfrm>
            <a:prstGeom prst="ellipse">
              <a:avLst/>
            </a:prstGeom>
            <a:solidFill>
              <a:srgbClr val="0C343D"/>
            </a:solidFill>
            <a:ln cap="flat" cmpd="sng" w="9525">
              <a:solidFill>
                <a:srgbClr val="0C343D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59" name="Google Shape;159;g3d26222bb06_3_52"/>
          <p:cNvPicPr preferRelativeResize="0"/>
          <p:nvPr/>
        </p:nvPicPr>
        <p:blipFill rotWithShape="1">
          <a:blip r:embed="rId4">
            <a:alphaModFix/>
          </a:blip>
          <a:srcRect b="27521" l="0" r="5509" t="21010"/>
          <a:stretch/>
        </p:blipFill>
        <p:spPr>
          <a:xfrm>
            <a:off x="570050" y="902286"/>
            <a:ext cx="10237801" cy="445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d26222bb06_3_52"/>
          <p:cNvSpPr/>
          <p:nvPr/>
        </p:nvSpPr>
        <p:spPr>
          <a:xfrm>
            <a:off x="657200" y="2186161"/>
            <a:ext cx="3941100" cy="2976600"/>
          </a:xfrm>
          <a:prstGeom prst="roundRect">
            <a:avLst>
              <a:gd fmla="val 91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9:00 AM - 10:30 AM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Introduction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TCL Scripting in Vivado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FPGA Build Frameworks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10:45 AM - 12:15 PM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Introduction to AXI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d26222bb06_3_52"/>
          <p:cNvSpPr/>
          <p:nvPr/>
        </p:nvSpPr>
        <p:spPr>
          <a:xfrm>
            <a:off x="6453150" y="2186161"/>
            <a:ext cx="4193400" cy="2976600"/>
          </a:xfrm>
          <a:prstGeom prst="roundRect">
            <a:avLst>
              <a:gd fmla="val 91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9:00 AM - 10:30 AM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Combinational vs Sequential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Static Timing Analysis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69138"/>
                </a:solidFill>
              </a:rPr>
              <a:t>10:45 AM - 12:15 PM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Timing and Critical Path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Partial Reconfiguration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69138"/>
              </a:solidFill>
            </a:endParaRPr>
          </a:p>
        </p:txBody>
      </p:sp>
      <p:pic>
        <p:nvPicPr>
          <p:cNvPr id="162" name="Google Shape;162;g3d26222bb06_3_52"/>
          <p:cNvPicPr preferRelativeResize="0"/>
          <p:nvPr/>
        </p:nvPicPr>
        <p:blipFill rotWithShape="1">
          <a:blip r:embed="rId5">
            <a:alphaModFix/>
          </a:blip>
          <a:srcRect b="12987" l="4952" r="0" t="3977"/>
          <a:stretch/>
        </p:blipFill>
        <p:spPr>
          <a:xfrm>
            <a:off x="4716775" y="2969975"/>
            <a:ext cx="1617900" cy="1140600"/>
          </a:xfrm>
          <a:prstGeom prst="roundRect">
            <a:avLst>
              <a:gd fmla="val 29035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d26222bb06_0_11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0" name="Google Shape;640;g3d26222bb06_0_11"/>
          <p:cNvPicPr preferRelativeResize="0"/>
          <p:nvPr/>
        </p:nvPicPr>
        <p:blipFill rotWithShape="1">
          <a:blip r:embed="rId3">
            <a:alphaModFix/>
          </a:blip>
          <a:srcRect b="0" l="0" r="0" t="3223"/>
          <a:stretch/>
        </p:blipFill>
        <p:spPr>
          <a:xfrm>
            <a:off x="394275" y="793334"/>
            <a:ext cx="11165424" cy="560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d26222bb06_0_11"/>
          <p:cNvSpPr txBox="1"/>
          <p:nvPr>
            <p:ph idx="4294967295"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AXI</a:t>
            </a:r>
            <a:endParaRPr/>
          </a:p>
        </p:txBody>
      </p:sp>
      <p:sp>
        <p:nvSpPr>
          <p:cNvPr id="642" name="Google Shape;642;g3d26222bb06_0_11"/>
          <p:cNvSpPr txBox="1"/>
          <p:nvPr>
            <p:ph idx="4294967295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E9E9E"/>
                </a:solidFill>
              </a:rPr>
              <a:t>PS-PL AXI Interface</a:t>
            </a:r>
            <a:endParaRPr sz="18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g3cdef75e731_0_188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cdef75e731_0_188"/>
          <p:cNvSpPr txBox="1"/>
          <p:nvPr>
            <p:ph idx="1" type="body"/>
          </p:nvPr>
        </p:nvSpPr>
        <p:spPr>
          <a:xfrm>
            <a:off x="729025" y="1923325"/>
            <a:ext cx="10836300" cy="327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Exercise Time</a:t>
            </a:r>
            <a:endParaRPr b="0" i="1" sz="3100">
              <a:solidFill>
                <a:schemeClr val="accent1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>
                <a:solidFill>
                  <a:schemeClr val="accent1"/>
                </a:solidFill>
              </a:rPr>
              <a:t>Now it’s your turn!</a:t>
            </a:r>
            <a:endParaRPr b="0" i="1" sz="3100">
              <a:solidFill>
                <a:schemeClr val="accent1"/>
              </a:solidFill>
            </a:endParaRPr>
          </a:p>
        </p:txBody>
      </p:sp>
      <p:pic>
        <p:nvPicPr>
          <p:cNvPr id="649" name="Google Shape;649;g3cdef75e731_0_188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3cdef75e731_0_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3cdef75e731_0_188" title="Screenshot_2025-12-05_06-37-58-removebg-preview.png"/>
          <p:cNvPicPr preferRelativeResize="0"/>
          <p:nvPr/>
        </p:nvPicPr>
        <p:blipFill rotWithShape="1">
          <a:blip r:embed="rId5">
            <a:alphaModFix/>
          </a:blip>
          <a:srcRect b="40512" l="23582" r="20918" t="0"/>
          <a:stretch/>
        </p:blipFill>
        <p:spPr>
          <a:xfrm>
            <a:off x="5833" y="-2250"/>
            <a:ext cx="1979426" cy="19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3cdef75e731_0_188"/>
          <p:cNvSpPr txBox="1"/>
          <p:nvPr/>
        </p:nvSpPr>
        <p:spPr>
          <a:xfrm>
            <a:off x="275" y="3279075"/>
            <a:ext cx="609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B2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</p:txBody>
      </p:sp>
      <p:pic>
        <p:nvPicPr>
          <p:cNvPr id="653" name="Google Shape;653;g3cdef75e731_0_188"/>
          <p:cNvPicPr preferRelativeResize="0"/>
          <p:nvPr/>
        </p:nvPicPr>
        <p:blipFill rotWithShape="1">
          <a:blip r:embed="rId6">
            <a:alphaModFix/>
          </a:blip>
          <a:srcRect b="3568" l="0" r="0" t="0"/>
          <a:stretch/>
        </p:blipFill>
        <p:spPr>
          <a:xfrm>
            <a:off x="9728925" y="3689650"/>
            <a:ext cx="1768125" cy="17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3cdef75e731_0_188"/>
          <p:cNvSpPr/>
          <p:nvPr/>
        </p:nvSpPr>
        <p:spPr>
          <a:xfrm>
            <a:off x="9654825" y="1668625"/>
            <a:ext cx="2027700" cy="134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Exercise: 2.1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Exercise: 2.2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Exercise: 2.3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55" name="Google Shape;655;g3cdef75e731_0_188"/>
          <p:cNvSpPr txBox="1"/>
          <p:nvPr/>
        </p:nvSpPr>
        <p:spPr>
          <a:xfrm>
            <a:off x="85200" y="3367275"/>
            <a:ext cx="101346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Make a </a:t>
            </a:r>
            <a:r>
              <a:rPr b="1" lang="en-US" sz="3200">
                <a:solidFill>
                  <a:schemeClr val="dk1"/>
                </a:solidFill>
              </a:rPr>
              <a:t>git pull</a:t>
            </a:r>
            <a:r>
              <a:rPr lang="en-US" sz="3200">
                <a:solidFill>
                  <a:schemeClr val="dk1"/>
                </a:solidFill>
              </a:rPr>
              <a:t> !!!!!!!!</a:t>
            </a:r>
            <a:br>
              <a:rPr lang="en-US" sz="3200">
                <a:solidFill>
                  <a:schemeClr val="dk1"/>
                </a:solidFill>
              </a:rPr>
            </a:br>
            <a:br>
              <a:rPr lang="en-US" sz="3200">
                <a:solidFill>
                  <a:schemeClr val="dk1"/>
                </a:solidFill>
              </a:rPr>
            </a:br>
            <a:br>
              <a:rPr lang="en-US" sz="3200">
                <a:solidFill>
                  <a:schemeClr val="dk1"/>
                </a:solidFill>
              </a:rPr>
            </a:br>
            <a:r>
              <a:rPr lang="en-US" sz="3200">
                <a:solidFill>
                  <a:schemeClr val="dk1"/>
                </a:solidFill>
              </a:rPr>
              <a:t>Read the README in the respective sub-exercise!!!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d1be1369ce_0_82"/>
          <p:cNvSpPr txBox="1"/>
          <p:nvPr>
            <p:ph idx="1" type="body"/>
          </p:nvPr>
        </p:nvSpPr>
        <p:spPr>
          <a:xfrm>
            <a:off x="65949" y="880125"/>
            <a:ext cx="10104000" cy="45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1: AXI LED Control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Control LEDs via software on the PS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Explore the protocol via Integrated Logic Analyzer (ILA)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2: AXI Register Readback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Create a counter which writes to a register 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Readback register value from the PS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Task 3: AXI Stream </a:t>
            </a:r>
            <a:endParaRPr/>
          </a:p>
          <a:p>
            <a:pPr indent="-340360" lvl="0" marL="457200" rtl="0" algn="l">
              <a:spcBef>
                <a:spcPts val="36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Create a data generator following the AXI Stream protocol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Write the data to an AXI Stream Data FIFO</a:t>
            </a:r>
            <a:endParaRPr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Inspect the interface via ILA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3d1be1369ce_0_82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3" name="Google Shape;663;g3d1be1369ce_0_82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Explore the AXI interface</a:t>
            </a:r>
            <a:endParaRPr/>
          </a:p>
        </p:txBody>
      </p:sp>
      <p:sp>
        <p:nvSpPr>
          <p:cNvPr id="664" name="Google Shape;664;g3d1be1369ce_0_8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Time</a:t>
            </a:r>
            <a:endParaRPr/>
          </a:p>
        </p:txBody>
      </p:sp>
      <p:sp>
        <p:nvSpPr>
          <p:cNvPr id="665" name="Google Shape;665;g3d1be1369ce_0_82"/>
          <p:cNvSpPr txBox="1"/>
          <p:nvPr/>
        </p:nvSpPr>
        <p:spPr>
          <a:xfrm>
            <a:off x="217250" y="5088650"/>
            <a:ext cx="101040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chemeClr val="lt2"/>
                </a:highlight>
              </a:rPr>
              <a:t>ssh root@rp-XXXXXX</a:t>
            </a:r>
            <a:endParaRPr sz="23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chemeClr val="lt2"/>
                </a:highlight>
              </a:rPr>
              <a:t>passwort: root</a:t>
            </a:r>
            <a:endParaRPr sz="23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d26222bb06_0_2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2" name="Google Shape;672;g3d26222bb06_0_2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Control LEDs from the processor</a:t>
            </a:r>
            <a:endParaRPr/>
          </a:p>
        </p:txBody>
      </p:sp>
      <p:sp>
        <p:nvSpPr>
          <p:cNvPr id="673" name="Google Shape;673;g3d26222bb06_0_2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2.1 AXI LED Control</a:t>
            </a:r>
            <a:endParaRPr/>
          </a:p>
        </p:txBody>
      </p:sp>
      <p:pic>
        <p:nvPicPr>
          <p:cNvPr id="674" name="Google Shape;674;g3d26222bb06_0_2"/>
          <p:cNvPicPr preferRelativeResize="0"/>
          <p:nvPr/>
        </p:nvPicPr>
        <p:blipFill rotWithShape="1">
          <a:blip r:embed="rId3">
            <a:alphaModFix/>
          </a:blip>
          <a:srcRect b="7529" l="2072" r="2454" t="20492"/>
          <a:stretch/>
        </p:blipFill>
        <p:spPr>
          <a:xfrm>
            <a:off x="65950" y="1721169"/>
            <a:ext cx="10506774" cy="420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g3d26222bb06_0_2"/>
          <p:cNvCxnSpPr/>
          <p:nvPr/>
        </p:nvCxnSpPr>
        <p:spPr>
          <a:xfrm flipH="1" rot="10800000">
            <a:off x="8736175" y="1618031"/>
            <a:ext cx="1493400" cy="597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6" name="Google Shape;676;g3d26222bb06_0_2"/>
          <p:cNvSpPr txBox="1"/>
          <p:nvPr/>
        </p:nvSpPr>
        <p:spPr>
          <a:xfrm>
            <a:off x="10229575" y="1462906"/>
            <a:ext cx="1672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Set the right trigger to examine the protocol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677" name="Google Shape;677;g3d26222bb06_0_2"/>
          <p:cNvCxnSpPr/>
          <p:nvPr/>
        </p:nvCxnSpPr>
        <p:spPr>
          <a:xfrm>
            <a:off x="8625725" y="4351356"/>
            <a:ext cx="1460700" cy="922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8" name="Google Shape;678;g3d26222bb06_0_2"/>
          <p:cNvSpPr txBox="1"/>
          <p:nvPr/>
        </p:nvSpPr>
        <p:spPr>
          <a:xfrm>
            <a:off x="10047425" y="4960681"/>
            <a:ext cx="1672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Check the address in the Address Editor!!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d2a2749f5d_2_0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5" name="Google Shape;685;g3d2a2749f5d_2_0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2.1 AXI LED Control</a:t>
            </a:r>
            <a:endParaRPr/>
          </a:p>
        </p:txBody>
      </p:sp>
      <p:pic>
        <p:nvPicPr>
          <p:cNvPr id="686" name="Google Shape;686;g3d2a2749f5d_2_0"/>
          <p:cNvPicPr preferRelativeResize="0"/>
          <p:nvPr/>
        </p:nvPicPr>
        <p:blipFill rotWithShape="1">
          <a:blip r:embed="rId3">
            <a:alphaModFix/>
          </a:blip>
          <a:srcRect b="0" l="0" r="63883" t="0"/>
          <a:stretch/>
        </p:blipFill>
        <p:spPr>
          <a:xfrm>
            <a:off x="288050" y="618925"/>
            <a:ext cx="9570749" cy="2147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7" name="Google Shape;687;g3d2a2749f5d_2_0"/>
          <p:cNvSpPr txBox="1"/>
          <p:nvPr/>
        </p:nvSpPr>
        <p:spPr>
          <a:xfrm>
            <a:off x="473392" y="2811196"/>
            <a:ext cx="8504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Go to “</a:t>
            </a:r>
            <a:r>
              <a:rPr b="1" lang="en-US" sz="2000">
                <a:solidFill>
                  <a:schemeClr val="dk1"/>
                </a:solidFill>
              </a:rPr>
              <a:t>Open Implemented Design</a:t>
            </a:r>
            <a:r>
              <a:rPr lang="en-US" sz="2000">
                <a:solidFill>
                  <a:schemeClr val="dk1"/>
                </a:solidFill>
              </a:rPr>
              <a:t>” → “</a:t>
            </a:r>
            <a:r>
              <a:rPr b="1" lang="en-US" sz="2000">
                <a:solidFill>
                  <a:schemeClr val="dk1"/>
                </a:solidFill>
              </a:rPr>
              <a:t>Layout</a:t>
            </a:r>
            <a:r>
              <a:rPr lang="en-US" sz="2000">
                <a:solidFill>
                  <a:schemeClr val="dk1"/>
                </a:solidFill>
              </a:rPr>
              <a:t>” → “</a:t>
            </a:r>
            <a:r>
              <a:rPr b="1" lang="en-US" sz="2000">
                <a:solidFill>
                  <a:schemeClr val="dk1"/>
                </a:solidFill>
              </a:rPr>
              <a:t>I/O Ports”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688" name="Google Shape;688;g3d2a2749f5d_2_0"/>
          <p:cNvPicPr preferRelativeResize="0"/>
          <p:nvPr/>
        </p:nvPicPr>
        <p:blipFill rotWithShape="1">
          <a:blip r:embed="rId4">
            <a:alphaModFix/>
          </a:blip>
          <a:srcRect b="24524" l="-718" r="37213" t="-3839"/>
          <a:stretch/>
        </p:blipFill>
        <p:spPr>
          <a:xfrm>
            <a:off x="288050" y="3316000"/>
            <a:ext cx="7743227" cy="23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d2a2749f5d_2_0"/>
          <p:cNvPicPr preferRelativeResize="0"/>
          <p:nvPr/>
        </p:nvPicPr>
        <p:blipFill rotWithShape="1">
          <a:blip r:embed="rId5">
            <a:alphaModFix/>
          </a:blip>
          <a:srcRect b="14716" l="25716" r="66000" t="64147"/>
          <a:stretch/>
        </p:blipFill>
        <p:spPr>
          <a:xfrm>
            <a:off x="9091525" y="2811200"/>
            <a:ext cx="2663158" cy="28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d27fb54aa9_3_4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6" name="Google Shape;696;g3d27fb54aa9_3_4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hardware data from the processor</a:t>
            </a:r>
            <a:endParaRPr/>
          </a:p>
        </p:txBody>
      </p:sp>
      <p:sp>
        <p:nvSpPr>
          <p:cNvPr id="697" name="Google Shape;697;g3d27fb54aa9_3_4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2.2 AXI Register Readback</a:t>
            </a:r>
            <a:endParaRPr/>
          </a:p>
        </p:txBody>
      </p:sp>
      <p:pic>
        <p:nvPicPr>
          <p:cNvPr id="698" name="Google Shape;698;g3d27fb54aa9_3_4"/>
          <p:cNvPicPr preferRelativeResize="0"/>
          <p:nvPr/>
        </p:nvPicPr>
        <p:blipFill rotWithShape="1">
          <a:blip r:embed="rId3">
            <a:alphaModFix/>
          </a:blip>
          <a:srcRect b="18028" l="6091" r="14075" t="8625"/>
          <a:stretch/>
        </p:blipFill>
        <p:spPr>
          <a:xfrm>
            <a:off x="0" y="1604900"/>
            <a:ext cx="8857275" cy="344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9" name="Google Shape;699;g3d27fb54aa9_3_4"/>
          <p:cNvCxnSpPr>
            <a:endCxn id="700" idx="1"/>
          </p:cNvCxnSpPr>
          <p:nvPr/>
        </p:nvCxnSpPr>
        <p:spPr>
          <a:xfrm>
            <a:off x="7039575" y="2763927"/>
            <a:ext cx="942600" cy="453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1" name="Google Shape;701;g3d27fb54aa9_3_4"/>
          <p:cNvSpPr txBox="1"/>
          <p:nvPr/>
        </p:nvSpPr>
        <p:spPr>
          <a:xfrm>
            <a:off x="7853484" y="5198950"/>
            <a:ext cx="447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→ This will open another project, modify the code, re-package the IP and update the IP in the project.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00" name="Google Shape;700;g3d27fb54aa9_3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2175" y="1294277"/>
            <a:ext cx="3947285" cy="38471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2" name="Google Shape;702;g3d27fb54aa9_3_4"/>
          <p:cNvSpPr txBox="1"/>
          <p:nvPr/>
        </p:nvSpPr>
        <p:spPr>
          <a:xfrm>
            <a:off x="1050525" y="887675"/>
            <a:ext cx="4548900" cy="684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</a:rPr>
              <a:t>gcc axi_leds.c -o </a:t>
            </a:r>
            <a:r>
              <a:rPr i="1" lang="en-US" sz="2800">
                <a:solidFill>
                  <a:srgbClr val="FF0000"/>
                </a:solidFill>
              </a:rPr>
              <a:t>axi_leds</a:t>
            </a:r>
            <a:endParaRPr i="1"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d27fb54aa9_3_19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9" name="Google Shape;709;g3d27fb54aa9_3_19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hardware data from the processor</a:t>
            </a:r>
            <a:endParaRPr/>
          </a:p>
        </p:txBody>
      </p:sp>
      <p:sp>
        <p:nvSpPr>
          <p:cNvPr id="710" name="Google Shape;710;g3d27fb54aa9_3_19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2.2 AXI Register Readback</a:t>
            </a:r>
            <a:endParaRPr/>
          </a:p>
        </p:txBody>
      </p:sp>
      <p:pic>
        <p:nvPicPr>
          <p:cNvPr id="711" name="Google Shape;711;g3d27fb54aa9_3_19"/>
          <p:cNvPicPr preferRelativeResize="0"/>
          <p:nvPr/>
        </p:nvPicPr>
        <p:blipFill rotWithShape="1">
          <a:blip r:embed="rId3">
            <a:alphaModFix/>
          </a:blip>
          <a:srcRect b="18028" l="6091" r="14075" t="8625"/>
          <a:stretch/>
        </p:blipFill>
        <p:spPr>
          <a:xfrm>
            <a:off x="0" y="1486250"/>
            <a:ext cx="8857275" cy="344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2" name="Google Shape;712;g3d27fb54aa9_3_19"/>
          <p:cNvCxnSpPr>
            <a:endCxn id="713" idx="1"/>
          </p:cNvCxnSpPr>
          <p:nvPr/>
        </p:nvCxnSpPr>
        <p:spPr>
          <a:xfrm>
            <a:off x="7039575" y="2645277"/>
            <a:ext cx="942600" cy="453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4" name="Google Shape;714;g3d27fb54aa9_3_19"/>
          <p:cNvSpPr txBox="1"/>
          <p:nvPr/>
        </p:nvSpPr>
        <p:spPr>
          <a:xfrm>
            <a:off x="7853484" y="5080300"/>
            <a:ext cx="447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→ This will open another project, modify the code, re-package the IP and update the IP in the project.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13" name="Google Shape;713;g3d27fb54aa9_3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2175" y="1175627"/>
            <a:ext cx="3947285" cy="38471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5" name="Google Shape;715;g3d27fb54aa9_3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1950" y="1342925"/>
            <a:ext cx="7488601" cy="48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g3d27fb54aa9_3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1749" y="1868700"/>
            <a:ext cx="12109051" cy="4558624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3d27fb54aa9_3_31"/>
          <p:cNvSpPr txBox="1"/>
          <p:nvPr>
            <p:ph idx="12" type="sldNum"/>
          </p:nvPr>
        </p:nvSpPr>
        <p:spPr>
          <a:xfrm>
            <a:off x="288038" y="6329811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3" name="Google Shape;723;g3d27fb54aa9_3_31"/>
          <p:cNvSpPr txBox="1"/>
          <p:nvPr>
            <p:ph idx="3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Moving data fast between modules</a:t>
            </a:r>
            <a:endParaRPr/>
          </a:p>
        </p:txBody>
      </p:sp>
      <p:sp>
        <p:nvSpPr>
          <p:cNvPr id="724" name="Google Shape;724;g3d27fb54aa9_3_31"/>
          <p:cNvSpPr txBox="1"/>
          <p:nvPr>
            <p:ph type="title"/>
          </p:nvPr>
        </p:nvSpPr>
        <p:spPr>
          <a:xfrm>
            <a:off x="65942" y="0"/>
            <a:ext cx="9160200" cy="4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2.3 AXI Stream</a:t>
            </a:r>
            <a:endParaRPr/>
          </a:p>
        </p:txBody>
      </p:sp>
      <p:cxnSp>
        <p:nvCxnSpPr>
          <p:cNvPr id="725" name="Google Shape;725;g3d27fb54aa9_3_31"/>
          <p:cNvCxnSpPr/>
          <p:nvPr/>
        </p:nvCxnSpPr>
        <p:spPr>
          <a:xfrm flipH="1" rot="10800000">
            <a:off x="3837625" y="1677550"/>
            <a:ext cx="2091000" cy="272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6" name="Google Shape;726;g3d27fb54aa9_3_31"/>
          <p:cNvSpPr txBox="1"/>
          <p:nvPr/>
        </p:nvSpPr>
        <p:spPr>
          <a:xfrm>
            <a:off x="4830722" y="608988"/>
            <a:ext cx="447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Create your own data generator.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Expose it to the AXI Stream interface following the protocol rules.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727" name="Google Shape;727;g3d27fb54aa9_3_31"/>
          <p:cNvCxnSpPr/>
          <p:nvPr/>
        </p:nvCxnSpPr>
        <p:spPr>
          <a:xfrm flipH="1" rot="10800000">
            <a:off x="9297725" y="1868750"/>
            <a:ext cx="477600" cy="1684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8" name="Google Shape;728;g3d27fb54aa9_3_31"/>
          <p:cNvSpPr txBox="1"/>
          <p:nvPr/>
        </p:nvSpPr>
        <p:spPr>
          <a:xfrm>
            <a:off x="9775550" y="981075"/>
            <a:ext cx="241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The ILA supports all types of AXI, making it a great tool for quick debugging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729" name="Google Shape;729;g3d27fb54aa9_3_31"/>
          <p:cNvCxnSpPr>
            <a:endCxn id="728" idx="1"/>
          </p:cNvCxnSpPr>
          <p:nvPr/>
        </p:nvCxnSpPr>
        <p:spPr>
          <a:xfrm flipH="1" rot="10800000">
            <a:off x="6403550" y="1842975"/>
            <a:ext cx="3372000" cy="304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0" name="Google Shape;730;g3d27fb54aa9_3_31"/>
          <p:cNvSpPr txBox="1"/>
          <p:nvPr/>
        </p:nvSpPr>
        <p:spPr>
          <a:xfrm>
            <a:off x="1256900" y="6181750"/>
            <a:ext cx="88890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Feel free to try out other stuff beyond the scope of these exercises!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g3c6e03a51df_0_2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3c6e03a51df_0_24" title="KIT-Bildwelt_Allgemein_Punkte_green_breit_Vorlage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3c6e03a51df_0_24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532816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3c6e03a51df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c6e03a51df_0_24"/>
          <p:cNvSpPr/>
          <p:nvPr/>
        </p:nvSpPr>
        <p:spPr>
          <a:xfrm>
            <a:off x="0" y="2879775"/>
            <a:ext cx="55122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g3c6e03a51df_0_24"/>
          <p:cNvSpPr/>
          <p:nvPr/>
        </p:nvSpPr>
        <p:spPr>
          <a:xfrm>
            <a:off x="6681662" y="3279075"/>
            <a:ext cx="5512200" cy="3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3c6e03a51df_0_24"/>
          <p:cNvSpPr/>
          <p:nvPr/>
        </p:nvSpPr>
        <p:spPr>
          <a:xfrm>
            <a:off x="4470725" y="2164275"/>
            <a:ext cx="2769300" cy="25263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Thank </a:t>
            </a:r>
            <a:endParaRPr sz="3600"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rPr>
              <a:t>You</a:t>
            </a:r>
            <a:endParaRPr sz="3600">
              <a:solidFill>
                <a:schemeClr val="lt1"/>
              </a:solidFill>
              <a:latin typeface="Bowlby One SC"/>
              <a:ea typeface="Bowlby One SC"/>
              <a:cs typeface="Bowlby One SC"/>
              <a:sym typeface="Bowlby One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27fb54aa9_7_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g3d27fb54aa9_7_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FPGA Development</a:t>
            </a:r>
            <a:endParaRPr/>
          </a:p>
        </p:txBody>
      </p:sp>
      <p:sp>
        <p:nvSpPr>
          <p:cNvPr id="170" name="Google Shape;170;g3d27fb54aa9_7_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Course Material</a:t>
            </a:r>
            <a:endParaRPr/>
          </a:p>
        </p:txBody>
      </p:sp>
      <p:grpSp>
        <p:nvGrpSpPr>
          <p:cNvPr id="171" name="Google Shape;171;g3d27fb54aa9_7_5"/>
          <p:cNvGrpSpPr/>
          <p:nvPr/>
        </p:nvGrpSpPr>
        <p:grpSpPr>
          <a:xfrm>
            <a:off x="819351" y="1186833"/>
            <a:ext cx="3076800" cy="1155919"/>
            <a:chOff x="485601" y="1211750"/>
            <a:chExt cx="3076800" cy="1155919"/>
          </a:xfrm>
        </p:grpSpPr>
        <p:sp>
          <p:nvSpPr>
            <p:cNvPr id="172" name="Google Shape;172;g3d27fb54aa9_7_5"/>
            <p:cNvSpPr txBox="1"/>
            <p:nvPr/>
          </p:nvSpPr>
          <p:spPr>
            <a:xfrm>
              <a:off x="485601" y="1989069"/>
              <a:ext cx="30768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lang="en-US" u="sng">
                  <a:solidFill>
                    <a:schemeClr val="hlink"/>
                  </a:solidFill>
                  <a:hlinkClick r:id="rId3"/>
                </a:rPr>
                <a:t>@kseta-fpga/ipe-fpga-advanced.git</a:t>
              </a:r>
              <a:endParaRPr/>
            </a:p>
          </p:txBody>
        </p:sp>
        <p:pic>
          <p:nvPicPr>
            <p:cNvPr id="173" name="Google Shape;173;g3d27fb54aa9_7_5"/>
            <p:cNvPicPr preferRelativeResize="0"/>
            <p:nvPr/>
          </p:nvPicPr>
          <p:blipFill rotWithShape="1">
            <a:blip r:embed="rId4">
              <a:alphaModFix/>
            </a:blip>
            <a:srcRect b="29411" l="0" r="0" t="29374"/>
            <a:stretch/>
          </p:blipFill>
          <p:spPr>
            <a:xfrm>
              <a:off x="736420" y="1211750"/>
              <a:ext cx="2575167" cy="597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g3d27fb54aa9_7_5"/>
          <p:cNvGrpSpPr/>
          <p:nvPr/>
        </p:nvGrpSpPr>
        <p:grpSpPr>
          <a:xfrm>
            <a:off x="4240325" y="937433"/>
            <a:ext cx="3524400" cy="1416119"/>
            <a:chOff x="3906575" y="962350"/>
            <a:chExt cx="3524400" cy="1416119"/>
          </a:xfrm>
        </p:grpSpPr>
        <p:pic>
          <p:nvPicPr>
            <p:cNvPr id="175" name="Google Shape;175;g3d27fb54aa9_7_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73100" y="962350"/>
              <a:ext cx="1044151" cy="1044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g3d27fb54aa9_7_5"/>
            <p:cNvSpPr txBox="1"/>
            <p:nvPr/>
          </p:nvSpPr>
          <p:spPr>
            <a:xfrm>
              <a:off x="3906575" y="1978269"/>
              <a:ext cx="352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1"/>
                  </a:solidFill>
                </a:rPr>
                <a:t>Detailed</a:t>
              </a:r>
              <a:r>
                <a:rPr b="1" lang="en-US">
                  <a:solidFill>
                    <a:schemeClr val="dk1"/>
                  </a:solidFill>
                </a:rPr>
                <a:t> </a:t>
              </a:r>
              <a:r>
                <a:rPr b="1" lang="en-US">
                  <a:solidFill>
                    <a:schemeClr val="dk1"/>
                  </a:solidFill>
                </a:rPr>
                <a:t>description</a:t>
              </a:r>
              <a:r>
                <a:rPr b="1" lang="en-US">
                  <a:solidFill>
                    <a:schemeClr val="dk1"/>
                  </a:solidFill>
                </a:rPr>
                <a:t> of each Exercise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grpSp>
        <p:nvGrpSpPr>
          <p:cNvPr id="177" name="Google Shape;177;g3d27fb54aa9_7_5"/>
          <p:cNvGrpSpPr/>
          <p:nvPr/>
        </p:nvGrpSpPr>
        <p:grpSpPr>
          <a:xfrm>
            <a:off x="8493575" y="1102999"/>
            <a:ext cx="1406700" cy="1250553"/>
            <a:chOff x="8159825" y="1127915"/>
            <a:chExt cx="1406700" cy="1250553"/>
          </a:xfrm>
        </p:grpSpPr>
        <p:pic>
          <p:nvPicPr>
            <p:cNvPr id="178" name="Google Shape;178;g3d27fb54aa9_7_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36750" y="1127915"/>
              <a:ext cx="929688" cy="9296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g3d27fb54aa9_7_5"/>
            <p:cNvSpPr txBox="1"/>
            <p:nvPr/>
          </p:nvSpPr>
          <p:spPr>
            <a:xfrm>
              <a:off x="8159825" y="1978269"/>
              <a:ext cx="1406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dk1"/>
                  </a:solidFill>
                </a:rPr>
                <a:t>Course Slides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sp>
        <p:nvSpPr>
          <p:cNvPr id="180" name="Google Shape;180;g3d27fb54aa9_7_5"/>
          <p:cNvSpPr txBox="1"/>
          <p:nvPr>
            <p:ph idx="2" type="title"/>
          </p:nvPr>
        </p:nvSpPr>
        <p:spPr>
          <a:xfrm>
            <a:off x="144475" y="2421376"/>
            <a:ext cx="90156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Expected From you?</a:t>
            </a:r>
            <a:endParaRPr/>
          </a:p>
        </p:txBody>
      </p:sp>
      <p:grpSp>
        <p:nvGrpSpPr>
          <p:cNvPr id="181" name="Google Shape;181;g3d27fb54aa9_7_5"/>
          <p:cNvGrpSpPr/>
          <p:nvPr/>
        </p:nvGrpSpPr>
        <p:grpSpPr>
          <a:xfrm>
            <a:off x="343997" y="4426240"/>
            <a:ext cx="4543791" cy="1011550"/>
            <a:chOff x="434984" y="3811933"/>
            <a:chExt cx="4543791" cy="1011550"/>
          </a:xfrm>
        </p:grpSpPr>
        <p:pic>
          <p:nvPicPr>
            <p:cNvPr id="182" name="Google Shape;182;g3d27fb54aa9_7_5"/>
            <p:cNvPicPr preferRelativeResize="0"/>
            <p:nvPr/>
          </p:nvPicPr>
          <p:blipFill rotWithShape="1">
            <a:blip r:embed="rId7">
              <a:alphaModFix/>
            </a:blip>
            <a:srcRect b="0" l="28771" r="28198" t="0"/>
            <a:stretch/>
          </p:blipFill>
          <p:spPr>
            <a:xfrm>
              <a:off x="434984" y="3811933"/>
              <a:ext cx="891423" cy="101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3d27fb54aa9_7_5"/>
            <p:cNvSpPr/>
            <p:nvPr/>
          </p:nvSpPr>
          <p:spPr>
            <a:xfrm>
              <a:off x="1529675" y="4018769"/>
              <a:ext cx="3449100" cy="597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/>
                <a:t>Take Notes -</a:t>
              </a:r>
              <a:r>
                <a:rPr b="1" i="1" lang="en-US"/>
                <a:t> but not </a:t>
              </a:r>
              <a:r>
                <a:rPr b="1" i="1" lang="en-US" sz="2000"/>
                <a:t>TOO MANY</a:t>
              </a:r>
              <a:endParaRPr b="1" i="1" sz="2000"/>
            </a:p>
          </p:txBody>
        </p:sp>
      </p:grpSp>
      <p:grpSp>
        <p:nvGrpSpPr>
          <p:cNvPr id="184" name="Google Shape;184;g3d27fb54aa9_7_5"/>
          <p:cNvGrpSpPr/>
          <p:nvPr/>
        </p:nvGrpSpPr>
        <p:grpSpPr>
          <a:xfrm>
            <a:off x="288050" y="2999876"/>
            <a:ext cx="4598100" cy="1011538"/>
            <a:chOff x="284300" y="4506662"/>
            <a:chExt cx="4598100" cy="1011538"/>
          </a:xfrm>
        </p:grpSpPr>
        <p:pic>
          <p:nvPicPr>
            <p:cNvPr id="185" name="Google Shape;185;g3d27fb54aa9_7_5"/>
            <p:cNvPicPr preferRelativeResize="0"/>
            <p:nvPr/>
          </p:nvPicPr>
          <p:blipFill rotWithShape="1">
            <a:blip r:embed="rId8">
              <a:alphaModFix/>
            </a:blip>
            <a:srcRect b="33923" l="16324" r="15229" t="3605"/>
            <a:stretch/>
          </p:blipFill>
          <p:spPr>
            <a:xfrm>
              <a:off x="284300" y="4506662"/>
              <a:ext cx="1108200" cy="1011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3d27fb54aa9_7_5"/>
            <p:cNvSpPr/>
            <p:nvPr/>
          </p:nvSpPr>
          <p:spPr>
            <a:xfrm>
              <a:off x="1392500" y="4757600"/>
              <a:ext cx="3489900" cy="597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/>
                <a:t>Keep Your Phone On </a:t>
              </a:r>
              <a:r>
                <a:rPr b="1" i="1" lang="en-US" sz="2000"/>
                <a:t>SILENT</a:t>
              </a:r>
              <a:endParaRPr b="1" i="1" sz="2000"/>
            </a:p>
          </p:txBody>
        </p:sp>
      </p:grpSp>
      <p:grpSp>
        <p:nvGrpSpPr>
          <p:cNvPr id="187" name="Google Shape;187;g3d27fb54aa9_7_5"/>
          <p:cNvGrpSpPr/>
          <p:nvPr/>
        </p:nvGrpSpPr>
        <p:grpSpPr>
          <a:xfrm>
            <a:off x="5078220" y="2935070"/>
            <a:ext cx="6782555" cy="1141121"/>
            <a:chOff x="5101620" y="3712438"/>
            <a:chExt cx="6782555" cy="1141121"/>
          </a:xfrm>
        </p:grpSpPr>
        <p:pic>
          <p:nvPicPr>
            <p:cNvPr id="188" name="Google Shape;188;g3d27fb54aa9_7_5"/>
            <p:cNvPicPr preferRelativeResize="0"/>
            <p:nvPr/>
          </p:nvPicPr>
          <p:blipFill rotWithShape="1">
            <a:blip r:embed="rId9">
              <a:alphaModFix/>
            </a:blip>
            <a:srcRect b="14428" l="12408" r="11840" t="0"/>
            <a:stretch/>
          </p:blipFill>
          <p:spPr>
            <a:xfrm>
              <a:off x="5101620" y="3712438"/>
              <a:ext cx="1204950" cy="114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g3d27fb54aa9_7_5"/>
            <p:cNvSpPr/>
            <p:nvPr/>
          </p:nvSpPr>
          <p:spPr>
            <a:xfrm>
              <a:off x="6371075" y="4018769"/>
              <a:ext cx="5513100" cy="597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/>
                <a:t>Don't</a:t>
              </a:r>
              <a:r>
                <a:rPr b="1" i="1" lang="en-US"/>
                <a:t> Panic -  Focus on the key </a:t>
              </a:r>
              <a:r>
                <a:rPr b="1" i="1" lang="en-US" sz="2000"/>
                <a:t>TAKEAWAY</a:t>
              </a:r>
              <a:r>
                <a:rPr b="1" i="1" lang="en-US"/>
                <a:t> </a:t>
              </a:r>
              <a:endParaRPr b="1" i="1" sz="1800"/>
            </a:p>
          </p:txBody>
        </p:sp>
      </p:grpSp>
      <p:grpSp>
        <p:nvGrpSpPr>
          <p:cNvPr id="190" name="Google Shape;190;g3d27fb54aa9_7_5"/>
          <p:cNvGrpSpPr/>
          <p:nvPr/>
        </p:nvGrpSpPr>
        <p:grpSpPr>
          <a:xfrm>
            <a:off x="5148314" y="4148920"/>
            <a:ext cx="6701261" cy="1566225"/>
            <a:chOff x="5159564" y="3826906"/>
            <a:chExt cx="6701261" cy="1566225"/>
          </a:xfrm>
        </p:grpSpPr>
        <p:pic>
          <p:nvPicPr>
            <p:cNvPr id="191" name="Google Shape;191;g3d27fb54aa9_7_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159564" y="3826906"/>
              <a:ext cx="1044150" cy="1566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g3d27fb54aa9_7_5"/>
            <p:cNvSpPr/>
            <p:nvPr/>
          </p:nvSpPr>
          <p:spPr>
            <a:xfrm>
              <a:off x="6290125" y="4311056"/>
              <a:ext cx="5570700" cy="5979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/>
                <a:t>You have </a:t>
              </a:r>
              <a:r>
                <a:rPr b="1" i="1" lang="en-US" sz="2000"/>
                <a:t>ALL</a:t>
              </a:r>
              <a:r>
                <a:rPr b="1" i="1" lang="en-US"/>
                <a:t> the Time at Home to </a:t>
              </a:r>
              <a:r>
                <a:rPr b="1" i="1" lang="en-US"/>
                <a:t>revisit</a:t>
              </a:r>
              <a:r>
                <a:rPr b="1" i="1" lang="en-US"/>
                <a:t> this</a:t>
              </a:r>
              <a:endParaRPr b="1" i="1" sz="1800"/>
            </a:p>
          </p:txBody>
        </p:sp>
      </p:grpSp>
      <p:sp>
        <p:nvSpPr>
          <p:cNvPr id="193" name="Google Shape;193;g3d27fb54aa9_7_5"/>
          <p:cNvSpPr txBox="1"/>
          <p:nvPr/>
        </p:nvSpPr>
        <p:spPr>
          <a:xfrm>
            <a:off x="2035456" y="5701440"/>
            <a:ext cx="689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n-US" sz="2000">
                <a:solidFill>
                  <a:schemeClr val="dk2"/>
                </a:solidFill>
              </a:rPr>
              <a:t>“</a:t>
            </a:r>
            <a:r>
              <a:rPr b="1" i="1" lang="en-US" sz="2000">
                <a:solidFill>
                  <a:schemeClr val="dk2"/>
                </a:solidFill>
              </a:rPr>
              <a:t>Try to enjoy the process (optional but recommended)” </a:t>
            </a:r>
            <a:endParaRPr b="1" i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3c6e03a51df_0_92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>
            <a:off x="275" y="0"/>
            <a:ext cx="12193574" cy="32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c6e03a51df_0_92"/>
          <p:cNvPicPr preferRelativeResize="0"/>
          <p:nvPr/>
        </p:nvPicPr>
        <p:blipFill rotWithShape="1">
          <a:blip r:embed="rId3">
            <a:alphaModFix/>
          </a:blip>
          <a:srcRect b="0" l="90704" r="0" t="24294"/>
          <a:stretch/>
        </p:blipFill>
        <p:spPr>
          <a:xfrm rot="5400000">
            <a:off x="6041750" y="-342180"/>
            <a:ext cx="210849" cy="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c6e03a51df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1300" y="93450"/>
            <a:ext cx="1515450" cy="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c6e03a51df_0_92" title="KIT-Bildwelt_Allgemein_Punkte_green_breit_Vorlage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79075"/>
            <a:ext cx="12193574" cy="35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c6e03a51df_0_92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5" y="0"/>
            <a:ext cx="1026550" cy="6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c6e03a51df_0_92"/>
          <p:cNvPicPr preferRelativeResize="0"/>
          <p:nvPr/>
        </p:nvPicPr>
        <p:blipFill rotWithShape="1">
          <a:blip r:embed="rId3">
            <a:alphaModFix/>
          </a:blip>
          <a:srcRect b="38056" l="1794" r="74505" t="48001"/>
          <a:stretch/>
        </p:blipFill>
        <p:spPr>
          <a:xfrm>
            <a:off x="4819374" y="386500"/>
            <a:ext cx="807974" cy="6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c6e03a51df_0_92"/>
          <p:cNvSpPr txBox="1"/>
          <p:nvPr>
            <p:ph idx="1" type="body"/>
          </p:nvPr>
        </p:nvSpPr>
        <p:spPr>
          <a:xfrm>
            <a:off x="271825" y="3366898"/>
            <a:ext cx="10836300" cy="201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Introduction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05" name="Google Shape;205;g3c6e03a51df_0_92"/>
          <p:cNvSpPr/>
          <p:nvPr/>
        </p:nvSpPr>
        <p:spPr>
          <a:xfrm>
            <a:off x="3964200" y="173925"/>
            <a:ext cx="2958300" cy="2680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g3c6e03a51df_0_92" title="icon_motiva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3100" y="283696"/>
            <a:ext cx="2027700" cy="241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12" name="Google Shape;212;p3"/>
          <p:cNvSpPr txBox="1"/>
          <p:nvPr>
            <p:ph idx="1" type="body"/>
          </p:nvPr>
        </p:nvSpPr>
        <p:spPr>
          <a:xfrm>
            <a:off x="65950" y="882175"/>
            <a:ext cx="11262900" cy="52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What You Already Know from Previous Course</a:t>
            </a:r>
            <a:r>
              <a:rPr b="1" lang="en-US" sz="1600">
                <a:solidFill>
                  <a:srgbClr val="999999"/>
                </a:solidFill>
              </a:rPr>
              <a:t> (</a:t>
            </a:r>
            <a:r>
              <a:rPr b="1" lang="en-US" sz="1600" u="sng">
                <a:solidFill>
                  <a:schemeClr val="hlink"/>
                </a:solidFill>
                <a:hlinkClick r:id="rId3"/>
              </a:rPr>
              <a:t>Brief Introduction to FPGAs</a:t>
            </a:r>
            <a:r>
              <a:rPr b="1" lang="en-US" sz="1600">
                <a:solidFill>
                  <a:srgbClr val="999999"/>
                </a:solidFill>
              </a:rPr>
              <a:t>)</a:t>
            </a:r>
            <a:endParaRPr sz="1600">
              <a:solidFill>
                <a:srgbClr val="1F2328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en-US" sz="1600">
                <a:solidFill>
                  <a:schemeClr val="dk2"/>
                </a:solidFill>
                <a:highlight>
                  <a:srgbClr val="FFFFFF"/>
                </a:highlight>
              </a:rPr>
              <a:t>Hardware Architecture &amp; Concepts </a:t>
            </a:r>
            <a:endParaRPr b="1" sz="16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FPGA Fundamentals:</a:t>
            </a:r>
            <a:r>
              <a:rPr lang="en-US" sz="1600"/>
              <a:t>  reconfigurable logic (</a:t>
            </a:r>
            <a:r>
              <a:rPr b="1" lang="en-US" sz="1600"/>
              <a:t>CLBs, LUTs, Flip-Flops</a:t>
            </a:r>
            <a:r>
              <a:rPr lang="en-US" sz="1600"/>
              <a:t>) and specialized hardware (</a:t>
            </a:r>
            <a:r>
              <a:rPr b="1" lang="en-US" sz="1600"/>
              <a:t>DSPs, BRAM</a:t>
            </a:r>
            <a:r>
              <a:rPr lang="en-US" sz="1600"/>
              <a:t>).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System-on-Chip (SoC):</a:t>
            </a:r>
            <a:r>
              <a:rPr lang="en-US" sz="1600"/>
              <a:t> Working with the </a:t>
            </a:r>
            <a:r>
              <a:rPr b="1" lang="en-US" sz="1600"/>
              <a:t>Zynq Architecture</a:t>
            </a:r>
            <a:r>
              <a:rPr lang="en-US" sz="1600"/>
              <a:t>, integrating PS-PL</a:t>
            </a:r>
            <a:endParaRPr b="1" sz="1600"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en-US" sz="1600">
                <a:solidFill>
                  <a:schemeClr val="dk2"/>
                </a:solidFill>
              </a:rPr>
              <a:t>VHDL &amp; Design Flow</a:t>
            </a:r>
            <a:endParaRPr b="1" sz="1600">
              <a:solidFill>
                <a:schemeClr val="dk2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The Workflow:</a:t>
            </a:r>
            <a:r>
              <a:rPr lang="en-US" sz="1600"/>
              <a:t> Simulation - Synthesis - Implementation (Place &amp; Route) - Bitstream Generation.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VHDL Essentials:</a:t>
            </a:r>
            <a:r>
              <a:rPr lang="en-US" sz="1600"/>
              <a:t> Entity/Architecture, </a:t>
            </a:r>
            <a:r>
              <a:rPr b="1" lang="en-US" sz="1600"/>
              <a:t>Signals vs. Variables</a:t>
            </a:r>
            <a:r>
              <a:rPr lang="en-US" sz="1600"/>
              <a:t>, and the </a:t>
            </a:r>
            <a:r>
              <a:rPr b="1" lang="en-US" sz="1600"/>
              <a:t>Sensitivity List</a:t>
            </a:r>
            <a:r>
              <a:rPr lang="en-US" sz="1600"/>
              <a:t>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Modular Design:</a:t>
            </a:r>
            <a:r>
              <a:rPr lang="en-US" sz="1600"/>
              <a:t> Using </a:t>
            </a:r>
            <a:r>
              <a:rPr b="1" lang="en-US" sz="1600"/>
              <a:t>Generics</a:t>
            </a:r>
            <a:r>
              <a:rPr lang="en-US" sz="1600"/>
              <a:t> for parameterization and instantiating modules.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Constraints:</a:t>
            </a:r>
            <a:r>
              <a:rPr lang="en-US" sz="1600"/>
              <a:t> Mapping logical ports to physical pins via </a:t>
            </a:r>
            <a:r>
              <a:rPr b="1" lang="en-US" sz="1600"/>
              <a:t>XDC files</a:t>
            </a:r>
            <a:r>
              <a:rPr lang="en-US" sz="1600"/>
              <a:t> and defining basic clock timing.</a:t>
            </a:r>
            <a:endParaRPr sz="1600"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>
                <a:solidFill>
                  <a:srgbClr val="1F2328"/>
                </a:solidFill>
                <a:highlight>
                  <a:schemeClr val="lt1"/>
                </a:highlight>
              </a:rPr>
              <a:t> </a:t>
            </a:r>
            <a:r>
              <a:rPr b="1" lang="en-US" sz="1600">
                <a:solidFill>
                  <a:schemeClr val="dk2"/>
                </a:solidFill>
                <a:highlight>
                  <a:schemeClr val="lt1"/>
                </a:highlight>
              </a:rPr>
              <a:t>Verification &amp; Practical Application</a:t>
            </a:r>
            <a:endParaRPr b="1" sz="16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Simulation:</a:t>
            </a:r>
            <a:r>
              <a:rPr lang="en-US" sz="1600"/>
              <a:t> Writing </a:t>
            </a:r>
            <a:r>
              <a:rPr b="1" lang="en-US" sz="1600"/>
              <a:t>Testbenches</a:t>
            </a:r>
            <a:r>
              <a:rPr lang="en-US" sz="1600"/>
              <a:t> to verify logic before hardware deployment.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/>
              <a:t>Red Pitaya Hands-on:</a:t>
            </a:r>
            <a:endParaRPr b="1"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</a:pPr>
            <a:r>
              <a:rPr lang="en-US"/>
              <a:t>Deploying bitstreams to the Linux-based Red Pitaya environment.</a:t>
            </a:r>
            <a:endParaRPr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</a:pPr>
            <a:r>
              <a:rPr b="1" lang="en-US"/>
              <a:t>Interfacing:</a:t>
            </a:r>
            <a:r>
              <a:rPr lang="en-US"/>
              <a:t> Driving LEDs, generating waveforms via </a:t>
            </a:r>
            <a:r>
              <a:rPr b="1" lang="en-US"/>
              <a:t>DAC</a:t>
            </a:r>
            <a:r>
              <a:rPr lang="en-US"/>
              <a:t>, and capturing data via </a:t>
            </a:r>
            <a:r>
              <a:rPr b="1" lang="en-US"/>
              <a:t>ADC</a:t>
            </a:r>
            <a:r>
              <a:rPr lang="en-US"/>
              <a:t>.</a:t>
            </a:r>
            <a:endParaRPr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</a:pPr>
            <a:r>
              <a:rPr b="1" lang="en-US"/>
              <a:t>DSP Basics:</a:t>
            </a:r>
            <a:r>
              <a:rPr lang="en-US"/>
              <a:t> Implementation of a </a:t>
            </a:r>
            <a:r>
              <a:rPr b="1" lang="en-US"/>
              <a:t>Numerically Controlled Oscillator (NCO)</a:t>
            </a:r>
            <a:r>
              <a:rPr lang="en-US"/>
              <a:t> and digital mixing.</a:t>
            </a:r>
            <a:endParaRPr/>
          </a:p>
        </p:txBody>
      </p:sp>
      <p:sp>
        <p:nvSpPr>
          <p:cNvPr id="213" name="Google Shape;213;p3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What You Already Know from Previous Course</a:t>
            </a:r>
            <a:endParaRPr>
              <a:solidFill>
                <a:srgbClr val="9E9E9E"/>
              </a:solidFill>
            </a:endParaRPr>
          </a:p>
        </p:txBody>
      </p:sp>
      <p:pic>
        <p:nvPicPr>
          <p:cNvPr id="214" name="Google Shape;214;p3"/>
          <p:cNvPicPr preferRelativeResize="0"/>
          <p:nvPr/>
        </p:nvPicPr>
        <p:blipFill rotWithShape="1">
          <a:blip r:embed="rId4">
            <a:alphaModFix/>
          </a:blip>
          <a:srcRect b="5634" l="0" r="0" t="0"/>
          <a:stretch/>
        </p:blipFill>
        <p:spPr>
          <a:xfrm>
            <a:off x="65950" y="1440050"/>
            <a:ext cx="544027" cy="4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2" y="2811400"/>
            <a:ext cx="544026" cy="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6">
            <a:alphaModFix/>
          </a:blip>
          <a:srcRect b="12257" l="19175" r="19622" t="11939"/>
          <a:stretch/>
        </p:blipFill>
        <p:spPr>
          <a:xfrm>
            <a:off x="65945" y="4803025"/>
            <a:ext cx="544026" cy="67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59321" y="1688850"/>
            <a:ext cx="2482176" cy="411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dd03fd503_1_32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g3add03fd503_1_32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26" name="Google Shape;226;g3add03fd503_1_32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FPGA Basic Blocks</a:t>
            </a:r>
            <a:endParaRPr/>
          </a:p>
        </p:txBody>
      </p:sp>
      <p:pic>
        <p:nvPicPr>
          <p:cNvPr id="227" name="Google Shape;227;g3add03fd503_1_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75" y="2038263"/>
            <a:ext cx="3862501" cy="4250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add03fd503_1_325"/>
          <p:cNvSpPr/>
          <p:nvPr/>
        </p:nvSpPr>
        <p:spPr>
          <a:xfrm>
            <a:off x="144475" y="1054450"/>
            <a:ext cx="7298100" cy="9429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CLBs are the main components of an FPGA.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F1114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Can implement </a:t>
            </a:r>
            <a:r>
              <a:rPr b="1" lang="en-US" sz="1600">
                <a:solidFill>
                  <a:schemeClr val="dk1"/>
                </a:solidFill>
              </a:rPr>
              <a:t>combinational</a:t>
            </a:r>
            <a:r>
              <a:rPr lang="en-US" sz="1600">
                <a:solidFill>
                  <a:schemeClr val="dk1"/>
                </a:solidFill>
              </a:rPr>
              <a:t> or </a:t>
            </a:r>
            <a:r>
              <a:rPr b="1" lang="en-US" sz="1600">
                <a:solidFill>
                  <a:schemeClr val="dk1"/>
                </a:solidFill>
              </a:rPr>
              <a:t>sequential logic</a:t>
            </a:r>
            <a:r>
              <a:rPr lang="en-US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 CLBs → Comprised of </a:t>
            </a:r>
            <a:r>
              <a:rPr b="1" lang="en-US" sz="1600">
                <a:solidFill>
                  <a:schemeClr val="dk1"/>
                </a:solidFill>
              </a:rPr>
              <a:t>Slices</a:t>
            </a:r>
            <a:r>
              <a:rPr lang="en-US" sz="1600">
                <a:solidFill>
                  <a:schemeClr val="dk1"/>
                </a:solidFill>
              </a:rPr>
              <a:t> → Comprised of </a:t>
            </a:r>
            <a:r>
              <a:rPr b="1" lang="en-US" sz="1600">
                <a:solidFill>
                  <a:schemeClr val="dk1"/>
                </a:solidFill>
              </a:rPr>
              <a:t>Look-Up Tables (LUTs)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29" name="Google Shape;229;g3add03fd503_1_325"/>
          <p:cNvSpPr/>
          <p:nvPr/>
        </p:nvSpPr>
        <p:spPr>
          <a:xfrm>
            <a:off x="409475" y="849949"/>
            <a:ext cx="3616800" cy="322800"/>
          </a:xfrm>
          <a:prstGeom prst="roundRect">
            <a:avLst>
              <a:gd fmla="val 22846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2"/>
                </a:solidFill>
              </a:rPr>
              <a:t>Configurable Logic Blocks (CLBs)</a:t>
            </a:r>
            <a:endParaRPr b="1" sz="1700">
              <a:solidFill>
                <a:schemeClr val="dk2"/>
              </a:solidFill>
            </a:endParaRPr>
          </a:p>
        </p:txBody>
      </p:sp>
      <p:grpSp>
        <p:nvGrpSpPr>
          <p:cNvPr id="230" name="Google Shape;230;g3add03fd503_1_325"/>
          <p:cNvGrpSpPr/>
          <p:nvPr/>
        </p:nvGrpSpPr>
        <p:grpSpPr>
          <a:xfrm>
            <a:off x="2390969" y="2245425"/>
            <a:ext cx="4631553" cy="1920075"/>
            <a:chOff x="2390969" y="2245425"/>
            <a:chExt cx="4631553" cy="1920075"/>
          </a:xfrm>
        </p:grpSpPr>
        <p:pic>
          <p:nvPicPr>
            <p:cNvPr id="231" name="Google Shape;231;g3add03fd503_1_3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72223" y="2245500"/>
              <a:ext cx="2250300" cy="1920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2" name="Google Shape;232;g3add03fd503_1_325"/>
            <p:cNvSpPr/>
            <p:nvPr/>
          </p:nvSpPr>
          <p:spPr>
            <a:xfrm>
              <a:off x="2390969" y="2737125"/>
              <a:ext cx="515100" cy="831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33" name="Google Shape;233;g3add03fd503_1_325"/>
            <p:cNvCxnSpPr>
              <a:stCxn id="232" idx="0"/>
              <a:endCxn id="231" idx="0"/>
            </p:cNvCxnSpPr>
            <p:nvPr/>
          </p:nvCxnSpPr>
          <p:spPr>
            <a:xfrm flipH="1" rot="10800000">
              <a:off x="2648519" y="2245425"/>
              <a:ext cx="3249000" cy="491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4" name="Google Shape;234;g3add03fd503_1_325"/>
            <p:cNvCxnSpPr>
              <a:stCxn id="232" idx="2"/>
              <a:endCxn id="231" idx="2"/>
            </p:cNvCxnSpPr>
            <p:nvPr/>
          </p:nvCxnSpPr>
          <p:spPr>
            <a:xfrm>
              <a:off x="2648519" y="3568425"/>
              <a:ext cx="3249000" cy="597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35" name="Google Shape;235;g3add03fd503_1_325"/>
          <p:cNvGrpSpPr/>
          <p:nvPr/>
        </p:nvGrpSpPr>
        <p:grpSpPr>
          <a:xfrm>
            <a:off x="3082179" y="4029501"/>
            <a:ext cx="2924355" cy="1520324"/>
            <a:chOff x="3082179" y="4029501"/>
            <a:chExt cx="2924355" cy="1520324"/>
          </a:xfrm>
        </p:grpSpPr>
        <p:sp>
          <p:nvSpPr>
            <p:cNvPr id="236" name="Google Shape;236;g3add03fd503_1_325"/>
            <p:cNvSpPr/>
            <p:nvPr/>
          </p:nvSpPr>
          <p:spPr>
            <a:xfrm>
              <a:off x="4801375" y="4434425"/>
              <a:ext cx="1163400" cy="11154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g3add03fd503_1_325"/>
            <p:cNvSpPr/>
            <p:nvPr/>
          </p:nvSpPr>
          <p:spPr>
            <a:xfrm>
              <a:off x="3082179" y="4029501"/>
              <a:ext cx="101400" cy="115800"/>
            </a:xfrm>
            <a:prstGeom prst="ellipse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8" name="Google Shape;238;g3add03fd503_1_325" title="Screenshot_2025-12-07_12-28-19-removebg-preview.png"/>
            <p:cNvPicPr preferRelativeResize="0"/>
            <p:nvPr/>
          </p:nvPicPr>
          <p:blipFill rotWithShape="1">
            <a:blip r:embed="rId5">
              <a:alphaModFix/>
            </a:blip>
            <a:srcRect b="0" l="0" r="0" t="13450"/>
            <a:stretch/>
          </p:blipFill>
          <p:spPr>
            <a:xfrm>
              <a:off x="5009621" y="4676222"/>
              <a:ext cx="822000" cy="8313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cxnSp>
          <p:nvCxnSpPr>
            <p:cNvPr id="239" name="Google Shape;239;g3add03fd503_1_325"/>
            <p:cNvCxnSpPr>
              <a:stCxn id="237" idx="0"/>
              <a:endCxn id="236" idx="0"/>
            </p:cNvCxnSpPr>
            <p:nvPr/>
          </p:nvCxnSpPr>
          <p:spPr>
            <a:xfrm>
              <a:off x="3132879" y="4029501"/>
              <a:ext cx="2250300" cy="405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0" name="Google Shape;240;g3add03fd503_1_325"/>
            <p:cNvCxnSpPr>
              <a:stCxn id="237" idx="4"/>
              <a:endCxn id="236" idx="1"/>
            </p:cNvCxnSpPr>
            <p:nvPr/>
          </p:nvCxnSpPr>
          <p:spPr>
            <a:xfrm>
              <a:off x="3132879" y="4145301"/>
              <a:ext cx="1668600" cy="8469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41" name="Google Shape;241;g3add03fd503_1_325"/>
            <p:cNvSpPr txBox="1"/>
            <p:nvPr/>
          </p:nvSpPr>
          <p:spPr>
            <a:xfrm>
              <a:off x="4834734" y="4434417"/>
              <a:ext cx="1171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Switching Matrix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sp>
        <p:nvSpPr>
          <p:cNvPr id="242" name="Google Shape;242;g3add03fd503_1_325"/>
          <p:cNvSpPr txBox="1"/>
          <p:nvPr/>
        </p:nvSpPr>
        <p:spPr>
          <a:xfrm>
            <a:off x="6996275" y="2802844"/>
            <a:ext cx="4852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Number of slices varies by FPGA model: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Virtex-E, V5, 7 Series → 2 slices per CLB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Virtex II Pro, Virtex 4 → 4 slices per CLB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LUTs implement </a:t>
            </a:r>
            <a:r>
              <a:rPr b="1" lang="en-US" sz="1600">
                <a:solidFill>
                  <a:schemeClr val="dk1"/>
                </a:solidFill>
              </a:rPr>
              <a:t>arbitrary logic functions</a:t>
            </a:r>
            <a:r>
              <a:rPr lang="en-US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4-input, 1-output LUT → 16 memory cells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1600">
                <a:solidFill>
                  <a:schemeClr val="dk1"/>
                </a:solidFill>
              </a:rPr>
              <a:t>in 7 Series: 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-US" sz="1600">
                <a:solidFill>
                  <a:schemeClr val="dk1"/>
                </a:solidFill>
              </a:rPr>
              <a:t>6-input, 2-output LUTs.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243" name="Google Shape;243;g3add03fd503_1_325"/>
          <p:cNvGrpSpPr/>
          <p:nvPr/>
        </p:nvGrpSpPr>
        <p:grpSpPr>
          <a:xfrm>
            <a:off x="4205400" y="5325875"/>
            <a:ext cx="3473789" cy="942900"/>
            <a:chOff x="4205400" y="5325875"/>
            <a:chExt cx="3473789" cy="942900"/>
          </a:xfrm>
        </p:grpSpPr>
        <p:pic>
          <p:nvPicPr>
            <p:cNvPr id="244" name="Google Shape;244;g3add03fd503_1_325"/>
            <p:cNvPicPr preferRelativeResize="0"/>
            <p:nvPr/>
          </p:nvPicPr>
          <p:blipFill rotWithShape="1">
            <a:blip r:embed="rId6">
              <a:alphaModFix/>
            </a:blip>
            <a:srcRect b="9649" l="18187" r="0" t="0"/>
            <a:stretch/>
          </p:blipFill>
          <p:spPr>
            <a:xfrm flipH="1">
              <a:off x="6480825" y="5325875"/>
              <a:ext cx="1198364" cy="9429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45" name="Google Shape;245;g3add03fd503_1_325"/>
            <p:cNvSpPr/>
            <p:nvPr/>
          </p:nvSpPr>
          <p:spPr>
            <a:xfrm>
              <a:off x="4205400" y="5609150"/>
              <a:ext cx="275400" cy="322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6" name="Google Shape;246;g3add03fd503_1_325"/>
            <p:cNvCxnSpPr>
              <a:stCxn id="245" idx="3"/>
              <a:endCxn id="244" idx="3"/>
            </p:cNvCxnSpPr>
            <p:nvPr/>
          </p:nvCxnSpPr>
          <p:spPr>
            <a:xfrm>
              <a:off x="4480800" y="5770550"/>
              <a:ext cx="2000100" cy="26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grpSp>
        <p:nvGrpSpPr>
          <p:cNvPr id="247" name="Google Shape;247;g3add03fd503_1_325"/>
          <p:cNvGrpSpPr/>
          <p:nvPr/>
        </p:nvGrpSpPr>
        <p:grpSpPr>
          <a:xfrm>
            <a:off x="6439903" y="981075"/>
            <a:ext cx="4079272" cy="2119400"/>
            <a:chOff x="6439903" y="981075"/>
            <a:chExt cx="4079272" cy="2119400"/>
          </a:xfrm>
        </p:grpSpPr>
        <p:sp>
          <p:nvSpPr>
            <p:cNvPr id="248" name="Google Shape;248;g3add03fd503_1_325"/>
            <p:cNvSpPr/>
            <p:nvPr/>
          </p:nvSpPr>
          <p:spPr>
            <a:xfrm>
              <a:off x="6439903" y="2438075"/>
              <a:ext cx="515100" cy="6624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9" name="Google Shape;249;g3add03fd503_1_325"/>
            <p:cNvCxnSpPr>
              <a:stCxn id="248" idx="0"/>
              <a:endCxn id="250" idx="1"/>
            </p:cNvCxnSpPr>
            <p:nvPr/>
          </p:nvCxnSpPr>
          <p:spPr>
            <a:xfrm flipH="1" rot="10800000">
              <a:off x="6697453" y="1695875"/>
              <a:ext cx="1628700" cy="7422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1" name="Google Shape;251;g3add03fd503_1_325"/>
            <p:cNvCxnSpPr>
              <a:stCxn id="248" idx="3"/>
              <a:endCxn id="250" idx="2"/>
            </p:cNvCxnSpPr>
            <p:nvPr/>
          </p:nvCxnSpPr>
          <p:spPr>
            <a:xfrm flipH="1" rot="10800000">
              <a:off x="6955003" y="2410775"/>
              <a:ext cx="2467800" cy="3585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50" name="Google Shape;250;g3add03fd503_1_325"/>
            <p:cNvPicPr preferRelativeResize="0"/>
            <p:nvPr/>
          </p:nvPicPr>
          <p:blipFill rotWithShape="1">
            <a:blip r:embed="rId7">
              <a:alphaModFix/>
            </a:blip>
            <a:srcRect b="17073" l="45043" r="0" t="12899"/>
            <a:stretch/>
          </p:blipFill>
          <p:spPr>
            <a:xfrm>
              <a:off x="8326175" y="981075"/>
              <a:ext cx="2193000" cy="1429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cfcbcc8a51_0_5"/>
          <p:cNvSpPr txBox="1"/>
          <p:nvPr>
            <p:ph idx="1" type="body"/>
          </p:nvPr>
        </p:nvSpPr>
        <p:spPr>
          <a:xfrm>
            <a:off x="1302150" y="3430600"/>
            <a:ext cx="7057800" cy="132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600"/>
              <a:t>Why We Pair CPUs with FPGAs?</a:t>
            </a:r>
            <a:endParaRPr b="1" sz="1600"/>
          </a:p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Control and complex decision logic run in </a:t>
            </a:r>
            <a:r>
              <a:rPr b="1" lang="en-US" sz="1600"/>
              <a:t>software on the CPU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Time-critical or parallel tasks are implemented in </a:t>
            </a:r>
            <a:r>
              <a:rPr b="1" lang="en-US" sz="1600"/>
              <a:t>hardware in the FPGA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Requires Hardware Software Co-Design</a:t>
            </a:r>
            <a:endParaRPr sz="1600"/>
          </a:p>
        </p:txBody>
      </p:sp>
      <p:sp>
        <p:nvSpPr>
          <p:cNvPr id="258" name="Google Shape;258;g3cfcbcc8a51_0_5"/>
          <p:cNvSpPr txBox="1"/>
          <p:nvPr>
            <p:ph idx="12" type="sldNum"/>
          </p:nvPr>
        </p:nvSpPr>
        <p:spPr>
          <a:xfrm>
            <a:off x="288038" y="6329806"/>
            <a:ext cx="4353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g3cfcbcc8a51_0_5"/>
          <p:cNvSpPr txBox="1"/>
          <p:nvPr>
            <p:ph type="title"/>
          </p:nvPr>
        </p:nvSpPr>
        <p:spPr>
          <a:xfrm>
            <a:off x="65942" y="0"/>
            <a:ext cx="9160200" cy="450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</a:t>
            </a:r>
            <a:r>
              <a:rPr lang="en-US"/>
              <a:t> on Chip (SoC)</a:t>
            </a:r>
            <a:endParaRPr/>
          </a:p>
        </p:txBody>
      </p:sp>
      <p:sp>
        <p:nvSpPr>
          <p:cNvPr id="260" name="Google Shape;260;g3cfcbcc8a51_0_5"/>
          <p:cNvSpPr txBox="1"/>
          <p:nvPr>
            <p:ph idx="2" type="title"/>
          </p:nvPr>
        </p:nvSpPr>
        <p:spPr>
          <a:xfrm>
            <a:off x="65942" y="468566"/>
            <a:ext cx="9160200" cy="32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Combining FPGAs with Processors</a:t>
            </a:r>
            <a:endParaRPr/>
          </a:p>
        </p:txBody>
      </p:sp>
      <p:grpSp>
        <p:nvGrpSpPr>
          <p:cNvPr id="261" name="Google Shape;261;g3cfcbcc8a51_0_5"/>
          <p:cNvGrpSpPr/>
          <p:nvPr/>
        </p:nvGrpSpPr>
        <p:grpSpPr>
          <a:xfrm>
            <a:off x="182125" y="893310"/>
            <a:ext cx="8715859" cy="1209361"/>
            <a:chOff x="5423263" y="2221035"/>
            <a:chExt cx="9868500" cy="1209361"/>
          </a:xfrm>
        </p:grpSpPr>
        <p:sp>
          <p:nvSpPr>
            <p:cNvPr id="262" name="Google Shape;262;g3cfcbcc8a51_0_5"/>
            <p:cNvSpPr/>
            <p:nvPr/>
          </p:nvSpPr>
          <p:spPr>
            <a:xfrm>
              <a:off x="5423263" y="2501596"/>
              <a:ext cx="9868500" cy="928800"/>
            </a:xfrm>
            <a:prstGeom prst="roundRect">
              <a:avLst>
                <a:gd fmla="val 0" name="adj"/>
              </a:avLst>
            </a:prstGeom>
            <a:solidFill>
              <a:srgbClr val="F3F3F3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30200" lvl="0" marL="457200" rtl="0" algn="l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●"/>
              </a:pPr>
              <a:r>
                <a:rPr lang="en-US" sz="1600">
                  <a:solidFill>
                    <a:schemeClr val="dk1"/>
                  </a:solidFill>
                </a:rPr>
                <a:t>A device that integrates a </a:t>
              </a:r>
              <a:r>
                <a:rPr b="1" lang="en-US" sz="1600">
                  <a:solidFill>
                    <a:schemeClr val="dk1"/>
                  </a:solidFill>
                </a:rPr>
                <a:t>processing system</a:t>
              </a:r>
              <a:r>
                <a:rPr lang="en-US" sz="1600">
                  <a:solidFill>
                    <a:schemeClr val="dk1"/>
                  </a:solidFill>
                </a:rPr>
                <a:t> and </a:t>
              </a:r>
              <a:r>
                <a:rPr b="1" lang="en-US" sz="1600">
                  <a:solidFill>
                    <a:schemeClr val="dk1"/>
                  </a:solidFill>
                </a:rPr>
                <a:t>programmable logic</a:t>
              </a:r>
              <a:r>
                <a:rPr lang="en-US" sz="1600">
                  <a:solidFill>
                    <a:schemeClr val="dk1"/>
                  </a:solidFill>
                </a:rPr>
                <a:t> on a single chip</a:t>
              </a:r>
              <a:endParaRPr sz="1600">
                <a:solidFill>
                  <a:schemeClr val="dk1"/>
                </a:solidFill>
              </a:endParaRPr>
            </a:p>
            <a:p>
              <a:pPr indent="-330200" lvl="1" marL="9144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○"/>
              </a:pPr>
              <a:r>
                <a:rPr b="1" lang="en-US" sz="1600">
                  <a:solidFill>
                    <a:schemeClr val="dk1"/>
                  </a:solidFill>
                </a:rPr>
                <a:t>CPU subsystem</a:t>
              </a:r>
              <a:r>
                <a:rPr lang="en-US" sz="1600">
                  <a:solidFill>
                    <a:schemeClr val="dk1"/>
                  </a:solidFill>
                </a:rPr>
                <a:t> (runs software, OS, drivers)</a:t>
              </a:r>
              <a:endParaRPr sz="1600">
                <a:solidFill>
                  <a:schemeClr val="dk1"/>
                </a:solidFill>
              </a:endParaRPr>
            </a:p>
            <a:p>
              <a:pPr indent="-330200" lvl="1" marL="9144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○"/>
              </a:pPr>
              <a:r>
                <a:rPr b="1" lang="en-US" sz="1600">
                  <a:solidFill>
                    <a:schemeClr val="dk1"/>
                  </a:solidFill>
                </a:rPr>
                <a:t>FPGA fabric</a:t>
              </a:r>
              <a:r>
                <a:rPr lang="en-US" sz="1600">
                  <a:solidFill>
                    <a:schemeClr val="dk1"/>
                  </a:solidFill>
                </a:rPr>
                <a:t> (custom hardware acceleration)</a:t>
              </a:r>
              <a:endParaRPr sz="1600">
                <a:solidFill>
                  <a:schemeClr val="dk1"/>
                </a:solidFill>
              </a:endParaRPr>
            </a:p>
            <a:p>
              <a:pPr indent="-330200" lvl="0" marL="4572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Char char="●"/>
              </a:pPr>
              <a:r>
                <a:rPr lang="en-US" sz="1600">
                  <a:solidFill>
                    <a:schemeClr val="dk1"/>
                  </a:solidFill>
                </a:rPr>
                <a:t>Both parts communicate through </a:t>
              </a:r>
              <a:r>
                <a:rPr b="1" lang="en-US" sz="1600">
                  <a:solidFill>
                    <a:schemeClr val="dk1"/>
                  </a:solidFill>
                </a:rPr>
                <a:t>high-speed on-chip interconnect</a:t>
              </a:r>
              <a:endParaRPr sz="1600">
                <a:solidFill>
                  <a:srgbClr val="0F1114"/>
                </a:solidFill>
              </a:endParaRPr>
            </a:p>
          </p:txBody>
        </p:sp>
        <p:sp>
          <p:nvSpPr>
            <p:cNvPr id="263" name="Google Shape;263;g3cfcbcc8a51_0_5"/>
            <p:cNvSpPr/>
            <p:nvPr/>
          </p:nvSpPr>
          <p:spPr>
            <a:xfrm>
              <a:off x="5618097" y="2221035"/>
              <a:ext cx="1758300" cy="322800"/>
            </a:xfrm>
            <a:prstGeom prst="roundRect">
              <a:avLst>
                <a:gd fmla="val 22846" name="adj"/>
              </a:avLst>
            </a:pr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dk2"/>
                  </a:solidFill>
                </a:rPr>
                <a:t>What is SOC?</a:t>
              </a:r>
              <a:endParaRPr b="1" sz="1700">
                <a:solidFill>
                  <a:schemeClr val="dk2"/>
                </a:solidFill>
              </a:endParaRPr>
            </a:p>
          </p:txBody>
        </p:sp>
      </p:grpSp>
      <p:pic>
        <p:nvPicPr>
          <p:cNvPr id="264" name="Google Shape;264;g3cfcbcc8a5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0" y="3632057"/>
            <a:ext cx="1125138" cy="112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cfcbcc8a5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0800" y="2443010"/>
            <a:ext cx="3266475" cy="22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cfcbcc8a51_0_5" title="soc.png"/>
          <p:cNvPicPr preferRelativeResize="0"/>
          <p:nvPr/>
        </p:nvPicPr>
        <p:blipFill rotWithShape="1">
          <a:blip r:embed="rId5">
            <a:alphaModFix/>
          </a:blip>
          <a:srcRect b="0" l="1691" r="0" t="0"/>
          <a:stretch/>
        </p:blipFill>
        <p:spPr>
          <a:xfrm>
            <a:off x="8393675" y="2292460"/>
            <a:ext cx="3423600" cy="3956400"/>
          </a:xfrm>
          <a:prstGeom prst="roundRect">
            <a:avLst>
              <a:gd fmla="val 6502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sign1">
  <a:themeElements>
    <a:clrScheme name="KIT">
      <a:dk1>
        <a:srgbClr val="000000"/>
      </a:dk1>
      <a:lt1>
        <a:srgbClr val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B3CEC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2017-12-07T14:50:50Z</dcterms:created>
  <dc:creator>Franzi</dc:creator>
</cp:coreProperties>
</file>