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</p:sldIdLst>
  <p:sldSz cy="6858000" cx="12193575"/>
  <p:notesSz cx="6858000" cy="9144000"/>
  <p:embeddedFontLst>
    <p:embeddedFont>
      <p:font typeface="Candal"/>
      <p:regular r:id="rId70"/>
    </p:embeddedFont>
    <p:embeddedFont>
      <p:font typeface="Roboto"/>
      <p:regular r:id="rId71"/>
      <p:bold r:id="rId72"/>
      <p:italic r:id="rId73"/>
      <p:boldItalic r:id="rId74"/>
    </p:embeddedFont>
    <p:embeddedFont>
      <p:font typeface="Roboto Mono"/>
      <p:regular r:id="rId75"/>
      <p:bold r:id="rId76"/>
      <p:italic r:id="rId77"/>
      <p:boldItalic r:id="rId78"/>
    </p:embeddedFont>
    <p:embeddedFont>
      <p:font typeface="Bowlby One SC"/>
      <p:regular r:id="rId7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1">
          <p15:clr>
            <a:srgbClr val="A4A3A4"/>
          </p15:clr>
        </p15:guide>
        <p15:guide id="2" pos="91">
          <p15:clr>
            <a:srgbClr val="A4A3A4"/>
          </p15:clr>
        </p15:guide>
      </p15:sldGuideLst>
    </p:ext>
    <p:ext uri="GoogleSlidesCustomDataVersion2">
      <go:slidesCustomData xmlns:go="http://customooxmlschemas.google.com/" r:id="rId80" roundtripDataSignature="AMtx7mgCpeJX/dLIj1Lsk1f+g7GmNYcF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AF53816-3045-40AE-8196-7ED851377AB7}">
  <a:tblStyle styleId="{2AF53816-3045-40AE-8196-7ED851377AB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1" orient="horz"/>
        <p:guide pos="91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80" Type="http://customschemas.google.com/relationships/presentationmetadata" Target="meta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font" Target="fonts/Roboto-italic.fntdata"/><Relationship Id="rId72" Type="http://schemas.openxmlformats.org/officeDocument/2006/relationships/font" Target="fonts/Roboto-bold.fntdata"/><Relationship Id="rId31" Type="http://schemas.openxmlformats.org/officeDocument/2006/relationships/slide" Target="slides/slide25.xml"/><Relationship Id="rId75" Type="http://schemas.openxmlformats.org/officeDocument/2006/relationships/font" Target="fonts/RobotoMono-regular.fntdata"/><Relationship Id="rId30" Type="http://schemas.openxmlformats.org/officeDocument/2006/relationships/slide" Target="slides/slide24.xml"/><Relationship Id="rId74" Type="http://schemas.openxmlformats.org/officeDocument/2006/relationships/font" Target="fonts/Roboto-boldItalic.fntdata"/><Relationship Id="rId33" Type="http://schemas.openxmlformats.org/officeDocument/2006/relationships/slide" Target="slides/slide27.xml"/><Relationship Id="rId77" Type="http://schemas.openxmlformats.org/officeDocument/2006/relationships/font" Target="fonts/RobotoMono-italic.fntdata"/><Relationship Id="rId32" Type="http://schemas.openxmlformats.org/officeDocument/2006/relationships/slide" Target="slides/slide26.xml"/><Relationship Id="rId76" Type="http://schemas.openxmlformats.org/officeDocument/2006/relationships/font" Target="fonts/RobotoMono-bold.fntdata"/><Relationship Id="rId35" Type="http://schemas.openxmlformats.org/officeDocument/2006/relationships/slide" Target="slides/slide29.xml"/><Relationship Id="rId79" Type="http://schemas.openxmlformats.org/officeDocument/2006/relationships/font" Target="fonts/BowlbyOneSC-regular.fntdata"/><Relationship Id="rId34" Type="http://schemas.openxmlformats.org/officeDocument/2006/relationships/slide" Target="slides/slide28.xml"/><Relationship Id="rId78" Type="http://schemas.openxmlformats.org/officeDocument/2006/relationships/font" Target="fonts/RobotoMono-boldItalic.fntdata"/><Relationship Id="rId71" Type="http://schemas.openxmlformats.org/officeDocument/2006/relationships/font" Target="fonts/Roboto-regular.fntdata"/><Relationship Id="rId70" Type="http://schemas.openxmlformats.org/officeDocument/2006/relationships/font" Target="fonts/Candal-regular.fntdata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slide" Target="slides/slide62.xml"/><Relationship Id="rId23" Type="http://schemas.openxmlformats.org/officeDocument/2006/relationships/slide" Target="slides/slide17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slide" Target="slides/slide6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3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3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3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3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3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3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3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3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3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3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3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3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3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3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3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3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3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3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3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3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3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3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3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3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bfc2fb3d06_2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9" name="Google Shape;119;g3bfc2fb3d06_2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d28eecf035_1_1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g3d28eecf035_1_1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d28eecf035_1_1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g3d28eecf035_1_1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d28eecf035_1_1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d28eecf035_1_1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g3d28eecf035_1_14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d28eecf035_1_1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3d28eecf035_1_1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g3d28eecf035_1_16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d28eecf035_1_1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3d28eecf035_1_18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g3d28eecf035_1_18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add03fd503_1_10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8" name="Google Shape;368;g3add03fd503_1_10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d2178aad7e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0" name="Google Shape;380;g3d2178aad7e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3d2ad388612_3_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g3d2ad388612_3_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3d2178aad7e_0_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0" name="Google Shape;420;g3d2178aad7e_0_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d2ad388612_3_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g3d2ad388612_3_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9" name="Google Shape;129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3d2178aad7e_0_1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1" name="Google Shape;441;g3d2178aad7e_0_1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3d2178aad7e_0_2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8" name="Google Shape;448;g3d2178aad7e_0_2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9a352eecab_0_9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6" name="Google Shape;456;g39a352eecab_0_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b3cc3f338d_0_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7" name="Google Shape;467;g3b3cc3f338d_0_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39a352eecab_0_3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8" name="Google Shape;488;g39a352eecab_0_3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3d2ad388612_3_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5" name="Google Shape;505;g3d2ad388612_3_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3d2178aad7e_0_17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7" name="Google Shape;517;g3d2178aad7e_0_1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3d2178aad7e_0_18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7" name="Google Shape;527;g3d2178aad7e_0_1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39a352eecab_0_1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34" name="Google Shape;534;g39a352eecab_0_1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3d2ad388612_3_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g3d2ad388612_3_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d2ad388612_5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d2ad388612_5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g3d2ad388612_5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3d2178aad7e_0_19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89" name="Google Shape;589;g3d2178aad7e_0_1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3d2ad388612_3_1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98" name="Google Shape;598;g3d2ad388612_3_1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3d2ad388612_3_2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22" name="Google Shape;622;g3d2ad388612_3_2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3d2ad388612_3_9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1" name="Google Shape;641;g3d2ad388612_3_9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3d2178aad7e_0_2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53" name="Google Shape;653;g3d2178aad7e_0_2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3d2ad388612_3_10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1" name="Google Shape;661;g3d2ad388612_3_10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3d2178aad7e_0_2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72" name="Google Shape;672;g3d2178aad7e_0_2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3d2178aad7e_0_2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79" name="Google Shape;679;g3d2178aad7e_0_2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3d28eecf035_1_3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86" name="Google Shape;686;g3d28eecf035_1_3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3add03fd503_1_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8" name="Google Shape;698;g3add03fd503_1_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99" name="Google Shape;699;g3add03fd503_1_4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d28eecf035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g3d28eecf035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39a352eecab_0_3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5" name="Google Shape;725;g39a352eecab_0_3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26" name="Google Shape;726;g39a352eecab_0_35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3b3cc3f338d_0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41" name="Google Shape;741;g3b3cc3f338d_0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3d28eecf035_1_3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50" name="Google Shape;750;g3d28eecf035_1_3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3d27808acca_0_1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0" name="Google Shape;760;g3d27808acca_0_1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61" name="Google Shape;761;g3d27808acca_0_1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393f0b76698_0_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84" name="Google Shape;784;g393f0b76698_0_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393f0b76698_0_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02" name="Google Shape;802;g393f0b76698_0_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3d26222bb06_3_2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9" name="Google Shape;819;g3d26222bb06_3_2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20" name="Google Shape;820;g3d26222bb06_3_24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3d26222bb06_3_1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8" name="Google Shape;828;g3d26222bb06_3_1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29" name="Google Shape;829;g3d26222bb06_3_16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g3d26222bb06_3_2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8" name="Google Shape;838;g3d26222bb06_3_2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39" name="Google Shape;839;g3d26222bb06_3_22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3d26222bb06_3_26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56" name="Google Shape;856;g3d26222bb06_3_2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d28eecf035_1_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g3d28eecf035_1_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g3d27808acca_0_1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5" name="Google Shape;865;g3d27808acca_0_1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6" name="Google Shape;866;g3d27808acca_0_14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g3c6e03a51df_0_10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82" name="Google Shape;882;g3c6e03a51df_0_10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3c6e03a51df_0_1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4" name="Google Shape;894;g3c6e03a51df_0_1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95" name="Google Shape;895;g3c6e03a51df_0_12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3c6e03a51df_0_1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6" name="Google Shape;906;g3c6e03a51df_0_1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07" name="Google Shape;907;g3c6e03a51df_0_13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4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393f0b76698_0_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6" name="Google Shape;916;g393f0b76698_0_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17" name="Google Shape;917;g393f0b76698_0_3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3d27808acca_0_1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8" name="Google Shape;928;g3d27808acca_0_17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29" name="Google Shape;929;g3d27808acca_0_17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8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g3d27fba33c5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0" name="Google Shape;940;g3d27fba33c5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g3c6e03a51df_0_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51" name="Google Shape;951;g3c6e03a51df_0_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9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g3c6e03a51df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1" name="Google Shape;961;g3c6e03a51df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62" name="Google Shape;962;g3c6e03a51df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2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g3c6e03a51df_0_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4" name="Google Shape;974;g3c6e03a51df_0_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75" name="Google Shape;975;g3c6e03a51df_0_3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d28eecf035_1_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d28eecf035_1_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g3d28eecf035_1_3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9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g3c6e03a51df_0_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1" name="Google Shape;1001;g3c6e03a51df_0_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02" name="Google Shape;1002;g3c6e03a51df_0_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3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3c6e03a51df_0_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15" name="Google Shape;1015;g3c6e03a51df_0_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3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g3d26222bb06_3_1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5" name="Google Shape;1035;g3d26222bb06_3_10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36" name="Google Shape;1036;g3d26222bb06_3_10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9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g3d26222bb06_3_1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1" name="Google Shape;1051;g3d26222bb06_3_1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52" name="Google Shape;1052;g3d26222bb06_3_11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d28eecf035_1_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d28eecf035_1_6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g3d28eecf035_1_6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d28eecf035_1_8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g3d28eecf035_1_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d28eecf035_1_10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g3d28eecf035_1_1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5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ksri.kit.edu/" TargetMode="External"/><Relationship Id="rId3" Type="http://schemas.openxmlformats.org/officeDocument/2006/relationships/hyperlink" Target="https://dsi.iism.kit.edu/" TargetMode="External"/><Relationship Id="rId4" Type="http://schemas.openxmlformats.org/officeDocument/2006/relationships/image" Target="../media/image12.png"/><Relationship Id="rId5" Type="http://schemas.openxmlformats.org/officeDocument/2006/relationships/image" Target="../media/image45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folie" showMasterSp="0">
  <p:cSld name="Titelfoli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"/>
          <p:cNvSpPr txBox="1"/>
          <p:nvPr>
            <p:ph idx="1" type="body"/>
          </p:nvPr>
        </p:nvSpPr>
        <p:spPr>
          <a:xfrm>
            <a:off x="729025" y="1923325"/>
            <a:ext cx="10836300" cy="32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288"/>
              <a:buFont typeface="Arial"/>
              <a:buNone/>
              <a:defRPr b="1" sz="2600">
                <a:solidFill>
                  <a:schemeClr val="accent6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999999"/>
              </a:buClr>
              <a:buSzPts val="2288"/>
              <a:buFont typeface="Arial"/>
              <a:buNone/>
              <a:defRPr b="1" sz="2600">
                <a:solidFill>
                  <a:srgbClr val="999999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CCCCCC"/>
              </a:buClr>
              <a:buSzPts val="2288"/>
              <a:buFont typeface="Arial"/>
              <a:buNone/>
              <a:defRPr b="1" sz="2600">
                <a:solidFill>
                  <a:srgbClr val="CCCCCC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B7B7B7"/>
              </a:buClr>
              <a:buSzPts val="2288"/>
              <a:buFont typeface="Arial"/>
              <a:buNone/>
              <a:defRPr b="1" sz="2600">
                <a:solidFill>
                  <a:srgbClr val="B7B7B7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B7B7B7"/>
              </a:buClr>
              <a:buSzPts val="2288"/>
              <a:buFont typeface="Arial"/>
              <a:buNone/>
              <a:defRPr b="1" sz="2600">
                <a:solidFill>
                  <a:srgbClr val="B7B7B7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B7B7B7"/>
              </a:buClr>
              <a:buSzPts val="1800"/>
              <a:buChar char="•"/>
              <a:defRPr>
                <a:solidFill>
                  <a:srgbClr val="B7B7B7"/>
                </a:solidFill>
              </a:defRPr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B7B7B7"/>
              </a:buClr>
              <a:buSzPts val="1800"/>
              <a:buChar char="•"/>
              <a:defRPr>
                <a:solidFill>
                  <a:srgbClr val="B7B7B7"/>
                </a:solidFill>
              </a:defRPr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CCCCC"/>
              </a:buClr>
              <a:buSzPts val="1800"/>
              <a:buChar char="•"/>
              <a:defRPr>
                <a:solidFill>
                  <a:srgbClr val="CCCCCC"/>
                </a:solidFill>
              </a:defRPr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B7B7B7"/>
              </a:buClr>
              <a:buSzPts val="1800"/>
              <a:buChar char="•"/>
              <a:defRPr>
                <a:solidFill>
                  <a:srgbClr val="B7B7B7"/>
                </a:solidFill>
              </a:defRPr>
            </a:lvl9pPr>
          </a:lstStyle>
          <a:p/>
        </p:txBody>
      </p:sp>
      <p:pic>
        <p:nvPicPr>
          <p:cNvPr id="21" name="Google Shape;21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609459" y="100764"/>
            <a:ext cx="1440186" cy="666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09459" y="6367589"/>
            <a:ext cx="1370526" cy="457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921">
          <p15:clr>
            <a:srgbClr val="FBAE40"/>
          </p15:clr>
        </p15:guide>
        <p15:guide id="2" pos="747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Nur Titel">
  <p:cSld name="1_Nur Titel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 txBox="1"/>
          <p:nvPr>
            <p:ph idx="10" type="dt"/>
          </p:nvPr>
        </p:nvSpPr>
        <p:spPr>
          <a:xfrm>
            <a:off x="836421" y="6329811"/>
            <a:ext cx="13704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4"/>
          <p:cNvSpPr txBox="1"/>
          <p:nvPr>
            <p:ph idx="12" type="sldNum"/>
          </p:nvPr>
        </p:nvSpPr>
        <p:spPr>
          <a:xfrm>
            <a:off x="288038" y="6329811"/>
            <a:ext cx="4353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1" name="Google Shape;81;p14"/>
          <p:cNvSpPr txBox="1"/>
          <p:nvPr>
            <p:ph type="title"/>
          </p:nvPr>
        </p:nvSpPr>
        <p:spPr>
          <a:xfrm>
            <a:off x="65942" y="0"/>
            <a:ext cx="91602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4"/>
          <p:cNvSpPr/>
          <p:nvPr>
            <p:ph idx="2" type="pic"/>
          </p:nvPr>
        </p:nvSpPr>
        <p:spPr>
          <a:xfrm>
            <a:off x="1" y="1770680"/>
            <a:ext cx="12193500" cy="4404600"/>
          </a:xfrm>
          <a:prstGeom prst="rect">
            <a:avLst/>
          </a:prstGeom>
          <a:solidFill>
            <a:srgbClr val="FF99FF"/>
          </a:solidFill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Nur Titel">
  <p:cSld name="2_Nur Titel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 txBox="1"/>
          <p:nvPr>
            <p:ph idx="10" type="dt"/>
          </p:nvPr>
        </p:nvSpPr>
        <p:spPr>
          <a:xfrm>
            <a:off x="836421" y="6329811"/>
            <a:ext cx="13704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5"/>
          <p:cNvSpPr txBox="1"/>
          <p:nvPr>
            <p:ph idx="12" type="sldNum"/>
          </p:nvPr>
        </p:nvSpPr>
        <p:spPr>
          <a:xfrm>
            <a:off x="288038" y="6329811"/>
            <a:ext cx="4353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6" name="Google Shape;86;p15"/>
          <p:cNvSpPr txBox="1"/>
          <p:nvPr>
            <p:ph type="title"/>
          </p:nvPr>
        </p:nvSpPr>
        <p:spPr>
          <a:xfrm>
            <a:off x="65942" y="0"/>
            <a:ext cx="91602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5"/>
          <p:cNvSpPr/>
          <p:nvPr>
            <p:ph idx="2" type="pic"/>
          </p:nvPr>
        </p:nvSpPr>
        <p:spPr>
          <a:xfrm>
            <a:off x="1" y="1770683"/>
            <a:ext cx="12193500" cy="4558200"/>
          </a:xfrm>
          <a:prstGeom prst="rect">
            <a:avLst/>
          </a:prstGeom>
          <a:solidFill>
            <a:srgbClr val="FF99FF"/>
          </a:solidFill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alt mit Überschrift">
  <p:cSld name="Inhalt mit Überschrif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/>
          <p:nvPr>
            <p:ph idx="1" type="body"/>
          </p:nvPr>
        </p:nvSpPr>
        <p:spPr>
          <a:xfrm>
            <a:off x="5149526" y="1583511"/>
            <a:ext cx="6510600" cy="42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0360" lvl="0" marL="4572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Char char="•"/>
              <a:defRPr sz="2000"/>
            </a:lvl1pPr>
            <a:lvl2pPr indent="-329183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Char char="•"/>
              <a:defRPr sz="1800"/>
            </a:lvl2pPr>
            <a:lvl3pPr indent="-318008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 sz="1600"/>
            </a:lvl3pPr>
            <a:lvl4pPr indent="-306832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32"/>
              <a:buFont typeface="Arial"/>
              <a:buChar char="•"/>
              <a:defRPr sz="1400"/>
            </a:lvl4pPr>
            <a:lvl5pPr indent="-2286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None/>
              <a:defRPr sz="1200"/>
            </a:lvl5pPr>
            <a:lvl6pPr indent="-32385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90" name="Google Shape;90;p17"/>
          <p:cNvSpPr txBox="1"/>
          <p:nvPr>
            <p:ph idx="2" type="body"/>
          </p:nvPr>
        </p:nvSpPr>
        <p:spPr>
          <a:xfrm>
            <a:off x="533473" y="1583512"/>
            <a:ext cx="4239300" cy="42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None/>
              <a:defRPr sz="2000"/>
            </a:lvl1pPr>
            <a:lvl2pPr indent="-228600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924"/>
              <a:buFont typeface="Arial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792"/>
              <a:buFont typeface="Arial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660"/>
              <a:buFont typeface="Arial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660"/>
              <a:buFont typeface="Arial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91" name="Google Shape;91;p17"/>
          <p:cNvSpPr txBox="1"/>
          <p:nvPr>
            <p:ph idx="10" type="dt"/>
          </p:nvPr>
        </p:nvSpPr>
        <p:spPr>
          <a:xfrm>
            <a:off x="836421" y="6329811"/>
            <a:ext cx="13704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7"/>
          <p:cNvSpPr txBox="1"/>
          <p:nvPr>
            <p:ph idx="12" type="sldNum"/>
          </p:nvPr>
        </p:nvSpPr>
        <p:spPr>
          <a:xfrm>
            <a:off x="288038" y="6329811"/>
            <a:ext cx="4353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3" name="Google Shape;93;p17"/>
          <p:cNvSpPr txBox="1"/>
          <p:nvPr>
            <p:ph type="title"/>
          </p:nvPr>
        </p:nvSpPr>
        <p:spPr>
          <a:xfrm>
            <a:off x="65942" y="0"/>
            <a:ext cx="91602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ld mit Überschrift">
  <p:cSld name="Bild mit Überschrif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/>
          <p:nvPr>
            <p:ph idx="2" type="pic"/>
          </p:nvPr>
        </p:nvSpPr>
        <p:spPr>
          <a:xfrm>
            <a:off x="2458877" y="624692"/>
            <a:ext cx="7296000" cy="41493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18"/>
          <p:cNvSpPr txBox="1"/>
          <p:nvPr>
            <p:ph idx="10" type="dt"/>
          </p:nvPr>
        </p:nvSpPr>
        <p:spPr>
          <a:xfrm>
            <a:off x="836421" y="6329811"/>
            <a:ext cx="13704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8"/>
          <p:cNvSpPr txBox="1"/>
          <p:nvPr>
            <p:ph idx="12" type="sldNum"/>
          </p:nvPr>
        </p:nvSpPr>
        <p:spPr>
          <a:xfrm>
            <a:off x="288038" y="6329811"/>
            <a:ext cx="4353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8" name="Google Shape;98;p18"/>
          <p:cNvSpPr txBox="1"/>
          <p:nvPr>
            <p:ph type="title"/>
          </p:nvPr>
        </p:nvSpPr>
        <p:spPr>
          <a:xfrm>
            <a:off x="2458875" y="4836496"/>
            <a:ext cx="72924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8"/>
          <p:cNvSpPr txBox="1"/>
          <p:nvPr>
            <p:ph idx="1" type="body"/>
          </p:nvPr>
        </p:nvSpPr>
        <p:spPr>
          <a:xfrm>
            <a:off x="2462353" y="5463729"/>
            <a:ext cx="72924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924"/>
              <a:buFont typeface="Arial"/>
              <a:buNone/>
              <a:defRPr sz="1050"/>
            </a:lvl1pPr>
            <a:lvl2pPr indent="-228600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924"/>
              <a:buFont typeface="Arial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792"/>
              <a:buFont typeface="Arial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660"/>
              <a:buFont typeface="Arial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660"/>
              <a:buFont typeface="Arial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und vertikaler Text">
  <p:cSld name="Titel und vertikaler Tex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/>
          <p:nvPr>
            <p:ph idx="1" type="body"/>
          </p:nvPr>
        </p:nvSpPr>
        <p:spPr>
          <a:xfrm rot="5400000">
            <a:off x="3755719" y="-1798326"/>
            <a:ext cx="4682100" cy="111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0360" lvl="0" marL="4572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Char char="•"/>
              <a:defRPr/>
            </a:lvl1pPr>
            <a:lvl2pPr indent="-329183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Char char="•"/>
              <a:defRPr/>
            </a:lvl2pPr>
            <a:lvl3pPr indent="-318008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/>
            </a:lvl3pPr>
            <a:lvl4pPr indent="-306832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32"/>
              <a:buFont typeface="Arial"/>
              <a:buChar char="•"/>
              <a:defRPr/>
            </a:lvl4pPr>
            <a:lvl5pPr indent="-295656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" name="Google Shape;102;p19"/>
          <p:cNvSpPr txBox="1"/>
          <p:nvPr>
            <p:ph idx="10" type="dt"/>
          </p:nvPr>
        </p:nvSpPr>
        <p:spPr>
          <a:xfrm>
            <a:off x="836421" y="6329811"/>
            <a:ext cx="13704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19"/>
          <p:cNvSpPr txBox="1"/>
          <p:nvPr>
            <p:ph idx="12" type="sldNum"/>
          </p:nvPr>
        </p:nvSpPr>
        <p:spPr>
          <a:xfrm>
            <a:off x="288038" y="6329811"/>
            <a:ext cx="4353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4" name="Google Shape;104;p19"/>
          <p:cNvSpPr txBox="1"/>
          <p:nvPr>
            <p:ph type="title"/>
          </p:nvPr>
        </p:nvSpPr>
        <p:spPr>
          <a:xfrm>
            <a:off x="65942" y="0"/>
            <a:ext cx="91602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kaler Titel und Text" type="vertTitleAndTx">
  <p:cSld name="VERTICAL_TITLE_AND_VERTICAL_TEX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/>
          <p:nvPr>
            <p:ph type="title"/>
          </p:nvPr>
        </p:nvSpPr>
        <p:spPr>
          <a:xfrm rot="5400000">
            <a:off x="7437052" y="1956474"/>
            <a:ext cx="5811900" cy="2629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20"/>
          <p:cNvSpPr txBox="1"/>
          <p:nvPr>
            <p:ph idx="1" type="body"/>
          </p:nvPr>
        </p:nvSpPr>
        <p:spPr>
          <a:xfrm rot="5400000">
            <a:off x="1780933" y="-879876"/>
            <a:ext cx="5811900" cy="83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0360" lvl="0" marL="4572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Char char="•"/>
              <a:defRPr/>
            </a:lvl1pPr>
            <a:lvl2pPr indent="-329183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Char char="•"/>
              <a:defRPr/>
            </a:lvl2pPr>
            <a:lvl3pPr indent="-318008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/>
            </a:lvl3pPr>
            <a:lvl4pPr indent="-306832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32"/>
              <a:buFont typeface="Arial"/>
              <a:buChar char="•"/>
              <a:defRPr/>
            </a:lvl4pPr>
            <a:lvl5pPr indent="-295656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8" name="Google Shape;108;p20"/>
          <p:cNvSpPr txBox="1"/>
          <p:nvPr>
            <p:ph idx="10" type="dt"/>
          </p:nvPr>
        </p:nvSpPr>
        <p:spPr>
          <a:xfrm>
            <a:off x="836421" y="6329811"/>
            <a:ext cx="13704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20"/>
          <p:cNvSpPr txBox="1"/>
          <p:nvPr>
            <p:ph idx="12" type="sldNum"/>
          </p:nvPr>
        </p:nvSpPr>
        <p:spPr>
          <a:xfrm>
            <a:off x="288038" y="6329811"/>
            <a:ext cx="4353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bf7ad69eed_0_74"/>
          <p:cNvSpPr txBox="1"/>
          <p:nvPr>
            <p:ph type="title"/>
          </p:nvPr>
        </p:nvSpPr>
        <p:spPr>
          <a:xfrm>
            <a:off x="415654" y="593367"/>
            <a:ext cx="113622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g3bf7ad69eed_0_74"/>
          <p:cNvSpPr txBox="1"/>
          <p:nvPr>
            <p:ph idx="1" type="body"/>
          </p:nvPr>
        </p:nvSpPr>
        <p:spPr>
          <a:xfrm>
            <a:off x="415654" y="1536633"/>
            <a:ext cx="113622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0360" lvl="0" marL="4572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760"/>
              <a:buChar char="•"/>
              <a:defRPr/>
            </a:lvl1pPr>
            <a:lvl2pPr indent="-329183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584"/>
              <a:buChar char="•"/>
              <a:defRPr/>
            </a:lvl2pPr>
            <a:lvl3pPr indent="-318008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408"/>
              <a:buChar char="•"/>
              <a:defRPr/>
            </a:lvl3pPr>
            <a:lvl4pPr indent="-306832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232"/>
              <a:buChar char="•"/>
              <a:defRPr/>
            </a:lvl4pPr>
            <a:lvl5pPr indent="-295656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056"/>
              <a:buChar char="•"/>
              <a:defRPr/>
            </a:lvl5pPr>
            <a:lvl6pPr indent="-314325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6pPr>
            <a:lvl7pPr indent="-314325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7pPr>
            <a:lvl8pPr indent="-314325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8pPr>
            <a:lvl9pPr indent="-314325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9pPr>
          </a:lstStyle>
          <a:p/>
        </p:txBody>
      </p:sp>
      <p:sp>
        <p:nvSpPr>
          <p:cNvPr id="113" name="Google Shape;113;g3bf7ad69eed_0_74"/>
          <p:cNvSpPr txBox="1"/>
          <p:nvPr>
            <p:ph idx="12" type="sldNum"/>
          </p:nvPr>
        </p:nvSpPr>
        <p:spPr>
          <a:xfrm>
            <a:off x="1129807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4" name="Google Shape;114;g3bf7ad69eed_0_74"/>
          <p:cNvSpPr txBox="1"/>
          <p:nvPr>
            <p:ph idx="10" type="dt"/>
          </p:nvPr>
        </p:nvSpPr>
        <p:spPr>
          <a:xfrm>
            <a:off x="836421" y="6329811"/>
            <a:ext cx="13704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9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9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9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9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9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9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9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9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5" name="Google Shape;115;g3bf7ad69eed_0_74"/>
          <p:cNvSpPr txBox="1"/>
          <p:nvPr>
            <p:ph idx="2" type="sldNum"/>
          </p:nvPr>
        </p:nvSpPr>
        <p:spPr>
          <a:xfrm>
            <a:off x="288038" y="6329811"/>
            <a:ext cx="4353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6" name="Google Shape;116;g3bf7ad69eed_0_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609459" y="6337761"/>
            <a:ext cx="1370526" cy="457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Nur Titel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"/>
          <p:cNvSpPr txBox="1"/>
          <p:nvPr>
            <p:ph idx="10" type="dt"/>
          </p:nvPr>
        </p:nvSpPr>
        <p:spPr>
          <a:xfrm>
            <a:off x="836421" y="6314420"/>
            <a:ext cx="13704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7"/>
          <p:cNvSpPr txBox="1"/>
          <p:nvPr>
            <p:ph idx="12" type="sldNum"/>
          </p:nvPr>
        </p:nvSpPr>
        <p:spPr>
          <a:xfrm>
            <a:off x="288038" y="6314420"/>
            <a:ext cx="4353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" name="Google Shape;26;p7"/>
          <p:cNvSpPr txBox="1"/>
          <p:nvPr>
            <p:ph type="title"/>
          </p:nvPr>
        </p:nvSpPr>
        <p:spPr>
          <a:xfrm>
            <a:off x="65942" y="0"/>
            <a:ext cx="91602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7"/>
          <p:cNvSpPr txBox="1"/>
          <p:nvPr>
            <p:ph idx="2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Arial"/>
              <a:buNone/>
              <a:defRPr sz="1800">
                <a:solidFill>
                  <a:srgbClr val="99999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und Inhalt">
  <p:cSld name="Titel und Inhal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8"/>
          <p:cNvSpPr txBox="1"/>
          <p:nvPr>
            <p:ph idx="1" type="body"/>
          </p:nvPr>
        </p:nvSpPr>
        <p:spPr>
          <a:xfrm>
            <a:off x="65942" y="882165"/>
            <a:ext cx="11126700" cy="44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0360" lvl="0" marL="4572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Char char="•"/>
              <a:defRPr/>
            </a:lvl1pPr>
            <a:lvl2pPr indent="-329183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Char char="•"/>
              <a:defRPr/>
            </a:lvl2pPr>
            <a:lvl3pPr indent="-318008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/>
            </a:lvl3pPr>
            <a:lvl4pPr indent="-306832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32"/>
              <a:buFont typeface="Arial"/>
              <a:buChar char="•"/>
              <a:defRPr/>
            </a:lvl4pPr>
            <a:lvl5pPr indent="-295656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Char char="•"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8"/>
          <p:cNvSpPr txBox="1"/>
          <p:nvPr>
            <p:ph idx="10" type="dt"/>
          </p:nvPr>
        </p:nvSpPr>
        <p:spPr>
          <a:xfrm>
            <a:off x="836425" y="6368601"/>
            <a:ext cx="13704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8"/>
          <p:cNvSpPr txBox="1"/>
          <p:nvPr>
            <p:ph idx="12" type="sldNum"/>
          </p:nvPr>
        </p:nvSpPr>
        <p:spPr>
          <a:xfrm>
            <a:off x="288038" y="6329806"/>
            <a:ext cx="4353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" name="Google Shape;32;p8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8"/>
          <p:cNvSpPr txBox="1"/>
          <p:nvPr>
            <p:ph idx="2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Arial"/>
              <a:buNone/>
              <a:defRPr sz="1800">
                <a:solidFill>
                  <a:srgbClr val="99999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wei Inhalte">
  <p:cSld name="Zwei Inhalte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/>
          <p:nvPr>
            <p:ph idx="1" type="body"/>
          </p:nvPr>
        </p:nvSpPr>
        <p:spPr>
          <a:xfrm>
            <a:off x="65942" y="880116"/>
            <a:ext cx="5487000" cy="45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0360" lvl="0" marL="4572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Char char="•"/>
              <a:defRPr/>
            </a:lvl1pPr>
            <a:lvl2pPr indent="-329183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Char char="•"/>
              <a:defRPr/>
            </a:lvl2pPr>
            <a:lvl3pPr indent="-318008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/>
            </a:lvl3pPr>
            <a:lvl4pPr indent="-306832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32"/>
              <a:buFont typeface="Arial"/>
              <a:buChar char="•"/>
              <a:defRPr/>
            </a:lvl4pPr>
            <a:lvl5pPr indent="-295656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10"/>
          <p:cNvSpPr txBox="1"/>
          <p:nvPr>
            <p:ph idx="2" type="body"/>
          </p:nvPr>
        </p:nvSpPr>
        <p:spPr>
          <a:xfrm>
            <a:off x="5986181" y="880191"/>
            <a:ext cx="5487000" cy="45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0360" lvl="0" marL="4572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Char char="•"/>
              <a:defRPr/>
            </a:lvl1pPr>
            <a:lvl2pPr indent="-329183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Char char="•"/>
              <a:defRPr/>
            </a:lvl2pPr>
            <a:lvl3pPr indent="-318008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/>
            </a:lvl3pPr>
            <a:lvl4pPr indent="-306832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32"/>
              <a:buFont typeface="Arial"/>
              <a:buChar char="•"/>
              <a:defRPr/>
            </a:lvl4pPr>
            <a:lvl5pPr indent="-295656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10"/>
          <p:cNvSpPr txBox="1"/>
          <p:nvPr>
            <p:ph idx="10" type="dt"/>
          </p:nvPr>
        </p:nvSpPr>
        <p:spPr>
          <a:xfrm>
            <a:off x="836421" y="6329811"/>
            <a:ext cx="13704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0"/>
          <p:cNvSpPr txBox="1"/>
          <p:nvPr>
            <p:ph idx="12" type="sldNum"/>
          </p:nvPr>
        </p:nvSpPr>
        <p:spPr>
          <a:xfrm>
            <a:off x="288038" y="6329811"/>
            <a:ext cx="4353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" name="Google Shape;39;p10"/>
          <p:cNvSpPr txBox="1"/>
          <p:nvPr>
            <p:ph type="title"/>
          </p:nvPr>
        </p:nvSpPr>
        <p:spPr>
          <a:xfrm>
            <a:off x="65942" y="0"/>
            <a:ext cx="91602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0"/>
          <p:cNvSpPr txBox="1"/>
          <p:nvPr>
            <p:ph idx="3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Arial"/>
              <a:buNone/>
              <a:defRPr sz="1800">
                <a:solidFill>
                  <a:srgbClr val="99999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er" type="blank">
  <p:cSld name="BLANK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6"/>
          <p:cNvSpPr txBox="1"/>
          <p:nvPr>
            <p:ph idx="10" type="dt"/>
          </p:nvPr>
        </p:nvSpPr>
        <p:spPr>
          <a:xfrm>
            <a:off x="836421" y="6329811"/>
            <a:ext cx="13704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6"/>
          <p:cNvSpPr txBox="1"/>
          <p:nvPr>
            <p:ph idx="12" type="sldNum"/>
          </p:nvPr>
        </p:nvSpPr>
        <p:spPr>
          <a:xfrm>
            <a:off x="288038" y="6329811"/>
            <a:ext cx="4353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act">
  <p:cSld name="Contac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oogle Shape;45;p9"/>
          <p:cNvGrpSpPr/>
          <p:nvPr/>
        </p:nvGrpSpPr>
        <p:grpSpPr>
          <a:xfrm>
            <a:off x="497531" y="3183604"/>
            <a:ext cx="7913010" cy="2850984"/>
            <a:chOff x="497513" y="3622360"/>
            <a:chExt cx="6694594" cy="2412000"/>
          </a:xfrm>
        </p:grpSpPr>
        <p:sp>
          <p:nvSpPr>
            <p:cNvPr id="46" name="Google Shape;46;p9"/>
            <p:cNvSpPr/>
            <p:nvPr/>
          </p:nvSpPr>
          <p:spPr>
            <a:xfrm>
              <a:off x="1085907" y="4010900"/>
              <a:ext cx="6106200" cy="10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Karlsruhe Service Research Institute (KSRI)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Institute for Information Systems (WIN)</a:t>
              </a:r>
              <a:br>
                <a:rPr b="0" i="0" lang="en-US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0" i="0" lang="en-US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Kaiserstr. 89 | Building 05.20</a:t>
              </a:r>
              <a:br>
                <a:rPr b="0" i="0" lang="en-US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0" i="0" lang="en-US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D-76133 Karlsruhe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9"/>
            <p:cNvSpPr/>
            <p:nvPr/>
          </p:nvSpPr>
          <p:spPr>
            <a:xfrm>
              <a:off x="1081520" y="5591299"/>
              <a:ext cx="4239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@ksri_kit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9"/>
            <p:cNvSpPr/>
            <p:nvPr/>
          </p:nvSpPr>
          <p:spPr>
            <a:xfrm>
              <a:off x="1081520" y="5306145"/>
              <a:ext cx="4239600" cy="31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sng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  <a:hlinkClick r:id="rId2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https://ksri.kit.edu</a:t>
              </a:r>
              <a:r>
                <a:rPr b="0" i="0" lang="en-US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/ </a:t>
              </a:r>
              <a:r>
                <a:rPr b="0" i="0" lang="en-US" sz="1800" u="sng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  <a:hlinkClick r:id="rId3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https://dsi.iism.kit.edu/</a:t>
              </a:r>
              <a:r>
                <a:rPr b="0" i="0" lang="en-US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9" name="Google Shape;49;p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97513" y="3622360"/>
              <a:ext cx="555086" cy="2412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0" name="Google Shape;50;p9"/>
          <p:cNvSpPr txBox="1"/>
          <p:nvPr>
            <p:ph type="title"/>
          </p:nvPr>
        </p:nvSpPr>
        <p:spPr>
          <a:xfrm>
            <a:off x="65942" y="0"/>
            <a:ext cx="91602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9"/>
          <p:cNvSpPr txBox="1"/>
          <p:nvPr>
            <p:ph idx="2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Arial"/>
              <a:buNone/>
              <a:defRPr sz="1800">
                <a:solidFill>
                  <a:srgbClr val="99999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9"/>
          <p:cNvSpPr txBox="1"/>
          <p:nvPr>
            <p:ph idx="10" type="dt"/>
          </p:nvPr>
        </p:nvSpPr>
        <p:spPr>
          <a:xfrm>
            <a:off x="836421" y="6329811"/>
            <a:ext cx="13704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9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9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9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9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9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9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9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9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9"/>
          <p:cNvSpPr txBox="1"/>
          <p:nvPr>
            <p:ph idx="12" type="sldNum"/>
          </p:nvPr>
        </p:nvSpPr>
        <p:spPr>
          <a:xfrm>
            <a:off x="288038" y="6329811"/>
            <a:ext cx="4353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4" name="Google Shape;54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609459" y="6337761"/>
            <a:ext cx="1370526" cy="457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Zwei Inhalte">
  <p:cSld name="1_Zwei Inhalte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>
            <p:ph idx="2" type="pic"/>
          </p:nvPr>
        </p:nvSpPr>
        <p:spPr>
          <a:xfrm>
            <a:off x="6159733" y="881171"/>
            <a:ext cx="5823600" cy="4910700"/>
          </a:xfrm>
          <a:prstGeom prst="round2DiagRect">
            <a:avLst>
              <a:gd fmla="val 0" name="adj1"/>
              <a:gd fmla="val 8317" name="adj2"/>
            </a:avLst>
          </a:prstGeom>
          <a:solidFill>
            <a:srgbClr val="FF99FF"/>
          </a:solidFill>
          <a:ln cap="flat" cmpd="sng" w="13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" name="Google Shape;57;p11"/>
          <p:cNvSpPr txBox="1"/>
          <p:nvPr>
            <p:ph idx="1" type="body"/>
          </p:nvPr>
        </p:nvSpPr>
        <p:spPr>
          <a:xfrm>
            <a:off x="115850" y="880150"/>
            <a:ext cx="5843400" cy="48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7599" lvl="0" marL="457200" algn="l">
              <a:lnSpc>
                <a:spcPct val="90000"/>
              </a:lnSpc>
              <a:spcBef>
                <a:spcPts val="383"/>
              </a:spcBef>
              <a:spcAft>
                <a:spcPts val="0"/>
              </a:spcAft>
              <a:buClr>
                <a:schemeClr val="dk1"/>
              </a:buClr>
              <a:buSzPts val="1874"/>
              <a:buFont typeface="Arial"/>
              <a:buChar char="•"/>
              <a:defRPr sz="2129"/>
            </a:lvl1pPr>
            <a:lvl2pPr indent="-335724" lvl="1" marL="914400" algn="l">
              <a:lnSpc>
                <a:spcPct val="90000"/>
              </a:lnSpc>
              <a:spcBef>
                <a:spcPts val="383"/>
              </a:spcBef>
              <a:spcAft>
                <a:spcPts val="0"/>
              </a:spcAft>
              <a:buClr>
                <a:schemeClr val="dk1"/>
              </a:buClr>
              <a:buSzPts val="1687"/>
              <a:buFont typeface="Arial"/>
              <a:buChar char="•"/>
              <a:defRPr sz="1916"/>
            </a:lvl2pPr>
            <a:lvl3pPr indent="-323850" lvl="2" marL="1371600" algn="l">
              <a:lnSpc>
                <a:spcPct val="90000"/>
              </a:lnSpc>
              <a:spcBef>
                <a:spcPts val="38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703"/>
            </a:lvl3pPr>
            <a:lvl4pPr indent="-311911" lvl="3" marL="1828800" algn="l">
              <a:lnSpc>
                <a:spcPct val="90000"/>
              </a:lnSpc>
              <a:spcBef>
                <a:spcPts val="383"/>
              </a:spcBef>
              <a:spcAft>
                <a:spcPts val="0"/>
              </a:spcAft>
              <a:buClr>
                <a:schemeClr val="dk1"/>
              </a:buClr>
              <a:buSzPts val="1312"/>
              <a:buFont typeface="Arial"/>
              <a:buChar char="•"/>
              <a:defRPr sz="1490"/>
            </a:lvl4pPr>
            <a:lvl5pPr indent="-300037" lvl="4" marL="2286000" algn="l">
              <a:lnSpc>
                <a:spcPct val="90000"/>
              </a:lnSpc>
              <a:spcBef>
                <a:spcPts val="383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277"/>
            </a:lvl5pPr>
            <a:lvl6pPr indent="-350329" lvl="5" marL="2743200" algn="l">
              <a:lnSpc>
                <a:spcPct val="90000"/>
              </a:lnSpc>
              <a:spcBef>
                <a:spcPts val="399"/>
              </a:spcBef>
              <a:spcAft>
                <a:spcPts val="0"/>
              </a:spcAft>
              <a:buClr>
                <a:schemeClr val="dk1"/>
              </a:buClr>
              <a:buSzPts val="1917"/>
              <a:buChar char="•"/>
              <a:defRPr sz="1437"/>
            </a:lvl6pPr>
            <a:lvl7pPr indent="-350329" lvl="6" marL="3200400" algn="l">
              <a:lnSpc>
                <a:spcPct val="90000"/>
              </a:lnSpc>
              <a:spcBef>
                <a:spcPts val="399"/>
              </a:spcBef>
              <a:spcAft>
                <a:spcPts val="0"/>
              </a:spcAft>
              <a:buClr>
                <a:schemeClr val="dk1"/>
              </a:buClr>
              <a:buSzPts val="1917"/>
              <a:buChar char="•"/>
              <a:defRPr sz="1437"/>
            </a:lvl7pPr>
            <a:lvl8pPr indent="-350329" lvl="7" marL="3657600" algn="l">
              <a:lnSpc>
                <a:spcPct val="90000"/>
              </a:lnSpc>
              <a:spcBef>
                <a:spcPts val="399"/>
              </a:spcBef>
              <a:spcAft>
                <a:spcPts val="0"/>
              </a:spcAft>
              <a:buClr>
                <a:schemeClr val="dk1"/>
              </a:buClr>
              <a:buSzPts val="1917"/>
              <a:buChar char="•"/>
              <a:defRPr sz="1437"/>
            </a:lvl8pPr>
            <a:lvl9pPr indent="-350329" lvl="8" marL="4114800" algn="l">
              <a:lnSpc>
                <a:spcPct val="90000"/>
              </a:lnSpc>
              <a:spcBef>
                <a:spcPts val="399"/>
              </a:spcBef>
              <a:spcAft>
                <a:spcPts val="0"/>
              </a:spcAft>
              <a:buClr>
                <a:schemeClr val="dk1"/>
              </a:buClr>
              <a:buSzPts val="1917"/>
              <a:buChar char="•"/>
              <a:defRPr sz="1437"/>
            </a:lvl9pPr>
          </a:lstStyle>
          <a:p/>
        </p:txBody>
      </p:sp>
      <p:sp>
        <p:nvSpPr>
          <p:cNvPr id="58" name="Google Shape;58;p11"/>
          <p:cNvSpPr txBox="1"/>
          <p:nvPr>
            <p:ph idx="10" type="dt"/>
          </p:nvPr>
        </p:nvSpPr>
        <p:spPr>
          <a:xfrm>
            <a:off x="836421" y="6329811"/>
            <a:ext cx="13704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1"/>
          <p:cNvSpPr txBox="1"/>
          <p:nvPr>
            <p:ph idx="12" type="sldNum"/>
          </p:nvPr>
        </p:nvSpPr>
        <p:spPr>
          <a:xfrm>
            <a:off x="288038" y="6329811"/>
            <a:ext cx="4353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0" name="Google Shape;60;p11"/>
          <p:cNvSpPr txBox="1"/>
          <p:nvPr>
            <p:ph type="title"/>
          </p:nvPr>
        </p:nvSpPr>
        <p:spPr>
          <a:xfrm>
            <a:off x="65942" y="0"/>
            <a:ext cx="91602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1"/>
          <p:cNvSpPr txBox="1"/>
          <p:nvPr>
            <p:ph idx="3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Arial"/>
              <a:buNone/>
              <a:defRPr sz="1800">
                <a:solidFill>
                  <a:srgbClr val="99999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gleich">
  <p:cSld name="Vergleich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/>
          <p:nvPr>
            <p:ph idx="1" type="body"/>
          </p:nvPr>
        </p:nvSpPr>
        <p:spPr>
          <a:xfrm>
            <a:off x="533471" y="1583516"/>
            <a:ext cx="54648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320"/>
              <a:buFont typeface="Arial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88"/>
              <a:buFont typeface="Arial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64" name="Google Shape;64;p12"/>
          <p:cNvSpPr txBox="1"/>
          <p:nvPr>
            <p:ph idx="2" type="body"/>
          </p:nvPr>
        </p:nvSpPr>
        <p:spPr>
          <a:xfrm>
            <a:off x="533471" y="2582458"/>
            <a:ext cx="5464800" cy="36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0360" lvl="0" marL="4572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Char char="•"/>
              <a:defRPr/>
            </a:lvl1pPr>
            <a:lvl2pPr indent="-329183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Char char="•"/>
              <a:defRPr/>
            </a:lvl2pPr>
            <a:lvl3pPr indent="-318008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/>
            </a:lvl3pPr>
            <a:lvl4pPr indent="-306832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32"/>
              <a:buFont typeface="Arial"/>
              <a:buChar char="•"/>
              <a:defRPr/>
            </a:lvl4pPr>
            <a:lvl5pPr indent="-295656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" name="Google Shape;65;p12"/>
          <p:cNvSpPr txBox="1"/>
          <p:nvPr>
            <p:ph idx="3" type="body"/>
          </p:nvPr>
        </p:nvSpPr>
        <p:spPr>
          <a:xfrm>
            <a:off x="6195231" y="1583516"/>
            <a:ext cx="54648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320"/>
              <a:buFont typeface="Arial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88"/>
              <a:buFont typeface="Arial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66" name="Google Shape;66;p12"/>
          <p:cNvSpPr txBox="1"/>
          <p:nvPr>
            <p:ph idx="4" type="body"/>
          </p:nvPr>
        </p:nvSpPr>
        <p:spPr>
          <a:xfrm>
            <a:off x="6195231" y="2582458"/>
            <a:ext cx="5464800" cy="36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0360" lvl="0" marL="4572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Char char="•"/>
              <a:defRPr/>
            </a:lvl1pPr>
            <a:lvl2pPr indent="-329183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Char char="•"/>
              <a:defRPr/>
            </a:lvl2pPr>
            <a:lvl3pPr indent="-318008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/>
            </a:lvl3pPr>
            <a:lvl4pPr indent="-306832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32"/>
              <a:buFont typeface="Arial"/>
              <a:buChar char="•"/>
              <a:defRPr/>
            </a:lvl4pPr>
            <a:lvl5pPr indent="-295656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" name="Google Shape;67;p12"/>
          <p:cNvSpPr txBox="1"/>
          <p:nvPr>
            <p:ph idx="10" type="dt"/>
          </p:nvPr>
        </p:nvSpPr>
        <p:spPr>
          <a:xfrm>
            <a:off x="836421" y="6329811"/>
            <a:ext cx="13704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2"/>
          <p:cNvSpPr txBox="1"/>
          <p:nvPr>
            <p:ph idx="12" type="sldNum"/>
          </p:nvPr>
        </p:nvSpPr>
        <p:spPr>
          <a:xfrm>
            <a:off x="288038" y="6329811"/>
            <a:ext cx="4353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9" name="Google Shape;69;p12"/>
          <p:cNvSpPr txBox="1"/>
          <p:nvPr>
            <p:ph type="title"/>
          </p:nvPr>
        </p:nvSpPr>
        <p:spPr>
          <a:xfrm>
            <a:off x="65942" y="0"/>
            <a:ext cx="91602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Vergleich">
  <p:cSld name="1_Vergleich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/>
          <p:nvPr>
            <p:ph idx="2" type="pic"/>
          </p:nvPr>
        </p:nvSpPr>
        <p:spPr>
          <a:xfrm>
            <a:off x="6208570" y="2590007"/>
            <a:ext cx="5468400" cy="3605700"/>
          </a:xfrm>
          <a:prstGeom prst="round2DiagRect">
            <a:avLst>
              <a:gd fmla="val 0" name="adj1"/>
              <a:gd fmla="val 8317" name="adj2"/>
            </a:avLst>
          </a:prstGeom>
          <a:solidFill>
            <a:srgbClr val="FF99FF"/>
          </a:solidFill>
          <a:ln cap="flat" cmpd="sng" w="127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" name="Google Shape;72;p13"/>
          <p:cNvSpPr txBox="1"/>
          <p:nvPr>
            <p:ph idx="1" type="body"/>
          </p:nvPr>
        </p:nvSpPr>
        <p:spPr>
          <a:xfrm>
            <a:off x="533471" y="1583516"/>
            <a:ext cx="54648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320"/>
              <a:buFont typeface="Arial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88"/>
              <a:buFont typeface="Arial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73" name="Google Shape;73;p13"/>
          <p:cNvSpPr txBox="1"/>
          <p:nvPr>
            <p:ph idx="3" type="body"/>
          </p:nvPr>
        </p:nvSpPr>
        <p:spPr>
          <a:xfrm>
            <a:off x="533471" y="2582458"/>
            <a:ext cx="5464800" cy="36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0360" lvl="0" marL="4572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Char char="•"/>
              <a:defRPr/>
            </a:lvl1pPr>
            <a:lvl2pPr indent="-329183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Char char="•"/>
              <a:defRPr/>
            </a:lvl2pPr>
            <a:lvl3pPr indent="-318008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/>
            </a:lvl3pPr>
            <a:lvl4pPr indent="-306832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32"/>
              <a:buFont typeface="Arial"/>
              <a:buChar char="•"/>
              <a:defRPr/>
            </a:lvl4pPr>
            <a:lvl5pPr indent="-295656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" name="Google Shape;74;p13"/>
          <p:cNvSpPr txBox="1"/>
          <p:nvPr>
            <p:ph idx="4" type="body"/>
          </p:nvPr>
        </p:nvSpPr>
        <p:spPr>
          <a:xfrm>
            <a:off x="6195231" y="1583516"/>
            <a:ext cx="54648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320"/>
              <a:buFont typeface="Arial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88"/>
              <a:buFont typeface="Arial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75" name="Google Shape;75;p13"/>
          <p:cNvSpPr txBox="1"/>
          <p:nvPr>
            <p:ph idx="10" type="dt"/>
          </p:nvPr>
        </p:nvSpPr>
        <p:spPr>
          <a:xfrm>
            <a:off x="836421" y="6329811"/>
            <a:ext cx="13704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3"/>
          <p:cNvSpPr txBox="1"/>
          <p:nvPr>
            <p:ph idx="12" type="sldNum"/>
          </p:nvPr>
        </p:nvSpPr>
        <p:spPr>
          <a:xfrm>
            <a:off x="288038" y="6329811"/>
            <a:ext cx="4353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7" name="Google Shape;77;p13"/>
          <p:cNvSpPr txBox="1"/>
          <p:nvPr>
            <p:ph type="title"/>
          </p:nvPr>
        </p:nvSpPr>
        <p:spPr>
          <a:xfrm>
            <a:off x="65942" y="0"/>
            <a:ext cx="91602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1.png"/><Relationship Id="rId2" Type="http://schemas.openxmlformats.org/officeDocument/2006/relationships/image" Target="../media/image45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3.xml"/><Relationship Id="rId19" Type="http://schemas.openxmlformats.org/officeDocument/2006/relationships/theme" Target="../theme/theme2.xml"/><Relationship Id="rId6" Type="http://schemas.openxmlformats.org/officeDocument/2006/relationships/slideLayout" Target="../slideLayouts/slideLayout4.xml"/><Relationship Id="rId18" Type="http://schemas.openxmlformats.org/officeDocument/2006/relationships/slideLayout" Target="../slideLayouts/slideLayout16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/>
          <p:nvPr>
            <p:ph type="title"/>
          </p:nvPr>
        </p:nvSpPr>
        <p:spPr>
          <a:xfrm>
            <a:off x="65942" y="0"/>
            <a:ext cx="91602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5"/>
          <p:cNvSpPr txBox="1"/>
          <p:nvPr>
            <p:ph idx="1" type="body"/>
          </p:nvPr>
        </p:nvSpPr>
        <p:spPr>
          <a:xfrm>
            <a:off x="143950" y="835200"/>
            <a:ext cx="12049800" cy="51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0360" lvl="0" marL="45720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9183" lvl="1" marL="91440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8008" lvl="2" marL="137160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6832" lvl="3" marL="182880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32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5656" lvl="4" marL="228600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cxnSp>
        <p:nvCxnSpPr>
          <p:cNvPr id="12" name="Google Shape;12;p5"/>
          <p:cNvCxnSpPr/>
          <p:nvPr/>
        </p:nvCxnSpPr>
        <p:spPr>
          <a:xfrm>
            <a:off x="143951" y="6319881"/>
            <a:ext cx="11905800" cy="9900"/>
          </a:xfrm>
          <a:prstGeom prst="straightConnector1">
            <a:avLst/>
          </a:prstGeom>
          <a:noFill/>
          <a:ln cap="flat" cmpd="sng" w="12700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" name="Google Shape;13;p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0609459" y="100764"/>
            <a:ext cx="1440186" cy="66695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5"/>
          <p:cNvSpPr txBox="1"/>
          <p:nvPr>
            <p:ph idx="10" type="dt"/>
          </p:nvPr>
        </p:nvSpPr>
        <p:spPr>
          <a:xfrm>
            <a:off x="836421" y="6329811"/>
            <a:ext cx="13704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39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39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39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39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39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39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39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39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Google Shape;15;p5"/>
          <p:cNvSpPr txBox="1"/>
          <p:nvPr>
            <p:ph idx="12" type="sldNum"/>
          </p:nvPr>
        </p:nvSpPr>
        <p:spPr>
          <a:xfrm>
            <a:off x="288038" y="6329811"/>
            <a:ext cx="4353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" name="Google Shape;16;p5"/>
          <p:cNvSpPr txBox="1"/>
          <p:nvPr/>
        </p:nvSpPr>
        <p:spPr>
          <a:xfrm>
            <a:off x="2267405" y="6329811"/>
            <a:ext cx="49089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5"/>
          <p:cNvSpPr txBox="1"/>
          <p:nvPr/>
        </p:nvSpPr>
        <p:spPr>
          <a:xfrm>
            <a:off x="7341558" y="6329811"/>
            <a:ext cx="43272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Google Shape;18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609459" y="6337761"/>
            <a:ext cx="1370526" cy="457503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3973">
          <p15:clr>
            <a:srgbClr val="F26B43"/>
          </p15:clr>
        </p15:guide>
        <p15:guide id="2" orient="horz" pos="618">
          <p15:clr>
            <a:srgbClr val="F26B43"/>
          </p15:clr>
        </p15:guide>
        <p15:guide id="3" pos="608">
          <p15:clr>
            <a:srgbClr val="F26B43"/>
          </p15:clr>
        </p15:guide>
        <p15:guide id="4" orient="horz" pos="215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5.jpg"/><Relationship Id="rId4" Type="http://schemas.openxmlformats.org/officeDocument/2006/relationships/image" Target="../media/image3.jpg"/><Relationship Id="rId5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3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Relationship Id="rId4" Type="http://schemas.openxmlformats.org/officeDocument/2006/relationships/image" Target="../media/image92.png"/><Relationship Id="rId5" Type="http://schemas.openxmlformats.org/officeDocument/2006/relationships/image" Target="../media/image32.png"/><Relationship Id="rId6" Type="http://schemas.openxmlformats.org/officeDocument/2006/relationships/image" Target="../media/image58.png"/><Relationship Id="rId7" Type="http://schemas.openxmlformats.org/officeDocument/2006/relationships/image" Target="../media/image18.png"/><Relationship Id="rId8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Relationship Id="rId4" Type="http://schemas.openxmlformats.org/officeDocument/2006/relationships/image" Target="../media/image32.png"/><Relationship Id="rId5" Type="http://schemas.openxmlformats.org/officeDocument/2006/relationships/image" Target="../media/image18.png"/><Relationship Id="rId6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Relationship Id="rId4" Type="http://schemas.openxmlformats.org/officeDocument/2006/relationships/image" Target="../media/image20.png"/><Relationship Id="rId5" Type="http://schemas.openxmlformats.org/officeDocument/2006/relationships/image" Target="../media/image32.png"/><Relationship Id="rId6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Relationship Id="rId4" Type="http://schemas.openxmlformats.org/officeDocument/2006/relationships/image" Target="../media/image3.jpg"/><Relationship Id="rId5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3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30.png"/><Relationship Id="rId6" Type="http://schemas.openxmlformats.org/officeDocument/2006/relationships/image" Target="../media/image5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9.png"/><Relationship Id="rId4" Type="http://schemas.openxmlformats.org/officeDocument/2006/relationships/image" Target="../media/image42.png"/><Relationship Id="rId5" Type="http://schemas.openxmlformats.org/officeDocument/2006/relationships/image" Target="../media/image67.png"/><Relationship Id="rId6" Type="http://schemas.openxmlformats.org/officeDocument/2006/relationships/image" Target="../media/image29.png"/><Relationship Id="rId7" Type="http://schemas.openxmlformats.org/officeDocument/2006/relationships/image" Target="../media/image2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30.png"/><Relationship Id="rId6" Type="http://schemas.openxmlformats.org/officeDocument/2006/relationships/image" Target="../media/image11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9.png"/><Relationship Id="rId4" Type="http://schemas.openxmlformats.org/officeDocument/2006/relationships/image" Target="../media/image22.png"/><Relationship Id="rId5" Type="http://schemas.openxmlformats.org/officeDocument/2006/relationships/image" Target="../media/image68.png"/><Relationship Id="rId6" Type="http://schemas.openxmlformats.org/officeDocument/2006/relationships/image" Target="../media/image5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3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41.png"/><Relationship Id="rId5" Type="http://schemas.openxmlformats.org/officeDocument/2006/relationships/image" Target="../media/image2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30.png"/><Relationship Id="rId6" Type="http://schemas.openxmlformats.org/officeDocument/2006/relationships/image" Target="../media/image5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9.png"/><Relationship Id="rId4" Type="http://schemas.openxmlformats.org/officeDocument/2006/relationships/image" Target="../media/image6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30.png"/><Relationship Id="rId6" Type="http://schemas.openxmlformats.org/officeDocument/2006/relationships/image" Target="../media/image50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8.png"/><Relationship Id="rId4" Type="http://schemas.openxmlformats.org/officeDocument/2006/relationships/image" Target="../media/image3.jpg"/><Relationship Id="rId5" Type="http://schemas.openxmlformats.org/officeDocument/2006/relationships/image" Target="../media/image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6.png"/><Relationship Id="rId4" Type="http://schemas.openxmlformats.org/officeDocument/2006/relationships/image" Target="../media/image54.png"/><Relationship Id="rId5" Type="http://schemas.openxmlformats.org/officeDocument/2006/relationships/image" Target="../media/image8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3.jpg"/><Relationship Id="rId6" Type="http://schemas.openxmlformats.org/officeDocument/2006/relationships/image" Target="../media/image6.png"/><Relationship Id="rId7" Type="http://schemas.openxmlformats.org/officeDocument/2006/relationships/image" Target="../media/image1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8.png"/><Relationship Id="rId4" Type="http://schemas.openxmlformats.org/officeDocument/2006/relationships/image" Target="../media/image59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04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30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7.png"/><Relationship Id="rId4" Type="http://schemas.openxmlformats.org/officeDocument/2006/relationships/image" Target="../media/image92.png"/><Relationship Id="rId5" Type="http://schemas.openxmlformats.org/officeDocument/2006/relationships/image" Target="../media/image32.png"/><Relationship Id="rId6" Type="http://schemas.openxmlformats.org/officeDocument/2006/relationships/image" Target="../media/image18.png"/><Relationship Id="rId7" Type="http://schemas.openxmlformats.org/officeDocument/2006/relationships/image" Target="../media/image20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8.png"/><Relationship Id="rId4" Type="http://schemas.openxmlformats.org/officeDocument/2006/relationships/image" Target="../media/image3.jpg"/><Relationship Id="rId9" Type="http://schemas.openxmlformats.org/officeDocument/2006/relationships/image" Target="../media/image18.png"/><Relationship Id="rId5" Type="http://schemas.openxmlformats.org/officeDocument/2006/relationships/image" Target="../media/image4.png"/><Relationship Id="rId6" Type="http://schemas.openxmlformats.org/officeDocument/2006/relationships/image" Target="../media/image96.png"/><Relationship Id="rId7" Type="http://schemas.openxmlformats.org/officeDocument/2006/relationships/image" Target="../media/image90.png"/><Relationship Id="rId8" Type="http://schemas.openxmlformats.org/officeDocument/2006/relationships/image" Target="../media/image70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1.png"/><Relationship Id="rId4" Type="http://schemas.openxmlformats.org/officeDocument/2006/relationships/image" Target="../media/image76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79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75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hyperlink" Target="https://docs.amd.com/r/en-US/pg036_sem/ICAP-Interface" TargetMode="External"/><Relationship Id="rId4" Type="http://schemas.openxmlformats.org/officeDocument/2006/relationships/hyperlink" Target="https://docs.amd.com/v/u/en-US/xapp1231-partial-reconfig-hw-accelerator-vivado" TargetMode="External"/><Relationship Id="rId5" Type="http://schemas.openxmlformats.org/officeDocument/2006/relationships/hyperlink" Target="https://docs.amd.com/r/en-US/ug570-ultrascale-configuration/SelectMAP-Configuration-Interface" TargetMode="External"/><Relationship Id="rId6" Type="http://schemas.openxmlformats.org/officeDocument/2006/relationships/image" Target="../media/image73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3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png"/><Relationship Id="rId4" Type="http://schemas.openxmlformats.org/officeDocument/2006/relationships/image" Target="../media/image9.png"/><Relationship Id="rId5" Type="http://schemas.openxmlformats.org/officeDocument/2006/relationships/image" Target="../media/image18.png"/><Relationship Id="rId6" Type="http://schemas.openxmlformats.org/officeDocument/2006/relationships/image" Target="../media/image28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92.png"/><Relationship Id="rId4" Type="http://schemas.openxmlformats.org/officeDocument/2006/relationships/image" Target="../media/image20.png"/><Relationship Id="rId5" Type="http://schemas.openxmlformats.org/officeDocument/2006/relationships/image" Target="../media/image106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3.jpg"/><Relationship Id="rId6" Type="http://schemas.openxmlformats.org/officeDocument/2006/relationships/image" Target="../media/image86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97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hyperlink" Target="https://docs.amd.com/r/en-US/ug474_7Series_CLB/Control-Signals" TargetMode="External"/><Relationship Id="rId4" Type="http://schemas.openxmlformats.org/officeDocument/2006/relationships/hyperlink" Target="https://docs.amd.com/r/en-US/ug474_7Series_CLB/Control-Signals" TargetMode="Externa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2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80.png"/><Relationship Id="rId4" Type="http://schemas.openxmlformats.org/officeDocument/2006/relationships/image" Target="../media/image114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8.png"/><Relationship Id="rId4" Type="http://schemas.openxmlformats.org/officeDocument/2006/relationships/image" Target="../media/image3.jpg"/><Relationship Id="rId5" Type="http://schemas.openxmlformats.org/officeDocument/2006/relationships/image" Target="../media/image4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8.png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6" Type="http://schemas.openxmlformats.org/officeDocument/2006/relationships/image" Target="../media/image94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83.png"/><Relationship Id="rId4" Type="http://schemas.openxmlformats.org/officeDocument/2006/relationships/image" Target="../media/image123.png"/><Relationship Id="rId5" Type="http://schemas.openxmlformats.org/officeDocument/2006/relationships/image" Target="../media/image87.png"/><Relationship Id="rId6" Type="http://schemas.openxmlformats.org/officeDocument/2006/relationships/image" Target="../media/image102.png"/></Relationships>
</file>

<file path=ppt/slides/_rels/slide59.xml.rels><?xml version="1.0" encoding="UTF-8" standalone="yes"?><Relationships xmlns="http://schemas.openxmlformats.org/package/2006/relationships"><Relationship Id="rId11" Type="http://schemas.openxmlformats.org/officeDocument/2006/relationships/image" Target="../media/image102.png"/><Relationship Id="rId10" Type="http://schemas.openxmlformats.org/officeDocument/2006/relationships/image" Target="../media/image9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89.png"/><Relationship Id="rId4" Type="http://schemas.openxmlformats.org/officeDocument/2006/relationships/image" Target="../media/image98.png"/><Relationship Id="rId9" Type="http://schemas.openxmlformats.org/officeDocument/2006/relationships/image" Target="../media/image99.png"/><Relationship Id="rId5" Type="http://schemas.openxmlformats.org/officeDocument/2006/relationships/image" Target="../media/image113.png"/><Relationship Id="rId6" Type="http://schemas.openxmlformats.org/officeDocument/2006/relationships/image" Target="../media/image88.png"/><Relationship Id="rId7" Type="http://schemas.openxmlformats.org/officeDocument/2006/relationships/image" Target="../media/image83.png"/><Relationship Id="rId8" Type="http://schemas.openxmlformats.org/officeDocument/2006/relationships/image" Target="../media/image9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Relationship Id="rId4" Type="http://schemas.openxmlformats.org/officeDocument/2006/relationships/image" Target="../media/image13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83.png"/><Relationship Id="rId4" Type="http://schemas.openxmlformats.org/officeDocument/2006/relationships/image" Target="../media/image98.png"/><Relationship Id="rId5" Type="http://schemas.openxmlformats.org/officeDocument/2006/relationships/image" Target="../media/image103.png"/><Relationship Id="rId6" Type="http://schemas.openxmlformats.org/officeDocument/2006/relationships/image" Target="../media/image111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01.png"/><Relationship Id="rId4" Type="http://schemas.openxmlformats.org/officeDocument/2006/relationships/image" Target="../media/image117.png"/><Relationship Id="rId5" Type="http://schemas.openxmlformats.org/officeDocument/2006/relationships/image" Target="../media/image105.png"/><Relationship Id="rId6" Type="http://schemas.openxmlformats.org/officeDocument/2006/relationships/image" Target="../media/image110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12.png"/><Relationship Id="rId4" Type="http://schemas.openxmlformats.org/officeDocument/2006/relationships/image" Target="../media/image122.png"/><Relationship Id="rId5" Type="http://schemas.openxmlformats.org/officeDocument/2006/relationships/image" Target="../media/image115.png"/><Relationship Id="rId6" Type="http://schemas.openxmlformats.org/officeDocument/2006/relationships/image" Target="../media/image120.png"/><Relationship Id="rId7" Type="http://schemas.openxmlformats.org/officeDocument/2006/relationships/image" Target="../media/image116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19.png"/><Relationship Id="rId4" Type="http://schemas.openxmlformats.org/officeDocument/2006/relationships/image" Target="../media/image1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Relationship Id="rId4" Type="http://schemas.openxmlformats.org/officeDocument/2006/relationships/image" Target="../media/image26.png"/><Relationship Id="rId5" Type="http://schemas.openxmlformats.org/officeDocument/2006/relationships/image" Target="../media/image29.png"/><Relationship Id="rId6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6.png"/><Relationship Id="rId4" Type="http://schemas.openxmlformats.org/officeDocument/2006/relationships/image" Target="../media/image19.png"/><Relationship Id="rId5" Type="http://schemas.openxmlformats.org/officeDocument/2006/relationships/image" Target="../media/image22.png"/><Relationship Id="rId6" Type="http://schemas.openxmlformats.org/officeDocument/2006/relationships/image" Target="../media/image20.png"/><Relationship Id="rId7" Type="http://schemas.openxmlformats.org/officeDocument/2006/relationships/image" Target="../media/image44.png"/><Relationship Id="rId8" Type="http://schemas.openxmlformats.org/officeDocument/2006/relationships/image" Target="../media/image3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g3bfc2fb3d06_2_0" title="palladio_bauplan.jpg"/>
          <p:cNvPicPr preferRelativeResize="0"/>
          <p:nvPr/>
        </p:nvPicPr>
        <p:blipFill rotWithShape="1">
          <a:blip r:embed="rId3">
            <a:alphaModFix/>
          </a:blip>
          <a:srcRect b="0" l="26673" r="27637" t="0"/>
          <a:stretch/>
        </p:blipFill>
        <p:spPr>
          <a:xfrm>
            <a:off x="6610075" y="1600"/>
            <a:ext cx="3784448" cy="684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g3bfc2fb3d06_2_0" title="KIT-Bildwelt_Allgemein_Punkte_green_breit_Vorlage (1)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66100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g3bfc2fb3d06_2_0"/>
          <p:cNvSpPr txBox="1"/>
          <p:nvPr/>
        </p:nvSpPr>
        <p:spPr>
          <a:xfrm>
            <a:off x="526750" y="2821200"/>
            <a:ext cx="5705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KSETA Topical Courses </a:t>
            </a:r>
            <a:r>
              <a:rPr lang="en-US">
                <a:solidFill>
                  <a:schemeClr val="lt1"/>
                </a:solidFill>
              </a:rPr>
              <a:t>Mars</a:t>
            </a: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2026</a:t>
            </a:r>
            <a:r>
              <a:rPr lang="en-US">
                <a:solidFill>
                  <a:schemeClr val="lt1"/>
                </a:solidFill>
              </a:rPr>
              <a:t>- Day 2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IPE Team</a:t>
            </a: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: H. Krause, O. Manzhura, L. Scheller, A. Qamesh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g3bfc2fb3d06_2_0"/>
          <p:cNvSpPr txBox="1"/>
          <p:nvPr>
            <p:ph idx="1" type="body"/>
          </p:nvPr>
        </p:nvSpPr>
        <p:spPr>
          <a:xfrm>
            <a:off x="50877" y="1923325"/>
            <a:ext cx="6745200" cy="6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88"/>
              <a:buNone/>
            </a:pPr>
            <a:r>
              <a:rPr lang="en-US" sz="3000"/>
              <a:t>Advanced FPGA Course for KSETA</a:t>
            </a:r>
            <a:endParaRPr/>
          </a:p>
        </p:txBody>
      </p:sp>
      <p:sp>
        <p:nvSpPr>
          <p:cNvPr id="125" name="Google Shape;125;g3bfc2fb3d06_2_0"/>
          <p:cNvSpPr/>
          <p:nvPr/>
        </p:nvSpPr>
        <p:spPr>
          <a:xfrm rot="-5400000">
            <a:off x="7919650" y="2498250"/>
            <a:ext cx="6809100" cy="1837500"/>
          </a:xfrm>
          <a:prstGeom prst="rect">
            <a:avLst/>
          </a:prstGeom>
          <a:solidFill>
            <a:srgbClr val="1F2C4D"/>
          </a:solidFill>
          <a:ln cap="flat" cmpd="sng" w="31750">
            <a:solidFill>
              <a:srgbClr val="1F2C4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360000" spcFirstLastPara="1" rIns="10800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" name="Google Shape;126;g3bfc2fb3d06_2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61300" y="93450"/>
            <a:ext cx="1515450" cy="67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d28eecf035_1_117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/>
              <a:t>Combinational vs. Sequential Devices</a:t>
            </a:r>
            <a:endParaRPr/>
          </a:p>
        </p:txBody>
      </p:sp>
      <p:sp>
        <p:nvSpPr>
          <p:cNvPr id="279" name="Google Shape;279;g3d28eecf035_1_117"/>
          <p:cNvSpPr txBox="1"/>
          <p:nvPr>
            <p:ph idx="2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Sequential Timing Error: Signal Update Lag</a:t>
            </a:r>
            <a:endParaRPr/>
          </a:p>
        </p:txBody>
      </p:sp>
      <p:sp>
        <p:nvSpPr>
          <p:cNvPr id="280" name="Google Shape;280;g3d28eecf035_1_117"/>
          <p:cNvSpPr txBox="1"/>
          <p:nvPr/>
        </p:nvSpPr>
        <p:spPr>
          <a:xfrm>
            <a:off x="200475" y="737757"/>
            <a:ext cx="11850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In VHDL, signals within a process are updated only when the process </a:t>
            </a:r>
            <a:r>
              <a:rPr b="1" lang="en-US" sz="1600">
                <a:solidFill>
                  <a:schemeClr val="dk1"/>
                </a:solidFill>
              </a:rPr>
              <a:t>suspends</a:t>
            </a:r>
            <a:r>
              <a:rPr lang="en-US" sz="1600">
                <a:solidFill>
                  <a:schemeClr val="dk1"/>
                </a:solidFill>
              </a:rPr>
              <a:t> (reaches the </a:t>
            </a:r>
            <a:r>
              <a:rPr lang="en-US" sz="1600">
                <a:solidFill>
                  <a:srgbClr val="188038"/>
                </a:solidFill>
                <a:latin typeface="Roboto Mono"/>
                <a:ea typeface="Roboto Mono"/>
                <a:cs typeface="Roboto Mono"/>
                <a:sym typeface="Roboto Mono"/>
              </a:rPr>
              <a:t>end process</a:t>
            </a:r>
            <a:r>
              <a:rPr lang="en-US" sz="1600">
                <a:solidFill>
                  <a:schemeClr val="dk1"/>
                </a:solidFill>
              </a:rPr>
              <a:t> or a </a:t>
            </a:r>
            <a:r>
              <a:rPr lang="en-US" sz="1600">
                <a:solidFill>
                  <a:srgbClr val="188038"/>
                </a:solidFill>
                <a:latin typeface="Roboto Mono"/>
                <a:ea typeface="Roboto Mono"/>
                <a:cs typeface="Roboto Mono"/>
                <a:sym typeface="Roboto Mono"/>
              </a:rPr>
              <a:t>wait</a:t>
            </a:r>
            <a:r>
              <a:rPr lang="en-US" sz="1600">
                <a:solidFill>
                  <a:schemeClr val="dk1"/>
                </a:solidFill>
              </a:rPr>
              <a:t>). 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During the execution of the process, all signals retain their "old" values from the previous time step.</a:t>
            </a:r>
            <a:endParaRPr b="1" sz="1600">
              <a:solidFill>
                <a:srgbClr val="0F1114"/>
              </a:solidFill>
            </a:endParaRPr>
          </a:p>
        </p:txBody>
      </p:sp>
      <p:sp>
        <p:nvSpPr>
          <p:cNvPr id="281" name="Google Shape;281;g3d28eecf035_1_117"/>
          <p:cNvSpPr txBox="1"/>
          <p:nvPr/>
        </p:nvSpPr>
        <p:spPr>
          <a:xfrm>
            <a:off x="1910698" y="7056350"/>
            <a:ext cx="7983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F1114"/>
              </a:solidFill>
              <a:highlight>
                <a:srgbClr val="FFFFFF"/>
              </a:highlight>
            </a:endParaRPr>
          </a:p>
        </p:txBody>
      </p:sp>
      <p:sp>
        <p:nvSpPr>
          <p:cNvPr id="282" name="Google Shape;282;g3d28eecf035_1_117"/>
          <p:cNvSpPr txBox="1"/>
          <p:nvPr>
            <p:ph idx="12" type="sldNum"/>
          </p:nvPr>
        </p:nvSpPr>
        <p:spPr>
          <a:xfrm>
            <a:off x="288038" y="6329806"/>
            <a:ext cx="435300" cy="52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3" name="Google Shape;283;g3d28eecf035_1_117"/>
          <p:cNvSpPr txBox="1"/>
          <p:nvPr/>
        </p:nvSpPr>
        <p:spPr>
          <a:xfrm>
            <a:off x="1491500" y="1414850"/>
            <a:ext cx="84024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A972C7"/>
                </a:solidFill>
              </a:rPr>
              <a:t>process</a:t>
            </a:r>
            <a:r>
              <a:rPr lang="en-US"/>
              <a:t> (clk)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A972C7"/>
                </a:solidFill>
              </a:rPr>
              <a:t>begin</a:t>
            </a:r>
            <a:r>
              <a:rPr lang="en-US"/>
              <a:t> </a:t>
            </a:r>
            <a:endParaRPr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if rising_edge(clk) then </a:t>
            </a:r>
            <a:endParaRPr/>
          </a:p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 &lt;= D; 		</a:t>
            </a:r>
            <a:r>
              <a:rPr b="1" lang="en-US"/>
              <a:t>-- Schedules Q to become D </a:t>
            </a:r>
            <a:endParaRPr b="1"/>
          </a:p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QB &lt;= not Q; 	</a:t>
            </a:r>
            <a:r>
              <a:rPr b="1" lang="en-US">
                <a:solidFill>
                  <a:srgbClr val="CC0000"/>
                </a:solidFill>
              </a:rPr>
              <a:t>-- ERROR: Uses the OLD value of Q (from before this clock edge) </a:t>
            </a:r>
            <a:endParaRPr b="1">
              <a:solidFill>
                <a:srgbClr val="CC0000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end if;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A972C7"/>
                </a:solidFill>
              </a:rPr>
              <a:t>end process</a:t>
            </a:r>
            <a:r>
              <a:rPr lang="en-US">
                <a:solidFill>
                  <a:schemeClr val="dk1"/>
                </a:solidFill>
              </a:rPr>
              <a:t>;</a:t>
            </a:r>
            <a:endParaRPr/>
          </a:p>
        </p:txBody>
      </p:sp>
      <p:grpSp>
        <p:nvGrpSpPr>
          <p:cNvPr id="284" name="Google Shape;284;g3d28eecf035_1_117"/>
          <p:cNvGrpSpPr/>
          <p:nvPr/>
        </p:nvGrpSpPr>
        <p:grpSpPr>
          <a:xfrm>
            <a:off x="200475" y="3147500"/>
            <a:ext cx="9693575" cy="1332000"/>
            <a:chOff x="200475" y="3147500"/>
            <a:chExt cx="9693575" cy="1332000"/>
          </a:xfrm>
        </p:grpSpPr>
        <p:sp>
          <p:nvSpPr>
            <p:cNvPr id="285" name="Google Shape;285;g3d28eecf035_1_117"/>
            <p:cNvSpPr txBox="1"/>
            <p:nvPr/>
          </p:nvSpPr>
          <p:spPr>
            <a:xfrm>
              <a:off x="1497050" y="3147500"/>
              <a:ext cx="8397000" cy="133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>
                  <a:solidFill>
                    <a:schemeClr val="dk1"/>
                  </a:solidFill>
                </a:rPr>
                <a:t>What is actually happening?</a:t>
              </a:r>
              <a:endParaRPr b="1" sz="1600">
                <a:solidFill>
                  <a:schemeClr val="dk1"/>
                </a:solidFill>
              </a:endParaRPr>
            </a:p>
            <a:p>
              <a:pPr indent="-330200" lvl="0" marL="457200" rtl="0" algn="l">
                <a:lnSpc>
                  <a:spcPct val="115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AutoNum type="arabicPeriod"/>
              </a:pPr>
              <a:r>
                <a:rPr b="1" lang="en-US" sz="1600">
                  <a:solidFill>
                    <a:schemeClr val="dk1"/>
                  </a:solidFill>
                </a:rPr>
                <a:t>At Time T (Clock Edge):</a:t>
              </a:r>
              <a:r>
                <a:rPr lang="en-US" sz="1600">
                  <a:solidFill>
                    <a:schemeClr val="dk1"/>
                  </a:solidFill>
                </a:rPr>
                <a:t> The process wakes up.</a:t>
              </a:r>
              <a:endParaRPr sz="1600">
                <a:solidFill>
                  <a:srgbClr val="188038"/>
                </a:solidFill>
              </a:endParaRPr>
            </a:p>
            <a:p>
              <a:pPr indent="-3302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AutoNum type="arabicPeriod"/>
              </a:pPr>
              <a:r>
                <a:rPr b="1" lang="en-US" sz="1600">
                  <a:solidFill>
                    <a:schemeClr val="dk1"/>
                  </a:solidFill>
                </a:rPr>
                <a:t>At Time  T + δ :</a:t>
              </a:r>
              <a:r>
                <a:rPr lang="en-US" sz="1600">
                  <a:solidFill>
                    <a:schemeClr val="dk1"/>
                  </a:solidFill>
                </a:rPr>
                <a:t> Both </a:t>
              </a:r>
              <a:r>
                <a:rPr b="1" lang="en-US" sz="1600">
                  <a:solidFill>
                    <a:schemeClr val="dk1"/>
                  </a:solidFill>
                </a:rPr>
                <a:t>Q</a:t>
              </a:r>
              <a:r>
                <a:rPr lang="en-US" sz="1600">
                  <a:solidFill>
                    <a:schemeClr val="dk1"/>
                  </a:solidFill>
                </a:rPr>
                <a:t> and </a:t>
              </a:r>
              <a:r>
                <a:rPr b="1" lang="en-US" sz="1600">
                  <a:solidFill>
                    <a:schemeClr val="dk1"/>
                  </a:solidFill>
                </a:rPr>
                <a:t>QB </a:t>
              </a:r>
              <a:r>
                <a:rPr lang="en-US" sz="1600">
                  <a:solidFill>
                    <a:schemeClr val="dk1"/>
                  </a:solidFill>
                </a:rPr>
                <a:t>update simultaneously.</a:t>
              </a:r>
              <a:endParaRPr sz="1600">
                <a:solidFill>
                  <a:schemeClr val="dk1"/>
                </a:solidFill>
              </a:endParaRPr>
            </a:p>
            <a:p>
              <a:pPr indent="-330200" lvl="1" marL="9144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Char char="○"/>
              </a:pPr>
              <a:r>
                <a:rPr lang="en-US" sz="1600">
                  <a:solidFill>
                    <a:schemeClr val="dk1"/>
                  </a:solidFill>
                </a:rPr>
                <a:t>Result: </a:t>
              </a:r>
              <a:r>
                <a:rPr b="1" lang="en-US" sz="1600">
                  <a:solidFill>
                    <a:schemeClr val="dk1"/>
                  </a:solidFill>
                </a:rPr>
                <a:t>QB </a:t>
              </a:r>
              <a:r>
                <a:rPr lang="en-US" sz="1600">
                  <a:solidFill>
                    <a:schemeClr val="dk1"/>
                  </a:solidFill>
                </a:rPr>
                <a:t> is now the inverse of what </a:t>
              </a:r>
              <a:r>
                <a:rPr b="1" lang="en-US" sz="1600">
                  <a:solidFill>
                    <a:schemeClr val="dk1"/>
                  </a:solidFill>
                </a:rPr>
                <a:t>Q used to be</a:t>
              </a:r>
              <a:r>
                <a:rPr lang="en-US" sz="1600">
                  <a:solidFill>
                    <a:schemeClr val="dk1"/>
                  </a:solidFill>
                </a:rPr>
                <a:t>, not what it </a:t>
              </a:r>
              <a:r>
                <a:rPr b="1" lang="en-US" sz="1600">
                  <a:solidFill>
                    <a:schemeClr val="dk1"/>
                  </a:solidFill>
                </a:rPr>
                <a:t>just became</a:t>
              </a:r>
              <a:r>
                <a:rPr lang="en-US" sz="1600">
                  <a:solidFill>
                    <a:schemeClr val="dk1"/>
                  </a:solidFill>
                </a:rPr>
                <a:t>.</a:t>
              </a:r>
              <a:endParaRPr sz="1600">
                <a:solidFill>
                  <a:schemeClr val="dk1"/>
                </a:solidFill>
              </a:endParaRPr>
            </a:p>
          </p:txBody>
        </p:sp>
        <p:pic>
          <p:nvPicPr>
            <p:cNvPr id="286" name="Google Shape;286;g3d28eecf035_1_1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00475" y="3250932"/>
              <a:ext cx="1125138" cy="112513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7" name="Google Shape;287;g3d28eecf035_1_117"/>
          <p:cNvGrpSpPr/>
          <p:nvPr/>
        </p:nvGrpSpPr>
        <p:grpSpPr>
          <a:xfrm>
            <a:off x="288050" y="4579700"/>
            <a:ext cx="9794900" cy="1693200"/>
            <a:chOff x="288050" y="4579700"/>
            <a:chExt cx="9794900" cy="1693200"/>
          </a:xfrm>
        </p:grpSpPr>
        <p:sp>
          <p:nvSpPr>
            <p:cNvPr id="288" name="Google Shape;288;g3d28eecf035_1_117"/>
            <p:cNvSpPr/>
            <p:nvPr/>
          </p:nvSpPr>
          <p:spPr>
            <a:xfrm>
              <a:off x="1472050" y="4579700"/>
              <a:ext cx="8610900" cy="1693200"/>
            </a:xfrm>
            <a:prstGeom prst="rect">
              <a:avLst/>
            </a:prstGeom>
            <a:solidFill>
              <a:srgbClr val="EFEFE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>
                  <a:solidFill>
                    <a:srgbClr val="A972C7"/>
                  </a:solidFill>
                </a:rPr>
                <a:t>process</a:t>
              </a:r>
              <a:r>
                <a:rPr lang="en-US">
                  <a:solidFill>
                    <a:schemeClr val="dk1"/>
                  </a:solidFill>
                </a:rPr>
                <a:t> (clk) </a:t>
              </a:r>
              <a:endParaRPr>
                <a:solidFill>
                  <a:schemeClr val="dk1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>
                  <a:solidFill>
                    <a:srgbClr val="A972C7"/>
                  </a:solidFill>
                </a:rPr>
                <a:t>begin</a:t>
              </a:r>
              <a:r>
                <a:rPr lang="en-US">
                  <a:solidFill>
                    <a:schemeClr val="dk1"/>
                  </a:solidFill>
                </a:rPr>
                <a:t> </a:t>
              </a:r>
              <a:endParaRPr>
                <a:solidFill>
                  <a:schemeClr val="dk1"/>
                </a:solidFill>
              </a:endParaRPr>
            </a:p>
            <a:p>
              <a:pPr indent="45720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>
                  <a:solidFill>
                    <a:schemeClr val="dk1"/>
                  </a:solidFill>
                </a:rPr>
                <a:t>if rising_edge(clk) then </a:t>
              </a:r>
              <a:endParaRPr>
                <a:solidFill>
                  <a:schemeClr val="dk1"/>
                </a:solidFill>
              </a:endParaRPr>
            </a:p>
            <a:p>
              <a:pPr indent="457200" lvl="0" marL="45720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>
                  <a:solidFill>
                    <a:schemeClr val="dk1"/>
                  </a:solidFill>
                </a:rPr>
                <a:t>Q &lt;= D; </a:t>
              </a:r>
              <a:endParaRPr>
                <a:solidFill>
                  <a:schemeClr val="dk1"/>
                </a:solidFill>
              </a:endParaRPr>
            </a:p>
            <a:p>
              <a:pPr indent="457200" lvl="0" marL="45720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>
                  <a:solidFill>
                    <a:schemeClr val="dk1"/>
                  </a:solidFill>
                </a:rPr>
                <a:t>QB &lt;= not D; </a:t>
              </a:r>
              <a:r>
                <a:rPr b="1" lang="en-US">
                  <a:solidFill>
                    <a:srgbClr val="188038"/>
                  </a:solidFill>
                </a:rPr>
                <a:t>-- Both update to reflect the new state of D</a:t>
              </a:r>
              <a:endParaRPr b="1">
                <a:solidFill>
                  <a:srgbClr val="188038"/>
                </a:solidFill>
              </a:endParaRPr>
            </a:p>
            <a:p>
              <a:pPr indent="45720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>
                  <a:solidFill>
                    <a:schemeClr val="dk1"/>
                  </a:solidFill>
                </a:rPr>
                <a:t>end if; </a:t>
              </a:r>
              <a:endParaRPr>
                <a:solidFill>
                  <a:schemeClr val="dk1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A972C7"/>
                  </a:solidFill>
                </a:rPr>
                <a:t>end process</a:t>
              </a:r>
              <a:r>
                <a:rPr lang="en-US">
                  <a:solidFill>
                    <a:schemeClr val="dk1"/>
                  </a:solidFill>
                </a:rPr>
                <a:t>;</a:t>
              </a:r>
              <a:endParaRPr/>
            </a:p>
          </p:txBody>
        </p:sp>
        <p:pic>
          <p:nvPicPr>
            <p:cNvPr id="289" name="Google Shape;289;g3d28eecf035_1_117"/>
            <p:cNvPicPr preferRelativeResize="0"/>
            <p:nvPr/>
          </p:nvPicPr>
          <p:blipFill rotWithShape="1">
            <a:blip r:embed="rId4">
              <a:alphaModFix/>
            </a:blip>
            <a:srcRect b="-18906" l="-3339" r="-3328" t="0"/>
            <a:stretch/>
          </p:blipFill>
          <p:spPr>
            <a:xfrm>
              <a:off x="288050" y="4870025"/>
              <a:ext cx="929400" cy="9288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g3d28eecf035_1_132"/>
          <p:cNvPicPr preferRelativeResize="0"/>
          <p:nvPr/>
        </p:nvPicPr>
        <p:blipFill rotWithShape="1">
          <a:blip r:embed="rId3">
            <a:alphaModFix/>
          </a:blip>
          <a:srcRect b="0" l="90704" r="0" t="24294"/>
          <a:stretch/>
        </p:blipFill>
        <p:spPr>
          <a:xfrm>
            <a:off x="275" y="0"/>
            <a:ext cx="12193574" cy="3279076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g3d28eecf035_1_132"/>
          <p:cNvSpPr txBox="1"/>
          <p:nvPr>
            <p:ph idx="1" type="body"/>
          </p:nvPr>
        </p:nvSpPr>
        <p:spPr>
          <a:xfrm>
            <a:off x="729025" y="1923325"/>
            <a:ext cx="10836300" cy="135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lt1"/>
                </a:solidFill>
              </a:rPr>
              <a:t>Exercise Time</a:t>
            </a:r>
            <a:endParaRPr b="0" i="1" sz="3100">
              <a:solidFill>
                <a:schemeClr val="accent1"/>
              </a:solidFill>
            </a:endParaRPr>
          </a:p>
          <a:p>
            <a:pPr indent="457200" lvl="0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>
                <a:solidFill>
                  <a:schemeClr val="accent1"/>
                </a:solidFill>
              </a:rPr>
              <a:t>Now it’s your turn!</a:t>
            </a:r>
            <a:endParaRPr b="0" i="1" sz="3100">
              <a:solidFill>
                <a:schemeClr val="accent1"/>
              </a:solidFill>
            </a:endParaRPr>
          </a:p>
        </p:txBody>
      </p:sp>
      <p:pic>
        <p:nvPicPr>
          <p:cNvPr id="296" name="Google Shape;296;g3d28eecf035_1_132"/>
          <p:cNvPicPr preferRelativeResize="0"/>
          <p:nvPr/>
        </p:nvPicPr>
        <p:blipFill rotWithShape="1">
          <a:blip r:embed="rId3">
            <a:alphaModFix/>
          </a:blip>
          <a:srcRect b="0" l="90704" r="0" t="24294"/>
          <a:stretch/>
        </p:blipFill>
        <p:spPr>
          <a:xfrm rot="5400000">
            <a:off x="6041750" y="-342180"/>
            <a:ext cx="210849" cy="89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g3d28eecf035_1_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61300" y="93450"/>
            <a:ext cx="1515450" cy="6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g3d28eecf035_1_132" title="Screenshot_2025-12-05_06-37-58-removebg-preview.png"/>
          <p:cNvPicPr preferRelativeResize="0"/>
          <p:nvPr/>
        </p:nvPicPr>
        <p:blipFill rotWithShape="1">
          <a:blip r:embed="rId5">
            <a:alphaModFix/>
          </a:blip>
          <a:srcRect b="40512" l="23582" r="20918" t="0"/>
          <a:stretch/>
        </p:blipFill>
        <p:spPr>
          <a:xfrm>
            <a:off x="5833" y="-2250"/>
            <a:ext cx="1979426" cy="196665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g3d28eecf035_1_132"/>
          <p:cNvSpPr txBox="1"/>
          <p:nvPr/>
        </p:nvSpPr>
        <p:spPr>
          <a:xfrm>
            <a:off x="275" y="3279075"/>
            <a:ext cx="60987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1B2B3A"/>
                </a:solidFill>
              </a:rPr>
              <a:t>Combinational vs. Sequential Devices</a:t>
            </a:r>
            <a:endParaRPr b="1" sz="1600">
              <a:solidFill>
                <a:srgbClr val="1B2B3A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2"/>
                </a:solidFill>
              </a:rPr>
              <a:t>Exercise 3.1: Ring Counter Implementation</a:t>
            </a:r>
            <a:endParaRPr b="1" sz="1600">
              <a:solidFill>
                <a:schemeClr val="dk2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600">
                <a:solidFill>
                  <a:schemeClr val="dk2"/>
                </a:solidFill>
              </a:rPr>
              <a:t>Exercise 3.2: If-elsif-else vs. Case</a:t>
            </a:r>
            <a:endParaRPr b="1" sz="1600">
              <a:solidFill>
                <a:schemeClr val="dk2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600">
                <a:solidFill>
                  <a:schemeClr val="dk2"/>
                </a:solidFill>
              </a:rPr>
              <a:t>Exercise 3.3: Latches vs. Flip-Flops</a:t>
            </a:r>
            <a:endParaRPr b="1" sz="1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d28eecf035_1_141"/>
          <p:cNvSpPr txBox="1"/>
          <p:nvPr>
            <p:ph idx="1" type="body"/>
          </p:nvPr>
        </p:nvSpPr>
        <p:spPr>
          <a:xfrm>
            <a:off x="185848" y="1906916"/>
            <a:ext cx="11995500" cy="280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2"/>
                </a:solidFill>
              </a:rPr>
              <a:t>3.1 Ring Counter Implementation</a:t>
            </a:r>
            <a:endParaRPr sz="16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600"/>
              <a:t>You are provided with three Ring Counter Architectures</a:t>
            </a:r>
            <a:endParaRPr sz="16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45720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45720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45720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spcBef>
                <a:spcPts val="360"/>
              </a:spcBef>
              <a:spcAft>
                <a:spcPts val="0"/>
              </a:spcAft>
              <a:buSzPts val="1600"/>
              <a:buAutoNum type="arabicPeriod"/>
            </a:pPr>
            <a:r>
              <a:rPr lang="en-US" sz="1600"/>
              <a:t>Have a look at each implementation and note the differences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US" sz="1600"/>
              <a:t>      Synthesis the design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US" sz="1600"/>
              <a:t>Check the resources needed for each implementation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US" sz="1600"/>
              <a:t>Which one would you choose for your design</a:t>
            </a:r>
            <a:endParaRPr sz="1600"/>
          </a:p>
        </p:txBody>
      </p:sp>
      <p:sp>
        <p:nvSpPr>
          <p:cNvPr id="306" name="Google Shape;306;g3d28eecf035_1_141"/>
          <p:cNvSpPr txBox="1"/>
          <p:nvPr>
            <p:ph idx="12" type="sldNum"/>
          </p:nvPr>
        </p:nvSpPr>
        <p:spPr>
          <a:xfrm>
            <a:off x="288038" y="6329806"/>
            <a:ext cx="435300" cy="52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7" name="Google Shape;307;g3d28eecf035_1_141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/>
              <a:t>Combinational vs. Sequential Devices</a:t>
            </a:r>
            <a:endParaRPr/>
          </a:p>
        </p:txBody>
      </p:sp>
      <p:sp>
        <p:nvSpPr>
          <p:cNvPr id="308" name="Google Shape;308;g3d28eecf035_1_141"/>
          <p:cNvSpPr txBox="1"/>
          <p:nvPr>
            <p:ph idx="2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Exercise Time</a:t>
            </a:r>
            <a:endParaRPr/>
          </a:p>
        </p:txBody>
      </p:sp>
      <p:sp>
        <p:nvSpPr>
          <p:cNvPr id="309" name="Google Shape;309;g3d28eecf035_1_141"/>
          <p:cNvSpPr/>
          <p:nvPr/>
        </p:nvSpPr>
        <p:spPr>
          <a:xfrm>
            <a:off x="1947435" y="2476266"/>
            <a:ext cx="2430600" cy="406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188038"/>
                </a:solidFill>
                <a:latin typeface="Roboto Mono"/>
                <a:ea typeface="Roboto Mono"/>
                <a:cs typeface="Roboto Mono"/>
                <a:sym typeface="Roboto Mono"/>
              </a:rPr>
              <a:t>ex31a_ring_edgedet.vhd</a:t>
            </a:r>
            <a:endParaRPr/>
          </a:p>
        </p:txBody>
      </p:sp>
      <p:sp>
        <p:nvSpPr>
          <p:cNvPr id="310" name="Google Shape;310;g3d28eecf035_1_141"/>
          <p:cNvSpPr/>
          <p:nvPr/>
        </p:nvSpPr>
        <p:spPr>
          <a:xfrm>
            <a:off x="4476685" y="2476266"/>
            <a:ext cx="2180700" cy="406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188038"/>
                </a:solidFill>
                <a:latin typeface="Roboto Mono"/>
                <a:ea typeface="Roboto Mono"/>
                <a:cs typeface="Roboto Mono"/>
                <a:sym typeface="Roboto Mono"/>
              </a:rPr>
              <a:t>ex31b_ring_overflow.vhd</a:t>
            </a:r>
            <a:endParaRPr/>
          </a:p>
        </p:txBody>
      </p:sp>
      <p:sp>
        <p:nvSpPr>
          <p:cNvPr id="311" name="Google Shape;311;g3d28eecf035_1_141"/>
          <p:cNvSpPr/>
          <p:nvPr/>
        </p:nvSpPr>
        <p:spPr>
          <a:xfrm>
            <a:off x="6726810" y="2476266"/>
            <a:ext cx="2277000" cy="406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188038"/>
                </a:solidFill>
                <a:latin typeface="Roboto Mono"/>
                <a:ea typeface="Roboto Mono"/>
                <a:cs typeface="Roboto Mono"/>
                <a:sym typeface="Roboto Mono"/>
              </a:rPr>
              <a:t>ex31c_ring_msbreset.vhd </a:t>
            </a:r>
            <a:endParaRPr/>
          </a:p>
        </p:txBody>
      </p:sp>
      <p:pic>
        <p:nvPicPr>
          <p:cNvPr id="312" name="Google Shape;312;g3d28eecf035_1_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309" y="3972075"/>
            <a:ext cx="237775" cy="23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g3d28eecf035_1_141" title="pngwing.co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760" y="852026"/>
            <a:ext cx="435300" cy="435284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g3d28eecf035_1_141"/>
          <p:cNvSpPr txBox="1"/>
          <p:nvPr/>
        </p:nvSpPr>
        <p:spPr>
          <a:xfrm>
            <a:off x="931260" y="1331225"/>
            <a:ext cx="5146200" cy="4311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600">
                <a:solidFill>
                  <a:srgbClr val="4E4E4E"/>
                </a:solidFill>
                <a:latin typeface="Calibri"/>
                <a:ea typeface="Calibri"/>
                <a:cs typeface="Calibri"/>
                <a:sym typeface="Calibri"/>
              </a:rPr>
              <a:t>source scripts/ex3-combinational-vs-sequential-exercise.tcl</a:t>
            </a:r>
            <a:endParaRPr i="1" sz="1600">
              <a:solidFill>
                <a:srgbClr val="4E4E4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g3d28eecf035_1_141"/>
          <p:cNvSpPr txBox="1"/>
          <p:nvPr/>
        </p:nvSpPr>
        <p:spPr>
          <a:xfrm>
            <a:off x="651585" y="852025"/>
            <a:ext cx="2776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dk1"/>
                </a:solidFill>
              </a:rPr>
              <a:t>Execute the Command</a:t>
            </a:r>
            <a:endParaRPr sz="1700">
              <a:solidFill>
                <a:schemeClr val="dk1"/>
              </a:solidFill>
            </a:endParaRPr>
          </a:p>
        </p:txBody>
      </p:sp>
      <p:grpSp>
        <p:nvGrpSpPr>
          <p:cNvPr id="316" name="Google Shape;316;g3d28eecf035_1_141"/>
          <p:cNvGrpSpPr/>
          <p:nvPr/>
        </p:nvGrpSpPr>
        <p:grpSpPr>
          <a:xfrm>
            <a:off x="2785772" y="2914549"/>
            <a:ext cx="5456499" cy="770784"/>
            <a:chOff x="2698962" y="2914549"/>
            <a:chExt cx="5456499" cy="770784"/>
          </a:xfrm>
        </p:grpSpPr>
        <p:pic>
          <p:nvPicPr>
            <p:cNvPr id="317" name="Google Shape;317;g3d28eecf035_1_14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401536" y="2931407"/>
              <a:ext cx="753925" cy="753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8" name="Google Shape;318;g3d28eecf035_1_14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131249" y="2914549"/>
              <a:ext cx="753925" cy="753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9" name="Google Shape;319;g3d28eecf035_1_14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698962" y="2931400"/>
              <a:ext cx="753925" cy="7539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0" name="Google Shape;320;g3d28eecf035_1_141"/>
          <p:cNvGrpSpPr/>
          <p:nvPr/>
        </p:nvGrpSpPr>
        <p:grpSpPr>
          <a:xfrm>
            <a:off x="374858" y="4910484"/>
            <a:ext cx="10184227" cy="1012950"/>
            <a:chOff x="288048" y="4910484"/>
            <a:chExt cx="10184227" cy="1012950"/>
          </a:xfrm>
        </p:grpSpPr>
        <p:sp>
          <p:nvSpPr>
            <p:cNvPr id="321" name="Google Shape;321;g3d28eecf035_1_141"/>
            <p:cNvSpPr/>
            <p:nvPr/>
          </p:nvSpPr>
          <p:spPr>
            <a:xfrm>
              <a:off x="288048" y="4951433"/>
              <a:ext cx="930900" cy="9720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22" name="Google Shape;322;g3d28eecf035_1_141"/>
            <p:cNvPicPr preferRelativeResize="0"/>
            <p:nvPr/>
          </p:nvPicPr>
          <p:blipFill rotWithShape="1">
            <a:blip r:embed="rId8">
              <a:alphaModFix/>
            </a:blip>
            <a:srcRect b="-18906" l="-3339" r="-3328" t="0"/>
            <a:stretch/>
          </p:blipFill>
          <p:spPr>
            <a:xfrm>
              <a:off x="336950" y="4910484"/>
              <a:ext cx="833100" cy="9288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323" name="Google Shape;323;g3d28eecf035_1_141"/>
            <p:cNvSpPr/>
            <p:nvPr/>
          </p:nvSpPr>
          <p:spPr>
            <a:xfrm>
              <a:off x="1312075" y="4997925"/>
              <a:ext cx="9160200" cy="753900"/>
            </a:xfrm>
            <a:prstGeom prst="roundRect">
              <a:avLst>
                <a:gd fmla="val 0" name="adj"/>
              </a:avLst>
            </a:prstGeom>
            <a:solidFill>
              <a:srgbClr val="F3F3F3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-342900" lvl="0" marL="45720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F1114"/>
                </a:buClr>
                <a:buSzPts val="1800"/>
                <a:buChar char="●"/>
              </a:pPr>
              <a:r>
                <a:rPr lang="en-US" sz="1800">
                  <a:solidFill>
                    <a:srgbClr val="0F1114"/>
                  </a:solidFill>
                </a:rPr>
                <a:t>Modular decomposition produces smaller, faster, and more debuggable hardware</a:t>
              </a:r>
              <a:endParaRPr sz="1800">
                <a:solidFill>
                  <a:srgbClr val="0F1114"/>
                </a:solidFill>
              </a:endParaRPr>
            </a:p>
            <a:p>
              <a:pPr indent="-342900" lvl="0" marL="45720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F1114"/>
                </a:buClr>
                <a:buSzPts val="1800"/>
                <a:buChar char="●"/>
              </a:pPr>
              <a:r>
                <a:rPr lang="en-US" sz="1800">
                  <a:solidFill>
                    <a:srgbClr val="0F1114"/>
                  </a:solidFill>
                </a:rPr>
                <a:t>Functional correctness alone is not enough for a good design.</a:t>
              </a:r>
              <a:endParaRPr sz="1800">
                <a:solidFill>
                  <a:srgbClr val="0F1114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3d28eecf035_1_164"/>
          <p:cNvSpPr txBox="1"/>
          <p:nvPr>
            <p:ph idx="1" type="body"/>
          </p:nvPr>
        </p:nvSpPr>
        <p:spPr>
          <a:xfrm>
            <a:off x="190970" y="905116"/>
            <a:ext cx="11995500" cy="280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2"/>
                </a:solidFill>
              </a:rPr>
              <a:t>3.2 If–Elsif–Else  vs  Case</a:t>
            </a:r>
            <a:endParaRPr sz="16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600"/>
              <a:t>You are provided with two Multiplexer Architectures</a:t>
            </a:r>
            <a:endParaRPr sz="16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45720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45720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45720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spcBef>
                <a:spcPts val="360"/>
              </a:spcBef>
              <a:spcAft>
                <a:spcPts val="0"/>
              </a:spcAft>
              <a:buSzPts val="1600"/>
              <a:buAutoNum type="arabicPeriod"/>
            </a:pPr>
            <a:r>
              <a:rPr lang="en-US" sz="1600"/>
              <a:t>Have a look at each implementation and note the differences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US" sz="1600"/>
              <a:t>      have a look at the elaborated design then synthesis the design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US" sz="1600"/>
              <a:t>Check the resources needed for each implementation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US" sz="1600"/>
              <a:t>Which one would you choose for your design</a:t>
            </a:r>
            <a:endParaRPr sz="1600"/>
          </a:p>
        </p:txBody>
      </p:sp>
      <p:sp>
        <p:nvSpPr>
          <p:cNvPr id="330" name="Google Shape;330;g3d28eecf035_1_164"/>
          <p:cNvSpPr txBox="1"/>
          <p:nvPr>
            <p:ph idx="12" type="sldNum"/>
          </p:nvPr>
        </p:nvSpPr>
        <p:spPr>
          <a:xfrm>
            <a:off x="288038" y="6329806"/>
            <a:ext cx="435300" cy="52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1" name="Google Shape;331;g3d28eecf035_1_164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/>
              <a:t>Combinational vs. Sequential Devices</a:t>
            </a:r>
            <a:endParaRPr/>
          </a:p>
        </p:txBody>
      </p:sp>
      <p:sp>
        <p:nvSpPr>
          <p:cNvPr id="332" name="Google Shape;332;g3d28eecf035_1_164"/>
          <p:cNvSpPr txBox="1"/>
          <p:nvPr>
            <p:ph idx="2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Exercise Time</a:t>
            </a:r>
            <a:endParaRPr/>
          </a:p>
        </p:txBody>
      </p:sp>
      <p:sp>
        <p:nvSpPr>
          <p:cNvPr id="333" name="Google Shape;333;g3d28eecf035_1_164"/>
          <p:cNvSpPr/>
          <p:nvPr/>
        </p:nvSpPr>
        <p:spPr>
          <a:xfrm>
            <a:off x="1952557" y="1474466"/>
            <a:ext cx="2430600" cy="406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188038"/>
                </a:solidFill>
                <a:latin typeface="Roboto Mono"/>
                <a:ea typeface="Roboto Mono"/>
                <a:cs typeface="Roboto Mono"/>
                <a:sym typeface="Roboto Mono"/>
              </a:rPr>
              <a:t>ex32a_mux_if.vhd</a:t>
            </a:r>
            <a:endParaRPr/>
          </a:p>
        </p:txBody>
      </p:sp>
      <p:sp>
        <p:nvSpPr>
          <p:cNvPr id="334" name="Google Shape;334;g3d28eecf035_1_164"/>
          <p:cNvSpPr/>
          <p:nvPr/>
        </p:nvSpPr>
        <p:spPr>
          <a:xfrm>
            <a:off x="4481807" y="1474466"/>
            <a:ext cx="2180700" cy="406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188038"/>
                </a:solidFill>
                <a:latin typeface="Roboto Mono"/>
                <a:ea typeface="Roboto Mono"/>
                <a:cs typeface="Roboto Mono"/>
                <a:sym typeface="Roboto Mono"/>
              </a:rPr>
              <a:t>ex32b_mux_case.vhd</a:t>
            </a:r>
            <a:endParaRPr/>
          </a:p>
        </p:txBody>
      </p:sp>
      <p:pic>
        <p:nvPicPr>
          <p:cNvPr id="335" name="Google Shape;335;g3d28eecf035_1_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431" y="2970275"/>
            <a:ext cx="237775" cy="236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6" name="Google Shape;336;g3d28eecf035_1_164"/>
          <p:cNvGrpSpPr/>
          <p:nvPr/>
        </p:nvGrpSpPr>
        <p:grpSpPr>
          <a:xfrm>
            <a:off x="2686162" y="1929620"/>
            <a:ext cx="3277770" cy="753925"/>
            <a:chOff x="2594230" y="2931420"/>
            <a:chExt cx="3277770" cy="753925"/>
          </a:xfrm>
        </p:grpSpPr>
        <p:pic>
          <p:nvPicPr>
            <p:cNvPr id="337" name="Google Shape;337;g3d28eecf035_1_16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594230" y="2931420"/>
              <a:ext cx="753925" cy="753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8" name="Google Shape;338;g3d28eecf035_1_16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133800" y="2931425"/>
              <a:ext cx="738200" cy="738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9" name="Google Shape;339;g3d28eecf035_1_164"/>
          <p:cNvGrpSpPr/>
          <p:nvPr/>
        </p:nvGrpSpPr>
        <p:grpSpPr>
          <a:xfrm>
            <a:off x="379980" y="3949633"/>
            <a:ext cx="11644327" cy="1926892"/>
            <a:chOff x="288048" y="4951433"/>
            <a:chExt cx="11644327" cy="1926892"/>
          </a:xfrm>
        </p:grpSpPr>
        <p:sp>
          <p:nvSpPr>
            <p:cNvPr id="340" name="Google Shape;340;g3d28eecf035_1_164"/>
            <p:cNvSpPr/>
            <p:nvPr/>
          </p:nvSpPr>
          <p:spPr>
            <a:xfrm>
              <a:off x="288048" y="4951433"/>
              <a:ext cx="930900" cy="9720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41" name="Google Shape;341;g3d28eecf035_1_164"/>
            <p:cNvPicPr preferRelativeResize="0"/>
            <p:nvPr/>
          </p:nvPicPr>
          <p:blipFill rotWithShape="1">
            <a:blip r:embed="rId6">
              <a:alphaModFix/>
            </a:blip>
            <a:srcRect b="-18906" l="-3339" r="-3328" t="0"/>
            <a:stretch/>
          </p:blipFill>
          <p:spPr>
            <a:xfrm>
              <a:off x="374800" y="4991109"/>
              <a:ext cx="833100" cy="9288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342" name="Google Shape;342;g3d28eecf035_1_164"/>
            <p:cNvSpPr/>
            <p:nvPr/>
          </p:nvSpPr>
          <p:spPr>
            <a:xfrm>
              <a:off x="1312075" y="4997925"/>
              <a:ext cx="10620300" cy="1880400"/>
            </a:xfrm>
            <a:prstGeom prst="roundRect">
              <a:avLst>
                <a:gd fmla="val 0" name="adj"/>
              </a:avLst>
            </a:prstGeom>
            <a:solidFill>
              <a:srgbClr val="F3F3F3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-342900" lvl="0" marL="45720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F1114"/>
                </a:buClr>
                <a:buSzPts val="1800"/>
                <a:buChar char="●"/>
              </a:pPr>
              <a:r>
                <a:rPr lang="en-US" sz="1800">
                  <a:solidFill>
                    <a:srgbClr val="0F1114"/>
                  </a:solidFill>
                </a:rPr>
                <a:t>Both constructs produce identical synthesis resources for a 4-to-1 mux.</a:t>
              </a:r>
              <a:endParaRPr sz="1800">
                <a:solidFill>
                  <a:srgbClr val="0F1114"/>
                </a:solidFill>
              </a:endParaRPr>
            </a:p>
            <a:p>
              <a:pPr indent="-342900" lvl="0" marL="45720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F1114"/>
                </a:buClr>
                <a:buSzPts val="1800"/>
                <a:buChar char="●"/>
              </a:pPr>
              <a:r>
                <a:rPr lang="en-US" sz="1800">
                  <a:solidFill>
                    <a:srgbClr val="0F1114"/>
                  </a:solidFill>
                </a:rPr>
                <a:t> </a:t>
              </a:r>
              <a:r>
                <a:rPr b="1" lang="en-US" sz="1800">
                  <a:solidFill>
                    <a:srgbClr val="0F1114"/>
                  </a:solidFill>
                </a:rPr>
                <a:t>if--elsif--else</a:t>
              </a:r>
              <a:r>
                <a:rPr lang="en-US" sz="1800">
                  <a:solidFill>
                    <a:srgbClr val="0F1114"/>
                  </a:solidFill>
                </a:rPr>
                <a:t> statements create priority logic and long cascaded multiplexer chains, while case statements allow </a:t>
              </a:r>
              <a:r>
                <a:rPr lang="en-US" sz="1800" u="sng">
                  <a:solidFill>
                    <a:srgbClr val="0F1114"/>
                  </a:solidFill>
                </a:rPr>
                <a:t>balanced, parallel implementations</a:t>
              </a:r>
              <a:r>
                <a:rPr lang="en-US" sz="1800">
                  <a:solidFill>
                    <a:srgbClr val="0F1114"/>
                  </a:solidFill>
                </a:rPr>
                <a:t>.</a:t>
              </a:r>
              <a:endParaRPr sz="1800">
                <a:solidFill>
                  <a:srgbClr val="0F1114"/>
                </a:solidFill>
              </a:endParaRPr>
            </a:p>
            <a:p>
              <a:pPr indent="-342900" lvl="0" marL="45720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F1114"/>
                </a:buClr>
                <a:buSzPts val="1800"/>
                <a:buChar char="●"/>
              </a:pPr>
              <a:r>
                <a:rPr lang="en-US" sz="1800">
                  <a:solidFill>
                    <a:srgbClr val="0F1114"/>
                  </a:solidFill>
                </a:rPr>
                <a:t>For small multiplexers, </a:t>
              </a:r>
              <a:r>
                <a:rPr b="1" lang="en-US" sz="1800">
                  <a:solidFill>
                    <a:srgbClr val="0F1114"/>
                  </a:solidFill>
                </a:rPr>
                <a:t>both methods perform similarly</a:t>
              </a:r>
              <a:r>
                <a:rPr lang="en-US" sz="1800">
                  <a:solidFill>
                    <a:srgbClr val="0F1114"/>
                  </a:solidFill>
                </a:rPr>
                <a:t>, but for wide multiplexers the case implementation generally achieves better timing due to reduced logic depth</a:t>
              </a:r>
              <a:endParaRPr sz="1800">
                <a:solidFill>
                  <a:srgbClr val="0F1114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d28eecf035_1_182"/>
          <p:cNvSpPr txBox="1"/>
          <p:nvPr>
            <p:ph idx="1" type="body"/>
          </p:nvPr>
        </p:nvSpPr>
        <p:spPr>
          <a:xfrm>
            <a:off x="190970" y="905116"/>
            <a:ext cx="11995500" cy="280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2"/>
                </a:solidFill>
              </a:rPr>
              <a:t>3.3 Latches  vs.  Flip-Flops</a:t>
            </a:r>
            <a:endParaRPr sz="16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600"/>
              <a:t>You are provided with different Architectures for Combinational logic</a:t>
            </a:r>
            <a:endParaRPr sz="16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45720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45720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45720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spcBef>
                <a:spcPts val="360"/>
              </a:spcBef>
              <a:spcAft>
                <a:spcPts val="0"/>
              </a:spcAft>
              <a:buSzPts val="1600"/>
              <a:buAutoNum type="arabicPeriod"/>
            </a:pPr>
            <a:r>
              <a:rPr lang="en-US" sz="1600"/>
              <a:t>Have a look at each implementation and note the differences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US" sz="1600"/>
              <a:t>      have a look at the elaborated design then synthesis the design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US" sz="1600"/>
              <a:t>Check the resources needed for each implementation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US" sz="1600"/>
              <a:t>Which one would you choose for your design</a:t>
            </a:r>
            <a:endParaRPr sz="1600"/>
          </a:p>
        </p:txBody>
      </p:sp>
      <p:sp>
        <p:nvSpPr>
          <p:cNvPr id="349" name="Google Shape;349;g3d28eecf035_1_182"/>
          <p:cNvSpPr txBox="1"/>
          <p:nvPr>
            <p:ph idx="12" type="sldNum"/>
          </p:nvPr>
        </p:nvSpPr>
        <p:spPr>
          <a:xfrm>
            <a:off x="288038" y="6329806"/>
            <a:ext cx="435300" cy="52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0" name="Google Shape;350;g3d28eecf035_1_182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/>
              <a:t>Combinational vs. Sequential Devices</a:t>
            </a:r>
            <a:endParaRPr/>
          </a:p>
        </p:txBody>
      </p:sp>
      <p:sp>
        <p:nvSpPr>
          <p:cNvPr id="351" name="Google Shape;351;g3d28eecf035_1_182"/>
          <p:cNvSpPr txBox="1"/>
          <p:nvPr>
            <p:ph idx="2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Exercise Time</a:t>
            </a:r>
            <a:endParaRPr/>
          </a:p>
        </p:txBody>
      </p:sp>
      <p:sp>
        <p:nvSpPr>
          <p:cNvPr id="352" name="Google Shape;352;g3d28eecf035_1_182"/>
          <p:cNvSpPr/>
          <p:nvPr/>
        </p:nvSpPr>
        <p:spPr>
          <a:xfrm>
            <a:off x="594407" y="1467741"/>
            <a:ext cx="2430600" cy="406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188038"/>
                </a:solidFill>
                <a:latin typeface="Roboto Mono"/>
                <a:ea typeface="Roboto Mono"/>
                <a:cs typeface="Roboto Mono"/>
                <a:sym typeface="Roboto Mono"/>
              </a:rPr>
              <a:t>ex33a_src_comb.vhd</a:t>
            </a:r>
            <a:endParaRPr/>
          </a:p>
        </p:txBody>
      </p:sp>
      <p:sp>
        <p:nvSpPr>
          <p:cNvPr id="353" name="Google Shape;353;g3d28eecf035_1_182"/>
          <p:cNvSpPr/>
          <p:nvPr/>
        </p:nvSpPr>
        <p:spPr>
          <a:xfrm>
            <a:off x="3123657" y="1467741"/>
            <a:ext cx="2180700" cy="406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188038"/>
                </a:solidFill>
                <a:latin typeface="Roboto Mono"/>
                <a:ea typeface="Roboto Mono"/>
                <a:cs typeface="Roboto Mono"/>
                <a:sym typeface="Roboto Mono"/>
              </a:rPr>
              <a:t>ex33b_src_latch.vhd</a:t>
            </a:r>
            <a:endParaRPr/>
          </a:p>
        </p:txBody>
      </p:sp>
      <p:pic>
        <p:nvPicPr>
          <p:cNvPr id="354" name="Google Shape;354;g3d28eecf035_1_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431" y="2970275"/>
            <a:ext cx="237775" cy="236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5" name="Google Shape;355;g3d28eecf035_1_182"/>
          <p:cNvGrpSpPr/>
          <p:nvPr/>
        </p:nvGrpSpPr>
        <p:grpSpPr>
          <a:xfrm>
            <a:off x="379980" y="3949633"/>
            <a:ext cx="11644327" cy="1926892"/>
            <a:chOff x="288048" y="4951433"/>
            <a:chExt cx="11644327" cy="1926892"/>
          </a:xfrm>
        </p:grpSpPr>
        <p:sp>
          <p:nvSpPr>
            <p:cNvPr id="356" name="Google Shape;356;g3d28eecf035_1_182"/>
            <p:cNvSpPr/>
            <p:nvPr/>
          </p:nvSpPr>
          <p:spPr>
            <a:xfrm>
              <a:off x="288048" y="4951433"/>
              <a:ext cx="930900" cy="9720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57" name="Google Shape;357;g3d28eecf035_1_182"/>
            <p:cNvPicPr preferRelativeResize="0"/>
            <p:nvPr/>
          </p:nvPicPr>
          <p:blipFill rotWithShape="1">
            <a:blip r:embed="rId4">
              <a:alphaModFix/>
            </a:blip>
            <a:srcRect b="-18906" l="-3339" r="-3328" t="0"/>
            <a:stretch/>
          </p:blipFill>
          <p:spPr>
            <a:xfrm>
              <a:off x="374800" y="4991109"/>
              <a:ext cx="833100" cy="9288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358" name="Google Shape;358;g3d28eecf035_1_182"/>
            <p:cNvSpPr/>
            <p:nvPr/>
          </p:nvSpPr>
          <p:spPr>
            <a:xfrm>
              <a:off x="1312075" y="4997925"/>
              <a:ext cx="10620300" cy="1880400"/>
            </a:xfrm>
            <a:prstGeom prst="roundRect">
              <a:avLst>
                <a:gd fmla="val 0" name="adj"/>
              </a:avLst>
            </a:prstGeom>
            <a:solidFill>
              <a:srgbClr val="F3F3F3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-342900" lvl="0" marL="45720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F1114"/>
                </a:buClr>
                <a:buSzPts val="1800"/>
                <a:buChar char="●"/>
              </a:pPr>
              <a:r>
                <a:rPr lang="en-US" sz="1800">
                  <a:solidFill>
                    <a:srgbClr val="0F1114"/>
                  </a:solidFill>
                </a:rPr>
                <a:t>Incomplete combinational logic infers unintended latches, while synchronous clocked processes rely on FF and never generate latches. </a:t>
              </a:r>
              <a:endParaRPr sz="1800">
                <a:solidFill>
                  <a:srgbClr val="0F1114"/>
                </a:solidFill>
              </a:endParaRPr>
            </a:p>
            <a:p>
              <a:pPr indent="-342900" lvl="0" marL="45720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F1114"/>
                </a:buClr>
                <a:buSzPts val="1800"/>
                <a:buChar char="●"/>
              </a:pPr>
              <a:r>
                <a:rPr lang="en-US" sz="1800">
                  <a:solidFill>
                    <a:srgbClr val="0F1114"/>
                  </a:solidFill>
                </a:rPr>
                <a:t>Covering all branches in combinational logic is essential to avoid unstable behavior and resource inefficiencies in FPGA designs.</a:t>
              </a:r>
              <a:endParaRPr sz="1800">
                <a:solidFill>
                  <a:srgbClr val="0F1114"/>
                </a:solidFill>
              </a:endParaRPr>
            </a:p>
            <a:p>
              <a:pPr indent="-342900" lvl="0" marL="45720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F1114"/>
                </a:buClr>
                <a:buSzPts val="1800"/>
                <a:buChar char="●"/>
              </a:pPr>
              <a:r>
                <a:rPr lang="en-US" sz="1800">
                  <a:solidFill>
                    <a:srgbClr val="0F1114"/>
                  </a:solidFill>
                </a:rPr>
                <a:t>A missing branch in a combinational process always infers a latch. </a:t>
              </a:r>
              <a:endParaRPr sz="1800">
                <a:solidFill>
                  <a:srgbClr val="0F1114"/>
                </a:solidFill>
              </a:endParaRPr>
            </a:p>
          </p:txBody>
        </p:sp>
      </p:grpSp>
      <p:sp>
        <p:nvSpPr>
          <p:cNvPr id="359" name="Google Shape;359;g3d28eecf035_1_182"/>
          <p:cNvSpPr/>
          <p:nvPr/>
        </p:nvSpPr>
        <p:spPr>
          <a:xfrm>
            <a:off x="5486882" y="1467741"/>
            <a:ext cx="2430600" cy="406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188038"/>
                </a:solidFill>
                <a:latin typeface="Roboto Mono"/>
                <a:ea typeface="Roboto Mono"/>
                <a:cs typeface="Roboto Mono"/>
                <a:sym typeface="Roboto Mono"/>
              </a:rPr>
              <a:t>ex33c_src_ff_clocked.vhd</a:t>
            </a:r>
            <a:endParaRPr/>
          </a:p>
        </p:txBody>
      </p:sp>
      <p:sp>
        <p:nvSpPr>
          <p:cNvPr id="360" name="Google Shape;360;g3d28eecf035_1_182"/>
          <p:cNvSpPr/>
          <p:nvPr/>
        </p:nvSpPr>
        <p:spPr>
          <a:xfrm>
            <a:off x="8016125" y="1467750"/>
            <a:ext cx="3046800" cy="406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188038"/>
                </a:solidFill>
                <a:latin typeface="Roboto Mono"/>
                <a:ea typeface="Roboto Mono"/>
                <a:cs typeface="Roboto Mono"/>
                <a:sym typeface="Roboto Mono"/>
              </a:rPr>
              <a:t>ex33d_src_ff_clocked_not_full</a:t>
            </a:r>
            <a:r>
              <a:rPr lang="en-US" sz="1100">
                <a:solidFill>
                  <a:srgbClr val="188038"/>
                </a:solidFill>
                <a:latin typeface="Roboto Mono"/>
                <a:ea typeface="Roboto Mono"/>
                <a:cs typeface="Roboto Mono"/>
                <a:sym typeface="Roboto Mono"/>
              </a:rPr>
              <a:t>.vhd</a:t>
            </a:r>
            <a:endParaRPr/>
          </a:p>
        </p:txBody>
      </p:sp>
      <p:grpSp>
        <p:nvGrpSpPr>
          <p:cNvPr id="361" name="Google Shape;361;g3d28eecf035_1_182"/>
          <p:cNvGrpSpPr/>
          <p:nvPr/>
        </p:nvGrpSpPr>
        <p:grpSpPr>
          <a:xfrm>
            <a:off x="1321832" y="1961576"/>
            <a:ext cx="8147030" cy="753925"/>
            <a:chOff x="1130850" y="1961576"/>
            <a:chExt cx="8147030" cy="753925"/>
          </a:xfrm>
        </p:grpSpPr>
        <p:pic>
          <p:nvPicPr>
            <p:cNvPr id="362" name="Google Shape;362;g3d28eecf035_1_18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456655" y="1961576"/>
              <a:ext cx="753925" cy="753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3" name="Google Shape;363;g3d28eecf035_1_18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908800" y="1969439"/>
              <a:ext cx="738200" cy="738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4" name="Google Shape;364;g3d28eecf035_1_18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130850" y="1969439"/>
              <a:ext cx="738200" cy="738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5" name="Google Shape;365;g3d28eecf035_1_18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523955" y="1961576"/>
              <a:ext cx="753925" cy="7539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g3add03fd503_1_107"/>
          <p:cNvPicPr preferRelativeResize="0"/>
          <p:nvPr/>
        </p:nvPicPr>
        <p:blipFill rotWithShape="1">
          <a:blip r:embed="rId3">
            <a:alphaModFix/>
          </a:blip>
          <a:srcRect b="0" l="90704" r="0" t="24294"/>
          <a:stretch/>
        </p:blipFill>
        <p:spPr>
          <a:xfrm>
            <a:off x="275" y="0"/>
            <a:ext cx="12193574" cy="3279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g3add03fd503_1_107"/>
          <p:cNvPicPr preferRelativeResize="0"/>
          <p:nvPr/>
        </p:nvPicPr>
        <p:blipFill rotWithShape="1">
          <a:blip r:embed="rId3">
            <a:alphaModFix/>
          </a:blip>
          <a:srcRect b="0" l="0" r="27714" t="24294"/>
          <a:stretch/>
        </p:blipFill>
        <p:spPr>
          <a:xfrm>
            <a:off x="3906299" y="0"/>
            <a:ext cx="3130926" cy="3279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g3add03fd503_1_107" title="KIT-Bildwelt_Allgemein_Punkte_green_breit_Vorlage (1)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279075"/>
            <a:ext cx="12193574" cy="357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g3add03fd503_1_107"/>
          <p:cNvPicPr preferRelativeResize="0"/>
          <p:nvPr/>
        </p:nvPicPr>
        <p:blipFill rotWithShape="1">
          <a:blip r:embed="rId3">
            <a:alphaModFix/>
          </a:blip>
          <a:srcRect b="0" l="90704" r="0" t="24294"/>
          <a:stretch/>
        </p:blipFill>
        <p:spPr>
          <a:xfrm rot="5400000">
            <a:off x="6532816" y="-342180"/>
            <a:ext cx="210849" cy="89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g3add03fd503_1_10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61300" y="93450"/>
            <a:ext cx="1515450" cy="6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g3add03fd503_1_107"/>
          <p:cNvSpPr txBox="1"/>
          <p:nvPr>
            <p:ph idx="1" type="body"/>
          </p:nvPr>
        </p:nvSpPr>
        <p:spPr>
          <a:xfrm>
            <a:off x="271825" y="3366898"/>
            <a:ext cx="10836300" cy="20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2288"/>
              <a:buNone/>
            </a:pPr>
            <a:r>
              <a:rPr lang="en-US" sz="3000">
                <a:solidFill>
                  <a:schemeClr val="lt1"/>
                </a:solidFill>
              </a:rPr>
              <a:t>Static Timing Analysis</a:t>
            </a:r>
            <a:endParaRPr sz="30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2288"/>
              <a:buNone/>
            </a:pPr>
            <a:r>
              <a:t/>
            </a:r>
            <a:endParaRPr sz="3000">
              <a:solidFill>
                <a:schemeClr val="lt1"/>
              </a:solidFill>
            </a:endParaRPr>
          </a:p>
          <a:p>
            <a:pPr indent="-342900" lvl="0" marL="9144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rabicPeriod"/>
            </a:pPr>
            <a:r>
              <a:rPr b="0" lang="en-US" sz="1800">
                <a:solidFill>
                  <a:schemeClr val="lt1"/>
                </a:solidFill>
              </a:rPr>
              <a:t>Acceleration computation</a:t>
            </a:r>
            <a:endParaRPr b="0" sz="18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2288"/>
              <a:buNone/>
            </a:pPr>
            <a:r>
              <a:t/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376" name="Google Shape;376;g3add03fd503_1_107"/>
          <p:cNvSpPr/>
          <p:nvPr/>
        </p:nvSpPr>
        <p:spPr>
          <a:xfrm>
            <a:off x="9296400" y="3843125"/>
            <a:ext cx="2027700" cy="1346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Exercise: 4.1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US">
                <a:solidFill>
                  <a:schemeClr val="dk1"/>
                </a:solidFill>
              </a:rPr>
              <a:t>Exercise: 4.2</a:t>
            </a:r>
            <a:endParaRPr b="1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US">
                <a:solidFill>
                  <a:schemeClr val="dk1"/>
                </a:solidFill>
              </a:rPr>
              <a:t>Exercise: 4.3</a:t>
            </a:r>
            <a:endParaRPr b="1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US">
                <a:solidFill>
                  <a:schemeClr val="dk1"/>
                </a:solidFill>
              </a:rPr>
              <a:t>Exercise: 4.4</a:t>
            </a:r>
            <a:endParaRPr b="1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US">
                <a:solidFill>
                  <a:schemeClr val="dk1"/>
                </a:solidFill>
              </a:rPr>
              <a:t>Exercise: 4.5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g3add03fd503_1_107"/>
          <p:cNvSpPr/>
          <p:nvPr/>
        </p:nvSpPr>
        <p:spPr>
          <a:xfrm>
            <a:off x="4878725" y="3843125"/>
            <a:ext cx="4302600" cy="8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lt1"/>
                </a:solidFill>
                <a:latin typeface="Candal"/>
                <a:ea typeface="Candal"/>
                <a:cs typeface="Candal"/>
                <a:sym typeface="Candal"/>
              </a:rPr>
              <a:t>PART 1</a:t>
            </a:r>
            <a:endParaRPr sz="2200">
              <a:solidFill>
                <a:schemeClr val="lt1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d2178aad7e_0_0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/>
              <a:t>Static Timing Analysis</a:t>
            </a:r>
            <a:endParaRPr/>
          </a:p>
        </p:txBody>
      </p:sp>
      <p:sp>
        <p:nvSpPr>
          <p:cNvPr id="383" name="Google Shape;383;g3d2178aad7e_0_0"/>
          <p:cNvSpPr txBox="1"/>
          <p:nvPr>
            <p:ph idx="12" type="sldNum"/>
          </p:nvPr>
        </p:nvSpPr>
        <p:spPr>
          <a:xfrm>
            <a:off x="336000" y="6373850"/>
            <a:ext cx="4320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b="1" lang="en-US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g3d2178aad7e_0_0"/>
          <p:cNvSpPr txBox="1"/>
          <p:nvPr>
            <p:ph idx="2" type="title"/>
          </p:nvPr>
        </p:nvSpPr>
        <p:spPr>
          <a:xfrm>
            <a:off x="65953" y="468575"/>
            <a:ext cx="5073300" cy="324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Motivation: Computing Acceleration</a:t>
            </a:r>
            <a:endParaRPr/>
          </a:p>
        </p:txBody>
      </p:sp>
      <p:sp>
        <p:nvSpPr>
          <p:cNvPr id="385" name="Google Shape;385;g3d2178aad7e_0_0"/>
          <p:cNvSpPr txBox="1"/>
          <p:nvPr/>
        </p:nvSpPr>
        <p:spPr>
          <a:xfrm>
            <a:off x="65950" y="981075"/>
            <a:ext cx="6647400" cy="16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Font typeface="Arial"/>
              <a:buChar char="●"/>
            </a:pPr>
            <a:r>
              <a:rPr b="0" i="0" lang="en-US" sz="1600" u="none" cap="none" strike="noStrike">
                <a:solidFill>
                  <a:srgbClr val="0F1114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Sensor delivers a new velocity measurement every clock cycle</a:t>
            </a:r>
            <a:endParaRPr b="0" i="0" sz="1600" u="none" cap="none" strike="noStrike">
              <a:solidFill>
                <a:srgbClr val="0F1114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Char char="●"/>
            </a:pPr>
            <a:r>
              <a:rPr b="1" lang="en-US" sz="1600">
                <a:solidFill>
                  <a:srgbClr val="0F1114"/>
                </a:solidFill>
                <a:highlight>
                  <a:schemeClr val="lt1"/>
                </a:highlight>
              </a:rPr>
              <a:t>Goal</a:t>
            </a:r>
            <a:r>
              <a:rPr b="1" lang="en-US" sz="1600">
                <a:solidFill>
                  <a:srgbClr val="0F1114"/>
                </a:solidFill>
                <a:highlight>
                  <a:schemeClr val="lt1"/>
                </a:highlight>
              </a:rPr>
              <a:t>: real-time acceleration output</a:t>
            </a:r>
            <a:endParaRPr sz="1600">
              <a:solidFill>
                <a:srgbClr val="0F1114"/>
              </a:solidFill>
              <a:highlight>
                <a:schemeClr val="lt1"/>
              </a:highlight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0F1114"/>
                </a:solidFill>
                <a:highlight>
                  <a:schemeClr val="lt1"/>
                </a:highlight>
              </a:rPr>
              <a:t>Strategy:</a:t>
            </a:r>
            <a:endParaRPr b="1" sz="1600">
              <a:solidFill>
                <a:srgbClr val="0F1114"/>
              </a:solidFill>
              <a:highlight>
                <a:schemeClr val="lt1"/>
              </a:highlight>
            </a:endParaRPr>
          </a:p>
          <a:p>
            <a:pPr indent="-3302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Char char="●"/>
            </a:pPr>
            <a:r>
              <a:rPr lang="en-US" sz="1600">
                <a:solidFill>
                  <a:srgbClr val="0F1114"/>
                </a:solidFill>
                <a:highlight>
                  <a:schemeClr val="lt1"/>
                </a:highlight>
              </a:rPr>
              <a:t>C</a:t>
            </a:r>
            <a:r>
              <a:rPr b="0" i="0" lang="en-US" sz="1600" u="none" cap="none" strike="noStrike">
                <a:solidFill>
                  <a:srgbClr val="0F1114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ompute the difference between current and previous velocity</a:t>
            </a:r>
            <a:endParaRPr b="0" i="0" sz="1600" u="none" cap="none" strike="noStrike">
              <a:solidFill>
                <a:srgbClr val="0F1114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Font typeface="Arial"/>
              <a:buChar char="●"/>
            </a:pPr>
            <a:r>
              <a:rPr b="0" i="0" lang="en-US" sz="1600" u="none" cap="none" strike="noStrike">
                <a:solidFill>
                  <a:srgbClr val="0F1114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Divide by time step Δt</a:t>
            </a:r>
            <a:endParaRPr b="0" i="0" sz="1600" u="none" cap="none" strike="noStrike">
              <a:solidFill>
                <a:srgbClr val="0F1114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g3d2178aad7e_0_0"/>
          <p:cNvSpPr/>
          <p:nvPr/>
        </p:nvSpPr>
        <p:spPr>
          <a:xfrm>
            <a:off x="8688575" y="2063975"/>
            <a:ext cx="1712100" cy="1266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accel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7" name="Google Shape;387;g3d2178aad7e_0_0"/>
          <p:cNvCxnSpPr/>
          <p:nvPr/>
        </p:nvCxnSpPr>
        <p:spPr>
          <a:xfrm>
            <a:off x="7787075" y="2412325"/>
            <a:ext cx="901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88" name="Google Shape;388;g3d2178aad7e_0_0"/>
          <p:cNvCxnSpPr/>
          <p:nvPr/>
        </p:nvCxnSpPr>
        <p:spPr>
          <a:xfrm>
            <a:off x="7787075" y="2697425"/>
            <a:ext cx="901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89" name="Google Shape;389;g3d2178aad7e_0_0"/>
          <p:cNvCxnSpPr/>
          <p:nvPr/>
        </p:nvCxnSpPr>
        <p:spPr>
          <a:xfrm>
            <a:off x="7787075" y="3021625"/>
            <a:ext cx="901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90" name="Google Shape;390;g3d2178aad7e_0_0"/>
          <p:cNvSpPr txBox="1"/>
          <p:nvPr/>
        </p:nvSpPr>
        <p:spPr>
          <a:xfrm>
            <a:off x="6962200" y="2231425"/>
            <a:ext cx="8250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clk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g3d2178aad7e_0_0"/>
          <p:cNvSpPr txBox="1"/>
          <p:nvPr/>
        </p:nvSpPr>
        <p:spPr>
          <a:xfrm>
            <a:off x="6962025" y="2536075"/>
            <a:ext cx="8250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v_in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g3d2178aad7e_0_0"/>
          <p:cNvSpPr txBox="1"/>
          <p:nvPr/>
        </p:nvSpPr>
        <p:spPr>
          <a:xfrm>
            <a:off x="7043675" y="2840725"/>
            <a:ext cx="7434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dt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3" name="Google Shape;393;g3d2178aad7e_0_0"/>
          <p:cNvCxnSpPr/>
          <p:nvPr/>
        </p:nvCxnSpPr>
        <p:spPr>
          <a:xfrm>
            <a:off x="10400675" y="2697425"/>
            <a:ext cx="901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94" name="Google Shape;394;g3d2178aad7e_0_0"/>
          <p:cNvSpPr txBox="1"/>
          <p:nvPr/>
        </p:nvSpPr>
        <p:spPr>
          <a:xfrm>
            <a:off x="11302175" y="2516525"/>
            <a:ext cx="6615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a_out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g3d2178aad7e_0_0"/>
          <p:cNvSpPr/>
          <p:nvPr/>
        </p:nvSpPr>
        <p:spPr>
          <a:xfrm>
            <a:off x="8291525" y="4032475"/>
            <a:ext cx="2506200" cy="758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= Δv / Δt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6" name="Google Shape;396;g3d2178aad7e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4640" y="4092350"/>
            <a:ext cx="2690725" cy="116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g3d2ad388612_3_21"/>
          <p:cNvPicPr preferRelativeResize="0"/>
          <p:nvPr/>
        </p:nvPicPr>
        <p:blipFill rotWithShape="1">
          <a:blip r:embed="rId3">
            <a:alphaModFix/>
          </a:blip>
          <a:srcRect b="0" l="90704" r="0" t="24294"/>
          <a:stretch/>
        </p:blipFill>
        <p:spPr>
          <a:xfrm>
            <a:off x="275" y="0"/>
            <a:ext cx="12193574" cy="3279076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g3d2ad388612_3_21"/>
          <p:cNvSpPr txBox="1"/>
          <p:nvPr>
            <p:ph idx="1" type="body"/>
          </p:nvPr>
        </p:nvSpPr>
        <p:spPr>
          <a:xfrm>
            <a:off x="729025" y="1923325"/>
            <a:ext cx="10836300" cy="135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lt1"/>
                </a:solidFill>
              </a:rPr>
              <a:t>Exercise Time</a:t>
            </a:r>
            <a:endParaRPr b="0" i="1" sz="3100">
              <a:solidFill>
                <a:schemeClr val="accent1"/>
              </a:solidFill>
            </a:endParaRPr>
          </a:p>
          <a:p>
            <a:pPr indent="457200" lvl="0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>
                <a:solidFill>
                  <a:schemeClr val="accent1"/>
                </a:solidFill>
              </a:rPr>
              <a:t>Now it’s your turn!</a:t>
            </a:r>
            <a:endParaRPr b="0" i="1" sz="3100">
              <a:solidFill>
                <a:schemeClr val="accent1"/>
              </a:solidFill>
            </a:endParaRPr>
          </a:p>
        </p:txBody>
      </p:sp>
      <p:pic>
        <p:nvPicPr>
          <p:cNvPr id="403" name="Google Shape;403;g3d2ad388612_3_21"/>
          <p:cNvPicPr preferRelativeResize="0"/>
          <p:nvPr/>
        </p:nvPicPr>
        <p:blipFill rotWithShape="1">
          <a:blip r:embed="rId3">
            <a:alphaModFix/>
          </a:blip>
          <a:srcRect b="0" l="90704" r="0" t="24294"/>
          <a:stretch/>
        </p:blipFill>
        <p:spPr>
          <a:xfrm rot="5400000">
            <a:off x="6041750" y="-342180"/>
            <a:ext cx="210849" cy="89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g3d2ad388612_3_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61300" y="93450"/>
            <a:ext cx="1515450" cy="6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g3d2ad388612_3_21" title="Screenshot_2025-12-05_06-37-58-removebg-preview.png"/>
          <p:cNvPicPr preferRelativeResize="0"/>
          <p:nvPr/>
        </p:nvPicPr>
        <p:blipFill rotWithShape="1">
          <a:blip r:embed="rId5">
            <a:alphaModFix/>
          </a:blip>
          <a:srcRect b="40512" l="23582" r="20918" t="0"/>
          <a:stretch/>
        </p:blipFill>
        <p:spPr>
          <a:xfrm>
            <a:off x="5833" y="-2250"/>
            <a:ext cx="1979426" cy="1966650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g3d2ad388612_3_21"/>
          <p:cNvSpPr txBox="1"/>
          <p:nvPr/>
        </p:nvSpPr>
        <p:spPr>
          <a:xfrm>
            <a:off x="144475" y="3427425"/>
            <a:ext cx="6379500" cy="16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Font typeface="Arial"/>
              <a:buAutoNum type="arabicPeriod"/>
            </a:pPr>
            <a:r>
              <a:rPr lang="en-US" sz="1600">
                <a:solidFill>
                  <a:srgbClr val="0F1114"/>
                </a:solidFill>
                <a:highlight>
                  <a:schemeClr val="lt1"/>
                </a:highlight>
              </a:rPr>
              <a:t>Move</a:t>
            </a:r>
            <a:r>
              <a:rPr lang="en-US" sz="1600">
                <a:solidFill>
                  <a:srgbClr val="0F1114"/>
                </a:solidFill>
                <a:highlight>
                  <a:schemeClr val="lt1"/>
                </a:highlight>
              </a:rPr>
              <a:t> to the </a:t>
            </a:r>
            <a:r>
              <a:rPr lang="en-US" sz="1600">
                <a:solidFill>
                  <a:srgbClr val="0F1114"/>
                </a:solidFill>
                <a:highlight>
                  <a:schemeClr val="lt2"/>
                </a:highlight>
              </a:rPr>
              <a:t>4-timing-exercise</a:t>
            </a:r>
            <a:r>
              <a:rPr lang="en-US" sz="1600">
                <a:solidFill>
                  <a:srgbClr val="0F1114"/>
                </a:solidFill>
                <a:highlight>
                  <a:schemeClr val="lt1"/>
                </a:highlight>
              </a:rPr>
              <a:t> folder</a:t>
            </a:r>
            <a:endParaRPr sz="1600">
              <a:solidFill>
                <a:srgbClr val="0F1114"/>
              </a:solidFill>
              <a:highlight>
                <a:schemeClr val="lt1"/>
              </a:highlight>
            </a:endParaRPr>
          </a:p>
          <a:p>
            <a:pPr indent="-3302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Font typeface="Arial"/>
              <a:buAutoNum type="arabicPeriod"/>
            </a:pPr>
            <a:r>
              <a:rPr b="0" i="0" lang="en-US" sz="1600" u="none" cap="none" strike="noStrike">
                <a:solidFill>
                  <a:srgbClr val="0F1114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Open a terminal and run</a:t>
            </a:r>
            <a:br>
              <a:rPr b="0" i="0" lang="en-US" sz="1600" u="none" cap="none" strike="noStrike">
                <a:solidFill>
                  <a:srgbClr val="0F1114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600" u="none" cap="none" strike="noStrike">
                <a:solidFill>
                  <a:srgbClr val="0F1114"/>
                </a:solidFill>
                <a:highlight>
                  <a:schemeClr val="lt2"/>
                </a:highlight>
                <a:latin typeface="Arial"/>
                <a:ea typeface="Arial"/>
                <a:cs typeface="Arial"/>
                <a:sym typeface="Arial"/>
              </a:rPr>
              <a:t>vivado -source </a:t>
            </a:r>
            <a:r>
              <a:rPr lang="en-US" sz="1600">
                <a:solidFill>
                  <a:srgbClr val="0F1114"/>
                </a:solidFill>
                <a:highlight>
                  <a:schemeClr val="lt2"/>
                </a:highlight>
              </a:rPr>
              <a:t>scripts/ex4_timing-exercise.tcl</a:t>
            </a:r>
            <a:endParaRPr b="0" i="0" sz="1600" u="none" cap="none" strike="noStrike">
              <a:solidFill>
                <a:srgbClr val="0F1114"/>
              </a:solidFill>
              <a:highlight>
                <a:schemeClr val="lt2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Font typeface="Arial"/>
              <a:buAutoNum type="arabicPeriod"/>
            </a:pPr>
            <a:r>
              <a:rPr b="0" i="0" lang="en-US" sz="1600" u="none" cap="none" strike="noStrike">
                <a:solidFill>
                  <a:srgbClr val="0F1114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Implement the acceleration computation in VHDL</a:t>
            </a:r>
            <a:endParaRPr b="0" i="0" sz="1600" u="none" cap="none" strike="noStrike">
              <a:solidFill>
                <a:srgbClr val="0F1114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Font typeface="Arial"/>
              <a:buAutoNum type="arabicPeriod"/>
            </a:pPr>
            <a:r>
              <a:rPr b="0" i="0" lang="en-US" sz="1600" u="none" cap="none" strike="noStrike">
                <a:solidFill>
                  <a:srgbClr val="0F1114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Check your results in simulation using the provided testbench</a:t>
            </a:r>
            <a:endParaRPr b="0" i="0" sz="1600" u="none" cap="none" strike="noStrike">
              <a:solidFill>
                <a:srgbClr val="0F1114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g3d2ad388612_3_21"/>
          <p:cNvSpPr txBox="1"/>
          <p:nvPr/>
        </p:nvSpPr>
        <p:spPr>
          <a:xfrm>
            <a:off x="144475" y="5157050"/>
            <a:ext cx="6379500" cy="16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0F1114"/>
                </a:solidFill>
                <a:highlight>
                  <a:schemeClr val="lt1"/>
                </a:highlight>
              </a:rPr>
              <a:t>Hints:</a:t>
            </a:r>
            <a:endParaRPr b="1" sz="1600">
              <a:solidFill>
                <a:srgbClr val="0F1114"/>
              </a:solidFill>
              <a:highlight>
                <a:schemeClr val="lt1"/>
              </a:highlight>
            </a:endParaRPr>
          </a:p>
          <a:p>
            <a:pPr indent="-3302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Char char="●"/>
            </a:pPr>
            <a:r>
              <a:rPr lang="en-US" sz="1600">
                <a:solidFill>
                  <a:srgbClr val="0F1114"/>
                </a:solidFill>
                <a:highlight>
                  <a:schemeClr val="lt1"/>
                </a:highlight>
              </a:rPr>
              <a:t>Use the existing </a:t>
            </a:r>
            <a:r>
              <a:rPr lang="en-US" sz="1600">
                <a:solidFill>
                  <a:srgbClr val="0F1114"/>
                </a:solidFill>
                <a:highlight>
                  <a:schemeClr val="lt2"/>
                </a:highlight>
              </a:rPr>
              <a:t>ex41_accel.vhd</a:t>
            </a:r>
            <a:r>
              <a:rPr lang="en-US" sz="1600">
                <a:solidFill>
                  <a:srgbClr val="0F1114"/>
                </a:solidFill>
              </a:rPr>
              <a:t> file as template</a:t>
            </a:r>
            <a:endParaRPr sz="1600">
              <a:solidFill>
                <a:srgbClr val="0F1114"/>
              </a:solidFill>
            </a:endParaRPr>
          </a:p>
          <a:p>
            <a:pPr indent="-3302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Char char="●"/>
            </a:pPr>
            <a:r>
              <a:rPr lang="en-US" sz="1600">
                <a:solidFill>
                  <a:srgbClr val="0F1114"/>
                </a:solidFill>
                <a:highlight>
                  <a:schemeClr val="lt1"/>
                </a:highlight>
              </a:rPr>
              <a:t>You should know how to delay a signal by one clock cycle from the previous sections</a:t>
            </a:r>
            <a:endParaRPr sz="1600">
              <a:solidFill>
                <a:srgbClr val="0F1114"/>
              </a:solidFill>
              <a:highlight>
                <a:schemeClr val="lt1"/>
              </a:highlight>
            </a:endParaRPr>
          </a:p>
          <a:p>
            <a:pPr indent="-3302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Char char="●"/>
            </a:pPr>
            <a:r>
              <a:rPr lang="en-US" sz="1600">
                <a:solidFill>
                  <a:srgbClr val="0F1114"/>
                </a:solidFill>
                <a:highlight>
                  <a:schemeClr val="lt1"/>
                </a:highlight>
              </a:rPr>
              <a:t>VHDL has the “/” operator to divide two numbers</a:t>
            </a:r>
            <a:endParaRPr sz="1600">
              <a:solidFill>
                <a:srgbClr val="0F1114"/>
              </a:solidFill>
              <a:highlight>
                <a:schemeClr val="lt1"/>
              </a:highlight>
            </a:endParaRPr>
          </a:p>
        </p:txBody>
      </p:sp>
      <p:sp>
        <p:nvSpPr>
          <p:cNvPr id="408" name="Google Shape;408;g3d2ad388612_3_21"/>
          <p:cNvSpPr/>
          <p:nvPr/>
        </p:nvSpPr>
        <p:spPr>
          <a:xfrm>
            <a:off x="8801650" y="3427425"/>
            <a:ext cx="1712100" cy="1266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accel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9" name="Google Shape;409;g3d2ad388612_3_21"/>
          <p:cNvCxnSpPr/>
          <p:nvPr/>
        </p:nvCxnSpPr>
        <p:spPr>
          <a:xfrm>
            <a:off x="7900150" y="3775775"/>
            <a:ext cx="901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10" name="Google Shape;410;g3d2ad388612_3_21"/>
          <p:cNvCxnSpPr/>
          <p:nvPr/>
        </p:nvCxnSpPr>
        <p:spPr>
          <a:xfrm>
            <a:off x="7900150" y="4060875"/>
            <a:ext cx="901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11" name="Google Shape;411;g3d2ad388612_3_21"/>
          <p:cNvCxnSpPr/>
          <p:nvPr/>
        </p:nvCxnSpPr>
        <p:spPr>
          <a:xfrm>
            <a:off x="7900150" y="4385075"/>
            <a:ext cx="901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12" name="Google Shape;412;g3d2ad388612_3_21"/>
          <p:cNvSpPr txBox="1"/>
          <p:nvPr/>
        </p:nvSpPr>
        <p:spPr>
          <a:xfrm>
            <a:off x="7075275" y="3594875"/>
            <a:ext cx="8250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clk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g3d2ad388612_3_21"/>
          <p:cNvSpPr txBox="1"/>
          <p:nvPr/>
        </p:nvSpPr>
        <p:spPr>
          <a:xfrm>
            <a:off x="7075100" y="3899525"/>
            <a:ext cx="8250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v_in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g3d2ad388612_3_21"/>
          <p:cNvSpPr txBox="1"/>
          <p:nvPr/>
        </p:nvSpPr>
        <p:spPr>
          <a:xfrm>
            <a:off x="7156750" y="4204175"/>
            <a:ext cx="7434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dt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5" name="Google Shape;415;g3d2ad388612_3_21"/>
          <p:cNvCxnSpPr/>
          <p:nvPr/>
        </p:nvCxnSpPr>
        <p:spPr>
          <a:xfrm>
            <a:off x="10513750" y="4060875"/>
            <a:ext cx="901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16" name="Google Shape;416;g3d2ad388612_3_21"/>
          <p:cNvSpPr txBox="1"/>
          <p:nvPr/>
        </p:nvSpPr>
        <p:spPr>
          <a:xfrm>
            <a:off x="11415250" y="3879975"/>
            <a:ext cx="6615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a_out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g3d2ad388612_3_21"/>
          <p:cNvSpPr/>
          <p:nvPr/>
        </p:nvSpPr>
        <p:spPr>
          <a:xfrm>
            <a:off x="8404600" y="5395925"/>
            <a:ext cx="2506200" cy="758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= Δv / Δt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3d2178aad7e_0_62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/>
              <a:t>Exercise 4.1: Solution</a:t>
            </a:r>
            <a:endParaRPr/>
          </a:p>
        </p:txBody>
      </p:sp>
      <p:sp>
        <p:nvSpPr>
          <p:cNvPr id="423" name="Google Shape;423;g3d2178aad7e_0_62"/>
          <p:cNvSpPr txBox="1"/>
          <p:nvPr>
            <p:ph idx="12" type="sldNum"/>
          </p:nvPr>
        </p:nvSpPr>
        <p:spPr>
          <a:xfrm>
            <a:off x="336000" y="6373850"/>
            <a:ext cx="4320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b="1" lang="en-US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g3d2178aad7e_0_62"/>
          <p:cNvSpPr txBox="1"/>
          <p:nvPr>
            <p:ph idx="2" type="title"/>
          </p:nvPr>
        </p:nvSpPr>
        <p:spPr>
          <a:xfrm>
            <a:off x="65953" y="468575"/>
            <a:ext cx="5073300" cy="324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Naive Acceleration Computation</a:t>
            </a:r>
            <a:endParaRPr/>
          </a:p>
        </p:txBody>
      </p:sp>
      <p:pic>
        <p:nvPicPr>
          <p:cNvPr id="425" name="Google Shape;425;g3d2178aad7e_0_62" title="accelerate_simu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59050" y="1378913"/>
            <a:ext cx="7329724" cy="2613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g3d2178aad7e_0_62" title="cod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50" y="1714375"/>
            <a:ext cx="4493550" cy="1942225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g3d2178aad7e_0_62"/>
          <p:cNvSpPr txBox="1"/>
          <p:nvPr/>
        </p:nvSpPr>
        <p:spPr>
          <a:xfrm>
            <a:off x="2544337" y="4578100"/>
            <a:ext cx="7104900" cy="1317600"/>
          </a:xfrm>
          <a:prstGeom prst="rect">
            <a:avLst/>
          </a:prstGeom>
          <a:solidFill>
            <a:schemeClr val="lt2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F1114"/>
                </a:solidFill>
                <a:latin typeface="Arial"/>
                <a:ea typeface="Arial"/>
                <a:cs typeface="Arial"/>
                <a:sym typeface="Arial"/>
              </a:rPr>
              <a:t>Key </a:t>
            </a:r>
            <a:r>
              <a:rPr b="1" lang="en-US" sz="1600">
                <a:solidFill>
                  <a:srgbClr val="0F1114"/>
                </a:solidFill>
              </a:rPr>
              <a:t>Observations</a:t>
            </a:r>
            <a:endParaRPr b="1" i="0" sz="1600" u="none" cap="none" strike="noStrike">
              <a:solidFill>
                <a:srgbClr val="0F111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Char char="●"/>
            </a:pPr>
            <a:r>
              <a:rPr lang="en-US" sz="1600">
                <a:solidFill>
                  <a:srgbClr val="0F1114"/>
                </a:solidFill>
              </a:rPr>
              <a:t>Direct translation of the equation</a:t>
            </a:r>
            <a:endParaRPr sz="1600">
              <a:solidFill>
                <a:srgbClr val="0F1114"/>
              </a:solidFill>
            </a:endParaRPr>
          </a:p>
          <a:p>
            <a:pPr indent="-3302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Char char="●"/>
            </a:pPr>
            <a:r>
              <a:rPr lang="en-US" sz="1600">
                <a:solidFill>
                  <a:srgbClr val="0F1114"/>
                </a:solidFill>
              </a:rPr>
              <a:t>v_prev stores the previous velocity sample</a:t>
            </a:r>
            <a:endParaRPr sz="1600">
              <a:solidFill>
                <a:srgbClr val="0F1114"/>
              </a:solidFill>
            </a:endParaRPr>
          </a:p>
          <a:p>
            <a:pPr indent="-3302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Char char="●"/>
            </a:pPr>
            <a:r>
              <a:rPr lang="en-US" sz="1600">
                <a:solidFill>
                  <a:srgbClr val="0F1114"/>
                </a:solidFill>
              </a:rPr>
              <a:t>Subtraction, division, and register update all in one clock cycle</a:t>
            </a:r>
            <a:endParaRPr sz="1600">
              <a:solidFill>
                <a:srgbClr val="0F1114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g3d2ad388612_3_43"/>
          <p:cNvPicPr preferRelativeResize="0"/>
          <p:nvPr/>
        </p:nvPicPr>
        <p:blipFill rotWithShape="1">
          <a:blip r:embed="rId3">
            <a:alphaModFix/>
          </a:blip>
          <a:srcRect b="0" l="90704" r="0" t="24294"/>
          <a:stretch/>
        </p:blipFill>
        <p:spPr>
          <a:xfrm>
            <a:off x="275" y="0"/>
            <a:ext cx="12193574" cy="3279076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g3d2ad388612_3_43"/>
          <p:cNvSpPr txBox="1"/>
          <p:nvPr>
            <p:ph idx="1" type="body"/>
          </p:nvPr>
        </p:nvSpPr>
        <p:spPr>
          <a:xfrm>
            <a:off x="729025" y="1923325"/>
            <a:ext cx="10836300" cy="135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lt1"/>
                </a:solidFill>
              </a:rPr>
              <a:t>Exercise Time</a:t>
            </a:r>
            <a:endParaRPr b="0" i="1" sz="3100">
              <a:solidFill>
                <a:schemeClr val="accent1"/>
              </a:solidFill>
            </a:endParaRPr>
          </a:p>
          <a:p>
            <a:pPr indent="457200" lvl="0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>
                <a:solidFill>
                  <a:schemeClr val="accent1"/>
                </a:solidFill>
              </a:rPr>
              <a:t>Now it’s your turn!</a:t>
            </a:r>
            <a:endParaRPr b="0" i="1" sz="3100">
              <a:solidFill>
                <a:schemeClr val="accent1"/>
              </a:solidFill>
            </a:endParaRPr>
          </a:p>
        </p:txBody>
      </p:sp>
      <p:pic>
        <p:nvPicPr>
          <p:cNvPr id="434" name="Google Shape;434;g3d2ad388612_3_43"/>
          <p:cNvPicPr preferRelativeResize="0"/>
          <p:nvPr/>
        </p:nvPicPr>
        <p:blipFill rotWithShape="1">
          <a:blip r:embed="rId3">
            <a:alphaModFix/>
          </a:blip>
          <a:srcRect b="0" l="90704" r="0" t="24294"/>
          <a:stretch/>
        </p:blipFill>
        <p:spPr>
          <a:xfrm rot="5400000">
            <a:off x="6041750" y="-342180"/>
            <a:ext cx="210849" cy="89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g3d2ad388612_3_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61300" y="93450"/>
            <a:ext cx="1515450" cy="6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g3d2ad388612_3_43" title="Screenshot_2025-12-05_06-37-58-removebg-preview.png"/>
          <p:cNvPicPr preferRelativeResize="0"/>
          <p:nvPr/>
        </p:nvPicPr>
        <p:blipFill rotWithShape="1">
          <a:blip r:embed="rId5">
            <a:alphaModFix/>
          </a:blip>
          <a:srcRect b="40512" l="23582" r="20918" t="0"/>
          <a:stretch/>
        </p:blipFill>
        <p:spPr>
          <a:xfrm>
            <a:off x="5833" y="-2250"/>
            <a:ext cx="1979426" cy="1966650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g3d2ad388612_3_43"/>
          <p:cNvSpPr txBox="1"/>
          <p:nvPr/>
        </p:nvSpPr>
        <p:spPr>
          <a:xfrm>
            <a:off x="144475" y="3427425"/>
            <a:ext cx="6379500" cy="10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AutoNum type="arabicPeriod"/>
            </a:pPr>
            <a:r>
              <a:rPr lang="en-US" sz="1600">
                <a:solidFill>
                  <a:srgbClr val="0F1114"/>
                </a:solidFill>
                <a:highlight>
                  <a:schemeClr val="lt1"/>
                </a:highlight>
              </a:rPr>
              <a:t>Run the full implementation flow</a:t>
            </a:r>
            <a:endParaRPr sz="1600">
              <a:solidFill>
                <a:srgbClr val="0F1114"/>
              </a:solidFill>
              <a:highlight>
                <a:schemeClr val="lt1"/>
              </a:highlight>
            </a:endParaRPr>
          </a:p>
          <a:p>
            <a:pPr indent="-3302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AutoNum type="arabicPeriod"/>
            </a:pPr>
            <a:r>
              <a:rPr lang="en-US" sz="1600">
                <a:solidFill>
                  <a:srgbClr val="0F1114"/>
                </a:solidFill>
                <a:highlight>
                  <a:schemeClr val="lt1"/>
                </a:highlight>
              </a:rPr>
              <a:t>Open the implemented design when finished</a:t>
            </a:r>
            <a:endParaRPr sz="1600">
              <a:solidFill>
                <a:srgbClr val="0F1114"/>
              </a:solidFill>
              <a:highlight>
                <a:schemeClr val="lt1"/>
              </a:highlight>
            </a:endParaRPr>
          </a:p>
          <a:p>
            <a:pPr indent="-3302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AutoNum type="arabicPeriod"/>
            </a:pPr>
            <a:r>
              <a:rPr lang="en-US" sz="1600">
                <a:solidFill>
                  <a:srgbClr val="0F1114"/>
                </a:solidFill>
                <a:highlight>
                  <a:schemeClr val="lt1"/>
                </a:highlight>
              </a:rPr>
              <a:t>Check the Timing Summary – does the design meet timing?</a:t>
            </a:r>
            <a:endParaRPr sz="1600">
              <a:solidFill>
                <a:srgbClr val="0F1114"/>
              </a:solidFill>
              <a:highlight>
                <a:schemeClr val="lt1"/>
              </a:highlight>
            </a:endParaRPr>
          </a:p>
        </p:txBody>
      </p:sp>
      <p:pic>
        <p:nvPicPr>
          <p:cNvPr id="438" name="Google Shape;438;g3d2ad388612_3_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73375" y="3695325"/>
            <a:ext cx="4085262" cy="210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"/>
          <p:cNvSpPr txBox="1"/>
          <p:nvPr>
            <p:ph type="title"/>
          </p:nvPr>
        </p:nvSpPr>
        <p:spPr>
          <a:xfrm>
            <a:off x="65942" y="0"/>
            <a:ext cx="91602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132" name="Google Shape;132;p2"/>
          <p:cNvSpPr/>
          <p:nvPr/>
        </p:nvSpPr>
        <p:spPr>
          <a:xfrm>
            <a:off x="621325" y="2227303"/>
            <a:ext cx="9160200" cy="14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0" lIns="360000" spcFirstLastPara="1" rIns="10800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3000" u="none" cap="none" strike="noStrik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Static Timing:</a:t>
            </a:r>
            <a:endParaRPr b="1" i="0" sz="30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073763"/>
              </a:buClr>
              <a:buSzPts val="2000"/>
              <a:buChar char="-"/>
            </a:pPr>
            <a:r>
              <a:rPr b="1" lang="en-US" sz="3000">
                <a:solidFill>
                  <a:srgbClr val="073763"/>
                </a:solidFill>
              </a:rPr>
              <a:t>Static Timing Analysis</a:t>
            </a:r>
            <a:endParaRPr b="1" sz="2000">
              <a:solidFill>
                <a:srgbClr val="073763"/>
              </a:solidFill>
            </a:endParaRPr>
          </a:p>
          <a:p>
            <a:pPr indent="-4191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000"/>
              <a:buChar char="-"/>
            </a:pPr>
            <a:r>
              <a:rPr b="1" lang="en-US" sz="3000">
                <a:solidFill>
                  <a:srgbClr val="073763"/>
                </a:solidFill>
              </a:rPr>
              <a:t>Timing and Critical Path</a:t>
            </a:r>
            <a:endParaRPr b="1" sz="3000">
              <a:solidFill>
                <a:srgbClr val="073763"/>
              </a:solidFill>
            </a:endParaRPr>
          </a:p>
        </p:txBody>
      </p:sp>
      <p:sp>
        <p:nvSpPr>
          <p:cNvPr id="133" name="Google Shape;133;p2"/>
          <p:cNvSpPr/>
          <p:nvPr/>
        </p:nvSpPr>
        <p:spPr>
          <a:xfrm>
            <a:off x="621328" y="3790665"/>
            <a:ext cx="9160200" cy="69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0" lIns="360000" spcFirstLastPara="1" rIns="10800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3000" u="none" cap="none" strike="noStrik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Partial Reconfiguration</a:t>
            </a:r>
            <a:endParaRPr b="1" i="0" sz="20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"/>
          <p:cNvSpPr/>
          <p:nvPr/>
        </p:nvSpPr>
        <p:spPr>
          <a:xfrm>
            <a:off x="621328" y="1368342"/>
            <a:ext cx="9160200" cy="69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0" lIns="360000" spcFirstLastPara="1" rIns="10800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US" sz="3000">
                <a:solidFill>
                  <a:srgbClr val="073763"/>
                </a:solidFill>
              </a:rPr>
              <a:t>Combinational vs. Sequential Devices</a:t>
            </a:r>
            <a:endParaRPr>
              <a:solidFill>
                <a:srgbClr val="073763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3d2178aad7e_0_126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/>
              <a:t>Timing Has Failed!</a:t>
            </a:r>
            <a:endParaRPr/>
          </a:p>
        </p:txBody>
      </p:sp>
      <p:sp>
        <p:nvSpPr>
          <p:cNvPr id="444" name="Google Shape;444;g3d2178aad7e_0_126"/>
          <p:cNvSpPr txBox="1"/>
          <p:nvPr>
            <p:ph idx="12" type="sldNum"/>
          </p:nvPr>
        </p:nvSpPr>
        <p:spPr>
          <a:xfrm>
            <a:off x="336000" y="6373850"/>
            <a:ext cx="4320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b="1" lang="en-US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5" name="Google Shape;445;g3d2178aad7e_0_126" title="timing_report_failed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6088" y="2243738"/>
            <a:ext cx="9901400" cy="236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3d2178aad7e_0_271"/>
          <p:cNvSpPr txBox="1"/>
          <p:nvPr>
            <p:ph type="title"/>
          </p:nvPr>
        </p:nvSpPr>
        <p:spPr>
          <a:xfrm>
            <a:off x="65951" y="0"/>
            <a:ext cx="103782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/>
              <a:t>What could possibly go wrong?</a:t>
            </a:r>
            <a:endParaRPr/>
          </a:p>
        </p:txBody>
      </p:sp>
      <p:sp>
        <p:nvSpPr>
          <p:cNvPr id="451" name="Google Shape;451;g3d2178aad7e_0_271"/>
          <p:cNvSpPr txBox="1"/>
          <p:nvPr>
            <p:ph idx="12" type="sldNum"/>
          </p:nvPr>
        </p:nvSpPr>
        <p:spPr>
          <a:xfrm>
            <a:off x="336000" y="6373850"/>
            <a:ext cx="4320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b="1" lang="en-US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g3d2178aad7e_0_2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7163" y="2007762"/>
            <a:ext cx="11679247" cy="2845676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g3d2178aad7e_0_271"/>
          <p:cNvSpPr txBox="1"/>
          <p:nvPr>
            <p:ph idx="2" type="title"/>
          </p:nvPr>
        </p:nvSpPr>
        <p:spPr>
          <a:xfrm>
            <a:off x="65953" y="468575"/>
            <a:ext cx="5073300" cy="324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Post Implementation Timing Simulation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39a352eecab_0_92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/>
              <a:t>Static Timing Analysis</a:t>
            </a:r>
            <a:endParaRPr/>
          </a:p>
        </p:txBody>
      </p:sp>
      <p:sp>
        <p:nvSpPr>
          <p:cNvPr id="459" name="Google Shape;459;g39a352eecab_0_92"/>
          <p:cNvSpPr txBox="1"/>
          <p:nvPr>
            <p:ph idx="12" type="sldNum"/>
          </p:nvPr>
        </p:nvSpPr>
        <p:spPr>
          <a:xfrm>
            <a:off x="336000" y="6373850"/>
            <a:ext cx="4320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b="1" lang="en-US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g39a352eecab_0_92"/>
          <p:cNvSpPr txBox="1"/>
          <p:nvPr>
            <p:ph idx="2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Propagation Delay</a:t>
            </a:r>
            <a:endParaRPr/>
          </a:p>
        </p:txBody>
      </p:sp>
      <p:sp>
        <p:nvSpPr>
          <p:cNvPr id="461" name="Google Shape;461;g39a352eecab_0_92"/>
          <p:cNvSpPr/>
          <p:nvPr/>
        </p:nvSpPr>
        <p:spPr>
          <a:xfrm>
            <a:off x="144475" y="1335300"/>
            <a:ext cx="7064700" cy="528300"/>
          </a:xfrm>
          <a:prstGeom prst="roundRect">
            <a:avLst>
              <a:gd fmla="val 0" name="adj"/>
            </a:avLst>
          </a:prstGeom>
          <a:solidFill>
            <a:srgbClr val="F3F3F3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F1114"/>
                </a:solidFill>
                <a:latin typeface="Arial"/>
                <a:ea typeface="Arial"/>
                <a:cs typeface="Arial"/>
                <a:sym typeface="Arial"/>
              </a:rPr>
              <a:t>Time it takes for a signal to travel from a </a:t>
            </a:r>
            <a:r>
              <a:rPr b="1" i="0" lang="en-US" sz="1800" u="none" cap="none" strike="noStrike">
                <a:solidFill>
                  <a:srgbClr val="0F1114"/>
                </a:solidFill>
                <a:latin typeface="Arial"/>
                <a:ea typeface="Arial"/>
                <a:cs typeface="Arial"/>
                <a:sym typeface="Arial"/>
              </a:rPr>
              <a:t>source to a destination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g39a352eecab_0_92"/>
          <p:cNvSpPr/>
          <p:nvPr/>
        </p:nvSpPr>
        <p:spPr>
          <a:xfrm>
            <a:off x="339298" y="1122200"/>
            <a:ext cx="2076000" cy="322800"/>
          </a:xfrm>
          <a:prstGeom prst="roundRect">
            <a:avLst>
              <a:gd fmla="val 22846" name="adj"/>
            </a:avLst>
          </a:prstGeom>
          <a:solidFill>
            <a:schemeClr val="lt1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US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Propagation Delay</a:t>
            </a:r>
            <a:endParaRPr b="1" i="0" sz="1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3" name="Google Shape;463;g39a352eecab_0_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77387" y="1444988"/>
            <a:ext cx="4601924" cy="225835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g39a352eecab_0_92"/>
          <p:cNvSpPr txBox="1"/>
          <p:nvPr/>
        </p:nvSpPr>
        <p:spPr>
          <a:xfrm>
            <a:off x="144475" y="2244180"/>
            <a:ext cx="7239000" cy="3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Voltages in wires takes time!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○"/>
            </a:pPr>
            <a:r>
              <a:rPr b="1" i="0" lang="en-US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Intra-logic element delay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~10–100 ps per logic gate or LUT (lookup table).</a:t>
            </a:r>
            <a:endParaRPr b="1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○"/>
            </a:pPr>
            <a:r>
              <a:rPr b="1" i="0" lang="en-US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Interconnect delay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~100–500 ps per segment, depending on routing length and FPGA family.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1" i="0" lang="en-US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Example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A long route uses 20 interconnect segments × 200 ps each 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→Total delay ≈ 4 ns.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b="1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longer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the propagation delay, the </a:t>
            </a:r>
            <a:r>
              <a:rPr b="1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slower your clock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able to run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Char char="●"/>
            </a:pPr>
            <a:r>
              <a:rPr b="1" lang="en-US" sz="1600">
                <a:solidFill>
                  <a:srgbClr val="0F1114"/>
                </a:solidFill>
              </a:rPr>
              <a:t>Critical Path: </a:t>
            </a:r>
            <a:r>
              <a:rPr lang="en-US" sz="1600">
                <a:solidFill>
                  <a:srgbClr val="0F1114"/>
                </a:solidFill>
              </a:rPr>
              <a:t>The path in a digital circuit that has the longest delay, determining the maximum operating frequency of the device.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3b3cc3f338d_0_47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/>
              <a:t>Static Timing Analysis</a:t>
            </a:r>
            <a:endParaRPr/>
          </a:p>
        </p:txBody>
      </p:sp>
      <p:sp>
        <p:nvSpPr>
          <p:cNvPr id="470" name="Google Shape;470;g3b3cc3f338d_0_47"/>
          <p:cNvSpPr txBox="1"/>
          <p:nvPr>
            <p:ph idx="12" type="sldNum"/>
          </p:nvPr>
        </p:nvSpPr>
        <p:spPr>
          <a:xfrm>
            <a:off x="336000" y="6373850"/>
            <a:ext cx="4320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b="1" lang="en-US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g3b3cc3f338d_0_47"/>
          <p:cNvSpPr txBox="1"/>
          <p:nvPr>
            <p:ph idx="2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Setup &amp; Hold Time</a:t>
            </a:r>
            <a:endParaRPr/>
          </a:p>
        </p:txBody>
      </p:sp>
      <p:sp>
        <p:nvSpPr>
          <p:cNvPr id="472" name="Google Shape;472;g3b3cc3f338d_0_47"/>
          <p:cNvSpPr txBox="1"/>
          <p:nvPr/>
        </p:nvSpPr>
        <p:spPr>
          <a:xfrm>
            <a:off x="38" y="871639"/>
            <a:ext cx="12193500" cy="13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Font typeface="Arial"/>
              <a:buChar char="●"/>
            </a:pPr>
            <a:r>
              <a:rPr b="0" i="0" lang="en-US" sz="16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Modern digital devices are usually synchronous</a:t>
            </a:r>
            <a:endParaRPr b="0" i="0" sz="1600" u="none" cap="none" strike="noStrike">
              <a:solidFill>
                <a:srgbClr val="0F111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Font typeface="Arial"/>
              <a:buChar char="●"/>
            </a:pPr>
            <a:r>
              <a:rPr b="0" i="0" lang="en-US" sz="16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Synchronous sequential elements (e.g. . flip-flops) are characterized by two time parameters: </a:t>
            </a:r>
            <a:endParaRPr b="0" i="0" sz="1600" u="none" cap="none" strike="noStrike">
              <a:solidFill>
                <a:srgbClr val="0F111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457200" lvl="0" marL="3657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setup time</a:t>
            </a:r>
            <a:r>
              <a:rPr b="0" i="0" lang="en-US" sz="16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b="1" i="0" lang="en-US" sz="16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hold time</a:t>
            </a:r>
            <a:endParaRPr b="1" i="0" sz="1600" u="none" cap="none" strike="noStrike">
              <a:solidFill>
                <a:srgbClr val="0F111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Font typeface="Arial"/>
              <a:buChar char="●"/>
            </a:pPr>
            <a:r>
              <a:rPr b="0" i="0" lang="en-US" sz="16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If data signal changes inside a special time window, the flip-flop may go into </a:t>
            </a:r>
            <a:r>
              <a:rPr b="1" i="0" lang="en-US" sz="16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metastable state</a:t>
            </a:r>
            <a:endParaRPr b="1" sz="1600">
              <a:solidFill>
                <a:srgbClr val="0F1114"/>
              </a:solidFill>
              <a:highlight>
                <a:srgbClr val="FFFFFF"/>
              </a:highlight>
            </a:endParaRPr>
          </a:p>
        </p:txBody>
      </p:sp>
      <p:grpSp>
        <p:nvGrpSpPr>
          <p:cNvPr id="473" name="Google Shape;473;g3b3cc3f338d_0_47"/>
          <p:cNvGrpSpPr/>
          <p:nvPr/>
        </p:nvGrpSpPr>
        <p:grpSpPr>
          <a:xfrm>
            <a:off x="1525934" y="2626632"/>
            <a:ext cx="9224903" cy="3593451"/>
            <a:chOff x="1319529" y="2351249"/>
            <a:chExt cx="9930997" cy="3868501"/>
          </a:xfrm>
        </p:grpSpPr>
        <p:sp>
          <p:nvSpPr>
            <p:cNvPr id="474" name="Google Shape;474;g3b3cc3f338d_0_47"/>
            <p:cNvSpPr txBox="1"/>
            <p:nvPr/>
          </p:nvSpPr>
          <p:spPr>
            <a:xfrm>
              <a:off x="2213838" y="2351249"/>
              <a:ext cx="1810500" cy="43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4925" lIns="84925" spcFirstLastPara="1" rIns="84925" wrap="square" tIns="84925">
              <a:spAutoFit/>
            </a:bodyPr>
            <a:lstStyle/>
            <a:p>
              <a:pPr indent="0" lvl="0" marL="0" marR="0" rtl="0" algn="l">
                <a:lnSpc>
                  <a:spcPct val="137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86"/>
                <a:buFont typeface="Arial"/>
                <a:buNone/>
              </a:pPr>
              <a:r>
                <a:rPr b="0" i="0" lang="en-US" sz="1486" u="none" cap="none" strike="noStrike">
                  <a:solidFill>
                    <a:srgbClr val="101418"/>
                  </a:solidFill>
                  <a:highlight>
                    <a:srgbClr val="FFFFFF"/>
                  </a:highlight>
                  <a:latin typeface="Arial"/>
                  <a:ea typeface="Arial"/>
                  <a:cs typeface="Arial"/>
                  <a:sym typeface="Arial"/>
                </a:rPr>
                <a:t>D-Type Flip-flop</a:t>
              </a:r>
              <a:endParaRPr b="0" i="0" sz="1486" u="none" cap="none" strike="noStrike">
                <a:solidFill>
                  <a:srgbClr val="101418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75" name="Google Shape;475;g3b3cc3f338d_0_47"/>
            <p:cNvPicPr preferRelativeResize="0"/>
            <p:nvPr/>
          </p:nvPicPr>
          <p:blipFill rotWithShape="1">
            <a:blip r:embed="rId3">
              <a:alphaModFix/>
            </a:blip>
            <a:srcRect b="0" l="0" r="0" t="13059"/>
            <a:stretch/>
          </p:blipFill>
          <p:spPr>
            <a:xfrm>
              <a:off x="1319529" y="4419874"/>
              <a:ext cx="3317733" cy="17998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6" name="Google Shape;476;g3b3cc3f338d_0_47"/>
            <p:cNvSpPr/>
            <p:nvPr/>
          </p:nvSpPr>
          <p:spPr>
            <a:xfrm>
              <a:off x="4517388" y="2579725"/>
              <a:ext cx="6629100" cy="528300"/>
            </a:xfrm>
            <a:prstGeom prst="roundRect">
              <a:avLst>
                <a:gd fmla="val 0" name="adj"/>
              </a:avLst>
            </a:prstGeom>
            <a:solidFill>
              <a:srgbClr val="F3F3F3"/>
            </a:solidFill>
            <a:ln cap="flat" cmpd="sng" w="17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4925" lIns="84925" spcFirstLastPara="1" rIns="84925" wrap="square" tIns="84925">
              <a:noAutofit/>
            </a:bodyPr>
            <a:lstStyle/>
            <a:p>
              <a:pPr indent="0" lvl="0" marL="0" marR="0" rtl="0" algn="l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22"/>
                <a:buFont typeface="Arial"/>
                <a:buNone/>
              </a:pPr>
              <a:r>
                <a:rPr b="0" i="0" lang="en-US" sz="1486" u="none" cap="none" strike="noStrike">
                  <a:solidFill>
                    <a:srgbClr val="0F1114"/>
                  </a:solidFill>
                  <a:latin typeface="Arial"/>
                  <a:ea typeface="Arial"/>
                  <a:cs typeface="Arial"/>
                  <a:sym typeface="Arial"/>
                </a:rPr>
                <a:t>Minimum time required  </a:t>
              </a:r>
              <a:r>
                <a:rPr b="1" i="0" lang="en-US" sz="1486" u="sng" cap="none" strike="noStrike">
                  <a:solidFill>
                    <a:srgbClr val="0F1114"/>
                  </a:solidFill>
                  <a:latin typeface="Arial"/>
                  <a:ea typeface="Arial"/>
                  <a:cs typeface="Arial"/>
                  <a:sym typeface="Arial"/>
                </a:rPr>
                <a:t>before clock</a:t>
              </a:r>
              <a:r>
                <a:rPr b="1" i="0" lang="en-US" sz="1486" u="none" cap="none" strike="noStrike">
                  <a:solidFill>
                    <a:srgbClr val="0F1114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b="0" i="0" lang="en-US" sz="1486" u="none" cap="none" strike="noStrike">
                  <a:solidFill>
                    <a:srgbClr val="0F1114"/>
                  </a:solidFill>
                  <a:latin typeface="Arial"/>
                  <a:ea typeface="Arial"/>
                  <a:cs typeface="Arial"/>
                  <a:sym typeface="Arial"/>
                </a:rPr>
                <a:t>edge for </a:t>
              </a:r>
              <a:r>
                <a:rPr b="1" i="0" lang="en-US" sz="1486" u="none" cap="none" strike="noStrike">
                  <a:solidFill>
                    <a:srgbClr val="0F1114"/>
                  </a:solidFill>
                  <a:latin typeface="Arial"/>
                  <a:ea typeface="Arial"/>
                  <a:cs typeface="Arial"/>
                  <a:sym typeface="Arial"/>
                </a:rPr>
                <a:t>stable data capturing</a:t>
              </a:r>
              <a:r>
                <a:rPr b="0" i="0" lang="en-US" sz="1486" u="none" cap="none" strike="noStrike">
                  <a:solidFill>
                    <a:srgbClr val="0F1114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endParaRPr b="0" i="0" sz="1486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g3b3cc3f338d_0_47"/>
            <p:cNvSpPr/>
            <p:nvPr/>
          </p:nvSpPr>
          <p:spPr>
            <a:xfrm>
              <a:off x="5618102" y="2351249"/>
              <a:ext cx="1266300" cy="322800"/>
            </a:xfrm>
            <a:prstGeom prst="roundRect">
              <a:avLst>
                <a:gd fmla="val 22846" name="adj"/>
              </a:avLst>
            </a:prstGeom>
            <a:solidFill>
              <a:schemeClr val="lt1"/>
            </a:solidFill>
            <a:ln cap="flat" cmpd="sng" w="17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4925" lIns="84925" spcFirstLastPara="1" rIns="84925" wrap="square" tIns="84925">
              <a:noAutofit/>
            </a:bodyPr>
            <a:lstStyle/>
            <a:p>
              <a:pPr indent="0" lvl="0" marL="0" marR="0" rtl="0" algn="l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93"/>
                <a:buFont typeface="Arial"/>
                <a:buNone/>
              </a:pPr>
              <a:r>
                <a:rPr b="1" i="0" lang="en-US" sz="1393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Setup time</a:t>
              </a:r>
              <a:endParaRPr b="1" i="0" sz="1579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g3b3cc3f338d_0_47"/>
            <p:cNvSpPr/>
            <p:nvPr/>
          </p:nvSpPr>
          <p:spPr>
            <a:xfrm>
              <a:off x="4517714" y="3620625"/>
              <a:ext cx="6629100" cy="528300"/>
            </a:xfrm>
            <a:prstGeom prst="roundRect">
              <a:avLst>
                <a:gd fmla="val 0" name="adj"/>
              </a:avLst>
            </a:prstGeom>
            <a:solidFill>
              <a:srgbClr val="F3F3F3"/>
            </a:solidFill>
            <a:ln cap="flat" cmpd="sng" w="17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4925" lIns="84925" spcFirstLastPara="1" rIns="84925" wrap="square" tIns="84925">
              <a:noAutofit/>
            </a:bodyPr>
            <a:lstStyle/>
            <a:p>
              <a:pPr indent="0" lvl="0" marL="0" marR="0" rtl="0" algn="l">
                <a:lnSpc>
                  <a:spcPct val="114000"/>
                </a:lnSpc>
                <a:spcBef>
                  <a:spcPts val="334"/>
                </a:spcBef>
                <a:spcAft>
                  <a:spcPts val="0"/>
                </a:spcAft>
                <a:buClr>
                  <a:srgbClr val="000000"/>
                </a:buClr>
                <a:buSzPts val="1486"/>
                <a:buFont typeface="Arial"/>
                <a:buNone/>
              </a:pPr>
              <a:r>
                <a:rPr b="0" i="0" lang="en-US" sz="1486" u="none" cap="none" strike="noStrike">
                  <a:solidFill>
                    <a:srgbClr val="0F1114"/>
                  </a:solidFill>
                  <a:latin typeface="Arial"/>
                  <a:ea typeface="Arial"/>
                  <a:cs typeface="Arial"/>
                  <a:sym typeface="Arial"/>
                </a:rPr>
                <a:t>Minimum time required  </a:t>
              </a:r>
              <a:r>
                <a:rPr b="1" i="0" lang="en-US" sz="1486" u="sng" cap="none" strike="noStrike">
                  <a:solidFill>
                    <a:srgbClr val="0F1114"/>
                  </a:solidFill>
                  <a:latin typeface="Arial"/>
                  <a:ea typeface="Arial"/>
                  <a:cs typeface="Arial"/>
                  <a:sym typeface="Arial"/>
                </a:rPr>
                <a:t>after the clock</a:t>
              </a:r>
              <a:r>
                <a:rPr b="1" i="0" lang="en-US" sz="1486" u="none" cap="none" strike="noStrike">
                  <a:solidFill>
                    <a:srgbClr val="0F1114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b="0" i="0" lang="en-US" sz="1486" u="none" cap="none" strike="noStrike">
                  <a:solidFill>
                    <a:srgbClr val="0F1114"/>
                  </a:solidFill>
                  <a:latin typeface="Arial"/>
                  <a:ea typeface="Arial"/>
                  <a:cs typeface="Arial"/>
                  <a:sym typeface="Arial"/>
                </a:rPr>
                <a:t>edge for stable </a:t>
              </a:r>
              <a:r>
                <a:rPr b="1" i="0" lang="en-US" sz="1486" u="none" cap="none" strike="noStrike">
                  <a:solidFill>
                    <a:srgbClr val="0F1114"/>
                  </a:solidFill>
                  <a:latin typeface="Arial"/>
                  <a:ea typeface="Arial"/>
                  <a:cs typeface="Arial"/>
                  <a:sym typeface="Arial"/>
                </a:rPr>
                <a:t>data keeping</a:t>
              </a:r>
              <a:r>
                <a:rPr b="0" i="0" lang="en-US" sz="1486" u="none" cap="none" strike="noStrike">
                  <a:solidFill>
                    <a:srgbClr val="0F1114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b="0" i="0" sz="1486" u="none" cap="none" strike="noStrike">
                <a:solidFill>
                  <a:srgbClr val="0F111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g3b3cc3f338d_0_47"/>
            <p:cNvSpPr/>
            <p:nvPr/>
          </p:nvSpPr>
          <p:spPr>
            <a:xfrm>
              <a:off x="5665352" y="3445888"/>
              <a:ext cx="1266300" cy="322800"/>
            </a:xfrm>
            <a:prstGeom prst="roundRect">
              <a:avLst>
                <a:gd fmla="val 22846" name="adj"/>
              </a:avLst>
            </a:prstGeom>
            <a:solidFill>
              <a:schemeClr val="lt1"/>
            </a:solidFill>
            <a:ln cap="flat" cmpd="sng" w="17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4925" lIns="84925" spcFirstLastPara="1" rIns="84925" wrap="square" tIns="84925">
              <a:noAutofit/>
            </a:bodyPr>
            <a:lstStyle/>
            <a:p>
              <a:pPr indent="0" lvl="0" marL="0" marR="0" rtl="0" algn="l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93"/>
                <a:buFont typeface="Arial"/>
                <a:buNone/>
              </a:pPr>
              <a:r>
                <a:rPr b="1" i="0" lang="en-US" sz="1393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Hold time</a:t>
              </a:r>
              <a:endParaRPr b="1" i="0" sz="1579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80" name="Google Shape;480;g3b3cc3f338d_0_47"/>
            <p:cNvPicPr preferRelativeResize="0"/>
            <p:nvPr/>
          </p:nvPicPr>
          <p:blipFill rotWithShape="1">
            <a:blip r:embed="rId4">
              <a:alphaModFix/>
            </a:blip>
            <a:srcRect b="60194" l="10848" r="14648" t="0"/>
            <a:stretch/>
          </p:blipFill>
          <p:spPr>
            <a:xfrm>
              <a:off x="5278070" y="4233925"/>
              <a:ext cx="5972456" cy="1985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1" name="Google Shape;481;g3b3cc3f338d_0_4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213838" y="2573888"/>
              <a:ext cx="1810500" cy="184599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82" name="Google Shape;482;g3b3cc3f338d_0_47" title="pngfind.com-timer-png-723676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162650" y="1393851"/>
            <a:ext cx="614876" cy="6910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3" name="Google Shape;483;g3b3cc3f338d_0_47"/>
          <p:cNvGrpSpPr/>
          <p:nvPr/>
        </p:nvGrpSpPr>
        <p:grpSpPr>
          <a:xfrm>
            <a:off x="9592308" y="1763974"/>
            <a:ext cx="382423" cy="382423"/>
            <a:chOff x="737668" y="4333423"/>
            <a:chExt cx="1817600" cy="1817600"/>
          </a:xfrm>
        </p:grpSpPr>
        <p:sp>
          <p:nvSpPr>
            <p:cNvPr id="484" name="Google Shape;484;g3b3cc3f338d_0_47"/>
            <p:cNvSpPr/>
            <p:nvPr/>
          </p:nvSpPr>
          <p:spPr>
            <a:xfrm>
              <a:off x="768000" y="4465075"/>
              <a:ext cx="1759800" cy="1600200"/>
            </a:xfrm>
            <a:prstGeom prst="ellipse">
              <a:avLst/>
            </a:prstGeom>
            <a:solidFill>
              <a:srgbClr val="F4CCCC"/>
            </a:solidFill>
            <a:ln>
              <a:noFill/>
            </a:ln>
          </p:spPr>
          <p:txBody>
            <a:bodyPr anchorCtr="0" anchor="ctr" bIns="19225" lIns="19225" spcFirstLastPara="1" rIns="19225" wrap="square" tIns="192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4"/>
                <a:buFont typeface="Arial"/>
                <a:buNone/>
              </a:pPr>
              <a:r>
                <a:t/>
              </a:r>
              <a:endParaRPr b="0" i="0" sz="294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85" name="Google Shape;485;g3b3cc3f338d_0_47" title="disappointed.png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37668" y="4333423"/>
              <a:ext cx="1817600" cy="18176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39a352eecab_0_364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/>
              <a:t>Static Timing Analysis</a:t>
            </a:r>
            <a:endParaRPr/>
          </a:p>
        </p:txBody>
      </p:sp>
      <p:sp>
        <p:nvSpPr>
          <p:cNvPr id="491" name="Google Shape;491;g39a352eecab_0_364"/>
          <p:cNvSpPr txBox="1"/>
          <p:nvPr>
            <p:ph idx="12" type="sldNum"/>
          </p:nvPr>
        </p:nvSpPr>
        <p:spPr>
          <a:xfrm>
            <a:off x="336000" y="6373850"/>
            <a:ext cx="4320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b="1" lang="en-US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g39a352eecab_0_364"/>
          <p:cNvSpPr txBox="1"/>
          <p:nvPr>
            <p:ph idx="2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Metastability</a:t>
            </a:r>
            <a:endParaRPr/>
          </a:p>
        </p:txBody>
      </p:sp>
      <p:grpSp>
        <p:nvGrpSpPr>
          <p:cNvPr id="493" name="Google Shape;493;g39a352eecab_0_364"/>
          <p:cNvGrpSpPr/>
          <p:nvPr/>
        </p:nvGrpSpPr>
        <p:grpSpPr>
          <a:xfrm>
            <a:off x="197850" y="891025"/>
            <a:ext cx="11667000" cy="1283600"/>
            <a:chOff x="-8487" y="1022525"/>
            <a:chExt cx="11667000" cy="1283600"/>
          </a:xfrm>
        </p:grpSpPr>
        <p:sp>
          <p:nvSpPr>
            <p:cNvPr id="494" name="Google Shape;494;g39a352eecab_0_364"/>
            <p:cNvSpPr/>
            <p:nvPr/>
          </p:nvSpPr>
          <p:spPr>
            <a:xfrm>
              <a:off x="-8487" y="1251025"/>
              <a:ext cx="11667000" cy="1055100"/>
            </a:xfrm>
            <a:prstGeom prst="roundRect">
              <a:avLst>
                <a:gd fmla="val 0" name="adj"/>
              </a:avLst>
            </a:prstGeom>
            <a:solidFill>
              <a:srgbClr val="F3F3F3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1600" u="none" cap="none" strike="noStrike">
                  <a:solidFill>
                    <a:srgbClr val="0F1114"/>
                  </a:solidFill>
                  <a:latin typeface="Arial"/>
                  <a:ea typeface="Arial"/>
                  <a:cs typeface="Arial"/>
                  <a:sym typeface="Arial"/>
                </a:rPr>
                <a:t>An unstable state of a flip-flop where it cannot resolve the input signal, leading to unpredictable output states.</a:t>
              </a:r>
              <a:endParaRPr b="0" i="0" sz="2000" u="none" cap="none" strike="noStrike">
                <a:solidFill>
                  <a:srgbClr val="0F1114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330200" lvl="0" marL="457200" marR="0" rtl="0" algn="l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F1114"/>
                </a:buClr>
                <a:buSzPts val="1600"/>
                <a:buFont typeface="Arial"/>
                <a:buChar char="●"/>
              </a:pPr>
              <a:r>
                <a:rPr b="0" i="0" lang="en-US" sz="1600" u="none" cap="none" strike="noStrike">
                  <a:solidFill>
                    <a:srgbClr val="0F1114"/>
                  </a:solidFill>
                  <a:latin typeface="Arial"/>
                  <a:ea typeface="Arial"/>
                  <a:cs typeface="Arial"/>
                  <a:sym typeface="Arial"/>
                </a:rPr>
                <a:t>During that time, the output of the Flip-Flop is </a:t>
              </a:r>
              <a:r>
                <a:rPr b="1" i="0" lang="en-US" sz="1600" u="none" cap="none" strike="noStrike">
                  <a:solidFill>
                    <a:srgbClr val="0F1114"/>
                  </a:solidFill>
                  <a:latin typeface="Arial"/>
                  <a:ea typeface="Arial"/>
                  <a:cs typeface="Arial"/>
                  <a:sym typeface="Arial"/>
                </a:rPr>
                <a:t>undefined</a:t>
              </a:r>
              <a:r>
                <a:rPr b="0" i="0" lang="en-US" sz="1600" u="none" cap="none" strike="noStrike">
                  <a:solidFill>
                    <a:srgbClr val="0F1114"/>
                  </a:solidFill>
                  <a:latin typeface="Arial"/>
                  <a:ea typeface="Arial"/>
                  <a:cs typeface="Arial"/>
                  <a:sym typeface="Arial"/>
                </a:rPr>
                <a:t> and might even oscillate.</a:t>
              </a:r>
              <a:endParaRPr b="0" i="0" sz="1600" u="none" cap="none" strike="noStrike">
                <a:solidFill>
                  <a:srgbClr val="0F1114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330200" lvl="0" marL="457200" marR="0" rtl="0" algn="l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F1114"/>
                </a:buClr>
                <a:buSzPts val="1600"/>
                <a:buFont typeface="Arial"/>
                <a:buChar char="●"/>
              </a:pPr>
              <a:r>
                <a:rPr b="0" i="0" lang="en-US" sz="1600" u="none" cap="none" strike="noStrike">
                  <a:solidFill>
                    <a:srgbClr val="0F1114"/>
                  </a:solidFill>
                  <a:latin typeface="Arial"/>
                  <a:ea typeface="Arial"/>
                  <a:cs typeface="Arial"/>
                  <a:sym typeface="Arial"/>
                </a:rPr>
                <a:t>In most cases, the flip-flop will return to the allowed state fairly quickly (Depends on the FPGA technology).</a:t>
              </a:r>
              <a:endParaRPr b="0" i="0" sz="1600" u="none" cap="none" strike="noStrike">
                <a:solidFill>
                  <a:srgbClr val="0F111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g39a352eecab_0_364"/>
            <p:cNvSpPr/>
            <p:nvPr/>
          </p:nvSpPr>
          <p:spPr>
            <a:xfrm>
              <a:off x="186338" y="1022525"/>
              <a:ext cx="1814100" cy="322800"/>
            </a:xfrm>
            <a:prstGeom prst="roundRect">
              <a:avLst>
                <a:gd fmla="val 22846" name="adj"/>
              </a:avLst>
            </a:pr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n-US" sz="1500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Metastable State</a:t>
              </a:r>
              <a:endParaRPr b="1" i="0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6" name="Google Shape;496;g39a352eecab_0_364"/>
          <p:cNvSpPr txBox="1"/>
          <p:nvPr/>
        </p:nvSpPr>
        <p:spPr>
          <a:xfrm>
            <a:off x="197850" y="2211900"/>
            <a:ext cx="8217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Mean time between failures</a:t>
            </a:r>
            <a:endParaRPr b="1" i="0" sz="1400" u="none" cap="none" strike="noStrike">
              <a:solidFill>
                <a:srgbClr val="0F111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400"/>
              <a:buFont typeface="Arial"/>
              <a:buChar char="●"/>
            </a:pPr>
            <a:r>
              <a:rPr b="0" i="0" lang="en-US" sz="14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No way to fully eliminate metastability in case of asynchronous signals capture</a:t>
            </a:r>
            <a:endParaRPr b="0" i="0" sz="1400" u="none" cap="none" strike="noStrike">
              <a:solidFill>
                <a:srgbClr val="0F111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400"/>
              <a:buFont typeface="Arial"/>
              <a:buChar char="●"/>
            </a:pPr>
            <a:r>
              <a:rPr b="1" i="0" lang="en-US" sz="14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M</a:t>
            </a:r>
            <a:r>
              <a:rPr b="0" i="0" lang="en-US" sz="14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ean </a:t>
            </a:r>
            <a:r>
              <a:rPr b="1" i="0" lang="en-US" sz="14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</a:t>
            </a:r>
            <a:r>
              <a:rPr b="0" i="0" lang="en-US" sz="14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ime </a:t>
            </a:r>
            <a:r>
              <a:rPr b="1" i="0" lang="en-US" sz="14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B</a:t>
            </a:r>
            <a:r>
              <a:rPr b="0" i="0" lang="en-US" sz="14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etween </a:t>
            </a:r>
            <a:r>
              <a:rPr b="1" i="0" lang="en-US" sz="14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F</a:t>
            </a:r>
            <a:r>
              <a:rPr b="0" i="0" lang="en-US" sz="14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ailures (</a:t>
            </a:r>
            <a:r>
              <a:rPr b="1" i="0" lang="en-US" sz="14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MTBF</a:t>
            </a:r>
            <a:r>
              <a:rPr b="0" i="0" lang="en-US" sz="14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rgbClr val="0F111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g39a352eecab_0_364"/>
          <p:cNvSpPr txBox="1"/>
          <p:nvPr/>
        </p:nvSpPr>
        <p:spPr>
          <a:xfrm>
            <a:off x="8415725" y="2422700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8" name="Google Shape;498;g39a352eecab_0_3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21450" y="3307610"/>
            <a:ext cx="2268300" cy="657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99" name="Google Shape;499;g39a352eecab_0_364"/>
          <p:cNvSpPr txBox="1"/>
          <p:nvPr/>
        </p:nvSpPr>
        <p:spPr>
          <a:xfrm>
            <a:off x="665041" y="3043206"/>
            <a:ext cx="4754100" cy="12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en-US" sz="12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</a:t>
            </a:r>
            <a:r>
              <a:rPr b="0" i="0" lang="en-US" sz="12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1 and </a:t>
            </a:r>
            <a:r>
              <a:rPr b="0" i="1" lang="en-US" sz="12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</a:t>
            </a:r>
            <a:r>
              <a:rPr b="0" i="0" lang="en-US" sz="12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2 are constants determined by semiconductor technology</a:t>
            </a:r>
            <a:endParaRPr b="0" i="0" sz="1200" u="none" cap="none" strike="noStrike">
              <a:solidFill>
                <a:srgbClr val="0F111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en-US" sz="12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Fclk : </a:t>
            </a:r>
            <a:r>
              <a:rPr b="0" i="0" lang="en-US" sz="12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clocking frequency of capturing flip-flop</a:t>
            </a:r>
            <a:endParaRPr b="0" i="0" sz="1200" u="none" cap="none" strike="noStrike">
              <a:solidFill>
                <a:srgbClr val="0F111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en-US" sz="12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FDATA : </a:t>
            </a:r>
            <a:r>
              <a:rPr b="0" i="0" lang="en-US" sz="12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data signal change average frequency</a:t>
            </a:r>
            <a:endParaRPr b="0" i="0" sz="1200" u="none" cap="none" strike="noStrike">
              <a:solidFill>
                <a:srgbClr val="0F111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en-US" sz="12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tMET </a:t>
            </a:r>
            <a:r>
              <a:rPr b="0" baseline="-25000" i="1" lang="en-US" sz="12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0" i="0" lang="en-US" sz="12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:time available to exit the metastable state </a:t>
            </a:r>
            <a:endParaRPr b="0" i="0" sz="1200" u="none" cap="none" strike="noStrike">
              <a:solidFill>
                <a:srgbClr val="0F111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111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○"/>
            </a:pPr>
            <a:r>
              <a:rPr b="0" i="0" lang="en-US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~tens 𝝁s</a:t>
            </a:r>
            <a:endParaRPr b="0" i="0" sz="1200" u="none" cap="none" strike="noStrike">
              <a:solidFill>
                <a:srgbClr val="0F111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0" name="Google Shape;500;g39a352eecab_0_364"/>
          <p:cNvPicPr preferRelativeResize="0"/>
          <p:nvPr/>
        </p:nvPicPr>
        <p:blipFill rotWithShape="1">
          <a:blip r:embed="rId4">
            <a:alphaModFix/>
          </a:blip>
          <a:srcRect b="0" l="19031" r="19118" t="0"/>
          <a:stretch/>
        </p:blipFill>
        <p:spPr>
          <a:xfrm>
            <a:off x="8355075" y="2274275"/>
            <a:ext cx="3449226" cy="2045350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g39a352eecab_0_364"/>
          <p:cNvSpPr txBox="1"/>
          <p:nvPr/>
        </p:nvSpPr>
        <p:spPr>
          <a:xfrm>
            <a:off x="197850" y="4319625"/>
            <a:ext cx="91602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400"/>
              <a:buFont typeface="Arial"/>
              <a:buChar char="●"/>
            </a:pPr>
            <a:r>
              <a:rPr b="0" i="0" lang="en-US" sz="1400" u="none" cap="none" strike="noStrike">
                <a:solidFill>
                  <a:srgbClr val="0F1114"/>
                </a:solidFill>
                <a:latin typeface="Arial"/>
                <a:ea typeface="Arial"/>
                <a:cs typeface="Arial"/>
                <a:sym typeface="Arial"/>
              </a:rPr>
              <a:t>Probability of failure can be reduced by using </a:t>
            </a:r>
            <a:r>
              <a:rPr b="1" i="0" lang="en-US" sz="1400" u="none" cap="none" strike="noStrike">
                <a:solidFill>
                  <a:srgbClr val="0F1114"/>
                </a:solidFill>
                <a:latin typeface="Arial"/>
                <a:ea typeface="Arial"/>
                <a:cs typeface="Arial"/>
                <a:sym typeface="Arial"/>
              </a:rPr>
              <a:t>Synchronizers</a:t>
            </a:r>
            <a:endParaRPr b="1" i="0" sz="1400" u="none" cap="none" strike="noStrike">
              <a:solidFill>
                <a:srgbClr val="0F111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400"/>
              <a:buFont typeface="Arial"/>
              <a:buChar char="○"/>
            </a:pPr>
            <a:r>
              <a:rPr b="0" i="0" lang="en-US" sz="1400" u="none" cap="none" strike="noStrike">
                <a:solidFill>
                  <a:srgbClr val="0F1114"/>
                </a:solidFill>
                <a:latin typeface="Arial"/>
                <a:ea typeface="Arial"/>
                <a:cs typeface="Arial"/>
                <a:sym typeface="Arial"/>
              </a:rPr>
              <a:t>Synchronizers are a chain of Flip-flops located close to each other.</a:t>
            </a:r>
            <a:endParaRPr b="0" i="0" sz="1400" u="none" cap="none" strike="noStrike">
              <a:solidFill>
                <a:srgbClr val="0F111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400"/>
              <a:buFont typeface="Arial"/>
              <a:buChar char="○"/>
            </a:pPr>
            <a:r>
              <a:rPr b="0" i="0" lang="en-US" sz="1400" u="none" cap="none" strike="noStrike">
                <a:solidFill>
                  <a:srgbClr val="0F1114"/>
                </a:solidFill>
                <a:latin typeface="Arial"/>
                <a:ea typeface="Arial"/>
                <a:cs typeface="Arial"/>
                <a:sym typeface="Arial"/>
              </a:rPr>
              <a:t>Asynchronous FIFOs based on dual-port RAM are used to capture asynchronous multi-bit signals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g39a352eecab_0_364"/>
          <p:cNvSpPr txBox="1"/>
          <p:nvPr/>
        </p:nvSpPr>
        <p:spPr>
          <a:xfrm>
            <a:off x="9538475" y="5812625"/>
            <a:ext cx="217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F1114"/>
                </a:solidFill>
                <a:latin typeface="Arial"/>
                <a:ea typeface="Arial"/>
                <a:cs typeface="Arial"/>
                <a:sym typeface="Arial"/>
              </a:rPr>
              <a:t>FIFO</a:t>
            </a:r>
            <a:r>
              <a:rPr b="0" i="0" lang="en-US" sz="1400" u="none" cap="none" strike="noStrike">
                <a:solidFill>
                  <a:srgbClr val="0F1114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b="1" i="0" lang="en-US" sz="1400" u="none" cap="none" strike="noStrike">
                <a:solidFill>
                  <a:srgbClr val="0F1114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b="0" i="0" lang="en-US" sz="1400" u="none" cap="none" strike="noStrike">
                <a:solidFill>
                  <a:srgbClr val="0F1114"/>
                </a:solidFill>
                <a:latin typeface="Arial"/>
                <a:ea typeface="Arial"/>
                <a:cs typeface="Arial"/>
                <a:sym typeface="Arial"/>
              </a:rPr>
              <a:t>irst In </a:t>
            </a:r>
            <a:r>
              <a:rPr b="1" i="0" lang="en-US" sz="1400" u="none" cap="none" strike="noStrike">
                <a:solidFill>
                  <a:srgbClr val="0F1114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b="0" i="0" lang="en-US" sz="1400" u="none" cap="none" strike="noStrike">
                <a:solidFill>
                  <a:srgbClr val="0F1114"/>
                </a:solidFill>
                <a:latin typeface="Arial"/>
                <a:ea typeface="Arial"/>
                <a:cs typeface="Arial"/>
                <a:sym typeface="Arial"/>
              </a:rPr>
              <a:t>irst </a:t>
            </a:r>
            <a:r>
              <a:rPr b="1" i="0" lang="en-US" sz="1400" u="none" cap="none" strike="noStrike">
                <a:solidFill>
                  <a:srgbClr val="0F1114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b="0" i="0" lang="en-US" sz="1400" u="none" cap="none" strike="noStrike">
                <a:solidFill>
                  <a:srgbClr val="0F1114"/>
                </a:solidFill>
                <a:latin typeface="Arial"/>
                <a:ea typeface="Arial"/>
                <a:cs typeface="Arial"/>
                <a:sym typeface="Arial"/>
              </a:rPr>
              <a:t>ut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g3d2ad388612_3_66"/>
          <p:cNvPicPr preferRelativeResize="0"/>
          <p:nvPr/>
        </p:nvPicPr>
        <p:blipFill rotWithShape="1">
          <a:blip r:embed="rId3">
            <a:alphaModFix/>
          </a:blip>
          <a:srcRect b="0" l="90704" r="0" t="24294"/>
          <a:stretch/>
        </p:blipFill>
        <p:spPr>
          <a:xfrm>
            <a:off x="275" y="0"/>
            <a:ext cx="12193574" cy="3279076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g3d2ad388612_3_66"/>
          <p:cNvSpPr txBox="1"/>
          <p:nvPr>
            <p:ph idx="1" type="body"/>
          </p:nvPr>
        </p:nvSpPr>
        <p:spPr>
          <a:xfrm>
            <a:off x="729025" y="1923325"/>
            <a:ext cx="10836300" cy="135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lt1"/>
                </a:solidFill>
              </a:rPr>
              <a:t>Exercise Time</a:t>
            </a:r>
            <a:endParaRPr b="0" i="1" sz="3100">
              <a:solidFill>
                <a:schemeClr val="accent1"/>
              </a:solidFill>
            </a:endParaRPr>
          </a:p>
          <a:p>
            <a:pPr indent="457200" lvl="0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>
                <a:solidFill>
                  <a:schemeClr val="accent1"/>
                </a:solidFill>
              </a:rPr>
              <a:t>Now it’s your turn!</a:t>
            </a:r>
            <a:endParaRPr b="0" i="1" sz="3100">
              <a:solidFill>
                <a:schemeClr val="accent1"/>
              </a:solidFill>
            </a:endParaRPr>
          </a:p>
        </p:txBody>
      </p:sp>
      <p:pic>
        <p:nvPicPr>
          <p:cNvPr id="509" name="Google Shape;509;g3d2ad388612_3_66"/>
          <p:cNvPicPr preferRelativeResize="0"/>
          <p:nvPr/>
        </p:nvPicPr>
        <p:blipFill rotWithShape="1">
          <a:blip r:embed="rId3">
            <a:alphaModFix/>
          </a:blip>
          <a:srcRect b="0" l="90704" r="0" t="24294"/>
          <a:stretch/>
        </p:blipFill>
        <p:spPr>
          <a:xfrm rot="5400000">
            <a:off x="6041750" y="-342180"/>
            <a:ext cx="210849" cy="89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g3d2ad388612_3_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61300" y="93450"/>
            <a:ext cx="1515450" cy="6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g3d2ad388612_3_66" title="Screenshot_2025-12-05_06-37-58-removebg-preview.png"/>
          <p:cNvPicPr preferRelativeResize="0"/>
          <p:nvPr/>
        </p:nvPicPr>
        <p:blipFill rotWithShape="1">
          <a:blip r:embed="rId5">
            <a:alphaModFix/>
          </a:blip>
          <a:srcRect b="40512" l="23582" r="20918" t="0"/>
          <a:stretch/>
        </p:blipFill>
        <p:spPr>
          <a:xfrm>
            <a:off x="5833" y="-2250"/>
            <a:ext cx="1979426" cy="1966650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g3d2ad388612_3_66"/>
          <p:cNvSpPr txBox="1"/>
          <p:nvPr/>
        </p:nvSpPr>
        <p:spPr>
          <a:xfrm>
            <a:off x="144475" y="3427425"/>
            <a:ext cx="6379500" cy="10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AutoNum type="arabicPeriod"/>
            </a:pPr>
            <a:r>
              <a:rPr lang="en-US" sz="1600">
                <a:solidFill>
                  <a:srgbClr val="0F1114"/>
                </a:solidFill>
                <a:highlight>
                  <a:schemeClr val="lt1"/>
                </a:highlight>
              </a:rPr>
              <a:t>Open the timing report and sort by worst slack</a:t>
            </a:r>
            <a:endParaRPr sz="1600">
              <a:solidFill>
                <a:srgbClr val="0F1114"/>
              </a:solidFill>
              <a:highlight>
                <a:schemeClr val="lt1"/>
              </a:highlight>
            </a:endParaRPr>
          </a:p>
          <a:p>
            <a:pPr indent="-3302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AutoNum type="arabicPeriod"/>
            </a:pPr>
            <a:r>
              <a:rPr lang="en-US" sz="1600">
                <a:solidFill>
                  <a:srgbClr val="0F1114"/>
                </a:solidFill>
                <a:highlight>
                  <a:schemeClr val="lt1"/>
                </a:highlight>
              </a:rPr>
              <a:t>Identify the source and destination registers of the critical path</a:t>
            </a:r>
            <a:endParaRPr sz="1600">
              <a:solidFill>
                <a:srgbClr val="0F1114"/>
              </a:solidFill>
              <a:highlight>
                <a:schemeClr val="lt1"/>
              </a:highlight>
            </a:endParaRPr>
          </a:p>
          <a:p>
            <a:pPr indent="-3302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AutoNum type="arabicPeriod"/>
            </a:pPr>
            <a:r>
              <a:rPr b="1" lang="en-US" sz="1600">
                <a:solidFill>
                  <a:srgbClr val="0F1114"/>
                </a:solidFill>
                <a:highlight>
                  <a:schemeClr val="lt1"/>
                </a:highlight>
              </a:rPr>
              <a:t>Why is timing failing?</a:t>
            </a:r>
            <a:endParaRPr sz="1600">
              <a:solidFill>
                <a:srgbClr val="0F1114"/>
              </a:solidFill>
              <a:highlight>
                <a:schemeClr val="lt1"/>
              </a:highlight>
            </a:endParaRPr>
          </a:p>
        </p:txBody>
      </p:sp>
      <p:sp>
        <p:nvSpPr>
          <p:cNvPr id="513" name="Google Shape;513;g3d2ad388612_3_66"/>
          <p:cNvSpPr txBox="1"/>
          <p:nvPr/>
        </p:nvSpPr>
        <p:spPr>
          <a:xfrm>
            <a:off x="144475" y="4671500"/>
            <a:ext cx="6379500" cy="7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0F1114"/>
                </a:solidFill>
                <a:highlight>
                  <a:schemeClr val="lt1"/>
                </a:highlight>
              </a:rPr>
              <a:t>Hints:</a:t>
            </a:r>
            <a:endParaRPr b="1" sz="1600">
              <a:solidFill>
                <a:srgbClr val="0F1114"/>
              </a:solidFill>
              <a:highlight>
                <a:schemeClr val="lt1"/>
              </a:highlight>
            </a:endParaRPr>
          </a:p>
          <a:p>
            <a:pPr indent="-3302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Char char="●"/>
            </a:pPr>
            <a:r>
              <a:rPr lang="en-US" sz="1600">
                <a:solidFill>
                  <a:srgbClr val="0F1114"/>
                </a:solidFill>
                <a:highlight>
                  <a:schemeClr val="lt1"/>
                </a:highlight>
              </a:rPr>
              <a:t>Right-clicking a path →Schematic (F4) shows the critical path</a:t>
            </a:r>
            <a:endParaRPr sz="1600">
              <a:solidFill>
                <a:srgbClr val="0F1114"/>
              </a:solidFill>
              <a:highlight>
                <a:schemeClr val="lt1"/>
              </a:highlight>
            </a:endParaRPr>
          </a:p>
        </p:txBody>
      </p:sp>
      <p:pic>
        <p:nvPicPr>
          <p:cNvPr id="514" name="Google Shape;514;g3d2ad388612_3_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39435" y="3427425"/>
            <a:ext cx="3925889" cy="2909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3d2178aad7e_0_172"/>
          <p:cNvSpPr/>
          <p:nvPr/>
        </p:nvSpPr>
        <p:spPr>
          <a:xfrm>
            <a:off x="527100" y="4346350"/>
            <a:ext cx="11152500" cy="1625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g3d2178aad7e_0_172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/>
              <a:t>Critical Path Analysis</a:t>
            </a:r>
            <a:endParaRPr/>
          </a:p>
        </p:txBody>
      </p:sp>
      <p:sp>
        <p:nvSpPr>
          <p:cNvPr id="521" name="Google Shape;521;g3d2178aad7e_0_172"/>
          <p:cNvSpPr txBox="1"/>
          <p:nvPr>
            <p:ph idx="12" type="sldNum"/>
          </p:nvPr>
        </p:nvSpPr>
        <p:spPr>
          <a:xfrm>
            <a:off x="336000" y="6373850"/>
            <a:ext cx="4320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b="1" lang="en-US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2" name="Google Shape;522;g3d2178aad7e_0_172" title="schematic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823675"/>
            <a:ext cx="11888778" cy="952031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g3d2178aad7e_0_172"/>
          <p:cNvSpPr txBox="1"/>
          <p:nvPr/>
        </p:nvSpPr>
        <p:spPr>
          <a:xfrm>
            <a:off x="2606425" y="2919550"/>
            <a:ext cx="6980700" cy="10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Font typeface="Arial"/>
              <a:buChar char="➔"/>
            </a:pPr>
            <a:r>
              <a:rPr b="0" i="0" lang="en-US" sz="1600" u="none" cap="none" strike="noStrike">
                <a:solidFill>
                  <a:srgbClr val="0F1114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The logic generated by the division operator generates a very long chain of logic gates</a:t>
            </a:r>
            <a:endParaRPr b="0" i="0" sz="1600" u="none" cap="none" strike="noStrike">
              <a:solidFill>
                <a:srgbClr val="0F1114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Font typeface="Arial"/>
              <a:buChar char="➔"/>
            </a:pPr>
            <a:r>
              <a:rPr b="0" i="0" lang="en-US" sz="1600" u="none" cap="none" strike="noStrike">
                <a:solidFill>
                  <a:srgbClr val="0F1114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All of this combinational logic must settle within a single clock period</a:t>
            </a:r>
            <a:endParaRPr b="0" i="0" sz="1600" u="none" cap="none" strike="noStrike">
              <a:solidFill>
                <a:srgbClr val="0F1114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g3d2178aad7e_0_172"/>
          <p:cNvSpPr txBox="1"/>
          <p:nvPr/>
        </p:nvSpPr>
        <p:spPr>
          <a:xfrm>
            <a:off x="529688" y="4348575"/>
            <a:ext cx="11134200" cy="1613100"/>
          </a:xfrm>
          <a:prstGeom prst="rect">
            <a:avLst/>
          </a:prstGeom>
          <a:solidFill>
            <a:schemeClr val="lt2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F1114"/>
                </a:solidFill>
                <a:latin typeface="Arial"/>
                <a:ea typeface="Arial"/>
                <a:cs typeface="Arial"/>
                <a:sym typeface="Arial"/>
              </a:rPr>
              <a:t>Key Takeaway</a:t>
            </a:r>
            <a:endParaRPr b="1" i="0" sz="1600" u="none" cap="none" strike="noStrike">
              <a:solidFill>
                <a:srgbClr val="0F111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F1114"/>
                </a:solidFill>
                <a:latin typeface="Arial"/>
                <a:ea typeface="Arial"/>
                <a:cs typeface="Arial"/>
                <a:sym typeface="Arial"/>
              </a:rPr>
              <a:t>Division, multiplication of wide operands, trigonometric functions, etc. synthesize into deep combinational logic that is very likely to cause timing violations at typical FPGA clock rates</a:t>
            </a:r>
            <a:endParaRPr b="0" i="0" sz="1600" u="none" cap="none" strike="noStrike">
              <a:solidFill>
                <a:srgbClr val="0F111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F111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F1114"/>
                </a:solidFill>
                <a:latin typeface="Arial"/>
                <a:ea typeface="Arial"/>
                <a:cs typeface="Arial"/>
                <a:sym typeface="Arial"/>
              </a:rPr>
              <a:t>Addition, subtraction and bit-shifting are the notable exceptions–they are fast and cheap</a:t>
            </a:r>
            <a:endParaRPr b="0" i="0" sz="1600" u="none" cap="none" strike="noStrike">
              <a:solidFill>
                <a:srgbClr val="0F111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3d2178aad7e_0_184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/>
              <a:t>Resolve Timing Issues (critical path constrained)</a:t>
            </a:r>
            <a:endParaRPr/>
          </a:p>
        </p:txBody>
      </p:sp>
      <p:sp>
        <p:nvSpPr>
          <p:cNvPr id="530" name="Google Shape;530;g3d2178aad7e_0_184"/>
          <p:cNvSpPr txBox="1"/>
          <p:nvPr>
            <p:ph idx="12" type="sldNum"/>
          </p:nvPr>
        </p:nvSpPr>
        <p:spPr>
          <a:xfrm>
            <a:off x="336000" y="6373850"/>
            <a:ext cx="4320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b="1" lang="en-US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g3d2178aad7e_0_184"/>
          <p:cNvSpPr txBox="1"/>
          <p:nvPr/>
        </p:nvSpPr>
        <p:spPr>
          <a:xfrm>
            <a:off x="65950" y="1050100"/>
            <a:ext cx="8414100" cy="16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Font typeface="Arial"/>
              <a:buChar char="●"/>
            </a:pPr>
            <a:r>
              <a:rPr b="0" i="0" lang="en-US" sz="1600" u="none" cap="none" strike="noStrike">
                <a:solidFill>
                  <a:srgbClr val="0F1114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Lower the clock frequency</a:t>
            </a:r>
            <a:endParaRPr b="0" i="0" sz="1600" u="none" cap="none" strike="noStrike">
              <a:solidFill>
                <a:srgbClr val="0F1114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Font typeface="Arial"/>
              <a:buChar char="●"/>
            </a:pPr>
            <a:r>
              <a:rPr b="0" i="0" lang="en-US" sz="1600" u="none" cap="none" strike="noStrike">
                <a:solidFill>
                  <a:srgbClr val="0F1114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Pipelining</a:t>
            </a:r>
            <a:endParaRPr b="0" i="0" sz="1600" u="none" cap="none" strike="noStrike">
              <a:solidFill>
                <a:srgbClr val="0F1114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Font typeface="Arial"/>
              <a:buChar char="●"/>
            </a:pPr>
            <a:r>
              <a:rPr b="0" i="0" lang="en-US" sz="1600" u="none" cap="none" strike="noStrike">
                <a:solidFill>
                  <a:srgbClr val="0F1114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parallelize operations</a:t>
            </a:r>
            <a:endParaRPr b="0" i="0" sz="1600" u="none" cap="none" strike="noStrike">
              <a:solidFill>
                <a:srgbClr val="0F1114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Font typeface="Arial"/>
              <a:buChar char="●"/>
            </a:pPr>
            <a:r>
              <a:rPr b="0" i="0" lang="en-US" sz="1600" u="none" cap="none" strike="noStrike">
                <a:solidFill>
                  <a:srgbClr val="0F1114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More advanced methods (constrained placement, multicycle paths, retiming) → not covered here</a:t>
            </a:r>
            <a:endParaRPr b="0" i="0" sz="1600" u="none" cap="none" strike="noStrike">
              <a:solidFill>
                <a:srgbClr val="0F1114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39a352eecab_0_130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/>
              <a:t>Static Timing Analysis</a:t>
            </a:r>
            <a:endParaRPr/>
          </a:p>
        </p:txBody>
      </p:sp>
      <p:sp>
        <p:nvSpPr>
          <p:cNvPr id="537" name="Google Shape;537;g39a352eecab_0_130"/>
          <p:cNvSpPr txBox="1"/>
          <p:nvPr>
            <p:ph idx="12" type="sldNum"/>
          </p:nvPr>
        </p:nvSpPr>
        <p:spPr>
          <a:xfrm>
            <a:off x="336000" y="6373850"/>
            <a:ext cx="4320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b="1" lang="en-US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g39a352eecab_0_130"/>
          <p:cNvSpPr txBox="1"/>
          <p:nvPr>
            <p:ph idx="2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Timing Errors</a:t>
            </a:r>
            <a:endParaRPr/>
          </a:p>
        </p:txBody>
      </p:sp>
      <p:sp>
        <p:nvSpPr>
          <p:cNvPr id="539" name="Google Shape;539;g39a352eecab_0_130"/>
          <p:cNvSpPr/>
          <p:nvPr/>
        </p:nvSpPr>
        <p:spPr>
          <a:xfrm>
            <a:off x="8196808" y="948307"/>
            <a:ext cx="3179100" cy="6060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Tell the tool (</a:t>
            </a:r>
            <a:r>
              <a:rPr lang="en-US" sz="1600">
                <a:solidFill>
                  <a:schemeClr val="dk1"/>
                </a:solidFill>
              </a:rPr>
              <a:t>p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lace &amp; </a:t>
            </a:r>
            <a:r>
              <a:rPr lang="en-US" sz="1600">
                <a:solidFill>
                  <a:schemeClr val="dk1"/>
                </a:solidFill>
              </a:rPr>
              <a:t>r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oute) 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your clock </a:t>
            </a:r>
            <a:r>
              <a:rPr lang="en-US" sz="1600">
                <a:solidFill>
                  <a:schemeClr val="dk1"/>
                </a:solidFill>
              </a:rPr>
              <a:t>f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requency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g39a352eecab_0_130"/>
          <p:cNvSpPr/>
          <p:nvPr/>
        </p:nvSpPr>
        <p:spPr>
          <a:xfrm>
            <a:off x="8773574" y="1822004"/>
            <a:ext cx="2002500" cy="1101600"/>
          </a:xfrm>
          <a:prstGeom prst="diamon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1" name="Google Shape;541;g39a352eecab_0_130"/>
          <p:cNvCxnSpPr>
            <a:stCxn id="539" idx="2"/>
            <a:endCxn id="540" idx="0"/>
          </p:cNvCxnSpPr>
          <p:nvPr/>
        </p:nvCxnSpPr>
        <p:spPr>
          <a:xfrm flipH="1">
            <a:off x="9774958" y="1554307"/>
            <a:ext cx="11400" cy="267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42" name="Google Shape;542;g39a352eecab_0_130"/>
          <p:cNvSpPr txBox="1"/>
          <p:nvPr/>
        </p:nvSpPr>
        <p:spPr>
          <a:xfrm>
            <a:off x="8821424" y="2080157"/>
            <a:ext cx="1906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setup/hold times 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violation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?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g39a352eecab_0_130"/>
          <p:cNvSpPr/>
          <p:nvPr/>
        </p:nvSpPr>
        <p:spPr>
          <a:xfrm>
            <a:off x="8680362" y="3233572"/>
            <a:ext cx="2188925" cy="614475"/>
          </a:xfrm>
          <a:prstGeom prst="flowChartInputOutpu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Timing error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4" name="Google Shape;544;g39a352eecab_0_130"/>
          <p:cNvCxnSpPr>
            <a:stCxn id="540" idx="2"/>
            <a:endCxn id="543" idx="1"/>
          </p:cNvCxnSpPr>
          <p:nvPr/>
        </p:nvCxnSpPr>
        <p:spPr>
          <a:xfrm>
            <a:off x="9774824" y="2923604"/>
            <a:ext cx="0" cy="30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45" name="Google Shape;545;g39a352eecab_0_130"/>
          <p:cNvSpPr/>
          <p:nvPr/>
        </p:nvSpPr>
        <p:spPr>
          <a:xfrm>
            <a:off x="6364709" y="2116832"/>
            <a:ext cx="1890000" cy="6060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Fix timing error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6" name="Google Shape;546;g39a352eecab_0_130"/>
          <p:cNvGrpSpPr/>
          <p:nvPr/>
        </p:nvGrpSpPr>
        <p:grpSpPr>
          <a:xfrm>
            <a:off x="10461079" y="3308787"/>
            <a:ext cx="477086" cy="539272"/>
            <a:chOff x="7703994" y="4026038"/>
            <a:chExt cx="699950" cy="791185"/>
          </a:xfrm>
        </p:grpSpPr>
        <p:sp>
          <p:nvSpPr>
            <p:cNvPr id="547" name="Google Shape;547;g39a352eecab_0_130"/>
            <p:cNvSpPr/>
            <p:nvPr/>
          </p:nvSpPr>
          <p:spPr>
            <a:xfrm>
              <a:off x="7704000" y="4140123"/>
              <a:ext cx="654000" cy="677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62325" lIns="62325" spcFirstLastPara="1" rIns="62325" wrap="square" tIns="623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54"/>
                <a:buFont typeface="Arial"/>
                <a:buNone/>
              </a:pPr>
              <a:r>
                <a:t/>
              </a:r>
              <a:endParaRPr b="0" i="0" sz="954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48" name="Google Shape;548;g39a352eecab_0_130" title="pngfind.com-timer-png-723676.png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703994" y="4026038"/>
              <a:ext cx="699950" cy="78666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49" name="Google Shape;549;g39a352eecab_0_130"/>
          <p:cNvGrpSpPr/>
          <p:nvPr/>
        </p:nvGrpSpPr>
        <p:grpSpPr>
          <a:xfrm>
            <a:off x="10776073" y="3551329"/>
            <a:ext cx="322806" cy="322806"/>
            <a:chOff x="737668" y="4333423"/>
            <a:chExt cx="1817600" cy="1817600"/>
          </a:xfrm>
        </p:grpSpPr>
        <p:sp>
          <p:nvSpPr>
            <p:cNvPr id="550" name="Google Shape;550;g39a352eecab_0_130"/>
            <p:cNvSpPr/>
            <p:nvPr/>
          </p:nvSpPr>
          <p:spPr>
            <a:xfrm>
              <a:off x="768000" y="4465075"/>
              <a:ext cx="1759800" cy="1600200"/>
            </a:xfrm>
            <a:prstGeom prst="ellipse">
              <a:avLst/>
            </a:prstGeom>
            <a:solidFill>
              <a:srgbClr val="F4CCCC"/>
            </a:solidFill>
            <a:ln>
              <a:noFill/>
            </a:ln>
          </p:spPr>
          <p:txBody>
            <a:bodyPr anchorCtr="0" anchor="ctr" bIns="16225" lIns="16225" spcFirstLastPara="1" rIns="16225" wrap="square" tIns="162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"/>
                <a:buFont typeface="Arial"/>
                <a:buNone/>
              </a:pPr>
              <a:r>
                <a:t/>
              </a:r>
              <a:endParaRPr b="0" i="0" sz="24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51" name="Google Shape;551;g39a352eecab_0_130" title="disappointed.png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37668" y="4333423"/>
              <a:ext cx="1817600" cy="1817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2" name="Google Shape;552;g39a352eecab_0_130"/>
          <p:cNvGrpSpPr/>
          <p:nvPr/>
        </p:nvGrpSpPr>
        <p:grpSpPr>
          <a:xfrm>
            <a:off x="8019915" y="2150199"/>
            <a:ext cx="477086" cy="539272"/>
            <a:chOff x="7703994" y="4026038"/>
            <a:chExt cx="699950" cy="791185"/>
          </a:xfrm>
        </p:grpSpPr>
        <p:sp>
          <p:nvSpPr>
            <p:cNvPr id="553" name="Google Shape;553;g39a352eecab_0_130"/>
            <p:cNvSpPr/>
            <p:nvPr/>
          </p:nvSpPr>
          <p:spPr>
            <a:xfrm>
              <a:off x="7704000" y="4140123"/>
              <a:ext cx="654000" cy="677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62325" lIns="62325" spcFirstLastPara="1" rIns="62325" wrap="square" tIns="623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54"/>
                <a:buFont typeface="Arial"/>
                <a:buNone/>
              </a:pPr>
              <a:r>
                <a:t/>
              </a:r>
              <a:endParaRPr b="0" i="0" sz="954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54" name="Google Shape;554;g39a352eecab_0_130" title="pngfind.com-timer-png-723676.png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703994" y="4026038"/>
              <a:ext cx="699950" cy="78666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5" name="Google Shape;555;g39a352eecab_0_130"/>
          <p:cNvGrpSpPr/>
          <p:nvPr/>
        </p:nvGrpSpPr>
        <p:grpSpPr>
          <a:xfrm>
            <a:off x="8219769" y="2488920"/>
            <a:ext cx="550800" cy="539400"/>
            <a:chOff x="4891750" y="3483250"/>
            <a:chExt cx="550800" cy="539400"/>
          </a:xfrm>
        </p:grpSpPr>
        <p:sp>
          <p:nvSpPr>
            <p:cNvPr id="556" name="Google Shape;556;g39a352eecab_0_130"/>
            <p:cNvSpPr/>
            <p:nvPr/>
          </p:nvSpPr>
          <p:spPr>
            <a:xfrm>
              <a:off x="4891750" y="3483250"/>
              <a:ext cx="550800" cy="539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57" name="Google Shape;557;g39a352eecab_0_130" title="admin-icon-png-0.jpg"/>
            <p:cNvPicPr preferRelativeResize="0"/>
            <p:nvPr/>
          </p:nvPicPr>
          <p:blipFill rotWithShape="1">
            <a:blip r:embed="rId5">
              <a:alphaModFix/>
            </a:blip>
            <a:srcRect b="17207" l="19100" r="17424" t="20585"/>
            <a:stretch/>
          </p:blipFill>
          <p:spPr>
            <a:xfrm>
              <a:off x="4928649" y="3519399"/>
              <a:ext cx="477000" cy="467100"/>
            </a:xfrm>
            <a:prstGeom prst="ellipse">
              <a:avLst/>
            </a:prstGeom>
            <a:noFill/>
            <a:ln>
              <a:noFill/>
            </a:ln>
          </p:spPr>
        </p:pic>
      </p:grpSp>
      <p:cxnSp>
        <p:nvCxnSpPr>
          <p:cNvPr id="558" name="Google Shape;558;g39a352eecab_0_130"/>
          <p:cNvCxnSpPr>
            <a:stCxn id="543" idx="2"/>
            <a:endCxn id="545" idx="2"/>
          </p:cNvCxnSpPr>
          <p:nvPr/>
        </p:nvCxnSpPr>
        <p:spPr>
          <a:xfrm rot="10800000">
            <a:off x="7309855" y="2722710"/>
            <a:ext cx="1589400" cy="8181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59" name="Google Shape;559;g39a352eecab_0_130"/>
          <p:cNvCxnSpPr>
            <a:stCxn id="545" idx="0"/>
            <a:endCxn id="539" idx="1"/>
          </p:cNvCxnSpPr>
          <p:nvPr/>
        </p:nvCxnSpPr>
        <p:spPr>
          <a:xfrm rot="-5400000">
            <a:off x="7320509" y="1240532"/>
            <a:ext cx="865500" cy="8871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stealth"/>
          </a:ln>
        </p:spPr>
      </p:cxnSp>
      <p:grpSp>
        <p:nvGrpSpPr>
          <p:cNvPr id="560" name="Google Shape;560;g39a352eecab_0_130"/>
          <p:cNvGrpSpPr/>
          <p:nvPr/>
        </p:nvGrpSpPr>
        <p:grpSpPr>
          <a:xfrm>
            <a:off x="11144783" y="1113626"/>
            <a:ext cx="477086" cy="539272"/>
            <a:chOff x="7703994" y="4026038"/>
            <a:chExt cx="699950" cy="791185"/>
          </a:xfrm>
        </p:grpSpPr>
        <p:sp>
          <p:nvSpPr>
            <p:cNvPr id="561" name="Google Shape;561;g39a352eecab_0_130"/>
            <p:cNvSpPr/>
            <p:nvPr/>
          </p:nvSpPr>
          <p:spPr>
            <a:xfrm>
              <a:off x="7704000" y="4140123"/>
              <a:ext cx="654000" cy="677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62325" lIns="62325" spcFirstLastPara="1" rIns="62325" wrap="square" tIns="623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54"/>
                <a:buFont typeface="Arial"/>
                <a:buNone/>
              </a:pPr>
              <a:r>
                <a:t/>
              </a:r>
              <a:endParaRPr b="0" i="0" sz="954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62" name="Google Shape;562;g39a352eecab_0_130" title="pngfind.com-timer-png-723676.png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703994" y="4026038"/>
              <a:ext cx="699950" cy="78666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63" name="Google Shape;563;g39a352eecab_0_1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479190" y="1232974"/>
            <a:ext cx="550800" cy="550800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g39a352eecab_0_130"/>
          <p:cNvSpPr txBox="1"/>
          <p:nvPr/>
        </p:nvSpPr>
        <p:spPr>
          <a:xfrm>
            <a:off x="106275" y="1248132"/>
            <a:ext cx="6258300" cy="19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Fixing Time Errors: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clock Period is controlled by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g39a352eecab_0_130"/>
          <p:cNvSpPr/>
          <p:nvPr/>
        </p:nvSpPr>
        <p:spPr>
          <a:xfrm>
            <a:off x="1601662" y="2097410"/>
            <a:ext cx="2911500" cy="550800"/>
          </a:xfrm>
          <a:prstGeom prst="roundRect">
            <a:avLst>
              <a:gd fmla="val 22846" name="adj"/>
            </a:avLst>
          </a:prstGeom>
          <a:solidFill>
            <a:srgbClr val="EFEFEF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b="1" baseline="-2500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clk </a:t>
            </a:r>
            <a:r>
              <a:rPr b="1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US" sz="1500">
                <a:solidFill>
                  <a:schemeClr val="dk1"/>
                </a:solidFill>
              </a:rPr>
              <a:t>≥</a:t>
            </a:r>
            <a:r>
              <a:rPr b="1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</a:t>
            </a:r>
            <a:r>
              <a:rPr b="1" baseline="-2500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Setup  </a:t>
            </a:r>
            <a:r>
              <a:rPr b="1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 T</a:t>
            </a:r>
            <a:r>
              <a:rPr b="1" baseline="-2500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Hold </a:t>
            </a:r>
            <a:r>
              <a:rPr b="1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 </a:t>
            </a:r>
            <a:r>
              <a:rPr b="1" baseline="3000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b="1" baseline="-2500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Propagation </a:t>
            </a:r>
            <a:endParaRPr b="1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6" name="Google Shape;566;g39a352eecab_0_130"/>
          <p:cNvGrpSpPr/>
          <p:nvPr/>
        </p:nvGrpSpPr>
        <p:grpSpPr>
          <a:xfrm>
            <a:off x="183625" y="2085882"/>
            <a:ext cx="5935901" cy="988000"/>
            <a:chOff x="183625" y="2702900"/>
            <a:chExt cx="5935901" cy="988000"/>
          </a:xfrm>
        </p:grpSpPr>
        <p:grpSp>
          <p:nvGrpSpPr>
            <p:cNvPr id="567" name="Google Shape;567;g39a352eecab_0_130"/>
            <p:cNvGrpSpPr/>
            <p:nvPr/>
          </p:nvGrpSpPr>
          <p:grpSpPr>
            <a:xfrm>
              <a:off x="183625" y="2702900"/>
              <a:ext cx="3124361" cy="988000"/>
              <a:chOff x="183625" y="2702900"/>
              <a:chExt cx="3124361" cy="988000"/>
            </a:xfrm>
          </p:grpSpPr>
          <p:sp>
            <p:nvSpPr>
              <p:cNvPr id="568" name="Google Shape;568;g39a352eecab_0_130"/>
              <p:cNvSpPr/>
              <p:nvPr/>
            </p:nvSpPr>
            <p:spPr>
              <a:xfrm>
                <a:off x="2206386" y="2702900"/>
                <a:ext cx="1101600" cy="550800"/>
              </a:xfrm>
              <a:prstGeom prst="rect">
                <a:avLst/>
              </a:prstGeom>
              <a:noFill/>
              <a:ln cap="flat" cmpd="sng" w="9525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9" name="Google Shape;569;g39a352eecab_0_130"/>
              <p:cNvSpPr txBox="1"/>
              <p:nvPr/>
            </p:nvSpPr>
            <p:spPr>
              <a:xfrm>
                <a:off x="183625" y="3290700"/>
                <a:ext cx="20025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-US" sz="1400" u="none" cap="none" strike="noStrike">
                    <a:solidFill>
                      <a:srgbClr val="980000"/>
                    </a:solidFill>
                    <a:latin typeface="Arial"/>
                    <a:ea typeface="Arial"/>
                    <a:cs typeface="Arial"/>
                    <a:sym typeface="Arial"/>
                  </a:rPr>
                  <a:t>Dictated by the FPGA</a:t>
                </a:r>
                <a:endParaRPr b="0" i="0" sz="1400" u="none" cap="none" strike="noStrike">
                  <a:solidFill>
                    <a:srgbClr val="98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570" name="Google Shape;570;g39a352eecab_0_130"/>
              <p:cNvCxnSpPr>
                <a:stCxn id="568" idx="2"/>
                <a:endCxn id="569" idx="3"/>
              </p:cNvCxnSpPr>
              <p:nvPr/>
            </p:nvCxnSpPr>
            <p:spPr>
              <a:xfrm rot="5400000">
                <a:off x="2353086" y="3086600"/>
                <a:ext cx="237000" cy="571200"/>
              </a:xfrm>
              <a:prstGeom prst="bentConnector2">
                <a:avLst/>
              </a:prstGeom>
              <a:noFill/>
              <a:ln cap="flat" cmpd="sng" w="9525">
                <a:solidFill>
                  <a:srgbClr val="980000"/>
                </a:solidFill>
                <a:prstDash val="solid"/>
                <a:round/>
                <a:headEnd len="sm" w="sm" type="none"/>
                <a:tailEnd len="med" w="med" type="stealth"/>
              </a:ln>
            </p:spPr>
          </p:cxnSp>
        </p:grpSp>
        <p:grpSp>
          <p:nvGrpSpPr>
            <p:cNvPr id="571" name="Google Shape;571;g39a352eecab_0_130"/>
            <p:cNvGrpSpPr/>
            <p:nvPr/>
          </p:nvGrpSpPr>
          <p:grpSpPr>
            <a:xfrm>
              <a:off x="3457250" y="2714425"/>
              <a:ext cx="2662276" cy="976475"/>
              <a:chOff x="3457250" y="2714425"/>
              <a:chExt cx="2662276" cy="976475"/>
            </a:xfrm>
          </p:grpSpPr>
          <p:sp>
            <p:nvSpPr>
              <p:cNvPr id="572" name="Google Shape;572;g39a352eecab_0_130"/>
              <p:cNvSpPr/>
              <p:nvPr/>
            </p:nvSpPr>
            <p:spPr>
              <a:xfrm>
                <a:off x="3457250" y="2714425"/>
                <a:ext cx="887100" cy="550800"/>
              </a:xfrm>
              <a:prstGeom prst="rect">
                <a:avLst/>
              </a:prstGeom>
              <a:noFill/>
              <a:ln cap="flat" cmpd="sng" w="9525">
                <a:solidFill>
                  <a:srgbClr val="4A86E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g39a352eecab_0_130"/>
              <p:cNvSpPr txBox="1"/>
              <p:nvPr/>
            </p:nvSpPr>
            <p:spPr>
              <a:xfrm>
                <a:off x="4421226" y="3290700"/>
                <a:ext cx="16983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-US" sz="1400" u="none" cap="none" strike="noStrike">
                    <a:solidFill>
                      <a:srgbClr val="4A86E8"/>
                    </a:solidFill>
                    <a:latin typeface="Arial"/>
                    <a:ea typeface="Arial"/>
                    <a:cs typeface="Arial"/>
                    <a:sym typeface="Arial"/>
                  </a:rPr>
                  <a:t>Can be controlled</a:t>
                </a:r>
                <a:endParaRPr b="0" i="0" sz="1400" u="none" cap="none" strike="noStrike">
                  <a:solidFill>
                    <a:srgbClr val="4A86E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574" name="Google Shape;574;g39a352eecab_0_130"/>
              <p:cNvCxnSpPr>
                <a:stCxn id="572" idx="2"/>
                <a:endCxn id="573" idx="1"/>
              </p:cNvCxnSpPr>
              <p:nvPr/>
            </p:nvCxnSpPr>
            <p:spPr>
              <a:xfrm flipH="1" rot="-5400000">
                <a:off x="4048250" y="3117775"/>
                <a:ext cx="225600" cy="520500"/>
              </a:xfrm>
              <a:prstGeom prst="bentConnector2">
                <a:avLst/>
              </a:prstGeom>
              <a:noFill/>
              <a:ln cap="flat" cmpd="sng" w="9525">
                <a:solidFill>
                  <a:srgbClr val="4A86E8"/>
                </a:solidFill>
                <a:prstDash val="solid"/>
                <a:round/>
                <a:headEnd len="sm" w="sm" type="none"/>
                <a:tailEnd len="med" w="med" type="stealth"/>
              </a:ln>
            </p:spPr>
          </p:cxnSp>
        </p:grpSp>
      </p:grpSp>
      <p:sp>
        <p:nvSpPr>
          <p:cNvPr id="575" name="Google Shape;575;g39a352eecab_0_130"/>
          <p:cNvSpPr/>
          <p:nvPr/>
        </p:nvSpPr>
        <p:spPr>
          <a:xfrm>
            <a:off x="613875" y="3430600"/>
            <a:ext cx="5834100" cy="1101600"/>
          </a:xfrm>
          <a:prstGeom prst="roundRect">
            <a:avLst>
              <a:gd fmla="val 22846" name="adj"/>
            </a:avLst>
          </a:prstGeom>
          <a:solidFill>
            <a:srgbClr val="EFEFEF"/>
          </a:solidFill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Basic Fixes</a:t>
            </a:r>
            <a:endParaRPr b="1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Slow down the clock frequency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Break your logic up into stages (</a:t>
            </a:r>
            <a:r>
              <a:rPr b="1" i="0" lang="en-US" sz="16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Pipeline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➔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Very common</a:t>
            </a:r>
            <a:endParaRPr b="1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Google Shape;580;g3d2ad388612_3_81"/>
          <p:cNvPicPr preferRelativeResize="0"/>
          <p:nvPr/>
        </p:nvPicPr>
        <p:blipFill rotWithShape="1">
          <a:blip r:embed="rId3">
            <a:alphaModFix/>
          </a:blip>
          <a:srcRect b="0" l="90704" r="0" t="24294"/>
          <a:stretch/>
        </p:blipFill>
        <p:spPr>
          <a:xfrm>
            <a:off x="275" y="0"/>
            <a:ext cx="12193574" cy="3279076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g3d2ad388612_3_81"/>
          <p:cNvSpPr txBox="1"/>
          <p:nvPr>
            <p:ph idx="1" type="body"/>
          </p:nvPr>
        </p:nvSpPr>
        <p:spPr>
          <a:xfrm>
            <a:off x="729025" y="1923325"/>
            <a:ext cx="10836300" cy="135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lt1"/>
                </a:solidFill>
              </a:rPr>
              <a:t>Exercise Time</a:t>
            </a:r>
            <a:endParaRPr b="0" i="1" sz="3100">
              <a:solidFill>
                <a:schemeClr val="accent1"/>
              </a:solidFill>
            </a:endParaRPr>
          </a:p>
          <a:p>
            <a:pPr indent="457200" lvl="0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>
                <a:solidFill>
                  <a:schemeClr val="accent1"/>
                </a:solidFill>
              </a:rPr>
              <a:t>Now it’s your turn!</a:t>
            </a:r>
            <a:endParaRPr b="0" i="1" sz="3100">
              <a:solidFill>
                <a:schemeClr val="accent1"/>
              </a:solidFill>
            </a:endParaRPr>
          </a:p>
        </p:txBody>
      </p:sp>
      <p:pic>
        <p:nvPicPr>
          <p:cNvPr id="582" name="Google Shape;582;g3d2ad388612_3_81"/>
          <p:cNvPicPr preferRelativeResize="0"/>
          <p:nvPr/>
        </p:nvPicPr>
        <p:blipFill rotWithShape="1">
          <a:blip r:embed="rId3">
            <a:alphaModFix/>
          </a:blip>
          <a:srcRect b="0" l="90704" r="0" t="24294"/>
          <a:stretch/>
        </p:blipFill>
        <p:spPr>
          <a:xfrm rot="5400000">
            <a:off x="6041750" y="-342180"/>
            <a:ext cx="210849" cy="89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g3d2ad388612_3_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61300" y="93450"/>
            <a:ext cx="1515450" cy="6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g3d2ad388612_3_81" title="Screenshot_2025-12-05_06-37-58-removebg-preview.png"/>
          <p:cNvPicPr preferRelativeResize="0"/>
          <p:nvPr/>
        </p:nvPicPr>
        <p:blipFill rotWithShape="1">
          <a:blip r:embed="rId5">
            <a:alphaModFix/>
          </a:blip>
          <a:srcRect b="40512" l="23582" r="20918" t="0"/>
          <a:stretch/>
        </p:blipFill>
        <p:spPr>
          <a:xfrm>
            <a:off x="5833" y="-2250"/>
            <a:ext cx="1979426" cy="1966650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g3d2ad388612_3_81"/>
          <p:cNvSpPr txBox="1"/>
          <p:nvPr/>
        </p:nvSpPr>
        <p:spPr>
          <a:xfrm>
            <a:off x="144475" y="3427425"/>
            <a:ext cx="6379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0F1114"/>
                </a:solidFill>
                <a:highlight>
                  <a:schemeClr val="lt1"/>
                </a:highlight>
              </a:rPr>
              <a:t>Reduce the clock frequency to fix timing violations</a:t>
            </a:r>
            <a:endParaRPr b="1" sz="1600">
              <a:solidFill>
                <a:srgbClr val="0F1114"/>
              </a:solidFill>
              <a:highlight>
                <a:schemeClr val="lt1"/>
              </a:highlight>
            </a:endParaRPr>
          </a:p>
        </p:txBody>
      </p:sp>
      <p:sp>
        <p:nvSpPr>
          <p:cNvPr id="586" name="Google Shape;586;g3d2ad388612_3_81"/>
          <p:cNvSpPr txBox="1"/>
          <p:nvPr/>
        </p:nvSpPr>
        <p:spPr>
          <a:xfrm>
            <a:off x="144475" y="4671500"/>
            <a:ext cx="6379500" cy="10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0F1114"/>
                </a:solidFill>
                <a:highlight>
                  <a:schemeClr val="lt1"/>
                </a:highlight>
              </a:rPr>
              <a:t>Hints:</a:t>
            </a:r>
            <a:endParaRPr b="1" sz="1600">
              <a:solidFill>
                <a:srgbClr val="0F1114"/>
              </a:solidFill>
              <a:highlight>
                <a:schemeClr val="lt1"/>
              </a:highlight>
            </a:endParaRPr>
          </a:p>
          <a:p>
            <a:pPr indent="-3302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Char char="●"/>
            </a:pPr>
            <a:r>
              <a:rPr lang="en-US" sz="1600">
                <a:solidFill>
                  <a:srgbClr val="0F1114"/>
                </a:solidFill>
                <a:highlight>
                  <a:schemeClr val="lt1"/>
                </a:highlight>
              </a:rPr>
              <a:t>Clock frequencies are defined in the constraints</a:t>
            </a:r>
            <a:endParaRPr sz="1600">
              <a:solidFill>
                <a:srgbClr val="0F1114"/>
              </a:solidFill>
              <a:highlight>
                <a:schemeClr val="lt1"/>
              </a:highlight>
            </a:endParaRPr>
          </a:p>
          <a:p>
            <a:pPr indent="-3302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Char char="●"/>
            </a:pPr>
            <a:r>
              <a:rPr lang="en-US" sz="1600">
                <a:solidFill>
                  <a:srgbClr val="0F1114"/>
                </a:solidFill>
                <a:highlight>
                  <a:schemeClr val="lt1"/>
                </a:highlight>
              </a:rPr>
              <a:t>It will likely suffice to make the clock ~10x slower</a:t>
            </a:r>
            <a:endParaRPr sz="1600">
              <a:solidFill>
                <a:srgbClr val="0F1114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d2ad388612_5_0"/>
          <p:cNvSpPr txBox="1"/>
          <p:nvPr>
            <p:ph idx="12" type="sldNum"/>
          </p:nvPr>
        </p:nvSpPr>
        <p:spPr>
          <a:xfrm>
            <a:off x="288038" y="6329806"/>
            <a:ext cx="435300" cy="52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1" name="Google Shape;141;g3d2ad388612_5_0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FPGA Development</a:t>
            </a:r>
            <a:endParaRPr/>
          </a:p>
        </p:txBody>
      </p:sp>
      <p:sp>
        <p:nvSpPr>
          <p:cNvPr id="142" name="Google Shape;142;g3d2ad388612_5_0"/>
          <p:cNvSpPr txBox="1"/>
          <p:nvPr>
            <p:ph idx="2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Course Agenda</a:t>
            </a:r>
            <a:endParaRPr/>
          </a:p>
        </p:txBody>
      </p:sp>
      <p:grpSp>
        <p:nvGrpSpPr>
          <p:cNvPr id="143" name="Google Shape;143;g3d2ad388612_5_0"/>
          <p:cNvGrpSpPr/>
          <p:nvPr/>
        </p:nvGrpSpPr>
        <p:grpSpPr>
          <a:xfrm>
            <a:off x="570050" y="5462200"/>
            <a:ext cx="10272600" cy="745800"/>
            <a:chOff x="570050" y="5462200"/>
            <a:chExt cx="10272600" cy="745800"/>
          </a:xfrm>
        </p:grpSpPr>
        <p:sp>
          <p:nvSpPr>
            <p:cNvPr id="144" name="Google Shape;144;g3d2ad388612_5_0"/>
            <p:cNvSpPr/>
            <p:nvPr/>
          </p:nvSpPr>
          <p:spPr>
            <a:xfrm>
              <a:off x="570050" y="5462200"/>
              <a:ext cx="10272600" cy="745800"/>
            </a:xfrm>
            <a:prstGeom prst="roundRect">
              <a:avLst>
                <a:gd fmla="val 16667" name="adj"/>
              </a:avLst>
            </a:prstGeom>
            <a:solidFill>
              <a:srgbClr val="073763"/>
            </a:solidFill>
            <a:ln cap="flat" cmpd="sng" w="9525">
              <a:solidFill>
                <a:srgbClr val="0737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300">
                  <a:solidFill>
                    <a:schemeClr val="lt1"/>
                  </a:solidFill>
                </a:rPr>
                <a:t>9:00 AM - 10:30 AM -           Coffee Break -  10:45 AM - 12:15 PM </a:t>
              </a:r>
              <a:endParaRPr b="1" sz="2300">
                <a:solidFill>
                  <a:schemeClr val="lt1"/>
                </a:solidFill>
              </a:endParaRPr>
            </a:p>
          </p:txBody>
        </p:sp>
        <p:pic>
          <p:nvPicPr>
            <p:cNvPr id="145" name="Google Shape;145;g3d2ad388612_5_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321151" y="5510200"/>
              <a:ext cx="649800" cy="649800"/>
            </a:xfrm>
            <a:prstGeom prst="ellipse">
              <a:avLst/>
            </a:prstGeom>
            <a:solidFill>
              <a:srgbClr val="0C343D"/>
            </a:solidFill>
            <a:ln cap="flat" cmpd="sng" w="9525">
              <a:solidFill>
                <a:srgbClr val="0C343D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pic>
        <p:nvPicPr>
          <p:cNvPr id="146" name="Google Shape;146;g3d2ad388612_5_0"/>
          <p:cNvPicPr preferRelativeResize="0"/>
          <p:nvPr/>
        </p:nvPicPr>
        <p:blipFill rotWithShape="1">
          <a:blip r:embed="rId4">
            <a:alphaModFix/>
          </a:blip>
          <a:srcRect b="27521" l="0" r="5509" t="21010"/>
          <a:stretch/>
        </p:blipFill>
        <p:spPr>
          <a:xfrm>
            <a:off x="570050" y="902286"/>
            <a:ext cx="10237801" cy="4453901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g3d2ad388612_5_0"/>
          <p:cNvSpPr/>
          <p:nvPr/>
        </p:nvSpPr>
        <p:spPr>
          <a:xfrm>
            <a:off x="657200" y="2186161"/>
            <a:ext cx="3941100" cy="2976600"/>
          </a:xfrm>
          <a:prstGeom prst="roundRect">
            <a:avLst>
              <a:gd fmla="val 91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000">
                <a:solidFill>
                  <a:srgbClr val="E69138"/>
                </a:solidFill>
              </a:rPr>
              <a:t>9:00 AM - 10:30 AM</a:t>
            </a:r>
            <a:endParaRPr b="1" sz="2000">
              <a:solidFill>
                <a:srgbClr val="E6913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600">
                <a:solidFill>
                  <a:schemeClr val="dk1"/>
                </a:solidFill>
              </a:rPr>
              <a:t>Introduction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600">
                <a:solidFill>
                  <a:schemeClr val="dk1"/>
                </a:solidFill>
              </a:rPr>
              <a:t>TCL Scripting in Vivado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600">
                <a:solidFill>
                  <a:schemeClr val="dk1"/>
                </a:solidFill>
              </a:rPr>
              <a:t>FPGA Build Frameworks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000">
                <a:solidFill>
                  <a:srgbClr val="E69138"/>
                </a:solidFill>
              </a:rPr>
              <a:t>10:45 AM - 12:15 PM</a:t>
            </a:r>
            <a:endParaRPr b="1" sz="2000">
              <a:solidFill>
                <a:srgbClr val="E6913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700">
                <a:solidFill>
                  <a:schemeClr val="dk1"/>
                </a:solidFill>
              </a:rPr>
              <a:t>Introduction to AXI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g3d2ad388612_5_0"/>
          <p:cNvSpPr/>
          <p:nvPr/>
        </p:nvSpPr>
        <p:spPr>
          <a:xfrm>
            <a:off x="6453150" y="2186161"/>
            <a:ext cx="4193400" cy="2976600"/>
          </a:xfrm>
          <a:prstGeom prst="roundRect">
            <a:avLst>
              <a:gd fmla="val 91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E69138"/>
                </a:solidFill>
              </a:rPr>
              <a:t>9:00 AM - 10:30 AM</a:t>
            </a:r>
            <a:endParaRPr b="1" sz="2000">
              <a:solidFill>
                <a:srgbClr val="E6913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600">
                <a:solidFill>
                  <a:schemeClr val="dk1"/>
                </a:solidFill>
              </a:rPr>
              <a:t>Combinational vs Sequential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700">
                <a:solidFill>
                  <a:schemeClr val="dk1"/>
                </a:solidFill>
              </a:rPr>
              <a:t>Static Timing Analysis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E69138"/>
                </a:solidFill>
              </a:rPr>
              <a:t>10:45 AM - 12:15 PM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700">
                <a:solidFill>
                  <a:schemeClr val="dk1"/>
                </a:solidFill>
              </a:rPr>
              <a:t>Timing and Critical Path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700">
                <a:solidFill>
                  <a:schemeClr val="dk1"/>
                </a:solidFill>
              </a:rPr>
              <a:t>Partial Reconfiguration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9" name="Google Shape;149;g3d2ad388612_5_0"/>
          <p:cNvPicPr preferRelativeResize="0"/>
          <p:nvPr/>
        </p:nvPicPr>
        <p:blipFill rotWithShape="1">
          <a:blip r:embed="rId5">
            <a:alphaModFix/>
          </a:blip>
          <a:srcRect b="12987" l="4952" r="0" t="3977"/>
          <a:stretch/>
        </p:blipFill>
        <p:spPr>
          <a:xfrm>
            <a:off x="4716775" y="2969975"/>
            <a:ext cx="1617900" cy="1140600"/>
          </a:xfrm>
          <a:prstGeom prst="roundRect">
            <a:avLst>
              <a:gd fmla="val 29035" name="adj"/>
            </a:avLst>
          </a:prstGeom>
          <a:noFill/>
          <a:ln>
            <a:noFill/>
          </a:ln>
        </p:spPr>
      </p:pic>
      <p:sp>
        <p:nvSpPr>
          <p:cNvPr id="150" name="Google Shape;150;g3d2ad388612_5_0"/>
          <p:cNvSpPr/>
          <p:nvPr/>
        </p:nvSpPr>
        <p:spPr>
          <a:xfrm>
            <a:off x="657200" y="2186161"/>
            <a:ext cx="3941100" cy="2976600"/>
          </a:xfrm>
          <a:prstGeom prst="roundRect">
            <a:avLst>
              <a:gd fmla="val 9167" name="adj"/>
            </a:avLst>
          </a:prstGeom>
          <a:solidFill>
            <a:srgbClr val="9E9E9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US" sz="2000">
                <a:solidFill>
                  <a:schemeClr val="lt2"/>
                </a:solidFill>
              </a:rPr>
              <a:t>9:00 AM - 10:30 AM</a:t>
            </a:r>
            <a:endParaRPr b="1" i="1" sz="20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US" sz="1600">
                <a:solidFill>
                  <a:schemeClr val="lt2"/>
                </a:solidFill>
              </a:rPr>
              <a:t>Introduction</a:t>
            </a:r>
            <a:endParaRPr b="1" i="1" sz="16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US" sz="1600">
                <a:solidFill>
                  <a:schemeClr val="lt2"/>
                </a:solidFill>
              </a:rPr>
              <a:t>TCL Scripting in Vivado</a:t>
            </a:r>
            <a:endParaRPr b="1" i="1" sz="16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US" sz="1600">
                <a:solidFill>
                  <a:schemeClr val="lt2"/>
                </a:solidFill>
              </a:rPr>
              <a:t>FPGA Build Frameworks</a:t>
            </a:r>
            <a:endParaRPr b="1" i="1" sz="16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US" sz="2000">
                <a:solidFill>
                  <a:schemeClr val="lt2"/>
                </a:solidFill>
              </a:rPr>
              <a:t>10:45 AM - 12:15 PM</a:t>
            </a:r>
            <a:endParaRPr b="1" i="1" sz="20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US" sz="1700">
                <a:solidFill>
                  <a:schemeClr val="lt2"/>
                </a:solidFill>
              </a:rPr>
              <a:t>Introduction to AXI</a:t>
            </a:r>
            <a:endParaRPr b="1" i="1" sz="17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700"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chemeClr val="lt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3d2178aad7e_0_195"/>
          <p:cNvSpPr txBox="1"/>
          <p:nvPr>
            <p:ph idx="12" type="sldNum"/>
          </p:nvPr>
        </p:nvSpPr>
        <p:spPr>
          <a:xfrm>
            <a:off x="336000" y="6373850"/>
            <a:ext cx="4320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b="1" lang="en-US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2" name="Google Shape;592;g3d2178aad7e_0_195" title="codexdc.png"/>
          <p:cNvPicPr preferRelativeResize="0"/>
          <p:nvPr/>
        </p:nvPicPr>
        <p:blipFill rotWithShape="1">
          <a:blip r:embed="rId3">
            <a:alphaModFix/>
          </a:blip>
          <a:srcRect b="22998" l="1985" r="2110" t="23680"/>
          <a:stretch/>
        </p:blipFill>
        <p:spPr>
          <a:xfrm>
            <a:off x="2196813" y="1989675"/>
            <a:ext cx="7799900" cy="440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93" name="Google Shape;593;g3d2178aad7e_0_195"/>
          <p:cNvSpPr txBox="1"/>
          <p:nvPr/>
        </p:nvSpPr>
        <p:spPr>
          <a:xfrm>
            <a:off x="529675" y="4263900"/>
            <a:ext cx="11134200" cy="1022100"/>
          </a:xfrm>
          <a:prstGeom prst="rect">
            <a:avLst/>
          </a:prstGeom>
          <a:solidFill>
            <a:schemeClr val="lt2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F1114"/>
                </a:solidFill>
                <a:latin typeface="Arial"/>
                <a:ea typeface="Arial"/>
                <a:cs typeface="Arial"/>
                <a:sym typeface="Arial"/>
              </a:rPr>
              <a:t>Key Takeaway</a:t>
            </a:r>
            <a:endParaRPr b="1" i="0" sz="1600" u="none" cap="none" strike="noStrike">
              <a:solidFill>
                <a:srgbClr val="0F111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Char char="➔"/>
            </a:pPr>
            <a:r>
              <a:rPr lang="en-US" sz="1600">
                <a:solidFill>
                  <a:srgbClr val="0F1114"/>
                </a:solidFill>
              </a:rPr>
              <a:t>Meets timing</a:t>
            </a:r>
            <a:endParaRPr sz="1600">
              <a:solidFill>
                <a:srgbClr val="0F1114"/>
              </a:solidFill>
            </a:endParaRPr>
          </a:p>
          <a:p>
            <a:pPr indent="-3302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Char char="➔"/>
            </a:pPr>
            <a:r>
              <a:rPr lang="en-US" sz="1600">
                <a:solidFill>
                  <a:srgbClr val="0F1114"/>
                </a:solidFill>
              </a:rPr>
              <a:t>But: design now runs at 1/10th of the original clock rate and processes samples 10x slower!</a:t>
            </a:r>
            <a:endParaRPr sz="1600">
              <a:solidFill>
                <a:srgbClr val="0F1114"/>
              </a:solidFill>
            </a:endParaRPr>
          </a:p>
        </p:txBody>
      </p:sp>
      <p:sp>
        <p:nvSpPr>
          <p:cNvPr id="594" name="Google Shape;594;g3d2178aad7e_0_195"/>
          <p:cNvSpPr txBox="1"/>
          <p:nvPr>
            <p:ph type="title"/>
          </p:nvPr>
        </p:nvSpPr>
        <p:spPr>
          <a:xfrm>
            <a:off x="67227" y="0"/>
            <a:ext cx="91602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/>
              <a:t>Exercise Time</a:t>
            </a:r>
            <a:endParaRPr/>
          </a:p>
        </p:txBody>
      </p:sp>
      <p:sp>
        <p:nvSpPr>
          <p:cNvPr id="595" name="Google Shape;595;g3d2178aad7e_0_195"/>
          <p:cNvSpPr txBox="1"/>
          <p:nvPr>
            <p:ph idx="2" type="title"/>
          </p:nvPr>
        </p:nvSpPr>
        <p:spPr>
          <a:xfrm>
            <a:off x="67227" y="468566"/>
            <a:ext cx="9160200" cy="322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>
                <a:solidFill>
                  <a:srgbClr val="9E9E9E"/>
                </a:solidFill>
              </a:rPr>
              <a:t>Solution 4.4: Reduce the clock frequency </a:t>
            </a:r>
            <a:endParaRPr>
              <a:solidFill>
                <a:srgbClr val="9E9E9E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3d2ad388612_3_168"/>
          <p:cNvSpPr/>
          <p:nvPr/>
        </p:nvSpPr>
        <p:spPr>
          <a:xfrm>
            <a:off x="405600" y="1364275"/>
            <a:ext cx="5282100" cy="1916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g3d2ad388612_3_168"/>
          <p:cNvSpPr/>
          <p:nvPr/>
        </p:nvSpPr>
        <p:spPr>
          <a:xfrm>
            <a:off x="6505850" y="1364275"/>
            <a:ext cx="5282100" cy="1916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2" name="Google Shape;602;g3d2ad388612_3_168"/>
          <p:cNvSpPr/>
          <p:nvPr/>
        </p:nvSpPr>
        <p:spPr>
          <a:xfrm>
            <a:off x="687300" y="1364275"/>
            <a:ext cx="4718700" cy="1916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3" name="Google Shape;603;g3d2ad388612_3_168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/>
              <a:t>Static Timing Analysis</a:t>
            </a:r>
            <a:endParaRPr/>
          </a:p>
        </p:txBody>
      </p:sp>
      <p:sp>
        <p:nvSpPr>
          <p:cNvPr id="604" name="Google Shape;604;g3d2ad388612_3_168"/>
          <p:cNvSpPr txBox="1"/>
          <p:nvPr>
            <p:ph idx="12" type="sldNum"/>
          </p:nvPr>
        </p:nvSpPr>
        <p:spPr>
          <a:xfrm>
            <a:off x="336000" y="6373850"/>
            <a:ext cx="4320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b="1" lang="en-US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g3d2ad388612_3_168"/>
          <p:cNvSpPr txBox="1"/>
          <p:nvPr>
            <p:ph idx="2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Pipelining</a:t>
            </a:r>
            <a:endParaRPr/>
          </a:p>
        </p:txBody>
      </p:sp>
      <p:sp>
        <p:nvSpPr>
          <p:cNvPr id="606" name="Google Shape;606;g3d2ad388612_3_168"/>
          <p:cNvSpPr/>
          <p:nvPr/>
        </p:nvSpPr>
        <p:spPr>
          <a:xfrm>
            <a:off x="997150" y="1855525"/>
            <a:ext cx="552600" cy="933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FF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07" name="Google Shape;607;g3d2ad388612_3_168"/>
          <p:cNvSpPr/>
          <p:nvPr/>
        </p:nvSpPr>
        <p:spPr>
          <a:xfrm>
            <a:off x="1679850" y="1679425"/>
            <a:ext cx="2733600" cy="1285800"/>
          </a:xfrm>
          <a:prstGeom prst="rect">
            <a:avLst/>
          </a:prstGeom>
          <a:solidFill>
            <a:srgbClr val="EB575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Long Combinational Chain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08" name="Google Shape;608;g3d2ad388612_3_168"/>
          <p:cNvSpPr/>
          <p:nvPr/>
        </p:nvSpPr>
        <p:spPr>
          <a:xfrm>
            <a:off x="4543550" y="1855525"/>
            <a:ext cx="552600" cy="933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FF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09" name="Google Shape;609;g3d2ad388612_3_168"/>
          <p:cNvSpPr/>
          <p:nvPr/>
        </p:nvSpPr>
        <p:spPr>
          <a:xfrm>
            <a:off x="6822500" y="1855525"/>
            <a:ext cx="552600" cy="933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FF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10" name="Google Shape;610;g3d2ad388612_3_168"/>
          <p:cNvSpPr/>
          <p:nvPr/>
        </p:nvSpPr>
        <p:spPr>
          <a:xfrm>
            <a:off x="7505200" y="1679425"/>
            <a:ext cx="552600" cy="12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S1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11" name="Google Shape;611;g3d2ad388612_3_168"/>
          <p:cNvSpPr/>
          <p:nvPr/>
        </p:nvSpPr>
        <p:spPr>
          <a:xfrm>
            <a:off x="8187900" y="1855525"/>
            <a:ext cx="552600" cy="933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FF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12" name="Google Shape;612;g3d2ad388612_3_168"/>
          <p:cNvSpPr/>
          <p:nvPr/>
        </p:nvSpPr>
        <p:spPr>
          <a:xfrm>
            <a:off x="8870600" y="1679425"/>
            <a:ext cx="552600" cy="12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S1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13" name="Google Shape;613;g3d2ad388612_3_168"/>
          <p:cNvSpPr/>
          <p:nvPr/>
        </p:nvSpPr>
        <p:spPr>
          <a:xfrm>
            <a:off x="9553300" y="1855525"/>
            <a:ext cx="552600" cy="933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FF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14" name="Google Shape;614;g3d2ad388612_3_168"/>
          <p:cNvSpPr/>
          <p:nvPr/>
        </p:nvSpPr>
        <p:spPr>
          <a:xfrm>
            <a:off x="10236000" y="1679425"/>
            <a:ext cx="552600" cy="12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S1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15" name="Google Shape;615;g3d2ad388612_3_168"/>
          <p:cNvSpPr/>
          <p:nvPr/>
        </p:nvSpPr>
        <p:spPr>
          <a:xfrm>
            <a:off x="10918700" y="1855525"/>
            <a:ext cx="552600" cy="933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FF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16" name="Google Shape;616;g3d2ad388612_3_168"/>
          <p:cNvSpPr txBox="1"/>
          <p:nvPr/>
        </p:nvSpPr>
        <p:spPr>
          <a:xfrm>
            <a:off x="405600" y="3427425"/>
            <a:ext cx="5282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F1114"/>
                </a:solidFill>
                <a:highlight>
                  <a:schemeClr val="lt1"/>
                </a:highlight>
              </a:rPr>
              <a:t>Without Pipelining</a:t>
            </a:r>
            <a:endParaRPr b="0" i="0" sz="1600" u="none" cap="none" strike="noStrike">
              <a:solidFill>
                <a:srgbClr val="0F1114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g3d2ad388612_3_168"/>
          <p:cNvSpPr txBox="1"/>
          <p:nvPr/>
        </p:nvSpPr>
        <p:spPr>
          <a:xfrm>
            <a:off x="6505850" y="3427425"/>
            <a:ext cx="5282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F1114"/>
                </a:solidFill>
                <a:highlight>
                  <a:schemeClr val="lt1"/>
                </a:highlight>
              </a:rPr>
              <a:t>With</a:t>
            </a:r>
            <a:r>
              <a:rPr lang="en-US" sz="1600">
                <a:solidFill>
                  <a:srgbClr val="0F1114"/>
                </a:solidFill>
                <a:highlight>
                  <a:schemeClr val="lt1"/>
                </a:highlight>
              </a:rPr>
              <a:t> Pipelining</a:t>
            </a:r>
            <a:endParaRPr b="0" i="0" sz="1600" u="none" cap="none" strike="noStrike">
              <a:solidFill>
                <a:srgbClr val="0F1114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g3d2ad388612_3_168"/>
          <p:cNvSpPr/>
          <p:nvPr/>
        </p:nvSpPr>
        <p:spPr>
          <a:xfrm>
            <a:off x="5853025" y="1983625"/>
            <a:ext cx="487500" cy="677400"/>
          </a:xfrm>
          <a:prstGeom prst="chevron">
            <a:avLst>
              <a:gd fmla="val 50000" name="adj"/>
            </a:avLst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g3d2ad388612_3_168"/>
          <p:cNvSpPr txBox="1"/>
          <p:nvPr/>
        </p:nvSpPr>
        <p:spPr>
          <a:xfrm>
            <a:off x="529675" y="4263900"/>
            <a:ext cx="11134200" cy="1022100"/>
          </a:xfrm>
          <a:prstGeom prst="rect">
            <a:avLst/>
          </a:prstGeom>
          <a:solidFill>
            <a:schemeClr val="lt2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F1114"/>
                </a:solidFill>
                <a:latin typeface="Arial"/>
                <a:ea typeface="Arial"/>
                <a:cs typeface="Arial"/>
                <a:sym typeface="Arial"/>
              </a:rPr>
              <a:t>Key Takeaway</a:t>
            </a:r>
            <a:endParaRPr b="1" i="0" sz="1600" u="none" cap="none" strike="noStrike">
              <a:solidFill>
                <a:srgbClr val="0F111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Char char="➔"/>
            </a:pPr>
            <a:r>
              <a:rPr lang="en-US" sz="1600">
                <a:solidFill>
                  <a:srgbClr val="0F1114"/>
                </a:solidFill>
              </a:rPr>
              <a:t>Pipelining introduces additional latency</a:t>
            </a:r>
            <a:endParaRPr sz="1600">
              <a:solidFill>
                <a:srgbClr val="0F1114"/>
              </a:solidFill>
            </a:endParaRPr>
          </a:p>
          <a:p>
            <a:pPr indent="-3302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Char char="➔"/>
            </a:pPr>
            <a:r>
              <a:rPr lang="en-US" sz="1600">
                <a:solidFill>
                  <a:srgbClr val="0F1114"/>
                </a:solidFill>
              </a:rPr>
              <a:t>Breaks up long combinational chains by inserting additional register stages</a:t>
            </a:r>
            <a:endParaRPr sz="1600">
              <a:solidFill>
                <a:srgbClr val="0F1114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3d2ad388612_3_232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/>
              <a:t>Static Timing Analysis</a:t>
            </a:r>
            <a:endParaRPr/>
          </a:p>
        </p:txBody>
      </p:sp>
      <p:sp>
        <p:nvSpPr>
          <p:cNvPr id="625" name="Google Shape;625;g3d2ad388612_3_232"/>
          <p:cNvSpPr txBox="1"/>
          <p:nvPr>
            <p:ph idx="12" type="sldNum"/>
          </p:nvPr>
        </p:nvSpPr>
        <p:spPr>
          <a:xfrm>
            <a:off x="336000" y="6373850"/>
            <a:ext cx="4320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b="1" lang="en-US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g3d2ad388612_3_232"/>
          <p:cNvSpPr txBox="1"/>
          <p:nvPr>
            <p:ph idx="2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Non-restoring division algorithm</a:t>
            </a:r>
            <a:endParaRPr/>
          </a:p>
        </p:txBody>
      </p:sp>
      <p:pic>
        <p:nvPicPr>
          <p:cNvPr id="627" name="Google Shape;627;g3d2ad388612_3_2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0900" y="974775"/>
            <a:ext cx="2969925" cy="5215650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g3d2ad388612_3_232"/>
          <p:cNvSpPr/>
          <p:nvPr/>
        </p:nvSpPr>
        <p:spPr>
          <a:xfrm>
            <a:off x="1560388" y="1408213"/>
            <a:ext cx="1620300" cy="273600"/>
          </a:xfrm>
          <a:prstGeom prst="rect">
            <a:avLst/>
          </a:prstGeom>
          <a:solidFill>
            <a:srgbClr val="A972C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Dividend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29" name="Google Shape;629;g3d2ad388612_3_232"/>
          <p:cNvSpPr/>
          <p:nvPr/>
        </p:nvSpPr>
        <p:spPr>
          <a:xfrm>
            <a:off x="3858663" y="1408213"/>
            <a:ext cx="1620300" cy="273600"/>
          </a:xfrm>
          <a:prstGeom prst="rect">
            <a:avLst/>
          </a:prstGeom>
          <a:solidFill>
            <a:srgbClr val="A972C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Divisor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30" name="Google Shape;630;g3d2ad388612_3_232"/>
          <p:cNvSpPr/>
          <p:nvPr/>
        </p:nvSpPr>
        <p:spPr>
          <a:xfrm>
            <a:off x="965200" y="1842088"/>
            <a:ext cx="4982400" cy="39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FF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31" name="Google Shape;631;g3d2ad388612_3_232"/>
          <p:cNvSpPr/>
          <p:nvPr/>
        </p:nvSpPr>
        <p:spPr>
          <a:xfrm>
            <a:off x="1497100" y="2394750"/>
            <a:ext cx="3918600" cy="778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Shift, add or subtract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32" name="Google Shape;632;g3d2ad388612_3_232"/>
          <p:cNvSpPr/>
          <p:nvPr/>
        </p:nvSpPr>
        <p:spPr>
          <a:xfrm>
            <a:off x="1497100" y="4004788"/>
            <a:ext cx="3918600" cy="778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Shift, add or subtract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33" name="Google Shape;633;g3d2ad388612_3_232"/>
          <p:cNvSpPr/>
          <p:nvPr/>
        </p:nvSpPr>
        <p:spPr>
          <a:xfrm>
            <a:off x="1560400" y="5627388"/>
            <a:ext cx="1620300" cy="273600"/>
          </a:xfrm>
          <a:prstGeom prst="rect">
            <a:avLst/>
          </a:prstGeom>
          <a:solidFill>
            <a:srgbClr val="A972C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Quotient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34" name="Google Shape;634;g3d2ad388612_3_232"/>
          <p:cNvSpPr/>
          <p:nvPr/>
        </p:nvSpPr>
        <p:spPr>
          <a:xfrm>
            <a:off x="3858675" y="5627388"/>
            <a:ext cx="1620300" cy="273600"/>
          </a:xfrm>
          <a:prstGeom prst="rect">
            <a:avLst/>
          </a:prstGeom>
          <a:solidFill>
            <a:srgbClr val="A972C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Remainder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35" name="Google Shape;635;g3d2ad388612_3_232"/>
          <p:cNvSpPr/>
          <p:nvPr/>
        </p:nvSpPr>
        <p:spPr>
          <a:xfrm>
            <a:off x="965200" y="3386400"/>
            <a:ext cx="4982400" cy="39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FF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36" name="Google Shape;636;g3d2ad388612_3_232"/>
          <p:cNvSpPr/>
          <p:nvPr/>
        </p:nvSpPr>
        <p:spPr>
          <a:xfrm>
            <a:off x="965200" y="5009000"/>
            <a:ext cx="4982400" cy="39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FF</a:t>
            </a:r>
            <a:endParaRPr>
              <a:solidFill>
                <a:schemeClr val="lt1"/>
              </a:solidFill>
            </a:endParaRPr>
          </a:p>
        </p:txBody>
      </p:sp>
      <p:cxnSp>
        <p:nvCxnSpPr>
          <p:cNvPr id="637" name="Google Shape;637;g3d2ad388612_3_232"/>
          <p:cNvCxnSpPr/>
          <p:nvPr/>
        </p:nvCxnSpPr>
        <p:spPr>
          <a:xfrm flipH="1" rot="10800000">
            <a:off x="5410200" y="1895000"/>
            <a:ext cx="2995500" cy="519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38" name="Google Shape;638;g3d2ad388612_3_232"/>
          <p:cNvCxnSpPr/>
          <p:nvPr/>
        </p:nvCxnSpPr>
        <p:spPr>
          <a:xfrm>
            <a:off x="5424500" y="3143250"/>
            <a:ext cx="2989200" cy="7824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Google Shape;643;g3d2ad388612_3_93"/>
          <p:cNvPicPr preferRelativeResize="0"/>
          <p:nvPr/>
        </p:nvPicPr>
        <p:blipFill rotWithShape="1">
          <a:blip r:embed="rId3">
            <a:alphaModFix/>
          </a:blip>
          <a:srcRect b="0" l="90704" r="0" t="24294"/>
          <a:stretch/>
        </p:blipFill>
        <p:spPr>
          <a:xfrm>
            <a:off x="275" y="0"/>
            <a:ext cx="12193574" cy="3279076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g3d2ad388612_3_93"/>
          <p:cNvSpPr txBox="1"/>
          <p:nvPr>
            <p:ph idx="1" type="body"/>
          </p:nvPr>
        </p:nvSpPr>
        <p:spPr>
          <a:xfrm>
            <a:off x="729025" y="1923325"/>
            <a:ext cx="10836300" cy="135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lt1"/>
                </a:solidFill>
              </a:rPr>
              <a:t>Exercise Time</a:t>
            </a:r>
            <a:endParaRPr b="0" i="1" sz="3100">
              <a:solidFill>
                <a:schemeClr val="accent1"/>
              </a:solidFill>
            </a:endParaRPr>
          </a:p>
          <a:p>
            <a:pPr indent="457200" lvl="0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>
                <a:solidFill>
                  <a:schemeClr val="accent1"/>
                </a:solidFill>
              </a:rPr>
              <a:t>Now it’s your turn!</a:t>
            </a:r>
            <a:endParaRPr b="0" i="1" sz="3100">
              <a:solidFill>
                <a:schemeClr val="accent1"/>
              </a:solidFill>
            </a:endParaRPr>
          </a:p>
        </p:txBody>
      </p:sp>
      <p:pic>
        <p:nvPicPr>
          <p:cNvPr id="645" name="Google Shape;645;g3d2ad388612_3_93"/>
          <p:cNvPicPr preferRelativeResize="0"/>
          <p:nvPr/>
        </p:nvPicPr>
        <p:blipFill rotWithShape="1">
          <a:blip r:embed="rId3">
            <a:alphaModFix/>
          </a:blip>
          <a:srcRect b="0" l="90704" r="0" t="24294"/>
          <a:stretch/>
        </p:blipFill>
        <p:spPr>
          <a:xfrm rot="5400000">
            <a:off x="6041750" y="-342180"/>
            <a:ext cx="210849" cy="89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g3d2ad388612_3_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61300" y="93450"/>
            <a:ext cx="1515450" cy="6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g3d2ad388612_3_93" title="Screenshot_2025-12-05_06-37-58-removebg-preview.png"/>
          <p:cNvPicPr preferRelativeResize="0"/>
          <p:nvPr/>
        </p:nvPicPr>
        <p:blipFill rotWithShape="1">
          <a:blip r:embed="rId5">
            <a:alphaModFix/>
          </a:blip>
          <a:srcRect b="40512" l="23582" r="20918" t="0"/>
          <a:stretch/>
        </p:blipFill>
        <p:spPr>
          <a:xfrm>
            <a:off x="5833" y="-2250"/>
            <a:ext cx="1979426" cy="1966650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g3d2ad388612_3_93"/>
          <p:cNvSpPr txBox="1"/>
          <p:nvPr/>
        </p:nvSpPr>
        <p:spPr>
          <a:xfrm>
            <a:off x="144475" y="5040525"/>
            <a:ext cx="7147500" cy="10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0F1114"/>
                </a:solidFill>
                <a:highlight>
                  <a:schemeClr val="lt1"/>
                </a:highlight>
              </a:rPr>
              <a:t>Hints:</a:t>
            </a:r>
            <a:endParaRPr b="1" sz="1600">
              <a:solidFill>
                <a:srgbClr val="0F1114"/>
              </a:solidFill>
              <a:highlight>
                <a:schemeClr val="lt1"/>
              </a:highlight>
            </a:endParaRPr>
          </a:p>
          <a:p>
            <a:pPr indent="-3302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Char char="●"/>
            </a:pPr>
            <a:r>
              <a:rPr lang="en-US" sz="1600">
                <a:solidFill>
                  <a:srgbClr val="0F1114"/>
                </a:solidFill>
                <a:highlight>
                  <a:schemeClr val="lt1"/>
                </a:highlight>
              </a:rPr>
              <a:t>Leave the reset signal at ‘0’. We don’t use a reset in this exercise</a:t>
            </a:r>
            <a:endParaRPr sz="1600">
              <a:solidFill>
                <a:srgbClr val="0F1114"/>
              </a:solidFill>
              <a:highlight>
                <a:schemeClr val="lt1"/>
              </a:highlight>
            </a:endParaRPr>
          </a:p>
          <a:p>
            <a:pPr indent="-3302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Char char="●"/>
            </a:pPr>
            <a:r>
              <a:rPr lang="en-US" sz="1600">
                <a:solidFill>
                  <a:srgbClr val="0F1114"/>
                </a:solidFill>
                <a:highlight>
                  <a:schemeClr val="lt1"/>
                </a:highlight>
              </a:rPr>
              <a:t>Similarly, drive </a:t>
            </a:r>
            <a:r>
              <a:rPr lang="en-US" sz="1600">
                <a:solidFill>
                  <a:srgbClr val="0F1114"/>
                </a:solidFill>
                <a:highlight>
                  <a:schemeClr val="lt2"/>
                </a:highlight>
              </a:rPr>
              <a:t>valid_in</a:t>
            </a:r>
            <a:r>
              <a:rPr lang="en-US" sz="1600">
                <a:solidFill>
                  <a:srgbClr val="0F1114"/>
                </a:solidFill>
                <a:highlight>
                  <a:schemeClr val="lt1"/>
                </a:highlight>
              </a:rPr>
              <a:t> high (set it to constant ‘1’), and ignore </a:t>
            </a:r>
            <a:r>
              <a:rPr lang="en-US" sz="1600">
                <a:solidFill>
                  <a:srgbClr val="0F1114"/>
                </a:solidFill>
                <a:highlight>
                  <a:schemeClr val="lt2"/>
                </a:highlight>
              </a:rPr>
              <a:t>valid_out</a:t>
            </a:r>
            <a:endParaRPr sz="1600">
              <a:solidFill>
                <a:srgbClr val="0F1114"/>
              </a:solidFill>
              <a:highlight>
                <a:schemeClr val="lt1"/>
              </a:highlight>
            </a:endParaRPr>
          </a:p>
        </p:txBody>
      </p:sp>
      <p:sp>
        <p:nvSpPr>
          <p:cNvPr id="649" name="Google Shape;649;g3d2ad388612_3_93"/>
          <p:cNvSpPr txBox="1"/>
          <p:nvPr/>
        </p:nvSpPr>
        <p:spPr>
          <a:xfrm>
            <a:off x="144475" y="3427425"/>
            <a:ext cx="6830100" cy="16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AutoNum type="arabicPeriod"/>
            </a:pPr>
            <a:r>
              <a:rPr lang="en-US" sz="1600">
                <a:solidFill>
                  <a:srgbClr val="0F1114"/>
                </a:solidFill>
                <a:highlight>
                  <a:schemeClr val="lt1"/>
                </a:highlight>
              </a:rPr>
              <a:t>Add the </a:t>
            </a:r>
            <a:r>
              <a:rPr lang="en-US" sz="1600">
                <a:solidFill>
                  <a:srgbClr val="0F1114"/>
                </a:solidFill>
                <a:highlight>
                  <a:schemeClr val="lt2"/>
                </a:highlight>
              </a:rPr>
              <a:t>ex42_pipelined_divider.vhd</a:t>
            </a:r>
            <a:r>
              <a:rPr lang="en-US" sz="1600">
                <a:solidFill>
                  <a:srgbClr val="0F1114"/>
                </a:solidFill>
                <a:highlight>
                  <a:schemeClr val="lt1"/>
                </a:highlight>
              </a:rPr>
              <a:t> file</a:t>
            </a:r>
            <a:endParaRPr sz="1600">
              <a:solidFill>
                <a:srgbClr val="0F1114"/>
              </a:solidFill>
              <a:highlight>
                <a:schemeClr val="lt1"/>
              </a:highlight>
            </a:endParaRPr>
          </a:p>
          <a:p>
            <a:pPr indent="-3302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AutoNum type="arabicPeriod"/>
            </a:pPr>
            <a:r>
              <a:rPr lang="en-US" sz="1600">
                <a:solidFill>
                  <a:srgbClr val="0F1114"/>
                </a:solidFill>
                <a:highlight>
                  <a:schemeClr val="lt1"/>
                </a:highlight>
              </a:rPr>
              <a:t>Change file type from VHDL to VHDL 2008</a:t>
            </a:r>
            <a:endParaRPr sz="1600">
              <a:solidFill>
                <a:srgbClr val="0F1114"/>
              </a:solidFill>
              <a:highlight>
                <a:schemeClr val="lt1"/>
              </a:highlight>
            </a:endParaRPr>
          </a:p>
          <a:p>
            <a:pPr indent="-3302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AutoNum type="arabicPeriod"/>
            </a:pPr>
            <a:r>
              <a:rPr lang="en-US" sz="1600">
                <a:solidFill>
                  <a:srgbClr val="0F1114"/>
                </a:solidFill>
                <a:highlight>
                  <a:schemeClr val="lt1"/>
                </a:highlight>
              </a:rPr>
              <a:t>Integrate the pipelined divider and replace the division operation (replace your previous solution)</a:t>
            </a:r>
            <a:endParaRPr sz="1600">
              <a:solidFill>
                <a:srgbClr val="0F1114"/>
              </a:solidFill>
              <a:highlight>
                <a:schemeClr val="lt1"/>
              </a:highlight>
            </a:endParaRPr>
          </a:p>
          <a:p>
            <a:pPr indent="-3302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AutoNum type="arabicPeriod"/>
            </a:pPr>
            <a:r>
              <a:rPr lang="en-US" sz="1600">
                <a:solidFill>
                  <a:srgbClr val="0F1114"/>
                </a:solidFill>
                <a:highlight>
                  <a:schemeClr val="lt1"/>
                </a:highlight>
              </a:rPr>
              <a:t>Check by simulating the design</a:t>
            </a:r>
            <a:endParaRPr sz="1600">
              <a:solidFill>
                <a:srgbClr val="0F1114"/>
              </a:solidFill>
              <a:highlight>
                <a:schemeClr val="lt1"/>
              </a:highlight>
            </a:endParaRPr>
          </a:p>
        </p:txBody>
      </p:sp>
      <p:pic>
        <p:nvPicPr>
          <p:cNvPr id="650" name="Google Shape;650;g3d2ad388612_3_9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46723" y="3430600"/>
            <a:ext cx="4630025" cy="203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3d2178aad7e_0_237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/>
              <a:t>Solution 4.5: Simulation runs, now with additional delay </a:t>
            </a:r>
            <a:endParaRPr/>
          </a:p>
        </p:txBody>
      </p:sp>
      <p:sp>
        <p:nvSpPr>
          <p:cNvPr id="656" name="Google Shape;656;g3d2178aad7e_0_237"/>
          <p:cNvSpPr txBox="1"/>
          <p:nvPr>
            <p:ph idx="12" type="sldNum"/>
          </p:nvPr>
        </p:nvSpPr>
        <p:spPr>
          <a:xfrm>
            <a:off x="336000" y="6373850"/>
            <a:ext cx="4320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b="1" lang="en-US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7" name="Google Shape;657;g3d2178aad7e_0_237" title="accel_pipelined_simu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44537" y="2164800"/>
            <a:ext cx="8100599" cy="27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g3d2178aad7e_0_237" title="code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8438" y="2120225"/>
            <a:ext cx="3635774" cy="2789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3" name="Google Shape;663;g3d2ad388612_3_105"/>
          <p:cNvPicPr preferRelativeResize="0"/>
          <p:nvPr/>
        </p:nvPicPr>
        <p:blipFill rotWithShape="1">
          <a:blip r:embed="rId3">
            <a:alphaModFix/>
          </a:blip>
          <a:srcRect b="0" l="90704" r="0" t="24294"/>
          <a:stretch/>
        </p:blipFill>
        <p:spPr>
          <a:xfrm>
            <a:off x="275" y="0"/>
            <a:ext cx="12193574" cy="3279076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g3d2ad388612_3_105"/>
          <p:cNvSpPr txBox="1"/>
          <p:nvPr>
            <p:ph idx="1" type="body"/>
          </p:nvPr>
        </p:nvSpPr>
        <p:spPr>
          <a:xfrm>
            <a:off x="729025" y="1923325"/>
            <a:ext cx="10836300" cy="135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lt1"/>
                </a:solidFill>
              </a:rPr>
              <a:t>Exercise Time</a:t>
            </a:r>
            <a:endParaRPr b="0" i="1" sz="3100">
              <a:solidFill>
                <a:schemeClr val="accent1"/>
              </a:solidFill>
            </a:endParaRPr>
          </a:p>
          <a:p>
            <a:pPr indent="457200" lvl="0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>
                <a:solidFill>
                  <a:schemeClr val="accent1"/>
                </a:solidFill>
              </a:rPr>
              <a:t>Now it’s your turn!</a:t>
            </a:r>
            <a:endParaRPr b="0" i="1" sz="3100">
              <a:solidFill>
                <a:schemeClr val="accent1"/>
              </a:solidFill>
            </a:endParaRPr>
          </a:p>
        </p:txBody>
      </p:sp>
      <p:pic>
        <p:nvPicPr>
          <p:cNvPr id="665" name="Google Shape;665;g3d2ad388612_3_105"/>
          <p:cNvPicPr preferRelativeResize="0"/>
          <p:nvPr/>
        </p:nvPicPr>
        <p:blipFill rotWithShape="1">
          <a:blip r:embed="rId3">
            <a:alphaModFix/>
          </a:blip>
          <a:srcRect b="0" l="90704" r="0" t="24294"/>
          <a:stretch/>
        </p:blipFill>
        <p:spPr>
          <a:xfrm rot="5400000">
            <a:off x="6041750" y="-342180"/>
            <a:ext cx="210849" cy="89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g3d2ad388612_3_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61300" y="93450"/>
            <a:ext cx="1515450" cy="6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g3d2ad388612_3_105" title="Screenshot_2025-12-05_06-37-58-removebg-preview.png"/>
          <p:cNvPicPr preferRelativeResize="0"/>
          <p:nvPr/>
        </p:nvPicPr>
        <p:blipFill rotWithShape="1">
          <a:blip r:embed="rId5">
            <a:alphaModFix/>
          </a:blip>
          <a:srcRect b="40512" l="23582" r="20918" t="0"/>
          <a:stretch/>
        </p:blipFill>
        <p:spPr>
          <a:xfrm>
            <a:off x="5833" y="-2250"/>
            <a:ext cx="1979426" cy="1966650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g3d2ad388612_3_105"/>
          <p:cNvSpPr txBox="1"/>
          <p:nvPr/>
        </p:nvSpPr>
        <p:spPr>
          <a:xfrm>
            <a:off x="144475" y="3427425"/>
            <a:ext cx="6379500" cy="7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AutoNum type="arabicPeriod"/>
            </a:pPr>
            <a:r>
              <a:rPr lang="en-US" sz="1600">
                <a:solidFill>
                  <a:srgbClr val="0F1114"/>
                </a:solidFill>
                <a:highlight>
                  <a:schemeClr val="lt1"/>
                </a:highlight>
              </a:rPr>
              <a:t>Implement the new design</a:t>
            </a:r>
            <a:endParaRPr sz="1600">
              <a:solidFill>
                <a:srgbClr val="0F1114"/>
              </a:solidFill>
              <a:highlight>
                <a:schemeClr val="lt1"/>
              </a:highlight>
            </a:endParaRPr>
          </a:p>
          <a:p>
            <a:pPr indent="-3302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AutoNum type="arabicPeriod"/>
            </a:pPr>
            <a:r>
              <a:rPr lang="en-US" sz="1600">
                <a:solidFill>
                  <a:srgbClr val="0F1114"/>
                </a:solidFill>
                <a:highlight>
                  <a:schemeClr val="lt1"/>
                </a:highlight>
              </a:rPr>
              <a:t>Does timing still fail?</a:t>
            </a:r>
            <a:endParaRPr sz="1600">
              <a:solidFill>
                <a:srgbClr val="0F1114"/>
              </a:solidFill>
              <a:highlight>
                <a:schemeClr val="lt1"/>
              </a:highlight>
            </a:endParaRPr>
          </a:p>
        </p:txBody>
      </p:sp>
      <p:pic>
        <p:nvPicPr>
          <p:cNvPr id="669" name="Google Shape;669;g3d2ad388612_3_10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73375" y="3695325"/>
            <a:ext cx="4085262" cy="210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3d2178aad7e_0_254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/>
              <a:t>Solution 4.6: Timing now succeeds</a:t>
            </a:r>
            <a:endParaRPr/>
          </a:p>
        </p:txBody>
      </p:sp>
      <p:sp>
        <p:nvSpPr>
          <p:cNvPr id="675" name="Google Shape;675;g3d2178aad7e_0_254"/>
          <p:cNvSpPr txBox="1"/>
          <p:nvPr>
            <p:ph idx="12" type="sldNum"/>
          </p:nvPr>
        </p:nvSpPr>
        <p:spPr>
          <a:xfrm>
            <a:off x="336000" y="6373850"/>
            <a:ext cx="4320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b="1" lang="en-US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6" name="Google Shape;676;g3d2178aad7e_0_2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684975"/>
            <a:ext cx="11888778" cy="29721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3d2178aad7e_0_262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/>
              <a:t>Recap: What we have learned</a:t>
            </a:r>
            <a:endParaRPr/>
          </a:p>
        </p:txBody>
      </p:sp>
      <p:sp>
        <p:nvSpPr>
          <p:cNvPr id="682" name="Google Shape;682;g3d2178aad7e_0_262"/>
          <p:cNvSpPr txBox="1"/>
          <p:nvPr>
            <p:ph idx="12" type="sldNum"/>
          </p:nvPr>
        </p:nvSpPr>
        <p:spPr>
          <a:xfrm>
            <a:off x="336000" y="6373850"/>
            <a:ext cx="4320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b="1" lang="en-US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g3d2178aad7e_0_262"/>
          <p:cNvSpPr txBox="1"/>
          <p:nvPr/>
        </p:nvSpPr>
        <p:spPr>
          <a:xfrm>
            <a:off x="65950" y="2500750"/>
            <a:ext cx="121275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800"/>
              <a:buFont typeface="Arial"/>
              <a:buAutoNum type="arabicPeriod"/>
            </a:pPr>
            <a:r>
              <a:rPr b="0" i="0" lang="en-US" sz="1800" u="none" cap="none" strike="noStrike">
                <a:solidFill>
                  <a:srgbClr val="0F1114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Timing is important: A design that behaves correctly in simulation can fail in hardware</a:t>
            </a:r>
            <a:endParaRPr b="0" i="0" sz="1800" u="none" cap="none" strike="noStrike">
              <a:solidFill>
                <a:srgbClr val="0F1114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800"/>
              <a:buFont typeface="Arial"/>
              <a:buAutoNum type="arabicPeriod"/>
            </a:pPr>
            <a:r>
              <a:rPr b="0" i="0" lang="en-US" sz="1800" u="none" cap="none" strike="noStrike">
                <a:solidFill>
                  <a:srgbClr val="0F1114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Complex calculations in FPGA, if implemented in a naive way, will impact timing negatively</a:t>
            </a:r>
            <a:endParaRPr b="0" i="0" sz="1800" u="none" cap="none" strike="noStrike">
              <a:solidFill>
                <a:srgbClr val="0F1114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800"/>
              <a:buFont typeface="Arial"/>
              <a:buAutoNum type="arabicPeriod"/>
            </a:pPr>
            <a:r>
              <a:rPr b="0" i="0" lang="en-US" sz="1800" u="none" cap="none" strike="noStrike">
                <a:solidFill>
                  <a:srgbClr val="0F1114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Reducing the clock speed can help fixing timing issues</a:t>
            </a:r>
            <a:endParaRPr b="0" i="0" sz="1800" u="none" cap="none" strike="noStrike">
              <a:solidFill>
                <a:srgbClr val="0F1114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800"/>
              <a:buFont typeface="Arial"/>
              <a:buAutoNum type="arabicPeriod"/>
            </a:pPr>
            <a:r>
              <a:rPr b="0" i="0" lang="en-US" sz="1800" u="none" cap="none" strike="noStrike">
                <a:solidFill>
                  <a:srgbClr val="0F1114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Pipelining is the most common way to fix timing issues</a:t>
            </a:r>
            <a:endParaRPr b="0" i="0" sz="1800" u="none" cap="none" strike="noStrike">
              <a:solidFill>
                <a:srgbClr val="0F1114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8" name="Google Shape;688;g3d28eecf035_1_315"/>
          <p:cNvPicPr preferRelativeResize="0"/>
          <p:nvPr/>
        </p:nvPicPr>
        <p:blipFill rotWithShape="1">
          <a:blip r:embed="rId3">
            <a:alphaModFix/>
          </a:blip>
          <a:srcRect b="0" l="90704" r="0" t="24294"/>
          <a:stretch/>
        </p:blipFill>
        <p:spPr>
          <a:xfrm>
            <a:off x="275" y="0"/>
            <a:ext cx="12193574" cy="3279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g3d28eecf035_1_315"/>
          <p:cNvPicPr preferRelativeResize="0"/>
          <p:nvPr/>
        </p:nvPicPr>
        <p:blipFill rotWithShape="1">
          <a:blip r:embed="rId3">
            <a:alphaModFix/>
          </a:blip>
          <a:srcRect b="0" l="0" r="27714" t="24294"/>
          <a:stretch/>
        </p:blipFill>
        <p:spPr>
          <a:xfrm>
            <a:off x="3906299" y="0"/>
            <a:ext cx="3130926" cy="3279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g3d28eecf035_1_315" title="KIT-Bildwelt_Allgemein_Punkte_green_breit_Vorlage (1)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279075"/>
            <a:ext cx="12193574" cy="357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g3d28eecf035_1_315"/>
          <p:cNvPicPr preferRelativeResize="0"/>
          <p:nvPr/>
        </p:nvPicPr>
        <p:blipFill rotWithShape="1">
          <a:blip r:embed="rId3">
            <a:alphaModFix/>
          </a:blip>
          <a:srcRect b="0" l="90704" r="0" t="24294"/>
          <a:stretch/>
        </p:blipFill>
        <p:spPr>
          <a:xfrm rot="5400000">
            <a:off x="6532816" y="-342180"/>
            <a:ext cx="210849" cy="89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g3d28eecf035_1_3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61300" y="93450"/>
            <a:ext cx="1515450" cy="6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g3d28eecf035_1_315"/>
          <p:cNvSpPr txBox="1"/>
          <p:nvPr>
            <p:ph idx="1" type="body"/>
          </p:nvPr>
        </p:nvSpPr>
        <p:spPr>
          <a:xfrm>
            <a:off x="271825" y="3366898"/>
            <a:ext cx="10836300" cy="20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2288"/>
              <a:buNone/>
            </a:pPr>
            <a:r>
              <a:rPr lang="en-US" sz="3000">
                <a:solidFill>
                  <a:schemeClr val="lt1"/>
                </a:solidFill>
              </a:rPr>
              <a:t>Timing and </a:t>
            </a:r>
            <a:r>
              <a:rPr lang="en-US" sz="3000">
                <a:solidFill>
                  <a:schemeClr val="lt1"/>
                </a:solidFill>
              </a:rPr>
              <a:t>Critical</a:t>
            </a:r>
            <a:r>
              <a:rPr lang="en-US" sz="3000">
                <a:solidFill>
                  <a:schemeClr val="lt1"/>
                </a:solidFill>
              </a:rPr>
              <a:t> Path </a:t>
            </a:r>
            <a:endParaRPr b="0" sz="1800">
              <a:solidFill>
                <a:schemeClr val="lt1"/>
              </a:solidFill>
            </a:endParaRPr>
          </a:p>
          <a:p>
            <a:pPr indent="-342900" lvl="0" marL="9144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rabicPeriod"/>
            </a:pPr>
            <a:r>
              <a:rPr b="0" lang="en-US" sz="1800">
                <a:solidFill>
                  <a:schemeClr val="lt1"/>
                </a:solidFill>
              </a:rPr>
              <a:t>Using Parentheses for Summation</a:t>
            </a:r>
            <a:endParaRPr b="0" sz="1800">
              <a:solidFill>
                <a:schemeClr val="lt1"/>
              </a:solidFill>
            </a:endParaRPr>
          </a:p>
          <a:p>
            <a:pPr indent="0" lvl="0" marL="13716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2288"/>
              <a:buNone/>
            </a:pPr>
            <a:r>
              <a:t/>
            </a:r>
            <a:endParaRPr b="0" sz="18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2288"/>
              <a:buNone/>
            </a:pPr>
            <a:r>
              <a:t/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694" name="Google Shape;694;g3d28eecf035_1_315"/>
          <p:cNvSpPr/>
          <p:nvPr/>
        </p:nvSpPr>
        <p:spPr>
          <a:xfrm>
            <a:off x="9296400" y="3843125"/>
            <a:ext cx="2027700" cy="599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Exercise: 4.</a:t>
            </a:r>
            <a:r>
              <a:rPr b="1" lang="en-US"/>
              <a:t>3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g3d28eecf035_1_315"/>
          <p:cNvSpPr/>
          <p:nvPr/>
        </p:nvSpPr>
        <p:spPr>
          <a:xfrm>
            <a:off x="4878725" y="3843125"/>
            <a:ext cx="4302600" cy="8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lt1"/>
                </a:solidFill>
                <a:latin typeface="Candal"/>
                <a:ea typeface="Candal"/>
                <a:cs typeface="Candal"/>
                <a:sym typeface="Candal"/>
              </a:rPr>
              <a:t>PART 2</a:t>
            </a:r>
            <a:endParaRPr sz="2200">
              <a:solidFill>
                <a:schemeClr val="lt1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Google Shape;701;g3add03fd503_1_45" title="fpga_pulses.drawio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57522" y="826161"/>
            <a:ext cx="4057498" cy="1293725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g3add03fd503_1_45"/>
          <p:cNvSpPr txBox="1"/>
          <p:nvPr>
            <p:ph idx="1" type="body"/>
          </p:nvPr>
        </p:nvSpPr>
        <p:spPr>
          <a:xfrm>
            <a:off x="6587400" y="3304353"/>
            <a:ext cx="2687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60"/>
              <a:buNone/>
            </a:pPr>
            <a:r>
              <a:rPr b="1" lang="en-US" sz="1200">
                <a:solidFill>
                  <a:srgbClr val="0F1114"/>
                </a:solidFill>
                <a:highlight>
                  <a:srgbClr val="FFFFFF"/>
                </a:highlight>
              </a:rPr>
              <a:t>2. Non-zero delay of logic elements</a:t>
            </a:r>
            <a:endParaRPr b="1" sz="1200">
              <a:solidFill>
                <a:srgbClr val="0F1114"/>
              </a:solidFill>
              <a:highlight>
                <a:srgbClr val="FFFFFF"/>
              </a:highlight>
            </a:endParaRPr>
          </a:p>
        </p:txBody>
      </p:sp>
      <p:sp>
        <p:nvSpPr>
          <p:cNvPr id="703" name="Google Shape;703;g3add03fd503_1_45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Timing and Critical Path</a:t>
            </a:r>
            <a:endParaRPr/>
          </a:p>
        </p:txBody>
      </p:sp>
      <p:sp>
        <p:nvSpPr>
          <p:cNvPr id="704" name="Google Shape;704;g3add03fd503_1_45"/>
          <p:cNvSpPr txBox="1"/>
          <p:nvPr>
            <p:ph idx="2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Signal Races in Digital Devices</a:t>
            </a:r>
            <a:endParaRPr/>
          </a:p>
        </p:txBody>
      </p:sp>
      <p:sp>
        <p:nvSpPr>
          <p:cNvPr id="705" name="Google Shape;705;g3add03fd503_1_45"/>
          <p:cNvSpPr/>
          <p:nvPr/>
        </p:nvSpPr>
        <p:spPr>
          <a:xfrm>
            <a:off x="362425" y="919766"/>
            <a:ext cx="7148700" cy="877800"/>
          </a:xfrm>
          <a:prstGeom prst="roundRect">
            <a:avLst>
              <a:gd fmla="val 15305" name="adj"/>
            </a:avLst>
          </a:prstGeom>
          <a:solidFill>
            <a:schemeClr val="lt1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66666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“Asynchronous circuits are infamous for having </a:t>
            </a:r>
            <a:r>
              <a:rPr b="0" i="0" lang="en-US" sz="1400" u="sng" cap="none" strike="noStrike">
                <a:solidFill>
                  <a:srgbClr val="66666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race conditions</a:t>
            </a:r>
            <a:r>
              <a:rPr b="0" i="0" lang="en-US" sz="1400" u="none" cap="none" strike="noStrike">
                <a:solidFill>
                  <a:srgbClr val="66666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where the behavior of the circuit depends on which of two paths through logic gates is fastest. “</a:t>
            </a:r>
            <a:endParaRPr b="0" i="0" sz="1400" u="none" cap="none" strike="noStrike">
              <a:solidFill>
                <a:srgbClr val="666666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US" sz="1300" u="none" cap="none" strike="noStrike">
                <a:solidFill>
                  <a:srgbClr val="333D4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Digital Design and Computer Architecture by D. Money H. &amp; S. L. Harris.  p.114</a:t>
            </a:r>
            <a:r>
              <a:rPr b="0" i="0" lang="en-US" sz="1400" u="none" cap="none" strike="noStrike">
                <a:solidFill>
                  <a:srgbClr val="333D4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endParaRPr b="0" i="0" sz="1400" u="none" cap="none" strike="noStrike">
              <a:solidFill>
                <a:srgbClr val="333D4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06" name="Google Shape;706;g3add03fd503_1_45"/>
          <p:cNvPicPr preferRelativeResize="0"/>
          <p:nvPr/>
        </p:nvPicPr>
        <p:blipFill rotWithShape="1">
          <a:blip r:embed="rId4">
            <a:alphaModFix/>
          </a:blip>
          <a:srcRect b="16072" l="26535" r="27572" t="0"/>
          <a:stretch/>
        </p:blipFill>
        <p:spPr>
          <a:xfrm>
            <a:off x="1248100" y="3667942"/>
            <a:ext cx="3716600" cy="2168175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g3add03fd503_1_45"/>
          <p:cNvSpPr/>
          <p:nvPr/>
        </p:nvSpPr>
        <p:spPr>
          <a:xfrm>
            <a:off x="288050" y="2733300"/>
            <a:ext cx="11418000" cy="450600"/>
          </a:xfrm>
          <a:prstGeom prst="roundRect">
            <a:avLst>
              <a:gd fmla="val 0" name="adj"/>
            </a:avLst>
          </a:prstGeom>
          <a:solidFill>
            <a:srgbClr val="F3F3F3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F1114"/>
                </a:solidFill>
                <a:latin typeface="Arial"/>
                <a:ea typeface="Arial"/>
                <a:cs typeface="Arial"/>
                <a:sym typeface="Arial"/>
              </a:rPr>
              <a:t>An event when the digital device operates not according to Boolean algebra rules due to transients.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g3add03fd503_1_45"/>
          <p:cNvSpPr/>
          <p:nvPr/>
        </p:nvSpPr>
        <p:spPr>
          <a:xfrm>
            <a:off x="482874" y="2520199"/>
            <a:ext cx="1419300" cy="322800"/>
          </a:xfrm>
          <a:prstGeom prst="roundRect">
            <a:avLst>
              <a:gd fmla="val 22846" name="adj"/>
            </a:avLst>
          </a:prstGeom>
          <a:solidFill>
            <a:schemeClr val="lt1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US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Signal Races</a:t>
            </a:r>
            <a:endParaRPr b="1" i="0" sz="1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g3add03fd503_1_45"/>
          <p:cNvSpPr txBox="1"/>
          <p:nvPr/>
        </p:nvSpPr>
        <p:spPr>
          <a:xfrm>
            <a:off x="17662" y="1852290"/>
            <a:ext cx="92202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Real-world pulses—unlike ideal ones—often show </a:t>
            </a:r>
            <a:r>
              <a:rPr b="1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overshoot, undershoot, and ringing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600" u="none" cap="none" strike="noStrike">
              <a:solidFill>
                <a:schemeClr val="dk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The pulse width stays the same ideally, but edges are rounded and may shift in timing</a:t>
            </a:r>
            <a:endParaRPr b="0" i="0" sz="1600" u="none" cap="none" strike="noStrike">
              <a:solidFill>
                <a:schemeClr val="dk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10" name="Google Shape;710;g3add03fd503_1_45"/>
          <p:cNvSpPr txBox="1"/>
          <p:nvPr/>
        </p:nvSpPr>
        <p:spPr>
          <a:xfrm>
            <a:off x="1580275" y="5919710"/>
            <a:ext cx="3072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en-US" sz="12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Signal raсes in AND and OR logic gates</a:t>
            </a:r>
            <a:endParaRPr b="0" i="1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g3add03fd503_1_45"/>
          <p:cNvSpPr/>
          <p:nvPr/>
        </p:nvSpPr>
        <p:spPr>
          <a:xfrm>
            <a:off x="1911950" y="4810988"/>
            <a:ext cx="624300" cy="10251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g3add03fd503_1_45"/>
          <p:cNvSpPr txBox="1"/>
          <p:nvPr/>
        </p:nvSpPr>
        <p:spPr>
          <a:xfrm>
            <a:off x="1658325" y="3221834"/>
            <a:ext cx="2848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1. Non-zero duration of pulse edges</a:t>
            </a:r>
            <a:endParaRPr b="1" i="0" sz="1200" u="none" cap="none" strike="noStrike">
              <a:solidFill>
                <a:srgbClr val="0F111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g3add03fd503_1_45"/>
          <p:cNvSpPr txBox="1"/>
          <p:nvPr/>
        </p:nvSpPr>
        <p:spPr>
          <a:xfrm>
            <a:off x="288050" y="4954088"/>
            <a:ext cx="885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“strange” pulses appear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g3add03fd503_1_45"/>
          <p:cNvSpPr txBox="1"/>
          <p:nvPr/>
        </p:nvSpPr>
        <p:spPr>
          <a:xfrm>
            <a:off x="179000" y="3829006"/>
            <a:ext cx="1103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Change in the input logic levels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g3add03fd503_1_45"/>
          <p:cNvSpPr/>
          <p:nvPr/>
        </p:nvSpPr>
        <p:spPr>
          <a:xfrm>
            <a:off x="2097300" y="3649663"/>
            <a:ext cx="390300" cy="10932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16" name="Google Shape;716;g3add03fd503_1_45"/>
          <p:cNvCxnSpPr>
            <a:stCxn id="714" idx="3"/>
            <a:endCxn id="715" idx="1"/>
          </p:cNvCxnSpPr>
          <p:nvPr/>
        </p:nvCxnSpPr>
        <p:spPr>
          <a:xfrm flipH="1" rot="10800000">
            <a:off x="1282700" y="4196356"/>
            <a:ext cx="814500" cy="21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717" name="Google Shape;717;g3add03fd503_1_45"/>
          <p:cNvCxnSpPr>
            <a:stCxn id="713" idx="3"/>
            <a:endCxn id="711" idx="1"/>
          </p:cNvCxnSpPr>
          <p:nvPr/>
        </p:nvCxnSpPr>
        <p:spPr>
          <a:xfrm>
            <a:off x="1173650" y="5323538"/>
            <a:ext cx="738300" cy="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718" name="Google Shape;718;g3add03fd503_1_45"/>
          <p:cNvPicPr preferRelativeResize="0"/>
          <p:nvPr/>
        </p:nvPicPr>
        <p:blipFill rotWithShape="1">
          <a:blip r:embed="rId5">
            <a:alphaModFix/>
          </a:blip>
          <a:srcRect b="16040" l="61040" r="17102" t="4983"/>
          <a:stretch/>
        </p:blipFill>
        <p:spPr>
          <a:xfrm>
            <a:off x="9959700" y="3435056"/>
            <a:ext cx="1990026" cy="278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g3add03fd503_1_45"/>
          <p:cNvPicPr preferRelativeResize="0"/>
          <p:nvPr/>
        </p:nvPicPr>
        <p:blipFill rotWithShape="1">
          <a:blip r:embed="rId5">
            <a:alphaModFix/>
          </a:blip>
          <a:srcRect b="26350" l="8677" r="52429" t="21831"/>
          <a:stretch/>
        </p:blipFill>
        <p:spPr>
          <a:xfrm>
            <a:off x="5902200" y="3794098"/>
            <a:ext cx="4057499" cy="2094008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g3add03fd503_1_45"/>
          <p:cNvSpPr txBox="1"/>
          <p:nvPr/>
        </p:nvSpPr>
        <p:spPr>
          <a:xfrm>
            <a:off x="5950974" y="5361331"/>
            <a:ext cx="2818800" cy="36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Digital logic with logic function</a:t>
            </a:r>
            <a:endParaRPr b="0" i="1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g3add03fd503_1_45"/>
          <p:cNvSpPr txBox="1"/>
          <p:nvPr/>
        </p:nvSpPr>
        <p:spPr>
          <a:xfrm>
            <a:off x="5240677" y="5764244"/>
            <a:ext cx="59481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200"/>
              <a:buFont typeface="Arial"/>
              <a:buChar char="●"/>
            </a:pPr>
            <a:r>
              <a:rPr b="0" i="0" lang="en-US" sz="12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y=0 </a:t>
            </a:r>
            <a:r>
              <a:rPr b="0" i="0" lang="en-US" sz="12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before and after inputs change (</a:t>
            </a:r>
            <a:r>
              <a:rPr b="1" i="0" lang="en-US" sz="12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Ideal</a:t>
            </a:r>
            <a:r>
              <a:rPr b="0" i="0" lang="en-US" sz="12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). </a:t>
            </a:r>
            <a:endParaRPr b="0" i="0" sz="1200" u="none" cap="none" strike="noStrike">
              <a:solidFill>
                <a:srgbClr val="0F111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200"/>
              <a:buFont typeface="Arial"/>
              <a:buChar char="●"/>
            </a:pPr>
            <a:r>
              <a:rPr b="0" i="0" lang="en-US" sz="12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The inner signals renewal after inputs change will occur with a delay </a:t>
            </a:r>
            <a:r>
              <a:rPr b="0" i="0" lang="en-US" sz="12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Δ</a:t>
            </a:r>
            <a:r>
              <a:rPr b="0" i="1" lang="en-US" sz="12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b="0" baseline="-25000" i="1" lang="en-US" sz="12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r>
              <a:rPr b="0" baseline="-25000" i="0" lang="en-US" sz="12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0" i="0" lang="en-US" sz="12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(</a:t>
            </a:r>
            <a:r>
              <a:rPr b="1" i="0" lang="en-US" sz="12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Real</a:t>
            </a:r>
            <a:r>
              <a:rPr b="0" i="0" lang="en-US" sz="12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) </a:t>
            </a:r>
            <a:endParaRPr b="0" baseline="-25000" i="0" sz="1200" u="none" cap="none" strike="noStrike">
              <a:solidFill>
                <a:srgbClr val="0F111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g3add03fd503_1_45"/>
          <p:cNvSpPr txBox="1"/>
          <p:nvPr>
            <p:ph idx="12" type="sldNum"/>
          </p:nvPr>
        </p:nvSpPr>
        <p:spPr>
          <a:xfrm>
            <a:off x="336000" y="6373850"/>
            <a:ext cx="4320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b="1" lang="en-US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g3d28eecf035_1_0"/>
          <p:cNvPicPr preferRelativeResize="0"/>
          <p:nvPr/>
        </p:nvPicPr>
        <p:blipFill rotWithShape="1">
          <a:blip r:embed="rId3">
            <a:alphaModFix/>
          </a:blip>
          <a:srcRect b="0" l="90704" r="0" t="24294"/>
          <a:stretch/>
        </p:blipFill>
        <p:spPr>
          <a:xfrm>
            <a:off x="275" y="0"/>
            <a:ext cx="12193574" cy="3279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g3d28eecf035_1_0"/>
          <p:cNvPicPr preferRelativeResize="0"/>
          <p:nvPr/>
        </p:nvPicPr>
        <p:blipFill rotWithShape="1">
          <a:blip r:embed="rId3">
            <a:alphaModFix/>
          </a:blip>
          <a:srcRect b="0" l="90704" r="0" t="24294"/>
          <a:stretch/>
        </p:blipFill>
        <p:spPr>
          <a:xfrm rot="5400000">
            <a:off x="6041750" y="-342180"/>
            <a:ext cx="210849" cy="89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g3d28eecf035_1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61300" y="93450"/>
            <a:ext cx="1515450" cy="6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g3d28eecf035_1_0" title="KIT-Bildwelt_Allgemein_Punkte_green_breit_Vorlage (1)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279075"/>
            <a:ext cx="12193574" cy="357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g3d28eecf035_1_0"/>
          <p:cNvPicPr preferRelativeResize="0"/>
          <p:nvPr/>
        </p:nvPicPr>
        <p:blipFill rotWithShape="1">
          <a:blip r:embed="rId3">
            <a:alphaModFix/>
          </a:blip>
          <a:srcRect b="38056" l="1794" r="74505" t="48001"/>
          <a:stretch/>
        </p:blipFill>
        <p:spPr>
          <a:xfrm>
            <a:off x="4819375" y="0"/>
            <a:ext cx="1026550" cy="68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g3d28eecf035_1_0"/>
          <p:cNvPicPr preferRelativeResize="0"/>
          <p:nvPr/>
        </p:nvPicPr>
        <p:blipFill rotWithShape="1">
          <a:blip r:embed="rId3">
            <a:alphaModFix/>
          </a:blip>
          <a:srcRect b="38056" l="1794" r="74505" t="48001"/>
          <a:stretch/>
        </p:blipFill>
        <p:spPr>
          <a:xfrm>
            <a:off x="4819374" y="386500"/>
            <a:ext cx="807974" cy="68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g3d28eecf035_1_0"/>
          <p:cNvSpPr txBox="1"/>
          <p:nvPr>
            <p:ph idx="1" type="body"/>
          </p:nvPr>
        </p:nvSpPr>
        <p:spPr>
          <a:xfrm>
            <a:off x="271825" y="3366898"/>
            <a:ext cx="10836300" cy="201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 lnSpcReduction="10000"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lt1"/>
                </a:solidFill>
              </a:rPr>
              <a:t>Combinational vs. Sequential Devices</a:t>
            </a:r>
            <a:endParaRPr sz="3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</a:endParaRPr>
          </a:p>
          <a:p>
            <a:pPr indent="-342900" lvl="0" marL="9144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rabicPeriod"/>
            </a:pPr>
            <a:r>
              <a:rPr b="0" lang="en-US" sz="1800">
                <a:solidFill>
                  <a:schemeClr val="lt1"/>
                </a:solidFill>
              </a:rPr>
              <a:t>Difference between Combinational and Sequential logic</a:t>
            </a:r>
            <a:endParaRPr b="0" sz="1800">
              <a:solidFill>
                <a:schemeClr val="lt1"/>
              </a:solidFill>
            </a:endParaRPr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rabicPeriod"/>
            </a:pPr>
            <a:r>
              <a:rPr b="0" lang="en-US" sz="1800">
                <a:solidFill>
                  <a:schemeClr val="lt1"/>
                </a:solidFill>
              </a:rPr>
              <a:t>Asynchronous and Synchronous Devices</a:t>
            </a:r>
            <a:endParaRPr b="0" sz="1800">
              <a:solidFill>
                <a:schemeClr val="lt1"/>
              </a:solidFill>
            </a:endParaRPr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rabicPeriod"/>
            </a:pPr>
            <a:r>
              <a:rPr b="0" lang="en-US" sz="1800">
                <a:solidFill>
                  <a:schemeClr val="lt1"/>
                </a:solidFill>
              </a:rPr>
              <a:t>Latches and Flip flops</a:t>
            </a:r>
            <a:endParaRPr b="0"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162" name="Google Shape;162;g3d28eecf035_1_0"/>
          <p:cNvSpPr/>
          <p:nvPr/>
        </p:nvSpPr>
        <p:spPr>
          <a:xfrm>
            <a:off x="3906600" y="137000"/>
            <a:ext cx="3020700" cy="2704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3" name="Google Shape;163;g3d28eecf035_1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37525" y="93455"/>
            <a:ext cx="2520600" cy="2317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64" name="Google Shape;164;g3d28eecf035_1_0" title="360_F_1391970974_3zSHoY3ftGJConqrbunLhRPehkGg9tUs-removebg-preview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08613" y="1236113"/>
            <a:ext cx="1578400" cy="149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g3d28eecf035_1_0"/>
          <p:cNvSpPr/>
          <p:nvPr/>
        </p:nvSpPr>
        <p:spPr>
          <a:xfrm>
            <a:off x="9296400" y="3843125"/>
            <a:ext cx="2027700" cy="1346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Exercise: 3.1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</a:rPr>
              <a:t>Exercise: 3.2</a:t>
            </a:r>
            <a:endParaRPr b="1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>
                <a:solidFill>
                  <a:schemeClr val="dk1"/>
                </a:solidFill>
              </a:rPr>
              <a:t>Exercise: 3.3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39a352eecab_0_353"/>
          <p:cNvSpPr txBox="1"/>
          <p:nvPr>
            <p:ph idx="1" type="body"/>
          </p:nvPr>
        </p:nvSpPr>
        <p:spPr>
          <a:xfrm>
            <a:off x="65950" y="882175"/>
            <a:ext cx="11970300" cy="38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Char char="•"/>
            </a:pPr>
            <a:r>
              <a:rPr b="1" lang="en-US" sz="1600"/>
              <a:t>In math</a:t>
            </a:r>
            <a:r>
              <a:rPr lang="en-US" sz="1600"/>
              <a:t>, addition and multiplication are </a:t>
            </a:r>
            <a:r>
              <a:rPr b="1" lang="en-US" sz="1600"/>
              <a:t>always associative</a:t>
            </a:r>
            <a:endParaRPr sz="1600">
              <a:solidFill>
                <a:srgbClr val="0F1114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60"/>
              <a:buNone/>
            </a:pPr>
            <a:r>
              <a:t/>
            </a:r>
            <a:endParaRPr sz="1600">
              <a:solidFill>
                <a:srgbClr val="0F1114"/>
              </a:solidFill>
              <a:highlight>
                <a:srgbClr val="FFFFFF"/>
              </a:highlight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Char char="•"/>
            </a:pPr>
            <a:r>
              <a:rPr b="1" lang="en-US" sz="1600"/>
              <a:t>With</a:t>
            </a:r>
            <a:r>
              <a:rPr lang="en-US" sz="1600"/>
              <a:t> </a:t>
            </a:r>
            <a:r>
              <a:rPr b="1" lang="en-US" sz="1600"/>
              <a:t>real fruits</a:t>
            </a:r>
            <a:r>
              <a:rPr lang="en-US" sz="1600"/>
              <a:t>, mixing isn’t associative</a:t>
            </a:r>
            <a:endParaRPr sz="1600"/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Char char="•"/>
            </a:pPr>
            <a:r>
              <a:rPr lang="en-US" sz="1600"/>
              <a:t>The same fruits in a different mixing order can give you a </a:t>
            </a:r>
            <a:r>
              <a:rPr b="1" lang="en-US" sz="1600"/>
              <a:t>different taste and texture</a:t>
            </a:r>
            <a:endParaRPr b="1" sz="1600"/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b="1" lang="en-US" sz="1600"/>
              <a:t>Try it with the </a:t>
            </a:r>
            <a:r>
              <a:rPr lang="en-US" sz="1600">
                <a:solidFill>
                  <a:srgbClr val="0A0A0A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Orange-Cranberry Cocktail</a:t>
            </a:r>
            <a:endParaRPr b="1"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b="1" lang="en-US" sz="1600"/>
              <a:t>In digital design</a:t>
            </a:r>
            <a:r>
              <a:rPr lang="en-US" sz="1600"/>
              <a:t>, changing the grouping of operations can lead to different </a:t>
            </a:r>
            <a:r>
              <a:rPr b="1" lang="en-US" sz="1600"/>
              <a:t>hardware structures</a:t>
            </a:r>
            <a:r>
              <a:rPr lang="en-US" sz="1600"/>
              <a:t> and </a:t>
            </a:r>
            <a:r>
              <a:rPr b="1" lang="en-US" sz="1600"/>
              <a:t>different performance</a:t>
            </a:r>
            <a:r>
              <a:rPr lang="en-US" sz="1600"/>
              <a:t>, even if the </a:t>
            </a:r>
            <a:r>
              <a:rPr lang="en-US" sz="1600" u="sng"/>
              <a:t>final mathematical result is the same.</a:t>
            </a:r>
            <a:endParaRPr sz="1600" u="sng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60"/>
              <a:buNone/>
            </a:pPr>
            <a:r>
              <a:t/>
            </a:r>
            <a:endParaRPr b="1" sz="1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60"/>
              <a:buNone/>
            </a:pPr>
            <a:r>
              <a:rPr b="1" lang="en-US" sz="1600">
                <a:solidFill>
                  <a:schemeClr val="dk2"/>
                </a:solidFill>
              </a:rPr>
              <a:t>Example: Grouped addition vs ungrouped addition: </a:t>
            </a:r>
            <a:endParaRPr b="1" sz="1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60"/>
              <a:buNone/>
            </a:pPr>
            <a:r>
              <a:rPr lang="en-US" sz="1600"/>
              <a:t>Adding the four signals </a:t>
            </a:r>
            <a:r>
              <a:rPr lang="en-US" sz="1600">
                <a:highlight>
                  <a:schemeClr val="lt1"/>
                </a:highlight>
              </a:rPr>
              <a:t> (X1, X2, X3, X4) </a:t>
            </a:r>
            <a:endParaRPr sz="16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rgbClr val="0F1114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rgbClr val="0F1114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760"/>
              <a:buNone/>
            </a:pPr>
            <a:r>
              <a:t/>
            </a:r>
            <a:endParaRPr sz="1600"/>
          </a:p>
        </p:txBody>
      </p:sp>
      <p:sp>
        <p:nvSpPr>
          <p:cNvPr id="729" name="Google Shape;729;g39a352eecab_0_353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Timing and Critical Path</a:t>
            </a:r>
            <a:endParaRPr/>
          </a:p>
        </p:txBody>
      </p:sp>
      <p:sp>
        <p:nvSpPr>
          <p:cNvPr id="730" name="Google Shape;730;g39a352eecab_0_353"/>
          <p:cNvSpPr txBox="1"/>
          <p:nvPr>
            <p:ph idx="2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 fontScale="90000"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88888"/>
              <a:buNone/>
            </a:pPr>
            <a:r>
              <a:rPr lang="en-US" sz="2250">
                <a:solidFill>
                  <a:srgbClr val="B7B7B7"/>
                </a:solidFill>
                <a:highlight>
                  <a:srgbClr val="FFFFFF"/>
                </a:highlight>
              </a:rPr>
              <a:t>Impact of Operation Grouping on Timing</a:t>
            </a:r>
            <a:endParaRPr>
              <a:solidFill>
                <a:srgbClr val="B7B7B7"/>
              </a:solidFill>
            </a:endParaRPr>
          </a:p>
        </p:txBody>
      </p:sp>
      <p:pic>
        <p:nvPicPr>
          <p:cNvPr id="731" name="Google Shape;731;g39a352eecab_0_353"/>
          <p:cNvPicPr preferRelativeResize="0"/>
          <p:nvPr/>
        </p:nvPicPr>
        <p:blipFill rotWithShape="1">
          <a:blip r:embed="rId3">
            <a:alphaModFix/>
          </a:blip>
          <a:srcRect b="51444" l="0" r="0" t="27867"/>
          <a:stretch/>
        </p:blipFill>
        <p:spPr>
          <a:xfrm>
            <a:off x="723350" y="1149997"/>
            <a:ext cx="2217513" cy="349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g39a352eecab_0_353"/>
          <p:cNvPicPr preferRelativeResize="0"/>
          <p:nvPr/>
        </p:nvPicPr>
        <p:blipFill rotWithShape="1">
          <a:blip r:embed="rId3">
            <a:alphaModFix/>
          </a:blip>
          <a:srcRect b="18250" l="0" r="6094" t="59834"/>
          <a:stretch/>
        </p:blipFill>
        <p:spPr>
          <a:xfrm>
            <a:off x="2940863" y="1127625"/>
            <a:ext cx="2217513" cy="39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g39a352eecab_0_3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26150" y="1029750"/>
            <a:ext cx="2089500" cy="1567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34" name="Google Shape;734;g39a352eecab_0_353"/>
          <p:cNvSpPr/>
          <p:nvPr/>
        </p:nvSpPr>
        <p:spPr>
          <a:xfrm>
            <a:off x="600925" y="4994516"/>
            <a:ext cx="3331500" cy="638400"/>
          </a:xfrm>
          <a:prstGeom prst="roundRect">
            <a:avLst>
              <a:gd fmla="val 23703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F1114"/>
                </a:solidFill>
                <a:latin typeface="Courier New"/>
                <a:ea typeface="Courier New"/>
                <a:cs typeface="Courier New"/>
                <a:sym typeface="Courier New"/>
              </a:rPr>
              <a:t>(((X1 + X2) + X3) + X4)</a:t>
            </a:r>
            <a:endParaRPr b="1" i="0" sz="1600" u="none" cap="none" strike="noStrik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735" name="Google Shape;735;g39a352eecab_0_353"/>
          <p:cNvSpPr/>
          <p:nvPr/>
        </p:nvSpPr>
        <p:spPr>
          <a:xfrm>
            <a:off x="1019725" y="4790468"/>
            <a:ext cx="2217600" cy="322800"/>
          </a:xfrm>
          <a:prstGeom prst="roundRect">
            <a:avLst>
              <a:gd fmla="val 22846" name="adj"/>
            </a:avLst>
          </a:prstGeom>
          <a:solidFill>
            <a:schemeClr val="lt1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US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Ungrouped Addition</a:t>
            </a:r>
            <a:endParaRPr b="1" i="0" sz="1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g39a352eecab_0_353"/>
          <p:cNvSpPr/>
          <p:nvPr/>
        </p:nvSpPr>
        <p:spPr>
          <a:xfrm>
            <a:off x="4640086" y="4984053"/>
            <a:ext cx="3331500" cy="638400"/>
          </a:xfrm>
          <a:prstGeom prst="roundRect">
            <a:avLst>
              <a:gd fmla="val 23703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F1114"/>
                </a:solidFill>
                <a:latin typeface="Courier New"/>
                <a:ea typeface="Courier New"/>
                <a:cs typeface="Courier New"/>
                <a:sym typeface="Courier New"/>
              </a:rPr>
              <a:t>((X1 + X2) + (X3 + X4))</a:t>
            </a:r>
            <a:endParaRPr b="1" i="0" sz="1600" u="none" cap="none" strike="noStrike">
              <a:solidFill>
                <a:srgbClr val="0F1114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737" name="Google Shape;737;g39a352eecab_0_353"/>
          <p:cNvSpPr/>
          <p:nvPr/>
        </p:nvSpPr>
        <p:spPr>
          <a:xfrm>
            <a:off x="5354875" y="4745382"/>
            <a:ext cx="2171700" cy="322800"/>
          </a:xfrm>
          <a:prstGeom prst="roundRect">
            <a:avLst>
              <a:gd fmla="val 22846" name="adj"/>
            </a:avLst>
          </a:prstGeom>
          <a:solidFill>
            <a:schemeClr val="lt1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US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Grouped Addition</a:t>
            </a:r>
            <a:endParaRPr b="1" i="0" sz="15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g39a352eecab_0_353"/>
          <p:cNvSpPr txBox="1"/>
          <p:nvPr>
            <p:ph idx="12" type="sldNum"/>
          </p:nvPr>
        </p:nvSpPr>
        <p:spPr>
          <a:xfrm>
            <a:off x="336000" y="6373850"/>
            <a:ext cx="4320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b="1" lang="en-US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3b3cc3f338d_0_2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/>
              <a:t>Timing and Critical Path</a:t>
            </a:r>
            <a:endParaRPr/>
          </a:p>
        </p:txBody>
      </p:sp>
      <p:sp>
        <p:nvSpPr>
          <p:cNvPr id="744" name="Google Shape;744;g3b3cc3f338d_0_2"/>
          <p:cNvSpPr txBox="1"/>
          <p:nvPr>
            <p:ph idx="2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Coding structure and FPGA Performance</a:t>
            </a:r>
            <a:endParaRPr/>
          </a:p>
        </p:txBody>
      </p:sp>
      <p:sp>
        <p:nvSpPr>
          <p:cNvPr id="745" name="Google Shape;745;g3b3cc3f338d_0_2"/>
          <p:cNvSpPr txBox="1"/>
          <p:nvPr/>
        </p:nvSpPr>
        <p:spPr>
          <a:xfrm>
            <a:off x="144475" y="850860"/>
            <a:ext cx="11970900" cy="54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Font typeface="Arial"/>
              <a:buChar char="●"/>
            </a:pPr>
            <a:r>
              <a:rPr b="0" i="0" lang="en-US" sz="1600" u="none" cap="none" strike="noStrike">
                <a:solidFill>
                  <a:srgbClr val="0F1114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In FPGA design, the way operations are structured in code directly affects how the hardware is synthesized.</a:t>
            </a:r>
            <a:endParaRPr b="0" i="0" sz="1600" u="none" cap="none" strike="noStrike">
              <a:solidFill>
                <a:srgbClr val="0F1114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Font typeface="Arial"/>
              <a:buChar char="●"/>
            </a:pPr>
            <a:r>
              <a:rPr b="0" i="0" lang="en-US" sz="1600" u="none" cap="none" strike="noStrike">
                <a:solidFill>
                  <a:srgbClr val="0F1114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Even when resource usage remains unchanged, different coding styles can lead to significant differences in performance.</a:t>
            </a:r>
            <a:endParaRPr b="0" i="0" sz="1600" u="none" cap="none" strike="noStrike">
              <a:solidFill>
                <a:srgbClr val="0F1114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45720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600" u="sng" cap="none" strike="noStrike">
                <a:solidFill>
                  <a:srgbClr val="0F1114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So, just like in cooking, the order of operations in coding matters a lot!</a:t>
            </a:r>
            <a:endParaRPr b="1" i="0" sz="1600" u="sng" cap="none" strike="noStrike">
              <a:solidFill>
                <a:srgbClr val="0F1114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000" u="none" cap="none" strike="noStrike">
                <a:solidFill>
                  <a:schemeClr val="dk2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key points</a:t>
            </a:r>
            <a:r>
              <a:rPr b="0" i="0" lang="en-US" sz="2000" u="none" cap="none" strike="noStrike">
                <a:solidFill>
                  <a:srgbClr val="0F1114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:</a:t>
            </a:r>
            <a:endParaRPr b="0" i="0" sz="2000" u="none" cap="none" strike="noStrike">
              <a:solidFill>
                <a:srgbClr val="0F1114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400"/>
              <a:buFont typeface="Arial"/>
              <a:buChar char="●"/>
            </a:pPr>
            <a:r>
              <a:rPr b="1" i="0" lang="en-US" sz="1400" u="none" cap="none" strike="noStrike">
                <a:solidFill>
                  <a:srgbClr val="0F1114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Critical Path</a:t>
            </a:r>
            <a:r>
              <a:rPr b="0" i="0" lang="en-US" sz="1400" u="none" cap="none" strike="noStrike">
                <a:solidFill>
                  <a:srgbClr val="0F1114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: </a:t>
            </a:r>
            <a:endParaRPr b="0" i="0" sz="1400" u="none" cap="none" strike="noStrike">
              <a:solidFill>
                <a:srgbClr val="0F1114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600" u="none" cap="none" strike="noStrike">
                <a:solidFill>
                  <a:srgbClr val="0F1114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 – The </a:t>
            </a:r>
            <a:r>
              <a:rPr b="0" i="0" lang="en-US" sz="1600" u="sng" cap="none" strike="noStrike">
                <a:solidFill>
                  <a:srgbClr val="0F1114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ordering and grouping</a:t>
            </a:r>
            <a:r>
              <a:rPr b="0" i="0" lang="en-US" sz="1600" u="none" cap="none" strike="noStrike">
                <a:solidFill>
                  <a:srgbClr val="0F1114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of operations influence the critical path</a:t>
            </a:r>
            <a:endParaRPr b="0" i="0" sz="1600" u="none" cap="none" strike="noStrike">
              <a:solidFill>
                <a:srgbClr val="0F1114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600" u="none" cap="none" strike="noStrike">
                <a:solidFill>
                  <a:srgbClr val="0F1114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 – A shorter critical path enables higher clock frequencies and better performance.</a:t>
            </a:r>
            <a:endParaRPr b="0" i="0" sz="1400" u="none" cap="none" strike="noStrike">
              <a:solidFill>
                <a:srgbClr val="0F1114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400"/>
              <a:buFont typeface="Arial"/>
              <a:buChar char="●"/>
            </a:pPr>
            <a:r>
              <a:rPr b="1" i="0" lang="en-US" sz="1400" u="none" cap="none" strike="noStrike">
                <a:solidFill>
                  <a:srgbClr val="0F1114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Resource Utilization</a:t>
            </a:r>
            <a:r>
              <a:rPr b="0" i="0" lang="en-US" sz="1400" u="none" cap="none" strike="noStrike">
                <a:solidFill>
                  <a:srgbClr val="0F1114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: </a:t>
            </a:r>
            <a:endParaRPr b="0" i="0" sz="1400" u="none" cap="none" strike="noStrike">
              <a:solidFill>
                <a:srgbClr val="0F1114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F1114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– The number of resources (e.g., adders or registers) may stay the same,</a:t>
            </a:r>
            <a:endParaRPr b="0" i="0" sz="1400" u="none" cap="none" strike="noStrike">
              <a:solidFill>
                <a:srgbClr val="0F1114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F1114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   but their interconnection and placement can vary.</a:t>
            </a:r>
            <a:endParaRPr b="0" i="0" sz="1400" u="none" cap="none" strike="noStrike">
              <a:solidFill>
                <a:srgbClr val="0F1114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F1114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 – Different architectures can optimize for speed, latency, or timing closure.</a:t>
            </a:r>
            <a:endParaRPr b="0" i="0" sz="1400" u="none" cap="none" strike="noStrike">
              <a:solidFill>
                <a:srgbClr val="0F1114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>
              <a:solidFill>
                <a:srgbClr val="0F1114"/>
              </a:solidFill>
              <a:highlight>
                <a:schemeClr val="lt1"/>
              </a:highlight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Char char="●"/>
            </a:pPr>
            <a:r>
              <a:rPr lang="en-US" sz="1600">
                <a:solidFill>
                  <a:srgbClr val="0F1114"/>
                </a:solidFill>
                <a:highlight>
                  <a:schemeClr val="lt1"/>
                </a:highlight>
              </a:rPr>
              <a:t>it is necessary to break up the </a:t>
            </a:r>
            <a:r>
              <a:rPr i="1" lang="en-US" sz="1600" u="sng">
                <a:solidFill>
                  <a:srgbClr val="0F1114"/>
                </a:solidFill>
                <a:highlight>
                  <a:schemeClr val="lt1"/>
                </a:highlight>
              </a:rPr>
              <a:t>critical path</a:t>
            </a:r>
            <a:r>
              <a:rPr lang="en-US" sz="1600">
                <a:solidFill>
                  <a:srgbClr val="0F1114"/>
                </a:solidFill>
                <a:highlight>
                  <a:schemeClr val="lt1"/>
                </a:highlight>
              </a:rPr>
              <a:t> with flip-flops and, thereby, </a:t>
            </a:r>
            <a:r>
              <a:rPr lang="en-US" sz="1600" u="sng">
                <a:solidFill>
                  <a:srgbClr val="0F1114"/>
                </a:solidFill>
                <a:highlight>
                  <a:schemeClr val="lt1"/>
                </a:highlight>
              </a:rPr>
              <a:t>increase device latency</a:t>
            </a:r>
            <a:r>
              <a:rPr lang="en-US" sz="1600">
                <a:solidFill>
                  <a:srgbClr val="0F1114"/>
                </a:solidFill>
                <a:highlight>
                  <a:schemeClr val="lt1"/>
                </a:highlight>
              </a:rPr>
              <a:t> to increase </a:t>
            </a:r>
            <a:r>
              <a:rPr lang="en-US" sz="1600" u="sng">
                <a:solidFill>
                  <a:srgbClr val="0F1114"/>
                </a:solidFill>
                <a:highlight>
                  <a:schemeClr val="lt1"/>
                </a:highlight>
              </a:rPr>
              <a:t>the device maximum clock frequency.</a:t>
            </a:r>
            <a:r>
              <a:rPr lang="en-US" sz="1600">
                <a:solidFill>
                  <a:srgbClr val="0F1114"/>
                </a:solidFill>
                <a:highlight>
                  <a:schemeClr val="lt1"/>
                </a:highlight>
              </a:rPr>
              <a:t> </a:t>
            </a:r>
            <a:endParaRPr sz="1600">
              <a:solidFill>
                <a:srgbClr val="0F1114"/>
              </a:solidFill>
              <a:highlight>
                <a:schemeClr val="lt1"/>
              </a:highlight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Char char="●"/>
            </a:pPr>
            <a:r>
              <a:rPr lang="en-US" sz="1600">
                <a:solidFill>
                  <a:srgbClr val="0F1114"/>
                </a:solidFill>
                <a:highlight>
                  <a:schemeClr val="lt1"/>
                </a:highlight>
              </a:rPr>
              <a:t>It is necessary to parallelize the signal processing algorithm to </a:t>
            </a:r>
            <a:r>
              <a:rPr lang="en-US" sz="1600" u="sng">
                <a:solidFill>
                  <a:srgbClr val="0F1114"/>
                </a:solidFill>
                <a:highlight>
                  <a:schemeClr val="lt1"/>
                </a:highlight>
              </a:rPr>
              <a:t>reduce latency,</a:t>
            </a:r>
            <a:r>
              <a:rPr lang="en-US" sz="1600">
                <a:solidFill>
                  <a:srgbClr val="0F1114"/>
                </a:solidFill>
                <a:highlight>
                  <a:schemeClr val="lt1"/>
                </a:highlight>
              </a:rPr>
              <a:t> which leads to </a:t>
            </a:r>
            <a:r>
              <a:rPr lang="en-US" sz="1600" u="sng">
                <a:solidFill>
                  <a:srgbClr val="0F1114"/>
                </a:solidFill>
                <a:highlight>
                  <a:schemeClr val="lt1"/>
                </a:highlight>
              </a:rPr>
              <a:t>resources number increase</a:t>
            </a:r>
            <a:r>
              <a:rPr lang="en-US" sz="1600">
                <a:solidFill>
                  <a:srgbClr val="0F1114"/>
                </a:solidFill>
                <a:highlight>
                  <a:schemeClr val="lt1"/>
                </a:highlight>
              </a:rPr>
              <a:t>, or combinational logic usage, which </a:t>
            </a:r>
            <a:r>
              <a:rPr lang="en-US" sz="1600" u="sng">
                <a:solidFill>
                  <a:srgbClr val="0F1114"/>
                </a:solidFill>
                <a:highlight>
                  <a:schemeClr val="lt1"/>
                </a:highlight>
              </a:rPr>
              <a:t>reduces the maximum clock frequency</a:t>
            </a:r>
            <a:r>
              <a:rPr lang="en-US" sz="1600">
                <a:solidFill>
                  <a:srgbClr val="0F1114"/>
                </a:solidFill>
                <a:highlight>
                  <a:schemeClr val="lt1"/>
                </a:highlight>
              </a:rPr>
              <a:t>.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746" name="Google Shape;746;g3b3cc3f338d_0_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2976" y="1954450"/>
            <a:ext cx="2952300" cy="2952300"/>
          </a:xfrm>
          <a:prstGeom prst="roundRect">
            <a:avLst>
              <a:gd fmla="val 10332" name="adj"/>
            </a:avLst>
          </a:prstGeom>
          <a:noFill/>
          <a:ln>
            <a:noFill/>
          </a:ln>
        </p:spPr>
      </p:pic>
      <p:sp>
        <p:nvSpPr>
          <p:cNvPr id="747" name="Google Shape;747;g3b3cc3f338d_0_2"/>
          <p:cNvSpPr txBox="1"/>
          <p:nvPr>
            <p:ph idx="12" type="sldNum"/>
          </p:nvPr>
        </p:nvSpPr>
        <p:spPr>
          <a:xfrm>
            <a:off x="336000" y="6373850"/>
            <a:ext cx="4320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b="1" lang="en-US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2" name="Google Shape;752;g3d28eecf035_1_326"/>
          <p:cNvPicPr preferRelativeResize="0"/>
          <p:nvPr/>
        </p:nvPicPr>
        <p:blipFill rotWithShape="1">
          <a:blip r:embed="rId3">
            <a:alphaModFix/>
          </a:blip>
          <a:srcRect b="0" l="90704" r="0" t="24294"/>
          <a:stretch/>
        </p:blipFill>
        <p:spPr>
          <a:xfrm>
            <a:off x="275" y="0"/>
            <a:ext cx="12193574" cy="3279076"/>
          </a:xfrm>
          <a:prstGeom prst="rect">
            <a:avLst/>
          </a:prstGeom>
          <a:noFill/>
          <a:ln>
            <a:noFill/>
          </a:ln>
        </p:spPr>
      </p:pic>
      <p:sp>
        <p:nvSpPr>
          <p:cNvPr id="753" name="Google Shape;753;g3d28eecf035_1_326"/>
          <p:cNvSpPr txBox="1"/>
          <p:nvPr>
            <p:ph idx="1" type="body"/>
          </p:nvPr>
        </p:nvSpPr>
        <p:spPr>
          <a:xfrm>
            <a:off x="729025" y="1923325"/>
            <a:ext cx="10836300" cy="13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2288"/>
              <a:buNone/>
            </a:pPr>
            <a:r>
              <a:rPr lang="en-US" sz="4000">
                <a:solidFill>
                  <a:schemeClr val="lt1"/>
                </a:solidFill>
              </a:rPr>
              <a:t>Exercise Time</a:t>
            </a:r>
            <a:endParaRPr b="0" i="1" sz="3100">
              <a:solidFill>
                <a:schemeClr val="accent1"/>
              </a:solidFill>
            </a:endParaRPr>
          </a:p>
          <a:p>
            <a:pPr indent="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88"/>
              <a:buNone/>
            </a:pPr>
            <a:r>
              <a:rPr b="0" i="1" lang="en-US" sz="3100">
                <a:solidFill>
                  <a:schemeClr val="accent1"/>
                </a:solidFill>
              </a:rPr>
              <a:t>Now it’s your turn!</a:t>
            </a:r>
            <a:endParaRPr b="0" i="1" sz="3600">
              <a:solidFill>
                <a:schemeClr val="accent1"/>
              </a:solidFill>
            </a:endParaRPr>
          </a:p>
        </p:txBody>
      </p:sp>
      <p:pic>
        <p:nvPicPr>
          <p:cNvPr id="754" name="Google Shape;754;g3d28eecf035_1_326"/>
          <p:cNvPicPr preferRelativeResize="0"/>
          <p:nvPr/>
        </p:nvPicPr>
        <p:blipFill rotWithShape="1">
          <a:blip r:embed="rId3">
            <a:alphaModFix/>
          </a:blip>
          <a:srcRect b="0" l="90704" r="0" t="24294"/>
          <a:stretch/>
        </p:blipFill>
        <p:spPr>
          <a:xfrm rot="5400000">
            <a:off x="6041750" y="-342180"/>
            <a:ext cx="210849" cy="89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g3d28eecf035_1_3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61300" y="93450"/>
            <a:ext cx="1515450" cy="6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g3d28eecf035_1_326" title="Screenshot_2025-12-05_06-37-58-removebg-preview.png"/>
          <p:cNvPicPr preferRelativeResize="0"/>
          <p:nvPr/>
        </p:nvPicPr>
        <p:blipFill rotWithShape="1">
          <a:blip r:embed="rId5">
            <a:alphaModFix/>
          </a:blip>
          <a:srcRect b="40512" l="23582" r="20918" t="0"/>
          <a:stretch/>
        </p:blipFill>
        <p:spPr>
          <a:xfrm>
            <a:off x="-24512" y="-2250"/>
            <a:ext cx="1979426" cy="1966650"/>
          </a:xfrm>
          <a:prstGeom prst="rect">
            <a:avLst/>
          </a:prstGeom>
          <a:noFill/>
          <a:ln>
            <a:noFill/>
          </a:ln>
        </p:spPr>
      </p:pic>
      <p:sp>
        <p:nvSpPr>
          <p:cNvPr id="757" name="Google Shape;757;g3d28eecf035_1_326"/>
          <p:cNvSpPr txBox="1"/>
          <p:nvPr/>
        </p:nvSpPr>
        <p:spPr>
          <a:xfrm>
            <a:off x="275" y="3279075"/>
            <a:ext cx="6098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1B2B3A"/>
                </a:solidFill>
                <a:latin typeface="Arial"/>
                <a:ea typeface="Arial"/>
                <a:cs typeface="Arial"/>
                <a:sym typeface="Arial"/>
              </a:rPr>
              <a:t>Static Timing Analysis</a:t>
            </a:r>
            <a:endParaRPr b="1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457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Exercise 4.</a:t>
            </a:r>
            <a:r>
              <a:rPr b="1" lang="en-US" sz="1600">
                <a:solidFill>
                  <a:schemeClr val="dk2"/>
                </a:solidFill>
              </a:rPr>
              <a:t>2</a:t>
            </a:r>
            <a:r>
              <a:rPr b="1" i="0" lang="en-US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: Using Parentheses for summation  </a:t>
            </a:r>
            <a:endParaRPr b="1" i="0" sz="1800" u="none" cap="none" strike="noStrike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457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3d27808acca_0_111"/>
          <p:cNvSpPr txBox="1"/>
          <p:nvPr>
            <p:ph idx="1" type="body"/>
          </p:nvPr>
        </p:nvSpPr>
        <p:spPr>
          <a:xfrm>
            <a:off x="99038" y="1906916"/>
            <a:ext cx="11995500" cy="28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60"/>
              <a:buNone/>
            </a:pPr>
            <a:r>
              <a:rPr b="1" lang="en-US" sz="1600">
                <a:solidFill>
                  <a:schemeClr val="dk2"/>
                </a:solidFill>
              </a:rPr>
              <a:t>4.7 Using Parentheses for Summation</a:t>
            </a:r>
            <a:endParaRPr sz="1600"/>
          </a:p>
          <a:p>
            <a:pPr indent="0" lvl="0" marL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760"/>
              <a:buNone/>
            </a:pPr>
            <a:r>
              <a:rPr lang="en-US" sz="1600"/>
              <a:t>You are provided with two architectures for the same Mathematical operation (</a:t>
            </a:r>
            <a:r>
              <a:rPr lang="en-US" sz="1600"/>
              <a:t> 𝑦 = 𝑥1, 𝑥2, 𝑥3, 𝑥4)</a:t>
            </a:r>
            <a:endParaRPr sz="1600"/>
          </a:p>
          <a:p>
            <a:pPr indent="0" lvl="0" marL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760"/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760"/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760"/>
              <a:buNone/>
            </a:pPr>
            <a:r>
              <a:t/>
            </a:r>
            <a:endParaRPr sz="1600"/>
          </a:p>
          <a:p>
            <a:pPr indent="0" lvl="0" marL="4572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760"/>
              <a:buNone/>
            </a:pPr>
            <a:r>
              <a:t/>
            </a:r>
            <a:endParaRPr sz="1600"/>
          </a:p>
          <a:p>
            <a:pPr indent="0" lvl="0" marL="4572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760"/>
              <a:buNone/>
            </a:pPr>
            <a:r>
              <a:t/>
            </a:r>
            <a:endParaRPr sz="1600"/>
          </a:p>
          <a:p>
            <a:pPr indent="0" lvl="0" marL="4572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760"/>
              <a:buNone/>
            </a:pPr>
            <a:r>
              <a:t/>
            </a:r>
            <a:endParaRPr sz="1600"/>
          </a:p>
          <a:p>
            <a:pPr indent="-330200" lvl="0" marL="4572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600"/>
              <a:buAutoNum type="arabicPeriod"/>
            </a:pPr>
            <a:r>
              <a:rPr lang="en-US" sz="1600"/>
              <a:t>Have a look at each implementation and note the differences</a:t>
            </a:r>
            <a:endParaRPr sz="1600"/>
          </a:p>
          <a:p>
            <a: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US" sz="1600"/>
              <a:t>      Synthesis the design</a:t>
            </a:r>
            <a:endParaRPr sz="1600"/>
          </a:p>
          <a:p>
            <a: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US" sz="1600"/>
              <a:t>Check the resources needed for each implementation</a:t>
            </a:r>
            <a:endParaRPr sz="1600"/>
          </a:p>
          <a:p>
            <a: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US" sz="1600"/>
              <a:t>Which one would you choose for your design</a:t>
            </a:r>
            <a:endParaRPr sz="1600"/>
          </a:p>
        </p:txBody>
      </p:sp>
      <p:sp>
        <p:nvSpPr>
          <p:cNvPr id="764" name="Google Shape;764;g3d27808acca_0_111"/>
          <p:cNvSpPr txBox="1"/>
          <p:nvPr>
            <p:ph idx="12" type="sldNum"/>
          </p:nvPr>
        </p:nvSpPr>
        <p:spPr>
          <a:xfrm>
            <a:off x="288038" y="6329806"/>
            <a:ext cx="4353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65" name="Google Shape;765;g3d27808acca_0_111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/>
              <a:t>Timing and Critical Path</a:t>
            </a:r>
            <a:endParaRPr/>
          </a:p>
        </p:txBody>
      </p:sp>
      <p:sp>
        <p:nvSpPr>
          <p:cNvPr id="766" name="Google Shape;766;g3d27808acca_0_111"/>
          <p:cNvSpPr txBox="1"/>
          <p:nvPr>
            <p:ph idx="2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Exercise Time</a:t>
            </a:r>
            <a:endParaRPr/>
          </a:p>
        </p:txBody>
      </p:sp>
      <p:sp>
        <p:nvSpPr>
          <p:cNvPr id="767" name="Google Shape;767;g3d27808acca_0_111"/>
          <p:cNvSpPr/>
          <p:nvPr/>
        </p:nvSpPr>
        <p:spPr>
          <a:xfrm>
            <a:off x="2510057" y="2476266"/>
            <a:ext cx="2430600" cy="406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188038"/>
                </a:solidFill>
                <a:latin typeface="Roboto Mono"/>
                <a:ea typeface="Roboto Mono"/>
                <a:cs typeface="Roboto Mono"/>
                <a:sym typeface="Roboto Mono"/>
              </a:rPr>
              <a:t>ex4</a:t>
            </a:r>
            <a:r>
              <a:rPr lang="en-US" sz="1100">
                <a:solidFill>
                  <a:srgbClr val="188038"/>
                </a:solidFill>
                <a:latin typeface="Roboto Mono"/>
                <a:ea typeface="Roboto Mono"/>
                <a:cs typeface="Roboto Mono"/>
                <a:sym typeface="Roboto Mono"/>
              </a:rPr>
              <a:t>3</a:t>
            </a:r>
            <a:r>
              <a:rPr b="0" i="0" lang="en-US" sz="1100" u="none" cap="none" strike="noStrike">
                <a:solidFill>
                  <a:srgbClr val="188038"/>
                </a:solidFill>
                <a:latin typeface="Roboto Mono"/>
                <a:ea typeface="Roboto Mono"/>
                <a:cs typeface="Roboto Mono"/>
                <a:sym typeface="Roboto Mono"/>
              </a:rPr>
              <a:t>a_sum_no_prnths.vhd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g3d27808acca_0_111"/>
          <p:cNvSpPr/>
          <p:nvPr/>
        </p:nvSpPr>
        <p:spPr>
          <a:xfrm>
            <a:off x="5474082" y="2497904"/>
            <a:ext cx="2277000" cy="406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188038"/>
                </a:solidFill>
                <a:latin typeface="Roboto Mono"/>
                <a:ea typeface="Roboto Mono"/>
                <a:cs typeface="Roboto Mono"/>
                <a:sym typeface="Roboto Mono"/>
              </a:rPr>
              <a:t>ex4</a:t>
            </a:r>
            <a:r>
              <a:rPr lang="en-US" sz="1100">
                <a:solidFill>
                  <a:srgbClr val="188038"/>
                </a:solidFill>
                <a:latin typeface="Roboto Mono"/>
                <a:ea typeface="Roboto Mono"/>
                <a:cs typeface="Roboto Mono"/>
                <a:sym typeface="Roboto Mono"/>
              </a:rPr>
              <a:t>3</a:t>
            </a:r>
            <a:r>
              <a:rPr b="0" i="0" lang="en-US" sz="1100" u="none" cap="none" strike="noStrike">
                <a:solidFill>
                  <a:srgbClr val="188038"/>
                </a:solidFill>
                <a:latin typeface="Roboto Mono"/>
                <a:ea typeface="Roboto Mono"/>
                <a:cs typeface="Roboto Mono"/>
                <a:sym typeface="Roboto Mono"/>
              </a:rPr>
              <a:t>b_sum_w_prnths.vhd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9" name="Google Shape;769;g3d27808acca_0_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3500" y="4008675"/>
            <a:ext cx="207350" cy="20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g3d27808acca_0_111" title="pngwing.com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950" y="852026"/>
            <a:ext cx="435300" cy="435284"/>
          </a:xfrm>
          <a:prstGeom prst="rect">
            <a:avLst/>
          </a:prstGeom>
          <a:noFill/>
          <a:ln>
            <a:noFill/>
          </a:ln>
        </p:spPr>
      </p:pic>
      <p:sp>
        <p:nvSpPr>
          <p:cNvPr id="771" name="Google Shape;771;g3d27808acca_0_111"/>
          <p:cNvSpPr txBox="1"/>
          <p:nvPr/>
        </p:nvSpPr>
        <p:spPr>
          <a:xfrm>
            <a:off x="844450" y="1331225"/>
            <a:ext cx="5146200" cy="4311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1" lang="en-US" sz="1600" u="none" cap="none" strike="noStrike">
                <a:solidFill>
                  <a:srgbClr val="4E4E4E"/>
                </a:solidFill>
                <a:latin typeface="Calibri"/>
                <a:ea typeface="Calibri"/>
                <a:cs typeface="Calibri"/>
                <a:sym typeface="Calibri"/>
              </a:rPr>
              <a:t>source vivado/</a:t>
            </a:r>
            <a:r>
              <a:rPr b="0" i="0" lang="en-US" sz="1600" u="none" cap="none" strike="noStrike">
                <a:solidFill>
                  <a:srgbClr val="4E4E4E"/>
                </a:solidFill>
                <a:latin typeface="Calibri"/>
                <a:ea typeface="Calibri"/>
                <a:cs typeface="Calibri"/>
                <a:sym typeface="Calibri"/>
              </a:rPr>
              <a:t>ex47-timing-parentheses.tcl</a:t>
            </a:r>
            <a:endParaRPr b="0" i="1" sz="1600" u="none" cap="none" strike="noStrike">
              <a:solidFill>
                <a:srgbClr val="4E4E4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2" name="Google Shape;772;g3d27808acca_0_111"/>
          <p:cNvSpPr txBox="1"/>
          <p:nvPr/>
        </p:nvSpPr>
        <p:spPr>
          <a:xfrm>
            <a:off x="564775" y="852025"/>
            <a:ext cx="2776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Execute the Command</a:t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73" name="Google Shape;773;g3d27808acca_0_111"/>
          <p:cNvGrpSpPr/>
          <p:nvPr/>
        </p:nvGrpSpPr>
        <p:grpSpPr>
          <a:xfrm>
            <a:off x="3209993" y="2931420"/>
            <a:ext cx="3675876" cy="802417"/>
            <a:chOff x="2560561" y="2931420"/>
            <a:chExt cx="3675876" cy="802417"/>
          </a:xfrm>
        </p:grpSpPr>
        <p:pic>
          <p:nvPicPr>
            <p:cNvPr id="774" name="Google Shape;774;g3d27808acca_0_11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560561" y="2931420"/>
              <a:ext cx="753925" cy="753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5" name="Google Shape;775;g3d27808acca_0_11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482512" y="2979912"/>
              <a:ext cx="753925" cy="7539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76" name="Google Shape;776;g3d27808acca_0_111"/>
          <p:cNvGrpSpPr/>
          <p:nvPr/>
        </p:nvGrpSpPr>
        <p:grpSpPr>
          <a:xfrm>
            <a:off x="288048" y="4709825"/>
            <a:ext cx="11760427" cy="1482600"/>
            <a:chOff x="288048" y="4709825"/>
            <a:chExt cx="11760427" cy="1482600"/>
          </a:xfrm>
        </p:grpSpPr>
        <p:sp>
          <p:nvSpPr>
            <p:cNvPr id="777" name="Google Shape;777;g3d27808acca_0_111"/>
            <p:cNvSpPr/>
            <p:nvPr/>
          </p:nvSpPr>
          <p:spPr>
            <a:xfrm>
              <a:off x="288048" y="4951433"/>
              <a:ext cx="930900" cy="9720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78" name="Google Shape;778;g3d27808acca_0_111"/>
            <p:cNvPicPr preferRelativeResize="0"/>
            <p:nvPr/>
          </p:nvPicPr>
          <p:blipFill rotWithShape="1">
            <a:blip r:embed="rId7">
              <a:alphaModFix/>
            </a:blip>
            <a:srcRect b="-18906" l="-3339" r="-3328" t="0"/>
            <a:stretch/>
          </p:blipFill>
          <p:spPr>
            <a:xfrm>
              <a:off x="374800" y="4991109"/>
              <a:ext cx="833100" cy="9288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779" name="Google Shape;779;g3d27808acca_0_111"/>
            <p:cNvSpPr/>
            <p:nvPr/>
          </p:nvSpPr>
          <p:spPr>
            <a:xfrm>
              <a:off x="1312075" y="4709825"/>
              <a:ext cx="10736400" cy="1482600"/>
            </a:xfrm>
            <a:prstGeom prst="roundRect">
              <a:avLst>
                <a:gd fmla="val 0" name="adj"/>
              </a:avLst>
            </a:prstGeom>
            <a:solidFill>
              <a:srgbClr val="F3F3F3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-342900" lvl="0" marL="45720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F1114"/>
                </a:buClr>
                <a:buSzPts val="1800"/>
                <a:buFont typeface="Arial"/>
                <a:buChar char="●"/>
              </a:pPr>
              <a:r>
                <a:rPr b="0" i="0" lang="en-US" sz="1800" u="none" cap="none" strike="noStrike">
                  <a:solidFill>
                    <a:srgbClr val="0F1114"/>
                  </a:solidFill>
                  <a:latin typeface="Arial"/>
                  <a:ea typeface="Arial"/>
                  <a:cs typeface="Arial"/>
                  <a:sym typeface="Arial"/>
                </a:rPr>
                <a:t>The way operations are grouped in digital design has a direct impact on the hardware structure. </a:t>
              </a:r>
              <a:endParaRPr b="0" i="0" sz="1800" u="none" cap="none" strike="noStrike">
                <a:solidFill>
                  <a:srgbClr val="0F1114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342900" lvl="0" marL="45720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F1114"/>
                </a:buClr>
                <a:buSzPts val="1800"/>
                <a:buFont typeface="Arial"/>
                <a:buChar char="●"/>
              </a:pPr>
              <a:r>
                <a:rPr b="1" i="0" lang="en-US" sz="1800" u="none" cap="none" strike="noStrike">
                  <a:solidFill>
                    <a:srgbClr val="0F1114"/>
                  </a:solidFill>
                  <a:latin typeface="Arial"/>
                  <a:ea typeface="Arial"/>
                  <a:cs typeface="Arial"/>
                  <a:sym typeface="Arial"/>
                </a:rPr>
                <a:t>Different groupings</a:t>
              </a:r>
              <a:r>
                <a:rPr b="0" i="0" lang="en-US" sz="1800" u="none" cap="none" strike="noStrike">
                  <a:solidFill>
                    <a:srgbClr val="0F1114"/>
                  </a:solidFill>
                  <a:latin typeface="Arial"/>
                  <a:ea typeface="Arial"/>
                  <a:cs typeface="Arial"/>
                  <a:sym typeface="Arial"/>
                </a:rPr>
                <a:t> lead to </a:t>
              </a:r>
              <a:r>
                <a:rPr b="1" i="0" lang="en-US" sz="1800" u="none" cap="none" strike="noStrike">
                  <a:solidFill>
                    <a:srgbClr val="0F1114"/>
                  </a:solidFill>
                  <a:latin typeface="Arial"/>
                  <a:ea typeface="Arial"/>
                  <a:cs typeface="Arial"/>
                  <a:sym typeface="Arial"/>
                </a:rPr>
                <a:t>different arrangements of logic elements</a:t>
              </a:r>
              <a:r>
                <a:rPr b="0" i="0" lang="en-US" sz="1800" u="none" cap="none" strike="noStrike">
                  <a:solidFill>
                    <a:srgbClr val="0F1114"/>
                  </a:solidFill>
                  <a:latin typeface="Arial"/>
                  <a:ea typeface="Arial"/>
                  <a:cs typeface="Arial"/>
                  <a:sym typeface="Arial"/>
                </a:rPr>
                <a:t>, which in turn affect the </a:t>
              </a:r>
              <a:r>
                <a:rPr b="1" i="0" lang="en-US" sz="1800" u="none" cap="none" strike="noStrike">
                  <a:solidFill>
                    <a:srgbClr val="0F1114"/>
                  </a:solidFill>
                  <a:latin typeface="Arial"/>
                  <a:ea typeface="Arial"/>
                  <a:cs typeface="Arial"/>
                  <a:sym typeface="Arial"/>
                </a:rPr>
                <a:t>length of the critical path</a:t>
              </a:r>
              <a:r>
                <a:rPr b="0" i="0" lang="en-US" sz="1800" u="none" cap="none" strike="noStrike">
                  <a:solidFill>
                    <a:srgbClr val="0F1114"/>
                  </a:solidFill>
                  <a:latin typeface="Arial"/>
                  <a:ea typeface="Arial"/>
                  <a:cs typeface="Arial"/>
                  <a:sym typeface="Arial"/>
                </a:rPr>
                <a:t> and </a:t>
              </a:r>
              <a:r>
                <a:rPr b="1" i="0" lang="en-US" sz="1800" u="none" cap="none" strike="noStrike">
                  <a:solidFill>
                    <a:srgbClr val="0F1114"/>
                  </a:solidFill>
                  <a:latin typeface="Arial"/>
                  <a:ea typeface="Arial"/>
                  <a:cs typeface="Arial"/>
                  <a:sym typeface="Arial"/>
                </a:rPr>
                <a:t>the achievable clock frequency</a:t>
              </a:r>
              <a:r>
                <a:rPr b="0" i="0" lang="en-US" sz="1800" u="none" cap="none" strike="noStrike">
                  <a:solidFill>
                    <a:srgbClr val="0F1114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b="0" i="0" sz="1800" u="none" cap="none" strike="noStrike">
                <a:solidFill>
                  <a:srgbClr val="0F111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80" name="Google Shape;780;g3d27808acca_0_111"/>
          <p:cNvSpPr txBox="1"/>
          <p:nvPr/>
        </p:nvSpPr>
        <p:spPr>
          <a:xfrm>
            <a:off x="560382" y="2904100"/>
            <a:ext cx="2649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Without grouping using parentheses</a:t>
            </a:r>
            <a:endParaRPr sz="1200"/>
          </a:p>
        </p:txBody>
      </p:sp>
      <p:sp>
        <p:nvSpPr>
          <p:cNvPr id="781" name="Google Shape;781;g3d27808acca_0_111"/>
          <p:cNvSpPr txBox="1"/>
          <p:nvPr/>
        </p:nvSpPr>
        <p:spPr>
          <a:xfrm>
            <a:off x="7224557" y="2904100"/>
            <a:ext cx="1670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With explicit grouping</a:t>
            </a:r>
            <a:endParaRPr sz="12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6" name="Google Shape;786;g393f0b76698_0_4"/>
          <p:cNvPicPr preferRelativeResize="0"/>
          <p:nvPr/>
        </p:nvPicPr>
        <p:blipFill rotWithShape="1">
          <a:blip r:embed="rId3">
            <a:alphaModFix/>
          </a:blip>
          <a:srcRect b="0" l="90704" r="0" t="24294"/>
          <a:stretch/>
        </p:blipFill>
        <p:spPr>
          <a:xfrm>
            <a:off x="275" y="0"/>
            <a:ext cx="12193574" cy="3279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g393f0b76698_0_4" title="KIT-Bildwelt_Allgemein_Punkte_green_breit_Vorlage (1)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279075"/>
            <a:ext cx="12193574" cy="357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g393f0b76698_0_4"/>
          <p:cNvPicPr preferRelativeResize="0"/>
          <p:nvPr/>
        </p:nvPicPr>
        <p:blipFill rotWithShape="1">
          <a:blip r:embed="rId3">
            <a:alphaModFix/>
          </a:blip>
          <a:srcRect b="0" l="90704" r="0" t="24294"/>
          <a:stretch/>
        </p:blipFill>
        <p:spPr>
          <a:xfrm rot="5400000">
            <a:off x="6532816" y="-342180"/>
            <a:ext cx="210849" cy="89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g393f0b76698_0_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61300" y="93450"/>
            <a:ext cx="1515450" cy="6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g393f0b76698_0_4"/>
          <p:cNvPicPr preferRelativeResize="0"/>
          <p:nvPr/>
        </p:nvPicPr>
        <p:blipFill rotWithShape="1">
          <a:blip r:embed="rId6">
            <a:alphaModFix/>
          </a:blip>
          <a:srcRect b="0" l="7457" r="31771" t="0"/>
          <a:stretch/>
        </p:blipFill>
        <p:spPr>
          <a:xfrm>
            <a:off x="7596962" y="482400"/>
            <a:ext cx="2548500" cy="2536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791" name="Google Shape;791;g393f0b76698_0_4"/>
          <p:cNvSpPr txBox="1"/>
          <p:nvPr>
            <p:ph idx="1" type="body"/>
          </p:nvPr>
        </p:nvSpPr>
        <p:spPr>
          <a:xfrm>
            <a:off x="271825" y="3366898"/>
            <a:ext cx="10836300" cy="20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lt1"/>
                </a:solidFill>
              </a:rPr>
              <a:t>Partial Reconfiguration</a:t>
            </a:r>
            <a:endParaRPr sz="30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2288"/>
              <a:buNone/>
            </a:pPr>
            <a:r>
              <a:t/>
            </a:r>
            <a:endParaRPr sz="3000">
              <a:solidFill>
                <a:schemeClr val="lt1"/>
              </a:solidFill>
            </a:endParaRPr>
          </a:p>
          <a:p>
            <a:pPr indent="-342900" lvl="0" marL="9144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rabicPeriod"/>
            </a:pPr>
            <a:r>
              <a:rPr b="0" lang="en-US" sz="1800">
                <a:solidFill>
                  <a:schemeClr val="lt1"/>
                </a:solidFill>
              </a:rPr>
              <a:t>Dynamic Function eXchange</a:t>
            </a:r>
            <a:endParaRPr b="0" sz="1800">
              <a:solidFill>
                <a:schemeClr val="lt1"/>
              </a:solidFill>
            </a:endParaRPr>
          </a:p>
          <a:p>
            <a:pPr indent="-342900" lvl="0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rabicPeriod"/>
            </a:pPr>
            <a:r>
              <a:rPr b="0" lang="en-US" sz="1800">
                <a:solidFill>
                  <a:schemeClr val="lt1"/>
                </a:solidFill>
              </a:rPr>
              <a:t>Internal Configuration Access Port (ICAP) </a:t>
            </a:r>
            <a:endParaRPr b="0" sz="18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2288"/>
              <a:buNone/>
            </a:pPr>
            <a:r>
              <a:t/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792" name="Google Shape;792;g393f0b76698_0_4"/>
          <p:cNvSpPr/>
          <p:nvPr/>
        </p:nvSpPr>
        <p:spPr>
          <a:xfrm>
            <a:off x="9296400" y="3843125"/>
            <a:ext cx="2027700" cy="1346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Exercise: 5.1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Exercise: 5.2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3" name="Google Shape;793;g393f0b76698_0_4"/>
          <p:cNvPicPr preferRelativeResize="0"/>
          <p:nvPr/>
        </p:nvPicPr>
        <p:blipFill rotWithShape="1">
          <a:blip r:embed="rId7">
            <a:alphaModFix/>
          </a:blip>
          <a:srcRect b="0" l="4602" r="48388" t="1303"/>
          <a:stretch/>
        </p:blipFill>
        <p:spPr>
          <a:xfrm>
            <a:off x="483075" y="534450"/>
            <a:ext cx="2027700" cy="25365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94" name="Google Shape;794;g393f0b76698_0_4"/>
          <p:cNvPicPr preferRelativeResize="0"/>
          <p:nvPr/>
        </p:nvPicPr>
        <p:blipFill rotWithShape="1">
          <a:blip r:embed="rId8">
            <a:alphaModFix/>
          </a:blip>
          <a:srcRect b="0" l="5258" r="37344" t="0"/>
          <a:stretch/>
        </p:blipFill>
        <p:spPr>
          <a:xfrm>
            <a:off x="2657443" y="534450"/>
            <a:ext cx="2548500" cy="25365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95" name="Google Shape;795;g393f0b76698_0_4"/>
          <p:cNvSpPr/>
          <p:nvPr/>
        </p:nvSpPr>
        <p:spPr>
          <a:xfrm>
            <a:off x="5264525" y="1655050"/>
            <a:ext cx="2288400" cy="452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6" name="Google Shape;796;g393f0b76698_0_4"/>
          <p:cNvSpPr/>
          <p:nvPr/>
        </p:nvSpPr>
        <p:spPr>
          <a:xfrm>
            <a:off x="3090393" y="573811"/>
            <a:ext cx="1249500" cy="11895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7" name="Google Shape;797;g393f0b76698_0_4"/>
          <p:cNvSpPr/>
          <p:nvPr/>
        </p:nvSpPr>
        <p:spPr>
          <a:xfrm>
            <a:off x="1157824" y="596650"/>
            <a:ext cx="1249500" cy="11895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8" name="Google Shape;798;g393f0b76698_0_4"/>
          <p:cNvSpPr txBox="1"/>
          <p:nvPr/>
        </p:nvSpPr>
        <p:spPr>
          <a:xfrm>
            <a:off x="5311600" y="1687200"/>
            <a:ext cx="2241300" cy="3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Partial Reconfiguration</a:t>
            </a:r>
            <a:endParaRPr b="1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9" name="Google Shape;799;g393f0b76698_0_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149551" y="842305"/>
            <a:ext cx="995900" cy="99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393f0b76698_0_52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/>
              <a:t>Partial Reconfigurations</a:t>
            </a:r>
            <a:endParaRPr/>
          </a:p>
        </p:txBody>
      </p:sp>
      <p:sp>
        <p:nvSpPr>
          <p:cNvPr id="805" name="Google Shape;805;g393f0b76698_0_52"/>
          <p:cNvSpPr txBox="1"/>
          <p:nvPr>
            <p:ph idx="2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Overview</a:t>
            </a:r>
            <a:endParaRPr/>
          </a:p>
        </p:txBody>
      </p:sp>
      <p:sp>
        <p:nvSpPr>
          <p:cNvPr id="806" name="Google Shape;806;g393f0b76698_0_52"/>
          <p:cNvSpPr txBox="1"/>
          <p:nvPr/>
        </p:nvSpPr>
        <p:spPr>
          <a:xfrm>
            <a:off x="65950" y="886325"/>
            <a:ext cx="10398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07" name="Google Shape;807;g393f0b76698_0_52"/>
          <p:cNvGrpSpPr/>
          <p:nvPr/>
        </p:nvGrpSpPr>
        <p:grpSpPr>
          <a:xfrm>
            <a:off x="144475" y="949800"/>
            <a:ext cx="7360710" cy="1283600"/>
            <a:chOff x="-8487" y="1022525"/>
            <a:chExt cx="11667000" cy="1283600"/>
          </a:xfrm>
        </p:grpSpPr>
        <p:sp>
          <p:nvSpPr>
            <p:cNvPr id="808" name="Google Shape;808;g393f0b76698_0_52"/>
            <p:cNvSpPr/>
            <p:nvPr/>
          </p:nvSpPr>
          <p:spPr>
            <a:xfrm>
              <a:off x="-8487" y="1251025"/>
              <a:ext cx="11667000" cy="1055100"/>
            </a:xfrm>
            <a:prstGeom prst="roundRect">
              <a:avLst>
                <a:gd fmla="val 0" name="adj"/>
              </a:avLst>
            </a:prstGeom>
            <a:solidFill>
              <a:srgbClr val="F3F3F3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rgbClr val="0F1114"/>
                  </a:solidFill>
                  <a:latin typeface="Arial"/>
                  <a:ea typeface="Arial"/>
                  <a:cs typeface="Arial"/>
                  <a:sym typeface="Arial"/>
                </a:rPr>
                <a:t>The ability to reconfigure specific regions of an FPGA — called Reconfigurable Partitions (RPs) — while the static portion of the design continues running normally.</a:t>
              </a:r>
              <a:endParaRPr b="0" i="0" sz="1600" u="none" cap="none" strike="noStrike">
                <a:solidFill>
                  <a:srgbClr val="0F111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g393f0b76698_0_52"/>
            <p:cNvSpPr/>
            <p:nvPr/>
          </p:nvSpPr>
          <p:spPr>
            <a:xfrm>
              <a:off x="186338" y="1022525"/>
              <a:ext cx="1814100" cy="322800"/>
            </a:xfrm>
            <a:prstGeom prst="roundRect">
              <a:avLst>
                <a:gd fmla="val 22846" name="adj"/>
              </a:avLst>
            </a:pr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n-US" sz="1500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Definition</a:t>
              </a:r>
              <a:endParaRPr b="1" i="0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10" name="Google Shape;810;g393f0b76698_0_52"/>
          <p:cNvPicPr preferRelativeResize="0"/>
          <p:nvPr/>
        </p:nvPicPr>
        <p:blipFill rotWithShape="1">
          <a:blip r:embed="rId3">
            <a:alphaModFix/>
          </a:blip>
          <a:srcRect b="4250" l="0" r="0" t="-4250"/>
          <a:stretch/>
        </p:blipFill>
        <p:spPr>
          <a:xfrm>
            <a:off x="8190000" y="933750"/>
            <a:ext cx="3238650" cy="3201850"/>
          </a:xfrm>
          <a:prstGeom prst="rect">
            <a:avLst/>
          </a:prstGeom>
          <a:noFill/>
          <a:ln>
            <a:noFill/>
          </a:ln>
        </p:spPr>
      </p:pic>
      <p:sp>
        <p:nvSpPr>
          <p:cNvPr id="811" name="Google Shape;811;g393f0b76698_0_52"/>
          <p:cNvSpPr txBox="1"/>
          <p:nvPr/>
        </p:nvSpPr>
        <p:spPr>
          <a:xfrm>
            <a:off x="836773" y="2755975"/>
            <a:ext cx="83154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Static Region:</a:t>
            </a: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Always-on logic, never touched during PR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Reconfigurable Partition (RP)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The "island" that gets swapped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Reconfigurable Module (RM)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A specific implementation loaded into an RP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Dynamic Function eXchange (DFX)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Vivado's brand name for Partial Reconfiguration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2" name="Google Shape;812;g393f0b76698_0_52"/>
          <p:cNvSpPr txBox="1"/>
          <p:nvPr/>
        </p:nvSpPr>
        <p:spPr>
          <a:xfrm>
            <a:off x="144475" y="2319125"/>
            <a:ext cx="1884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Key Terminology</a:t>
            </a:r>
            <a:endParaRPr b="1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3" name="Google Shape;813;g393f0b76698_0_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9438" y="3053937"/>
            <a:ext cx="672525" cy="672525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Google Shape;814;g393f0b76698_0_52"/>
          <p:cNvSpPr txBox="1"/>
          <p:nvPr/>
        </p:nvSpPr>
        <p:spPr>
          <a:xfrm>
            <a:off x="169450" y="4781500"/>
            <a:ext cx="2543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Typical applications</a:t>
            </a:r>
            <a:endParaRPr b="1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5" name="Google Shape;815;g393f0b76698_0_52"/>
          <p:cNvSpPr txBox="1"/>
          <p:nvPr/>
        </p:nvSpPr>
        <p:spPr>
          <a:xfrm>
            <a:off x="507275" y="5179624"/>
            <a:ext cx="7620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Design of flexible systems wrt algorithms, protocols etc.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Resource usage reduction if not all parts are used all the time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Run different algorithms on the same physical gates at different times. 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6" name="Google Shape;816;g393f0b76698_0_52"/>
          <p:cNvSpPr txBox="1"/>
          <p:nvPr>
            <p:ph idx="12" type="sldNum"/>
          </p:nvPr>
        </p:nvSpPr>
        <p:spPr>
          <a:xfrm>
            <a:off x="336000" y="6373850"/>
            <a:ext cx="4320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b="1" lang="en-US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3d26222bb06_3_240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Partial Reconfigurations</a:t>
            </a:r>
            <a:endParaRPr/>
          </a:p>
        </p:txBody>
      </p:sp>
      <p:sp>
        <p:nvSpPr>
          <p:cNvPr id="823" name="Google Shape;823;g3d26222bb06_3_240"/>
          <p:cNvSpPr txBox="1"/>
          <p:nvPr/>
        </p:nvSpPr>
        <p:spPr>
          <a:xfrm>
            <a:off x="723350" y="5691750"/>
            <a:ext cx="1057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1" lang="en-US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"Partial Reconfiguration is like swapping the engine while the car is running on the highway"</a:t>
            </a:r>
            <a:endParaRPr b="1" i="1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4" name="Google Shape;824;g3d26222bb06_3_240" title="Gemini_Generated_Image_5mlt3q5mlt3q5mlt.png"/>
          <p:cNvPicPr preferRelativeResize="0"/>
          <p:nvPr/>
        </p:nvPicPr>
        <p:blipFill rotWithShape="1">
          <a:blip r:embed="rId3">
            <a:alphaModFix/>
          </a:blip>
          <a:srcRect b="0" l="19769" r="0" t="0"/>
          <a:stretch/>
        </p:blipFill>
        <p:spPr>
          <a:xfrm>
            <a:off x="2380200" y="1037825"/>
            <a:ext cx="6845956" cy="4653924"/>
          </a:xfrm>
          <a:prstGeom prst="rect">
            <a:avLst/>
          </a:prstGeom>
          <a:noFill/>
          <a:ln>
            <a:noFill/>
          </a:ln>
        </p:spPr>
      </p:pic>
      <p:sp>
        <p:nvSpPr>
          <p:cNvPr id="825" name="Google Shape;825;g3d26222bb06_3_240"/>
          <p:cNvSpPr txBox="1"/>
          <p:nvPr>
            <p:ph idx="12" type="sldNum"/>
          </p:nvPr>
        </p:nvSpPr>
        <p:spPr>
          <a:xfrm>
            <a:off x="336000" y="6373850"/>
            <a:ext cx="4320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b="1" lang="en-US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3d26222bb06_3_166"/>
          <p:cNvSpPr txBox="1"/>
          <p:nvPr>
            <p:ph idx="1" type="body"/>
          </p:nvPr>
        </p:nvSpPr>
        <p:spPr>
          <a:xfrm>
            <a:off x="65950" y="882175"/>
            <a:ext cx="12016200" cy="39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760"/>
              <a:buNone/>
            </a:pPr>
            <a:r>
              <a:t/>
            </a:r>
            <a:endParaRPr sz="1600"/>
          </a:p>
          <a:p>
            <a:pPr indent="-330200" lvl="0" marL="4572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600"/>
              <a:buAutoNum type="arabicPeriod"/>
            </a:pPr>
            <a:r>
              <a:rPr lang="en-US" sz="1600"/>
              <a:t>Synthesize the static and Reconfigurable Modules separately.</a:t>
            </a:r>
            <a:endParaRPr sz="1600"/>
          </a:p>
          <a:p>
            <a:pPr indent="0" lvl="0" marL="4572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760"/>
              <a:buNone/>
            </a:pPr>
            <a:r>
              <a:t/>
            </a:r>
            <a:endParaRPr sz="1600"/>
          </a:p>
          <a:p>
            <a:pPr indent="-330200" lvl="0" marL="4572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600"/>
              <a:buAutoNum type="arabicPeriod"/>
            </a:pPr>
            <a:r>
              <a:rPr lang="en-US" sz="1600"/>
              <a:t>Create physical constraints (Pblocks) to define the reconfigurable regions.</a:t>
            </a:r>
            <a:endParaRPr sz="1600"/>
          </a:p>
          <a:p>
            <a:pPr indent="0" lvl="0" marL="4572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760"/>
              <a:buNone/>
            </a:pPr>
            <a:r>
              <a:t/>
            </a:r>
            <a:endParaRPr sz="1600"/>
          </a:p>
          <a:p>
            <a:pPr indent="-330200" lvl="0" marL="4572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600"/>
              <a:buAutoNum type="arabicPeriod"/>
            </a:pPr>
            <a:r>
              <a:rPr lang="en-US" sz="1600"/>
              <a:t>Set the </a:t>
            </a:r>
            <a:r>
              <a:rPr b="1" lang="en-US" sz="1600"/>
              <a:t>RECONFIGURABLE</a:t>
            </a:r>
            <a:r>
              <a:rPr lang="en-US" sz="1600"/>
              <a:t> property on each </a:t>
            </a:r>
            <a:r>
              <a:rPr b="1" lang="en-US" sz="1600"/>
              <a:t>Reconfigurable Partition</a:t>
            </a:r>
            <a:endParaRPr b="1" sz="1600"/>
          </a:p>
          <a:p>
            <a: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US" sz="1600"/>
              <a:t>Implement a complete design:</a:t>
            </a:r>
            <a:endParaRPr sz="1600"/>
          </a:p>
          <a:p>
            <a:pPr indent="-3302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</a:pPr>
            <a:r>
              <a:rPr lang="en-US" sz="1600"/>
              <a:t>Static Module</a:t>
            </a:r>
            <a:endParaRPr sz="1600"/>
          </a:p>
          <a:p>
            <a:pPr indent="-3302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</a:pPr>
            <a:r>
              <a:rPr b="1" lang="en-US" sz="1600"/>
              <a:t>Reconfigurable Module</a:t>
            </a:r>
            <a:r>
              <a:rPr lang="en-US" sz="1600"/>
              <a:t> per </a:t>
            </a:r>
            <a:r>
              <a:rPr b="1" lang="en-US" sz="1600"/>
              <a:t>Reconfigurable Partition</a:t>
            </a:r>
            <a:r>
              <a:rPr lang="en-US" sz="1600"/>
              <a:t>) </a:t>
            </a:r>
            <a:endParaRPr sz="1600"/>
          </a:p>
          <a:p>
            <a:pPr indent="0" lvl="0" marL="9144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760"/>
              <a:buNone/>
            </a:pPr>
            <a:r>
              <a:t/>
            </a:r>
            <a:endParaRPr sz="1600"/>
          </a:p>
          <a:p>
            <a:pPr indent="-330200" lvl="0" marL="4572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600"/>
              <a:buAutoNum type="arabicPeriod"/>
            </a:pPr>
            <a:r>
              <a:rPr lang="en-US" sz="1600"/>
              <a:t>Save a design checkpoint for the full routed design.</a:t>
            </a:r>
            <a:endParaRPr sz="1600"/>
          </a:p>
          <a:p>
            <a:pPr indent="0" lvl="0" marL="4572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760"/>
              <a:buNone/>
            </a:pPr>
            <a:r>
              <a:t/>
            </a:r>
            <a:endParaRPr sz="1600"/>
          </a:p>
          <a:p>
            <a:pPr indent="-330200" lvl="0" marL="4572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600"/>
              <a:buAutoNum type="arabicPeriod"/>
            </a:pPr>
            <a:r>
              <a:rPr lang="en-US" sz="1600"/>
              <a:t>Create bitstreams for each configuration.</a:t>
            </a:r>
            <a:endParaRPr sz="1600"/>
          </a:p>
          <a:p>
            <a:pPr indent="-3302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 startAt="2"/>
            </a:pPr>
            <a:r>
              <a:rPr lang="en-US" sz="1600"/>
              <a:t>Full Bitstream:  Configures the entire FPGA from scratch.</a:t>
            </a:r>
            <a:endParaRPr sz="1600"/>
          </a:p>
          <a:p>
            <a:pPr indent="-3302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 startAt="2"/>
            </a:pPr>
            <a:r>
              <a:rPr lang="en-US" sz="1600"/>
              <a:t>Partial Bitstream:  A small file containing only the configuration frames for a specific Pblock.</a:t>
            </a:r>
            <a:endParaRPr sz="1600"/>
          </a:p>
        </p:txBody>
      </p:sp>
      <p:sp>
        <p:nvSpPr>
          <p:cNvPr id="832" name="Google Shape;832;g3d26222bb06_3_166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/>
              <a:t>Partial Reconfigurations</a:t>
            </a:r>
            <a:endParaRPr/>
          </a:p>
        </p:txBody>
      </p:sp>
      <p:sp>
        <p:nvSpPr>
          <p:cNvPr id="833" name="Google Shape;833;g3d26222bb06_3_166"/>
          <p:cNvSpPr txBox="1"/>
          <p:nvPr>
            <p:ph idx="2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Vivado Workflow</a:t>
            </a:r>
            <a:endParaRPr/>
          </a:p>
        </p:txBody>
      </p:sp>
      <p:pic>
        <p:nvPicPr>
          <p:cNvPr id="834" name="Google Shape;834;g3d26222bb06_3_1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01300" y="1615099"/>
            <a:ext cx="4680850" cy="2545925"/>
          </a:xfrm>
          <a:prstGeom prst="rect">
            <a:avLst/>
          </a:prstGeom>
          <a:noFill/>
          <a:ln>
            <a:noFill/>
          </a:ln>
        </p:spPr>
      </p:pic>
      <p:sp>
        <p:nvSpPr>
          <p:cNvPr id="835" name="Google Shape;835;g3d26222bb06_3_166"/>
          <p:cNvSpPr txBox="1"/>
          <p:nvPr>
            <p:ph idx="12" type="sldNum"/>
          </p:nvPr>
        </p:nvSpPr>
        <p:spPr>
          <a:xfrm>
            <a:off x="336000" y="6373850"/>
            <a:ext cx="4320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b="1" lang="en-US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3d26222bb06_3_221"/>
          <p:cNvSpPr txBox="1"/>
          <p:nvPr/>
        </p:nvSpPr>
        <p:spPr>
          <a:xfrm>
            <a:off x="65950" y="5194850"/>
            <a:ext cx="46137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See </a:t>
            </a:r>
            <a:r>
              <a:rPr b="0" i="0" lang="en-US" sz="1800" u="sng" cap="none" strike="noStrike">
                <a:solidFill>
                  <a:schemeClr val="hlink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3"/>
              </a:rPr>
              <a:t>ICAP Interface from Xilinx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See </a:t>
            </a:r>
            <a:r>
              <a:rPr b="0" i="0" lang="en-US" sz="1800" u="sng" cap="none" strike="noStrike">
                <a:solidFill>
                  <a:schemeClr val="hlink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4"/>
              </a:rPr>
              <a:t>PCAP Interface from Xilinx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See </a:t>
            </a:r>
            <a:r>
              <a:rPr b="0" i="0" lang="en-US" sz="1800" u="sng" cap="none" strike="noStrike">
                <a:solidFill>
                  <a:schemeClr val="hlink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5"/>
              </a:rPr>
              <a:t>SelectMAP Interface from Xilinx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2" name="Google Shape;842;g3d26222bb06_3_221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/>
              <a:t>Partial Reconfigurations</a:t>
            </a:r>
            <a:endParaRPr/>
          </a:p>
        </p:txBody>
      </p:sp>
      <p:sp>
        <p:nvSpPr>
          <p:cNvPr id="843" name="Google Shape;843;g3d26222bb06_3_221"/>
          <p:cNvSpPr txBox="1"/>
          <p:nvPr>
            <p:ph idx="2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Configuration Interfaces</a:t>
            </a:r>
            <a:endParaRPr/>
          </a:p>
        </p:txBody>
      </p:sp>
      <p:sp>
        <p:nvSpPr>
          <p:cNvPr id="844" name="Google Shape;844;g3d26222bb06_3_221"/>
          <p:cNvSpPr/>
          <p:nvPr/>
        </p:nvSpPr>
        <p:spPr>
          <a:xfrm>
            <a:off x="610850" y="2917325"/>
            <a:ext cx="3913500" cy="786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ICAP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b="1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nternal </a:t>
            </a:r>
            <a:r>
              <a:rPr b="1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onfiguration </a:t>
            </a:r>
            <a:r>
              <a:rPr b="1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ccess </a:t>
            </a:r>
            <a:r>
              <a:rPr b="1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ort)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5" name="Google Shape;845;g3d26222bb06_3_221"/>
          <p:cNvSpPr/>
          <p:nvPr/>
        </p:nvSpPr>
        <p:spPr>
          <a:xfrm>
            <a:off x="6729150" y="2917325"/>
            <a:ext cx="3986400" cy="786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PCAP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b="1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rocessor </a:t>
            </a:r>
            <a:r>
              <a:rPr b="1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onfiguration </a:t>
            </a:r>
            <a:r>
              <a:rPr b="1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ccess </a:t>
            </a:r>
            <a:r>
              <a:rPr b="1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ort)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6" name="Google Shape;846;g3d26222bb06_3_221"/>
          <p:cNvSpPr/>
          <p:nvPr/>
        </p:nvSpPr>
        <p:spPr>
          <a:xfrm>
            <a:off x="2975050" y="3825550"/>
            <a:ext cx="5259600" cy="786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(SelectMAP or Serial for In-System-Configuration)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47" name="Google Shape;847;g3d26222bb06_3_221"/>
          <p:cNvGrpSpPr/>
          <p:nvPr/>
        </p:nvGrpSpPr>
        <p:grpSpPr>
          <a:xfrm>
            <a:off x="4790650" y="1574275"/>
            <a:ext cx="1628400" cy="2129950"/>
            <a:chOff x="4790650" y="1574275"/>
            <a:chExt cx="1628400" cy="2129950"/>
          </a:xfrm>
        </p:grpSpPr>
        <p:sp>
          <p:nvSpPr>
            <p:cNvPr id="848" name="Google Shape;848;g3d26222bb06_3_221"/>
            <p:cNvSpPr/>
            <p:nvPr/>
          </p:nvSpPr>
          <p:spPr>
            <a:xfrm>
              <a:off x="4790650" y="2917325"/>
              <a:ext cx="1628400" cy="7869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JTAG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49" name="Google Shape;849;g3d26222bb06_3_22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041050" y="1574275"/>
              <a:ext cx="1127601" cy="11275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50" name="Google Shape;850;g3d26222bb06_3_221"/>
          <p:cNvGrpSpPr/>
          <p:nvPr/>
        </p:nvGrpSpPr>
        <p:grpSpPr>
          <a:xfrm>
            <a:off x="4451900" y="827525"/>
            <a:ext cx="2453700" cy="2941050"/>
            <a:chOff x="4451900" y="827525"/>
            <a:chExt cx="2453700" cy="2941050"/>
          </a:xfrm>
        </p:grpSpPr>
        <p:sp>
          <p:nvSpPr>
            <p:cNvPr id="851" name="Google Shape;851;g3d26222bb06_3_221"/>
            <p:cNvSpPr/>
            <p:nvPr/>
          </p:nvSpPr>
          <p:spPr>
            <a:xfrm>
              <a:off x="4607200" y="1356275"/>
              <a:ext cx="2008200" cy="2412300"/>
            </a:xfrm>
            <a:prstGeom prst="roundRect">
              <a:avLst>
                <a:gd fmla="val 16667" name="adj"/>
              </a:avLst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g3d26222bb06_3_221"/>
            <p:cNvSpPr txBox="1"/>
            <p:nvPr/>
          </p:nvSpPr>
          <p:spPr>
            <a:xfrm>
              <a:off x="4451900" y="827525"/>
              <a:ext cx="24537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US" sz="2000" u="none" cap="none" strike="noStrik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In today's exercise</a:t>
              </a:r>
              <a:endParaRPr b="1" i="0" sz="2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53" name="Google Shape;853;g3d26222bb06_3_221"/>
          <p:cNvSpPr txBox="1"/>
          <p:nvPr>
            <p:ph idx="12" type="sldNum"/>
          </p:nvPr>
        </p:nvSpPr>
        <p:spPr>
          <a:xfrm>
            <a:off x="336000" y="6373850"/>
            <a:ext cx="4320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b="1" lang="en-US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8" name="Google Shape;858;g3d26222bb06_3_263"/>
          <p:cNvPicPr preferRelativeResize="0"/>
          <p:nvPr/>
        </p:nvPicPr>
        <p:blipFill rotWithShape="1">
          <a:blip r:embed="rId3">
            <a:alphaModFix/>
          </a:blip>
          <a:srcRect b="0" l="90704" r="0" t="24294"/>
          <a:stretch/>
        </p:blipFill>
        <p:spPr>
          <a:xfrm>
            <a:off x="275" y="0"/>
            <a:ext cx="12193574" cy="3279076"/>
          </a:xfrm>
          <a:prstGeom prst="rect">
            <a:avLst/>
          </a:prstGeom>
          <a:noFill/>
          <a:ln>
            <a:noFill/>
          </a:ln>
        </p:spPr>
      </p:pic>
      <p:sp>
        <p:nvSpPr>
          <p:cNvPr id="859" name="Google Shape;859;g3d26222bb06_3_263"/>
          <p:cNvSpPr txBox="1"/>
          <p:nvPr>
            <p:ph idx="1" type="body"/>
          </p:nvPr>
        </p:nvSpPr>
        <p:spPr>
          <a:xfrm>
            <a:off x="729025" y="1923325"/>
            <a:ext cx="10836300" cy="32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2288"/>
              <a:buNone/>
            </a:pPr>
            <a:r>
              <a:rPr lang="en-US" sz="4000">
                <a:solidFill>
                  <a:schemeClr val="lt1"/>
                </a:solidFill>
              </a:rPr>
              <a:t>Exercise Time</a:t>
            </a:r>
            <a:endParaRPr b="0" i="1" sz="3100">
              <a:solidFill>
                <a:schemeClr val="accent1"/>
              </a:solidFill>
            </a:endParaRPr>
          </a:p>
          <a:p>
            <a:pPr indent="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88"/>
              <a:buNone/>
            </a:pPr>
            <a:r>
              <a:rPr b="0" i="1" lang="en-US" sz="3100">
                <a:solidFill>
                  <a:schemeClr val="accent1"/>
                </a:solidFill>
              </a:rPr>
              <a:t>Now it’s your turn!</a:t>
            </a:r>
            <a:endParaRPr b="0" i="1" sz="3600">
              <a:solidFill>
                <a:schemeClr val="accent1"/>
              </a:solidFill>
            </a:endParaRPr>
          </a:p>
        </p:txBody>
      </p:sp>
      <p:pic>
        <p:nvPicPr>
          <p:cNvPr id="860" name="Google Shape;860;g3d26222bb06_3_263"/>
          <p:cNvPicPr preferRelativeResize="0"/>
          <p:nvPr/>
        </p:nvPicPr>
        <p:blipFill rotWithShape="1">
          <a:blip r:embed="rId3">
            <a:alphaModFix/>
          </a:blip>
          <a:srcRect b="0" l="90704" r="0" t="24294"/>
          <a:stretch/>
        </p:blipFill>
        <p:spPr>
          <a:xfrm rot="5400000">
            <a:off x="6041750" y="-342180"/>
            <a:ext cx="210849" cy="89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1" name="Google Shape;861;g3d26222bb06_3_2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61300" y="93450"/>
            <a:ext cx="1515450" cy="6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2" name="Google Shape;862;g3d26222bb06_3_263" title="Screenshot_2025-12-05_06-37-58-removebg-preview.png"/>
          <p:cNvPicPr preferRelativeResize="0"/>
          <p:nvPr/>
        </p:nvPicPr>
        <p:blipFill rotWithShape="1">
          <a:blip r:embed="rId5">
            <a:alphaModFix/>
          </a:blip>
          <a:srcRect b="40512" l="23582" r="20918" t="0"/>
          <a:stretch/>
        </p:blipFill>
        <p:spPr>
          <a:xfrm>
            <a:off x="-24512" y="-2250"/>
            <a:ext cx="1979426" cy="196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d28eecf035_1_14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/>
              <a:t>Combinational vs. Sequential Devices</a:t>
            </a:r>
            <a:endParaRPr/>
          </a:p>
        </p:txBody>
      </p:sp>
      <p:sp>
        <p:nvSpPr>
          <p:cNvPr id="171" name="Google Shape;171;g3d28eecf035_1_14"/>
          <p:cNvSpPr txBox="1"/>
          <p:nvPr>
            <p:ph idx="12" type="sldNum"/>
          </p:nvPr>
        </p:nvSpPr>
        <p:spPr>
          <a:xfrm>
            <a:off x="336000" y="6373850"/>
            <a:ext cx="4320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2" name="Google Shape;172;g3d28eecf035_1_14"/>
          <p:cNvSpPr txBox="1"/>
          <p:nvPr>
            <p:ph idx="2" type="title"/>
          </p:nvPr>
        </p:nvSpPr>
        <p:spPr>
          <a:xfrm>
            <a:off x="65942" y="450591"/>
            <a:ext cx="9160200" cy="322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Overview</a:t>
            </a:r>
            <a:endParaRPr/>
          </a:p>
        </p:txBody>
      </p:sp>
      <p:graphicFrame>
        <p:nvGraphicFramePr>
          <p:cNvPr id="173" name="Google Shape;173;g3d28eecf035_1_14"/>
          <p:cNvGraphicFramePr/>
          <p:nvPr/>
        </p:nvGraphicFramePr>
        <p:xfrm>
          <a:off x="629980" y="144818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{2AF53816-3045-40AE-8196-7ED851377AB7}</a:tableStyleId>
              </a:tblPr>
              <a:tblGrid>
                <a:gridCol w="1068150"/>
                <a:gridCol w="4317250"/>
                <a:gridCol w="4278950"/>
              </a:tblGrid>
              <a:tr h="4156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Feature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US" sz="1600">
                          <a:solidFill>
                            <a:schemeClr val="dk1"/>
                          </a:solidFill>
                        </a:rPr>
                        <a:t>Combinational Device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US" sz="1600">
                          <a:solidFill>
                            <a:schemeClr val="dk1"/>
                          </a:solidFill>
                        </a:rPr>
                        <a:t>Sequential Device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accent6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Definition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Output depends only on the </a:t>
                      </a:r>
                      <a:r>
                        <a:rPr b="1" lang="en-US">
                          <a:solidFill>
                            <a:schemeClr val="dk1"/>
                          </a:solidFill>
                        </a:rPr>
                        <a:t>current</a:t>
                      </a:r>
                      <a:r>
                        <a:rPr lang="en-US">
                          <a:solidFill>
                            <a:schemeClr val="dk1"/>
                          </a:solidFill>
                        </a:rPr>
                        <a:t> inputs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Output depends on current inputs </a:t>
                      </a:r>
                      <a:r>
                        <a:rPr b="1" lang="en-US">
                          <a:solidFill>
                            <a:schemeClr val="dk1"/>
                          </a:solidFill>
                        </a:rPr>
                        <a:t>and past history</a:t>
                      </a:r>
                      <a:r>
                        <a:rPr lang="en-US">
                          <a:solidFill>
                            <a:schemeClr val="dk1"/>
                          </a:solidFill>
                        </a:rPr>
                        <a:t> 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Memory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No Memory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Has Memory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Feedback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No Feedback path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Has a Feedback path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Examples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Adder, Multiplexers, Decoders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Flip-flops, Counters, Shift registers, Memory units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Use Cases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Arithmetic operations, logic functions, data routing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State machines, sequence control, data storage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grpSp>
        <p:nvGrpSpPr>
          <p:cNvPr id="174" name="Google Shape;174;g3d28eecf035_1_14"/>
          <p:cNvGrpSpPr/>
          <p:nvPr/>
        </p:nvGrpSpPr>
        <p:grpSpPr>
          <a:xfrm>
            <a:off x="9469434" y="1208779"/>
            <a:ext cx="477086" cy="539272"/>
            <a:chOff x="7703994" y="4026038"/>
            <a:chExt cx="699950" cy="791185"/>
          </a:xfrm>
        </p:grpSpPr>
        <p:sp>
          <p:nvSpPr>
            <p:cNvPr id="175" name="Google Shape;175;g3d28eecf035_1_14"/>
            <p:cNvSpPr/>
            <p:nvPr/>
          </p:nvSpPr>
          <p:spPr>
            <a:xfrm>
              <a:off x="7704000" y="4140123"/>
              <a:ext cx="654000" cy="677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62325" lIns="62325" spcFirstLastPara="1" rIns="62325" wrap="square" tIns="623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54"/>
            </a:p>
          </p:txBody>
        </p:sp>
        <p:pic>
          <p:nvPicPr>
            <p:cNvPr id="176" name="Google Shape;176;g3d28eecf035_1_14" title="pngfind.com-timer-png-723676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703994" y="4026038"/>
              <a:ext cx="699950" cy="78666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7" name="Google Shape;177;g3d28eecf035_1_14"/>
          <p:cNvGrpSpPr/>
          <p:nvPr/>
        </p:nvGrpSpPr>
        <p:grpSpPr>
          <a:xfrm>
            <a:off x="5310184" y="1208779"/>
            <a:ext cx="477086" cy="539272"/>
            <a:chOff x="7703994" y="4026038"/>
            <a:chExt cx="699950" cy="791185"/>
          </a:xfrm>
        </p:grpSpPr>
        <p:sp>
          <p:nvSpPr>
            <p:cNvPr id="178" name="Google Shape;178;g3d28eecf035_1_14"/>
            <p:cNvSpPr/>
            <p:nvPr/>
          </p:nvSpPr>
          <p:spPr>
            <a:xfrm>
              <a:off x="7704000" y="4140123"/>
              <a:ext cx="654000" cy="677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62325" lIns="62325" spcFirstLastPara="1" rIns="62325" wrap="square" tIns="623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54"/>
            </a:p>
          </p:txBody>
        </p:sp>
        <p:pic>
          <p:nvPicPr>
            <p:cNvPr id="179" name="Google Shape;179;g3d28eecf035_1_14" title="pngfind.com-timer-png-723676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703994" y="4026038"/>
              <a:ext cx="699950" cy="78666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0" name="Google Shape;180;g3d28eecf035_1_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6255" y="1534259"/>
            <a:ext cx="322799" cy="32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g3d28eecf035_1_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91825" y="1534259"/>
            <a:ext cx="322800" cy="32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g3d28eecf035_1_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16113" y="3998501"/>
            <a:ext cx="3901775" cy="201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g3d28eecf035_1_14"/>
          <p:cNvPicPr preferRelativeResize="0"/>
          <p:nvPr/>
        </p:nvPicPr>
        <p:blipFill rotWithShape="1">
          <a:blip r:embed="rId6">
            <a:alphaModFix/>
          </a:blip>
          <a:srcRect b="63737" l="0" r="0" t="0"/>
          <a:stretch/>
        </p:blipFill>
        <p:spPr>
          <a:xfrm>
            <a:off x="1429774" y="4383172"/>
            <a:ext cx="4260925" cy="798268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g3d28eecf035_1_14"/>
          <p:cNvSpPr/>
          <p:nvPr/>
        </p:nvSpPr>
        <p:spPr>
          <a:xfrm>
            <a:off x="4963050" y="4650934"/>
            <a:ext cx="673200" cy="450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5" name="Google Shape;185;g3d28eecf035_1_14"/>
          <p:cNvPicPr preferRelativeResize="0"/>
          <p:nvPr/>
        </p:nvPicPr>
        <p:blipFill rotWithShape="1">
          <a:blip r:embed="rId6">
            <a:alphaModFix/>
          </a:blip>
          <a:srcRect b="77727" l="73049" r="11151" t="7609"/>
          <a:stretch/>
        </p:blipFill>
        <p:spPr>
          <a:xfrm>
            <a:off x="4865647" y="4549192"/>
            <a:ext cx="673200" cy="32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g3d28eecf035_1_14"/>
          <p:cNvSpPr txBox="1"/>
          <p:nvPr/>
        </p:nvSpPr>
        <p:spPr>
          <a:xfrm>
            <a:off x="101075" y="930800"/>
            <a:ext cx="3000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-US" sz="1700">
                <a:solidFill>
                  <a:schemeClr val="dk2"/>
                </a:solidFill>
                <a:highlight>
                  <a:schemeClr val="lt1"/>
                </a:highlight>
              </a:rPr>
              <a:t>Logic Characteristics</a:t>
            </a:r>
            <a:endParaRPr b="1" sz="17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3d27808acca_0_143"/>
          <p:cNvSpPr txBox="1"/>
          <p:nvPr>
            <p:ph idx="1" type="body"/>
          </p:nvPr>
        </p:nvSpPr>
        <p:spPr>
          <a:xfrm>
            <a:off x="99038" y="1906916"/>
            <a:ext cx="11995500" cy="28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60"/>
              <a:buNone/>
            </a:pPr>
            <a:r>
              <a:rPr b="1" lang="en-US" sz="1600">
                <a:solidFill>
                  <a:schemeClr val="dk2"/>
                </a:solidFill>
              </a:rPr>
              <a:t>5  Creating Partition block</a:t>
            </a:r>
            <a:endParaRPr sz="1600"/>
          </a:p>
          <a:p>
            <a:pPr indent="-330200" lvl="0" marL="4572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600"/>
              <a:buAutoNum type="arabicPeriod"/>
            </a:pPr>
            <a:r>
              <a:rPr lang="en-US" sz="1600"/>
              <a:t>Follow the instructions in the provided Pdf document </a:t>
            </a:r>
            <a:endParaRPr sz="1600"/>
          </a:p>
          <a:p>
            <a: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US" sz="1600"/>
              <a:t>Create bitstreams for your configurations</a:t>
            </a:r>
            <a:endParaRPr sz="1600"/>
          </a:p>
          <a:p>
            <a: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US" sz="1600"/>
              <a:t>How many bitstreams you have</a:t>
            </a:r>
            <a:endParaRPr sz="1600"/>
          </a:p>
          <a:p>
            <a:pPr indent="0" lvl="0" marL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760"/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760"/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760"/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760"/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760"/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600"/>
              <a:t>4. 	Test each bit stream on your board by configuring the Red Pitaya using JTAG</a:t>
            </a:r>
            <a:endParaRPr sz="1600"/>
          </a:p>
        </p:txBody>
      </p:sp>
      <p:sp>
        <p:nvSpPr>
          <p:cNvPr id="869" name="Google Shape;869;g3d27808acca_0_143"/>
          <p:cNvSpPr txBox="1"/>
          <p:nvPr>
            <p:ph idx="12" type="sldNum"/>
          </p:nvPr>
        </p:nvSpPr>
        <p:spPr>
          <a:xfrm>
            <a:off x="288038" y="6329806"/>
            <a:ext cx="4353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70" name="Google Shape;870;g3d27808acca_0_143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/>
              <a:t>Partial Reconfigurations</a:t>
            </a:r>
            <a:endParaRPr/>
          </a:p>
        </p:txBody>
      </p:sp>
      <p:sp>
        <p:nvSpPr>
          <p:cNvPr id="871" name="Google Shape;871;g3d27808acca_0_143"/>
          <p:cNvSpPr txBox="1"/>
          <p:nvPr>
            <p:ph idx="2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Exercise Time</a:t>
            </a:r>
            <a:endParaRPr/>
          </a:p>
        </p:txBody>
      </p:sp>
      <p:pic>
        <p:nvPicPr>
          <p:cNvPr id="872" name="Google Shape;872;g3d27808acca_0_143" title="pngwing.com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950" y="852026"/>
            <a:ext cx="435300" cy="435284"/>
          </a:xfrm>
          <a:prstGeom prst="rect">
            <a:avLst/>
          </a:prstGeom>
          <a:noFill/>
          <a:ln>
            <a:noFill/>
          </a:ln>
        </p:spPr>
      </p:pic>
      <p:sp>
        <p:nvSpPr>
          <p:cNvPr id="873" name="Google Shape;873;g3d27808acca_0_143"/>
          <p:cNvSpPr txBox="1"/>
          <p:nvPr/>
        </p:nvSpPr>
        <p:spPr>
          <a:xfrm>
            <a:off x="844450" y="1331225"/>
            <a:ext cx="5146200" cy="4311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1" lang="en-US" sz="1600" u="none" cap="none" strike="noStrike">
                <a:solidFill>
                  <a:srgbClr val="4E4E4E"/>
                </a:solidFill>
                <a:latin typeface="Calibri"/>
                <a:ea typeface="Calibri"/>
                <a:cs typeface="Calibri"/>
                <a:sym typeface="Calibri"/>
              </a:rPr>
              <a:t>source vivado/</a:t>
            </a:r>
            <a:r>
              <a:rPr b="0" i="0" lang="en-US" sz="1600" u="none" cap="none" strike="noStrike">
                <a:solidFill>
                  <a:srgbClr val="4E4E4E"/>
                </a:solidFill>
                <a:latin typeface="Calibri"/>
                <a:ea typeface="Calibri"/>
                <a:cs typeface="Calibri"/>
                <a:sym typeface="Calibri"/>
              </a:rPr>
              <a:t>ex5_create_partial_reconfig_design.tcl</a:t>
            </a:r>
            <a:endParaRPr b="0" i="1" sz="1600" u="none" cap="none" strike="noStrike">
              <a:solidFill>
                <a:srgbClr val="4E4E4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4" name="Google Shape;874;g3d27808acca_0_143"/>
          <p:cNvSpPr txBox="1"/>
          <p:nvPr/>
        </p:nvSpPr>
        <p:spPr>
          <a:xfrm>
            <a:off x="564775" y="852025"/>
            <a:ext cx="2776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Execute the Command</a:t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75" name="Google Shape;875;g3d27808acca_0_143"/>
          <p:cNvGrpSpPr/>
          <p:nvPr/>
        </p:nvGrpSpPr>
        <p:grpSpPr>
          <a:xfrm>
            <a:off x="288048" y="4709825"/>
            <a:ext cx="11760427" cy="1482600"/>
            <a:chOff x="288048" y="4709825"/>
            <a:chExt cx="11760427" cy="1482600"/>
          </a:xfrm>
        </p:grpSpPr>
        <p:sp>
          <p:nvSpPr>
            <p:cNvPr id="876" name="Google Shape;876;g3d27808acca_0_143"/>
            <p:cNvSpPr/>
            <p:nvPr/>
          </p:nvSpPr>
          <p:spPr>
            <a:xfrm>
              <a:off x="288048" y="4951433"/>
              <a:ext cx="930900" cy="9720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77" name="Google Shape;877;g3d27808acca_0_143"/>
            <p:cNvPicPr preferRelativeResize="0"/>
            <p:nvPr/>
          </p:nvPicPr>
          <p:blipFill rotWithShape="1">
            <a:blip r:embed="rId4">
              <a:alphaModFix/>
            </a:blip>
            <a:srcRect b="-18906" l="-3339" r="-3328" t="0"/>
            <a:stretch/>
          </p:blipFill>
          <p:spPr>
            <a:xfrm>
              <a:off x="374800" y="4991109"/>
              <a:ext cx="833100" cy="9288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878" name="Google Shape;878;g3d27808acca_0_143"/>
            <p:cNvSpPr/>
            <p:nvPr/>
          </p:nvSpPr>
          <p:spPr>
            <a:xfrm>
              <a:off x="1312075" y="4709825"/>
              <a:ext cx="10736400" cy="1482600"/>
            </a:xfrm>
            <a:prstGeom prst="roundRect">
              <a:avLst>
                <a:gd fmla="val 0" name="adj"/>
              </a:avLst>
            </a:prstGeom>
            <a:solidFill>
              <a:srgbClr val="F3F3F3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-342900" lvl="0" marL="457200" marR="0" rtl="0" algn="l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F1114"/>
                </a:buClr>
                <a:buSzPts val="1800"/>
                <a:buFont typeface="Arial"/>
                <a:buChar char="●"/>
              </a:pPr>
              <a:r>
                <a:rPr b="0" i="0" lang="en-US" sz="1600" u="none" cap="none" strike="noStrike">
                  <a:solidFill>
                    <a:srgbClr val="0F1114"/>
                  </a:solidFill>
                  <a:latin typeface="Arial"/>
                  <a:ea typeface="Arial"/>
                  <a:cs typeface="Arial"/>
                  <a:sym typeface="Arial"/>
                </a:rPr>
                <a:t>It is possible to reconfigure specific regions of an FPGA — called Reconfigurable Partitions (RPs) — while the static portion of the design continues running normally.</a:t>
              </a:r>
              <a:endParaRPr b="0" i="0" sz="1800" u="none" cap="none" strike="noStrike">
                <a:solidFill>
                  <a:srgbClr val="0F1114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342900" lvl="0" marL="45720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F1114"/>
                </a:buClr>
                <a:buSzPts val="1800"/>
                <a:buFont typeface="Arial"/>
                <a:buChar char="●"/>
              </a:pPr>
              <a:r>
                <a:rPr b="0" i="0" lang="en-US" sz="1800" u="none" cap="none" strike="noStrike">
                  <a:solidFill>
                    <a:srgbClr val="0F1114"/>
                  </a:solidFill>
                  <a:latin typeface="Arial"/>
                  <a:ea typeface="Arial"/>
                  <a:cs typeface="Arial"/>
                  <a:sym typeface="Arial"/>
                </a:rPr>
                <a:t>Careful floorplanning, partition boundary definition, and interface locking are important to ensure reliable operation of dynamically reconfigurable modules</a:t>
              </a:r>
              <a:endParaRPr b="0" i="0" sz="1800" u="none" cap="none" strike="noStrike">
                <a:solidFill>
                  <a:srgbClr val="0F111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79" name="Google Shape;879;g3d27808acca_0_143"/>
          <p:cNvPicPr preferRelativeResize="0"/>
          <p:nvPr/>
        </p:nvPicPr>
        <p:blipFill rotWithShape="1">
          <a:blip r:embed="rId5">
            <a:alphaModFix/>
          </a:blip>
          <a:srcRect b="0" l="0" r="0" t="4626"/>
          <a:stretch/>
        </p:blipFill>
        <p:spPr>
          <a:xfrm>
            <a:off x="5015800" y="2483300"/>
            <a:ext cx="6533951" cy="165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4" name="Google Shape;884;g3c6e03a51df_0_107"/>
          <p:cNvPicPr preferRelativeResize="0"/>
          <p:nvPr/>
        </p:nvPicPr>
        <p:blipFill rotWithShape="1">
          <a:blip r:embed="rId3">
            <a:alphaModFix/>
          </a:blip>
          <a:srcRect b="0" l="90704" r="0" t="24294"/>
          <a:stretch/>
        </p:blipFill>
        <p:spPr>
          <a:xfrm>
            <a:off x="275" y="0"/>
            <a:ext cx="12193574" cy="3279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5" name="Google Shape;885;g3c6e03a51df_0_107"/>
          <p:cNvPicPr preferRelativeResize="0"/>
          <p:nvPr/>
        </p:nvPicPr>
        <p:blipFill rotWithShape="1">
          <a:blip r:embed="rId3">
            <a:alphaModFix/>
          </a:blip>
          <a:srcRect b="0" l="90704" r="0" t="24294"/>
          <a:stretch/>
        </p:blipFill>
        <p:spPr>
          <a:xfrm rot="5400000">
            <a:off x="6041750" y="-342180"/>
            <a:ext cx="210849" cy="89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6" name="Google Shape;886;g3c6e03a51df_0_1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61300" y="93450"/>
            <a:ext cx="1515450" cy="6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7" name="Google Shape;887;g3c6e03a51df_0_107" title="KIT-Bildwelt_Allgemein_Punkte_green_breit_Vorlage (1).jp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3279075"/>
            <a:ext cx="12193574" cy="357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8" name="Google Shape;888;g3c6e03a51df_0_107"/>
          <p:cNvPicPr preferRelativeResize="0"/>
          <p:nvPr/>
        </p:nvPicPr>
        <p:blipFill rotWithShape="1">
          <a:blip r:embed="rId3">
            <a:alphaModFix/>
          </a:blip>
          <a:srcRect b="38056" l="1794" r="74505" t="48001"/>
          <a:stretch/>
        </p:blipFill>
        <p:spPr>
          <a:xfrm>
            <a:off x="4819375" y="0"/>
            <a:ext cx="1026550" cy="68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9" name="Google Shape;889;g3c6e03a51df_0_107"/>
          <p:cNvPicPr preferRelativeResize="0"/>
          <p:nvPr/>
        </p:nvPicPr>
        <p:blipFill rotWithShape="1">
          <a:blip r:embed="rId3">
            <a:alphaModFix/>
          </a:blip>
          <a:srcRect b="38056" l="1794" r="74505" t="48001"/>
          <a:stretch/>
        </p:blipFill>
        <p:spPr>
          <a:xfrm>
            <a:off x="4819374" y="386500"/>
            <a:ext cx="807974" cy="683750"/>
          </a:xfrm>
          <a:prstGeom prst="rect">
            <a:avLst/>
          </a:prstGeom>
          <a:noFill/>
          <a:ln>
            <a:noFill/>
          </a:ln>
        </p:spPr>
      </p:pic>
      <p:sp>
        <p:nvSpPr>
          <p:cNvPr id="890" name="Google Shape;890;g3c6e03a51df_0_107"/>
          <p:cNvSpPr txBox="1"/>
          <p:nvPr>
            <p:ph idx="1" type="body"/>
          </p:nvPr>
        </p:nvSpPr>
        <p:spPr>
          <a:xfrm>
            <a:off x="492025" y="2607375"/>
            <a:ext cx="3348300" cy="6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2288"/>
              <a:buNone/>
            </a:pPr>
            <a:r>
              <a:rPr lang="en-US" sz="3200">
                <a:solidFill>
                  <a:schemeClr val="lt1"/>
                </a:solidFill>
              </a:rPr>
              <a:t>General Advices</a:t>
            </a:r>
            <a:endParaRPr sz="3200">
              <a:solidFill>
                <a:schemeClr val="lt1"/>
              </a:solidFill>
            </a:endParaRPr>
          </a:p>
        </p:txBody>
      </p:sp>
      <p:pic>
        <p:nvPicPr>
          <p:cNvPr id="891" name="Google Shape;891;g3c6e03a51df_0_107" title="summary-18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677475" y="3932550"/>
            <a:ext cx="2016325" cy="201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3c6e03a51df_0_122"/>
          <p:cNvSpPr txBox="1"/>
          <p:nvPr>
            <p:ph idx="1" type="body"/>
          </p:nvPr>
        </p:nvSpPr>
        <p:spPr>
          <a:xfrm>
            <a:off x="0" y="882175"/>
            <a:ext cx="11821200" cy="12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143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600">
                <a:solidFill>
                  <a:schemeClr val="dk2"/>
                </a:solidFill>
                <a:highlight>
                  <a:srgbClr val="FFFFFF"/>
                </a:highlight>
              </a:rPr>
              <a:t>Device Design Principles</a:t>
            </a:r>
            <a:endParaRPr b="1" sz="1600">
              <a:solidFill>
                <a:schemeClr val="dk2"/>
              </a:solidFill>
              <a:highlight>
                <a:srgbClr val="FFFFFF"/>
              </a:highlight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Char char="●"/>
            </a:pPr>
            <a:r>
              <a:rPr lang="en-US" sz="1600">
                <a:solidFill>
                  <a:schemeClr val="dk2"/>
                </a:solidFill>
                <a:highlight>
                  <a:srgbClr val="FFFFFF"/>
                </a:highlight>
              </a:rPr>
              <a:t>View FPGA design as creating a device</a:t>
            </a:r>
            <a:r>
              <a:rPr lang="en-US" sz="1600">
                <a:solidFill>
                  <a:srgbClr val="0F1114"/>
                </a:solidFill>
                <a:highlight>
                  <a:srgbClr val="FFFFFF"/>
                </a:highlight>
              </a:rPr>
              <a:t>, focus on </a:t>
            </a:r>
            <a:r>
              <a:rPr b="1" lang="en-US" sz="1600">
                <a:solidFill>
                  <a:schemeClr val="dk2"/>
                </a:solidFill>
                <a:highlight>
                  <a:srgbClr val="FFFFFF"/>
                </a:highlight>
              </a:rPr>
              <a:t>components</a:t>
            </a:r>
            <a:r>
              <a:rPr lang="en-US" sz="1600">
                <a:solidFill>
                  <a:srgbClr val="0F1114"/>
                </a:solidFill>
                <a:highlight>
                  <a:srgbClr val="FFFFFF"/>
                </a:highlight>
              </a:rPr>
              <a:t> and </a:t>
            </a:r>
            <a:r>
              <a:rPr lang="en-US" sz="1600">
                <a:solidFill>
                  <a:schemeClr val="dk2"/>
                </a:solidFill>
                <a:highlight>
                  <a:srgbClr val="FFFFFF"/>
                </a:highlight>
              </a:rPr>
              <a:t>their connections</a:t>
            </a:r>
            <a:r>
              <a:rPr lang="en-US" sz="1600">
                <a:solidFill>
                  <a:srgbClr val="0F1114"/>
                </a:solidFill>
                <a:highlight>
                  <a:srgbClr val="FFFFFF"/>
                </a:highlight>
              </a:rPr>
              <a:t> rather than writing a program.</a:t>
            </a:r>
            <a:endParaRPr sz="1600">
              <a:solidFill>
                <a:srgbClr val="0F1114"/>
              </a:solidFill>
              <a:highlight>
                <a:srgbClr val="FFFFFF"/>
              </a:highlight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Char char="●"/>
            </a:pPr>
            <a:r>
              <a:rPr lang="en-US" sz="1600">
                <a:solidFill>
                  <a:srgbClr val="0F1114"/>
                </a:solidFill>
                <a:highlight>
                  <a:srgbClr val="FFFFFF"/>
                </a:highlight>
              </a:rPr>
              <a:t>Maintaining a clear hierarchy of components simplifies debugging and enhances resource efficiency.</a:t>
            </a:r>
            <a:endParaRPr sz="1600"/>
          </a:p>
        </p:txBody>
      </p:sp>
      <p:sp>
        <p:nvSpPr>
          <p:cNvPr id="898" name="Google Shape;898;g3c6e03a51df_0_122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General FPGA Programming Advices</a:t>
            </a:r>
            <a:endParaRPr/>
          </a:p>
        </p:txBody>
      </p:sp>
      <p:sp>
        <p:nvSpPr>
          <p:cNvPr id="899" name="Google Shape;899;g3c6e03a51df_0_122"/>
          <p:cNvSpPr txBox="1"/>
          <p:nvPr>
            <p:ph idx="2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Take away message</a:t>
            </a:r>
            <a:endParaRPr/>
          </a:p>
        </p:txBody>
      </p:sp>
      <p:sp>
        <p:nvSpPr>
          <p:cNvPr id="900" name="Google Shape;900;g3c6e03a51df_0_122"/>
          <p:cNvSpPr txBox="1"/>
          <p:nvPr/>
        </p:nvSpPr>
        <p:spPr>
          <a:xfrm>
            <a:off x="0" y="2048925"/>
            <a:ext cx="121935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2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Design Validation </a:t>
            </a:r>
            <a:endParaRPr b="1" i="0" sz="1600" u="none" cap="none" strike="noStrike">
              <a:solidFill>
                <a:schemeClr val="dk2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AutoNum type="arabicPeriod"/>
            </a:pPr>
            <a:r>
              <a:rPr lang="en-US" sz="1600">
                <a:solidFill>
                  <a:srgbClr val="0F1114"/>
                </a:solidFill>
                <a:highlight>
                  <a:srgbClr val="FFFFFF"/>
                </a:highlight>
              </a:rPr>
              <a:t>s</a:t>
            </a:r>
            <a:r>
              <a:rPr b="0" i="0" lang="en-US" sz="16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imulate the operation of the developed device in simulator before loading the bitstream into FPGA.</a:t>
            </a:r>
            <a:endParaRPr sz="1600">
              <a:solidFill>
                <a:srgbClr val="0F1114"/>
              </a:solidFill>
              <a:highlight>
                <a:srgbClr val="FFFFFF"/>
              </a:highlight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AutoNum type="arabicPeriod"/>
            </a:pPr>
            <a:r>
              <a:rPr b="0" i="0" lang="en-US" sz="1600" u="none" cap="none" strike="noStrike">
                <a:solidFill>
                  <a:srgbClr val="0F1114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Verify your critical signals with ILA: </a:t>
            </a:r>
            <a:endParaRPr b="0" i="0" sz="1600" u="none" cap="none" strike="noStrike">
              <a:solidFill>
                <a:srgbClr val="0F1114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Font typeface="Arial"/>
              <a:buChar char="○"/>
            </a:pPr>
            <a:r>
              <a:rPr b="0" i="0" lang="en-US" sz="1600" u="none" cap="none" strike="noStrike">
                <a:solidFill>
                  <a:srgbClr val="0F1114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Probe the raw combinational net.</a:t>
            </a:r>
            <a:endParaRPr b="0" i="0" sz="1600" u="none" cap="none" strike="noStrike">
              <a:solidFill>
                <a:srgbClr val="0F1114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Font typeface="Arial"/>
              <a:buChar char="○"/>
            </a:pPr>
            <a:r>
              <a:rPr b="0" i="0" lang="en-US" sz="1600" u="none" cap="none" strike="noStrike">
                <a:solidFill>
                  <a:srgbClr val="0F1114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Probe the registered output.</a:t>
            </a:r>
            <a:endParaRPr b="0" i="0" sz="1600" u="none" cap="none" strike="noStrike">
              <a:solidFill>
                <a:srgbClr val="0F1114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Font typeface="Arial"/>
              <a:buChar char="○"/>
            </a:pPr>
            <a:r>
              <a:rPr b="0" i="0" lang="en-US" sz="1600" u="none" cap="none" strike="noStrike">
                <a:solidFill>
                  <a:srgbClr val="0F1114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Confirm no spikes appear after the register.</a:t>
            </a:r>
            <a:endParaRPr b="0" i="0" sz="1600" u="none" cap="none" strike="noStrike">
              <a:solidFill>
                <a:srgbClr val="0F111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1" name="Google Shape;901;g3c6e03a51df_0_122"/>
          <p:cNvPicPr preferRelativeResize="0"/>
          <p:nvPr/>
        </p:nvPicPr>
        <p:blipFill rotWithShape="1">
          <a:blip r:embed="rId3">
            <a:alphaModFix/>
          </a:blip>
          <a:srcRect b="0" l="16433" r="13578" t="52462"/>
          <a:stretch/>
        </p:blipFill>
        <p:spPr>
          <a:xfrm>
            <a:off x="7622250" y="2732075"/>
            <a:ext cx="4149227" cy="21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902" name="Google Shape;902;g3c6e03a51df_0_122"/>
          <p:cNvSpPr txBox="1"/>
          <p:nvPr>
            <p:ph idx="12" type="sldNum"/>
          </p:nvPr>
        </p:nvSpPr>
        <p:spPr>
          <a:xfrm>
            <a:off x="336000" y="6373850"/>
            <a:ext cx="4320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b="1" lang="en-US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3" name="Google Shape;903;g3c6e03a51df_0_122"/>
          <p:cNvSpPr txBox="1"/>
          <p:nvPr/>
        </p:nvSpPr>
        <p:spPr>
          <a:xfrm>
            <a:off x="0" y="4290725"/>
            <a:ext cx="11436600" cy="16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2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Resource Management</a:t>
            </a:r>
            <a:endParaRPr b="1" i="0" sz="1600" u="none" cap="none" strike="noStrike">
              <a:solidFill>
                <a:schemeClr val="dk2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F1114"/>
              </a:buClr>
              <a:buSzPts val="1600"/>
              <a:buFont typeface="Arial"/>
              <a:buAutoNum type="arabicPeriod"/>
            </a:pPr>
            <a:r>
              <a:rPr b="0" i="0" lang="en-US" sz="1600" u="none" cap="none" strike="noStrike">
                <a:solidFill>
                  <a:srgbClr val="0F1114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In general, it is better to use </a:t>
            </a:r>
            <a:r>
              <a:rPr b="1" i="0" lang="en-US" sz="1600" u="none" cap="none" strike="noStrike">
                <a:solidFill>
                  <a:srgbClr val="0F1114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signals</a:t>
            </a:r>
            <a:r>
              <a:rPr b="0" i="0" lang="en-US" sz="1600" u="none" cap="none" strike="noStrike">
                <a:solidFill>
                  <a:srgbClr val="0F1114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, rather than </a:t>
            </a:r>
            <a:r>
              <a:rPr b="1" i="0" lang="en-US" sz="1600" u="none" cap="none" strike="noStrike">
                <a:solidFill>
                  <a:srgbClr val="0F1114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variables</a:t>
            </a:r>
            <a:r>
              <a:rPr b="0" i="0" lang="en-US" sz="1600" u="none" cap="none" strike="noStrike">
                <a:solidFill>
                  <a:srgbClr val="0F1114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. </a:t>
            </a:r>
            <a:endParaRPr b="0" i="0" sz="1600" u="none" cap="none" strike="noStrike">
              <a:solidFill>
                <a:srgbClr val="0F1114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Font typeface="Arial"/>
              <a:buAutoNum type="arabicPeriod"/>
            </a:pPr>
            <a:r>
              <a:rPr b="0" i="0" lang="en-US" sz="1600" u="none" cap="none" strike="noStrike">
                <a:solidFill>
                  <a:srgbClr val="0F1114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This will provide more predictable synthesis results. Operations with variables are done with 0-delay, immediately. It is sometimes not so easy to predict, which logic scheme would be created from variables.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g3c6e03a51df_0_133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General FPGA Programming Advices</a:t>
            </a:r>
            <a:endParaRPr>
              <a:solidFill>
                <a:srgbClr val="0F1114"/>
              </a:solidFill>
              <a:highlight>
                <a:srgbClr val="FFFFFF"/>
              </a:highlight>
            </a:endParaRPr>
          </a:p>
        </p:txBody>
      </p:sp>
      <p:sp>
        <p:nvSpPr>
          <p:cNvPr id="910" name="Google Shape;910;g3c6e03a51df_0_133"/>
          <p:cNvSpPr txBox="1"/>
          <p:nvPr>
            <p:ph idx="2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Take away message</a:t>
            </a:r>
            <a:endParaRPr/>
          </a:p>
        </p:txBody>
      </p:sp>
      <p:sp>
        <p:nvSpPr>
          <p:cNvPr id="911" name="Google Shape;911;g3c6e03a51df_0_133"/>
          <p:cNvSpPr txBox="1"/>
          <p:nvPr/>
        </p:nvSpPr>
        <p:spPr>
          <a:xfrm>
            <a:off x="144463" y="927287"/>
            <a:ext cx="11621400" cy="23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Font typeface="Arial"/>
              <a:buAutoNum type="arabicPeriod"/>
            </a:pPr>
            <a:r>
              <a:rPr b="0" i="0" lang="en-US" sz="16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Pay attention to the completeness of the analyzed conditions when implementing combinational blocks with conditional statements (if, case). Otherwise, latches will be generated.</a:t>
            </a:r>
            <a:endParaRPr b="0" i="0" sz="1600" u="none" cap="none" strike="noStrike">
              <a:solidFill>
                <a:srgbClr val="0F111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F111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2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Reset Signals </a:t>
            </a:r>
            <a:endParaRPr b="0" i="0" sz="1600" u="none" cap="none" strike="noStrike">
              <a:solidFill>
                <a:srgbClr val="0F111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F1114"/>
              </a:buClr>
              <a:buSzPts val="1600"/>
              <a:buFont typeface="Arial"/>
              <a:buAutoNum type="arabicPeriod"/>
            </a:pPr>
            <a:r>
              <a:rPr b="0" i="0" lang="en-US" sz="16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Avoid global reset, set, and data enable signals. Otherwise, routing resources overusage happen.</a:t>
            </a:r>
            <a:endParaRPr b="0" i="0" sz="1600" u="none" cap="none" strike="noStrike">
              <a:solidFill>
                <a:srgbClr val="0F111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AutoNum type="arabicPeriod"/>
            </a:pPr>
            <a:r>
              <a:rPr b="0" i="0" lang="en-US" sz="16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Not all FPGA resources have a built-in reset signal (e.g. </a:t>
            </a:r>
            <a:r>
              <a:rPr b="0" i="0" lang="en-US" sz="1600" u="sng" cap="none" strike="noStrike">
                <a:solidFill>
                  <a:schemeClr val="hlink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3"/>
              </a:rPr>
              <a:t>SLICEM</a:t>
            </a:r>
            <a:r>
              <a:rPr b="0" i="0" lang="en-US" sz="16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(Slice Memory) in Xilinx FPGAs). </a:t>
            </a:r>
            <a:endParaRPr b="0" i="0" sz="1600" u="none" cap="none" strike="noStrike">
              <a:solidFill>
                <a:srgbClr val="0F111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AutoNum type="alphaLcPeriod"/>
            </a:pPr>
            <a:r>
              <a:rPr b="0" i="0" lang="en-US" sz="16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Using a reset signal with a logic that uses  </a:t>
            </a:r>
            <a:r>
              <a:rPr b="0" i="0" lang="en-US" sz="1600" u="sng" cap="none" strike="noStrike">
                <a:solidFill>
                  <a:schemeClr val="hlink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  <a:hlinkClick r:id="rId4"/>
              </a:rPr>
              <a:t>SLICEM</a:t>
            </a:r>
            <a:r>
              <a:rPr b="0" i="0" lang="en-US" sz="16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(e.g. shift register )  will significantly increase the required FPGA resources</a:t>
            </a:r>
            <a:endParaRPr b="0" i="0" sz="1600" u="none" cap="none" strike="noStrike">
              <a:solidFill>
                <a:srgbClr val="0F111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2" name="Google Shape;912;g3c6e03a51df_0_133"/>
          <p:cNvSpPr txBox="1"/>
          <p:nvPr>
            <p:ph idx="12" type="sldNum"/>
          </p:nvPr>
        </p:nvSpPr>
        <p:spPr>
          <a:xfrm>
            <a:off x="336000" y="6373850"/>
            <a:ext cx="4320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b="1" lang="en-US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3" name="Google Shape;913;g3c6e03a51df_0_133"/>
          <p:cNvSpPr txBox="1"/>
          <p:nvPr/>
        </p:nvSpPr>
        <p:spPr>
          <a:xfrm>
            <a:off x="144463" y="3461338"/>
            <a:ext cx="12066000" cy="26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Clock Signal Management</a:t>
            </a:r>
            <a:endParaRPr b="1" i="0" sz="1600" u="none" cap="none" strike="noStrike">
              <a:solidFill>
                <a:schemeClr val="dk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F1114"/>
              </a:buClr>
              <a:buSzPts val="1600"/>
              <a:buFont typeface="Arial"/>
              <a:buAutoNum type="arabicPeriod"/>
            </a:pPr>
            <a:r>
              <a:rPr b="0" i="0" lang="en-US" sz="16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Each component should have a single clock signal, </a:t>
            </a:r>
            <a:endParaRPr b="0" i="0" sz="1600" u="none" cap="none" strike="noStrike">
              <a:solidFill>
                <a:srgbClr val="0F111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lphaLcPeriod"/>
            </a:pPr>
            <a:r>
              <a:rPr b="0" i="0" lang="en-US" sz="16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Avoid the generation of new clocks from the main clock frequency divider on the counter.</a:t>
            </a:r>
            <a:endParaRPr b="0" i="0" sz="1600" u="none" cap="none" strike="noStrike">
              <a:solidFill>
                <a:srgbClr val="0F111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lphaLcPeriod"/>
            </a:pPr>
            <a:r>
              <a:rPr b="0" i="0" lang="en-US" sz="16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Use built-in FPGA resources to create a new clock signal from the main one (for Xilinx, these are DCMs and PLLs).</a:t>
            </a:r>
            <a:endParaRPr b="0" i="0" sz="1600" u="none" cap="none" strike="noStrike">
              <a:solidFill>
                <a:srgbClr val="0F111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Font typeface="Arial"/>
              <a:buAutoNum type="arabicPeriod"/>
            </a:pPr>
            <a:r>
              <a:rPr b="0" i="0" lang="en-US" sz="16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Clock signals should directly connect to flip-flops, bypassing combinational logic for proper timing.</a:t>
            </a:r>
            <a:endParaRPr b="0" i="0" sz="1600" u="none" cap="none" strike="noStrike">
              <a:solidFill>
                <a:srgbClr val="0F111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Font typeface="Arial"/>
              <a:buAutoNum type="arabicPeriod"/>
            </a:pPr>
            <a:r>
              <a:rPr b="0" i="0" lang="en-US" sz="16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In complex digital devices it is important that the states of all sequential cells change simultaneously with a certain period. To solve this problem, it is necessary to select a special synchronization signal and provide bistable cells </a:t>
            </a:r>
            <a:endParaRPr b="0" i="0" sz="1600" u="none" cap="none" strike="noStrike">
              <a:solidFill>
                <a:srgbClr val="0F111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8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g393f0b76698_0_31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General FPGA Programming Advices</a:t>
            </a:r>
            <a:endParaRPr/>
          </a:p>
        </p:txBody>
      </p:sp>
      <p:sp>
        <p:nvSpPr>
          <p:cNvPr id="920" name="Google Shape;920;g393f0b76698_0_31"/>
          <p:cNvSpPr txBox="1"/>
          <p:nvPr>
            <p:ph idx="2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Take away message</a:t>
            </a:r>
            <a:endParaRPr/>
          </a:p>
        </p:txBody>
      </p:sp>
      <p:sp>
        <p:nvSpPr>
          <p:cNvPr id="921" name="Google Shape;921;g393f0b76698_0_31"/>
          <p:cNvSpPr txBox="1"/>
          <p:nvPr/>
        </p:nvSpPr>
        <p:spPr>
          <a:xfrm>
            <a:off x="65950" y="759912"/>
            <a:ext cx="11961900" cy="56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600" u="none" cap="none" strike="noStrike">
                <a:solidFill>
                  <a:schemeClr val="dk2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Overcoming of signal races</a:t>
            </a:r>
            <a:endParaRPr b="1" i="0" sz="1600" u="none" cap="none" strike="noStrike">
              <a:solidFill>
                <a:schemeClr val="dk2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b="0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Never rely on pure combinational logic for timing‑critical paths.</a:t>
            </a:r>
            <a:endParaRPr b="0" i="0" sz="1600" u="none" cap="none" strike="noStrik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b="0" i="0" lang="en-US" sz="1600" u="none" cap="none" strike="noStrike">
                <a:solidFill>
                  <a:srgbClr val="4E4E4E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Use </a:t>
            </a:r>
            <a:r>
              <a:rPr b="0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registered (synchronous) logic</a:t>
            </a:r>
            <a:r>
              <a:rPr b="0" i="0" lang="en-US" sz="1600" u="none" cap="none" strike="noStrike">
                <a:solidFill>
                  <a:srgbClr val="4E4E4E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wherever possible,</a:t>
            </a:r>
            <a:endParaRPr sz="1600">
              <a:solidFill>
                <a:srgbClr val="4E4E4E"/>
              </a:solidFill>
              <a:highlight>
                <a:schemeClr val="lt1"/>
              </a:highlight>
            </a:endParaRPr>
          </a:p>
          <a:p>
            <a: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lphaLcPeriod"/>
            </a:pPr>
            <a:r>
              <a:rPr b="0" i="0" lang="en-US" sz="1600" u="none" cap="none" strike="noStrike">
                <a:solidFill>
                  <a:srgbClr val="4E4E4E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i.e. place a flip‑flop after each combinational block that drives downstream logic. </a:t>
            </a:r>
            <a:endParaRPr sz="1600">
              <a:solidFill>
                <a:srgbClr val="4E4E4E"/>
              </a:solidFill>
              <a:highlight>
                <a:schemeClr val="lt1"/>
              </a:highlight>
            </a:endParaRPr>
          </a:p>
          <a:p>
            <a: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lphaLcPeriod"/>
            </a:pPr>
            <a:r>
              <a:rPr b="0" i="0" lang="en-US" sz="1600" u="none" cap="none" strike="noStrike">
                <a:solidFill>
                  <a:srgbClr val="4E4E4E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The flip‑flop </a:t>
            </a:r>
            <a:r>
              <a:rPr b="0" i="0" lang="en-US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filters out glitches</a:t>
            </a:r>
            <a:r>
              <a:rPr b="0" i="0" lang="en-US" sz="1600" u="none" cap="none" strike="noStrike">
                <a:solidFill>
                  <a:srgbClr val="4E4E4E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because it only samples the signal on a clock edge.</a:t>
            </a:r>
            <a:endParaRPr b="0" i="0" sz="1600" u="none" cap="none" strike="noStrike">
              <a:solidFill>
                <a:srgbClr val="4E4E4E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E4E4E"/>
              </a:solidFill>
              <a:highlight>
                <a:schemeClr val="lt1"/>
              </a:highlight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b="0" i="0" lang="en-US" sz="1600" u="none" cap="none" strike="noStrike">
                <a:solidFill>
                  <a:srgbClr val="0F1114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Maintain synchronization between logic elements. </a:t>
            </a:r>
            <a:endParaRPr sz="1600">
              <a:solidFill>
                <a:srgbClr val="0F1114"/>
              </a:solidFill>
              <a:highlight>
                <a:schemeClr val="lt1"/>
              </a:highlight>
            </a:endParaRPr>
          </a:p>
          <a:p>
            <a: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lphaLcPeriod"/>
            </a:pPr>
            <a:r>
              <a:rPr b="0" i="0" lang="en-US" sz="1600" u="none" cap="none" strike="noStrike">
                <a:solidFill>
                  <a:srgbClr val="0F1114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Logic elements update is allowed only at special  clocking signal edges </a:t>
            </a:r>
            <a:r>
              <a:rPr b="1" i="0" lang="en-US" sz="1600" u="none" cap="none" strike="noStrike">
                <a:solidFill>
                  <a:srgbClr val="0F1114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(rising, falling or both)</a:t>
            </a:r>
            <a:r>
              <a:rPr b="0" i="0" lang="en-US" sz="1600" u="none" cap="none" strike="noStrike">
                <a:solidFill>
                  <a:srgbClr val="0F1114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. </a:t>
            </a:r>
            <a:endParaRPr sz="1600">
              <a:solidFill>
                <a:srgbClr val="0F1114"/>
              </a:solidFill>
              <a:highlight>
                <a:schemeClr val="lt1"/>
              </a:highlight>
            </a:endParaRPr>
          </a:p>
          <a:p>
            <a: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lphaLcPeriod"/>
            </a:pPr>
            <a:r>
              <a:rPr b="0" i="0" lang="en-US" sz="1600" u="none" cap="none" strike="noStrike">
                <a:solidFill>
                  <a:srgbClr val="0F1114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The combinational device switching must take place</a:t>
            </a:r>
            <a:r>
              <a:rPr b="1" i="0" lang="en-US" sz="1600" u="none" cap="none" strike="noStrike">
                <a:solidFill>
                  <a:srgbClr val="0F1114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in less time than clock period</a:t>
            </a:r>
            <a:r>
              <a:rPr b="0" i="0" lang="en-US" sz="1600" u="none" cap="none" strike="noStrike">
                <a:solidFill>
                  <a:srgbClr val="0F1114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600" u="none" cap="none" strike="noStrike">
              <a:solidFill>
                <a:srgbClr val="0F1114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F1114"/>
              </a:solidFill>
              <a:highlight>
                <a:schemeClr val="lt1"/>
              </a:highlight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b="0" i="0" lang="en-US" sz="1600" u="none" cap="none" strike="noStrike">
                <a:solidFill>
                  <a:srgbClr val="0F1114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ALWAYS </a:t>
            </a:r>
            <a:r>
              <a:rPr b="1" i="0" lang="en-US" sz="1600" u="none" cap="none" strike="noStrike">
                <a:solidFill>
                  <a:srgbClr val="0F1114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REGISTER</a:t>
            </a:r>
            <a:r>
              <a:rPr b="0" i="0" lang="en-US" sz="1600" u="none" cap="none" strike="noStrike">
                <a:solidFill>
                  <a:srgbClr val="0F1114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the output of any multi‑input combinational block 	 </a:t>
            </a:r>
            <a:r>
              <a:rPr b="0" i="0" lang="en-US" sz="1600" u="none" cap="none" strike="noStrike">
                <a:solidFill>
                  <a:srgbClr val="EB5757"/>
                </a:solidFill>
                <a:highlight>
                  <a:schemeClr val="accent3"/>
                </a:highlight>
                <a:latin typeface="Arial"/>
                <a:ea typeface="Arial"/>
                <a:cs typeface="Arial"/>
                <a:sym typeface="Arial"/>
              </a:rPr>
              <a:t>y_reg &lt;= comb_logic</a:t>
            </a:r>
            <a:r>
              <a:rPr b="0" i="0" lang="en-US" sz="1600" u="none" cap="none" strike="noStrike">
                <a:solidFill>
                  <a:srgbClr val="0F1114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;</a:t>
            </a:r>
            <a:endParaRPr b="0" i="0" sz="1600" u="none" cap="none" strike="noStrike">
              <a:solidFill>
                <a:srgbClr val="0F1114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F1114"/>
              </a:solidFill>
              <a:highlight>
                <a:schemeClr val="lt1"/>
              </a:highlight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b="0" i="0" lang="en-US" sz="1600" u="none" cap="none" strike="noStrike">
                <a:solidFill>
                  <a:srgbClr val="171717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Factoring reduces the number of parallel product terms</a:t>
            </a:r>
            <a:endParaRPr b="0" i="0" sz="1600" u="none" cap="none" strike="noStrike">
              <a:solidFill>
                <a:srgbClr val="171717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457200" lvl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EB5757"/>
                </a:solidFill>
                <a:highlight>
                  <a:srgbClr val="ECECEC"/>
                </a:highlight>
                <a:latin typeface="Arial"/>
                <a:ea typeface="Arial"/>
                <a:cs typeface="Arial"/>
                <a:sym typeface="Arial"/>
              </a:rPr>
              <a:t>yy &lt;= a and (b or c);</a:t>
            </a:r>
            <a:r>
              <a:rPr b="0" i="0" lang="en-US" sz="1600" u="none" cap="none" strike="noStrike">
                <a:solidFill>
                  <a:srgbClr val="EB5757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b="0" i="0" lang="en-US" sz="1600" u="none" cap="none" strike="noStrike">
                <a:solidFill>
                  <a:srgbClr val="171717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s </a:t>
            </a:r>
            <a:r>
              <a:rPr lang="en-US" sz="1600">
                <a:solidFill>
                  <a:srgbClr val="171717"/>
                </a:solidFill>
                <a:highlight>
                  <a:schemeClr val="lt1"/>
                </a:highlight>
              </a:rPr>
              <a:t>FINE</a:t>
            </a:r>
            <a:r>
              <a:rPr b="0" i="0" lang="en-US" sz="1600" u="none" cap="none" strike="noStrike">
                <a:solidFill>
                  <a:srgbClr val="171717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, 			</a:t>
            </a:r>
            <a:r>
              <a:rPr b="0" i="0" lang="en-US" sz="1600" u="none" cap="none" strike="noStrike">
                <a:solidFill>
                  <a:srgbClr val="EB5757"/>
                </a:solidFill>
                <a:highlight>
                  <a:srgbClr val="ECECEC"/>
                </a:highlight>
                <a:latin typeface="Arial"/>
                <a:ea typeface="Arial"/>
                <a:cs typeface="Arial"/>
                <a:sym typeface="Arial"/>
              </a:rPr>
              <a:t>y &lt;= (a and b) or (a and c);</a:t>
            </a:r>
            <a:r>
              <a:rPr b="0" i="0" lang="en-US" sz="1600" u="none" cap="none" strike="noStrike">
                <a:solidFill>
                  <a:srgbClr val="171717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is BA</a:t>
            </a:r>
            <a:r>
              <a:rPr b="0" i="0" lang="en-US" sz="1600" u="none" cap="none" strike="noStrike">
                <a:solidFill>
                  <a:srgbClr val="171717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D</a:t>
            </a:r>
            <a:endParaRPr b="0" i="0" sz="1600" u="none" cap="none" strike="noStrike">
              <a:solidFill>
                <a:srgbClr val="171717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457200" lvl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171717"/>
              </a:solidFill>
              <a:highlight>
                <a:schemeClr val="lt1"/>
              </a:highlight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b="0" i="0" lang="en-US" sz="1600" u="none" cap="none" strike="noStrike">
                <a:solidFill>
                  <a:srgbClr val="0F1114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The FPGA IDEs usually contain the IP-cores repository (Vivado IP repository).</a:t>
            </a:r>
            <a:endParaRPr sz="1600">
              <a:solidFill>
                <a:srgbClr val="0F1114"/>
              </a:solidFill>
              <a:highlight>
                <a:schemeClr val="lt1"/>
              </a:highlight>
            </a:endParaRPr>
          </a:p>
          <a:p>
            <a: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lphaLcPeriod"/>
            </a:pPr>
            <a:r>
              <a:rPr b="0" i="0" lang="en-US" sz="1600" u="none" cap="none" strike="noStrike">
                <a:solidFill>
                  <a:srgbClr val="0F1114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IP-cores are strictly tested and checked for resources and performance, use them</a:t>
            </a:r>
            <a:endParaRPr b="0" i="0" sz="1600" u="none" cap="none" strike="noStrike">
              <a:solidFill>
                <a:srgbClr val="0F1114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F1114"/>
              </a:solidFill>
              <a:highlight>
                <a:schemeClr val="lt1"/>
              </a:highlight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b="0" i="0" lang="en-US" sz="1600" u="none" cap="none" strike="noStrike">
                <a:solidFill>
                  <a:srgbClr val="0F1114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BALANCE the arrival times of inputs that change together.</a:t>
            </a:r>
            <a:endParaRPr sz="1600">
              <a:solidFill>
                <a:srgbClr val="0F1114"/>
              </a:solidFill>
              <a:highlight>
                <a:schemeClr val="lt1"/>
              </a:highlight>
            </a:endParaRPr>
          </a:p>
          <a:p>
            <a: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lphaLcPeriod"/>
            </a:pPr>
            <a:r>
              <a:rPr b="0" i="0" lang="en-US" sz="1600" u="none" cap="none" strike="noStrike">
                <a:solidFill>
                  <a:srgbClr val="0F1114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Use BUFH / BUFIO for clock‑tree like distribution.</a:t>
            </a:r>
            <a:endParaRPr sz="1600">
              <a:solidFill>
                <a:srgbClr val="0F1114"/>
              </a:solidFill>
              <a:highlight>
                <a:schemeClr val="lt1"/>
              </a:highlight>
            </a:endParaRPr>
          </a:p>
          <a:p>
            <a: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lphaLcPeriod"/>
            </a:pPr>
            <a:r>
              <a:rPr b="0" i="0" lang="en-US" sz="1600" u="none" cap="none" strike="noStrike">
                <a:solidFill>
                  <a:srgbClr val="0F1114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Add a small buffer (BUFH) on the faster path if needed</a:t>
            </a:r>
            <a:endParaRPr b="0" i="0" sz="1600" u="none" cap="none" strike="noStrike">
              <a:solidFill>
                <a:srgbClr val="0F1114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2" name="Google Shape;922;g393f0b76698_0_31"/>
          <p:cNvSpPr txBox="1"/>
          <p:nvPr>
            <p:ph idx="12" type="sldNum"/>
          </p:nvPr>
        </p:nvSpPr>
        <p:spPr>
          <a:xfrm>
            <a:off x="336000" y="6373850"/>
            <a:ext cx="4320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b="1" lang="en-US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23" name="Google Shape;923;g393f0b76698_0_31"/>
          <p:cNvGrpSpPr/>
          <p:nvPr/>
        </p:nvGrpSpPr>
        <p:grpSpPr>
          <a:xfrm>
            <a:off x="9271607" y="4169024"/>
            <a:ext cx="537101" cy="537101"/>
            <a:chOff x="737668" y="4333423"/>
            <a:chExt cx="1817600" cy="1817600"/>
          </a:xfrm>
        </p:grpSpPr>
        <p:sp>
          <p:nvSpPr>
            <p:cNvPr id="924" name="Google Shape;924;g393f0b76698_0_31"/>
            <p:cNvSpPr/>
            <p:nvPr/>
          </p:nvSpPr>
          <p:spPr>
            <a:xfrm>
              <a:off x="768000" y="4465075"/>
              <a:ext cx="1759800" cy="1600200"/>
            </a:xfrm>
            <a:prstGeom prst="ellipse">
              <a:avLst/>
            </a:prstGeom>
            <a:solidFill>
              <a:srgbClr val="F4CCCC"/>
            </a:solidFill>
            <a:ln>
              <a:noFill/>
            </a:ln>
          </p:spPr>
          <p:txBody>
            <a:bodyPr anchorCtr="0" anchor="ctr" bIns="27000" lIns="27000" spcFirstLastPara="1" rIns="2700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13"/>
                <a:buFont typeface="Arial"/>
                <a:buNone/>
              </a:pPr>
              <a:r>
                <a:t/>
              </a:r>
              <a:endParaRPr b="0" i="0" sz="413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25" name="Google Shape;925;g393f0b76698_0_31" title="disappointed.png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37668" y="4333423"/>
              <a:ext cx="1817600" cy="18176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0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g3d27808acca_0_174"/>
          <p:cNvSpPr txBox="1"/>
          <p:nvPr>
            <p:ph idx="12" type="sldNum"/>
          </p:nvPr>
        </p:nvSpPr>
        <p:spPr>
          <a:xfrm>
            <a:off x="288038" y="6329806"/>
            <a:ext cx="4353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32" name="Google Shape;932;g3d27808acca_0_174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General FPGA Programming Advices</a:t>
            </a:r>
            <a:endParaRPr/>
          </a:p>
        </p:txBody>
      </p:sp>
      <p:sp>
        <p:nvSpPr>
          <p:cNvPr id="933" name="Google Shape;933;g3d27808acca_0_174"/>
          <p:cNvSpPr txBox="1"/>
          <p:nvPr>
            <p:ph idx="2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FPGA Selection Decision</a:t>
            </a:r>
            <a:endParaRPr/>
          </a:p>
        </p:txBody>
      </p:sp>
      <p:pic>
        <p:nvPicPr>
          <p:cNvPr id="934" name="Google Shape;934;g3d27808acca_0_1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3338" y="1011016"/>
            <a:ext cx="10172700" cy="2819400"/>
          </a:xfrm>
          <a:prstGeom prst="rect">
            <a:avLst/>
          </a:prstGeom>
          <a:noFill/>
          <a:ln>
            <a:noFill/>
          </a:ln>
        </p:spPr>
      </p:pic>
      <p:sp>
        <p:nvSpPr>
          <p:cNvPr id="935" name="Google Shape;935;g3d27808acca_0_174"/>
          <p:cNvSpPr txBox="1"/>
          <p:nvPr/>
        </p:nvSpPr>
        <p:spPr>
          <a:xfrm>
            <a:off x="3032325" y="4861125"/>
            <a:ext cx="8545800" cy="6156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 As a general heuristic for FPGA design, it is recommended to select a device where your initial design utilizes no more than 70% of the available resources”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6" name="Google Shape;936;g3d27808acca_0_1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3450" y="4180823"/>
            <a:ext cx="1673400" cy="1531200"/>
          </a:xfrm>
          <a:prstGeom prst="roundRect">
            <a:avLst>
              <a:gd fmla="val 23520" name="adj"/>
            </a:avLst>
          </a:prstGeom>
          <a:noFill/>
          <a:ln>
            <a:noFill/>
          </a:ln>
        </p:spPr>
      </p:pic>
      <p:sp>
        <p:nvSpPr>
          <p:cNvPr id="937" name="Google Shape;937;g3d27808acca_0_174"/>
          <p:cNvSpPr txBox="1"/>
          <p:nvPr/>
        </p:nvSpPr>
        <p:spPr>
          <a:xfrm>
            <a:off x="3065950" y="43908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Rule of Thumb:</a:t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" name="Google Shape;942;g3d27fba33c5_0_0"/>
          <p:cNvPicPr preferRelativeResize="0"/>
          <p:nvPr/>
        </p:nvPicPr>
        <p:blipFill rotWithShape="1">
          <a:blip r:embed="rId3">
            <a:alphaModFix/>
          </a:blip>
          <a:srcRect b="0" l="90704" r="0" t="24294"/>
          <a:stretch/>
        </p:blipFill>
        <p:spPr>
          <a:xfrm>
            <a:off x="275" y="0"/>
            <a:ext cx="12193574" cy="3279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3" name="Google Shape;943;g3d27fba33c5_0_0" title="KIT-Bildwelt_Allgemein_Punkte_green_breit_Vorlage (1)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279075"/>
            <a:ext cx="12193574" cy="357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4" name="Google Shape;944;g3d27fba33c5_0_0"/>
          <p:cNvPicPr preferRelativeResize="0"/>
          <p:nvPr/>
        </p:nvPicPr>
        <p:blipFill rotWithShape="1">
          <a:blip r:embed="rId3">
            <a:alphaModFix/>
          </a:blip>
          <a:srcRect b="0" l="90704" r="0" t="24294"/>
          <a:stretch/>
        </p:blipFill>
        <p:spPr>
          <a:xfrm rot="5400000">
            <a:off x="6532816" y="-342180"/>
            <a:ext cx="210849" cy="89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5" name="Google Shape;945;g3d27fba33c5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561300" y="93450"/>
            <a:ext cx="1515450" cy="6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946" name="Google Shape;946;g3d27fba33c5_0_0"/>
          <p:cNvSpPr/>
          <p:nvPr/>
        </p:nvSpPr>
        <p:spPr>
          <a:xfrm>
            <a:off x="0" y="2879775"/>
            <a:ext cx="5512200" cy="39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7" name="Google Shape;947;g3d27fba33c5_0_0"/>
          <p:cNvSpPr/>
          <p:nvPr/>
        </p:nvSpPr>
        <p:spPr>
          <a:xfrm>
            <a:off x="6681662" y="3279075"/>
            <a:ext cx="5512200" cy="39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8" name="Google Shape;948;g3d27fba33c5_0_0"/>
          <p:cNvSpPr/>
          <p:nvPr/>
        </p:nvSpPr>
        <p:spPr>
          <a:xfrm>
            <a:off x="4470725" y="2164275"/>
            <a:ext cx="2769300" cy="2526300"/>
          </a:xfrm>
          <a:prstGeom prst="ellipse">
            <a:avLst/>
          </a:prstGeom>
          <a:solidFill>
            <a:schemeClr val="dk2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Bowlby One SC"/>
                <a:ea typeface="Bowlby One SC"/>
                <a:cs typeface="Bowlby One SC"/>
                <a:sym typeface="Bowlby One SC"/>
              </a:rPr>
              <a:t>Thank </a:t>
            </a:r>
            <a:endParaRPr sz="3600">
              <a:solidFill>
                <a:schemeClr val="lt1"/>
              </a:solidFill>
              <a:latin typeface="Bowlby One SC"/>
              <a:ea typeface="Bowlby One SC"/>
              <a:cs typeface="Bowlby One SC"/>
              <a:sym typeface="Bowlby One S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Bowlby One SC"/>
                <a:ea typeface="Bowlby One SC"/>
                <a:cs typeface="Bowlby One SC"/>
                <a:sym typeface="Bowlby One SC"/>
              </a:rPr>
              <a:t>You</a:t>
            </a:r>
            <a:endParaRPr sz="3600">
              <a:solidFill>
                <a:schemeClr val="lt1"/>
              </a:solidFill>
              <a:latin typeface="Bowlby One SC"/>
              <a:ea typeface="Bowlby One SC"/>
              <a:cs typeface="Bowlby One SC"/>
              <a:sym typeface="Bowlby One SC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2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3" name="Google Shape;953;g3c6e03a51df_0_24"/>
          <p:cNvPicPr preferRelativeResize="0"/>
          <p:nvPr/>
        </p:nvPicPr>
        <p:blipFill rotWithShape="1">
          <a:blip r:embed="rId3">
            <a:alphaModFix/>
          </a:blip>
          <a:srcRect b="0" l="90704" r="0" t="24294"/>
          <a:stretch/>
        </p:blipFill>
        <p:spPr>
          <a:xfrm>
            <a:off x="275" y="0"/>
            <a:ext cx="12193574" cy="3279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4" name="Google Shape;954;g3c6e03a51df_0_24" title="KIT-Bildwelt_Allgemein_Punkte_green_breit_Vorlage (1)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279075"/>
            <a:ext cx="12193574" cy="3578925"/>
          </a:xfrm>
          <a:prstGeom prst="rect">
            <a:avLst/>
          </a:prstGeom>
          <a:noFill/>
          <a:ln>
            <a:noFill/>
          </a:ln>
        </p:spPr>
      </p:pic>
      <p:sp>
        <p:nvSpPr>
          <p:cNvPr id="955" name="Google Shape;955;g3c6e03a51df_0_24"/>
          <p:cNvSpPr txBox="1"/>
          <p:nvPr>
            <p:ph idx="1" type="body"/>
          </p:nvPr>
        </p:nvSpPr>
        <p:spPr>
          <a:xfrm>
            <a:off x="729025" y="1923325"/>
            <a:ext cx="10836300" cy="32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2288"/>
              <a:buNone/>
            </a:pPr>
            <a:r>
              <a:rPr lang="en-US" sz="3000">
                <a:solidFill>
                  <a:schemeClr val="lt1"/>
                </a:solidFill>
              </a:rPr>
              <a:t>Backup Slides</a:t>
            </a:r>
            <a:endParaRPr sz="3000">
              <a:solidFill>
                <a:schemeClr val="lt1"/>
              </a:solidFill>
            </a:endParaRPr>
          </a:p>
        </p:txBody>
      </p:sp>
      <p:pic>
        <p:nvPicPr>
          <p:cNvPr id="956" name="Google Shape;956;g3c6e03a51df_0_24"/>
          <p:cNvPicPr preferRelativeResize="0"/>
          <p:nvPr/>
        </p:nvPicPr>
        <p:blipFill rotWithShape="1">
          <a:blip r:embed="rId3">
            <a:alphaModFix/>
          </a:blip>
          <a:srcRect b="0" l="90704" r="0" t="24294"/>
          <a:stretch/>
        </p:blipFill>
        <p:spPr>
          <a:xfrm rot="5400000">
            <a:off x="6532816" y="-342180"/>
            <a:ext cx="210849" cy="89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7" name="Google Shape;957;g3c6e03a51df_0_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61300" y="93450"/>
            <a:ext cx="1515450" cy="6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8" name="Google Shape;958;g3c6e03a51df_0_24" title="TLhfwvNd-storecloud-1-removebg-preview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85849" y="3325249"/>
            <a:ext cx="5078225" cy="3486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3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3c6e03a51df_0_0"/>
          <p:cNvSpPr txBox="1"/>
          <p:nvPr>
            <p:ph idx="1" type="body"/>
          </p:nvPr>
        </p:nvSpPr>
        <p:spPr>
          <a:xfrm>
            <a:off x="215850" y="932150"/>
            <a:ext cx="7355400" cy="53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/>
              <a:t>A </a:t>
            </a:r>
            <a:r>
              <a:rPr b="1" lang="en-US" sz="1400"/>
              <a:t>real-world value</a:t>
            </a:r>
            <a:r>
              <a:rPr lang="en-US" sz="1400"/>
              <a:t> of a number is: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60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/>
              <a:t>Where: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400"/>
              <a:t>Q is the raw integer value stored in hardware (binary sequence of N bits).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400"/>
              <a:t>F is the </a:t>
            </a:r>
            <a:r>
              <a:rPr b="1" lang="en-US" sz="1400"/>
              <a:t>scaling factor</a:t>
            </a:r>
            <a:r>
              <a:rPr lang="en-US" sz="1400"/>
              <a:t>, or the </a:t>
            </a:r>
            <a:r>
              <a:rPr b="1" lang="en-US" sz="1400"/>
              <a:t>fractional bits</a:t>
            </a:r>
            <a:r>
              <a:rPr lang="en-US" sz="1400"/>
              <a:t>, determining where the binary point sits.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400"/>
              <a:t>The </a:t>
            </a:r>
            <a:r>
              <a:rPr b="1" lang="en-US" sz="1400"/>
              <a:t>exponent</a:t>
            </a:r>
            <a:r>
              <a:rPr lang="en-US" sz="1400"/>
              <a:t>, also called </a:t>
            </a:r>
            <a:r>
              <a:rPr b="1" lang="en-US" sz="1400"/>
              <a:t>weight</a:t>
            </a:r>
            <a:r>
              <a:rPr lang="en-US" sz="1400"/>
              <a:t>, that scales Q to get the real-world value X.</a:t>
            </a:r>
            <a:br>
              <a:rPr lang="en-US" sz="1400"/>
            </a:b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400"/>
              <a:t>Example 1:  represent the real number 22.375  digitally using fixed-point scaling</a:t>
            </a:r>
            <a:r>
              <a:rPr lang="en-US" sz="1400"/>
              <a:t>.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400"/>
              <a:t>N = 8 (8-bit integer)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400"/>
              <a:t>Q = </a:t>
            </a:r>
            <a:r>
              <a:rPr lang="en-US" sz="1400">
                <a:solidFill>
                  <a:srgbClr val="188038"/>
                </a:solidFill>
                <a:latin typeface="Roboto Mono"/>
                <a:ea typeface="Roboto Mono"/>
                <a:cs typeface="Roboto Mono"/>
                <a:sym typeface="Roboto Mono"/>
              </a:rPr>
              <a:t>10110011</a:t>
            </a:r>
            <a:r>
              <a:rPr lang="en-US" sz="1400"/>
              <a:t> = 179 decimal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400"/>
              <a:t>F = 3 (binary point between bit 3 and 4 counting from MSB)</a:t>
            </a:r>
            <a:endParaRPr sz="14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60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60"/>
              <a:buNone/>
            </a:pPr>
            <a:r>
              <a:rPr b="1" lang="en-US" sz="1400"/>
              <a:t>Example 2:  represent the real number 0.</a:t>
            </a:r>
            <a:r>
              <a:rPr lang="en-US" sz="1400">
                <a:solidFill>
                  <a:srgbClr val="0F1114"/>
                </a:solidFill>
                <a:highlight>
                  <a:srgbClr val="FFFFFF"/>
                </a:highlight>
              </a:rPr>
              <a:t>0146484375 </a:t>
            </a:r>
            <a:r>
              <a:rPr b="1" lang="en-US" sz="1400"/>
              <a:t>digitally using fixed-point scaling</a:t>
            </a:r>
            <a:r>
              <a:rPr lang="en-US" sz="1400"/>
              <a:t>.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400"/>
              <a:t>N = 8 (8-bit integer)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400"/>
              <a:t>Q = </a:t>
            </a:r>
            <a:r>
              <a:rPr lang="en-US" sz="1400">
                <a:solidFill>
                  <a:srgbClr val="188038"/>
                </a:solidFill>
                <a:latin typeface="Roboto Mono"/>
                <a:ea typeface="Roboto Mono"/>
                <a:cs typeface="Roboto Mono"/>
                <a:sym typeface="Roboto Mono"/>
              </a:rPr>
              <a:t>0011 1100</a:t>
            </a:r>
            <a:r>
              <a:rPr lang="en-US" sz="1400"/>
              <a:t> = 60 decimal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400"/>
              <a:t>F = 12 (binary point between bit 3 and 4 counting from MSB)</a:t>
            </a:r>
            <a:br>
              <a:rPr lang="en-US" sz="1400"/>
            </a:b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/>
              <a:t>Here: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400">
                <a:solidFill>
                  <a:srgbClr val="0F1114"/>
                </a:solidFill>
                <a:highlight>
                  <a:srgbClr val="FFFFFF"/>
                </a:highlight>
              </a:rPr>
              <a:t>The point itself and its location exist only in the developer's head</a:t>
            </a:r>
            <a:endParaRPr sz="1400">
              <a:solidFill>
                <a:srgbClr val="0F1114"/>
              </a:solidFill>
              <a:highlight>
                <a:srgbClr val="FFFFFF"/>
              </a:highlight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400"/>
              <a:buChar char="●"/>
            </a:pPr>
            <a:r>
              <a:rPr lang="en-US" sz="1400">
                <a:solidFill>
                  <a:srgbClr val="0F1114"/>
                </a:solidFill>
                <a:highlight>
                  <a:srgbClr val="FFFFFF"/>
                </a:highlight>
              </a:rPr>
              <a:t>A convenient and common representation is: </a:t>
            </a:r>
            <a:endParaRPr sz="1400">
              <a:solidFill>
                <a:srgbClr val="0F1114"/>
              </a:solidFill>
              <a:highlight>
                <a:srgbClr val="FFFFFF"/>
              </a:highlight>
            </a:endParaRPr>
          </a:p>
          <a:p>
            <a:pPr indent="457200" lvl="0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60"/>
              <a:buNone/>
            </a:pPr>
            <a:r>
              <a:rPr lang="en-US" sz="1400">
                <a:solidFill>
                  <a:srgbClr val="0F1114"/>
                </a:solidFill>
                <a:highlight>
                  <a:srgbClr val="FFFFFF"/>
                </a:highlight>
              </a:rPr>
              <a:t> (sgn,N,F) = (0,16,10) </a:t>
            </a:r>
            <a:endParaRPr sz="1400">
              <a:solidFill>
                <a:srgbClr val="0F1114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60"/>
              <a:buNone/>
            </a:pPr>
            <a:r>
              <a:rPr lang="en-US" sz="1400">
                <a:solidFill>
                  <a:srgbClr val="0F1114"/>
                </a:solidFill>
                <a:highlight>
                  <a:srgbClr val="FFFFFF"/>
                </a:highlight>
              </a:rPr>
              <a:t>Meaning:</a:t>
            </a:r>
            <a:endParaRPr sz="1400">
              <a:solidFill>
                <a:srgbClr val="0F1114"/>
              </a:solidFill>
              <a:highlight>
                <a:srgbClr val="FFFFFF"/>
              </a:highlight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400">
                <a:solidFill>
                  <a:srgbClr val="0F1114"/>
                </a:solidFill>
                <a:highlight>
                  <a:srgbClr val="FFFFFF"/>
                </a:highlight>
              </a:rPr>
              <a:t>unsigned, 16 total bits, 10 fractional bits</a:t>
            </a:r>
            <a:endParaRPr sz="1400">
              <a:solidFill>
                <a:srgbClr val="0F1114"/>
              </a:solidFill>
              <a:highlight>
                <a:srgbClr val="FFFFFF"/>
              </a:highlight>
            </a:endParaRPr>
          </a:p>
        </p:txBody>
      </p:sp>
      <p:sp>
        <p:nvSpPr>
          <p:cNvPr id="965" name="Google Shape;965;g3c6e03a51df_0_0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18181"/>
              </a:lnSpc>
              <a:spcBef>
                <a:spcPts val="0"/>
              </a:spcBef>
              <a:spcAft>
                <a:spcPts val="3600"/>
              </a:spcAft>
              <a:buSzPts val="2400"/>
              <a:buNone/>
            </a:pPr>
            <a:r>
              <a:rPr lang="en-US">
                <a:solidFill>
                  <a:srgbClr val="0F1114"/>
                </a:solidFill>
                <a:highlight>
                  <a:srgbClr val="FFFFFF"/>
                </a:highlight>
              </a:rPr>
              <a:t>Fixed-point numbers representation</a:t>
            </a:r>
            <a:endParaRPr/>
          </a:p>
        </p:txBody>
      </p:sp>
      <p:pic>
        <p:nvPicPr>
          <p:cNvPr id="966" name="Google Shape;966;g3c6e03a51df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0338" y="1203635"/>
            <a:ext cx="1514475" cy="3524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67" name="Google Shape;967;g3c6e03a51df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16025" y="2944970"/>
            <a:ext cx="2082491" cy="2875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68" name="Google Shape;968;g3c6e03a51df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21275" y="1255895"/>
            <a:ext cx="4426574" cy="250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9" name="Google Shape;969;g3c6e03a51df_0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69572" y="3952070"/>
            <a:ext cx="2175392" cy="3228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70" name="Google Shape;970;g3c6e03a51df_0_0"/>
          <p:cNvSpPr txBox="1"/>
          <p:nvPr>
            <p:ph idx="2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Real World Example</a:t>
            </a:r>
            <a:endParaRPr/>
          </a:p>
        </p:txBody>
      </p:sp>
      <p:sp>
        <p:nvSpPr>
          <p:cNvPr id="971" name="Google Shape;971;g3c6e03a51df_0_0"/>
          <p:cNvSpPr txBox="1"/>
          <p:nvPr>
            <p:ph idx="12" type="sldNum"/>
          </p:nvPr>
        </p:nvSpPr>
        <p:spPr>
          <a:xfrm>
            <a:off x="336000" y="6373850"/>
            <a:ext cx="4320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b="1" lang="en-US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6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3c6e03a51df_0_39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18181"/>
              </a:lnSpc>
              <a:spcBef>
                <a:spcPts val="0"/>
              </a:spcBef>
              <a:spcAft>
                <a:spcPts val="3600"/>
              </a:spcAft>
              <a:buSzPts val="2400"/>
              <a:buNone/>
            </a:pPr>
            <a:r>
              <a:rPr lang="en-US">
                <a:solidFill>
                  <a:srgbClr val="0F1114"/>
                </a:solidFill>
                <a:highlight>
                  <a:srgbClr val="FFFFFF"/>
                </a:highlight>
              </a:rPr>
              <a:t>Fixed-point numbers representation</a:t>
            </a:r>
            <a:endParaRPr/>
          </a:p>
        </p:txBody>
      </p:sp>
      <p:sp>
        <p:nvSpPr>
          <p:cNvPr id="978" name="Google Shape;978;g3c6e03a51df_0_39"/>
          <p:cNvSpPr txBox="1"/>
          <p:nvPr>
            <p:ph idx="2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How to choose scaling</a:t>
            </a:r>
            <a:endParaRPr/>
          </a:p>
        </p:txBody>
      </p:sp>
      <p:sp>
        <p:nvSpPr>
          <p:cNvPr id="979" name="Google Shape;979;g3c6e03a51df_0_39"/>
          <p:cNvSpPr txBox="1"/>
          <p:nvPr/>
        </p:nvSpPr>
        <p:spPr>
          <a:xfrm>
            <a:off x="131500" y="1001400"/>
            <a:ext cx="6433200" cy="53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Define the expected </a:t>
            </a:r>
            <a:r>
              <a:rPr b="0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numeric range</a:t>
            </a:r>
            <a:endParaRPr b="0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Signed or unsigned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</a:pPr>
            <a:r>
              <a:rPr b="1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unsigned</a:t>
            </a: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if X ≥ 0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</a:pPr>
            <a:r>
              <a:rPr b="1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signed </a:t>
            </a: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X can be negative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integer bits define the range.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Choose N (bit width), defined by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 startAt="2"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Hardware interface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 startAt="2"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Memory width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 startAt="2"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DSP block size (8, 16, 24, 32 bits)   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Compute the MAXIMUM safe F (to avoid </a:t>
            </a:r>
            <a:r>
              <a:rPr b="1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overflow</a:t>
            </a: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Check resolution (quantization error)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Fractional bits define the resolution;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0" name="Google Shape;980;g3c6e03a51df_0_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7588" y="1310565"/>
            <a:ext cx="154305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g3c6e03a51df_0_39"/>
          <p:cNvPicPr preferRelativeResize="0"/>
          <p:nvPr/>
        </p:nvPicPr>
        <p:blipFill rotWithShape="1">
          <a:blip r:embed="rId4">
            <a:alphaModFix/>
          </a:blip>
          <a:srcRect b="0" l="0" r="0" t="26324"/>
          <a:stretch/>
        </p:blipFill>
        <p:spPr>
          <a:xfrm>
            <a:off x="4622450" y="1368240"/>
            <a:ext cx="1345575" cy="3228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982" name="Google Shape;982;g3c6e03a51df_0_39"/>
          <p:cNvCxnSpPr>
            <a:stCxn id="980" idx="3"/>
            <a:endCxn id="981" idx="1"/>
          </p:cNvCxnSpPr>
          <p:nvPr/>
        </p:nvCxnSpPr>
        <p:spPr>
          <a:xfrm>
            <a:off x="2580638" y="1529640"/>
            <a:ext cx="2041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983" name="Google Shape;983;g3c6e03a51df_0_39"/>
          <p:cNvCxnSpPr>
            <a:stCxn id="984" idx="3"/>
            <a:endCxn id="985" idx="1"/>
          </p:cNvCxnSpPr>
          <p:nvPr/>
        </p:nvCxnSpPr>
        <p:spPr>
          <a:xfrm>
            <a:off x="3853958" y="3313050"/>
            <a:ext cx="981600" cy="10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985" name="Google Shape;985;g3c6e03a51df_0_39"/>
          <p:cNvSpPr txBox="1"/>
          <p:nvPr/>
        </p:nvSpPr>
        <p:spPr>
          <a:xfrm>
            <a:off x="4835525" y="3123065"/>
            <a:ext cx="727800" cy="4002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 = 16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6" name="Google Shape;986;g3c6e03a51df_0_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0324" y="4195350"/>
            <a:ext cx="1463293" cy="41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Google Shape;987;g3c6e03a51df_0_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46935" y="4558400"/>
            <a:ext cx="1698130" cy="415500"/>
          </a:xfrm>
          <a:prstGeom prst="rect">
            <a:avLst/>
          </a:prstGeom>
          <a:noFill/>
          <a:ln>
            <a:noFill/>
          </a:ln>
        </p:spPr>
      </p:pic>
      <p:sp>
        <p:nvSpPr>
          <p:cNvPr id="984" name="Google Shape;984;g3c6e03a51df_0_39"/>
          <p:cNvSpPr txBox="1"/>
          <p:nvPr/>
        </p:nvSpPr>
        <p:spPr>
          <a:xfrm>
            <a:off x="3126158" y="3112950"/>
            <a:ext cx="727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88" name="Google Shape;988;g3c6e03a51df_0_39"/>
          <p:cNvCxnSpPr>
            <a:stCxn id="986" idx="3"/>
            <a:endCxn id="987" idx="0"/>
          </p:cNvCxnSpPr>
          <p:nvPr/>
        </p:nvCxnSpPr>
        <p:spPr>
          <a:xfrm>
            <a:off x="1863617" y="4403100"/>
            <a:ext cx="332400" cy="155400"/>
          </a:xfrm>
          <a:prstGeom prst="curved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989" name="Google Shape;989;g3c6e03a51df_0_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47249" y="655752"/>
            <a:ext cx="1882857" cy="4381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90" name="Google Shape;990;g3c6e03a51df_0_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300638" y="5036161"/>
            <a:ext cx="1790700" cy="6096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91" name="Google Shape;991;g3c6e03a51df_0_3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622438" y="5155211"/>
            <a:ext cx="1790700" cy="3714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992" name="Google Shape;992;g3c6e03a51df_0_39"/>
          <p:cNvCxnSpPr>
            <a:stCxn id="990" idx="3"/>
            <a:endCxn id="991" idx="1"/>
          </p:cNvCxnSpPr>
          <p:nvPr/>
        </p:nvCxnSpPr>
        <p:spPr>
          <a:xfrm>
            <a:off x="3091338" y="5340961"/>
            <a:ext cx="1531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993" name="Google Shape;993;g3c6e03a51df_0_3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892313" y="5504150"/>
            <a:ext cx="904875" cy="438150"/>
          </a:xfrm>
          <a:prstGeom prst="rect">
            <a:avLst/>
          </a:prstGeom>
          <a:noFill/>
          <a:ln>
            <a:noFill/>
          </a:ln>
        </p:spPr>
      </p:pic>
      <p:sp>
        <p:nvSpPr>
          <p:cNvPr id="994" name="Google Shape;994;g3c6e03a51df_0_39"/>
          <p:cNvSpPr txBox="1"/>
          <p:nvPr/>
        </p:nvSpPr>
        <p:spPr>
          <a:xfrm>
            <a:off x="4117050" y="1074548"/>
            <a:ext cx="2293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Normalize signals to −1 ≤ X &lt; 1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5" name="Google Shape;995;g3c6e03a51df_0_39"/>
          <p:cNvSpPr txBox="1"/>
          <p:nvPr/>
        </p:nvSpPr>
        <p:spPr>
          <a:xfrm>
            <a:off x="7576175" y="1476800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= 0.0146484375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6" name="Google Shape;996;g3c6e03a51df_0_3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221238" y="2178975"/>
            <a:ext cx="2952750" cy="4381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97" name="Google Shape;997;g3c6e03a51df_0_39"/>
          <p:cNvSpPr txBox="1"/>
          <p:nvPr/>
        </p:nvSpPr>
        <p:spPr>
          <a:xfrm>
            <a:off x="2650150" y="3931900"/>
            <a:ext cx="3692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 Max binary sequence of N bits stored in hardware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8" name="Google Shape;998;g3c6e03a51df_0_39"/>
          <p:cNvSpPr txBox="1"/>
          <p:nvPr>
            <p:ph idx="12" type="sldNum"/>
          </p:nvPr>
        </p:nvSpPr>
        <p:spPr>
          <a:xfrm>
            <a:off x="336000" y="6373850"/>
            <a:ext cx="4320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b="1" lang="en-US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d28eecf035_1_34"/>
          <p:cNvSpPr txBox="1"/>
          <p:nvPr>
            <p:ph idx="12" type="sldNum"/>
          </p:nvPr>
        </p:nvSpPr>
        <p:spPr>
          <a:xfrm>
            <a:off x="288038" y="6329806"/>
            <a:ext cx="435300" cy="52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3" name="Google Shape;193;g3d28eecf035_1_34"/>
          <p:cNvSpPr txBox="1"/>
          <p:nvPr/>
        </p:nvSpPr>
        <p:spPr>
          <a:xfrm>
            <a:off x="65950" y="910094"/>
            <a:ext cx="2327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2"/>
                </a:solidFill>
              </a:rPr>
              <a:t>Entity &amp; Architecture</a:t>
            </a:r>
            <a:endParaRPr b="1" sz="1600">
              <a:solidFill>
                <a:schemeClr val="dk2"/>
              </a:solidFill>
            </a:endParaRPr>
          </a:p>
        </p:txBody>
      </p:sp>
      <p:sp>
        <p:nvSpPr>
          <p:cNvPr id="194" name="Google Shape;194;g3d28eecf035_1_34"/>
          <p:cNvSpPr txBox="1"/>
          <p:nvPr/>
        </p:nvSpPr>
        <p:spPr>
          <a:xfrm>
            <a:off x="235375" y="1207459"/>
            <a:ext cx="4083900" cy="50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>
                <a:solidFill>
                  <a:srgbClr val="A972C7"/>
                </a:solidFill>
              </a:rPr>
              <a:t>entity</a:t>
            </a:r>
            <a:r>
              <a:rPr lang="en-US" sz="1500">
                <a:solidFill>
                  <a:srgbClr val="38761D"/>
                </a:solidFill>
              </a:rPr>
              <a:t> </a:t>
            </a:r>
            <a:r>
              <a:rPr b="1" lang="en-US" sz="1500">
                <a:solidFill>
                  <a:schemeClr val="dk1"/>
                </a:solidFill>
              </a:rPr>
              <a:t>ENTITY</a:t>
            </a:r>
            <a:r>
              <a:rPr lang="en-US" sz="1500">
                <a:solidFill>
                  <a:srgbClr val="38761D"/>
                </a:solidFill>
              </a:rPr>
              <a:t> </a:t>
            </a:r>
            <a:r>
              <a:rPr lang="en-US" sz="1500">
                <a:solidFill>
                  <a:srgbClr val="A972C7"/>
                </a:solidFill>
              </a:rPr>
              <a:t> is</a:t>
            </a:r>
            <a:endParaRPr sz="1500">
              <a:solidFill>
                <a:srgbClr val="A972C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>
                <a:solidFill>
                  <a:srgbClr val="A972C7"/>
                </a:solidFill>
              </a:rPr>
              <a:t>  Port ( </a:t>
            </a:r>
            <a:endParaRPr sz="1500">
              <a:solidFill>
                <a:srgbClr val="A972C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>
                <a:solidFill>
                  <a:srgbClr val="A972C7"/>
                </a:solidFill>
              </a:rPr>
              <a:t>        </a:t>
            </a:r>
            <a:r>
              <a:rPr b="1" lang="en-US" sz="1500">
                <a:solidFill>
                  <a:srgbClr val="38761D"/>
                </a:solidFill>
              </a:rPr>
              <a:t>SIGNAL</a:t>
            </a:r>
            <a:r>
              <a:rPr lang="en-US" sz="1500">
                <a:solidFill>
                  <a:srgbClr val="A972C7"/>
                </a:solidFill>
              </a:rPr>
              <a:t> : in STD_LOGIC;</a:t>
            </a:r>
            <a:endParaRPr sz="1500">
              <a:solidFill>
                <a:srgbClr val="A972C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>
                <a:solidFill>
                  <a:srgbClr val="A972C7"/>
                </a:solidFill>
              </a:rPr>
              <a:t>        </a:t>
            </a:r>
            <a:r>
              <a:rPr b="1" lang="en-US" sz="1500">
                <a:solidFill>
                  <a:srgbClr val="38761D"/>
                </a:solidFill>
              </a:rPr>
              <a:t>SIGNAL</a:t>
            </a:r>
            <a:r>
              <a:rPr lang="en-US" sz="1500">
                <a:solidFill>
                  <a:srgbClr val="A972C7"/>
                </a:solidFill>
              </a:rPr>
              <a:t> : OUT STD_LOGIC; </a:t>
            </a:r>
            <a:endParaRPr sz="1500">
              <a:solidFill>
                <a:srgbClr val="A972C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>
                <a:solidFill>
                  <a:srgbClr val="A972C7"/>
                </a:solidFill>
              </a:rPr>
              <a:t>  );</a:t>
            </a:r>
            <a:endParaRPr sz="1500">
              <a:solidFill>
                <a:srgbClr val="A972C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>
                <a:solidFill>
                  <a:srgbClr val="A972C7"/>
                </a:solidFill>
              </a:rPr>
              <a:t>end </a:t>
            </a:r>
            <a:r>
              <a:rPr b="1" lang="en-US" sz="1500">
                <a:solidFill>
                  <a:schemeClr val="dk1"/>
                </a:solidFill>
              </a:rPr>
              <a:t>ENTITY</a:t>
            </a:r>
            <a:r>
              <a:rPr lang="en-US" sz="1500">
                <a:solidFill>
                  <a:srgbClr val="38761D"/>
                </a:solidFill>
              </a:rPr>
              <a:t>;</a:t>
            </a:r>
            <a:endParaRPr sz="15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A972C7"/>
                </a:solidFill>
              </a:rPr>
              <a:t>architecture</a:t>
            </a:r>
            <a:r>
              <a:rPr lang="en-US" sz="1500">
                <a:solidFill>
                  <a:srgbClr val="38761D"/>
                </a:solidFill>
              </a:rPr>
              <a:t> </a:t>
            </a:r>
            <a:r>
              <a:rPr b="1" lang="en-US" sz="1500">
                <a:solidFill>
                  <a:schemeClr val="dk1"/>
                </a:solidFill>
              </a:rPr>
              <a:t>Behavioral</a:t>
            </a:r>
            <a:r>
              <a:rPr lang="en-US" sz="1500">
                <a:solidFill>
                  <a:srgbClr val="38761D"/>
                </a:solidFill>
              </a:rPr>
              <a:t> </a:t>
            </a:r>
            <a:r>
              <a:rPr lang="en-US" sz="1500">
                <a:solidFill>
                  <a:srgbClr val="A972C7"/>
                </a:solidFill>
              </a:rPr>
              <a:t>of</a:t>
            </a:r>
            <a:r>
              <a:rPr lang="en-US" sz="1500">
                <a:solidFill>
                  <a:srgbClr val="38761D"/>
                </a:solidFill>
              </a:rPr>
              <a:t> </a:t>
            </a:r>
            <a:r>
              <a:rPr b="1" lang="en-US" sz="1500">
                <a:solidFill>
                  <a:schemeClr val="dk1"/>
                </a:solidFill>
              </a:rPr>
              <a:t>ENTITY</a:t>
            </a:r>
            <a:r>
              <a:rPr lang="en-US" sz="1500">
                <a:solidFill>
                  <a:srgbClr val="38761D"/>
                </a:solidFill>
              </a:rPr>
              <a:t> </a:t>
            </a:r>
            <a:r>
              <a:rPr lang="en-US" sz="1500">
                <a:solidFill>
                  <a:srgbClr val="A972C7"/>
                </a:solidFill>
              </a:rPr>
              <a:t>is</a:t>
            </a:r>
            <a:endParaRPr sz="1500">
              <a:solidFill>
                <a:srgbClr val="A972C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</a:rPr>
              <a:t>declarations     </a:t>
            </a:r>
            <a:endParaRPr sz="1500">
              <a:solidFill>
                <a:srgbClr val="A972C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A972C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>
                <a:solidFill>
                  <a:srgbClr val="A972C7"/>
                </a:solidFill>
              </a:rPr>
              <a:t>begin</a:t>
            </a:r>
            <a:endParaRPr sz="1500">
              <a:solidFill>
                <a:srgbClr val="A972C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</a:rPr>
              <a:t>combinational  statements 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38761D"/>
                </a:solidFill>
              </a:rPr>
              <a:t>[</a:t>
            </a:r>
            <a:r>
              <a:rPr b="1" lang="en-US" sz="1500">
                <a:solidFill>
                  <a:srgbClr val="38761D"/>
                </a:solidFill>
              </a:rPr>
              <a:t>label</a:t>
            </a:r>
            <a:r>
              <a:rPr lang="en-US" sz="1500">
                <a:solidFill>
                  <a:srgbClr val="38761D"/>
                </a:solidFill>
              </a:rPr>
              <a:t>:] </a:t>
            </a:r>
            <a:r>
              <a:rPr lang="en-US" sz="1500">
                <a:solidFill>
                  <a:srgbClr val="A972C7"/>
                </a:solidFill>
              </a:rPr>
              <a:t>process </a:t>
            </a:r>
            <a:r>
              <a:rPr lang="en-US" sz="1500"/>
              <a:t>(sensitivity list)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declarations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A972C7"/>
                </a:solidFill>
              </a:rPr>
              <a:t>begin</a:t>
            </a:r>
            <a:endParaRPr sz="1500">
              <a:solidFill>
                <a:srgbClr val="A972C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A972C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    Statement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A972C7"/>
                </a:solidFill>
              </a:rPr>
              <a:t>end process</a:t>
            </a:r>
            <a:r>
              <a:rPr lang="en-US" sz="1500"/>
              <a:t>;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>
                <a:solidFill>
                  <a:srgbClr val="A972C7"/>
                </a:solidFill>
              </a:rPr>
              <a:t>end</a:t>
            </a:r>
            <a:r>
              <a:rPr lang="en-US" sz="1500">
                <a:solidFill>
                  <a:srgbClr val="38761D"/>
                </a:solidFill>
              </a:rPr>
              <a:t> </a:t>
            </a:r>
            <a:r>
              <a:rPr b="1" lang="en-US" sz="1500">
                <a:solidFill>
                  <a:schemeClr val="dk1"/>
                </a:solidFill>
              </a:rPr>
              <a:t>Behavioral</a:t>
            </a:r>
            <a:r>
              <a:rPr lang="en-US" sz="1500">
                <a:solidFill>
                  <a:srgbClr val="38761D"/>
                </a:solidFill>
              </a:rPr>
              <a:t> </a:t>
            </a:r>
            <a:endParaRPr sz="1500"/>
          </a:p>
        </p:txBody>
      </p:sp>
      <p:pic>
        <p:nvPicPr>
          <p:cNvPr id="195" name="Google Shape;195;g3d28eecf035_1_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114099" y="1116057"/>
            <a:ext cx="324047" cy="322799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g3d28eecf035_1_34"/>
          <p:cNvSpPr txBox="1"/>
          <p:nvPr/>
        </p:nvSpPr>
        <p:spPr>
          <a:xfrm>
            <a:off x="7726999" y="1390083"/>
            <a:ext cx="1051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>
                <a:solidFill>
                  <a:schemeClr val="lt1"/>
                </a:solidFill>
                <a:highlight>
                  <a:srgbClr val="7F6000"/>
                </a:highlight>
              </a:rPr>
              <a:t>Synthesis</a:t>
            </a:r>
            <a:endParaRPr b="1" i="1">
              <a:solidFill>
                <a:schemeClr val="lt1"/>
              </a:solidFill>
              <a:highlight>
                <a:srgbClr val="7F6000"/>
              </a:highlight>
            </a:endParaRPr>
          </a:p>
        </p:txBody>
      </p:sp>
      <p:grpSp>
        <p:nvGrpSpPr>
          <p:cNvPr id="197" name="Google Shape;197;g3d28eecf035_1_34"/>
          <p:cNvGrpSpPr/>
          <p:nvPr/>
        </p:nvGrpSpPr>
        <p:grpSpPr>
          <a:xfrm>
            <a:off x="5824924" y="1954559"/>
            <a:ext cx="5481660" cy="1166443"/>
            <a:chOff x="6307874" y="1250176"/>
            <a:chExt cx="5481660" cy="1166443"/>
          </a:xfrm>
        </p:grpSpPr>
        <p:sp>
          <p:nvSpPr>
            <p:cNvPr id="198" name="Google Shape;198;g3d28eecf035_1_34"/>
            <p:cNvSpPr txBox="1"/>
            <p:nvPr/>
          </p:nvSpPr>
          <p:spPr>
            <a:xfrm>
              <a:off x="6307874" y="2042076"/>
              <a:ext cx="27897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0F1114"/>
                  </a:solidFill>
                  <a:highlight>
                    <a:srgbClr val="FFFFFF"/>
                  </a:highlight>
                </a:rPr>
                <a:t>The simplest one-bit memory element</a:t>
              </a:r>
              <a:endParaRPr/>
            </a:p>
          </p:txBody>
        </p:sp>
        <p:pic>
          <p:nvPicPr>
            <p:cNvPr id="199" name="Google Shape;199;g3d28eecf035_1_3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531251" y="1250176"/>
              <a:ext cx="1031691" cy="81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g3d28eecf035_1_3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697490" y="1250176"/>
              <a:ext cx="826925" cy="81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1" name="Google Shape;201;g3d28eecf035_1_34"/>
            <p:cNvPicPr preferRelativeResize="0"/>
            <p:nvPr/>
          </p:nvPicPr>
          <p:blipFill rotWithShape="1">
            <a:blip r:embed="rId6">
              <a:alphaModFix/>
            </a:blip>
            <a:srcRect b="27503" l="11521" r="53345" t="26140"/>
            <a:stretch/>
          </p:blipFill>
          <p:spPr>
            <a:xfrm>
              <a:off x="9934170" y="1250176"/>
              <a:ext cx="1086354" cy="819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2" name="Google Shape;202;g3d28eecf035_1_34"/>
            <p:cNvSpPr txBox="1"/>
            <p:nvPr/>
          </p:nvSpPr>
          <p:spPr>
            <a:xfrm>
              <a:off x="9165135" y="2047319"/>
              <a:ext cx="2624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0F1114"/>
                  </a:solidFill>
                  <a:highlight>
                    <a:srgbClr val="FFFFFF"/>
                  </a:highlight>
                </a:rPr>
                <a:t>The simplest combinational device</a:t>
              </a:r>
              <a:endParaRPr/>
            </a:p>
          </p:txBody>
        </p:sp>
      </p:grpSp>
      <p:sp>
        <p:nvSpPr>
          <p:cNvPr id="203" name="Google Shape;203;g3d28eecf035_1_34"/>
          <p:cNvSpPr/>
          <p:nvPr/>
        </p:nvSpPr>
        <p:spPr>
          <a:xfrm>
            <a:off x="5800650" y="1860633"/>
            <a:ext cx="5530200" cy="1256700"/>
          </a:xfrm>
          <a:prstGeom prst="roundRect">
            <a:avLst>
              <a:gd fmla="val 30936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4" name="Google Shape;204;g3d28eecf035_1_34"/>
          <p:cNvGrpSpPr/>
          <p:nvPr/>
        </p:nvGrpSpPr>
        <p:grpSpPr>
          <a:xfrm>
            <a:off x="507731" y="4514150"/>
            <a:ext cx="11518919" cy="1045788"/>
            <a:chOff x="507731" y="4514150"/>
            <a:chExt cx="11518919" cy="1045788"/>
          </a:xfrm>
        </p:grpSpPr>
        <p:sp>
          <p:nvSpPr>
            <p:cNvPr id="205" name="Google Shape;205;g3d28eecf035_1_34"/>
            <p:cNvSpPr/>
            <p:nvPr/>
          </p:nvSpPr>
          <p:spPr>
            <a:xfrm>
              <a:off x="4906450" y="4514150"/>
              <a:ext cx="7120200" cy="6324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-317500" lvl="0" marL="457200" rtl="0" algn="l">
                <a:spcBef>
                  <a:spcPts val="0"/>
                </a:spcBef>
                <a:spcAft>
                  <a:spcPts val="0"/>
                </a:spcAft>
                <a:buSzPts val="1400"/>
                <a:buChar char="●"/>
              </a:pPr>
              <a:r>
                <a:rPr lang="en-US">
                  <a:solidFill>
                    <a:schemeClr val="dk1"/>
                  </a:solidFill>
                </a:rPr>
                <a:t>Sensitivity list </a:t>
              </a:r>
              <a:r>
                <a:rPr b="1" lang="en-US">
                  <a:solidFill>
                    <a:schemeClr val="dk1"/>
                  </a:solidFill>
                </a:rPr>
                <a:t>Only includes the Clock</a:t>
              </a:r>
              <a:r>
                <a:rPr lang="en-US">
                  <a:solidFill>
                    <a:schemeClr val="dk1"/>
                  </a:solidFill>
                </a:rPr>
                <a:t> (and an asynchronous Reset if used)</a:t>
              </a:r>
              <a:endParaRPr b="1">
                <a:solidFill>
                  <a:schemeClr val="dk1"/>
                </a:solidFill>
              </a:endParaRPr>
            </a:p>
            <a:p>
              <a:pPr indent="-317500" lvl="0" marL="457200" rtl="0" algn="l">
                <a:spcBef>
                  <a:spcPts val="0"/>
                </a:spcBef>
                <a:spcAft>
                  <a:spcPts val="0"/>
                </a:spcAft>
                <a:buSzPts val="1400"/>
                <a:buChar char="●"/>
              </a:pPr>
              <a:r>
                <a:rPr lang="en-US">
                  <a:solidFill>
                    <a:schemeClr val="dk1"/>
                  </a:solidFill>
                </a:rPr>
                <a:t>Nonblocking assignment:  (</a:t>
              </a:r>
              <a:r>
                <a:rPr lang="en-US">
                  <a:solidFill>
                    <a:srgbClr val="188038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&lt;=</a:t>
              </a:r>
              <a:r>
                <a:rPr lang="en-US">
                  <a:solidFill>
                    <a:schemeClr val="dk1"/>
                  </a:solidFill>
                </a:rPr>
                <a:t>) "scheduled" to update</a:t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06" name="Google Shape;206;g3d28eecf035_1_34"/>
            <p:cNvSpPr/>
            <p:nvPr/>
          </p:nvSpPr>
          <p:spPr>
            <a:xfrm>
              <a:off x="2424881" y="4527338"/>
              <a:ext cx="2327100" cy="6324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rgbClr val="EB57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>
                  <a:solidFill>
                    <a:schemeClr val="dk1"/>
                  </a:solidFill>
                </a:rPr>
                <a:t>sequential statements </a:t>
              </a:r>
              <a:endParaRPr/>
            </a:p>
          </p:txBody>
        </p:sp>
        <p:cxnSp>
          <p:nvCxnSpPr>
            <p:cNvPr id="207" name="Google Shape;207;g3d28eecf035_1_34"/>
            <p:cNvCxnSpPr>
              <a:stCxn id="208" idx="3"/>
              <a:endCxn id="206" idx="1"/>
            </p:cNvCxnSpPr>
            <p:nvPr/>
          </p:nvCxnSpPr>
          <p:spPr>
            <a:xfrm flipH="1" rot="10800000">
              <a:off x="1710731" y="4843538"/>
              <a:ext cx="714300" cy="516300"/>
            </a:xfrm>
            <a:prstGeom prst="bentConnector3">
              <a:avLst>
                <a:gd fmla="val 49990" name="adj1"/>
              </a:avLst>
            </a:prstGeom>
            <a:noFill/>
            <a:ln cap="flat" cmpd="sng" w="9525">
              <a:solidFill>
                <a:srgbClr val="EB5757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08" name="Google Shape;208;g3d28eecf035_1_34"/>
            <p:cNvSpPr txBox="1"/>
            <p:nvPr/>
          </p:nvSpPr>
          <p:spPr>
            <a:xfrm>
              <a:off x="507731" y="5159738"/>
              <a:ext cx="1203000" cy="4002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rgbClr val="EB57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>
                  <a:solidFill>
                    <a:schemeClr val="dk1"/>
                  </a:solidFill>
                </a:rPr>
                <a:t>Statements</a:t>
              </a:r>
              <a:endParaRPr sz="2000">
                <a:solidFill>
                  <a:schemeClr val="dk1"/>
                </a:solidFill>
              </a:endParaRPr>
            </a:p>
          </p:txBody>
        </p:sp>
        <p:cxnSp>
          <p:nvCxnSpPr>
            <p:cNvPr id="209" name="Google Shape;209;g3d28eecf035_1_34"/>
            <p:cNvCxnSpPr>
              <a:stCxn id="206" idx="3"/>
              <a:endCxn id="205" idx="1"/>
            </p:cNvCxnSpPr>
            <p:nvPr/>
          </p:nvCxnSpPr>
          <p:spPr>
            <a:xfrm flipH="1" rot="10800000">
              <a:off x="4751981" y="4830338"/>
              <a:ext cx="154500" cy="13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grpSp>
        <p:nvGrpSpPr>
          <p:cNvPr id="210" name="Google Shape;210;g3d28eecf035_1_34"/>
          <p:cNvGrpSpPr/>
          <p:nvPr/>
        </p:nvGrpSpPr>
        <p:grpSpPr>
          <a:xfrm>
            <a:off x="1710731" y="5359838"/>
            <a:ext cx="10315844" cy="812863"/>
            <a:chOff x="1710731" y="5359838"/>
            <a:chExt cx="10315844" cy="812863"/>
          </a:xfrm>
        </p:grpSpPr>
        <p:sp>
          <p:nvSpPr>
            <p:cNvPr id="211" name="Google Shape;211;g3d28eecf035_1_34"/>
            <p:cNvSpPr/>
            <p:nvPr/>
          </p:nvSpPr>
          <p:spPr>
            <a:xfrm>
              <a:off x="4974175" y="5540300"/>
              <a:ext cx="7052400" cy="6324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-317500" lvl="0" marL="45720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Char char="●"/>
              </a:pPr>
              <a:r>
                <a:rPr lang="en-US">
                  <a:solidFill>
                    <a:schemeClr val="dk1"/>
                  </a:solidFill>
                </a:rPr>
                <a:t>Sensitivity list </a:t>
              </a:r>
              <a:r>
                <a:rPr b="1" lang="en-US">
                  <a:solidFill>
                    <a:schemeClr val="dk1"/>
                  </a:solidFill>
                </a:rPr>
                <a:t>include ALL input signals</a:t>
              </a:r>
              <a:r>
                <a:rPr lang="en-US">
                  <a:solidFill>
                    <a:schemeClr val="dk1"/>
                  </a:solidFill>
                </a:rPr>
                <a:t> read by the process  (e.g., </a:t>
              </a:r>
              <a:r>
                <a:rPr lang="en-US">
                  <a:solidFill>
                    <a:srgbClr val="188038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process(A, B, Sel)</a:t>
              </a:r>
              <a:r>
                <a:rPr lang="en-US">
                  <a:solidFill>
                    <a:schemeClr val="dk1"/>
                  </a:solidFill>
                </a:rPr>
                <a:t>)</a:t>
              </a:r>
              <a:endParaRPr>
                <a:solidFill>
                  <a:schemeClr val="dk1"/>
                </a:solidFill>
              </a:endParaRPr>
            </a:p>
            <a:p>
              <a:pPr indent="-317500" lvl="0" marL="457200" rtl="0" algn="l">
                <a:spcBef>
                  <a:spcPts val="0"/>
                </a:spcBef>
                <a:spcAft>
                  <a:spcPts val="0"/>
                </a:spcAft>
                <a:buSzPts val="1400"/>
                <a:buChar char="●"/>
              </a:pPr>
              <a:r>
                <a:rPr lang="en-US">
                  <a:solidFill>
                    <a:schemeClr val="dk1"/>
                  </a:solidFill>
                </a:rPr>
                <a:t>Blocking assignment:   (</a:t>
              </a:r>
              <a:r>
                <a:rPr lang="en-US">
                  <a:solidFill>
                    <a:srgbClr val="188038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:=</a:t>
              </a:r>
              <a:r>
                <a:rPr lang="en-US">
                  <a:solidFill>
                    <a:schemeClr val="dk1"/>
                  </a:solidFill>
                </a:rPr>
                <a:t>) Updates </a:t>
              </a:r>
              <a:r>
                <a:rPr b="1" lang="en-US">
                  <a:solidFill>
                    <a:schemeClr val="dk1"/>
                  </a:solidFill>
                </a:rPr>
                <a:t>immediately</a:t>
              </a:r>
              <a:r>
                <a:rPr lang="en-US">
                  <a:solidFill>
                    <a:schemeClr val="dk1"/>
                  </a:solidFill>
                </a:rPr>
                <a:t>. </a:t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12" name="Google Shape;212;g3d28eecf035_1_34"/>
            <p:cNvSpPr/>
            <p:nvPr/>
          </p:nvSpPr>
          <p:spPr>
            <a:xfrm>
              <a:off x="2421496" y="5540288"/>
              <a:ext cx="2327100" cy="6324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rgbClr val="EB57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>
                  <a:solidFill>
                    <a:schemeClr val="dk1"/>
                  </a:solidFill>
                </a:rPr>
                <a:t>Combinational  statements</a:t>
              </a:r>
              <a:endParaRPr/>
            </a:p>
          </p:txBody>
        </p:sp>
        <p:cxnSp>
          <p:nvCxnSpPr>
            <p:cNvPr id="213" name="Google Shape;213;g3d28eecf035_1_34"/>
            <p:cNvCxnSpPr>
              <a:stCxn id="208" idx="3"/>
              <a:endCxn id="212" idx="1"/>
            </p:cNvCxnSpPr>
            <p:nvPr/>
          </p:nvCxnSpPr>
          <p:spPr>
            <a:xfrm>
              <a:off x="1710731" y="5359838"/>
              <a:ext cx="710700" cy="496800"/>
            </a:xfrm>
            <a:prstGeom prst="bentConnector3">
              <a:avLst>
                <a:gd fmla="val 50005" name="adj1"/>
              </a:avLst>
            </a:prstGeom>
            <a:noFill/>
            <a:ln cap="flat" cmpd="sng" w="9525">
              <a:solidFill>
                <a:srgbClr val="EB5757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14" name="Google Shape;214;g3d28eecf035_1_34"/>
            <p:cNvCxnSpPr>
              <a:stCxn id="212" idx="3"/>
              <a:endCxn id="211" idx="1"/>
            </p:cNvCxnSpPr>
            <p:nvPr/>
          </p:nvCxnSpPr>
          <p:spPr>
            <a:xfrm>
              <a:off x="4748596" y="5856488"/>
              <a:ext cx="225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215" name="Google Shape;215;g3d28eecf035_1_34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/>
              <a:t>Combinational vs. Sequential Devices</a:t>
            </a:r>
            <a:endParaRPr/>
          </a:p>
        </p:txBody>
      </p:sp>
      <p:sp>
        <p:nvSpPr>
          <p:cNvPr id="216" name="Google Shape;216;g3d28eecf035_1_34"/>
          <p:cNvSpPr txBox="1"/>
          <p:nvPr>
            <p:ph idx="2" type="title"/>
          </p:nvPr>
        </p:nvSpPr>
        <p:spPr>
          <a:xfrm>
            <a:off x="65942" y="450591"/>
            <a:ext cx="9160200" cy="322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Overview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3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g3c6e03a51df_0_11"/>
          <p:cNvSpPr txBox="1"/>
          <p:nvPr>
            <p:ph idx="1" type="body"/>
          </p:nvPr>
        </p:nvSpPr>
        <p:spPr>
          <a:xfrm>
            <a:off x="65950" y="882166"/>
            <a:ext cx="111267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760"/>
              <a:buNone/>
            </a:pPr>
            <a:r>
              <a:rPr lang="en-US" sz="1600"/>
              <a:t>The </a:t>
            </a:r>
            <a:r>
              <a:rPr i="1" lang="en-US" sz="1600"/>
              <a:t>same real number</a:t>
            </a:r>
            <a:r>
              <a:rPr lang="en-US" sz="1600"/>
              <a:t> can be represented with </a:t>
            </a:r>
            <a:r>
              <a:rPr b="1" lang="en-US" sz="1600"/>
              <a:t>many valid scalings</a:t>
            </a:r>
            <a:r>
              <a:rPr lang="en-US" sz="1600"/>
              <a:t>.</a:t>
            </a:r>
            <a:endParaRPr sz="1600"/>
          </a:p>
        </p:txBody>
      </p:sp>
      <p:sp>
        <p:nvSpPr>
          <p:cNvPr id="1005" name="Google Shape;1005;g3c6e03a51df_0_11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18181"/>
              </a:lnSpc>
              <a:spcBef>
                <a:spcPts val="0"/>
              </a:spcBef>
              <a:spcAft>
                <a:spcPts val="3600"/>
              </a:spcAft>
              <a:buSzPts val="2400"/>
              <a:buNone/>
            </a:pPr>
            <a:r>
              <a:rPr lang="en-US">
                <a:solidFill>
                  <a:srgbClr val="0F1114"/>
                </a:solidFill>
                <a:highlight>
                  <a:srgbClr val="FFFFFF"/>
                </a:highlight>
              </a:rPr>
              <a:t>Fixed-point numbers representation</a:t>
            </a:r>
            <a:endParaRPr/>
          </a:p>
        </p:txBody>
      </p:sp>
      <p:sp>
        <p:nvSpPr>
          <p:cNvPr id="1006" name="Google Shape;1006;g3c6e03a51df_0_11"/>
          <p:cNvSpPr txBox="1"/>
          <p:nvPr>
            <p:ph idx="2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Resolution</a:t>
            </a:r>
            <a:endParaRPr/>
          </a:p>
        </p:txBody>
      </p:sp>
      <p:pic>
        <p:nvPicPr>
          <p:cNvPr id="1007" name="Google Shape;1007;g3c6e03a51df_0_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08049" y="1217251"/>
            <a:ext cx="2270258" cy="5283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08" name="Google Shape;1008;g3c6e03a51df_0_11"/>
          <p:cNvSpPr txBox="1"/>
          <p:nvPr/>
        </p:nvSpPr>
        <p:spPr>
          <a:xfrm>
            <a:off x="211799" y="2199075"/>
            <a:ext cx="5824200" cy="31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Format: </a:t>
            </a:r>
            <a:r>
              <a:rPr b="1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(1, 16, 15)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(Q1.15)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Stored integer range: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numeric range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Dynamic range: (Max value ≈ 1, Smallest step 2−15)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9" name="Google Shape;1009;g3c6e03a51df_0_11"/>
          <p:cNvPicPr preferRelativeResize="0"/>
          <p:nvPr/>
        </p:nvPicPr>
        <p:blipFill rotWithShape="1">
          <a:blip r:embed="rId4">
            <a:alphaModFix/>
          </a:blip>
          <a:srcRect b="0" l="0" r="0" t="26324"/>
          <a:stretch/>
        </p:blipFill>
        <p:spPr>
          <a:xfrm>
            <a:off x="2921204" y="3628525"/>
            <a:ext cx="2020592" cy="42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g3c6e03a51df_0_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21205" y="2825800"/>
            <a:ext cx="2118750" cy="60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g3c6e03a51df_0_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008654" y="4551830"/>
            <a:ext cx="2118750" cy="601620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g3c6e03a51df_0_11"/>
          <p:cNvSpPr txBox="1"/>
          <p:nvPr>
            <p:ph idx="12" type="sldNum"/>
          </p:nvPr>
        </p:nvSpPr>
        <p:spPr>
          <a:xfrm>
            <a:off x="336000" y="6373850"/>
            <a:ext cx="4320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b="1" lang="en-US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6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3c6e03a51df_0_66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/>
              <a:t>Digital Signal Basics: Inputs and Outputs</a:t>
            </a:r>
            <a:endParaRPr/>
          </a:p>
        </p:txBody>
      </p:sp>
      <p:sp>
        <p:nvSpPr>
          <p:cNvPr id="1018" name="Google Shape;1018;g3c6e03a51df_0_66"/>
          <p:cNvSpPr txBox="1"/>
          <p:nvPr>
            <p:ph idx="2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Switches and LEDs</a:t>
            </a:r>
            <a:endParaRPr/>
          </a:p>
        </p:txBody>
      </p:sp>
      <p:pic>
        <p:nvPicPr>
          <p:cNvPr id="1019" name="Google Shape;1019;g3c6e03a51df_0_66"/>
          <p:cNvPicPr preferRelativeResize="0"/>
          <p:nvPr/>
        </p:nvPicPr>
        <p:blipFill rotWithShape="1">
          <a:blip r:embed="rId3">
            <a:alphaModFix/>
          </a:blip>
          <a:srcRect b="17088" l="20950" r="22412" t="0"/>
          <a:stretch/>
        </p:blipFill>
        <p:spPr>
          <a:xfrm>
            <a:off x="7155325" y="1259350"/>
            <a:ext cx="4062475" cy="189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0" name="Google Shape;1020;g3c6e03a51df_0_66"/>
          <p:cNvPicPr preferRelativeResize="0"/>
          <p:nvPr/>
        </p:nvPicPr>
        <p:blipFill rotWithShape="1">
          <a:blip r:embed="rId4">
            <a:alphaModFix/>
          </a:blip>
          <a:srcRect b="14045" l="29484" r="30110" t="0"/>
          <a:stretch/>
        </p:blipFill>
        <p:spPr>
          <a:xfrm>
            <a:off x="1249989" y="1259349"/>
            <a:ext cx="2983725" cy="1960425"/>
          </a:xfrm>
          <a:prstGeom prst="rect">
            <a:avLst/>
          </a:prstGeom>
          <a:noFill/>
          <a:ln>
            <a:noFill/>
          </a:ln>
        </p:spPr>
      </p:pic>
      <p:sp>
        <p:nvSpPr>
          <p:cNvPr id="1021" name="Google Shape;1021;g3c6e03a51df_0_66"/>
          <p:cNvSpPr txBox="1"/>
          <p:nvPr/>
        </p:nvSpPr>
        <p:spPr>
          <a:xfrm>
            <a:off x="29716" y="897100"/>
            <a:ext cx="9876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2400"/>
              </a:spcBef>
              <a:spcAft>
                <a:spcPts val="12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Switch and LEDs</a:t>
            </a:r>
            <a:r>
              <a:rPr b="1" i="0" lang="en-US" sz="16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: </a:t>
            </a:r>
            <a:r>
              <a:rPr b="0" i="0" lang="en-US" sz="16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the simplest </a:t>
            </a:r>
            <a:r>
              <a:rPr b="1" i="0" lang="en-US" sz="16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sources</a:t>
            </a:r>
            <a:r>
              <a:rPr b="0" i="0" lang="en-US" sz="16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b="1" i="0" lang="en-US" sz="16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receivers</a:t>
            </a:r>
            <a:r>
              <a:rPr b="0" i="0" lang="en-US" sz="16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of digital signals that we use in laboratory works 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2" name="Google Shape;1022;g3c6e03a51df_0_66"/>
          <p:cNvSpPr txBox="1"/>
          <p:nvPr/>
        </p:nvSpPr>
        <p:spPr>
          <a:xfrm>
            <a:off x="247758" y="3180795"/>
            <a:ext cx="55620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400"/>
              <a:buFont typeface="Arial"/>
              <a:buChar char="●"/>
            </a:pPr>
            <a:r>
              <a:rPr b="0" i="0" lang="en-US" sz="14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Generate a voltage level corresponding to logic zero or one.</a:t>
            </a:r>
            <a:endParaRPr b="0" i="0" sz="1400" u="none" cap="none" strike="noStrike">
              <a:solidFill>
                <a:srgbClr val="0F111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F111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The switch has two pins: </a:t>
            </a:r>
            <a:endParaRPr b="0" i="0" sz="1400" u="none" cap="none" strike="noStrike">
              <a:solidFill>
                <a:srgbClr val="0F111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400"/>
              <a:buFont typeface="Arial"/>
              <a:buChar char="●"/>
            </a:pPr>
            <a:r>
              <a:rPr b="0" i="0" lang="en-US" sz="14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One connected to ground</a:t>
            </a:r>
            <a:endParaRPr b="0" i="0" sz="1400" u="none" cap="none" strike="noStrike">
              <a:solidFill>
                <a:srgbClr val="0F111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400"/>
              <a:buFont typeface="Arial"/>
              <a:buChar char="●"/>
            </a:pPr>
            <a:r>
              <a:rPr b="0" i="0" lang="en-US" sz="14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One connected to  the input of the digital device</a:t>
            </a:r>
            <a:endParaRPr b="0" i="0" sz="1400" u="none" cap="none" strike="noStrike">
              <a:solidFill>
                <a:srgbClr val="0F111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F111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The input port is connected to the supply voltage via a </a:t>
            </a:r>
            <a:r>
              <a:rPr b="1" i="0" lang="en-US" sz="14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pull up resistor</a:t>
            </a:r>
            <a:endParaRPr b="1" i="0" sz="1400" u="none" cap="none" strike="noStrike">
              <a:solidFill>
                <a:srgbClr val="0F111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3" name="Google Shape;1023;g3c6e03a51df_0_66"/>
          <p:cNvSpPr/>
          <p:nvPr/>
        </p:nvSpPr>
        <p:spPr>
          <a:xfrm>
            <a:off x="519625" y="5170173"/>
            <a:ext cx="2031600" cy="6810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F111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F111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F111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4" name="Google Shape;1024;g3c6e03a51df_0_66"/>
          <p:cNvSpPr/>
          <p:nvPr/>
        </p:nvSpPr>
        <p:spPr>
          <a:xfrm>
            <a:off x="2703075" y="5181648"/>
            <a:ext cx="2031600" cy="6810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F111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5" name="Google Shape;1025;g3c6e03a51df_0_66"/>
          <p:cNvSpPr txBox="1"/>
          <p:nvPr/>
        </p:nvSpPr>
        <p:spPr>
          <a:xfrm>
            <a:off x="790521" y="5382220"/>
            <a:ext cx="1370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b="1" baseline="-25000" i="0" lang="en-US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b="1" i="0" lang="en-US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= VDD</a:t>
            </a:r>
            <a:endParaRPr b="1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6" name="Google Shape;1026;g3c6e03a51df_0_66"/>
          <p:cNvSpPr txBox="1"/>
          <p:nvPr/>
        </p:nvSpPr>
        <p:spPr>
          <a:xfrm>
            <a:off x="3258814" y="5405170"/>
            <a:ext cx="920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b="1" baseline="-25000" i="0" lang="en-US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b="1" i="0" lang="en-US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= 0</a:t>
            </a:r>
            <a:endParaRPr b="1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7" name="Google Shape;1027;g3c6e03a51df_0_66"/>
          <p:cNvPicPr preferRelativeResize="0"/>
          <p:nvPr/>
        </p:nvPicPr>
        <p:blipFill rotWithShape="1">
          <a:blip r:embed="rId5">
            <a:alphaModFix/>
          </a:blip>
          <a:srcRect b="6586" l="0" r="56111" t="20400"/>
          <a:stretch/>
        </p:blipFill>
        <p:spPr>
          <a:xfrm>
            <a:off x="3276037" y="4983070"/>
            <a:ext cx="885654" cy="400194"/>
          </a:xfrm>
          <a:prstGeom prst="flowChartTerminator">
            <a:avLst/>
          </a:prstGeom>
          <a:noFill/>
          <a:ln>
            <a:noFill/>
          </a:ln>
        </p:spPr>
      </p:pic>
      <p:pic>
        <p:nvPicPr>
          <p:cNvPr id="1028" name="Google Shape;1028;g3c6e03a51df_0_66"/>
          <p:cNvPicPr preferRelativeResize="0"/>
          <p:nvPr/>
        </p:nvPicPr>
        <p:blipFill rotWithShape="1">
          <a:blip r:embed="rId5">
            <a:alphaModFix/>
          </a:blip>
          <a:srcRect b="7104" l="56110" r="0" t="19888"/>
          <a:stretch/>
        </p:blipFill>
        <p:spPr>
          <a:xfrm>
            <a:off x="1069640" y="4994545"/>
            <a:ext cx="885654" cy="400194"/>
          </a:xfrm>
          <a:prstGeom prst="flowChartTerminator">
            <a:avLst/>
          </a:prstGeom>
          <a:noFill/>
          <a:ln>
            <a:noFill/>
          </a:ln>
        </p:spPr>
      </p:pic>
      <p:sp>
        <p:nvSpPr>
          <p:cNvPr id="1029" name="Google Shape;1029;g3c6e03a51df_0_66"/>
          <p:cNvSpPr txBox="1"/>
          <p:nvPr/>
        </p:nvSpPr>
        <p:spPr>
          <a:xfrm>
            <a:off x="6574200" y="3230145"/>
            <a:ext cx="50802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0" i="0" lang="en-US" sz="14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If positive voltage is applied between the anode and cathode &gt; nominal value (1.5 V) </a:t>
            </a: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→ LED </a:t>
            </a:r>
            <a:r>
              <a:rPr b="0" i="0" lang="en-US" sz="14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lights up</a:t>
            </a:r>
            <a:endParaRPr b="0" i="0" sz="1400" u="none" cap="none" strike="noStrike">
              <a:solidFill>
                <a:srgbClr val="0F111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F111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400"/>
              <a:buFont typeface="Arial"/>
              <a:buChar char="●"/>
            </a:pPr>
            <a:r>
              <a:rPr b="0" i="0" lang="en-US" sz="14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The logical 1 at the output port </a:t>
            </a: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→</a:t>
            </a:r>
            <a:r>
              <a:rPr b="0" i="0" lang="en-US" sz="14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high voltage level. </a:t>
            </a:r>
            <a:endParaRPr b="0" i="0" sz="1400" u="none" cap="none" strike="noStrike">
              <a:solidFill>
                <a:srgbClr val="0F111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400"/>
              <a:buFont typeface="Arial"/>
              <a:buChar char="○"/>
            </a:pPr>
            <a:r>
              <a:rPr b="0" i="0" lang="en-US" sz="14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current flows through the resistor R </a:t>
            </a:r>
            <a:endParaRPr b="0" i="0" sz="1400" u="none" cap="none" strike="noStrike">
              <a:solidFill>
                <a:srgbClr val="0F111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</a:pPr>
            <a:r>
              <a:rPr b="1" i="0" lang="en-US" sz="1400" u="none" cap="none" strike="noStrike">
                <a:solidFill>
                  <a:schemeClr val="dk2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The LED is on. </a:t>
            </a:r>
            <a:endParaRPr b="1" i="0" sz="1400" u="none" cap="none" strike="noStrike">
              <a:solidFill>
                <a:schemeClr val="dk2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F111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400"/>
              <a:buFont typeface="Arial"/>
              <a:buChar char="●"/>
            </a:pPr>
            <a:r>
              <a:rPr b="0" i="0" lang="en-US" sz="14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The logical 0 at the output port </a:t>
            </a: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→</a:t>
            </a:r>
            <a:r>
              <a:rPr b="0" i="0" lang="en-US" sz="14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Zero voltage level.  </a:t>
            </a:r>
            <a:endParaRPr b="0" i="0" sz="1400" u="none" cap="none" strike="noStrike">
              <a:solidFill>
                <a:srgbClr val="0F111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400"/>
              <a:buFont typeface="Arial"/>
              <a:buChar char="○"/>
            </a:pPr>
            <a:r>
              <a:rPr b="0" i="0" lang="en-US" sz="14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no current flows through LED</a:t>
            </a:r>
            <a:endParaRPr b="0" i="0" sz="1400" u="none" cap="none" strike="noStrike">
              <a:solidFill>
                <a:srgbClr val="0F111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</a:pPr>
            <a:r>
              <a:rPr b="1" i="0" lang="en-US" sz="1400" u="none" cap="none" strike="noStrike">
                <a:solidFill>
                  <a:schemeClr val="dk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The LED is off </a:t>
            </a:r>
            <a:endParaRPr b="1" i="0" sz="1400" u="none" cap="none" strike="noStrike">
              <a:solidFill>
                <a:schemeClr val="dk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0" name="Google Shape;1030;g3c6e03a51df_0_66"/>
          <p:cNvPicPr preferRelativeResize="0"/>
          <p:nvPr/>
        </p:nvPicPr>
        <p:blipFill rotWithShape="1">
          <a:blip r:embed="rId6">
            <a:alphaModFix/>
          </a:blip>
          <a:srcRect b="8826" l="7026" r="48817" t="9601"/>
          <a:stretch/>
        </p:blipFill>
        <p:spPr>
          <a:xfrm>
            <a:off x="11294275" y="4510959"/>
            <a:ext cx="608250" cy="74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1" name="Google Shape;1031;g3c6e03a51df_0_66"/>
          <p:cNvPicPr preferRelativeResize="0"/>
          <p:nvPr/>
        </p:nvPicPr>
        <p:blipFill rotWithShape="1">
          <a:blip r:embed="rId6">
            <a:alphaModFix/>
          </a:blip>
          <a:srcRect b="7553" l="56977" r="11919" t="26942"/>
          <a:stretch/>
        </p:blipFill>
        <p:spPr>
          <a:xfrm>
            <a:off x="11382400" y="3800504"/>
            <a:ext cx="432000" cy="60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032" name="Google Shape;1032;g3c6e03a51df_0_66"/>
          <p:cNvSpPr txBox="1"/>
          <p:nvPr>
            <p:ph idx="12" type="sldNum"/>
          </p:nvPr>
        </p:nvSpPr>
        <p:spPr>
          <a:xfrm>
            <a:off x="336000" y="6373850"/>
            <a:ext cx="4320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b="1" lang="en-US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7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g3d26222bb06_3_100"/>
          <p:cNvSpPr txBox="1"/>
          <p:nvPr>
            <p:ph idx="1" type="body"/>
          </p:nvPr>
        </p:nvSpPr>
        <p:spPr>
          <a:xfrm>
            <a:off x="65950" y="1636560"/>
            <a:ext cx="11126700" cy="32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760"/>
              <a:buNone/>
            </a:pPr>
            <a:r>
              <a:rPr lang="en-US" sz="1400"/>
              <a:t>Example: </a:t>
            </a:r>
            <a:r>
              <a:rPr b="1" lang="en-US" sz="1400"/>
              <a:t>digital filter has a throughput of 0.1 sample per clock cycle</a:t>
            </a:r>
            <a:r>
              <a:rPr lang="en-US" sz="1400"/>
              <a:t> (1/10</a:t>
            </a:r>
            <a:r>
              <a:rPr b="1" lang="en-US" sz="1400"/>
              <a:t> clock cycles)</a:t>
            </a:r>
            <a:endParaRPr b="1" sz="1400"/>
          </a:p>
          <a:p>
            <a:pPr indent="0" lvl="0" marL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760"/>
              <a:buNone/>
            </a:pPr>
            <a:r>
              <a:rPr b="1" lang="en-US" sz="1400"/>
              <a:t>if the Sample width</a:t>
            </a:r>
            <a:r>
              <a:rPr lang="en-US" sz="1400"/>
              <a:t>: 16 bits (this does </a:t>
            </a:r>
            <a:r>
              <a:rPr b="1" lang="en-US" sz="1400"/>
              <a:t>not</a:t>
            </a:r>
            <a:r>
              <a:rPr lang="en-US" sz="1400"/>
              <a:t> affect throughput, only data size)</a:t>
            </a:r>
            <a:endParaRPr sz="1400"/>
          </a:p>
          <a:p>
            <a:pPr indent="0" lvl="0" marL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760"/>
              <a:buNone/>
            </a:pPr>
            <a:r>
              <a:rPr lang="en-US" sz="1400">
                <a:solidFill>
                  <a:srgbClr val="0F1114"/>
                </a:solidFill>
                <a:highlight>
                  <a:srgbClr val="FFFFFF"/>
                </a:highlight>
              </a:rPr>
              <a:t>Given clock frequency 500 MHz </a:t>
            </a:r>
            <a:endParaRPr sz="1400">
              <a:solidFill>
                <a:srgbClr val="0F1114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760"/>
              <a:buNone/>
            </a:pPr>
            <a:r>
              <a:t/>
            </a:r>
            <a:endParaRPr sz="1400">
              <a:solidFill>
                <a:srgbClr val="0F1114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760"/>
              <a:buNone/>
            </a:pPr>
            <a:r>
              <a:rPr lang="en-US" sz="1400">
                <a:solidFill>
                  <a:srgbClr val="0F1114"/>
                </a:solidFill>
                <a:highlight>
                  <a:srgbClr val="FFFFFF"/>
                </a:highlight>
              </a:rPr>
              <a:t>Maximum achievable sample rate</a:t>
            </a:r>
            <a:endParaRPr sz="1400">
              <a:solidFill>
                <a:srgbClr val="0F1114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760"/>
              <a:buNone/>
            </a:pPr>
            <a:r>
              <a:t/>
            </a:r>
            <a:endParaRPr sz="1400">
              <a:solidFill>
                <a:srgbClr val="0F1114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760"/>
              <a:buNone/>
            </a:pPr>
            <a:r>
              <a:t/>
            </a:r>
            <a:endParaRPr sz="1400">
              <a:solidFill>
                <a:srgbClr val="0F1114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760"/>
              <a:buNone/>
            </a:pPr>
            <a:r>
              <a:rPr lang="en-US" sz="1400"/>
              <a:t> Therefore, </a:t>
            </a:r>
            <a:r>
              <a:rPr b="1" lang="en-US" sz="1400"/>
              <a:t>the filter can process a 16-bit input signal only if its sampling frequency does not exceed 50 MHz</a:t>
            </a:r>
            <a:r>
              <a:rPr lang="en-US" sz="1400"/>
              <a:t>.</a:t>
            </a:r>
            <a:endParaRPr sz="1400"/>
          </a:p>
          <a:p>
            <a:pPr indent="0" lvl="0" marL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760"/>
              <a:buNone/>
            </a:pPr>
            <a:r>
              <a:rPr lang="en-US" sz="1400"/>
              <a:t>Can this be improved? 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60"/>
              <a:buNone/>
            </a:pPr>
            <a:r>
              <a:rPr lang="en-US" sz="1400"/>
              <a:t>yes, using Pipelining 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-US" sz="1400"/>
              <a:t>Latency</a:t>
            </a:r>
            <a:r>
              <a:rPr lang="en-US" sz="1400"/>
              <a:t> = time for one sample to go from input to output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-US" sz="1400"/>
              <a:t>Throughput</a:t>
            </a:r>
            <a:r>
              <a:rPr lang="en-US" sz="1400"/>
              <a:t> = how many samples per second you can process</a:t>
            </a:r>
            <a:br>
              <a:rPr lang="en-US" sz="1400"/>
            </a:b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/>
              <a:t>Pipelining: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400"/>
              <a:t>❌ Increases latency (more stages)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400"/>
              <a:t>✅ Greatly increases throughput</a:t>
            </a:r>
            <a:endParaRPr sz="1400"/>
          </a:p>
          <a:p>
            <a:pPr indent="0" lvl="0" marL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760"/>
              <a:buNone/>
            </a:pPr>
            <a:r>
              <a:t/>
            </a:r>
            <a:endParaRPr sz="1400"/>
          </a:p>
        </p:txBody>
      </p:sp>
      <p:sp>
        <p:nvSpPr>
          <p:cNvPr id="1039" name="Google Shape;1039;g3d26222bb06_3_100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Static Timing Analysis</a:t>
            </a:r>
            <a:endParaRPr/>
          </a:p>
        </p:txBody>
      </p:sp>
      <p:sp>
        <p:nvSpPr>
          <p:cNvPr id="1040" name="Google Shape;1040;g3d26222bb06_3_100"/>
          <p:cNvSpPr txBox="1"/>
          <p:nvPr>
            <p:ph idx="2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Device throughput </a:t>
            </a:r>
            <a:r>
              <a:rPr lang="en-US">
                <a:highlight>
                  <a:srgbClr val="FFFFFF"/>
                </a:highlight>
              </a:rPr>
              <a:t>vs Number of resources</a:t>
            </a:r>
            <a:endParaRPr/>
          </a:p>
        </p:txBody>
      </p:sp>
      <p:sp>
        <p:nvSpPr>
          <p:cNvPr id="1041" name="Google Shape;1041;g3d26222bb06_3_100"/>
          <p:cNvSpPr/>
          <p:nvPr/>
        </p:nvSpPr>
        <p:spPr>
          <a:xfrm>
            <a:off x="65950" y="1095275"/>
            <a:ext cx="11418000" cy="450600"/>
          </a:xfrm>
          <a:prstGeom prst="roundRect">
            <a:avLst>
              <a:gd fmla="val 0" name="adj"/>
            </a:avLst>
          </a:prstGeom>
          <a:solidFill>
            <a:srgbClr val="F3F3F3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F1114"/>
                </a:solidFill>
                <a:latin typeface="Arial"/>
                <a:ea typeface="Arial"/>
                <a:cs typeface="Arial"/>
                <a:sym typeface="Arial"/>
              </a:rPr>
              <a:t>It is the number of bits or </a:t>
            </a:r>
            <a:r>
              <a:rPr b="0" i="1" lang="en-US" sz="1200" u="none" cap="none" strike="noStrike">
                <a:solidFill>
                  <a:srgbClr val="0F1114"/>
                </a:solidFill>
                <a:latin typeface="Arial"/>
                <a:ea typeface="Arial"/>
                <a:cs typeface="Arial"/>
                <a:sym typeface="Arial"/>
              </a:rPr>
              <a:t>N-</a:t>
            </a:r>
            <a:r>
              <a:rPr b="0" i="0" lang="en-US" sz="1200" u="none" cap="none" strike="noStrike">
                <a:solidFill>
                  <a:srgbClr val="0F1114"/>
                </a:solidFill>
                <a:latin typeface="Arial"/>
                <a:ea typeface="Arial"/>
                <a:cs typeface="Arial"/>
                <a:sym typeface="Arial"/>
              </a:rPr>
              <a:t>bit words, which are processed per unit of time (one clock cycle)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2" name="Google Shape;1042;g3d26222bb06_3_100"/>
          <p:cNvSpPr/>
          <p:nvPr/>
        </p:nvSpPr>
        <p:spPr>
          <a:xfrm>
            <a:off x="260775" y="882175"/>
            <a:ext cx="1641000" cy="322800"/>
          </a:xfrm>
          <a:prstGeom prst="roundRect">
            <a:avLst>
              <a:gd fmla="val 22846" name="adj"/>
            </a:avLst>
          </a:prstGeom>
          <a:solidFill>
            <a:schemeClr val="lt1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chemeClr val="dk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Device throughput</a:t>
            </a:r>
            <a:endParaRPr b="1" i="0" sz="1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3" name="Google Shape;1043;g3d26222bb06_3_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10288" y="1758210"/>
            <a:ext cx="2495550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4" name="Google Shape;1044;g3d26222bb06_3_1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52513" y="2144785"/>
            <a:ext cx="3048000" cy="39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5" name="Google Shape;1045;g3d26222bb06_3_10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35713" y="2595860"/>
            <a:ext cx="2105025" cy="70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6" name="Google Shape;1046;g3d26222bb06_3_100"/>
          <p:cNvPicPr preferRelativeResize="0"/>
          <p:nvPr/>
        </p:nvPicPr>
        <p:blipFill rotWithShape="1">
          <a:blip r:embed="rId6">
            <a:alphaModFix/>
          </a:blip>
          <a:srcRect b="12465" l="32401" r="29369" t="0"/>
          <a:stretch/>
        </p:blipFill>
        <p:spPr>
          <a:xfrm>
            <a:off x="3703225" y="4685925"/>
            <a:ext cx="1885649" cy="14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7" name="Google Shape;1047;g3d26222bb06_3_100"/>
          <p:cNvPicPr preferRelativeResize="0"/>
          <p:nvPr/>
        </p:nvPicPr>
        <p:blipFill rotWithShape="1">
          <a:blip r:embed="rId7">
            <a:alphaModFix/>
          </a:blip>
          <a:srcRect b="0" l="18099" r="17513" t="0"/>
          <a:stretch/>
        </p:blipFill>
        <p:spPr>
          <a:xfrm>
            <a:off x="6199025" y="4474175"/>
            <a:ext cx="4177526" cy="1698250"/>
          </a:xfrm>
          <a:prstGeom prst="rect">
            <a:avLst/>
          </a:prstGeom>
          <a:noFill/>
          <a:ln>
            <a:noFill/>
          </a:ln>
        </p:spPr>
      </p:pic>
      <p:sp>
        <p:nvSpPr>
          <p:cNvPr id="1048" name="Google Shape;1048;g3d26222bb06_3_100"/>
          <p:cNvSpPr txBox="1"/>
          <p:nvPr>
            <p:ph idx="12" type="sldNum"/>
          </p:nvPr>
        </p:nvSpPr>
        <p:spPr>
          <a:xfrm>
            <a:off x="336000" y="6373850"/>
            <a:ext cx="4320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b="1" lang="en-US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3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g3d26222bb06_3_117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Static Timing Analysis</a:t>
            </a:r>
            <a:endParaRPr/>
          </a:p>
        </p:txBody>
      </p:sp>
      <p:sp>
        <p:nvSpPr>
          <p:cNvPr id="1055" name="Google Shape;1055;g3d26222bb06_3_117"/>
          <p:cNvSpPr txBox="1"/>
          <p:nvPr>
            <p:ph idx="2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100">
                <a:solidFill>
                  <a:srgbClr val="9E9E9E"/>
                </a:solidFill>
                <a:highlight>
                  <a:srgbClr val="FFFFFF"/>
                </a:highlight>
              </a:rPr>
              <a:t>Latency vs Maximum clock frequency</a:t>
            </a:r>
            <a:endParaRPr sz="2100">
              <a:solidFill>
                <a:srgbClr val="9E9E9E"/>
              </a:solidFill>
            </a:endParaRPr>
          </a:p>
        </p:txBody>
      </p:sp>
      <p:sp>
        <p:nvSpPr>
          <p:cNvPr id="1056" name="Google Shape;1056;g3d26222bb06_3_117"/>
          <p:cNvSpPr txBox="1"/>
          <p:nvPr/>
        </p:nvSpPr>
        <p:spPr>
          <a:xfrm>
            <a:off x="65950" y="900225"/>
            <a:ext cx="10658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time it takes to calculate the result is determined by:</a:t>
            </a:r>
            <a:endParaRPr b="0" i="0" sz="1600" u="none" cap="none" strike="noStrike">
              <a:solidFill>
                <a:srgbClr val="0F111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Font typeface="Arial"/>
              <a:buAutoNum type="arabicPeriod"/>
            </a:pPr>
            <a:r>
              <a:rPr b="0" i="0" lang="en-US" sz="16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the number of clock cycles during which the necessary operations are performed</a:t>
            </a:r>
            <a:endParaRPr b="0" i="0" sz="1600" u="none" cap="none" strike="noStrike">
              <a:solidFill>
                <a:srgbClr val="0F111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Font typeface="Arial"/>
              <a:buAutoNum type="arabicPeriod"/>
            </a:pPr>
            <a:r>
              <a:rPr b="0" i="0" lang="en-US" sz="16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the value of the clock frequency at which the device operates</a:t>
            </a:r>
            <a:endParaRPr b="0" i="0" sz="1600" u="none" cap="none" strike="noStrike">
              <a:solidFill>
                <a:srgbClr val="0F111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7" name="Google Shape;1057;g3d26222bb06_3_117"/>
          <p:cNvSpPr txBox="1"/>
          <p:nvPr/>
        </p:nvSpPr>
        <p:spPr>
          <a:xfrm>
            <a:off x="1132875" y="1851075"/>
            <a:ext cx="92352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The HIGH the clock speed, the LOW the latency. </a:t>
            </a:r>
            <a:endParaRPr b="0" i="0" sz="1800" u="none" cap="none" strike="noStrike">
              <a:solidFill>
                <a:srgbClr val="0F111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F111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The FEWER clock cycles per operation, the LOWER the latency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8" name="Google Shape;1058;g3d26222bb06_3_117"/>
          <p:cNvSpPr txBox="1"/>
          <p:nvPr/>
        </p:nvSpPr>
        <p:spPr>
          <a:xfrm>
            <a:off x="151726" y="2852440"/>
            <a:ext cx="7383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combinational multipliers can be used to reduce latency in the pipeline</a:t>
            </a:r>
            <a:endParaRPr b="0" i="0" sz="1400" u="none" cap="none" strike="noStrike">
              <a:solidFill>
                <a:srgbClr val="0F111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400"/>
              <a:buFont typeface="Arial"/>
              <a:buChar char="●"/>
            </a:pPr>
            <a:r>
              <a:rPr b="0" i="0" lang="en-US" sz="14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I.G. perform multiplication without results latching.  </a:t>
            </a:r>
            <a:endParaRPr b="0" i="0" sz="1400" u="none" cap="none" strike="noStrike">
              <a:solidFill>
                <a:srgbClr val="0F111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400"/>
              <a:buFont typeface="Arial"/>
              <a:buChar char="●"/>
            </a:pPr>
            <a:r>
              <a:rPr b="0" i="0" lang="en-US" sz="14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The price of flip-flops removal is critical path length increase</a:t>
            </a:r>
            <a:endParaRPr b="0" i="0" sz="1400" u="none" cap="none" strike="noStrike">
              <a:solidFill>
                <a:srgbClr val="0F111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9" name="Google Shape;1059;g3d26222bb06_3_117"/>
          <p:cNvPicPr preferRelativeResize="0"/>
          <p:nvPr/>
        </p:nvPicPr>
        <p:blipFill rotWithShape="1">
          <a:blip r:embed="rId3">
            <a:alphaModFix/>
          </a:blip>
          <a:srcRect b="0" l="13096" r="12703" t="0"/>
          <a:stretch/>
        </p:blipFill>
        <p:spPr>
          <a:xfrm>
            <a:off x="6210650" y="3660090"/>
            <a:ext cx="5583501" cy="232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0" name="Google Shape;1060;g3d26222bb06_3_117"/>
          <p:cNvPicPr preferRelativeResize="0"/>
          <p:nvPr/>
        </p:nvPicPr>
        <p:blipFill rotWithShape="1">
          <a:blip r:embed="rId4">
            <a:alphaModFix/>
          </a:blip>
          <a:srcRect b="0" l="18099" r="17513" t="0"/>
          <a:stretch/>
        </p:blipFill>
        <p:spPr>
          <a:xfrm>
            <a:off x="819326" y="4132740"/>
            <a:ext cx="4177526" cy="1698250"/>
          </a:xfrm>
          <a:prstGeom prst="rect">
            <a:avLst/>
          </a:prstGeom>
          <a:noFill/>
          <a:ln>
            <a:noFill/>
          </a:ln>
        </p:spPr>
      </p:pic>
      <p:sp>
        <p:nvSpPr>
          <p:cNvPr id="1061" name="Google Shape;1061;g3d26222bb06_3_117"/>
          <p:cNvSpPr/>
          <p:nvPr/>
        </p:nvSpPr>
        <p:spPr>
          <a:xfrm>
            <a:off x="5401426" y="4642815"/>
            <a:ext cx="1183500" cy="322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2" name="Google Shape;1062;g3d26222bb06_3_117"/>
          <p:cNvSpPr txBox="1"/>
          <p:nvPr/>
        </p:nvSpPr>
        <p:spPr>
          <a:xfrm>
            <a:off x="7272726" y="2987790"/>
            <a:ext cx="4400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The latency reduced to three clock cycles, </a:t>
            </a:r>
            <a:endParaRPr b="0" i="0" sz="1400" u="none" cap="none" strike="noStrike">
              <a:solidFill>
                <a:srgbClr val="0F111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F11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the critical path length increased.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3" name="Google Shape;1063;g3d26222bb06_3_117"/>
          <p:cNvSpPr txBox="1"/>
          <p:nvPr>
            <p:ph idx="12" type="sldNum"/>
          </p:nvPr>
        </p:nvSpPr>
        <p:spPr>
          <a:xfrm>
            <a:off x="336000" y="6373850"/>
            <a:ext cx="4320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b="1" lang="en-US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d28eecf035_1_63"/>
          <p:cNvSpPr txBox="1"/>
          <p:nvPr>
            <p:ph idx="12" type="sldNum"/>
          </p:nvPr>
        </p:nvSpPr>
        <p:spPr>
          <a:xfrm>
            <a:off x="288038" y="6329806"/>
            <a:ext cx="435300" cy="52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3" name="Google Shape;223;g3d28eecf035_1_63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Combinational vs. Sequential Devices</a:t>
            </a:r>
            <a:endParaRPr/>
          </a:p>
        </p:txBody>
      </p:sp>
      <p:sp>
        <p:nvSpPr>
          <p:cNvPr id="224" name="Google Shape;224;g3d28eecf035_1_63"/>
          <p:cNvSpPr txBox="1"/>
          <p:nvPr>
            <p:ph idx="2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Asynchronous and Synchronous </a:t>
            </a:r>
            <a:endParaRPr/>
          </a:p>
        </p:txBody>
      </p:sp>
      <p:grpSp>
        <p:nvGrpSpPr>
          <p:cNvPr id="225" name="Google Shape;225;g3d28eecf035_1_63"/>
          <p:cNvGrpSpPr/>
          <p:nvPr/>
        </p:nvGrpSpPr>
        <p:grpSpPr>
          <a:xfrm>
            <a:off x="230933" y="1364150"/>
            <a:ext cx="8592292" cy="1157275"/>
            <a:chOff x="5423288" y="2351250"/>
            <a:chExt cx="8938200" cy="1157275"/>
          </a:xfrm>
        </p:grpSpPr>
        <p:sp>
          <p:nvSpPr>
            <p:cNvPr id="226" name="Google Shape;226;g3d28eecf035_1_63"/>
            <p:cNvSpPr/>
            <p:nvPr/>
          </p:nvSpPr>
          <p:spPr>
            <a:xfrm>
              <a:off x="5423288" y="2579725"/>
              <a:ext cx="8938200" cy="928800"/>
            </a:xfrm>
            <a:prstGeom prst="roundRect">
              <a:avLst>
                <a:gd fmla="val 0" name="adj"/>
              </a:avLst>
            </a:prstGeom>
            <a:solidFill>
              <a:srgbClr val="F3F3F3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-330200" lvl="0" marL="45720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F1114"/>
                </a:buClr>
                <a:buSzPts val="1600"/>
                <a:buChar char="●"/>
              </a:pPr>
              <a:r>
                <a:rPr lang="en-US" sz="1600">
                  <a:solidFill>
                    <a:srgbClr val="0F1114"/>
                  </a:solidFill>
                </a:rPr>
                <a:t>All inputs are of the same priority,</a:t>
              </a:r>
              <a:endParaRPr sz="1600">
                <a:solidFill>
                  <a:srgbClr val="0F1114"/>
                </a:solidFill>
              </a:endParaRPr>
            </a:p>
            <a:p>
              <a:pPr indent="-330200" lvl="0" marL="45720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F1114"/>
                </a:buClr>
                <a:buSzPts val="1600"/>
                <a:buChar char="●"/>
              </a:pPr>
              <a:r>
                <a:rPr b="1" lang="en-US" sz="1600">
                  <a:solidFill>
                    <a:srgbClr val="0F1114"/>
                  </a:solidFill>
                </a:rPr>
                <a:t>Any change</a:t>
              </a:r>
              <a:r>
                <a:rPr lang="en-US" sz="1600">
                  <a:solidFill>
                    <a:srgbClr val="0F1114"/>
                  </a:solidFill>
                </a:rPr>
                <a:t> in the signal at any input can cause changes in the signals at any outputs. </a:t>
              </a:r>
              <a:endParaRPr sz="1600"/>
            </a:p>
          </p:txBody>
        </p:sp>
        <p:sp>
          <p:nvSpPr>
            <p:cNvPr id="227" name="Google Shape;227;g3d28eecf035_1_63"/>
            <p:cNvSpPr/>
            <p:nvPr/>
          </p:nvSpPr>
          <p:spPr>
            <a:xfrm>
              <a:off x="5618106" y="2351250"/>
              <a:ext cx="2528700" cy="322800"/>
            </a:xfrm>
            <a:prstGeom prst="roundRect">
              <a:avLst>
                <a:gd fmla="val 22846" name="adj"/>
              </a:avLst>
            </a:pr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500">
                  <a:solidFill>
                    <a:schemeClr val="dk2"/>
                  </a:solidFill>
                </a:rPr>
                <a:t>Asynchronous devices</a:t>
              </a:r>
              <a:endParaRPr b="1" sz="1700">
                <a:solidFill>
                  <a:schemeClr val="dk2"/>
                </a:solidFill>
              </a:endParaRPr>
            </a:p>
          </p:txBody>
        </p:sp>
      </p:grpSp>
      <p:grpSp>
        <p:nvGrpSpPr>
          <p:cNvPr id="228" name="Google Shape;228;g3d28eecf035_1_63"/>
          <p:cNvGrpSpPr/>
          <p:nvPr/>
        </p:nvGrpSpPr>
        <p:grpSpPr>
          <a:xfrm>
            <a:off x="295889" y="3266050"/>
            <a:ext cx="8527043" cy="1157275"/>
            <a:chOff x="5423288" y="2351250"/>
            <a:chExt cx="8938200" cy="1157275"/>
          </a:xfrm>
        </p:grpSpPr>
        <p:sp>
          <p:nvSpPr>
            <p:cNvPr id="229" name="Google Shape;229;g3d28eecf035_1_63"/>
            <p:cNvSpPr/>
            <p:nvPr/>
          </p:nvSpPr>
          <p:spPr>
            <a:xfrm>
              <a:off x="5423288" y="2579725"/>
              <a:ext cx="8938200" cy="928800"/>
            </a:xfrm>
            <a:prstGeom prst="roundRect">
              <a:avLst>
                <a:gd fmla="val 0" name="adj"/>
              </a:avLst>
            </a:prstGeom>
            <a:solidFill>
              <a:srgbClr val="F3F3F3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-330200" lvl="0" marL="45720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Char char="●"/>
              </a:pPr>
              <a:r>
                <a:rPr lang="en-US" sz="1600">
                  <a:solidFill>
                    <a:schemeClr val="dk1"/>
                  </a:solidFill>
                </a:rPr>
                <a:t>Have one dedicated synchronization input (</a:t>
              </a:r>
              <a:r>
                <a:rPr b="1" i="1" lang="en-US" sz="1600">
                  <a:solidFill>
                    <a:schemeClr val="dk1"/>
                  </a:solidFill>
                </a:rPr>
                <a:t>clk</a:t>
              </a:r>
              <a:r>
                <a:rPr lang="en-US" sz="1600">
                  <a:solidFill>
                    <a:schemeClr val="dk1"/>
                  </a:solidFill>
                </a:rPr>
                <a:t>)</a:t>
              </a:r>
              <a:endParaRPr sz="1600">
                <a:solidFill>
                  <a:schemeClr val="dk1"/>
                </a:solidFill>
              </a:endParaRPr>
            </a:p>
            <a:p>
              <a:pPr indent="-330200" lvl="0" marL="45720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Char char="●"/>
              </a:pPr>
              <a:r>
                <a:rPr lang="en-US" sz="1600">
                  <a:solidFill>
                    <a:schemeClr val="dk1"/>
                  </a:solidFill>
                </a:rPr>
                <a:t>The input signals can affect the digital device only if there is </a:t>
              </a:r>
              <a:r>
                <a:rPr b="1" lang="en-US" sz="1600">
                  <a:solidFill>
                    <a:schemeClr val="dk1"/>
                  </a:solidFill>
                </a:rPr>
                <a:t>a certain signal at this input</a:t>
              </a:r>
              <a:endParaRPr b="1" sz="1600">
                <a:solidFill>
                  <a:schemeClr val="dk1"/>
                </a:solidFill>
              </a:endParaRPr>
            </a:p>
          </p:txBody>
        </p:sp>
        <p:sp>
          <p:nvSpPr>
            <p:cNvPr id="230" name="Google Shape;230;g3d28eecf035_1_63"/>
            <p:cNvSpPr/>
            <p:nvPr/>
          </p:nvSpPr>
          <p:spPr>
            <a:xfrm>
              <a:off x="5618113" y="2351250"/>
              <a:ext cx="2364900" cy="322800"/>
            </a:xfrm>
            <a:prstGeom prst="roundRect">
              <a:avLst>
                <a:gd fmla="val 22846" name="adj"/>
              </a:avLst>
            </a:pr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500">
                  <a:solidFill>
                    <a:schemeClr val="dk2"/>
                  </a:solidFill>
                </a:rPr>
                <a:t>Synchronous devices</a:t>
              </a:r>
              <a:endParaRPr b="1" sz="1700">
                <a:solidFill>
                  <a:schemeClr val="dk2"/>
                </a:solidFill>
              </a:endParaRPr>
            </a:p>
          </p:txBody>
        </p:sp>
      </p:grpSp>
      <p:pic>
        <p:nvPicPr>
          <p:cNvPr id="231" name="Google Shape;231;g3d28eecf035_1_63" title="Screenshot_2025-12-07_10-23-2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07851" y="3496897"/>
            <a:ext cx="3106475" cy="1706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g3d28eecf035_1_63" title="Screenshot_2025-12-07_10-29-4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23225" y="1639575"/>
            <a:ext cx="3191100" cy="1458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3" name="Google Shape;233;g3d28eecf035_1_63"/>
          <p:cNvGrpSpPr/>
          <p:nvPr/>
        </p:nvGrpSpPr>
        <p:grpSpPr>
          <a:xfrm>
            <a:off x="7823096" y="3098079"/>
            <a:ext cx="477086" cy="539272"/>
            <a:chOff x="7703994" y="4026038"/>
            <a:chExt cx="699950" cy="791185"/>
          </a:xfrm>
        </p:grpSpPr>
        <p:sp>
          <p:nvSpPr>
            <p:cNvPr id="234" name="Google Shape;234;g3d28eecf035_1_63"/>
            <p:cNvSpPr/>
            <p:nvPr/>
          </p:nvSpPr>
          <p:spPr>
            <a:xfrm>
              <a:off x="7704000" y="4140123"/>
              <a:ext cx="654000" cy="677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62325" lIns="62325" spcFirstLastPara="1" rIns="62325" wrap="square" tIns="623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54"/>
            </a:p>
          </p:txBody>
        </p:sp>
        <p:pic>
          <p:nvPicPr>
            <p:cNvPr id="235" name="Google Shape;235;g3d28eecf035_1_63" title="pngfind.com-timer-png-723676.png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703994" y="4026038"/>
              <a:ext cx="699950" cy="78666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6" name="Google Shape;236;g3d28eecf035_1_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43870" y="3296546"/>
            <a:ext cx="435300" cy="43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g3d28eecf035_1_82" title="istockphoto-1128949568-612x612-removebg-previe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60649" y="1585357"/>
            <a:ext cx="2106525" cy="1321717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g3d28eecf035_1_82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/>
              <a:t>Combinational vs. Sequential Devices</a:t>
            </a:r>
            <a:endParaRPr/>
          </a:p>
        </p:txBody>
      </p:sp>
      <p:sp>
        <p:nvSpPr>
          <p:cNvPr id="243" name="Google Shape;243;g3d28eecf035_1_82"/>
          <p:cNvSpPr txBox="1"/>
          <p:nvPr>
            <p:ph idx="2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Latches vs Flip-Flops</a:t>
            </a:r>
            <a:endParaRPr/>
          </a:p>
        </p:txBody>
      </p:sp>
      <p:sp>
        <p:nvSpPr>
          <p:cNvPr id="244" name="Google Shape;244;g3d28eecf035_1_82"/>
          <p:cNvSpPr txBox="1"/>
          <p:nvPr/>
        </p:nvSpPr>
        <p:spPr>
          <a:xfrm>
            <a:off x="1194075" y="1019033"/>
            <a:ext cx="10373100" cy="17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2000"/>
              <a:buChar char="●"/>
            </a:pPr>
            <a:r>
              <a:rPr lang="en-US" sz="2000">
                <a:solidFill>
                  <a:srgbClr val="0F1114"/>
                </a:solidFill>
                <a:highlight>
                  <a:schemeClr val="lt1"/>
                </a:highlight>
              </a:rPr>
              <a:t>Latches and flip-flops are used to build complex sequential devices: registers, counters, RAMs, etc.</a:t>
            </a:r>
            <a:endParaRPr sz="2000">
              <a:solidFill>
                <a:srgbClr val="0F1114"/>
              </a:solidFill>
              <a:highlight>
                <a:schemeClr val="lt1"/>
              </a:highlight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2000"/>
              <a:buChar char="●"/>
            </a:pPr>
            <a:r>
              <a:rPr lang="en-US" sz="2000">
                <a:solidFill>
                  <a:srgbClr val="0F1114"/>
                </a:solidFill>
              </a:rPr>
              <a:t>In complex designs it can lead to </a:t>
            </a:r>
            <a:r>
              <a:rPr b="1" lang="en-US" sz="2000">
                <a:solidFill>
                  <a:srgbClr val="0F1114"/>
                </a:solidFill>
              </a:rPr>
              <a:t>performance degradation</a:t>
            </a:r>
            <a:endParaRPr b="1" sz="2000">
              <a:solidFill>
                <a:srgbClr val="0F1114"/>
              </a:solidFill>
            </a:endParaRPr>
          </a:p>
          <a:p>
            <a:pPr indent="-355600" lvl="0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2000"/>
              <a:buChar char="●"/>
            </a:pPr>
            <a:r>
              <a:rPr lang="en-US" sz="2000">
                <a:solidFill>
                  <a:srgbClr val="0F1114"/>
                </a:solidFill>
              </a:rPr>
              <a:t>Poor synthesis and rooting of the design and </a:t>
            </a:r>
            <a:endParaRPr sz="2000">
              <a:solidFill>
                <a:srgbClr val="0F1114"/>
              </a:solidFill>
            </a:endParaRPr>
          </a:p>
          <a:p>
            <a:pPr indent="-355600" lvl="0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2000"/>
              <a:buChar char="●"/>
            </a:pPr>
            <a:r>
              <a:rPr lang="en-US" sz="2000">
                <a:solidFill>
                  <a:srgbClr val="0F1114"/>
                </a:solidFill>
              </a:rPr>
              <a:t>Can even cause unpredictable errors (difficult to detect)</a:t>
            </a:r>
            <a:endParaRPr b="1" sz="2000">
              <a:solidFill>
                <a:srgbClr val="0F1114"/>
              </a:solidFill>
            </a:endParaRPr>
          </a:p>
        </p:txBody>
      </p:sp>
      <p:pic>
        <p:nvPicPr>
          <p:cNvPr id="245" name="Google Shape;245;g3d28eecf035_1_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3311" y="1184320"/>
            <a:ext cx="930775" cy="930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6" name="Google Shape;246;g3d28eecf035_1_82"/>
          <p:cNvGrpSpPr/>
          <p:nvPr/>
        </p:nvGrpSpPr>
        <p:grpSpPr>
          <a:xfrm>
            <a:off x="11268478" y="1691284"/>
            <a:ext cx="626708" cy="626708"/>
            <a:chOff x="737668" y="4333423"/>
            <a:chExt cx="1817600" cy="1817600"/>
          </a:xfrm>
        </p:grpSpPr>
        <p:sp>
          <p:nvSpPr>
            <p:cNvPr id="247" name="Google Shape;247;g3d28eecf035_1_82"/>
            <p:cNvSpPr/>
            <p:nvPr/>
          </p:nvSpPr>
          <p:spPr>
            <a:xfrm>
              <a:off x="768000" y="4465075"/>
              <a:ext cx="1759800" cy="1600200"/>
            </a:xfrm>
            <a:prstGeom prst="ellipse">
              <a:avLst/>
            </a:prstGeom>
            <a:solidFill>
              <a:srgbClr val="F4CCCC"/>
            </a:solidFill>
            <a:ln>
              <a:noFill/>
            </a:ln>
          </p:spPr>
          <p:txBody>
            <a:bodyPr anchorCtr="0" anchor="ctr" bIns="31500" lIns="31500" spcFirstLastPara="1" rIns="31500" wrap="square" tIns="315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482"/>
            </a:p>
          </p:txBody>
        </p:sp>
        <p:pic>
          <p:nvPicPr>
            <p:cNvPr id="248" name="Google Shape;248;g3d28eecf035_1_82" title="disappointed.png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37668" y="4333423"/>
              <a:ext cx="1817600" cy="1817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g3d28eecf035_1_82"/>
          <p:cNvGrpSpPr/>
          <p:nvPr/>
        </p:nvGrpSpPr>
        <p:grpSpPr>
          <a:xfrm>
            <a:off x="185075" y="2959233"/>
            <a:ext cx="11710100" cy="3180018"/>
            <a:chOff x="185075" y="2959233"/>
            <a:chExt cx="11710100" cy="3180018"/>
          </a:xfrm>
        </p:grpSpPr>
        <p:pic>
          <p:nvPicPr>
            <p:cNvPr id="250" name="Google Shape;250;g3d28eecf035_1_82"/>
            <p:cNvPicPr preferRelativeResize="0"/>
            <p:nvPr/>
          </p:nvPicPr>
          <p:blipFill rotWithShape="1">
            <a:blip r:embed="rId6">
              <a:alphaModFix/>
            </a:blip>
            <a:srcRect b="-18906" l="-3339" r="-3328" t="0"/>
            <a:stretch/>
          </p:blipFill>
          <p:spPr>
            <a:xfrm>
              <a:off x="185075" y="3045350"/>
              <a:ext cx="930900" cy="9288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251" name="Google Shape;251;g3d28eecf035_1_82"/>
            <p:cNvSpPr/>
            <p:nvPr/>
          </p:nvSpPr>
          <p:spPr>
            <a:xfrm>
              <a:off x="1184350" y="2959233"/>
              <a:ext cx="10275900" cy="2491500"/>
            </a:xfrm>
            <a:prstGeom prst="roundRect">
              <a:avLst>
                <a:gd fmla="val 0" name="adj"/>
              </a:avLst>
            </a:prstGeom>
            <a:solidFill>
              <a:srgbClr val="F3F3F3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-355600" lvl="0" marL="45720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F1114"/>
                </a:buClr>
                <a:buSzPts val="2000"/>
                <a:buChar char="●"/>
              </a:pPr>
              <a:r>
                <a:rPr lang="en-US" sz="2000">
                  <a:solidFill>
                    <a:srgbClr val="0F1114"/>
                  </a:solidFill>
                </a:rPr>
                <a:t>It is important that the states of all sequential cells change simultaneously with a certain period.</a:t>
              </a:r>
              <a:endParaRPr sz="2000">
                <a:solidFill>
                  <a:srgbClr val="0F1114"/>
                </a:solidFill>
              </a:endParaRPr>
            </a:p>
            <a:p>
              <a:pPr indent="-355600" lvl="0" marL="45720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F1114"/>
                </a:buClr>
                <a:buSzPts val="2000"/>
                <a:buChar char="●"/>
              </a:pPr>
              <a:r>
                <a:rPr lang="en-US" sz="2000">
                  <a:solidFill>
                    <a:srgbClr val="0F1114"/>
                  </a:solidFill>
                </a:rPr>
                <a:t>Use a synchronization (or clock) signal → clock is </a:t>
              </a:r>
              <a:r>
                <a:rPr b="1" lang="en-US" sz="2000">
                  <a:solidFill>
                    <a:srgbClr val="0F1114"/>
                  </a:solidFill>
                </a:rPr>
                <a:t>GOOD</a:t>
              </a:r>
              <a:endParaRPr b="1" sz="2000">
                <a:solidFill>
                  <a:srgbClr val="0F1114"/>
                </a:solidFill>
              </a:endParaRPr>
            </a:p>
            <a:p>
              <a:pPr indent="-355600" lvl="0" marL="45720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F1114"/>
                </a:buClr>
                <a:buSzPts val="2000"/>
                <a:buChar char="●"/>
              </a:pPr>
              <a:r>
                <a:rPr lang="en-US" sz="2000">
                  <a:solidFill>
                    <a:srgbClr val="0F1114"/>
                  </a:solidFill>
                </a:rPr>
                <a:t>Several latches are with dynamic control (i.e., controlled by clock edges) are called </a:t>
              </a:r>
              <a:r>
                <a:rPr b="1" i="1" lang="en-US" sz="2000">
                  <a:solidFill>
                    <a:srgbClr val="0F1114"/>
                  </a:solidFill>
                </a:rPr>
                <a:t>flip-flops</a:t>
              </a:r>
              <a:endParaRPr b="1" i="1" sz="2000">
                <a:solidFill>
                  <a:srgbClr val="0F1114"/>
                </a:solidFill>
              </a:endParaRPr>
            </a:p>
          </p:txBody>
        </p:sp>
        <p:pic>
          <p:nvPicPr>
            <p:cNvPr id="252" name="Google Shape;252;g3d28eecf035_1_82"/>
            <p:cNvPicPr preferRelativeResize="0"/>
            <p:nvPr/>
          </p:nvPicPr>
          <p:blipFill rotWithShape="1">
            <a:blip r:embed="rId7">
              <a:alphaModFix/>
            </a:blip>
            <a:srcRect b="19992" l="27611" r="26069" t="4932"/>
            <a:stretch/>
          </p:blipFill>
          <p:spPr>
            <a:xfrm>
              <a:off x="8867875" y="4770983"/>
              <a:ext cx="3027300" cy="1026300"/>
            </a:xfrm>
            <a:prstGeom prst="roundRect">
              <a:avLst>
                <a:gd fmla="val 30162" name="adj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253" name="Google Shape;253;g3d28eecf035_1_82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8721203" y="5399802"/>
              <a:ext cx="739450" cy="7394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4" name="Google Shape;254;g3d28eecf035_1_82"/>
          <p:cNvSpPr txBox="1"/>
          <p:nvPr/>
        </p:nvSpPr>
        <p:spPr>
          <a:xfrm>
            <a:off x="1910698" y="7056350"/>
            <a:ext cx="7983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F1114"/>
              </a:solidFill>
              <a:highlight>
                <a:srgbClr val="FFFFFF"/>
              </a:highlight>
            </a:endParaRPr>
          </a:p>
        </p:txBody>
      </p:sp>
      <p:sp>
        <p:nvSpPr>
          <p:cNvPr id="255" name="Google Shape;255;g3d28eecf035_1_82"/>
          <p:cNvSpPr txBox="1"/>
          <p:nvPr>
            <p:ph idx="12" type="sldNum"/>
          </p:nvPr>
        </p:nvSpPr>
        <p:spPr>
          <a:xfrm>
            <a:off x="288038" y="6329806"/>
            <a:ext cx="435300" cy="52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d28eecf035_1_100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/>
              <a:t>Combinational vs. Sequential Devices</a:t>
            </a:r>
            <a:endParaRPr/>
          </a:p>
        </p:txBody>
      </p:sp>
      <p:sp>
        <p:nvSpPr>
          <p:cNvPr id="261" name="Google Shape;261;g3d28eecf035_1_100"/>
          <p:cNvSpPr txBox="1"/>
          <p:nvPr>
            <p:ph idx="2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Latches vs Flip-Flops</a:t>
            </a:r>
            <a:endParaRPr/>
          </a:p>
        </p:txBody>
      </p:sp>
      <p:sp>
        <p:nvSpPr>
          <p:cNvPr id="262" name="Google Shape;262;g3d28eecf035_1_100"/>
          <p:cNvSpPr txBox="1"/>
          <p:nvPr/>
        </p:nvSpPr>
        <p:spPr>
          <a:xfrm>
            <a:off x="144475" y="925325"/>
            <a:ext cx="3536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2400"/>
              </a:spcBef>
              <a:spcAft>
                <a:spcPts val="1200"/>
              </a:spcAft>
              <a:buNone/>
            </a:pPr>
            <a:r>
              <a:rPr b="1" lang="en-US" sz="1600">
                <a:solidFill>
                  <a:schemeClr val="dk2"/>
                </a:solidFill>
              </a:rPr>
              <a:t>Flip-flops inside Xilinx FPGAs</a:t>
            </a:r>
            <a:endParaRPr b="1" sz="1600">
              <a:solidFill>
                <a:schemeClr val="dk2"/>
              </a:solidFill>
            </a:endParaRPr>
          </a:p>
        </p:txBody>
      </p:sp>
      <p:pic>
        <p:nvPicPr>
          <p:cNvPr id="263" name="Google Shape;263;g3d28eecf035_1_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42425" y="2078313"/>
            <a:ext cx="4432451" cy="222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g3d28eecf035_1_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750" y="1653279"/>
            <a:ext cx="6696026" cy="3074938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g3d28eecf035_1_100"/>
          <p:cNvSpPr/>
          <p:nvPr/>
        </p:nvSpPr>
        <p:spPr>
          <a:xfrm>
            <a:off x="6496053" y="1653280"/>
            <a:ext cx="432000" cy="29520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g3d28eecf035_1_100"/>
          <p:cNvSpPr txBox="1"/>
          <p:nvPr/>
        </p:nvSpPr>
        <p:spPr>
          <a:xfrm>
            <a:off x="6246603" y="1262412"/>
            <a:ext cx="930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0000"/>
                </a:solidFill>
              </a:rPr>
              <a:t>Flip-Flops</a:t>
            </a:r>
            <a:endParaRPr sz="1200">
              <a:solidFill>
                <a:srgbClr val="FF0000"/>
              </a:solidFill>
            </a:endParaRPr>
          </a:p>
        </p:txBody>
      </p:sp>
      <p:sp>
        <p:nvSpPr>
          <p:cNvPr id="267" name="Google Shape;267;g3d28eecf035_1_100"/>
          <p:cNvSpPr/>
          <p:nvPr/>
        </p:nvSpPr>
        <p:spPr>
          <a:xfrm>
            <a:off x="4201325" y="1663422"/>
            <a:ext cx="542400" cy="29520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g3d28eecf035_1_100"/>
          <p:cNvSpPr txBox="1"/>
          <p:nvPr/>
        </p:nvSpPr>
        <p:spPr>
          <a:xfrm>
            <a:off x="4201325" y="1262400"/>
            <a:ext cx="54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0000"/>
                </a:solidFill>
              </a:rPr>
              <a:t>LUTs</a:t>
            </a:r>
            <a:endParaRPr sz="1200">
              <a:solidFill>
                <a:srgbClr val="FF0000"/>
              </a:solidFill>
            </a:endParaRPr>
          </a:p>
        </p:txBody>
      </p:sp>
      <p:sp>
        <p:nvSpPr>
          <p:cNvPr id="269" name="Google Shape;269;g3d28eecf035_1_100"/>
          <p:cNvSpPr/>
          <p:nvPr/>
        </p:nvSpPr>
        <p:spPr>
          <a:xfrm>
            <a:off x="5326812" y="1653275"/>
            <a:ext cx="981900" cy="29520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g3d28eecf035_1_100"/>
          <p:cNvSpPr txBox="1"/>
          <p:nvPr/>
        </p:nvSpPr>
        <p:spPr>
          <a:xfrm>
            <a:off x="5275662" y="1270050"/>
            <a:ext cx="1084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0000"/>
                </a:solidFill>
              </a:rPr>
              <a:t>Carry Chain</a:t>
            </a:r>
            <a:endParaRPr sz="1100">
              <a:solidFill>
                <a:srgbClr val="FF0000"/>
              </a:solidFill>
            </a:endParaRPr>
          </a:p>
        </p:txBody>
      </p:sp>
      <p:sp>
        <p:nvSpPr>
          <p:cNvPr id="271" name="Google Shape;271;g3d28eecf035_1_100"/>
          <p:cNvSpPr txBox="1"/>
          <p:nvPr/>
        </p:nvSpPr>
        <p:spPr>
          <a:xfrm>
            <a:off x="3870025" y="4955225"/>
            <a:ext cx="38862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</a:rPr>
              <a:t>Xilinx 7-Series ( Zynq-7000)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2 slices (</a:t>
            </a:r>
            <a:r>
              <a:rPr b="1" lang="en-US" sz="1600">
                <a:solidFill>
                  <a:schemeClr val="dk1"/>
                </a:solidFill>
              </a:rPr>
              <a:t>SLICEM, SLICEL</a:t>
            </a:r>
            <a:r>
              <a:rPr lang="en-US" sz="1600">
                <a:solidFill>
                  <a:schemeClr val="dk1"/>
                </a:solidFill>
              </a:rPr>
              <a:t>)  per CLB 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-US" sz="1600">
                <a:solidFill>
                  <a:schemeClr val="dk1"/>
                </a:solidFill>
              </a:rPr>
              <a:t>4 LUTs</a:t>
            </a:r>
            <a:r>
              <a:rPr lang="en-US" sz="1600">
                <a:solidFill>
                  <a:schemeClr val="dk1"/>
                </a:solidFill>
              </a:rPr>
              <a:t> and </a:t>
            </a:r>
            <a:r>
              <a:rPr b="1" lang="en-US" sz="1600">
                <a:solidFill>
                  <a:schemeClr val="dk1"/>
                </a:solidFill>
              </a:rPr>
              <a:t>8 flip-flops</a:t>
            </a:r>
            <a:r>
              <a:rPr lang="en-US" sz="1600">
                <a:solidFill>
                  <a:schemeClr val="dk1"/>
                </a:solidFill>
              </a:rPr>
              <a:t>/Slice 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6-input, 2-output LUTs.</a:t>
            </a:r>
            <a:endParaRPr sz="1600"/>
          </a:p>
        </p:txBody>
      </p:sp>
      <p:sp>
        <p:nvSpPr>
          <p:cNvPr id="272" name="Google Shape;272;g3d28eecf035_1_100"/>
          <p:cNvSpPr txBox="1"/>
          <p:nvPr/>
        </p:nvSpPr>
        <p:spPr>
          <a:xfrm>
            <a:off x="1910698" y="7056350"/>
            <a:ext cx="7983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F1114"/>
              </a:solidFill>
              <a:highlight>
                <a:srgbClr val="FFFFFF"/>
              </a:highlight>
            </a:endParaRPr>
          </a:p>
        </p:txBody>
      </p:sp>
      <p:sp>
        <p:nvSpPr>
          <p:cNvPr id="273" name="Google Shape;273;g3d28eecf035_1_100"/>
          <p:cNvSpPr txBox="1"/>
          <p:nvPr>
            <p:ph idx="12" type="sldNum"/>
          </p:nvPr>
        </p:nvSpPr>
        <p:spPr>
          <a:xfrm>
            <a:off x="288038" y="6329806"/>
            <a:ext cx="435300" cy="52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esign1">
  <a:themeElements>
    <a:clrScheme name="KIT">
      <a:dk1>
        <a:srgbClr val="000000"/>
      </a:dk1>
      <a:lt1>
        <a:srgbClr val="FFFFFF"/>
      </a:lt1>
      <a:dk2>
        <a:srgbClr val="009682"/>
      </a:dk2>
      <a:lt2>
        <a:srgbClr val="D9D9D9"/>
      </a:lt2>
      <a:accent1>
        <a:srgbClr val="009682"/>
      </a:accent1>
      <a:accent2>
        <a:srgbClr val="4664AA"/>
      </a:accent2>
      <a:accent3>
        <a:srgbClr val="D9D9D9"/>
      </a:accent3>
      <a:accent4>
        <a:srgbClr val="4CB5A7"/>
      </a:accent4>
      <a:accent5>
        <a:srgbClr val="7D92C3"/>
      </a:accent5>
      <a:accent6>
        <a:srgbClr val="B3CEC8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2017-12-07T14:50:50Z</dcterms:created>
  <dc:creator>Franzi</dc:creator>
</cp:coreProperties>
</file>