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2" r:id="rId1"/>
  </p:sldMasterIdLst>
  <p:sldIdLst>
    <p:sldId id="256" r:id="rId2"/>
    <p:sldId id="294" r:id="rId3"/>
    <p:sldId id="257" r:id="rId4"/>
    <p:sldId id="261" r:id="rId5"/>
    <p:sldId id="264" r:id="rId6"/>
    <p:sldId id="258" r:id="rId7"/>
    <p:sldId id="259" r:id="rId8"/>
    <p:sldId id="265" r:id="rId9"/>
    <p:sldId id="268" r:id="rId10"/>
    <p:sldId id="269" r:id="rId11"/>
    <p:sldId id="270" r:id="rId12"/>
    <p:sldId id="271" r:id="rId13"/>
    <p:sldId id="272" r:id="rId14"/>
    <p:sldId id="273" r:id="rId15"/>
    <p:sldId id="275" r:id="rId16"/>
    <p:sldId id="276" r:id="rId17"/>
    <p:sldId id="295" r:id="rId18"/>
    <p:sldId id="277" r:id="rId19"/>
    <p:sldId id="274" r:id="rId20"/>
    <p:sldId id="280" r:id="rId21"/>
    <p:sldId id="281" r:id="rId22"/>
    <p:sldId id="282" r:id="rId23"/>
    <p:sldId id="283" r:id="rId24"/>
    <p:sldId id="284" r:id="rId25"/>
    <p:sldId id="286" r:id="rId26"/>
    <p:sldId id="288" r:id="rId27"/>
    <p:sldId id="289" r:id="rId28"/>
    <p:sldId id="290" r:id="rId29"/>
    <p:sldId id="291" r:id="rId30"/>
    <p:sldId id="292" r:id="rId31"/>
    <p:sldId id="29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snapToObjects="1">
      <p:cViewPr varScale="1">
        <p:scale>
          <a:sx n="72" d="100"/>
          <a:sy n="72" d="100"/>
        </p:scale>
        <p:origin x="122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3D7AB-71EE-43F2-A8EE-5A7D0F72119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0951907-CD83-4CEF-A6E2-9F1BD4FBF1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CF5D65D-E8C1-4AA3-9C22-30367620DE56}"/>
              </a:ext>
            </a:extLst>
          </p:cNvPr>
          <p:cNvSpPr>
            <a:spLocks noGrp="1"/>
          </p:cNvSpPr>
          <p:nvPr>
            <p:ph type="dt" sz="half" idx="10"/>
          </p:nvPr>
        </p:nvSpPr>
        <p:spPr/>
        <p:txBody>
          <a:bodyPr/>
          <a:lstStyle/>
          <a:p>
            <a:fld id="{96AE915A-C99B-3E4C-BBC8-1CE087476D27}" type="datetimeFigureOut">
              <a:rPr lang="en-US" smtClean="0"/>
              <a:t>5/1/2019</a:t>
            </a:fld>
            <a:endParaRPr lang="en-US"/>
          </a:p>
        </p:txBody>
      </p:sp>
      <p:sp>
        <p:nvSpPr>
          <p:cNvPr id="5" name="Footer Placeholder 4">
            <a:extLst>
              <a:ext uri="{FF2B5EF4-FFF2-40B4-BE49-F238E27FC236}">
                <a16:creationId xmlns:a16="http://schemas.microsoft.com/office/drawing/2014/main" id="{1988F86E-D809-4ECF-A1FA-5F6B9A154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FA3CB-D613-499A-AB29-5131C42293F5}"/>
              </a:ext>
            </a:extLst>
          </p:cNvPr>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2855594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AE15D-53B9-4298-A4D5-42E47B8D64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EBA1A-61EF-432D-A2C3-F7BA081B95D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2299DE-BB75-440D-8ADE-7DF2B5B3DE36}"/>
              </a:ext>
            </a:extLst>
          </p:cNvPr>
          <p:cNvSpPr>
            <a:spLocks noGrp="1"/>
          </p:cNvSpPr>
          <p:nvPr>
            <p:ph type="dt" sz="half" idx="10"/>
          </p:nvPr>
        </p:nvSpPr>
        <p:spPr/>
        <p:txBody>
          <a:bodyPr/>
          <a:lstStyle/>
          <a:p>
            <a:fld id="{96AE915A-C99B-3E4C-BBC8-1CE087476D27}" type="datetimeFigureOut">
              <a:rPr lang="en-US" smtClean="0"/>
              <a:t>5/1/2019</a:t>
            </a:fld>
            <a:endParaRPr lang="en-US"/>
          </a:p>
        </p:txBody>
      </p:sp>
      <p:sp>
        <p:nvSpPr>
          <p:cNvPr id="5" name="Footer Placeholder 4">
            <a:extLst>
              <a:ext uri="{FF2B5EF4-FFF2-40B4-BE49-F238E27FC236}">
                <a16:creationId xmlns:a16="http://schemas.microsoft.com/office/drawing/2014/main" id="{45D7518A-F736-444F-83ED-7D4ECBB73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1128B5-FEB1-4C6E-BB00-444B21C75423}"/>
              </a:ext>
            </a:extLst>
          </p:cNvPr>
          <p:cNvSpPr>
            <a:spLocks noGrp="1"/>
          </p:cNvSpPr>
          <p:nvPr>
            <p:ph type="sldNum" sz="quarter" idx="12"/>
          </p:nvPr>
        </p:nvSpPr>
        <p:spPr/>
        <p:txBody>
          <a:bodyPr/>
          <a:lstStyle/>
          <a:p>
            <a:fld id="{8F989753-5B0E-2844-B449-D76AB87B602E}" type="slidenum">
              <a:rPr lang="en-US" smtClean="0"/>
              <a:t>‹#›</a:t>
            </a:fld>
            <a:endParaRPr lang="en-US"/>
          </a:p>
        </p:txBody>
      </p:sp>
    </p:spTree>
    <p:extLst>
      <p:ext uri="{BB962C8B-B14F-4D97-AF65-F5344CB8AC3E}">
        <p14:creationId xmlns:p14="http://schemas.microsoft.com/office/powerpoint/2010/main" val="3142430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759B72-6857-4867-8B69-8F01D60E97A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3BF671-77F5-434A-A049-003D16F14A8A}"/>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01895-773C-4330-9914-6D9334709521}"/>
              </a:ext>
            </a:extLst>
          </p:cNvPr>
          <p:cNvSpPr>
            <a:spLocks noGrp="1"/>
          </p:cNvSpPr>
          <p:nvPr>
            <p:ph type="dt" sz="half" idx="10"/>
          </p:nvPr>
        </p:nvSpPr>
        <p:spPr/>
        <p:txBody>
          <a:bodyPr/>
          <a:lstStyle/>
          <a:p>
            <a:fld id="{96AE915A-C99B-3E4C-BBC8-1CE087476D27}" type="datetimeFigureOut">
              <a:rPr lang="en-US" smtClean="0"/>
              <a:t>5/1/2019</a:t>
            </a:fld>
            <a:endParaRPr lang="en-US"/>
          </a:p>
        </p:txBody>
      </p:sp>
      <p:sp>
        <p:nvSpPr>
          <p:cNvPr id="5" name="Footer Placeholder 4">
            <a:extLst>
              <a:ext uri="{FF2B5EF4-FFF2-40B4-BE49-F238E27FC236}">
                <a16:creationId xmlns:a16="http://schemas.microsoft.com/office/drawing/2014/main" id="{325A55F3-F6FE-4A7D-9DCE-6281713EE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56BE9-9772-444C-8F41-5B5145F15B40}"/>
              </a:ext>
            </a:extLst>
          </p:cNvPr>
          <p:cNvSpPr>
            <a:spLocks noGrp="1"/>
          </p:cNvSpPr>
          <p:nvPr>
            <p:ph type="sldNum" sz="quarter" idx="12"/>
          </p:nvPr>
        </p:nvSpPr>
        <p:spPr/>
        <p:txBody>
          <a:bodyPr/>
          <a:lstStyle/>
          <a:p>
            <a:fld id="{8F989753-5B0E-2844-B449-D76AB87B602E}" type="slidenum">
              <a:rPr lang="en-US" smtClean="0"/>
              <a:t>‹#›</a:t>
            </a:fld>
            <a:endParaRPr lang="en-US"/>
          </a:p>
        </p:txBody>
      </p:sp>
    </p:spTree>
    <p:extLst>
      <p:ext uri="{BB962C8B-B14F-4D97-AF65-F5344CB8AC3E}">
        <p14:creationId xmlns:p14="http://schemas.microsoft.com/office/powerpoint/2010/main" val="892111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BF49D-60A3-47BB-949D-0122A487B8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794770-1A21-4B27-B42F-189334A48C7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F6F6E-A38C-4147-8B14-4A71EA5D3A9D}"/>
              </a:ext>
            </a:extLst>
          </p:cNvPr>
          <p:cNvSpPr>
            <a:spLocks noGrp="1"/>
          </p:cNvSpPr>
          <p:nvPr>
            <p:ph type="dt" sz="half" idx="10"/>
          </p:nvPr>
        </p:nvSpPr>
        <p:spPr/>
        <p:txBody>
          <a:bodyPr/>
          <a:lstStyle/>
          <a:p>
            <a:fld id="{96AE915A-C99B-3E4C-BBC8-1CE087476D27}" type="datetimeFigureOut">
              <a:rPr lang="en-US" smtClean="0"/>
              <a:t>5/1/2019</a:t>
            </a:fld>
            <a:endParaRPr lang="en-US"/>
          </a:p>
        </p:txBody>
      </p:sp>
      <p:sp>
        <p:nvSpPr>
          <p:cNvPr id="5" name="Footer Placeholder 4">
            <a:extLst>
              <a:ext uri="{FF2B5EF4-FFF2-40B4-BE49-F238E27FC236}">
                <a16:creationId xmlns:a16="http://schemas.microsoft.com/office/drawing/2014/main" id="{4C06DD45-BDAC-45E8-B97E-0B237135FB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8BFBE-2C53-4B33-820F-0BB84A905C02}"/>
              </a:ext>
            </a:extLst>
          </p:cNvPr>
          <p:cNvSpPr>
            <a:spLocks noGrp="1"/>
          </p:cNvSpPr>
          <p:nvPr>
            <p:ph type="sldNum" sz="quarter" idx="12"/>
          </p:nvPr>
        </p:nvSpPr>
        <p:spPr/>
        <p:txBody>
          <a:bodyPr/>
          <a:lstStyle/>
          <a:p>
            <a:fld id="{8F989753-5B0E-2844-B449-D76AB87B602E}" type="slidenum">
              <a:rPr lang="en-US" smtClean="0"/>
              <a:t>‹#›</a:t>
            </a:fld>
            <a:endParaRPr lang="en-US"/>
          </a:p>
        </p:txBody>
      </p:sp>
    </p:spTree>
    <p:extLst>
      <p:ext uri="{BB962C8B-B14F-4D97-AF65-F5344CB8AC3E}">
        <p14:creationId xmlns:p14="http://schemas.microsoft.com/office/powerpoint/2010/main" val="290684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6D16C-30E9-4C0B-87ED-6DCE06CBB10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91BC69F-E427-439C-AB23-A4A20C2F9CA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170AA23-C5BF-43E4-A5EE-8E65E76E1EF9}"/>
              </a:ext>
            </a:extLst>
          </p:cNvPr>
          <p:cNvSpPr>
            <a:spLocks noGrp="1"/>
          </p:cNvSpPr>
          <p:nvPr>
            <p:ph type="dt" sz="half" idx="10"/>
          </p:nvPr>
        </p:nvSpPr>
        <p:spPr/>
        <p:txBody>
          <a:bodyPr/>
          <a:lstStyle/>
          <a:p>
            <a:fld id="{96AE915A-C99B-3E4C-BBC8-1CE087476D27}" type="datetimeFigureOut">
              <a:rPr lang="en-US" smtClean="0"/>
              <a:t>5/1/2019</a:t>
            </a:fld>
            <a:endParaRPr lang="en-US"/>
          </a:p>
        </p:txBody>
      </p:sp>
      <p:sp>
        <p:nvSpPr>
          <p:cNvPr id="5" name="Footer Placeholder 4">
            <a:extLst>
              <a:ext uri="{FF2B5EF4-FFF2-40B4-BE49-F238E27FC236}">
                <a16:creationId xmlns:a16="http://schemas.microsoft.com/office/drawing/2014/main" id="{757A9EBF-FE2F-41C2-95CF-2628CD40DF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C20AC9-9D80-4117-9AFE-970868053502}"/>
              </a:ext>
            </a:extLst>
          </p:cNvPr>
          <p:cNvSpPr>
            <a:spLocks noGrp="1"/>
          </p:cNvSpPr>
          <p:nvPr>
            <p:ph type="sldNum" sz="quarter" idx="12"/>
          </p:nvPr>
        </p:nvSpPr>
        <p:spPr/>
        <p:txBody>
          <a:bodyPr/>
          <a:lstStyle/>
          <a:p>
            <a:fld id="{8F989753-5B0E-2844-B449-D76AB87B602E}" type="slidenum">
              <a:rPr lang="en-US" smtClean="0"/>
              <a:t>‹#›</a:t>
            </a:fld>
            <a:endParaRPr lang="en-US"/>
          </a:p>
        </p:txBody>
      </p:sp>
    </p:spTree>
    <p:extLst>
      <p:ext uri="{BB962C8B-B14F-4D97-AF65-F5344CB8AC3E}">
        <p14:creationId xmlns:p14="http://schemas.microsoft.com/office/powerpoint/2010/main" val="66000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33776-1BE2-4D1D-9BDF-795F58F623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CFA605-CF6B-4E25-9F00-C889A34B5832}"/>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C2A7CA-2075-4755-B2BD-CA28EEE679DE}"/>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02831D-ECBB-4D22-BEB6-D0B8EFB13252}"/>
              </a:ext>
            </a:extLst>
          </p:cNvPr>
          <p:cNvSpPr>
            <a:spLocks noGrp="1"/>
          </p:cNvSpPr>
          <p:nvPr>
            <p:ph type="dt" sz="half" idx="10"/>
          </p:nvPr>
        </p:nvSpPr>
        <p:spPr/>
        <p:txBody>
          <a:bodyPr/>
          <a:lstStyle/>
          <a:p>
            <a:fld id="{96AE915A-C99B-3E4C-BBC8-1CE087476D27}" type="datetimeFigureOut">
              <a:rPr lang="en-US" smtClean="0"/>
              <a:t>5/1/2019</a:t>
            </a:fld>
            <a:endParaRPr lang="en-US"/>
          </a:p>
        </p:txBody>
      </p:sp>
      <p:sp>
        <p:nvSpPr>
          <p:cNvPr id="6" name="Footer Placeholder 5">
            <a:extLst>
              <a:ext uri="{FF2B5EF4-FFF2-40B4-BE49-F238E27FC236}">
                <a16:creationId xmlns:a16="http://schemas.microsoft.com/office/drawing/2014/main" id="{53E0F171-0536-41C7-81AC-7EF4B12EBE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C4E614-4752-40AE-861B-61EDA27477EF}"/>
              </a:ext>
            </a:extLst>
          </p:cNvPr>
          <p:cNvSpPr>
            <a:spLocks noGrp="1"/>
          </p:cNvSpPr>
          <p:nvPr>
            <p:ph type="sldNum" sz="quarter" idx="12"/>
          </p:nvPr>
        </p:nvSpPr>
        <p:spPr/>
        <p:txBody>
          <a:bodyPr/>
          <a:lstStyle/>
          <a:p>
            <a:fld id="{8F989753-5B0E-2844-B449-D76AB87B602E}" type="slidenum">
              <a:rPr lang="en-US" smtClean="0"/>
              <a:t>‹#›</a:t>
            </a:fld>
            <a:endParaRPr lang="en-US"/>
          </a:p>
        </p:txBody>
      </p:sp>
    </p:spTree>
    <p:extLst>
      <p:ext uri="{BB962C8B-B14F-4D97-AF65-F5344CB8AC3E}">
        <p14:creationId xmlns:p14="http://schemas.microsoft.com/office/powerpoint/2010/main" val="1597040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E7E96-2E1E-4238-818C-13667E5FC3C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AEB3EA-8022-4E50-AF37-F7C4F1F1E0F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27EE2F8-37CF-44CF-AA6D-54656D7720F2}"/>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98D731-B441-4CBB-99BA-B0ABCAE25C8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E76D2CB-2BF8-4742-9B0A-99F95A5170A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DD99A4-38B6-4682-B7DA-0FA62339297E}"/>
              </a:ext>
            </a:extLst>
          </p:cNvPr>
          <p:cNvSpPr>
            <a:spLocks noGrp="1"/>
          </p:cNvSpPr>
          <p:nvPr>
            <p:ph type="dt" sz="half" idx="10"/>
          </p:nvPr>
        </p:nvSpPr>
        <p:spPr/>
        <p:txBody>
          <a:bodyPr/>
          <a:lstStyle/>
          <a:p>
            <a:fld id="{96AE915A-C99B-3E4C-BBC8-1CE087476D27}" type="datetimeFigureOut">
              <a:rPr lang="en-US" smtClean="0"/>
              <a:t>5/1/2019</a:t>
            </a:fld>
            <a:endParaRPr lang="en-US"/>
          </a:p>
        </p:txBody>
      </p:sp>
      <p:sp>
        <p:nvSpPr>
          <p:cNvPr id="8" name="Footer Placeholder 7">
            <a:extLst>
              <a:ext uri="{FF2B5EF4-FFF2-40B4-BE49-F238E27FC236}">
                <a16:creationId xmlns:a16="http://schemas.microsoft.com/office/drawing/2014/main" id="{2C33EE28-A412-4133-8921-08AFA21A1E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BD1E81-56A3-42FB-B0D5-11426CB0EE09}"/>
              </a:ext>
            </a:extLst>
          </p:cNvPr>
          <p:cNvSpPr>
            <a:spLocks noGrp="1"/>
          </p:cNvSpPr>
          <p:nvPr>
            <p:ph type="sldNum" sz="quarter" idx="12"/>
          </p:nvPr>
        </p:nvSpPr>
        <p:spPr/>
        <p:txBody>
          <a:bodyPr/>
          <a:lstStyle/>
          <a:p>
            <a:fld id="{8F989753-5B0E-2844-B449-D76AB87B602E}" type="slidenum">
              <a:rPr lang="en-US" smtClean="0"/>
              <a:t>‹#›</a:t>
            </a:fld>
            <a:endParaRPr lang="en-US"/>
          </a:p>
        </p:txBody>
      </p:sp>
    </p:spTree>
    <p:extLst>
      <p:ext uri="{BB962C8B-B14F-4D97-AF65-F5344CB8AC3E}">
        <p14:creationId xmlns:p14="http://schemas.microsoft.com/office/powerpoint/2010/main" val="317355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2E928-38EB-4C2C-B23D-AF19933E3D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9EBB76-D669-438F-A1E6-62F2104DFC7D}"/>
              </a:ext>
            </a:extLst>
          </p:cNvPr>
          <p:cNvSpPr>
            <a:spLocks noGrp="1"/>
          </p:cNvSpPr>
          <p:nvPr>
            <p:ph type="dt" sz="half" idx="10"/>
          </p:nvPr>
        </p:nvSpPr>
        <p:spPr/>
        <p:txBody>
          <a:bodyPr/>
          <a:lstStyle/>
          <a:p>
            <a:fld id="{96AE915A-C99B-3E4C-BBC8-1CE087476D27}" type="datetimeFigureOut">
              <a:rPr lang="en-US" smtClean="0"/>
              <a:t>5/1/2019</a:t>
            </a:fld>
            <a:endParaRPr lang="en-US"/>
          </a:p>
        </p:txBody>
      </p:sp>
      <p:sp>
        <p:nvSpPr>
          <p:cNvPr id="4" name="Footer Placeholder 3">
            <a:extLst>
              <a:ext uri="{FF2B5EF4-FFF2-40B4-BE49-F238E27FC236}">
                <a16:creationId xmlns:a16="http://schemas.microsoft.com/office/drawing/2014/main" id="{D4A73D4C-54D2-407A-93B7-E87242967F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093936-AE8B-42D4-AC31-27CBC3DA5180}"/>
              </a:ext>
            </a:extLst>
          </p:cNvPr>
          <p:cNvSpPr>
            <a:spLocks noGrp="1"/>
          </p:cNvSpPr>
          <p:nvPr>
            <p:ph type="sldNum" sz="quarter" idx="12"/>
          </p:nvPr>
        </p:nvSpPr>
        <p:spPr/>
        <p:txBody>
          <a:bodyPr/>
          <a:lstStyle/>
          <a:p>
            <a:fld id="{8F989753-5B0E-2844-B449-D76AB87B602E}" type="slidenum">
              <a:rPr lang="en-US" smtClean="0"/>
              <a:t>‹#›</a:t>
            </a:fld>
            <a:endParaRPr lang="en-US"/>
          </a:p>
        </p:txBody>
      </p:sp>
    </p:spTree>
    <p:extLst>
      <p:ext uri="{BB962C8B-B14F-4D97-AF65-F5344CB8AC3E}">
        <p14:creationId xmlns:p14="http://schemas.microsoft.com/office/powerpoint/2010/main" val="3281991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0E2F67-1846-468D-AB8A-60E1023BE1C2}"/>
              </a:ext>
            </a:extLst>
          </p:cNvPr>
          <p:cNvSpPr>
            <a:spLocks noGrp="1"/>
          </p:cNvSpPr>
          <p:nvPr>
            <p:ph type="dt" sz="half" idx="10"/>
          </p:nvPr>
        </p:nvSpPr>
        <p:spPr/>
        <p:txBody>
          <a:bodyPr/>
          <a:lstStyle/>
          <a:p>
            <a:fld id="{96AE915A-C99B-3E4C-BBC8-1CE087476D27}" type="datetimeFigureOut">
              <a:rPr lang="en-US" smtClean="0"/>
              <a:t>5/1/2019</a:t>
            </a:fld>
            <a:endParaRPr lang="en-US"/>
          </a:p>
        </p:txBody>
      </p:sp>
      <p:sp>
        <p:nvSpPr>
          <p:cNvPr id="3" name="Footer Placeholder 2">
            <a:extLst>
              <a:ext uri="{FF2B5EF4-FFF2-40B4-BE49-F238E27FC236}">
                <a16:creationId xmlns:a16="http://schemas.microsoft.com/office/drawing/2014/main" id="{BFF68A72-54F9-4777-BDB8-630EC636E3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58A2F5-FDCF-49CC-8357-81EFD71E7E81}"/>
              </a:ext>
            </a:extLst>
          </p:cNvPr>
          <p:cNvSpPr>
            <a:spLocks noGrp="1"/>
          </p:cNvSpPr>
          <p:nvPr>
            <p:ph type="sldNum" sz="quarter" idx="12"/>
          </p:nvPr>
        </p:nvSpPr>
        <p:spPr/>
        <p:txBody>
          <a:bodyPr/>
          <a:lstStyle/>
          <a:p>
            <a:fld id="{8F989753-5B0E-2844-B449-D76AB87B602E}" type="slidenum">
              <a:rPr lang="en-US" smtClean="0"/>
              <a:t>‹#›</a:t>
            </a:fld>
            <a:endParaRPr lang="en-US"/>
          </a:p>
        </p:txBody>
      </p:sp>
    </p:spTree>
    <p:extLst>
      <p:ext uri="{BB962C8B-B14F-4D97-AF65-F5344CB8AC3E}">
        <p14:creationId xmlns:p14="http://schemas.microsoft.com/office/powerpoint/2010/main" val="306081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365B3-40B1-4B96-B035-C6F0C023F16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D51ACF5-38A7-46CE-8F27-9FC52A6F8F9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24EE15-F8C0-4F88-AA04-B247A23F5ED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BC17DEF-DF3D-46D9-BDEF-F6974677DC9A}"/>
              </a:ext>
            </a:extLst>
          </p:cNvPr>
          <p:cNvSpPr>
            <a:spLocks noGrp="1"/>
          </p:cNvSpPr>
          <p:nvPr>
            <p:ph type="dt" sz="half" idx="10"/>
          </p:nvPr>
        </p:nvSpPr>
        <p:spPr/>
        <p:txBody>
          <a:bodyPr/>
          <a:lstStyle/>
          <a:p>
            <a:fld id="{96AE915A-C99B-3E4C-BBC8-1CE087476D27}" type="datetimeFigureOut">
              <a:rPr lang="en-US" smtClean="0"/>
              <a:t>5/1/2019</a:t>
            </a:fld>
            <a:endParaRPr lang="en-US"/>
          </a:p>
        </p:txBody>
      </p:sp>
      <p:sp>
        <p:nvSpPr>
          <p:cNvPr id="6" name="Footer Placeholder 5">
            <a:extLst>
              <a:ext uri="{FF2B5EF4-FFF2-40B4-BE49-F238E27FC236}">
                <a16:creationId xmlns:a16="http://schemas.microsoft.com/office/drawing/2014/main" id="{E005F0BC-DE0A-42FB-8C3F-2AC8C9F456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E3B0B-EB68-46F8-8C3A-AAA199F03BA3}"/>
              </a:ext>
            </a:extLst>
          </p:cNvPr>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263376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270EA-9F35-4781-85B6-6F2BDE7ED72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8A2426A-E981-4271-A60F-46602647806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F83A11E-3AAD-4DDC-AFEB-A7028079AA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824E70D-9C3D-444B-BD05-1D71D18D9E33}"/>
              </a:ext>
            </a:extLst>
          </p:cNvPr>
          <p:cNvSpPr>
            <a:spLocks noGrp="1"/>
          </p:cNvSpPr>
          <p:nvPr>
            <p:ph type="dt" sz="half" idx="10"/>
          </p:nvPr>
        </p:nvSpPr>
        <p:spPr/>
        <p:txBody>
          <a:bodyPr/>
          <a:lstStyle/>
          <a:p>
            <a:fld id="{96AE915A-C99B-3E4C-BBC8-1CE087476D27}" type="datetimeFigureOut">
              <a:rPr lang="en-US" smtClean="0"/>
              <a:t>5/1/2019</a:t>
            </a:fld>
            <a:endParaRPr lang="en-US"/>
          </a:p>
        </p:txBody>
      </p:sp>
      <p:sp>
        <p:nvSpPr>
          <p:cNvPr id="6" name="Footer Placeholder 5">
            <a:extLst>
              <a:ext uri="{FF2B5EF4-FFF2-40B4-BE49-F238E27FC236}">
                <a16:creationId xmlns:a16="http://schemas.microsoft.com/office/drawing/2014/main" id="{ED9B6A5C-6D14-4F20-8A6C-3A5D8444DD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F71B1B-09AB-45C7-BC8A-566D148D1EA9}"/>
              </a:ext>
            </a:extLst>
          </p:cNvPr>
          <p:cNvSpPr>
            <a:spLocks noGrp="1"/>
          </p:cNvSpPr>
          <p:nvPr>
            <p:ph type="sldNum" sz="quarter" idx="12"/>
          </p:nvPr>
        </p:nvSpPr>
        <p:spPr/>
        <p:txBody>
          <a:bodyPr/>
          <a:lstStyle/>
          <a:p>
            <a:fld id="{8F989753-5B0E-2844-B449-D76AB87B602E}" type="slidenum">
              <a:rPr lang="en-US" smtClean="0"/>
              <a:t>‹#›</a:t>
            </a:fld>
            <a:endParaRPr lang="en-US"/>
          </a:p>
        </p:txBody>
      </p:sp>
    </p:spTree>
    <p:extLst>
      <p:ext uri="{BB962C8B-B14F-4D97-AF65-F5344CB8AC3E}">
        <p14:creationId xmlns:p14="http://schemas.microsoft.com/office/powerpoint/2010/main" val="3255843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938510-AF0D-4B57-9686-3A3B4728CF9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3207AE-70F9-4451-B2CB-EB664001779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4B409-3D18-4F6C-B8FC-2853715F0FF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6AE915A-C99B-3E4C-BBC8-1CE087476D27}" type="datetimeFigureOut">
              <a:rPr lang="en-US" smtClean="0"/>
              <a:t>5/1/2019</a:t>
            </a:fld>
            <a:endParaRPr lang="en-US"/>
          </a:p>
        </p:txBody>
      </p:sp>
      <p:sp>
        <p:nvSpPr>
          <p:cNvPr id="5" name="Footer Placeholder 4">
            <a:extLst>
              <a:ext uri="{FF2B5EF4-FFF2-40B4-BE49-F238E27FC236}">
                <a16:creationId xmlns:a16="http://schemas.microsoft.com/office/drawing/2014/main" id="{A5009F13-9152-4F49-A29F-231F0985D35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851F9D-7961-408E-9DBB-10BAFB7FD50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989753-5B0E-2844-B449-D76AB87B602E}" type="slidenum">
              <a:rPr lang="en-US" smtClean="0"/>
              <a:t>‹#›</a:t>
            </a:fld>
            <a:endParaRPr lang="en-US"/>
          </a:p>
        </p:txBody>
      </p:sp>
    </p:spTree>
    <p:extLst>
      <p:ext uri="{BB962C8B-B14F-4D97-AF65-F5344CB8AC3E}">
        <p14:creationId xmlns:p14="http://schemas.microsoft.com/office/powerpoint/2010/main" val="393473002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US" dirty="0"/>
          </a:p>
          <a:p>
            <a:endParaRPr lang="en-US" dirty="0"/>
          </a:p>
          <a:p>
            <a:endParaRPr lang="en-US" dirty="0"/>
          </a:p>
          <a:p>
            <a:endParaRPr lang="en-US" dirty="0"/>
          </a:p>
          <a:p>
            <a:endParaRPr lang="en-US" b="0" i="1" dirty="0">
              <a:solidFill>
                <a:srgbClr val="000090"/>
              </a:solidFill>
              <a:effectLst/>
            </a:endParaRPr>
          </a:p>
          <a:p>
            <a:endParaRPr lang="en-US" i="1" dirty="0">
              <a:solidFill>
                <a:srgbClr val="000090"/>
              </a:solidFill>
            </a:endParaRPr>
          </a:p>
          <a:p>
            <a:endParaRPr lang="en-US" b="0" i="1" dirty="0">
              <a:solidFill>
                <a:srgbClr val="000090"/>
              </a:solidFill>
              <a:effectLst/>
            </a:endParaRPr>
          </a:p>
          <a:p>
            <a:r>
              <a:rPr lang="en-US" sz="3200" b="0" i="1" dirty="0">
                <a:solidFill>
                  <a:srgbClr val="000090"/>
                </a:solidFill>
                <a:effectLst/>
              </a:rPr>
              <a:t>“Measurements of very-forward energy with the CASTOR calorimeter of CMS “</a:t>
            </a:r>
          </a:p>
          <a:p>
            <a:endParaRPr lang="en-US" sz="3200" dirty="0"/>
          </a:p>
          <a:p>
            <a:endParaRPr lang="en-US" dirty="0"/>
          </a:p>
          <a:p>
            <a:r>
              <a:rPr lang="en-US" sz="2800" i="1" dirty="0">
                <a:solidFill>
                  <a:srgbClr val="0D0D0D"/>
                </a:solidFill>
              </a:rPr>
              <a:t>Presented by</a:t>
            </a:r>
          </a:p>
          <a:p>
            <a:r>
              <a:rPr lang="en-US" sz="2800" i="1" dirty="0">
                <a:solidFill>
                  <a:srgbClr val="0D0D0D"/>
                </a:solidFill>
              </a:rPr>
              <a:t>Mahmoud </a:t>
            </a:r>
            <a:r>
              <a:rPr lang="en-US" sz="2800" i="1" dirty="0" err="1">
                <a:solidFill>
                  <a:srgbClr val="0D0D0D"/>
                </a:solidFill>
              </a:rPr>
              <a:t>Attia</a:t>
            </a:r>
            <a:r>
              <a:rPr lang="en-US" sz="2800" i="1" dirty="0">
                <a:solidFill>
                  <a:srgbClr val="0D0D0D"/>
                </a:solidFill>
              </a:rPr>
              <a:t> Mahmoud</a:t>
            </a:r>
          </a:p>
          <a:p>
            <a:r>
              <a:rPr lang="en-US" sz="2800" i="1" dirty="0">
                <a:solidFill>
                  <a:srgbClr val="0D0D0D"/>
                </a:solidFill>
              </a:rPr>
              <a:t>Research Assistant at AEA</a:t>
            </a:r>
          </a:p>
          <a:p>
            <a:endParaRPr lang="en-US" sz="2800" dirty="0"/>
          </a:p>
        </p:txBody>
      </p:sp>
      <p:grpSp>
        <p:nvGrpSpPr>
          <p:cNvPr id="4" name="Group 3"/>
          <p:cNvGrpSpPr/>
          <p:nvPr/>
        </p:nvGrpSpPr>
        <p:grpSpPr>
          <a:xfrm>
            <a:off x="0" y="8352"/>
            <a:ext cx="9144000" cy="6858000"/>
            <a:chOff x="0" y="0"/>
            <a:chExt cx="9144000" cy="6858000"/>
          </a:xfrm>
        </p:grpSpPr>
        <p:pic>
          <p:nvPicPr>
            <p:cNvPr id="5" name="Picture 2" descr="C:\Users\Mohamme\Desktop\CERN-logo.jpg"/>
            <p:cNvPicPr>
              <a:picLocks noChangeAspect="1" noChangeArrowheads="1"/>
            </p:cNvPicPr>
            <p:nvPr/>
          </p:nvPicPr>
          <p:blipFill>
            <a:blip r:embed="rId2"/>
            <a:srcRect/>
            <a:stretch>
              <a:fillRect/>
            </a:stretch>
          </p:blipFill>
          <p:spPr bwMode="auto">
            <a:xfrm>
              <a:off x="0" y="0"/>
              <a:ext cx="1870012" cy="1866900"/>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7315200" y="8352"/>
              <a:ext cx="1828800" cy="1557998"/>
            </a:xfrm>
            <a:prstGeom prst="rect">
              <a:avLst/>
            </a:prstGeom>
            <a:noFill/>
          </p:spPr>
        </p:pic>
        <p:pic>
          <p:nvPicPr>
            <p:cNvPr id="7" name="Picture 4" descr="C:\Users\Mohamme\Desktop\CMS_logo_col.gif"/>
            <p:cNvPicPr>
              <a:picLocks noChangeAspect="1" noChangeArrowheads="1"/>
            </p:cNvPicPr>
            <p:nvPr/>
          </p:nvPicPr>
          <p:blipFill>
            <a:blip r:embed="rId4"/>
            <a:srcRect/>
            <a:stretch>
              <a:fillRect/>
            </a:stretch>
          </p:blipFill>
          <p:spPr bwMode="auto">
            <a:xfrm>
              <a:off x="7539738" y="5257800"/>
              <a:ext cx="1604262" cy="1600200"/>
            </a:xfrm>
            <a:prstGeom prst="rect">
              <a:avLst/>
            </a:prstGeom>
            <a:noFill/>
          </p:spPr>
        </p:pic>
      </p:grpSp>
    </p:spTree>
    <p:extLst>
      <p:ext uri="{BB962C8B-B14F-4D97-AF65-F5344CB8AC3E}">
        <p14:creationId xmlns:p14="http://schemas.microsoft.com/office/powerpoint/2010/main" val="347012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47935"/>
            <a:ext cx="8382000" cy="52322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US" sz="2800" b="1" dirty="0">
                <a:ln w="18000">
                  <a:solidFill>
                    <a:schemeClr val="accent2">
                      <a:satMod val="140000"/>
                    </a:schemeClr>
                  </a:solidFill>
                  <a:prstDash val="solid"/>
                  <a:miter lim="800000"/>
                </a:ln>
                <a:solidFill>
                  <a:schemeClr val="accent2">
                    <a:lumMod val="50000"/>
                  </a:schemeClr>
                </a:solidFill>
                <a:effectLst>
                  <a:outerShdw blurRad="25500" dist="23000" dir="7020000" algn="tl">
                    <a:srgbClr val="000000">
                      <a:alpha val="50000"/>
                    </a:srgbClr>
                  </a:outerShdw>
                </a:effectLst>
              </a:rPr>
              <a:t>Detection of particles produced from collisions </a:t>
            </a:r>
          </a:p>
        </p:txBody>
      </p:sp>
      <p:pic>
        <p:nvPicPr>
          <p:cNvPr id="5" name="ShockwaveFlash1"/>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no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716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918034" y="8003"/>
            <a:ext cx="3366125" cy="646331"/>
          </a:xfrm>
          <a:prstGeom prst="rect">
            <a:avLst/>
          </a:prstGeom>
          <a:noFill/>
          <a:ln w="9525">
            <a:noFill/>
            <a:miter lim="800000"/>
            <a:headEnd/>
            <a:tailEnd/>
          </a:ln>
        </p:spPr>
        <p:txBody>
          <a:bodyPr wrap="square">
            <a:spAutoFit/>
          </a:bodyPr>
          <a:lstStyle/>
          <a:p>
            <a:r>
              <a:rPr lang="en-US" sz="3600" dirty="0">
                <a:solidFill>
                  <a:srgbClr val="660066"/>
                </a:solidFill>
              </a:rPr>
              <a:t>Silicon Tracker</a:t>
            </a:r>
          </a:p>
        </p:txBody>
      </p:sp>
      <p:sp>
        <p:nvSpPr>
          <p:cNvPr id="5" name="Text Box 6"/>
          <p:cNvSpPr txBox="1">
            <a:spLocks noChangeArrowheads="1"/>
          </p:cNvSpPr>
          <p:nvPr/>
        </p:nvSpPr>
        <p:spPr bwMode="auto">
          <a:xfrm>
            <a:off x="4987985" y="856772"/>
            <a:ext cx="3993446" cy="4939815"/>
          </a:xfrm>
          <a:prstGeom prst="rect">
            <a:avLst/>
          </a:prstGeom>
          <a:noFill/>
          <a:ln w="9525">
            <a:noFill/>
            <a:miter lim="800000"/>
            <a:headEnd/>
            <a:tailEnd/>
          </a:ln>
        </p:spPr>
        <p:txBody>
          <a:bodyPr wrap="square">
            <a:spAutoFit/>
          </a:bodyPr>
          <a:lstStyle/>
          <a:p>
            <a:r>
              <a:rPr lang="en-GB" dirty="0"/>
              <a:t>Finely segmented silicon sensors (strips and pixels) enable charged particles  to be tracked and their  </a:t>
            </a:r>
            <a:r>
              <a:rPr lang="en-GB" dirty="0" err="1"/>
              <a:t>momenta</a:t>
            </a:r>
            <a:r>
              <a:rPr lang="en-GB" dirty="0"/>
              <a:t> to be measured.</a:t>
            </a:r>
          </a:p>
          <a:p>
            <a:endParaRPr lang="en-GB" dirty="0"/>
          </a:p>
          <a:p>
            <a:pPr>
              <a:buFont typeface="Wingdings" pitchFamily="2" charset="2"/>
              <a:buChar char="Ø"/>
            </a:pPr>
            <a:r>
              <a:rPr lang="en-US" b="1" dirty="0">
                <a:solidFill>
                  <a:srgbClr val="660066"/>
                </a:solidFill>
              </a:rPr>
              <a:t>Pixel detector</a:t>
            </a:r>
            <a:r>
              <a:rPr lang="en-US" dirty="0"/>
              <a:t>: consists of 3 barrel layers with 2 </a:t>
            </a:r>
            <a:r>
              <a:rPr lang="en-US" dirty="0" err="1"/>
              <a:t>endcap</a:t>
            </a:r>
            <a:r>
              <a:rPr lang="en-US" dirty="0"/>
              <a:t> disks on each side on them.</a:t>
            </a:r>
          </a:p>
          <a:p>
            <a:pPr>
              <a:buFont typeface="Wingdings" pitchFamily="2" charset="2"/>
              <a:buChar char="Ø"/>
            </a:pPr>
            <a:endParaRPr lang="en-US" sz="900" dirty="0"/>
          </a:p>
          <a:p>
            <a:pPr>
              <a:buFont typeface="Wingdings" pitchFamily="2" charset="2"/>
              <a:buChar char="Ø"/>
            </a:pPr>
            <a:r>
              <a:rPr lang="en-US" b="1" dirty="0">
                <a:solidFill>
                  <a:srgbClr val="660066"/>
                </a:solidFill>
              </a:rPr>
              <a:t>Silicon</a:t>
            </a:r>
            <a:r>
              <a:rPr lang="en-US" dirty="0">
                <a:solidFill>
                  <a:srgbClr val="C00000"/>
                </a:solidFill>
              </a:rPr>
              <a:t>: </a:t>
            </a:r>
            <a:r>
              <a:rPr lang="en-US" dirty="0"/>
              <a:t>The barrel tracker consist  of TIB (Tracker Inner Barrel) and a TOB(Tracker Outer Barrel). The </a:t>
            </a:r>
            <a:r>
              <a:rPr lang="en-US" dirty="0" err="1"/>
              <a:t>endcaps</a:t>
            </a:r>
            <a:r>
              <a:rPr lang="en-US" dirty="0"/>
              <a:t> are divided into the TEC (Tracker End Cap) and TID (Tracker Inner Disks).</a:t>
            </a:r>
          </a:p>
          <a:p>
            <a:pPr>
              <a:buClr>
                <a:srgbClr val="C00000"/>
              </a:buClr>
              <a:buFont typeface="Wingdings" pitchFamily="2" charset="2"/>
              <a:buChar char="Ø"/>
            </a:pPr>
            <a:r>
              <a:rPr lang="en-US" dirty="0"/>
              <a:t>Similar to a 70 Megapixel</a:t>
            </a:r>
            <a:br>
              <a:rPr lang="en-US" dirty="0"/>
            </a:br>
            <a:r>
              <a:rPr lang="en-US" dirty="0"/>
              <a:t>digital camera taking 40</a:t>
            </a:r>
            <a:br>
              <a:rPr lang="en-US" dirty="0"/>
            </a:br>
            <a:r>
              <a:rPr lang="en-US" dirty="0"/>
              <a:t>million pictures per second!</a:t>
            </a:r>
          </a:p>
        </p:txBody>
      </p:sp>
      <p:pic>
        <p:nvPicPr>
          <p:cNvPr id="6" name="Picture 4" descr="08_August"/>
          <p:cNvPicPr>
            <a:picLocks noGrp="1" noChangeAspect="1" noChangeArrowheads="1"/>
          </p:cNvPicPr>
          <p:nvPr>
            <p:ph idx="1"/>
          </p:nvPr>
        </p:nvPicPr>
        <p:blipFill>
          <a:blip r:embed="rId2"/>
          <a:srcRect t="12597" b="12597"/>
          <a:stretch>
            <a:fillRect/>
          </a:stretch>
        </p:blipFill>
        <p:spPr bwMode="auto">
          <a:xfrm>
            <a:off x="250826" y="1621747"/>
            <a:ext cx="4687826" cy="4367307"/>
          </a:xfrm>
          <a:prstGeom prst="rect">
            <a:avLst/>
          </a:prstGeom>
          <a:noFill/>
          <a:ln w="9525">
            <a:noFill/>
            <a:miter lim="800000"/>
            <a:headEnd/>
            <a:tailEnd/>
          </a:ln>
        </p:spPr>
      </p:pic>
      <p:sp>
        <p:nvSpPr>
          <p:cNvPr id="7" name="Text Box 7"/>
          <p:cNvSpPr txBox="1">
            <a:spLocks noChangeArrowheads="1"/>
          </p:cNvSpPr>
          <p:nvPr/>
        </p:nvSpPr>
        <p:spPr bwMode="auto">
          <a:xfrm>
            <a:off x="76200" y="6165698"/>
            <a:ext cx="8905231" cy="36933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b="1" i="1" dirty="0">
                <a:solidFill>
                  <a:srgbClr val="FF0000"/>
                </a:solidFill>
              </a:rPr>
              <a:t>Purpose: </a:t>
            </a:r>
            <a:r>
              <a:rPr lang="en-US" dirty="0"/>
              <a:t>measure trajectories &amp; </a:t>
            </a:r>
            <a:r>
              <a:rPr lang="en-US" dirty="0" err="1"/>
              <a:t>momenta</a:t>
            </a:r>
            <a:r>
              <a:rPr lang="en-US" dirty="0"/>
              <a:t> of charged particles</a:t>
            </a:r>
          </a:p>
        </p:txBody>
      </p:sp>
    </p:spTree>
    <p:extLst>
      <p:ext uri="{BB962C8B-B14F-4D97-AF65-F5344CB8AC3E}">
        <p14:creationId xmlns:p14="http://schemas.microsoft.com/office/powerpoint/2010/main" val="2382567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bbbbb.png"/>
          <p:cNvPicPr>
            <a:picLocks noGrp="1" noChangeAspect="1"/>
          </p:cNvPicPr>
          <p:nvPr>
            <p:ph idx="1"/>
          </p:nvPr>
        </p:nvPicPr>
        <p:blipFill>
          <a:blip r:embed="rId2">
            <a:extLst>
              <a:ext uri="{28A0092B-C50C-407E-A947-70E740481C1C}">
                <a14:useLocalDpi xmlns:a14="http://schemas.microsoft.com/office/drawing/2010/main" val="0"/>
              </a:ext>
            </a:extLst>
          </a:blip>
          <a:srcRect l="3861" r="3861"/>
          <a:stretch>
            <a:fillRect/>
          </a:stretch>
        </p:blipFill>
        <p:spPr>
          <a:xfrm>
            <a:off x="0" y="0"/>
            <a:ext cx="9144000" cy="5125332"/>
          </a:xfrm>
        </p:spPr>
      </p:pic>
      <p:sp>
        <p:nvSpPr>
          <p:cNvPr id="5" name="Text Box 4"/>
          <p:cNvSpPr txBox="1">
            <a:spLocks noChangeArrowheads="1"/>
          </p:cNvSpPr>
          <p:nvPr/>
        </p:nvSpPr>
        <p:spPr bwMode="auto">
          <a:xfrm>
            <a:off x="0" y="5339526"/>
            <a:ext cx="9072563"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zh-TW" sz="2000" dirty="0">
                <a:solidFill>
                  <a:srgbClr val="3366FF"/>
                </a:solidFill>
              </a:rPr>
              <a:t>Acceptance |</a:t>
            </a:r>
            <a:r>
              <a:rPr lang="en-US" altLang="zh-TW" sz="2000" dirty="0">
                <a:solidFill>
                  <a:srgbClr val="3366FF"/>
                </a:solidFill>
                <a:latin typeface="Symbol" panose="05050102010706020507" pitchFamily="18" charset="2"/>
              </a:rPr>
              <a:t>h</a:t>
            </a:r>
            <a:r>
              <a:rPr lang="en-US" altLang="zh-TW" sz="2000" dirty="0">
                <a:solidFill>
                  <a:srgbClr val="3366FF"/>
                </a:solidFill>
              </a:rPr>
              <a:t>|&lt;2.5, 200 m</a:t>
            </a:r>
            <a:r>
              <a:rPr lang="en-US" altLang="zh-TW" sz="2000" baseline="30000" dirty="0">
                <a:solidFill>
                  <a:srgbClr val="3366FF"/>
                </a:solidFill>
              </a:rPr>
              <a:t>2</a:t>
            </a:r>
            <a:r>
              <a:rPr lang="en-US" altLang="zh-TW" sz="2000" dirty="0">
                <a:solidFill>
                  <a:srgbClr val="3366FF"/>
                </a:solidFill>
              </a:rPr>
              <a:t> silicon area, 1440 pixel and 15148 strip modules.</a:t>
            </a:r>
          </a:p>
        </p:txBody>
      </p:sp>
      <p:sp>
        <p:nvSpPr>
          <p:cNvPr id="6" name="Text Box 5"/>
          <p:cNvSpPr txBox="1">
            <a:spLocks noChangeArrowheads="1"/>
          </p:cNvSpPr>
          <p:nvPr/>
        </p:nvSpPr>
        <p:spPr bwMode="auto">
          <a:xfrm>
            <a:off x="0" y="5949950"/>
            <a:ext cx="91440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zh-TW" sz="2000" dirty="0">
                <a:solidFill>
                  <a:srgbClr val="3366FF"/>
                </a:solidFill>
              </a:rPr>
              <a:t>pixel: 100x150 </a:t>
            </a:r>
            <a:r>
              <a:rPr lang="en-US" altLang="zh-TW" sz="2000" dirty="0">
                <a:solidFill>
                  <a:srgbClr val="3366FF"/>
                </a:solidFill>
                <a:latin typeface="Symbol" panose="05050102010706020507" pitchFamily="18" charset="2"/>
              </a:rPr>
              <a:t>m</a:t>
            </a:r>
            <a:r>
              <a:rPr lang="en-US" altLang="zh-TW" sz="2000" dirty="0">
                <a:solidFill>
                  <a:srgbClr val="3366FF"/>
                </a:solidFill>
              </a:rPr>
              <a:t>m</a:t>
            </a:r>
            <a:r>
              <a:rPr lang="en-US" altLang="zh-TW" sz="2000" baseline="30000" dirty="0">
                <a:solidFill>
                  <a:srgbClr val="3366FF"/>
                </a:solidFill>
              </a:rPr>
              <a:t>2</a:t>
            </a:r>
            <a:r>
              <a:rPr lang="en-US" altLang="zh-TW" sz="2000" dirty="0">
                <a:solidFill>
                  <a:srgbClr val="3366FF"/>
                </a:solidFill>
              </a:rPr>
              <a:t>; Inner silicon: 10cm x 80</a:t>
            </a:r>
            <a:r>
              <a:rPr lang="en-US" altLang="zh-TW" sz="2000" dirty="0">
                <a:solidFill>
                  <a:srgbClr val="3366FF"/>
                </a:solidFill>
                <a:latin typeface="Symbol" panose="05050102010706020507" pitchFamily="18" charset="2"/>
              </a:rPr>
              <a:t>m</a:t>
            </a:r>
            <a:r>
              <a:rPr lang="en-US" altLang="zh-TW" sz="2000" dirty="0">
                <a:solidFill>
                  <a:srgbClr val="3366FF"/>
                </a:solidFill>
              </a:rPr>
              <a:t>m; outer silicon: 25cm x 180 </a:t>
            </a:r>
            <a:r>
              <a:rPr lang="en-US" altLang="zh-TW" sz="2000" dirty="0">
                <a:solidFill>
                  <a:srgbClr val="3366FF"/>
                </a:solidFill>
                <a:latin typeface="Symbol" panose="05050102010706020507" pitchFamily="18" charset="2"/>
              </a:rPr>
              <a:t>m</a:t>
            </a:r>
            <a:r>
              <a:rPr lang="en-US" altLang="zh-TW" sz="2000" dirty="0">
                <a:solidFill>
                  <a:srgbClr val="3366FF"/>
                </a:solidFill>
              </a:rPr>
              <a:t>m</a:t>
            </a:r>
          </a:p>
        </p:txBody>
      </p:sp>
    </p:spTree>
    <p:extLst>
      <p:ext uri="{BB962C8B-B14F-4D97-AF65-F5344CB8AC3E}">
        <p14:creationId xmlns:p14="http://schemas.microsoft.com/office/powerpoint/2010/main" val="2003798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1550504"/>
            <a:ext cx="9144000" cy="4015409"/>
          </a:xfrm>
          <a:ln>
            <a:solidFill>
              <a:srgbClr val="C00000"/>
            </a:solidFill>
          </a:ln>
        </p:spPr>
        <p:txBody>
          <a:bodyPr>
            <a:noAutofit/>
          </a:bodyPr>
          <a:lstStyle/>
          <a:p>
            <a:r>
              <a:rPr lang="en-US" sz="2000" i="1" dirty="0"/>
              <a:t>The electromagnetic calorimeter in CMS is a hermetic homogeneous calorimeter made of 61200 lead tungstate (PbWO4) crystals in the central barrel and closed by 7324 crystals on each side of the two endcaps.</a:t>
            </a:r>
            <a:r>
              <a:rPr lang="en-US" sz="2000" dirty="0"/>
              <a:t> </a:t>
            </a:r>
          </a:p>
          <a:p>
            <a:endParaRPr lang="en-US" sz="800" dirty="0"/>
          </a:p>
          <a:p>
            <a:r>
              <a:rPr lang="en-US" sz="2000" i="1" dirty="0"/>
              <a:t>The material is very appropriate for LHC collisions due to its short radiation length (8.9 mm) and small </a:t>
            </a:r>
            <a:r>
              <a:rPr lang="en-US" sz="2000" i="1" dirty="0" err="1"/>
              <a:t>Molière</a:t>
            </a:r>
            <a:r>
              <a:rPr lang="en-US" sz="2000" i="1" dirty="0"/>
              <a:t> radius (2.2 cm) which results in a compact and high resolutive calorimeter. </a:t>
            </a:r>
          </a:p>
          <a:p>
            <a:endParaRPr lang="en-US" sz="600" i="1" dirty="0"/>
          </a:p>
          <a:p>
            <a:r>
              <a:rPr lang="en-US" sz="2000" i="1" dirty="0"/>
              <a:t>61200 crystals of PbWO</a:t>
            </a:r>
            <a:r>
              <a:rPr lang="en-US" sz="2000" i="1" baseline="-25000" dirty="0"/>
              <a:t>4</a:t>
            </a:r>
            <a:r>
              <a:rPr lang="en-US" sz="2000" i="1" dirty="0"/>
              <a:t>(lead tungstate) produce light from incident particles.</a:t>
            </a:r>
          </a:p>
          <a:p>
            <a:endParaRPr lang="en-US" sz="800" i="1" dirty="0"/>
          </a:p>
          <a:p>
            <a:r>
              <a:rPr lang="en-US" sz="2000" i="1" dirty="0"/>
              <a:t>The amount of light depends on the energy of the incoming particle.</a:t>
            </a:r>
          </a:p>
          <a:p>
            <a:endParaRPr lang="en-US" sz="800" i="1" dirty="0"/>
          </a:p>
          <a:p>
            <a:r>
              <a:rPr lang="en-US" sz="2000" i="1" dirty="0"/>
              <a:t>The ECAL </a:t>
            </a:r>
            <a:r>
              <a:rPr lang="en-US" sz="2400" i="1" dirty="0"/>
              <a:t>endcaps</a:t>
            </a:r>
            <a:r>
              <a:rPr lang="en-US" sz="2000" i="1" dirty="0"/>
              <a:t> cover a pseudorapidity range 1.479 &lt; |η| &lt; 3.0. </a:t>
            </a:r>
            <a:endParaRPr lang="en-US" sz="2000" dirty="0"/>
          </a:p>
        </p:txBody>
      </p:sp>
      <p:sp>
        <p:nvSpPr>
          <p:cNvPr id="6" name="Text Box 5">
            <a:extLst>
              <a:ext uri="{FF2B5EF4-FFF2-40B4-BE49-F238E27FC236}">
                <a16:creationId xmlns:a16="http://schemas.microsoft.com/office/drawing/2014/main" id="{9B6D724F-EA6A-4332-ACEA-985166EB24CC}"/>
              </a:ext>
            </a:extLst>
          </p:cNvPr>
          <p:cNvSpPr txBox="1">
            <a:spLocks noChangeArrowheads="1"/>
          </p:cNvSpPr>
          <p:nvPr/>
        </p:nvSpPr>
        <p:spPr bwMode="auto">
          <a:xfrm>
            <a:off x="304800" y="5715000"/>
            <a:ext cx="8195157" cy="523220"/>
          </a:xfrm>
          <a:prstGeom prst="rect">
            <a:avLst/>
          </a:prstGeom>
          <a:noFill/>
          <a:ln w="9525">
            <a:noFill/>
            <a:miter lim="800000"/>
            <a:headEnd/>
            <a:tailEnd/>
          </a:ln>
        </p:spPr>
        <p:txBody>
          <a:bodyPr wrap="none">
            <a:spAutoFit/>
          </a:bodyPr>
          <a:lstStyle/>
          <a:p>
            <a:r>
              <a:rPr lang="en-US" sz="2800" b="1" i="1" dirty="0">
                <a:solidFill>
                  <a:srgbClr val="660066"/>
                </a:solidFill>
              </a:rPr>
              <a:t>Purpose</a:t>
            </a:r>
            <a:r>
              <a:rPr lang="en-US" sz="2400" b="1" i="1" dirty="0">
                <a:solidFill>
                  <a:srgbClr val="FF0000"/>
                </a:solidFill>
              </a:rPr>
              <a:t>: </a:t>
            </a:r>
            <a:r>
              <a:rPr lang="en-US" sz="2400" dirty="0"/>
              <a:t>measure energy of electrons, positrons and photons</a:t>
            </a:r>
          </a:p>
        </p:txBody>
      </p:sp>
      <p:sp>
        <p:nvSpPr>
          <p:cNvPr id="7" name="Text Box 5">
            <a:extLst>
              <a:ext uri="{FF2B5EF4-FFF2-40B4-BE49-F238E27FC236}">
                <a16:creationId xmlns:a16="http://schemas.microsoft.com/office/drawing/2014/main" id="{46C196D2-4532-4425-BAB5-6792CF54D94F}"/>
              </a:ext>
            </a:extLst>
          </p:cNvPr>
          <p:cNvSpPr txBox="1">
            <a:spLocks noChangeArrowheads="1"/>
          </p:cNvSpPr>
          <p:nvPr/>
        </p:nvSpPr>
        <p:spPr bwMode="auto">
          <a:xfrm>
            <a:off x="457200" y="549836"/>
            <a:ext cx="7639878" cy="523220"/>
          </a:xfrm>
          <a:prstGeom prst="rect">
            <a:avLst/>
          </a:prstGeom>
          <a:solidFill>
            <a:schemeClr val="accent4">
              <a:lumMod val="20000"/>
              <a:lumOff val="80000"/>
            </a:schemeClr>
          </a:solidFill>
          <a:ln w="9525">
            <a:solidFill>
              <a:srgbClr val="C00000"/>
            </a:solidFill>
            <a:miter lim="800000"/>
            <a:headEnd/>
            <a:tailEnd/>
          </a:ln>
        </p:spPr>
        <p:txBody>
          <a:bodyPr wrap="square">
            <a:spAutoFit/>
          </a:bodyPr>
          <a:lstStyle/>
          <a:p>
            <a:pPr algn="ctr"/>
            <a:r>
              <a:rPr lang="en-US" sz="2800" i="1" dirty="0">
                <a:solidFill>
                  <a:srgbClr val="C00000"/>
                </a:solidFill>
                <a:latin typeface="Aharoni" panose="02010803020104030203" pitchFamily="2" charset="-79"/>
                <a:cs typeface="Aharoni" panose="02010803020104030203" pitchFamily="2" charset="-79"/>
              </a:rPr>
              <a:t>The electromagnetic calorimeter</a:t>
            </a:r>
            <a:endParaRPr lang="en-US" sz="2400" dirty="0">
              <a:solidFill>
                <a:srgbClr val="C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042880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2186609"/>
            <a:ext cx="9144000" cy="4260574"/>
          </a:xfrm>
          <a:ln>
            <a:solidFill>
              <a:srgbClr val="C00000"/>
            </a:solidFill>
          </a:ln>
        </p:spPr>
        <p:txBody>
          <a:bodyPr/>
          <a:lstStyle/>
          <a:p>
            <a:r>
              <a:rPr lang="en-US" i="1" dirty="0"/>
              <a:t>Particles which pass through the ECAL will be absorbed by the hadron calorimeter (HCAL).</a:t>
            </a:r>
          </a:p>
          <a:p>
            <a:endParaRPr lang="en-US" sz="1050" i="1" dirty="0"/>
          </a:p>
          <a:p>
            <a:r>
              <a:rPr lang="en-US" i="1" dirty="0">
                <a:solidFill>
                  <a:srgbClr val="660066"/>
                </a:solidFill>
              </a:rPr>
              <a:t> </a:t>
            </a:r>
            <a:r>
              <a:rPr lang="en-US" sz="2800" i="1" dirty="0">
                <a:solidFill>
                  <a:srgbClr val="660066"/>
                </a:solidFill>
              </a:rPr>
              <a:t>The purpose </a:t>
            </a:r>
            <a:r>
              <a:rPr lang="en-US" i="1" dirty="0"/>
              <a:t>of the HCAL is to measure </a:t>
            </a:r>
            <a:r>
              <a:rPr lang="en-US" i="1" dirty="0">
                <a:solidFill>
                  <a:srgbClr val="FF0000"/>
                </a:solidFill>
              </a:rPr>
              <a:t>jets </a:t>
            </a:r>
            <a:r>
              <a:rPr lang="en-US" i="1" dirty="0"/>
              <a:t>and </a:t>
            </a:r>
            <a:r>
              <a:rPr lang="en-US" i="1" dirty="0">
                <a:solidFill>
                  <a:srgbClr val="FF0000"/>
                </a:solidFill>
              </a:rPr>
              <a:t>reconstruct neutrinos </a:t>
            </a:r>
            <a:r>
              <a:rPr lang="en-US" i="1" dirty="0"/>
              <a:t>or other </a:t>
            </a:r>
            <a:r>
              <a:rPr lang="en-US" i="1" dirty="0">
                <a:solidFill>
                  <a:srgbClr val="FF0000"/>
                </a:solidFill>
              </a:rPr>
              <a:t>exotic particles </a:t>
            </a:r>
            <a:r>
              <a:rPr lang="en-US" i="1" dirty="0"/>
              <a:t>via missing transverse energy. Hence it is important that the whole energy of the other particles is reconstructed. </a:t>
            </a:r>
          </a:p>
          <a:p>
            <a:endParaRPr lang="en-US" i="1" dirty="0"/>
          </a:p>
          <a:p>
            <a:r>
              <a:rPr lang="en-US" sz="2800" i="1" dirty="0">
                <a:solidFill>
                  <a:srgbClr val="660066"/>
                </a:solidFill>
              </a:rPr>
              <a:t>Designed</a:t>
            </a:r>
            <a:r>
              <a:rPr lang="en-US" i="1" dirty="0">
                <a:solidFill>
                  <a:srgbClr val="660066"/>
                </a:solidFill>
              </a:rPr>
              <a:t> </a:t>
            </a:r>
            <a:r>
              <a:rPr lang="en-US" i="1" dirty="0"/>
              <a:t>as sampling calorimeters the wedges consist of alternating layers of brass plates as absorber and scintillator plates.</a:t>
            </a:r>
          </a:p>
          <a:p>
            <a:endParaRPr lang="en-US" sz="700" i="1" dirty="0"/>
          </a:p>
          <a:p>
            <a:r>
              <a:rPr lang="en-US" i="1" dirty="0"/>
              <a:t> The layers are aligned in parallel to the beam axis while the scintillator is segmented into 16 sectors in pseudorapidity.</a:t>
            </a:r>
          </a:p>
          <a:p>
            <a:endParaRPr lang="en-US" dirty="0"/>
          </a:p>
        </p:txBody>
      </p:sp>
      <p:sp>
        <p:nvSpPr>
          <p:cNvPr id="3" name="Text Box 5">
            <a:extLst>
              <a:ext uri="{FF2B5EF4-FFF2-40B4-BE49-F238E27FC236}">
                <a16:creationId xmlns:a16="http://schemas.microsoft.com/office/drawing/2014/main" id="{A8426E15-791D-4862-9744-85D743595E42}"/>
              </a:ext>
            </a:extLst>
          </p:cNvPr>
          <p:cNvSpPr txBox="1">
            <a:spLocks noChangeArrowheads="1"/>
          </p:cNvSpPr>
          <p:nvPr/>
        </p:nvSpPr>
        <p:spPr bwMode="auto">
          <a:xfrm>
            <a:off x="752061" y="1099190"/>
            <a:ext cx="7639878" cy="523220"/>
          </a:xfrm>
          <a:prstGeom prst="rect">
            <a:avLst/>
          </a:prstGeom>
          <a:solidFill>
            <a:schemeClr val="accent4">
              <a:lumMod val="20000"/>
              <a:lumOff val="80000"/>
            </a:schemeClr>
          </a:solidFill>
          <a:ln w="9525">
            <a:solidFill>
              <a:srgbClr val="C00000"/>
            </a:solidFill>
            <a:miter lim="800000"/>
            <a:headEnd/>
            <a:tailEnd/>
          </a:ln>
        </p:spPr>
        <p:txBody>
          <a:bodyPr wrap="square">
            <a:spAutoFit/>
          </a:bodyPr>
          <a:lstStyle/>
          <a:p>
            <a:pPr algn="ctr"/>
            <a:r>
              <a:rPr lang="en-US" sz="2800" i="1" dirty="0">
                <a:solidFill>
                  <a:srgbClr val="C00000"/>
                </a:solidFill>
                <a:latin typeface="Aharoni" panose="02010803020104030203" pitchFamily="2" charset="-79"/>
                <a:cs typeface="Aharoni" panose="02010803020104030203" pitchFamily="2" charset="-79"/>
              </a:rPr>
              <a:t>Hadron calorimeter (HCAL)</a:t>
            </a:r>
            <a:endParaRPr lang="en-US" sz="2400" dirty="0">
              <a:solidFill>
                <a:srgbClr val="C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270910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52401" y="349250"/>
            <a:ext cx="8660296" cy="646331"/>
          </a:xfrm>
          <a:prstGeom prst="rect">
            <a:avLst/>
          </a:prstGeom>
          <a:solidFill>
            <a:schemeClr val="tx2">
              <a:lumMod val="10000"/>
              <a:lumOff val="90000"/>
            </a:schemeClr>
          </a:solidFill>
          <a:ln w="9525">
            <a:solidFill>
              <a:srgbClr val="C00000"/>
            </a:solidFill>
            <a:miter lim="800000"/>
            <a:headEnd/>
            <a:tailEnd/>
          </a:ln>
        </p:spPr>
        <p:txBody>
          <a:bodyPr wrap="square">
            <a:spAutoFit/>
          </a:bodyPr>
          <a:lstStyle/>
          <a:p>
            <a:pPr algn="ctr"/>
            <a:r>
              <a:rPr lang="en-US" sz="3600" dirty="0">
                <a:solidFill>
                  <a:srgbClr val="660066"/>
                </a:solidFill>
              </a:rPr>
              <a:t>Hadron Calorimeter (HCAL)</a:t>
            </a:r>
          </a:p>
        </p:txBody>
      </p:sp>
      <p:pic>
        <p:nvPicPr>
          <p:cNvPr id="5" name="Picture 4" descr="hcal6"/>
          <p:cNvPicPr>
            <a:picLocks noChangeAspect="1" noChangeArrowheads="1"/>
          </p:cNvPicPr>
          <p:nvPr/>
        </p:nvPicPr>
        <p:blipFill>
          <a:blip r:embed="rId2"/>
          <a:srcRect/>
          <a:stretch>
            <a:fillRect/>
          </a:stretch>
        </p:blipFill>
        <p:spPr bwMode="auto">
          <a:xfrm>
            <a:off x="152400" y="1905000"/>
            <a:ext cx="5102225" cy="3627438"/>
          </a:xfrm>
          <a:prstGeom prst="rect">
            <a:avLst/>
          </a:prstGeom>
          <a:noFill/>
          <a:ln w="9525">
            <a:noFill/>
            <a:miter lim="800000"/>
            <a:headEnd/>
            <a:tailEnd/>
          </a:ln>
        </p:spPr>
      </p:pic>
      <p:sp>
        <p:nvSpPr>
          <p:cNvPr id="6" name="Text Box 5"/>
          <p:cNvSpPr txBox="1">
            <a:spLocks noChangeArrowheads="1"/>
          </p:cNvSpPr>
          <p:nvPr/>
        </p:nvSpPr>
        <p:spPr bwMode="auto">
          <a:xfrm>
            <a:off x="5524500" y="1746786"/>
            <a:ext cx="3619499" cy="3785652"/>
          </a:xfrm>
          <a:prstGeom prst="rect">
            <a:avLst/>
          </a:prstGeom>
          <a:noFill/>
          <a:ln w="9525">
            <a:noFill/>
            <a:miter lim="800000"/>
            <a:headEnd/>
            <a:tailEnd/>
          </a:ln>
        </p:spPr>
        <p:txBody>
          <a:bodyPr wrap="square">
            <a:spAutoFit/>
          </a:bodyPr>
          <a:lstStyle/>
          <a:p>
            <a:r>
              <a:rPr lang="en-GB" sz="2400" dirty="0"/>
              <a:t>Layers of dense material </a:t>
            </a:r>
          </a:p>
          <a:p>
            <a:r>
              <a:rPr lang="en-GB" sz="2400" dirty="0"/>
              <a:t>(brass or steel) interleaved</a:t>
            </a:r>
          </a:p>
          <a:p>
            <a:r>
              <a:rPr lang="en-GB" sz="2400" dirty="0"/>
              <a:t>with plastic </a:t>
            </a:r>
            <a:r>
              <a:rPr lang="en-GB" sz="2400" dirty="0" err="1"/>
              <a:t>scintillators</a:t>
            </a:r>
            <a:r>
              <a:rPr lang="en-GB" sz="2400" dirty="0"/>
              <a:t> or </a:t>
            </a:r>
          </a:p>
          <a:p>
            <a:r>
              <a:rPr lang="en-GB" sz="2400" dirty="0"/>
              <a:t>quartz fibres.</a:t>
            </a:r>
          </a:p>
          <a:p>
            <a:r>
              <a:rPr lang="en-GB" sz="2400" dirty="0"/>
              <a:t>HCAL consists of  four parts:</a:t>
            </a:r>
          </a:p>
          <a:p>
            <a:r>
              <a:rPr lang="en-GB" sz="2400" b="1" dirty="0"/>
              <a:t>1-Hadron Barrel (HB) </a:t>
            </a:r>
          </a:p>
          <a:p>
            <a:r>
              <a:rPr lang="en-GB" sz="2400" b="1" dirty="0"/>
              <a:t>2-</a:t>
            </a:r>
            <a:r>
              <a:rPr lang="en-US" sz="2400" b="1" dirty="0"/>
              <a:t>Hadron outer (HO)</a:t>
            </a:r>
          </a:p>
          <a:p>
            <a:r>
              <a:rPr lang="en-US" sz="2400" b="1" dirty="0"/>
              <a:t>3-Hadron </a:t>
            </a:r>
            <a:r>
              <a:rPr lang="en-US" sz="2400" b="1" dirty="0" err="1"/>
              <a:t>endcap</a:t>
            </a:r>
            <a:r>
              <a:rPr lang="en-US" sz="2400" b="1" dirty="0"/>
              <a:t> (HE)</a:t>
            </a:r>
          </a:p>
          <a:p>
            <a:r>
              <a:rPr lang="en-US" sz="2400" b="1" dirty="0"/>
              <a:t>4-Hadron Forward (HF)</a:t>
            </a:r>
            <a:endParaRPr lang="en-GB" sz="2400" dirty="0"/>
          </a:p>
        </p:txBody>
      </p:sp>
      <p:sp>
        <p:nvSpPr>
          <p:cNvPr id="7" name="Text Box 4"/>
          <p:cNvSpPr txBox="1">
            <a:spLocks noChangeArrowheads="1"/>
          </p:cNvSpPr>
          <p:nvPr/>
        </p:nvSpPr>
        <p:spPr bwMode="auto">
          <a:xfrm>
            <a:off x="76200" y="6019800"/>
            <a:ext cx="8125635" cy="461665"/>
          </a:xfrm>
          <a:prstGeom prst="rect">
            <a:avLst/>
          </a:prstGeom>
          <a:noFill/>
          <a:ln w="9525">
            <a:noFill/>
            <a:miter lim="800000"/>
            <a:headEnd/>
            <a:tailEnd/>
          </a:ln>
        </p:spPr>
        <p:txBody>
          <a:bodyPr wrap="none">
            <a:spAutoFit/>
          </a:bodyPr>
          <a:lstStyle/>
          <a:p>
            <a:r>
              <a:rPr lang="en-US" sz="2400" b="1" i="1" dirty="0">
                <a:solidFill>
                  <a:srgbClr val="660066"/>
                </a:solidFill>
              </a:rPr>
              <a:t>Purpose:</a:t>
            </a:r>
            <a:r>
              <a:rPr lang="en-US" sz="2400" b="1" i="1" dirty="0">
                <a:solidFill>
                  <a:srgbClr val="FF0000"/>
                </a:solidFill>
              </a:rPr>
              <a:t> </a:t>
            </a:r>
            <a:r>
              <a:rPr lang="en-US" sz="2400" dirty="0"/>
              <a:t>measure energy of hadrons (e.g. protons, neutrons..)</a:t>
            </a:r>
          </a:p>
        </p:txBody>
      </p:sp>
    </p:spTree>
    <p:extLst>
      <p:ext uri="{BB962C8B-B14F-4D97-AF65-F5344CB8AC3E}">
        <p14:creationId xmlns:p14="http://schemas.microsoft.com/office/powerpoint/2010/main" val="217100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noChangeArrowheads="1"/>
          </p:cNvSpPr>
          <p:nvPr>
            <p:ph idx="1"/>
          </p:nvPr>
        </p:nvSpPr>
        <p:spPr bwMode="auto">
          <a:xfrm>
            <a:off x="0" y="454717"/>
            <a:ext cx="9144000" cy="584776"/>
          </a:xfrm>
          <a:prstGeom prst="rect">
            <a:avLst/>
          </a:prstGeom>
          <a:solidFill>
            <a:schemeClr val="tx2">
              <a:lumMod val="10000"/>
              <a:lumOff val="90000"/>
            </a:schemeClr>
          </a:solidFill>
          <a:ln w="9525">
            <a:solidFill>
              <a:srgbClr val="C00000"/>
            </a:solidFill>
            <a:miter lim="800000"/>
            <a:headEnd/>
            <a:tailEnd/>
          </a:ln>
        </p:spPr>
        <p:txBody>
          <a:bodyPr>
            <a:spAutoFit/>
          </a:bodyPr>
          <a:lstStyle/>
          <a:p>
            <a:pPr marL="0" indent="0" algn="ctr">
              <a:buNone/>
            </a:pPr>
            <a:r>
              <a:rPr lang="en-US" sz="3200" i="1" dirty="0" err="1">
                <a:solidFill>
                  <a:srgbClr val="660066"/>
                </a:solidFill>
              </a:rPr>
              <a:t>Muon</a:t>
            </a:r>
            <a:r>
              <a:rPr lang="en-US" sz="3200" i="1" dirty="0">
                <a:solidFill>
                  <a:srgbClr val="660066"/>
                </a:solidFill>
              </a:rPr>
              <a:t> Detectors</a:t>
            </a:r>
          </a:p>
        </p:txBody>
      </p:sp>
      <p:pic>
        <p:nvPicPr>
          <p:cNvPr id="5" name="Picture 4" descr="06_June_backup2"/>
          <p:cNvPicPr>
            <a:picLocks noChangeAspect="1" noChangeArrowheads="1"/>
          </p:cNvPicPr>
          <p:nvPr/>
        </p:nvPicPr>
        <p:blipFill>
          <a:blip r:embed="rId2"/>
          <a:srcRect/>
          <a:stretch>
            <a:fillRect/>
          </a:stretch>
        </p:blipFill>
        <p:spPr bwMode="auto">
          <a:xfrm>
            <a:off x="195264" y="1790700"/>
            <a:ext cx="5621151" cy="4021138"/>
          </a:xfrm>
          <a:prstGeom prst="rect">
            <a:avLst/>
          </a:prstGeom>
          <a:noFill/>
          <a:ln w="9525">
            <a:noFill/>
            <a:miter lim="800000"/>
            <a:headEnd/>
            <a:tailEnd/>
          </a:ln>
        </p:spPr>
      </p:pic>
      <p:sp>
        <p:nvSpPr>
          <p:cNvPr id="6" name="Text Box 7"/>
          <p:cNvSpPr txBox="1">
            <a:spLocks noChangeArrowheads="1"/>
          </p:cNvSpPr>
          <p:nvPr/>
        </p:nvSpPr>
        <p:spPr bwMode="auto">
          <a:xfrm>
            <a:off x="5816414" y="1776134"/>
            <a:ext cx="3327585" cy="3929281"/>
          </a:xfrm>
          <a:prstGeom prst="rect">
            <a:avLst/>
          </a:prstGeom>
          <a:noFill/>
          <a:ln w="9525">
            <a:noFill/>
            <a:miter lim="800000"/>
            <a:headEnd/>
            <a:tailEnd/>
          </a:ln>
        </p:spPr>
        <p:txBody>
          <a:bodyPr wrap="square">
            <a:spAutoFit/>
          </a:bodyPr>
          <a:lstStyle/>
          <a:p>
            <a:r>
              <a:rPr lang="en-GB" sz="2400" dirty="0"/>
              <a:t>CMS uses three types of </a:t>
            </a:r>
          </a:p>
          <a:p>
            <a:r>
              <a:rPr lang="en-GB" sz="2400" dirty="0" err="1"/>
              <a:t>muon</a:t>
            </a:r>
            <a:r>
              <a:rPr lang="en-GB" sz="2400" dirty="0"/>
              <a:t> detector: </a:t>
            </a:r>
          </a:p>
          <a:p>
            <a:r>
              <a:rPr lang="en-GB" sz="2400" dirty="0">
                <a:solidFill>
                  <a:srgbClr val="FF0000"/>
                </a:solidFill>
              </a:rPr>
              <a:t>drift tubes</a:t>
            </a:r>
            <a:r>
              <a:rPr lang="en-GB" sz="2400" dirty="0"/>
              <a:t>:</a:t>
            </a:r>
            <a:r>
              <a:rPr lang="en-US" sz="2400" dirty="0"/>
              <a:t>250 chambers organized in 4 layers</a:t>
            </a:r>
          </a:p>
          <a:p>
            <a:r>
              <a:rPr lang="en-GB" sz="2400" dirty="0"/>
              <a:t> </a:t>
            </a:r>
            <a:r>
              <a:rPr lang="en-GB" sz="2400" dirty="0">
                <a:solidFill>
                  <a:srgbClr val="FF0000"/>
                </a:solidFill>
              </a:rPr>
              <a:t>cathode strip chambers</a:t>
            </a:r>
            <a:r>
              <a:rPr lang="en-GB" sz="2400" dirty="0"/>
              <a:t>:</a:t>
            </a:r>
            <a:r>
              <a:rPr lang="en-US" sz="2400" dirty="0"/>
              <a:t> CSCs in the 2 </a:t>
            </a:r>
            <a:r>
              <a:rPr lang="en-US" sz="2400" dirty="0" err="1"/>
              <a:t>endcaps</a:t>
            </a:r>
            <a:endParaRPr lang="en-GB" sz="2400" dirty="0"/>
          </a:p>
          <a:p>
            <a:r>
              <a:rPr lang="en-GB" sz="2400" dirty="0"/>
              <a:t> and </a:t>
            </a:r>
            <a:r>
              <a:rPr lang="en-GB" sz="2400" dirty="0">
                <a:solidFill>
                  <a:srgbClr val="FF0000"/>
                </a:solidFill>
              </a:rPr>
              <a:t>resistive plate chambers</a:t>
            </a:r>
            <a:r>
              <a:rPr lang="en-GB" sz="2400" dirty="0"/>
              <a:t>.</a:t>
            </a:r>
          </a:p>
          <a:p>
            <a:endParaRPr lang="en-GB" sz="2000" dirty="0"/>
          </a:p>
          <a:p>
            <a:endParaRPr lang="en-US" sz="2000" baseline="30000" dirty="0"/>
          </a:p>
        </p:txBody>
      </p:sp>
      <p:sp>
        <p:nvSpPr>
          <p:cNvPr id="7" name="Text Box 6"/>
          <p:cNvSpPr txBox="1">
            <a:spLocks noChangeArrowheads="1"/>
          </p:cNvSpPr>
          <p:nvPr/>
        </p:nvSpPr>
        <p:spPr bwMode="auto">
          <a:xfrm>
            <a:off x="842963" y="5967413"/>
            <a:ext cx="7021367" cy="461665"/>
          </a:xfrm>
          <a:prstGeom prst="rect">
            <a:avLst/>
          </a:prstGeom>
          <a:noFill/>
          <a:ln w="9525">
            <a:noFill/>
            <a:miter lim="800000"/>
            <a:headEnd/>
            <a:tailEnd/>
          </a:ln>
        </p:spPr>
        <p:txBody>
          <a:bodyPr wrap="none">
            <a:spAutoFit/>
          </a:bodyPr>
          <a:lstStyle/>
          <a:p>
            <a:r>
              <a:rPr lang="en-US" sz="2400" b="1" i="1" dirty="0">
                <a:solidFill>
                  <a:srgbClr val="FF0000"/>
                </a:solidFill>
              </a:rPr>
              <a:t>Purpose: </a:t>
            </a:r>
            <a:r>
              <a:rPr lang="en-US" sz="2400" dirty="0"/>
              <a:t>identify </a:t>
            </a:r>
            <a:r>
              <a:rPr lang="en-US" sz="2400" dirty="0" err="1"/>
              <a:t>muons</a:t>
            </a:r>
            <a:r>
              <a:rPr lang="en-US" sz="2400" dirty="0"/>
              <a:t> and measure their momenta</a:t>
            </a:r>
          </a:p>
        </p:txBody>
      </p:sp>
    </p:spTree>
    <p:extLst>
      <p:ext uri="{BB962C8B-B14F-4D97-AF65-F5344CB8AC3E}">
        <p14:creationId xmlns:p14="http://schemas.microsoft.com/office/powerpoint/2010/main" val="1653215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5C4B96-2D4F-42A4-AF81-36E6D60D80EC}"/>
              </a:ext>
            </a:extLst>
          </p:cNvPr>
          <p:cNvSpPr/>
          <p:nvPr/>
        </p:nvSpPr>
        <p:spPr>
          <a:xfrm>
            <a:off x="1439860" y="2635311"/>
            <a:ext cx="6509667" cy="646331"/>
          </a:xfrm>
          <a:prstGeom prst="rect">
            <a:avLst/>
          </a:prstGeom>
        </p:spPr>
        <p:txBody>
          <a:bodyPr wrap="none">
            <a:spAutoFit/>
          </a:bodyPr>
          <a:lstStyle/>
          <a:p>
            <a:pPr algn="ctr"/>
            <a:r>
              <a:rPr lang="en-US" sz="3600" i="1" dirty="0">
                <a:solidFill>
                  <a:srgbClr val="660066"/>
                </a:solidFill>
              </a:rPr>
              <a:t>The forward parts of the detector </a:t>
            </a:r>
          </a:p>
        </p:txBody>
      </p:sp>
    </p:spTree>
    <p:extLst>
      <p:ext uri="{BB962C8B-B14F-4D97-AF65-F5344CB8AC3E}">
        <p14:creationId xmlns:p14="http://schemas.microsoft.com/office/powerpoint/2010/main" val="158319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1802294"/>
            <a:ext cx="9144000" cy="3816627"/>
          </a:xfrm>
        </p:spPr>
        <p:txBody>
          <a:bodyPr>
            <a:normAutofit lnSpcReduction="10000"/>
          </a:bodyPr>
          <a:lstStyle/>
          <a:p>
            <a:r>
              <a:rPr lang="en-US" i="1" dirty="0"/>
              <a:t>In the very forward region after the muon endcap the hadron forward calorimeter (HF) is installed.</a:t>
            </a:r>
          </a:p>
          <a:p>
            <a:r>
              <a:rPr lang="en-US" i="1" dirty="0"/>
              <a:t> With HF the acceptance range of the CMS calorimetric is extended up to |</a:t>
            </a:r>
            <a:r>
              <a:rPr lang="en-US" i="1" dirty="0" err="1"/>
              <a:t>η</a:t>
            </a:r>
            <a:r>
              <a:rPr lang="en-US" i="1" dirty="0"/>
              <a:t>| &lt; 5.2.</a:t>
            </a:r>
          </a:p>
          <a:p>
            <a:r>
              <a:rPr lang="en-US" i="1" dirty="0"/>
              <a:t> In this </a:t>
            </a:r>
            <a:r>
              <a:rPr lang="en-US" i="1" dirty="0" err="1"/>
              <a:t>pseudorapidity</a:t>
            </a:r>
            <a:r>
              <a:rPr lang="en-US" i="1" dirty="0"/>
              <a:t> region the flux of produced particles will be very high. Hence HF was designed to survive this high radiated environment by using </a:t>
            </a:r>
            <a:r>
              <a:rPr lang="en-US" i="1" dirty="0">
                <a:solidFill>
                  <a:srgbClr val="3366FF"/>
                </a:solidFill>
              </a:rPr>
              <a:t>a steel absorber with embedded quartz </a:t>
            </a:r>
            <a:r>
              <a:rPr lang="en-US" i="1" dirty="0" err="1">
                <a:solidFill>
                  <a:srgbClr val="3366FF"/>
                </a:solidFill>
              </a:rPr>
              <a:t>fibres</a:t>
            </a:r>
            <a:r>
              <a:rPr lang="en-US" i="1" dirty="0">
                <a:solidFill>
                  <a:srgbClr val="3366FF"/>
                </a:solidFill>
              </a:rPr>
              <a:t> as active medium. The </a:t>
            </a:r>
            <a:r>
              <a:rPr lang="en-US" i="1" dirty="0" err="1">
                <a:solidFill>
                  <a:srgbClr val="3366FF"/>
                </a:solidFill>
              </a:rPr>
              <a:t>fibres</a:t>
            </a:r>
            <a:r>
              <a:rPr lang="en-US" i="1" dirty="0">
                <a:solidFill>
                  <a:srgbClr val="3366FF"/>
                </a:solidFill>
              </a:rPr>
              <a:t> are made of a fused silica quartz core with 600 ±10 </a:t>
            </a:r>
            <a:r>
              <a:rPr lang="en-US" i="1" dirty="0" err="1">
                <a:solidFill>
                  <a:srgbClr val="3366FF"/>
                </a:solidFill>
              </a:rPr>
              <a:t>μm</a:t>
            </a:r>
            <a:r>
              <a:rPr lang="en-US" i="1" dirty="0">
                <a:solidFill>
                  <a:srgbClr val="3366FF"/>
                </a:solidFill>
              </a:rPr>
              <a:t> as diameter and polymer hard cladding</a:t>
            </a:r>
            <a:r>
              <a:rPr lang="en-US" i="1" dirty="0"/>
              <a:t>.</a:t>
            </a:r>
          </a:p>
          <a:p>
            <a:r>
              <a:rPr lang="en-US" i="1" dirty="0"/>
              <a:t> Inside the </a:t>
            </a:r>
            <a:r>
              <a:rPr lang="en-US" i="1" dirty="0" err="1"/>
              <a:t>fibres</a:t>
            </a:r>
            <a:r>
              <a:rPr lang="en-US" i="1" dirty="0"/>
              <a:t> the light is produced by charged particles via the Cherenkov mechanism and collected through air-core light guides by the photomultipliers at the end. </a:t>
            </a:r>
          </a:p>
          <a:p>
            <a:pPr marL="0" indent="0">
              <a:buNone/>
            </a:pPr>
            <a:endParaRPr lang="en-US" i="1" dirty="0"/>
          </a:p>
          <a:p>
            <a:endParaRPr lang="en-US" dirty="0"/>
          </a:p>
        </p:txBody>
      </p:sp>
      <p:sp>
        <p:nvSpPr>
          <p:cNvPr id="2" name="Rectangle 1">
            <a:extLst>
              <a:ext uri="{FF2B5EF4-FFF2-40B4-BE49-F238E27FC236}">
                <a16:creationId xmlns:a16="http://schemas.microsoft.com/office/drawing/2014/main" id="{068C7C9B-F02C-4E51-8915-E0B39ADBD41B}"/>
              </a:ext>
            </a:extLst>
          </p:cNvPr>
          <p:cNvSpPr/>
          <p:nvPr/>
        </p:nvSpPr>
        <p:spPr>
          <a:xfrm>
            <a:off x="596349" y="946691"/>
            <a:ext cx="7407965" cy="584775"/>
          </a:xfrm>
          <a:prstGeom prst="rect">
            <a:avLst/>
          </a:prstGeom>
          <a:solidFill>
            <a:schemeClr val="accent4">
              <a:lumMod val="20000"/>
              <a:lumOff val="80000"/>
            </a:schemeClr>
          </a:solidFill>
          <a:ln>
            <a:solidFill>
              <a:srgbClr val="C00000"/>
            </a:solidFill>
          </a:ln>
        </p:spPr>
        <p:txBody>
          <a:bodyPr wrap="square">
            <a:spAutoFit/>
          </a:bodyPr>
          <a:lstStyle/>
          <a:p>
            <a:pPr algn="ctr"/>
            <a:r>
              <a:rPr lang="en-US" sz="3200" dirty="0">
                <a:solidFill>
                  <a:srgbClr val="C00000"/>
                </a:solidFill>
              </a:rPr>
              <a:t>Forward Calorimeters </a:t>
            </a:r>
          </a:p>
        </p:txBody>
      </p:sp>
    </p:spTree>
    <p:extLst>
      <p:ext uri="{BB962C8B-B14F-4D97-AF65-F5344CB8AC3E}">
        <p14:creationId xmlns:p14="http://schemas.microsoft.com/office/powerpoint/2010/main" val="3266225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1696278"/>
            <a:ext cx="9144000" cy="4452731"/>
          </a:xfrm>
        </p:spPr>
        <p:txBody>
          <a:bodyPr>
            <a:normAutofit/>
          </a:bodyPr>
          <a:lstStyle/>
          <a:p>
            <a:r>
              <a:rPr lang="en-US" i="1" dirty="0">
                <a:solidFill>
                  <a:srgbClr val="800000"/>
                </a:solidFill>
              </a:rPr>
              <a:t>The name of the CASTOR forward detector is an acronym of "</a:t>
            </a:r>
            <a:r>
              <a:rPr lang="en-US" i="1" dirty="0" err="1">
                <a:solidFill>
                  <a:srgbClr val="800000"/>
                </a:solidFill>
              </a:rPr>
              <a:t>Centauro</a:t>
            </a:r>
            <a:r>
              <a:rPr lang="en-US" i="1" dirty="0">
                <a:solidFill>
                  <a:srgbClr val="800000"/>
                </a:solidFill>
              </a:rPr>
              <a:t> And Strange Object Research". </a:t>
            </a:r>
          </a:p>
          <a:p>
            <a:r>
              <a:rPr lang="en-US" i="1" dirty="0">
                <a:solidFill>
                  <a:srgbClr val="0000FF"/>
                </a:solidFill>
              </a:rPr>
              <a:t>The detector is </a:t>
            </a:r>
            <a:r>
              <a:rPr lang="en-US" i="1" dirty="0">
                <a:solidFill>
                  <a:srgbClr val="800000"/>
                </a:solidFill>
              </a:rPr>
              <a:t>a sampling calorimeter made of tungsten and quartz plates </a:t>
            </a:r>
            <a:r>
              <a:rPr lang="en-US" i="1" dirty="0">
                <a:solidFill>
                  <a:srgbClr val="0000FF"/>
                </a:solidFill>
              </a:rPr>
              <a:t>and measures </a:t>
            </a:r>
            <a:r>
              <a:rPr lang="en-US" i="1" dirty="0">
                <a:solidFill>
                  <a:srgbClr val="800000"/>
                </a:solidFill>
              </a:rPr>
              <a:t>the Cherenkov radiation emitted by the particles passing through the detector.</a:t>
            </a:r>
          </a:p>
          <a:p>
            <a:r>
              <a:rPr lang="en-US" i="1" dirty="0">
                <a:solidFill>
                  <a:srgbClr val="0000FF"/>
                </a:solidFill>
              </a:rPr>
              <a:t> CASTOR </a:t>
            </a:r>
            <a:r>
              <a:rPr lang="en-US" i="1" dirty="0">
                <a:solidFill>
                  <a:srgbClr val="800000"/>
                </a:solidFill>
              </a:rPr>
              <a:t>is designed to measure the produced particles in heavy-ion and proton-proton collisions at very small angles. </a:t>
            </a:r>
          </a:p>
          <a:p>
            <a:r>
              <a:rPr lang="en-US" i="1" dirty="0">
                <a:solidFill>
                  <a:srgbClr val="660066"/>
                </a:solidFill>
              </a:rPr>
              <a:t>The calorimeter is </a:t>
            </a:r>
            <a:r>
              <a:rPr lang="en-US" i="1" dirty="0">
                <a:solidFill>
                  <a:srgbClr val="0000FF"/>
                </a:solidFill>
              </a:rPr>
              <a:t>positioned 14.38m </a:t>
            </a:r>
            <a:r>
              <a:rPr lang="en-US" i="1" dirty="0">
                <a:solidFill>
                  <a:srgbClr val="660066"/>
                </a:solidFill>
              </a:rPr>
              <a:t>away from the nominal interaction point on the negative z side of the CMS detector covering the range in </a:t>
            </a:r>
            <a:r>
              <a:rPr lang="en-US" i="1" dirty="0" err="1">
                <a:solidFill>
                  <a:srgbClr val="660066"/>
                </a:solidFill>
              </a:rPr>
              <a:t>ηfrom</a:t>
            </a:r>
            <a:r>
              <a:rPr lang="en-US" i="1" dirty="0">
                <a:solidFill>
                  <a:srgbClr val="660066"/>
                </a:solidFill>
              </a:rPr>
              <a:t> -6.6 to -5.2. </a:t>
            </a:r>
          </a:p>
          <a:p>
            <a:r>
              <a:rPr lang="en-US" i="1" dirty="0">
                <a:solidFill>
                  <a:srgbClr val="660066"/>
                </a:solidFill>
              </a:rPr>
              <a:t>As shown in </a:t>
            </a:r>
            <a:r>
              <a:rPr lang="en-US" i="1" dirty="0">
                <a:solidFill>
                  <a:srgbClr val="0000FF"/>
                </a:solidFill>
              </a:rPr>
              <a:t>figure  </a:t>
            </a:r>
            <a:r>
              <a:rPr lang="en-US" i="1" dirty="0">
                <a:solidFill>
                  <a:srgbClr val="660066"/>
                </a:solidFill>
              </a:rPr>
              <a:t>CASTOR is directly behind the TOTEM tracker T2.</a:t>
            </a:r>
          </a:p>
          <a:p>
            <a:r>
              <a:rPr lang="en-US" i="1" dirty="0">
                <a:solidFill>
                  <a:srgbClr val="660066"/>
                </a:solidFill>
              </a:rPr>
              <a:t> With a combined data taking of CMS together with TOTEM it is possible to combine reconstructed T2 tracks with information about the energy from CASTOR. </a:t>
            </a:r>
          </a:p>
          <a:p>
            <a:endParaRPr lang="en-US" dirty="0"/>
          </a:p>
        </p:txBody>
      </p:sp>
      <p:sp>
        <p:nvSpPr>
          <p:cNvPr id="2" name="Rectangle 1">
            <a:extLst>
              <a:ext uri="{FF2B5EF4-FFF2-40B4-BE49-F238E27FC236}">
                <a16:creationId xmlns:a16="http://schemas.microsoft.com/office/drawing/2014/main" id="{271B9F70-F459-4734-8453-65ACF545E459}"/>
              </a:ext>
            </a:extLst>
          </p:cNvPr>
          <p:cNvSpPr/>
          <p:nvPr/>
        </p:nvSpPr>
        <p:spPr>
          <a:xfrm>
            <a:off x="543339" y="381861"/>
            <a:ext cx="8182266" cy="584775"/>
          </a:xfrm>
          <a:prstGeom prst="rect">
            <a:avLst/>
          </a:prstGeom>
          <a:solidFill>
            <a:schemeClr val="accent4">
              <a:lumMod val="20000"/>
              <a:lumOff val="80000"/>
            </a:schemeClr>
          </a:solidFill>
          <a:ln>
            <a:solidFill>
              <a:srgbClr val="C00000"/>
            </a:solidFill>
          </a:ln>
        </p:spPr>
        <p:txBody>
          <a:bodyPr wrap="square">
            <a:spAutoFit/>
          </a:bodyPr>
          <a:lstStyle/>
          <a:p>
            <a:pPr algn="ctr"/>
            <a:r>
              <a:rPr lang="en-US" sz="3200" i="1" dirty="0">
                <a:solidFill>
                  <a:srgbClr val="C00000"/>
                </a:solidFill>
              </a:rPr>
              <a:t>The CASTOR forward calorimeter </a:t>
            </a:r>
          </a:p>
        </p:txBody>
      </p:sp>
    </p:spTree>
    <p:extLst>
      <p:ext uri="{BB962C8B-B14F-4D97-AF65-F5344CB8AC3E}">
        <p14:creationId xmlns:p14="http://schemas.microsoft.com/office/powerpoint/2010/main" val="3497754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2A880-F6A2-452E-9DF5-BD659555B63E}"/>
              </a:ext>
            </a:extLst>
          </p:cNvPr>
          <p:cNvSpPr>
            <a:spLocks noGrp="1"/>
          </p:cNvSpPr>
          <p:nvPr>
            <p:ph type="title"/>
          </p:nvPr>
        </p:nvSpPr>
        <p:spPr>
          <a:xfrm>
            <a:off x="571500" y="274638"/>
            <a:ext cx="8001000" cy="719275"/>
          </a:xfrm>
          <a:solidFill>
            <a:schemeClr val="tx2">
              <a:lumMod val="10000"/>
              <a:lumOff val="90000"/>
            </a:schemeClr>
          </a:solidFill>
          <a:ln>
            <a:solidFill>
              <a:srgbClr val="C00000"/>
            </a:solidFill>
          </a:ln>
        </p:spPr>
        <p:txBody>
          <a:bodyPr/>
          <a:lstStyle/>
          <a:p>
            <a:r>
              <a:rPr lang="en-US" sz="3600" dirty="0">
                <a:solidFill>
                  <a:srgbClr val="C00000"/>
                </a:solidFill>
              </a:rPr>
              <a:t>Outlines</a:t>
            </a:r>
          </a:p>
        </p:txBody>
      </p:sp>
      <p:sp>
        <p:nvSpPr>
          <p:cNvPr id="3" name="Content Placeholder 2">
            <a:extLst>
              <a:ext uri="{FF2B5EF4-FFF2-40B4-BE49-F238E27FC236}">
                <a16:creationId xmlns:a16="http://schemas.microsoft.com/office/drawing/2014/main" id="{C637FEF7-4439-4F74-B847-F6E2E248899F}"/>
              </a:ext>
            </a:extLst>
          </p:cNvPr>
          <p:cNvSpPr>
            <a:spLocks noGrp="1"/>
          </p:cNvSpPr>
          <p:nvPr>
            <p:ph idx="1"/>
          </p:nvPr>
        </p:nvSpPr>
        <p:spPr>
          <a:solidFill>
            <a:schemeClr val="tx2">
              <a:lumMod val="10000"/>
              <a:lumOff val="90000"/>
            </a:schemeClr>
          </a:solidFill>
          <a:ln>
            <a:solidFill>
              <a:srgbClr val="C00000"/>
            </a:solidFill>
          </a:ln>
        </p:spPr>
        <p:txBody>
          <a:bodyPr>
            <a:normAutofit/>
          </a:bodyPr>
          <a:lstStyle/>
          <a:p>
            <a:pPr>
              <a:buFont typeface="+mj-lt"/>
              <a:buAutoNum type="arabicPeriod"/>
            </a:pPr>
            <a:r>
              <a:rPr lang="en-US" dirty="0"/>
              <a:t>LHC and its experiments</a:t>
            </a:r>
          </a:p>
          <a:p>
            <a:pPr>
              <a:buFont typeface="+mj-lt"/>
              <a:buAutoNum type="arabicPeriod"/>
            </a:pPr>
            <a:r>
              <a:rPr lang="en-US" dirty="0"/>
              <a:t>CMS Experiment</a:t>
            </a:r>
          </a:p>
          <a:p>
            <a:pPr lvl="1"/>
            <a:r>
              <a:rPr lang="en-US" dirty="0"/>
              <a:t>Tracker</a:t>
            </a:r>
          </a:p>
          <a:p>
            <a:pPr lvl="1"/>
            <a:r>
              <a:rPr lang="en-US" dirty="0"/>
              <a:t>Electromagnetic calorimeter ECAL</a:t>
            </a:r>
          </a:p>
          <a:p>
            <a:pPr lvl="1"/>
            <a:r>
              <a:rPr lang="en-US" dirty="0"/>
              <a:t>Hadron calorimeter</a:t>
            </a:r>
          </a:p>
          <a:p>
            <a:pPr lvl="1"/>
            <a:r>
              <a:rPr lang="en-US" dirty="0"/>
              <a:t>Magnet</a:t>
            </a:r>
          </a:p>
          <a:p>
            <a:pPr lvl="1"/>
            <a:r>
              <a:rPr lang="en-US" dirty="0"/>
              <a:t>Muon detectors</a:t>
            </a:r>
          </a:p>
          <a:p>
            <a:pPr>
              <a:buFont typeface="+mj-lt"/>
              <a:buAutoNum type="arabicPeriod"/>
            </a:pPr>
            <a:r>
              <a:rPr lang="en-US" dirty="0"/>
              <a:t>CASTOR detector </a:t>
            </a:r>
          </a:p>
          <a:p>
            <a:pPr>
              <a:buFont typeface="+mj-lt"/>
              <a:buAutoNum type="arabicPeriod"/>
            </a:pPr>
            <a:r>
              <a:rPr lang="en-US" dirty="0"/>
              <a:t>Jets in CASTOR</a:t>
            </a:r>
          </a:p>
        </p:txBody>
      </p:sp>
    </p:spTree>
    <p:extLst>
      <p:ext uri="{BB962C8B-B14F-4D97-AF65-F5344CB8AC3E}">
        <p14:creationId xmlns:p14="http://schemas.microsoft.com/office/powerpoint/2010/main" val="3284529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 descr="cas.png"/>
          <p:cNvPicPr>
            <a:picLocks noGrp="1" noChangeAspect="1"/>
          </p:cNvPicPr>
          <p:nvPr>
            <p:ph idx="1"/>
          </p:nvPr>
        </p:nvPicPr>
        <p:blipFill>
          <a:blip r:embed="rId2">
            <a:extLst>
              <a:ext uri="{28A0092B-C50C-407E-A947-70E740481C1C}">
                <a14:useLocalDpi xmlns:a14="http://schemas.microsoft.com/office/drawing/2010/main" val="0"/>
              </a:ext>
            </a:extLst>
          </a:blip>
          <a:srcRect t="-4348" b="-4348"/>
          <a:stretch>
            <a:fillRect/>
          </a:stretch>
        </p:blipFill>
        <p:spPr>
          <a:xfrm>
            <a:off x="0" y="0"/>
            <a:ext cx="9144000" cy="5216525"/>
          </a:xfrm>
        </p:spPr>
      </p:pic>
      <p:sp>
        <p:nvSpPr>
          <p:cNvPr id="5" name="TextBox 4"/>
          <p:cNvSpPr txBox="1"/>
          <p:nvPr/>
        </p:nvSpPr>
        <p:spPr>
          <a:xfrm>
            <a:off x="302407" y="5682272"/>
            <a:ext cx="8675270" cy="748923"/>
          </a:xfrm>
          <a:prstGeom prst="rect">
            <a:avLst/>
          </a:prstGeom>
          <a:noFill/>
        </p:spPr>
        <p:txBody>
          <a:bodyPr wrap="square" rtlCol="0">
            <a:spAutoFit/>
          </a:bodyPr>
          <a:lstStyle/>
          <a:p>
            <a:r>
              <a:rPr lang="en-US" sz="3200" i="1" baseline="30000" dirty="0">
                <a:solidFill>
                  <a:srgbClr val="660066"/>
                </a:solidFill>
              </a:rPr>
              <a:t>Figure 4.1: Here the CASTOR detector embedded in the forward environment of CMS is shown</a:t>
            </a:r>
            <a:endParaRPr lang="en-US" sz="3200" i="1" dirty="0">
              <a:solidFill>
                <a:srgbClr val="660066"/>
              </a:solidFill>
            </a:endParaRPr>
          </a:p>
        </p:txBody>
      </p:sp>
    </p:spTree>
    <p:extLst>
      <p:ext uri="{BB962C8B-B14F-4D97-AF65-F5344CB8AC3E}">
        <p14:creationId xmlns:p14="http://schemas.microsoft.com/office/powerpoint/2010/main" val="4123127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0"/>
            <a:ext cx="9143999" cy="6857999"/>
          </a:xfrm>
        </p:spPr>
        <p:txBody>
          <a:bodyPr/>
          <a:lstStyle/>
          <a:p>
            <a:r>
              <a:rPr lang="en-US" i="1" dirty="0">
                <a:solidFill>
                  <a:srgbClr val="660066"/>
                </a:solidFill>
              </a:rPr>
              <a:t>The </a:t>
            </a:r>
            <a:r>
              <a:rPr lang="en-US" i="1" dirty="0" err="1">
                <a:solidFill>
                  <a:srgbClr val="660066"/>
                </a:solidFill>
              </a:rPr>
              <a:t>hadronic</a:t>
            </a:r>
            <a:r>
              <a:rPr lang="en-US" i="1" dirty="0">
                <a:solidFill>
                  <a:srgbClr val="660066"/>
                </a:solidFill>
              </a:rPr>
              <a:t> forward calorimeter is in front of the </a:t>
            </a:r>
            <a:r>
              <a:rPr lang="en-US" i="1" dirty="0">
                <a:solidFill>
                  <a:srgbClr val="0000FF"/>
                </a:solidFill>
              </a:rPr>
              <a:t>T2</a:t>
            </a:r>
            <a:r>
              <a:rPr lang="en-US" i="1" dirty="0">
                <a:solidFill>
                  <a:srgbClr val="660066"/>
                </a:solidFill>
              </a:rPr>
              <a:t> tracker. Hence </a:t>
            </a:r>
            <a:r>
              <a:rPr lang="en-US" i="1" dirty="0">
                <a:solidFill>
                  <a:srgbClr val="0000FF"/>
                </a:solidFill>
              </a:rPr>
              <a:t>HF</a:t>
            </a:r>
            <a:r>
              <a:rPr lang="en-US" i="1" dirty="0">
                <a:solidFill>
                  <a:srgbClr val="660066"/>
                </a:solidFill>
              </a:rPr>
              <a:t> is also a common source of background radiation escaping from its back for </a:t>
            </a:r>
            <a:r>
              <a:rPr lang="en-US" i="1" dirty="0">
                <a:solidFill>
                  <a:srgbClr val="0000FF"/>
                </a:solidFill>
              </a:rPr>
              <a:t>CASTOR</a:t>
            </a:r>
            <a:r>
              <a:rPr lang="en-US" i="1" dirty="0">
                <a:solidFill>
                  <a:srgbClr val="660066"/>
                </a:solidFill>
              </a:rPr>
              <a:t> and </a:t>
            </a:r>
            <a:r>
              <a:rPr lang="en-US" i="1" dirty="0">
                <a:solidFill>
                  <a:srgbClr val="0000FF"/>
                </a:solidFill>
              </a:rPr>
              <a:t>T2</a:t>
            </a:r>
            <a:r>
              <a:rPr lang="en-US" i="1" dirty="0">
                <a:solidFill>
                  <a:srgbClr val="660066"/>
                </a:solidFill>
              </a:rPr>
              <a:t>. </a:t>
            </a:r>
          </a:p>
          <a:p>
            <a:r>
              <a:rPr lang="en-US" i="1" dirty="0">
                <a:solidFill>
                  <a:srgbClr val="660066"/>
                </a:solidFill>
              </a:rPr>
              <a:t>Because of the forward acceptance (-6.6 &lt; </a:t>
            </a:r>
            <a:r>
              <a:rPr lang="en-US" i="1" dirty="0" err="1">
                <a:solidFill>
                  <a:srgbClr val="0000FF"/>
                </a:solidFill>
              </a:rPr>
              <a:t>η</a:t>
            </a:r>
            <a:r>
              <a:rPr lang="en-US" i="1" dirty="0">
                <a:solidFill>
                  <a:srgbClr val="660066"/>
                </a:solidFill>
              </a:rPr>
              <a:t>&lt; -5.2) of the </a:t>
            </a:r>
            <a:r>
              <a:rPr lang="en-US" i="1" dirty="0">
                <a:solidFill>
                  <a:srgbClr val="0000FF"/>
                </a:solidFill>
              </a:rPr>
              <a:t>CASTOR</a:t>
            </a:r>
            <a:r>
              <a:rPr lang="en-US" i="1" dirty="0">
                <a:solidFill>
                  <a:srgbClr val="660066"/>
                </a:solidFill>
              </a:rPr>
              <a:t> calorimeter it is able to measure </a:t>
            </a:r>
            <a:r>
              <a:rPr lang="en-US" i="1" dirty="0">
                <a:solidFill>
                  <a:srgbClr val="0000FF"/>
                </a:solidFill>
              </a:rPr>
              <a:t>QCD</a:t>
            </a:r>
            <a:r>
              <a:rPr lang="en-US" i="1" dirty="0">
                <a:solidFill>
                  <a:srgbClr val="660066"/>
                </a:solidFill>
              </a:rPr>
              <a:t> physics at small-x. Furthermore, </a:t>
            </a:r>
            <a:r>
              <a:rPr lang="en-US" i="1" dirty="0">
                <a:solidFill>
                  <a:srgbClr val="0000FF"/>
                </a:solidFill>
              </a:rPr>
              <a:t>CASTOR</a:t>
            </a:r>
            <a:r>
              <a:rPr lang="en-US" i="1" dirty="0">
                <a:solidFill>
                  <a:srgbClr val="660066"/>
                </a:solidFill>
              </a:rPr>
              <a:t> is very sensitive to underlying event processes and </a:t>
            </a:r>
            <a:r>
              <a:rPr lang="en-US" i="1" dirty="0">
                <a:solidFill>
                  <a:srgbClr val="0000FF"/>
                </a:solidFill>
              </a:rPr>
              <a:t>MPI</a:t>
            </a:r>
            <a:r>
              <a:rPr lang="en-US" i="1" dirty="0">
                <a:solidFill>
                  <a:srgbClr val="660066"/>
                </a:solidFill>
              </a:rPr>
              <a:t>, Therefore the </a:t>
            </a:r>
            <a:r>
              <a:rPr lang="en-US" i="1" dirty="0">
                <a:solidFill>
                  <a:srgbClr val="0000FF"/>
                </a:solidFill>
              </a:rPr>
              <a:t>CASTOR</a:t>
            </a:r>
            <a:r>
              <a:rPr lang="en-US" i="1" dirty="0">
                <a:solidFill>
                  <a:srgbClr val="660066"/>
                </a:solidFill>
              </a:rPr>
              <a:t> detector is ideal for measuring variables such as energy or </a:t>
            </a:r>
            <a:r>
              <a:rPr lang="en-US" i="1" dirty="0">
                <a:solidFill>
                  <a:srgbClr val="0000FF"/>
                </a:solidFill>
              </a:rPr>
              <a:t>jets</a:t>
            </a:r>
            <a:r>
              <a:rPr lang="en-US" i="1" dirty="0">
                <a:solidFill>
                  <a:srgbClr val="660066"/>
                </a:solidFill>
              </a:rPr>
              <a:t> to test generators concerning the related physics.</a:t>
            </a:r>
          </a:p>
          <a:p>
            <a:r>
              <a:rPr lang="en-US" i="1" dirty="0">
                <a:solidFill>
                  <a:srgbClr val="660066"/>
                </a:solidFill>
              </a:rPr>
              <a:t> Together with the other detectors of </a:t>
            </a:r>
            <a:r>
              <a:rPr lang="en-US" i="1" dirty="0">
                <a:solidFill>
                  <a:srgbClr val="0000FF"/>
                </a:solidFill>
              </a:rPr>
              <a:t>CMS</a:t>
            </a:r>
            <a:r>
              <a:rPr lang="en-US" i="1" dirty="0">
                <a:solidFill>
                  <a:srgbClr val="660066"/>
                </a:solidFill>
              </a:rPr>
              <a:t> the measurable </a:t>
            </a:r>
            <a:r>
              <a:rPr lang="en-US" i="1" dirty="0" err="1">
                <a:solidFill>
                  <a:srgbClr val="660066"/>
                </a:solidFill>
              </a:rPr>
              <a:t>pseudorapidity</a:t>
            </a:r>
            <a:r>
              <a:rPr lang="en-US" i="1" dirty="0">
                <a:solidFill>
                  <a:srgbClr val="660066"/>
                </a:solidFill>
              </a:rPr>
              <a:t> acceptance is expanded to -6.6 &lt; </a:t>
            </a:r>
            <a:r>
              <a:rPr lang="en-US" i="1" dirty="0" err="1">
                <a:solidFill>
                  <a:srgbClr val="0000FF"/>
                </a:solidFill>
              </a:rPr>
              <a:t>η</a:t>
            </a:r>
            <a:r>
              <a:rPr lang="en-US" i="1" dirty="0">
                <a:solidFill>
                  <a:srgbClr val="660066"/>
                </a:solidFill>
              </a:rPr>
              <a:t>&lt; -5.2 including </a:t>
            </a:r>
            <a:r>
              <a:rPr lang="en-US" i="1" dirty="0">
                <a:solidFill>
                  <a:srgbClr val="0000FF"/>
                </a:solidFill>
              </a:rPr>
              <a:t>CASTOR</a:t>
            </a:r>
            <a:r>
              <a:rPr lang="en-US" i="1" dirty="0">
                <a:solidFill>
                  <a:srgbClr val="660066"/>
                </a:solidFill>
              </a:rPr>
              <a:t>. </a:t>
            </a:r>
          </a:p>
          <a:p>
            <a:r>
              <a:rPr lang="en-US" i="1" dirty="0">
                <a:solidFill>
                  <a:srgbClr val="660066"/>
                </a:solidFill>
              </a:rPr>
              <a:t>No other experiment is able to investigate physics over such a huge range. </a:t>
            </a:r>
          </a:p>
          <a:p>
            <a:endParaRPr lang="en-US" dirty="0"/>
          </a:p>
        </p:txBody>
      </p:sp>
    </p:spTree>
    <p:extLst>
      <p:ext uri="{BB962C8B-B14F-4D97-AF65-F5344CB8AC3E}">
        <p14:creationId xmlns:p14="http://schemas.microsoft.com/office/powerpoint/2010/main" val="28497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688490" y="211655"/>
            <a:ext cx="7756263" cy="928968"/>
          </a:xfrm>
        </p:spPr>
        <p:txBody>
          <a:bodyPr>
            <a:normAutofit fontScale="90000"/>
          </a:bodyPr>
          <a:lstStyle/>
          <a:p>
            <a:r>
              <a:rPr lang="en-US" sz="3200" i="1" dirty="0">
                <a:solidFill>
                  <a:srgbClr val="660066"/>
                </a:solidFill>
              </a:rPr>
              <a:t>Design and hardware :</a:t>
            </a:r>
            <a:br>
              <a:rPr lang="en-US" i="1" dirty="0">
                <a:solidFill>
                  <a:srgbClr val="660066"/>
                </a:solidFill>
              </a:rPr>
            </a:br>
            <a:endParaRPr lang="en-US" i="1" dirty="0">
              <a:solidFill>
                <a:srgbClr val="660066"/>
              </a:solidFill>
            </a:endParaRPr>
          </a:p>
        </p:txBody>
      </p:sp>
      <p:pic>
        <p:nvPicPr>
          <p:cNvPr id="5" name="Picture 4" descr="d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55" y="881762"/>
            <a:ext cx="8674100" cy="4742213"/>
          </a:xfrm>
          <a:prstGeom prst="rect">
            <a:avLst/>
          </a:prstGeom>
        </p:spPr>
      </p:pic>
      <p:sp>
        <p:nvSpPr>
          <p:cNvPr id="6" name="TextBox 5"/>
          <p:cNvSpPr txBox="1"/>
          <p:nvPr/>
        </p:nvSpPr>
        <p:spPr>
          <a:xfrm>
            <a:off x="30239" y="5857548"/>
            <a:ext cx="9113761" cy="830997"/>
          </a:xfrm>
          <a:prstGeom prst="rect">
            <a:avLst/>
          </a:prstGeom>
          <a:noFill/>
        </p:spPr>
        <p:txBody>
          <a:bodyPr wrap="square" rtlCol="0">
            <a:spAutoFit/>
          </a:bodyPr>
          <a:lstStyle/>
          <a:p>
            <a:r>
              <a:rPr lang="en-US" sz="2400" i="1" baseline="30000" dirty="0">
                <a:solidFill>
                  <a:srgbClr val="660066"/>
                </a:solidFill>
              </a:rPr>
              <a:t>Figure 4.2: Scheme of the CASTOR calorimeter made of tungsten (W) and silica quartz (Q) plates shown with the collision point heading to the right side, the electro magnetic (EM) section is highlighted in yellow, the </a:t>
            </a:r>
            <a:r>
              <a:rPr lang="en-US" sz="2400" i="1" baseline="30000" dirty="0" err="1">
                <a:solidFill>
                  <a:srgbClr val="660066"/>
                </a:solidFill>
              </a:rPr>
              <a:t>hadronic</a:t>
            </a:r>
            <a:r>
              <a:rPr lang="en-US" sz="2400" i="1" baseline="30000" dirty="0">
                <a:solidFill>
                  <a:srgbClr val="660066"/>
                </a:solidFill>
              </a:rPr>
              <a:t> (HAD) section in cyan [75].</a:t>
            </a:r>
            <a:endParaRPr lang="en-US" sz="2400" i="1" dirty="0">
              <a:solidFill>
                <a:srgbClr val="660066"/>
              </a:solidFill>
            </a:endParaRPr>
          </a:p>
        </p:txBody>
      </p:sp>
    </p:spTree>
    <p:extLst>
      <p:ext uri="{BB962C8B-B14F-4D97-AF65-F5344CB8AC3E}">
        <p14:creationId xmlns:p14="http://schemas.microsoft.com/office/powerpoint/2010/main" val="1340406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1"/>
            <a:ext cx="9143999" cy="4439478"/>
          </a:xfrm>
        </p:spPr>
        <p:txBody>
          <a:bodyPr/>
          <a:lstStyle/>
          <a:p>
            <a:r>
              <a:rPr lang="en-US" i="1" dirty="0">
                <a:solidFill>
                  <a:srgbClr val="660066"/>
                </a:solidFill>
              </a:rPr>
              <a:t>In </a:t>
            </a:r>
            <a:r>
              <a:rPr lang="en-US" i="1" dirty="0" err="1">
                <a:solidFill>
                  <a:srgbClr val="660066"/>
                </a:solidFill>
              </a:rPr>
              <a:t>Ø</a:t>
            </a:r>
            <a:r>
              <a:rPr lang="en-US" i="1" dirty="0">
                <a:solidFill>
                  <a:srgbClr val="660066"/>
                </a:solidFill>
              </a:rPr>
              <a:t> the calorimeter is made of </a:t>
            </a:r>
            <a:r>
              <a:rPr lang="en-US" i="1" dirty="0">
                <a:solidFill>
                  <a:srgbClr val="0000FF"/>
                </a:solidFill>
              </a:rPr>
              <a:t>8</a:t>
            </a:r>
            <a:r>
              <a:rPr lang="en-US" i="1" dirty="0">
                <a:solidFill>
                  <a:srgbClr val="660066"/>
                </a:solidFill>
              </a:rPr>
              <a:t> symmetrically shaped octants each of which is divided into </a:t>
            </a:r>
            <a:r>
              <a:rPr lang="en-US" i="1" dirty="0">
                <a:solidFill>
                  <a:srgbClr val="0000FF"/>
                </a:solidFill>
              </a:rPr>
              <a:t>two sectors</a:t>
            </a:r>
            <a:r>
              <a:rPr lang="en-US" i="1" dirty="0">
                <a:solidFill>
                  <a:srgbClr val="660066"/>
                </a:solidFill>
              </a:rPr>
              <a:t>.</a:t>
            </a:r>
            <a:endParaRPr lang="en-US" i="1" dirty="0">
              <a:solidFill>
                <a:srgbClr val="0000FF"/>
              </a:solidFill>
            </a:endParaRPr>
          </a:p>
          <a:p>
            <a:r>
              <a:rPr lang="en-US" i="1" dirty="0">
                <a:solidFill>
                  <a:srgbClr val="660066"/>
                </a:solidFill>
              </a:rPr>
              <a:t> Along the beam axis </a:t>
            </a:r>
            <a:r>
              <a:rPr lang="en-US" i="1" dirty="0">
                <a:solidFill>
                  <a:srgbClr val="0000FF"/>
                </a:solidFill>
              </a:rPr>
              <a:t>the electromagnetic part </a:t>
            </a:r>
            <a:r>
              <a:rPr lang="en-US" i="1" dirty="0">
                <a:solidFill>
                  <a:srgbClr val="660066"/>
                </a:solidFill>
              </a:rPr>
              <a:t>is also divided </a:t>
            </a:r>
            <a:r>
              <a:rPr lang="en-US" i="1" dirty="0">
                <a:solidFill>
                  <a:srgbClr val="FF0000"/>
                </a:solidFill>
              </a:rPr>
              <a:t>into two modules</a:t>
            </a:r>
            <a:r>
              <a:rPr lang="en-US" i="1" dirty="0">
                <a:solidFill>
                  <a:srgbClr val="660066"/>
                </a:solidFill>
              </a:rPr>
              <a:t> with 10 X</a:t>
            </a:r>
            <a:r>
              <a:rPr lang="en-US" i="1" baseline="-25000" dirty="0">
                <a:solidFill>
                  <a:srgbClr val="660066"/>
                </a:solidFill>
              </a:rPr>
              <a:t>0</a:t>
            </a:r>
            <a:r>
              <a:rPr lang="en-US" i="1" dirty="0">
                <a:solidFill>
                  <a:srgbClr val="660066"/>
                </a:solidFill>
              </a:rPr>
              <a:t> each and the </a:t>
            </a:r>
            <a:r>
              <a:rPr lang="en-US" i="1" dirty="0" err="1">
                <a:solidFill>
                  <a:srgbClr val="FF0000"/>
                </a:solidFill>
              </a:rPr>
              <a:t>hadronic</a:t>
            </a:r>
            <a:r>
              <a:rPr lang="en-US" i="1" dirty="0">
                <a:solidFill>
                  <a:srgbClr val="FF0000"/>
                </a:solidFill>
              </a:rPr>
              <a:t> part into 12 modules </a:t>
            </a:r>
            <a:r>
              <a:rPr lang="en-US" i="1" dirty="0">
                <a:solidFill>
                  <a:srgbClr val="660066"/>
                </a:solidFill>
              </a:rPr>
              <a:t>with a depth of 0.77 </a:t>
            </a:r>
            <a:r>
              <a:rPr lang="en-US" i="1" dirty="0" err="1">
                <a:solidFill>
                  <a:srgbClr val="660066"/>
                </a:solidFill>
              </a:rPr>
              <a:t>λ</a:t>
            </a:r>
            <a:r>
              <a:rPr lang="en-US" i="1" dirty="0">
                <a:solidFill>
                  <a:srgbClr val="660066"/>
                </a:solidFill>
              </a:rPr>
              <a:t> for one module. Therefore CASTOR is separated into </a:t>
            </a:r>
            <a:r>
              <a:rPr lang="en-US" i="1" dirty="0">
                <a:solidFill>
                  <a:srgbClr val="FF0000"/>
                </a:solidFill>
              </a:rPr>
              <a:t>224</a:t>
            </a:r>
            <a:r>
              <a:rPr lang="en-US" i="1" dirty="0">
                <a:solidFill>
                  <a:srgbClr val="660066"/>
                </a:solidFill>
              </a:rPr>
              <a:t> readout units grouped in </a:t>
            </a:r>
            <a:r>
              <a:rPr lang="en-US" i="1" dirty="0">
                <a:solidFill>
                  <a:srgbClr val="FF0000"/>
                </a:solidFill>
              </a:rPr>
              <a:t>16</a:t>
            </a:r>
            <a:r>
              <a:rPr lang="en-US" i="1" dirty="0">
                <a:solidFill>
                  <a:srgbClr val="660066"/>
                </a:solidFill>
              </a:rPr>
              <a:t> sectors and </a:t>
            </a:r>
            <a:r>
              <a:rPr lang="en-US" i="1" dirty="0">
                <a:solidFill>
                  <a:srgbClr val="FF0000"/>
                </a:solidFill>
              </a:rPr>
              <a:t>14</a:t>
            </a:r>
            <a:r>
              <a:rPr lang="en-US" i="1" dirty="0">
                <a:solidFill>
                  <a:srgbClr val="660066"/>
                </a:solidFill>
              </a:rPr>
              <a:t> longitudinal modules. </a:t>
            </a:r>
          </a:p>
          <a:p>
            <a:r>
              <a:rPr lang="en-US" i="1" dirty="0">
                <a:solidFill>
                  <a:srgbClr val="660066"/>
                </a:solidFill>
              </a:rPr>
              <a:t>To maximize the collected amount of Cherenkov photons the tungsten and quartz plates are tilted by 45</a:t>
            </a:r>
            <a:r>
              <a:rPr lang="en-US" i="1" baseline="30000" dirty="0">
                <a:solidFill>
                  <a:srgbClr val="660066"/>
                </a:solidFill>
              </a:rPr>
              <a:t>0</a:t>
            </a:r>
            <a:r>
              <a:rPr lang="en-US" i="1" dirty="0">
                <a:solidFill>
                  <a:srgbClr val="660066"/>
                </a:solidFill>
              </a:rPr>
              <a:t> with respect to the beam axis (see </a:t>
            </a:r>
            <a:r>
              <a:rPr lang="en-US" i="1" dirty="0">
                <a:solidFill>
                  <a:srgbClr val="0000FF"/>
                </a:solidFill>
              </a:rPr>
              <a:t>figure 4.3</a:t>
            </a:r>
            <a:r>
              <a:rPr lang="en-US" i="1" dirty="0">
                <a:solidFill>
                  <a:srgbClr val="660066"/>
                </a:solidFill>
              </a:rPr>
              <a:t>). Since the refraction index of n ≈1.45 for the silica quartz plates and assuming a velocity of β≈1 the emission angle </a:t>
            </a:r>
            <a:r>
              <a:rPr lang="en-US" i="1" dirty="0" err="1">
                <a:solidFill>
                  <a:srgbClr val="660066"/>
                </a:solidFill>
              </a:rPr>
              <a:t>θof</a:t>
            </a:r>
            <a:r>
              <a:rPr lang="en-US" i="1" dirty="0">
                <a:solidFill>
                  <a:srgbClr val="660066"/>
                </a:solidFill>
              </a:rPr>
              <a:t> the Cherenkov light given by  </a:t>
            </a:r>
            <a:r>
              <a:rPr lang="en-US" i="1" dirty="0" err="1">
                <a:solidFill>
                  <a:srgbClr val="0000FF"/>
                </a:solidFill>
              </a:rPr>
              <a:t>Cosθ</a:t>
            </a:r>
            <a:r>
              <a:rPr lang="en-US" i="1" dirty="0">
                <a:solidFill>
                  <a:srgbClr val="0000FF"/>
                </a:solidFill>
              </a:rPr>
              <a:t> = 1/nβ.</a:t>
            </a:r>
            <a:r>
              <a:rPr lang="en-US" dirty="0"/>
              <a:t> </a:t>
            </a:r>
          </a:p>
          <a:p>
            <a:r>
              <a:rPr lang="en-US" dirty="0"/>
              <a:t> </a:t>
            </a:r>
            <a:r>
              <a:rPr lang="en-US" i="1" dirty="0">
                <a:solidFill>
                  <a:srgbClr val="660066"/>
                </a:solidFill>
              </a:rPr>
              <a:t>Since the particles produced in a shower have different angles not parallel to the beam the produced Cherenkov light is also tilted to the plates.</a:t>
            </a:r>
          </a:p>
          <a:p>
            <a:r>
              <a:rPr lang="en-US" i="1" dirty="0">
                <a:solidFill>
                  <a:srgbClr val="660066"/>
                </a:solidFill>
              </a:rPr>
              <a:t> By total internal reflection at the border of the plates the light is guided outside. </a:t>
            </a:r>
          </a:p>
          <a:p>
            <a:endParaRPr lang="en-US" i="1" dirty="0">
              <a:solidFill>
                <a:srgbClr val="0000FF"/>
              </a:solidFill>
            </a:endParaRPr>
          </a:p>
          <a:p>
            <a:pPr marL="0" indent="0">
              <a:buNone/>
            </a:pPr>
            <a:endParaRPr lang="en-US" i="1" dirty="0">
              <a:solidFill>
                <a:srgbClr val="0000FF"/>
              </a:solidFill>
            </a:endParaRPr>
          </a:p>
          <a:p>
            <a:pPr marL="0" indent="0" algn="ctr">
              <a:buNone/>
            </a:pPr>
            <a:endParaRPr lang="en-US" i="1" dirty="0">
              <a:solidFill>
                <a:srgbClr val="0000FF"/>
              </a:solidFill>
            </a:endParaRPr>
          </a:p>
          <a:p>
            <a:endParaRPr lang="en-US" dirty="0"/>
          </a:p>
        </p:txBody>
      </p:sp>
    </p:spTree>
    <p:extLst>
      <p:ext uri="{BB962C8B-B14F-4D97-AF65-F5344CB8AC3E}">
        <p14:creationId xmlns:p14="http://schemas.microsoft.com/office/powerpoint/2010/main" val="669022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xxxxxx.png"/>
          <p:cNvPicPr>
            <a:picLocks noChangeAspect="1"/>
          </p:cNvPicPr>
          <p:nvPr/>
        </p:nvPicPr>
        <p:blipFill rotWithShape="1">
          <a:blip r:embed="rId2">
            <a:extLst>
              <a:ext uri="{28A0092B-C50C-407E-A947-70E740481C1C}">
                <a14:useLocalDpi xmlns:a14="http://schemas.microsoft.com/office/drawing/2010/main" val="0"/>
              </a:ext>
            </a:extLst>
          </a:blip>
          <a:srcRect l="28261" r="23333"/>
          <a:stretch/>
        </p:blipFill>
        <p:spPr>
          <a:xfrm>
            <a:off x="1616311" y="243102"/>
            <a:ext cx="5486854" cy="5097523"/>
          </a:xfrm>
          <a:prstGeom prst="rect">
            <a:avLst/>
          </a:prstGeom>
        </p:spPr>
      </p:pic>
      <p:sp>
        <p:nvSpPr>
          <p:cNvPr id="5" name="Title 1"/>
          <p:cNvSpPr>
            <a:spLocks noGrp="1"/>
          </p:cNvSpPr>
          <p:nvPr>
            <p:ph type="title"/>
          </p:nvPr>
        </p:nvSpPr>
        <p:spPr>
          <a:xfrm>
            <a:off x="1" y="5459896"/>
            <a:ext cx="8920976" cy="1164389"/>
          </a:xfrm>
        </p:spPr>
        <p:txBody>
          <a:bodyPr/>
          <a:lstStyle/>
          <a:p>
            <a:r>
              <a:rPr lang="en-US" sz="2400" i="1" dirty="0">
                <a:solidFill>
                  <a:srgbClr val="FF0000"/>
                </a:solidFill>
              </a:rPr>
              <a:t> </a:t>
            </a:r>
            <a:r>
              <a:rPr lang="en-US" sz="2400" i="1" dirty="0">
                <a:solidFill>
                  <a:srgbClr val="800000"/>
                </a:solidFill>
              </a:rPr>
              <a:t>Scheme of CASTOR including the induced shower particles and the produced Cherenkov photons in the silica quartz plates.</a:t>
            </a:r>
          </a:p>
        </p:txBody>
      </p:sp>
    </p:spTree>
    <p:extLst>
      <p:ext uri="{BB962C8B-B14F-4D97-AF65-F5344CB8AC3E}">
        <p14:creationId xmlns:p14="http://schemas.microsoft.com/office/powerpoint/2010/main" val="3770303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0"/>
            <a:ext cx="9144000" cy="6858000"/>
          </a:xfrm>
        </p:spPr>
        <p:txBody>
          <a:bodyPr/>
          <a:lstStyle/>
          <a:p>
            <a:r>
              <a:rPr lang="en-US" i="1" dirty="0">
                <a:solidFill>
                  <a:srgbClr val="660066"/>
                </a:solidFill>
              </a:rPr>
              <a:t>The silica quartz plates of each of the </a:t>
            </a:r>
            <a:r>
              <a:rPr lang="en-US" i="1" dirty="0">
                <a:solidFill>
                  <a:srgbClr val="0000FF"/>
                </a:solidFill>
              </a:rPr>
              <a:t>224 </a:t>
            </a:r>
            <a:r>
              <a:rPr lang="en-US" i="1" dirty="0">
                <a:solidFill>
                  <a:srgbClr val="660066"/>
                </a:solidFill>
              </a:rPr>
              <a:t>readout units are then connected to a </a:t>
            </a:r>
            <a:r>
              <a:rPr lang="en-US" i="1" dirty="0">
                <a:solidFill>
                  <a:srgbClr val="0000FF"/>
                </a:solidFill>
              </a:rPr>
              <a:t>PMT (made amplification for signal)</a:t>
            </a:r>
            <a:r>
              <a:rPr lang="en-US" i="1" dirty="0">
                <a:solidFill>
                  <a:srgbClr val="660066"/>
                </a:solidFill>
              </a:rPr>
              <a:t> via an air-core light guide. </a:t>
            </a:r>
          </a:p>
          <a:p>
            <a:r>
              <a:rPr lang="en-US" i="1" dirty="0">
                <a:solidFill>
                  <a:srgbClr val="660066"/>
                </a:solidFill>
              </a:rPr>
              <a:t>The light guides collect the Cherenkov light produced in the quartz </a:t>
            </a:r>
          </a:p>
          <a:p>
            <a:pPr marL="0" indent="0">
              <a:buNone/>
            </a:pPr>
            <a:r>
              <a:rPr lang="en-US" i="1" dirty="0">
                <a:solidFill>
                  <a:srgbClr val="660066"/>
                </a:solidFill>
              </a:rPr>
              <a:t>plates of the corresponding readout unit and direct it to the photo multipliers. </a:t>
            </a:r>
            <a:r>
              <a:rPr lang="en-US" i="1" dirty="0">
                <a:solidFill>
                  <a:srgbClr val="0000FF"/>
                </a:solidFill>
              </a:rPr>
              <a:t>They are made of thin stainless steel </a:t>
            </a:r>
            <a:r>
              <a:rPr lang="en-US" i="1" dirty="0">
                <a:solidFill>
                  <a:srgbClr val="660066"/>
                </a:solidFill>
              </a:rPr>
              <a:t>sheets where the inside is filled with air and the surface is covered with a highly reflective foil. </a:t>
            </a:r>
          </a:p>
          <a:p>
            <a:endParaRPr lang="en-US" dirty="0"/>
          </a:p>
        </p:txBody>
      </p:sp>
    </p:spTree>
    <p:extLst>
      <p:ext uri="{BB962C8B-B14F-4D97-AF65-F5344CB8AC3E}">
        <p14:creationId xmlns:p14="http://schemas.microsoft.com/office/powerpoint/2010/main" val="1377722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334" y="271164"/>
            <a:ext cx="8001000" cy="709497"/>
          </a:xfrm>
          <a:solidFill>
            <a:schemeClr val="accent4">
              <a:lumMod val="20000"/>
              <a:lumOff val="80000"/>
            </a:schemeClr>
          </a:solidFill>
          <a:ln>
            <a:solidFill>
              <a:srgbClr val="C00000"/>
            </a:solidFill>
          </a:ln>
        </p:spPr>
        <p:txBody>
          <a:bodyPr>
            <a:normAutofit/>
          </a:bodyPr>
          <a:lstStyle/>
          <a:p>
            <a:pPr algn="ctr"/>
            <a:r>
              <a:rPr lang="en-US" sz="3200" b="1" i="1" dirty="0">
                <a:solidFill>
                  <a:srgbClr val="C00000"/>
                </a:solidFill>
              </a:rPr>
              <a:t>Forward jet measurement </a:t>
            </a:r>
            <a:endParaRPr lang="en-US" sz="3200" b="1" dirty="0">
              <a:solidFill>
                <a:srgbClr val="C00000"/>
              </a:solidFill>
            </a:endParaRPr>
          </a:p>
        </p:txBody>
      </p:sp>
      <p:sp>
        <p:nvSpPr>
          <p:cNvPr id="3" name="Content Placeholder 2"/>
          <p:cNvSpPr>
            <a:spLocks noGrp="1"/>
          </p:cNvSpPr>
          <p:nvPr>
            <p:ph idx="1"/>
          </p:nvPr>
        </p:nvSpPr>
        <p:spPr>
          <a:xfrm>
            <a:off x="46382" y="1378004"/>
            <a:ext cx="9051235" cy="5678778"/>
          </a:xfrm>
        </p:spPr>
        <p:txBody>
          <a:bodyPr>
            <a:normAutofit fontScale="25000" lnSpcReduction="20000"/>
          </a:bodyPr>
          <a:lstStyle/>
          <a:p>
            <a:pPr marL="0" indent="0" algn="just">
              <a:buNone/>
            </a:pPr>
            <a:r>
              <a:rPr lang="en-US" sz="11200" i="1" dirty="0">
                <a:solidFill>
                  <a:srgbClr val="FF0000"/>
                </a:solidFill>
              </a:rPr>
              <a:t> Jet reconstruction :</a:t>
            </a:r>
          </a:p>
          <a:p>
            <a:pPr algn="just"/>
            <a:endParaRPr lang="en-US" sz="4000" i="1" dirty="0"/>
          </a:p>
          <a:p>
            <a:pPr algn="just"/>
            <a:r>
              <a:rPr lang="en-US" sz="9600" i="1" dirty="0"/>
              <a:t>The description of LHC physics is for the most part based on QCD calculation in terms of quark and gluon scattering. However, quarks and gluons are not directly observable particles.</a:t>
            </a:r>
          </a:p>
          <a:p>
            <a:pPr algn="just"/>
            <a:endParaRPr lang="en-US" sz="4400" i="1" dirty="0"/>
          </a:p>
          <a:p>
            <a:pPr algn="just"/>
            <a:r>
              <a:rPr lang="en-US" sz="9600" i="1" dirty="0"/>
              <a:t> After hadronization they produce a collimated bunch of hadrons, a so-called jet, which conserves the direction, energy and quantum numbers of the parton.</a:t>
            </a:r>
          </a:p>
          <a:p>
            <a:pPr algn="just"/>
            <a:endParaRPr lang="en-US" sz="4400" i="1" dirty="0"/>
          </a:p>
          <a:p>
            <a:pPr algn="just"/>
            <a:r>
              <a:rPr lang="en-US" sz="9600" i="1" dirty="0"/>
              <a:t> These hadrons can then be observed by the experiments at LHC as well as CMS. </a:t>
            </a:r>
          </a:p>
          <a:p>
            <a:pPr algn="just"/>
            <a:endParaRPr lang="en-US" sz="4400" i="1" dirty="0"/>
          </a:p>
          <a:p>
            <a:pPr algn="just"/>
            <a:r>
              <a:rPr lang="en-US" sz="9600" i="1" dirty="0"/>
              <a:t>Therefore, a stable jet algorithm is needed to regain information about the involved partons.</a:t>
            </a:r>
          </a:p>
          <a:p>
            <a:pPr algn="just"/>
            <a:endParaRPr lang="en-US" sz="2800" i="1" dirty="0"/>
          </a:p>
          <a:p>
            <a:pPr algn="just"/>
            <a:r>
              <a:rPr lang="en-US" sz="9600" i="1" dirty="0"/>
              <a:t> At generator level this algorithm clusters final state particles into a jet and at detector level it uses position and energy deposit of calorimeter cells or hits in the tracker. </a:t>
            </a:r>
          </a:p>
          <a:p>
            <a:endParaRPr lang="en-US" dirty="0"/>
          </a:p>
        </p:txBody>
      </p:sp>
    </p:spTree>
    <p:extLst>
      <p:ext uri="{BB962C8B-B14F-4D97-AF65-F5344CB8AC3E}">
        <p14:creationId xmlns:p14="http://schemas.microsoft.com/office/powerpoint/2010/main" val="919087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53009" y="685800"/>
            <a:ext cx="9024730" cy="5486400"/>
          </a:xfrm>
          <a:ln>
            <a:solidFill>
              <a:srgbClr val="C00000"/>
            </a:solidFill>
          </a:ln>
        </p:spPr>
        <p:txBody>
          <a:bodyPr>
            <a:noAutofit/>
          </a:bodyPr>
          <a:lstStyle/>
          <a:p>
            <a:pPr marL="0" indent="0">
              <a:buNone/>
            </a:pPr>
            <a:r>
              <a:rPr lang="en-US" sz="2000" i="1" dirty="0">
                <a:solidFill>
                  <a:srgbClr val="800000"/>
                </a:solidFill>
              </a:rPr>
              <a:t>.</a:t>
            </a:r>
          </a:p>
          <a:p>
            <a:r>
              <a:rPr lang="en-US" sz="2000" i="1" dirty="0">
                <a:solidFill>
                  <a:srgbClr val="0000FF"/>
                </a:solidFill>
              </a:rPr>
              <a:t>There are two major kinds of jet algorithms:</a:t>
            </a:r>
          </a:p>
          <a:p>
            <a:pPr marL="0" indent="0">
              <a:buNone/>
            </a:pPr>
            <a:r>
              <a:rPr lang="en-US" sz="2000" i="1" dirty="0">
                <a:solidFill>
                  <a:srgbClr val="0000FF"/>
                </a:solidFill>
              </a:rPr>
              <a:t>  1-</a:t>
            </a:r>
            <a:r>
              <a:rPr lang="en-US" sz="2000" i="1" dirty="0">
                <a:solidFill>
                  <a:srgbClr val="800000"/>
                </a:solidFill>
              </a:rPr>
              <a:t> </a:t>
            </a:r>
            <a:r>
              <a:rPr lang="en-US" sz="2000" i="1" dirty="0">
                <a:solidFill>
                  <a:srgbClr val="FF0000"/>
                </a:solidFill>
              </a:rPr>
              <a:t>the iterative cone </a:t>
            </a:r>
          </a:p>
          <a:p>
            <a:pPr marL="0" indent="0">
              <a:buNone/>
            </a:pPr>
            <a:endParaRPr lang="en-US" sz="2000" i="1" dirty="0">
              <a:solidFill>
                <a:srgbClr val="FF0000"/>
              </a:solidFill>
            </a:endParaRPr>
          </a:p>
          <a:p>
            <a:pPr marL="0" indent="0">
              <a:buNone/>
            </a:pPr>
            <a:r>
              <a:rPr lang="en-US" sz="2000" i="1" dirty="0">
                <a:solidFill>
                  <a:srgbClr val="FF0000"/>
                </a:solidFill>
              </a:rPr>
              <a:t> </a:t>
            </a:r>
            <a:r>
              <a:rPr lang="en-US" sz="2000" i="1" dirty="0">
                <a:solidFill>
                  <a:srgbClr val="0000FF"/>
                </a:solidFill>
              </a:rPr>
              <a:t> 2-</a:t>
            </a:r>
            <a:r>
              <a:rPr lang="en-US" sz="2000" i="1" dirty="0">
                <a:solidFill>
                  <a:srgbClr val="FF0000"/>
                </a:solidFill>
              </a:rPr>
              <a:t> the sequential clustering algorithms </a:t>
            </a:r>
            <a:r>
              <a:rPr lang="en-US" sz="2000" i="1" dirty="0">
                <a:solidFill>
                  <a:srgbClr val="800000"/>
                </a:solidFill>
              </a:rPr>
              <a:t>. </a:t>
            </a:r>
          </a:p>
          <a:p>
            <a:pPr marL="0" indent="0">
              <a:buNone/>
            </a:pPr>
            <a:endParaRPr lang="en-US" sz="2000" i="1" dirty="0">
              <a:solidFill>
                <a:srgbClr val="800000"/>
              </a:solidFill>
            </a:endParaRPr>
          </a:p>
          <a:p>
            <a:r>
              <a:rPr lang="en-US" sz="2000" i="1" dirty="0">
                <a:solidFill>
                  <a:srgbClr val="0000FF"/>
                </a:solidFill>
              </a:rPr>
              <a:t>Iterative cone algorithms</a:t>
            </a:r>
            <a:r>
              <a:rPr lang="en-US" sz="2000" i="1" dirty="0">
                <a:solidFill>
                  <a:srgbClr val="FF0000"/>
                </a:solidFill>
              </a:rPr>
              <a:t> </a:t>
            </a:r>
            <a:r>
              <a:rPr lang="en-US" sz="2000" i="1" dirty="0">
                <a:solidFill>
                  <a:srgbClr val="800000"/>
                </a:solidFill>
              </a:rPr>
              <a:t>build up cones around the constitutions with the highest </a:t>
            </a:r>
            <a:r>
              <a:rPr lang="en-US" sz="2000" i="1" dirty="0" err="1">
                <a:solidFill>
                  <a:srgbClr val="800000"/>
                </a:solidFill>
              </a:rPr>
              <a:t>p</a:t>
            </a:r>
            <a:r>
              <a:rPr lang="en-US" sz="2000" i="1" baseline="-25000" dirty="0" err="1">
                <a:solidFill>
                  <a:srgbClr val="800000"/>
                </a:solidFill>
              </a:rPr>
              <a:t>T</a:t>
            </a:r>
            <a:r>
              <a:rPr lang="en-US" sz="2000" i="1" dirty="0">
                <a:solidFill>
                  <a:srgbClr val="800000"/>
                </a:solidFill>
              </a:rPr>
              <a:t> to create jets. </a:t>
            </a:r>
          </a:p>
          <a:p>
            <a:endParaRPr lang="en-US" sz="2000" i="1" dirty="0">
              <a:solidFill>
                <a:srgbClr val="800000"/>
              </a:solidFill>
            </a:endParaRPr>
          </a:p>
          <a:p>
            <a:r>
              <a:rPr lang="en-US" sz="2000" i="1" dirty="0">
                <a:solidFill>
                  <a:srgbClr val="0000FF"/>
                </a:solidFill>
              </a:rPr>
              <a:t>On the other hand clustering algorithms </a:t>
            </a:r>
            <a:r>
              <a:rPr lang="en-US" sz="2000" i="1" dirty="0">
                <a:solidFill>
                  <a:srgbClr val="800000"/>
                </a:solidFill>
              </a:rPr>
              <a:t>: They are based on a distance measurement between the constitutions to cluster them until a breakup condition is fulfilled.</a:t>
            </a:r>
          </a:p>
          <a:p>
            <a:endParaRPr lang="en-US" sz="2000" i="1" dirty="0">
              <a:solidFill>
                <a:srgbClr val="800000"/>
              </a:solidFill>
            </a:endParaRPr>
          </a:p>
          <a:p>
            <a:r>
              <a:rPr lang="en-US" sz="2000" i="1" dirty="0">
                <a:solidFill>
                  <a:srgbClr val="800000"/>
                </a:solidFill>
              </a:rPr>
              <a:t> In the </a:t>
            </a:r>
            <a:r>
              <a:rPr lang="en-US" sz="2000" i="1" dirty="0">
                <a:solidFill>
                  <a:srgbClr val="0000FF"/>
                </a:solidFill>
              </a:rPr>
              <a:t>LHC </a:t>
            </a:r>
            <a:r>
              <a:rPr lang="en-US" sz="2000" i="1" dirty="0">
                <a:solidFill>
                  <a:srgbClr val="800000"/>
                </a:solidFill>
              </a:rPr>
              <a:t>experiments the sequential clustering algorithms, in particular </a:t>
            </a:r>
            <a:r>
              <a:rPr lang="en-US" sz="2000" i="1" dirty="0">
                <a:solidFill>
                  <a:srgbClr val="0000FF"/>
                </a:solidFill>
              </a:rPr>
              <a:t>anti</a:t>
            </a:r>
            <a:r>
              <a:rPr lang="en-US" sz="2000" i="1" dirty="0">
                <a:solidFill>
                  <a:srgbClr val="800000"/>
                </a:solidFill>
              </a:rPr>
              <a:t>-</a:t>
            </a:r>
            <a:r>
              <a:rPr lang="en-US" sz="2000" i="1" dirty="0" err="1">
                <a:solidFill>
                  <a:srgbClr val="0000FF"/>
                </a:solidFill>
              </a:rPr>
              <a:t>k</a:t>
            </a:r>
            <a:r>
              <a:rPr lang="en-US" sz="2000" i="1" baseline="-25000" dirty="0" err="1">
                <a:solidFill>
                  <a:srgbClr val="0000FF"/>
                </a:solidFill>
              </a:rPr>
              <a:t>t</a:t>
            </a:r>
            <a:r>
              <a:rPr lang="en-US" sz="2000" i="1" baseline="-25000" dirty="0">
                <a:solidFill>
                  <a:srgbClr val="0000FF"/>
                </a:solidFill>
              </a:rPr>
              <a:t> </a:t>
            </a:r>
            <a:r>
              <a:rPr lang="en-US" sz="2000" i="1" dirty="0">
                <a:solidFill>
                  <a:srgbClr val="800000"/>
                </a:solidFill>
              </a:rPr>
              <a:t>as well as </a:t>
            </a:r>
            <a:r>
              <a:rPr lang="en-US" sz="2000" i="1" dirty="0">
                <a:solidFill>
                  <a:srgbClr val="0000FF"/>
                </a:solidFill>
              </a:rPr>
              <a:t>SIS</a:t>
            </a:r>
            <a:r>
              <a:rPr lang="en-US" sz="2000" i="1" dirty="0">
                <a:solidFill>
                  <a:srgbClr val="800000"/>
                </a:solidFill>
              </a:rPr>
              <a:t>, are commonly used. In this very forward jet measurement the jets are defined by </a:t>
            </a:r>
            <a:r>
              <a:rPr lang="en-US" sz="2000" i="1" dirty="0">
                <a:solidFill>
                  <a:srgbClr val="0000FF"/>
                </a:solidFill>
              </a:rPr>
              <a:t>the anti-</a:t>
            </a:r>
            <a:r>
              <a:rPr lang="en-US" sz="2000" i="1" dirty="0" err="1">
                <a:solidFill>
                  <a:srgbClr val="0000FF"/>
                </a:solidFill>
              </a:rPr>
              <a:t>k</a:t>
            </a:r>
            <a:r>
              <a:rPr lang="en-US" sz="2000" i="1" baseline="-25000" dirty="0" err="1">
                <a:solidFill>
                  <a:srgbClr val="0000FF"/>
                </a:solidFill>
              </a:rPr>
              <a:t>t</a:t>
            </a:r>
            <a:r>
              <a:rPr lang="en-US" sz="2000" i="1" baseline="-25000" dirty="0">
                <a:solidFill>
                  <a:srgbClr val="0000FF"/>
                </a:solidFill>
              </a:rPr>
              <a:t> </a:t>
            </a:r>
            <a:r>
              <a:rPr lang="en-US" sz="2000" i="1" dirty="0">
                <a:solidFill>
                  <a:srgbClr val="0000FF"/>
                </a:solidFill>
              </a:rPr>
              <a:t>algorithm. </a:t>
            </a:r>
            <a:endParaRPr lang="en-US" sz="2000" dirty="0"/>
          </a:p>
          <a:p>
            <a:endParaRPr lang="en-US" sz="2000" dirty="0"/>
          </a:p>
        </p:txBody>
      </p:sp>
    </p:spTree>
    <p:extLst>
      <p:ext uri="{BB962C8B-B14F-4D97-AF65-F5344CB8AC3E}">
        <p14:creationId xmlns:p14="http://schemas.microsoft.com/office/powerpoint/2010/main" val="3486655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0"/>
            <a:ext cx="9144000" cy="5936974"/>
          </a:xfrm>
        </p:spPr>
        <p:txBody>
          <a:bodyPr>
            <a:normAutofit/>
          </a:bodyPr>
          <a:lstStyle/>
          <a:p>
            <a:r>
              <a:rPr lang="en-US" sz="2800" i="1" dirty="0">
                <a:solidFill>
                  <a:srgbClr val="660066"/>
                </a:solidFill>
              </a:rPr>
              <a:t>1.1 The anti-</a:t>
            </a:r>
            <a:r>
              <a:rPr lang="en-US" sz="2800" i="1" dirty="0" err="1">
                <a:solidFill>
                  <a:srgbClr val="660066"/>
                </a:solidFill>
              </a:rPr>
              <a:t>kt</a:t>
            </a:r>
            <a:r>
              <a:rPr lang="en-US" sz="2800" i="1" dirty="0">
                <a:solidFill>
                  <a:srgbClr val="660066"/>
                </a:solidFill>
              </a:rPr>
              <a:t> jet clustering algorithm :</a:t>
            </a:r>
          </a:p>
          <a:p>
            <a:r>
              <a:rPr lang="en-US" i="1" dirty="0">
                <a:solidFill>
                  <a:srgbClr val="800000"/>
                </a:solidFill>
              </a:rPr>
              <a:t>As a special case of the sequential cluster algorithms, the anti-</a:t>
            </a:r>
            <a:r>
              <a:rPr lang="en-US" i="1" dirty="0" err="1">
                <a:solidFill>
                  <a:srgbClr val="800000"/>
                </a:solidFill>
              </a:rPr>
              <a:t>k</a:t>
            </a:r>
            <a:r>
              <a:rPr lang="en-US" i="1" baseline="-25000" dirty="0" err="1">
                <a:solidFill>
                  <a:srgbClr val="800000"/>
                </a:solidFill>
              </a:rPr>
              <a:t>t</a:t>
            </a:r>
            <a:r>
              <a:rPr lang="en-US" i="1" dirty="0">
                <a:solidFill>
                  <a:srgbClr val="800000"/>
                </a:solidFill>
              </a:rPr>
              <a:t> algorithm also fulfils the important requirement of being infrared and collinear-safe. </a:t>
            </a:r>
          </a:p>
          <a:p>
            <a:r>
              <a:rPr lang="en-US" i="1" dirty="0">
                <a:solidFill>
                  <a:srgbClr val="800000"/>
                </a:solidFill>
              </a:rPr>
              <a:t>In general the sequential cluster algorithms, which are characterized by the integer like parameter p, combine particles into jets by introducing the distance measure between the particles </a:t>
            </a:r>
            <a:r>
              <a:rPr lang="en-US" i="1" dirty="0" err="1">
                <a:solidFill>
                  <a:srgbClr val="800000"/>
                </a:solidFill>
              </a:rPr>
              <a:t>i</a:t>
            </a:r>
            <a:r>
              <a:rPr lang="en-US" i="1" dirty="0">
                <a:solidFill>
                  <a:srgbClr val="800000"/>
                </a:solidFill>
              </a:rPr>
              <a:t> and j as </a:t>
            </a:r>
            <a:r>
              <a:rPr lang="en-US" i="1" dirty="0">
                <a:solidFill>
                  <a:srgbClr val="FF0000"/>
                </a:solidFill>
              </a:rPr>
              <a:t>in equation 1</a:t>
            </a:r>
          </a:p>
          <a:p>
            <a:endParaRPr lang="en-US" dirty="0"/>
          </a:p>
          <a:p>
            <a:endParaRPr lang="en-US" dirty="0"/>
          </a:p>
          <a:p>
            <a:pPr algn="ctr"/>
            <a:r>
              <a:rPr lang="en-US" i="1" dirty="0">
                <a:solidFill>
                  <a:srgbClr val="800000"/>
                </a:solidFill>
              </a:rPr>
              <a:t>for a jet of cone-size R and with the radial distance between the particles in eq 2</a:t>
            </a:r>
            <a:br>
              <a:rPr lang="en-US" dirty="0"/>
            </a:br>
            <a:endParaRPr lang="en-US" dirty="0"/>
          </a:p>
          <a:p>
            <a:pPr algn="ctr"/>
            <a:endParaRPr lang="en-US" i="1" dirty="0">
              <a:solidFill>
                <a:srgbClr val="800000"/>
              </a:solidFill>
            </a:endParaRPr>
          </a:p>
          <a:p>
            <a:r>
              <a:rPr lang="en-US" i="1" dirty="0">
                <a:solidFill>
                  <a:srgbClr val="800000"/>
                </a:solidFill>
              </a:rPr>
              <a:t>where </a:t>
            </a:r>
            <a:r>
              <a:rPr lang="en-US" i="1" dirty="0" err="1">
                <a:solidFill>
                  <a:srgbClr val="800000"/>
                </a:solidFill>
              </a:rPr>
              <a:t>k</a:t>
            </a:r>
            <a:r>
              <a:rPr lang="en-US" i="1" baseline="-25000" dirty="0" err="1">
                <a:solidFill>
                  <a:srgbClr val="800000"/>
                </a:solidFill>
              </a:rPr>
              <a:t>ti</a:t>
            </a:r>
            <a:r>
              <a:rPr lang="en-US" i="1" dirty="0">
                <a:solidFill>
                  <a:srgbClr val="800000"/>
                </a:solidFill>
              </a:rPr>
              <a:t>, </a:t>
            </a:r>
            <a:r>
              <a:rPr lang="en-US" i="1" dirty="0" err="1">
                <a:solidFill>
                  <a:srgbClr val="800000"/>
                </a:solidFill>
              </a:rPr>
              <a:t>η</a:t>
            </a:r>
            <a:r>
              <a:rPr lang="en-US" i="1" baseline="-25000" dirty="0" err="1">
                <a:solidFill>
                  <a:srgbClr val="800000"/>
                </a:solidFill>
              </a:rPr>
              <a:t>i</a:t>
            </a:r>
            <a:r>
              <a:rPr lang="en-US" i="1" dirty="0">
                <a:solidFill>
                  <a:srgbClr val="800000"/>
                </a:solidFill>
              </a:rPr>
              <a:t> and </a:t>
            </a:r>
            <a:r>
              <a:rPr lang="en-US" i="1" dirty="0" err="1">
                <a:solidFill>
                  <a:srgbClr val="800000"/>
                </a:solidFill>
              </a:rPr>
              <a:t>ø</a:t>
            </a:r>
            <a:r>
              <a:rPr lang="en-US" i="1" baseline="-25000" dirty="0" err="1">
                <a:solidFill>
                  <a:srgbClr val="800000"/>
                </a:solidFill>
              </a:rPr>
              <a:t>i</a:t>
            </a:r>
            <a:r>
              <a:rPr lang="en-US" i="1" dirty="0">
                <a:solidFill>
                  <a:srgbClr val="800000"/>
                </a:solidFill>
              </a:rPr>
              <a:t> are the transverse momentum, rapidity and azimuth of the particle </a:t>
            </a:r>
            <a:r>
              <a:rPr lang="en-US" i="1" dirty="0" err="1">
                <a:solidFill>
                  <a:srgbClr val="800000"/>
                </a:solidFill>
              </a:rPr>
              <a:t>i</a:t>
            </a:r>
            <a:r>
              <a:rPr lang="en-US" i="1" dirty="0">
                <a:solidFill>
                  <a:srgbClr val="800000"/>
                </a:solidFill>
              </a:rPr>
              <a:t>. </a:t>
            </a:r>
          </a:p>
          <a:p>
            <a:endParaRPr lang="en-US" i="1" dirty="0"/>
          </a:p>
          <a:p>
            <a:endParaRPr lang="en-US" dirty="0"/>
          </a:p>
          <a:p>
            <a:endParaRPr lang="en-US" dirty="0"/>
          </a:p>
        </p:txBody>
      </p:sp>
      <p:pic>
        <p:nvPicPr>
          <p:cNvPr id="5" name="Picture 4" descr="dsdsd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383" y="2024380"/>
            <a:ext cx="6032999" cy="901700"/>
          </a:xfrm>
          <a:prstGeom prst="rect">
            <a:avLst/>
          </a:prstGeom>
        </p:spPr>
      </p:pic>
      <p:pic>
        <p:nvPicPr>
          <p:cNvPr id="6" name="Picture 5" descr="ddddd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187" y="4950459"/>
            <a:ext cx="5125781" cy="685800"/>
          </a:xfrm>
          <a:prstGeom prst="rect">
            <a:avLst/>
          </a:prstGeom>
        </p:spPr>
      </p:pic>
    </p:spTree>
    <p:extLst>
      <p:ext uri="{BB962C8B-B14F-4D97-AF65-F5344CB8AC3E}">
        <p14:creationId xmlns:p14="http://schemas.microsoft.com/office/powerpoint/2010/main" val="1579742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702365"/>
            <a:ext cx="9144000" cy="6858000"/>
          </a:xfrm>
        </p:spPr>
        <p:txBody>
          <a:bodyPr>
            <a:normAutofit/>
          </a:bodyPr>
          <a:lstStyle/>
          <a:p>
            <a:r>
              <a:rPr lang="en-US" i="1" dirty="0">
                <a:solidFill>
                  <a:srgbClr val="800000"/>
                </a:solidFill>
              </a:rPr>
              <a:t>The distance of the particles to the beam is then in </a:t>
            </a:r>
            <a:r>
              <a:rPr lang="en-US" i="1" dirty="0" err="1">
                <a:solidFill>
                  <a:srgbClr val="800000"/>
                </a:solidFill>
              </a:rPr>
              <a:t>eq</a:t>
            </a:r>
            <a:r>
              <a:rPr lang="en-US" i="1" dirty="0">
                <a:solidFill>
                  <a:srgbClr val="800000"/>
                </a:solidFill>
              </a:rPr>
              <a:t> 3</a:t>
            </a:r>
          </a:p>
          <a:p>
            <a:endParaRPr lang="en-US" i="1" dirty="0">
              <a:solidFill>
                <a:srgbClr val="800000"/>
              </a:solidFill>
            </a:endParaRPr>
          </a:p>
          <a:p>
            <a:endParaRPr lang="en-US" i="1" dirty="0">
              <a:solidFill>
                <a:srgbClr val="800000"/>
              </a:solidFill>
            </a:endParaRPr>
          </a:p>
          <a:p>
            <a:r>
              <a:rPr lang="en-US" i="1" dirty="0">
                <a:solidFill>
                  <a:srgbClr val="FF0000"/>
                </a:solidFill>
              </a:rPr>
              <a:t>The cluster algorithm is looking for </a:t>
            </a:r>
            <a:r>
              <a:rPr lang="en-US" i="1" dirty="0">
                <a:solidFill>
                  <a:srgbClr val="800000"/>
                </a:solidFill>
              </a:rPr>
              <a:t>the minimal distance of all </a:t>
            </a:r>
            <a:r>
              <a:rPr lang="en-US" i="1" dirty="0" err="1">
                <a:solidFill>
                  <a:srgbClr val="800000"/>
                </a:solidFill>
              </a:rPr>
              <a:t>d</a:t>
            </a:r>
            <a:r>
              <a:rPr lang="en-US" i="1" baseline="-25000" dirty="0" err="1">
                <a:solidFill>
                  <a:srgbClr val="800000"/>
                </a:solidFill>
              </a:rPr>
              <a:t>ij</a:t>
            </a:r>
            <a:r>
              <a:rPr lang="en-US" i="1" baseline="-25000" dirty="0">
                <a:solidFill>
                  <a:srgbClr val="800000"/>
                </a:solidFill>
              </a:rPr>
              <a:t> </a:t>
            </a:r>
            <a:r>
              <a:rPr lang="en-US" i="1" dirty="0">
                <a:solidFill>
                  <a:srgbClr val="800000"/>
                </a:solidFill>
              </a:rPr>
              <a:t>and </a:t>
            </a:r>
            <a:r>
              <a:rPr lang="en-US" i="1" dirty="0" err="1">
                <a:solidFill>
                  <a:srgbClr val="800000"/>
                </a:solidFill>
              </a:rPr>
              <a:t>d</a:t>
            </a:r>
            <a:r>
              <a:rPr lang="en-US" i="1" baseline="-25000" dirty="0" err="1">
                <a:solidFill>
                  <a:srgbClr val="800000"/>
                </a:solidFill>
              </a:rPr>
              <a:t>iB</a:t>
            </a:r>
            <a:r>
              <a:rPr lang="en-US" i="1" dirty="0">
                <a:solidFill>
                  <a:srgbClr val="FF0000"/>
                </a:solidFill>
              </a:rPr>
              <a:t>. If </a:t>
            </a:r>
            <a:r>
              <a:rPr lang="en-US" i="1" dirty="0" err="1">
                <a:solidFill>
                  <a:srgbClr val="800000"/>
                </a:solidFill>
              </a:rPr>
              <a:t>d</a:t>
            </a:r>
            <a:r>
              <a:rPr lang="en-US" i="1" baseline="-25000" dirty="0" err="1">
                <a:solidFill>
                  <a:srgbClr val="800000"/>
                </a:solidFill>
              </a:rPr>
              <a:t>ij</a:t>
            </a:r>
            <a:r>
              <a:rPr lang="en-US" i="1" dirty="0">
                <a:solidFill>
                  <a:srgbClr val="800000"/>
                </a:solidFill>
              </a:rPr>
              <a:t> is the minimum, then the particles </a:t>
            </a:r>
            <a:r>
              <a:rPr lang="en-US" i="1" dirty="0" err="1">
                <a:solidFill>
                  <a:srgbClr val="800000"/>
                </a:solidFill>
              </a:rPr>
              <a:t>i</a:t>
            </a:r>
            <a:r>
              <a:rPr lang="en-US" i="1" dirty="0">
                <a:solidFill>
                  <a:srgbClr val="800000"/>
                </a:solidFill>
              </a:rPr>
              <a:t> and j are </a:t>
            </a:r>
            <a:r>
              <a:rPr lang="en-US" i="1" dirty="0">
                <a:solidFill>
                  <a:srgbClr val="FF0000"/>
                </a:solidFill>
              </a:rPr>
              <a:t>merged into </a:t>
            </a:r>
            <a:r>
              <a:rPr lang="en-US" i="1" dirty="0">
                <a:solidFill>
                  <a:srgbClr val="800000"/>
                </a:solidFill>
              </a:rPr>
              <a:t>a single object </a:t>
            </a:r>
            <a:r>
              <a:rPr lang="en-US" i="1" dirty="0" err="1">
                <a:solidFill>
                  <a:srgbClr val="800000"/>
                </a:solidFill>
              </a:rPr>
              <a:t>i</a:t>
            </a:r>
            <a:r>
              <a:rPr lang="en-US" i="1" dirty="0">
                <a:solidFill>
                  <a:srgbClr val="800000"/>
                </a:solidFill>
              </a:rPr>
              <a:t>, which is then treated as new particle</a:t>
            </a:r>
            <a:r>
              <a:rPr lang="en-US" i="1" dirty="0">
                <a:solidFill>
                  <a:srgbClr val="FF0000"/>
                </a:solidFill>
              </a:rPr>
              <a:t>. Otherwise, if </a:t>
            </a:r>
            <a:r>
              <a:rPr lang="en-US" i="1" dirty="0" err="1">
                <a:solidFill>
                  <a:srgbClr val="800000"/>
                </a:solidFill>
              </a:rPr>
              <a:t>d</a:t>
            </a:r>
            <a:r>
              <a:rPr lang="en-US" i="1" baseline="-25000" dirty="0" err="1">
                <a:solidFill>
                  <a:srgbClr val="800000"/>
                </a:solidFill>
              </a:rPr>
              <a:t>iB</a:t>
            </a:r>
            <a:r>
              <a:rPr lang="en-US" i="1" dirty="0">
                <a:solidFill>
                  <a:srgbClr val="800000"/>
                </a:solidFill>
              </a:rPr>
              <a:t> is the smallest, the object </a:t>
            </a:r>
            <a:r>
              <a:rPr lang="en-US" i="1" dirty="0" err="1">
                <a:solidFill>
                  <a:srgbClr val="800000"/>
                </a:solidFill>
              </a:rPr>
              <a:t>i</a:t>
            </a:r>
            <a:r>
              <a:rPr lang="en-US" i="1" dirty="0">
                <a:solidFill>
                  <a:srgbClr val="800000"/>
                </a:solidFill>
              </a:rPr>
              <a:t> is considered as jet and removed from the list of generated particles.</a:t>
            </a:r>
          </a:p>
          <a:p>
            <a:endParaRPr lang="en-US" sz="800" i="1" dirty="0">
              <a:solidFill>
                <a:srgbClr val="800000"/>
              </a:solidFill>
            </a:endParaRPr>
          </a:p>
          <a:p>
            <a:r>
              <a:rPr lang="en-US" i="1" dirty="0">
                <a:solidFill>
                  <a:srgbClr val="800000"/>
                </a:solidFill>
              </a:rPr>
              <a:t> This </a:t>
            </a:r>
            <a:r>
              <a:rPr lang="en-US" i="1" dirty="0">
                <a:solidFill>
                  <a:srgbClr val="0000FF"/>
                </a:solidFill>
              </a:rPr>
              <a:t>procedure is repeated </a:t>
            </a:r>
            <a:r>
              <a:rPr lang="en-US" i="1" dirty="0">
                <a:solidFill>
                  <a:srgbClr val="800000"/>
                </a:solidFill>
              </a:rPr>
              <a:t>on the remaining particles until no particle is left. </a:t>
            </a:r>
          </a:p>
          <a:p>
            <a:endParaRPr lang="en-US" sz="800" i="1" dirty="0">
              <a:solidFill>
                <a:srgbClr val="800000"/>
              </a:solidFill>
            </a:endParaRPr>
          </a:p>
          <a:p>
            <a:r>
              <a:rPr lang="en-US" i="1" dirty="0">
                <a:solidFill>
                  <a:srgbClr val="800000"/>
                </a:solidFill>
              </a:rPr>
              <a:t>In </a:t>
            </a:r>
            <a:r>
              <a:rPr lang="en-US" i="1" dirty="0" err="1">
                <a:solidFill>
                  <a:srgbClr val="800000"/>
                </a:solidFill>
              </a:rPr>
              <a:t>eqs</a:t>
            </a:r>
            <a:r>
              <a:rPr lang="en-US" i="1" dirty="0">
                <a:solidFill>
                  <a:srgbClr val="800000"/>
                </a:solidFill>
              </a:rPr>
              <a:t>. (1) and (3) </a:t>
            </a:r>
            <a:r>
              <a:rPr lang="en-US" i="1" dirty="0">
                <a:solidFill>
                  <a:srgbClr val="FF0000"/>
                </a:solidFill>
              </a:rPr>
              <a:t>the size of the jets is defined by </a:t>
            </a:r>
            <a:r>
              <a:rPr lang="en-US" i="1" dirty="0">
                <a:solidFill>
                  <a:srgbClr val="800000"/>
                </a:solidFill>
              </a:rPr>
              <a:t>the radius parameter </a:t>
            </a:r>
            <a:r>
              <a:rPr lang="en-US" i="1" dirty="0">
                <a:solidFill>
                  <a:srgbClr val="FF0000"/>
                </a:solidFill>
              </a:rPr>
              <a:t>R</a:t>
            </a:r>
            <a:r>
              <a:rPr lang="en-US" i="1" dirty="0">
                <a:solidFill>
                  <a:srgbClr val="800000"/>
                </a:solidFill>
              </a:rPr>
              <a:t> while the parameter </a:t>
            </a:r>
            <a:r>
              <a:rPr lang="en-US" i="1" dirty="0">
                <a:solidFill>
                  <a:srgbClr val="FF0000"/>
                </a:solidFill>
              </a:rPr>
              <a:t>p</a:t>
            </a:r>
            <a:r>
              <a:rPr lang="en-US" i="1" dirty="0">
                <a:solidFill>
                  <a:srgbClr val="800000"/>
                </a:solidFill>
              </a:rPr>
              <a:t> governs the relative power of the distance versus the energy and determines different subclasses of clustering algorithms.</a:t>
            </a:r>
          </a:p>
          <a:p>
            <a:endParaRPr lang="en-US" sz="700" i="1" dirty="0">
              <a:solidFill>
                <a:srgbClr val="800000"/>
              </a:solidFill>
            </a:endParaRPr>
          </a:p>
          <a:p>
            <a:r>
              <a:rPr lang="en-US" i="1" dirty="0">
                <a:solidFill>
                  <a:srgbClr val="800000"/>
                </a:solidFill>
              </a:rPr>
              <a:t> For the parameter value </a:t>
            </a:r>
            <a:r>
              <a:rPr lang="en-US" i="1" dirty="0">
                <a:solidFill>
                  <a:srgbClr val="FF0000"/>
                </a:solidFill>
              </a:rPr>
              <a:t>p</a:t>
            </a:r>
            <a:r>
              <a:rPr lang="en-US" i="1" dirty="0">
                <a:solidFill>
                  <a:srgbClr val="800000"/>
                </a:solidFill>
              </a:rPr>
              <a:t> = 1 this is the </a:t>
            </a:r>
            <a:r>
              <a:rPr lang="en-US" i="1" dirty="0" err="1">
                <a:solidFill>
                  <a:srgbClr val="800000"/>
                </a:solidFill>
              </a:rPr>
              <a:t>k</a:t>
            </a:r>
            <a:r>
              <a:rPr lang="en-US" i="1" baseline="-25000" dirty="0" err="1">
                <a:solidFill>
                  <a:srgbClr val="800000"/>
                </a:solidFill>
              </a:rPr>
              <a:t>t</a:t>
            </a:r>
            <a:r>
              <a:rPr lang="en-US" i="1" dirty="0">
                <a:solidFill>
                  <a:srgbClr val="800000"/>
                </a:solidFill>
              </a:rPr>
              <a:t> clustering algorithm  while for p = 0 the procedure corresponds to the Cam- bridge/Aachen algorithm .</a:t>
            </a:r>
          </a:p>
          <a:p>
            <a:endParaRPr lang="en-US" sz="800" i="1" dirty="0">
              <a:solidFill>
                <a:srgbClr val="800000"/>
              </a:solidFill>
            </a:endParaRPr>
          </a:p>
          <a:p>
            <a:r>
              <a:rPr lang="en-US" i="1" dirty="0">
                <a:solidFill>
                  <a:srgbClr val="800000"/>
                </a:solidFill>
              </a:rPr>
              <a:t> In this analysis the anti-</a:t>
            </a:r>
            <a:r>
              <a:rPr lang="en-US" i="1" dirty="0" err="1">
                <a:solidFill>
                  <a:srgbClr val="800000"/>
                </a:solidFill>
              </a:rPr>
              <a:t>k</a:t>
            </a:r>
            <a:r>
              <a:rPr lang="en-US" i="1" baseline="-25000" dirty="0" err="1">
                <a:solidFill>
                  <a:srgbClr val="800000"/>
                </a:solidFill>
              </a:rPr>
              <a:t>t</a:t>
            </a:r>
            <a:r>
              <a:rPr lang="en-US" i="1" baseline="-25000" dirty="0">
                <a:solidFill>
                  <a:srgbClr val="800000"/>
                </a:solidFill>
              </a:rPr>
              <a:t> </a:t>
            </a:r>
            <a:r>
              <a:rPr lang="en-US" i="1" dirty="0">
                <a:solidFill>
                  <a:srgbClr val="800000"/>
                </a:solidFill>
              </a:rPr>
              <a:t>algorithm is used as jet finding procedure, which corresponds to a negative value of p = -1. </a:t>
            </a:r>
            <a:endParaRPr lang="en-US" i="1" dirty="0">
              <a:solidFill>
                <a:srgbClr val="3366FF"/>
              </a:solidFill>
            </a:endParaRPr>
          </a:p>
          <a:p>
            <a:endParaRPr lang="en-US" i="1" dirty="0">
              <a:solidFill>
                <a:srgbClr val="800000"/>
              </a:solidFill>
            </a:endParaRPr>
          </a:p>
        </p:txBody>
      </p:sp>
      <p:pic>
        <p:nvPicPr>
          <p:cNvPr id="5" name="Picture 4" descr="aaaaaaaaa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0153" y="1035010"/>
            <a:ext cx="2600690" cy="495300"/>
          </a:xfrm>
          <a:prstGeom prst="rect">
            <a:avLst/>
          </a:prstGeom>
        </p:spPr>
      </p:pic>
    </p:spTree>
    <p:extLst>
      <p:ext uri="{BB962C8B-B14F-4D97-AF65-F5344CB8AC3E}">
        <p14:creationId xmlns:p14="http://schemas.microsoft.com/office/powerpoint/2010/main" val="1438192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2764" y="980660"/>
            <a:ext cx="9011478" cy="5592417"/>
          </a:xfrm>
          <a:ln>
            <a:solidFill>
              <a:schemeClr val="accent1"/>
            </a:solidFill>
          </a:ln>
        </p:spPr>
        <p:txBody>
          <a:bodyPr>
            <a:normAutofit/>
          </a:bodyPr>
          <a:lstStyle/>
          <a:p>
            <a:pPr marL="0" indent="0">
              <a:buNone/>
            </a:pPr>
            <a:endParaRPr lang="en-US" sz="2800" i="1" dirty="0">
              <a:solidFill>
                <a:srgbClr val="660066"/>
              </a:solidFill>
              <a:effectLst/>
            </a:endParaRPr>
          </a:p>
          <a:p>
            <a:r>
              <a:rPr lang="en-US" i="1" dirty="0">
                <a:solidFill>
                  <a:srgbClr val="0D0D0D"/>
                </a:solidFill>
                <a:effectLst/>
              </a:rPr>
              <a:t>In Geneva near the France-Switzerland border, the European Organization for Nuclear Research (CERN) operates and maintains the LHC collider. </a:t>
            </a:r>
          </a:p>
          <a:p>
            <a:r>
              <a:rPr lang="en-US" i="1" dirty="0">
                <a:solidFill>
                  <a:srgbClr val="0D0D0D"/>
                </a:solidFill>
                <a:effectLst/>
              </a:rPr>
              <a:t>With a diameter of 8.5 km and a circumference of 26.7 km </a:t>
            </a:r>
            <a:r>
              <a:rPr lang="en-US" i="1" dirty="0">
                <a:solidFill>
                  <a:srgbClr val="660066"/>
                </a:solidFill>
                <a:effectLst/>
              </a:rPr>
              <a:t>the LHC is </a:t>
            </a:r>
            <a:r>
              <a:rPr lang="en-US" i="1" dirty="0">
                <a:solidFill>
                  <a:srgbClr val="0D0D0D"/>
                </a:solidFill>
                <a:effectLst/>
              </a:rPr>
              <a:t>the largest hadron accelerator in the world. It is installed in the existing tunnel system of the CERN LEP machine and located between 45m and 170m below the surface.</a:t>
            </a:r>
          </a:p>
          <a:p>
            <a:r>
              <a:rPr lang="en-US" dirty="0">
                <a:solidFill>
                  <a:srgbClr val="0D0D0D"/>
                </a:solidFill>
                <a:effectLst/>
              </a:rPr>
              <a:t> There are four major experiments placed at the interaction points (IP) where the beam particles collide. </a:t>
            </a:r>
            <a:endParaRPr lang="en-US" dirty="0"/>
          </a:p>
        </p:txBody>
      </p:sp>
      <p:sp>
        <p:nvSpPr>
          <p:cNvPr id="3" name="Content Placeholder 3">
            <a:extLst>
              <a:ext uri="{FF2B5EF4-FFF2-40B4-BE49-F238E27FC236}">
                <a16:creationId xmlns:a16="http://schemas.microsoft.com/office/drawing/2014/main" id="{BA368E45-7425-4A2D-A39A-95BCD7516C57}"/>
              </a:ext>
            </a:extLst>
          </p:cNvPr>
          <p:cNvSpPr txBox="1">
            <a:spLocks/>
          </p:cNvSpPr>
          <p:nvPr/>
        </p:nvSpPr>
        <p:spPr>
          <a:xfrm>
            <a:off x="1" y="48932"/>
            <a:ext cx="9143999" cy="817211"/>
          </a:xfrm>
          <a:prstGeom prst="rect">
            <a:avLst/>
          </a:prstGeom>
          <a:solidFill>
            <a:schemeClr val="accent6">
              <a:lumMod val="20000"/>
              <a:lumOff val="80000"/>
            </a:schemeClr>
          </a:solidFill>
          <a:ln>
            <a:solidFill>
              <a:srgbClr val="C00000"/>
            </a:solidFill>
          </a:ln>
        </p:spPr>
        <p:txBody>
          <a:bodyPr vert="horz" wrap="square" lIns="91440" tIns="45720" rIns="91440" bIns="45720" rtlCol="0">
            <a:spAutoFit/>
          </a:bodyPr>
          <a:lst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a:lstStyle>
          <a:p>
            <a:pPr indent="0" algn="ctr">
              <a:lnSpc>
                <a:spcPct val="150000"/>
              </a:lnSpc>
              <a:spcBef>
                <a:spcPts val="600"/>
              </a:spcBef>
              <a:spcAft>
                <a:spcPts val="600"/>
              </a:spcAft>
              <a:buFont typeface="Wingdings 2" pitchFamily="18" charset="2"/>
              <a:buNone/>
            </a:pPr>
            <a:r>
              <a:rPr lang="en-US" sz="3600" b="1" kern="50">
                <a:solidFill>
                  <a:srgbClr val="660066"/>
                </a:solidFill>
                <a:latin typeface="Bernard MT Condensed" panose="02050806060905020404" pitchFamily="18" charset="0"/>
                <a:ea typeface="DejaVu Sans"/>
                <a:cs typeface="DejaVu Sans"/>
              </a:rPr>
              <a:t>LHC and its Experiments</a:t>
            </a:r>
            <a:endParaRPr lang="en-US" sz="3600" b="1" kern="50" dirty="0">
              <a:solidFill>
                <a:srgbClr val="660066"/>
              </a:solidFill>
              <a:latin typeface="Bernard MT Condensed" panose="02050806060905020404" pitchFamily="18" charset="0"/>
              <a:ea typeface="DejaVu Sans"/>
              <a:cs typeface="DejaVu Sans"/>
            </a:endParaRPr>
          </a:p>
        </p:txBody>
      </p:sp>
    </p:spTree>
    <p:extLst>
      <p:ext uri="{BB962C8B-B14F-4D97-AF65-F5344CB8AC3E}">
        <p14:creationId xmlns:p14="http://schemas.microsoft.com/office/powerpoint/2010/main" val="973736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2765" y="728870"/>
            <a:ext cx="9144000" cy="6858000"/>
          </a:xfrm>
        </p:spPr>
        <p:txBody>
          <a:bodyPr>
            <a:normAutofit/>
          </a:bodyPr>
          <a:lstStyle/>
          <a:p>
            <a:r>
              <a:rPr lang="en-US" sz="2800" i="1" dirty="0">
                <a:solidFill>
                  <a:srgbClr val="FF0000"/>
                </a:solidFill>
              </a:rPr>
              <a:t>One major difference between the anti-</a:t>
            </a:r>
            <a:r>
              <a:rPr lang="en-US" sz="2800" i="1" dirty="0" err="1">
                <a:solidFill>
                  <a:srgbClr val="FF0000"/>
                </a:solidFill>
              </a:rPr>
              <a:t>k</a:t>
            </a:r>
            <a:r>
              <a:rPr lang="en-US" sz="2800" i="1" baseline="-25000" dirty="0" err="1">
                <a:solidFill>
                  <a:srgbClr val="FF0000"/>
                </a:solidFill>
              </a:rPr>
              <a:t>t</a:t>
            </a:r>
            <a:r>
              <a:rPr lang="en-US" sz="2800" i="1" dirty="0">
                <a:solidFill>
                  <a:srgbClr val="FF0000"/>
                </a:solidFill>
              </a:rPr>
              <a:t> and the other cluster algorithm</a:t>
            </a:r>
            <a:r>
              <a:rPr lang="en-US" i="1" dirty="0">
                <a:solidFill>
                  <a:srgbClr val="FF0000"/>
                </a:solidFill>
              </a:rPr>
              <a:t>: </a:t>
            </a:r>
            <a:r>
              <a:rPr lang="en-US" i="1" dirty="0">
                <a:solidFill>
                  <a:srgbClr val="800000"/>
                </a:solidFill>
              </a:rPr>
              <a:t>is that the anti- </a:t>
            </a:r>
            <a:r>
              <a:rPr lang="en-US" i="1" dirty="0" err="1">
                <a:solidFill>
                  <a:srgbClr val="800000"/>
                </a:solidFill>
              </a:rPr>
              <a:t>k</a:t>
            </a:r>
            <a:r>
              <a:rPr lang="en-US" i="1" baseline="-25000" dirty="0" err="1">
                <a:solidFill>
                  <a:srgbClr val="800000"/>
                </a:solidFill>
              </a:rPr>
              <a:t>t</a:t>
            </a:r>
            <a:r>
              <a:rPr lang="en-US" i="1" dirty="0">
                <a:solidFill>
                  <a:srgbClr val="800000"/>
                </a:solidFill>
              </a:rPr>
              <a:t> algorithm creates a regular cone like shape for the jet area while the others generate jets with very irregular shapes .</a:t>
            </a:r>
          </a:p>
          <a:p>
            <a:r>
              <a:rPr lang="en-US" i="1" dirty="0">
                <a:solidFill>
                  <a:srgbClr val="800000"/>
                </a:solidFill>
              </a:rPr>
              <a:t> The regular cone like shape created by the anti- </a:t>
            </a:r>
            <a:r>
              <a:rPr lang="en-US" i="1" dirty="0" err="1">
                <a:solidFill>
                  <a:srgbClr val="800000"/>
                </a:solidFill>
              </a:rPr>
              <a:t>k</a:t>
            </a:r>
            <a:r>
              <a:rPr lang="en-US" i="1" baseline="-25000" dirty="0" err="1">
                <a:solidFill>
                  <a:srgbClr val="800000"/>
                </a:solidFill>
              </a:rPr>
              <a:t>t</a:t>
            </a:r>
            <a:r>
              <a:rPr lang="en-US" i="1" baseline="-25000" dirty="0">
                <a:solidFill>
                  <a:srgbClr val="800000"/>
                </a:solidFill>
              </a:rPr>
              <a:t> </a:t>
            </a:r>
            <a:r>
              <a:rPr lang="en-US" i="1" dirty="0">
                <a:solidFill>
                  <a:srgbClr val="800000"/>
                </a:solidFill>
              </a:rPr>
              <a:t>algorithm is generally not influenced by the soft particles in the event. </a:t>
            </a:r>
          </a:p>
          <a:p>
            <a:endParaRPr lang="en-US" i="1" dirty="0">
              <a:solidFill>
                <a:srgbClr val="800000"/>
              </a:solidFill>
            </a:endParaRPr>
          </a:p>
          <a:p>
            <a:r>
              <a:rPr lang="en-US" i="1" dirty="0">
                <a:solidFill>
                  <a:srgbClr val="800000"/>
                </a:solidFill>
              </a:rPr>
              <a:t>Especially the anti-</a:t>
            </a:r>
            <a:r>
              <a:rPr lang="en-US" i="1" dirty="0" err="1">
                <a:solidFill>
                  <a:srgbClr val="800000"/>
                </a:solidFill>
              </a:rPr>
              <a:t>k</a:t>
            </a:r>
            <a:r>
              <a:rPr lang="en-US" i="1" baseline="-25000" dirty="0" err="1">
                <a:solidFill>
                  <a:srgbClr val="800000"/>
                </a:solidFill>
              </a:rPr>
              <a:t>t</a:t>
            </a:r>
            <a:r>
              <a:rPr lang="en-US" i="1" dirty="0">
                <a:solidFill>
                  <a:srgbClr val="800000"/>
                </a:solidFill>
              </a:rPr>
              <a:t> algorithm cannot create ghost jets by soft particles as it is possible in the </a:t>
            </a:r>
            <a:r>
              <a:rPr lang="en-US" i="1" dirty="0" err="1">
                <a:solidFill>
                  <a:srgbClr val="800000"/>
                </a:solidFill>
              </a:rPr>
              <a:t>k</a:t>
            </a:r>
            <a:r>
              <a:rPr lang="en-US" i="1" baseline="-25000" dirty="0" err="1">
                <a:solidFill>
                  <a:srgbClr val="800000"/>
                </a:solidFill>
              </a:rPr>
              <a:t>t</a:t>
            </a:r>
            <a:r>
              <a:rPr lang="en-US" i="1" dirty="0">
                <a:solidFill>
                  <a:srgbClr val="800000"/>
                </a:solidFill>
              </a:rPr>
              <a:t> algorithm,</a:t>
            </a:r>
            <a:r>
              <a:rPr lang="en-US" i="1" dirty="0">
                <a:solidFill>
                  <a:srgbClr val="FF0000"/>
                </a:solidFill>
              </a:rPr>
              <a:t> This is reasonable </a:t>
            </a:r>
            <a:r>
              <a:rPr lang="en-US" i="1" dirty="0">
                <a:solidFill>
                  <a:srgbClr val="800000"/>
                </a:solidFill>
              </a:rPr>
              <a:t>since the </a:t>
            </a:r>
            <a:r>
              <a:rPr lang="en-US" i="1" dirty="0" err="1">
                <a:solidFill>
                  <a:srgbClr val="800000"/>
                </a:solidFill>
              </a:rPr>
              <a:t>k</a:t>
            </a:r>
            <a:r>
              <a:rPr lang="en-US" i="1" baseline="-25000" dirty="0" err="1">
                <a:solidFill>
                  <a:srgbClr val="800000"/>
                </a:solidFill>
              </a:rPr>
              <a:t>t</a:t>
            </a:r>
            <a:r>
              <a:rPr lang="en-US" i="1" dirty="0">
                <a:solidFill>
                  <a:srgbClr val="800000"/>
                </a:solidFill>
              </a:rPr>
              <a:t> algorithm starts with the softest particles in 1 to cluster jets.</a:t>
            </a:r>
          </a:p>
          <a:p>
            <a:endParaRPr lang="en-US" i="1" dirty="0">
              <a:solidFill>
                <a:srgbClr val="800000"/>
              </a:solidFill>
            </a:endParaRPr>
          </a:p>
          <a:p>
            <a:r>
              <a:rPr lang="en-US" i="1" dirty="0">
                <a:solidFill>
                  <a:srgbClr val="FF0000"/>
                </a:solidFill>
              </a:rPr>
              <a:t> The anti-</a:t>
            </a:r>
            <a:r>
              <a:rPr lang="en-US" i="1" dirty="0" err="1">
                <a:solidFill>
                  <a:srgbClr val="FF0000"/>
                </a:solidFill>
              </a:rPr>
              <a:t>k</a:t>
            </a:r>
            <a:r>
              <a:rPr lang="en-US" i="1" baseline="-25000" dirty="0" err="1">
                <a:solidFill>
                  <a:srgbClr val="FF0000"/>
                </a:solidFill>
              </a:rPr>
              <a:t>t</a:t>
            </a:r>
            <a:r>
              <a:rPr lang="en-US" i="1" dirty="0">
                <a:solidFill>
                  <a:srgbClr val="FF0000"/>
                </a:solidFill>
              </a:rPr>
              <a:t>, on the other hand</a:t>
            </a:r>
            <a:r>
              <a:rPr lang="en-US" i="1" dirty="0">
                <a:solidFill>
                  <a:srgbClr val="800000"/>
                </a:solidFill>
              </a:rPr>
              <a:t>, starts with the highest </a:t>
            </a:r>
            <a:r>
              <a:rPr lang="en-US" i="1" dirty="0" err="1">
                <a:solidFill>
                  <a:srgbClr val="800000"/>
                </a:solidFill>
              </a:rPr>
              <a:t>p</a:t>
            </a:r>
            <a:r>
              <a:rPr lang="en-US" i="1" baseline="-25000" dirty="0" err="1">
                <a:solidFill>
                  <a:srgbClr val="800000"/>
                </a:solidFill>
              </a:rPr>
              <a:t>T</a:t>
            </a:r>
            <a:r>
              <a:rPr lang="en-US" i="1" dirty="0">
                <a:solidFill>
                  <a:srgbClr val="800000"/>
                </a:solidFill>
              </a:rPr>
              <a:t> particles for the jet clustering. In terms of jet energy calibration or pile up subtraction a stable cone shape generation of the jet area is </a:t>
            </a:r>
            <a:r>
              <a:rPr lang="en-US" i="1" dirty="0" err="1">
                <a:solidFill>
                  <a:srgbClr val="800000"/>
                </a:solidFill>
              </a:rPr>
              <a:t>favourable</a:t>
            </a:r>
            <a:r>
              <a:rPr lang="en-US" i="1">
                <a:solidFill>
                  <a:srgbClr val="800000"/>
                </a:solidFill>
              </a:rPr>
              <a:t>.</a:t>
            </a:r>
          </a:p>
          <a:p>
            <a:endParaRPr lang="en-US" i="1" dirty="0">
              <a:solidFill>
                <a:srgbClr val="800000"/>
              </a:solidFill>
            </a:endParaRPr>
          </a:p>
          <a:p>
            <a:r>
              <a:rPr lang="en-US" i="1" dirty="0">
                <a:solidFill>
                  <a:srgbClr val="800000"/>
                </a:solidFill>
              </a:rPr>
              <a:t> For this reasons as well, the anti-</a:t>
            </a:r>
            <a:r>
              <a:rPr lang="en-US" i="1" dirty="0" err="1">
                <a:solidFill>
                  <a:srgbClr val="800000"/>
                </a:solidFill>
              </a:rPr>
              <a:t>k</a:t>
            </a:r>
            <a:r>
              <a:rPr lang="en-US" i="1" baseline="-25000" dirty="0" err="1">
                <a:solidFill>
                  <a:srgbClr val="800000"/>
                </a:solidFill>
              </a:rPr>
              <a:t>t</a:t>
            </a:r>
            <a:r>
              <a:rPr lang="en-US" i="1" dirty="0">
                <a:solidFill>
                  <a:srgbClr val="800000"/>
                </a:solidFill>
              </a:rPr>
              <a:t> algorithm is commonly used for jet reconstruction at CMS, but other jet finding algorithms are supported, too</a:t>
            </a:r>
            <a:r>
              <a:rPr lang="en-US" sz="2200" i="1" dirty="0">
                <a:solidFill>
                  <a:srgbClr val="800000"/>
                </a:solidFill>
              </a:rPr>
              <a:t>. </a:t>
            </a:r>
          </a:p>
          <a:p>
            <a:endParaRPr lang="en-US" dirty="0"/>
          </a:p>
        </p:txBody>
      </p:sp>
    </p:spTree>
    <p:extLst>
      <p:ext uri="{BB962C8B-B14F-4D97-AF65-F5344CB8AC3E}">
        <p14:creationId xmlns:p14="http://schemas.microsoft.com/office/powerpoint/2010/main" val="3222385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ohamme\Desktop\thank-you-graphics-8.gif"/>
          <p:cNvPicPr>
            <a:picLocks noGrp="1" noChangeAspect="1" noChangeArrowheads="1" noCrop="1"/>
          </p:cNvPicPr>
          <p:nvPr>
            <p:ph idx="1"/>
          </p:nvPr>
        </p:nvPicPr>
        <p:blipFill>
          <a:blip r:embed="rId2"/>
          <a:stretch>
            <a:fillRect/>
          </a:stretch>
        </p:blipFill>
        <p:spPr bwMode="auto">
          <a:xfrm>
            <a:off x="2690812" y="2977356"/>
            <a:ext cx="3762375" cy="2047875"/>
          </a:xfrm>
          <a:prstGeom prst="rect">
            <a:avLst/>
          </a:prstGeom>
          <a:noFill/>
        </p:spPr>
      </p:pic>
    </p:spTree>
    <p:extLst>
      <p:ext uri="{BB962C8B-B14F-4D97-AF65-F5344CB8AC3E}">
        <p14:creationId xmlns:p14="http://schemas.microsoft.com/office/powerpoint/2010/main" val="3218403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hc.png"/>
          <p:cNvPicPr>
            <a:picLocks noChangeAspect="1"/>
          </p:cNvPicPr>
          <p:nvPr/>
        </p:nvPicPr>
        <p:blipFill rotWithShape="1">
          <a:blip r:embed="rId2">
            <a:extLst>
              <a:ext uri="{28A0092B-C50C-407E-A947-70E740481C1C}">
                <a14:useLocalDpi xmlns:a14="http://schemas.microsoft.com/office/drawing/2010/main" val="0"/>
              </a:ext>
            </a:extLst>
          </a:blip>
          <a:srcRect b="6256"/>
          <a:stretch/>
        </p:blipFill>
        <p:spPr>
          <a:xfrm>
            <a:off x="0" y="0"/>
            <a:ext cx="9144000" cy="6752492"/>
          </a:xfrm>
          <a:prstGeom prst="rect">
            <a:avLst/>
          </a:prstGeom>
        </p:spPr>
      </p:pic>
    </p:spTree>
    <p:extLst>
      <p:ext uri="{BB962C8B-B14F-4D97-AF65-F5344CB8AC3E}">
        <p14:creationId xmlns:p14="http://schemas.microsoft.com/office/powerpoint/2010/main" val="1393228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cms.png"/>
          <p:cNvPicPr>
            <a:picLocks noGrp="1" noChangeAspect="1"/>
          </p:cNvPicPr>
          <p:nvPr>
            <p:ph idx="1"/>
          </p:nvPr>
        </p:nvPicPr>
        <p:blipFill>
          <a:blip r:embed="rId2">
            <a:extLst>
              <a:ext uri="{28A0092B-C50C-407E-A947-70E740481C1C}">
                <a14:useLocalDpi xmlns:a14="http://schemas.microsoft.com/office/drawing/2010/main" val="0"/>
              </a:ext>
            </a:extLst>
          </a:blip>
          <a:srcRect t="3767" b="3767"/>
          <a:stretch>
            <a:fillRect/>
          </a:stretch>
        </p:blipFill>
        <p:spPr>
          <a:xfrm>
            <a:off x="-15301" y="-30598"/>
            <a:ext cx="9144000" cy="6858000"/>
          </a:xfrm>
        </p:spPr>
      </p:pic>
    </p:spTree>
    <p:extLst>
      <p:ext uri="{BB962C8B-B14F-4D97-AF65-F5344CB8AC3E}">
        <p14:creationId xmlns:p14="http://schemas.microsoft.com/office/powerpoint/2010/main" val="425694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 y="48932"/>
            <a:ext cx="9143999" cy="817211"/>
          </a:xfrm>
          <a:prstGeom prst="rect">
            <a:avLst/>
          </a:prstGeom>
          <a:solidFill>
            <a:schemeClr val="accent6">
              <a:lumMod val="20000"/>
              <a:lumOff val="80000"/>
            </a:schemeClr>
          </a:solidFill>
          <a:ln>
            <a:solidFill>
              <a:srgbClr val="C00000"/>
            </a:solidFill>
          </a:ln>
        </p:spPr>
        <p:txBody>
          <a:bodyPr wrap="square">
            <a:spAutoFit/>
          </a:bodyPr>
          <a:lstStyle/>
          <a:p>
            <a:pPr indent="0" algn="ctr">
              <a:lnSpc>
                <a:spcPct val="150000"/>
              </a:lnSpc>
              <a:spcBef>
                <a:spcPts val="600"/>
              </a:spcBef>
              <a:spcAft>
                <a:spcPts val="600"/>
              </a:spcAft>
              <a:buNone/>
            </a:pPr>
            <a:r>
              <a:rPr lang="en-US" sz="3600" b="1" kern="50" dirty="0">
                <a:solidFill>
                  <a:srgbClr val="660066"/>
                </a:solidFill>
                <a:latin typeface="Bernard MT Condensed" panose="02050806060905020404" pitchFamily="18" charset="0"/>
                <a:ea typeface="DejaVu Sans"/>
                <a:cs typeface="DejaVu Sans"/>
              </a:rPr>
              <a:t>LHC and its Experiments</a:t>
            </a:r>
          </a:p>
        </p:txBody>
      </p:sp>
      <p:sp>
        <p:nvSpPr>
          <p:cNvPr id="5" name="Rectangle 4"/>
          <p:cNvSpPr/>
          <p:nvPr/>
        </p:nvSpPr>
        <p:spPr>
          <a:xfrm>
            <a:off x="-1" y="1026459"/>
            <a:ext cx="9143999" cy="5782609"/>
          </a:xfrm>
          <a:prstGeom prst="rect">
            <a:avLst/>
          </a:prstGeom>
          <a:solidFill>
            <a:schemeClr val="bg1"/>
          </a:solidFill>
          <a:ln>
            <a:solidFill>
              <a:srgbClr val="C00000"/>
            </a:solidFill>
          </a:ln>
        </p:spPr>
        <p:txBody>
          <a:bodyPr wrap="square">
            <a:spAutoFit/>
          </a:bodyPr>
          <a:lstStyle/>
          <a:p>
            <a:pPr marL="342900" marR="0" lvl="0" indent="-342900" algn="just">
              <a:lnSpc>
                <a:spcPct val="150000"/>
              </a:lnSpc>
              <a:spcBef>
                <a:spcPts val="600"/>
              </a:spcBef>
              <a:spcAft>
                <a:spcPts val="600"/>
              </a:spcAft>
              <a:buFont typeface="Symbol" panose="05050102010706020507" pitchFamily="18" charset="2"/>
              <a:buChar char=""/>
              <a:tabLst>
                <a:tab pos="457200" algn="l"/>
              </a:tabLst>
            </a:pPr>
            <a:r>
              <a:rPr lang="en-US" b="1" i="1" kern="50" dirty="0">
                <a:solidFill>
                  <a:srgbClr val="000090"/>
                </a:solidFill>
                <a:latin typeface="Times New Roman" panose="02020603050405020304" pitchFamily="18" charset="0"/>
                <a:ea typeface="DejaVu Sans"/>
                <a:cs typeface="DejaVu Sans"/>
              </a:rPr>
              <a:t>ALICE (A large Ion Collider Experiment)</a:t>
            </a:r>
            <a:r>
              <a:rPr lang="en-US" b="1" i="1" kern="50" dirty="0">
                <a:solidFill>
                  <a:srgbClr val="FF0000"/>
                </a:solidFill>
                <a:latin typeface="Times New Roman" panose="02020603050405020304" pitchFamily="18" charset="0"/>
                <a:ea typeface="DejaVu Sans"/>
                <a:cs typeface="DejaVu Sans"/>
              </a:rPr>
              <a:t>, </a:t>
            </a:r>
            <a:r>
              <a:rPr lang="en-US" kern="50" dirty="0">
                <a:latin typeface="Times New Roman" panose="02020603050405020304" pitchFamily="18" charset="0"/>
                <a:ea typeface="DejaVu Sans"/>
                <a:cs typeface="DejaVu Sans"/>
              </a:rPr>
              <a:t>a detector designed to investigate collisions of lead nuclei at center of mass energy of 5.3 TeV per nucleon when LHC beams 14 TeV for protons. Under these extreme conditions, a new state of matter, called quark-gluon plasma is expected to be observed. </a:t>
            </a:r>
          </a:p>
          <a:p>
            <a:pPr marL="342900" marR="0" lvl="0" indent="-342900" algn="just">
              <a:lnSpc>
                <a:spcPct val="150000"/>
              </a:lnSpc>
              <a:spcBef>
                <a:spcPts val="600"/>
              </a:spcBef>
              <a:spcAft>
                <a:spcPts val="600"/>
              </a:spcAft>
              <a:buFont typeface="Symbol" panose="05050102010706020507" pitchFamily="18" charset="2"/>
              <a:buChar char=""/>
              <a:tabLst>
                <a:tab pos="457200" algn="l"/>
              </a:tabLst>
            </a:pPr>
            <a:endParaRPr lang="en-US" sz="800" b="1" i="1" kern="50" dirty="0">
              <a:solidFill>
                <a:srgbClr val="000090"/>
              </a:solidFill>
              <a:latin typeface="Times New Roman" panose="02020603050405020304" pitchFamily="18" charset="0"/>
              <a:ea typeface="DejaVu Sans"/>
              <a:cs typeface="DejaVu Sans"/>
            </a:endParaRPr>
          </a:p>
          <a:p>
            <a:pPr marL="342900" marR="0" lvl="0" indent="-342900" algn="just">
              <a:lnSpc>
                <a:spcPct val="150000"/>
              </a:lnSpc>
              <a:spcBef>
                <a:spcPts val="600"/>
              </a:spcBef>
              <a:spcAft>
                <a:spcPts val="600"/>
              </a:spcAft>
              <a:buFont typeface="Symbol" panose="05050102010706020507" pitchFamily="18" charset="2"/>
              <a:buChar char=""/>
              <a:tabLst>
                <a:tab pos="457200" algn="l"/>
              </a:tabLst>
            </a:pPr>
            <a:r>
              <a:rPr lang="en-US" b="1" i="1" kern="50" dirty="0" err="1">
                <a:solidFill>
                  <a:srgbClr val="000090"/>
                </a:solidFill>
                <a:latin typeface="Times New Roman" panose="02020603050405020304" pitchFamily="18" charset="0"/>
                <a:ea typeface="DejaVu Sans"/>
                <a:cs typeface="DejaVu Sans"/>
              </a:rPr>
              <a:t>LHCb</a:t>
            </a:r>
            <a:r>
              <a:rPr lang="en-US" b="1" i="1" kern="50" dirty="0">
                <a:solidFill>
                  <a:srgbClr val="000090"/>
                </a:solidFill>
                <a:latin typeface="Times New Roman" panose="02020603050405020304" pitchFamily="18" charset="0"/>
                <a:ea typeface="DejaVu Sans"/>
                <a:cs typeface="DejaVu Sans"/>
              </a:rPr>
              <a:t> (LHC beauty)</a:t>
            </a:r>
            <a:r>
              <a:rPr lang="en-US" b="1" i="1" kern="50" dirty="0">
                <a:solidFill>
                  <a:srgbClr val="FF0000"/>
                </a:solidFill>
                <a:latin typeface="Times New Roman" panose="02020603050405020304" pitchFamily="18" charset="0"/>
                <a:ea typeface="DejaVu Sans"/>
                <a:cs typeface="DejaVu Sans"/>
              </a:rPr>
              <a:t>, </a:t>
            </a:r>
            <a:r>
              <a:rPr lang="en-US" kern="50" dirty="0">
                <a:latin typeface="Times New Roman" panose="02020603050405020304" pitchFamily="18" charset="0"/>
                <a:ea typeface="DejaVu Sans"/>
                <a:cs typeface="DejaVu Sans"/>
              </a:rPr>
              <a:t>the only asymmetrical detector at the LHC, specializes in investigating the production and decay of particles containing b-quarks. The central focus lies on providing the best possible resolution of secondary vertices along the beam-line which are a typical signature of b-quark decays.</a:t>
            </a:r>
          </a:p>
          <a:p>
            <a:pPr marR="0" lvl="0" algn="just">
              <a:lnSpc>
                <a:spcPct val="150000"/>
              </a:lnSpc>
              <a:spcBef>
                <a:spcPts val="600"/>
              </a:spcBef>
              <a:spcAft>
                <a:spcPts val="600"/>
              </a:spcAft>
              <a:tabLst>
                <a:tab pos="457200" algn="l"/>
              </a:tabLst>
            </a:pPr>
            <a:endParaRPr lang="en-US" sz="800" kern="50" dirty="0">
              <a:latin typeface="Liberation Serif"/>
              <a:ea typeface="DejaVu Sans"/>
              <a:cs typeface="DejaVu Sans"/>
            </a:endParaRPr>
          </a:p>
          <a:p>
            <a:pPr marL="342900" marR="0" lvl="0" indent="-342900" algn="just">
              <a:lnSpc>
                <a:spcPct val="150000"/>
              </a:lnSpc>
              <a:spcBef>
                <a:spcPts val="600"/>
              </a:spcBef>
              <a:spcAft>
                <a:spcPts val="600"/>
              </a:spcAft>
              <a:buFont typeface="Symbol" panose="05050102010706020507" pitchFamily="18" charset="2"/>
              <a:buChar char=""/>
              <a:tabLst>
                <a:tab pos="457200" algn="l"/>
              </a:tabLst>
            </a:pPr>
            <a:r>
              <a:rPr lang="en-US" b="1" i="1" kern="50" dirty="0">
                <a:solidFill>
                  <a:srgbClr val="000090"/>
                </a:solidFill>
                <a:latin typeface="Times New Roman" panose="02020603050405020304" pitchFamily="18" charset="0"/>
                <a:ea typeface="DejaVu Sans"/>
                <a:cs typeface="DejaVu Sans"/>
              </a:rPr>
              <a:t>ATLAS (A Toroidal LHC Apparatus) and CMS (Compact Muon Solenoid) </a:t>
            </a:r>
            <a:r>
              <a:rPr lang="en-US" kern="50" dirty="0">
                <a:latin typeface="Times New Roman" panose="02020603050405020304" pitchFamily="18" charset="0"/>
                <a:ea typeface="DejaVu Sans"/>
                <a:cs typeface="DejaVu Sans"/>
              </a:rPr>
              <a:t>are two multi-purpose detectors with different construction principles and magnetic field designs. Both have a broad physics program including Standard Model and new physics. </a:t>
            </a:r>
            <a:endParaRPr lang="en-US" sz="1600" kern="50" dirty="0">
              <a:effectLst/>
              <a:latin typeface="Liberation Serif"/>
              <a:ea typeface="DejaVu Sans"/>
              <a:cs typeface="DejaVu Sans"/>
            </a:endParaRPr>
          </a:p>
        </p:txBody>
      </p:sp>
    </p:spTree>
    <p:extLst>
      <p:ext uri="{BB962C8B-B14F-4D97-AF65-F5344CB8AC3E}">
        <p14:creationId xmlns:p14="http://schemas.microsoft.com/office/powerpoint/2010/main" val="2137896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20" y="410355"/>
            <a:ext cx="9144000" cy="702756"/>
          </a:xfrm>
          <a:prstGeom prst="rect">
            <a:avLst/>
          </a:prstGeom>
          <a:solidFill>
            <a:schemeClr val="accent6">
              <a:lumMod val="20000"/>
              <a:lumOff val="80000"/>
            </a:schemeClr>
          </a:solidFill>
          <a:ln>
            <a:solidFill>
              <a:srgbClr val="C00000"/>
            </a:solidFill>
          </a:ln>
        </p:spPr>
        <p:txBody>
          <a:bodyPr wrap="square">
            <a:spAutoFit/>
          </a:bodyPr>
          <a:lstStyle/>
          <a:p>
            <a:pPr marR="0" lvl="0" algn="ctr">
              <a:lnSpc>
                <a:spcPct val="150000"/>
              </a:lnSpc>
              <a:spcBef>
                <a:spcPts val="600"/>
              </a:spcBef>
              <a:spcAft>
                <a:spcPts val="600"/>
              </a:spcAft>
              <a:tabLst>
                <a:tab pos="457200" algn="l"/>
              </a:tabLst>
            </a:pPr>
            <a:r>
              <a:rPr lang="en-US" sz="2800" kern="50" dirty="0">
                <a:solidFill>
                  <a:srgbClr val="C00000"/>
                </a:solidFill>
                <a:latin typeface="Times New Roman" panose="02020603050405020304" pitchFamily="18" charset="0"/>
                <a:ea typeface="DejaVu Sans"/>
                <a:cs typeface="DejaVu Sans"/>
              </a:rPr>
              <a:t>The main goals of the experiments are: </a:t>
            </a:r>
            <a:endParaRPr lang="en-US" sz="2800" kern="50" dirty="0">
              <a:solidFill>
                <a:srgbClr val="C00000"/>
              </a:solidFill>
              <a:latin typeface="Liberation Serif"/>
              <a:ea typeface="DejaVu Sans"/>
              <a:cs typeface="DejaVu Sans"/>
            </a:endParaRPr>
          </a:p>
        </p:txBody>
      </p:sp>
      <p:sp>
        <p:nvSpPr>
          <p:cNvPr id="7" name="Rectangle 6"/>
          <p:cNvSpPr/>
          <p:nvPr/>
        </p:nvSpPr>
        <p:spPr>
          <a:xfrm>
            <a:off x="30240" y="1583937"/>
            <a:ext cx="9038158" cy="5144998"/>
          </a:xfrm>
          <a:prstGeom prst="rect">
            <a:avLst/>
          </a:prstGeom>
          <a:solidFill>
            <a:schemeClr val="bg1"/>
          </a:solidFill>
          <a:ln>
            <a:solidFill>
              <a:srgbClr val="C00000"/>
            </a:solidFill>
          </a:ln>
        </p:spPr>
        <p:txBody>
          <a:bodyPr wrap="square">
            <a:spAutoFit/>
          </a:bodyPr>
          <a:lstStyle/>
          <a:p>
            <a:pPr marL="342900" marR="0" lvl="0" indent="-342900" algn="just">
              <a:lnSpc>
                <a:spcPct val="150000"/>
              </a:lnSpc>
              <a:spcBef>
                <a:spcPts val="0"/>
              </a:spcBef>
              <a:spcAft>
                <a:spcPts val="0"/>
              </a:spcAft>
              <a:buFont typeface="+mj-lt"/>
              <a:buAutoNum type="arabicPeriod"/>
              <a:tabLst>
                <a:tab pos="685800" algn="l"/>
              </a:tabLst>
            </a:pPr>
            <a:r>
              <a:rPr lang="en-US" sz="2000" kern="50" dirty="0">
                <a:latin typeface="Times New Roman" panose="02020603050405020304" pitchFamily="18" charset="0"/>
                <a:ea typeface="DejaVu Sans"/>
                <a:cs typeface="DejaVu Sans"/>
              </a:rPr>
              <a:t>to explore particle physics cross-sections in the TeV scale.</a:t>
            </a:r>
            <a:endParaRPr lang="en-US" sz="2000" kern="50" dirty="0">
              <a:latin typeface="Liberation Serif"/>
              <a:ea typeface="DejaVu Sans"/>
              <a:cs typeface="DejaVu Sans"/>
            </a:endParaRPr>
          </a:p>
          <a:p>
            <a:pPr marL="342900" marR="0" lvl="0" indent="-342900" algn="just">
              <a:lnSpc>
                <a:spcPct val="150000"/>
              </a:lnSpc>
              <a:spcBef>
                <a:spcPts val="0"/>
              </a:spcBef>
              <a:spcAft>
                <a:spcPts val="0"/>
              </a:spcAft>
              <a:buFont typeface="+mj-lt"/>
              <a:buAutoNum type="arabicPeriod"/>
              <a:tabLst>
                <a:tab pos="685800" algn="l"/>
              </a:tabLst>
            </a:pPr>
            <a:r>
              <a:rPr lang="en-US" sz="2000" kern="50" dirty="0">
                <a:latin typeface="Times New Roman" panose="02020603050405020304" pitchFamily="18" charset="0"/>
                <a:ea typeface="DejaVu Sans"/>
                <a:cs typeface="DejaVu Sans"/>
              </a:rPr>
              <a:t>discover the Higgs boson, the gauge boson particle thought to be responsible for the property of mass.   </a:t>
            </a:r>
            <a:r>
              <a:rPr lang="en-US" sz="2000" b="1" i="1" kern="50" dirty="0">
                <a:solidFill>
                  <a:srgbClr val="FF0000"/>
                </a:solidFill>
                <a:latin typeface="Times New Roman" panose="02020603050405020304" pitchFamily="18" charset="0"/>
                <a:ea typeface="DejaVu Sans"/>
                <a:cs typeface="DejaVu Sans"/>
                <a:sym typeface="Wingdings" panose="05000000000000000000" pitchFamily="2" charset="2"/>
              </a:rPr>
              <a:t> Higgs discovered 2012  Noble price 2013</a:t>
            </a:r>
            <a:endParaRPr lang="en-US" sz="2000" b="1" i="1" kern="50" dirty="0">
              <a:solidFill>
                <a:srgbClr val="FF0000"/>
              </a:solidFill>
              <a:latin typeface="Liberation Serif"/>
              <a:ea typeface="DejaVu Sans"/>
              <a:cs typeface="DejaVu Sans"/>
            </a:endParaRPr>
          </a:p>
          <a:p>
            <a:pPr marL="342900" marR="0" lvl="0" indent="-342900" algn="just">
              <a:lnSpc>
                <a:spcPct val="150000"/>
              </a:lnSpc>
              <a:spcBef>
                <a:spcPts val="0"/>
              </a:spcBef>
              <a:spcAft>
                <a:spcPts val="0"/>
              </a:spcAft>
              <a:buFont typeface="+mj-lt"/>
              <a:buAutoNum type="arabicPeriod"/>
              <a:tabLst>
                <a:tab pos="685800" algn="l"/>
              </a:tabLst>
            </a:pPr>
            <a:r>
              <a:rPr lang="en-US" sz="2000" kern="50" dirty="0">
                <a:latin typeface="Times New Roman" panose="02020603050405020304" pitchFamily="18" charset="0"/>
                <a:ea typeface="DejaVu Sans"/>
                <a:cs typeface="DejaVu Sans"/>
              </a:rPr>
              <a:t>look for evidence of supersymmetry which would confirm the theory that explains the non-existence of anti-matter in the universe.</a:t>
            </a:r>
            <a:endParaRPr lang="en-US" sz="2000" kern="50" dirty="0">
              <a:latin typeface="Liberation Serif"/>
              <a:ea typeface="DejaVu Sans"/>
              <a:cs typeface="DejaVu Sans"/>
            </a:endParaRPr>
          </a:p>
          <a:p>
            <a:pPr marL="342900" marR="0" lvl="0" indent="-342900" algn="just">
              <a:lnSpc>
                <a:spcPct val="150000"/>
              </a:lnSpc>
              <a:spcBef>
                <a:spcPts val="0"/>
              </a:spcBef>
              <a:spcAft>
                <a:spcPts val="0"/>
              </a:spcAft>
              <a:buFont typeface="+mj-lt"/>
              <a:buAutoNum type="arabicPeriod"/>
              <a:tabLst>
                <a:tab pos="685800" algn="l"/>
              </a:tabLst>
            </a:pPr>
            <a:r>
              <a:rPr lang="en-US" sz="2000" kern="50" dirty="0">
                <a:latin typeface="Times New Roman" panose="02020603050405020304" pitchFamily="18" charset="0"/>
                <a:ea typeface="DejaVu Sans"/>
                <a:cs typeface="DejaVu Sans"/>
              </a:rPr>
              <a:t>search for extra dimensions, showing up as missing transverse energy .</a:t>
            </a:r>
            <a:endParaRPr lang="en-US" sz="2000" kern="50" dirty="0">
              <a:latin typeface="Liberation Serif"/>
              <a:ea typeface="DejaVu Sans"/>
              <a:cs typeface="DejaVu Sans"/>
            </a:endParaRPr>
          </a:p>
          <a:p>
            <a:pPr marL="342900" marR="0" lvl="0" indent="-342900" algn="just">
              <a:lnSpc>
                <a:spcPct val="150000"/>
              </a:lnSpc>
              <a:spcBef>
                <a:spcPts val="0"/>
              </a:spcBef>
              <a:spcAft>
                <a:spcPts val="0"/>
              </a:spcAft>
              <a:buFont typeface="+mj-lt"/>
              <a:buAutoNum type="arabicPeriod"/>
              <a:tabLst>
                <a:tab pos="685800" algn="l"/>
              </a:tabLst>
            </a:pPr>
            <a:r>
              <a:rPr lang="en-US" sz="2000" kern="50" dirty="0">
                <a:latin typeface="Times New Roman" panose="02020603050405020304" pitchFamily="18" charset="0"/>
                <a:ea typeface="DejaVu Sans"/>
                <a:cs typeface="DejaVu Sans"/>
              </a:rPr>
              <a:t>using </a:t>
            </a:r>
            <a:r>
              <a:rPr lang="en-US" sz="2000" kern="50" dirty="0" err="1">
                <a:latin typeface="Times New Roman" panose="02020603050405020304" pitchFamily="18" charset="0"/>
                <a:ea typeface="DejaVu Sans"/>
                <a:cs typeface="DejaVu Sans"/>
              </a:rPr>
              <a:t>Pb</a:t>
            </a:r>
            <a:r>
              <a:rPr lang="en-US" sz="2000" kern="50" dirty="0">
                <a:latin typeface="Times New Roman" panose="02020603050405020304" pitchFamily="18" charset="0"/>
                <a:ea typeface="DejaVu Sans"/>
                <a:cs typeface="DejaVu Sans"/>
              </a:rPr>
              <a:t> nuclei, study heavy ion collisions.</a:t>
            </a:r>
            <a:endParaRPr lang="en-US" sz="2000" kern="50" dirty="0">
              <a:latin typeface="Liberation Serif"/>
              <a:ea typeface="DejaVu Sans"/>
              <a:cs typeface="DejaVu Sans"/>
            </a:endParaRPr>
          </a:p>
          <a:p>
            <a:pPr marL="342900" marR="0" lvl="0" indent="-342900" algn="just">
              <a:lnSpc>
                <a:spcPct val="150000"/>
              </a:lnSpc>
              <a:spcBef>
                <a:spcPts val="0"/>
              </a:spcBef>
              <a:spcAft>
                <a:spcPts val="0"/>
              </a:spcAft>
              <a:buFont typeface="+mj-lt"/>
              <a:buAutoNum type="arabicPeriod"/>
              <a:tabLst>
                <a:tab pos="685800" algn="l"/>
              </a:tabLst>
            </a:pPr>
            <a:r>
              <a:rPr lang="en-US" sz="2000" kern="50" dirty="0">
                <a:latin typeface="Times New Roman" panose="02020603050405020304" pitchFamily="18" charset="0"/>
                <a:ea typeface="DejaVu Sans"/>
                <a:cs typeface="DejaVu Sans"/>
              </a:rPr>
              <a:t>make more accurate measurements of already discovered particles, such as, the top quark.</a:t>
            </a:r>
          </a:p>
          <a:p>
            <a:pPr marL="342900" marR="0" lvl="0" indent="-342900" algn="just">
              <a:lnSpc>
                <a:spcPct val="150000"/>
              </a:lnSpc>
              <a:spcBef>
                <a:spcPts val="0"/>
              </a:spcBef>
              <a:spcAft>
                <a:spcPts val="0"/>
              </a:spcAft>
              <a:buFont typeface="+mj-lt"/>
              <a:buAutoNum type="arabicPeriod"/>
              <a:tabLst>
                <a:tab pos="685800" algn="l"/>
              </a:tabLst>
            </a:pPr>
            <a:r>
              <a:rPr lang="en-US" sz="2000" kern="50" dirty="0">
                <a:latin typeface="Times New Roman" panose="02020603050405020304" pitchFamily="18" charset="0"/>
              </a:rPr>
              <a:t>Search for new physics.</a:t>
            </a:r>
          </a:p>
          <a:p>
            <a:pPr marL="342900" marR="0" lvl="0" indent="-342900" algn="just">
              <a:lnSpc>
                <a:spcPct val="150000"/>
              </a:lnSpc>
              <a:spcBef>
                <a:spcPts val="0"/>
              </a:spcBef>
              <a:spcAft>
                <a:spcPts val="0"/>
              </a:spcAft>
              <a:buFont typeface="+mj-lt"/>
              <a:buAutoNum type="arabicPeriod"/>
              <a:tabLst>
                <a:tab pos="685800" algn="l"/>
              </a:tabLst>
            </a:pPr>
            <a:r>
              <a:rPr lang="en-US" sz="2000" dirty="0"/>
              <a:t>Rewriting physics.</a:t>
            </a:r>
            <a:endParaRPr lang="en-US" sz="2000" kern="50" dirty="0">
              <a:latin typeface="Times New Roman" panose="02020603050405020304" pitchFamily="18" charset="0"/>
            </a:endParaRPr>
          </a:p>
        </p:txBody>
      </p:sp>
    </p:spTree>
    <p:extLst>
      <p:ext uri="{BB962C8B-B14F-4D97-AF65-F5344CB8AC3E}">
        <p14:creationId xmlns:p14="http://schemas.microsoft.com/office/powerpoint/2010/main" val="3586237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1285460"/>
            <a:ext cx="9144000" cy="5572539"/>
          </a:xfrm>
        </p:spPr>
        <p:txBody>
          <a:bodyPr>
            <a:normAutofit/>
          </a:bodyPr>
          <a:lstStyle/>
          <a:p>
            <a:endParaRPr lang="en-US" sz="2800" dirty="0">
              <a:solidFill>
                <a:srgbClr val="660066"/>
              </a:solidFill>
            </a:endParaRPr>
          </a:p>
          <a:p>
            <a:r>
              <a:rPr lang="en-US" i="1" dirty="0">
                <a:solidFill>
                  <a:schemeClr val="tx1">
                    <a:lumMod val="85000"/>
                    <a:lumOff val="15000"/>
                  </a:schemeClr>
                </a:solidFill>
              </a:rPr>
              <a:t>The Compact </a:t>
            </a:r>
            <a:r>
              <a:rPr lang="en-US" i="1" dirty="0" err="1">
                <a:solidFill>
                  <a:schemeClr val="tx1">
                    <a:lumMod val="85000"/>
                    <a:lumOff val="15000"/>
                  </a:schemeClr>
                </a:solidFill>
              </a:rPr>
              <a:t>Muon</a:t>
            </a:r>
            <a:r>
              <a:rPr lang="en-US" i="1" dirty="0">
                <a:solidFill>
                  <a:schemeClr val="tx1">
                    <a:lumMod val="85000"/>
                    <a:lumOff val="15000"/>
                  </a:schemeClr>
                </a:solidFill>
              </a:rPr>
              <a:t> Solenoid (CMS) is one of the four major experiments using the data of LHC.</a:t>
            </a:r>
          </a:p>
          <a:p>
            <a:r>
              <a:rPr lang="en-US" i="1" dirty="0">
                <a:solidFill>
                  <a:schemeClr val="tx1">
                    <a:lumMod val="85000"/>
                    <a:lumOff val="15000"/>
                  </a:schemeClr>
                </a:solidFill>
              </a:rPr>
              <a:t> CMS is installed in a cavern 100 m below the surface at P5.</a:t>
            </a:r>
          </a:p>
          <a:p>
            <a:r>
              <a:rPr lang="en-US" i="1" dirty="0">
                <a:solidFill>
                  <a:schemeClr val="tx1">
                    <a:lumMod val="85000"/>
                    <a:lumOff val="15000"/>
                  </a:schemeClr>
                </a:solidFill>
              </a:rPr>
              <a:t> </a:t>
            </a:r>
            <a:r>
              <a:rPr lang="en-US" i="1" dirty="0">
                <a:solidFill>
                  <a:srgbClr val="660066"/>
                </a:solidFill>
              </a:rPr>
              <a:t>With the CMS detector </a:t>
            </a:r>
            <a:r>
              <a:rPr lang="en-US" i="1" dirty="0">
                <a:solidFill>
                  <a:schemeClr val="tx1">
                    <a:lumMod val="85000"/>
                    <a:lumOff val="15000"/>
                  </a:schemeClr>
                </a:solidFill>
              </a:rPr>
              <a:t>various aspects of elementary particle physics can be studied. For this purpose, the CMS detector measures high energy collisions of protons or heavy ions with up to 100 collisions in one single beam crossing. </a:t>
            </a:r>
          </a:p>
          <a:p>
            <a:r>
              <a:rPr lang="en-US" i="1" dirty="0">
                <a:solidFill>
                  <a:schemeClr val="tx1">
                    <a:lumMod val="85000"/>
                    <a:lumOff val="15000"/>
                  </a:schemeClr>
                </a:solidFill>
              </a:rPr>
              <a:t>The detector consists of different layers of </a:t>
            </a:r>
            <a:r>
              <a:rPr lang="en-US" i="1" dirty="0" err="1">
                <a:solidFill>
                  <a:schemeClr val="tx1">
                    <a:lumMod val="85000"/>
                    <a:lumOff val="15000"/>
                  </a:schemeClr>
                </a:solidFill>
              </a:rPr>
              <a:t>subdetectors</a:t>
            </a:r>
            <a:r>
              <a:rPr lang="en-US" i="1" dirty="0">
                <a:solidFill>
                  <a:schemeClr val="tx1">
                    <a:lumMod val="85000"/>
                    <a:lumOff val="15000"/>
                  </a:schemeClr>
                </a:solidFill>
              </a:rPr>
              <a:t> to achieve a good performance and reconstruction of the outgoing products of a collision.</a:t>
            </a:r>
          </a:p>
          <a:p>
            <a:r>
              <a:rPr lang="en-US" i="1" dirty="0">
                <a:solidFill>
                  <a:schemeClr val="tx1">
                    <a:lumMod val="85000"/>
                    <a:lumOff val="15000"/>
                  </a:schemeClr>
                </a:solidFill>
              </a:rPr>
              <a:t> Overall, the detector has a length of 21.6m, a diameter of 14.6m and a total weight of 12.5 kt</a:t>
            </a:r>
            <a:r>
              <a:rPr lang="en-US" dirty="0">
                <a:solidFill>
                  <a:schemeClr val="tx1">
                    <a:lumMod val="85000"/>
                    <a:lumOff val="15000"/>
                  </a:schemeClr>
                </a:solidFill>
              </a:rPr>
              <a:t>. </a:t>
            </a:r>
            <a:r>
              <a:rPr lang="en-US" i="1" dirty="0"/>
              <a:t>Since the beams can cross up to every 25 ns the detector materials and electronics have to withstand the radiation damage caused by this high particle flux.</a:t>
            </a:r>
          </a:p>
          <a:p>
            <a:r>
              <a:rPr lang="en-US" i="1" dirty="0"/>
              <a:t> Additionally, the electronics and computing power have to handle a huge amount of information in short time for readout and preselecting events. </a:t>
            </a:r>
          </a:p>
          <a:p>
            <a:endParaRPr lang="en-US" dirty="0">
              <a:solidFill>
                <a:schemeClr val="tx1">
                  <a:lumMod val="85000"/>
                  <a:lumOff val="15000"/>
                </a:schemeClr>
              </a:solidFill>
            </a:endParaRPr>
          </a:p>
          <a:p>
            <a:endParaRPr lang="en-US" dirty="0"/>
          </a:p>
        </p:txBody>
      </p:sp>
      <p:sp>
        <p:nvSpPr>
          <p:cNvPr id="3" name="Content Placeholder 3">
            <a:extLst>
              <a:ext uri="{FF2B5EF4-FFF2-40B4-BE49-F238E27FC236}">
                <a16:creationId xmlns:a16="http://schemas.microsoft.com/office/drawing/2014/main" id="{6CF2C534-6CCD-468B-9293-0B81C7D3A151}"/>
              </a:ext>
            </a:extLst>
          </p:cNvPr>
          <p:cNvSpPr txBox="1">
            <a:spLocks/>
          </p:cNvSpPr>
          <p:nvPr/>
        </p:nvSpPr>
        <p:spPr>
          <a:xfrm>
            <a:off x="1" y="48932"/>
            <a:ext cx="9143999" cy="817211"/>
          </a:xfrm>
          <a:prstGeom prst="rect">
            <a:avLst/>
          </a:prstGeom>
          <a:solidFill>
            <a:schemeClr val="accent6">
              <a:lumMod val="20000"/>
              <a:lumOff val="80000"/>
            </a:schemeClr>
          </a:solidFill>
          <a:ln>
            <a:solidFill>
              <a:srgbClr val="C00000"/>
            </a:solidFill>
          </a:ln>
        </p:spPr>
        <p:txBody>
          <a:bodyPr vert="horz" wrap="square" lIns="91440" tIns="45720" rIns="91440" bIns="45720" rtlCol="0">
            <a:spAutoFit/>
          </a:bodyPr>
          <a:lst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a:lstStyle>
          <a:p>
            <a:pPr indent="0" algn="ctr">
              <a:lnSpc>
                <a:spcPct val="150000"/>
              </a:lnSpc>
              <a:spcBef>
                <a:spcPts val="600"/>
              </a:spcBef>
              <a:spcAft>
                <a:spcPts val="600"/>
              </a:spcAft>
              <a:buFont typeface="Wingdings 2" pitchFamily="18" charset="2"/>
              <a:buNone/>
            </a:pPr>
            <a:r>
              <a:rPr lang="en-US" sz="3600" b="1" kern="50" dirty="0">
                <a:solidFill>
                  <a:srgbClr val="660066"/>
                </a:solidFill>
                <a:latin typeface="Bernard MT Condensed" panose="02050806060905020404" pitchFamily="18" charset="0"/>
                <a:ea typeface="DejaVu Sans"/>
                <a:cs typeface="DejaVu Sans"/>
              </a:rPr>
              <a:t>CMS Experiment</a:t>
            </a:r>
          </a:p>
        </p:txBody>
      </p:sp>
    </p:spTree>
    <p:extLst>
      <p:ext uri="{BB962C8B-B14F-4D97-AF65-F5344CB8AC3E}">
        <p14:creationId xmlns:p14="http://schemas.microsoft.com/office/powerpoint/2010/main" val="2668862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cmsc.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480" t="9584" r="1480" b="18958"/>
          <a:stretch/>
        </p:blipFill>
        <p:spPr>
          <a:xfrm>
            <a:off x="0" y="609600"/>
            <a:ext cx="9144000" cy="5499652"/>
          </a:xfrm>
          <a:ln>
            <a:solidFill>
              <a:srgbClr val="C00000"/>
            </a:solidFill>
          </a:ln>
        </p:spPr>
      </p:pic>
    </p:spTree>
    <p:extLst>
      <p:ext uri="{BB962C8B-B14F-4D97-AF65-F5344CB8AC3E}">
        <p14:creationId xmlns:p14="http://schemas.microsoft.com/office/powerpoint/2010/main" val="345044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358</TotalTime>
  <Words>2490</Words>
  <Application>Microsoft Office PowerPoint</Application>
  <PresentationFormat>On-screen Show (4:3)</PresentationFormat>
  <Paragraphs>182</Paragraphs>
  <Slides>31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新細明體</vt:lpstr>
      <vt:lpstr>Aharoni</vt:lpstr>
      <vt:lpstr>Arial</vt:lpstr>
      <vt:lpstr>Bernard MT Condensed</vt:lpstr>
      <vt:lpstr>Calibri</vt:lpstr>
      <vt:lpstr>Calibri Light</vt:lpstr>
      <vt:lpstr>DejaVu Sans</vt:lpstr>
      <vt:lpstr>Liberation Serif</vt:lpstr>
      <vt:lpstr>Symbol</vt:lpstr>
      <vt:lpstr>Times New Roman</vt:lpstr>
      <vt:lpstr>Wingdings</vt:lpstr>
      <vt:lpstr>Wingdings 2</vt:lpstr>
      <vt:lpstr>Office Theme</vt:lpstr>
      <vt:lpstr>PowerPoint Presentation</vt:lpstr>
      <vt:lpstr>Outlines</vt:lpstr>
      <vt:lpstr>PowerPoint Presentation</vt:lpstr>
      <vt:lpstr>PowerPoint Presentation</vt:lpstr>
      <vt:lpstr>PowerPoint Presentation</vt:lpstr>
      <vt:lpstr>PowerPoint Presentation</vt:lpstr>
      <vt:lpstr>The main goals of the experiments 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 and hardware : </vt:lpstr>
      <vt:lpstr>PowerPoint Presentation</vt:lpstr>
      <vt:lpstr> Scheme of CASTOR including the induced shower particles and the produced Cherenkov photons in the silica quartz plates.</vt:lpstr>
      <vt:lpstr>PowerPoint Presentation</vt:lpstr>
      <vt:lpstr>Forward jet measurement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Shere010</dc:creator>
  <cp:lastModifiedBy>Mohammed</cp:lastModifiedBy>
  <cp:revision>21</cp:revision>
  <dcterms:created xsi:type="dcterms:W3CDTF">2019-04-30T17:11:47Z</dcterms:created>
  <dcterms:modified xsi:type="dcterms:W3CDTF">2019-05-01T20:41:24Z</dcterms:modified>
</cp:coreProperties>
</file>