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61" r:id="rId4"/>
    <p:sldId id="262" r:id="rId5"/>
    <p:sldId id="263" r:id="rId6"/>
    <p:sldId id="264" r:id="rId7"/>
    <p:sldId id="265" r:id="rId8"/>
    <p:sldId id="269" r:id="rId9"/>
    <p:sldId id="266" r:id="rId10"/>
    <p:sldId id="267" r:id="rId11"/>
    <p:sldId id="271" r:id="rId12"/>
    <p:sldId id="272" r:id="rId13"/>
    <p:sldId id="273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4" autoAdjust="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1286-2B8C-0A4C-AB97-F7EC0A030A05}" type="datetimeFigureOut">
              <a:rPr lang="en-US" smtClean="0"/>
              <a:t>5/16/19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E37C-EB47-0746-8324-3C80431F6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18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1286-2B8C-0A4C-AB97-F7EC0A030A05}" type="datetimeFigureOut">
              <a:rPr lang="en-US" smtClean="0"/>
              <a:t>5/16/19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E37C-EB47-0746-8324-3C80431F6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1286-2B8C-0A4C-AB97-F7EC0A030A05}" type="datetimeFigureOut">
              <a:rPr lang="en-US" smtClean="0"/>
              <a:t>5/16/19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E37C-EB47-0746-8324-3C80431F6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46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1286-2B8C-0A4C-AB97-F7EC0A030A05}" type="datetimeFigureOut">
              <a:rPr lang="en-US" smtClean="0"/>
              <a:t>5/16/19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E37C-EB47-0746-8324-3C80431F6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3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1286-2B8C-0A4C-AB97-F7EC0A030A05}" type="datetimeFigureOut">
              <a:rPr lang="en-US" smtClean="0"/>
              <a:t>5/16/19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E37C-EB47-0746-8324-3C80431F6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1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1286-2B8C-0A4C-AB97-F7EC0A030A05}" type="datetimeFigureOut">
              <a:rPr lang="en-US" smtClean="0"/>
              <a:t>5/16/19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E37C-EB47-0746-8324-3C80431F6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1286-2B8C-0A4C-AB97-F7EC0A030A05}" type="datetimeFigureOut">
              <a:rPr lang="en-US" smtClean="0"/>
              <a:t>5/16/19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E37C-EB47-0746-8324-3C80431F6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1286-2B8C-0A4C-AB97-F7EC0A030A05}" type="datetimeFigureOut">
              <a:rPr lang="en-US" smtClean="0"/>
              <a:t>5/16/19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E37C-EB47-0746-8324-3C80431F6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83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1286-2B8C-0A4C-AB97-F7EC0A030A05}" type="datetimeFigureOut">
              <a:rPr lang="en-US" smtClean="0"/>
              <a:t>5/16/19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E37C-EB47-0746-8324-3C80431F6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68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1286-2B8C-0A4C-AB97-F7EC0A030A05}" type="datetimeFigureOut">
              <a:rPr lang="en-US" smtClean="0"/>
              <a:t>5/16/19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E37C-EB47-0746-8324-3C80431F6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710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1286-2B8C-0A4C-AB97-F7EC0A030A05}" type="datetimeFigureOut">
              <a:rPr lang="en-US" smtClean="0"/>
              <a:t>5/16/19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2E37C-EB47-0746-8324-3C80431F6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97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A1286-2B8C-0A4C-AB97-F7EC0A030A05}" type="datetimeFigureOut">
              <a:rPr lang="en-US" smtClean="0"/>
              <a:t>5/16/19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2E37C-EB47-0746-8324-3C80431F6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72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i="1" dirty="0" smtClean="0">
              <a:solidFill>
                <a:srgbClr val="000090"/>
              </a:solidFill>
            </a:endParaRPr>
          </a:p>
          <a:p>
            <a:endParaRPr lang="en-US" i="1" dirty="0" smtClean="0">
              <a:solidFill>
                <a:srgbClr val="000090"/>
              </a:solidFill>
            </a:endParaRPr>
          </a:p>
          <a:p>
            <a:endParaRPr lang="en-US" i="1" dirty="0" smtClean="0">
              <a:solidFill>
                <a:srgbClr val="00009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sz="2800" i="1" dirty="0" smtClean="0">
              <a:solidFill>
                <a:srgbClr val="0D0D0D"/>
              </a:solidFill>
            </a:endParaRPr>
          </a:p>
          <a:p>
            <a:endParaRPr lang="en-US" sz="2800" dirty="0"/>
          </a:p>
        </p:txBody>
      </p:sp>
      <p:pic>
        <p:nvPicPr>
          <p:cNvPr id="5" name="Picture 2" descr="C:\Users\Mohamme\Desktop\CERN-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52"/>
            <a:ext cx="1870012" cy="1866900"/>
          </a:xfrm>
          <a:prstGeom prst="rect">
            <a:avLst/>
          </a:prstGeom>
          <a:noFill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6704"/>
            <a:ext cx="1828800" cy="1557998"/>
          </a:xfrm>
          <a:prstGeom prst="rect">
            <a:avLst/>
          </a:prstGeom>
          <a:noFill/>
        </p:spPr>
      </p:pic>
      <p:pic>
        <p:nvPicPr>
          <p:cNvPr id="7" name="Picture 4" descr="C:\Users\Mohamme\Desktop\CMS_logo_col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39738" y="5266152"/>
            <a:ext cx="1604262" cy="16002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53609" y="2836578"/>
            <a:ext cx="84522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0" i="1" dirty="0" smtClean="0">
                <a:solidFill>
                  <a:srgbClr val="000090"/>
                </a:solidFill>
                <a:effectLst/>
              </a:rPr>
              <a:t>“Measurements of very-forward energy with the CASTOR calorimeter of CMS “</a:t>
            </a:r>
            <a:endParaRPr lang="en-US" sz="3600" b="0" i="1" dirty="0">
              <a:solidFill>
                <a:srgbClr val="000090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1136" y="4681826"/>
            <a:ext cx="5663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dirty="0" smtClean="0">
                <a:solidFill>
                  <a:srgbClr val="0D0D0D"/>
                </a:solidFill>
              </a:rPr>
              <a:t>Presented by</a:t>
            </a:r>
          </a:p>
          <a:p>
            <a:pPr algn="ctr"/>
            <a:r>
              <a:rPr lang="en-US" sz="3200" i="1" dirty="0" smtClean="0">
                <a:solidFill>
                  <a:srgbClr val="0D0D0D"/>
                </a:solidFill>
              </a:rPr>
              <a:t>Mahmoud </a:t>
            </a:r>
            <a:r>
              <a:rPr lang="en-US" sz="3200" i="1" dirty="0" err="1" smtClean="0">
                <a:solidFill>
                  <a:srgbClr val="0D0D0D"/>
                </a:solidFill>
              </a:rPr>
              <a:t>Attia</a:t>
            </a:r>
            <a:r>
              <a:rPr lang="en-US" sz="3200" i="1" dirty="0" smtClean="0">
                <a:solidFill>
                  <a:srgbClr val="0D0D0D"/>
                </a:solidFill>
              </a:rPr>
              <a:t> Mahmoud</a:t>
            </a:r>
          </a:p>
          <a:p>
            <a:pPr algn="ctr"/>
            <a:r>
              <a:rPr lang="en-US" sz="3200" i="1" dirty="0" smtClean="0">
                <a:solidFill>
                  <a:srgbClr val="0D0D0D"/>
                </a:solidFill>
              </a:rPr>
              <a:t>Research Assistant at AEA</a:t>
            </a:r>
            <a:endParaRPr lang="en-US" sz="3200" i="1" dirty="0">
              <a:solidFill>
                <a:srgbClr val="0D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967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0"/>
            <a:ext cx="9029773" cy="6858000"/>
          </a:xfrm>
        </p:spPr>
        <p:txBody>
          <a:bodyPr>
            <a:normAutofit/>
          </a:bodyPr>
          <a:lstStyle/>
          <a:p>
            <a:pPr algn="ctr"/>
            <a:r>
              <a:rPr lang="en-US" b="1" i="1" dirty="0">
                <a:solidFill>
                  <a:srgbClr val="660066"/>
                </a:solidFill>
              </a:rPr>
              <a:t>Pileup Removal Algorithms </a:t>
            </a:r>
          </a:p>
          <a:p>
            <a:r>
              <a:rPr lang="en-US" sz="2400" i="1" dirty="0">
                <a:solidFill>
                  <a:srgbClr val="800000"/>
                </a:solidFill>
              </a:rPr>
              <a:t>Primary vertices are separated spatially along the beam axis and ranked by the quadratic sum of the </a:t>
            </a:r>
            <a:r>
              <a:rPr lang="en-US" sz="2400" i="1" dirty="0" err="1">
                <a:solidFill>
                  <a:srgbClr val="800000"/>
                </a:solidFill>
              </a:rPr>
              <a:t>p</a:t>
            </a:r>
            <a:r>
              <a:rPr lang="en-US" sz="2400" i="1" baseline="-25000" dirty="0" err="1">
                <a:solidFill>
                  <a:srgbClr val="800000"/>
                </a:solidFill>
              </a:rPr>
              <a:t>T</a:t>
            </a:r>
            <a:r>
              <a:rPr lang="en-US" sz="2400" i="1" dirty="0">
                <a:solidFill>
                  <a:srgbClr val="800000"/>
                </a:solidFill>
              </a:rPr>
              <a:t> of their tracks </a:t>
            </a:r>
            <a:r>
              <a:rPr lang="en-US" sz="2400" i="1" dirty="0" smtClean="0">
                <a:solidFill>
                  <a:srgbClr val="800000"/>
                </a:solidFill>
              </a:rPr>
              <a:t>. </a:t>
            </a:r>
          </a:p>
          <a:p>
            <a:r>
              <a:rPr lang="en-US" sz="2400" i="1" dirty="0" smtClean="0">
                <a:solidFill>
                  <a:srgbClr val="800000"/>
                </a:solidFill>
              </a:rPr>
              <a:t>The </a:t>
            </a:r>
            <a:r>
              <a:rPr lang="en-US" sz="2400" i="1" dirty="0">
                <a:solidFill>
                  <a:srgbClr val="800000"/>
                </a:solidFill>
              </a:rPr>
              <a:t>primary vertex with the highest 􏰎 p</a:t>
            </a:r>
            <a:r>
              <a:rPr lang="en-US" sz="2400" i="1" baseline="30000" dirty="0">
                <a:solidFill>
                  <a:srgbClr val="800000"/>
                </a:solidFill>
              </a:rPr>
              <a:t>2</a:t>
            </a:r>
            <a:r>
              <a:rPr lang="en-US" sz="2400" i="1" baseline="-25000" dirty="0">
                <a:solidFill>
                  <a:srgbClr val="800000"/>
                </a:solidFill>
              </a:rPr>
              <a:t>T</a:t>
            </a:r>
            <a:r>
              <a:rPr lang="en-US" sz="2400" i="1" dirty="0">
                <a:solidFill>
                  <a:srgbClr val="800000"/>
                </a:solidFill>
              </a:rPr>
              <a:t> is considered to be the hard-scatter vertex, and the others are called pileup vertices</a:t>
            </a:r>
            <a:r>
              <a:rPr lang="en-US" sz="2400" i="1" dirty="0" smtClean="0">
                <a:solidFill>
                  <a:srgbClr val="800000"/>
                </a:solidFill>
              </a:rPr>
              <a:t>.</a:t>
            </a:r>
          </a:p>
          <a:p>
            <a:r>
              <a:rPr lang="en-US" sz="2400" i="1" dirty="0" smtClean="0">
                <a:solidFill>
                  <a:srgbClr val="800000"/>
                </a:solidFill>
              </a:rPr>
              <a:t> </a:t>
            </a:r>
            <a:r>
              <a:rPr lang="en-US" sz="2400" i="1" dirty="0">
                <a:solidFill>
                  <a:srgbClr val="800000"/>
                </a:solidFill>
              </a:rPr>
              <a:t>During the jet clustering process, sometimes unwanted particles originating from pileup vertices are merged into the jet of interest. </a:t>
            </a:r>
            <a:endParaRPr lang="en-US" sz="2400" i="1" dirty="0" smtClean="0">
              <a:solidFill>
                <a:srgbClr val="800000"/>
              </a:solidFill>
            </a:endParaRPr>
          </a:p>
          <a:p>
            <a:r>
              <a:rPr lang="en-US" sz="2400" i="1" dirty="0" smtClean="0">
                <a:solidFill>
                  <a:srgbClr val="800000"/>
                </a:solidFill>
              </a:rPr>
              <a:t>While </a:t>
            </a:r>
            <a:r>
              <a:rPr lang="en-US" sz="2400" i="1" dirty="0">
                <a:solidFill>
                  <a:srgbClr val="800000"/>
                </a:solidFill>
              </a:rPr>
              <a:t>there are many techniques used to remove these pileup particles, two methods of particular interest to this analysis are “pileup charged-hadron subtraction” (CHS) and “pileup per particle identification” (PUPPI).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716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2800" b="1" i="1" dirty="0">
                <a:solidFill>
                  <a:srgbClr val="660066"/>
                </a:solidFill>
              </a:rPr>
              <a:t>Particle Flow CHS (PFCHS</a:t>
            </a:r>
            <a:r>
              <a:rPr lang="en-US" sz="2800" b="1" i="1" dirty="0" smtClean="0">
                <a:solidFill>
                  <a:srgbClr val="660066"/>
                </a:solidFill>
              </a:rPr>
              <a:t>):</a:t>
            </a:r>
          </a:p>
          <a:p>
            <a:pPr algn="just"/>
            <a:r>
              <a:rPr lang="en-US" sz="2800" b="1" i="1" dirty="0" smtClean="0">
                <a:solidFill>
                  <a:srgbClr val="660066"/>
                </a:solidFill>
              </a:rPr>
              <a:t> </a:t>
            </a:r>
            <a:r>
              <a:rPr lang="en-US" sz="2400" i="1" dirty="0">
                <a:solidFill>
                  <a:srgbClr val="800000"/>
                </a:solidFill>
              </a:rPr>
              <a:t>M</a:t>
            </a:r>
            <a:r>
              <a:rPr lang="en-US" sz="2400" i="1" dirty="0" smtClean="0">
                <a:solidFill>
                  <a:srgbClr val="800000"/>
                </a:solidFill>
              </a:rPr>
              <a:t>akes </a:t>
            </a:r>
            <a:r>
              <a:rPr lang="en-US" sz="2400" i="1" dirty="0">
                <a:solidFill>
                  <a:srgbClr val="800000"/>
                </a:solidFill>
              </a:rPr>
              <a:t>use of the fact that some charged hadrons can be linked to tracks that point back to the scattering vertex from which they originate </a:t>
            </a:r>
            <a:r>
              <a:rPr lang="en-US" sz="2400" i="1" dirty="0" smtClean="0">
                <a:solidFill>
                  <a:srgbClr val="800000"/>
                </a:solidFill>
              </a:rPr>
              <a:t>.</a:t>
            </a:r>
          </a:p>
          <a:p>
            <a:pPr algn="just"/>
            <a:r>
              <a:rPr lang="en-US" sz="2400" i="1" dirty="0" smtClean="0">
                <a:solidFill>
                  <a:srgbClr val="800000"/>
                </a:solidFill>
              </a:rPr>
              <a:t> </a:t>
            </a:r>
            <a:r>
              <a:rPr lang="en-US" sz="2400" i="1" dirty="0">
                <a:solidFill>
                  <a:srgbClr val="800000"/>
                </a:solidFill>
              </a:rPr>
              <a:t>If a charged hadron is identified as coming from pileup, it is removed from the list of particles used to form physics objects</a:t>
            </a:r>
            <a:r>
              <a:rPr lang="en-US" sz="2400" i="1" dirty="0" smtClean="0">
                <a:solidFill>
                  <a:srgbClr val="800000"/>
                </a:solidFill>
              </a:rPr>
              <a:t>.</a:t>
            </a:r>
          </a:p>
          <a:p>
            <a:pPr algn="just"/>
            <a:r>
              <a:rPr lang="en-US" sz="2400" i="1" dirty="0" smtClean="0">
                <a:solidFill>
                  <a:srgbClr val="800000"/>
                </a:solidFill>
              </a:rPr>
              <a:t> </a:t>
            </a:r>
            <a:r>
              <a:rPr lang="en-US" sz="2400" i="1" dirty="0">
                <a:solidFill>
                  <a:srgbClr val="800000"/>
                </a:solidFill>
              </a:rPr>
              <a:t>This technique, however, does not work for photons, neutral hadrons, and </a:t>
            </a:r>
            <a:r>
              <a:rPr lang="en-US" sz="2400" i="1" dirty="0" err="1">
                <a:solidFill>
                  <a:srgbClr val="800000"/>
                </a:solidFill>
              </a:rPr>
              <a:t>reco</a:t>
            </a:r>
            <a:r>
              <a:rPr lang="en-US" sz="2400" i="1" dirty="0">
                <a:solidFill>
                  <a:srgbClr val="800000"/>
                </a:solidFill>
              </a:rPr>
              <a:t> particles outside of the tracker acceptance. </a:t>
            </a:r>
            <a:endParaRPr lang="en-US" sz="2400" i="1" dirty="0" smtClean="0">
              <a:solidFill>
                <a:srgbClr val="800000"/>
              </a:solidFill>
            </a:endParaRPr>
          </a:p>
          <a:p>
            <a:pPr algn="just"/>
            <a:r>
              <a:rPr lang="en-US" sz="2400" i="1" dirty="0" smtClean="0">
                <a:solidFill>
                  <a:srgbClr val="800000"/>
                </a:solidFill>
              </a:rPr>
              <a:t>Fortunately</a:t>
            </a:r>
            <a:r>
              <a:rPr lang="en-US" sz="2400" i="1" dirty="0">
                <a:solidFill>
                  <a:srgbClr val="800000"/>
                </a:solidFill>
              </a:rPr>
              <a:t>, there is a relatively uniform </a:t>
            </a:r>
            <a:r>
              <a:rPr lang="en-US" sz="2400" i="1" dirty="0" err="1">
                <a:solidFill>
                  <a:srgbClr val="800000"/>
                </a:solidFill>
              </a:rPr>
              <a:t>p</a:t>
            </a:r>
            <a:r>
              <a:rPr lang="en-US" sz="2400" i="1" baseline="-25000" dirty="0" err="1">
                <a:solidFill>
                  <a:srgbClr val="800000"/>
                </a:solidFill>
              </a:rPr>
              <a:t>T</a:t>
            </a:r>
            <a:r>
              <a:rPr lang="en-US" sz="2400" i="1" dirty="0">
                <a:solidFill>
                  <a:srgbClr val="800000"/>
                </a:solidFill>
              </a:rPr>
              <a:t> density of pileup interactions in the (</a:t>
            </a:r>
            <a:r>
              <a:rPr lang="en-US" sz="2400" i="1" dirty="0" err="1">
                <a:solidFill>
                  <a:srgbClr val="800000"/>
                </a:solidFill>
              </a:rPr>
              <a:t>η,φ</a:t>
            </a:r>
            <a:r>
              <a:rPr lang="en-US" sz="2400" i="1" dirty="0">
                <a:solidFill>
                  <a:srgbClr val="800000"/>
                </a:solidFill>
              </a:rPr>
              <a:t>) plane. Therefore, in addition to PFCHS, the average </a:t>
            </a:r>
            <a:r>
              <a:rPr lang="en-US" sz="2400" i="1" dirty="0" err="1">
                <a:solidFill>
                  <a:srgbClr val="800000"/>
                </a:solidFill>
              </a:rPr>
              <a:t>p</a:t>
            </a:r>
            <a:r>
              <a:rPr lang="en-US" sz="2400" i="1" baseline="-25000" dirty="0" err="1">
                <a:solidFill>
                  <a:srgbClr val="800000"/>
                </a:solidFill>
              </a:rPr>
              <a:t>T</a:t>
            </a:r>
            <a:r>
              <a:rPr lang="en-US" sz="2400" i="1" dirty="0">
                <a:solidFill>
                  <a:srgbClr val="800000"/>
                </a:solidFill>
              </a:rPr>
              <a:t> contribution from pileup can be subtracted from CMS physics events.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1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b="1" i="1" dirty="0">
                <a:solidFill>
                  <a:srgbClr val="660066"/>
                </a:solidFill>
              </a:rPr>
              <a:t>pileup per particle </a:t>
            </a:r>
            <a:r>
              <a:rPr lang="en-US" b="1" i="1" dirty="0" smtClean="0">
                <a:solidFill>
                  <a:srgbClr val="660066"/>
                </a:solidFill>
              </a:rPr>
              <a:t>identification </a:t>
            </a:r>
            <a:r>
              <a:rPr lang="en-US" b="1" i="1" dirty="0">
                <a:solidFill>
                  <a:srgbClr val="660066"/>
                </a:solidFill>
              </a:rPr>
              <a:t>(PUPPI</a:t>
            </a:r>
            <a:r>
              <a:rPr lang="en-US" b="1" i="1" dirty="0" smtClean="0">
                <a:solidFill>
                  <a:srgbClr val="660066"/>
                </a:solidFill>
              </a:rPr>
              <a:t>): </a:t>
            </a:r>
          </a:p>
          <a:p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which is used as an extension of PFCHS in CMS, aims to remove all pileup particles from jets. First, the variable α is computed for each particle </a:t>
            </a:r>
            <a:r>
              <a:rPr lang="en-US" sz="2400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an event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b="1" i="1" dirty="0" smtClean="0">
              <a:solidFill>
                <a:srgbClr val="660066"/>
              </a:solidFill>
            </a:endParaRPr>
          </a:p>
          <a:p>
            <a:endParaRPr lang="en-US" b="1" i="1" dirty="0">
              <a:solidFill>
                <a:srgbClr val="660066"/>
              </a:solidFill>
            </a:endParaRPr>
          </a:p>
          <a:p>
            <a:r>
              <a:rPr lang="en-US" sz="2400" i="1" dirty="0"/>
              <a:t>where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T</a:t>
            </a:r>
            <a:r>
              <a:rPr lang="en-US" sz="2400" i="1" dirty="0" err="1"/>
              <a:t>,j</a:t>
            </a:r>
            <a:r>
              <a:rPr lang="en-US" sz="2400" i="1" dirty="0"/>
              <a:t> is the transverse momentum of particle j and ∆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ij</a:t>
            </a:r>
            <a:r>
              <a:rPr lang="en-US" sz="2400" i="1" dirty="0"/>
              <a:t> is the distance between </a:t>
            </a:r>
            <a:r>
              <a:rPr lang="en-US" sz="2400" i="1" dirty="0" smtClean="0"/>
              <a:t>particles </a:t>
            </a:r>
            <a:r>
              <a:rPr lang="en-US" sz="2400" i="1" dirty="0" err="1"/>
              <a:t>i</a:t>
            </a:r>
            <a:r>
              <a:rPr lang="en-US" sz="2400" i="1" dirty="0"/>
              <a:t> and j in (</a:t>
            </a:r>
            <a:r>
              <a:rPr lang="en-US" sz="2400" i="1" dirty="0" err="1"/>
              <a:t>η,φ</a:t>
            </a:r>
            <a:r>
              <a:rPr lang="en-US" sz="2400" i="1" dirty="0"/>
              <a:t>) </a:t>
            </a:r>
            <a:r>
              <a:rPr lang="en-US" sz="2400" i="1" dirty="0" smtClean="0"/>
              <a:t>.</a:t>
            </a:r>
          </a:p>
          <a:p>
            <a:r>
              <a:rPr lang="en-US" sz="2400" i="1" dirty="0" smtClean="0"/>
              <a:t> </a:t>
            </a:r>
            <a:r>
              <a:rPr lang="en-US" sz="2400" i="1" dirty="0"/>
              <a:t>R</a:t>
            </a:r>
            <a:r>
              <a:rPr lang="en-US" sz="2400" i="1" baseline="-25000" dirty="0"/>
              <a:t>0</a:t>
            </a:r>
            <a:r>
              <a:rPr lang="en-US" sz="2400" i="1" dirty="0"/>
              <a:t> and </a:t>
            </a:r>
            <a:r>
              <a:rPr lang="en-US" sz="2400" i="1" dirty="0" err="1"/>
              <a:t>R</a:t>
            </a:r>
            <a:r>
              <a:rPr lang="en-US" sz="2400" i="1" baseline="-25000" dirty="0" err="1"/>
              <a:t>min</a:t>
            </a:r>
            <a:r>
              <a:rPr lang="en-US" sz="2400" i="1" dirty="0"/>
              <a:t> define the outer and inner boundaries of a cone, centered on particle </a:t>
            </a:r>
            <a:r>
              <a:rPr lang="en-US" sz="2400" i="1" dirty="0" err="1"/>
              <a:t>i</a:t>
            </a:r>
            <a:r>
              <a:rPr lang="en-US" sz="2400" i="1" dirty="0"/>
              <a:t>, within which other particles are included in the sum. </a:t>
            </a:r>
            <a:endParaRPr lang="en-US" sz="2400" i="1" dirty="0" smtClean="0"/>
          </a:p>
          <a:p>
            <a:r>
              <a:rPr lang="en-US" sz="2400" i="1" dirty="0"/>
              <a:t>Once α</a:t>
            </a:r>
            <a:r>
              <a:rPr lang="en-US" sz="2400" i="1" baseline="-25000" dirty="0" err="1"/>
              <a:t>i</a:t>
            </a:r>
            <a:r>
              <a:rPr lang="en-US" sz="2400" i="1" dirty="0"/>
              <a:t> has been calculated, each particle is assigned a weight by comparing its α </a:t>
            </a:r>
            <a:r>
              <a:rPr lang="en-US" sz="2400" i="1" dirty="0" smtClean="0"/>
              <a:t>value to </a:t>
            </a:r>
            <a:r>
              <a:rPr lang="en-US" sz="2400" i="1" dirty="0"/>
              <a:t>the median of the charged pileup α distribution</a:t>
            </a:r>
            <a:r>
              <a:rPr lang="en-US" sz="2400" i="1" dirty="0" smtClean="0"/>
              <a:t>.</a:t>
            </a:r>
          </a:p>
          <a:p>
            <a:r>
              <a:rPr lang="en-US" sz="2400" i="1" dirty="0" smtClean="0"/>
              <a:t> </a:t>
            </a:r>
            <a:r>
              <a:rPr lang="en-US" sz="2400" i="1" dirty="0"/>
              <a:t>This weight indicates how likely a particle is to come from pileup and ranges in value from zero (most pileup-like) to one (most hard- scatter-like). </a:t>
            </a:r>
          </a:p>
          <a:p>
            <a:endParaRPr lang="en-US" sz="2400" i="1" dirty="0"/>
          </a:p>
          <a:p>
            <a:endParaRPr lang="en-US" sz="2400" i="1" dirty="0"/>
          </a:p>
          <a:p>
            <a:endParaRPr lang="en-US" b="1" i="1" dirty="0" smtClean="0">
              <a:solidFill>
                <a:srgbClr val="660066"/>
              </a:solidFill>
            </a:endParaRPr>
          </a:p>
          <a:p>
            <a:pPr marL="0" indent="0">
              <a:buNone/>
            </a:pPr>
            <a:endParaRPr lang="en-US" b="1" i="1" dirty="0" smtClean="0">
              <a:solidFill>
                <a:srgbClr val="660066"/>
              </a:solidFill>
            </a:endParaRPr>
          </a:p>
          <a:p>
            <a:endParaRPr lang="en-US" b="1" i="1" dirty="0">
              <a:solidFill>
                <a:srgbClr val="660066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qqqqqqqq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454" y="1665098"/>
            <a:ext cx="4795577" cy="1030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474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2400" i="1" dirty="0"/>
              <a:t>The weights are used to rescale the particles’ four-momenta, (E ,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x</a:t>
            </a:r>
            <a:r>
              <a:rPr lang="en-US" sz="2400" i="1" dirty="0"/>
              <a:t> ,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y</a:t>
            </a:r>
            <a:r>
              <a:rPr lang="en-US" sz="2400" i="1" dirty="0"/>
              <a:t> ,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z</a:t>
            </a:r>
            <a:r>
              <a:rPr lang="en-US" sz="2400" i="1" dirty="0"/>
              <a:t> ). Then, particles with very small rescaled </a:t>
            </a:r>
            <a:r>
              <a:rPr lang="en-US" sz="2400" i="1" dirty="0" err="1"/>
              <a:t>p</a:t>
            </a:r>
            <a:r>
              <a:rPr lang="en-US" sz="2400" i="1" baseline="-25000" dirty="0" err="1"/>
              <a:t>T</a:t>
            </a:r>
            <a:r>
              <a:rPr lang="en-US" sz="2400" i="1" dirty="0"/>
              <a:t> and/or very small weights are discarded</a:t>
            </a:r>
            <a:r>
              <a:rPr lang="en-US" sz="2400" i="1" dirty="0" smtClean="0"/>
              <a:t>.</a:t>
            </a:r>
          </a:p>
          <a:p>
            <a:r>
              <a:rPr lang="en-US" sz="2400" i="1" dirty="0" smtClean="0"/>
              <a:t> </a:t>
            </a:r>
            <a:r>
              <a:rPr lang="en-US" sz="2400" i="1" dirty="0"/>
              <a:t>These PUPPI particles can then be used as the input to e.g. a jet clustering algorithm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7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ohamme\Desktop\thank-you-graphics-8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119471" y="2122070"/>
            <a:ext cx="6061457" cy="32992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57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5D32A880-F6A2-452E-9DF5-BD659555B63E}"/>
              </a:ext>
            </a:extLst>
          </p:cNvPr>
          <p:cNvSpPr txBox="1">
            <a:spLocks/>
          </p:cNvSpPr>
          <p:nvPr/>
        </p:nvSpPr>
        <p:spPr>
          <a:xfrm>
            <a:off x="571500" y="274638"/>
            <a:ext cx="8001000" cy="71927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smtClean="0">
                <a:solidFill>
                  <a:srgbClr val="C00000"/>
                </a:solidFill>
              </a:rPr>
              <a:t>Outlines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C637FEF7-4439-4F74-B847-F6E2E248899F}"/>
              </a:ext>
            </a:extLst>
          </p:cNvPr>
          <p:cNvSpPr txBox="1">
            <a:spLocks/>
          </p:cNvSpPr>
          <p:nvPr/>
        </p:nvSpPr>
        <p:spPr>
          <a:xfrm>
            <a:off x="571500" y="1466467"/>
            <a:ext cx="8152463" cy="4710496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AutoNum type="arabicPeriod"/>
            </a:pPr>
            <a:r>
              <a:rPr lang="en-US" sz="2800" i="1" dirty="0" smtClean="0">
                <a:solidFill>
                  <a:srgbClr val="660066"/>
                </a:solidFill>
                <a:effectLst/>
              </a:rPr>
              <a:t>Jets</a:t>
            </a:r>
          </a:p>
          <a:p>
            <a:pPr marL="457200" indent="-457200" algn="l">
              <a:buFont typeface="Arial"/>
              <a:buAutoNum type="arabicPeriod"/>
            </a:pPr>
            <a:r>
              <a:rPr lang="en-US" sz="2800" i="1" dirty="0" smtClean="0">
                <a:solidFill>
                  <a:srgbClr val="660066"/>
                </a:solidFill>
                <a:effectLst/>
              </a:rPr>
              <a:t>Algorithm Requirements</a:t>
            </a:r>
          </a:p>
          <a:p>
            <a:pPr marL="457200" indent="-457200" algn="l">
              <a:buFont typeface="Arial"/>
              <a:buAutoNum type="arabicPeriod"/>
            </a:pPr>
            <a:r>
              <a:rPr lang="en-US" sz="2800" i="1" dirty="0" smtClean="0">
                <a:solidFill>
                  <a:srgbClr val="660066"/>
                </a:solidFill>
                <a:effectLst/>
              </a:rPr>
              <a:t>Cone Algorithms </a:t>
            </a:r>
            <a:endParaRPr lang="en-US" sz="2800" i="1" dirty="0" smtClean="0">
              <a:solidFill>
                <a:srgbClr val="660066"/>
              </a:solidFill>
            </a:endParaRPr>
          </a:p>
          <a:p>
            <a:pPr marL="457200" indent="-457200" algn="l">
              <a:buFont typeface="Arial"/>
              <a:buAutoNum type="arabicPeriod"/>
            </a:pPr>
            <a:r>
              <a:rPr lang="en-US" sz="2800" i="1" dirty="0" smtClean="0">
                <a:solidFill>
                  <a:srgbClr val="660066"/>
                </a:solidFill>
                <a:effectLst/>
              </a:rPr>
              <a:t>Sequential Recombination Algorithms </a:t>
            </a:r>
            <a:endParaRPr lang="en-US" sz="2800" i="1" dirty="0" smtClean="0">
              <a:solidFill>
                <a:srgbClr val="660066"/>
              </a:solidFill>
            </a:endParaRPr>
          </a:p>
          <a:p>
            <a:pPr marL="457200" indent="-457200" algn="l">
              <a:buFont typeface="Arial"/>
              <a:buAutoNum type="arabicPeriod"/>
            </a:pPr>
            <a:r>
              <a:rPr lang="en-US" sz="2800" i="1" dirty="0" smtClean="0">
                <a:solidFill>
                  <a:srgbClr val="660066"/>
                </a:solidFill>
                <a:effectLst/>
              </a:rPr>
              <a:t> </a:t>
            </a:r>
            <a:r>
              <a:rPr lang="en-US" sz="2800" i="1" dirty="0">
                <a:solidFill>
                  <a:srgbClr val="660066"/>
                </a:solidFill>
              </a:rPr>
              <a:t>Jet Types </a:t>
            </a:r>
            <a:endParaRPr lang="en-US" sz="2800" i="1" dirty="0" smtClean="0">
              <a:solidFill>
                <a:srgbClr val="660066"/>
              </a:solidFill>
              <a:effectLst/>
            </a:endParaRPr>
          </a:p>
          <a:p>
            <a:pPr marL="457200" indent="-457200" algn="l">
              <a:buFont typeface="Arial"/>
              <a:buAutoNum type="arabicPeriod"/>
            </a:pPr>
            <a:r>
              <a:rPr lang="en-US" sz="2800" i="1" dirty="0" smtClean="0">
                <a:solidFill>
                  <a:srgbClr val="660066"/>
                </a:solidFill>
              </a:rPr>
              <a:t>Pile</a:t>
            </a:r>
            <a:r>
              <a:rPr lang="en-US" sz="2800" i="1" dirty="0">
                <a:solidFill>
                  <a:srgbClr val="660066"/>
                </a:solidFill>
              </a:rPr>
              <a:t>-up </a:t>
            </a:r>
            <a:r>
              <a:rPr lang="en-US" sz="2800" i="1" dirty="0" smtClean="0">
                <a:solidFill>
                  <a:srgbClr val="660066"/>
                </a:solidFill>
              </a:rPr>
              <a:t>interactions</a:t>
            </a:r>
          </a:p>
          <a:p>
            <a:pPr marL="457200" indent="-457200" algn="l">
              <a:buFont typeface="Arial"/>
              <a:buAutoNum type="arabicPeriod"/>
            </a:pPr>
            <a:r>
              <a:rPr lang="en-US" sz="2800" i="1" dirty="0" smtClean="0">
                <a:solidFill>
                  <a:srgbClr val="660066"/>
                </a:solidFill>
              </a:rPr>
              <a:t>Pileup </a:t>
            </a:r>
            <a:r>
              <a:rPr lang="en-US" sz="2800" i="1" dirty="0">
                <a:solidFill>
                  <a:srgbClr val="660066"/>
                </a:solidFill>
              </a:rPr>
              <a:t>Removal Algorithms </a:t>
            </a:r>
          </a:p>
          <a:p>
            <a:pPr algn="l"/>
            <a:endParaRPr lang="fr-FR" sz="2400" i="1" dirty="0" smtClean="0">
              <a:solidFill>
                <a:srgbClr val="0000FF"/>
              </a:solidFill>
            </a:endParaRPr>
          </a:p>
          <a:p>
            <a:pPr algn="l"/>
            <a:endParaRPr lang="en-US" sz="2400" i="1" dirty="0" smtClean="0">
              <a:solidFill>
                <a:srgbClr val="660066"/>
              </a:solidFill>
            </a:endParaRPr>
          </a:p>
          <a:p>
            <a:pPr algn="l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696659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6159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4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4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91367"/>
            <a:ext cx="8947436" cy="6366633"/>
          </a:xfrm>
        </p:spPr>
        <p:txBody>
          <a:bodyPr/>
          <a:lstStyle/>
          <a:p>
            <a:pPr algn="just"/>
            <a:endParaRPr lang="en-US" sz="2800" i="1" dirty="0" smtClean="0">
              <a:solidFill>
                <a:srgbClr val="000090"/>
              </a:solidFill>
              <a:effectLst/>
            </a:endParaRPr>
          </a:p>
          <a:p>
            <a:pPr marL="0" indent="0" algn="just">
              <a:buNone/>
            </a:pPr>
            <a:endParaRPr lang="en-US" sz="2800" i="1" dirty="0" smtClean="0">
              <a:solidFill>
                <a:srgbClr val="000090"/>
              </a:solidFill>
            </a:endParaRPr>
          </a:p>
          <a:p>
            <a:pPr algn="just"/>
            <a:r>
              <a:rPr lang="en-US" sz="2800" i="1" dirty="0" smtClean="0">
                <a:solidFill>
                  <a:srgbClr val="000090"/>
                </a:solidFill>
                <a:effectLst/>
              </a:rPr>
              <a:t> jet: </a:t>
            </a:r>
            <a:r>
              <a:rPr lang="en-US" sz="2400" i="1" dirty="0" smtClean="0">
                <a:solidFill>
                  <a:srgbClr val="660066"/>
                </a:solidFill>
              </a:rPr>
              <a:t>I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s a highly collimated bunch of particles, which in many cases can even be </a:t>
            </a:r>
            <a:r>
              <a:rPr lang="en-US" sz="2400" i="1" dirty="0" err="1" smtClean="0">
                <a:solidFill>
                  <a:srgbClr val="660066"/>
                </a:solidFill>
                <a:effectLst/>
              </a:rPr>
              <a:t>identifi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􏱝</a:t>
            </a:r>
            <a:r>
              <a:rPr lang="en-US" sz="2400" i="1" dirty="0" err="1" smtClean="0">
                <a:solidFill>
                  <a:srgbClr val="660066"/>
                </a:solidFill>
                <a:effectLst/>
              </a:rPr>
              <a:t>ed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 in a visual inspection of the event. </a:t>
            </a:r>
          </a:p>
          <a:p>
            <a:pPr algn="just"/>
            <a:r>
              <a:rPr lang="en-US" sz="2800" i="1" dirty="0" smtClean="0">
                <a:solidFill>
                  <a:srgbClr val="000090"/>
                </a:solidFill>
                <a:effectLst/>
              </a:rPr>
              <a:t>Jet algorithms: </a:t>
            </a:r>
            <a:r>
              <a:rPr lang="en-US" sz="2400" i="1" dirty="0">
                <a:solidFill>
                  <a:srgbClr val="660066"/>
                </a:solidFill>
              </a:rPr>
              <a:t>A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re tools to combine the large number of particles coming from </a:t>
            </a:r>
            <a:r>
              <a:rPr lang="en-US" sz="2400" i="1" dirty="0" err="1" smtClean="0">
                <a:solidFill>
                  <a:srgbClr val="660066"/>
                </a:solidFill>
                <a:effectLst/>
              </a:rPr>
              <a:t>hadronic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 fi􏱝</a:t>
            </a:r>
            <a:r>
              <a:rPr lang="en-US" sz="2400" i="1" dirty="0" err="1" smtClean="0">
                <a:solidFill>
                  <a:srgbClr val="660066"/>
                </a:solidFill>
                <a:effectLst/>
              </a:rPr>
              <a:t>nal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 states into a smaller number of jets, making the analysis of the data easier. </a:t>
            </a:r>
          </a:p>
          <a:p>
            <a:pPr algn="just"/>
            <a:r>
              <a:rPr lang="en-US" sz="2800" i="1" dirty="0" smtClean="0">
                <a:solidFill>
                  <a:srgbClr val="000090"/>
                </a:solidFill>
              </a:rPr>
              <a:t>Recombination scheme</a:t>
            </a:r>
            <a:r>
              <a:rPr lang="en-US" sz="2400" i="1" dirty="0" smtClean="0">
                <a:solidFill>
                  <a:srgbClr val="000090"/>
                </a:solidFill>
              </a:rPr>
              <a:t>: </a:t>
            </a:r>
            <a:r>
              <a:rPr lang="en-US" sz="2400" i="1" dirty="0">
                <a:solidFill>
                  <a:srgbClr val="660066"/>
                </a:solidFill>
              </a:rPr>
              <a:t>explains what momentum should be assigned to the combination of two particles </a:t>
            </a:r>
            <a:r>
              <a:rPr lang="en-US" sz="2400" i="1" dirty="0" smtClean="0">
                <a:solidFill>
                  <a:srgbClr val="660066"/>
                </a:solidFill>
              </a:rPr>
              <a:t>.</a:t>
            </a:r>
          </a:p>
          <a:p>
            <a:pPr algn="just"/>
            <a:r>
              <a:rPr lang="en-US" sz="2800" i="1" dirty="0">
                <a:solidFill>
                  <a:srgbClr val="000090"/>
                </a:solidFill>
              </a:rPr>
              <a:t>Infrared and collinear (IRC) </a:t>
            </a:r>
            <a:r>
              <a:rPr lang="en-US" sz="2800" i="1" dirty="0" smtClean="0">
                <a:solidFill>
                  <a:srgbClr val="000090"/>
                </a:solidFill>
              </a:rPr>
              <a:t>safety: </a:t>
            </a:r>
            <a:r>
              <a:rPr lang="en-US" sz="2400" i="1" dirty="0">
                <a:solidFill>
                  <a:srgbClr val="660066"/>
                </a:solidFill>
              </a:rPr>
              <a:t>is the property that if one modifies an event by a collinear splitting or the addition of a soft emission, the set of hard jets that are found in the event should remain unchanged </a:t>
            </a:r>
            <a:r>
              <a:rPr lang="en-US" sz="2400" i="1" dirty="0" smtClean="0">
                <a:solidFill>
                  <a:srgbClr val="660066"/>
                </a:solidFill>
              </a:rPr>
              <a:t>.</a:t>
            </a:r>
            <a:endParaRPr lang="en-US" sz="2400" i="1" dirty="0">
              <a:solidFill>
                <a:srgbClr val="660066"/>
              </a:solidFill>
            </a:endParaRPr>
          </a:p>
          <a:p>
            <a:pPr algn="just"/>
            <a:endParaRPr lang="en-US" sz="2400" i="1" dirty="0" smtClean="0">
              <a:solidFill>
                <a:srgbClr val="660066"/>
              </a:solidFill>
            </a:endParaRPr>
          </a:p>
          <a:p>
            <a:pPr algn="just"/>
            <a:endParaRPr lang="en-US" sz="2400" i="1" dirty="0">
              <a:solidFill>
                <a:srgbClr val="660066"/>
              </a:solidFill>
            </a:endParaRPr>
          </a:p>
          <a:p>
            <a:pPr marL="0" indent="0" algn="just">
              <a:buNone/>
            </a:pPr>
            <a:endParaRPr lang="en-US" sz="2400" i="1" dirty="0" smtClean="0">
              <a:solidFill>
                <a:srgbClr val="660066"/>
              </a:solidFill>
            </a:endParaRPr>
          </a:p>
          <a:p>
            <a:endParaRPr lang="en-US" sz="2400" i="1" dirty="0" smtClean="0">
              <a:solidFill>
                <a:srgbClr val="660066"/>
              </a:solidFill>
              <a:effectLst/>
            </a:endParaRPr>
          </a:p>
          <a:p>
            <a:endParaRPr lang="en-US" sz="2400" i="1" dirty="0" smtClean="0">
              <a:solidFill>
                <a:srgbClr val="660066"/>
              </a:solidFill>
            </a:endParaRP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0"/>
            <a:ext cx="8001000" cy="11650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i="1" dirty="0" smtClean="0">
                <a:solidFill>
                  <a:srgbClr val="C00000"/>
                </a:solidFill>
              </a:rPr>
              <a:t> </a:t>
            </a:r>
            <a:r>
              <a:rPr lang="en-US" sz="4000" b="1" i="1" dirty="0" smtClean="0">
                <a:solidFill>
                  <a:srgbClr val="C00000"/>
                </a:solidFill>
              </a:rPr>
              <a:t>jet  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828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i="1" dirty="0" smtClean="0">
                <a:solidFill>
                  <a:srgbClr val="000090"/>
                </a:solidFill>
                <a:effectLst/>
              </a:rPr>
              <a:t>A jet algorithm should satisfy the following requirements : </a:t>
            </a:r>
            <a:endParaRPr lang="en-US" sz="2800" i="1" dirty="0" smtClean="0">
              <a:solidFill>
                <a:srgbClr val="000090"/>
              </a:solidFill>
            </a:endParaRPr>
          </a:p>
          <a:p>
            <a:pPr algn="just">
              <a:buFont typeface="Wingdings" charset="2"/>
              <a:buChar char="Ø"/>
            </a:pPr>
            <a:r>
              <a:rPr lang="en-US" sz="2800" i="1" dirty="0" smtClean="0">
                <a:effectLst/>
              </a:rPr>
              <a:t> Infrared and collinear safety: the result should not change if the original particle radiates a soft particle or if it splits into two collinear particles. </a:t>
            </a:r>
          </a:p>
          <a:p>
            <a:pPr algn="just">
              <a:buFont typeface="Wingdings" charset="2"/>
              <a:buChar char="Ø"/>
            </a:pPr>
            <a:r>
              <a:rPr lang="en-US" sz="2800" i="1" dirty="0" smtClean="0">
                <a:effectLst/>
              </a:rPr>
              <a:t> Correspondence between the direction and energy of the original </a:t>
            </a:r>
            <a:r>
              <a:rPr lang="en-US" sz="2800" i="1" dirty="0" err="1" smtClean="0">
                <a:effectLst/>
              </a:rPr>
              <a:t>parton</a:t>
            </a:r>
            <a:r>
              <a:rPr lang="en-US" sz="2800" i="1" dirty="0" smtClean="0">
                <a:effectLst/>
              </a:rPr>
              <a:t> and the fi􏱝</a:t>
            </a:r>
            <a:r>
              <a:rPr lang="en-US" sz="2800" i="1" dirty="0" err="1" smtClean="0">
                <a:effectLst/>
              </a:rPr>
              <a:t>nal</a:t>
            </a:r>
            <a:r>
              <a:rPr lang="en-US" sz="2800" i="1" dirty="0" smtClean="0">
                <a:effectLst/>
              </a:rPr>
              <a:t> jet. </a:t>
            </a:r>
          </a:p>
          <a:p>
            <a:pPr algn="just">
              <a:buFont typeface="Wingdings" charset="2"/>
              <a:buChar char="Ø"/>
            </a:pPr>
            <a:r>
              <a:rPr lang="en-US" sz="2800" i="1" dirty="0" smtClean="0">
                <a:effectLst/>
              </a:rPr>
              <a:t> Small </a:t>
            </a:r>
            <a:r>
              <a:rPr lang="en-US" sz="2800" i="1" dirty="0" err="1" smtClean="0">
                <a:effectLst/>
              </a:rPr>
              <a:t>hadronization</a:t>
            </a:r>
            <a:r>
              <a:rPr lang="en-US" sz="2800" i="1" dirty="0" smtClean="0">
                <a:effectLst/>
              </a:rPr>
              <a:t> corrections and experimental uncertainties. </a:t>
            </a:r>
          </a:p>
          <a:p>
            <a:pPr algn="just">
              <a:buFont typeface="Wingdings" charset="2"/>
              <a:buChar char="Ø"/>
            </a:pPr>
            <a:r>
              <a:rPr lang="en-US" sz="2800" i="1" dirty="0" smtClean="0">
                <a:effectLst/>
              </a:rPr>
              <a:t>  Suppression of beam remnants contribution. </a:t>
            </a:r>
          </a:p>
          <a:p>
            <a:pPr algn="just">
              <a:buFont typeface="Wingdings" charset="2"/>
              <a:buChar char="Ø"/>
            </a:pPr>
            <a:r>
              <a:rPr lang="en-US" sz="2800" i="1" dirty="0" smtClean="0">
                <a:effectLst/>
              </a:rPr>
              <a:t> Small experimental uncertainties. </a:t>
            </a:r>
          </a:p>
          <a:p>
            <a:pPr algn="just">
              <a:buFont typeface="Wingdings" charset="2"/>
              <a:buChar char="Ø"/>
            </a:pPr>
            <a:r>
              <a:rPr lang="en-US" sz="2800" i="1" dirty="0" smtClean="0">
                <a:effectLst/>
              </a:rPr>
              <a:t> Simple to use both in experimental and theoretical analyses without any further </a:t>
            </a:r>
            <a:r>
              <a:rPr lang="en-US" sz="2800" i="1" dirty="0" err="1" smtClean="0">
                <a:effectLst/>
              </a:rPr>
              <a:t>modifi</a:t>
            </a:r>
            <a:r>
              <a:rPr lang="en-US" sz="2800" i="1" dirty="0" smtClean="0">
                <a:effectLst/>
              </a:rPr>
              <a:t>􏱝</a:t>
            </a:r>
            <a:r>
              <a:rPr lang="en-US" sz="2800" i="1" dirty="0" err="1" smtClean="0">
                <a:effectLst/>
              </a:rPr>
              <a:t>cations</a:t>
            </a:r>
            <a:r>
              <a:rPr lang="en-US" sz="2800" i="1" dirty="0" smtClean="0">
                <a:effectLst/>
              </a:rPr>
              <a:t> . 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313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>
                <a:solidFill>
                  <a:srgbClr val="660066"/>
                </a:solidFill>
                <a:effectLst/>
              </a:rPr>
              <a:t/>
            </a:r>
            <a:br>
              <a:rPr lang="en-US" sz="3200" i="1" dirty="0" smtClean="0">
                <a:solidFill>
                  <a:srgbClr val="660066"/>
                </a:solidFill>
                <a:effectLst/>
              </a:rPr>
            </a:br>
            <a:r>
              <a:rPr lang="en-US" sz="3200" i="1" dirty="0">
                <a:solidFill>
                  <a:srgbClr val="660066"/>
                </a:solidFill>
              </a:rPr>
              <a:t/>
            </a:r>
            <a:br>
              <a:rPr lang="en-US" sz="3200" i="1" dirty="0">
                <a:solidFill>
                  <a:srgbClr val="660066"/>
                </a:solidFill>
              </a:rPr>
            </a:br>
            <a:r>
              <a:rPr lang="en-US" sz="3200" i="1" dirty="0" smtClean="0">
                <a:solidFill>
                  <a:srgbClr val="660066"/>
                </a:solidFill>
                <a:effectLst/>
              </a:rPr>
              <a:t>Algorithm Requirements</a:t>
            </a:r>
            <a:br>
              <a:rPr lang="en-US" sz="3200" i="1" dirty="0" smtClean="0">
                <a:solidFill>
                  <a:srgbClr val="660066"/>
                </a:solidFill>
                <a:effectLst/>
              </a:rPr>
            </a:br>
            <a:r>
              <a:rPr lang="en-US" sz="3200" i="1" dirty="0" smtClean="0">
                <a:solidFill>
                  <a:srgbClr val="660066"/>
                </a:solidFill>
              </a:rPr>
              <a:t/>
            </a:r>
            <a:br>
              <a:rPr lang="en-US" sz="3200" i="1" dirty="0" smtClean="0">
                <a:solidFill>
                  <a:srgbClr val="660066"/>
                </a:solidFill>
              </a:rPr>
            </a:br>
            <a:r>
              <a:rPr lang="en-US" sz="3200" b="1" i="1" dirty="0" smtClean="0">
                <a:solidFill>
                  <a:srgbClr val="660066"/>
                </a:solidFill>
              </a:rPr>
              <a:t>   </a:t>
            </a:r>
            <a:endParaRPr lang="en-US" sz="3200" b="1" i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522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236"/>
            <a:ext cx="9144000" cy="6827763"/>
          </a:xfrm>
        </p:spPr>
        <p:txBody>
          <a:bodyPr>
            <a:normAutofit/>
          </a:bodyPr>
          <a:lstStyle/>
          <a:p>
            <a:r>
              <a:rPr lang="en-US" sz="2400" i="1" dirty="0" smtClean="0">
                <a:effectLst/>
              </a:rPr>
              <a:t> 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There are two main classes of jet algorithms: cone algorithms and sequential recombination algorithms.</a:t>
            </a:r>
          </a:p>
          <a:p>
            <a:pPr>
              <a:buFont typeface="Wingdings" charset="2"/>
              <a:buChar char="Ø"/>
            </a:pPr>
            <a:r>
              <a:rPr lang="en-US" sz="2400" i="1" dirty="0" smtClean="0">
                <a:solidFill>
                  <a:srgbClr val="800000"/>
                </a:solidFill>
                <a:effectLst/>
              </a:rPr>
              <a:t>Cone Algorithms </a:t>
            </a:r>
          </a:p>
          <a:p>
            <a:pPr>
              <a:buFont typeface="Wingdings" charset="2"/>
              <a:buChar char="Ø"/>
            </a:pPr>
            <a:r>
              <a:rPr lang="en-US" sz="2400" i="1" dirty="0" smtClean="0">
                <a:solidFill>
                  <a:srgbClr val="800000"/>
                </a:solidFill>
                <a:effectLst/>
              </a:rPr>
              <a:t>Sequential Recombination Algorithms </a:t>
            </a:r>
            <a:endParaRPr lang="en-US" sz="2400" i="1" dirty="0" smtClean="0">
              <a:solidFill>
                <a:srgbClr val="80000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0000FF"/>
              </a:solidFill>
            </a:endParaRPr>
          </a:p>
          <a:p>
            <a:pPr>
              <a:buFont typeface="Wingdings" charset="2"/>
              <a:buChar char="Ø"/>
            </a:pPr>
            <a:endParaRPr lang="en-US" sz="2400" i="1" dirty="0" smtClean="0">
              <a:effectLst/>
            </a:endParaRPr>
          </a:p>
          <a:p>
            <a:pPr marL="457200" indent="-457200" algn="ctr">
              <a:buFont typeface="+mj-lt"/>
              <a:buAutoNum type="arabicPeriod"/>
            </a:pPr>
            <a:endParaRPr lang="en-US" sz="2400" i="1" dirty="0" smtClean="0">
              <a:effectLst/>
            </a:endParaRPr>
          </a:p>
          <a:p>
            <a:pPr algn="just"/>
            <a:r>
              <a:rPr lang="en-US" sz="2400" i="1" dirty="0" smtClean="0">
                <a:solidFill>
                  <a:srgbClr val="660066"/>
                </a:solidFill>
                <a:effectLst/>
              </a:rPr>
              <a:t>Cone algorithms were used for a long time at hadron colliders.</a:t>
            </a:r>
          </a:p>
          <a:p>
            <a:pPr algn="just"/>
            <a:r>
              <a:rPr lang="en-US" sz="2400" i="1" dirty="0" smtClean="0">
                <a:solidFill>
                  <a:srgbClr val="660066"/>
                </a:solidFill>
                <a:effectLst/>
              </a:rPr>
              <a:t> Most of the </a:t>
            </a:r>
            <a:r>
              <a:rPr lang="en-US" sz="2400" i="1" dirty="0" err="1" smtClean="0">
                <a:solidFill>
                  <a:srgbClr val="660066"/>
                </a:solidFill>
                <a:effectLst/>
              </a:rPr>
              <a:t>iteractive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 cone algorithms start with some seed </a:t>
            </a:r>
            <a:r>
              <a:rPr lang="en-US" sz="2400" i="1" dirty="0" smtClean="0">
                <a:solidFill>
                  <a:srgbClr val="FF0000"/>
                </a:solidFill>
                <a:effectLst/>
              </a:rPr>
              <a:t>particle </a:t>
            </a:r>
            <a:r>
              <a:rPr lang="en-US" sz="2400" i="1" dirty="0" err="1">
                <a:solidFill>
                  <a:srgbClr val="FF0000"/>
                </a:solidFill>
              </a:rPr>
              <a:t>i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, sum the momenta of all </a:t>
            </a:r>
            <a:r>
              <a:rPr lang="en-US" sz="2400" i="1" dirty="0" smtClean="0">
                <a:solidFill>
                  <a:srgbClr val="FF0000"/>
                </a:solidFill>
                <a:effectLst/>
              </a:rPr>
              <a:t>particles </a:t>
            </a:r>
            <a:r>
              <a:rPr lang="en-US" sz="2400" i="1" dirty="0">
                <a:solidFill>
                  <a:srgbClr val="FF0000"/>
                </a:solidFill>
              </a:rPr>
              <a:t>j 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within a cone of opening angle </a:t>
            </a:r>
            <a:r>
              <a:rPr lang="en-US" sz="2400" i="1" dirty="0">
                <a:solidFill>
                  <a:srgbClr val="660066"/>
                </a:solidFill>
              </a:rPr>
              <a:t>R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, typically </a:t>
            </a:r>
            <a:r>
              <a:rPr lang="en-US" sz="2400" i="1" dirty="0" err="1" smtClean="0">
                <a:solidFill>
                  <a:srgbClr val="660066"/>
                </a:solidFill>
                <a:effectLst/>
              </a:rPr>
              <a:t>defi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􏱝</a:t>
            </a:r>
            <a:r>
              <a:rPr lang="en-US" sz="2400" i="1" dirty="0" err="1" smtClean="0">
                <a:solidFill>
                  <a:srgbClr val="660066"/>
                </a:solidFill>
                <a:effectLst/>
              </a:rPr>
              <a:t>ned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 in terms of rapidity and azimuthal angle.</a:t>
            </a:r>
          </a:p>
          <a:p>
            <a:pPr algn="just"/>
            <a:r>
              <a:rPr lang="en-US" sz="2400" i="1" dirty="0" smtClean="0">
                <a:solidFill>
                  <a:srgbClr val="660066"/>
                </a:solidFill>
                <a:effectLst/>
              </a:rPr>
              <a:t> The </a:t>
            </a:r>
            <a:r>
              <a:rPr lang="en-US" sz="2400" i="1" dirty="0" err="1" smtClean="0">
                <a:solidFill>
                  <a:srgbClr val="660066"/>
                </a:solidFill>
                <a:effectLst/>
              </a:rPr>
              <a:t>vectorial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 sum of all the </a:t>
            </a:r>
            <a:r>
              <a:rPr lang="en-US" sz="2400" i="1" dirty="0">
                <a:solidFill>
                  <a:srgbClr val="660066"/>
                </a:solidFill>
              </a:rPr>
              <a:t>j 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components is used as new seed and the process is repeated until the cone is stable.</a:t>
            </a:r>
            <a:r>
              <a:rPr lang="en-US" sz="2400" dirty="0" smtClean="0">
                <a:effectLst/>
              </a:rPr>
              <a:t> 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Then, if the </a:t>
            </a:r>
            <a:r>
              <a:rPr lang="en-US" sz="2400" i="1" dirty="0" smtClean="0">
                <a:solidFill>
                  <a:srgbClr val="FF0000"/>
                </a:solidFill>
                <a:effectLst/>
              </a:rPr>
              <a:t>resulting </a:t>
            </a:r>
            <a:r>
              <a:rPr lang="en-US" sz="2400" i="1" dirty="0" err="1">
                <a:solidFill>
                  <a:srgbClr val="FF0000"/>
                </a:solidFill>
              </a:rPr>
              <a:t>p</a:t>
            </a:r>
            <a:r>
              <a:rPr lang="en-US" sz="2400" i="1" baseline="-25000" dirty="0" err="1">
                <a:solidFill>
                  <a:srgbClr val="FF0000"/>
                </a:solidFill>
              </a:rPr>
              <a:t>T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is above a certain threshold, the sum of the elements </a:t>
            </a:r>
            <a:r>
              <a:rPr lang="en-US" sz="2400" i="1" dirty="0">
                <a:solidFill>
                  <a:srgbClr val="660066"/>
                </a:solidFill>
              </a:rPr>
              <a:t>j </a:t>
            </a:r>
            <a:r>
              <a:rPr lang="en-US" sz="2400" i="1" dirty="0" smtClean="0">
                <a:solidFill>
                  <a:srgbClr val="660066"/>
                </a:solidFill>
                <a:effectLst/>
              </a:rPr>
              <a:t>are considered a jet. </a:t>
            </a:r>
            <a:endParaRPr lang="en-US" sz="2400" i="1" dirty="0" smtClean="0">
              <a:solidFill>
                <a:srgbClr val="660066"/>
              </a:solidFill>
            </a:endParaRPr>
          </a:p>
          <a:p>
            <a:pPr marL="0" indent="0" algn="just">
              <a:buNone/>
            </a:pPr>
            <a:endParaRPr lang="en-US" sz="2400" i="1" dirty="0" smtClean="0">
              <a:solidFill>
                <a:srgbClr val="660066"/>
              </a:solidFill>
              <a:effectLst/>
            </a:endParaRPr>
          </a:p>
          <a:p>
            <a:pPr algn="just"/>
            <a:endParaRPr lang="en-US" sz="2400" i="1" dirty="0" smtClean="0">
              <a:solidFill>
                <a:srgbClr val="660066"/>
              </a:solidFill>
            </a:endParaRP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99334" y="1904895"/>
            <a:ext cx="8001000" cy="9826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i="1" dirty="0" smtClean="0">
                <a:solidFill>
                  <a:srgbClr val="800000"/>
                </a:solidFill>
                <a:effectLst/>
              </a:rPr>
              <a:t>Cone Algorithms </a:t>
            </a:r>
          </a:p>
        </p:txBody>
      </p:sp>
    </p:spTree>
    <p:extLst>
      <p:ext uri="{BB962C8B-B14F-4D97-AF65-F5344CB8AC3E}">
        <p14:creationId xmlns:p14="http://schemas.microsoft.com/office/powerpoint/2010/main" val="2993077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05994"/>
            <a:ext cx="9144000" cy="5452006"/>
          </a:xfrm>
        </p:spPr>
        <p:txBody>
          <a:bodyPr/>
          <a:lstStyle/>
          <a:p>
            <a:pPr algn="just"/>
            <a:r>
              <a:rPr lang="en-US" sz="2400" i="1" dirty="0" smtClean="0">
                <a:solidFill>
                  <a:srgbClr val="800000"/>
                </a:solidFill>
                <a:effectLst/>
              </a:rPr>
              <a:t>Sequential recombination algorithms were used in </a:t>
            </a:r>
            <a:r>
              <a:rPr lang="en-US" sz="2400" i="1" dirty="0" err="1" smtClean="0">
                <a:solidFill>
                  <a:srgbClr val="800000"/>
                </a:solidFill>
                <a:effectLst/>
              </a:rPr>
              <a:t>e</a:t>
            </a:r>
            <a:r>
              <a:rPr lang="en-US" sz="2400" i="1" baseline="30000" dirty="0" err="1" smtClean="0">
                <a:solidFill>
                  <a:srgbClr val="800000"/>
                </a:solidFill>
              </a:rPr>
              <a:t>+</a:t>
            </a:r>
            <a:r>
              <a:rPr lang="en-US" sz="2400" i="1" dirty="0" err="1">
                <a:solidFill>
                  <a:srgbClr val="800000"/>
                </a:solidFill>
              </a:rPr>
              <a:t>e</a:t>
            </a:r>
            <a:r>
              <a:rPr lang="en-US" sz="2400" i="1" baseline="30000" dirty="0">
                <a:solidFill>
                  <a:srgbClr val="800000"/>
                </a:solidFill>
              </a:rPr>
              <a:t>−</a:t>
            </a:r>
            <a:r>
              <a:rPr lang="en-US" sz="2400" i="1" dirty="0">
                <a:solidFill>
                  <a:srgbClr val="800000"/>
                </a:solidFill>
              </a:rPr>
              <a:t> </a:t>
            </a:r>
            <a:r>
              <a:rPr lang="en-US" sz="2400" i="1" dirty="0" smtClean="0">
                <a:solidFill>
                  <a:srgbClr val="800000"/>
                </a:solidFill>
                <a:effectLst/>
              </a:rPr>
              <a:t>and </a:t>
            </a:r>
            <a:r>
              <a:rPr lang="en-US" sz="2400" i="1" dirty="0" err="1">
                <a:solidFill>
                  <a:srgbClr val="800000"/>
                </a:solidFill>
              </a:rPr>
              <a:t>ep</a:t>
            </a:r>
            <a:r>
              <a:rPr lang="en-US" sz="2400" i="1" dirty="0">
                <a:solidFill>
                  <a:srgbClr val="800000"/>
                </a:solidFill>
              </a:rPr>
              <a:t> </a:t>
            </a:r>
            <a:r>
              <a:rPr lang="en-US" sz="2400" i="1" dirty="0" smtClean="0">
                <a:solidFill>
                  <a:srgbClr val="800000"/>
                </a:solidFill>
                <a:effectLst/>
              </a:rPr>
              <a:t>experiments and are used at the LHC .</a:t>
            </a:r>
          </a:p>
          <a:p>
            <a:pPr algn="just"/>
            <a:r>
              <a:rPr lang="en-US" sz="2400" i="1" dirty="0" smtClean="0">
                <a:solidFill>
                  <a:srgbClr val="800000"/>
                </a:solidFill>
                <a:effectLst/>
              </a:rPr>
              <a:t>In this type of algorithms one needs to de􏱝fine a distance between a pair of </a:t>
            </a:r>
            <a:r>
              <a:rPr lang="en-US" sz="2400" i="1" dirty="0" smtClean="0">
                <a:solidFill>
                  <a:srgbClr val="FF0000"/>
                </a:solidFill>
                <a:effectLst/>
              </a:rPr>
              <a:t>particles </a:t>
            </a:r>
            <a:r>
              <a:rPr lang="en-US" sz="2400" i="1" dirty="0" err="1">
                <a:solidFill>
                  <a:srgbClr val="FF0000"/>
                </a:solidFill>
              </a:rPr>
              <a:t>i,j</a:t>
            </a:r>
            <a:r>
              <a:rPr lang="en-US" sz="2400" i="1" dirty="0" smtClean="0">
                <a:solidFill>
                  <a:srgbClr val="FF0000"/>
                </a:solidFill>
                <a:effectLst/>
              </a:rPr>
              <a:t>:   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pPr algn="just"/>
            <a:endParaRPr lang="en-US" sz="2400" i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sz="2400" i="1" dirty="0" smtClean="0">
                <a:solidFill>
                  <a:srgbClr val="800000"/>
                </a:solidFill>
                <a:effectLst/>
              </a:rPr>
              <a:t>where </a:t>
            </a:r>
            <a:r>
              <a:rPr lang="en-US" sz="2400" i="1" dirty="0" smtClean="0">
                <a:solidFill>
                  <a:srgbClr val="800000"/>
                </a:solidFill>
              </a:rPr>
              <a:t>∆</a:t>
            </a:r>
            <a:r>
              <a:rPr lang="en-US" sz="2400" i="1" baseline="30000" dirty="0">
                <a:solidFill>
                  <a:srgbClr val="800000"/>
                </a:solidFill>
              </a:rPr>
              <a:t>2</a:t>
            </a:r>
            <a:r>
              <a:rPr lang="en-US" sz="2400" i="1" baseline="-25000" dirty="0" smtClean="0">
                <a:solidFill>
                  <a:srgbClr val="800000"/>
                </a:solidFill>
              </a:rPr>
              <a:t>ij</a:t>
            </a:r>
            <a:r>
              <a:rPr lang="en-US" sz="2400" i="1" dirty="0" smtClean="0">
                <a:solidFill>
                  <a:srgbClr val="800000"/>
                </a:solidFill>
              </a:rPr>
              <a:t> </a:t>
            </a:r>
            <a:r>
              <a:rPr lang="en-US" sz="2400" i="1" dirty="0" smtClean="0">
                <a:solidFill>
                  <a:srgbClr val="800000"/>
                </a:solidFill>
                <a:effectLst/>
              </a:rPr>
              <a:t>is the distance in the rapidity-􏱘azimuthal plane, </a:t>
            </a:r>
            <a:r>
              <a:rPr lang="en-US" sz="2400" i="1" dirty="0" err="1">
                <a:solidFill>
                  <a:srgbClr val="800000"/>
                </a:solidFill>
              </a:rPr>
              <a:t>k</a:t>
            </a:r>
            <a:r>
              <a:rPr lang="en-US" sz="2400" i="1" baseline="-25000" dirty="0" err="1">
                <a:solidFill>
                  <a:srgbClr val="800000"/>
                </a:solidFill>
              </a:rPr>
              <a:t>t</a:t>
            </a:r>
            <a:r>
              <a:rPr lang="en-US" sz="2400" i="1" dirty="0">
                <a:solidFill>
                  <a:srgbClr val="800000"/>
                </a:solidFill>
              </a:rPr>
              <a:t> </a:t>
            </a:r>
            <a:r>
              <a:rPr lang="en-US" sz="2400" i="1" dirty="0" smtClean="0">
                <a:solidFill>
                  <a:srgbClr val="800000"/>
                </a:solidFill>
                <a:effectLst/>
              </a:rPr>
              <a:t>is the transverse momentum and </a:t>
            </a:r>
            <a:r>
              <a:rPr lang="en-US" sz="2400" i="1" dirty="0">
                <a:solidFill>
                  <a:srgbClr val="800000"/>
                </a:solidFill>
              </a:rPr>
              <a:t>R </a:t>
            </a:r>
            <a:r>
              <a:rPr lang="en-US" sz="2400" i="1" dirty="0" smtClean="0">
                <a:solidFill>
                  <a:srgbClr val="800000"/>
                </a:solidFill>
                <a:effectLst/>
              </a:rPr>
              <a:t>a free parameter.</a:t>
            </a:r>
          </a:p>
          <a:p>
            <a:r>
              <a:rPr lang="en-US" sz="2400" i="1" dirty="0" smtClean="0">
                <a:solidFill>
                  <a:srgbClr val="800000"/>
                </a:solidFill>
                <a:effectLst/>
              </a:rPr>
              <a:t> A 􏱙beam􏱚 distance is also </a:t>
            </a:r>
            <a:r>
              <a:rPr lang="en-US" sz="2400" i="1" dirty="0" err="1" smtClean="0">
                <a:solidFill>
                  <a:srgbClr val="800000"/>
                </a:solidFill>
                <a:effectLst/>
              </a:rPr>
              <a:t>defi</a:t>
            </a:r>
            <a:r>
              <a:rPr lang="en-US" sz="2400" i="1" dirty="0" smtClean="0">
                <a:solidFill>
                  <a:srgbClr val="800000"/>
                </a:solidFill>
                <a:effectLst/>
              </a:rPr>
              <a:t>􏱝</a:t>
            </a:r>
            <a:r>
              <a:rPr lang="en-US" sz="2400" i="1" dirty="0" err="1" smtClean="0">
                <a:solidFill>
                  <a:srgbClr val="800000"/>
                </a:solidFill>
                <a:effectLst/>
              </a:rPr>
              <a:t>ned</a:t>
            </a:r>
            <a:r>
              <a:rPr lang="en-US" sz="2400" i="1" dirty="0" smtClean="0">
                <a:solidFill>
                  <a:srgbClr val="800000"/>
                </a:solidFill>
                <a:effectLst/>
              </a:rPr>
              <a:t> as:    </a:t>
            </a:r>
          </a:p>
          <a:p>
            <a:endParaRPr lang="en-US" dirty="0" smtClean="0"/>
          </a:p>
          <a:p>
            <a:r>
              <a:rPr lang="en-US" sz="2400" i="1" dirty="0" smtClean="0">
                <a:solidFill>
                  <a:srgbClr val="800000"/>
                </a:solidFill>
                <a:effectLst/>
              </a:rPr>
              <a:t>The smallest </a:t>
            </a:r>
            <a:r>
              <a:rPr lang="en-US" sz="2400" i="1" dirty="0" err="1">
                <a:solidFill>
                  <a:srgbClr val="800000"/>
                </a:solidFill>
              </a:rPr>
              <a:t>d</a:t>
            </a:r>
            <a:r>
              <a:rPr lang="en-US" sz="2400" i="1" baseline="-25000" dirty="0" err="1">
                <a:solidFill>
                  <a:srgbClr val="800000"/>
                </a:solidFill>
              </a:rPr>
              <a:t>ij</a:t>
            </a:r>
            <a:r>
              <a:rPr lang="en-US" sz="2400" i="1" baseline="-25000" dirty="0">
                <a:solidFill>
                  <a:srgbClr val="800000"/>
                </a:solidFill>
              </a:rPr>
              <a:t> </a:t>
            </a:r>
            <a:r>
              <a:rPr lang="en-US" sz="2400" i="1" dirty="0" smtClean="0">
                <a:solidFill>
                  <a:srgbClr val="800000"/>
                </a:solidFill>
                <a:effectLst/>
              </a:rPr>
              <a:t>and </a:t>
            </a:r>
            <a:r>
              <a:rPr lang="en-US" sz="2400" i="1" dirty="0" err="1">
                <a:solidFill>
                  <a:srgbClr val="800000"/>
                </a:solidFill>
              </a:rPr>
              <a:t>d</a:t>
            </a:r>
            <a:r>
              <a:rPr lang="en-US" sz="2400" i="1" baseline="-25000" dirty="0" err="1">
                <a:solidFill>
                  <a:srgbClr val="800000"/>
                </a:solidFill>
              </a:rPr>
              <a:t>iB</a:t>
            </a:r>
            <a:r>
              <a:rPr lang="en-US" sz="2400" i="1" baseline="-25000" dirty="0">
                <a:solidFill>
                  <a:srgbClr val="800000"/>
                </a:solidFill>
              </a:rPr>
              <a:t> </a:t>
            </a:r>
            <a:r>
              <a:rPr lang="en-US" sz="2400" i="1" dirty="0" smtClean="0">
                <a:solidFill>
                  <a:srgbClr val="800000"/>
                </a:solidFill>
                <a:effectLst/>
              </a:rPr>
              <a:t>are </a:t>
            </a:r>
            <a:r>
              <a:rPr lang="en-US" sz="2400" i="1" dirty="0" err="1" smtClean="0">
                <a:solidFill>
                  <a:srgbClr val="800000"/>
                </a:solidFill>
                <a:effectLst/>
              </a:rPr>
              <a:t>identifi</a:t>
            </a:r>
            <a:r>
              <a:rPr lang="en-US" sz="2400" i="1" dirty="0" smtClean="0">
                <a:solidFill>
                  <a:srgbClr val="800000"/>
                </a:solidFill>
                <a:effectLst/>
              </a:rPr>
              <a:t>􏱝</a:t>
            </a:r>
            <a:r>
              <a:rPr lang="en-US" sz="2400" i="1" dirty="0" err="1" smtClean="0">
                <a:solidFill>
                  <a:srgbClr val="800000"/>
                </a:solidFill>
                <a:effectLst/>
              </a:rPr>
              <a:t>ed</a:t>
            </a:r>
            <a:r>
              <a:rPr lang="en-US" sz="2400" i="1" dirty="0" smtClean="0">
                <a:solidFill>
                  <a:srgbClr val="800000"/>
                </a:solidFill>
                <a:effectLst/>
              </a:rPr>
              <a:t> </a:t>
            </a:r>
            <a:endParaRPr lang="en-US" sz="2400" i="1" dirty="0" smtClean="0">
              <a:solidFill>
                <a:srgbClr val="800000"/>
              </a:solidFill>
            </a:endParaRP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66300"/>
            <a:ext cx="8001000" cy="9826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baseline="30000" dirty="0">
                <a:solidFill>
                  <a:srgbClr val="660066"/>
                </a:solidFill>
              </a:rPr>
              <a:t>Sequential Recombination Algorithms</a:t>
            </a:r>
          </a:p>
        </p:txBody>
      </p:sp>
      <p:pic>
        <p:nvPicPr>
          <p:cNvPr id="2" name="Picture 1" descr="aaaaaaaqqqq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799" y="2757141"/>
            <a:ext cx="4561777" cy="1115247"/>
          </a:xfrm>
          <a:prstGeom prst="rect">
            <a:avLst/>
          </a:prstGeom>
        </p:spPr>
      </p:pic>
      <p:pic>
        <p:nvPicPr>
          <p:cNvPr id="7" name="Picture 6" descr="www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419" y="5351906"/>
            <a:ext cx="2413296" cy="68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323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>
              <a:buFont typeface="Wingdings" charset="2"/>
              <a:buChar char="u"/>
            </a:pPr>
            <a:r>
              <a:rPr lang="en-US" sz="2400" b="1" i="1" dirty="0">
                <a:solidFill>
                  <a:srgbClr val="800000"/>
                </a:solidFill>
              </a:rPr>
              <a:t>The algorithm proceeds as follows: </a:t>
            </a:r>
            <a:endParaRPr lang="en-US" sz="2400" i="1" dirty="0" smtClean="0">
              <a:solidFill>
                <a:srgbClr val="80000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i="1" dirty="0" smtClean="0">
                <a:solidFill>
                  <a:srgbClr val="800000"/>
                </a:solidFill>
              </a:rPr>
              <a:t>Work </a:t>
            </a:r>
            <a:r>
              <a:rPr lang="en-US" sz="2400" i="1" dirty="0">
                <a:solidFill>
                  <a:srgbClr val="800000"/>
                </a:solidFill>
              </a:rPr>
              <a:t>out all </a:t>
            </a:r>
            <a:r>
              <a:rPr lang="en-US" sz="2400" i="1" dirty="0" err="1" smtClean="0">
                <a:solidFill>
                  <a:srgbClr val="800000"/>
                </a:solidFill>
              </a:rPr>
              <a:t>d</a:t>
            </a:r>
            <a:r>
              <a:rPr lang="en-US" sz="2400" i="1" baseline="-25000" dirty="0" err="1" smtClean="0">
                <a:solidFill>
                  <a:srgbClr val="800000"/>
                </a:solidFill>
              </a:rPr>
              <a:t>ij</a:t>
            </a:r>
            <a:r>
              <a:rPr lang="en-US" sz="2400" i="1" dirty="0" smtClean="0">
                <a:solidFill>
                  <a:srgbClr val="800000"/>
                </a:solidFill>
              </a:rPr>
              <a:t> </a:t>
            </a:r>
            <a:r>
              <a:rPr lang="en-US" sz="2400" i="1" dirty="0">
                <a:solidFill>
                  <a:srgbClr val="800000"/>
                </a:solidFill>
              </a:rPr>
              <a:t>and </a:t>
            </a:r>
            <a:r>
              <a:rPr lang="en-US" sz="2400" i="1" dirty="0" err="1">
                <a:solidFill>
                  <a:srgbClr val="800000"/>
                </a:solidFill>
              </a:rPr>
              <a:t>d</a:t>
            </a:r>
            <a:r>
              <a:rPr lang="en-US" sz="2400" i="1" baseline="-25000" dirty="0" err="1">
                <a:solidFill>
                  <a:srgbClr val="800000"/>
                </a:solidFill>
              </a:rPr>
              <a:t>iB</a:t>
            </a:r>
            <a:r>
              <a:rPr lang="en-US" sz="2400" i="1" dirty="0">
                <a:solidFill>
                  <a:srgbClr val="800000"/>
                </a:solidFill>
              </a:rPr>
              <a:t> according to </a:t>
            </a:r>
            <a:r>
              <a:rPr lang="en-US" sz="2400" i="1" dirty="0" smtClean="0">
                <a:solidFill>
                  <a:srgbClr val="800000"/>
                </a:solidFill>
              </a:rPr>
              <a:t>formulas 1,2. </a:t>
            </a:r>
          </a:p>
          <a:p>
            <a:pPr marL="0" indent="0" algn="just">
              <a:buNone/>
            </a:pPr>
            <a:r>
              <a:rPr lang="en-US" sz="2400" i="1" dirty="0" smtClean="0">
                <a:solidFill>
                  <a:srgbClr val="FF6600"/>
                </a:solidFill>
              </a:rPr>
              <a:t>2. </a:t>
            </a:r>
            <a:r>
              <a:rPr lang="en-US" sz="2400" i="1" dirty="0" smtClean="0">
                <a:solidFill>
                  <a:srgbClr val="800000"/>
                </a:solidFill>
              </a:rPr>
              <a:t>Find </a:t>
            </a:r>
            <a:r>
              <a:rPr lang="en-US" sz="2400" i="1" dirty="0">
                <a:solidFill>
                  <a:srgbClr val="800000"/>
                </a:solidFill>
              </a:rPr>
              <a:t>the minimum of the </a:t>
            </a:r>
            <a:r>
              <a:rPr lang="en-US" sz="2400" i="1" dirty="0" err="1" smtClean="0">
                <a:solidFill>
                  <a:srgbClr val="800000"/>
                </a:solidFill>
              </a:rPr>
              <a:t>d</a:t>
            </a:r>
            <a:r>
              <a:rPr lang="en-US" sz="2400" i="1" baseline="-25000" dirty="0" err="1" smtClean="0">
                <a:solidFill>
                  <a:srgbClr val="800000"/>
                </a:solidFill>
              </a:rPr>
              <a:t>ij</a:t>
            </a:r>
            <a:r>
              <a:rPr lang="en-US" sz="2400" i="1" dirty="0" smtClean="0">
                <a:solidFill>
                  <a:srgbClr val="800000"/>
                </a:solidFill>
              </a:rPr>
              <a:t> </a:t>
            </a:r>
            <a:r>
              <a:rPr lang="en-US" sz="2400" i="1" dirty="0">
                <a:solidFill>
                  <a:srgbClr val="800000"/>
                </a:solidFill>
              </a:rPr>
              <a:t>and </a:t>
            </a:r>
            <a:r>
              <a:rPr lang="en-US" sz="2400" i="1" dirty="0" err="1">
                <a:solidFill>
                  <a:srgbClr val="800000"/>
                </a:solidFill>
              </a:rPr>
              <a:t>d</a:t>
            </a:r>
            <a:r>
              <a:rPr lang="en-US" sz="2400" i="1" baseline="-25000" dirty="0" err="1">
                <a:solidFill>
                  <a:srgbClr val="800000"/>
                </a:solidFill>
              </a:rPr>
              <a:t>iB</a:t>
            </a:r>
            <a:r>
              <a:rPr lang="en-US" sz="2400" i="1" dirty="0">
                <a:solidFill>
                  <a:srgbClr val="800000"/>
                </a:solidFill>
              </a:rPr>
              <a:t>. </a:t>
            </a:r>
            <a:endParaRPr lang="en-US" sz="2400" i="1" dirty="0" smtClean="0">
              <a:solidFill>
                <a:srgbClr val="800000"/>
              </a:solidFill>
            </a:endParaRPr>
          </a:p>
          <a:p>
            <a:pPr marL="0" indent="0" algn="just">
              <a:buNone/>
            </a:pPr>
            <a:r>
              <a:rPr lang="en-US" sz="2400" i="1" dirty="0" smtClean="0">
                <a:solidFill>
                  <a:srgbClr val="FF6600"/>
                </a:solidFill>
              </a:rPr>
              <a:t>3. </a:t>
            </a:r>
            <a:r>
              <a:rPr lang="en-US" sz="2400" i="1" dirty="0" smtClean="0">
                <a:solidFill>
                  <a:srgbClr val="800000"/>
                </a:solidFill>
              </a:rPr>
              <a:t>If </a:t>
            </a:r>
            <a:r>
              <a:rPr lang="en-US" sz="2400" i="1" dirty="0">
                <a:solidFill>
                  <a:srgbClr val="800000"/>
                </a:solidFill>
              </a:rPr>
              <a:t>it is di j , recombine </a:t>
            </a:r>
            <a:r>
              <a:rPr lang="en-US" sz="2400" i="1" dirty="0" err="1">
                <a:solidFill>
                  <a:srgbClr val="800000"/>
                </a:solidFill>
              </a:rPr>
              <a:t>i</a:t>
            </a:r>
            <a:r>
              <a:rPr lang="en-US" sz="2400" i="1" dirty="0">
                <a:solidFill>
                  <a:srgbClr val="800000"/>
                </a:solidFill>
              </a:rPr>
              <a:t> and j into a single new particle and return to step 1. </a:t>
            </a:r>
          </a:p>
          <a:p>
            <a:pPr marL="0" indent="0" algn="just">
              <a:buNone/>
            </a:pPr>
            <a:r>
              <a:rPr lang="en-US" sz="2400" i="1" dirty="0" smtClean="0">
                <a:solidFill>
                  <a:srgbClr val="FF6600"/>
                </a:solidFill>
              </a:rPr>
              <a:t>4</a:t>
            </a:r>
            <a:r>
              <a:rPr lang="en-US" sz="2400" i="1" dirty="0" smtClean="0">
                <a:solidFill>
                  <a:srgbClr val="800000"/>
                </a:solidFill>
              </a:rPr>
              <a:t>. Otherwise </a:t>
            </a:r>
            <a:r>
              <a:rPr lang="en-US" sz="2400" i="1" dirty="0">
                <a:solidFill>
                  <a:srgbClr val="800000"/>
                </a:solidFill>
              </a:rPr>
              <a:t>if it is </a:t>
            </a:r>
            <a:r>
              <a:rPr lang="en-US" sz="2400" i="1" dirty="0" err="1">
                <a:solidFill>
                  <a:srgbClr val="800000"/>
                </a:solidFill>
              </a:rPr>
              <a:t>diB</a:t>
            </a:r>
            <a:r>
              <a:rPr lang="en-US" sz="2400" i="1" dirty="0">
                <a:solidFill>
                  <a:srgbClr val="800000"/>
                </a:solidFill>
              </a:rPr>
              <a:t>, declare </a:t>
            </a:r>
            <a:r>
              <a:rPr lang="en-US" sz="2400" i="1" dirty="0" err="1">
                <a:solidFill>
                  <a:srgbClr val="800000"/>
                </a:solidFill>
              </a:rPr>
              <a:t>i</a:t>
            </a:r>
            <a:r>
              <a:rPr lang="en-US" sz="2400" i="1" dirty="0">
                <a:solidFill>
                  <a:srgbClr val="800000"/>
                </a:solidFill>
              </a:rPr>
              <a:t> to be a jet and remove it from the list of particles. If the list of particles is not empty, return to step 1. </a:t>
            </a:r>
            <a:endParaRPr lang="en-US" sz="2400" i="1" dirty="0" smtClean="0">
              <a:solidFill>
                <a:srgbClr val="800000"/>
              </a:solidFill>
            </a:endParaRPr>
          </a:p>
          <a:p>
            <a:pPr marL="0" indent="0" algn="just">
              <a:buNone/>
            </a:pPr>
            <a:r>
              <a:rPr lang="en-US" sz="2400" i="1" dirty="0" smtClean="0">
                <a:solidFill>
                  <a:srgbClr val="FF6600"/>
                </a:solidFill>
              </a:rPr>
              <a:t>5</a:t>
            </a:r>
            <a:r>
              <a:rPr lang="en-US" sz="2400" i="1" dirty="0" smtClean="0">
                <a:solidFill>
                  <a:srgbClr val="800000"/>
                </a:solidFill>
              </a:rPr>
              <a:t>. Stop </a:t>
            </a:r>
            <a:r>
              <a:rPr lang="en-US" sz="2400" i="1" dirty="0">
                <a:solidFill>
                  <a:srgbClr val="800000"/>
                </a:solidFill>
              </a:rPr>
              <a:t>when no particles remain </a:t>
            </a:r>
            <a:endParaRPr lang="en-US" sz="2400" i="1" dirty="0" smtClean="0">
              <a:solidFill>
                <a:srgbClr val="800000"/>
              </a:solidFill>
            </a:endParaRPr>
          </a:p>
          <a:p>
            <a:pPr algn="just"/>
            <a:r>
              <a:rPr lang="en-US" sz="2400" b="1" i="1" dirty="0" smtClean="0">
                <a:solidFill>
                  <a:srgbClr val="800000"/>
                </a:solidFill>
              </a:rPr>
              <a:t>The </a:t>
            </a:r>
            <a:r>
              <a:rPr lang="en-US" sz="2400" b="1" i="1" dirty="0">
                <a:solidFill>
                  <a:srgbClr val="800000"/>
                </a:solidFill>
              </a:rPr>
              <a:t>parameter p determines the type of algorithm: </a:t>
            </a:r>
            <a:endParaRPr lang="en-US" sz="2400" b="1" i="1" dirty="0" smtClean="0">
              <a:solidFill>
                <a:srgbClr val="800000"/>
              </a:solidFill>
            </a:endParaRPr>
          </a:p>
          <a:p>
            <a:pPr algn="just">
              <a:buFont typeface="Wingdings" charset="2"/>
              <a:buChar char="Ø"/>
            </a:pPr>
            <a:r>
              <a:rPr lang="en-US" sz="2400" i="1" dirty="0">
                <a:solidFill>
                  <a:srgbClr val="660066"/>
                </a:solidFill>
              </a:rPr>
              <a:t>The inclusive </a:t>
            </a:r>
            <a:r>
              <a:rPr lang="en-US" sz="2400" i="1" dirty="0" err="1">
                <a:solidFill>
                  <a:srgbClr val="660066"/>
                </a:solidFill>
              </a:rPr>
              <a:t>k</a:t>
            </a:r>
            <a:r>
              <a:rPr lang="en-US" sz="2400" i="1" baseline="-25000" dirty="0" err="1">
                <a:solidFill>
                  <a:srgbClr val="660066"/>
                </a:solidFill>
              </a:rPr>
              <a:t>t</a:t>
            </a:r>
            <a:r>
              <a:rPr lang="en-US" sz="2400" i="1" dirty="0">
                <a:solidFill>
                  <a:srgbClr val="660066"/>
                </a:solidFill>
              </a:rPr>
              <a:t> algorithm uses </a:t>
            </a:r>
            <a:r>
              <a:rPr lang="en-US" sz="2400" i="1" dirty="0">
                <a:solidFill>
                  <a:srgbClr val="FF0000"/>
                </a:solidFill>
              </a:rPr>
              <a:t>p = 1 </a:t>
            </a:r>
            <a:r>
              <a:rPr lang="en-US" sz="2400" i="1" dirty="0" smtClean="0">
                <a:solidFill>
                  <a:srgbClr val="660066"/>
                </a:solidFill>
              </a:rPr>
              <a:t>.</a:t>
            </a:r>
          </a:p>
          <a:p>
            <a:pPr algn="just">
              <a:buFont typeface="Wingdings" charset="2"/>
              <a:buChar char="Ø"/>
            </a:pPr>
            <a:r>
              <a:rPr lang="en-US" sz="2400" i="1" dirty="0" smtClean="0">
                <a:solidFill>
                  <a:srgbClr val="660066"/>
                </a:solidFill>
              </a:rPr>
              <a:t>The </a:t>
            </a:r>
            <a:r>
              <a:rPr lang="en-US" sz="2400" i="1" dirty="0">
                <a:solidFill>
                  <a:srgbClr val="660066"/>
                </a:solidFill>
              </a:rPr>
              <a:t>Cambridge􏰂Aachen algorithm sets</a:t>
            </a:r>
            <a:r>
              <a:rPr lang="en-US" sz="2400" i="1" dirty="0">
                <a:solidFill>
                  <a:srgbClr val="FF0000"/>
                </a:solidFill>
              </a:rPr>
              <a:t> p = 0 </a:t>
            </a:r>
            <a:r>
              <a:rPr lang="en-US" sz="2400" i="1" dirty="0" smtClean="0">
                <a:solidFill>
                  <a:srgbClr val="660066"/>
                </a:solidFill>
              </a:rPr>
              <a:t>.</a:t>
            </a:r>
          </a:p>
          <a:p>
            <a:pPr algn="just">
              <a:buFont typeface="Wingdings" charset="2"/>
              <a:buChar char="Ø"/>
            </a:pPr>
            <a:r>
              <a:rPr lang="en-US" sz="2400" i="1" dirty="0" smtClean="0">
                <a:solidFill>
                  <a:srgbClr val="660066"/>
                </a:solidFill>
              </a:rPr>
              <a:t>􏰉 </a:t>
            </a:r>
            <a:r>
              <a:rPr lang="en-US" sz="2400" i="1" dirty="0">
                <a:solidFill>
                  <a:srgbClr val="660066"/>
                </a:solidFill>
              </a:rPr>
              <a:t>The anti􏰂</a:t>
            </a:r>
            <a:r>
              <a:rPr lang="en-US" sz="2400" i="1" dirty="0" err="1">
                <a:solidFill>
                  <a:srgbClr val="660066"/>
                </a:solidFill>
              </a:rPr>
              <a:t>k</a:t>
            </a:r>
            <a:r>
              <a:rPr lang="en-US" sz="2400" i="1" baseline="-25000" dirty="0" err="1">
                <a:solidFill>
                  <a:srgbClr val="660066"/>
                </a:solidFill>
              </a:rPr>
              <a:t>t</a:t>
            </a:r>
            <a:r>
              <a:rPr lang="en-US" sz="2400" i="1" dirty="0">
                <a:solidFill>
                  <a:srgbClr val="660066"/>
                </a:solidFill>
              </a:rPr>
              <a:t> algorithm is de􏰅</a:t>
            </a:r>
            <a:r>
              <a:rPr lang="en-US" sz="2400" i="1" dirty="0" err="1">
                <a:solidFill>
                  <a:srgbClr val="660066"/>
                </a:solidFill>
              </a:rPr>
              <a:t>ned</a:t>
            </a:r>
            <a:r>
              <a:rPr lang="en-US" sz="2400" i="1" dirty="0">
                <a:solidFill>
                  <a:srgbClr val="660066"/>
                </a:solidFill>
              </a:rPr>
              <a:t> by </a:t>
            </a:r>
            <a:r>
              <a:rPr lang="en-US" sz="2400" i="1" dirty="0">
                <a:solidFill>
                  <a:srgbClr val="FF0000"/>
                </a:solidFill>
              </a:rPr>
              <a:t>p = −</a:t>
            </a:r>
            <a:r>
              <a:rPr lang="en-US" sz="2400" i="1" dirty="0" smtClean="0">
                <a:solidFill>
                  <a:srgbClr val="FF0000"/>
                </a:solidFill>
              </a:rPr>
              <a:t>1.</a:t>
            </a:r>
          </a:p>
          <a:p>
            <a:pPr algn="just"/>
            <a:r>
              <a:rPr lang="en-US" sz="2400" i="1" dirty="0" smtClean="0">
                <a:solidFill>
                  <a:srgbClr val="800000"/>
                </a:solidFill>
              </a:rPr>
              <a:t>All </a:t>
            </a:r>
            <a:r>
              <a:rPr lang="en-US" sz="2400" i="1" dirty="0">
                <a:solidFill>
                  <a:srgbClr val="800000"/>
                </a:solidFill>
              </a:rPr>
              <a:t>these variants are infrared and collinear safe. While the two </a:t>
            </a:r>
            <a:r>
              <a:rPr lang="en-US" sz="2400" i="1" dirty="0" smtClean="0">
                <a:solidFill>
                  <a:srgbClr val="800000"/>
                </a:solidFill>
              </a:rPr>
              <a:t>fi􏰅</a:t>
            </a:r>
            <a:r>
              <a:rPr lang="en-US" sz="2400" i="1" dirty="0" err="1">
                <a:solidFill>
                  <a:srgbClr val="800000"/>
                </a:solidFill>
              </a:rPr>
              <a:t>rst</a:t>
            </a:r>
            <a:r>
              <a:rPr lang="en-US" sz="2400" i="1" dirty="0">
                <a:solidFill>
                  <a:srgbClr val="800000"/>
                </a:solidFill>
              </a:rPr>
              <a:t> ones lead to irregular jet shapes, the third gives </a:t>
            </a:r>
            <a:r>
              <a:rPr lang="en-US" sz="2400" i="1" dirty="0" smtClean="0">
                <a:solidFill>
                  <a:srgbClr val="800000"/>
                </a:solidFill>
              </a:rPr>
              <a:t>cone 􏰂</a:t>
            </a:r>
            <a:r>
              <a:rPr lang="en-US" sz="2400" i="1" dirty="0">
                <a:solidFill>
                  <a:srgbClr val="800000"/>
                </a:solidFill>
              </a:rPr>
              <a:t>like boundaries. Thus, the anti􏰂</a:t>
            </a:r>
            <a:r>
              <a:rPr lang="en-US" sz="2400" i="1" dirty="0" err="1">
                <a:solidFill>
                  <a:srgbClr val="800000"/>
                </a:solidFill>
              </a:rPr>
              <a:t>kt</a:t>
            </a:r>
            <a:r>
              <a:rPr lang="en-US" sz="2400" i="1" dirty="0">
                <a:solidFill>
                  <a:srgbClr val="800000"/>
                </a:solidFill>
              </a:rPr>
              <a:t> algorithm became the standard choice in the LHC experiments. </a:t>
            </a:r>
          </a:p>
          <a:p>
            <a:pPr>
              <a:buFont typeface="Wingdings" charset="2"/>
              <a:buChar char="Ø"/>
            </a:pPr>
            <a:endParaRPr lang="en-US" sz="2400" i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695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>
                <a:solidFill>
                  <a:srgbClr val="000090"/>
                </a:solidFill>
              </a:rPr>
              <a:t>Jet Types </a:t>
            </a:r>
            <a:endParaRPr lang="en-US" sz="3600" i="1" dirty="0">
              <a:solidFill>
                <a:srgbClr val="000090"/>
              </a:solidFill>
            </a:endParaRPr>
          </a:p>
          <a:p>
            <a:pPr algn="just"/>
            <a:r>
              <a:rPr lang="en-US" sz="2400" b="1" i="1" dirty="0">
                <a:solidFill>
                  <a:srgbClr val="800000"/>
                </a:solidFill>
              </a:rPr>
              <a:t>Three different approaches to reconstruct jets are available in CMS</a:t>
            </a:r>
            <a:r>
              <a:rPr lang="en-US" sz="2400" i="1" dirty="0">
                <a:solidFill>
                  <a:srgbClr val="800000"/>
                </a:solidFill>
              </a:rPr>
              <a:t>: a </a:t>
            </a:r>
            <a:r>
              <a:rPr lang="en-US" sz="2400" i="1" dirty="0">
                <a:solidFill>
                  <a:srgbClr val="FF0000"/>
                </a:solidFill>
              </a:rPr>
              <a:t>calorimeter based </a:t>
            </a:r>
            <a:r>
              <a:rPr lang="en-US" sz="2400" i="1" dirty="0" smtClean="0">
                <a:solidFill>
                  <a:srgbClr val="FF0000"/>
                </a:solidFill>
              </a:rPr>
              <a:t>approach</a:t>
            </a:r>
            <a:r>
              <a:rPr lang="en-US" sz="2400" i="1" dirty="0">
                <a:solidFill>
                  <a:srgbClr val="800000"/>
                </a:solidFill>
              </a:rPr>
              <a:t>, the </a:t>
            </a:r>
            <a:r>
              <a:rPr lang="en-US" sz="2400" i="1" dirty="0">
                <a:solidFill>
                  <a:srgbClr val="FF0000"/>
                </a:solidFill>
              </a:rPr>
              <a:t>“Jet-Plus-Track” </a:t>
            </a:r>
            <a:r>
              <a:rPr lang="en-US" sz="2400" i="1" dirty="0">
                <a:solidFill>
                  <a:srgbClr val="800000"/>
                </a:solidFill>
              </a:rPr>
              <a:t>approach which improves the measurement of calorimeter jets by using ad-hoc information from the tracker and the </a:t>
            </a:r>
            <a:r>
              <a:rPr lang="en-US" sz="2400" i="1" dirty="0">
                <a:solidFill>
                  <a:srgbClr val="FF0000"/>
                </a:solidFill>
              </a:rPr>
              <a:t>“Particle-Flow” </a:t>
            </a:r>
            <a:r>
              <a:rPr lang="en-US" sz="2400" i="1" dirty="0">
                <a:solidFill>
                  <a:srgbClr val="800000"/>
                </a:solidFill>
              </a:rPr>
              <a:t>approach which is a more consistent approach to use information from all </a:t>
            </a:r>
            <a:r>
              <a:rPr lang="en-US" sz="2400" i="1" dirty="0" err="1">
                <a:solidFill>
                  <a:srgbClr val="800000"/>
                </a:solidFill>
              </a:rPr>
              <a:t>subdetectors</a:t>
            </a:r>
            <a:r>
              <a:rPr lang="en-US" sz="2400" i="1" dirty="0">
                <a:solidFill>
                  <a:srgbClr val="800000"/>
                </a:solidFill>
              </a:rPr>
              <a:t> to reconstruct jets; </a:t>
            </a:r>
          </a:p>
          <a:p>
            <a:pPr algn="just"/>
            <a:r>
              <a:rPr lang="en-US" sz="2400" i="1" dirty="0" err="1" smtClean="0">
                <a:solidFill>
                  <a:srgbClr val="800000"/>
                </a:solidFill>
              </a:rPr>
              <a:t>Calorimeterjets</a:t>
            </a:r>
            <a:r>
              <a:rPr lang="en-US" sz="2400" i="1" dirty="0" smtClean="0">
                <a:solidFill>
                  <a:srgbClr val="800000"/>
                </a:solidFill>
              </a:rPr>
              <a:t> </a:t>
            </a:r>
            <a:r>
              <a:rPr lang="en-US" sz="2400" i="1" dirty="0" smtClean="0">
                <a:solidFill>
                  <a:srgbClr val="000090"/>
                </a:solidFill>
              </a:rPr>
              <a:t>(</a:t>
            </a:r>
            <a:r>
              <a:rPr lang="en-US" sz="2400" i="1" dirty="0" err="1" smtClean="0">
                <a:solidFill>
                  <a:srgbClr val="000090"/>
                </a:solidFill>
              </a:rPr>
              <a:t>Calo</a:t>
            </a:r>
            <a:r>
              <a:rPr lang="en-US" sz="2400" i="1" dirty="0" smtClean="0">
                <a:solidFill>
                  <a:srgbClr val="000090"/>
                </a:solidFill>
              </a:rPr>
              <a:t>-jets</a:t>
            </a:r>
            <a:r>
              <a:rPr lang="en-US" sz="2400" i="1" dirty="0">
                <a:solidFill>
                  <a:srgbClr val="000090"/>
                </a:solidFill>
              </a:rPr>
              <a:t>)</a:t>
            </a:r>
            <a:r>
              <a:rPr lang="en-US" sz="2400" i="1" dirty="0" smtClean="0">
                <a:solidFill>
                  <a:srgbClr val="800000"/>
                </a:solidFill>
              </a:rPr>
              <a:t>are reconstructed starting from calorimeter towers which </a:t>
            </a:r>
            <a:r>
              <a:rPr lang="en-US" sz="2400" i="1" dirty="0">
                <a:solidFill>
                  <a:srgbClr val="800000"/>
                </a:solidFill>
              </a:rPr>
              <a:t>are a simple sum of the HCAL energy of one or more cells and the energy of the </a:t>
            </a:r>
            <a:r>
              <a:rPr lang="en-US" sz="2400" i="1" dirty="0" smtClean="0">
                <a:solidFill>
                  <a:srgbClr val="800000"/>
                </a:solidFill>
              </a:rPr>
              <a:t>corresponding </a:t>
            </a:r>
            <a:r>
              <a:rPr lang="en-US" sz="2400" i="1" dirty="0">
                <a:solidFill>
                  <a:srgbClr val="800000"/>
                </a:solidFill>
              </a:rPr>
              <a:t>ECAL cells. </a:t>
            </a:r>
            <a:endParaRPr lang="en-US" sz="2400" i="1" dirty="0" smtClean="0">
              <a:solidFill>
                <a:srgbClr val="800000"/>
              </a:solidFill>
            </a:endParaRPr>
          </a:p>
          <a:p>
            <a:pPr algn="just"/>
            <a:r>
              <a:rPr lang="en-US" sz="2400" i="1" dirty="0">
                <a:solidFill>
                  <a:srgbClr val="800000"/>
                </a:solidFill>
              </a:rPr>
              <a:t>Jet-Plus-Track jets </a:t>
            </a:r>
            <a:r>
              <a:rPr lang="en-US" sz="2400" i="1" dirty="0">
                <a:solidFill>
                  <a:srgbClr val="000090"/>
                </a:solidFill>
              </a:rPr>
              <a:t>(JPT-jets</a:t>
            </a:r>
            <a:r>
              <a:rPr lang="en-US" sz="2400" i="1" dirty="0">
                <a:solidFill>
                  <a:srgbClr val="800000"/>
                </a:solidFill>
              </a:rPr>
              <a:t>) are reconstructed calorimeter jets whose energy </a:t>
            </a:r>
            <a:r>
              <a:rPr lang="en-US" sz="2400" i="1" dirty="0" smtClean="0">
                <a:solidFill>
                  <a:srgbClr val="800000"/>
                </a:solidFill>
              </a:rPr>
              <a:t>response </a:t>
            </a:r>
            <a:r>
              <a:rPr lang="en-US" sz="2400" i="1" dirty="0">
                <a:solidFill>
                  <a:srgbClr val="800000"/>
                </a:solidFill>
              </a:rPr>
              <a:t>and resolution are improved by replacing calorimeter energy by </a:t>
            </a:r>
            <a:r>
              <a:rPr lang="en-US" sz="2400" i="1" dirty="0" smtClean="0">
                <a:solidFill>
                  <a:srgbClr val="800000"/>
                </a:solidFill>
              </a:rPr>
              <a:t>measurements </a:t>
            </a:r>
            <a:r>
              <a:rPr lang="en-US" sz="2400" i="1" dirty="0">
                <a:solidFill>
                  <a:srgbClr val="800000"/>
                </a:solidFill>
              </a:rPr>
              <a:t>of the track </a:t>
            </a:r>
            <a:r>
              <a:rPr lang="en-US" sz="2400" i="1" dirty="0" err="1">
                <a:solidFill>
                  <a:srgbClr val="800000"/>
                </a:solidFill>
              </a:rPr>
              <a:t>p</a:t>
            </a:r>
            <a:r>
              <a:rPr lang="en-US" sz="2400" i="1" baseline="-25000" dirty="0" err="1">
                <a:solidFill>
                  <a:srgbClr val="800000"/>
                </a:solidFill>
              </a:rPr>
              <a:t>T</a:t>
            </a:r>
            <a:r>
              <a:rPr lang="en-US" sz="2400" i="1" dirty="0">
                <a:solidFill>
                  <a:srgbClr val="800000"/>
                </a:solidFill>
              </a:rPr>
              <a:t> where </a:t>
            </a:r>
            <a:r>
              <a:rPr lang="en-US" sz="2400" i="1" dirty="0" smtClean="0">
                <a:solidFill>
                  <a:srgbClr val="800000"/>
                </a:solidFill>
              </a:rPr>
              <a:t>possible. </a:t>
            </a:r>
          </a:p>
          <a:p>
            <a:pPr algn="just"/>
            <a:r>
              <a:rPr lang="en-US" sz="2400" i="1" dirty="0">
                <a:solidFill>
                  <a:srgbClr val="800000"/>
                </a:solidFill>
              </a:rPr>
              <a:t>Particle-Flow jets </a:t>
            </a:r>
            <a:r>
              <a:rPr lang="en-US" sz="2400" i="1" dirty="0">
                <a:solidFill>
                  <a:srgbClr val="000090"/>
                </a:solidFill>
              </a:rPr>
              <a:t>(PF-jets) </a:t>
            </a:r>
            <a:r>
              <a:rPr lang="en-US" sz="2400" i="1" dirty="0">
                <a:solidFill>
                  <a:srgbClr val="800000"/>
                </a:solidFill>
              </a:rPr>
              <a:t>are reconstructed by clustering the four-momentum vectors of the particle-flow candidates produced by the particle-flow algorithm </a:t>
            </a:r>
            <a:r>
              <a:rPr lang="en-US" sz="2400" i="1" dirty="0" smtClean="0">
                <a:solidFill>
                  <a:srgbClr val="800000"/>
                </a:solidFill>
              </a:rPr>
              <a:t>.</a:t>
            </a:r>
            <a:endParaRPr lang="en-US" sz="2400" i="1" dirty="0">
              <a:solidFill>
                <a:srgbClr val="800000"/>
              </a:solidFill>
            </a:endParaRPr>
          </a:p>
          <a:p>
            <a:pPr algn="just"/>
            <a:endParaRPr lang="en-US" sz="2400" i="1" dirty="0">
              <a:solidFill>
                <a:srgbClr val="800000"/>
              </a:solidFill>
            </a:endParaRPr>
          </a:p>
          <a:p>
            <a:pPr algn="just"/>
            <a:endParaRPr lang="en-US" sz="2400" i="1" dirty="0">
              <a:solidFill>
                <a:srgbClr val="8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04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08" y="0"/>
            <a:ext cx="9020092" cy="67224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2400" i="1" dirty="0" smtClean="0">
              <a:solidFill>
                <a:srgbClr val="800000"/>
              </a:solidFill>
            </a:endParaRPr>
          </a:p>
          <a:p>
            <a:pPr marL="0" indent="0" algn="just">
              <a:buNone/>
            </a:pPr>
            <a:endParaRPr lang="en-US" sz="2400" i="1" dirty="0">
              <a:solidFill>
                <a:srgbClr val="800000"/>
              </a:solidFill>
            </a:endParaRPr>
          </a:p>
          <a:p>
            <a:pPr marL="0" indent="0" algn="just">
              <a:buNone/>
            </a:pPr>
            <a:endParaRPr lang="en-US" sz="2400" i="1" dirty="0" smtClean="0">
              <a:solidFill>
                <a:srgbClr val="800000"/>
              </a:solidFill>
            </a:endParaRPr>
          </a:p>
          <a:p>
            <a:pPr algn="just"/>
            <a:r>
              <a:rPr lang="en-US" sz="2400" i="1" dirty="0" smtClean="0">
                <a:solidFill>
                  <a:srgbClr val="800000"/>
                </a:solidFill>
              </a:rPr>
              <a:t>At </a:t>
            </a:r>
            <a:r>
              <a:rPr lang="en-US" sz="2400" i="1" dirty="0">
                <a:solidFill>
                  <a:srgbClr val="800000"/>
                </a:solidFill>
              </a:rPr>
              <a:t>the LHC, the proton bunches that collide in the </a:t>
            </a:r>
            <a:r>
              <a:rPr lang="en-US" sz="2400" i="1" dirty="0" err="1">
                <a:solidFill>
                  <a:srgbClr val="800000"/>
                </a:solidFill>
              </a:rPr>
              <a:t>centre</a:t>
            </a:r>
            <a:r>
              <a:rPr lang="en-US" sz="2400" i="1" dirty="0">
                <a:solidFill>
                  <a:srgbClr val="800000"/>
                </a:solidFill>
              </a:rPr>
              <a:t> of the detector can contain up to 1.15 × 10</a:t>
            </a:r>
            <a:r>
              <a:rPr lang="en-US" sz="2400" i="1" baseline="30000" dirty="0">
                <a:solidFill>
                  <a:srgbClr val="800000"/>
                </a:solidFill>
              </a:rPr>
              <a:t>11</a:t>
            </a:r>
            <a:r>
              <a:rPr lang="en-US" sz="2400" i="1" dirty="0">
                <a:solidFill>
                  <a:srgbClr val="800000"/>
                </a:solidFill>
              </a:rPr>
              <a:t> protons</a:t>
            </a:r>
            <a:r>
              <a:rPr lang="en-US" sz="2400" i="1" dirty="0" smtClean="0">
                <a:solidFill>
                  <a:srgbClr val="800000"/>
                </a:solidFill>
              </a:rPr>
              <a:t>.</a:t>
            </a:r>
          </a:p>
          <a:p>
            <a:pPr algn="just"/>
            <a:r>
              <a:rPr lang="en-US" sz="2400" i="1" dirty="0" smtClean="0">
                <a:solidFill>
                  <a:srgbClr val="800000"/>
                </a:solidFill>
              </a:rPr>
              <a:t> </a:t>
            </a:r>
            <a:r>
              <a:rPr lang="en-US" sz="2400" i="1" dirty="0">
                <a:solidFill>
                  <a:srgbClr val="800000"/>
                </a:solidFill>
              </a:rPr>
              <a:t>With this large amount of protons and depending on the beam conditions, i.e. crossing angle and beam size, each bunch crossing </a:t>
            </a:r>
            <a:r>
              <a:rPr lang="en-US" sz="2400" i="1" dirty="0">
                <a:solidFill>
                  <a:srgbClr val="FF0000"/>
                </a:solidFill>
              </a:rPr>
              <a:t>can produce from zero proton-proton interactions up to 50 or even 100 proton-proton pileup interactions</a:t>
            </a:r>
            <a:r>
              <a:rPr lang="en-US" sz="2400" i="1" dirty="0">
                <a:solidFill>
                  <a:srgbClr val="800000"/>
                </a:solidFill>
              </a:rPr>
              <a:t>. 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66300"/>
            <a:ext cx="8001000" cy="9826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>
                <a:solidFill>
                  <a:srgbClr val="800000"/>
                </a:solidFill>
              </a:rPr>
              <a:t>Pile-up interactions</a:t>
            </a:r>
            <a:endParaRPr lang="en-US" i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94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1284</Words>
  <Application>Microsoft Macintosh PowerPoint</Application>
  <PresentationFormat>On-screen Show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 </vt:lpstr>
      <vt:lpstr>  Algorithm Requirements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Shere010</dc:creator>
  <cp:lastModifiedBy>Shere010</cp:lastModifiedBy>
  <cp:revision>27</cp:revision>
  <dcterms:created xsi:type="dcterms:W3CDTF">2019-05-12T20:48:17Z</dcterms:created>
  <dcterms:modified xsi:type="dcterms:W3CDTF">2019-05-15T23:04:53Z</dcterms:modified>
</cp:coreProperties>
</file>