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26"/>
  </p:notesMasterIdLst>
  <p:sldIdLst>
    <p:sldId id="258" r:id="rId2"/>
    <p:sldId id="283" r:id="rId3"/>
    <p:sldId id="296" r:id="rId4"/>
    <p:sldId id="282" r:id="rId5"/>
    <p:sldId id="286" r:id="rId6"/>
    <p:sldId id="290" r:id="rId7"/>
    <p:sldId id="284" r:id="rId8"/>
    <p:sldId id="285" r:id="rId9"/>
    <p:sldId id="288" r:id="rId10"/>
    <p:sldId id="287" r:id="rId11"/>
    <p:sldId id="281" r:id="rId12"/>
    <p:sldId id="289" r:id="rId13"/>
    <p:sldId id="263" r:id="rId14"/>
    <p:sldId id="264" r:id="rId15"/>
    <p:sldId id="312" r:id="rId16"/>
    <p:sldId id="303" r:id="rId17"/>
    <p:sldId id="304" r:id="rId18"/>
    <p:sldId id="305" r:id="rId19"/>
    <p:sldId id="293" r:id="rId20"/>
    <p:sldId id="292" r:id="rId21"/>
    <p:sldId id="317" r:id="rId22"/>
    <p:sldId id="318" r:id="rId23"/>
    <p:sldId id="319" r:id="rId24"/>
    <p:sldId id="320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40"/>
    <p:restoredTop sz="94631"/>
  </p:normalViewPr>
  <p:slideViewPr>
    <p:cSldViewPr snapToGrid="0" snapToObjects="1">
      <p:cViewPr varScale="1">
        <p:scale>
          <a:sx n="128" d="100"/>
          <a:sy n="128" d="100"/>
        </p:scale>
        <p:origin x="5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34BD5-575B-4542-9901-EEC2FC3BF1F6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A20B6-C605-9347-9F5E-23DBACDBB9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367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C08E6F-8C10-B84B-AA8A-BD1F5EE39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D64E428-4C9D-AF4E-A05A-D0690475E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582E91-1D8F-C54B-AB76-A71C2D380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27CA1-85EC-BE47-9A38-A59E4B0DF194}" type="datetime1">
              <a:rPr lang="fr-FR" smtClean="0"/>
              <a:t>01/07/2026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5056DD-536F-4341-BCB9-D5158756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0E9031-1D96-3A4E-8626-A22D21D1D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66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AFBE69-02A0-1144-AC7A-1264DE831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9B4117C-2557-8345-9D94-8E8D88B29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526650-E663-2040-A538-C6AABB7FB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FCCF-2B1E-2E42-94E5-9380B725F261}" type="datetime1">
              <a:rPr lang="fr-FR" smtClean="0"/>
              <a:t>01/07/2026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DF7B87-1C18-9545-AB4E-EAF2B1926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3BA430-04B8-2B4A-9130-CABA3956D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71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C746C66-825D-BF43-988F-7DB870B639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807A54E-6771-734A-8EC6-EE57CEB3A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A2E882-A5A0-BD4A-B7A3-B526BE0FF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CFFD6-54ED-324E-9017-8896AAACB2EB}" type="datetime1">
              <a:rPr lang="fr-FR" smtClean="0"/>
              <a:t>01/07/2026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7B0720-0FAC-3D47-B00E-87294A2A4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084B54-AAEB-1946-A341-CB91E3384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02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D332A7-33DF-6442-8D71-B6753B839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8C63BD-98D3-D048-9776-0AE82D788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FE6460-5376-B946-B43F-5BFAA19DA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B405A-9791-664C-818E-1B00F8B2005B}" type="datetime1">
              <a:rPr lang="fr-FR" smtClean="0"/>
              <a:t>01/07/2026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12A073-55D8-F74C-9229-141DB6DAC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9F4AC7-43E1-6449-98F9-79086C3B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2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B0E6B2-29FE-6242-8704-184CA805A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27F3DD-3DB0-0F44-B9B9-534F9729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2CE940-CD5A-6247-98D7-D4740CC51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35CB5-B01F-E447-AD9D-E1DF96310369}" type="datetime1">
              <a:rPr lang="fr-FR" smtClean="0"/>
              <a:t>01/07/2026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785066-E2FF-0447-8EB7-269D51A7D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ACAB19-83FC-FC45-89D5-4681EC572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70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A452BA-F11E-D743-BEF6-93DF33645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F21990-3AC0-4041-9D6D-A347F0AEF9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BE2965-3E01-774C-BF1A-EF1C14EAF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842132-AC1E-2345-BB24-FD484940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D9BF-8B2F-1B40-A315-5F34D06829B9}" type="datetime1">
              <a:rPr lang="fr-FR" smtClean="0"/>
              <a:t>01/07/2026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C7C11B-6805-7347-A758-726F44F76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98EF20-E4C4-E34C-914B-14A8EDB8E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9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23894-AB1F-724B-9498-4DCE06461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156DCD-06E7-1140-A9E8-805E9F23D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A94DBE-E008-0F46-8E50-68B258194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B97FE1C-47F1-EF40-A6E0-DC4797D60A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39728D6-1912-E94B-9B59-CA1B396881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F822A6B-E696-2F46-837F-28E838A05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14F0-BA33-8C48-94BA-EDFB8A8F1892}" type="datetime1">
              <a:rPr lang="fr-FR" smtClean="0"/>
              <a:t>01/07/2026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CF3E658-857C-AA4B-AC50-82B1B131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6372EDF-197C-EC4F-A9C1-865D86C9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4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9D8070-AD00-3A4F-95CE-CB82B9754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727114E-6191-6443-A7CF-48A7A72D1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006B2-DA26-2442-9D0C-020727913AB3}" type="datetime1">
              <a:rPr lang="fr-FR" smtClean="0"/>
              <a:t>01/07/2026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9E7006-5BC1-6E43-AD36-6A9F09B88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5C8ACC-3195-4546-A9D7-5D65960E9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46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334A449-55EB-D74E-98B1-76FE4B34D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EE443-37F7-734B-9340-1723504E307B}" type="datetime1">
              <a:rPr lang="fr-FR" smtClean="0"/>
              <a:t>01/07/2026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6E0CC27-27EC-C34F-978D-05EC9B01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E7B5C7-C232-BD45-AA65-E9472FE87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73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ECD1F1-7FA6-5243-9269-01AFD2359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ABBE61-72C9-8D41-92E8-B2D2865F9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682B9CC-C98B-4D4D-A243-87F9DEB257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D2B444D-025B-BA43-962C-0CA31343D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D0857-03B7-554B-8B98-42282BBAE5FD}" type="datetime1">
              <a:rPr lang="fr-FR" smtClean="0"/>
              <a:t>01/07/2026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191A7F2-D163-0C41-B415-E32FB5E35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240B33-92FC-0041-89C1-63D91194A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02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7394BF-D01D-6B40-9535-86A5D8620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993B948-6951-8C40-B407-0EC131273E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CF7BDF-080B-4544-A083-ED1B9756E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9D83BF-D89F-CA4B-ACCC-623C924DF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1C0B-4EF4-894E-80E5-33FFBA6654C4}" type="datetime1">
              <a:rPr lang="fr-FR" smtClean="0"/>
              <a:t>01/07/2026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401887-D3A9-5547-B9C2-53DDDC72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250602D-973A-DA4F-8F2F-9556AB21C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2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B22DFE0-A971-734A-B8ED-44BBD4C8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922E64D-68DB-D547-BAA8-F4A375F93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C67B5F-9E86-F34E-9B56-EBBD6224C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EEE15-2CC3-D84B-A2A8-8A20880FF5A3}" type="datetime1">
              <a:rPr lang="fr-FR" smtClean="0"/>
              <a:t>01/07/2026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20D146-600C-FF4E-8915-0B491E377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C58ED4-EEE1-AF4A-961F-71CB30189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DE49C-DBD6-AA45-9DD3-35D092B38D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media" Target="../media/media2.mp4"/><Relationship Id="rId7" Type="http://schemas.openxmlformats.org/officeDocument/2006/relationships/image" Target="../media/image36.w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5.png"/><Relationship Id="rId4" Type="http://schemas.openxmlformats.org/officeDocument/2006/relationships/video" Target="../media/media2.mp4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microsoft.com/office/2007/relationships/media" Target="../media/media4.mp4"/><Relationship Id="rId7" Type="http://schemas.openxmlformats.org/officeDocument/2006/relationships/image" Target="../media/image39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42.png"/><Relationship Id="rId4" Type="http://schemas.openxmlformats.org/officeDocument/2006/relationships/video" Target="../media/media4.mp4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2.bin"/><Relationship Id="rId7" Type="http://schemas.openxmlformats.org/officeDocument/2006/relationships/image" Target="../media/image4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47.png"/><Relationship Id="rId4" Type="http://schemas.openxmlformats.org/officeDocument/2006/relationships/image" Target="../media/image43.wmf"/><Relationship Id="rId9" Type="http://schemas.openxmlformats.org/officeDocument/2006/relationships/image" Target="../media/image4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48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49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50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ure.com.lama.univ-amu.fr/articles/nprot.2007.255#auth-1" TargetMode="External"/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ature.com.lama.univ-amu.fr/articles/nprot.2007.255#auth-2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hyperlink" Target="https://www.researchgate.net/profile/Petr-Neugebauer?_sg%5B0%5D=HBb3YUQib4Q8Bq91XAy9LNpc8kP8wzxjVdtZwy2ToLSgcjctIc73DpQHcZnwiaXb17w3QSk.dwKcXvE_mNs4ItYfkmKiBfaj-6r8Eme9MsrImxz55Z3sdqLCExYFQ3PRITaKYcbkUFozBg4jn6QuFaTBC_65cA&amp;_sg%5B1%5D=-jmLb8flBmXOoZarWq7KXBdn1OaxHf64CxcjaPjqjmkO4f4LJKynkLjyaicbPF7RP79G3J4.5B-ToFUZGJgoFk0NWt-0Iedi9ePC78xO-SD0I01Zc0amfgzkBzO7TAA9L2FSbDVDZ9aNwJTQD98V1UJ_UjabH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B3E2F7A-DA08-D944-9615-54B36EDFF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8644"/>
            <a:ext cx="12192000" cy="39993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FC8321-D628-EC40-9BAB-A7F985EDF9F8}"/>
              </a:ext>
            </a:extLst>
          </p:cNvPr>
          <p:cNvSpPr txBox="1"/>
          <p:nvPr/>
        </p:nvSpPr>
        <p:spPr>
          <a:xfrm>
            <a:off x="1909966" y="1494627"/>
            <a:ext cx="10084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 pitchFamily="2" charset="0"/>
              </a:rPr>
              <a:t>EPR introduction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D87048-0260-2843-9CDC-2A3362E06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38" y="2121654"/>
            <a:ext cx="951479" cy="95147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235086B-EB20-424C-BD38-88BA128EA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23" y="171185"/>
            <a:ext cx="2518714" cy="72742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4426467-0874-1C40-BF14-69968B246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539" y="1200799"/>
            <a:ext cx="1790879" cy="618667"/>
          </a:xfrm>
          <a:prstGeom prst="rect">
            <a:avLst/>
          </a:prstGeom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70DE9946-3B2F-9C47-BA61-844C076B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46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Field modulation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10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4471A8-4E85-214F-9DE6-C0D952D6D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762" y="1244497"/>
            <a:ext cx="5506455" cy="4223398"/>
          </a:xfrm>
          <a:prstGeom prst="rect">
            <a:avLst/>
          </a:prstGeom>
        </p:spPr>
      </p:pic>
      <p:pic>
        <p:nvPicPr>
          <p:cNvPr id="7" name="Picture 2" descr="Definition of Envelope Detection | Chegg.com">
            <a:extLst>
              <a:ext uri="{FF2B5EF4-FFF2-40B4-BE49-F238E27FC236}">
                <a16:creationId xmlns:a16="http://schemas.microsoft.com/office/drawing/2014/main" id="{B78CF1A4-EA94-6142-9311-EB1494A23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54" y="1411312"/>
            <a:ext cx="5455096" cy="242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BB8BA085-D7F7-8543-B2C4-6B35C18EB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448" y="4284334"/>
            <a:ext cx="2022221" cy="85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397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Derivative of the signal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11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AA07D4CD-D439-4F47-9F8E-EAD89D74E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4" y="835620"/>
            <a:ext cx="3748383" cy="252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CFBB44A1-BA08-CA4D-8044-46256089E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55" y="3358945"/>
            <a:ext cx="3926599" cy="262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3B0D156-17D3-B04F-9825-9F690F01E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0444" y="748146"/>
            <a:ext cx="3374443" cy="517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96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Lock in amplifier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12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E952659A-DEEE-5248-9778-D7B3492E2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30" y="2183646"/>
            <a:ext cx="5775088" cy="63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esign a DSP lock-in amplifier: Background - EDN Asia">
            <a:extLst>
              <a:ext uri="{FF2B5EF4-FFF2-40B4-BE49-F238E27FC236}">
                <a16:creationId xmlns:a16="http://schemas.microsoft.com/office/drawing/2014/main" id="{35BAE4BE-DDC2-D54D-807C-4F33A701E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715" y="811295"/>
            <a:ext cx="3588969" cy="21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568A2FBC-CC28-6E49-88C5-9C71A4715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2" y="2989057"/>
            <a:ext cx="12192000" cy="60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C899C91-5431-A84A-A344-C6D1646940FD}"/>
              </a:ext>
            </a:extLst>
          </p:cNvPr>
          <p:cNvCxnSpPr>
            <a:cxnSpLocks/>
          </p:cNvCxnSpPr>
          <p:nvPr/>
        </p:nvCxnSpPr>
        <p:spPr>
          <a:xfrm flipV="1">
            <a:off x="7459133" y="3090334"/>
            <a:ext cx="2590800" cy="50197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64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Electron Spin Resonance</a:t>
            </a:r>
          </a:p>
        </p:txBody>
      </p:sp>
      <p:graphicFrame>
        <p:nvGraphicFramePr>
          <p:cNvPr id="40" name="Object 36">
            <a:extLst>
              <a:ext uri="{FF2B5EF4-FFF2-40B4-BE49-F238E27FC236}">
                <a16:creationId xmlns:a16="http://schemas.microsoft.com/office/drawing/2014/main" id="{E8F32297-6FBF-6F48-B3CF-BB09866B14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07958" y="748146"/>
          <a:ext cx="3478213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6" imgW="1955800" imgH="419100" progId="Equation.3">
                  <p:embed/>
                </p:oleObj>
              </mc:Choice>
              <mc:Fallback>
                <p:oleObj name="Équation" r:id="rId6" imgW="1955800" imgH="419100" progId="Equation.3">
                  <p:embed/>
                  <p:pic>
                    <p:nvPicPr>
                      <p:cNvPr id="40" name="Object 36">
                        <a:extLst>
                          <a:ext uri="{FF2B5EF4-FFF2-40B4-BE49-F238E27FC236}">
                            <a16:creationId xmlns:a16="http://schemas.microsoft.com/office/drawing/2014/main" id="{E8F32297-6FBF-6F48-B3CF-BB09866B14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7958" y="748146"/>
                        <a:ext cx="3478213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" name="BS_EPR_LabFrame_relax1">
            <a:hlinkClick r:id="" action="ppaction://media"/>
            <a:extLst>
              <a:ext uri="{FF2B5EF4-FFF2-40B4-BE49-F238E27FC236}">
                <a16:creationId xmlns:a16="http://schemas.microsoft.com/office/drawing/2014/main" id="{000DA816-4ACD-6449-8208-A878FA68C9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13060" y="1090729"/>
            <a:ext cx="3200400" cy="3200400"/>
          </a:xfrm>
          <a:prstGeom prst="rect">
            <a:avLst/>
          </a:prstGeom>
        </p:spPr>
      </p:pic>
      <p:pic>
        <p:nvPicPr>
          <p:cNvPr id="42" name="BS_EPR_LabFrame">
            <a:hlinkClick r:id="" action="ppaction://media"/>
            <a:extLst>
              <a:ext uri="{FF2B5EF4-FFF2-40B4-BE49-F238E27FC236}">
                <a16:creationId xmlns:a16="http://schemas.microsoft.com/office/drawing/2014/main" id="{EA4F28E1-89C2-1944-BBD5-64F849B1426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4877" y="1090729"/>
            <a:ext cx="3200400" cy="3200400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2C7DBDB3-D947-E14E-9247-8549901A71EC}"/>
              </a:ext>
            </a:extLst>
          </p:cNvPr>
          <p:cNvSpPr txBox="1"/>
          <p:nvPr/>
        </p:nvSpPr>
        <p:spPr>
          <a:xfrm>
            <a:off x="629392" y="4572000"/>
            <a:ext cx="3578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Relaxation time &lt;&lt; experiment time: </a:t>
            </a:r>
            <a:r>
              <a:rPr lang="en-US" b="1" dirty="0">
                <a:solidFill>
                  <a:schemeClr val="accent1"/>
                </a:solidFill>
              </a:rPr>
              <a:t>Transient regime or coherent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686F5DB-AA75-1943-BA45-6A6716720B18}"/>
              </a:ext>
            </a:extLst>
          </p:cNvPr>
          <p:cNvSpPr txBox="1"/>
          <p:nvPr/>
        </p:nvSpPr>
        <p:spPr>
          <a:xfrm>
            <a:off x="7944344" y="4571999"/>
            <a:ext cx="3578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Relaxation time &gt;&gt; experiment time: </a:t>
            </a:r>
            <a:r>
              <a:rPr lang="en-US" b="1" dirty="0">
                <a:solidFill>
                  <a:schemeClr val="accent1"/>
                </a:solidFill>
              </a:rPr>
              <a:t>Steady state regime or incoherent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FDBDEEE-82AC-9D40-A400-0314BEFD38FB}"/>
              </a:ext>
            </a:extLst>
          </p:cNvPr>
          <p:cNvSpPr txBox="1"/>
          <p:nvPr/>
        </p:nvSpPr>
        <p:spPr>
          <a:xfrm>
            <a:off x="4085399" y="3566370"/>
            <a:ext cx="2660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Pulsed ESR:</a:t>
            </a:r>
          </a:p>
          <a:p>
            <a:pPr algn="ctr"/>
            <a:r>
              <a:rPr lang="en-US" dirty="0"/>
              <a:t>Frequency fixed</a:t>
            </a:r>
          </a:p>
          <a:p>
            <a:pPr algn="ctr"/>
            <a:r>
              <a:rPr lang="en-US" dirty="0"/>
              <a:t>Magnetic field fixed</a:t>
            </a:r>
          </a:p>
          <a:p>
            <a:pPr algn="ctr"/>
            <a:r>
              <a:rPr lang="en-US" dirty="0"/>
              <a:t>Recorded in time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8EECA0A-C3A1-EF41-839D-BFE9D5523453}"/>
              </a:ext>
            </a:extLst>
          </p:cNvPr>
          <p:cNvSpPr txBox="1"/>
          <p:nvPr/>
        </p:nvSpPr>
        <p:spPr>
          <a:xfrm>
            <a:off x="5026098" y="1857342"/>
            <a:ext cx="2660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CW ESR : </a:t>
            </a:r>
          </a:p>
          <a:p>
            <a:pPr algn="ctr"/>
            <a:r>
              <a:rPr lang="en-US" dirty="0"/>
              <a:t>Frequency fixed</a:t>
            </a:r>
          </a:p>
          <a:p>
            <a:pPr algn="ctr"/>
            <a:r>
              <a:rPr lang="en-US" dirty="0"/>
              <a:t>Magnetic field swept</a:t>
            </a:r>
          </a:p>
          <a:p>
            <a:pPr algn="ctr"/>
            <a:endParaRPr lang="en-US" dirty="0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8A568FE-D7EC-2C47-AB61-8E3C9EAA6F50}"/>
              </a:ext>
            </a:extLst>
          </p:cNvPr>
          <p:cNvCxnSpPr>
            <a:cxnSpLocks/>
          </p:cNvCxnSpPr>
          <p:nvPr/>
        </p:nvCxnSpPr>
        <p:spPr>
          <a:xfrm>
            <a:off x="7306391" y="2336997"/>
            <a:ext cx="1052623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1A370F4-73FF-2142-AD32-2B95BFD7C0FB}"/>
              </a:ext>
            </a:extLst>
          </p:cNvPr>
          <p:cNvCxnSpPr>
            <a:cxnSpLocks/>
          </p:cNvCxnSpPr>
          <p:nvPr/>
        </p:nvCxnSpPr>
        <p:spPr>
          <a:xfrm flipH="1" flipV="1">
            <a:off x="3540642" y="3057671"/>
            <a:ext cx="1089889" cy="70763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BA44FCE0-27A1-3243-9047-E2E2995944ED}"/>
              </a:ext>
            </a:extLst>
          </p:cNvPr>
          <p:cNvSpPr txBox="1"/>
          <p:nvPr/>
        </p:nvSpPr>
        <p:spPr>
          <a:xfrm>
            <a:off x="6219018" y="5761091"/>
            <a:ext cx="5972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J. R. </a:t>
            </a:r>
            <a:r>
              <a:rPr lang="fr-FR" sz="1400" dirty="0" err="1"/>
              <a:t>Johansson</a:t>
            </a:r>
            <a:r>
              <a:rPr lang="fr-FR" sz="1400" dirty="0"/>
              <a:t>, et al. </a:t>
            </a:r>
            <a:r>
              <a:rPr lang="fr-FR" sz="1400" dirty="0" err="1"/>
              <a:t>QuTiP</a:t>
            </a:r>
            <a:r>
              <a:rPr lang="fr-FR" sz="1400" dirty="0"/>
              <a:t> 2: </a:t>
            </a:r>
            <a:r>
              <a:rPr lang="fr-FR" sz="1400" i="1" dirty="0"/>
              <a:t>Comput. Phys. Commun.</a:t>
            </a:r>
            <a:r>
              <a:rPr lang="fr-FR" sz="1400" dirty="0"/>
              <a:t> </a:t>
            </a:r>
            <a:r>
              <a:rPr lang="fr-FR" sz="1400" b="1" dirty="0"/>
              <a:t>184</a:t>
            </a:r>
            <a:r>
              <a:rPr lang="fr-FR" sz="1400" dirty="0"/>
              <a:t>, 1234–1240 (2013).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0FAF4932-65BC-0D4D-A381-AECE93DFD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13</a:t>
            </a:fld>
            <a:endParaRPr lang="en-US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CA6966-B6CB-A843-8A59-55ACD359359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0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Choice of the frame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2044024-DA19-614C-A739-FF3809E91B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7" name="Picture 2" descr="Afficher l'image d'origine">
            <a:extLst>
              <a:ext uri="{FF2B5EF4-FFF2-40B4-BE49-F238E27FC236}">
                <a16:creationId xmlns:a16="http://schemas.microsoft.com/office/drawing/2014/main" id="{90F80DE8-4C0A-2141-82FC-6BB7707F4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32" y="912061"/>
            <a:ext cx="3460667" cy="370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systcop.jpg">
            <a:extLst>
              <a:ext uri="{FF2B5EF4-FFF2-40B4-BE49-F238E27FC236}">
                <a16:creationId xmlns:a16="http://schemas.microsoft.com/office/drawing/2014/main" id="{00F5372A-8E54-4145-BCFB-CB77A4783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741" y="912062"/>
            <a:ext cx="4220467" cy="293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EBA3EA1-5C57-3C46-857C-7D6DEC52101C}"/>
              </a:ext>
            </a:extLst>
          </p:cNvPr>
          <p:cNvSpPr txBox="1"/>
          <p:nvPr/>
        </p:nvSpPr>
        <p:spPr>
          <a:xfrm>
            <a:off x="196933" y="4789761"/>
            <a:ext cx="2701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Brahe – Kepler (1609)</a:t>
            </a:r>
          </a:p>
          <a:p>
            <a:r>
              <a:rPr lang="fr-FR" i="1" dirty="0" err="1"/>
              <a:t>Astromia</a:t>
            </a:r>
            <a:r>
              <a:rPr lang="fr-FR" i="1" dirty="0"/>
              <a:t> nova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CCE05E7-4B0A-9A43-B173-D397282C4EF5}"/>
              </a:ext>
            </a:extLst>
          </p:cNvPr>
          <p:cNvSpPr txBox="1"/>
          <p:nvPr/>
        </p:nvSpPr>
        <p:spPr>
          <a:xfrm>
            <a:off x="4162285" y="4060718"/>
            <a:ext cx="3628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Copernic (1530)</a:t>
            </a:r>
          </a:p>
          <a:p>
            <a:r>
              <a:rPr lang="fr-FR" i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fr-FR" i="1" dirty="0" err="1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Revolutionibus</a:t>
            </a:r>
            <a:r>
              <a:rPr lang="fr-FR" i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dirty="0" err="1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orbium</a:t>
            </a:r>
            <a:r>
              <a:rPr lang="fr-FR" i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dirty="0" err="1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coelestium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Bloch_video_180deg_pulse">
            <a:hlinkClick r:id="" action="ppaction://media"/>
            <a:extLst>
              <a:ext uri="{FF2B5EF4-FFF2-40B4-BE49-F238E27FC236}">
                <a16:creationId xmlns:a16="http://schemas.microsoft.com/office/drawing/2014/main" id="{FA43FE99-A776-1347-88EA-B5EE9E9F84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844382" y="3527269"/>
            <a:ext cx="2761014" cy="2761014"/>
          </a:xfrm>
          <a:prstGeom prst="rect">
            <a:avLst/>
          </a:prstGeom>
        </p:spPr>
      </p:pic>
      <p:pic>
        <p:nvPicPr>
          <p:cNvPr id="15" name="BS_EPR_LabFrame 180">
            <a:hlinkClick r:id="" action="ppaction://media"/>
            <a:extLst>
              <a:ext uri="{FF2B5EF4-FFF2-40B4-BE49-F238E27FC236}">
                <a16:creationId xmlns:a16="http://schemas.microsoft.com/office/drawing/2014/main" id="{897AE36D-5F8A-594C-9377-6A608AF92B8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844382" y="748146"/>
            <a:ext cx="2761014" cy="2761014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FE567EB-1210-D74D-A5CC-B1CF780F4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1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4459B6FC-DAB3-3240-B5C0-3FB0CEFF9A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EAA09-2C17-1E49-8BA9-6DE7C803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94FE292D-633D-7D4F-9AB2-18A0864F67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52169" y="1012533"/>
          <a:ext cx="2275949" cy="432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icrosoft Equation 3.0" r:id="rId3" imgW="1066680" imgH="203040" progId="Equation.3">
                  <p:embed/>
                </p:oleObj>
              </mc:Choice>
              <mc:Fallback>
                <p:oleObj name="Microsoft Equation 3.0" r:id="rId3" imgW="1066680" imgH="203040" progId="Equation.3">
                  <p:embed/>
                  <p:pic>
                    <p:nvPicPr>
                      <p:cNvPr id="4" name="Object 2">
                        <a:extLst>
                          <a:ext uri="{FF2B5EF4-FFF2-40B4-BE49-F238E27FC236}">
                            <a16:creationId xmlns:a16="http://schemas.microsoft.com/office/drawing/2014/main" id="{94FE292D-633D-7D4F-9AB2-18A0864F67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2169" y="1012533"/>
                        <a:ext cx="2275949" cy="4327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0F3052F1-00F4-A641-BAEC-D79F4E5564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19563" y="1660605"/>
          <a:ext cx="3412415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14320" imgH="253800" progId="Equation.3">
                  <p:embed/>
                </p:oleObj>
              </mc:Choice>
              <mc:Fallback>
                <p:oleObj name="Equation" r:id="rId5" imgW="1714320" imgH="253800" progId="Equation.3">
                  <p:embed/>
                  <p:pic>
                    <p:nvPicPr>
                      <p:cNvPr id="5" name="Object 3">
                        <a:extLst>
                          <a:ext uri="{FF2B5EF4-FFF2-40B4-BE49-F238E27FC236}">
                            <a16:creationId xmlns:a16="http://schemas.microsoft.com/office/drawing/2014/main" id="{0F3052F1-00F4-A641-BAEC-D79F4E5564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563" y="1660605"/>
                        <a:ext cx="3412415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330px-EPR_splitting">
            <a:extLst>
              <a:ext uri="{FF2B5EF4-FFF2-40B4-BE49-F238E27FC236}">
                <a16:creationId xmlns:a16="http://schemas.microsoft.com/office/drawing/2014/main" id="{9D31FA5E-2766-2440-8ECC-C6D691B7F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713" y="3100765"/>
            <a:ext cx="3474822" cy="226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7">
            <a:extLst>
              <a:ext uri="{FF2B5EF4-FFF2-40B4-BE49-F238E27FC236}">
                <a16:creationId xmlns:a16="http://schemas.microsoft.com/office/drawing/2014/main" id="{AEBD4453-3373-154D-A308-81BFAE575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931" y="220718"/>
            <a:ext cx="77041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4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Rotating</a:t>
            </a:r>
            <a:r>
              <a:rPr lang="fr-FR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frame transformation</a:t>
            </a:r>
          </a:p>
        </p:txBody>
      </p:sp>
      <p:graphicFrame>
        <p:nvGraphicFramePr>
          <p:cNvPr id="8" name="Object 18">
            <a:extLst>
              <a:ext uri="{FF2B5EF4-FFF2-40B4-BE49-F238E27FC236}">
                <a16:creationId xmlns:a16="http://schemas.microsoft.com/office/drawing/2014/main" id="{1336C9A9-74A2-EA46-B932-92A68CDCE0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43365" y="1646918"/>
          <a:ext cx="3951749" cy="949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06280" imgH="482400" progId="Equation.3">
                  <p:embed/>
                </p:oleObj>
              </mc:Choice>
              <mc:Fallback>
                <p:oleObj name="Equation" r:id="rId8" imgW="2006280" imgH="482400" progId="Equation.3">
                  <p:embed/>
                  <p:pic>
                    <p:nvPicPr>
                      <p:cNvPr id="8" name="Object 18">
                        <a:extLst>
                          <a:ext uri="{FF2B5EF4-FFF2-40B4-BE49-F238E27FC236}">
                            <a16:creationId xmlns:a16="http://schemas.microsoft.com/office/drawing/2014/main" id="{1336C9A9-74A2-EA46-B932-92A68CDCE0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365" y="1646918"/>
                        <a:ext cx="3951749" cy="9497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9" descr="level">
            <a:extLst>
              <a:ext uri="{FF2B5EF4-FFF2-40B4-BE49-F238E27FC236}">
                <a16:creationId xmlns:a16="http://schemas.microsoft.com/office/drawing/2014/main" id="{B40EF04F-20C9-354A-A1CD-FAEC74880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5" t="10593" r="12532" b="513"/>
          <a:stretch>
            <a:fillRect/>
          </a:stretch>
        </p:blipFill>
        <p:spPr bwMode="auto">
          <a:xfrm>
            <a:off x="5844381" y="3029004"/>
            <a:ext cx="4032250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391FEC0C-9E4D-0347-BF3C-31D1E31835CB}"/>
              </a:ext>
            </a:extLst>
          </p:cNvPr>
          <p:cNvSpPr txBox="1"/>
          <p:nvPr/>
        </p:nvSpPr>
        <p:spPr>
          <a:xfrm>
            <a:off x="2315865" y="2596709"/>
            <a:ext cx="3114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Time </a:t>
            </a:r>
            <a:r>
              <a:rPr lang="fr-FR" dirty="0" err="1"/>
              <a:t>dependant</a:t>
            </a:r>
            <a:r>
              <a:rPr lang="fr-FR" dirty="0"/>
              <a:t> </a:t>
            </a: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7EAE79E4-DC52-8042-A4A9-CB4383AAFAF9}"/>
              </a:ext>
            </a:extLst>
          </p:cNvPr>
          <p:cNvSpPr txBox="1"/>
          <p:nvPr/>
        </p:nvSpPr>
        <p:spPr>
          <a:xfrm>
            <a:off x="6761849" y="2596709"/>
            <a:ext cx="3114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Time </a:t>
            </a:r>
            <a:r>
              <a:rPr lang="fr-FR" dirty="0" err="1"/>
              <a:t>independant</a:t>
            </a:r>
            <a:r>
              <a:rPr lang="fr-FR" dirty="0"/>
              <a:t> </a:t>
            </a: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74FD9220-3A03-3B4D-9662-F3EF02056647}"/>
              </a:ext>
            </a:extLst>
          </p:cNvPr>
          <p:cNvSpPr txBox="1"/>
          <p:nvPr/>
        </p:nvSpPr>
        <p:spPr>
          <a:xfrm>
            <a:off x="659805" y="5645412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Right </a:t>
            </a:r>
            <a:r>
              <a:rPr lang="fr-FR" sz="2000" dirty="0" err="1">
                <a:solidFill>
                  <a:srgbClr val="FF0000"/>
                </a:solidFill>
              </a:rPr>
              <a:t>unitary</a:t>
            </a:r>
            <a:r>
              <a:rPr lang="fr-FR" sz="2000" dirty="0">
                <a:solidFill>
                  <a:srgbClr val="FF0000"/>
                </a:solidFill>
              </a:rPr>
              <a:t> transformation </a:t>
            </a:r>
            <a:r>
              <a:rPr lang="fr-FR" sz="2000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fr-FR" sz="2000" dirty="0" err="1">
                <a:solidFill>
                  <a:srgbClr val="FF0000"/>
                </a:solidFill>
                <a:sym typeface="Wingdings" pitchFamily="2" charset="2"/>
              </a:rPr>
              <a:t>problem</a:t>
            </a:r>
            <a:r>
              <a:rPr lang="fr-FR" sz="2000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fr-FR" sz="2000" dirty="0" err="1">
                <a:solidFill>
                  <a:srgbClr val="FF0000"/>
                </a:solidFill>
                <a:sym typeface="Wingdings" pitchFamily="2" charset="2"/>
              </a:rPr>
              <a:t>solved</a:t>
            </a:r>
            <a:endParaRPr lang="fr-FR" sz="2000" dirty="0">
              <a:solidFill>
                <a:srgbClr val="FF0000"/>
              </a:solidFill>
            </a:endParaRPr>
          </a:p>
        </p:txBody>
      </p:sp>
      <p:cxnSp>
        <p:nvCxnSpPr>
          <p:cNvPr id="13" name="Straight Connector 19">
            <a:extLst>
              <a:ext uri="{FF2B5EF4-FFF2-40B4-BE49-F238E27FC236}">
                <a16:creationId xmlns:a16="http://schemas.microsoft.com/office/drawing/2014/main" id="{2126534F-5664-F340-985C-F68EB0B6CCC3}"/>
              </a:ext>
            </a:extLst>
          </p:cNvPr>
          <p:cNvCxnSpPr/>
          <p:nvPr/>
        </p:nvCxnSpPr>
        <p:spPr>
          <a:xfrm flipV="1">
            <a:off x="8580561" y="1876629"/>
            <a:ext cx="1224136" cy="720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4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9546C88-8014-314F-8E0C-4F6674C2E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16</a:t>
            </a:fld>
            <a:endParaRPr lang="en-US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A37EB60-C5EF-5545-A15E-688329DFC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Inhomogeneous line – in the rotating frame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EEFFFA-8328-BD4B-B119-CC1BC77DAB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5" name="90_FID" descr="90_FID">
            <a:hlinkClick r:id="" action="ppaction://media"/>
            <a:extLst>
              <a:ext uri="{FF2B5EF4-FFF2-40B4-BE49-F238E27FC236}">
                <a16:creationId xmlns:a16="http://schemas.microsoft.com/office/drawing/2014/main" id="{21E87E5C-42E9-3443-9EB5-8ECB7680B3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9274" y="1137397"/>
            <a:ext cx="9888110" cy="494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1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0DCC54F-6C82-7545-9AB7-E7B37B2874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B53BA9F-E450-1F42-BDBE-1D400D7B8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17</a:t>
            </a:fld>
            <a:endParaRPr lang="en-US"/>
          </a:p>
        </p:txBody>
      </p:sp>
      <p:pic>
        <p:nvPicPr>
          <p:cNvPr id="4" name="90-180_echo" descr="90-180_echo">
            <a:hlinkClick r:id="" action="ppaction://media"/>
            <a:extLst>
              <a:ext uri="{FF2B5EF4-FFF2-40B4-BE49-F238E27FC236}">
                <a16:creationId xmlns:a16="http://schemas.microsoft.com/office/drawing/2014/main" id="{1C706D9B-5E21-4D45-B112-AE412179E7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101" y="824153"/>
            <a:ext cx="10419385" cy="5209693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5999AB91-DA55-D64F-9E5D-3B2FEB10A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Inhomogeneous line – in the rotating frame</a:t>
            </a:r>
          </a:p>
        </p:txBody>
      </p:sp>
    </p:spTree>
    <p:extLst>
      <p:ext uri="{BB962C8B-B14F-4D97-AF65-F5344CB8AC3E}">
        <p14:creationId xmlns:p14="http://schemas.microsoft.com/office/powerpoint/2010/main" val="350023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595C2B9-3E01-5046-995B-CB10678804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2F0420A-AAFB-AD44-BF8F-2DD7DCA6F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18</a:t>
            </a:fld>
            <a:endParaRPr lang="en-US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86D9C8CF-4046-E94E-A933-EBB2DB4CD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449" y="33158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Hahn echo sequence – Hard pulses</a:t>
            </a:r>
          </a:p>
        </p:txBody>
      </p:sp>
      <p:pic>
        <p:nvPicPr>
          <p:cNvPr id="5" name="Hahn Echo" descr="Hahn Echo">
            <a:hlinkClick r:id="" action="ppaction://media"/>
            <a:extLst>
              <a:ext uri="{FF2B5EF4-FFF2-40B4-BE49-F238E27FC236}">
                <a16:creationId xmlns:a16="http://schemas.microsoft.com/office/drawing/2014/main" id="{C74ACB5A-8461-834F-ADC4-58D6052CB2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42246" y="791554"/>
            <a:ext cx="4766006" cy="476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7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1FBC3A-3C02-1645-BC8E-49D664F19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CW </a:t>
            </a:r>
            <a:r>
              <a:rPr lang="fr-FR" dirty="0" err="1"/>
              <a:t>spectrometer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CFBC74-6C27-5C4E-AC58-0FCB3CAA1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2023 - ARPE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EB56637-19F4-5446-B873-E90C4402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57468-F922-4067-AC72-327DA6268237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B6A5DF6-4CF0-0742-B336-FB8F155CA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3" y="1700808"/>
            <a:ext cx="5850797" cy="410445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6FDA057-0769-4146-A8B0-9BEF50AFC1D4}"/>
              </a:ext>
            </a:extLst>
          </p:cNvPr>
          <p:cNvCxnSpPr>
            <a:cxnSpLocks/>
          </p:cNvCxnSpPr>
          <p:nvPr/>
        </p:nvCxnSpPr>
        <p:spPr>
          <a:xfrm flipH="1">
            <a:off x="8478000" y="2564904"/>
            <a:ext cx="786352" cy="3600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B3626C27-9F84-0346-BE58-4806BE1DDC19}"/>
              </a:ext>
            </a:extLst>
          </p:cNvPr>
          <p:cNvSpPr txBox="1"/>
          <p:nvPr/>
        </p:nvSpPr>
        <p:spPr>
          <a:xfrm>
            <a:off x="8894889" y="219557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100 kHz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F09471D-CC8E-714B-87B5-F4209968364F}"/>
              </a:ext>
            </a:extLst>
          </p:cNvPr>
          <p:cNvCxnSpPr>
            <a:cxnSpLocks/>
          </p:cNvCxnSpPr>
          <p:nvPr/>
        </p:nvCxnSpPr>
        <p:spPr>
          <a:xfrm flipH="1" flipV="1">
            <a:off x="5663952" y="5085184"/>
            <a:ext cx="2413248" cy="10894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41ECCC98-C058-D247-AF16-BB0D88B403DA}"/>
              </a:ext>
            </a:extLst>
          </p:cNvPr>
          <p:cNvSpPr txBox="1"/>
          <p:nvPr/>
        </p:nvSpPr>
        <p:spPr>
          <a:xfrm>
            <a:off x="8274390" y="5949280"/>
            <a:ext cx="1936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Q=3000-5000</a:t>
            </a:r>
          </a:p>
        </p:txBody>
      </p:sp>
    </p:spTree>
    <p:extLst>
      <p:ext uri="{BB962C8B-B14F-4D97-AF65-F5344CB8AC3E}">
        <p14:creationId xmlns:p14="http://schemas.microsoft.com/office/powerpoint/2010/main" val="1688499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Bibliography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2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FE7333A-4ECF-134F-B79D-F72196D5A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85" y="853259"/>
            <a:ext cx="4619280" cy="50774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906AFE-46B1-5545-A1E2-3F3FF66C251F}"/>
              </a:ext>
            </a:extLst>
          </p:cNvPr>
          <p:cNvSpPr txBox="1"/>
          <p:nvPr/>
        </p:nvSpPr>
        <p:spPr>
          <a:xfrm>
            <a:off x="1457364" y="483927"/>
            <a:ext cx="1307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ed. 1967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0C31FA-FB52-C940-838A-5E1445D5BD56}"/>
              </a:ext>
            </a:extLst>
          </p:cNvPr>
          <p:cNvSpPr/>
          <p:nvPr/>
        </p:nvSpPr>
        <p:spPr>
          <a:xfrm>
            <a:off x="6581228" y="1884591"/>
            <a:ext cx="3279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>
                <a:latin typeface="Times New Roman" panose="02020603050405020304" pitchFamily="18" charset="0"/>
              </a:rPr>
              <a:t>eMagRes</a:t>
            </a:r>
            <a:r>
              <a:rPr lang="fr-FR" dirty="0">
                <a:latin typeface="Times New Roman" panose="02020603050405020304" pitchFamily="18" charset="0"/>
              </a:rPr>
              <a:t>, 2017, Vol 6: 187–206.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72DCB6-5DF8-3C48-8A0A-7B1DC6BB7681}"/>
              </a:ext>
            </a:extLst>
          </p:cNvPr>
          <p:cNvSpPr/>
          <p:nvPr/>
        </p:nvSpPr>
        <p:spPr>
          <a:xfrm>
            <a:off x="6096000" y="10855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latin typeface="Arial" panose="020B0604020202020204" pitchFamily="34" charset="0"/>
              </a:rPr>
              <a:t>Electron </a:t>
            </a:r>
            <a:r>
              <a:rPr lang="fr-FR" b="1" dirty="0" err="1">
                <a:latin typeface="Arial" panose="020B0604020202020204" pitchFamily="34" charset="0"/>
              </a:rPr>
              <a:t>Paramagnetic</a:t>
            </a:r>
            <a:r>
              <a:rPr lang="fr-FR" b="1" dirty="0">
                <a:latin typeface="Arial" panose="020B0604020202020204" pitchFamily="34" charset="0"/>
              </a:rPr>
              <a:t> </a:t>
            </a:r>
            <a:r>
              <a:rPr lang="fr-FR" b="1" dirty="0" err="1">
                <a:latin typeface="Arial" panose="020B0604020202020204" pitchFamily="34" charset="0"/>
              </a:rPr>
              <a:t>Resonance</a:t>
            </a:r>
            <a:r>
              <a:rPr lang="fr-FR" b="1" dirty="0">
                <a:latin typeface="Arial" panose="020B0604020202020204" pitchFamily="34" charset="0"/>
              </a:rPr>
              <a:t> Instrumentation</a:t>
            </a:r>
          </a:p>
          <a:p>
            <a:r>
              <a:rPr lang="fr-FR" dirty="0">
                <a:latin typeface="Arial" panose="020B0604020202020204" pitchFamily="34" charset="0"/>
              </a:rPr>
              <a:t>Edward </a:t>
            </a:r>
            <a:r>
              <a:rPr lang="fr-FR" dirty="0" err="1">
                <a:latin typeface="Arial" panose="020B0604020202020204" pitchFamily="34" charset="0"/>
              </a:rPr>
              <a:t>Reijerse</a:t>
            </a:r>
            <a:r>
              <a:rPr lang="fr-FR" dirty="0">
                <a:latin typeface="Arial" panose="020B0604020202020204" pitchFamily="34" charset="0"/>
              </a:rPr>
              <a:t> &amp; Anton </a:t>
            </a:r>
            <a:r>
              <a:rPr lang="fr-FR" dirty="0" err="1">
                <a:latin typeface="Arial" panose="020B0604020202020204" pitchFamily="34" charset="0"/>
              </a:rPr>
              <a:t>Savitsky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095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452758-1356-E543-9180-8076BB07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8104"/>
            <a:ext cx="10515600" cy="1325563"/>
          </a:xfrm>
        </p:spPr>
        <p:txBody>
          <a:bodyPr/>
          <a:lstStyle/>
          <a:p>
            <a:r>
              <a:rPr lang="fr-FR" dirty="0" err="1"/>
              <a:t>Pulsed</a:t>
            </a:r>
            <a:r>
              <a:rPr lang="fr-FR" dirty="0"/>
              <a:t> </a:t>
            </a:r>
            <a:r>
              <a:rPr lang="fr-FR" dirty="0" err="1"/>
              <a:t>spectrometer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7D9EB53-CD4C-F84C-B9CE-4560FF8AA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2023 - ARPE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682C787-786D-4B4C-8DB2-AF9ECD76B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541" y="782912"/>
            <a:ext cx="8155598" cy="6075088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1DFDF43-6B95-8B4C-8798-B4FEC37D0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57468-F922-4067-AC72-327DA6268237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C2B784-FB02-D646-8B32-42A6246C1513}"/>
              </a:ext>
            </a:extLst>
          </p:cNvPr>
          <p:cNvSpPr/>
          <p:nvPr/>
        </p:nvSpPr>
        <p:spPr>
          <a:xfrm>
            <a:off x="8391416" y="6045603"/>
            <a:ext cx="22765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latin typeface="LucidaGrande-Bold" panose="020B0600040502020204" pitchFamily="34" charset="0"/>
              </a:rPr>
              <a:t>arXiv:1706.09259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166877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4A7501-14C6-DB41-8E98-4B403CCC7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Resonator</a:t>
            </a:r>
            <a:r>
              <a:rPr lang="fr-FR" dirty="0"/>
              <a:t> issues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DDBBD7E-B512-8846-8F36-CB845B5A3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2023 - ARPE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593CB5-7BFE-5C45-B56B-F6DAEFB8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57468-F922-4067-AC72-327DA6268237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1D978C-7061-0F49-9243-23F8B825A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2886061"/>
            <a:ext cx="2895600" cy="281305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9D429D3-C156-7640-85D2-6AA534E2649F}"/>
              </a:ext>
            </a:extLst>
          </p:cNvPr>
          <p:cNvSpPr txBox="1"/>
          <p:nvPr/>
        </p:nvSpPr>
        <p:spPr>
          <a:xfrm>
            <a:off x="1775520" y="157035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Critical </a:t>
            </a:r>
            <a:r>
              <a:rPr lang="fr-FR" sz="2400" dirty="0" err="1"/>
              <a:t>coupling</a:t>
            </a:r>
            <a:r>
              <a:rPr lang="fr-FR" sz="2400" dirty="0"/>
              <a:t> </a:t>
            </a:r>
            <a:r>
              <a:rPr lang="fr-FR" sz="2400" dirty="0">
                <a:sym typeface="Wingdings" pitchFamily="2" charset="2"/>
              </a:rPr>
              <a:t> Q ~ 3000 , 100% EM power </a:t>
            </a:r>
            <a:r>
              <a:rPr lang="fr-FR" sz="2400" dirty="0" err="1">
                <a:sym typeface="Wingdings" pitchFamily="2" charset="2"/>
              </a:rPr>
              <a:t>inside</a:t>
            </a:r>
            <a:r>
              <a:rPr lang="fr-FR" sz="2400" dirty="0">
                <a:sym typeface="Wingdings" pitchFamily="2" charset="2"/>
              </a:rPr>
              <a:t> </a:t>
            </a:r>
            <a:r>
              <a:rPr lang="fr-FR" sz="2400" dirty="0" err="1">
                <a:sym typeface="Wingdings" pitchFamily="2" charset="2"/>
              </a:rPr>
              <a:t>cavity</a:t>
            </a:r>
            <a:r>
              <a:rPr lang="fr-FR" sz="2400" dirty="0">
                <a:sym typeface="Wingdings" pitchFamily="2" charset="2"/>
              </a:rPr>
              <a:t> </a:t>
            </a:r>
            <a:endParaRPr lang="fr-FR" sz="24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CE1E000-F6E8-0F40-833A-B0CA44835C87}"/>
              </a:ext>
            </a:extLst>
          </p:cNvPr>
          <p:cNvSpPr txBox="1"/>
          <p:nvPr/>
        </p:nvSpPr>
        <p:spPr>
          <a:xfrm>
            <a:off x="1805543" y="2522017"/>
            <a:ext cx="43197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High Q </a:t>
            </a:r>
            <a:r>
              <a:rPr lang="fr-FR" sz="2400" dirty="0" err="1"/>
              <a:t>resonator</a:t>
            </a:r>
            <a:r>
              <a:rPr lang="fr-FR" sz="2400" dirty="0"/>
              <a:t> </a:t>
            </a:r>
            <a:r>
              <a:rPr lang="fr-FR" sz="2400" dirty="0" err="1"/>
              <a:t>deforms</a:t>
            </a:r>
            <a:r>
              <a:rPr lang="fr-FR" sz="2400" dirty="0"/>
              <a:t> square pulses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5480C7F-DE6D-BD41-BFFB-CAF34F166D28}"/>
              </a:ext>
            </a:extLst>
          </p:cNvPr>
          <p:cNvSpPr txBox="1"/>
          <p:nvPr/>
        </p:nvSpPr>
        <p:spPr>
          <a:xfrm>
            <a:off x="1805542" y="3808703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ym typeface="Wingdings" pitchFamily="2" charset="2"/>
              </a:rPr>
              <a:t> </a:t>
            </a:r>
            <a:r>
              <a:rPr lang="fr-FR" sz="2400" dirty="0" err="1"/>
              <a:t>Decrease</a:t>
            </a:r>
            <a:r>
              <a:rPr lang="fr-FR" sz="2400" dirty="0"/>
              <a:t> Q </a:t>
            </a:r>
          </a:p>
        </p:txBody>
      </p:sp>
    </p:spTree>
    <p:extLst>
      <p:ext uri="{BB962C8B-B14F-4D97-AF65-F5344CB8AC3E}">
        <p14:creationId xmlns:p14="http://schemas.microsoft.com/office/powerpoint/2010/main" val="1181977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C37C18-CFC4-4049-9224-966E576A1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Resonator</a:t>
            </a:r>
            <a:r>
              <a:rPr lang="fr-FR" dirty="0"/>
              <a:t> issues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918E36B-B7A6-AF49-B264-0592F5E85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2023 - ARPE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3A4E98B-4154-5842-9E0A-61D5BE3F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57468-F922-4067-AC72-327DA6268237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CFAEF34-C69A-A44C-A4D2-2BD0269FD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1645" y="1763569"/>
            <a:ext cx="4390964" cy="3867646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0F9ABFB-92E9-284C-8FD5-8ECA7563BFCD}"/>
              </a:ext>
            </a:extLst>
          </p:cNvPr>
          <p:cNvCxnSpPr>
            <a:cxnSpLocks/>
          </p:cNvCxnSpPr>
          <p:nvPr/>
        </p:nvCxnSpPr>
        <p:spPr>
          <a:xfrm flipH="1">
            <a:off x="8077200" y="4693164"/>
            <a:ext cx="611088" cy="175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7C076B2-1491-8D41-BBAF-37774A0FD0CA}"/>
              </a:ext>
            </a:extLst>
          </p:cNvPr>
          <p:cNvSpPr txBox="1"/>
          <p:nvPr/>
        </p:nvSpPr>
        <p:spPr>
          <a:xfrm>
            <a:off x="8218122" y="4062949"/>
            <a:ext cx="1810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Critical </a:t>
            </a:r>
            <a:r>
              <a:rPr lang="fr-FR" dirty="0" err="1"/>
              <a:t>coupling</a:t>
            </a:r>
            <a:r>
              <a:rPr lang="fr-FR" dirty="0"/>
              <a:t> 0.01% </a:t>
            </a:r>
            <a:r>
              <a:rPr lang="fr-FR" dirty="0" err="1"/>
              <a:t>reflected</a:t>
            </a:r>
            <a:endParaRPr lang="fr-FR" dirty="0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CD9832F7-2A61-3040-AE04-AB1580FBDD23}"/>
              </a:ext>
            </a:extLst>
          </p:cNvPr>
          <p:cNvCxnSpPr>
            <a:cxnSpLocks/>
          </p:cNvCxnSpPr>
          <p:nvPr/>
        </p:nvCxnSpPr>
        <p:spPr>
          <a:xfrm flipH="1" flipV="1">
            <a:off x="7519096" y="2347616"/>
            <a:ext cx="1529233" cy="433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60994001-2B40-0444-A7E4-D2E123C38256}"/>
              </a:ext>
            </a:extLst>
          </p:cNvPr>
          <p:cNvSpPr txBox="1"/>
          <p:nvPr/>
        </p:nvSpPr>
        <p:spPr>
          <a:xfrm>
            <a:off x="8643169" y="2804498"/>
            <a:ext cx="1657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Over </a:t>
            </a:r>
            <a:r>
              <a:rPr lang="fr-FR" dirty="0" err="1"/>
              <a:t>coupled</a:t>
            </a:r>
            <a:r>
              <a:rPr lang="fr-FR" dirty="0"/>
              <a:t> 75% </a:t>
            </a:r>
            <a:r>
              <a:rPr lang="fr-FR" dirty="0" err="1"/>
              <a:t>reflected</a:t>
            </a:r>
            <a:endParaRPr lang="fr-FR" dirty="0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7883D2D9-25EA-BD43-9C43-9D6C68A59B2F}"/>
              </a:ext>
            </a:extLst>
          </p:cNvPr>
          <p:cNvGraphicFramePr>
            <a:graphicFrameLocks noGrp="1"/>
          </p:cNvGraphicFramePr>
          <p:nvPr/>
        </p:nvGraphicFramePr>
        <p:xfrm>
          <a:off x="1701955" y="1920576"/>
          <a:ext cx="4379691" cy="18542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459897">
                  <a:extLst>
                    <a:ext uri="{9D8B030D-6E8A-4147-A177-3AD203B41FA5}">
                      <a16:colId xmlns:a16="http://schemas.microsoft.com/office/drawing/2014/main" val="2729987094"/>
                    </a:ext>
                  </a:extLst>
                </a:gridCol>
                <a:gridCol w="917925">
                  <a:extLst>
                    <a:ext uri="{9D8B030D-6E8A-4147-A177-3AD203B41FA5}">
                      <a16:colId xmlns:a16="http://schemas.microsoft.com/office/drawing/2014/main" val="1540810888"/>
                    </a:ext>
                  </a:extLst>
                </a:gridCol>
                <a:gridCol w="2001869">
                  <a:extLst>
                    <a:ext uri="{9D8B030D-6E8A-4147-A177-3AD203B41FA5}">
                      <a16:colId xmlns:a16="http://schemas.microsoft.com/office/drawing/2014/main" val="1258958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Q 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h</a:t>
                      </a:r>
                      <a:r>
                        <a:rPr lang="fr-FR" baseline="-25000" dirty="0" err="1"/>
                        <a:t>mw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884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200mW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16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0.2*5</a:t>
                      </a:r>
                      <a:r>
                        <a:rPr lang="fr-FR" baseline="30000" dirty="0"/>
                        <a:t>2</a:t>
                      </a:r>
                      <a:r>
                        <a:rPr lang="fr-FR" baseline="0" dirty="0"/>
                        <a:t>=5W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085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5x10=50W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222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50*4</a:t>
                      </a:r>
                      <a:r>
                        <a:rPr lang="fr-FR" baseline="30000" dirty="0"/>
                        <a:t>2</a:t>
                      </a:r>
                      <a:r>
                        <a:rPr lang="fr-FR" dirty="0"/>
                        <a:t>=800W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75596"/>
                  </a:ext>
                </a:extLst>
              </a:tr>
            </a:tbl>
          </a:graphicData>
        </a:graphic>
      </p:graphicFrame>
      <p:pic>
        <p:nvPicPr>
          <p:cNvPr id="22" name="Image 21">
            <a:extLst>
              <a:ext uri="{FF2B5EF4-FFF2-40B4-BE49-F238E27FC236}">
                <a16:creationId xmlns:a16="http://schemas.microsoft.com/office/drawing/2014/main" id="{8857DFC1-210D-A545-A94B-F4983656A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9" y="3970645"/>
            <a:ext cx="3035829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9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4AB760-DF58-3E4E-9E74-5E287CF26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Defense</a:t>
            </a:r>
            <a:r>
              <a:rPr lang="fr-FR" dirty="0"/>
              <a:t> pulse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B797FC-A416-6045-B948-E7BC2B8CD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2023 - ARPE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910CFDF-DEE7-2842-B93B-E86E86259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57468-F922-4067-AC72-327DA6268237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5DD026-DCA5-A143-B423-1BCC93CC3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1556793"/>
            <a:ext cx="6408712" cy="44647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DEBC0A-0612-CE4D-BF51-BC03A6B2D9A6}"/>
              </a:ext>
            </a:extLst>
          </p:cNvPr>
          <p:cNvSpPr/>
          <p:nvPr/>
        </p:nvSpPr>
        <p:spPr>
          <a:xfrm>
            <a:off x="5519936" y="5739869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050" dirty="0">
                <a:latin typeface="Times" pitchFamily="2" charset="0"/>
                <a:hlinkClick r:id="rId3"/>
              </a:rPr>
              <a:t>Donald J Hirsh &amp; </a:t>
            </a:r>
            <a:r>
              <a:rPr lang="fr-FR" sz="1050" dirty="0">
                <a:latin typeface="Times" pitchFamily="2" charset="0"/>
                <a:hlinkClick r:id="rId4"/>
              </a:rPr>
              <a:t>Gary W BrudvigNature Protocols volume 2, pages 1770–1781 (2007</a:t>
            </a:r>
            <a:r>
              <a:rPr lang="fr-FR" sz="1050" u="sng" dirty="0">
                <a:latin typeface="Times" pitchFamily="2" charset="0"/>
                <a:hlinkClick r:id="rId4"/>
              </a:rPr>
              <a:t>)</a:t>
            </a:r>
            <a:endParaRPr lang="fr-FR" sz="1050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78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B58EC0-EFFB-ACEB-6745-AD741143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24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3E848F-ECA3-340F-A0BC-48483DE2F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1391"/>
            <a:ext cx="7772400" cy="671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15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The one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3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59303F3-CC3E-CD47-960A-394857DC5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40" y="1352908"/>
            <a:ext cx="5194300" cy="38989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C39FA0-7A50-9044-AD4F-10107AFFA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028" y="1352908"/>
            <a:ext cx="5194300" cy="38989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8524F2F-5BF1-F244-984C-CB71770C1A72}"/>
              </a:ext>
            </a:extLst>
          </p:cNvPr>
          <p:cNvSpPr txBox="1"/>
          <p:nvPr/>
        </p:nvSpPr>
        <p:spPr>
          <a:xfrm>
            <a:off x="4805742" y="846907"/>
            <a:ext cx="2092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1944 - </a:t>
            </a:r>
            <a:r>
              <a:rPr lang="en-US" sz="2400" dirty="0" err="1"/>
              <a:t>Zavoiski</a:t>
            </a:r>
            <a:r>
              <a:rPr lang="en-US" sz="2400" dirty="0"/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3B27809-77E2-A74B-A6EF-3FD1D9F092D6}"/>
              </a:ext>
            </a:extLst>
          </p:cNvPr>
          <p:cNvSpPr txBox="1"/>
          <p:nvPr/>
        </p:nvSpPr>
        <p:spPr>
          <a:xfrm>
            <a:off x="258440" y="5402253"/>
            <a:ext cx="1739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©  S. </a:t>
            </a:r>
            <a:r>
              <a:rPr lang="en-US" sz="1200" i="1" dirty="0" err="1"/>
              <a:t>Bertaina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637008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Standard Bridge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4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DD961DAD-F3DA-BB4E-B4B0-CE7B039E5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4" y="992135"/>
            <a:ext cx="6227120" cy="395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D51DF5C-83ED-AD4C-BA60-8C26ECF01062}"/>
              </a:ext>
            </a:extLst>
          </p:cNvPr>
          <p:cNvSpPr/>
          <p:nvPr/>
        </p:nvSpPr>
        <p:spPr>
          <a:xfrm>
            <a:off x="375191" y="5386789"/>
            <a:ext cx="1781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4"/>
              </a:rPr>
              <a:t>Petr Neugebauer</a:t>
            </a:r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63547D-1518-8543-BD07-404ECAD0D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0433" y="1221125"/>
            <a:ext cx="5146833" cy="441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67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Source: Gunn diode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5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3DEBE25-978B-EB4D-806D-F0BA24947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483" y="4237438"/>
            <a:ext cx="5028498" cy="25142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DD8137B-5FC9-AA4F-BB19-5EF0C058DF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44"/>
          <a:stretch/>
        </p:blipFill>
        <p:spPr>
          <a:xfrm>
            <a:off x="6848085" y="1523094"/>
            <a:ext cx="5248726" cy="2632092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B7A00C5E-5ECB-A449-AAB3-62B2C4E47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24" y="3082219"/>
            <a:ext cx="2207879" cy="121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What are Gunn Diode Oscillators? - everything RF">
            <a:extLst>
              <a:ext uri="{FF2B5EF4-FFF2-40B4-BE49-F238E27FC236}">
                <a16:creationId xmlns:a16="http://schemas.microsoft.com/office/drawing/2014/main" id="{5BF4A94E-75C3-D048-B2FF-664F78B2C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535" y="1619509"/>
            <a:ext cx="3322236" cy="248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94EC6CD-E5DF-BD49-9808-B287C858BDA1}"/>
              </a:ext>
            </a:extLst>
          </p:cNvPr>
          <p:cNvSpPr txBox="1"/>
          <p:nvPr/>
        </p:nvSpPr>
        <p:spPr>
          <a:xfrm>
            <a:off x="8793069" y="1033025"/>
            <a:ext cx="1512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Noise figure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515FFCA-01D6-2848-B873-31B23AB420BB}"/>
              </a:ext>
            </a:extLst>
          </p:cNvPr>
          <p:cNvSpPr txBox="1"/>
          <p:nvPr/>
        </p:nvSpPr>
        <p:spPr>
          <a:xfrm>
            <a:off x="6821632" y="4269732"/>
            <a:ext cx="2005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1/f noise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2E756C-C247-B547-9EBC-897936E223DE}"/>
              </a:ext>
            </a:extLst>
          </p:cNvPr>
          <p:cNvSpPr txBox="1"/>
          <p:nvPr/>
        </p:nvSpPr>
        <p:spPr>
          <a:xfrm>
            <a:off x="9302785" y="4824596"/>
            <a:ext cx="2005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White noise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87E71AD-0225-2D4A-9DFF-F4C53E461B78}"/>
              </a:ext>
            </a:extLst>
          </p:cNvPr>
          <p:cNvCxnSpPr/>
          <p:nvPr/>
        </p:nvCxnSpPr>
        <p:spPr>
          <a:xfrm flipV="1">
            <a:off x="7670800" y="2404533"/>
            <a:ext cx="787400" cy="191899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79FBE330-A507-E54F-A995-C5FF1C2F16C9}"/>
              </a:ext>
            </a:extLst>
          </p:cNvPr>
          <p:cNvCxnSpPr>
            <a:cxnSpLocks/>
          </p:cNvCxnSpPr>
          <p:nvPr/>
        </p:nvCxnSpPr>
        <p:spPr>
          <a:xfrm flipV="1">
            <a:off x="9922259" y="3429000"/>
            <a:ext cx="1059008" cy="143929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8214B663-7739-BC4A-8E30-A5CE93232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629" y="-62473"/>
            <a:ext cx="2978322" cy="2555265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6F4CE856-0FFC-E54A-B918-44609B537E76}"/>
              </a:ext>
            </a:extLst>
          </p:cNvPr>
          <p:cNvSpPr/>
          <p:nvPr/>
        </p:nvSpPr>
        <p:spPr>
          <a:xfrm>
            <a:off x="403907" y="1162883"/>
            <a:ext cx="633909" cy="677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512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Why use a cavity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6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ABC2D0-B246-764C-B088-A25BCB771807}"/>
              </a:ext>
            </a:extLst>
          </p:cNvPr>
          <p:cNvSpPr txBox="1"/>
          <p:nvPr/>
        </p:nvSpPr>
        <p:spPr>
          <a:xfrm>
            <a:off x="894299" y="6303944"/>
            <a:ext cx="554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Nulling the source to avoid saturation of the detector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693D4AE-AEEB-7A4C-AB23-9CC8F70B2ECB}"/>
              </a:ext>
            </a:extLst>
          </p:cNvPr>
          <p:cNvSpPr txBox="1"/>
          <p:nvPr/>
        </p:nvSpPr>
        <p:spPr>
          <a:xfrm>
            <a:off x="7334266" y="6035034"/>
            <a:ext cx="339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Eclipse: a good way to null the sun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0D34046-42C6-FC48-A2C6-A7E10410E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861" y="50739"/>
            <a:ext cx="2978322" cy="2555265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216604B3-468A-0341-B4C8-79ECEDA2B033}"/>
              </a:ext>
            </a:extLst>
          </p:cNvPr>
          <p:cNvSpPr/>
          <p:nvPr/>
        </p:nvSpPr>
        <p:spPr>
          <a:xfrm>
            <a:off x="2563686" y="1959687"/>
            <a:ext cx="633909" cy="677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350BAF9-5E19-7142-8593-E79ECE67F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7477" y="932869"/>
            <a:ext cx="6496925" cy="38451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F3E795E-454E-8649-9C7E-C78F31DDAE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27" y="2933926"/>
            <a:ext cx="5294394" cy="318529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0E2EF6-054E-2B48-8756-792B528CC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9714" y="4818855"/>
            <a:ext cx="4201869" cy="75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81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The cavity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7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529958-9D2F-BB4A-8D48-C8B00320D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046" y="115744"/>
            <a:ext cx="3449647" cy="32277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205E6EB-8B2D-4E4F-8FE4-090A9E54F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783" y="24949"/>
            <a:ext cx="3945680" cy="4767158"/>
          </a:xfrm>
          <a:prstGeom prst="rect">
            <a:avLst/>
          </a:prstGeom>
        </p:spPr>
      </p:pic>
      <p:pic>
        <p:nvPicPr>
          <p:cNvPr id="9" name="Picture 2" descr="Standard EPR Resonator | Bruker">
            <a:extLst>
              <a:ext uri="{FF2B5EF4-FFF2-40B4-BE49-F238E27FC236}">
                <a16:creationId xmlns:a16="http://schemas.microsoft.com/office/drawing/2014/main" id="{B28FD140-A9AA-9A49-A092-4E0410A86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226" y="3634327"/>
            <a:ext cx="5048148" cy="283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260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Diode detector - Schottky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8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DE6DF4-3A5B-494A-8202-885898D54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726" y="1046705"/>
            <a:ext cx="4138807" cy="4843285"/>
          </a:xfrm>
          <a:prstGeom prst="rect">
            <a:avLst/>
          </a:prstGeom>
        </p:spPr>
      </p:pic>
      <p:pic>
        <p:nvPicPr>
          <p:cNvPr id="6148" name="Picture 4" descr="Salies.fr - Détecteur - ATLANTEC RF">
            <a:extLst>
              <a:ext uri="{FF2B5EF4-FFF2-40B4-BE49-F238E27FC236}">
                <a16:creationId xmlns:a16="http://schemas.microsoft.com/office/drawing/2014/main" id="{29436892-641A-FA47-B9C0-8D2645958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275" y="1733069"/>
            <a:ext cx="2226835" cy="163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what do you mean by rectifier All products are discounted, Cheaper Than  Retail Price, Free Delivery &amp;amp; Returns OFF 69%">
            <a:extLst>
              <a:ext uri="{FF2B5EF4-FFF2-40B4-BE49-F238E27FC236}">
                <a16:creationId xmlns:a16="http://schemas.microsoft.com/office/drawing/2014/main" id="{1EE4845E-45CA-234A-BD8A-F3F820F95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64"/>
          <a:stretch/>
        </p:blipFill>
        <p:spPr bwMode="auto">
          <a:xfrm>
            <a:off x="403907" y="4849335"/>
            <a:ext cx="5834050" cy="137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id="{4C202DD7-EC8F-3E40-98A7-B50CC41D5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687" y="4196563"/>
            <a:ext cx="2683679" cy="35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>
            <a:extLst>
              <a:ext uri="{FF2B5EF4-FFF2-40B4-BE49-F238E27FC236}">
                <a16:creationId xmlns:a16="http://schemas.microsoft.com/office/drawing/2014/main" id="{1B618832-B512-114F-B2EF-103E80A64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08" y="4187053"/>
            <a:ext cx="2498251" cy="36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CB73862-E4B6-424B-AB6C-48D51827CD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108" y="911850"/>
            <a:ext cx="3262249" cy="2798861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4BF324B6-193C-784B-8BF6-8086F4D59D17}"/>
              </a:ext>
            </a:extLst>
          </p:cNvPr>
          <p:cNvSpPr/>
          <p:nvPr/>
        </p:nvSpPr>
        <p:spPr>
          <a:xfrm>
            <a:off x="2524417" y="1431857"/>
            <a:ext cx="633909" cy="677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867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738B-AE84-EB4F-9D2B-3923C32A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Why use a lock in ?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C09E1-9DCE-A648-B182-5172C101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DE49C-DBD6-AA45-9DD3-35D092B38D67}" type="slidenum">
              <a:rPr lang="en-US" smtClean="0"/>
              <a:t>9</a:t>
            </a:fld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29EF0D6-7E31-A24A-AE34-695BE8F0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58"/>
          <a:stretch/>
        </p:blipFill>
        <p:spPr>
          <a:xfrm>
            <a:off x="-1" y="5581402"/>
            <a:ext cx="12192001" cy="12765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8AA45F1-9541-0E4A-8680-3779FC68A5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23"/>
          <a:stretch/>
        </p:blipFill>
        <p:spPr>
          <a:xfrm>
            <a:off x="381381" y="1025171"/>
            <a:ext cx="8637989" cy="43770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8599095-EAB7-EF49-92C3-5EA5F6F69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4474" y="1491552"/>
            <a:ext cx="3676522" cy="275739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C3FB1ED-2B37-8347-85CA-FCD203405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424" y="1473650"/>
            <a:ext cx="3676522" cy="275739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75A0FEE-914B-9948-9B9B-D464CCC8D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9950" y="1455748"/>
            <a:ext cx="3676522" cy="275739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D0A5355-24D1-A34B-8898-2DA4EF06D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126" y="698810"/>
            <a:ext cx="3144094" cy="199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D5F280C4-C8C7-3446-90CF-0F72200E48FC}"/>
              </a:ext>
            </a:extLst>
          </p:cNvPr>
          <p:cNvSpPr/>
          <p:nvPr/>
        </p:nvSpPr>
        <p:spPr>
          <a:xfrm>
            <a:off x="10041571" y="1366792"/>
            <a:ext cx="1514649" cy="7496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832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27063</TotalTime>
  <Words>334</Words>
  <Application>Microsoft Macintosh PowerPoint</Application>
  <PresentationFormat>Grand écran</PresentationFormat>
  <Paragraphs>105</Paragraphs>
  <Slides>24</Slides>
  <Notes>0</Notes>
  <HiddenSlides>0</HiddenSlides>
  <MMClips>7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24</vt:i4>
      </vt:variant>
    </vt:vector>
  </HeadingPairs>
  <TitlesOfParts>
    <vt:vector size="36" baseType="lpstr">
      <vt:lpstr>Arial</vt:lpstr>
      <vt:lpstr>Calibri</vt:lpstr>
      <vt:lpstr>Calibri Light</vt:lpstr>
      <vt:lpstr>Helvetica</vt:lpstr>
      <vt:lpstr>LucidaGrande-Bold</vt:lpstr>
      <vt:lpstr>Times</vt:lpstr>
      <vt:lpstr>Times New Roman</vt:lpstr>
      <vt:lpstr>Wingdings</vt:lpstr>
      <vt:lpstr>Thème Office</vt:lpstr>
      <vt:lpstr>Équation</vt:lpstr>
      <vt:lpstr>Microsoft Equation 3.0</vt:lpstr>
      <vt:lpstr>Equation</vt:lpstr>
      <vt:lpstr>Présentation PowerPoint</vt:lpstr>
      <vt:lpstr>Bibliography</vt:lpstr>
      <vt:lpstr>The one </vt:lpstr>
      <vt:lpstr>Standard Bridge</vt:lpstr>
      <vt:lpstr>Source: Gunn diode</vt:lpstr>
      <vt:lpstr>Why use a cavity</vt:lpstr>
      <vt:lpstr>The cavity</vt:lpstr>
      <vt:lpstr>Diode detector - Schottky</vt:lpstr>
      <vt:lpstr>Why use a lock in ?</vt:lpstr>
      <vt:lpstr>Field modulation</vt:lpstr>
      <vt:lpstr>Derivative of the signal</vt:lpstr>
      <vt:lpstr>Lock in amplifier</vt:lpstr>
      <vt:lpstr>Electron Spin Resonance</vt:lpstr>
      <vt:lpstr>Choice of the frame</vt:lpstr>
      <vt:lpstr>Présentation PowerPoint</vt:lpstr>
      <vt:lpstr>Inhomogeneous line – in the rotating frame</vt:lpstr>
      <vt:lpstr>Inhomogeneous line – in the rotating frame</vt:lpstr>
      <vt:lpstr>Hahn echo sequence – Hard pulses</vt:lpstr>
      <vt:lpstr>CW spectrometer</vt:lpstr>
      <vt:lpstr>Pulsed spectrometer</vt:lpstr>
      <vt:lpstr>Resonator issues</vt:lpstr>
      <vt:lpstr>Resonator issues</vt:lpstr>
      <vt:lpstr>Defense pulse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Sylvain B</dc:creator>
  <cp:lastModifiedBy>Sylvain B</cp:lastModifiedBy>
  <cp:revision>157</cp:revision>
  <dcterms:created xsi:type="dcterms:W3CDTF">2020-01-23T08:31:18Z</dcterms:created>
  <dcterms:modified xsi:type="dcterms:W3CDTF">2026-07-02T16:04:21Z</dcterms:modified>
</cp:coreProperties>
</file>