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65" r:id="rId4"/>
    <p:sldId id="261" r:id="rId5"/>
    <p:sldId id="258" r:id="rId6"/>
    <p:sldId id="266" r:id="rId7"/>
    <p:sldId id="264" r:id="rId8"/>
    <p:sldId id="259" r:id="rId9"/>
    <p:sldId id="267" r:id="rId10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77777"/>
    <a:srgbClr val="FF7D22"/>
    <a:srgbClr val="006C66"/>
    <a:srgbClr val="0D425A"/>
    <a:srgbClr val="006867"/>
    <a:srgbClr val="CADA40"/>
    <a:srgbClr val="19C5F5"/>
    <a:srgbClr val="EEEEEE"/>
    <a:srgbClr val="006E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375"/>
    <p:restoredTop sz="94664"/>
  </p:normalViewPr>
  <p:slideViewPr>
    <p:cSldViewPr snapToGrid="0">
      <p:cViewPr>
        <p:scale>
          <a:sx n="95" d="100"/>
          <a:sy n="95" d="100"/>
        </p:scale>
        <p:origin x="28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37744E-D9AD-F943-943D-634E131CF264}" type="datetimeFigureOut">
              <a:rPr lang="en-DE" smtClean="0"/>
              <a:t>30.09.26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5EFE6A-D369-0643-93B0-4972F02F552A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743831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 Same-side Corner of Rectangle 14">
            <a:extLst>
              <a:ext uri="{FF2B5EF4-FFF2-40B4-BE49-F238E27FC236}">
                <a16:creationId xmlns:a16="http://schemas.microsoft.com/office/drawing/2014/main" id="{05E5EB76-74AF-A514-BF73-A5828DC61004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7A26A9-F181-41CC-822B-B6DCC8032B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ctr"/>
          <a:lstStyle>
            <a:lvl1pPr algn="ctr">
              <a:defRPr sz="4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830A19-9C31-321C-49C1-40140C4FEF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F97416-0EC5-EEB8-4D14-099A518A7D3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C55F9D-3B81-794B-9D16-DC73CA5ADA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34CDC-4D44-F377-A49B-29694DBA5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8C9C2C1-CEAD-178D-D339-9285A2A639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468582" y="123088"/>
            <a:ext cx="3963830" cy="900000"/>
          </a:xfrm>
          <a:prstGeom prst="rect">
            <a:avLst/>
          </a:pr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ABE3F1B4-3C3E-0182-9BCA-7D007D84E5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7745" y="158030"/>
            <a:ext cx="810000" cy="810000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E34F9815-07A6-105F-B074-9B5CE2CC1309}"/>
              </a:ext>
            </a:extLst>
          </p:cNvPr>
          <p:cNvCxnSpPr>
            <a:cxnSpLocks/>
          </p:cNvCxnSpPr>
          <p:nvPr userDrawn="1"/>
        </p:nvCxnSpPr>
        <p:spPr>
          <a:xfrm>
            <a:off x="1304641" y="158030"/>
            <a:ext cx="0" cy="810000"/>
          </a:xfrm>
          <a:prstGeom prst="line">
            <a:avLst/>
          </a:prstGeom>
          <a:ln w="12700">
            <a:solidFill>
              <a:srgbClr val="77777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F79AE022-C514-64BF-3DBC-9D7D75C96C5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54518" y="167030"/>
            <a:ext cx="853440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9013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 Same-side Corner of Rectangle 15">
            <a:extLst>
              <a:ext uri="{FF2B5EF4-FFF2-40B4-BE49-F238E27FC236}">
                <a16:creationId xmlns:a16="http://schemas.microsoft.com/office/drawing/2014/main" id="{971311C8-04FA-46B5-DC34-90B64D726007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3665F9A-CB09-8855-8CAA-AF8816202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B16AC5-9E0C-3009-E0D1-024A06624EA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24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 dirty="0"/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67F1979B-2AF5-8CE3-3EE0-7CC43DEA81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15EEC744-1787-D9E9-4690-930CF3337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6AB748B9-1D69-E8FE-E016-12CFEB415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12" name="Graphic 11">
            <a:extLst>
              <a:ext uri="{FF2B5EF4-FFF2-40B4-BE49-F238E27FC236}">
                <a16:creationId xmlns:a16="http://schemas.microsoft.com/office/drawing/2014/main" id="{D148D1C2-A024-EC33-F165-177EEBC1CAD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pic>
        <p:nvPicPr>
          <p:cNvPr id="4" name="Picture 3" descr="Shape&#10;&#10;Description automatically generated">
            <a:extLst>
              <a:ext uri="{FF2B5EF4-FFF2-40B4-BE49-F238E27FC236}">
                <a16:creationId xmlns:a16="http://schemas.microsoft.com/office/drawing/2014/main" id="{74901639-D5B7-7979-A12D-DFDEBD2406D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97110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2A896-F749-8CBE-D704-D86EFAF5E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EA1130-3E7B-6BB5-BA3E-7BB55029A4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199FD78-E165-E900-7BED-9F381865251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83480" y="158030"/>
            <a:ext cx="690775" cy="900000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4F652262-72E8-DC53-4747-CE0A7583935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1054694" cy="900000"/>
          </a:xfrm>
          <a:prstGeom prst="rect">
            <a:avLst/>
          </a:prstGeom>
        </p:spPr>
      </p:pic>
      <p:sp>
        <p:nvSpPr>
          <p:cNvPr id="14" name="Round Same-side Corner of Rectangle 13">
            <a:extLst>
              <a:ext uri="{FF2B5EF4-FFF2-40B4-BE49-F238E27FC236}">
                <a16:creationId xmlns:a16="http://schemas.microsoft.com/office/drawing/2014/main" id="{38E481A4-B7C1-1D9C-A4E5-5AEB7A29517E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Date Placeholder 3">
            <a:extLst>
              <a:ext uri="{FF2B5EF4-FFF2-40B4-BE49-F238E27FC236}">
                <a16:creationId xmlns:a16="http://schemas.microsoft.com/office/drawing/2014/main" id="{71EE9BCD-363F-0A76-60AC-95520D59B0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E90D4FFD-B464-A1E0-AF8F-F204270B39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7" name="Slide Number Placeholder 5">
            <a:extLst>
              <a:ext uri="{FF2B5EF4-FFF2-40B4-BE49-F238E27FC236}">
                <a16:creationId xmlns:a16="http://schemas.microsoft.com/office/drawing/2014/main" id="{77372D26-95D5-8AFF-4822-CA153A48D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02685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C48D2C-F8B2-0CA2-E8A3-022122AA3E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B87A70-F1D9-E0E6-DFAE-6F0742A453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15" name="Round Same-side Corner of Rectangle 14">
            <a:extLst>
              <a:ext uri="{FF2B5EF4-FFF2-40B4-BE49-F238E27FC236}">
                <a16:creationId xmlns:a16="http://schemas.microsoft.com/office/drawing/2014/main" id="{641FDA68-BD24-D7B2-2B13-07A7769A2ECA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5C51B34E-B663-9691-58E5-9A9501FDE8C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57431E1E-822B-1A7A-DB99-DD716036E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8" name="Slide Number Placeholder 5">
            <a:extLst>
              <a:ext uri="{FF2B5EF4-FFF2-40B4-BE49-F238E27FC236}">
                <a16:creationId xmlns:a16="http://schemas.microsoft.com/office/drawing/2014/main" id="{61C09F17-6B5E-7785-B4C5-2471200686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5FDF47F4-FB18-2B2A-9138-408749F311A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9DD2682-8C5C-E086-6503-ED64258ED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C550CA13-38D8-6559-1389-447166CF4D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34923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B1C0DED-27F0-FF73-4055-FD14E6E989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A3508F-7647-2F76-879E-758E268628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CE4AC80-5529-2DF7-4D4C-70BDE172E8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DA38704-89CC-542C-B3EE-8904772D18D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17" name="Round Same-side Corner of Rectangle 16">
            <a:extLst>
              <a:ext uri="{FF2B5EF4-FFF2-40B4-BE49-F238E27FC236}">
                <a16:creationId xmlns:a16="http://schemas.microsoft.com/office/drawing/2014/main" id="{822789D3-DCD1-5AFA-E812-DD47AF56E4E2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8" name="Date Placeholder 3">
            <a:extLst>
              <a:ext uri="{FF2B5EF4-FFF2-40B4-BE49-F238E27FC236}">
                <a16:creationId xmlns:a16="http://schemas.microsoft.com/office/drawing/2014/main" id="{95CAA803-1511-ABC7-3E55-D6A6AA8523C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C4852826-ACB9-B35E-CED9-DC16E7876D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20" name="Slide Number Placeholder 5">
            <a:extLst>
              <a:ext uri="{FF2B5EF4-FFF2-40B4-BE49-F238E27FC236}">
                <a16:creationId xmlns:a16="http://schemas.microsoft.com/office/drawing/2014/main" id="{38647BED-B5B6-33DA-56F0-58AF8902D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7E97CAD8-6193-236A-ACAF-E9E25C3A12C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AB919BE4-099D-B21C-77D4-44D30DCAAB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pic>
        <p:nvPicPr>
          <p:cNvPr id="11" name="Picture 10" descr="Shape&#10;&#10;Description automatically generated">
            <a:extLst>
              <a:ext uri="{FF2B5EF4-FFF2-40B4-BE49-F238E27FC236}">
                <a16:creationId xmlns:a16="http://schemas.microsoft.com/office/drawing/2014/main" id="{E5B97C44-EA27-4EFC-5A25-6C7782F8910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8261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 Same-side Corner of Rectangle 12">
            <a:extLst>
              <a:ext uri="{FF2B5EF4-FFF2-40B4-BE49-F238E27FC236}">
                <a16:creationId xmlns:a16="http://schemas.microsoft.com/office/drawing/2014/main" id="{25CE4184-F9F7-E68C-861C-8019BDF24B8A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8634CEB-D85E-8CC2-C5B4-56D6D726F6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2797E160-24A9-8808-C282-35D6821AA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D8F1F25F-07A4-EFBE-11A6-FC68D0E3E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1F92231D-CB2B-6034-D058-FA46FBED1B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00982BC-5C51-33F5-1803-73F6851AC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pic>
        <p:nvPicPr>
          <p:cNvPr id="7" name="Picture 6" descr="Shape&#10;&#10;Description automatically generated">
            <a:extLst>
              <a:ext uri="{FF2B5EF4-FFF2-40B4-BE49-F238E27FC236}">
                <a16:creationId xmlns:a16="http://schemas.microsoft.com/office/drawing/2014/main" id="{9FBB24CC-B4BB-110D-38AD-44617F05652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8935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-side Corner of Rectangle 11">
            <a:extLst>
              <a:ext uri="{FF2B5EF4-FFF2-40B4-BE49-F238E27FC236}">
                <a16:creationId xmlns:a16="http://schemas.microsoft.com/office/drawing/2014/main" id="{253C7345-C270-CA43-A65F-B8B9693B2221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A84633D-6428-68F1-FF99-BD2DA7221C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ACE70EB5-6843-6313-62C5-4A7B95ABD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5" name="Slide Number Placeholder 5">
            <a:extLst>
              <a:ext uri="{FF2B5EF4-FFF2-40B4-BE49-F238E27FC236}">
                <a16:creationId xmlns:a16="http://schemas.microsoft.com/office/drawing/2014/main" id="{7051B084-6E84-1D3F-753E-4F6E1980E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DCB57A17-8388-21E2-6B2D-BB225DFE65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CCD5B95A-3680-439C-5F44-A9B5A2CE73F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185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F55D9C-5236-8D26-2956-7D4167620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7EB74F-1488-89A7-9D76-E77665B2F9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95363"/>
            <a:ext cx="3932237" cy="48736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9" name="Round Same-side Corner of Rectangle 18">
            <a:extLst>
              <a:ext uri="{FF2B5EF4-FFF2-40B4-BE49-F238E27FC236}">
                <a16:creationId xmlns:a16="http://schemas.microsoft.com/office/drawing/2014/main" id="{242DF387-AF38-B5CB-7F84-1BF9B36F1CB2}"/>
              </a:ext>
            </a:extLst>
          </p:cNvPr>
          <p:cNvSpPr/>
          <p:nvPr userDrawn="1"/>
        </p:nvSpPr>
        <p:spPr>
          <a:xfrm rot="16200000">
            <a:off x="11396634" y="5934504"/>
            <a:ext cx="380308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C2902CC1-5241-56A9-F785-95A13677FC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21" name="Footer Placeholder 4">
            <a:extLst>
              <a:ext uri="{FF2B5EF4-FFF2-40B4-BE49-F238E27FC236}">
                <a16:creationId xmlns:a16="http://schemas.microsoft.com/office/drawing/2014/main" id="{7906087A-A97B-80B4-F4D0-BA5F80BEC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57294D46-8B69-4463-21B2-56673156ED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DD8C2311-A527-A91D-1C48-C0DB9E9DDA4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FE38E6B1-B163-B9BA-69DE-CA269B27F7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pic>
        <p:nvPicPr>
          <p:cNvPr id="9" name="Picture 8" descr="Shape&#10;&#10;Description automatically generated">
            <a:extLst>
              <a:ext uri="{FF2B5EF4-FFF2-40B4-BE49-F238E27FC236}">
                <a16:creationId xmlns:a16="http://schemas.microsoft.com/office/drawing/2014/main" id="{C78428CA-853A-BB1E-9BF3-21535257725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7695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FAA671-74BE-30A8-3586-AD9CB49FBB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D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43A864-A835-4B36-99E2-624AD348E0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9" name="Round Same-side Corner of Rectangle 8">
            <a:extLst>
              <a:ext uri="{FF2B5EF4-FFF2-40B4-BE49-F238E27FC236}">
                <a16:creationId xmlns:a16="http://schemas.microsoft.com/office/drawing/2014/main" id="{FF6CF732-1CC6-D619-786F-2DB7ED74539C}"/>
              </a:ext>
            </a:extLst>
          </p:cNvPr>
          <p:cNvSpPr/>
          <p:nvPr userDrawn="1"/>
        </p:nvSpPr>
        <p:spPr>
          <a:xfrm rot="16200000">
            <a:off x="11404225" y="5942095"/>
            <a:ext cx="365125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6D6EDA3D-8905-C2ED-B131-A8938B44DF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DA8EA30-6FE5-3943-DE5F-35EB7CAEE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0F1FB96B-5BFE-85DE-BF58-4D993588DA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83189D9E-B98E-B7E6-3E7C-16B05967DD5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A767087-DF80-5F5C-828D-155952489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pic>
        <p:nvPicPr>
          <p:cNvPr id="15" name="Picture 14" descr="Shape&#10;&#10;Description automatically generated">
            <a:extLst>
              <a:ext uri="{FF2B5EF4-FFF2-40B4-BE49-F238E27FC236}">
                <a16:creationId xmlns:a16="http://schemas.microsoft.com/office/drawing/2014/main" id="{E51D8912-FB6C-56C7-8DA8-BEFBE121B86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87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AB9FC7-17C5-488F-3912-8922804C0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DFCCCB1D-5D21-46C3-E6C6-F8BD9A3F8E7E}"/>
              </a:ext>
            </a:extLst>
          </p:cNvPr>
          <p:cNvSpPr/>
          <p:nvPr userDrawn="1"/>
        </p:nvSpPr>
        <p:spPr>
          <a:xfrm rot="16200000">
            <a:off x="11404225" y="5942095"/>
            <a:ext cx="365125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F14F611B-2A15-9451-D7FD-E30A808CD1A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F58C1355-D762-49F9-C046-D4009A6DB6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452108D5-A294-575A-78C5-4B3C9EDE5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98F32D66-E0E3-2C90-5D8D-59B92BB01D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CF6464-0E22-CD6F-22E9-AE9469C82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4015" y="424517"/>
            <a:ext cx="9623970" cy="649798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/>
              <a:t>Click to edit Master title style</a:t>
            </a:r>
            <a:endParaRPr lang="en-DE" dirty="0"/>
          </a:p>
        </p:txBody>
      </p:sp>
      <p:pic>
        <p:nvPicPr>
          <p:cNvPr id="14" name="Picture 13" descr="Shape&#10;&#10;Description automatically generated">
            <a:extLst>
              <a:ext uri="{FF2B5EF4-FFF2-40B4-BE49-F238E27FC236}">
                <a16:creationId xmlns:a16="http://schemas.microsoft.com/office/drawing/2014/main" id="{5AC38BF2-5F95-4801-89CC-B2E5F0DDEE7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8060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696947C-B7AD-43F5-B810-62976D9FD16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6F37E1-3858-2A34-2301-785CD8A6EE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8" name="Round Same-side Corner of Rectangle 7">
            <a:extLst>
              <a:ext uri="{FF2B5EF4-FFF2-40B4-BE49-F238E27FC236}">
                <a16:creationId xmlns:a16="http://schemas.microsoft.com/office/drawing/2014/main" id="{4B5D9A73-D211-1C88-36C2-18747CF6B8E4}"/>
              </a:ext>
            </a:extLst>
          </p:cNvPr>
          <p:cNvSpPr/>
          <p:nvPr userDrawn="1"/>
        </p:nvSpPr>
        <p:spPr>
          <a:xfrm rot="16200000">
            <a:off x="11404225" y="5942095"/>
            <a:ext cx="365125" cy="12240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6C6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477E607C-724E-C3B9-D70F-3E410CED9C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10209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62B6DF03-0A8A-7BFA-2973-B5CA8E2EC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9652D71-6B80-8632-2B8E-9C5E5A078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38591" y="6356350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1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EE9E5268-C6B1-D54D-B4B8-3B481399016E}" type="slidenum">
              <a:rPr lang="en-DE" smtClean="0"/>
              <a:pPr/>
              <a:t>‹#›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9D2528F-D755-E1C9-A609-A153DA4BC88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73392"/>
          <a:stretch>
            <a:fillRect/>
          </a:stretch>
        </p:blipFill>
        <p:spPr>
          <a:xfrm>
            <a:off x="310853" y="158030"/>
            <a:ext cx="632816" cy="540000"/>
          </a:xfrm>
          <a:prstGeom prst="rect">
            <a:avLst/>
          </a:prstGeom>
        </p:spPr>
      </p:pic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89B3D8FC-B497-E5D8-DB02-07E6D81791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25367" y="158030"/>
            <a:ext cx="504305" cy="46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710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52C57B-AE51-4ED5-F49B-E3A44F82A7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357F89E-64EB-F81E-B398-5276F2FEAB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83BDE0-FAC0-5978-B394-933809323F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de-DE"/>
              <a:t>September 30th, 2026</a:t>
            </a:r>
            <a:endParaRPr lang="en-D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6347ED-C3D2-3C10-443A-D7EDB50E3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TRISTAN HW Review</a:t>
            </a:r>
            <a:endParaRPr lang="en-D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7D78AC-4409-7434-A773-2D88A0E7ED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9E5268-C6B1-D54D-B4B8-3B481399016E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36259291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teams.cloud.microsoft/l/meetingrecap?driveId=b%21r1GmYhz9UUiRPZRXF4oVwXCeFK10BtpDky3jvgC20hEessFsVMa2QrWtdjI88ZKN&amp;driveItemId=01NEFVWIWYH3Z7HNVN4NE3CHNCKH26AXDN&amp;sitePath=https%3A%2F%2Fkit0.sharepoint.com%2Fsites%2FIPE_IPE_KATRINRemoteADCcopy%2FShared+Documents%2FGeneral%2FRecordings%2FTRISTAN+Tutorial-20260520_084903UTC-Meeting+Recording.mp4%3Fweb%3D1&amp;fileUrl=https%3A%2F%2Fkit0.sharepoint.com%2Fsites%2FIPE_IPE_KATRINRemoteADCcopy%2FShared+Documents%2FGeneral%2FRecordings%2FTRISTAN+Tutorial-20260520_084903UTC-Meeting+Recording.mp4%3Fweb%3D1&amp;iCalUid=040000008200E00074C5B7101A82E008000000001583744871E7DC010000000000000000100000008E0BBC85902B5146AC1EDC841D78BA4C&amp;threadId=19%3ApIkzcoiTOXwT7UIJO1g-IIV3fe75a1-xKhUWuGaN9Zs1%40thread.tacv2&amp;organizerId=a081710c-9fde-46fd-b008-8a8f10ad8200&amp;tenantId=4f5eec75-46fd-43f8-8d24-62bebd9771e5&amp;callId=41be2a44-23d7-4d65-ab6d-296fea8da2b0&amp;threadType=space&amp;meetingType=Scheduled&amp;organizerGroupId=89aefa4c-2e94-41f1-bb46-ef5a958ca6fa&amp;channelType=Standard&amp;replyChainId=1779182663851&amp;subType=RecapSharingLink_RecapCore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image" Target="../media/image6.sv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E2CB0-27EE-ACF9-4602-19B8E5840B7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DE" dirty="0"/>
              <a:t>TRISTAN Readiness </a:t>
            </a:r>
            <a:br>
              <a:rPr lang="en-DE" dirty="0"/>
            </a:br>
            <a:r>
              <a:rPr lang="en-DE" sz="3600" dirty="0"/>
              <a:t>Data taking and processing </a:t>
            </a:r>
            <a:endParaRPr lang="en-D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0F644D4-1AAE-F2B1-FEBE-CF6B4BE6F1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809058"/>
          </a:xfrm>
        </p:spPr>
        <p:txBody>
          <a:bodyPr>
            <a:noAutofit/>
          </a:bodyPr>
          <a:lstStyle/>
          <a:p>
            <a:r>
              <a:rPr lang="en-DE" sz="2000" dirty="0"/>
              <a:t>TRISTAN HW Review </a:t>
            </a:r>
          </a:p>
          <a:p>
            <a:endParaRPr lang="en-DE" sz="2000" dirty="0"/>
          </a:p>
          <a:p>
            <a:r>
              <a:rPr lang="en-DE" sz="2000" dirty="0"/>
              <a:t>September 30th, 2026</a:t>
            </a:r>
          </a:p>
          <a:p>
            <a:endParaRPr lang="en-DE" sz="2000" dirty="0"/>
          </a:p>
          <a:p>
            <a:r>
              <a:rPr lang="en-DE" sz="2000" dirty="0"/>
              <a:t>Andrew Gavin on behalf of the DAQ team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7E4E23-539F-FB9B-6F1C-4385AB20A8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5C49BF-0779-0288-A7D4-92743E819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C04ECA-CD15-D8F4-92B3-1EB48E019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1</a:t>
            </a:fld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750415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09B8C-9106-0E79-5A6C-12C2190FC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000" dirty="0"/>
              <a:t>TRISTAN DAQ System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1E9D0E-E665-8258-CFBC-069D6EDD2C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8B894-DCC2-C4CF-55FF-F48701DF8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D4CF9C-53C6-8277-E760-4D745436E3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2</a:t>
            </a:fld>
            <a:endParaRPr lang="en-DE" dirty="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D4900C1-E8CB-8BC8-2B8C-CB02B89ECE9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2891" y="2198601"/>
            <a:ext cx="2273300" cy="2273300"/>
          </a:xfrm>
          <a:prstGeom prst="rect">
            <a:avLst/>
          </a:prstGeom>
        </p:spPr>
      </p:pic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70A092A3-E8B4-7700-6519-1B8325DC4EC9}"/>
              </a:ext>
            </a:extLst>
          </p:cNvPr>
          <p:cNvSpPr/>
          <p:nvPr/>
        </p:nvSpPr>
        <p:spPr>
          <a:xfrm>
            <a:off x="3361797" y="1270543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TMB-1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3A716C72-09ED-5EF6-1DF7-270652FB78B4}"/>
              </a:ext>
            </a:extLst>
          </p:cNvPr>
          <p:cNvSpPr/>
          <p:nvPr/>
        </p:nvSpPr>
        <p:spPr>
          <a:xfrm>
            <a:off x="3361797" y="1734572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TMB-2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D7D854E1-E4C5-A140-CE6C-9B67905281ED}"/>
              </a:ext>
            </a:extLst>
          </p:cNvPr>
          <p:cNvSpPr/>
          <p:nvPr/>
        </p:nvSpPr>
        <p:spPr>
          <a:xfrm>
            <a:off x="3361797" y="2198601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TMB-3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CE0881A6-4C32-DEEB-A138-3E8614618730}"/>
              </a:ext>
            </a:extLst>
          </p:cNvPr>
          <p:cNvSpPr/>
          <p:nvPr/>
        </p:nvSpPr>
        <p:spPr>
          <a:xfrm>
            <a:off x="3361797" y="2686728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TMB-4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287A01D9-55CC-83A1-D3AD-26049EB266AF}"/>
              </a:ext>
            </a:extLst>
          </p:cNvPr>
          <p:cNvSpPr/>
          <p:nvPr/>
        </p:nvSpPr>
        <p:spPr>
          <a:xfrm>
            <a:off x="3361797" y="3150757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TMB-5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141D564D-0C46-423F-90BA-F311BCD386F5}"/>
              </a:ext>
            </a:extLst>
          </p:cNvPr>
          <p:cNvSpPr/>
          <p:nvPr/>
        </p:nvSpPr>
        <p:spPr>
          <a:xfrm>
            <a:off x="3361797" y="3614786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TMB-6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6FED6302-3B03-6BEA-0BA7-F39A2CE343A6}"/>
              </a:ext>
            </a:extLst>
          </p:cNvPr>
          <p:cNvSpPr/>
          <p:nvPr/>
        </p:nvSpPr>
        <p:spPr>
          <a:xfrm>
            <a:off x="3361797" y="4106776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TMB-7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0C9B2A85-0873-C96C-ECF9-56669445C43E}"/>
              </a:ext>
            </a:extLst>
          </p:cNvPr>
          <p:cNvSpPr/>
          <p:nvPr/>
        </p:nvSpPr>
        <p:spPr>
          <a:xfrm>
            <a:off x="3361797" y="4570805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TMB-8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34FA6B5A-6619-67F8-39CF-D6CEC29DD23B}"/>
              </a:ext>
            </a:extLst>
          </p:cNvPr>
          <p:cNvSpPr/>
          <p:nvPr/>
        </p:nvSpPr>
        <p:spPr>
          <a:xfrm>
            <a:off x="3361797" y="5034834"/>
            <a:ext cx="871370" cy="365125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TMB-9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D8F2042C-A85E-2A04-6E78-4AB791DD8193}"/>
              </a:ext>
            </a:extLst>
          </p:cNvPr>
          <p:cNvSpPr/>
          <p:nvPr/>
        </p:nvSpPr>
        <p:spPr>
          <a:xfrm>
            <a:off x="5515120" y="1734571"/>
            <a:ext cx="1407458" cy="3651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Serenity-S1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E70D3008-CFC7-8928-C4AB-5C2F6DB69D6A}"/>
              </a:ext>
            </a:extLst>
          </p:cNvPr>
          <p:cNvSpPr/>
          <p:nvPr/>
        </p:nvSpPr>
        <p:spPr>
          <a:xfrm>
            <a:off x="5515120" y="3161199"/>
            <a:ext cx="1407458" cy="3651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Serenity-S1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3A1F3D72-27C4-0D60-20ED-0DDE617882A5}"/>
              </a:ext>
            </a:extLst>
          </p:cNvPr>
          <p:cNvSpPr/>
          <p:nvPr/>
        </p:nvSpPr>
        <p:spPr>
          <a:xfrm>
            <a:off x="5515120" y="4570804"/>
            <a:ext cx="1407458" cy="36512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Serenity-S1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44692D4-9665-33FC-CA62-0D0BF86CE8EF}"/>
              </a:ext>
            </a:extLst>
          </p:cNvPr>
          <p:cNvSpPr/>
          <p:nvPr/>
        </p:nvSpPr>
        <p:spPr>
          <a:xfrm>
            <a:off x="8564049" y="3018862"/>
            <a:ext cx="1407458" cy="64979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Operating Server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565F7045-B3D6-BD3D-094D-94F89727B91E}"/>
              </a:ext>
            </a:extLst>
          </p:cNvPr>
          <p:cNvSpPr/>
          <p:nvPr/>
        </p:nvSpPr>
        <p:spPr>
          <a:xfrm>
            <a:off x="8564049" y="4289338"/>
            <a:ext cx="1407458" cy="64979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Data Storage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F089752F-01F2-9EFB-9B1A-CEDF2B63DF8F}"/>
              </a:ext>
            </a:extLst>
          </p:cNvPr>
          <p:cNvCxnSpPr>
            <a:cxnSpLocks/>
            <a:endCxn id="15" idx="1"/>
          </p:cNvCxnSpPr>
          <p:nvPr/>
        </p:nvCxnSpPr>
        <p:spPr>
          <a:xfrm flipV="1">
            <a:off x="1564491" y="3333320"/>
            <a:ext cx="1797306" cy="1044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37897446-F30C-DC57-524C-F9F360857803}"/>
              </a:ext>
            </a:extLst>
          </p:cNvPr>
          <p:cNvCxnSpPr>
            <a:cxnSpLocks/>
            <a:endCxn id="16" idx="1"/>
          </p:cNvCxnSpPr>
          <p:nvPr/>
        </p:nvCxnSpPr>
        <p:spPr>
          <a:xfrm>
            <a:off x="2070032" y="3551302"/>
            <a:ext cx="1291765" cy="246047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B801FD4-288F-5848-FB1F-DA05D0A168F0}"/>
              </a:ext>
            </a:extLst>
          </p:cNvPr>
          <p:cNvCxnSpPr>
            <a:cxnSpLocks/>
            <a:endCxn id="14" idx="1"/>
          </p:cNvCxnSpPr>
          <p:nvPr/>
        </p:nvCxnSpPr>
        <p:spPr>
          <a:xfrm flipV="1">
            <a:off x="1034012" y="2869291"/>
            <a:ext cx="2327785" cy="270745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18D41872-AEE9-1F54-8A08-DE341D920390}"/>
              </a:ext>
            </a:extLst>
          </p:cNvPr>
          <p:cNvCxnSpPr>
            <a:cxnSpLocks/>
            <a:endCxn id="12" idx="1"/>
          </p:cNvCxnSpPr>
          <p:nvPr/>
        </p:nvCxnSpPr>
        <p:spPr>
          <a:xfrm flipV="1">
            <a:off x="1564491" y="1917135"/>
            <a:ext cx="1797306" cy="62543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4F93BAC9-549B-827A-BA38-9AA074664643}"/>
              </a:ext>
            </a:extLst>
          </p:cNvPr>
          <p:cNvCxnSpPr>
            <a:cxnSpLocks/>
            <a:endCxn id="13" idx="1"/>
          </p:cNvCxnSpPr>
          <p:nvPr/>
        </p:nvCxnSpPr>
        <p:spPr>
          <a:xfrm flipV="1">
            <a:off x="2079844" y="2381164"/>
            <a:ext cx="1281953" cy="178700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1076980-9D2B-77D4-49BB-60BB3A33DFA2}"/>
              </a:ext>
            </a:extLst>
          </p:cNvPr>
          <p:cNvCxnSpPr>
            <a:cxnSpLocks/>
            <a:endCxn id="11" idx="1"/>
          </p:cNvCxnSpPr>
          <p:nvPr/>
        </p:nvCxnSpPr>
        <p:spPr>
          <a:xfrm flipV="1">
            <a:off x="1070048" y="1453106"/>
            <a:ext cx="2291749" cy="1075135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FF9663D-F0E6-A1F7-D224-15E2F0AF491E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1564491" y="4106776"/>
            <a:ext cx="1797306" cy="646592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70CD3A4B-405B-8CD1-6B49-441DB04C060B}"/>
              </a:ext>
            </a:extLst>
          </p:cNvPr>
          <p:cNvCxnSpPr>
            <a:cxnSpLocks/>
            <a:endCxn id="19" idx="1"/>
          </p:cNvCxnSpPr>
          <p:nvPr/>
        </p:nvCxnSpPr>
        <p:spPr>
          <a:xfrm>
            <a:off x="1034012" y="4106776"/>
            <a:ext cx="2327785" cy="111062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D0E62D94-4502-D1F8-79FA-DFDA0AD378FC}"/>
              </a:ext>
            </a:extLst>
          </p:cNvPr>
          <p:cNvCxnSpPr>
            <a:cxnSpLocks/>
            <a:endCxn id="17" idx="1"/>
          </p:cNvCxnSpPr>
          <p:nvPr/>
        </p:nvCxnSpPr>
        <p:spPr>
          <a:xfrm>
            <a:off x="2079844" y="4082226"/>
            <a:ext cx="1281953" cy="207113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70E48DBA-A7EA-B59A-FA59-EF9F30E489DF}"/>
              </a:ext>
            </a:extLst>
          </p:cNvPr>
          <p:cNvCxnSpPr>
            <a:cxnSpLocks/>
            <a:stCxn id="11" idx="3"/>
          </p:cNvCxnSpPr>
          <p:nvPr/>
        </p:nvCxnSpPr>
        <p:spPr>
          <a:xfrm>
            <a:off x="4233167" y="1453106"/>
            <a:ext cx="1202615" cy="386124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B431EE0F-BA2E-D06F-10E6-439F49A530BA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 flipV="1">
            <a:off x="4233167" y="1917134"/>
            <a:ext cx="1281953" cy="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Straight Arrow Connector 69">
            <a:extLst>
              <a:ext uri="{FF2B5EF4-FFF2-40B4-BE49-F238E27FC236}">
                <a16:creationId xmlns:a16="http://schemas.microsoft.com/office/drawing/2014/main" id="{DF0A0F6D-2332-CF00-C90C-1695011627D6}"/>
              </a:ext>
            </a:extLst>
          </p:cNvPr>
          <p:cNvCxnSpPr>
            <a:cxnSpLocks/>
            <a:stCxn id="13" idx="3"/>
          </p:cNvCxnSpPr>
          <p:nvPr/>
        </p:nvCxnSpPr>
        <p:spPr>
          <a:xfrm flipV="1">
            <a:off x="4233167" y="1979963"/>
            <a:ext cx="1202615" cy="40120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08C947C1-747B-2850-5630-2FC11595AFE3}"/>
              </a:ext>
            </a:extLst>
          </p:cNvPr>
          <p:cNvCxnSpPr>
            <a:cxnSpLocks/>
          </p:cNvCxnSpPr>
          <p:nvPr/>
        </p:nvCxnSpPr>
        <p:spPr>
          <a:xfrm>
            <a:off x="4245284" y="2855259"/>
            <a:ext cx="1190498" cy="397056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506A50B1-D7B0-3511-AD04-6C42093ED426}"/>
              </a:ext>
            </a:extLst>
          </p:cNvPr>
          <p:cNvCxnSpPr>
            <a:cxnSpLocks/>
          </p:cNvCxnSpPr>
          <p:nvPr/>
        </p:nvCxnSpPr>
        <p:spPr>
          <a:xfrm flipV="1">
            <a:off x="4245284" y="3319287"/>
            <a:ext cx="1281953" cy="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FA9A4D1-2F0C-4776-6F0F-B775C5A76877}"/>
              </a:ext>
            </a:extLst>
          </p:cNvPr>
          <p:cNvCxnSpPr>
            <a:cxnSpLocks/>
          </p:cNvCxnSpPr>
          <p:nvPr/>
        </p:nvCxnSpPr>
        <p:spPr>
          <a:xfrm flipV="1">
            <a:off x="4245284" y="3368739"/>
            <a:ext cx="1190498" cy="414578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>
            <a:extLst>
              <a:ext uri="{FF2B5EF4-FFF2-40B4-BE49-F238E27FC236}">
                <a16:creationId xmlns:a16="http://schemas.microsoft.com/office/drawing/2014/main" id="{87943AFB-1426-8A2E-3130-9A8CF8A07ED7}"/>
              </a:ext>
            </a:extLst>
          </p:cNvPr>
          <p:cNvCxnSpPr>
            <a:cxnSpLocks/>
          </p:cNvCxnSpPr>
          <p:nvPr/>
        </p:nvCxnSpPr>
        <p:spPr>
          <a:xfrm>
            <a:off x="4257403" y="4289338"/>
            <a:ext cx="1178379" cy="386126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2B2EC37B-CB19-06AD-14FC-AE1E0D46B0CA}"/>
              </a:ext>
            </a:extLst>
          </p:cNvPr>
          <p:cNvCxnSpPr>
            <a:cxnSpLocks/>
          </p:cNvCxnSpPr>
          <p:nvPr/>
        </p:nvCxnSpPr>
        <p:spPr>
          <a:xfrm flipV="1">
            <a:off x="4257403" y="4753366"/>
            <a:ext cx="1281953" cy="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>
            <a:extLst>
              <a:ext uri="{FF2B5EF4-FFF2-40B4-BE49-F238E27FC236}">
                <a16:creationId xmlns:a16="http://schemas.microsoft.com/office/drawing/2014/main" id="{E7B780FA-7F0F-262C-65EC-A0F0401FF38E}"/>
              </a:ext>
            </a:extLst>
          </p:cNvPr>
          <p:cNvCxnSpPr>
            <a:cxnSpLocks/>
          </p:cNvCxnSpPr>
          <p:nvPr/>
        </p:nvCxnSpPr>
        <p:spPr>
          <a:xfrm flipV="1">
            <a:off x="4257403" y="4795367"/>
            <a:ext cx="1178379" cy="422029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Straight Arrow Connector 86">
            <a:extLst>
              <a:ext uri="{FF2B5EF4-FFF2-40B4-BE49-F238E27FC236}">
                <a16:creationId xmlns:a16="http://schemas.microsoft.com/office/drawing/2014/main" id="{9D8C8D16-2D16-5465-4CC8-6230949EDF42}"/>
              </a:ext>
            </a:extLst>
          </p:cNvPr>
          <p:cNvCxnSpPr>
            <a:cxnSpLocks/>
          </p:cNvCxnSpPr>
          <p:nvPr/>
        </p:nvCxnSpPr>
        <p:spPr>
          <a:xfrm>
            <a:off x="7001916" y="1931343"/>
            <a:ext cx="1253716" cy="1359493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Arrow Connector 87">
            <a:extLst>
              <a:ext uri="{FF2B5EF4-FFF2-40B4-BE49-F238E27FC236}">
                <a16:creationId xmlns:a16="http://schemas.microsoft.com/office/drawing/2014/main" id="{35886C5A-0C13-6858-C1BD-A60CD6064BC5}"/>
              </a:ext>
            </a:extLst>
          </p:cNvPr>
          <p:cNvCxnSpPr>
            <a:cxnSpLocks/>
          </p:cNvCxnSpPr>
          <p:nvPr/>
        </p:nvCxnSpPr>
        <p:spPr>
          <a:xfrm flipV="1">
            <a:off x="7077253" y="3368738"/>
            <a:ext cx="1281953" cy="1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Arrow Connector 88">
            <a:extLst>
              <a:ext uri="{FF2B5EF4-FFF2-40B4-BE49-F238E27FC236}">
                <a16:creationId xmlns:a16="http://schemas.microsoft.com/office/drawing/2014/main" id="{31564209-2762-56D0-91E6-317EC70EF348}"/>
              </a:ext>
            </a:extLst>
          </p:cNvPr>
          <p:cNvCxnSpPr>
            <a:cxnSpLocks/>
          </p:cNvCxnSpPr>
          <p:nvPr/>
        </p:nvCxnSpPr>
        <p:spPr>
          <a:xfrm flipV="1">
            <a:off x="7001916" y="3410739"/>
            <a:ext cx="1253716" cy="1342627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>
            <a:extLst>
              <a:ext uri="{FF2B5EF4-FFF2-40B4-BE49-F238E27FC236}">
                <a16:creationId xmlns:a16="http://schemas.microsoft.com/office/drawing/2014/main" id="{D88B1F7F-5B2C-4DDE-4363-BABA4F440A75}"/>
              </a:ext>
            </a:extLst>
          </p:cNvPr>
          <p:cNvCxnSpPr>
            <a:cxnSpLocks/>
            <a:stCxn id="23" idx="2"/>
            <a:endCxn id="24" idx="0"/>
          </p:cNvCxnSpPr>
          <p:nvPr/>
        </p:nvCxnSpPr>
        <p:spPr>
          <a:xfrm>
            <a:off x="9267778" y="3668660"/>
            <a:ext cx="0" cy="620678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Graphic 95" descr="Call centre with solid fill">
            <a:extLst>
              <a:ext uri="{FF2B5EF4-FFF2-40B4-BE49-F238E27FC236}">
                <a16:creationId xmlns:a16="http://schemas.microsoft.com/office/drawing/2014/main" id="{30BCF8D8-5F57-207F-3E6F-3E5A8F08B7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852308" y="1701485"/>
            <a:ext cx="824455" cy="868427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B2F98676-8725-EFD6-BED1-32156E2B945D}"/>
              </a:ext>
            </a:extLst>
          </p:cNvPr>
          <p:cNvSpPr txBox="1"/>
          <p:nvPr/>
        </p:nvSpPr>
        <p:spPr>
          <a:xfrm>
            <a:off x="9396224" y="1929046"/>
            <a:ext cx="1166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operator</a:t>
            </a:r>
          </a:p>
        </p:txBody>
      </p:sp>
      <p:cxnSp>
        <p:nvCxnSpPr>
          <p:cNvPr id="98" name="Straight Arrow Connector 97">
            <a:extLst>
              <a:ext uri="{FF2B5EF4-FFF2-40B4-BE49-F238E27FC236}">
                <a16:creationId xmlns:a16="http://schemas.microsoft.com/office/drawing/2014/main" id="{AE1153E7-E3FA-2335-C3B6-ED5AE6D41A8C}"/>
              </a:ext>
            </a:extLst>
          </p:cNvPr>
          <p:cNvCxnSpPr>
            <a:cxnSpLocks/>
          </p:cNvCxnSpPr>
          <p:nvPr/>
        </p:nvCxnSpPr>
        <p:spPr>
          <a:xfrm flipH="1">
            <a:off x="9189716" y="2528021"/>
            <a:ext cx="162" cy="448950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1" name="Graphic 100" descr="Head with gears with solid fill">
            <a:extLst>
              <a:ext uri="{FF2B5EF4-FFF2-40B4-BE49-F238E27FC236}">
                <a16:creationId xmlns:a16="http://schemas.microsoft.com/office/drawing/2014/main" id="{74D8DC2C-47DB-C4BF-3CD7-5042D9F15E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68693" y="4211845"/>
            <a:ext cx="871370" cy="871370"/>
          </a:xfrm>
          <a:prstGeom prst="rect">
            <a:avLst/>
          </a:prstGeom>
        </p:spPr>
      </p:pic>
      <p:sp>
        <p:nvSpPr>
          <p:cNvPr id="102" name="TextBox 101">
            <a:extLst>
              <a:ext uri="{FF2B5EF4-FFF2-40B4-BE49-F238E27FC236}">
                <a16:creationId xmlns:a16="http://schemas.microsoft.com/office/drawing/2014/main" id="{45112A88-1A15-C6B7-D5C5-396422E893F3}"/>
              </a:ext>
            </a:extLst>
          </p:cNvPr>
          <p:cNvSpPr txBox="1"/>
          <p:nvPr/>
        </p:nvSpPr>
        <p:spPr>
          <a:xfrm>
            <a:off x="10980882" y="467293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analyst</a:t>
            </a:r>
          </a:p>
        </p:txBody>
      </p:sp>
      <p:cxnSp>
        <p:nvCxnSpPr>
          <p:cNvPr id="103" name="Straight Arrow Connector 102">
            <a:extLst>
              <a:ext uri="{FF2B5EF4-FFF2-40B4-BE49-F238E27FC236}">
                <a16:creationId xmlns:a16="http://schemas.microsoft.com/office/drawing/2014/main" id="{49EAD0F7-28FB-5B22-2FAC-229480661709}"/>
              </a:ext>
            </a:extLst>
          </p:cNvPr>
          <p:cNvCxnSpPr>
            <a:cxnSpLocks/>
          </p:cNvCxnSpPr>
          <p:nvPr/>
        </p:nvCxnSpPr>
        <p:spPr>
          <a:xfrm>
            <a:off x="9971507" y="4576137"/>
            <a:ext cx="500760" cy="3685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7" name="Straight Arrow Connector 106">
            <a:extLst>
              <a:ext uri="{FF2B5EF4-FFF2-40B4-BE49-F238E27FC236}">
                <a16:creationId xmlns:a16="http://schemas.microsoft.com/office/drawing/2014/main" id="{56293987-303F-8F60-0C24-682AF03D456D}"/>
              </a:ext>
            </a:extLst>
          </p:cNvPr>
          <p:cNvCxnSpPr>
            <a:cxnSpLocks/>
          </p:cNvCxnSpPr>
          <p:nvPr/>
        </p:nvCxnSpPr>
        <p:spPr>
          <a:xfrm flipH="1">
            <a:off x="9954541" y="4680948"/>
            <a:ext cx="500760" cy="3685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:a16="http://schemas.microsoft.com/office/drawing/2014/main" id="{9290DF21-8E46-6714-32B4-50B0286D4F33}"/>
              </a:ext>
            </a:extLst>
          </p:cNvPr>
          <p:cNvSpPr txBox="1"/>
          <p:nvPr/>
        </p:nvSpPr>
        <p:spPr>
          <a:xfrm>
            <a:off x="1810065" y="5565853"/>
            <a:ext cx="1443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</a:t>
            </a:r>
            <a:r>
              <a:rPr lang="en-DE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nalog </a:t>
            </a:r>
          </a:p>
          <a:p>
            <a:pPr algn="ctr"/>
            <a:r>
              <a:rPr lang="en-DE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waveforms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3AC0AE64-F6C7-6DB0-3FC0-12511D30893C}"/>
              </a:ext>
            </a:extLst>
          </p:cNvPr>
          <p:cNvSpPr txBox="1"/>
          <p:nvPr/>
        </p:nvSpPr>
        <p:spPr>
          <a:xfrm>
            <a:off x="4096012" y="5565854"/>
            <a:ext cx="14433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digital</a:t>
            </a:r>
            <a:endParaRPr lang="en-DE" dirty="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algn="ctr"/>
            <a:r>
              <a:rPr lang="en-DE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waveforms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0061AEF-F9B9-1E2D-1C4A-FAEBCF8216C0}"/>
              </a:ext>
            </a:extLst>
          </p:cNvPr>
          <p:cNvSpPr txBox="1"/>
          <p:nvPr/>
        </p:nvSpPr>
        <p:spPr>
          <a:xfrm>
            <a:off x="6652646" y="5565524"/>
            <a:ext cx="142494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triggered </a:t>
            </a:r>
          </a:p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event data</a:t>
            </a:r>
            <a:endParaRPr lang="en-DE" dirty="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DF4C0EB8-7798-3D74-0EBA-AAA6A4C84EC2}"/>
              </a:ext>
            </a:extLst>
          </p:cNvPr>
          <p:cNvSpPr txBox="1"/>
          <p:nvPr/>
        </p:nvSpPr>
        <p:spPr>
          <a:xfrm>
            <a:off x="8663111" y="5559814"/>
            <a:ext cx="146623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energy </a:t>
            </a:r>
          </a:p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histograms</a:t>
            </a:r>
            <a:endParaRPr lang="en-DE" dirty="0">
              <a:solidFill>
                <a:schemeClr val="bg1">
                  <a:lumMod val="65000"/>
                </a:schemeClr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cxnSp>
        <p:nvCxnSpPr>
          <p:cNvPr id="112" name="Straight Arrow Connector 111">
            <a:extLst>
              <a:ext uri="{FF2B5EF4-FFF2-40B4-BE49-F238E27FC236}">
                <a16:creationId xmlns:a16="http://schemas.microsoft.com/office/drawing/2014/main" id="{93D36A9B-5000-95C2-11C5-658ECCAE9409}"/>
              </a:ext>
            </a:extLst>
          </p:cNvPr>
          <p:cNvCxnSpPr>
            <a:cxnSpLocks/>
          </p:cNvCxnSpPr>
          <p:nvPr/>
        </p:nvCxnSpPr>
        <p:spPr>
          <a:xfrm flipV="1">
            <a:off x="9321566" y="2484048"/>
            <a:ext cx="0" cy="492923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339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239C34-9A75-3384-6BBF-55AC501BD6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4456A-B2E2-A940-4283-5178E9DE47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000" dirty="0"/>
              <a:t>TMB system readiness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FBAB60-1CCD-17EB-7587-A448969C0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843591" cy="4351338"/>
          </a:xfrm>
        </p:spPr>
        <p:txBody>
          <a:bodyPr/>
          <a:lstStyle/>
          <a:p>
            <a:endParaRPr lang="en-DE" dirty="0"/>
          </a:p>
          <a:p>
            <a:endParaRPr lang="en-DE" dirty="0"/>
          </a:p>
          <a:p>
            <a:r>
              <a:rPr lang="en-DE" dirty="0"/>
              <a:t>Tile Main Board population </a:t>
            </a:r>
          </a:p>
          <a:p>
            <a:pPr marL="457200" lvl="1" indent="0">
              <a:buNone/>
            </a:pPr>
            <a:r>
              <a:rPr lang="en-DE" sz="2000" dirty="0"/>
              <a:t>10 TMB V2.0s prepared, 4 currently in use at the replica </a:t>
            </a:r>
          </a:p>
          <a:p>
            <a:pPr marL="457200" lvl="1" indent="0">
              <a:buNone/>
            </a:pPr>
            <a:r>
              <a:rPr lang="en-DE" sz="2000" dirty="0"/>
              <a:t>4 TMB V1.0s partially populated, with 1 prepared for MPIK operation</a:t>
            </a:r>
          </a:p>
          <a:p>
            <a:endParaRPr lang="en-DE" dirty="0"/>
          </a:p>
          <a:p>
            <a:r>
              <a:rPr lang="en-DE" dirty="0"/>
              <a:t>Each detector gets assigned a TMB which is adapted with necessary submodules to the requirements of operation</a:t>
            </a:r>
          </a:p>
          <a:p>
            <a:pPr marL="457200" lvl="1" indent="0">
              <a:buNone/>
            </a:pPr>
            <a:r>
              <a:rPr lang="en-DE" sz="2000" dirty="0"/>
              <a:t>Ex. S0-166-21/24 in replica require bias modification for elevated IGR currents</a:t>
            </a:r>
          </a:p>
          <a:p>
            <a:pPr marL="457200" lvl="1" indent="0">
              <a:buNone/>
            </a:pPr>
            <a:r>
              <a:rPr lang="en-DE" sz="2000" dirty="0"/>
              <a:t>Ex. S0-166-11/2 in replica require modification for V_ASIC to 4.3V</a:t>
            </a:r>
          </a:p>
          <a:p>
            <a:pPr marL="457200" lvl="1" indent="0">
              <a:buNone/>
            </a:pPr>
            <a:endParaRPr lang="en-DE" sz="200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748C18-012C-EA69-8D0E-4E175F453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51C449-0BE8-F844-5EB2-BF8D7969EC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E70206-0CB0-7C7D-B7DA-72281C021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3</a:t>
            </a:fld>
            <a:endParaRPr lang="en-DE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73FAFF-1262-F0DE-7172-75F3920E765B}"/>
              </a:ext>
            </a:extLst>
          </p:cNvPr>
          <p:cNvSpPr txBox="1"/>
          <p:nvPr/>
        </p:nvSpPr>
        <p:spPr>
          <a:xfrm>
            <a:off x="2904564" y="5897325"/>
            <a:ext cx="90464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solidFill>
                  <a:schemeClr val="bg1">
                    <a:lumMod val="65000"/>
                  </a:schemeClr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*overview of replica components and equipment to be added to KATRIN wiki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7C458A1-DF6F-1D94-4B4F-81557F19A9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3953" y="136525"/>
            <a:ext cx="5257801" cy="2679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3218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856AFE-6DB0-79F0-EB13-835249179F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97439E9-5371-4E6D-B9CC-C4C8F4E953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5882" y="1287740"/>
            <a:ext cx="4660900" cy="18669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788A85B-37AE-008C-2C50-D6D33C3E26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000" dirty="0"/>
              <a:t>Data taking with 1 detector module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59FB52-47A2-2BA6-9CC6-562514D232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557682" cy="4351338"/>
          </a:xfrm>
        </p:spPr>
        <p:txBody>
          <a:bodyPr>
            <a:normAutofit/>
          </a:bodyPr>
          <a:lstStyle/>
          <a:p>
            <a:r>
              <a:rPr lang="en-DE" sz="2200" b="1" dirty="0"/>
              <a:t>Completed </a:t>
            </a:r>
            <a:r>
              <a:rPr lang="en-DE" sz="2200" dirty="0"/>
              <a:t>– single module operation and data readout at the replica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122E4F-2F42-818C-2A67-3B6E2D3612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80FD9-A14F-F7FD-2791-5D03DD1651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D70DC2-FC09-6F14-CBC2-838F4D71F5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4</a:t>
            </a:fld>
            <a:endParaRPr lang="en-DE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1F29A0C-12EF-41B2-DE16-51286B76704C}"/>
              </a:ext>
            </a:extLst>
          </p:cNvPr>
          <p:cNvSpPr txBox="1"/>
          <p:nvPr/>
        </p:nvSpPr>
        <p:spPr>
          <a:xfrm>
            <a:off x="8188511" y="3059668"/>
            <a:ext cx="34892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solidFill>
                  <a:srgbClr val="006C66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Operation tutorial recording</a:t>
            </a:r>
            <a:endParaRPr lang="en-DE" dirty="0">
              <a:solidFill>
                <a:srgbClr val="006C66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8E6015-1D24-B1D6-9B18-9745C48F2F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125" y="2612246"/>
            <a:ext cx="2578100" cy="25273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A927E8B-B39E-A021-A29A-82E2FFE3982B}"/>
              </a:ext>
            </a:extLst>
          </p:cNvPr>
          <p:cNvSpPr txBox="1"/>
          <p:nvPr/>
        </p:nvSpPr>
        <p:spPr>
          <a:xfrm>
            <a:off x="3861545" y="3875896"/>
            <a:ext cx="65576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Look out for presentation from Simon at 51st CM on replica analysis with data from TMB system on Thursday at our Replica mini-workshop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2A12AC3-DCB5-CDA4-06C6-7652B71121A3}"/>
              </a:ext>
            </a:extLst>
          </p:cNvPr>
          <p:cNvSpPr txBox="1">
            <a:spLocks/>
          </p:cNvSpPr>
          <p:nvPr/>
        </p:nvSpPr>
        <p:spPr>
          <a:xfrm>
            <a:off x="3861545" y="5206024"/>
            <a:ext cx="6557682" cy="8759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DE" sz="2200" b="1" dirty="0"/>
              <a:t>Upcoming</a:t>
            </a:r>
            <a:r>
              <a:rPr lang="en-DE" sz="2200" dirty="0"/>
              <a:t> – refinement of operation scripts and referencing standards</a:t>
            </a:r>
          </a:p>
        </p:txBody>
      </p:sp>
    </p:spTree>
    <p:extLst>
      <p:ext uri="{BB962C8B-B14F-4D97-AF65-F5344CB8AC3E}">
        <p14:creationId xmlns:p14="http://schemas.microsoft.com/office/powerpoint/2010/main" val="2652309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CF9BAF-3B8D-30F4-4D4B-A66BAB0E2F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FD6C9-2052-F6F7-6032-2AD1BC2E7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000" dirty="0"/>
              <a:t>Data taking with 1+ detector modules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D59D54-8A84-E1D2-A86A-0677A2E47D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74495"/>
            <a:ext cx="10739718" cy="4351338"/>
          </a:xfrm>
        </p:spPr>
        <p:txBody>
          <a:bodyPr>
            <a:normAutofit/>
          </a:bodyPr>
          <a:lstStyle/>
          <a:p>
            <a:pPr lvl="1"/>
            <a:r>
              <a:rPr lang="en-DE" sz="2200" dirty="0"/>
              <a:t>3 modules operating at high rates through one Serenity-S1 readout path </a:t>
            </a:r>
          </a:p>
          <a:p>
            <a:pPr lvl="1"/>
            <a:r>
              <a:rPr lang="en-DE" sz="2200" dirty="0"/>
              <a:t>Development of operator skills and system knowledge </a:t>
            </a:r>
          </a:p>
          <a:p>
            <a:pPr lvl="1"/>
            <a:r>
              <a:rPr lang="en-DE" sz="2200" dirty="0"/>
              <a:t>Known unknowns </a:t>
            </a:r>
          </a:p>
          <a:p>
            <a:r>
              <a:rPr lang="en-DE" dirty="0"/>
              <a:t>Unique test stand that should not be taken for granted</a:t>
            </a:r>
          </a:p>
          <a:p>
            <a:pPr lvl="1"/>
            <a:r>
              <a:rPr lang="en-DE" sz="2200" dirty="0"/>
              <a:t>After disassembly of the replica tower the prospects for testings a similar high-density readout is low until tower operation</a:t>
            </a:r>
          </a:p>
          <a:p>
            <a:pPr lvl="1"/>
            <a:r>
              <a:rPr lang="en-DE" sz="2200" dirty="0"/>
              <a:t>Need to ensure we’re making the best use of the replica time</a:t>
            </a:r>
            <a:endParaRPr lang="en-D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628DA-918A-8FD6-30B1-90CA3059A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A79F88-3EA3-B6C2-11B1-B0A3BA67F3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1A5CBB-68DF-BAB9-19C9-26566730D1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5</a:t>
            </a:fld>
            <a:endParaRPr lang="en-DE" dirty="0">
              <a:solidFill>
                <a:schemeClr val="bg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01D3A85-4D81-49BB-D0F9-E7D544438D49}"/>
              </a:ext>
            </a:extLst>
          </p:cNvPr>
          <p:cNvSpPr txBox="1">
            <a:spLocks/>
          </p:cNvSpPr>
          <p:nvPr/>
        </p:nvSpPr>
        <p:spPr>
          <a:xfrm>
            <a:off x="838200" y="949253"/>
            <a:ext cx="10515600" cy="10251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DE" b="1" dirty="0"/>
          </a:p>
          <a:p>
            <a:r>
              <a:rPr lang="en-DE" b="1" dirty="0"/>
              <a:t>Ongoing</a:t>
            </a:r>
            <a:r>
              <a:rPr lang="en-DE" dirty="0"/>
              <a:t> – installation of 4 detectors all operated with TMB systems at the replica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AC2CCE4-D16C-3D60-3912-CCEBFF2F6F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3376" y="2082430"/>
            <a:ext cx="9425248" cy="732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9014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50A286-67A6-AD22-C24C-A54ABA8A77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870CC81-69EC-0F32-3DF0-EB7CE2F7CD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7600" y="1262574"/>
            <a:ext cx="7264400" cy="35687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2365667-EA03-AAA0-4F44-31CF6CC29E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DE" sz="3000" dirty="0"/>
              <a:t>Data handling and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5EC429-A8A3-F19E-977F-1DFA0BE97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576765"/>
            <a:ext cx="45406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DE" sz="2200" b="1" dirty="0"/>
              <a:t>Data flow design</a:t>
            </a:r>
          </a:p>
          <a:p>
            <a:pPr lvl="1"/>
            <a:r>
              <a:rPr lang="en-DE" sz="2200" dirty="0"/>
              <a:t>Architecture design to minimize external connections to data</a:t>
            </a:r>
          </a:p>
          <a:p>
            <a:pPr lvl="1"/>
            <a:r>
              <a:rPr lang="en-DE" sz="2200" dirty="0"/>
              <a:t>In discussion and will be presented to KATRIN board soon</a:t>
            </a:r>
          </a:p>
          <a:p>
            <a:pPr marL="0" indent="0">
              <a:buNone/>
            </a:pPr>
            <a:endParaRPr lang="en-DE" sz="2200" b="1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C8D01-70AC-EFC0-1457-2F29434E3B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59AB2E-DAC5-CF0F-C431-47F6E2A56B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9824F-7269-1312-2160-C7D4B950C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6</a:t>
            </a:fld>
            <a:endParaRPr lang="en-DE" dirty="0">
              <a:solidFill>
                <a:schemeClr val="bg1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B6BE602-9884-C962-685F-8AACC3C8C641}"/>
              </a:ext>
            </a:extLst>
          </p:cNvPr>
          <p:cNvSpPr txBox="1"/>
          <p:nvPr/>
        </p:nvSpPr>
        <p:spPr>
          <a:xfrm>
            <a:off x="838199" y="4481553"/>
            <a:ext cx="1108934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DE" sz="2200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Data storage sites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KIT LSDF, but contingency needed for down times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DE" sz="22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Max Planck LSF, planned meeting following collaboration meeting to cover resources at MPIK</a:t>
            </a:r>
            <a:endParaRPr lang="en-DE" sz="2200" b="1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38409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999319-900B-08EE-A297-E6BF5DE6AE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1579E-B123-12B9-7C93-2FEBEB3AAF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000" dirty="0"/>
              <a:t>Operation tests and development of user instruction and guidelines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89497B-1EBF-E609-C0F2-77B0C9FA4C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670532" cy="4351338"/>
          </a:xfrm>
        </p:spPr>
        <p:txBody>
          <a:bodyPr/>
          <a:lstStyle/>
          <a:p>
            <a:r>
              <a:rPr lang="en-DE" dirty="0"/>
              <a:t>Necessary development of user-friendly operating manual and interface </a:t>
            </a:r>
          </a:p>
          <a:p>
            <a:pPr lvl="1"/>
            <a:r>
              <a:rPr lang="en-DE" sz="2000" dirty="0"/>
              <a:t>Taking lessons learned from replica operation </a:t>
            </a:r>
          </a:p>
          <a:p>
            <a:pPr lvl="1"/>
            <a:r>
              <a:rPr lang="en-DE" sz="2000" dirty="0"/>
              <a:t>Built out in parallel with TMB operation at MPIK test stand </a:t>
            </a:r>
          </a:p>
          <a:p>
            <a:pPr marL="0" indent="0">
              <a:buNone/>
            </a:pPr>
            <a:endParaRPr lang="en-DE" dirty="0"/>
          </a:p>
          <a:p>
            <a:r>
              <a:rPr lang="en-DE" dirty="0"/>
              <a:t>Development of data loading and analysis pipelines in collaboration with analysis team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2A2DB-7BC6-DA09-B0FB-75FAAD90D5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C4589-CC52-C9BB-6BF8-9CD8C2FF7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1E48DE-7D50-E56B-4E68-2B02A8E4A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7</a:t>
            </a:fld>
            <a:endParaRPr lang="en-DE" dirty="0">
              <a:solidFill>
                <a:schemeClr val="bg1"/>
              </a:solidFill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D5ED10F1-1582-5A22-F10A-D08F93C7B368}"/>
              </a:ext>
            </a:extLst>
          </p:cNvPr>
          <p:cNvSpPr/>
          <p:nvPr/>
        </p:nvSpPr>
        <p:spPr>
          <a:xfrm>
            <a:off x="8564049" y="3018862"/>
            <a:ext cx="1407458" cy="64979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Operating Server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84949DE-B781-D59A-4201-FFF6A940AF0C}"/>
              </a:ext>
            </a:extLst>
          </p:cNvPr>
          <p:cNvSpPr/>
          <p:nvPr/>
        </p:nvSpPr>
        <p:spPr>
          <a:xfrm>
            <a:off x="8564049" y="4289338"/>
            <a:ext cx="1407458" cy="649798"/>
          </a:xfrm>
          <a:prstGeom prst="roundRect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DE" dirty="0"/>
              <a:t>Data Storage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40F76A63-CED9-6160-9FC5-6A850FEEBDCD}"/>
              </a:ext>
            </a:extLst>
          </p:cNvPr>
          <p:cNvCxnSpPr>
            <a:cxnSpLocks/>
            <a:stCxn id="7" idx="2"/>
            <a:endCxn id="8" idx="0"/>
          </p:cNvCxnSpPr>
          <p:nvPr/>
        </p:nvCxnSpPr>
        <p:spPr>
          <a:xfrm>
            <a:off x="9267778" y="3668660"/>
            <a:ext cx="0" cy="620678"/>
          </a:xfrm>
          <a:prstGeom prst="straightConnector1">
            <a:avLst/>
          </a:prstGeom>
          <a:ln w="12700">
            <a:solidFill>
              <a:srgbClr val="777777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Graphic 9" descr="Call centre with solid fill">
            <a:extLst>
              <a:ext uri="{FF2B5EF4-FFF2-40B4-BE49-F238E27FC236}">
                <a16:creationId xmlns:a16="http://schemas.microsoft.com/office/drawing/2014/main" id="{47A2E225-1D2F-C726-D08F-0211ED978B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852308" y="1701485"/>
            <a:ext cx="824455" cy="86842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030169E-9EDD-3093-3EC8-FAC1AD199D47}"/>
              </a:ext>
            </a:extLst>
          </p:cNvPr>
          <p:cNvSpPr txBox="1"/>
          <p:nvPr/>
        </p:nvSpPr>
        <p:spPr>
          <a:xfrm>
            <a:off x="9396224" y="1929046"/>
            <a:ext cx="11664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operator</a:t>
            </a:r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9814639-E670-9458-981E-7F1725D04A75}"/>
              </a:ext>
            </a:extLst>
          </p:cNvPr>
          <p:cNvCxnSpPr>
            <a:cxnSpLocks/>
          </p:cNvCxnSpPr>
          <p:nvPr/>
        </p:nvCxnSpPr>
        <p:spPr>
          <a:xfrm flipH="1">
            <a:off x="9189716" y="2528021"/>
            <a:ext cx="162" cy="448950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Graphic 12" descr="Head with gears with solid fill">
            <a:extLst>
              <a:ext uri="{FF2B5EF4-FFF2-40B4-BE49-F238E27FC236}">
                <a16:creationId xmlns:a16="http://schemas.microsoft.com/office/drawing/2014/main" id="{7A75B668-C8B7-098E-91A2-121D5D7007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68693" y="4211845"/>
            <a:ext cx="871370" cy="87137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2EBCAF3E-E834-2ED0-FBEB-824AFF3EA374}"/>
              </a:ext>
            </a:extLst>
          </p:cNvPr>
          <p:cNvSpPr txBox="1"/>
          <p:nvPr/>
        </p:nvSpPr>
        <p:spPr>
          <a:xfrm>
            <a:off x="10980882" y="4672930"/>
            <a:ext cx="10182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analyst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53F78E02-A87E-3F87-02DD-6926ACF30C18}"/>
              </a:ext>
            </a:extLst>
          </p:cNvPr>
          <p:cNvCxnSpPr>
            <a:cxnSpLocks/>
          </p:cNvCxnSpPr>
          <p:nvPr/>
        </p:nvCxnSpPr>
        <p:spPr>
          <a:xfrm>
            <a:off x="9971507" y="4576137"/>
            <a:ext cx="500760" cy="3685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4B8A51CB-A9FE-6F35-F71B-CE2BE466E639}"/>
              </a:ext>
            </a:extLst>
          </p:cNvPr>
          <p:cNvCxnSpPr>
            <a:cxnSpLocks/>
          </p:cNvCxnSpPr>
          <p:nvPr/>
        </p:nvCxnSpPr>
        <p:spPr>
          <a:xfrm flipH="1">
            <a:off x="9954541" y="4680948"/>
            <a:ext cx="500760" cy="3685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78043601-EA9F-C9C4-9B96-5351F1F636D1}"/>
              </a:ext>
            </a:extLst>
          </p:cNvPr>
          <p:cNvCxnSpPr>
            <a:cxnSpLocks/>
          </p:cNvCxnSpPr>
          <p:nvPr/>
        </p:nvCxnSpPr>
        <p:spPr>
          <a:xfrm flipV="1">
            <a:off x="9321566" y="2484048"/>
            <a:ext cx="0" cy="492923"/>
          </a:xfrm>
          <a:prstGeom prst="straightConnector1">
            <a:avLst/>
          </a:prstGeom>
          <a:ln w="38100">
            <a:solidFill>
              <a:srgbClr val="777777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20330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8E0B53-783D-A12C-A16D-4A353DFFB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F429F0-E4BF-E9E8-AF37-AA4C2AF335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000" dirty="0"/>
              <a:t>Prospects of data processing status in </a:t>
            </a:r>
            <a:br>
              <a:rPr lang="en-DE" sz="3000" dirty="0"/>
            </a:br>
            <a:r>
              <a:rPr lang="en-DE" sz="3000" dirty="0"/>
              <a:t>March 2027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B43540-94F0-6AE8-B576-1D4818F63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EAA4B4-05FE-45E3-C1AE-7CC4C68127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5897EFB-EE14-4B56-76A3-3EE6848FB8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8</a:t>
            </a:fld>
            <a:endParaRPr lang="en-DE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552A09A1-6B4E-A0BE-8786-15F565A5BD3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24173118"/>
              </p:ext>
            </p:extLst>
          </p:nvPr>
        </p:nvGraphicFramePr>
        <p:xfrm>
          <a:off x="2400657" y="2427442"/>
          <a:ext cx="7390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781">
                  <a:extLst>
                    <a:ext uri="{9D8B030D-6E8A-4147-A177-3AD203B41FA5}">
                      <a16:colId xmlns:a16="http://schemas.microsoft.com/office/drawing/2014/main" val="936704566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1472442253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1482333867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2396347339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3921028471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2494506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Oct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Nov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Dec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Jan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Feb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Mar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83260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703225E-A0EC-432D-6EAF-AD929A987820}"/>
              </a:ext>
            </a:extLst>
          </p:cNvPr>
          <p:cNvSpPr txBox="1"/>
          <p:nvPr/>
        </p:nvSpPr>
        <p:spPr>
          <a:xfrm>
            <a:off x="843246" y="1606553"/>
            <a:ext cx="105598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Hardware ready for operation of full detector tower</a:t>
            </a:r>
          </a:p>
          <a:p>
            <a:pPr algn="l"/>
            <a:r>
              <a:rPr lang="en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Adjustments for detector operation requirements possible from modular design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81DCCF-E8CE-66DF-A14C-4D7BF398EC9B}"/>
              </a:ext>
            </a:extLst>
          </p:cNvPr>
          <p:cNvSpPr txBox="1"/>
          <p:nvPr/>
        </p:nvSpPr>
        <p:spPr>
          <a:xfrm>
            <a:off x="1949824" y="3059668"/>
            <a:ext cx="212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replica operation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06D4AFFD-F143-C6BD-B447-81E9265F01ED}"/>
              </a:ext>
            </a:extLst>
          </p:cNvPr>
          <p:cNvSpPr/>
          <p:nvPr/>
        </p:nvSpPr>
        <p:spPr>
          <a:xfrm rot="5400000">
            <a:off x="2858519" y="2400300"/>
            <a:ext cx="309282" cy="1196788"/>
          </a:xfrm>
          <a:prstGeom prst="rightBrace">
            <a:avLst/>
          </a:prstGeom>
          <a:ln w="38100">
            <a:solidFill>
              <a:srgbClr val="77777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4D8088-BB50-3C8B-FECB-B0C2E1463C09}"/>
              </a:ext>
            </a:extLst>
          </p:cNvPr>
          <p:cNvSpPr txBox="1"/>
          <p:nvPr/>
        </p:nvSpPr>
        <p:spPr>
          <a:xfrm>
            <a:off x="5526010" y="4538745"/>
            <a:ext cx="1951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MPIK operation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145B1814-D7E2-5095-45C2-7D7F5430E608}"/>
              </a:ext>
            </a:extLst>
          </p:cNvPr>
          <p:cNvSpPr/>
          <p:nvPr/>
        </p:nvSpPr>
        <p:spPr>
          <a:xfrm rot="5400000">
            <a:off x="6319421" y="1103292"/>
            <a:ext cx="365125" cy="6578718"/>
          </a:xfrm>
          <a:prstGeom prst="rightBrace">
            <a:avLst/>
          </a:prstGeom>
          <a:ln w="38100">
            <a:solidFill>
              <a:srgbClr val="77777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FB9161-EF98-3E46-014D-7B72960CD349}"/>
              </a:ext>
            </a:extLst>
          </p:cNvPr>
          <p:cNvSpPr txBox="1"/>
          <p:nvPr/>
        </p:nvSpPr>
        <p:spPr>
          <a:xfrm>
            <a:off x="4826029" y="3873020"/>
            <a:ext cx="2539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n-DE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ransport box tests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702FA54A-F7C5-3643-DEF0-868E7E35F265}"/>
              </a:ext>
            </a:extLst>
          </p:cNvPr>
          <p:cNvSpPr/>
          <p:nvPr/>
        </p:nvSpPr>
        <p:spPr>
          <a:xfrm rot="5400000">
            <a:off x="5920492" y="42843"/>
            <a:ext cx="365125" cy="7376579"/>
          </a:xfrm>
          <a:prstGeom prst="rightBrace">
            <a:avLst/>
          </a:prstGeom>
          <a:ln w="38100">
            <a:solidFill>
              <a:srgbClr val="77777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25CDD97-F96A-11BF-BD1D-AE1AF67C3338}"/>
              </a:ext>
            </a:extLst>
          </p:cNvPr>
          <p:cNvSpPr txBox="1"/>
          <p:nvPr/>
        </p:nvSpPr>
        <p:spPr>
          <a:xfrm>
            <a:off x="843246" y="5177302"/>
            <a:ext cx="991194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sz="20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Available test stands to refine detector operation standards and procedures</a:t>
            </a:r>
          </a:p>
        </p:txBody>
      </p:sp>
    </p:spTree>
    <p:extLst>
      <p:ext uri="{BB962C8B-B14F-4D97-AF65-F5344CB8AC3E}">
        <p14:creationId xmlns:p14="http://schemas.microsoft.com/office/powerpoint/2010/main" val="601069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552A26-9942-2235-1D4A-5D7D880DFB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DE3476-8A42-877C-833C-E48DE0B38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DE" sz="3000" dirty="0"/>
              <a:t>Prospects of data processing status in </a:t>
            </a:r>
            <a:br>
              <a:rPr lang="en-DE" sz="3000" dirty="0"/>
            </a:br>
            <a:r>
              <a:rPr lang="en-DE" sz="3000" dirty="0"/>
              <a:t>March 2027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10AA84-DFE9-3557-90E9-27A1DFD37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de-DE"/>
              <a:t>September 30th, 2026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F3E268-0E21-B4FB-A079-2A59E4D8C9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>
                <a:solidFill>
                  <a:srgbClr val="777777"/>
                </a:solidFill>
              </a:rPr>
              <a:t>TRISTAN HW Review</a:t>
            </a:r>
            <a:endParaRPr lang="en-DE" dirty="0">
              <a:solidFill>
                <a:srgbClr val="777777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8EECA-4510-6C62-4C99-181E0B27FD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9E5268-C6B1-D54D-B4B8-3B481399016E}" type="slidenum">
              <a:rPr lang="en-DE" smtClean="0"/>
              <a:pPr/>
              <a:t>9</a:t>
            </a:fld>
            <a:endParaRPr lang="en-DE" dirty="0">
              <a:solidFill>
                <a:schemeClr val="bg1"/>
              </a:solidFill>
            </a:endParaRP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D92660A-5F81-96A3-4942-4A42CFCBD3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5835528"/>
              </p:ext>
            </p:extLst>
          </p:nvPr>
        </p:nvGraphicFramePr>
        <p:xfrm>
          <a:off x="4291106" y="948367"/>
          <a:ext cx="7390686" cy="370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1781">
                  <a:extLst>
                    <a:ext uri="{9D8B030D-6E8A-4147-A177-3AD203B41FA5}">
                      <a16:colId xmlns:a16="http://schemas.microsoft.com/office/drawing/2014/main" val="936704566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1472442253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1482333867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2396347339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3921028471"/>
                    </a:ext>
                  </a:extLst>
                </a:gridCol>
                <a:gridCol w="1231781">
                  <a:extLst>
                    <a:ext uri="{9D8B030D-6E8A-4147-A177-3AD203B41FA5}">
                      <a16:colId xmlns:a16="http://schemas.microsoft.com/office/drawing/2014/main" val="2494506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Oct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Nov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Dec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Jan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Feb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Mar</a:t>
                      </a:r>
                    </a:p>
                  </a:txBody>
                  <a:tcPr>
                    <a:solidFill>
                      <a:srgbClr val="006C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832602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6A8F2339-97FE-659D-5A55-1D4EE779AC7F}"/>
              </a:ext>
            </a:extLst>
          </p:cNvPr>
          <p:cNvSpPr txBox="1"/>
          <p:nvPr/>
        </p:nvSpPr>
        <p:spPr>
          <a:xfrm>
            <a:off x="4903609" y="1486564"/>
            <a:ext cx="212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replica operation</a:t>
            </a:r>
          </a:p>
        </p:txBody>
      </p:sp>
      <p:sp>
        <p:nvSpPr>
          <p:cNvPr id="10" name="Right Brace 9">
            <a:extLst>
              <a:ext uri="{FF2B5EF4-FFF2-40B4-BE49-F238E27FC236}">
                <a16:creationId xmlns:a16="http://schemas.microsoft.com/office/drawing/2014/main" id="{FCA2F839-72C5-857D-EE4B-D9D5316B7BE4}"/>
              </a:ext>
            </a:extLst>
          </p:cNvPr>
          <p:cNvSpPr/>
          <p:nvPr/>
        </p:nvSpPr>
        <p:spPr>
          <a:xfrm rot="5400000">
            <a:off x="4748968" y="921225"/>
            <a:ext cx="309282" cy="1196788"/>
          </a:xfrm>
          <a:prstGeom prst="rightBrace">
            <a:avLst/>
          </a:prstGeom>
          <a:ln w="38100">
            <a:solidFill>
              <a:srgbClr val="77777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32D1162-9FA5-BD28-E8E7-3BCF4A14D493}"/>
              </a:ext>
            </a:extLst>
          </p:cNvPr>
          <p:cNvSpPr txBox="1"/>
          <p:nvPr/>
        </p:nvSpPr>
        <p:spPr>
          <a:xfrm>
            <a:off x="8359073" y="2293185"/>
            <a:ext cx="20578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DE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HeTris operation</a:t>
            </a:r>
          </a:p>
        </p:txBody>
      </p:sp>
      <p:sp>
        <p:nvSpPr>
          <p:cNvPr id="12" name="Right Brace 11">
            <a:extLst>
              <a:ext uri="{FF2B5EF4-FFF2-40B4-BE49-F238E27FC236}">
                <a16:creationId xmlns:a16="http://schemas.microsoft.com/office/drawing/2014/main" id="{714C5F47-C511-103B-B7C3-9F37BAF7D985}"/>
              </a:ext>
            </a:extLst>
          </p:cNvPr>
          <p:cNvSpPr/>
          <p:nvPr/>
        </p:nvSpPr>
        <p:spPr>
          <a:xfrm rot="5400000">
            <a:off x="8209870" y="-966788"/>
            <a:ext cx="365125" cy="6578718"/>
          </a:xfrm>
          <a:prstGeom prst="rightBrace">
            <a:avLst/>
          </a:prstGeom>
          <a:ln w="38100">
            <a:solidFill>
              <a:srgbClr val="77777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BA83887-5796-AE73-948D-807CCA23FEE4}"/>
              </a:ext>
            </a:extLst>
          </p:cNvPr>
          <p:cNvSpPr txBox="1"/>
          <p:nvPr/>
        </p:nvSpPr>
        <p:spPr>
          <a:xfrm>
            <a:off x="7903236" y="1887771"/>
            <a:ext cx="2539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</a:t>
            </a:r>
            <a:r>
              <a:rPr lang="en-DE" dirty="0">
                <a:solidFill>
                  <a:srgbClr val="777777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ransport box tests</a:t>
            </a: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id="{477D97B7-9543-004D-E8C7-80D1FA2AD75A}"/>
              </a:ext>
            </a:extLst>
          </p:cNvPr>
          <p:cNvSpPr/>
          <p:nvPr/>
        </p:nvSpPr>
        <p:spPr>
          <a:xfrm rot="5400000">
            <a:off x="7810942" y="-1798415"/>
            <a:ext cx="365125" cy="7376579"/>
          </a:xfrm>
          <a:prstGeom prst="rightBrace">
            <a:avLst/>
          </a:prstGeom>
          <a:ln w="38100">
            <a:solidFill>
              <a:srgbClr val="777777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8485F37-AC30-4D8E-96DD-9E7824957545}"/>
              </a:ext>
            </a:extLst>
          </p:cNvPr>
          <p:cNvSpPr txBox="1"/>
          <p:nvPr/>
        </p:nvSpPr>
        <p:spPr>
          <a:xfrm>
            <a:off x="767540" y="2105489"/>
            <a:ext cx="41360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DE" b="1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TMB performance benchmarks</a:t>
            </a:r>
          </a:p>
          <a:p>
            <a:pPr algn="l"/>
            <a:endParaRPr lang="en-DE" dirty="0"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78CD1F6F-864F-1D98-C774-3185BC4EBA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4507934"/>
              </p:ext>
            </p:extLst>
          </p:nvPr>
        </p:nvGraphicFramePr>
        <p:xfrm>
          <a:off x="0" y="2770548"/>
          <a:ext cx="11102880" cy="34777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73719">
                  <a:extLst>
                    <a:ext uri="{9D8B030D-6E8A-4147-A177-3AD203B41FA5}">
                      <a16:colId xmlns:a16="http://schemas.microsoft.com/office/drawing/2014/main" val="4172226271"/>
                    </a:ext>
                  </a:extLst>
                </a:gridCol>
                <a:gridCol w="1187914">
                  <a:extLst>
                    <a:ext uri="{9D8B030D-6E8A-4147-A177-3AD203B41FA5}">
                      <a16:colId xmlns:a16="http://schemas.microsoft.com/office/drawing/2014/main" val="432694206"/>
                    </a:ext>
                  </a:extLst>
                </a:gridCol>
                <a:gridCol w="1151108">
                  <a:extLst>
                    <a:ext uri="{9D8B030D-6E8A-4147-A177-3AD203B41FA5}">
                      <a16:colId xmlns:a16="http://schemas.microsoft.com/office/drawing/2014/main" val="167349798"/>
                    </a:ext>
                  </a:extLst>
                </a:gridCol>
                <a:gridCol w="1803227">
                  <a:extLst>
                    <a:ext uri="{9D8B030D-6E8A-4147-A177-3AD203B41FA5}">
                      <a16:colId xmlns:a16="http://schemas.microsoft.com/office/drawing/2014/main" val="205368789"/>
                    </a:ext>
                  </a:extLst>
                </a:gridCol>
                <a:gridCol w="1486912">
                  <a:extLst>
                    <a:ext uri="{9D8B030D-6E8A-4147-A177-3AD203B41FA5}">
                      <a16:colId xmlns:a16="http://schemas.microsoft.com/office/drawing/2014/main" val="1817879049"/>
                    </a:ext>
                  </a:extLst>
                </a:gridCol>
              </a:tblGrid>
              <a:tr h="386419">
                <a:tc>
                  <a:txBody>
                    <a:bodyPr/>
                    <a:lstStyle/>
                    <a:p>
                      <a:pPr algn="ctr"/>
                      <a:r>
                        <a:rPr lang="en-DE">
                          <a:solidFill>
                            <a:srgbClr val="777777"/>
                          </a:solidFill>
                        </a:rPr>
                        <a:t>Preliminary List</a:t>
                      </a:r>
                      <a:endParaRPr lang="en-DE" dirty="0">
                        <a:solidFill>
                          <a:srgbClr val="777777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Replica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Box (light)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Box (radioactive)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HeTris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8320533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3 module operation at high rates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472761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Cooled detector operation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3085318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”Neighbor” pixel map trigger/inhibit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4335516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Pile-up rejection and filter efficiency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45372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Single detector high rate readout 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574481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Online/offline event comparison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621512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User interface for run operation and montoring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4381811"/>
                  </a:ext>
                </a:extLst>
              </a:tr>
              <a:tr h="386419">
                <a:tc>
                  <a:txBody>
                    <a:bodyPr/>
                    <a:lstStyle/>
                    <a:p>
                      <a:pPr algn="r"/>
                      <a:r>
                        <a:rPr lang="en-DE" dirty="0"/>
                        <a:t>Crosstalk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❌</a:t>
                      </a:r>
                      <a:endParaRPr lang="en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DE" dirty="0"/>
                        <a:t>✅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58820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54654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>
            <a:latin typeface="Verdana" panose="020B0604030504040204" pitchFamily="34" charset="0"/>
            <a:ea typeface="Verdana" panose="020B0604030504040204" pitchFamily="34" charset="0"/>
            <a:cs typeface="Verdana" panose="020B060403050404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mpik_katrin_white" id="{E3212213-F750-664B-89C7-A57598FE40B8}" vid="{BB581C30-12E7-1043-8D60-38ACD8C56E1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577</TotalTime>
  <Words>608</Words>
  <Application>Microsoft Macintosh PowerPoint</Application>
  <PresentationFormat>Widescreen</PresentationFormat>
  <Paragraphs>169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Verdana</vt:lpstr>
      <vt:lpstr>Office Theme</vt:lpstr>
      <vt:lpstr>TRISTAN Readiness  Data taking and processing </vt:lpstr>
      <vt:lpstr>TRISTAN DAQ System</vt:lpstr>
      <vt:lpstr>TMB system readiness </vt:lpstr>
      <vt:lpstr>Data taking with 1 detector module</vt:lpstr>
      <vt:lpstr>Data taking with 1+ detector modules</vt:lpstr>
      <vt:lpstr>Data handling and storage</vt:lpstr>
      <vt:lpstr>Operation tests and development of user instruction and guidelines </vt:lpstr>
      <vt:lpstr>Prospects of data processing status in  March 2027</vt:lpstr>
      <vt:lpstr>Prospects of data processing status in  March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Andrew S Gavin</dc:creator>
  <cp:lastModifiedBy>Andrew S Gavin</cp:lastModifiedBy>
  <cp:revision>4</cp:revision>
  <dcterms:created xsi:type="dcterms:W3CDTF">2026-09-29T06:57:03Z</dcterms:created>
  <dcterms:modified xsi:type="dcterms:W3CDTF">2026-09-30T14:20:23Z</dcterms:modified>
</cp:coreProperties>
</file>