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913" r:id="rId2"/>
    <p:sldMasterId id="2147483927" r:id="rId3"/>
  </p:sldMasterIdLst>
  <p:notesMasterIdLst>
    <p:notesMasterId r:id="rId55"/>
  </p:notesMasterIdLst>
  <p:handoutMasterIdLst>
    <p:handoutMasterId r:id="rId56"/>
  </p:handoutMasterIdLst>
  <p:sldIdLst>
    <p:sldId id="1064" r:id="rId4"/>
    <p:sldId id="948" r:id="rId5"/>
    <p:sldId id="1068" r:id="rId6"/>
    <p:sldId id="1111" r:id="rId7"/>
    <p:sldId id="1073" r:id="rId8"/>
    <p:sldId id="1070" r:id="rId9"/>
    <p:sldId id="1069" r:id="rId10"/>
    <p:sldId id="1032" r:id="rId11"/>
    <p:sldId id="1031" r:id="rId12"/>
    <p:sldId id="1034" r:id="rId13"/>
    <p:sldId id="1016" r:id="rId14"/>
    <p:sldId id="1015" r:id="rId15"/>
    <p:sldId id="1074" r:id="rId16"/>
    <p:sldId id="1018" r:id="rId17"/>
    <p:sldId id="1019" r:id="rId18"/>
    <p:sldId id="1075" r:id="rId19"/>
    <p:sldId id="1056" r:id="rId20"/>
    <p:sldId id="1057" r:id="rId21"/>
    <p:sldId id="1058" r:id="rId22"/>
    <p:sldId id="1078" r:id="rId23"/>
    <p:sldId id="1079" r:id="rId24"/>
    <p:sldId id="1085" r:id="rId25"/>
    <p:sldId id="1080" r:id="rId26"/>
    <p:sldId id="1081" r:id="rId27"/>
    <p:sldId id="1082" r:id="rId28"/>
    <p:sldId id="1083" r:id="rId29"/>
    <p:sldId id="1087" r:id="rId30"/>
    <p:sldId id="1077" r:id="rId31"/>
    <p:sldId id="1119" r:id="rId32"/>
    <p:sldId id="1120" r:id="rId33"/>
    <p:sldId id="1038" r:id="rId34"/>
    <p:sldId id="1088" r:id="rId35"/>
    <p:sldId id="1099" r:id="rId36"/>
    <p:sldId id="1100" r:id="rId37"/>
    <p:sldId id="1101" r:id="rId38"/>
    <p:sldId id="1114" r:id="rId39"/>
    <p:sldId id="1118" r:id="rId40"/>
    <p:sldId id="1112" r:id="rId41"/>
    <p:sldId id="1093" r:id="rId42"/>
    <p:sldId id="1094" r:id="rId43"/>
    <p:sldId id="1115" r:id="rId44"/>
    <p:sldId id="1116" r:id="rId45"/>
    <p:sldId id="1117" r:id="rId46"/>
    <p:sldId id="1113" r:id="rId47"/>
    <p:sldId id="1065" r:id="rId48"/>
    <p:sldId id="1089" r:id="rId49"/>
    <p:sldId id="1108" r:id="rId50"/>
    <p:sldId id="1071" r:id="rId51"/>
    <p:sldId id="1025" r:id="rId52"/>
    <p:sldId id="868" r:id="rId53"/>
    <p:sldId id="994" r:id="rId54"/>
  </p:sldIdLst>
  <p:sldSz cx="9144000" cy="5143500" type="screen16x9"/>
  <p:notesSz cx="9601200" cy="7315200"/>
  <p:defaultTextStyle>
    <a:defPPr>
      <a:defRPr lang="en-US"/>
    </a:defPPr>
    <a:lvl1pPr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1pPr>
    <a:lvl2pPr marL="169826" indent="114275"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2pPr>
    <a:lvl3pPr marL="341239" indent="228550"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3pPr>
    <a:lvl4pPr marL="512652" indent="342826"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4pPr>
    <a:lvl5pPr marL="684065" indent="455514" algn="l" rtl="0" fontAlgn="base">
      <a:spcBef>
        <a:spcPct val="0"/>
      </a:spcBef>
      <a:spcAft>
        <a:spcPct val="0"/>
      </a:spcAft>
      <a:defRPr sz="700" kern="1200">
        <a:solidFill>
          <a:schemeClr val="tx1"/>
        </a:solidFill>
        <a:latin typeface="Arial" pitchFamily="34" charset="0"/>
        <a:ea typeface="ＭＳ Ｐゴシック" pitchFamily="34" charset="-128"/>
        <a:cs typeface="Arial" pitchFamily="34" charset="0"/>
      </a:defRPr>
    </a:lvl5pPr>
    <a:lvl6pPr marL="2285505"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6pPr>
    <a:lvl7pPr marL="2742606"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7pPr>
    <a:lvl8pPr marL="3199707"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8pPr>
    <a:lvl9pPr marL="3656808" algn="l" defTabSz="914202" rtl="0" eaLnBrk="1" latinLnBrk="0" hangingPunct="1">
      <a:defRPr sz="700" kern="1200">
        <a:solidFill>
          <a:schemeClr val="tx1"/>
        </a:solidFill>
        <a:latin typeface="Arial" pitchFamily="34" charset="0"/>
        <a:ea typeface="ＭＳ Ｐゴシック" pitchFamily="34" charset="-128"/>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e fardoost" initials="mf" lastIdx="8" clrIdx="0"/>
  <p:cmAuthor id="1" name="Sushil Kumar" initials="S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FFFFFF"/>
    <a:srgbClr val="8E0000"/>
    <a:srgbClr val="F2F2F2"/>
    <a:srgbClr val="000000"/>
    <a:srgbClr val="990000"/>
    <a:srgbClr val="CC0000"/>
    <a:srgbClr val="E6E6E6"/>
    <a:srgbClr val="777777"/>
    <a:srgbClr val="B9BE7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63" autoAdjust="0"/>
    <p:restoredTop sz="85251" autoAdjust="0"/>
  </p:normalViewPr>
  <p:slideViewPr>
    <p:cSldViewPr showGuides="1">
      <p:cViewPr>
        <p:scale>
          <a:sx n="90" d="100"/>
          <a:sy n="90" d="100"/>
        </p:scale>
        <p:origin x="-990" y="-150"/>
      </p:cViewPr>
      <p:guideLst>
        <p:guide orient="horz" pos="940"/>
        <p:guide orient="horz" pos="1205"/>
        <p:guide pos="340"/>
        <p:guide pos="5759"/>
        <p:guide pos="2879"/>
      </p:guideLst>
    </p:cSldViewPr>
  </p:slideViewPr>
  <p:outlineViewPr>
    <p:cViewPr>
      <p:scale>
        <a:sx n="33" d="100"/>
        <a:sy n="33" d="100"/>
      </p:scale>
      <p:origin x="0" y="1164"/>
    </p:cViewPr>
  </p:outlineViewPr>
  <p:notesTextViewPr>
    <p:cViewPr>
      <p:scale>
        <a:sx n="1" d="1"/>
        <a:sy n="1" d="1"/>
      </p:scale>
      <p:origin x="0" y="0"/>
    </p:cViewPr>
  </p:notesTextViewPr>
  <p:sorterViewPr>
    <p:cViewPr>
      <p:scale>
        <a:sx n="80" d="100"/>
        <a:sy n="80" d="100"/>
      </p:scale>
      <p:origin x="0" y="1644"/>
    </p:cViewPr>
  </p:sorterViewPr>
  <p:notesViewPr>
    <p:cSldViewPr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rswang\My%20Documents\Oracle\OOW%202011\Bob%20Cloud%20General%20Session\IOUG%20Adoption%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'[Chart in Microsoft Office PowerPoint]Sheet1'!$B$11</c:f>
              <c:strCache>
                <c:ptCount val="1"/>
                <c:pt idx="0">
                  <c:v>Public Cloud Adoption 2011</c:v>
                </c:pt>
              </c:strCache>
            </c:strRef>
          </c:tx>
          <c:dPt>
            <c:idx val="0"/>
            <c:spPr>
              <a:solidFill>
                <a:srgbClr val="FF0000"/>
              </a:solidFill>
            </c:spPr>
          </c:dPt>
          <c:dPt>
            <c:idx val="1"/>
            <c:spPr>
              <a:solidFill>
                <a:srgbClr val="BC8282"/>
              </a:solidFill>
            </c:spPr>
          </c:dPt>
          <c:dPt>
            <c:idx val="2"/>
            <c:spPr>
              <a:solidFill>
                <a:schemeClr val="bg1">
                  <a:lumMod val="65000"/>
                </a:schemeClr>
              </a:solidFill>
            </c:spPr>
          </c:dPt>
          <c:dPt>
            <c:idx val="3"/>
            <c:spPr>
              <a:solidFill>
                <a:schemeClr val="bg1">
                  <a:lumMod val="85000"/>
                </a:schemeClr>
              </a:solidFill>
            </c:spPr>
          </c:dPt>
          <c:dLbls>
            <c:dLbl>
              <c:idx val="0"/>
              <c:layout>
                <c:manualLayout>
                  <c:x val="3.3492125984251983E-2"/>
                  <c:y val="-3.3085447652377292E-3"/>
                </c:manualLayout>
              </c:layout>
              <c:showVal val="1"/>
              <c:showCatName val="1"/>
            </c:dLbl>
            <c:dLbl>
              <c:idx val="1"/>
              <c:layout>
                <c:manualLayout>
                  <c:x val="-0.18048272090988618"/>
                  <c:y val="-4.2972805482648001E-2"/>
                </c:manualLayout>
              </c:layout>
              <c:showVal val="1"/>
              <c:showCatName val="1"/>
            </c:dLbl>
            <c:dLbl>
              <c:idx val="3"/>
              <c:layout>
                <c:manualLayout>
                  <c:x val="0.11534120734908138"/>
                  <c:y val="0.14467592592592587"/>
                </c:manualLayout>
              </c:layout>
              <c:tx>
                <c:rich>
                  <a:bodyPr/>
                  <a:lstStyle/>
                  <a:p>
                    <a:r>
                      <a:rPr lang="en-US" dirty="0"/>
                      <a:t>Don’t </a:t>
                    </a:r>
                    <a:r>
                      <a:rPr lang="en-US" dirty="0" smtClean="0"/>
                      <a:t>know/unsure, </a:t>
                    </a:r>
                    <a:r>
                      <a:rPr lang="en-US" dirty="0"/>
                      <a:t>12.6%</a:t>
                    </a:r>
                  </a:p>
                </c:rich>
              </c:tx>
              <c:showVal val="1"/>
              <c:showCatName val="1"/>
            </c:dLbl>
            <c:showVal val="1"/>
            <c:showCatName val="1"/>
            <c:showLeaderLines val="1"/>
          </c:dLbls>
          <c:cat>
            <c:strRef>
              <c:f>'[Chart in Microsoft Office PowerPoint]Sheet1'!$A$12:$A$15</c:f>
              <c:strCache>
                <c:ptCount val="4"/>
                <c:pt idx="0">
                  <c:v>Yes</c:v>
                </c:pt>
                <c:pt idx="1">
                  <c:v>Under consideration</c:v>
                </c:pt>
                <c:pt idx="2">
                  <c:v>No</c:v>
                </c:pt>
                <c:pt idx="3">
                  <c:v>Don’t know/unsure </c:v>
                </c:pt>
              </c:strCache>
            </c:strRef>
          </c:cat>
          <c:val>
            <c:numRef>
              <c:f>'[Chart in Microsoft Office PowerPoint]Sheet1'!$B$12:$B$15</c:f>
              <c:numCache>
                <c:formatCode>0.0%</c:formatCode>
                <c:ptCount val="4"/>
                <c:pt idx="0">
                  <c:v>0.20870000000000041</c:v>
                </c:pt>
                <c:pt idx="1">
                  <c:v>0.13589999999999999</c:v>
                </c:pt>
                <c:pt idx="2">
                  <c:v>0.52910000000000001</c:v>
                </c:pt>
                <c:pt idx="3">
                  <c:v>0.12620000000000001</c:v>
                </c:pt>
              </c:numCache>
            </c:numRef>
          </c:val>
        </c:ser>
        <c:dLbls>
          <c:showVal val="1"/>
          <c:showCatName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'[Chart in Microsoft Office PowerPoint]Sheet1'!$E$11</c:f>
              <c:strCache>
                <c:ptCount val="1"/>
                <c:pt idx="0">
                  <c:v>Public Cloud Adoption 2010</c:v>
                </c:pt>
              </c:strCache>
            </c:strRef>
          </c:tx>
          <c:dPt>
            <c:idx val="0"/>
            <c:spPr>
              <a:solidFill>
                <a:srgbClr val="FF0000"/>
              </a:solidFill>
            </c:spPr>
          </c:dPt>
          <c:dPt>
            <c:idx val="1"/>
            <c:spPr>
              <a:solidFill>
                <a:srgbClr val="BC8282"/>
              </a:solidFill>
            </c:spPr>
          </c:dPt>
          <c:dPt>
            <c:idx val="2"/>
            <c:spPr>
              <a:solidFill>
                <a:schemeClr val="bg1">
                  <a:lumMod val="65000"/>
                </a:schemeClr>
              </a:solidFill>
            </c:spPr>
          </c:dPt>
          <c:dPt>
            <c:idx val="3"/>
            <c:spPr>
              <a:solidFill>
                <a:schemeClr val="bg1">
                  <a:lumMod val="85000"/>
                </a:schemeClr>
              </a:solidFill>
            </c:spPr>
          </c:dPt>
          <c:dLbls>
            <c:dLbl>
              <c:idx val="0"/>
              <c:layout>
                <c:manualLayout>
                  <c:x val="1.6518372703412085E-2"/>
                  <c:y val="-2.30974773986585E-2"/>
                </c:manualLayout>
              </c:layout>
              <c:showVal val="1"/>
              <c:showCatName val="1"/>
            </c:dLbl>
            <c:dLbl>
              <c:idx val="1"/>
              <c:layout>
                <c:manualLayout>
                  <c:x val="-0.17486931321084864"/>
                  <c:y val="8.9159011373578304E-2"/>
                </c:manualLayout>
              </c:layout>
              <c:showVal val="1"/>
              <c:showCatName val="1"/>
            </c:dLbl>
            <c:dLbl>
              <c:idx val="3"/>
              <c:layout/>
              <c:tx>
                <c:rich>
                  <a:bodyPr/>
                  <a:lstStyle/>
                  <a:p>
                    <a:r>
                      <a:rPr lang="en-US" sz="1000"/>
                      <a:t>D</a:t>
                    </a:r>
                    <a:r>
                      <a:rPr lang="en-US"/>
                      <a:t>on’t </a:t>
                    </a:r>
                    <a:r>
                      <a:rPr lang="en-US" smtClean="0"/>
                      <a:t>know/unsure, </a:t>
                    </a:r>
                    <a:r>
                      <a:rPr lang="en-US"/>
                      <a:t>20.4%</a:t>
                    </a:r>
                  </a:p>
                </c:rich>
              </c:tx>
              <c:showVal val="1"/>
              <c:showCatName val="1"/>
            </c:dLbl>
            <c:txPr>
              <a:bodyPr/>
              <a:lstStyle/>
              <a:p>
                <a:pPr>
                  <a:defRPr sz="1000"/>
                </a:pPr>
                <a:endParaRPr lang="en-US"/>
              </a:p>
            </c:txPr>
            <c:showVal val="1"/>
            <c:showCatName val="1"/>
            <c:showLeaderLines val="1"/>
          </c:dLbls>
          <c:cat>
            <c:strRef>
              <c:f>'[Chart in Microsoft Office PowerPoint]Sheet1'!$D$12:$D$15</c:f>
              <c:strCache>
                <c:ptCount val="4"/>
                <c:pt idx="0">
                  <c:v>Yes</c:v>
                </c:pt>
                <c:pt idx="1">
                  <c:v>Under consideration</c:v>
                </c:pt>
                <c:pt idx="2">
                  <c:v>No</c:v>
                </c:pt>
                <c:pt idx="3">
                  <c:v>Don’t know/unsure </c:v>
                </c:pt>
              </c:strCache>
            </c:strRef>
          </c:cat>
          <c:val>
            <c:numRef>
              <c:f>'[Chart in Microsoft Office PowerPoint]Sheet1'!$E$12:$E$15</c:f>
              <c:numCache>
                <c:formatCode>0.0%</c:formatCode>
                <c:ptCount val="4"/>
                <c:pt idx="0">
                  <c:v>0.13800000000000001</c:v>
                </c:pt>
                <c:pt idx="1">
                  <c:v>0.112</c:v>
                </c:pt>
                <c:pt idx="2">
                  <c:v>0.54600000000000004</c:v>
                </c:pt>
                <c:pt idx="3">
                  <c:v>0.20400000000000001</c:v>
                </c:pt>
              </c:numCache>
            </c:numRef>
          </c:val>
        </c:ser>
        <c:dLbls>
          <c:showVal val="1"/>
          <c:showCatName val="1"/>
        </c:dLbls>
        <c:firstSliceAng val="0"/>
      </c: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pieChart>
        <c:varyColors val="1"/>
        <c:ser>
          <c:idx val="0"/>
          <c:order val="0"/>
          <c:tx>
            <c:strRef>
              <c:f>'[Chart in Microsoft Office PowerPoint]Sheet1'!$B$1</c:f>
              <c:strCache>
                <c:ptCount val="1"/>
                <c:pt idx="0">
                  <c:v>Private Cloud Adoption 2011</c:v>
                </c:pt>
              </c:strCache>
            </c:strRef>
          </c:tx>
          <c:dPt>
            <c:idx val="0"/>
            <c:spPr>
              <a:solidFill>
                <a:srgbClr val="FF0000"/>
              </a:solidFill>
            </c:spPr>
          </c:dPt>
          <c:dPt>
            <c:idx val="1"/>
            <c:spPr>
              <a:solidFill>
                <a:srgbClr val="FF0000">
                  <a:alpha val="60000"/>
                </a:srgbClr>
              </a:solidFill>
            </c:spPr>
          </c:dPt>
          <c:dPt>
            <c:idx val="2"/>
            <c:spPr>
              <a:solidFill>
                <a:srgbClr val="FF0000">
                  <a:alpha val="30000"/>
                </a:srgbClr>
              </a:solidFill>
              <a:ln w="57150"/>
            </c:spPr>
          </c:dPt>
          <c:dPt>
            <c:idx val="3"/>
            <c:spPr>
              <a:solidFill>
                <a:srgbClr val="FF0000">
                  <a:alpha val="10000"/>
                </a:srgbClr>
              </a:solidFill>
            </c:spPr>
          </c:dPt>
          <c:dPt>
            <c:idx val="5"/>
            <c:spPr>
              <a:solidFill>
                <a:schemeClr val="bg1">
                  <a:lumMod val="65000"/>
                </a:schemeClr>
              </a:solidFill>
            </c:spPr>
          </c:dPt>
          <c:dPt>
            <c:idx val="6"/>
            <c:spPr>
              <a:solidFill>
                <a:schemeClr val="bg1">
                  <a:lumMod val="85000"/>
                </a:schemeClr>
              </a:solidFill>
            </c:spPr>
          </c:dPt>
          <c:dLbls>
            <c:dLbl>
              <c:idx val="0"/>
              <c:layout>
                <c:manualLayout>
                  <c:x val="2.6131342957130859E-2"/>
                  <c:y val="1.7361111111111379E-2"/>
                </c:manualLayout>
              </c:layout>
              <c:showVal val="1"/>
              <c:showCatName val="1"/>
            </c:dLbl>
            <c:dLbl>
              <c:idx val="1"/>
              <c:layout>
                <c:manualLayout>
                  <c:x val="8.6509186351707047E-3"/>
                  <c:y val="8.2487605715952164E-3"/>
                </c:manualLayout>
              </c:layout>
              <c:showVal val="1"/>
              <c:showCatName val="1"/>
            </c:dLbl>
            <c:dLbl>
              <c:idx val="2"/>
              <c:layout>
                <c:manualLayout>
                  <c:x val="8.7811679790026267E-3"/>
                  <c:y val="-1.4446631671041119E-3"/>
                </c:manualLayout>
              </c:layout>
              <c:showVal val="1"/>
              <c:showCatName val="1"/>
            </c:dLbl>
            <c:dLbl>
              <c:idx val="3"/>
              <c:layout>
                <c:manualLayout>
                  <c:x val="-4.6336395450569134E-4"/>
                  <c:y val="-9.6358267716535467E-3"/>
                </c:manualLayout>
              </c:layout>
              <c:showVal val="1"/>
              <c:showCatName val="1"/>
            </c:dLbl>
            <c:dLbl>
              <c:idx val="4"/>
              <c:layout>
                <c:manualLayout>
                  <c:x val="-7.1837270341208312E-3"/>
                  <c:y val="-0.10942111402741329"/>
                </c:manualLayout>
              </c:layout>
              <c:showVal val="1"/>
              <c:showCatName val="1"/>
            </c:dLbl>
            <c:dLbl>
              <c:idx val="6"/>
              <c:layout>
                <c:manualLayout>
                  <c:x val="0.10349212598425357"/>
                  <c:y val="0.12615740740740741"/>
                </c:manualLayout>
              </c:layout>
              <c:tx>
                <c:rich>
                  <a:bodyPr/>
                  <a:lstStyle/>
                  <a:p>
                    <a:r>
                      <a:rPr lang="en-US" sz="1000" dirty="0"/>
                      <a:t>D</a:t>
                    </a:r>
                    <a:r>
                      <a:rPr lang="en-US" dirty="0"/>
                      <a:t>on’t </a:t>
                    </a:r>
                    <a:r>
                      <a:rPr lang="en-US" dirty="0" smtClean="0"/>
                      <a:t>know/unsure, </a:t>
                    </a:r>
                    <a:r>
                      <a:rPr lang="en-US" dirty="0"/>
                      <a:t>9.5%</a:t>
                    </a:r>
                  </a:p>
                </c:rich>
              </c:tx>
              <c:showVal val="1"/>
              <c:showCatName val="1"/>
            </c:dLbl>
            <c:txPr>
              <a:bodyPr/>
              <a:lstStyle/>
              <a:p>
                <a:pPr>
                  <a:defRPr sz="1000"/>
                </a:pPr>
                <a:endParaRPr lang="en-US"/>
              </a:p>
            </c:txPr>
            <c:showVal val="1"/>
            <c:showCatName val="1"/>
            <c:showLeaderLines val="1"/>
          </c:dLbls>
          <c:cat>
            <c:strRef>
              <c:f>'[Chart in Microsoft Office PowerPoint]Sheet1'!$A$2:$A$8</c:f>
              <c:strCache>
                <c:ptCount val="7"/>
                <c:pt idx="0">
                  <c:v>Yes, in production at scale</c:v>
                </c:pt>
                <c:pt idx="1">
                  <c:v>Yes, in limited use</c:v>
                </c:pt>
                <c:pt idx="2">
                  <c:v>Yes, in pilot stage</c:v>
                </c:pt>
                <c:pt idx="3">
                  <c:v>Preliminary planning</c:v>
                </c:pt>
                <c:pt idx="4">
                  <c:v>Under consideration</c:v>
                </c:pt>
                <c:pt idx="5">
                  <c:v>No</c:v>
                </c:pt>
                <c:pt idx="6">
                  <c:v>Don’t know/unsure </c:v>
                </c:pt>
              </c:strCache>
            </c:strRef>
          </c:cat>
          <c:val>
            <c:numRef>
              <c:f>'[Chart in Microsoft Office PowerPoint]Sheet1'!$B$2:$B$8</c:f>
              <c:numCache>
                <c:formatCode>0.0%</c:formatCode>
                <c:ptCount val="7"/>
                <c:pt idx="0">
                  <c:v>0.17700000000000021</c:v>
                </c:pt>
                <c:pt idx="1">
                  <c:v>0.12200000000000009</c:v>
                </c:pt>
                <c:pt idx="2">
                  <c:v>7.1000000000000021E-2</c:v>
                </c:pt>
                <c:pt idx="3">
                  <c:v>7.500000000000058E-2</c:v>
                </c:pt>
                <c:pt idx="4">
                  <c:v>0.10600000000000002</c:v>
                </c:pt>
                <c:pt idx="5">
                  <c:v>0.35400000000000031</c:v>
                </c:pt>
                <c:pt idx="6">
                  <c:v>9.5000000000000265E-2</c:v>
                </c:pt>
              </c:numCache>
            </c:numRef>
          </c:val>
        </c:ser>
        <c:dLbls>
          <c:showVal val="1"/>
          <c:showCatName val="1"/>
        </c:dLbls>
        <c:firstSliceAng val="0"/>
      </c:pieChart>
    </c:plotArea>
    <c:plotVisOnly val="1"/>
  </c:chart>
  <c:txPr>
    <a:bodyPr/>
    <a:lstStyle/>
    <a:p>
      <a:pPr>
        <a:defRPr sz="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pieChart>
        <c:varyColors val="1"/>
        <c:ser>
          <c:idx val="0"/>
          <c:order val="0"/>
          <c:tx>
            <c:strRef>
              <c:f>'[Chart in Microsoft Office PowerPoint]Sheet1'!$E$1</c:f>
              <c:strCache>
                <c:ptCount val="1"/>
                <c:pt idx="0">
                  <c:v>Private Cloud Adoption 2010</c:v>
                </c:pt>
              </c:strCache>
            </c:strRef>
          </c:tx>
          <c:dPt>
            <c:idx val="0"/>
            <c:spPr>
              <a:solidFill>
                <a:srgbClr val="FF0000"/>
              </a:solidFill>
            </c:spPr>
          </c:dPt>
          <c:dPt>
            <c:idx val="1"/>
            <c:spPr>
              <a:solidFill>
                <a:srgbClr val="FF0000">
                  <a:alpha val="60000"/>
                </a:srgbClr>
              </a:solidFill>
            </c:spPr>
          </c:dPt>
          <c:dPt>
            <c:idx val="2"/>
            <c:spPr>
              <a:solidFill>
                <a:srgbClr val="FF0000">
                  <a:alpha val="30000"/>
                </a:srgbClr>
              </a:solidFill>
            </c:spPr>
          </c:dPt>
          <c:dPt>
            <c:idx val="3"/>
            <c:spPr>
              <a:solidFill>
                <a:srgbClr val="FF0000">
                  <a:alpha val="10000"/>
                </a:srgbClr>
              </a:solidFill>
            </c:spPr>
          </c:dPt>
          <c:dPt>
            <c:idx val="5"/>
            <c:spPr>
              <a:solidFill>
                <a:schemeClr val="bg1">
                  <a:lumMod val="65000"/>
                </a:schemeClr>
              </a:solidFill>
            </c:spPr>
          </c:dPt>
          <c:dPt>
            <c:idx val="6"/>
            <c:spPr>
              <a:solidFill>
                <a:schemeClr val="bg1">
                  <a:lumMod val="75000"/>
                </a:schemeClr>
              </a:solidFill>
            </c:spPr>
          </c:dPt>
          <c:dLbls>
            <c:dLbl>
              <c:idx val="1"/>
              <c:layout>
                <c:manualLayout>
                  <c:x val="3.8990376202974651E-2"/>
                  <c:y val="1.1118037328667283E-2"/>
                </c:manualLayout>
              </c:layout>
              <c:showVal val="1"/>
              <c:showCatName val="1"/>
            </c:dLbl>
            <c:dLbl>
              <c:idx val="2"/>
              <c:layout>
                <c:manualLayout>
                  <c:x val="6.9741907261592333E-3"/>
                  <c:y val="-6.4880431612716468E-3"/>
                </c:manualLayout>
              </c:layout>
              <c:showVal val="1"/>
              <c:showCatName val="1"/>
            </c:dLbl>
            <c:dLbl>
              <c:idx val="3"/>
              <c:layout>
                <c:manualLayout>
                  <c:x val="9.6215004374453246E-3"/>
                  <c:y val="1.4795129775444737E-2"/>
                </c:manualLayout>
              </c:layout>
              <c:showVal val="1"/>
              <c:showCatName val="1"/>
            </c:dLbl>
            <c:dLbl>
              <c:idx val="4"/>
              <c:layout>
                <c:manualLayout>
                  <c:x val="-0.13432655293088203"/>
                  <c:y val="-0.18586213181685832"/>
                </c:manualLayout>
              </c:layout>
              <c:showVal val="1"/>
              <c:showCatName val="1"/>
            </c:dLbl>
            <c:dLbl>
              <c:idx val="6"/>
              <c:layout>
                <c:manualLayout>
                  <c:x val="9.0971456692913386E-2"/>
                  <c:y val="0.14004629629629936"/>
                </c:manualLayout>
              </c:layout>
              <c:tx>
                <c:rich>
                  <a:bodyPr/>
                  <a:lstStyle/>
                  <a:p>
                    <a:r>
                      <a:rPr lang="en-US" sz="1000" dirty="0"/>
                      <a:t>D</a:t>
                    </a:r>
                    <a:r>
                      <a:rPr lang="en-US" dirty="0"/>
                      <a:t>on’t </a:t>
                    </a:r>
                    <a:r>
                      <a:rPr lang="en-US" dirty="0" smtClean="0"/>
                      <a:t>know/unsure, </a:t>
                    </a:r>
                    <a:r>
                      <a:rPr lang="en-US" dirty="0"/>
                      <a:t>8.7%</a:t>
                    </a:r>
                  </a:p>
                </c:rich>
              </c:tx>
              <c:showVal val="1"/>
              <c:showCatName val="1"/>
            </c:dLbl>
            <c:txPr>
              <a:bodyPr/>
              <a:lstStyle/>
              <a:p>
                <a:pPr>
                  <a:defRPr sz="1000"/>
                </a:pPr>
                <a:endParaRPr lang="en-US"/>
              </a:p>
            </c:txPr>
            <c:showVal val="1"/>
            <c:showCatName val="1"/>
            <c:showLeaderLines val="1"/>
          </c:dLbls>
          <c:cat>
            <c:strRef>
              <c:f>'[Chart in Microsoft Office PowerPoint]Sheet1'!$D$2:$D$8</c:f>
              <c:strCache>
                <c:ptCount val="7"/>
                <c:pt idx="0">
                  <c:v>Yes, in production at scale</c:v>
                </c:pt>
                <c:pt idx="1">
                  <c:v>Yes, in limited use</c:v>
                </c:pt>
                <c:pt idx="2">
                  <c:v>Yes, in pilot stage</c:v>
                </c:pt>
                <c:pt idx="3">
                  <c:v>Preliminary planning</c:v>
                </c:pt>
                <c:pt idx="4">
                  <c:v>Under consideration</c:v>
                </c:pt>
                <c:pt idx="5">
                  <c:v>No</c:v>
                </c:pt>
                <c:pt idx="6">
                  <c:v>Don’t know/unsure </c:v>
                </c:pt>
              </c:strCache>
            </c:strRef>
          </c:cat>
          <c:val>
            <c:numRef>
              <c:f>'[Chart in Microsoft Office PowerPoint]Sheet1'!$E$2:$E$8</c:f>
              <c:numCache>
                <c:formatCode>0.0%</c:formatCode>
                <c:ptCount val="7"/>
                <c:pt idx="0">
                  <c:v>0.113</c:v>
                </c:pt>
                <c:pt idx="1">
                  <c:v>0.128</c:v>
                </c:pt>
                <c:pt idx="2">
                  <c:v>4.5000000000000012E-2</c:v>
                </c:pt>
                <c:pt idx="3">
                  <c:v>4.9000000000000113E-2</c:v>
                </c:pt>
                <c:pt idx="4">
                  <c:v>0.10500000000000002</c:v>
                </c:pt>
                <c:pt idx="5">
                  <c:v>0.47400000000000031</c:v>
                </c:pt>
                <c:pt idx="6">
                  <c:v>8.7000000000000022E-2</c:v>
                </c:pt>
              </c:numCache>
            </c:numRef>
          </c:val>
        </c:ser>
        <c:dLbls>
          <c:showVal val="1"/>
          <c:showCatName val="1"/>
        </c:dLbls>
        <c:firstSliceAng val="0"/>
      </c:pieChart>
    </c:plotArea>
    <c:plotVisOnly val="1"/>
  </c:chart>
  <c:txPr>
    <a:bodyPr/>
    <a:lstStyle/>
    <a:p>
      <a:pPr>
        <a:defRPr sz="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Sheet1!$B$65</c:f>
              <c:strCache>
                <c:ptCount val="1"/>
                <c:pt idx="0">
                  <c:v>Private</c:v>
                </c:pt>
              </c:strCache>
            </c:strRef>
          </c:tx>
          <c:spPr>
            <a:solidFill>
              <a:srgbClr val="FF0000"/>
            </a:solidFill>
          </c:spPr>
          <c:cat>
            <c:strRef>
              <c:f>Sheet1!$A$66:$A$71</c:f>
              <c:strCache>
                <c:ptCount val="6"/>
                <c:pt idx="0">
                  <c:v>Application server
platform as a service</c:v>
                </c:pt>
                <c:pt idx="1">
                  <c:v>Database
platform as a service</c:v>
                </c:pt>
                <c:pt idx="2">
                  <c:v>Identity as a service</c:v>
                </c:pt>
                <c:pt idx="3">
                  <c:v>Storage as a service</c:v>
                </c:pt>
                <c:pt idx="4">
                  <c:v>Compute as a service</c:v>
                </c:pt>
                <c:pt idx="5">
                  <c:v>Software Dev/Test
as a service</c:v>
                </c:pt>
              </c:strCache>
            </c:strRef>
          </c:cat>
          <c:val>
            <c:numRef>
              <c:f>Sheet1!$B$66:$B$71</c:f>
              <c:numCache>
                <c:formatCode>0%</c:formatCode>
                <c:ptCount val="6"/>
                <c:pt idx="0">
                  <c:v>0.41000000000000031</c:v>
                </c:pt>
                <c:pt idx="1">
                  <c:v>0.36000000000000032</c:v>
                </c:pt>
                <c:pt idx="2">
                  <c:v>9.0000000000000024E-2</c:v>
                </c:pt>
                <c:pt idx="3">
                  <c:v>0.22</c:v>
                </c:pt>
                <c:pt idx="4">
                  <c:v>0.13</c:v>
                </c:pt>
                <c:pt idx="5">
                  <c:v>0.15000000000000024</c:v>
                </c:pt>
              </c:numCache>
            </c:numRef>
          </c:val>
        </c:ser>
        <c:ser>
          <c:idx val="1"/>
          <c:order val="1"/>
          <c:tx>
            <c:strRef>
              <c:f>Sheet1!$C$65</c:f>
              <c:strCache>
                <c:ptCount val="1"/>
                <c:pt idx="0">
                  <c:v>Public</c:v>
                </c:pt>
              </c:strCache>
            </c:strRef>
          </c:tx>
          <c:spPr>
            <a:solidFill>
              <a:srgbClr val="FF9797"/>
            </a:solidFill>
          </c:spPr>
          <c:cat>
            <c:strRef>
              <c:f>Sheet1!$A$66:$A$71</c:f>
              <c:strCache>
                <c:ptCount val="6"/>
                <c:pt idx="0">
                  <c:v>Application server
platform as a service</c:v>
                </c:pt>
                <c:pt idx="1">
                  <c:v>Database
platform as a service</c:v>
                </c:pt>
                <c:pt idx="2">
                  <c:v>Identity as a service</c:v>
                </c:pt>
                <c:pt idx="3">
                  <c:v>Storage as a service</c:v>
                </c:pt>
                <c:pt idx="4">
                  <c:v>Compute as a service</c:v>
                </c:pt>
                <c:pt idx="5">
                  <c:v>Software Dev/Test
as a service</c:v>
                </c:pt>
              </c:strCache>
            </c:strRef>
          </c:cat>
          <c:val>
            <c:numRef>
              <c:f>Sheet1!$C$66:$C$71</c:f>
              <c:numCache>
                <c:formatCode>0%</c:formatCode>
                <c:ptCount val="6"/>
                <c:pt idx="0">
                  <c:v>0.25</c:v>
                </c:pt>
                <c:pt idx="1">
                  <c:v>0.14000000000000001</c:v>
                </c:pt>
                <c:pt idx="2">
                  <c:v>8.0000000000000043E-2</c:v>
                </c:pt>
                <c:pt idx="3">
                  <c:v>0.15000000000000024</c:v>
                </c:pt>
                <c:pt idx="4">
                  <c:v>0.1</c:v>
                </c:pt>
                <c:pt idx="5">
                  <c:v>4.0000000000000022E-2</c:v>
                </c:pt>
              </c:numCache>
            </c:numRef>
          </c:val>
        </c:ser>
        <c:axId val="83352192"/>
        <c:axId val="83427712"/>
      </c:barChart>
      <c:catAx>
        <c:axId val="83352192"/>
        <c:scaling>
          <c:orientation val="maxMin"/>
        </c:scaling>
        <c:axPos val="l"/>
        <c:tickLblPos val="nextTo"/>
        <c:txPr>
          <a:bodyPr anchor="ctr" anchorCtr="1"/>
          <a:lstStyle/>
          <a:p>
            <a:pPr>
              <a:defRPr sz="1200" baseline="0"/>
            </a:pPr>
            <a:endParaRPr lang="en-US"/>
          </a:p>
        </c:txPr>
        <c:crossAx val="83427712"/>
        <c:crosses val="autoZero"/>
        <c:auto val="1"/>
        <c:lblAlgn val="ctr"/>
        <c:lblOffset val="100"/>
      </c:catAx>
      <c:valAx>
        <c:axId val="83427712"/>
        <c:scaling>
          <c:orientation val="minMax"/>
          <c:max val="0.5"/>
          <c:min val="0"/>
        </c:scaling>
        <c:axPos val="t"/>
        <c:majorGridlines/>
        <c:numFmt formatCode="0%" sourceLinked="1"/>
        <c:tickLblPos val="nextTo"/>
        <c:crossAx val="83352192"/>
        <c:crosses val="autoZero"/>
        <c:crossBetween val="between"/>
      </c:valAx>
    </c:plotArea>
    <c:legend>
      <c:legendPos val="r"/>
      <c:layout/>
      <c:txPr>
        <a:bodyPr/>
        <a:lstStyle/>
        <a:p>
          <a:pPr>
            <a:defRPr sz="1400"/>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4160520" cy="276448"/>
          </a:xfrm>
          <a:prstGeom prst="rect">
            <a:avLst/>
          </a:prstGeom>
          <a:noFill/>
          <a:ln w="9525">
            <a:noFill/>
            <a:miter lim="800000"/>
            <a:headEnd/>
            <a:tailEnd/>
          </a:ln>
          <a:effectLst/>
        </p:spPr>
        <p:txBody>
          <a:bodyPr vert="horz" wrap="square" lIns="97326" tIns="48665" rIns="97326" bIns="48665" numCol="1" anchor="t" anchorCtr="0" compatLnSpc="1">
            <a:prstTxWarp prst="textNoShape">
              <a:avLst/>
            </a:prstTxWarp>
            <a:spAutoFit/>
          </a:bodyPr>
          <a:lstStyle>
            <a:lvl1pPr algn="l">
              <a:lnSpc>
                <a:spcPct val="90000"/>
              </a:lnSpc>
              <a:spcBef>
                <a:spcPct val="50000"/>
              </a:spcBef>
              <a:buClr>
                <a:schemeClr val="accent1"/>
              </a:buClr>
              <a:defRPr sz="1300">
                <a:latin typeface="Arial" charset="0"/>
                <a:ea typeface="+mn-ea"/>
                <a:cs typeface="+mn-cs"/>
              </a:defRPr>
            </a:lvl1pPr>
          </a:lstStyle>
          <a:p>
            <a:pPr>
              <a:defRPr/>
            </a:pPr>
            <a:endParaRPr lang="en-US" dirty="0"/>
          </a:p>
        </p:txBody>
      </p:sp>
      <p:sp>
        <p:nvSpPr>
          <p:cNvPr id="152579" name="Rectangle 3"/>
          <p:cNvSpPr>
            <a:spLocks noGrp="1" noChangeArrowheads="1"/>
          </p:cNvSpPr>
          <p:nvPr>
            <p:ph type="dt" sz="quarter" idx="1"/>
          </p:nvPr>
        </p:nvSpPr>
        <p:spPr bwMode="auto">
          <a:xfrm>
            <a:off x="5440680" y="0"/>
            <a:ext cx="4160520" cy="276448"/>
          </a:xfrm>
          <a:prstGeom prst="rect">
            <a:avLst/>
          </a:prstGeom>
          <a:noFill/>
          <a:ln w="9525">
            <a:noFill/>
            <a:miter lim="800000"/>
            <a:headEnd/>
            <a:tailEnd/>
          </a:ln>
          <a:effectLst/>
        </p:spPr>
        <p:txBody>
          <a:bodyPr vert="horz" wrap="square" lIns="97326" tIns="48665" rIns="97326" bIns="48665" numCol="1" anchor="t" anchorCtr="0" compatLnSpc="1">
            <a:prstTxWarp prst="textNoShape">
              <a:avLst/>
            </a:prstTxWarp>
            <a:spAutoFit/>
          </a:bodyPr>
          <a:lstStyle>
            <a:lvl1pPr algn="r">
              <a:lnSpc>
                <a:spcPct val="90000"/>
              </a:lnSpc>
              <a:spcBef>
                <a:spcPct val="50000"/>
              </a:spcBef>
              <a:buClr>
                <a:schemeClr val="accent1"/>
              </a:buClr>
              <a:defRPr sz="1300">
                <a:cs typeface="+mn-cs"/>
              </a:defRPr>
            </a:lvl1pPr>
          </a:lstStyle>
          <a:p>
            <a:pPr>
              <a:defRPr/>
            </a:pPr>
            <a:fld id="{20081F73-A3D6-48AF-B321-CCF67B639CA5}" type="datetime1">
              <a:rPr lang="en-US"/>
              <a:pPr>
                <a:defRPr/>
              </a:pPr>
              <a:t>8/24/2012</a:t>
            </a:fld>
            <a:endParaRPr lang="en-US" dirty="0"/>
          </a:p>
        </p:txBody>
      </p:sp>
      <p:sp>
        <p:nvSpPr>
          <p:cNvPr id="152580" name="Rectangle 4"/>
          <p:cNvSpPr>
            <a:spLocks noGrp="1" noChangeArrowheads="1"/>
          </p:cNvSpPr>
          <p:nvPr>
            <p:ph type="ftr" sz="quarter" idx="2"/>
          </p:nvPr>
        </p:nvSpPr>
        <p:spPr bwMode="auto">
          <a:xfrm>
            <a:off x="0" y="7038752"/>
            <a:ext cx="4160520" cy="276448"/>
          </a:xfrm>
          <a:prstGeom prst="rect">
            <a:avLst/>
          </a:prstGeom>
          <a:noFill/>
          <a:ln w="9525">
            <a:noFill/>
            <a:miter lim="800000"/>
            <a:headEnd/>
            <a:tailEnd/>
          </a:ln>
          <a:effectLst/>
        </p:spPr>
        <p:txBody>
          <a:bodyPr vert="horz" wrap="square" lIns="97326" tIns="48665" rIns="97326" bIns="48665" numCol="1" anchor="b" anchorCtr="0" compatLnSpc="1">
            <a:prstTxWarp prst="textNoShape">
              <a:avLst/>
            </a:prstTxWarp>
            <a:spAutoFit/>
          </a:bodyPr>
          <a:lstStyle>
            <a:lvl1pPr algn="l">
              <a:lnSpc>
                <a:spcPct val="90000"/>
              </a:lnSpc>
              <a:spcBef>
                <a:spcPct val="50000"/>
              </a:spcBef>
              <a:buClr>
                <a:schemeClr val="accent1"/>
              </a:buClr>
              <a:defRPr sz="1300">
                <a:latin typeface="Arial" charset="0"/>
                <a:ea typeface="+mn-ea"/>
                <a:cs typeface="+mn-cs"/>
              </a:defRPr>
            </a:lvl1pPr>
          </a:lstStyle>
          <a:p>
            <a:pPr>
              <a:defRPr/>
            </a:pPr>
            <a:endParaRPr lang="en-US" dirty="0"/>
          </a:p>
        </p:txBody>
      </p:sp>
      <p:sp>
        <p:nvSpPr>
          <p:cNvPr id="152581" name="Rectangle 5"/>
          <p:cNvSpPr>
            <a:spLocks noGrp="1" noChangeArrowheads="1"/>
          </p:cNvSpPr>
          <p:nvPr>
            <p:ph type="sldNum" sz="quarter" idx="3"/>
          </p:nvPr>
        </p:nvSpPr>
        <p:spPr bwMode="auto">
          <a:xfrm>
            <a:off x="5440680" y="7036872"/>
            <a:ext cx="4160520" cy="278330"/>
          </a:xfrm>
          <a:prstGeom prst="rect">
            <a:avLst/>
          </a:prstGeom>
          <a:noFill/>
          <a:ln w="9525">
            <a:noFill/>
            <a:miter lim="800000"/>
            <a:headEnd/>
            <a:tailEnd/>
          </a:ln>
          <a:effectLst/>
        </p:spPr>
        <p:txBody>
          <a:bodyPr vert="horz" wrap="square" lIns="97326" tIns="48665" rIns="97326" bIns="48665" numCol="1" anchor="b" anchorCtr="0" compatLnSpc="1">
            <a:prstTxWarp prst="textNoShape">
              <a:avLst/>
            </a:prstTxWarp>
            <a:spAutoFit/>
          </a:bodyPr>
          <a:lstStyle>
            <a:lvl1pPr algn="r">
              <a:lnSpc>
                <a:spcPct val="90000"/>
              </a:lnSpc>
              <a:spcBef>
                <a:spcPct val="50000"/>
              </a:spcBef>
              <a:buClr>
                <a:schemeClr val="accent1"/>
              </a:buClr>
              <a:defRPr sz="1300">
                <a:cs typeface="+mn-cs"/>
              </a:defRPr>
            </a:lvl1pPr>
          </a:lstStyle>
          <a:p>
            <a:pPr>
              <a:defRPr/>
            </a:pPr>
            <a:fld id="{BC2084C9-A309-4861-9B00-572BD194BB28}" type="slidenum">
              <a:rPr lang="en-US"/>
              <a:pPr>
                <a:defRPr/>
              </a:pPr>
              <a:t>‹#›</a:t>
            </a:fld>
            <a:endParaRPr lang="en-US" dirty="0"/>
          </a:p>
        </p:txBody>
      </p:sp>
    </p:spTree>
    <p:extLst>
      <p:ext uri="{BB962C8B-B14F-4D97-AF65-F5344CB8AC3E}">
        <p14:creationId xmlns="" xmlns:p14="http://schemas.microsoft.com/office/powerpoint/2010/main" val="260469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520" cy="365760"/>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l" eaLnBrk="0" hangingPunct="0">
              <a:lnSpc>
                <a:spcPct val="100000"/>
              </a:lnSpc>
              <a:spcBef>
                <a:spcPct val="0"/>
              </a:spcBef>
              <a:buClrTx/>
              <a:defRPr sz="1300">
                <a:latin typeface="Times"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5440680" y="0"/>
            <a:ext cx="4160520" cy="365760"/>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0" hangingPunct="0">
              <a:lnSpc>
                <a:spcPct val="100000"/>
              </a:lnSpc>
              <a:spcBef>
                <a:spcPct val="0"/>
              </a:spcBef>
              <a:buClrTx/>
              <a:defRPr sz="1300">
                <a:latin typeface="Times" charset="0"/>
                <a:ea typeface="+mn-ea"/>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1280160" y="3474720"/>
            <a:ext cx="7040880" cy="3291840"/>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l" eaLnBrk="0" hangingPunct="0">
              <a:lnSpc>
                <a:spcPct val="100000"/>
              </a:lnSpc>
              <a:spcBef>
                <a:spcPct val="0"/>
              </a:spcBef>
              <a:buClrTx/>
              <a:defRPr sz="1300">
                <a:latin typeface="Times"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5440680" y="6949440"/>
            <a:ext cx="4160520" cy="365760"/>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0" hangingPunct="0">
              <a:defRPr sz="1300">
                <a:latin typeface="Times" charset="0"/>
                <a:cs typeface="+mn-cs"/>
              </a:defRPr>
            </a:lvl1pPr>
          </a:lstStyle>
          <a:p>
            <a:pPr>
              <a:defRPr/>
            </a:pPr>
            <a:fld id="{C87FD523-6A9D-431F-9006-8F984D4E0CCC}" type="slidenum">
              <a:rPr lang="en-US"/>
              <a:pPr>
                <a:defRPr/>
              </a:pPr>
              <a:t>‹#›</a:t>
            </a:fld>
            <a:endParaRPr lang="en-US" dirty="0"/>
          </a:p>
        </p:txBody>
      </p:sp>
    </p:spTree>
    <p:extLst>
      <p:ext uri="{BB962C8B-B14F-4D97-AF65-F5344CB8AC3E}">
        <p14:creationId xmlns="" xmlns:p14="http://schemas.microsoft.com/office/powerpoint/2010/main" val="300422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00" b="1" kern="1200">
        <a:solidFill>
          <a:schemeClr val="tx1"/>
        </a:solidFill>
        <a:latin typeface="Arial" pitchFamily="-106" charset="0"/>
        <a:ea typeface="ＭＳ Ｐゴシック" charset="-128"/>
        <a:cs typeface="ＭＳ Ｐゴシック" charset="-128"/>
      </a:defRPr>
    </a:lvl1pPr>
    <a:lvl2pPr marL="41266" algn="l" rtl="0" eaLnBrk="0" fontAlgn="base" hangingPunct="0">
      <a:spcBef>
        <a:spcPct val="30000"/>
      </a:spcBef>
      <a:spcAft>
        <a:spcPct val="0"/>
      </a:spcAft>
      <a:defRPr sz="400" kern="1200">
        <a:solidFill>
          <a:schemeClr val="tx1"/>
        </a:solidFill>
        <a:latin typeface="Arial" pitchFamily="-106" charset="0"/>
        <a:ea typeface="ＭＳ Ｐゴシック" pitchFamily="-106" charset="-128"/>
        <a:cs typeface="+mn-cs"/>
      </a:defRPr>
    </a:lvl2pPr>
    <a:lvl3pPr marL="125386" indent="-39679" algn="l" rtl="0" eaLnBrk="0" fontAlgn="base" hangingPunct="0">
      <a:spcBef>
        <a:spcPct val="30000"/>
      </a:spcBef>
      <a:spcAft>
        <a:spcPct val="0"/>
      </a:spcAft>
      <a:buSzPct val="100000"/>
      <a:buFont typeface="Times" pitchFamily="18" charset="0"/>
      <a:buChar char="•"/>
      <a:defRPr sz="400" kern="1200">
        <a:solidFill>
          <a:schemeClr val="tx1"/>
        </a:solidFill>
        <a:latin typeface="Arial" pitchFamily="-106" charset="0"/>
        <a:ea typeface="ＭＳ Ｐゴシック" pitchFamily="-106" charset="-128"/>
        <a:cs typeface="+mn-cs"/>
      </a:defRPr>
    </a:lvl3pPr>
    <a:lvl4pPr marL="215853" indent="-44440" algn="l" rtl="0" eaLnBrk="0" fontAlgn="base" hangingPunct="0">
      <a:spcBef>
        <a:spcPct val="30000"/>
      </a:spcBef>
      <a:spcAft>
        <a:spcPct val="0"/>
      </a:spcAft>
      <a:buChar char="–"/>
      <a:defRPr sz="400" kern="1200">
        <a:solidFill>
          <a:schemeClr val="tx1"/>
        </a:solidFill>
        <a:latin typeface="Arial" pitchFamily="-106" charset="0"/>
        <a:ea typeface="ＭＳ Ｐゴシック" pitchFamily="-106" charset="-128"/>
        <a:cs typeface="+mn-cs"/>
      </a:defRPr>
    </a:lvl4pPr>
    <a:lvl5pPr marL="258707" algn="l" rtl="0" eaLnBrk="0" fontAlgn="base" hangingPunct="0">
      <a:spcBef>
        <a:spcPct val="30000"/>
      </a:spcBef>
      <a:spcAft>
        <a:spcPct val="0"/>
      </a:spcAft>
      <a:defRPr sz="300" kern="1200">
        <a:solidFill>
          <a:schemeClr val="tx1"/>
        </a:solidFill>
        <a:latin typeface="Arial" pitchFamily="-106" charset="0"/>
        <a:ea typeface="ＭＳ Ｐゴシック" pitchFamily="-106" charset="-128"/>
        <a:cs typeface="+mn-cs"/>
      </a:defRPr>
    </a:lvl5pPr>
    <a:lvl6pPr marL="856389" algn="l" defTabSz="171278" rtl="0" eaLnBrk="1" latinLnBrk="0" hangingPunct="1">
      <a:defRPr sz="400" kern="1200">
        <a:solidFill>
          <a:schemeClr val="tx1"/>
        </a:solidFill>
        <a:latin typeface="+mn-lt"/>
        <a:ea typeface="+mn-ea"/>
        <a:cs typeface="+mn-cs"/>
      </a:defRPr>
    </a:lvl6pPr>
    <a:lvl7pPr marL="1027668" algn="l" defTabSz="171278" rtl="0" eaLnBrk="1" latinLnBrk="0" hangingPunct="1">
      <a:defRPr sz="400" kern="1200">
        <a:solidFill>
          <a:schemeClr val="tx1"/>
        </a:solidFill>
        <a:latin typeface="+mn-lt"/>
        <a:ea typeface="+mn-ea"/>
        <a:cs typeface="+mn-cs"/>
      </a:defRPr>
    </a:lvl7pPr>
    <a:lvl8pPr marL="1198946" algn="l" defTabSz="171278" rtl="0" eaLnBrk="1" latinLnBrk="0" hangingPunct="1">
      <a:defRPr sz="400" kern="1200">
        <a:solidFill>
          <a:schemeClr val="tx1"/>
        </a:solidFill>
        <a:latin typeface="+mn-lt"/>
        <a:ea typeface="+mn-ea"/>
        <a:cs typeface="+mn-cs"/>
      </a:defRPr>
    </a:lvl8pPr>
    <a:lvl9pPr marL="1370224" algn="l" defTabSz="171278"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mtf.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smtClean="0">
                <a:latin typeface="Arial" charset="0"/>
                <a:ea typeface="ＭＳ Ｐゴシック" charset="-128"/>
              </a:rPr>
              <a:t>Good afternoon and welcome to today’s session about Oracle’s cloud computing strategy.</a:t>
            </a:r>
          </a:p>
          <a:p>
            <a:endParaRPr lang="en-US" b="0" dirty="0" smtClean="0">
              <a:latin typeface="Arial" charset="0"/>
              <a:ea typeface="ＭＳ Ｐゴシック" charset="-128"/>
            </a:endParaRPr>
          </a:p>
          <a:p>
            <a:r>
              <a:rPr lang="en-US" b="0" dirty="0" smtClean="0">
                <a:latin typeface="Arial" charset="0"/>
                <a:ea typeface="ＭＳ Ｐゴシック" charset="-128"/>
              </a:rPr>
              <a:t>It is great to be here with you today.  My name is &lt;NAME&gt; and</a:t>
            </a:r>
            <a:r>
              <a:rPr lang="en-US" b="0" baseline="0" dirty="0" smtClean="0">
                <a:latin typeface="Arial" charset="0"/>
                <a:ea typeface="ＭＳ Ｐゴシック" charset="-128"/>
              </a:rPr>
              <a:t> I am &lt;TITLE&gt;.</a:t>
            </a:r>
          </a:p>
          <a:p>
            <a:endParaRPr lang="en-US" b="0" baseline="0" dirty="0" smtClean="0">
              <a:latin typeface="Arial" charset="0"/>
              <a:ea typeface="ＭＳ Ｐゴシック" charset="-128"/>
            </a:endParaRPr>
          </a:p>
          <a:p>
            <a:r>
              <a:rPr lang="en-US" b="0" baseline="0" dirty="0" smtClean="0">
                <a:latin typeface="Arial" charset="0"/>
                <a:ea typeface="ＭＳ Ｐゴシック" charset="-128"/>
              </a:rPr>
              <a:t>Cloud computing is an important trend in the industry today, and Oracle is truly unique in its ability to provide a broad portfolio of cloud computing products and services to meet the different needs of customers.</a:t>
            </a:r>
          </a:p>
          <a:p>
            <a:endParaRPr lang="en-US" b="0" baseline="0" dirty="0" smtClean="0">
              <a:latin typeface="Arial" charset="0"/>
              <a:ea typeface="ＭＳ Ｐゴシック" charset="-128"/>
            </a:endParaRPr>
          </a:p>
          <a:p>
            <a:r>
              <a:rPr lang="en-US" b="0" baseline="0" dirty="0" smtClean="0">
                <a:latin typeface="Arial" charset="0"/>
                <a:ea typeface="ＭＳ Ｐゴシック" charset="-128"/>
              </a:rPr>
              <a:t>Today, I will explain what Oracle sees customers doing in the cloud and what our strategy is to serve customers’ needs.</a:t>
            </a:r>
            <a:endParaRPr lang="en-US" b="0" dirty="0" smtClean="0">
              <a:latin typeface="Arial" charset="0"/>
              <a:ea typeface="ＭＳ Ｐゴシック" charset="-128"/>
            </a:endParaRPr>
          </a:p>
          <a:p>
            <a:endParaRPr lang="en-US" dirty="0" smtClean="0">
              <a:latin typeface="Arial" charset="0"/>
              <a:ea typeface="ＭＳ Ｐゴシック" charset="-128"/>
            </a:endParaRPr>
          </a:p>
        </p:txBody>
      </p:sp>
      <p:sp>
        <p:nvSpPr>
          <p:cNvPr id="163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900" b="1">
                <a:solidFill>
                  <a:schemeClr val="tx1"/>
                </a:solidFill>
                <a:latin typeface="Arial" charset="0"/>
                <a:ea typeface="ＭＳ Ｐゴシック" charset="-128"/>
              </a:defRPr>
            </a:lvl1pPr>
            <a:lvl2pPr marL="785372" indent="-302066" eaLnBrk="0" hangingPunct="0">
              <a:defRPr sz="2900" b="1">
                <a:solidFill>
                  <a:schemeClr val="tx1"/>
                </a:solidFill>
                <a:latin typeface="Arial" charset="0"/>
                <a:ea typeface="ＭＳ Ｐゴシック" charset="-128"/>
              </a:defRPr>
            </a:lvl2pPr>
            <a:lvl3pPr marL="1208265" indent="-241653" eaLnBrk="0" hangingPunct="0">
              <a:defRPr sz="2900" b="1">
                <a:solidFill>
                  <a:schemeClr val="tx1"/>
                </a:solidFill>
                <a:latin typeface="Arial" charset="0"/>
                <a:ea typeface="ＭＳ Ｐゴシック" charset="-128"/>
              </a:defRPr>
            </a:lvl3pPr>
            <a:lvl4pPr marL="1691571" indent="-241653" eaLnBrk="0" hangingPunct="0">
              <a:defRPr sz="2900" b="1">
                <a:solidFill>
                  <a:schemeClr val="tx1"/>
                </a:solidFill>
                <a:latin typeface="Arial" charset="0"/>
                <a:ea typeface="ＭＳ Ｐゴシック" charset="-128"/>
              </a:defRPr>
            </a:lvl4pPr>
            <a:lvl5pPr marL="2174878" indent="-241653" eaLnBrk="0" hangingPunct="0">
              <a:defRPr sz="2900" b="1">
                <a:solidFill>
                  <a:schemeClr val="tx1"/>
                </a:solidFill>
                <a:latin typeface="Arial" charset="0"/>
                <a:ea typeface="ＭＳ Ｐゴシック" charset="-128"/>
              </a:defRPr>
            </a:lvl5pPr>
            <a:lvl6pPr marL="2658184" indent="-241653" algn="ctr" eaLnBrk="0" fontAlgn="base" hangingPunct="0">
              <a:lnSpc>
                <a:spcPct val="90000"/>
              </a:lnSpc>
              <a:spcBef>
                <a:spcPct val="50000"/>
              </a:spcBef>
              <a:spcAft>
                <a:spcPct val="0"/>
              </a:spcAft>
              <a:buClr>
                <a:schemeClr val="accent1"/>
              </a:buClr>
              <a:defRPr sz="2900" b="1">
                <a:solidFill>
                  <a:schemeClr val="tx1"/>
                </a:solidFill>
                <a:latin typeface="Arial" charset="0"/>
                <a:ea typeface="ＭＳ Ｐゴシック" charset="-128"/>
              </a:defRPr>
            </a:lvl6pPr>
            <a:lvl7pPr marL="3141490" indent="-241653" algn="ctr" eaLnBrk="0" fontAlgn="base" hangingPunct="0">
              <a:lnSpc>
                <a:spcPct val="90000"/>
              </a:lnSpc>
              <a:spcBef>
                <a:spcPct val="50000"/>
              </a:spcBef>
              <a:spcAft>
                <a:spcPct val="0"/>
              </a:spcAft>
              <a:buClr>
                <a:schemeClr val="accent1"/>
              </a:buClr>
              <a:defRPr sz="2900" b="1">
                <a:solidFill>
                  <a:schemeClr val="tx1"/>
                </a:solidFill>
                <a:latin typeface="Arial" charset="0"/>
                <a:ea typeface="ＭＳ Ｐゴシック" charset="-128"/>
              </a:defRPr>
            </a:lvl7pPr>
            <a:lvl8pPr marL="3624796" indent="-241653" algn="ctr" eaLnBrk="0" fontAlgn="base" hangingPunct="0">
              <a:lnSpc>
                <a:spcPct val="90000"/>
              </a:lnSpc>
              <a:spcBef>
                <a:spcPct val="50000"/>
              </a:spcBef>
              <a:spcAft>
                <a:spcPct val="0"/>
              </a:spcAft>
              <a:buClr>
                <a:schemeClr val="accent1"/>
              </a:buClr>
              <a:defRPr sz="2900" b="1">
                <a:solidFill>
                  <a:schemeClr val="tx1"/>
                </a:solidFill>
                <a:latin typeface="Arial" charset="0"/>
                <a:ea typeface="ＭＳ Ｐゴシック" charset="-128"/>
              </a:defRPr>
            </a:lvl8pPr>
            <a:lvl9pPr marL="4108102" indent="-241653" algn="ctr" eaLnBrk="0" fontAlgn="base" hangingPunct="0">
              <a:lnSpc>
                <a:spcPct val="90000"/>
              </a:lnSpc>
              <a:spcBef>
                <a:spcPct val="50000"/>
              </a:spcBef>
              <a:spcAft>
                <a:spcPct val="0"/>
              </a:spcAft>
              <a:buClr>
                <a:schemeClr val="accent1"/>
              </a:buClr>
              <a:defRPr sz="2900" b="1">
                <a:solidFill>
                  <a:schemeClr val="tx1"/>
                </a:solidFill>
                <a:latin typeface="Arial" charset="0"/>
                <a:ea typeface="ＭＳ Ｐゴシック" charset="-128"/>
              </a:defRPr>
            </a:lvl9pPr>
          </a:lstStyle>
          <a:p>
            <a:fld id="{F53B8AC0-9B30-45A0-A5AE-D4F068AA3B4E}" type="slidenum">
              <a:rPr lang="en-US" sz="1300" b="0">
                <a:latin typeface="Times" charset="0"/>
              </a:rPr>
              <a:pPr/>
              <a:t>2</a:t>
            </a:fld>
            <a:endParaRPr lang="en-US" sz="1300" b="0" dirty="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03056" indent="-203056" eaLnBrk="1" hangingPunct="1">
              <a:lnSpc>
                <a:spcPct val="70000"/>
              </a:lnSpc>
            </a:pPr>
            <a:r>
              <a:rPr lang="en-US" sz="800" b="0" dirty="0" smtClean="0">
                <a:latin typeface="Arial" pitchFamily="34" charset="0"/>
              </a:rPr>
              <a:t>It’s very common these days to think of consolidation as using virtualization technology run multiple applications on shared hardware.</a:t>
            </a:r>
          </a:p>
          <a:p>
            <a:pPr marL="203056" indent="-203056" eaLnBrk="1" hangingPunct="1">
              <a:lnSpc>
                <a:spcPct val="70000"/>
              </a:lnSpc>
            </a:pPr>
            <a:endParaRPr lang="en-US" sz="800" b="0" dirty="0" smtClean="0">
              <a:latin typeface="Arial" pitchFamily="34" charset="0"/>
            </a:endParaRPr>
          </a:p>
          <a:p>
            <a:pPr marL="203056" indent="-203056" eaLnBrk="1" hangingPunct="1">
              <a:lnSpc>
                <a:spcPct val="70000"/>
              </a:lnSpc>
            </a:pPr>
            <a:r>
              <a:rPr lang="en-US" sz="800" b="0" dirty="0" smtClean="0">
                <a:latin typeface="Arial" pitchFamily="34" charset="0"/>
              </a:rPr>
              <a:t>&lt;CLICK&gt;VM technology does enable resource pooling by making a single physical resource look like many, and it enables scalability by resizing the VM but the limit with VM technology</a:t>
            </a:r>
            <a:r>
              <a:rPr lang="en-US" sz="800" b="0" baseline="0" dirty="0" smtClean="0">
                <a:latin typeface="Arial" pitchFamily="34" charset="0"/>
              </a:rPr>
              <a:t> alone</a:t>
            </a:r>
            <a:r>
              <a:rPr lang="en-US" sz="800" b="0" dirty="0" smtClean="0">
                <a:latin typeface="Arial" pitchFamily="34" charset="0"/>
              </a:rPr>
              <a:t> is still the single physical resource.  Some virtualization vendors will have you believe that virtualization is always the right solution for consolidation and cloud, and that virtualization is necessary and sufficient.</a:t>
            </a:r>
          </a:p>
          <a:p>
            <a:pPr marL="203056" indent="-203056" eaLnBrk="1" hangingPunct="1">
              <a:lnSpc>
                <a:spcPct val="70000"/>
              </a:lnSpc>
            </a:pPr>
            <a:endParaRPr lang="en-US" sz="800" b="0" dirty="0" smtClean="0">
              <a:latin typeface="Arial" pitchFamily="34" charset="0"/>
            </a:endParaRPr>
          </a:p>
          <a:p>
            <a:pPr marL="203056" indent="-203056" eaLnBrk="1" hangingPunct="1">
              <a:lnSpc>
                <a:spcPct val="70000"/>
              </a:lnSpc>
            </a:pPr>
            <a:r>
              <a:rPr lang="en-US" sz="800" b="0" dirty="0" smtClean="0">
                <a:latin typeface="Arial" pitchFamily="34" charset="0"/>
              </a:rPr>
              <a:t>&lt;CLICK&gt;There’s a complementary technology that’s been around for years called clustering. Clustering makes multiple physical resources look like one, so it’s also a way to create shared resource pools, and the way to scale a cluster is easy – one can add new physical nodes to the cluster with no interruption in service. Clusters are also continuously available even if individual hardware or software fails, whereas virtual machines are only able to move and restart after a failure is detected.  Oracle offers world-class clustering at many levels of the stack.</a:t>
            </a:r>
          </a:p>
          <a:p>
            <a:pPr marL="203056" indent="-203056" eaLnBrk="1" hangingPunct="1">
              <a:lnSpc>
                <a:spcPct val="70000"/>
              </a:lnSpc>
            </a:pPr>
            <a:endParaRPr lang="en-US" sz="800" b="0" dirty="0" smtClean="0">
              <a:latin typeface="Arial" pitchFamily="34" charset="0"/>
            </a:endParaRPr>
          </a:p>
          <a:p>
            <a:pPr marL="203056" indent="-203056" eaLnBrk="1" hangingPunct="1">
              <a:lnSpc>
                <a:spcPct val="70000"/>
              </a:lnSpc>
            </a:pPr>
            <a:r>
              <a:rPr lang="en-US" sz="800" b="0" dirty="0" smtClean="0">
                <a:latin typeface="Arial" pitchFamily="34" charset="0"/>
              </a:rPr>
              <a:t>&lt;CLICK&gt;Our point is that you need both virtualization and clustering for consolidation and for cloud, and that these two</a:t>
            </a:r>
            <a:r>
              <a:rPr lang="en-US" sz="800" b="0" baseline="0" dirty="0" smtClean="0">
                <a:latin typeface="Arial" pitchFamily="34" charset="0"/>
              </a:rPr>
              <a:t> technologies are, in fact, highly complementary and can be used together</a:t>
            </a:r>
            <a:r>
              <a:rPr lang="en-US" sz="800" b="0" dirty="0" smtClean="0">
                <a:latin typeface="Arial" pitchFamily="34" charset="0"/>
              </a:rPr>
              <a:t>.</a:t>
            </a:r>
          </a:p>
          <a:p>
            <a:pPr marL="203056" indent="-203056" eaLnBrk="1" hangingPunct="1">
              <a:lnSpc>
                <a:spcPct val="70000"/>
              </a:lnSpc>
            </a:pPr>
            <a:endParaRPr lang="en-US" sz="800" b="0"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For</a:t>
            </a:r>
            <a:r>
              <a:rPr lang="en-US" b="0" baseline="0" dirty="0" smtClean="0"/>
              <a:t> server virtualization, it turns out that there are multiple forms, each with different characteristics.  In fact, most organization are already using different types of virtualization in their shops.</a:t>
            </a:r>
          </a:p>
          <a:p>
            <a:endParaRPr lang="en-US" b="0" baseline="0" dirty="0" smtClean="0"/>
          </a:p>
          <a:p>
            <a:r>
              <a:rPr lang="en-US" b="0" baseline="0" dirty="0" smtClean="0"/>
              <a:t>Oracle offers several choices, including Oracle VM for x86 and Oracle VM for SPARC (formerly known as “Logical Domains” or </a:t>
            </a:r>
            <a:r>
              <a:rPr lang="en-US" b="0" baseline="0" dirty="0" err="1" smtClean="0"/>
              <a:t>LDoms</a:t>
            </a:r>
            <a:r>
              <a:rPr lang="en-US" b="0" baseline="0" dirty="0" smtClean="0"/>
              <a:t>).  Both are bare-metal hypervisors that allow you to run multiple operating system instances in each VM.  Compared to VMware, Oracle VM for x86 is significantly lower cost and more scalable solution.  Oracle VM for SPARC is available for all T-Series servers and is part of Solaris.</a:t>
            </a:r>
          </a:p>
          <a:p>
            <a:endParaRPr lang="en-US" b="0" baseline="0" dirty="0" smtClean="0"/>
          </a:p>
          <a:p>
            <a:r>
              <a:rPr lang="en-US" b="0" baseline="0" dirty="0" smtClean="0"/>
              <a:t>We also offer container technology called “Zones” (part of Solaris) which is very, very efficient because they run on top of a Solaris instance. They have nearly zero overhead and are a great way to do consolidation of multiple applications, even older Solaris apps alongside newer ones.</a:t>
            </a:r>
          </a:p>
          <a:p>
            <a:endParaRPr lang="en-US" b="0" baseline="0" dirty="0" smtClean="0"/>
          </a:p>
          <a:p>
            <a:r>
              <a:rPr lang="en-US" b="0" baseline="0" dirty="0" smtClean="0"/>
              <a:t>In our higher end machines (M-Series), we offer “Dynamic Domains” which provides complete electrical isolation of workloads.</a:t>
            </a:r>
          </a:p>
          <a:p>
            <a:endParaRPr lang="en-US" b="0" baseline="0" dirty="0" smtClean="0"/>
          </a:p>
          <a:p>
            <a:r>
              <a:rPr lang="en-US" b="0" baseline="0" dirty="0" smtClean="0"/>
              <a:t>All of this is centrally managed in a uniform manner through our management tool, Ops Center.</a:t>
            </a:r>
            <a:endParaRPr lang="en-US" b="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terms of clustering, Oracle</a:t>
            </a:r>
            <a:r>
              <a:rPr lang="en-US" b="0" baseline="0" dirty="0" smtClean="0"/>
              <a:t> offers this capability up and down the stack, enabling customers to scale out, provide high throughput and high availability.  Examples of clustering include the popular Real Application Clusters (RAC) option of Oracle Database, the TimesTen In-Memory Cache, WebLogic Java EE application server, Coherence In-Memory Data Grid, Solaris Cluster for servers, and more.</a:t>
            </a:r>
            <a:endParaRPr lang="en-US" b="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de-DE" smtClean="0">
              <a:latin typeface="Arial" charset="0"/>
            </a:endParaRPr>
          </a:p>
        </p:txBody>
      </p:sp>
      <p:sp>
        <p:nvSpPr>
          <p:cNvPr id="66564" name="Slide Number Placeholder 3"/>
          <p:cNvSpPr>
            <a:spLocks noGrp="1"/>
          </p:cNvSpPr>
          <p:nvPr>
            <p:ph type="sldNum" sz="quarter" idx="5"/>
          </p:nvPr>
        </p:nvSpPr>
        <p:spPr>
          <a:noFill/>
        </p:spPr>
        <p:txBody>
          <a:bodyPr/>
          <a:lstStyle/>
          <a:p>
            <a:fld id="{8A5F959D-292C-42DC-A206-AFA2C09C61C1}" type="slidenum">
              <a:rPr lang="en-US">
                <a:solidFill>
                  <a:srgbClr val="000000"/>
                </a:solidFill>
              </a:rPr>
              <a:pPr/>
              <a:t>20</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9014" y="6949440"/>
            <a:ext cx="4162186" cy="365760"/>
          </a:xfrm>
          <a:prstGeom prst="rect">
            <a:avLst/>
          </a:prstGeom>
          <a:noFill/>
          <a:ln w="9525">
            <a:noFill/>
            <a:miter lim="800000"/>
            <a:headEnd/>
            <a:tailEnd/>
          </a:ln>
        </p:spPr>
        <p:txBody>
          <a:bodyPr lIns="96661" tIns="48331" rIns="96661" bIns="48331" anchor="b"/>
          <a:lstStyle/>
          <a:p>
            <a:pPr algn="r" eaLnBrk="0" hangingPunct="0"/>
            <a:fld id="{E8A36A21-FE53-4797-9750-F5679CBECF5D}" type="slidenum">
              <a:rPr lang="en-US" sz="1300">
                <a:latin typeface="Times" charset="0"/>
              </a:rPr>
              <a:pPr algn="r" eaLnBrk="0" hangingPunct="0"/>
              <a:t>21</a:t>
            </a:fld>
            <a:endParaRPr lang="en-US" sz="1300" dirty="0">
              <a:latin typeface="Times" charset="0"/>
            </a:endParaRPr>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a:ln/>
        </p:spPr>
        <p:txBody>
          <a:bodyPr/>
          <a:lstStyle/>
          <a:p>
            <a:pPr eaLnBrk="1" hangingPunct="1"/>
            <a:endParaRPr lang="de-DE"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lvl="1"/>
            <a:endParaRPr lang="de-DE" smtClean="0">
              <a:latin typeface="Arial" charset="0"/>
            </a:endParaRPr>
          </a:p>
        </p:txBody>
      </p:sp>
      <p:sp>
        <p:nvSpPr>
          <p:cNvPr id="73732" name="Slide Number Placeholder 3"/>
          <p:cNvSpPr>
            <a:spLocks noGrp="1"/>
          </p:cNvSpPr>
          <p:nvPr>
            <p:ph type="sldNum" sz="quarter" idx="5"/>
          </p:nvPr>
        </p:nvSpPr>
        <p:spPr>
          <a:noFill/>
        </p:spPr>
        <p:txBody>
          <a:bodyPr/>
          <a:lstStyle/>
          <a:p>
            <a:fld id="{945250E0-5BB7-40B9-AF54-2943B616E388}" type="slidenum">
              <a:rPr lang="en-US">
                <a:solidFill>
                  <a:srgbClr val="000000"/>
                </a:solidFill>
              </a:rPr>
              <a:pPr/>
              <a:t>22</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de-DE" sz="500" dirty="0" smtClean="0">
                <a:latin typeface="Arial" charset="0"/>
              </a:rPr>
              <a:t>Representational state transfer  - </a:t>
            </a:r>
            <a:r>
              <a:rPr lang="en-US" sz="500" dirty="0" smtClean="0">
                <a:latin typeface="Arial" charset="0"/>
              </a:rPr>
              <a:t>And finally, [touch of humor], if you do not like our Self-Service Console, you can use our APIs  or put your own branding on the Console.</a:t>
            </a:r>
          </a:p>
          <a:p>
            <a:pPr eaLnBrk="1" hangingPunct="1"/>
            <a:endParaRPr lang="en-US" sz="500" dirty="0" smtClean="0">
              <a:latin typeface="Arial" charset="0"/>
            </a:endParaRPr>
          </a:p>
          <a:p>
            <a:pPr eaLnBrk="1" hangingPunct="1"/>
            <a:r>
              <a:rPr lang="de-DE" sz="500" dirty="0" smtClean="0">
                <a:latin typeface="Arial" charset="0"/>
              </a:rPr>
              <a:t>Oracle recently announced the Oracle Cloud Resource Model Application Programming Interface (Oracle Cloud API) for managing cloud computing infrastructure. Oracle has also contributed the Oracle Cloud Elemental Resource Model API, a subset of the Oracle Cloud API, to the </a:t>
            </a:r>
            <a:r>
              <a:rPr lang="de-DE" sz="500" u="sng" dirty="0" smtClean="0">
                <a:latin typeface="Arial" charset="0"/>
                <a:hlinkClick r:id="rId3"/>
              </a:rPr>
              <a:t>Distributed Management Task Force</a:t>
            </a:r>
            <a:r>
              <a:rPr lang="de-DE" sz="500" dirty="0" smtClean="0">
                <a:latin typeface="Arial" charset="0"/>
              </a:rPr>
              <a:t> (DMTF) for consideration in DMTF’s proposed Infrastructure as a Service Cloud API standard. </a:t>
            </a:r>
            <a:endParaRPr lang="en-US" sz="500" dirty="0" smtClean="0">
              <a:latin typeface="Arial" charset="0"/>
            </a:endParaRPr>
          </a:p>
          <a:p>
            <a:pPr eaLnBrk="1" hangingPunct="1"/>
            <a:endParaRPr lang="de-DE" sz="500" dirty="0" smtClean="0">
              <a:latin typeface="Arial" charset="0"/>
            </a:endParaRPr>
          </a:p>
          <a:p>
            <a:pPr eaLnBrk="1" hangingPunct="1"/>
            <a:endParaRPr lang="de-DE" sz="1000" dirty="0" smtClean="0">
              <a:latin typeface="Arial" charset="0"/>
            </a:endParaRPr>
          </a:p>
        </p:txBody>
      </p:sp>
      <p:sp>
        <p:nvSpPr>
          <p:cNvPr id="68612" name="Slide Number Placeholder 3"/>
          <p:cNvSpPr txBox="1">
            <a:spLocks noGrp="1"/>
          </p:cNvSpPr>
          <p:nvPr/>
        </p:nvSpPr>
        <p:spPr bwMode="auto">
          <a:xfrm>
            <a:off x="5439014" y="6949440"/>
            <a:ext cx="4162186" cy="365760"/>
          </a:xfrm>
          <a:prstGeom prst="rect">
            <a:avLst/>
          </a:prstGeom>
          <a:noFill/>
          <a:ln w="9525">
            <a:noFill/>
            <a:miter lim="800000"/>
            <a:headEnd/>
            <a:tailEnd/>
          </a:ln>
        </p:spPr>
        <p:txBody>
          <a:bodyPr lIns="91498" tIns="45749" rIns="91498" bIns="45749" anchor="b"/>
          <a:lstStyle/>
          <a:p>
            <a:pPr algn="r" defTabSz="912912" eaLnBrk="0" hangingPunct="0"/>
            <a:fld id="{47280548-4582-4A57-B4D2-142BF40BEE8B}" type="slidenum">
              <a:rPr lang="en-US" sz="1200" b="1">
                <a:solidFill>
                  <a:srgbClr val="000000"/>
                </a:solidFill>
                <a:latin typeface="Times" charset="0"/>
              </a:rPr>
              <a:pPr algn="r" defTabSz="912912" eaLnBrk="0" hangingPunct="0"/>
              <a:t>23</a:t>
            </a:fld>
            <a:endParaRPr lang="en-US" sz="1200" b="1" dirty="0">
              <a:solidFill>
                <a:srgbClr val="000000"/>
              </a:solidFill>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de-DE" b="0" smtClean="0">
              <a:latin typeface="Arial" charset="0"/>
            </a:endParaRPr>
          </a:p>
        </p:txBody>
      </p:sp>
      <p:sp>
        <p:nvSpPr>
          <p:cNvPr id="69636" name="Slide Number Placeholder 3"/>
          <p:cNvSpPr>
            <a:spLocks noGrp="1"/>
          </p:cNvSpPr>
          <p:nvPr>
            <p:ph type="sldNum" sz="quarter" idx="5"/>
          </p:nvPr>
        </p:nvSpPr>
        <p:spPr>
          <a:noFill/>
        </p:spPr>
        <p:txBody>
          <a:bodyPr/>
          <a:lstStyle/>
          <a:p>
            <a:fld id="{141E5BC0-6FF6-4ACB-9531-928B7AF02D40}" type="slidenum">
              <a:rPr lang="en-US">
                <a:solidFill>
                  <a:srgbClr val="000000"/>
                </a:solidFill>
              </a:rPr>
              <a:pPr/>
              <a:t>24</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GB" b="0" smtClean="0">
                <a:latin typeface="Arial" charset="0"/>
              </a:rPr>
              <a:t>Finally, chargeback has integration with BI Publisher.</a:t>
            </a:r>
          </a:p>
          <a:p>
            <a:endParaRPr lang="en-GB" b="0" smtClean="0">
              <a:latin typeface="Arial" charset="0"/>
            </a:endParaRPr>
          </a:p>
          <a:p>
            <a:r>
              <a:rPr lang="en-GB" b="0" smtClean="0">
                <a:latin typeface="Arial" charset="0"/>
              </a:rPr>
              <a:t>This enables the chargeback administrator to generate charge and usage reports in a variety of formats such as excel, pdf, and html.</a:t>
            </a:r>
          </a:p>
          <a:p>
            <a:endParaRPr lang="en-GB" b="0" smtClean="0">
              <a:latin typeface="Arial" charset="0"/>
            </a:endParaRPr>
          </a:p>
          <a:p>
            <a:r>
              <a:rPr lang="en-GB" b="0" smtClean="0">
                <a:latin typeface="Arial" charset="0"/>
              </a:rPr>
              <a:t>The reports can run on a scheduled basis and be distributed to users who don’t have access to the Enterprise Manager environment.</a:t>
            </a:r>
          </a:p>
          <a:p>
            <a:endParaRPr lang="en-GB" b="0" smtClean="0">
              <a:latin typeface="Arial" charset="0"/>
            </a:endParaRPr>
          </a:p>
          <a:p>
            <a:endParaRPr lang="en-GB" b="0" smtClean="0">
              <a:latin typeface="Arial" charset="0"/>
            </a:endParaRPr>
          </a:p>
          <a:p>
            <a:endParaRPr lang="en-GB" b="0" smtClean="0">
              <a:latin typeface="Arial" charset="0"/>
            </a:endParaRPr>
          </a:p>
        </p:txBody>
      </p:sp>
      <p:sp>
        <p:nvSpPr>
          <p:cNvPr id="70660" name="Slide Number Placeholder 3"/>
          <p:cNvSpPr>
            <a:spLocks noGrp="1"/>
          </p:cNvSpPr>
          <p:nvPr>
            <p:ph type="sldNum" sz="quarter" idx="5"/>
          </p:nvPr>
        </p:nvSpPr>
        <p:spPr>
          <a:noFill/>
        </p:spPr>
        <p:txBody>
          <a:bodyPr/>
          <a:lstStyle/>
          <a:p>
            <a:fld id="{9434FBF9-523D-4F4E-BAA3-408F1F940B62}" type="slidenum">
              <a:rPr lang="en-US">
                <a:solidFill>
                  <a:srgbClr val="000000"/>
                </a:solidFill>
              </a:rPr>
              <a:pPr/>
              <a:t>25</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latin typeface="Arial" charset="0"/>
              </a:rPr>
              <a:t>Once the Cloud is operational, it needs to be monitored and managed on a continuing basis. With Enterprise manager 12c, we provide persona-specific views for the cloud administrators and cloud consumers so that they can monitor what’s going on.  The Administrators, who are responsible for the health of the Cloud can track the incoming requests and fulfillment status. They can drill down into the database, middleware, server or storage layer and detect potential bottlenecks.  We also provide necessary automation out-of-the –box so that they can add more servers and storage into the cloud infrastructure.</a:t>
            </a:r>
          </a:p>
          <a:p>
            <a:endParaRPr lang="en-US" smtClean="0">
              <a:latin typeface="Arial" charset="0"/>
            </a:endParaRPr>
          </a:p>
          <a:p>
            <a:r>
              <a:rPr lang="en-US" smtClean="0">
                <a:latin typeface="Arial" charset="0"/>
              </a:rPr>
              <a:t>The Cloud consumer (Application owner) can monitor the overall service level and scale out resources if needed. Enterprise manager 12c lets them define policies based on either schedule or performance, and associate automated remediation actions such as scale-up or scale-down or power-off with those policies. [Provide one or two examples of schedule and performance based policies like shutdown during weekends to avoid higher metering].</a:t>
            </a:r>
          </a:p>
        </p:txBody>
      </p:sp>
      <p:sp>
        <p:nvSpPr>
          <p:cNvPr id="71684" name="Slide Number Placeholder 3"/>
          <p:cNvSpPr>
            <a:spLocks noGrp="1"/>
          </p:cNvSpPr>
          <p:nvPr>
            <p:ph type="sldNum" sz="quarter" idx="5"/>
          </p:nvPr>
        </p:nvSpPr>
        <p:spPr>
          <a:noFill/>
        </p:spPr>
        <p:txBody>
          <a:bodyPr/>
          <a:lstStyle/>
          <a:p>
            <a:fld id="{ADF450B0-70CC-4D97-8602-82704F69E379}" type="slidenum">
              <a:rPr lang="en-US"/>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latin typeface="Arial" charset="0"/>
            </a:endParaRPr>
          </a:p>
          <a:p>
            <a:r>
              <a:rPr lang="en-US" smtClean="0">
                <a:latin typeface="Arial" charset="0"/>
              </a:rPr>
              <a:t>    </a:t>
            </a:r>
          </a:p>
          <a:p>
            <a:endParaRPr lang="en-US" smtClean="0">
              <a:latin typeface="Arial" charset="0"/>
            </a:endParaRPr>
          </a:p>
          <a:p>
            <a:endParaRPr lang="en-US" smtClean="0">
              <a:latin typeface="Arial" charset="0"/>
            </a:endParaRPr>
          </a:p>
        </p:txBody>
      </p:sp>
      <p:sp>
        <p:nvSpPr>
          <p:cNvPr id="75780" name="Slide Number Placeholder 3"/>
          <p:cNvSpPr>
            <a:spLocks noGrp="1"/>
          </p:cNvSpPr>
          <p:nvPr>
            <p:ph type="sldNum" sz="quarter" idx="5"/>
          </p:nvPr>
        </p:nvSpPr>
        <p:spPr>
          <a:noFill/>
        </p:spPr>
        <p:txBody>
          <a:bodyPr/>
          <a:lstStyle/>
          <a:p>
            <a:fld id="{C35F4685-78C3-4002-8CC9-4F17D742D10A}" type="slidenum">
              <a:rPr lang="en-US"/>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charset="0"/>
              </a:rPr>
              <a:t>- j</a:t>
            </a:r>
          </a:p>
        </p:txBody>
      </p:sp>
      <p:sp>
        <p:nvSpPr>
          <p:cNvPr id="65540" name="Slide Number Placeholder 3"/>
          <p:cNvSpPr>
            <a:spLocks noGrp="1"/>
          </p:cNvSpPr>
          <p:nvPr>
            <p:ph type="sldNum" sz="quarter" idx="5"/>
          </p:nvPr>
        </p:nvSpPr>
        <p:spPr>
          <a:noFill/>
        </p:spPr>
        <p:txBody>
          <a:bodyPr/>
          <a:lstStyle/>
          <a:p>
            <a:fld id="{91BD0122-85ED-48CE-AE46-DB0589D04D90}" type="slidenum">
              <a:rPr lang="en-US"/>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B300F27-40E0-42BB-A4C0-7B13827D50D0}" type="slidenum">
              <a:rPr lang="en-US" smtClean="0"/>
              <a:pPr/>
              <a:t>29</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de-DE" smtClean="0">
              <a:latin typeface="Arial" charset="0"/>
            </a:endParaRPr>
          </a:p>
        </p:txBody>
      </p:sp>
      <p:sp>
        <p:nvSpPr>
          <p:cNvPr id="86020" name="Slide Number Placeholder 3"/>
          <p:cNvSpPr>
            <a:spLocks noGrp="1"/>
          </p:cNvSpPr>
          <p:nvPr>
            <p:ph type="sldNum" sz="quarter" idx="5"/>
          </p:nvPr>
        </p:nvSpPr>
        <p:spPr>
          <a:noFill/>
        </p:spPr>
        <p:txBody>
          <a:bodyPr/>
          <a:lstStyle/>
          <a:p>
            <a:fld id="{C2857C30-7AC4-4CCD-B0BB-F33910260702}" type="slidenum">
              <a:rPr lang="en-US">
                <a:solidFill>
                  <a:srgbClr val="000000"/>
                </a:solidFill>
              </a:rPr>
              <a:pPr/>
              <a:t>32</a:t>
            </a:fld>
            <a:endParaRPr 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z="1100" dirty="0" smtClean="0">
                <a:latin typeface="Arial" charset="0"/>
              </a:rPr>
              <a:t>TK: Please use the content in Spreadsheet 1 for this Slide – I have reduced the word count significantly but it will be good if you see if we can come with a better graphic than this red and gray circle.</a:t>
            </a:r>
          </a:p>
        </p:txBody>
      </p:sp>
      <p:sp>
        <p:nvSpPr>
          <p:cNvPr id="92164" name="Slide Number Placeholder 3"/>
          <p:cNvSpPr>
            <a:spLocks noGrp="1"/>
          </p:cNvSpPr>
          <p:nvPr>
            <p:ph type="sldNum" sz="quarter" idx="5"/>
          </p:nvPr>
        </p:nvSpPr>
        <p:spPr>
          <a:noFill/>
        </p:spPr>
        <p:txBody>
          <a:bodyPr/>
          <a:lstStyle/>
          <a:p>
            <a:fld id="{C13EC04A-C994-48B9-A672-D6324A2C51AE}" type="slidenum">
              <a:rPr lang="en-US">
                <a:solidFill>
                  <a:srgbClr val="000000"/>
                </a:solidFill>
              </a:rPr>
              <a:pPr/>
              <a:t>33</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z="1100" dirty="0" smtClean="0">
                <a:latin typeface="Arial" charset="0"/>
              </a:rPr>
              <a:t>TK: Please use the content in Spreadsheet 1 for this Slide – I have reduced the word count significantly but it will be good if you see if we can come with a better graphic than this red and gray circle.</a:t>
            </a:r>
            <a:endParaRPr lang="en-US" sz="600" dirty="0" smtClean="0">
              <a:latin typeface="Arial" charset="0"/>
            </a:endParaRPr>
          </a:p>
        </p:txBody>
      </p:sp>
      <p:sp>
        <p:nvSpPr>
          <p:cNvPr id="93188" name="Slide Number Placeholder 3"/>
          <p:cNvSpPr>
            <a:spLocks noGrp="1"/>
          </p:cNvSpPr>
          <p:nvPr>
            <p:ph type="sldNum" sz="quarter" idx="5"/>
          </p:nvPr>
        </p:nvSpPr>
        <p:spPr>
          <a:noFill/>
        </p:spPr>
        <p:txBody>
          <a:bodyPr/>
          <a:lstStyle/>
          <a:p>
            <a:fld id="{E9EF6F75-B157-45BE-80CF-DB4CC20EDE8C}" type="slidenum">
              <a:rPr lang="en-US">
                <a:solidFill>
                  <a:srgbClr val="000000"/>
                </a:solidFill>
              </a:rPr>
              <a:pPr/>
              <a:t>34</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2804">
              <a:defRPr/>
            </a:pPr>
            <a:r>
              <a:rPr lang="en-US" b="0" dirty="0" smtClean="0"/>
              <a:t>Re-iterate the Application Services design goals</a:t>
            </a:r>
          </a:p>
          <a:p>
            <a:pPr marL="0" lvl="1" defTabSz="932804">
              <a:defRPr/>
            </a:pPr>
            <a:endParaRPr lang="en-US" b="0" dirty="0" smtClean="0"/>
          </a:p>
          <a:p>
            <a:pPr marL="466435" indent="-466435">
              <a:lnSpc>
                <a:spcPct val="150000"/>
              </a:lnSpc>
              <a:spcBef>
                <a:spcPts val="51"/>
              </a:spcBef>
              <a:buFont typeface="+mj-lt"/>
              <a:buAutoNum type="arabicPeriod"/>
            </a:pPr>
            <a:r>
              <a:rPr lang="en-US" sz="2200" b="0" dirty="0">
                <a:latin typeface="Arial" charset="0"/>
                <a:cs typeface="Arial" charset="0"/>
                <a:sym typeface="Arial" charset="0"/>
              </a:rPr>
              <a:t>Broadest applications offering – enterprise customers</a:t>
            </a:r>
          </a:p>
          <a:p>
            <a:pPr marL="466435" indent="-466435">
              <a:lnSpc>
                <a:spcPct val="150000"/>
              </a:lnSpc>
              <a:spcBef>
                <a:spcPts val="51"/>
              </a:spcBef>
              <a:buFont typeface="+mj-lt"/>
              <a:buAutoNum type="arabicPeriod"/>
            </a:pPr>
            <a:r>
              <a:rPr lang="en-US" sz="2200" b="0" dirty="0">
                <a:latin typeface="Arial" charset="0"/>
                <a:cs typeface="Arial" charset="0"/>
                <a:sym typeface="Arial" charset="0"/>
              </a:rPr>
              <a:t>Built on industry standards – Java, standards-based middleware</a:t>
            </a:r>
          </a:p>
          <a:p>
            <a:pPr marL="466435" indent="-466435">
              <a:lnSpc>
                <a:spcPct val="150000"/>
              </a:lnSpc>
              <a:spcBef>
                <a:spcPts val="51"/>
              </a:spcBef>
              <a:buFont typeface="+mj-lt"/>
              <a:buAutoNum type="arabicPeriod"/>
            </a:pPr>
            <a:r>
              <a:rPr lang="en-US" sz="2200" b="0" dirty="0">
                <a:latin typeface="Arial" charset="0"/>
                <a:cs typeface="Arial" charset="0"/>
                <a:sym typeface="Arial" charset="0"/>
              </a:rPr>
              <a:t>Service-Oriented Architecture – simplifies integration</a:t>
            </a:r>
          </a:p>
          <a:p>
            <a:pPr marL="466435" indent="-466435">
              <a:lnSpc>
                <a:spcPct val="150000"/>
              </a:lnSpc>
              <a:spcBef>
                <a:spcPts val="51"/>
              </a:spcBef>
              <a:buFont typeface="+mj-lt"/>
              <a:buAutoNum type="arabicPeriod"/>
            </a:pPr>
            <a:r>
              <a:rPr lang="en-US" sz="2200" b="0" dirty="0">
                <a:latin typeface="Arial" charset="0"/>
                <a:cs typeface="Arial" charset="0"/>
                <a:sym typeface="Arial" charset="0"/>
              </a:rPr>
              <a:t>Self-service control for business users – configure, extend</a:t>
            </a:r>
          </a:p>
          <a:p>
            <a:pPr marL="466435" indent="-466435">
              <a:lnSpc>
                <a:spcPct val="150000"/>
              </a:lnSpc>
              <a:spcBef>
                <a:spcPts val="51"/>
              </a:spcBef>
              <a:buFont typeface="+mj-lt"/>
              <a:buAutoNum type="arabicPeriod"/>
            </a:pPr>
            <a:r>
              <a:rPr lang="en-US" sz="2200" b="0" dirty="0">
                <a:latin typeface="Arial" charset="0"/>
                <a:cs typeface="Arial" charset="0"/>
                <a:sym typeface="Arial" charset="0"/>
              </a:rPr>
              <a:t>Built in business intelligence, social and mobile</a:t>
            </a:r>
          </a:p>
          <a:p>
            <a:pPr marL="466435" indent="-466435">
              <a:lnSpc>
                <a:spcPct val="150000"/>
              </a:lnSpc>
              <a:spcBef>
                <a:spcPts val="51"/>
              </a:spcBef>
              <a:buFont typeface="+mj-lt"/>
              <a:buAutoNum type="arabicPeriod"/>
            </a:pPr>
            <a:r>
              <a:rPr lang="en-US" sz="2200" b="0" dirty="0">
                <a:latin typeface="Arial" charset="0"/>
                <a:cs typeface="Arial" charset="0"/>
                <a:sym typeface="Arial" charset="0"/>
              </a:rPr>
              <a:t>Complete data isolation and flexible upgrades</a:t>
            </a:r>
          </a:p>
          <a:p>
            <a:pPr marL="466435" indent="-466435">
              <a:lnSpc>
                <a:spcPct val="150000"/>
              </a:lnSpc>
              <a:spcBef>
                <a:spcPts val="51"/>
              </a:spcBef>
              <a:buFont typeface="+mj-lt"/>
              <a:buAutoNum type="arabicPeriod"/>
            </a:pPr>
            <a:r>
              <a:rPr lang="en-US" sz="2200" b="0" dirty="0">
                <a:latin typeface="Arial" charset="0"/>
                <a:cs typeface="Arial" charset="0"/>
                <a:sym typeface="Arial" charset="0"/>
              </a:rPr>
              <a:t>Modern user interface – Web, mobile, HTML5</a:t>
            </a:r>
          </a:p>
          <a:p>
            <a:pPr marL="0" lvl="1" defTabSz="932804">
              <a:defRPr/>
            </a:pPr>
            <a:endParaRPr lang="en-US" b="0"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xmlns="" val="2615757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de-DE" smtClean="0">
              <a:latin typeface="Arial" charset="0"/>
            </a:endParaRPr>
          </a:p>
        </p:txBody>
      </p:sp>
      <p:sp>
        <p:nvSpPr>
          <p:cNvPr id="91140" name="Slide Number Placeholder 3"/>
          <p:cNvSpPr>
            <a:spLocks noGrp="1"/>
          </p:cNvSpPr>
          <p:nvPr>
            <p:ph type="sldNum" sz="quarter" idx="5"/>
          </p:nvPr>
        </p:nvSpPr>
        <p:spPr>
          <a:noFill/>
        </p:spPr>
        <p:txBody>
          <a:bodyPr/>
          <a:lstStyle/>
          <a:p>
            <a:fld id="{3399906D-7D61-49A1-BD1B-CA583409BC2B}" type="slidenum">
              <a:rPr lang="en-US">
                <a:solidFill>
                  <a:srgbClr val="000000"/>
                </a:solidFill>
              </a:rPr>
              <a:pPr/>
              <a:t>37</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100" b="0" dirty="0" smtClean="0">
                <a:ea typeface="ＭＳ Ｐゴシック" charset="0"/>
              </a:rPr>
              <a:t>Clouds are provided at different levels:</a:t>
            </a:r>
          </a:p>
          <a:p>
            <a:pPr>
              <a:buFont typeface="Arial" pitchFamily="34" charset="0"/>
              <a:buChar char="•"/>
              <a:defRPr/>
            </a:pPr>
            <a:r>
              <a:rPr lang="en-US" sz="1100" b="0" dirty="0" smtClean="0">
                <a:ea typeface="ＭＳ Ｐゴシック" charset="0"/>
              </a:rPr>
              <a:t> IaaS – computing servers, storage, networking and the associated virtualization and OS</a:t>
            </a:r>
          </a:p>
          <a:p>
            <a:pPr>
              <a:buFont typeface="Arial" pitchFamily="34" charset="0"/>
              <a:buChar char="•"/>
              <a:defRPr/>
            </a:pPr>
            <a:r>
              <a:rPr lang="en-US" sz="1100" b="0" dirty="0" smtClean="0">
                <a:ea typeface="ＭＳ Ｐゴシック" charset="0"/>
              </a:rPr>
              <a:t> PaaS – application development and deployment environment</a:t>
            </a:r>
          </a:p>
          <a:p>
            <a:pPr>
              <a:buFont typeface="Arial" pitchFamily="34" charset="0"/>
              <a:buChar char="•"/>
              <a:defRPr/>
            </a:pPr>
            <a:r>
              <a:rPr lang="en-US" sz="1100" b="0" dirty="0" smtClean="0">
                <a:ea typeface="ＭＳ Ｐゴシック" charset="0"/>
              </a:rPr>
              <a:t> SaaS – end-user applications</a:t>
            </a:r>
          </a:p>
          <a:p>
            <a:pPr>
              <a:defRPr/>
            </a:pPr>
            <a:endParaRPr lang="en-US" sz="1100" b="0" dirty="0" smtClean="0">
              <a:ea typeface="ＭＳ Ｐゴシック" charset="0"/>
            </a:endParaRPr>
          </a:p>
          <a:p>
            <a:pPr>
              <a:defRPr/>
            </a:pPr>
            <a:r>
              <a:rPr lang="en-US" sz="1100" b="0" dirty="0" smtClean="0">
                <a:ea typeface="ＭＳ Ｐゴシック" charset="0"/>
              </a:rPr>
              <a:t>&lt;CLICK&gt;The more the cloud service provides, the less the consumer must provide.</a:t>
            </a:r>
          </a:p>
          <a:p>
            <a:pPr>
              <a:buFont typeface="Arial" pitchFamily="34" charset="0"/>
              <a:buChar char="•"/>
              <a:defRPr/>
            </a:pPr>
            <a:r>
              <a:rPr lang="en-US" sz="1100" b="0" dirty="0" smtClean="0">
                <a:ea typeface="ＭＳ Ｐゴシック" charset="0"/>
              </a:rPr>
              <a:t> For IaaS, the consumer needs to provide the application platform, the application and any customizations.</a:t>
            </a:r>
          </a:p>
          <a:p>
            <a:pPr>
              <a:buFont typeface="Arial" pitchFamily="34" charset="0"/>
              <a:buChar char="•"/>
              <a:defRPr/>
            </a:pPr>
            <a:r>
              <a:rPr lang="en-US" sz="1100" b="0" dirty="0" smtClean="0">
                <a:ea typeface="ＭＳ Ｐゴシック" charset="0"/>
              </a:rPr>
              <a:t> For PaaS, the consumer can take advantage of the platform, and provide only the application and customizations.</a:t>
            </a:r>
          </a:p>
          <a:p>
            <a:pPr>
              <a:buFont typeface="Arial" pitchFamily="34" charset="0"/>
              <a:buChar char="•"/>
              <a:defRPr/>
            </a:pPr>
            <a:r>
              <a:rPr lang="en-US" sz="1100" b="0" dirty="0" smtClean="0">
                <a:ea typeface="ＭＳ Ｐゴシック" charset="0"/>
              </a:rPr>
              <a:t> For SaaS, the consumer can simply customize the application that the cloud is providing.</a:t>
            </a:r>
          </a:p>
          <a:p>
            <a:pPr>
              <a:buFont typeface="Arial" pitchFamily="34" charset="0"/>
              <a:buChar char="•"/>
              <a:defRPr/>
            </a:pPr>
            <a:endParaRPr lang="en-US" sz="1100" b="0" dirty="0" smtClean="0">
              <a:ea typeface="ＭＳ Ｐゴシック" charset="0"/>
            </a:endParaRPr>
          </a:p>
          <a:p>
            <a:pPr>
              <a:buFont typeface="Arial" pitchFamily="34" charset="0"/>
              <a:buChar char="•"/>
              <a:defRPr/>
            </a:pPr>
            <a:r>
              <a:rPr lang="en-US" sz="1100" b="0" dirty="0" smtClean="0">
                <a:ea typeface="ＭＳ Ｐゴシック" charset="0"/>
              </a:rPr>
              <a:t> IaaS is the most flexible because users can put almost any software onto it (as long as it’s compatible with the underlying hardware), but it also requires the most work, since the user has to provide all the software and manage and maintain it.  The cloud provider manages only the hardware and data center.</a:t>
            </a:r>
          </a:p>
          <a:p>
            <a:pPr>
              <a:buFont typeface="Arial" pitchFamily="34" charset="0"/>
              <a:buChar char="•"/>
              <a:defRPr/>
            </a:pPr>
            <a:r>
              <a:rPr lang="en-US" sz="1100" b="0" dirty="0" smtClean="0">
                <a:ea typeface="ＭＳ Ｐゴシック" charset="0"/>
              </a:rPr>
              <a:t> PaaS is less flexible than IaaS, because the platform software is fixed, so things like programming language is platform-specific, but PaaS are generally designed to be flexible enough to support many different application types. Application developers benefit from having the platform services, such as database services or Java </a:t>
            </a:r>
            <a:r>
              <a:rPr lang="en-US" sz="1100" b="0" dirty="0" err="1" smtClean="0">
                <a:ea typeface="ＭＳ Ｐゴシック" charset="0"/>
              </a:rPr>
              <a:t>appserver</a:t>
            </a:r>
            <a:r>
              <a:rPr lang="en-US" sz="1100" b="0" dirty="0" smtClean="0">
                <a:ea typeface="ＭＳ Ｐゴシック" charset="0"/>
              </a:rPr>
              <a:t> services) available to them, so they need not re-invent those wheels. The service provider is managing those platform services, doing things like data backup, software patching and updating, etc., so the user does not have to.</a:t>
            </a:r>
          </a:p>
          <a:p>
            <a:pPr>
              <a:buFont typeface="Arial" pitchFamily="34" charset="0"/>
              <a:buChar char="•"/>
              <a:defRPr/>
            </a:pPr>
            <a:r>
              <a:rPr lang="en-US" sz="1100" b="0" dirty="0" smtClean="0">
                <a:ea typeface="ＭＳ Ｐゴシック" charset="0"/>
              </a:rPr>
              <a:t> SaaS is the least flexible because it is a ready-to-run application requiring only customer-specific customizations to use.  The cloud service provider is managing the entire app.</a:t>
            </a:r>
          </a:p>
          <a:p>
            <a:pPr>
              <a:defRPr/>
            </a:pPr>
            <a:endParaRPr lang="en-US" sz="1100" b="0" dirty="0" smtClean="0">
              <a:ea typeface="ＭＳ Ｐゴシック" charset="0"/>
            </a:endParaRPr>
          </a:p>
          <a:p>
            <a:pPr>
              <a:defRPr/>
            </a:pPr>
            <a:r>
              <a:rPr lang="en-US" sz="1100" b="0" dirty="0" smtClean="0">
                <a:ea typeface="ＭＳ Ｐゴシック" charset="0"/>
              </a:rPr>
              <a:t>&lt;CLICK&gt;Note that in each of these cases, the primary target user is different.  Typically “IT Professionals” including operations folks and developers use IaaS.  “Developers” use PaaS.  “Business end users” use SaaS.  In all these cases, the service provider (whether it’s internal IT department or an external service provider) takes care of managing the cloud, and the users do not need to worry about all the details of all the cloud’s components, how they are integrated, configured and managed.  However, I will point out that the service provider needs to worry about these things. </a:t>
            </a:r>
          </a:p>
          <a:p>
            <a:pPr>
              <a:defRPr/>
            </a:pPr>
            <a:endParaRPr lang="en-US" sz="1100" b="0" dirty="0" smtClean="0">
              <a:ea typeface="ＭＳ Ｐゴシック" charset="0"/>
            </a:endParaRPr>
          </a:p>
          <a:p>
            <a:pPr>
              <a:defRPr/>
            </a:pPr>
            <a:r>
              <a:rPr lang="en-US" sz="1100" b="0" dirty="0" smtClean="0">
                <a:ea typeface="ＭＳ Ｐゴシック" charset="0"/>
              </a:rPr>
              <a:t>Today’s Oracle event will address topics of interest to BOTH service providers and consumers of different types.</a:t>
            </a:r>
          </a:p>
        </p:txBody>
      </p:sp>
      <p:sp>
        <p:nvSpPr>
          <p:cNvPr id="69636" name="Slide Number Placeholder 3"/>
          <p:cNvSpPr>
            <a:spLocks noGrp="1"/>
          </p:cNvSpPr>
          <p:nvPr>
            <p:ph type="sldNum" sz="quarter" idx="5"/>
          </p:nvPr>
        </p:nvSpPr>
        <p:spPr>
          <a:noFill/>
        </p:spPr>
        <p:txBody>
          <a:bodyPr/>
          <a:lstStyle/>
          <a:p>
            <a:fld id="{8BA920F3-6B32-4E97-B87C-EFCA345870AF}" type="slidenum">
              <a:rPr lang="en-US" smtClean="0">
                <a:latin typeface="Times" pitchFamily="18" charset="0"/>
                <a:ea typeface="MS PGothic" pitchFamily="34" charset="-128"/>
                <a:cs typeface="Arial" pitchFamily="34" charset="0"/>
              </a:rPr>
              <a:pPr/>
              <a:t>8</a:t>
            </a:fld>
            <a:endParaRPr lang="en-US" smtClean="0">
              <a:latin typeface="Times" pitchFamily="18" charset="0"/>
              <a:ea typeface="MS PGothic"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de-DE" smtClean="0">
              <a:latin typeface="Arial" charset="0"/>
            </a:endParaRPr>
          </a:p>
        </p:txBody>
      </p:sp>
      <p:sp>
        <p:nvSpPr>
          <p:cNvPr id="86020" name="Slide Number Placeholder 3"/>
          <p:cNvSpPr>
            <a:spLocks noGrp="1"/>
          </p:cNvSpPr>
          <p:nvPr>
            <p:ph type="sldNum" sz="quarter" idx="5"/>
          </p:nvPr>
        </p:nvSpPr>
        <p:spPr>
          <a:noFill/>
        </p:spPr>
        <p:txBody>
          <a:bodyPr/>
          <a:lstStyle/>
          <a:p>
            <a:fld id="{C2857C30-7AC4-4CCD-B0BB-F33910260702}" type="slidenum">
              <a:rPr lang="en-US">
                <a:solidFill>
                  <a:srgbClr val="000000"/>
                </a:solidFill>
              </a:rPr>
              <a:pPr/>
              <a:t>38</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smtClean="0">
                <a:latin typeface="Arial" pitchFamily="34" charset="0"/>
                <a:ea typeface="ＭＳ Ｐゴシック" pitchFamily="34" charset="-128"/>
              </a:rPr>
              <a:t>In addition to Java and Database Services for cloud apps</a:t>
            </a:r>
            <a:r>
              <a:rPr lang="en-US" b="0" baseline="0" dirty="0" smtClean="0">
                <a:latin typeface="Arial" pitchFamily="34" charset="0"/>
                <a:ea typeface="ＭＳ Ｐゴシック" pitchFamily="34" charset="-128"/>
              </a:rPr>
              <a:t> we will continue to build out a rich of developer services to enable web and mobile scenarios and workloads. Support for scripting languages like Ruby, PHP, Python will be offered in the future as well. They are integrated with popular IDEs including </a:t>
            </a:r>
            <a:r>
              <a:rPr lang="en-US" b="0" baseline="0" dirty="0" err="1" smtClean="0">
                <a:latin typeface="Arial" pitchFamily="34" charset="0"/>
                <a:ea typeface="ＭＳ Ｐゴシック" pitchFamily="34" charset="-128"/>
              </a:rPr>
              <a:t>JDeveloper</a:t>
            </a:r>
            <a:r>
              <a:rPr lang="en-US" b="0" baseline="0" dirty="0" smtClean="0">
                <a:latin typeface="Arial" pitchFamily="34" charset="0"/>
                <a:ea typeface="ＭＳ Ｐゴシック" pitchFamily="34" charset="-128"/>
              </a:rPr>
              <a:t>, Eclipse and </a:t>
            </a:r>
            <a:r>
              <a:rPr lang="en-US" b="0" baseline="0" dirty="0" err="1" smtClean="0">
                <a:latin typeface="Arial" pitchFamily="34" charset="0"/>
                <a:ea typeface="ＭＳ Ｐゴシック" pitchFamily="34" charset="-128"/>
              </a:rPr>
              <a:t>NetBeans</a:t>
            </a:r>
            <a:r>
              <a:rPr lang="en-US" b="0" baseline="0" dirty="0" smtClean="0">
                <a:latin typeface="Arial" pitchFamily="34" charset="0"/>
                <a:ea typeface="ＭＳ Ｐゴシック" pitchFamily="34" charset="-128"/>
              </a:rPr>
              <a:t> and support multiple platforms and devices. Developers will be able to manage their complete development lifecycle using tasks, wiki, source repository, continuous build, etc., all in an integrated and agile manner.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smtClean="0">
                <a:latin typeface="Arial" pitchFamily="34" charset="0"/>
                <a:ea typeface="ＭＳ Ｐゴシック" pitchFamily="34" charset="-128"/>
              </a:rPr>
              <a:t>In addition to services for developers there will services for business users as well</a:t>
            </a:r>
            <a:r>
              <a:rPr lang="en-US" b="0" baseline="0" dirty="0" smtClean="0">
                <a:latin typeface="Arial" pitchFamily="34" charset="0"/>
                <a:ea typeface="ＭＳ Ｐゴシック" pitchFamily="34" charset="-128"/>
              </a:rPr>
              <a:t> that will allow</a:t>
            </a:r>
            <a:endParaRPr lang="en-US" sz="700" b="0" dirty="0">
              <a:ea typeface="ＭＳ Ｐゴシック" pitchFamily="34" charset="-128"/>
            </a:endParaRPr>
          </a:p>
          <a:p>
            <a:r>
              <a:rPr lang="en-US" sz="700" b="0" dirty="0">
                <a:ea typeface="ＭＳ Ｐゴシック" pitchFamily="34" charset="-128"/>
              </a:rPr>
              <a:t>1. Teams in different functions like Finance, HR etc. can use these services for secure document &amp; team collaboration</a:t>
            </a:r>
          </a:p>
          <a:p>
            <a:r>
              <a:rPr lang="en-US" sz="700" b="0" dirty="0">
                <a:ea typeface="ＭＳ Ｐゴシック" pitchFamily="34" charset="-128"/>
              </a:rPr>
              <a:t>2. Marketing professionals will be able to quickly build rich media sites integrated with social capabilities with drag &amp; drop capabilities</a:t>
            </a:r>
          </a:p>
          <a:p>
            <a:r>
              <a:rPr lang="en-US" sz="700" b="0" dirty="0">
                <a:ea typeface="ＭＳ Ｐゴシック" pitchFamily="34" charset="-128"/>
              </a:rPr>
              <a:t>3. Sales operations teams can use these services for highly scalable analytics and reporting</a:t>
            </a:r>
          </a:p>
          <a:p>
            <a:endParaRPr lang="en-US" sz="700" b="0" dirty="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Highlight –</a:t>
            </a:r>
            <a:r>
              <a:rPr lang="en-US" b="0" baseline="0" dirty="0" smtClean="0"/>
              <a:t> </a:t>
            </a:r>
            <a:r>
              <a:rPr lang="en-US" b="0" baseline="0" dirty="0" err="1" smtClean="0"/>
              <a:t>Vitrue</a:t>
            </a:r>
            <a:r>
              <a:rPr lang="en-US" b="0" baseline="0" dirty="0" smtClean="0"/>
              <a:t> and Circuit acquisitions.</a:t>
            </a:r>
          </a:p>
          <a:p>
            <a:endParaRPr lang="en-US" b="0" baseline="0" dirty="0" smtClean="0"/>
          </a:p>
          <a:p>
            <a:r>
              <a:rPr lang="en-US" b="0" baseline="0" dirty="0" err="1" smtClean="0"/>
              <a:t>Vitrue</a:t>
            </a:r>
            <a:r>
              <a:rPr lang="en-US" b="0" baseline="0" dirty="0" smtClean="0"/>
              <a:t> – Establish, build and grow brands via Social Media</a:t>
            </a:r>
          </a:p>
          <a:p>
            <a:pPr marL="233218" indent="-233218">
              <a:buFont typeface="+mj-lt"/>
              <a:buAutoNum type="arabicPeriod"/>
            </a:pPr>
            <a:r>
              <a:rPr lang="en-US" b="0" dirty="0"/>
              <a:t>Deliver timely response through integrated workflow and view of global holistic information on customer social interaction </a:t>
            </a:r>
          </a:p>
          <a:p>
            <a:pPr marL="233218" indent="-233218">
              <a:buFont typeface="+mj-lt"/>
              <a:buAutoNum type="arabicPeriod"/>
            </a:pPr>
            <a:r>
              <a:rPr lang="en-US" b="0" dirty="0"/>
              <a:t>Enable targeted communication to any device across all social networks </a:t>
            </a:r>
          </a:p>
          <a:p>
            <a:pPr marL="233218" indent="-233218">
              <a:buFont typeface="+mj-lt"/>
              <a:buAutoNum type="arabicPeriod"/>
            </a:pPr>
            <a:r>
              <a:rPr lang="en-US" b="0" dirty="0"/>
              <a:t>Provide comprehensive view of social activities across marketing, sales and customer service </a:t>
            </a:r>
          </a:p>
          <a:p>
            <a:pPr marL="233218" indent="-233218">
              <a:buFont typeface="+mj-lt"/>
              <a:buAutoNum type="arabicPeriod"/>
            </a:pPr>
            <a:r>
              <a:rPr lang="en-US" b="0" dirty="0"/>
              <a:t>Measure influence, engagement and relationships across all media </a:t>
            </a:r>
          </a:p>
          <a:p>
            <a:endParaRPr lang="en-US" dirty="0" smtClean="0"/>
          </a:p>
          <a:p>
            <a:r>
              <a:rPr lang="en-US" dirty="0" smtClean="0"/>
              <a:t>Circuit</a:t>
            </a:r>
            <a:r>
              <a:rPr lang="en-US" baseline="0" dirty="0" smtClean="0"/>
              <a:t> – To be added</a:t>
            </a:r>
            <a:endParaRPr lang="en-US"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de-DE" smtClean="0">
              <a:latin typeface="Arial" charset="0"/>
            </a:endParaRPr>
          </a:p>
        </p:txBody>
      </p:sp>
      <p:sp>
        <p:nvSpPr>
          <p:cNvPr id="86020" name="Slide Number Placeholder 3"/>
          <p:cNvSpPr>
            <a:spLocks noGrp="1"/>
          </p:cNvSpPr>
          <p:nvPr>
            <p:ph type="sldNum" sz="quarter" idx="5"/>
          </p:nvPr>
        </p:nvSpPr>
        <p:spPr>
          <a:noFill/>
        </p:spPr>
        <p:txBody>
          <a:bodyPr/>
          <a:lstStyle/>
          <a:p>
            <a:fld id="{C2857C30-7AC4-4CCD-B0BB-F33910260702}" type="slidenum">
              <a:rPr lang="en-US">
                <a:solidFill>
                  <a:srgbClr val="000000"/>
                </a:solidFill>
              </a:rPr>
              <a:pPr/>
              <a:t>44</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smtClean="0">
                <a:latin typeface="Arial" pitchFamily="34" charset="0"/>
                <a:ea typeface="ＭＳ Ｐゴシック" pitchFamily="34" charset="-128"/>
              </a:rPr>
              <a:t>Oracle is</a:t>
            </a:r>
            <a:r>
              <a:rPr lang="en-US" b="0" baseline="0" dirty="0" smtClean="0">
                <a:latin typeface="Arial" pitchFamily="34" charset="0"/>
                <a:ea typeface="ＭＳ Ｐゴシック" pitchFamily="34" charset="-128"/>
              </a:rPr>
              <a:t> aggressively investing in the cloud business. At OpenWorld last year we announced 5 services. Today you will hear about many more and how they will  transform the way you can build applications and also run your business.</a:t>
            </a:r>
            <a:endParaRPr lang="en-US" b="0" dirty="0"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a:buClr>
                <a:srgbClr val="4F81BD"/>
              </a:buClr>
            </a:pPr>
            <a:fld id="{5215390A-F22A-4B83-9A2F-68CF3064C992}" type="slidenum">
              <a:rPr lang="en-US">
                <a:solidFill>
                  <a:srgbClr val="000000"/>
                </a:solidFill>
              </a:rPr>
              <a:pPr>
                <a:buClr>
                  <a:srgbClr val="4F81BD"/>
                </a:buClr>
              </a:pPr>
              <a:t>46</a:t>
            </a:fld>
            <a:endParaRPr lang="en-US">
              <a:solidFill>
                <a:srgbClr val="000000"/>
              </a:solidFill>
            </a:endParaRPr>
          </a:p>
        </p:txBody>
      </p:sp>
      <p:sp>
        <p:nvSpPr>
          <p:cNvPr id="87043" name="Slide Image Placeholder 1"/>
          <p:cNvSpPr>
            <a:spLocks noGrp="1" noRot="1" noChangeAspect="1" noTextEdit="1"/>
          </p:cNvSpPr>
          <p:nvPr>
            <p:ph type="sldImg"/>
          </p:nvPr>
        </p:nvSpPr>
        <p:spPr>
          <a:ln/>
        </p:spPr>
      </p:sp>
      <p:sp>
        <p:nvSpPr>
          <p:cNvPr id="87044" name="Notes Placeholder 2"/>
          <p:cNvSpPr>
            <a:spLocks noGrp="1"/>
          </p:cNvSpPr>
          <p:nvPr>
            <p:ph type="body" idx="1"/>
          </p:nvPr>
        </p:nvSpPr>
        <p:spPr>
          <a:noFill/>
          <a:ln/>
        </p:spPr>
        <p:txBody>
          <a:bodyPr lIns="102168" tIns="51084" rIns="102168" bIns="51084"/>
          <a:lstStyle/>
          <a:p>
            <a:pPr eaLnBrk="1" hangingPunct="1"/>
            <a:endParaRPr lang="de-DE" sz="1100" b="0" dirty="0" smtClean="0">
              <a:latin typeface="Arial" charset="0"/>
            </a:endParaRPr>
          </a:p>
        </p:txBody>
      </p:sp>
      <p:sp>
        <p:nvSpPr>
          <p:cNvPr id="87045" name="Slide Number Placeholder 3"/>
          <p:cNvSpPr txBox="1">
            <a:spLocks noGrp="1"/>
          </p:cNvSpPr>
          <p:nvPr/>
        </p:nvSpPr>
        <p:spPr bwMode="auto">
          <a:xfrm>
            <a:off x="5440680" y="6949440"/>
            <a:ext cx="4160520" cy="365760"/>
          </a:xfrm>
          <a:prstGeom prst="rect">
            <a:avLst/>
          </a:prstGeom>
          <a:noFill/>
          <a:ln w="9525">
            <a:noFill/>
            <a:miter lim="800000"/>
            <a:headEnd/>
            <a:tailEnd/>
          </a:ln>
        </p:spPr>
        <p:txBody>
          <a:bodyPr lIns="102168" tIns="51084" rIns="102168" bIns="51084" anchor="b"/>
          <a:lstStyle/>
          <a:p>
            <a:pPr algn="r" defTabSz="1020313" eaLnBrk="0" hangingPunct="0">
              <a:buClr>
                <a:srgbClr val="4F81BD"/>
              </a:buClr>
            </a:pPr>
            <a:fld id="{0877268C-B0CC-49C8-A15A-F97345D5C65A}" type="slidenum">
              <a:rPr lang="en-US" sz="1400">
                <a:solidFill>
                  <a:srgbClr val="000000"/>
                </a:solidFill>
                <a:latin typeface="Times" charset="0"/>
              </a:rPr>
              <a:pPr algn="r" defTabSz="1020313" eaLnBrk="0" hangingPunct="0">
                <a:buClr>
                  <a:srgbClr val="4F81BD"/>
                </a:buClr>
              </a:pPr>
              <a:t>46</a:t>
            </a:fld>
            <a:endParaRPr lang="en-US" sz="1400" dirty="0">
              <a:solidFill>
                <a:srgbClr val="000000"/>
              </a:solidFill>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47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48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1AF462BC-EDDB-4297-A7BA-BD715EC8E415}" type="slidenum">
              <a:rPr lang="en-US">
                <a:solidFill>
                  <a:srgbClr val="000000"/>
                </a:solidFill>
                <a:latin typeface="Times" charset="0"/>
                <a:ea typeface="MS PGothic" pitchFamily="34" charset="-128"/>
              </a:rPr>
              <a:pPr/>
              <a:t>49</a:t>
            </a:fld>
            <a:endParaRPr lang="en-US">
              <a:solidFill>
                <a:srgbClr val="000000"/>
              </a:solidFill>
              <a:latin typeface="Times" charset="0"/>
              <a:ea typeface="MS PGothic" pitchFamily="34"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lIns="96661" tIns="48331" rIns="96661" bIns="48331" numCol="1" anchor="t" anchorCtr="0" compatLnSpc="1">
            <a:prstTxWarp prst="textNoShape">
              <a:avLst/>
            </a:prstTxWarp>
          </a:bodyPr>
          <a:lstStyle/>
          <a:p>
            <a:pPr eaLnBrk="1" hangingPunct="1">
              <a:spcBef>
                <a:spcPct val="0"/>
              </a:spcBef>
            </a:pPr>
            <a:r>
              <a:rPr lang="en-US" sz="1100" b="0" dirty="0" smtClean="0">
                <a:latin typeface="Arial" charset="0"/>
              </a:rPr>
              <a:t>Segue to breakouts:</a:t>
            </a:r>
          </a:p>
          <a:p>
            <a:pPr eaLnBrk="1" hangingPunct="1">
              <a:spcBef>
                <a:spcPct val="0"/>
              </a:spcBef>
            </a:pPr>
            <a:endParaRPr lang="en-US" sz="1100" b="0" dirty="0" smtClean="0">
              <a:latin typeface="Arial" charset="0"/>
            </a:endParaRPr>
          </a:p>
          <a:p>
            <a:pPr eaLnBrk="1" hangingPunct="1">
              <a:spcBef>
                <a:spcPct val="0"/>
              </a:spcBef>
            </a:pPr>
            <a:r>
              <a:rPr lang="en-US" sz="1100" b="0" dirty="0" smtClean="0">
                <a:latin typeface="Arial" charset="0"/>
              </a:rPr>
              <a:t>We have a great line-up of sessions for you today that will cover the wide range of offerings Oracle has for cloud computing.  To help map that out for you, I wanted to share this diagram with you.</a:t>
            </a:r>
          </a:p>
          <a:p>
            <a:pPr eaLnBrk="1" hangingPunct="1">
              <a:spcBef>
                <a:spcPct val="0"/>
              </a:spcBef>
            </a:pPr>
            <a:endParaRPr lang="en-US" sz="1100" b="0" dirty="0" smtClean="0">
              <a:latin typeface="Arial" charset="0"/>
            </a:endParaRPr>
          </a:p>
          <a:p>
            <a:pPr eaLnBrk="1" hangingPunct="1">
              <a:spcBef>
                <a:spcPct val="0"/>
              </a:spcBef>
            </a:pPr>
            <a:r>
              <a:rPr lang="en-US" sz="1100" b="0" dirty="0" smtClean="0">
                <a:latin typeface="Arial" charset="0"/>
              </a:rPr>
              <a:t>On the left, you can see our products to help customers build and operate private clouds.  We offer cloud applications, cloud platform, cloud infrastructure, and cloud management.</a:t>
            </a:r>
          </a:p>
          <a:p>
            <a:pPr eaLnBrk="1" hangingPunct="1">
              <a:spcBef>
                <a:spcPct val="0"/>
              </a:spcBef>
            </a:pPr>
            <a:endParaRPr lang="en-US" sz="1100" b="0" dirty="0" smtClean="0">
              <a:latin typeface="Arial" charset="0"/>
            </a:endParaRPr>
          </a:p>
          <a:p>
            <a:pPr eaLnBrk="1" hangingPunct="1">
              <a:spcBef>
                <a:spcPct val="0"/>
              </a:spcBef>
            </a:pPr>
            <a:r>
              <a:rPr lang="en-US" sz="1100" b="0" dirty="0" smtClean="0">
                <a:latin typeface="Arial" charset="0"/>
              </a:rPr>
              <a:t>On the right, you can see the services we offer, including our Managed Cloud Services and the new Oracle Public Cloud.</a:t>
            </a:r>
          </a:p>
          <a:p>
            <a:pPr eaLnBrk="1" hangingPunct="1">
              <a:spcBef>
                <a:spcPct val="0"/>
              </a:spcBef>
            </a:pPr>
            <a:endParaRPr lang="en-US" sz="1100" b="0" dirty="0" smtClean="0">
              <a:latin typeface="Arial" charset="0"/>
            </a:endParaRPr>
          </a:p>
          <a:p>
            <a:pPr eaLnBrk="1" hangingPunct="1">
              <a:spcBef>
                <a:spcPct val="0"/>
              </a:spcBef>
            </a:pPr>
            <a:r>
              <a:rPr lang="en-US" sz="1100" b="0" dirty="0" smtClean="0">
                <a:latin typeface="Arial" charset="0"/>
              </a:rPr>
              <a:t>You’ll see this diagram in the other breakouts, and we hope it’ll serve as a guide to all the solutions Oracle offers for cloud computing.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100" b="0" dirty="0" smtClean="0">
                <a:ea typeface="ＭＳ Ｐゴシック" charset="0"/>
              </a:rPr>
              <a:t>Today, customers have a choice of cloud models. They can choose among private clouds, public clouds and hybrid clouds.</a:t>
            </a:r>
          </a:p>
          <a:p>
            <a:pPr>
              <a:defRPr/>
            </a:pPr>
            <a:endParaRPr lang="en-US" sz="1100" b="0" dirty="0" smtClean="0">
              <a:ea typeface="ＭＳ Ｐゴシック" charset="0"/>
            </a:endParaRPr>
          </a:p>
          <a:p>
            <a:pPr>
              <a:defRPr/>
            </a:pPr>
            <a:r>
              <a:rPr lang="en-US" sz="1100" b="0" dirty="0" smtClean="0">
                <a:ea typeface="ＭＳ Ｐゴシック" charset="0"/>
              </a:rPr>
              <a:t>A private cloud is for the exclusive use of a single organization and is typically controlled and managed by in-house IT</a:t>
            </a:r>
          </a:p>
          <a:p>
            <a:pPr>
              <a:defRPr/>
            </a:pPr>
            <a:endParaRPr lang="en-US" sz="1100" b="0" dirty="0" smtClean="0">
              <a:ea typeface="ＭＳ Ｐゴシック" charset="0"/>
            </a:endParaRPr>
          </a:p>
          <a:p>
            <a:pPr>
              <a:defRPr/>
            </a:pPr>
            <a:r>
              <a:rPr lang="en-US" sz="1100" b="0" dirty="0" smtClean="0">
                <a:ea typeface="ＭＳ Ｐゴシック" charset="0"/>
              </a:rPr>
              <a:t>A public cloud is shared by multiple tenants on a shared basis, and it hosted and managed by someone else (a service provider). It’s a form of outsourcing.</a:t>
            </a:r>
          </a:p>
          <a:p>
            <a:pPr>
              <a:defRPr/>
            </a:pPr>
            <a:endParaRPr lang="en-US" sz="1100" b="0" dirty="0" smtClean="0">
              <a:ea typeface="ＭＳ Ｐゴシック" charset="0"/>
            </a:endParaRPr>
          </a:p>
          <a:p>
            <a:pPr>
              <a:defRPr/>
            </a:pPr>
            <a:r>
              <a:rPr lang="en-US" sz="1100" b="0" dirty="0" smtClean="0">
                <a:ea typeface="ＭＳ Ｐゴシック" charset="0"/>
              </a:rPr>
              <a:t>There are some basic trade-offs when deciding between private and public clouds.</a:t>
            </a:r>
          </a:p>
          <a:p>
            <a:pPr>
              <a:defRPr/>
            </a:pPr>
            <a:r>
              <a:rPr lang="en-US" sz="1100" b="0" dirty="0" smtClean="0">
                <a:ea typeface="ＭＳ Ｐゴシック" charset="0"/>
              </a:rPr>
              <a:t>Public clouds are purchased out of operating expense, avoiding capital expenditures. Public clouds are faster and cheaper to get started, providing a “low barrier to entry.”  However, private clouds can offer lower costs over some breakeven period.  For IT projects, this tends to range from 2 to 4 years, averaging about 3.  This is the similar to the decision some people make between owning vs. renting.</a:t>
            </a:r>
          </a:p>
          <a:p>
            <a:pPr>
              <a:defRPr/>
            </a:pPr>
            <a:endParaRPr lang="en-US" sz="1100" b="0" dirty="0" smtClean="0">
              <a:ea typeface="ＭＳ Ｐゴシック" charset="0"/>
            </a:endParaRPr>
          </a:p>
          <a:p>
            <a:pPr>
              <a:defRPr/>
            </a:pPr>
            <a:r>
              <a:rPr lang="en-US" sz="1100" b="0" dirty="0" smtClean="0">
                <a:ea typeface="ＭＳ Ｐゴシック" charset="0"/>
              </a:rPr>
              <a:t>Another trade-off is between public cloud outsourcing everything to a service provider, which is great if you don’t have the datacenter, hardware or employees, versus how in a private cloud, you are able to maintain control and visibility over security, regulatory compliance and quality of service.</a:t>
            </a:r>
          </a:p>
          <a:p>
            <a:pPr>
              <a:defRPr/>
            </a:pPr>
            <a:endParaRPr lang="en-US" sz="1100" b="0" dirty="0" smtClean="0">
              <a:ea typeface="ＭＳ Ｐゴシック" charset="0"/>
            </a:endParaRPr>
          </a:p>
          <a:p>
            <a:pPr>
              <a:defRPr/>
            </a:pPr>
            <a:r>
              <a:rPr lang="en-US" sz="1100" b="0" dirty="0" smtClean="0">
                <a:ea typeface="ＭＳ Ｐゴシック" charset="0"/>
              </a:rPr>
              <a:t>Both public and private clouds involved sharing or pooled resources, but in a private cloud, the sharing is different apps using shared platform or infrastructure all within a single organization.  In a public cloud, the sharing may be the same or different apps among different tenants.</a:t>
            </a:r>
          </a:p>
          <a:p>
            <a:pPr>
              <a:defRPr/>
            </a:pPr>
            <a:endParaRPr lang="en-US" sz="1100" b="0" dirty="0" smtClean="0">
              <a:ea typeface="ＭＳ Ｐゴシック" charset="0"/>
            </a:endParaRPr>
          </a:p>
          <a:p>
            <a:pPr>
              <a:defRPr/>
            </a:pPr>
            <a:r>
              <a:rPr lang="en-US" sz="1100" b="0" dirty="0" smtClean="0">
                <a:ea typeface="ＭＳ Ｐゴシック" charset="0"/>
              </a:rPr>
              <a:t>Hybrid: fuzzy term with different meanings.</a:t>
            </a:r>
          </a:p>
          <a:p>
            <a:pPr marL="241653" indent="-241653">
              <a:buFont typeface="+mj-lt"/>
              <a:buAutoNum type="arabicPeriod"/>
              <a:defRPr/>
            </a:pPr>
            <a:r>
              <a:rPr lang="en-US" sz="1100" b="0" dirty="0" smtClean="0">
                <a:ea typeface="ＭＳ Ｐゴシック" charset="0"/>
              </a:rPr>
              <a:t>Cloudbursting – steady state in private cloud, but when a spike or peak happens, use a public cloud, then return capacity to the pool when it’s no longer needed</a:t>
            </a:r>
          </a:p>
          <a:p>
            <a:pPr marL="241653" indent="-241653">
              <a:buFont typeface="+mj-lt"/>
              <a:buAutoNum type="arabicPeriod"/>
              <a:defRPr/>
            </a:pPr>
            <a:r>
              <a:rPr lang="en-US" sz="1100" b="0" dirty="0" smtClean="0">
                <a:ea typeface="ＭＳ Ｐゴシック" charset="0"/>
              </a:rPr>
              <a:t>Hybrid across app lifecycle – dev/test in one cloud, production in another</a:t>
            </a:r>
          </a:p>
          <a:p>
            <a:pPr marL="241653" indent="-241653">
              <a:buFont typeface="+mj-lt"/>
              <a:buAutoNum type="arabicPeriod"/>
              <a:defRPr/>
            </a:pPr>
            <a:r>
              <a:rPr lang="en-US" sz="1100" b="0" dirty="0" smtClean="0">
                <a:ea typeface="ＭＳ Ｐゴシック" charset="0"/>
              </a:rPr>
              <a:t>Hybrid can also mean different functions are performed in different clouds, such as for a business process that spans clouds, requiring B2B integration between them</a:t>
            </a:r>
          </a:p>
        </p:txBody>
      </p:sp>
      <p:sp>
        <p:nvSpPr>
          <p:cNvPr id="69636" name="Slide Number Placeholder 3"/>
          <p:cNvSpPr>
            <a:spLocks noGrp="1"/>
          </p:cNvSpPr>
          <p:nvPr>
            <p:ph type="sldNum" sz="quarter" idx="5"/>
          </p:nvPr>
        </p:nvSpPr>
        <p:spPr>
          <a:noFill/>
        </p:spPr>
        <p:txBody>
          <a:bodyPr/>
          <a:lstStyle/>
          <a:p>
            <a:fld id="{8BA920F3-6B32-4E97-B87C-EFCA345870AF}" type="slidenum">
              <a:rPr lang="en-US" smtClean="0">
                <a:latin typeface="Times" pitchFamily="18" charset="0"/>
                <a:ea typeface="MS PGothic" pitchFamily="34" charset="-128"/>
                <a:cs typeface="Arial" pitchFamily="34" charset="0"/>
              </a:rPr>
              <a:pPr/>
              <a:t>9</a:t>
            </a:fld>
            <a:endParaRPr lang="en-US" smtClean="0">
              <a:latin typeface="Times" pitchFamily="18" charset="0"/>
              <a:ea typeface="MS PGothic"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66612">
              <a:defRPr/>
            </a:pPr>
            <a:r>
              <a:rPr lang="en-US" b="0" baseline="0" dirty="0" smtClean="0"/>
              <a:t>For more information about Oracle’s overall cloud computing strategy, please go to oracle.com.</a:t>
            </a:r>
          </a:p>
          <a:p>
            <a:pPr defTabSz="966612">
              <a:defRPr/>
            </a:pPr>
            <a:endParaRPr lang="en-US" b="0" baseline="0" dirty="0" smtClean="0"/>
          </a:p>
          <a:p>
            <a:pPr defTabSz="966612">
              <a:defRPr/>
            </a:pPr>
            <a:r>
              <a:rPr lang="en-US" b="0" baseline="0" dirty="0" smtClean="0"/>
              <a:t>And follow us on </a:t>
            </a:r>
            <a:r>
              <a:rPr lang="en-US" b="0" baseline="0" dirty="0" err="1" smtClean="0"/>
              <a:t>Facebook</a:t>
            </a:r>
            <a:r>
              <a:rPr lang="en-US" b="0" baseline="0" dirty="0" smtClean="0"/>
              <a:t> and Twitter.</a:t>
            </a:r>
          </a:p>
          <a:p>
            <a:pPr defTabSz="966612">
              <a:defRPr/>
            </a:pPr>
            <a:endParaRPr lang="en-US" b="0" baseline="0" dirty="0" smtClean="0"/>
          </a:p>
          <a:p>
            <a:pPr defTabSz="966612">
              <a:defRPr/>
            </a:pPr>
            <a:r>
              <a:rPr lang="en-US" b="0" baseline="0" dirty="0" smtClean="0"/>
              <a:t>Thank you.</a:t>
            </a:r>
          </a:p>
          <a:p>
            <a:endParaRPr lang="en-US" dirty="0"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en-US" b="0" dirty="0" smtClean="0"/>
              <a:t>We have talked about the different choices in the cloud computing</a:t>
            </a:r>
            <a:r>
              <a:rPr lang="en-US" b="0" baseline="0" dirty="0" smtClean="0"/>
              <a:t> space.  So what are customers actually doing?</a:t>
            </a:r>
          </a:p>
          <a:p>
            <a:endParaRPr lang="en-US" b="0" baseline="0" dirty="0" smtClean="0"/>
          </a:p>
          <a:p>
            <a:r>
              <a:rPr lang="en-US" b="0" baseline="0" dirty="0" smtClean="0"/>
              <a:t>Oracle works hard to understand customers and what they need.  I wanted to share with you what we see our customers doing.</a:t>
            </a:r>
            <a:endParaRPr lang="en-US"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b="0" baseline="0" dirty="0" smtClean="0"/>
              <a:t>Public cloud adoption is also increasing significantly among our customers.</a:t>
            </a:r>
          </a:p>
          <a:p>
            <a:endParaRPr lang="en-US" b="0" dirty="0" smtClean="0"/>
          </a:p>
          <a:p>
            <a:r>
              <a:rPr lang="en-US" b="0" dirty="0" smtClean="0"/>
              <a:t>In the</a:t>
            </a:r>
            <a:r>
              <a:rPr lang="en-US" b="0" baseline="0" dirty="0" smtClean="0"/>
              <a:t> same survey, we also asked how many use public clouds.  In August 2011, 21% said yes, compared to only 14% a year ago.  This is a 50% increase in a year.</a:t>
            </a:r>
          </a:p>
          <a:p>
            <a:endParaRPr lang="en-US" b="0" baseline="0" dirty="0" smtClean="0"/>
          </a:p>
          <a:p>
            <a:r>
              <a:rPr lang="en-US" b="0" baseline="0" dirty="0" smtClean="0"/>
              <a:t>It’s clear that both private and public cloud adoption are increasing rapidly. Private cloud adoption is significantly higher than public cloud adoption, but the rate of increase is higher for public clouds.  Our survey results are consistent with findings from various analyst firms.</a:t>
            </a:r>
          </a:p>
          <a:p>
            <a:endParaRPr lang="en-US" b="0" baseline="0" dirty="0" smtClean="0"/>
          </a:p>
          <a:p>
            <a:r>
              <a:rPr lang="en-US" b="0" baseline="0" dirty="0" smtClean="0"/>
              <a:t>This rapid adoption of private and public clouds is broad based across organizations of different sizes, industries and regions of the world.</a:t>
            </a:r>
          </a:p>
          <a:p>
            <a:endParaRPr lang="en-US" b="0" baseline="0" dirty="0" smtClean="0"/>
          </a:p>
          <a:p>
            <a:r>
              <a:rPr lang="en-US" b="0" baseline="0" dirty="0" smtClean="0"/>
              <a:t>And the types of cloud adoption are also quite varied. Both private and public.  At the Software-as-a-Service application level, at the Platform-as-a-Service level, and at the hardware Infrastructure as a Service level.</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Among</a:t>
            </a:r>
            <a:r>
              <a:rPr lang="en-US" b="0" baseline="0" dirty="0" smtClean="0"/>
              <a:t> our customers, private cloud adoption is increasing significantly. No surprise.</a:t>
            </a:r>
          </a:p>
          <a:p>
            <a:endParaRPr lang="en-US" b="0" dirty="0" smtClean="0"/>
          </a:p>
          <a:p>
            <a:r>
              <a:rPr lang="en-US" b="0" dirty="0" smtClean="0"/>
              <a:t>In a survey we ran in August 2011,</a:t>
            </a:r>
            <a:r>
              <a:rPr lang="en-US" b="0" baseline="0" dirty="0" smtClean="0"/>
              <a:t> we found that 37% of customers already have a private cloud.   One year prior in August 2010, 29% said they had a private cloud.  This is a 28% increase in just one year.</a:t>
            </a:r>
          </a:p>
          <a:p>
            <a:endParaRPr lang="en-US" b="0" baseline="0" dirty="0" smtClean="0"/>
          </a:p>
          <a:p>
            <a:r>
              <a:rPr lang="en-US" sz="700" b="0" dirty="0" smtClean="0">
                <a:latin typeface="Arial" pitchFamily="34" charset="0"/>
              </a:rPr>
              <a:t>Optional:</a:t>
            </a:r>
            <a:endParaRPr lang="en-US" b="0" baseline="0" dirty="0" smtClean="0"/>
          </a:p>
          <a:p>
            <a:r>
              <a:rPr lang="en-US" b="0" baseline="0" dirty="0" smtClean="0"/>
              <a:t>This is based a survey of approximately 300 customers conducted by the IOUG, the Independent Oracle Users’ Group.</a:t>
            </a:r>
            <a:endParaRPr lang="en-US" sz="800" b="0" dirty="0" smtClean="0">
              <a:latin typeface="Arial" pitchFamily="34" charset="0"/>
            </a:endParaRPr>
          </a:p>
          <a:p>
            <a:pPr>
              <a:buFont typeface="Arial" pitchFamily="34" charset="0"/>
              <a:buChar char="•"/>
            </a:pPr>
            <a:r>
              <a:rPr lang="en-US" sz="800" b="0" dirty="0" smtClean="0">
                <a:latin typeface="Arial" pitchFamily="34" charset="0"/>
              </a:rPr>
              <a:t> Because these are IOUG members, they are primarily Oracle customers.</a:t>
            </a:r>
          </a:p>
          <a:p>
            <a:pPr>
              <a:buFont typeface="Arial" pitchFamily="34" charset="0"/>
              <a:buChar char="•"/>
            </a:pPr>
            <a:r>
              <a:rPr lang="en-US" sz="800" b="0" dirty="0" smtClean="0">
                <a:latin typeface="Arial" pitchFamily="34" charset="0"/>
              </a:rPr>
              <a:t> There is a large percentage of large companies (approximately 1/3 are from organizations larger than 10,000 people, while 17% are from organization less than 100 people).</a:t>
            </a:r>
          </a:p>
          <a:p>
            <a:pPr>
              <a:buFont typeface="Arial" pitchFamily="34" charset="0"/>
              <a:buChar char="•"/>
            </a:pPr>
            <a:r>
              <a:rPr lang="en-US" sz="800" b="0" dirty="0" smtClean="0">
                <a:latin typeface="Arial" pitchFamily="34" charset="0"/>
              </a:rPr>
              <a:t> The majority of respondents are from IT, with a small number of business folks. The level of the respondent varies from IT admin to CIO/CTO.</a:t>
            </a:r>
          </a:p>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One last </a:t>
            </a:r>
            <a:r>
              <a:rPr lang="en-US" b="0" baseline="0" dirty="0" smtClean="0"/>
              <a:t>important finding:</a:t>
            </a:r>
          </a:p>
          <a:p>
            <a:endParaRPr lang="en-US" b="0" baseline="0" dirty="0" smtClean="0"/>
          </a:p>
          <a:p>
            <a:r>
              <a:rPr lang="en-US" b="0" baseline="0" dirty="0" smtClean="0"/>
              <a:t>Our customers are adopting Platform-as-a-Service significantly more than Infrastructure-as-a-Service.  As you can see from this graphic, the platform level services, such as app server, database, identity, are more prevalent than the infrastructure level services, such as raw compute, storage and dev/test (which is IaaS because it’s primarily the use of virtualization technology to share dev/test hardware).</a:t>
            </a:r>
          </a:p>
          <a:p>
            <a:endParaRPr lang="en-US" b="0" baseline="0" dirty="0" smtClean="0"/>
          </a:p>
          <a:p>
            <a:r>
              <a:rPr lang="en-US" b="0" dirty="0" smtClean="0"/>
              <a:t>The rise of PaaS is something that others in the industry have also observed, but this</a:t>
            </a:r>
            <a:r>
              <a:rPr lang="en-US" b="0" baseline="0" dirty="0" smtClean="0"/>
              <a:t> survey really gives us quantitative evidence of this. When you think about the reasons for this, it makes sense. PaaS provides higher level of standardization, component re-use and sharing, with lower levels of heterogeneity, complexity and cost.  PaaS also enables faster development, because developers can leverage the platform instead of re-inventing the wheel themselves.  In contrast, IaaS enables sharing of hardware and some cost savings in hardware, power, cooling and data center space, but it does nothing to minimize high cost of managing the heterogeneous, complex and brittle environments above the hardware layer.</a:t>
            </a:r>
          </a:p>
          <a:p>
            <a:endParaRPr lang="en-US" b="0" baseline="0" dirty="0" smtClean="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Consolidation means moving</a:t>
            </a:r>
            <a:r>
              <a:rPr lang="en-US" b="0" baseline="0" dirty="0" smtClean="0"/>
              <a:t> multiple applications onto pooled or shared computing resources. You have a very strategic decision here.  You can move onto shared, standardized platforms or shared infrastructure.</a:t>
            </a:r>
          </a:p>
          <a:p>
            <a:endParaRPr lang="en-US" b="0" baseline="0" dirty="0" smtClean="0"/>
          </a:p>
          <a:p>
            <a:pPr defTabSz="966612">
              <a:defRPr/>
            </a:pPr>
            <a:r>
              <a:rPr lang="en-US" b="0" baseline="0" dirty="0" smtClean="0"/>
              <a:t>&lt;CLICK&gt;Consolidating at the infrastructure level is typically done using virtualization technologies to share compute servers, and it can be done without standardization of the software stack. Sharing hardware enables you to run at higher utilization rates, which delivers cost savings from using less total hardware, power, cooling and data center space.  However, the software stacks are unchanged, which means you still have the cost and complexity of these heterogeneous software stacks.</a:t>
            </a:r>
          </a:p>
          <a:p>
            <a:endParaRPr lang="en-US" b="0" baseline="0" dirty="0" smtClean="0"/>
          </a:p>
          <a:p>
            <a:pPr defTabSz="966612">
              <a:defRPr/>
            </a:pPr>
            <a:r>
              <a:rPr lang="en-US" b="0" baseline="0" dirty="0" smtClean="0"/>
              <a:t>&lt;CLICK&gt;Consolidating at the platform level means standardizing on a common Middleware and/or Database architecture for multiple or all applications.  This standardization reduces the heterogeneity of applications, which is the real driver of complexity and cost. At the same time, a standardized platform speeds development of new applications.</a:t>
            </a:r>
          </a:p>
          <a:p>
            <a:endParaRPr lang="en-US" b="0" baseline="0" dirty="0" smtClean="0"/>
          </a:p>
          <a:p>
            <a:r>
              <a:rPr lang="en-US" b="0" baseline="0" dirty="0" smtClean="0"/>
              <a:t>As the IOUG survey and customer examples show, more of our customers are consolidation at the PaaS level.  Although it’s more difficult to standardize, but customers are doing it because there’s more value to do it, in terms of cost, efficiency and speed.</a:t>
            </a:r>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52922" y="3596149"/>
            <a:ext cx="7772797" cy="670855"/>
          </a:xfrm>
        </p:spPr>
        <p:txBody>
          <a:bodyPr anchor="b" anchorCtr="0"/>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4410273"/>
            <a:ext cx="7075289" cy="532642"/>
          </a:xfrm>
        </p:spPr>
        <p:txBody>
          <a:bodyPr/>
          <a:lstStyle>
            <a:lvl1pPr marL="0" marR="0" indent="0" algn="l" defTabSz="914202"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11" indent="0" algn="ctr">
              <a:buNone/>
              <a:defRPr>
                <a:solidFill>
                  <a:schemeClr val="tx1">
                    <a:tint val="75000"/>
                  </a:schemeClr>
                </a:solidFill>
              </a:defRPr>
            </a:lvl2pPr>
            <a:lvl3pPr marL="571021" indent="0" algn="ctr">
              <a:buNone/>
              <a:defRPr>
                <a:solidFill>
                  <a:schemeClr val="tx1">
                    <a:tint val="75000"/>
                  </a:schemeClr>
                </a:solidFill>
              </a:defRPr>
            </a:lvl3pPr>
            <a:lvl4pPr marL="856533" indent="0" algn="ctr">
              <a:buNone/>
              <a:defRPr>
                <a:solidFill>
                  <a:schemeClr val="tx1">
                    <a:tint val="75000"/>
                  </a:schemeClr>
                </a:solidFill>
              </a:defRPr>
            </a:lvl4pPr>
            <a:lvl5pPr marL="1142044" indent="0" algn="ctr">
              <a:buNone/>
              <a:defRPr>
                <a:solidFill>
                  <a:schemeClr val="tx1">
                    <a:tint val="75000"/>
                  </a:schemeClr>
                </a:solidFill>
              </a:defRPr>
            </a:lvl5pPr>
            <a:lvl6pPr marL="1427555" indent="0" algn="ctr">
              <a:buNone/>
              <a:defRPr>
                <a:solidFill>
                  <a:schemeClr val="tx1">
                    <a:tint val="75000"/>
                  </a:schemeClr>
                </a:solidFill>
              </a:defRPr>
            </a:lvl6pPr>
            <a:lvl7pPr marL="1713066" indent="0" algn="ctr">
              <a:buNone/>
              <a:defRPr>
                <a:solidFill>
                  <a:schemeClr val="tx1">
                    <a:tint val="75000"/>
                  </a:schemeClr>
                </a:solidFill>
              </a:defRPr>
            </a:lvl7pPr>
            <a:lvl8pPr marL="1998578" indent="0" algn="ctr">
              <a:buNone/>
              <a:defRPr>
                <a:solidFill>
                  <a:schemeClr val="tx1">
                    <a:tint val="75000"/>
                  </a:schemeClr>
                </a:solidFill>
              </a:defRPr>
            </a:lvl8pPr>
            <a:lvl9pPr marL="2284088"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4868864"/>
            <a:ext cx="2895600" cy="274637"/>
          </a:xfrm>
        </p:spPr>
        <p:txBody>
          <a:bodyPr/>
          <a:lstStyle>
            <a:lvl1pPr>
              <a:defRPr/>
            </a:lvl1pPr>
          </a:lstStyle>
          <a:p>
            <a:pPr>
              <a:defRPr/>
            </a:pPr>
            <a:endParaRPr lang="en-US" dirty="0"/>
          </a:p>
        </p:txBody>
      </p:sp>
      <p:pic>
        <p:nvPicPr>
          <p:cNvPr id="9" name="Picture 16"/>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44588" y="3101679"/>
            <a:ext cx="22272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4" descr="Tall Red"/>
          <p:cNvPicPr>
            <a:picLocks noChangeArrowheads="1"/>
          </p:cNvPicPr>
          <p:nvPr userDrawn="1"/>
        </p:nvPicPr>
        <p:blipFill>
          <a:blip r:embed="rId4">
            <a:alphaModFix amt="0"/>
            <a:extLst>
              <a:ext uri="{28A0092B-C50C-407E-A947-70E740481C1C}">
                <a14:useLocalDpi xmlns="" xmlns:a14="http://schemas.microsoft.com/office/drawing/2010/main" val="0"/>
              </a:ext>
            </a:extLst>
          </a:blip>
          <a:srcRect/>
          <a:stretch>
            <a:fillRect/>
          </a:stretch>
        </p:blipFill>
        <p:spPr bwMode="auto">
          <a:xfrm>
            <a:off x="0" y="685801"/>
            <a:ext cx="1144588" cy="2117725"/>
          </a:xfrm>
          <a:prstGeom prst="rect">
            <a:avLst/>
          </a:prstGeom>
          <a:solidFill>
            <a:schemeClr val="tx2"/>
          </a:solidFill>
          <a:ln>
            <a:noFill/>
          </a:ln>
          <a:extLst/>
        </p:spPr>
      </p:pic>
      <p:pic>
        <p:nvPicPr>
          <p:cNvPr id="11" name="Picture 75" descr="Wide Red"/>
          <p:cNvPicPr>
            <a:picLocks noChangeArrowheads="1"/>
          </p:cNvPicPr>
          <p:nvPr userDrawn="1"/>
        </p:nvPicPr>
        <p:blipFill>
          <a:blip r:embed="rId5">
            <a:alphaModFix amt="0"/>
            <a:extLst>
              <a:ext uri="{28A0092B-C50C-407E-A947-70E740481C1C}">
                <a14:useLocalDpi xmlns="" xmlns:a14="http://schemas.microsoft.com/office/drawing/2010/main" val="0"/>
              </a:ext>
            </a:extLst>
          </a:blip>
          <a:srcRect/>
          <a:stretch>
            <a:fillRect/>
          </a:stretch>
        </p:blipFill>
        <p:spPr bwMode="auto">
          <a:xfrm>
            <a:off x="3262314" y="685801"/>
            <a:ext cx="5881687" cy="2117725"/>
          </a:xfrm>
          <a:prstGeom prst="rect">
            <a:avLst/>
          </a:prstGeom>
          <a:solidFill>
            <a:schemeClr val="tx2"/>
          </a:solidFill>
          <a:ln>
            <a:noFill/>
          </a:ln>
          <a:extLst/>
        </p:spPr>
      </p:pic>
      <p:sp>
        <p:nvSpPr>
          <p:cNvPr id="12" name="fc"/>
          <p:cNvSpPr txBox="1"/>
          <p:nvPr userDrawn="1"/>
        </p:nvSpPr>
        <p:spPr>
          <a:xfrm>
            <a:off x="0" y="4805679"/>
            <a:ext cx="9144000" cy="0"/>
          </a:xfrm>
          <a:prstGeom prst="rect">
            <a:avLst/>
          </a:prstGeom>
          <a:noFill/>
          <a:ln>
            <a:noFill/>
          </a:ln>
        </p:spPr>
        <p:txBody>
          <a:bodyPr vert="horz" wrap="square" lIns="0" tIns="0" rIns="0" bIns="0" rtlCol="0">
            <a:noAutofit/>
          </a:bodyPr>
          <a:lstStyle/>
          <a:p>
            <a:pPr algn="ctr"/>
            <a:endParaRPr lang="de-DE" sz="1800" dirty="0" err="1" smtClean="0"/>
          </a:p>
        </p:txBody>
      </p:sp>
    </p:spTree>
    <p:extLst>
      <p:ext uri="{BB962C8B-B14F-4D97-AF65-F5344CB8AC3E}">
        <p14:creationId xmlns="" xmlns:p14="http://schemas.microsoft.com/office/powerpoint/2010/main" val="335530169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4977"/>
            <a:ext cx="7772797" cy="1021953"/>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179839"/>
            <a:ext cx="7772797" cy="1125141"/>
          </a:xfrm>
        </p:spPr>
        <p:txBody>
          <a:bodyPr anchor="b"/>
          <a:lstStyle>
            <a:lvl1pPr marL="0" indent="0">
              <a:buNone/>
              <a:defRPr sz="1200">
                <a:solidFill>
                  <a:schemeClr val="tx1">
                    <a:tint val="75000"/>
                  </a:schemeClr>
                </a:solidFill>
              </a:defRPr>
            </a:lvl1pPr>
            <a:lvl2pPr marL="285511" indent="0">
              <a:buNone/>
              <a:defRPr sz="1100">
                <a:solidFill>
                  <a:schemeClr val="tx1">
                    <a:tint val="75000"/>
                  </a:schemeClr>
                </a:solidFill>
              </a:defRPr>
            </a:lvl2pPr>
            <a:lvl3pPr marL="571021" indent="0">
              <a:buNone/>
              <a:defRPr sz="1000">
                <a:solidFill>
                  <a:schemeClr val="tx1">
                    <a:tint val="75000"/>
                  </a:schemeClr>
                </a:solidFill>
              </a:defRPr>
            </a:lvl3pPr>
            <a:lvl4pPr marL="856533" indent="0">
              <a:buNone/>
              <a:defRPr sz="900">
                <a:solidFill>
                  <a:schemeClr val="tx1">
                    <a:tint val="75000"/>
                  </a:schemeClr>
                </a:solidFill>
              </a:defRPr>
            </a:lvl4pPr>
            <a:lvl5pPr marL="1142044" indent="0">
              <a:buNone/>
              <a:defRPr sz="900">
                <a:solidFill>
                  <a:schemeClr val="tx1">
                    <a:tint val="75000"/>
                  </a:schemeClr>
                </a:solidFill>
              </a:defRPr>
            </a:lvl5pPr>
            <a:lvl6pPr marL="1427555" indent="0">
              <a:buNone/>
              <a:defRPr sz="900">
                <a:solidFill>
                  <a:schemeClr val="tx1">
                    <a:tint val="75000"/>
                  </a:schemeClr>
                </a:solidFill>
              </a:defRPr>
            </a:lvl6pPr>
            <a:lvl7pPr marL="1713066" indent="0">
              <a:buNone/>
              <a:defRPr sz="900">
                <a:solidFill>
                  <a:schemeClr val="tx1">
                    <a:tint val="75000"/>
                  </a:schemeClr>
                </a:solidFill>
              </a:defRPr>
            </a:lvl7pPr>
            <a:lvl8pPr marL="1998578" indent="0">
              <a:buNone/>
              <a:defRPr sz="900">
                <a:solidFill>
                  <a:schemeClr val="tx1">
                    <a:tint val="75000"/>
                  </a:schemeClr>
                </a:solidFill>
              </a:defRPr>
            </a:lvl8pPr>
            <a:lvl9pPr marL="2284088"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10094087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200547"/>
            <a:ext cx="4066976"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00547"/>
            <a:ext cx="4066977" cy="3394274"/>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90778741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2" y="1150938"/>
            <a:ext cx="4040187"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2" y="1631157"/>
            <a:ext cx="4040187"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150938"/>
            <a:ext cx="4041180" cy="480219"/>
          </a:xfrm>
        </p:spPr>
        <p:txBody>
          <a:bodyPr anchor="b"/>
          <a:lstStyle>
            <a:lvl1pPr marL="0" indent="0">
              <a:buNone/>
              <a:defRPr sz="1500" b="1"/>
            </a:lvl1pPr>
            <a:lvl2pPr marL="285511" indent="0">
              <a:buNone/>
              <a:defRPr sz="1200" b="1"/>
            </a:lvl2pPr>
            <a:lvl3pPr marL="571021" indent="0">
              <a:buNone/>
              <a:defRPr sz="1100" b="1"/>
            </a:lvl3pPr>
            <a:lvl4pPr marL="856533" indent="0">
              <a:buNone/>
              <a:defRPr sz="1000" b="1"/>
            </a:lvl4pPr>
            <a:lvl5pPr marL="1142044" indent="0">
              <a:buNone/>
              <a:defRPr sz="1000" b="1"/>
            </a:lvl5pPr>
            <a:lvl6pPr marL="1427555" indent="0">
              <a:buNone/>
              <a:defRPr sz="1000" b="1"/>
            </a:lvl6pPr>
            <a:lvl7pPr marL="1713066" indent="0">
              <a:buNone/>
              <a:defRPr sz="1000" b="1"/>
            </a:lvl7pPr>
            <a:lvl8pPr marL="1998578" indent="0">
              <a:buNone/>
              <a:defRPr sz="1000" b="1"/>
            </a:lvl8pPr>
            <a:lvl9pPr marL="2284088"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1631157"/>
            <a:ext cx="4041180" cy="2963664"/>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11557423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04393"/>
            <a:ext cx="3008312" cy="872133"/>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04391"/>
            <a:ext cx="5111750" cy="4390430"/>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076527"/>
            <a:ext cx="3008312" cy="3518297"/>
          </a:xfrm>
        </p:spPr>
        <p:txBody>
          <a:bodyPr/>
          <a:lstStyle>
            <a:lvl1pPr marL="0" indent="0">
              <a:buNone/>
              <a:defRPr sz="900"/>
            </a:lvl1pPr>
            <a:lvl2pPr marL="285511" indent="0">
              <a:buNone/>
              <a:defRPr sz="700"/>
            </a:lvl2pPr>
            <a:lvl3pPr marL="571021" indent="0">
              <a:buNone/>
              <a:defRPr sz="600"/>
            </a:lvl3pPr>
            <a:lvl4pPr marL="856533" indent="0">
              <a:buNone/>
              <a:defRPr sz="600"/>
            </a:lvl4pPr>
            <a:lvl5pPr marL="1142044" indent="0">
              <a:buNone/>
              <a:defRPr sz="600"/>
            </a:lvl5pPr>
            <a:lvl6pPr marL="1427555" indent="0">
              <a:buNone/>
              <a:defRPr sz="600"/>
            </a:lvl6pPr>
            <a:lvl7pPr marL="1713066" indent="0">
              <a:buNone/>
              <a:defRPr sz="600"/>
            </a:lvl7pPr>
            <a:lvl8pPr marL="1998578" indent="0">
              <a:buNone/>
              <a:defRPr sz="600"/>
            </a:lvl8pPr>
            <a:lvl9pPr marL="22840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321933726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90528309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8" y="206375"/>
            <a:ext cx="2056805" cy="43884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06375"/>
            <a:ext cx="6077148" cy="43884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316763971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9"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6"/>
            <a:ext cx="7950200" cy="473075"/>
          </a:xfrm>
        </p:spPr>
        <p:txBody>
          <a:bodyPr wrap="square"/>
          <a:lstStyle/>
          <a:p>
            <a:r>
              <a:rPr lang="en-US" dirty="0" smtClean="0"/>
              <a:t>Click to edit Master title style</a:t>
            </a:r>
            <a:endParaRPr lang="en-US" dirty="0"/>
          </a:p>
        </p:txBody>
      </p:sp>
      <p:sp>
        <p:nvSpPr>
          <p:cNvPr id="3" name="Content Placeholder 2"/>
          <p:cNvSpPr>
            <a:spLocks noGrp="1"/>
          </p:cNvSpPr>
          <p:nvPr>
            <p:ph idx="1"/>
          </p:nvPr>
        </p:nvSpPr>
        <p:spPr>
          <a:xfrm>
            <a:off x="806451" y="1111251"/>
            <a:ext cx="7900974" cy="3648075"/>
          </a:xfrm>
        </p:spPr>
        <p:txBody>
          <a:bodyPr wrap="square"/>
          <a:lstStyle>
            <a:lvl1pPr marL="117449" indent="-117449">
              <a:spcBef>
                <a:spcPts val="400"/>
              </a:spcBef>
              <a:spcAft>
                <a:spcPts val="200"/>
              </a:spcAft>
              <a:buFont typeface="Arial" pitchFamily="34" charset="0"/>
              <a:buChar char="•"/>
              <a:defRPr sz="1200" b="0"/>
            </a:lvl1pPr>
            <a:lvl2pPr marL="344414" indent="-177761">
              <a:spcAft>
                <a:spcPts val="0"/>
              </a:spcAft>
              <a:buClr>
                <a:schemeClr val="tx1"/>
              </a:buClr>
              <a:buFont typeface="Arial" pitchFamily="34" charset="0"/>
              <a:buChar char="–"/>
              <a:defRPr sz="1100"/>
            </a:lvl2pPr>
            <a:lvl3pPr marL="574550" indent="-171413">
              <a:buClr>
                <a:schemeClr val="tx2"/>
              </a:buClr>
              <a:buFont typeface="Arial" pitchFamily="34" charset="0"/>
              <a:buChar char="•"/>
              <a:defRPr sz="1100">
                <a:solidFill>
                  <a:schemeClr val="tx1"/>
                </a:solidFill>
              </a:defRPr>
            </a:lvl3pPr>
            <a:lvl4pPr marL="855478" indent="-107927">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199890" indent="-166652">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a:xfrm>
            <a:off x="5824267" y="4758192"/>
            <a:ext cx="2895600" cy="274637"/>
          </a:xfrm>
        </p:spPr>
        <p:txBody>
          <a:bodyPr wrap="square"/>
          <a:lstStyle>
            <a:lvl1pPr>
              <a:defRPr/>
            </a:lvl1pPr>
          </a:lstStyle>
          <a:p>
            <a:pPr>
              <a:defRPr/>
            </a:pPr>
            <a:endParaRPr lang="en-US" dirty="0"/>
          </a:p>
        </p:txBody>
      </p:sp>
      <p:sp>
        <p:nvSpPr>
          <p:cNvPr id="8" name="Text Box 14"/>
          <p:cNvSpPr txBox="1">
            <a:spLocks noChangeArrowheads="1"/>
          </p:cNvSpPr>
          <p:nvPr userDrawn="1"/>
        </p:nvSpPr>
        <p:spPr bwMode="auto">
          <a:xfrm>
            <a:off x="635233"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9" y="4875874"/>
            <a:ext cx="2229642"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sp>
        <p:nvSpPr>
          <p:cNvPr id="13" name="Text Box 14"/>
          <p:cNvSpPr txBox="1">
            <a:spLocks noChangeArrowheads="1"/>
          </p:cNvSpPr>
          <p:nvPr userDrawn="1"/>
        </p:nvSpPr>
        <p:spPr bwMode="auto">
          <a:xfrm>
            <a:off x="3124525" y="4875691"/>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Insert Information Protection Policy Classification from Slide 8</a:t>
            </a:r>
            <a:endParaRPr lang="en-US" sz="800" dirty="0" smtClean="0">
              <a:solidFill>
                <a:srgbClr val="292929"/>
              </a:solidFill>
            </a:endParaRPr>
          </a:p>
        </p:txBody>
      </p:sp>
      <p:cxnSp>
        <p:nvCxnSpPr>
          <p:cNvPr id="14" name="Straight Connector 13"/>
          <p:cNvCxnSpPr/>
          <p:nvPr userDrawn="1"/>
        </p:nvCxnSpPr>
        <p:spPr>
          <a:xfrm flipH="1">
            <a:off x="824370"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flipH="1">
            <a:off x="3094495"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07736170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8"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201076"/>
            <a:ext cx="7950200" cy="530224"/>
          </a:xfrm>
        </p:spPr>
        <p:txBody>
          <a:bodyPr wrap="square"/>
          <a:lstStyle/>
          <a:p>
            <a:r>
              <a:rPr lang="en-US" dirty="0" smtClean="0"/>
              <a:t>Click to edit Master title style</a:t>
            </a:r>
            <a:endParaRPr lang="en-US" dirty="0"/>
          </a:p>
        </p:txBody>
      </p:sp>
      <p:sp>
        <p:nvSpPr>
          <p:cNvPr id="6" name="Footer Placeholder 4"/>
          <p:cNvSpPr>
            <a:spLocks noGrp="1"/>
          </p:cNvSpPr>
          <p:nvPr>
            <p:ph type="ftr" sz="quarter" idx="10"/>
          </p:nvPr>
        </p:nvSpPr>
        <p:spPr>
          <a:xfrm>
            <a:off x="5858211" y="4800038"/>
            <a:ext cx="2895600" cy="274637"/>
          </a:xfrm>
        </p:spPr>
        <p:txBody>
          <a:bodyPr wrap="square"/>
          <a:lstStyle>
            <a:lvl1pPr>
              <a:defRPr/>
            </a:lvl1pPr>
          </a:lstStyle>
          <a:p>
            <a:pPr>
              <a:defRPr/>
            </a:pPr>
            <a:endParaRPr lang="en-US" dirty="0"/>
          </a:p>
        </p:txBody>
      </p:sp>
      <p:sp>
        <p:nvSpPr>
          <p:cNvPr id="7" name="Text Box 14"/>
          <p:cNvSpPr txBox="1">
            <a:spLocks noChangeArrowheads="1"/>
          </p:cNvSpPr>
          <p:nvPr userDrawn="1"/>
        </p:nvSpPr>
        <p:spPr bwMode="auto">
          <a:xfrm>
            <a:off x="635233"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1" name="Text Box 14"/>
          <p:cNvSpPr txBox="1">
            <a:spLocks noChangeArrowheads="1"/>
          </p:cNvSpPr>
          <p:nvPr userDrawn="1"/>
        </p:nvSpPr>
        <p:spPr bwMode="auto">
          <a:xfrm>
            <a:off x="858448" y="4875874"/>
            <a:ext cx="2417407"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2011, Oracle and/or its affiliates. All rights reserved.</a:t>
            </a:r>
            <a:endParaRPr lang="en-US" sz="600" dirty="0" smtClean="0">
              <a:solidFill>
                <a:srgbClr val="292929"/>
              </a:solidFill>
            </a:endParaRPr>
          </a:p>
        </p:txBody>
      </p:sp>
      <p:cxnSp>
        <p:nvCxnSpPr>
          <p:cNvPr id="13" name="Straight Connector 12"/>
          <p:cNvCxnSpPr/>
          <p:nvPr userDrawn="1"/>
        </p:nvCxnSpPr>
        <p:spPr>
          <a:xfrm flipH="1">
            <a:off x="824370"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25819293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71"/>
          <p:cNvSpPr>
            <a:spLocks noChangeArrowheads="1"/>
          </p:cNvSpPr>
          <p:nvPr/>
        </p:nvSpPr>
        <p:spPr bwMode="auto">
          <a:xfrm>
            <a:off x="914405" y="685801"/>
            <a:ext cx="2824163" cy="2115741"/>
          </a:xfrm>
          <a:prstGeom prst="rect">
            <a:avLst/>
          </a:prstGeom>
          <a:solidFill>
            <a:srgbClr val="ADADAD"/>
          </a:solidFill>
          <a:ln w="12700">
            <a:noFill/>
            <a:miter lim="800000"/>
            <a:headEnd/>
            <a:tailEnd/>
          </a:ln>
          <a:effectLst/>
        </p:spPr>
        <p:txBody>
          <a:bodyPr wrap="none" lIns="91420" tIns="45710" rIns="91420" bIns="45710" anchor="ctr" anchorCtr="1"/>
          <a:lstStyle/>
          <a:p>
            <a:pPr algn="ctr" eaLnBrk="0" hangingPunct="0">
              <a:defRPr/>
            </a:pPr>
            <a:r>
              <a:rPr lang="en-US" sz="1400" b="1" dirty="0">
                <a:solidFill>
                  <a:srgbClr val="000000"/>
                </a:solidFill>
                <a:latin typeface="Arial" charset="0"/>
              </a:rPr>
              <a:t>&lt;Insert Picture Here&gt;</a:t>
            </a:r>
          </a:p>
        </p:txBody>
      </p:sp>
      <p:pic>
        <p:nvPicPr>
          <p:cNvPr id="5" name="Picture 74" descr="Tall Red"/>
          <p:cNvPicPr>
            <a:picLocks noChangeAspect="1" noChangeArrowheads="1"/>
          </p:cNvPicPr>
          <p:nvPr/>
        </p:nvPicPr>
        <p:blipFill>
          <a:blip r:embed="rId2" cstate="print"/>
          <a:srcRect/>
          <a:stretch>
            <a:fillRect/>
          </a:stretch>
        </p:blipFill>
        <p:spPr bwMode="auto">
          <a:xfrm>
            <a:off x="0" y="685804"/>
            <a:ext cx="914400" cy="2116931"/>
          </a:xfrm>
          <a:prstGeom prst="rect">
            <a:avLst/>
          </a:prstGeom>
          <a:noFill/>
          <a:ln w="9525">
            <a:noFill/>
            <a:miter lim="800000"/>
            <a:headEnd/>
            <a:tailEnd/>
          </a:ln>
        </p:spPr>
      </p:pic>
      <p:pic>
        <p:nvPicPr>
          <p:cNvPr id="6" name="Picture 75" descr="Wide Red"/>
          <p:cNvPicPr>
            <a:picLocks noChangeAspect="1" noChangeArrowheads="1"/>
          </p:cNvPicPr>
          <p:nvPr/>
        </p:nvPicPr>
        <p:blipFill>
          <a:blip r:embed="rId3" cstate="print"/>
          <a:srcRect/>
          <a:stretch>
            <a:fillRect/>
          </a:stretch>
        </p:blipFill>
        <p:spPr bwMode="auto">
          <a:xfrm>
            <a:off x="3736979" y="685804"/>
            <a:ext cx="5407025" cy="2116931"/>
          </a:xfrm>
          <a:prstGeom prst="rect">
            <a:avLst/>
          </a:prstGeom>
          <a:noFill/>
          <a:ln w="9525">
            <a:noFill/>
            <a:miter lim="800000"/>
            <a:headEnd/>
            <a:tailEnd/>
          </a:ln>
        </p:spPr>
      </p:pic>
      <p:pic>
        <p:nvPicPr>
          <p:cNvPr id="7" name="Picture 80" descr="Oracle_Logo_485C.jpg                                           00104BF0Macintosh HD                   BE05FFEF:"/>
          <p:cNvPicPr>
            <a:picLocks noChangeAspect="1" noChangeArrowheads="1"/>
          </p:cNvPicPr>
          <p:nvPr/>
        </p:nvPicPr>
        <p:blipFill>
          <a:blip r:embed="rId4" cstate="print"/>
          <a:srcRect/>
          <a:stretch>
            <a:fillRect/>
          </a:stretch>
        </p:blipFill>
        <p:spPr bwMode="auto">
          <a:xfrm>
            <a:off x="901704" y="3253979"/>
            <a:ext cx="2925763" cy="275034"/>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3600460"/>
            <a:ext cx="7772400" cy="645319"/>
          </a:xfrm>
        </p:spPr>
        <p:txBody>
          <a:bodyPr lIns="91420" tIns="45710" rIns="91420" bIns="45710"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4286250"/>
            <a:ext cx="6400800" cy="571500"/>
          </a:xfrm>
        </p:spPr>
        <p:txBody>
          <a:bodyPr lIns="91420" tIns="45710" rIns="91420" bIns="45710"/>
          <a:lstStyle>
            <a:lvl1pPr marL="0" indent="0">
              <a:spcBef>
                <a:spcPct val="0"/>
              </a:spcBef>
              <a:buFont typeface="Times" pitchFamily="18" charset="0"/>
              <a:buNone/>
              <a:defRPr sz="1600"/>
            </a:lvl1pPr>
          </a:lstStyle>
          <a:p>
            <a:r>
              <a:rPr lang="en-US" smtClean="0"/>
              <a:t>Click to edit Master subtitle style</a:t>
            </a:r>
            <a:endParaRPr lang="en-US"/>
          </a:p>
        </p:txBody>
      </p:sp>
      <p:sp>
        <p:nvSpPr>
          <p:cNvPr id="8" name="Rectangle 71"/>
          <p:cNvSpPr>
            <a:spLocks noChangeArrowheads="1"/>
          </p:cNvSpPr>
          <p:nvPr userDrawn="1"/>
        </p:nvSpPr>
        <p:spPr bwMode="auto">
          <a:xfrm>
            <a:off x="914405" y="685801"/>
            <a:ext cx="2824163" cy="2115741"/>
          </a:xfrm>
          <a:prstGeom prst="rect">
            <a:avLst/>
          </a:prstGeom>
          <a:solidFill>
            <a:srgbClr val="ADADAD"/>
          </a:solidFill>
          <a:ln w="12700">
            <a:noFill/>
            <a:miter lim="800000"/>
            <a:headEnd/>
            <a:tailEnd/>
          </a:ln>
          <a:effectLst/>
        </p:spPr>
        <p:txBody>
          <a:bodyPr wrap="none" lIns="91420" tIns="45710" rIns="91420" bIns="45710" anchor="ctr" anchorCtr="1"/>
          <a:lstStyle/>
          <a:p>
            <a:pPr algn="ctr" eaLnBrk="0" hangingPunct="0">
              <a:defRPr/>
            </a:pPr>
            <a:r>
              <a:rPr lang="en-US" sz="1400" b="1" dirty="0">
                <a:solidFill>
                  <a:srgbClr val="000000"/>
                </a:solidFill>
                <a:latin typeface="Arial" charset="0"/>
              </a:rPr>
              <a:t>&lt;Insert Picture Here&gt;</a:t>
            </a:r>
          </a:p>
        </p:txBody>
      </p:sp>
      <p:pic>
        <p:nvPicPr>
          <p:cNvPr id="9" name="Picture 74" descr="Tall Red"/>
          <p:cNvPicPr>
            <a:picLocks noChangeAspect="1" noChangeArrowheads="1"/>
          </p:cNvPicPr>
          <p:nvPr userDrawn="1"/>
        </p:nvPicPr>
        <p:blipFill>
          <a:blip r:embed="rId2" cstate="print"/>
          <a:srcRect/>
          <a:stretch>
            <a:fillRect/>
          </a:stretch>
        </p:blipFill>
        <p:spPr bwMode="auto">
          <a:xfrm>
            <a:off x="0" y="685804"/>
            <a:ext cx="914400" cy="2116931"/>
          </a:xfrm>
          <a:prstGeom prst="rect">
            <a:avLst/>
          </a:prstGeom>
          <a:noFill/>
          <a:ln w="9525">
            <a:noFill/>
            <a:miter lim="800000"/>
            <a:headEnd/>
            <a:tailEnd/>
          </a:ln>
        </p:spPr>
      </p:pic>
      <p:pic>
        <p:nvPicPr>
          <p:cNvPr id="10" name="Picture 75" descr="Wide Red"/>
          <p:cNvPicPr>
            <a:picLocks noChangeAspect="1" noChangeArrowheads="1"/>
          </p:cNvPicPr>
          <p:nvPr userDrawn="1"/>
        </p:nvPicPr>
        <p:blipFill>
          <a:blip r:embed="rId3" cstate="print"/>
          <a:srcRect/>
          <a:stretch>
            <a:fillRect/>
          </a:stretch>
        </p:blipFill>
        <p:spPr bwMode="auto">
          <a:xfrm>
            <a:off x="3736979" y="685804"/>
            <a:ext cx="5407025" cy="2116931"/>
          </a:xfrm>
          <a:prstGeom prst="rect">
            <a:avLst/>
          </a:prstGeom>
          <a:noFill/>
          <a:ln w="9525">
            <a:noFill/>
            <a:miter lim="800000"/>
            <a:headEnd/>
            <a:tailEnd/>
          </a:ln>
        </p:spPr>
      </p:pic>
      <p:pic>
        <p:nvPicPr>
          <p:cNvPr id="11" name="Picture 80" descr="Oracle_Logo_485C.jpg                                           00104BF0Macintosh HD                   BE05FFEF:"/>
          <p:cNvPicPr>
            <a:picLocks noChangeAspect="1" noChangeArrowheads="1"/>
          </p:cNvPicPr>
          <p:nvPr userDrawn="1"/>
        </p:nvPicPr>
        <p:blipFill>
          <a:blip r:embed="rId4" cstate="print"/>
          <a:srcRect/>
          <a:stretch>
            <a:fillRect/>
          </a:stretch>
        </p:blipFill>
        <p:spPr bwMode="auto">
          <a:xfrm>
            <a:off x="901704" y="3253979"/>
            <a:ext cx="2925763" cy="27503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3"/>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142268985"/>
      </p:ext>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1" indent="0">
              <a:buNone/>
              <a:defRPr sz="1800"/>
            </a:lvl2pPr>
            <a:lvl3pPr marL="914202" indent="0">
              <a:buNone/>
              <a:defRPr sz="1600"/>
            </a:lvl3pPr>
            <a:lvl4pPr marL="1371303" indent="0">
              <a:buNone/>
              <a:defRPr sz="1400"/>
            </a:lvl4pPr>
            <a:lvl5pPr marL="1828404" indent="0">
              <a:buNone/>
              <a:defRPr sz="1400"/>
            </a:lvl5pPr>
            <a:lvl6pPr marL="2285505" indent="0">
              <a:buNone/>
              <a:defRPr sz="1400"/>
            </a:lvl6pPr>
            <a:lvl7pPr marL="2742606" indent="0">
              <a:buNone/>
              <a:defRPr sz="1400"/>
            </a:lvl7pPr>
            <a:lvl8pPr marL="3199707" indent="0">
              <a:buNone/>
              <a:defRPr sz="1400"/>
            </a:lvl8pPr>
            <a:lvl9pPr marL="3656808" indent="0">
              <a:buNone/>
              <a:defRPr sz="1400"/>
            </a:lvl9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76308"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21232"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1" indent="0">
              <a:buNone/>
              <a:defRPr sz="2000" b="1"/>
            </a:lvl2pPr>
            <a:lvl3pPr marL="914202" indent="0">
              <a:buNone/>
              <a:defRPr sz="1800" b="1"/>
            </a:lvl3pPr>
            <a:lvl4pPr marL="1371303" indent="0">
              <a:buNone/>
              <a:defRPr sz="1600" b="1"/>
            </a:lvl4pPr>
            <a:lvl5pPr marL="1828404" indent="0">
              <a:buNone/>
              <a:defRPr sz="1600" b="1"/>
            </a:lvl5pPr>
            <a:lvl6pPr marL="2285505" indent="0">
              <a:buNone/>
              <a:defRPr sz="1600" b="1"/>
            </a:lvl6pPr>
            <a:lvl7pPr marL="2742606" indent="0">
              <a:buNone/>
              <a:defRPr sz="1600" b="1"/>
            </a:lvl7pPr>
            <a:lvl8pPr marL="3199707" indent="0">
              <a:buNone/>
              <a:defRPr sz="1600" b="1"/>
            </a:lvl8pPr>
            <a:lvl9pPr marL="3656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4" y="1151335"/>
            <a:ext cx="4041775" cy="479822"/>
          </a:xfrm>
        </p:spPr>
        <p:txBody>
          <a:bodyPr anchor="b"/>
          <a:lstStyle>
            <a:lvl1pPr marL="0" indent="0">
              <a:buNone/>
              <a:defRPr sz="2400" b="1"/>
            </a:lvl1pPr>
            <a:lvl2pPr marL="457101" indent="0">
              <a:buNone/>
              <a:defRPr sz="2000" b="1"/>
            </a:lvl2pPr>
            <a:lvl3pPr marL="914202" indent="0">
              <a:buNone/>
              <a:defRPr sz="1800" b="1"/>
            </a:lvl3pPr>
            <a:lvl4pPr marL="1371303" indent="0">
              <a:buNone/>
              <a:defRPr sz="1600" b="1"/>
            </a:lvl4pPr>
            <a:lvl5pPr marL="1828404" indent="0">
              <a:buNone/>
              <a:defRPr sz="1600" b="1"/>
            </a:lvl5pPr>
            <a:lvl6pPr marL="2285505" indent="0">
              <a:buNone/>
              <a:defRPr sz="1600" b="1"/>
            </a:lvl6pPr>
            <a:lvl7pPr marL="2742606" indent="0">
              <a:buNone/>
              <a:defRPr sz="1600" b="1"/>
            </a:lvl7pPr>
            <a:lvl8pPr marL="3199707" indent="0">
              <a:buNone/>
              <a:defRPr sz="1600" b="1"/>
            </a:lvl8pPr>
            <a:lvl9pPr marL="3656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101" indent="0">
              <a:buNone/>
              <a:defRPr sz="1200"/>
            </a:lvl2pPr>
            <a:lvl3pPr marL="914202" indent="0">
              <a:buNone/>
              <a:defRPr sz="1000"/>
            </a:lvl3pPr>
            <a:lvl4pPr marL="1371303" indent="0">
              <a:buNone/>
              <a:defRPr sz="900"/>
            </a:lvl4pPr>
            <a:lvl5pPr marL="1828404" indent="0">
              <a:buNone/>
              <a:defRPr sz="900"/>
            </a:lvl5pPr>
            <a:lvl6pPr marL="2285505" indent="0">
              <a:buNone/>
              <a:defRPr sz="900"/>
            </a:lvl6pPr>
            <a:lvl7pPr marL="2742606" indent="0">
              <a:buNone/>
              <a:defRPr sz="900"/>
            </a:lvl7pPr>
            <a:lvl8pPr marL="3199707" indent="0">
              <a:buNone/>
              <a:defRPr sz="900"/>
            </a:lvl8pPr>
            <a:lvl9pPr marL="3656808" indent="0">
              <a:buNone/>
              <a:defRPr sz="900"/>
            </a:lvl9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1" indent="0">
              <a:buNone/>
              <a:defRPr sz="2800"/>
            </a:lvl2pPr>
            <a:lvl3pPr marL="914202" indent="0">
              <a:buNone/>
              <a:defRPr sz="2400"/>
            </a:lvl3pPr>
            <a:lvl4pPr marL="1371303" indent="0">
              <a:buNone/>
              <a:defRPr sz="2000"/>
            </a:lvl4pPr>
            <a:lvl5pPr marL="1828404" indent="0">
              <a:buNone/>
              <a:defRPr sz="2000"/>
            </a:lvl5pPr>
            <a:lvl6pPr marL="2285505" indent="0">
              <a:buNone/>
              <a:defRPr sz="2000"/>
            </a:lvl6pPr>
            <a:lvl7pPr marL="2742606" indent="0">
              <a:buNone/>
              <a:defRPr sz="2000"/>
            </a:lvl7pPr>
            <a:lvl8pPr marL="3199707" indent="0">
              <a:buNone/>
              <a:defRPr sz="2000"/>
            </a:lvl8pPr>
            <a:lvl9pPr marL="3656808"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101" indent="0">
              <a:buNone/>
              <a:defRPr sz="1200"/>
            </a:lvl2pPr>
            <a:lvl3pPr marL="914202" indent="0">
              <a:buNone/>
              <a:defRPr sz="1000"/>
            </a:lvl3pPr>
            <a:lvl4pPr marL="1371303" indent="0">
              <a:buNone/>
              <a:defRPr sz="900"/>
            </a:lvl4pPr>
            <a:lvl5pPr marL="1828404" indent="0">
              <a:buNone/>
              <a:defRPr sz="900"/>
            </a:lvl5pPr>
            <a:lvl6pPr marL="2285505" indent="0">
              <a:buNone/>
              <a:defRPr sz="900"/>
            </a:lvl6pPr>
            <a:lvl7pPr marL="2742606" indent="0">
              <a:buNone/>
              <a:defRPr sz="900"/>
            </a:lvl7pPr>
            <a:lvl8pPr marL="3199707" indent="0">
              <a:buNone/>
              <a:defRPr sz="900"/>
            </a:lvl8pPr>
            <a:lvl9pPr marL="3656808" indent="0">
              <a:buNone/>
              <a:defRPr sz="900"/>
            </a:lvl9pPr>
          </a:lstStyle>
          <a:p>
            <a:pPr lvl="0"/>
            <a:r>
              <a:rPr lang="en-US" smtClean="0"/>
              <a:t>Click to edit Master text styles</a:t>
            </a:r>
          </a:p>
        </p:txBody>
      </p:sp>
    </p:spTree>
  </p:cSld>
  <p:clrMapOvr>
    <a:masterClrMapping/>
  </p:clrMapOvr>
  <p:transition spd="slow"/>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91713"/>
            <a:ext cx="1898650" cy="4165997"/>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76300" y="291713"/>
            <a:ext cx="5543550" cy="41659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08038" y="201076"/>
            <a:ext cx="6569039" cy="44608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164165"/>
            <a:ext cx="8140700" cy="3325358"/>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7535206" y="0"/>
            <a:ext cx="1608794"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6650997"/>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876300" y="1200150"/>
            <a:ext cx="7537450" cy="3257550"/>
          </a:xfrm>
        </p:spPr>
        <p:txBody>
          <a:bodyPr/>
          <a:lstStyle/>
          <a:p>
            <a:pPr lvl="0"/>
            <a:r>
              <a:rPr lang="en-US" noProof="0" dirty="0" smtClean="0"/>
              <a:t>Click icon to add chart</a:t>
            </a:r>
            <a:endParaRPr lang="en-AU" noProof="0" dirty="0" smtClean="0"/>
          </a:p>
        </p:txBody>
      </p:sp>
    </p:spTree>
  </p:cSld>
  <p:clrMapOvr>
    <a:masterClrMapping/>
  </p:clrMapOvr>
  <p:transition spd="slow"/>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9000" y="228602"/>
            <a:ext cx="7581900" cy="70604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4" y="1200150"/>
            <a:ext cx="3692525"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30745" y="1200150"/>
            <a:ext cx="3692525"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xfrm>
            <a:off x="2175648" y="4860180"/>
            <a:ext cx="5008931" cy="236022"/>
          </a:xfrm>
          <a:prstGeom prst="rect">
            <a:avLst/>
          </a:prstGeom>
          <a:ln/>
        </p:spPr>
        <p:txBody>
          <a:bodyPr lIns="91420" tIns="45710" rIns="91420" bIns="45710"/>
          <a:lstStyle>
            <a:lvl1pPr>
              <a:defRPr/>
            </a:lvl1pPr>
          </a:lstStyle>
          <a:p>
            <a:pPr>
              <a:defRPr/>
            </a:pPr>
            <a:r>
              <a:rPr lang="en-US" sz="2000" b="1" dirty="0" smtClean="0">
                <a:solidFill>
                  <a:srgbClr val="000000"/>
                </a:solidFill>
              </a:rPr>
              <a:t>© 2011 Oracle Corporation – Proprietary and Confidential -- Oracle Internal Use Only</a:t>
            </a:r>
            <a:endParaRPr lang="en-US" sz="2000" b="1" dirty="0">
              <a:solidFill>
                <a:srgbClr val="000000"/>
              </a:solidFill>
            </a:endParaRPr>
          </a:p>
        </p:txBody>
      </p:sp>
      <p:sp>
        <p:nvSpPr>
          <p:cNvPr id="6" name="Slide Number Placeholder 5"/>
          <p:cNvSpPr>
            <a:spLocks noGrp="1"/>
          </p:cNvSpPr>
          <p:nvPr>
            <p:ph type="sldNum" sz="quarter" idx="4"/>
          </p:nvPr>
        </p:nvSpPr>
        <p:spPr>
          <a:xfrm>
            <a:off x="7455738" y="4880768"/>
            <a:ext cx="1486395" cy="142535"/>
          </a:xfrm>
          <a:prstGeom prst="rect">
            <a:avLst/>
          </a:prstGeom>
        </p:spPr>
        <p:txBody>
          <a:bodyPr lIns="91420" tIns="45710" rIns="91420" bIns="45710"/>
          <a:lstStyle>
            <a:lvl1pPr>
              <a:defRPr sz="1000"/>
            </a:lvl1pPr>
          </a:lstStyle>
          <a:p>
            <a:fld id="{B7F78ECD-E62B-4437-82E8-6B503F4E1DC6}" type="slidenum">
              <a:rPr lang="en-US" b="1" smtClean="0">
                <a:solidFill>
                  <a:srgbClr val="000000"/>
                </a:solidFill>
              </a:rPr>
              <a:pPr/>
              <a:t>‹#›</a:t>
            </a:fld>
            <a:endParaRPr lang="en-US" b="1" dirty="0">
              <a:solidFill>
                <a:srgbClr val="000000"/>
              </a:solidFill>
            </a:endParaRPr>
          </a:p>
        </p:txBody>
      </p:sp>
      <p:sp>
        <p:nvSpPr>
          <p:cNvPr id="7" name="Date Placeholder 3"/>
          <p:cNvSpPr>
            <a:spLocks noGrp="1"/>
          </p:cNvSpPr>
          <p:nvPr>
            <p:ph type="dt" sz="half" idx="11"/>
          </p:nvPr>
        </p:nvSpPr>
        <p:spPr>
          <a:xfrm>
            <a:off x="362612" y="4900383"/>
            <a:ext cx="1525979" cy="160348"/>
          </a:xfrm>
          <a:prstGeom prst="rect">
            <a:avLst/>
          </a:prstGeom>
        </p:spPr>
        <p:txBody>
          <a:bodyPr lIns="91420" tIns="45710" rIns="91420" bIns="45710"/>
          <a:lstStyle>
            <a:lvl1pPr>
              <a:defRPr sz="1200"/>
            </a:lvl1pPr>
          </a:lstStyle>
          <a:p>
            <a:fld id="{6A7D6678-6DCE-4AC5-BF8F-FB25B2FDF11D}" type="datetime1">
              <a:rPr lang="en-US" b="1" smtClean="0">
                <a:solidFill>
                  <a:srgbClr val="000000"/>
                </a:solidFill>
              </a:rPr>
              <a:pPr/>
              <a:t>8/24/2012</a:t>
            </a:fld>
            <a:endParaRPr lang="en-US" b="1" dirty="0">
              <a:solidFill>
                <a:srgbClr val="000000"/>
              </a:solidFill>
            </a:endParaRP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2386764"/>
            <a:ext cx="9144000" cy="369974"/>
          </a:xfrm>
          <a:prstGeom prst="rect">
            <a:avLst/>
          </a:prstGeom>
          <a:solidFill>
            <a:schemeClr val="bg1"/>
          </a:solidFill>
          <a:ln w="9525" algn="ctr">
            <a:noFill/>
            <a:miter lim="800000"/>
            <a:headEnd/>
            <a:tailEnd/>
          </a:ln>
          <a:effectLst/>
        </p:spPr>
        <p:txBody>
          <a:bodyPr lIns="92055" tIns="46028" rIns="92055" bIns="46028" anchor="ctr">
            <a:spAutoFit/>
          </a:bodyPr>
          <a:lstStyle/>
          <a:p>
            <a:pPr algn="ctr">
              <a:lnSpc>
                <a:spcPct val="90000"/>
              </a:lnSpc>
              <a:spcBef>
                <a:spcPct val="50000"/>
              </a:spcBef>
              <a:buClr>
                <a:srgbClr val="667263"/>
              </a:buClr>
              <a:defRPr/>
            </a:pPr>
            <a:endParaRPr lang="en-US" sz="2000" b="1" dirty="0">
              <a:solidFill>
                <a:srgbClr val="000000"/>
              </a:solidFill>
              <a:latin typeface="Arial" charset="0"/>
            </a:endParaRPr>
          </a:p>
        </p:txBody>
      </p:sp>
      <p:sp>
        <p:nvSpPr>
          <p:cNvPr id="5"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91420" tIns="45710" rIns="91420" bIns="45710" anchor="ctr"/>
          <a:lstStyle/>
          <a:p>
            <a:pPr algn="ctr">
              <a:lnSpc>
                <a:spcPct val="90000"/>
              </a:lnSpc>
              <a:spcBef>
                <a:spcPct val="50000"/>
              </a:spcBef>
              <a:buClr>
                <a:srgbClr val="667263"/>
              </a:buClr>
              <a:defRPr/>
            </a:pPr>
            <a:endParaRPr lang="en-US" sz="2000" b="1" dirty="0">
              <a:solidFill>
                <a:srgbClr val="000000"/>
              </a:solidFill>
              <a:latin typeface="Arial" charset="0"/>
            </a:endParaRPr>
          </a:p>
        </p:txBody>
      </p:sp>
      <p:pic>
        <p:nvPicPr>
          <p:cNvPr id="6" name="Picture 20" descr="Oracle WHITE"/>
          <p:cNvPicPr>
            <a:picLocks noChangeAspect="1" noChangeArrowheads="1"/>
          </p:cNvPicPr>
          <p:nvPr userDrawn="1"/>
        </p:nvPicPr>
        <p:blipFill>
          <a:blip r:embed="rId2" cstate="print"/>
          <a:srcRect/>
          <a:stretch>
            <a:fillRect/>
          </a:stretch>
        </p:blipFill>
        <p:spPr bwMode="auto">
          <a:xfrm>
            <a:off x="7620000" y="4669644"/>
            <a:ext cx="947738" cy="89297"/>
          </a:xfrm>
          <a:prstGeom prst="rect">
            <a:avLst/>
          </a:prstGeom>
          <a:noFill/>
          <a:ln w="9525">
            <a:noFill/>
            <a:miter lim="800000"/>
            <a:headEnd/>
            <a:tailEnd/>
          </a:ln>
        </p:spPr>
      </p:pic>
      <p:pic>
        <p:nvPicPr>
          <p:cNvPr id="7" name="Picture 12" descr="OOW10_titleslide_final"/>
          <p:cNvPicPr>
            <a:picLocks noChangeAspect="1" noChangeArrowheads="1"/>
          </p:cNvPicPr>
          <p:nvPr userDrawn="1"/>
        </p:nvPicPr>
        <p:blipFill>
          <a:blip r:embed="rId3" cstate="print"/>
          <a:srcRect/>
          <a:stretch>
            <a:fillRect/>
          </a:stretch>
        </p:blipFill>
        <p:spPr bwMode="auto">
          <a:xfrm>
            <a:off x="0" y="682230"/>
            <a:ext cx="9145588" cy="2121694"/>
          </a:xfrm>
          <a:prstGeom prst="rect">
            <a:avLst/>
          </a:prstGeom>
          <a:noFill/>
          <a:ln w="9525">
            <a:noFill/>
            <a:miter lim="800000"/>
            <a:headEnd/>
            <a:tailEnd/>
          </a:ln>
        </p:spPr>
      </p:pic>
      <p:pic>
        <p:nvPicPr>
          <p:cNvPr id="8" name="Picture 80"/>
          <p:cNvPicPr>
            <a:picLocks noChangeAspect="1" noChangeArrowheads="1"/>
          </p:cNvPicPr>
          <p:nvPr userDrawn="1"/>
        </p:nvPicPr>
        <p:blipFill>
          <a:blip r:embed="rId4" cstate="print"/>
          <a:srcRect/>
          <a:stretch>
            <a:fillRect/>
          </a:stretch>
        </p:blipFill>
        <p:spPr bwMode="auto">
          <a:xfrm>
            <a:off x="901711" y="3125391"/>
            <a:ext cx="2925763" cy="275034"/>
          </a:xfrm>
          <a:prstGeom prst="rect">
            <a:avLst/>
          </a:prstGeom>
          <a:noFill/>
          <a:ln w="9525">
            <a:noFill/>
            <a:miter lim="800000"/>
            <a:headEnd/>
            <a:tailEnd/>
          </a:ln>
        </p:spPr>
      </p:pic>
      <p:sp>
        <p:nvSpPr>
          <p:cNvPr id="128004" name="Rectangle 7"/>
          <p:cNvSpPr>
            <a:spLocks noGrp="1" noChangeArrowheads="1"/>
          </p:cNvSpPr>
          <p:nvPr>
            <p:ph type="subTitle" idx="1"/>
          </p:nvPr>
        </p:nvSpPr>
        <p:spPr>
          <a:xfrm>
            <a:off x="896938" y="4263640"/>
            <a:ext cx="6786562" cy="794147"/>
          </a:xfrm>
        </p:spPr>
        <p:txBody>
          <a:bodyPr/>
          <a:lstStyle>
            <a:lvl1pPr marL="0" indent="0">
              <a:spcBef>
                <a:spcPct val="0"/>
              </a:spcBef>
              <a:buFont typeface="Times" pitchFamily="18" charset="0"/>
              <a:buNone/>
              <a:defRPr sz="1600" smtClean="0"/>
            </a:lvl1pPr>
          </a:lstStyle>
          <a:p>
            <a:r>
              <a:rPr lang="en-US" smtClean="0"/>
              <a:t>Presenter’s Name</a:t>
            </a:r>
          </a:p>
          <a:p>
            <a:r>
              <a:rPr lang="en-US" smtClean="0"/>
              <a:t>Presenter’s Title</a:t>
            </a:r>
          </a:p>
        </p:txBody>
      </p:sp>
      <p:sp>
        <p:nvSpPr>
          <p:cNvPr id="128005" name="Rectangle 8"/>
          <p:cNvSpPr>
            <a:spLocks noGrp="1" noChangeArrowheads="1"/>
          </p:cNvSpPr>
          <p:nvPr>
            <p:ph type="ctrTitle"/>
          </p:nvPr>
        </p:nvSpPr>
        <p:spPr>
          <a:xfrm>
            <a:off x="896946" y="3469494"/>
            <a:ext cx="5407025" cy="759619"/>
          </a:xfrm>
        </p:spPr>
        <p:txBody>
          <a:bodyPr anchor="b"/>
          <a:lstStyle>
            <a:lvl1pPr>
              <a:defRPr sz="1800" smtClean="0"/>
            </a:lvl1pPr>
          </a:lstStyle>
          <a:p>
            <a:r>
              <a:rPr lang="en-US" smtClean="0"/>
              <a:t>Title of Presentation</a:t>
            </a:r>
          </a:p>
        </p:txBody>
      </p:sp>
      <p:sp>
        <p:nvSpPr>
          <p:cNvPr id="9" name="fc"/>
          <p:cNvSpPr txBox="1"/>
          <p:nvPr userDrawn="1"/>
        </p:nvSpPr>
        <p:spPr>
          <a:xfrm>
            <a:off x="0" y="4973320"/>
            <a:ext cx="9144000" cy="200055"/>
          </a:xfrm>
          <a:prstGeom prst="rect">
            <a:avLst/>
          </a:prstGeom>
          <a:noFill/>
        </p:spPr>
        <p:txBody>
          <a:bodyPr vert="horz" rtlCol="0">
            <a:spAutoFit/>
          </a:bodyPr>
          <a:lstStyle/>
          <a:p>
            <a:pPr algn="ctr"/>
            <a:endParaRPr lang="de-DE"/>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
        <p:nvSpPr>
          <p:cNvPr id="6" name="Rectangle 23"/>
          <p:cNvSpPr txBox="1">
            <a:spLocks noChangeArrowheads="1"/>
          </p:cNvSpPr>
          <p:nvPr userDrawn="1"/>
        </p:nvSpPr>
        <p:spPr>
          <a:xfrm>
            <a:off x="290513" y="4923143"/>
            <a:ext cx="6546850" cy="141685"/>
          </a:xfrm>
          <a:prstGeom prst="rect">
            <a:avLst/>
          </a:prstGeom>
          <a:ln/>
        </p:spPr>
        <p:txBody>
          <a:bodyPr lIns="91420" tIns="45710" rIns="91420" bIns="45710"/>
          <a:lstStyle>
            <a:lvl1pPr>
              <a:defRPr/>
            </a:lvl1pPr>
          </a:lstStyle>
          <a:p>
            <a:pPr>
              <a:defRPr/>
            </a:pPr>
            <a:r>
              <a:rPr lang="en-US" sz="1000" dirty="0" smtClean="0">
                <a:solidFill>
                  <a:srgbClr val="000000"/>
                </a:solidFill>
              </a:rPr>
              <a:t>© 2010 Oracle Corporation</a:t>
            </a:r>
            <a:endParaRPr lang="en-US" sz="1000" dirty="0">
              <a:solidFill>
                <a:srgbClr val="000000"/>
              </a:solidFill>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01" indent="0">
              <a:buNone/>
              <a:defRPr sz="1800"/>
            </a:lvl2pPr>
            <a:lvl3pPr marL="914202" indent="0">
              <a:buNone/>
              <a:defRPr sz="1600"/>
            </a:lvl3pPr>
            <a:lvl4pPr marL="1371303" indent="0">
              <a:buNone/>
              <a:defRPr sz="1400"/>
            </a:lvl4pPr>
            <a:lvl5pPr marL="1828404" indent="0">
              <a:buNone/>
              <a:defRPr sz="1400"/>
            </a:lvl5pPr>
            <a:lvl6pPr marL="2285505" indent="0">
              <a:buNone/>
              <a:defRPr sz="1400"/>
            </a:lvl6pPr>
            <a:lvl7pPr marL="2742606" indent="0">
              <a:buNone/>
              <a:defRPr sz="1400"/>
            </a:lvl7pPr>
            <a:lvl8pPr marL="3199707" indent="0">
              <a:buNone/>
              <a:defRPr sz="1400"/>
            </a:lvl8pPr>
            <a:lvl9pPr marL="3656808"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8"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2" y="1200150"/>
            <a:ext cx="3692525"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1" indent="0">
              <a:buNone/>
              <a:defRPr sz="2000" b="1"/>
            </a:lvl2pPr>
            <a:lvl3pPr marL="914202" indent="0">
              <a:buNone/>
              <a:defRPr sz="1800" b="1"/>
            </a:lvl3pPr>
            <a:lvl4pPr marL="1371303" indent="0">
              <a:buNone/>
              <a:defRPr sz="1600" b="1"/>
            </a:lvl4pPr>
            <a:lvl5pPr marL="1828404" indent="0">
              <a:buNone/>
              <a:defRPr sz="1600" b="1"/>
            </a:lvl5pPr>
            <a:lvl6pPr marL="2285505" indent="0">
              <a:buNone/>
              <a:defRPr sz="1600" b="1"/>
            </a:lvl6pPr>
            <a:lvl7pPr marL="2742606" indent="0">
              <a:buNone/>
              <a:defRPr sz="1600" b="1"/>
            </a:lvl7pPr>
            <a:lvl8pPr marL="3199707" indent="0">
              <a:buNone/>
              <a:defRPr sz="1600" b="1"/>
            </a:lvl8pPr>
            <a:lvl9pPr marL="36568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151335"/>
            <a:ext cx="4041775" cy="479822"/>
          </a:xfrm>
        </p:spPr>
        <p:txBody>
          <a:bodyPr anchor="b"/>
          <a:lstStyle>
            <a:lvl1pPr marL="0" indent="0">
              <a:buNone/>
              <a:defRPr sz="2400" b="1"/>
            </a:lvl1pPr>
            <a:lvl2pPr marL="457101" indent="0">
              <a:buNone/>
              <a:defRPr sz="2000" b="1"/>
            </a:lvl2pPr>
            <a:lvl3pPr marL="914202" indent="0">
              <a:buNone/>
              <a:defRPr sz="1800" b="1"/>
            </a:lvl3pPr>
            <a:lvl4pPr marL="1371303" indent="0">
              <a:buNone/>
              <a:defRPr sz="1600" b="1"/>
            </a:lvl4pPr>
            <a:lvl5pPr marL="1828404" indent="0">
              <a:buNone/>
              <a:defRPr sz="1600" b="1"/>
            </a:lvl5pPr>
            <a:lvl6pPr marL="2285505" indent="0">
              <a:buNone/>
              <a:defRPr sz="1600" b="1"/>
            </a:lvl6pPr>
            <a:lvl7pPr marL="2742606" indent="0">
              <a:buNone/>
              <a:defRPr sz="1600" b="1"/>
            </a:lvl7pPr>
            <a:lvl8pPr marL="3199707" indent="0">
              <a:buNone/>
              <a:defRPr sz="1600" b="1"/>
            </a:lvl8pPr>
            <a:lvl9pPr marL="36568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101" indent="0">
              <a:buNone/>
              <a:defRPr sz="1200"/>
            </a:lvl2pPr>
            <a:lvl3pPr marL="914202" indent="0">
              <a:buNone/>
              <a:defRPr sz="1000"/>
            </a:lvl3pPr>
            <a:lvl4pPr marL="1371303" indent="0">
              <a:buNone/>
              <a:defRPr sz="900"/>
            </a:lvl4pPr>
            <a:lvl5pPr marL="1828404" indent="0">
              <a:buNone/>
              <a:defRPr sz="900"/>
            </a:lvl5pPr>
            <a:lvl6pPr marL="2285505" indent="0">
              <a:buNone/>
              <a:defRPr sz="900"/>
            </a:lvl6pPr>
            <a:lvl7pPr marL="2742606" indent="0">
              <a:buNone/>
              <a:defRPr sz="900"/>
            </a:lvl7pPr>
            <a:lvl8pPr marL="3199707" indent="0">
              <a:buNone/>
              <a:defRPr sz="900"/>
            </a:lvl8pPr>
            <a:lvl9pPr marL="3656808"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870882423"/>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01" indent="0">
              <a:buNone/>
              <a:defRPr sz="2800"/>
            </a:lvl2pPr>
            <a:lvl3pPr marL="914202" indent="0">
              <a:buNone/>
              <a:defRPr sz="2400"/>
            </a:lvl3pPr>
            <a:lvl4pPr marL="1371303" indent="0">
              <a:buNone/>
              <a:defRPr sz="2000"/>
            </a:lvl4pPr>
            <a:lvl5pPr marL="1828404" indent="0">
              <a:buNone/>
              <a:defRPr sz="2000"/>
            </a:lvl5pPr>
            <a:lvl6pPr marL="2285505" indent="0">
              <a:buNone/>
              <a:defRPr sz="2000"/>
            </a:lvl6pPr>
            <a:lvl7pPr marL="2742606" indent="0">
              <a:buNone/>
              <a:defRPr sz="2000"/>
            </a:lvl7pPr>
            <a:lvl8pPr marL="3199707" indent="0">
              <a:buNone/>
              <a:defRPr sz="2000"/>
            </a:lvl8pPr>
            <a:lvl9pPr marL="3656808"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101" indent="0">
              <a:buNone/>
              <a:defRPr sz="1200"/>
            </a:lvl2pPr>
            <a:lvl3pPr marL="914202" indent="0">
              <a:buNone/>
              <a:defRPr sz="1000"/>
            </a:lvl3pPr>
            <a:lvl4pPr marL="1371303" indent="0">
              <a:buNone/>
              <a:defRPr sz="900"/>
            </a:lvl4pPr>
            <a:lvl5pPr marL="1828404" indent="0">
              <a:buNone/>
              <a:defRPr sz="900"/>
            </a:lvl5pPr>
            <a:lvl6pPr marL="2285505" indent="0">
              <a:buNone/>
              <a:defRPr sz="900"/>
            </a:lvl6pPr>
            <a:lvl7pPr marL="2742606" indent="0">
              <a:buNone/>
              <a:defRPr sz="900"/>
            </a:lvl7pPr>
            <a:lvl8pPr marL="3199707" indent="0">
              <a:buNone/>
              <a:defRPr sz="900"/>
            </a:lvl8pPr>
            <a:lvl9pPr marL="3656808"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91715"/>
            <a:ext cx="1898650" cy="416599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291715"/>
            <a:ext cx="5543550" cy="416599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200150"/>
            <a:ext cx="7537450" cy="3257550"/>
          </a:xfrm>
        </p:spPr>
        <p:txBody>
          <a:bodyPr/>
          <a:lstStyle/>
          <a:p>
            <a:pPr lvl="0"/>
            <a:endParaRPr lang="en-US" noProof="0" dirty="0" smtClean="0"/>
          </a:p>
        </p:txBody>
      </p:sp>
      <p:sp>
        <p:nvSpPr>
          <p:cNvPr id="4" name="Rectangle 23"/>
          <p:cNvSpPr>
            <a:spLocks noGrp="1" noChangeArrowheads="1"/>
          </p:cNvSpPr>
          <p:nvPr>
            <p:ph type="ftr" sz="quarter" idx="10"/>
          </p:nvPr>
        </p:nvSpPr>
        <p:spPr>
          <a:ln/>
        </p:spPr>
        <p:txBody>
          <a:bodyPr/>
          <a:lstStyle>
            <a:lvl1pPr>
              <a:defRPr/>
            </a:lvl1pPr>
          </a:lstStyle>
          <a:p>
            <a:pPr>
              <a:defRPr/>
            </a:pPr>
            <a:r>
              <a:rPr lang="en-US" dirty="0">
                <a:solidFill>
                  <a:srgbClr val="000000"/>
                </a:solidFill>
              </a:rPr>
              <a:t>© 2010 Oracle Corporation</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152697029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808038" y="318056"/>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6616095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8" name="Picture 24" descr="Small Red Square"/>
          <p:cNvPicPr>
            <a:picLocks noChangeAspect="1" noChangeArrowheads="1"/>
          </p:cNvPicPr>
          <p:nvPr userDrawn="1"/>
        </p:nvPicPr>
        <p:blipFill>
          <a:blip r:embed="rId2">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p:spPr>
      </p:pic>
      <p:sp>
        <p:nvSpPr>
          <p:cNvPr id="2" name="Title 1"/>
          <p:cNvSpPr>
            <a:spLocks noGrp="1"/>
          </p:cNvSpPr>
          <p:nvPr>
            <p:ph type="title" hasCustomPrompt="1"/>
          </p:nvPr>
        </p:nvSpPr>
        <p:spPr>
          <a:xfrm>
            <a:off x="735468" y="357651"/>
            <a:ext cx="7779072" cy="1244269"/>
          </a:xfrm>
        </p:spPr>
        <p:txBody>
          <a:bodyPr/>
          <a:lstStyle>
            <a:lvl1pPr marL="91420" indent="-91420">
              <a:defRPr sz="2400" b="0">
                <a:solidFill>
                  <a:schemeClr val="bg1"/>
                </a:solidFill>
              </a:defRPr>
            </a:lvl1pPr>
          </a:lstStyle>
          <a:p>
            <a:r>
              <a:rPr lang="en-US" dirty="0" smtClean="0"/>
              <a:t>Click to edit Quote</a:t>
            </a:r>
            <a:endParaRPr lang="en-US" dirty="0"/>
          </a:p>
        </p:txBody>
      </p:sp>
      <p:sp>
        <p:nvSpPr>
          <p:cNvPr id="3" name="Content Placeholder 2"/>
          <p:cNvSpPr>
            <a:spLocks noGrp="1"/>
          </p:cNvSpPr>
          <p:nvPr>
            <p:ph idx="1" hasCustomPrompt="1"/>
          </p:nvPr>
        </p:nvSpPr>
        <p:spPr>
          <a:xfrm>
            <a:off x="808038" y="1817688"/>
            <a:ext cx="7792822" cy="854637"/>
          </a:xfrm>
        </p:spPr>
        <p:txBody>
          <a:bodyPr/>
          <a:lstStyle>
            <a:lvl1pPr marL="0" indent="0">
              <a:buNone/>
              <a:defRPr sz="2000" b="1">
                <a:solidFill>
                  <a:schemeClr val="bg1"/>
                </a:solidFill>
              </a:defRPr>
            </a:lvl1pPr>
            <a:lvl2pPr marL="285688"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name</a:t>
            </a:r>
          </a:p>
          <a:p>
            <a:pPr lvl="1"/>
            <a:r>
              <a:rPr lang="en-US" dirty="0" smtClean="0"/>
              <a:t>Second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272854665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2"/>
          <p:cNvGrpSpPr/>
          <p:nvPr userDrawn="1"/>
        </p:nvGrpSpPr>
        <p:grpSpPr>
          <a:xfrm>
            <a:off x="-1586" y="0"/>
            <a:ext cx="9145587" cy="3625850"/>
            <a:chOff x="-1587" y="0"/>
            <a:chExt cx="9145587" cy="3625850"/>
          </a:xfrm>
        </p:grpSpPr>
        <p:pic>
          <p:nvPicPr>
            <p:cNvPr id="7" name="Picture 10"/>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4" descr="Small Red Square"/>
            <p:cNvPicPr>
              <a:picLocks noChangeAspect="1" noChangeArrowheads="1"/>
            </p:cNvPicPr>
            <p:nvPr userDrawn="1"/>
          </p:nvPicPr>
          <p:blipFill>
            <a:blip r:embed="rId3">
              <a:alphaModFix amt="0"/>
              <a:extLst>
                <a:ext uri="{28A0092B-C50C-407E-A947-70E740481C1C}">
                  <a14:useLocalDpi xmlns="" xmlns:a14="http://schemas.microsoft.com/office/drawing/2010/main" val="0"/>
                </a:ext>
              </a:extLst>
            </a:blip>
            <a:srcRect/>
            <a:stretch>
              <a:fillRect/>
            </a:stretch>
          </p:blipFill>
          <p:spPr bwMode="auto">
            <a:xfrm>
              <a:off x="-1587" y="1041400"/>
              <a:ext cx="9144000" cy="258445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userDrawn="1">
            <p:ph type="title" hasCustomPrompt="1"/>
          </p:nvPr>
        </p:nvSpPr>
        <p:spPr>
          <a:xfrm>
            <a:off x="1" y="1821926"/>
            <a:ext cx="9142413" cy="900649"/>
          </a:xfrm>
          <a:noFill/>
          <a:ln>
            <a:noFill/>
          </a:ln>
        </p:spPr>
        <p:txBody>
          <a:bodyPr/>
          <a:lstStyle>
            <a:lvl1pPr algn="ctr">
              <a:defRPr sz="6000" b="0">
                <a:solidFill>
                  <a:schemeClr val="bg1"/>
                </a:solidFill>
              </a:defRPr>
            </a:lvl1pPr>
          </a:lstStyle>
          <a:p>
            <a:r>
              <a:rPr lang="en-US" dirty="0" smtClean="0"/>
              <a:t>Q&amp;A</a:t>
            </a:r>
            <a:endParaRPr lang="en-US" dirty="0"/>
          </a:p>
        </p:txBody>
      </p:sp>
      <p:sp>
        <p:nvSpPr>
          <p:cNvPr id="4" name="Footer Placeholder 4"/>
          <p:cNvSpPr>
            <a:spLocks noGrp="1"/>
          </p:cNvSpPr>
          <p:nvPr userDrawn="1">
            <p:ph type="ftr" sz="quarter" idx="10"/>
          </p:nvPr>
        </p:nvSpPr>
        <p:spPr/>
        <p:txBody>
          <a:bodyPr/>
          <a:lstStyle>
            <a:lvl1pPr>
              <a:defRPr/>
            </a:lvl1pPr>
          </a:lstStyle>
          <a:p>
            <a:pPr>
              <a:defRPr/>
            </a:pPr>
            <a:endParaRPr lang="en-US" dirty="0"/>
          </a:p>
        </p:txBody>
      </p:sp>
    </p:spTree>
    <p:extLst>
      <p:ext uri="{BB962C8B-B14F-4D97-AF65-F5344CB8AC3E}">
        <p14:creationId xmlns="" xmlns:p14="http://schemas.microsoft.com/office/powerpoint/2010/main" val="82911370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5143500"/>
            <a:chOff x="0" y="0"/>
            <a:chExt cx="9144000" cy="5143500"/>
          </a:xfrm>
        </p:grpSpPr>
        <p:pic>
          <p:nvPicPr>
            <p:cNvPr id="3" name="Picture 1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28180" y="2094112"/>
              <a:ext cx="5998766" cy="750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98208049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8.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0.w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08038" y="201076"/>
            <a:ext cx="8132762" cy="432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808038" y="1164165"/>
            <a:ext cx="8126412"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037593" y="4791846"/>
            <a:ext cx="2895600" cy="274637"/>
          </a:xfrm>
          <a:prstGeom prst="rect">
            <a:avLst/>
          </a:prstGeom>
        </p:spPr>
        <p:txBody>
          <a:bodyPr vert="horz" wrap="square" lIns="57103" tIns="28552" rIns="57103" bIns="28552" rtlCol="0" anchor="ctr"/>
          <a:lstStyle>
            <a:lvl1pPr algn="ctr">
              <a:lnSpc>
                <a:spcPct val="90000"/>
              </a:lnSpc>
              <a:spcBef>
                <a:spcPct val="50000"/>
              </a:spcBef>
              <a:buClr>
                <a:schemeClr val="accent1"/>
              </a:buClr>
              <a:defRPr sz="700">
                <a:solidFill>
                  <a:schemeClr val="tx1">
                    <a:tint val="75000"/>
                  </a:schemeClr>
                </a:solidFill>
                <a:latin typeface="Arial" charset="0"/>
                <a:ea typeface="ＭＳ Ｐゴシック" charset="-128"/>
                <a:cs typeface="+mn-cs"/>
              </a:defRPr>
            </a:lvl1pPr>
          </a:lstStyle>
          <a:p>
            <a:pPr>
              <a:defRPr/>
            </a:pPr>
            <a:endParaRPr lang="en-US" dirty="0"/>
          </a:p>
        </p:txBody>
      </p:sp>
      <p:pic>
        <p:nvPicPr>
          <p:cNvPr id="1029" name="Picture 24" descr="Small Red Square"/>
          <p:cNvPicPr>
            <a:picLocks noChangeAspect="1" noChangeArrowheads="1"/>
          </p:cNvPicPr>
          <p:nvPr/>
        </p:nvPicPr>
        <p:blipFill>
          <a:blip r:embed="rId20">
            <a:alphaModFix amt="0"/>
            <a:extLst>
              <a:ext uri="{28A0092B-C50C-407E-A947-70E740481C1C}">
                <a14:useLocalDpi xmlns="" xmlns:a14="http://schemas.microsoft.com/office/drawing/2010/main" val="0"/>
              </a:ext>
            </a:extLst>
          </a:blip>
          <a:srcRect/>
          <a:stretch>
            <a:fillRect/>
          </a:stretch>
        </p:blipFill>
        <p:spPr bwMode="auto">
          <a:xfrm>
            <a:off x="0" y="0"/>
            <a:ext cx="573088" cy="5508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grpSp>
        <p:nvGrpSpPr>
          <p:cNvPr id="1031" name="Group 5"/>
          <p:cNvGrpSpPr>
            <a:grpSpLocks/>
          </p:cNvGrpSpPr>
          <p:nvPr/>
        </p:nvGrpSpPr>
        <p:grpSpPr bwMode="auto">
          <a:xfrm>
            <a:off x="0" y="4629151"/>
            <a:ext cx="9144000" cy="168275"/>
            <a:chOff x="0" y="4629150"/>
            <a:chExt cx="9144000" cy="168275"/>
          </a:xfrm>
        </p:grpSpPr>
        <p:pic>
          <p:nvPicPr>
            <p:cNvPr id="1033" name="Picture 25" descr="Red Bar"/>
            <p:cNvPicPr>
              <a:picLocks noChangeAspect="1" noChangeArrowheads="1"/>
            </p:cNvPicPr>
            <p:nvPr/>
          </p:nvPicPr>
          <p:blipFill>
            <a:blip r:embed="rId21">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 name="Picture 3" descr="O_redbox_clr_rgb.jpg"/>
            <p:cNvPicPr>
              <a:picLocks noChangeAspect="1"/>
            </p:cNvPicPr>
            <p:nvPr/>
          </p:nvPicPr>
          <p:blipFill>
            <a:blip r:embed="rId22">
              <a:extLst>
                <a:ext uri="{28A0092B-C50C-407E-A947-70E740481C1C}">
                  <a14:useLocalDpi xmlns="" xmlns:a14="http://schemas.microsoft.com/office/drawing/2010/main" val="0"/>
                </a:ext>
              </a:extLst>
            </a:blip>
            <a:srcRect/>
            <a:stretch>
              <a:fillRect/>
            </a:stretch>
          </p:blipFill>
          <p:spPr bwMode="auto">
            <a:xfrm>
              <a:off x="7989654" y="4651456"/>
              <a:ext cx="755707" cy="118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1" name="Text Box 14"/>
          <p:cNvSpPr txBox="1">
            <a:spLocks noChangeArrowheads="1"/>
          </p:cNvSpPr>
          <p:nvPr userDrawn="1"/>
        </p:nvSpPr>
        <p:spPr bwMode="auto">
          <a:xfrm>
            <a:off x="635233" y="4874548"/>
            <a:ext cx="156481" cy="219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fld id="{DF43EDC1-DE77-47A3-B56B-F28176B942E3}" type="slidenum">
              <a:rPr lang="en-US" sz="600" smtClean="0">
                <a:solidFill>
                  <a:schemeClr val="tx1"/>
                </a:solidFill>
              </a:rPr>
              <a:pPr marL="0" marR="0" indent="0" algn="r" defTabSz="342777" rtl="0" eaLnBrk="1" fontAlgn="base" latinLnBrk="0" hangingPunct="1">
                <a:lnSpc>
                  <a:spcPct val="100000"/>
                </a:lnSpc>
                <a:spcBef>
                  <a:spcPts val="0"/>
                </a:spcBef>
                <a:spcAft>
                  <a:spcPct val="0"/>
                </a:spcAft>
                <a:buClr>
                  <a:schemeClr val="accent1"/>
                </a:buClr>
                <a:buSzTx/>
                <a:buFont typeface="Arial"/>
                <a:buNone/>
                <a:tabLst/>
                <a:defRPr/>
              </a:pPr>
              <a:t>‹#›</a:t>
            </a:fld>
            <a:endParaRPr lang="en-US" sz="600" dirty="0" smtClean="0">
              <a:solidFill>
                <a:srgbClr val="292929"/>
              </a:solidFill>
            </a:endParaRPr>
          </a:p>
        </p:txBody>
      </p:sp>
      <p:sp>
        <p:nvSpPr>
          <p:cNvPr id="12" name="Text Box 14"/>
          <p:cNvSpPr txBox="1">
            <a:spLocks noChangeArrowheads="1"/>
          </p:cNvSpPr>
          <p:nvPr userDrawn="1"/>
        </p:nvSpPr>
        <p:spPr bwMode="auto">
          <a:xfrm>
            <a:off x="858448" y="4875874"/>
            <a:ext cx="2489415" cy="267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16" tIns="17258" rIns="34516" bIns="17258"/>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777"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292929"/>
                </a:solidFill>
              </a:rPr>
              <a:t>Copyright</a:t>
            </a:r>
            <a:r>
              <a:rPr lang="en-US" sz="600" baseline="0" dirty="0" smtClean="0">
                <a:solidFill>
                  <a:srgbClr val="292929"/>
                </a:solidFill>
              </a:rPr>
              <a:t> </a:t>
            </a:r>
            <a:r>
              <a:rPr lang="en-US" sz="600" dirty="0" smtClean="0">
                <a:solidFill>
                  <a:srgbClr val="292929"/>
                </a:solidFill>
              </a:rPr>
              <a:t>©</a:t>
            </a:r>
            <a:r>
              <a:rPr lang="en-US" sz="600" baseline="0" dirty="0" smtClean="0">
                <a:solidFill>
                  <a:srgbClr val="292929"/>
                </a:solidFill>
              </a:rPr>
              <a:t> 2012, Oracle and/or its affiliates. All rights reserved.</a:t>
            </a:r>
            <a:endParaRPr lang="en-US" sz="600" dirty="0" smtClean="0">
              <a:solidFill>
                <a:srgbClr val="292929"/>
              </a:solidFill>
            </a:endParaRPr>
          </a:p>
        </p:txBody>
      </p:sp>
      <p:cxnSp>
        <p:nvCxnSpPr>
          <p:cNvPr id="16" name="Straight Connector 15"/>
          <p:cNvCxnSpPr/>
          <p:nvPr userDrawn="1"/>
        </p:nvCxnSpPr>
        <p:spPr>
          <a:xfrm flipH="1">
            <a:off x="824370" y="4897875"/>
            <a:ext cx="1092" cy="96623"/>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3" name="fc"/>
          <p:cNvSpPr txBox="1"/>
          <p:nvPr userDrawn="1"/>
        </p:nvSpPr>
        <p:spPr>
          <a:xfrm>
            <a:off x="0" y="4805679"/>
            <a:ext cx="9144000" cy="0"/>
          </a:xfrm>
          <a:prstGeom prst="rect">
            <a:avLst/>
          </a:prstGeom>
          <a:noFill/>
          <a:ln>
            <a:noFill/>
          </a:ln>
        </p:spPr>
        <p:txBody>
          <a:bodyPr vert="horz" wrap="square" lIns="0" tIns="0" rIns="0" bIns="0" rtlCol="0">
            <a:noAutofit/>
          </a:bodyPr>
          <a:lstStyle/>
          <a:p>
            <a:pPr algn="ctr"/>
            <a:endParaRPr lang="de-DE" sz="1800" dirty="0" err="1" smtClean="0"/>
          </a:p>
        </p:txBody>
      </p:sp>
    </p:spTree>
  </p:cSld>
  <p:clrMap bg1="lt1" tx1="dk1" bg2="lt2" tx2="dk2" accent1="accent1" accent2="accent2" accent3="accent3" accent4="accent4" accent5="accent5" accent6="accent6" hlink="hlink" folHlink="folHlink"/>
  <p:sldLayoutIdLst>
    <p:sldLayoutId id="2147483821" r:id="rId1"/>
    <p:sldLayoutId id="2147483826" r:id="rId2"/>
    <p:sldLayoutId id="2147483812" r:id="rId3"/>
    <p:sldLayoutId id="2147483816" r:id="rId4"/>
    <p:sldLayoutId id="2147483817" r:id="rId5"/>
    <p:sldLayoutId id="2147483827" r:id="rId6"/>
    <p:sldLayoutId id="2147483828" r:id="rId7"/>
    <p:sldLayoutId id="2147483829" r:id="rId8"/>
    <p:sldLayoutId id="2147483822" r:id="rId9"/>
    <p:sldLayoutId id="2147483813" r:id="rId10"/>
    <p:sldLayoutId id="2147483814" r:id="rId11"/>
    <p:sldLayoutId id="2147483815" r:id="rId12"/>
    <p:sldLayoutId id="2147483818" r:id="rId13"/>
    <p:sldLayoutId id="2147483819" r:id="rId14"/>
    <p:sldLayoutId id="2147483820" r:id="rId15"/>
    <p:sldLayoutId id="2147483824" r:id="rId16"/>
    <p:sldLayoutId id="2147483825" r:id="rId17"/>
    <p:sldLayoutId id="2147483940" r:id="rId18"/>
  </p:sldLayoutIdLst>
  <p:transition spd="slow"/>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11" algn="l" rtl="0" eaLnBrk="1" fontAlgn="base" hangingPunct="1">
        <a:spcBef>
          <a:spcPct val="0"/>
        </a:spcBef>
        <a:spcAft>
          <a:spcPct val="0"/>
        </a:spcAft>
        <a:defRPr sz="2200" b="1">
          <a:solidFill>
            <a:schemeClr val="tx1"/>
          </a:solidFill>
          <a:latin typeface="Arial" charset="0"/>
          <a:cs typeface="Arial" charset="0"/>
        </a:defRPr>
      </a:lvl6pPr>
      <a:lvl7pPr marL="571021" algn="l" rtl="0" eaLnBrk="1" fontAlgn="base" hangingPunct="1">
        <a:spcBef>
          <a:spcPct val="0"/>
        </a:spcBef>
        <a:spcAft>
          <a:spcPct val="0"/>
        </a:spcAft>
        <a:defRPr sz="2200" b="1">
          <a:solidFill>
            <a:schemeClr val="tx1"/>
          </a:solidFill>
          <a:latin typeface="Arial" charset="0"/>
          <a:cs typeface="Arial" charset="0"/>
        </a:defRPr>
      </a:lvl7pPr>
      <a:lvl8pPr marL="856533" algn="l" rtl="0" eaLnBrk="1" fontAlgn="base" hangingPunct="1">
        <a:spcBef>
          <a:spcPct val="0"/>
        </a:spcBef>
        <a:spcAft>
          <a:spcPct val="0"/>
        </a:spcAft>
        <a:defRPr sz="2200" b="1">
          <a:solidFill>
            <a:schemeClr val="tx1"/>
          </a:solidFill>
          <a:latin typeface="Arial" charset="0"/>
          <a:cs typeface="Arial" charset="0"/>
        </a:defRPr>
      </a:lvl8pPr>
      <a:lvl9pPr marL="1142044" algn="l" rtl="0" eaLnBrk="1" fontAlgn="base" hangingPunct="1">
        <a:spcBef>
          <a:spcPct val="0"/>
        </a:spcBef>
        <a:spcAft>
          <a:spcPct val="0"/>
        </a:spcAft>
        <a:defRPr sz="2200" b="1">
          <a:solidFill>
            <a:schemeClr val="tx1"/>
          </a:solidFill>
          <a:latin typeface="Arial" charset="0"/>
          <a:cs typeface="Arial" charset="0"/>
        </a:defRPr>
      </a:lvl9pPr>
    </p:titleStyle>
    <p:bodyStyle>
      <a:lvl1pPr marL="212679" indent="-212679"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652" indent="-226964"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634" indent="-141257"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615" indent="-22855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477" indent="-23172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311"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5822"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33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6843" indent="-142755" algn="l" defTabSz="571021"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021" rtl="0" eaLnBrk="1" latinLnBrk="0" hangingPunct="1">
        <a:defRPr sz="1100" kern="1200">
          <a:solidFill>
            <a:schemeClr val="tx1"/>
          </a:solidFill>
          <a:latin typeface="+mn-lt"/>
          <a:ea typeface="+mn-ea"/>
          <a:cs typeface="+mn-cs"/>
        </a:defRPr>
      </a:lvl1pPr>
      <a:lvl2pPr marL="285511" algn="l" defTabSz="571021" rtl="0" eaLnBrk="1" latinLnBrk="0" hangingPunct="1">
        <a:defRPr sz="1100" kern="1200">
          <a:solidFill>
            <a:schemeClr val="tx1"/>
          </a:solidFill>
          <a:latin typeface="+mn-lt"/>
          <a:ea typeface="+mn-ea"/>
          <a:cs typeface="+mn-cs"/>
        </a:defRPr>
      </a:lvl2pPr>
      <a:lvl3pPr marL="571021" algn="l" defTabSz="571021" rtl="0" eaLnBrk="1" latinLnBrk="0" hangingPunct="1">
        <a:defRPr sz="1100" kern="1200">
          <a:solidFill>
            <a:schemeClr val="tx1"/>
          </a:solidFill>
          <a:latin typeface="+mn-lt"/>
          <a:ea typeface="+mn-ea"/>
          <a:cs typeface="+mn-cs"/>
        </a:defRPr>
      </a:lvl3pPr>
      <a:lvl4pPr marL="856533" algn="l" defTabSz="571021" rtl="0" eaLnBrk="1" latinLnBrk="0" hangingPunct="1">
        <a:defRPr sz="1100" kern="1200">
          <a:solidFill>
            <a:schemeClr val="tx1"/>
          </a:solidFill>
          <a:latin typeface="+mn-lt"/>
          <a:ea typeface="+mn-ea"/>
          <a:cs typeface="+mn-cs"/>
        </a:defRPr>
      </a:lvl4pPr>
      <a:lvl5pPr marL="1142044" algn="l" defTabSz="571021" rtl="0" eaLnBrk="1" latinLnBrk="0" hangingPunct="1">
        <a:defRPr sz="1100" kern="1200">
          <a:solidFill>
            <a:schemeClr val="tx1"/>
          </a:solidFill>
          <a:latin typeface="+mn-lt"/>
          <a:ea typeface="+mn-ea"/>
          <a:cs typeface="+mn-cs"/>
        </a:defRPr>
      </a:lvl5pPr>
      <a:lvl6pPr marL="1427555" algn="l" defTabSz="571021" rtl="0" eaLnBrk="1" latinLnBrk="0" hangingPunct="1">
        <a:defRPr sz="1100" kern="1200">
          <a:solidFill>
            <a:schemeClr val="tx1"/>
          </a:solidFill>
          <a:latin typeface="+mn-lt"/>
          <a:ea typeface="+mn-ea"/>
          <a:cs typeface="+mn-cs"/>
        </a:defRPr>
      </a:lvl6pPr>
      <a:lvl7pPr marL="1713066" algn="l" defTabSz="571021" rtl="0" eaLnBrk="1" latinLnBrk="0" hangingPunct="1">
        <a:defRPr sz="1100" kern="1200">
          <a:solidFill>
            <a:schemeClr val="tx1"/>
          </a:solidFill>
          <a:latin typeface="+mn-lt"/>
          <a:ea typeface="+mn-ea"/>
          <a:cs typeface="+mn-cs"/>
        </a:defRPr>
      </a:lvl7pPr>
      <a:lvl8pPr marL="1998578" algn="l" defTabSz="571021" rtl="0" eaLnBrk="1" latinLnBrk="0" hangingPunct="1">
        <a:defRPr sz="1100" kern="1200">
          <a:solidFill>
            <a:schemeClr val="tx1"/>
          </a:solidFill>
          <a:latin typeface="+mn-lt"/>
          <a:ea typeface="+mn-ea"/>
          <a:cs typeface="+mn-cs"/>
        </a:defRPr>
      </a:lvl8pPr>
      <a:lvl9pPr marL="2284088" algn="l" defTabSz="571021"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91703"/>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4629150"/>
            <a:ext cx="9144000" cy="228600"/>
          </a:xfrm>
          <a:prstGeom prst="rect">
            <a:avLst/>
          </a:prstGeom>
          <a:noFill/>
          <a:ln w="9525">
            <a:noFill/>
            <a:miter lim="800000"/>
            <a:headEnd type="none" w="sm" len="sm"/>
            <a:tailEnd type="none" w="sm" len="sm"/>
          </a:ln>
          <a:effectLst/>
        </p:spPr>
        <p:txBody>
          <a:bodyPr wrap="none" lIns="91420" tIns="45710" rIns="91420" bIns="45710" anchor="ctr"/>
          <a:lstStyle/>
          <a:p>
            <a:pPr algn="ctr">
              <a:lnSpc>
                <a:spcPct val="90000"/>
              </a:lnSpc>
              <a:spcBef>
                <a:spcPct val="50000"/>
              </a:spcBef>
              <a:buClr>
                <a:srgbClr val="FD0000"/>
              </a:buClr>
              <a:defRPr/>
            </a:pPr>
            <a:endParaRPr lang="en-AU" sz="2000" b="1" dirty="0">
              <a:solidFill>
                <a:srgbClr val="000000"/>
              </a:solidFill>
              <a:latin typeface="Arial" charset="0"/>
            </a:endParaRPr>
          </a:p>
        </p:txBody>
      </p:sp>
      <p:pic>
        <p:nvPicPr>
          <p:cNvPr id="10" name="Picture 13"/>
          <p:cNvPicPr>
            <a:picLocks noChangeAspect="1" noChangeArrowheads="1"/>
          </p:cNvPicPr>
          <p:nvPr/>
        </p:nvPicPr>
        <p:blipFill>
          <a:blip r:embed="rId15" cstate="print"/>
          <a:srcRect/>
          <a:stretch>
            <a:fillRect/>
          </a:stretch>
        </p:blipFill>
        <p:spPr bwMode="auto">
          <a:xfrm>
            <a:off x="0" y="4777988"/>
            <a:ext cx="9144000" cy="203597"/>
          </a:xfrm>
          <a:prstGeom prst="rect">
            <a:avLst/>
          </a:prstGeom>
          <a:noFill/>
          <a:ln w="9525">
            <a:noFill/>
            <a:miter lim="800000"/>
            <a:headEnd/>
            <a:tailEnd/>
          </a:ln>
        </p:spPr>
      </p:pic>
      <p:sp>
        <p:nvSpPr>
          <p:cNvPr id="11" name="Slide_Copyright"/>
          <p:cNvSpPr>
            <a:spLocks noChangeArrowheads="1"/>
          </p:cNvSpPr>
          <p:nvPr/>
        </p:nvSpPr>
        <p:spPr bwMode="auto">
          <a:xfrm>
            <a:off x="2517775" y="4991103"/>
            <a:ext cx="4102100" cy="142875"/>
          </a:xfrm>
          <a:prstGeom prst="rect">
            <a:avLst/>
          </a:prstGeom>
          <a:noFill/>
          <a:ln w="9525">
            <a:noFill/>
            <a:miter lim="800000"/>
            <a:headEnd/>
            <a:tailEnd/>
          </a:ln>
          <a:effectLst/>
        </p:spPr>
        <p:txBody>
          <a:bodyPr wrap="none" lIns="91420" tIns="45710" rIns="91420" bIns="45710" anchor="ctr"/>
          <a:lstStyle/>
          <a:p>
            <a:pPr>
              <a:defRPr/>
            </a:pPr>
            <a:r>
              <a:rPr lang="en-US" sz="1200" b="1" dirty="0">
                <a:solidFill>
                  <a:srgbClr val="000000"/>
                </a:solidFill>
              </a:rPr>
              <a:t>Copyright © 2011, Oracle and/or its affiliates. All rights reserved.</a:t>
            </a:r>
          </a:p>
        </p:txBody>
      </p:sp>
      <p:sp>
        <p:nvSpPr>
          <p:cNvPr id="7" name="fc"/>
          <p:cNvSpPr txBox="1"/>
          <p:nvPr userDrawn="1"/>
        </p:nvSpPr>
        <p:spPr>
          <a:xfrm>
            <a:off x="0" y="4973320"/>
            <a:ext cx="9144000" cy="200055"/>
          </a:xfrm>
          <a:prstGeom prst="rect">
            <a:avLst/>
          </a:prstGeom>
          <a:noFill/>
        </p:spPr>
        <p:txBody>
          <a:bodyPr vert="horz" rtlCol="0">
            <a:spAutoFit/>
          </a:bodyPr>
          <a:lstStyle/>
          <a:p>
            <a:pPr algn="ctr"/>
            <a:endParaRPr lang="de-DE"/>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transition spd="slow"/>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101" algn="l" rtl="0" eaLnBrk="1" fontAlgn="base" hangingPunct="1">
        <a:spcBef>
          <a:spcPct val="0"/>
        </a:spcBef>
        <a:spcAft>
          <a:spcPct val="0"/>
        </a:spcAft>
        <a:defRPr sz="2400" b="1">
          <a:solidFill>
            <a:schemeClr val="tx1"/>
          </a:solidFill>
          <a:latin typeface="Arial" charset="0"/>
        </a:defRPr>
      </a:lvl6pPr>
      <a:lvl7pPr marL="914202" algn="l" rtl="0" eaLnBrk="1" fontAlgn="base" hangingPunct="1">
        <a:spcBef>
          <a:spcPct val="0"/>
        </a:spcBef>
        <a:spcAft>
          <a:spcPct val="0"/>
        </a:spcAft>
        <a:defRPr sz="2400" b="1">
          <a:solidFill>
            <a:schemeClr val="tx1"/>
          </a:solidFill>
          <a:latin typeface="Arial" charset="0"/>
        </a:defRPr>
      </a:lvl7pPr>
      <a:lvl8pPr marL="1371303" algn="l" rtl="0" eaLnBrk="1" fontAlgn="base" hangingPunct="1">
        <a:spcBef>
          <a:spcPct val="0"/>
        </a:spcBef>
        <a:spcAft>
          <a:spcPct val="0"/>
        </a:spcAft>
        <a:defRPr sz="2400" b="1">
          <a:solidFill>
            <a:schemeClr val="tx1"/>
          </a:solidFill>
          <a:latin typeface="Arial" charset="0"/>
        </a:defRPr>
      </a:lvl8pPr>
      <a:lvl9pPr marL="1828404" algn="l" rtl="0" eaLnBrk="1" fontAlgn="base" hangingPunct="1">
        <a:spcBef>
          <a:spcPct val="0"/>
        </a:spcBef>
        <a:spcAft>
          <a:spcPct val="0"/>
        </a:spcAft>
        <a:defRPr sz="2400" b="1">
          <a:solidFill>
            <a:schemeClr val="tx1"/>
          </a:solidFill>
          <a:latin typeface="Arial" charset="0"/>
        </a:defRPr>
      </a:lvl9pPr>
    </p:titleStyle>
    <p:bodyStyle>
      <a:lvl1pPr marL="226964" indent="-226964" algn="l" rtl="0" eaLnBrk="1" fontAlgn="base" hangingPunct="1">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9790" indent="-228550" algn="l" rtl="0" eaLnBrk="1" fontAlgn="base" hangingPunct="1">
        <a:spcBef>
          <a:spcPct val="20000"/>
        </a:spcBef>
        <a:spcAft>
          <a:spcPct val="0"/>
        </a:spcAft>
        <a:buClr>
          <a:schemeClr val="bg2"/>
        </a:buClr>
        <a:buFont typeface="Times" pitchFamily="18" charset="0"/>
        <a:buChar char="–"/>
        <a:defRPr sz="2000">
          <a:solidFill>
            <a:schemeClr val="tx1"/>
          </a:solidFill>
          <a:latin typeface="+mn-lt"/>
        </a:defRPr>
      </a:lvl2pPr>
      <a:lvl3pPr marL="914202" indent="-230138"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3pPr>
      <a:lvl4pPr marL="1258615" indent="-230138" algn="l" rtl="0" eaLnBrk="1" fontAlgn="base" hangingPunct="1">
        <a:spcBef>
          <a:spcPct val="20000"/>
        </a:spcBef>
        <a:spcAft>
          <a:spcPct val="0"/>
        </a:spcAft>
        <a:buClr>
          <a:schemeClr val="bg2"/>
        </a:buClr>
        <a:buFont typeface="Times" pitchFamily="18" charset="0"/>
        <a:buChar char="–"/>
        <a:defRPr sz="2000">
          <a:solidFill>
            <a:schemeClr val="tx1"/>
          </a:solidFill>
          <a:latin typeface="+mn-lt"/>
        </a:defRPr>
      </a:lvl4pPr>
      <a:lvl5pPr marL="1601441" indent="-22855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5pPr>
      <a:lvl6pPr marL="2058542" indent="-22855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6pPr>
      <a:lvl7pPr marL="2515643" indent="-22855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7pPr>
      <a:lvl8pPr marL="2972744" indent="-22855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8pPr>
      <a:lvl9pPr marL="3429845" indent="-22855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9pPr>
    </p:bodyStyle>
    <p:otherStyle>
      <a:defPPr>
        <a:defRPr lang="en-US"/>
      </a:defPPr>
      <a:lvl1pPr marL="0" algn="l" defTabSz="914202" rtl="0" eaLnBrk="1" latinLnBrk="0" hangingPunct="1">
        <a:defRPr sz="1800" kern="1200">
          <a:solidFill>
            <a:schemeClr val="tx1"/>
          </a:solidFill>
          <a:latin typeface="+mn-lt"/>
          <a:ea typeface="+mn-ea"/>
          <a:cs typeface="+mn-cs"/>
        </a:defRPr>
      </a:lvl1pPr>
      <a:lvl2pPr marL="457101"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3" algn="l" defTabSz="914202" rtl="0" eaLnBrk="1" latinLnBrk="0" hangingPunct="1">
        <a:defRPr sz="1800" kern="1200">
          <a:solidFill>
            <a:schemeClr val="tx1"/>
          </a:solidFill>
          <a:latin typeface="+mn-lt"/>
          <a:ea typeface="+mn-ea"/>
          <a:cs typeface="+mn-cs"/>
        </a:defRPr>
      </a:lvl4pPr>
      <a:lvl5pPr marL="1828404" algn="l" defTabSz="914202" rtl="0" eaLnBrk="1" latinLnBrk="0" hangingPunct="1">
        <a:defRPr sz="1800" kern="1200">
          <a:solidFill>
            <a:schemeClr val="tx1"/>
          </a:solidFill>
          <a:latin typeface="+mn-lt"/>
          <a:ea typeface="+mn-ea"/>
          <a:cs typeface="+mn-cs"/>
        </a:defRPr>
      </a:lvl5pPr>
      <a:lvl6pPr marL="2285505" algn="l" defTabSz="914202" rtl="0" eaLnBrk="1" latinLnBrk="0" hangingPunct="1">
        <a:defRPr sz="1800" kern="1200">
          <a:solidFill>
            <a:schemeClr val="tx1"/>
          </a:solidFill>
          <a:latin typeface="+mn-lt"/>
          <a:ea typeface="+mn-ea"/>
          <a:cs typeface="+mn-cs"/>
        </a:defRPr>
      </a:lvl6pPr>
      <a:lvl7pPr marL="2742606" algn="l" defTabSz="914202" rtl="0" eaLnBrk="1" latinLnBrk="0" hangingPunct="1">
        <a:defRPr sz="1800" kern="1200">
          <a:solidFill>
            <a:schemeClr val="tx1"/>
          </a:solidFill>
          <a:latin typeface="+mn-lt"/>
          <a:ea typeface="+mn-ea"/>
          <a:cs typeface="+mn-cs"/>
        </a:defRPr>
      </a:lvl7pPr>
      <a:lvl8pPr marL="3199707" algn="l" defTabSz="914202" rtl="0" eaLnBrk="1" latinLnBrk="0" hangingPunct="1">
        <a:defRPr sz="1800" kern="1200">
          <a:solidFill>
            <a:schemeClr val="tx1"/>
          </a:solidFill>
          <a:latin typeface="+mn-lt"/>
          <a:ea typeface="+mn-ea"/>
          <a:cs typeface="+mn-cs"/>
        </a:defRPr>
      </a:lvl8pPr>
      <a:lvl9pPr marL="3656808" algn="l" defTabSz="9142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userDrawn="1"/>
        </p:nvPicPr>
        <p:blipFill>
          <a:blip r:embed="rId14" cstate="print"/>
          <a:srcRect/>
          <a:stretch>
            <a:fillRect/>
          </a:stretch>
        </p:blipFill>
        <p:spPr bwMode="auto">
          <a:xfrm>
            <a:off x="0" y="4629162"/>
            <a:ext cx="9144000" cy="169069"/>
          </a:xfrm>
          <a:prstGeom prst="rect">
            <a:avLst/>
          </a:prstGeom>
          <a:noFill/>
          <a:ln w="9525">
            <a:noFill/>
            <a:miter lim="800000"/>
            <a:headEnd/>
            <a:tailEnd/>
          </a:ln>
        </p:spPr>
      </p:pic>
      <p:pic>
        <p:nvPicPr>
          <p:cNvPr id="1027" name="Picture 24" descr="Small Red Square"/>
          <p:cNvPicPr>
            <a:picLocks noChangeAspect="1" noChangeArrowheads="1"/>
          </p:cNvPicPr>
          <p:nvPr userDrawn="1"/>
        </p:nvPicPr>
        <p:blipFill>
          <a:blip r:embed="rId15" cstate="print"/>
          <a:srcRect/>
          <a:stretch>
            <a:fillRect/>
          </a:stretch>
        </p:blipFill>
        <p:spPr bwMode="auto">
          <a:xfrm>
            <a:off x="8" y="0"/>
            <a:ext cx="688975" cy="51435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200150"/>
            <a:ext cx="7537450" cy="3257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291703"/>
            <a:ext cx="7581900" cy="6429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4629150"/>
            <a:ext cx="9144000" cy="228600"/>
          </a:xfrm>
          <a:prstGeom prst="rect">
            <a:avLst/>
          </a:prstGeom>
          <a:noFill/>
          <a:ln w="9525">
            <a:noFill/>
            <a:miter lim="800000"/>
            <a:headEnd type="none" w="sm" len="sm"/>
            <a:tailEnd type="none" w="sm" len="sm"/>
          </a:ln>
          <a:effectLst/>
        </p:spPr>
        <p:txBody>
          <a:bodyPr wrap="none" lIns="91420" tIns="45710" rIns="91420" bIns="45710" anchor="ctr"/>
          <a:lstStyle/>
          <a:p>
            <a:pPr algn="ctr">
              <a:lnSpc>
                <a:spcPct val="90000"/>
              </a:lnSpc>
              <a:spcBef>
                <a:spcPct val="50000"/>
              </a:spcBef>
              <a:buClr>
                <a:srgbClr val="667263"/>
              </a:buClr>
              <a:defRPr/>
            </a:pPr>
            <a:endParaRPr lang="en-US" sz="2000" b="1" dirty="0">
              <a:solidFill>
                <a:srgbClr val="000000"/>
              </a:solidFill>
              <a:latin typeface="Arial" charset="0"/>
            </a:endParaRPr>
          </a:p>
        </p:txBody>
      </p:sp>
      <p:pic>
        <p:nvPicPr>
          <p:cNvPr id="1031" name="Picture 20" descr="Oracle WHITE"/>
          <p:cNvPicPr>
            <a:picLocks noChangeAspect="1" noChangeArrowheads="1"/>
          </p:cNvPicPr>
          <p:nvPr userDrawn="1"/>
        </p:nvPicPr>
        <p:blipFill>
          <a:blip r:embed="rId16" cstate="print"/>
          <a:srcRect/>
          <a:stretch>
            <a:fillRect/>
          </a:stretch>
        </p:blipFill>
        <p:spPr bwMode="auto">
          <a:xfrm>
            <a:off x="7620000" y="4669644"/>
            <a:ext cx="947738" cy="89297"/>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38113" y="4919675"/>
            <a:ext cx="6546850" cy="14168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atin typeface="Arial" pitchFamily="34" charset="0"/>
              </a:defRPr>
            </a:lvl1pPr>
          </a:lstStyle>
          <a:p>
            <a:pPr>
              <a:defRPr/>
            </a:pPr>
            <a:r>
              <a:rPr lang="en-US" dirty="0">
                <a:solidFill>
                  <a:srgbClr val="000000"/>
                </a:solidFill>
              </a:rPr>
              <a:t>© 2010 Oracle Corporation</a:t>
            </a:r>
          </a:p>
        </p:txBody>
      </p:sp>
      <p:sp>
        <p:nvSpPr>
          <p:cNvPr id="9" name="fc"/>
          <p:cNvSpPr txBox="1"/>
          <p:nvPr userDrawn="1"/>
        </p:nvSpPr>
        <p:spPr>
          <a:xfrm>
            <a:off x="0" y="4973320"/>
            <a:ext cx="9144000" cy="200055"/>
          </a:xfrm>
          <a:prstGeom prst="rect">
            <a:avLst/>
          </a:prstGeom>
          <a:noFill/>
        </p:spPr>
        <p:txBody>
          <a:bodyPr vert="horz" rtlCol="0">
            <a:spAutoFit/>
          </a:bodyPr>
          <a:lstStyle/>
          <a:p>
            <a:pPr algn="ctr"/>
            <a:endParaRPr lang="de-DE"/>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ransition spd="slow"/>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101" algn="l" rtl="0" fontAlgn="base">
        <a:spcBef>
          <a:spcPct val="0"/>
        </a:spcBef>
        <a:spcAft>
          <a:spcPct val="0"/>
        </a:spcAft>
        <a:defRPr sz="2400" b="1">
          <a:solidFill>
            <a:schemeClr val="tx1"/>
          </a:solidFill>
          <a:latin typeface="Arial" charset="0"/>
        </a:defRPr>
      </a:lvl6pPr>
      <a:lvl7pPr marL="914202" algn="l" rtl="0" fontAlgn="base">
        <a:spcBef>
          <a:spcPct val="0"/>
        </a:spcBef>
        <a:spcAft>
          <a:spcPct val="0"/>
        </a:spcAft>
        <a:defRPr sz="2400" b="1">
          <a:solidFill>
            <a:schemeClr val="tx1"/>
          </a:solidFill>
          <a:latin typeface="Arial" charset="0"/>
        </a:defRPr>
      </a:lvl7pPr>
      <a:lvl8pPr marL="1371303" algn="l" rtl="0" fontAlgn="base">
        <a:spcBef>
          <a:spcPct val="0"/>
        </a:spcBef>
        <a:spcAft>
          <a:spcPct val="0"/>
        </a:spcAft>
        <a:defRPr sz="2400" b="1">
          <a:solidFill>
            <a:schemeClr val="tx1"/>
          </a:solidFill>
          <a:latin typeface="Arial" charset="0"/>
        </a:defRPr>
      </a:lvl8pPr>
      <a:lvl9pPr marL="1828404" algn="l" rtl="0" fontAlgn="base">
        <a:spcBef>
          <a:spcPct val="0"/>
        </a:spcBef>
        <a:spcAft>
          <a:spcPct val="0"/>
        </a:spcAft>
        <a:defRPr sz="2400" b="1">
          <a:solidFill>
            <a:schemeClr val="tx1"/>
          </a:solidFill>
          <a:latin typeface="Arial" charset="0"/>
        </a:defRPr>
      </a:lvl9pPr>
    </p:titleStyle>
    <p:bodyStyle>
      <a:lvl1pPr marL="226964" indent="-226964" algn="l" rtl="0" eaLnBrk="0" fontAlgn="base" hangingPunct="0">
        <a:spcBef>
          <a:spcPct val="20000"/>
        </a:spcBef>
        <a:spcAft>
          <a:spcPct val="0"/>
        </a:spcAft>
        <a:buClr>
          <a:schemeClr val="tx2"/>
        </a:buClr>
        <a:buFont typeface="Times"/>
        <a:buChar char="•"/>
        <a:defRPr sz="2400">
          <a:solidFill>
            <a:schemeClr val="tx1"/>
          </a:solidFill>
          <a:latin typeface="+mn-lt"/>
          <a:ea typeface="+mn-ea"/>
          <a:cs typeface="+mn-cs"/>
        </a:defRPr>
      </a:lvl1pPr>
      <a:lvl2pPr marL="569790" indent="-228550" algn="l" rtl="0" eaLnBrk="0" fontAlgn="base" hangingPunct="0">
        <a:spcBef>
          <a:spcPct val="20000"/>
        </a:spcBef>
        <a:spcAft>
          <a:spcPct val="0"/>
        </a:spcAft>
        <a:buClr>
          <a:schemeClr val="bg2"/>
        </a:buClr>
        <a:buFont typeface="Times"/>
        <a:buChar char="–"/>
        <a:defRPr sz="2000">
          <a:solidFill>
            <a:schemeClr val="tx1"/>
          </a:solidFill>
          <a:latin typeface="+mn-lt"/>
        </a:defRPr>
      </a:lvl2pPr>
      <a:lvl3pPr marL="914202" indent="-230138" algn="l" rtl="0" eaLnBrk="0" fontAlgn="base" hangingPunct="0">
        <a:spcBef>
          <a:spcPct val="20000"/>
        </a:spcBef>
        <a:spcAft>
          <a:spcPct val="0"/>
        </a:spcAft>
        <a:buClr>
          <a:schemeClr val="tx2"/>
        </a:buClr>
        <a:buFont typeface="Times"/>
        <a:buChar char="•"/>
        <a:defRPr sz="2000">
          <a:solidFill>
            <a:schemeClr val="tx1"/>
          </a:solidFill>
          <a:latin typeface="+mn-lt"/>
        </a:defRPr>
      </a:lvl3pPr>
      <a:lvl4pPr marL="1258615" indent="-230138" algn="l" rtl="0" eaLnBrk="0" fontAlgn="base" hangingPunct="0">
        <a:spcBef>
          <a:spcPct val="20000"/>
        </a:spcBef>
        <a:spcAft>
          <a:spcPct val="0"/>
        </a:spcAft>
        <a:buClr>
          <a:schemeClr val="bg2"/>
        </a:buClr>
        <a:buFont typeface="Times"/>
        <a:buChar char="–"/>
        <a:defRPr sz="2000">
          <a:solidFill>
            <a:schemeClr val="tx1"/>
          </a:solidFill>
          <a:latin typeface="+mn-lt"/>
        </a:defRPr>
      </a:lvl4pPr>
      <a:lvl5pPr marL="1601441" indent="-228550" algn="l" rtl="0" eaLnBrk="0" fontAlgn="base" hangingPunct="0">
        <a:spcBef>
          <a:spcPct val="20000"/>
        </a:spcBef>
        <a:spcAft>
          <a:spcPct val="0"/>
        </a:spcAft>
        <a:buClr>
          <a:schemeClr val="tx2"/>
        </a:buClr>
        <a:buFont typeface="Times"/>
        <a:buChar char="•"/>
        <a:defRPr sz="2000">
          <a:solidFill>
            <a:schemeClr val="tx1"/>
          </a:solidFill>
          <a:latin typeface="+mn-lt"/>
        </a:defRPr>
      </a:lvl5pPr>
      <a:lvl6pPr marL="2058542" indent="-228550" algn="l" rtl="0" fontAlgn="base">
        <a:spcBef>
          <a:spcPct val="20000"/>
        </a:spcBef>
        <a:spcAft>
          <a:spcPct val="0"/>
        </a:spcAft>
        <a:buClr>
          <a:schemeClr val="tx2"/>
        </a:buClr>
        <a:buFont typeface="Times" charset="0"/>
        <a:buChar char="•"/>
        <a:defRPr sz="2000">
          <a:solidFill>
            <a:schemeClr val="tx1"/>
          </a:solidFill>
          <a:latin typeface="+mn-lt"/>
        </a:defRPr>
      </a:lvl6pPr>
      <a:lvl7pPr marL="2515643" indent="-228550" algn="l" rtl="0" fontAlgn="base">
        <a:spcBef>
          <a:spcPct val="20000"/>
        </a:spcBef>
        <a:spcAft>
          <a:spcPct val="0"/>
        </a:spcAft>
        <a:buClr>
          <a:schemeClr val="tx2"/>
        </a:buClr>
        <a:buFont typeface="Times" charset="0"/>
        <a:buChar char="•"/>
        <a:defRPr sz="2000">
          <a:solidFill>
            <a:schemeClr val="tx1"/>
          </a:solidFill>
          <a:latin typeface="+mn-lt"/>
        </a:defRPr>
      </a:lvl7pPr>
      <a:lvl8pPr marL="2972744" indent="-228550" algn="l" rtl="0" fontAlgn="base">
        <a:spcBef>
          <a:spcPct val="20000"/>
        </a:spcBef>
        <a:spcAft>
          <a:spcPct val="0"/>
        </a:spcAft>
        <a:buClr>
          <a:schemeClr val="tx2"/>
        </a:buClr>
        <a:buFont typeface="Times" charset="0"/>
        <a:buChar char="•"/>
        <a:defRPr sz="2000">
          <a:solidFill>
            <a:schemeClr val="tx1"/>
          </a:solidFill>
          <a:latin typeface="+mn-lt"/>
        </a:defRPr>
      </a:lvl8pPr>
      <a:lvl9pPr marL="3429845" indent="-228550" algn="l" rtl="0" fontAlgn="base">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202" rtl="0" eaLnBrk="1" latinLnBrk="0" hangingPunct="1">
        <a:defRPr sz="1800" kern="1200">
          <a:solidFill>
            <a:schemeClr val="tx1"/>
          </a:solidFill>
          <a:latin typeface="+mn-lt"/>
          <a:ea typeface="+mn-ea"/>
          <a:cs typeface="+mn-cs"/>
        </a:defRPr>
      </a:lvl1pPr>
      <a:lvl2pPr marL="457101" algn="l" defTabSz="914202" rtl="0" eaLnBrk="1" latinLnBrk="0" hangingPunct="1">
        <a:defRPr sz="1800" kern="1200">
          <a:solidFill>
            <a:schemeClr val="tx1"/>
          </a:solidFill>
          <a:latin typeface="+mn-lt"/>
          <a:ea typeface="+mn-ea"/>
          <a:cs typeface="+mn-cs"/>
        </a:defRPr>
      </a:lvl2pPr>
      <a:lvl3pPr marL="914202" algn="l" defTabSz="914202" rtl="0" eaLnBrk="1" latinLnBrk="0" hangingPunct="1">
        <a:defRPr sz="1800" kern="1200">
          <a:solidFill>
            <a:schemeClr val="tx1"/>
          </a:solidFill>
          <a:latin typeface="+mn-lt"/>
          <a:ea typeface="+mn-ea"/>
          <a:cs typeface="+mn-cs"/>
        </a:defRPr>
      </a:lvl3pPr>
      <a:lvl4pPr marL="1371303" algn="l" defTabSz="914202" rtl="0" eaLnBrk="1" latinLnBrk="0" hangingPunct="1">
        <a:defRPr sz="1800" kern="1200">
          <a:solidFill>
            <a:schemeClr val="tx1"/>
          </a:solidFill>
          <a:latin typeface="+mn-lt"/>
          <a:ea typeface="+mn-ea"/>
          <a:cs typeface="+mn-cs"/>
        </a:defRPr>
      </a:lvl4pPr>
      <a:lvl5pPr marL="1828404" algn="l" defTabSz="914202" rtl="0" eaLnBrk="1" latinLnBrk="0" hangingPunct="1">
        <a:defRPr sz="1800" kern="1200">
          <a:solidFill>
            <a:schemeClr val="tx1"/>
          </a:solidFill>
          <a:latin typeface="+mn-lt"/>
          <a:ea typeface="+mn-ea"/>
          <a:cs typeface="+mn-cs"/>
        </a:defRPr>
      </a:lvl5pPr>
      <a:lvl6pPr marL="2285505" algn="l" defTabSz="914202" rtl="0" eaLnBrk="1" latinLnBrk="0" hangingPunct="1">
        <a:defRPr sz="1800" kern="1200">
          <a:solidFill>
            <a:schemeClr val="tx1"/>
          </a:solidFill>
          <a:latin typeface="+mn-lt"/>
          <a:ea typeface="+mn-ea"/>
          <a:cs typeface="+mn-cs"/>
        </a:defRPr>
      </a:lvl6pPr>
      <a:lvl7pPr marL="2742606" algn="l" defTabSz="914202" rtl="0" eaLnBrk="1" latinLnBrk="0" hangingPunct="1">
        <a:defRPr sz="1800" kern="1200">
          <a:solidFill>
            <a:schemeClr val="tx1"/>
          </a:solidFill>
          <a:latin typeface="+mn-lt"/>
          <a:ea typeface="+mn-ea"/>
          <a:cs typeface="+mn-cs"/>
        </a:defRPr>
      </a:lvl7pPr>
      <a:lvl8pPr marL="3199707" algn="l" defTabSz="914202" rtl="0" eaLnBrk="1" latinLnBrk="0" hangingPunct="1">
        <a:defRPr sz="1800" kern="1200">
          <a:solidFill>
            <a:schemeClr val="tx1"/>
          </a:solidFill>
          <a:latin typeface="+mn-lt"/>
          <a:ea typeface="+mn-ea"/>
          <a:cs typeface="+mn-cs"/>
        </a:defRPr>
      </a:lvl8pPr>
      <a:lvl9pPr marL="3656808" algn="l" defTabSz="9142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3.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21.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workday.com/" TargetMode="External"/><Relationship Id="rId5" Type="http://schemas.openxmlformats.org/officeDocument/2006/relationships/image" Target="../media/image65.jpe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jpeg"/><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31.xml"/><Relationship Id="rId16"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hyperlink" Target="http://www.atlassian.com/software/jira/overview" TargetMode="External"/><Relationship Id="rId11" Type="http://schemas.openxmlformats.org/officeDocument/2006/relationships/image" Target="../media/image78.png"/><Relationship Id="rId5" Type="http://schemas.openxmlformats.org/officeDocument/2006/relationships/image" Target="../media/image73.png"/><Relationship Id="rId15" Type="http://schemas.openxmlformats.org/officeDocument/2006/relationships/image" Target="../media/image82.jpeg"/><Relationship Id="rId10" Type="http://schemas.openxmlformats.org/officeDocument/2006/relationships/image" Target="../media/image77.jpeg"/><Relationship Id="rId4" Type="http://schemas.openxmlformats.org/officeDocument/2006/relationships/hyperlink" Target="http://git-scm.com/" TargetMode="External"/><Relationship Id="rId9" Type="http://schemas.openxmlformats.org/officeDocument/2006/relationships/image" Target="../media/image76.png"/><Relationship Id="rId14" Type="http://schemas.openxmlformats.org/officeDocument/2006/relationships/image" Target="../media/image81.png"/></Relationships>
</file>

<file path=ppt/slides/_rels/slide4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jpe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jpeg"/><Relationship Id="rId5" Type="http://schemas.openxmlformats.org/officeDocument/2006/relationships/image" Target="../media/image87.jpe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15.png"/><Relationship Id="rId5" Type="http://schemas.openxmlformats.org/officeDocument/2006/relationships/image" Target="../media/image114.jpeg"/><Relationship Id="rId4" Type="http://schemas.openxmlformats.org/officeDocument/2006/relationships/image" Target="../media/image113.jpeg"/></Relationships>
</file>

<file path=ppt/slides/_rels/slide4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17.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csrc.nist.gov/groups/SNS/cloud-computing/cloud-def-v15.doc"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 Harbor</a:t>
            </a:r>
            <a:endParaRPr lang="en-US" dirty="0"/>
          </a:p>
        </p:txBody>
      </p:sp>
      <p:sp>
        <p:nvSpPr>
          <p:cNvPr id="5" name="Content Placeholder 2"/>
          <p:cNvSpPr txBox="1">
            <a:spLocks/>
          </p:cNvSpPr>
          <p:nvPr/>
        </p:nvSpPr>
        <p:spPr bwMode="gray">
          <a:xfrm>
            <a:off x="734442" y="1003473"/>
            <a:ext cx="7365950" cy="2792413"/>
          </a:xfrm>
          <a:prstGeom prst="rect">
            <a:avLst/>
          </a:prstGeom>
        </p:spPr>
        <p:txBody>
          <a:bodyPr/>
          <a:lstStyle/>
          <a:p>
            <a:pPr marL="0" marR="0" lvl="0" indent="0" algn="l" defTabSz="914400" rtl="0" eaLnBrk="0" fontAlgn="base" latinLnBrk="0" hangingPunct="0">
              <a:lnSpc>
                <a:spcPct val="100000"/>
              </a:lnSpc>
              <a:spcBef>
                <a:spcPts val="500"/>
              </a:spcBef>
              <a:spcAft>
                <a:spcPts val="200"/>
              </a:spcAft>
              <a:buClr>
                <a:schemeClr val="tx2"/>
              </a:buClr>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ヒラギノ角ゴ Pro W3"/>
                <a:cs typeface="Arial"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a:t>
            </a:r>
            <a:r>
              <a:rPr kumimoji="0" lang="ja-JP" altLang="en-US" sz="2200" b="0" i="0" u="none" strike="noStrike" kern="1200" cap="none" spc="0" normalizeH="0" baseline="0" noProof="0" smtClean="0">
                <a:ln>
                  <a:noFill/>
                </a:ln>
                <a:solidFill>
                  <a:schemeClr val="tx1"/>
                </a:solidFill>
                <a:effectLst/>
                <a:uLnTx/>
                <a:uFillTx/>
                <a:latin typeface="Arial" pitchFamily="34" charset="0"/>
                <a:ea typeface="ヒラギノ角ゴ Pro W3"/>
                <a:cs typeface="Arial" pitchFamily="34" charset="0"/>
              </a:rPr>
              <a:t>’</a:t>
            </a:r>
            <a:r>
              <a:rPr kumimoji="0" lang="en-US" altLang="ja-JP" sz="2200" b="0" i="0" u="none" strike="noStrike" kern="1200" cap="none" spc="0" normalizeH="0" baseline="0" noProof="0" dirty="0" smtClean="0">
                <a:ln>
                  <a:noFill/>
                </a:ln>
                <a:solidFill>
                  <a:schemeClr val="tx1"/>
                </a:solidFill>
                <a:effectLst/>
                <a:uLnTx/>
                <a:uFillTx/>
                <a:latin typeface="Arial" pitchFamily="34" charset="0"/>
                <a:ea typeface="ヒラギノ角ゴ Pro W3"/>
                <a:cs typeface="Arial" pitchFamily="34" charset="0"/>
              </a:rPr>
              <a:t>s products remains at the sole discretion of Oracle.</a:t>
            </a:r>
            <a:endParaRPr kumimoji="0" lang="en-US" sz="2200" b="0" i="0" u="none" strike="noStrike" kern="1200" cap="none" spc="0" normalizeH="0" baseline="0" noProof="0" dirty="0" smtClean="0">
              <a:ln>
                <a:noFill/>
              </a:ln>
              <a:solidFill>
                <a:schemeClr val="tx1"/>
              </a:solidFill>
              <a:effectLst/>
              <a:uLnTx/>
              <a:uFillTx/>
              <a:latin typeface="Arial" pitchFamily="34" charset="0"/>
              <a:ea typeface="ヒラギノ角ゴ Pro W3"/>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5143500"/>
            <a:chOff x="0" y="0"/>
            <a:chExt cx="9144000" cy="514350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pic>
          <p:nvPicPr>
            <p:cNvPr id="5" name="Picture 4"/>
            <p:cNvPicPr>
              <a:picLocks noChangeAspect="1"/>
            </p:cNvPicPr>
            <p:nvPr/>
          </p:nvPicPr>
          <p:blipFill>
            <a:blip r:embed="rId3"/>
            <a:srcRect l="30004" r="40005" b="60452"/>
            <a:stretch>
              <a:fillRect/>
            </a:stretch>
          </p:blipFill>
          <p:spPr>
            <a:xfrm>
              <a:off x="0" y="0"/>
              <a:ext cx="2742384" cy="2034145"/>
            </a:xfrm>
            <a:prstGeom prst="rect">
              <a:avLst/>
            </a:prstGeom>
          </p:spPr>
        </p:pic>
      </p:grpSp>
      <p:sp>
        <p:nvSpPr>
          <p:cNvPr id="2" name="Rectangle 1"/>
          <p:cNvSpPr/>
          <p:nvPr/>
        </p:nvSpPr>
        <p:spPr>
          <a:xfrm>
            <a:off x="0" y="1971040"/>
            <a:ext cx="9144000" cy="3172460"/>
          </a:xfrm>
          <a:prstGeom prst="rect">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smtClean="0">
              <a:solidFill>
                <a:schemeClr val="tx1"/>
              </a:solidFill>
              <a:latin typeface="Arial" pitchFamily="34" charset="0"/>
              <a:cs typeface="Arial" pitchFamily="34" charset="0"/>
            </a:endParaRPr>
          </a:p>
        </p:txBody>
      </p:sp>
      <p:sp>
        <p:nvSpPr>
          <p:cNvPr id="10" name="Title 1"/>
          <p:cNvSpPr txBox="1">
            <a:spLocks/>
          </p:cNvSpPr>
          <p:nvPr/>
        </p:nvSpPr>
        <p:spPr bwMode="auto">
          <a:xfrm>
            <a:off x="796" y="1967159"/>
            <a:ext cx="9142413" cy="31763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39" algn="l" rtl="0" eaLnBrk="1" fontAlgn="base" hangingPunct="1">
              <a:spcBef>
                <a:spcPct val="0"/>
              </a:spcBef>
              <a:spcAft>
                <a:spcPct val="0"/>
              </a:spcAft>
              <a:defRPr sz="2200" b="1">
                <a:solidFill>
                  <a:schemeClr val="tx1"/>
                </a:solidFill>
                <a:latin typeface="Arial" charset="0"/>
                <a:cs typeface="Arial" charset="0"/>
              </a:defRPr>
            </a:lvl6pPr>
            <a:lvl7pPr marL="571077" algn="l" rtl="0" eaLnBrk="1" fontAlgn="base" hangingPunct="1">
              <a:spcBef>
                <a:spcPct val="0"/>
              </a:spcBef>
              <a:spcAft>
                <a:spcPct val="0"/>
              </a:spcAft>
              <a:defRPr sz="2200" b="1">
                <a:solidFill>
                  <a:schemeClr val="tx1"/>
                </a:solidFill>
                <a:latin typeface="Arial" charset="0"/>
                <a:cs typeface="Arial" charset="0"/>
              </a:defRPr>
            </a:lvl7pPr>
            <a:lvl8pPr marL="856616" algn="l" rtl="0" eaLnBrk="1" fontAlgn="base" hangingPunct="1">
              <a:spcBef>
                <a:spcPct val="0"/>
              </a:spcBef>
              <a:spcAft>
                <a:spcPct val="0"/>
              </a:spcAft>
              <a:defRPr sz="2200" b="1">
                <a:solidFill>
                  <a:schemeClr val="tx1"/>
                </a:solidFill>
                <a:latin typeface="Arial" charset="0"/>
                <a:cs typeface="Arial" charset="0"/>
              </a:defRPr>
            </a:lvl8pPr>
            <a:lvl9pPr marL="1142155" algn="l" rtl="0" eaLnBrk="1" fontAlgn="base" hangingPunct="1">
              <a:spcBef>
                <a:spcPct val="0"/>
              </a:spcBef>
              <a:spcAft>
                <a:spcPct val="0"/>
              </a:spcAft>
              <a:defRPr sz="2200" b="1">
                <a:solidFill>
                  <a:schemeClr val="tx1"/>
                </a:solidFill>
                <a:latin typeface="Arial" charset="0"/>
                <a:cs typeface="Arial" charset="0"/>
              </a:defRPr>
            </a:lvl9pPr>
          </a:lstStyle>
          <a:p>
            <a:pPr algn="ctr"/>
            <a:r>
              <a:rPr lang="en-US" sz="4000" b="0" dirty="0" smtClean="0">
                <a:ln w="0">
                  <a:noFill/>
                </a:ln>
                <a:gradFill flip="none" rotWithShape="1">
                  <a:gsLst>
                    <a:gs pos="48000">
                      <a:schemeClr val="tx2">
                        <a:lumMod val="75000"/>
                      </a:schemeClr>
                    </a:gs>
                    <a:gs pos="100000">
                      <a:srgbClr val="420000"/>
                    </a:gs>
                  </a:gsLst>
                  <a:lin ang="5400000" scaled="0"/>
                  <a:tileRect/>
                </a:gradFill>
                <a:effectLst>
                  <a:outerShdw blurRad="50800" dir="2700000" algn="tl" rotWithShape="0">
                    <a:schemeClr val="bg1">
                      <a:alpha val="60000"/>
                    </a:schemeClr>
                  </a:outerShdw>
                </a:effectLst>
              </a:rPr>
              <a:t>What Are Customers Doing?</a:t>
            </a:r>
            <a:endParaRPr lang="en-US" sz="4000" b="0" dirty="0">
              <a:ln w="0">
                <a:noFill/>
              </a:ln>
              <a:gradFill flip="none" rotWithShape="1">
                <a:gsLst>
                  <a:gs pos="48000">
                    <a:schemeClr val="tx2">
                      <a:lumMod val="75000"/>
                    </a:schemeClr>
                  </a:gs>
                  <a:gs pos="100000">
                    <a:srgbClr val="420000"/>
                  </a:gs>
                </a:gsLst>
                <a:lin ang="5400000" scaled="0"/>
                <a:tileRect/>
              </a:gradFill>
              <a:effectLst>
                <a:outerShdw blurRad="50800" dir="2700000" algn="tl" rotWithShape="0">
                  <a:schemeClr val="bg1">
                    <a:alpha val="60000"/>
                  </a:schemeClr>
                </a:outerShdw>
              </a:effectLst>
            </a:endParaRPr>
          </a:p>
        </p:txBody>
      </p:sp>
      <p:pic>
        <p:nvPicPr>
          <p:cNvPr id="8" name="Picture 6" descr="O Cloud summit_16x9_title"/>
          <p:cNvPicPr>
            <a:picLocks noChangeAspect="1" noChangeArrowheads="1"/>
          </p:cNvPicPr>
          <p:nvPr/>
        </p:nvPicPr>
        <p:blipFill>
          <a:blip r:embed="rId4"/>
          <a:srcRect/>
          <a:stretch>
            <a:fillRect/>
          </a:stretch>
        </p:blipFill>
        <p:spPr bwMode="auto">
          <a:xfrm>
            <a:off x="0" y="-20538"/>
            <a:ext cx="9144000" cy="2116793"/>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293086966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title"/>
          </p:nvPr>
        </p:nvSpPr>
        <p:spPr/>
        <p:txBody>
          <a:bodyPr/>
          <a:lstStyle/>
          <a:p>
            <a:r>
              <a:rPr lang="en-US" sz="2800" dirty="0" smtClean="0"/>
              <a:t>Publi</a:t>
            </a:r>
            <a:r>
              <a:rPr lang="en-US" dirty="0" smtClean="0"/>
              <a:t>c </a:t>
            </a:r>
            <a:r>
              <a:rPr lang="en-US" sz="2800" dirty="0" smtClean="0"/>
              <a:t>Cloud Adoption Is Increasing</a:t>
            </a:r>
          </a:p>
        </p:txBody>
      </p:sp>
      <p:pic>
        <p:nvPicPr>
          <p:cNvPr id="7" name="Picture 2" descr="http://www.ioug.org/Portals/0/images/publications/researchlogo.gif"/>
          <p:cNvPicPr>
            <a:picLocks noChangeAspect="1" noChangeArrowheads="1"/>
          </p:cNvPicPr>
          <p:nvPr/>
        </p:nvPicPr>
        <p:blipFill>
          <a:blip r:embed="rId3"/>
          <a:srcRect/>
          <a:stretch>
            <a:fillRect/>
          </a:stretch>
        </p:blipFill>
        <p:spPr bwMode="auto">
          <a:xfrm>
            <a:off x="6444208" y="4299942"/>
            <a:ext cx="2590800" cy="276225"/>
          </a:xfrm>
          <a:prstGeom prst="rect">
            <a:avLst/>
          </a:prstGeom>
          <a:noFill/>
          <a:ln w="9525">
            <a:noFill/>
            <a:miter lim="800000"/>
            <a:headEnd/>
            <a:tailEnd/>
          </a:ln>
        </p:spPr>
      </p:pic>
      <p:sp>
        <p:nvSpPr>
          <p:cNvPr id="9" name="Rectangle 3"/>
          <p:cNvSpPr>
            <a:spLocks noChangeArrowheads="1"/>
          </p:cNvSpPr>
          <p:nvPr/>
        </p:nvSpPr>
        <p:spPr bwMode="auto">
          <a:xfrm>
            <a:off x="0" y="4443958"/>
            <a:ext cx="7467600" cy="184666"/>
          </a:xfrm>
          <a:prstGeom prst="rect">
            <a:avLst/>
          </a:prstGeom>
          <a:noFill/>
          <a:ln w="9525">
            <a:noFill/>
            <a:miter lim="800000"/>
            <a:headEnd/>
            <a:tailEnd/>
          </a:ln>
        </p:spPr>
        <p:txBody>
          <a:bodyPr wrap="square">
            <a:spAutoFit/>
          </a:bodyPr>
          <a:lstStyle/>
          <a:p>
            <a:r>
              <a:rPr lang="en-US" sz="600" b="0" dirty="0"/>
              <a:t>Source: IOUG ResearchWire member </a:t>
            </a:r>
            <a:r>
              <a:rPr lang="en-US" sz="600" b="0" dirty="0" smtClean="0"/>
              <a:t>studies </a:t>
            </a:r>
            <a:r>
              <a:rPr lang="en-US" sz="600" b="0" dirty="0"/>
              <a:t>on Cloud Computing, conducted in </a:t>
            </a:r>
            <a:r>
              <a:rPr lang="en-US" sz="600" b="0" dirty="0" smtClean="0"/>
              <a:t>Aug-Sept 2010 and Aug-Sept 2011</a:t>
            </a:r>
            <a:endParaRPr lang="en-US" sz="600" b="0" dirty="0"/>
          </a:p>
        </p:txBody>
      </p:sp>
      <p:sp>
        <p:nvSpPr>
          <p:cNvPr id="18" name="Rectangle 17"/>
          <p:cNvSpPr/>
          <p:nvPr/>
        </p:nvSpPr>
        <p:spPr>
          <a:xfrm>
            <a:off x="6211174" y="699542"/>
            <a:ext cx="628570" cy="338554"/>
          </a:xfrm>
          <a:prstGeom prst="rect">
            <a:avLst/>
          </a:prstGeom>
        </p:spPr>
        <p:txBody>
          <a:bodyPr wrap="none">
            <a:spAutoFit/>
          </a:bodyPr>
          <a:lstStyle/>
          <a:p>
            <a:pPr algn="ctr"/>
            <a:r>
              <a:rPr lang="en-US" sz="1600" b="1" dirty="0" smtClean="0"/>
              <a:t>2011</a:t>
            </a:r>
            <a:endParaRPr lang="en-US" sz="1400" b="1" dirty="0"/>
          </a:p>
        </p:txBody>
      </p:sp>
      <p:sp>
        <p:nvSpPr>
          <p:cNvPr id="19" name="Rectangle 18"/>
          <p:cNvSpPr/>
          <p:nvPr/>
        </p:nvSpPr>
        <p:spPr>
          <a:xfrm>
            <a:off x="1758013" y="699542"/>
            <a:ext cx="639919" cy="338554"/>
          </a:xfrm>
          <a:prstGeom prst="rect">
            <a:avLst/>
          </a:prstGeom>
        </p:spPr>
        <p:txBody>
          <a:bodyPr wrap="none">
            <a:spAutoFit/>
          </a:bodyPr>
          <a:lstStyle/>
          <a:p>
            <a:pPr algn="ctr"/>
            <a:r>
              <a:rPr lang="en-US" sz="1600" b="1" dirty="0" smtClean="0"/>
              <a:t>2010</a:t>
            </a:r>
            <a:endParaRPr lang="en-US" sz="1400" b="1" dirty="0"/>
          </a:p>
        </p:txBody>
      </p:sp>
      <p:graphicFrame>
        <p:nvGraphicFramePr>
          <p:cNvPr id="10" name="Chart 9"/>
          <p:cNvGraphicFramePr/>
          <p:nvPr/>
        </p:nvGraphicFramePr>
        <p:xfrm>
          <a:off x="4427984" y="915566"/>
          <a:ext cx="4104456" cy="2462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35496" y="915566"/>
          <a:ext cx="4080453" cy="2448272"/>
        </p:xfrm>
        <a:graphic>
          <a:graphicData uri="http://schemas.openxmlformats.org/drawingml/2006/chart">
            <c:chart xmlns:c="http://schemas.openxmlformats.org/drawingml/2006/chart" xmlns:r="http://schemas.openxmlformats.org/officeDocument/2006/relationships" r:id="rId5"/>
          </a:graphicData>
        </a:graphic>
      </p:graphicFrame>
      <p:sp>
        <p:nvSpPr>
          <p:cNvPr id="12" name="Oval 13"/>
          <p:cNvSpPr>
            <a:spLocks noChangeArrowheads="1"/>
          </p:cNvSpPr>
          <p:nvPr/>
        </p:nvSpPr>
        <p:spPr bwMode="invGray">
          <a:xfrm>
            <a:off x="1008436" y="3147814"/>
            <a:ext cx="2123404" cy="360040"/>
          </a:xfrm>
          <a:prstGeom prst="ellipse">
            <a:avLst/>
          </a:prstGeom>
          <a:gradFill rotWithShape="1">
            <a:gsLst>
              <a:gs pos="0">
                <a:srgbClr val="323232">
                  <a:alpha val="75998"/>
                </a:srgbClr>
              </a:gs>
              <a:gs pos="100000">
                <a:srgbClr val="323232">
                  <a:alpha val="0"/>
                </a:srgbClr>
              </a:gs>
            </a:gsLst>
            <a:path path="shape">
              <a:fillToRect l="50000" t="50000" r="50000" b="50000"/>
            </a:path>
          </a:gradFill>
          <a:ln w="9525">
            <a:noFill/>
            <a:round/>
            <a:headEnd/>
            <a:tailEnd/>
          </a:ln>
        </p:spPr>
        <p:txBody>
          <a:bodyPr lIns="0" tIns="0" rIns="0" bIns="0"/>
          <a:lstStyle/>
          <a:p>
            <a:endParaRPr lang="en-US" sz="1800" dirty="0"/>
          </a:p>
        </p:txBody>
      </p:sp>
      <p:sp>
        <p:nvSpPr>
          <p:cNvPr id="13" name="Oval 13"/>
          <p:cNvSpPr>
            <a:spLocks noChangeArrowheads="1"/>
          </p:cNvSpPr>
          <p:nvPr/>
        </p:nvSpPr>
        <p:spPr bwMode="invGray">
          <a:xfrm>
            <a:off x="5472932" y="3147814"/>
            <a:ext cx="2123404" cy="360040"/>
          </a:xfrm>
          <a:prstGeom prst="ellipse">
            <a:avLst/>
          </a:prstGeom>
          <a:gradFill rotWithShape="1">
            <a:gsLst>
              <a:gs pos="0">
                <a:srgbClr val="323232">
                  <a:alpha val="75998"/>
                </a:srgbClr>
              </a:gs>
              <a:gs pos="100000">
                <a:srgbClr val="323232">
                  <a:alpha val="0"/>
                </a:srgbClr>
              </a:gs>
            </a:gsLst>
            <a:path path="shape">
              <a:fillToRect l="50000" t="50000" r="50000" b="50000"/>
            </a:path>
          </a:gradFill>
          <a:ln w="9525">
            <a:noFill/>
            <a:round/>
            <a:headEnd/>
            <a:tailEnd/>
          </a:ln>
        </p:spPr>
        <p:txBody>
          <a:bodyPr lIns="0" tIns="0" rIns="0" bIns="0"/>
          <a:lstStyle/>
          <a:p>
            <a:endParaRPr lang="en-US" sz="1800" dirty="0"/>
          </a:p>
        </p:txBody>
      </p:sp>
      <p:sp>
        <p:nvSpPr>
          <p:cNvPr id="14" name="Pie 13"/>
          <p:cNvSpPr/>
          <p:nvPr/>
        </p:nvSpPr>
        <p:spPr>
          <a:xfrm>
            <a:off x="1115616" y="1203598"/>
            <a:ext cx="1872208" cy="1872208"/>
          </a:xfrm>
          <a:prstGeom prst="pie">
            <a:avLst>
              <a:gd name="adj1" fmla="val 16239990"/>
              <a:gd name="adj2" fmla="val 19234688"/>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5" name="Pie 14"/>
          <p:cNvSpPr/>
          <p:nvPr/>
        </p:nvSpPr>
        <p:spPr>
          <a:xfrm>
            <a:off x="5508104" y="1203598"/>
            <a:ext cx="1872208" cy="1872208"/>
          </a:xfrm>
          <a:prstGeom prst="pie">
            <a:avLst>
              <a:gd name="adj1" fmla="val 16239990"/>
              <a:gd name="adj2" fmla="val 20719161"/>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6" name="Rectangle 15"/>
          <p:cNvSpPr/>
          <p:nvPr/>
        </p:nvSpPr>
        <p:spPr>
          <a:xfrm>
            <a:off x="0" y="3723878"/>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kern="0" dirty="0" smtClean="0">
                <a:solidFill>
                  <a:schemeClr val="bg1"/>
                </a:solidFill>
                <a:latin typeface="Arial"/>
                <a:ea typeface="ＭＳ Ｐゴシック" pitchFamily="1" charset="-128"/>
              </a:rPr>
              <a:t>21% use public clouds in 2011   (+50% from 2010)</a:t>
            </a:r>
            <a:endParaRPr lang="en-US" sz="18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title"/>
          </p:nvPr>
        </p:nvSpPr>
        <p:spPr/>
        <p:txBody>
          <a:bodyPr/>
          <a:lstStyle/>
          <a:p>
            <a:r>
              <a:rPr lang="en-US" sz="2800" dirty="0" smtClean="0"/>
              <a:t>Private Cloud Adoption Is Increasing</a:t>
            </a:r>
          </a:p>
        </p:txBody>
      </p:sp>
      <p:pic>
        <p:nvPicPr>
          <p:cNvPr id="7" name="Picture 2" descr="http://www.ioug.org/Portals/0/images/publications/researchlogo.gif"/>
          <p:cNvPicPr>
            <a:picLocks noChangeAspect="1" noChangeArrowheads="1"/>
          </p:cNvPicPr>
          <p:nvPr/>
        </p:nvPicPr>
        <p:blipFill>
          <a:blip r:embed="rId3"/>
          <a:srcRect/>
          <a:stretch>
            <a:fillRect/>
          </a:stretch>
        </p:blipFill>
        <p:spPr bwMode="auto">
          <a:xfrm>
            <a:off x="6444208" y="4299942"/>
            <a:ext cx="2590800" cy="276225"/>
          </a:xfrm>
          <a:prstGeom prst="rect">
            <a:avLst/>
          </a:prstGeom>
          <a:noFill/>
          <a:ln w="9525">
            <a:noFill/>
            <a:miter lim="800000"/>
            <a:headEnd/>
            <a:tailEnd/>
          </a:ln>
        </p:spPr>
      </p:pic>
      <p:sp>
        <p:nvSpPr>
          <p:cNvPr id="9" name="Rectangle 3"/>
          <p:cNvSpPr>
            <a:spLocks noChangeArrowheads="1"/>
          </p:cNvSpPr>
          <p:nvPr/>
        </p:nvSpPr>
        <p:spPr bwMode="auto">
          <a:xfrm>
            <a:off x="0" y="4443958"/>
            <a:ext cx="7467600" cy="184666"/>
          </a:xfrm>
          <a:prstGeom prst="rect">
            <a:avLst/>
          </a:prstGeom>
          <a:noFill/>
          <a:ln w="9525">
            <a:noFill/>
            <a:miter lim="800000"/>
            <a:headEnd/>
            <a:tailEnd/>
          </a:ln>
        </p:spPr>
        <p:txBody>
          <a:bodyPr wrap="square">
            <a:spAutoFit/>
          </a:bodyPr>
          <a:lstStyle/>
          <a:p>
            <a:r>
              <a:rPr lang="en-US" sz="600" b="0" dirty="0"/>
              <a:t>Source: IOUG ResearchWire member </a:t>
            </a:r>
            <a:r>
              <a:rPr lang="en-US" sz="600" b="0" dirty="0" smtClean="0"/>
              <a:t>studies </a:t>
            </a:r>
            <a:r>
              <a:rPr lang="en-US" sz="600" b="0" dirty="0"/>
              <a:t>on Cloud Computing, conducted in </a:t>
            </a:r>
            <a:r>
              <a:rPr lang="en-US" sz="600" b="0" dirty="0" smtClean="0"/>
              <a:t>Aug-Sept 2010 and Aug-Sept 2011</a:t>
            </a:r>
            <a:endParaRPr lang="en-US" sz="600" b="0" dirty="0"/>
          </a:p>
        </p:txBody>
      </p:sp>
      <p:graphicFrame>
        <p:nvGraphicFramePr>
          <p:cNvPr id="16" name="Chart 15"/>
          <p:cNvGraphicFramePr/>
          <p:nvPr/>
        </p:nvGraphicFramePr>
        <p:xfrm>
          <a:off x="4427984" y="915566"/>
          <a:ext cx="4086200" cy="2451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35496" y="916025"/>
          <a:ext cx="4079688" cy="2447813"/>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6198914" y="699542"/>
            <a:ext cx="628570" cy="338554"/>
          </a:xfrm>
          <a:prstGeom prst="rect">
            <a:avLst/>
          </a:prstGeom>
        </p:spPr>
        <p:txBody>
          <a:bodyPr wrap="none">
            <a:spAutoFit/>
          </a:bodyPr>
          <a:lstStyle/>
          <a:p>
            <a:pPr algn="ctr"/>
            <a:r>
              <a:rPr lang="en-US" sz="1600" b="1" dirty="0" smtClean="0"/>
              <a:t>2011</a:t>
            </a:r>
            <a:endParaRPr lang="en-US" sz="1400" b="1" dirty="0"/>
          </a:p>
        </p:txBody>
      </p:sp>
      <p:sp>
        <p:nvSpPr>
          <p:cNvPr id="19" name="Rectangle 18"/>
          <p:cNvSpPr/>
          <p:nvPr/>
        </p:nvSpPr>
        <p:spPr>
          <a:xfrm>
            <a:off x="1733245" y="699542"/>
            <a:ext cx="639919" cy="338554"/>
          </a:xfrm>
          <a:prstGeom prst="rect">
            <a:avLst/>
          </a:prstGeom>
        </p:spPr>
        <p:txBody>
          <a:bodyPr wrap="none">
            <a:spAutoFit/>
          </a:bodyPr>
          <a:lstStyle/>
          <a:p>
            <a:pPr algn="ctr"/>
            <a:r>
              <a:rPr lang="en-US" sz="1600" b="1" dirty="0" smtClean="0"/>
              <a:t>2010</a:t>
            </a:r>
            <a:endParaRPr lang="en-US" sz="1400" b="1" dirty="0"/>
          </a:p>
        </p:txBody>
      </p:sp>
      <p:sp>
        <p:nvSpPr>
          <p:cNvPr id="22" name="Oval 13"/>
          <p:cNvSpPr>
            <a:spLocks noChangeArrowheads="1"/>
          </p:cNvSpPr>
          <p:nvPr/>
        </p:nvSpPr>
        <p:spPr bwMode="invGray">
          <a:xfrm>
            <a:off x="1008436" y="3147814"/>
            <a:ext cx="2123404" cy="360040"/>
          </a:xfrm>
          <a:prstGeom prst="ellipse">
            <a:avLst/>
          </a:prstGeom>
          <a:gradFill rotWithShape="1">
            <a:gsLst>
              <a:gs pos="0">
                <a:srgbClr val="323232">
                  <a:alpha val="75998"/>
                </a:srgbClr>
              </a:gs>
              <a:gs pos="100000">
                <a:srgbClr val="323232">
                  <a:alpha val="0"/>
                </a:srgbClr>
              </a:gs>
            </a:gsLst>
            <a:path path="shape">
              <a:fillToRect l="50000" t="50000" r="50000" b="50000"/>
            </a:path>
          </a:gradFill>
          <a:ln w="9525">
            <a:noFill/>
            <a:round/>
            <a:headEnd/>
            <a:tailEnd/>
          </a:ln>
        </p:spPr>
        <p:txBody>
          <a:bodyPr lIns="0" tIns="0" rIns="0" bIns="0"/>
          <a:lstStyle/>
          <a:p>
            <a:endParaRPr lang="en-US" sz="1800" dirty="0"/>
          </a:p>
        </p:txBody>
      </p:sp>
      <p:sp>
        <p:nvSpPr>
          <p:cNvPr id="23" name="Oval 13"/>
          <p:cNvSpPr>
            <a:spLocks noChangeArrowheads="1"/>
          </p:cNvSpPr>
          <p:nvPr/>
        </p:nvSpPr>
        <p:spPr bwMode="invGray">
          <a:xfrm>
            <a:off x="5472932" y="3147814"/>
            <a:ext cx="2123404" cy="360040"/>
          </a:xfrm>
          <a:prstGeom prst="ellipse">
            <a:avLst/>
          </a:prstGeom>
          <a:gradFill rotWithShape="1">
            <a:gsLst>
              <a:gs pos="0">
                <a:srgbClr val="323232">
                  <a:alpha val="75998"/>
                </a:srgbClr>
              </a:gs>
              <a:gs pos="100000">
                <a:srgbClr val="323232">
                  <a:alpha val="0"/>
                </a:srgbClr>
              </a:gs>
            </a:gsLst>
            <a:path path="shape">
              <a:fillToRect l="50000" t="50000" r="50000" b="50000"/>
            </a:path>
          </a:gradFill>
          <a:ln w="9525">
            <a:noFill/>
            <a:round/>
            <a:headEnd/>
            <a:tailEnd/>
          </a:ln>
        </p:spPr>
        <p:txBody>
          <a:bodyPr lIns="0" tIns="0" rIns="0" bIns="0"/>
          <a:lstStyle/>
          <a:p>
            <a:endParaRPr lang="en-US" sz="1800" dirty="0"/>
          </a:p>
        </p:txBody>
      </p:sp>
      <p:sp>
        <p:nvSpPr>
          <p:cNvPr id="12" name="Pie 11"/>
          <p:cNvSpPr/>
          <p:nvPr/>
        </p:nvSpPr>
        <p:spPr>
          <a:xfrm>
            <a:off x="1115616" y="1203598"/>
            <a:ext cx="1872208" cy="1872208"/>
          </a:xfrm>
          <a:prstGeom prst="pie">
            <a:avLst>
              <a:gd name="adj1" fmla="val 16239990"/>
              <a:gd name="adj2" fmla="val 787266"/>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3" name="Pie 12"/>
          <p:cNvSpPr/>
          <p:nvPr/>
        </p:nvSpPr>
        <p:spPr>
          <a:xfrm>
            <a:off x="5508104" y="1203598"/>
            <a:ext cx="1872208" cy="1872208"/>
          </a:xfrm>
          <a:prstGeom prst="pie">
            <a:avLst>
              <a:gd name="adj1" fmla="val 16239990"/>
              <a:gd name="adj2" fmla="val 2595663"/>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4" name="Rectangle 13"/>
          <p:cNvSpPr/>
          <p:nvPr/>
        </p:nvSpPr>
        <p:spPr>
          <a:xfrm>
            <a:off x="0" y="3723878"/>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kern="0" dirty="0" smtClean="0">
                <a:solidFill>
                  <a:schemeClr val="bg1"/>
                </a:solidFill>
                <a:latin typeface="Arial"/>
                <a:ea typeface="ＭＳ Ｐゴシック" pitchFamily="1" charset="-128"/>
              </a:rPr>
              <a:t>37% have private clouds in 2011   (+28% from 2010)</a:t>
            </a:r>
            <a:endParaRPr lang="en-US" sz="180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76006"/>
            <a:ext cx="9144000" cy="26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827584" y="-528254"/>
            <a:ext cx="7344816" cy="6735248"/>
          </a:xfrm>
          <a:prstGeom prst="rect">
            <a:avLst/>
          </a:prstGeom>
          <a:noFill/>
          <a:ln w="9525">
            <a:noFill/>
            <a:miter lim="800000"/>
            <a:headEnd/>
            <a:tailEnd/>
          </a:ln>
        </p:spPr>
      </p:pic>
      <p:sp>
        <p:nvSpPr>
          <p:cNvPr id="3" name="Title 2"/>
          <p:cNvSpPr>
            <a:spLocks noGrp="1"/>
          </p:cNvSpPr>
          <p:nvPr>
            <p:ph type="title"/>
          </p:nvPr>
        </p:nvSpPr>
        <p:spPr/>
        <p:txBody>
          <a:bodyPr/>
          <a:lstStyle/>
          <a:p>
            <a:r>
              <a:rPr lang="de-DE" dirty="0" smtClean="0"/>
              <a:t> </a:t>
            </a:r>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Grp="1" noChangeArrowheads="1"/>
          </p:cNvSpPr>
          <p:nvPr>
            <p:ph type="title"/>
          </p:nvPr>
        </p:nvSpPr>
        <p:spPr/>
        <p:txBody>
          <a:bodyPr/>
          <a:lstStyle/>
          <a:p>
            <a:r>
              <a:rPr lang="en-US" sz="2800" dirty="0" smtClean="0"/>
              <a:t>PaaS Outpacing IaaS </a:t>
            </a:r>
          </a:p>
        </p:txBody>
      </p:sp>
      <p:pic>
        <p:nvPicPr>
          <p:cNvPr id="7" name="Picture 2" descr="http://www.ioug.org/Portals/0/images/publications/researchlogo.gif"/>
          <p:cNvPicPr>
            <a:picLocks noChangeAspect="1" noChangeArrowheads="1"/>
          </p:cNvPicPr>
          <p:nvPr/>
        </p:nvPicPr>
        <p:blipFill>
          <a:blip r:embed="rId3"/>
          <a:srcRect/>
          <a:stretch>
            <a:fillRect/>
          </a:stretch>
        </p:blipFill>
        <p:spPr bwMode="auto">
          <a:xfrm>
            <a:off x="6444208" y="4299942"/>
            <a:ext cx="2590800" cy="276225"/>
          </a:xfrm>
          <a:prstGeom prst="rect">
            <a:avLst/>
          </a:prstGeom>
          <a:noFill/>
          <a:ln w="9525">
            <a:noFill/>
            <a:miter lim="800000"/>
            <a:headEnd/>
            <a:tailEnd/>
          </a:ln>
        </p:spPr>
      </p:pic>
      <p:sp>
        <p:nvSpPr>
          <p:cNvPr id="9" name="Rectangle 3"/>
          <p:cNvSpPr>
            <a:spLocks noChangeArrowheads="1"/>
          </p:cNvSpPr>
          <p:nvPr/>
        </p:nvSpPr>
        <p:spPr bwMode="auto">
          <a:xfrm>
            <a:off x="0" y="4443958"/>
            <a:ext cx="7467600" cy="184666"/>
          </a:xfrm>
          <a:prstGeom prst="rect">
            <a:avLst/>
          </a:prstGeom>
          <a:noFill/>
          <a:ln w="9525">
            <a:noFill/>
            <a:miter lim="800000"/>
            <a:headEnd/>
            <a:tailEnd/>
          </a:ln>
        </p:spPr>
        <p:txBody>
          <a:bodyPr wrap="square">
            <a:spAutoFit/>
          </a:bodyPr>
          <a:lstStyle/>
          <a:p>
            <a:r>
              <a:rPr lang="en-US" sz="600" b="0" dirty="0"/>
              <a:t>Source: IOUG ResearchWire member </a:t>
            </a:r>
            <a:r>
              <a:rPr lang="en-US" sz="600" b="0" dirty="0" smtClean="0"/>
              <a:t>study </a:t>
            </a:r>
            <a:r>
              <a:rPr lang="en-US" sz="600" b="0" dirty="0"/>
              <a:t>on Cloud Computing, conducted in </a:t>
            </a:r>
            <a:r>
              <a:rPr lang="en-US" sz="600" b="0" dirty="0" smtClean="0"/>
              <a:t>Aug-Sept 2011</a:t>
            </a:r>
            <a:endParaRPr lang="en-US" sz="600" b="0" dirty="0"/>
          </a:p>
        </p:txBody>
      </p:sp>
      <p:graphicFrame>
        <p:nvGraphicFramePr>
          <p:cNvPr id="28" name="Chart 27"/>
          <p:cNvGraphicFramePr/>
          <p:nvPr/>
        </p:nvGraphicFramePr>
        <p:xfrm>
          <a:off x="3048216" y="750538"/>
          <a:ext cx="5052176" cy="3549404"/>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1152051" y="1615215"/>
            <a:ext cx="1608133" cy="430887"/>
          </a:xfrm>
          <a:prstGeom prst="rect">
            <a:avLst/>
          </a:prstGeom>
        </p:spPr>
        <p:txBody>
          <a:bodyPr wrap="none">
            <a:spAutoFit/>
          </a:bodyPr>
          <a:lstStyle/>
          <a:p>
            <a:pPr algn="r"/>
            <a:r>
              <a:rPr lang="en-US" sz="1100" b="1" dirty="0" smtClean="0"/>
              <a:t>Platform as a Service</a:t>
            </a:r>
            <a:br>
              <a:rPr lang="en-US" sz="1100" b="1" dirty="0" smtClean="0"/>
            </a:br>
            <a:r>
              <a:rPr lang="en-US" sz="1100" b="1" dirty="0" smtClean="0"/>
              <a:t>(PaaS)</a:t>
            </a:r>
            <a:endParaRPr lang="en-US" sz="1050" b="1" dirty="0"/>
          </a:p>
        </p:txBody>
      </p:sp>
      <p:sp>
        <p:nvSpPr>
          <p:cNvPr id="30" name="Rectangle 29"/>
          <p:cNvSpPr/>
          <p:nvPr/>
        </p:nvSpPr>
        <p:spPr>
          <a:xfrm>
            <a:off x="801249" y="3199391"/>
            <a:ext cx="1952778" cy="430887"/>
          </a:xfrm>
          <a:prstGeom prst="rect">
            <a:avLst/>
          </a:prstGeom>
        </p:spPr>
        <p:txBody>
          <a:bodyPr wrap="none">
            <a:spAutoFit/>
          </a:bodyPr>
          <a:lstStyle/>
          <a:p>
            <a:pPr algn="r"/>
            <a:r>
              <a:rPr lang="en-US" sz="1100" b="1" dirty="0" smtClean="0"/>
              <a:t>Infrastructure as a Service</a:t>
            </a:r>
            <a:br>
              <a:rPr lang="en-US" sz="1100" b="1" dirty="0" smtClean="0"/>
            </a:br>
            <a:r>
              <a:rPr lang="en-US" sz="1100" b="1" dirty="0" smtClean="0"/>
              <a:t>(IaaS)</a:t>
            </a:r>
            <a:endParaRPr lang="en-US" sz="1050" b="1" dirty="0"/>
          </a:p>
        </p:txBody>
      </p:sp>
      <p:sp>
        <p:nvSpPr>
          <p:cNvPr id="37" name="Left Brace 36"/>
          <p:cNvSpPr/>
          <p:nvPr/>
        </p:nvSpPr>
        <p:spPr>
          <a:xfrm>
            <a:off x="2786473" y="1110578"/>
            <a:ext cx="189735" cy="1440160"/>
          </a:xfrm>
          <a:prstGeom prst="leftBrace">
            <a:avLst>
              <a:gd name="adj1" fmla="val 6674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e 37"/>
          <p:cNvSpPr/>
          <p:nvPr/>
        </p:nvSpPr>
        <p:spPr>
          <a:xfrm>
            <a:off x="2786473" y="2694754"/>
            <a:ext cx="189735" cy="1440160"/>
          </a:xfrm>
          <a:prstGeom prst="leftBrace">
            <a:avLst>
              <a:gd name="adj1" fmla="val 6674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 </a:t>
            </a:r>
            <a:r>
              <a:rPr lang="en-US" dirty="0" smtClean="0"/>
              <a:t>as a First Step to Private Cloud</a:t>
            </a:r>
            <a:endParaRPr lang="en-US" dirty="0"/>
          </a:p>
        </p:txBody>
      </p:sp>
      <p:sp>
        <p:nvSpPr>
          <p:cNvPr id="92" name="AutoShape 96"/>
          <p:cNvSpPr>
            <a:spLocks noChangeArrowheads="1"/>
          </p:cNvSpPr>
          <p:nvPr/>
        </p:nvSpPr>
        <p:spPr bwMode="auto">
          <a:xfrm>
            <a:off x="971600" y="2499742"/>
            <a:ext cx="288032" cy="720080"/>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noFill/>
            <a:round/>
            <a:headEnd/>
            <a:tailEnd/>
          </a:ln>
          <a:effectLst/>
        </p:spPr>
        <p:txBody>
          <a:bodyPr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cs typeface="Arial" charset="0"/>
            </a:endParaRPr>
          </a:p>
        </p:txBody>
      </p:sp>
      <p:sp>
        <p:nvSpPr>
          <p:cNvPr id="93" name="AutoShape 96"/>
          <p:cNvSpPr>
            <a:spLocks noChangeArrowheads="1"/>
          </p:cNvSpPr>
          <p:nvPr/>
        </p:nvSpPr>
        <p:spPr bwMode="auto">
          <a:xfrm>
            <a:off x="1331640" y="2499742"/>
            <a:ext cx="288032" cy="720080"/>
          </a:xfrm>
          <a:prstGeom prst="roundRect">
            <a:avLst>
              <a:gd name="adj" fmla="val 29167"/>
            </a:avLst>
          </a:prstGeom>
          <a:gradFill rotWithShape="1">
            <a:gsLst>
              <a:gs pos="0">
                <a:srgbClr val="99CCFF"/>
              </a:gs>
              <a:gs pos="100000">
                <a:srgbClr val="3399FF"/>
              </a:gs>
            </a:gsLst>
            <a:lin ang="2700000" scaled="1"/>
          </a:gradFill>
          <a:ln w="12700">
            <a:noFill/>
            <a:round/>
            <a:headEnd/>
            <a:tailEnd/>
          </a:ln>
          <a:effectLst/>
        </p:spPr>
        <p:txBody>
          <a:bodyPr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cs typeface="Arial" charset="0"/>
            </a:endParaRPr>
          </a:p>
        </p:txBody>
      </p:sp>
      <p:sp>
        <p:nvSpPr>
          <p:cNvPr id="94" name="AutoShape 96"/>
          <p:cNvSpPr>
            <a:spLocks noChangeArrowheads="1"/>
          </p:cNvSpPr>
          <p:nvPr/>
        </p:nvSpPr>
        <p:spPr bwMode="auto">
          <a:xfrm>
            <a:off x="1691680" y="2499742"/>
            <a:ext cx="288032" cy="720080"/>
          </a:xfrm>
          <a:prstGeom prst="roundRect">
            <a:avLst>
              <a:gd name="adj" fmla="val 29167"/>
            </a:avLst>
          </a:prstGeom>
          <a:gradFill rotWithShape="1">
            <a:gsLst>
              <a:gs pos="0">
                <a:schemeClr val="bg1">
                  <a:lumMod val="85000"/>
                </a:schemeClr>
              </a:gs>
              <a:gs pos="100000">
                <a:schemeClr val="bg1">
                  <a:lumMod val="75000"/>
                </a:schemeClr>
              </a:gs>
            </a:gsLst>
            <a:lin ang="2700000" scaled="1"/>
          </a:gradFill>
          <a:ln w="12700">
            <a:noFill/>
            <a:round/>
            <a:headEnd/>
            <a:tailEnd/>
          </a:ln>
          <a:effectLst/>
        </p:spPr>
        <p:txBody>
          <a:bodyPr anchor="ctr">
            <a:noAutofit/>
          </a:bodyPr>
          <a:lstStyle/>
          <a:p>
            <a:pPr algn="ctr" eaLnBrk="0" fontAlgn="auto" hangingPunct="0">
              <a:lnSpc>
                <a:spcPct val="90000"/>
              </a:lnSpc>
              <a:spcBef>
                <a:spcPct val="50000"/>
              </a:spcBef>
              <a:spcAft>
                <a:spcPts val="0"/>
              </a:spcAft>
              <a:buClr>
                <a:srgbClr val="FD0000"/>
              </a:buClr>
              <a:defRPr/>
            </a:pPr>
            <a:endParaRPr lang="en-US" sz="1200" kern="0" dirty="0">
              <a:solidFill>
                <a:srgbClr val="000000"/>
              </a:solidFill>
              <a:latin typeface="Arial" charset="0"/>
              <a:cs typeface="Arial" charset="0"/>
            </a:endParaRPr>
          </a:p>
        </p:txBody>
      </p:sp>
      <p:sp>
        <p:nvSpPr>
          <p:cNvPr id="95" name="AutoShape 96"/>
          <p:cNvSpPr>
            <a:spLocks noChangeArrowheads="1"/>
          </p:cNvSpPr>
          <p:nvPr/>
        </p:nvSpPr>
        <p:spPr bwMode="auto">
          <a:xfrm>
            <a:off x="971600" y="2139702"/>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01" name="AutoShape 96"/>
          <p:cNvSpPr>
            <a:spLocks noChangeArrowheads="1"/>
          </p:cNvSpPr>
          <p:nvPr/>
        </p:nvSpPr>
        <p:spPr bwMode="auto">
          <a:xfrm>
            <a:off x="3851920" y="3291830"/>
            <a:ext cx="288032" cy="360040"/>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noFill/>
            <a:round/>
            <a:headEnd/>
            <a:tailEnd/>
          </a:ln>
          <a:effectLst/>
        </p:spPr>
        <p:txBody>
          <a:bodyPr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endParaRPr kumimoji="0" lang="en-US" sz="1200" b="0" i="0" u="none" strike="noStrike" kern="0" cap="none" spc="0" normalizeH="0" baseline="0" noProof="0" dirty="0">
              <a:ln>
                <a:noFill/>
              </a:ln>
              <a:solidFill>
                <a:srgbClr val="000000"/>
              </a:solidFill>
              <a:effectLst/>
              <a:uLnTx/>
              <a:uFillTx/>
              <a:latin typeface="Arial" charset="0"/>
              <a:cs typeface="Arial" charset="0"/>
            </a:endParaRPr>
          </a:p>
        </p:txBody>
      </p:sp>
      <p:sp>
        <p:nvSpPr>
          <p:cNvPr id="102" name="AutoShape 96"/>
          <p:cNvSpPr>
            <a:spLocks noChangeArrowheads="1"/>
          </p:cNvSpPr>
          <p:nvPr/>
        </p:nvSpPr>
        <p:spPr bwMode="auto">
          <a:xfrm>
            <a:off x="4211960" y="3291830"/>
            <a:ext cx="288032" cy="360040"/>
          </a:xfrm>
          <a:prstGeom prst="roundRect">
            <a:avLst>
              <a:gd name="adj" fmla="val 29167"/>
            </a:avLst>
          </a:prstGeom>
          <a:gradFill rotWithShape="1">
            <a:gsLst>
              <a:gs pos="0">
                <a:srgbClr val="99CCFF"/>
              </a:gs>
              <a:gs pos="100000">
                <a:srgbClr val="3399FF"/>
              </a:gs>
            </a:gsLst>
            <a:lin ang="2700000" scaled="1"/>
          </a:gradFill>
          <a:ln w="12700">
            <a:noFill/>
            <a:round/>
            <a:headEnd/>
            <a:tailEnd/>
          </a:ln>
          <a:effectLst/>
        </p:spPr>
        <p:txBody>
          <a:bodyPr anchor="ctr">
            <a:noAutofit/>
          </a:bodyPr>
          <a:lstStyle/>
          <a:p>
            <a:pPr algn="ctr" eaLnBrk="0" fontAlgn="auto" hangingPunct="0">
              <a:lnSpc>
                <a:spcPct val="90000"/>
              </a:lnSpc>
              <a:spcBef>
                <a:spcPct val="50000"/>
              </a:spcBef>
              <a:spcAft>
                <a:spcPts val="0"/>
              </a:spcAft>
              <a:buClr>
                <a:srgbClr val="FD0000"/>
              </a:buClr>
              <a:defRPr/>
            </a:pPr>
            <a:endParaRPr lang="en-US" sz="1200" kern="0" dirty="0">
              <a:solidFill>
                <a:srgbClr val="000000"/>
              </a:solidFill>
              <a:latin typeface="Arial" charset="0"/>
              <a:cs typeface="Arial" charset="0"/>
            </a:endParaRPr>
          </a:p>
        </p:txBody>
      </p:sp>
      <p:sp>
        <p:nvSpPr>
          <p:cNvPr id="103" name="AutoShape 96"/>
          <p:cNvSpPr>
            <a:spLocks noChangeArrowheads="1"/>
          </p:cNvSpPr>
          <p:nvPr/>
        </p:nvSpPr>
        <p:spPr bwMode="auto">
          <a:xfrm>
            <a:off x="4572000" y="3291830"/>
            <a:ext cx="288032" cy="360040"/>
          </a:xfrm>
          <a:prstGeom prst="roundRect">
            <a:avLst>
              <a:gd name="adj" fmla="val 29167"/>
            </a:avLst>
          </a:prstGeom>
          <a:gradFill rotWithShape="1">
            <a:gsLst>
              <a:gs pos="0">
                <a:schemeClr val="bg1">
                  <a:lumMod val="85000"/>
                </a:schemeClr>
              </a:gs>
              <a:gs pos="100000">
                <a:schemeClr val="bg1">
                  <a:lumMod val="75000"/>
                </a:schemeClr>
              </a:gs>
            </a:gsLst>
            <a:lin ang="2700000" scaled="1"/>
          </a:gradFill>
          <a:ln w="12700">
            <a:noFill/>
            <a:round/>
            <a:headEnd/>
            <a:tailEnd/>
          </a:ln>
          <a:effectLst/>
        </p:spPr>
        <p:txBody>
          <a:bodyPr anchor="ctr">
            <a:noAutofit/>
          </a:bodyPr>
          <a:lstStyle/>
          <a:p>
            <a:pPr algn="ctr" eaLnBrk="0" fontAlgn="auto" hangingPunct="0">
              <a:lnSpc>
                <a:spcPct val="90000"/>
              </a:lnSpc>
              <a:spcBef>
                <a:spcPct val="50000"/>
              </a:spcBef>
              <a:spcAft>
                <a:spcPts val="0"/>
              </a:spcAft>
              <a:buClr>
                <a:srgbClr val="FD0000"/>
              </a:buClr>
              <a:defRPr/>
            </a:pPr>
            <a:endParaRPr lang="en-US" sz="1200" kern="0" dirty="0">
              <a:solidFill>
                <a:srgbClr val="000000"/>
              </a:solidFill>
              <a:latin typeface="Arial" charset="0"/>
              <a:cs typeface="Arial" charset="0"/>
            </a:endParaRPr>
          </a:p>
        </p:txBody>
      </p:sp>
      <p:sp>
        <p:nvSpPr>
          <p:cNvPr id="104" name="AutoShape 96"/>
          <p:cNvSpPr>
            <a:spLocks noChangeArrowheads="1"/>
          </p:cNvSpPr>
          <p:nvPr/>
        </p:nvSpPr>
        <p:spPr bwMode="auto">
          <a:xfrm>
            <a:off x="3851920" y="3723878"/>
            <a:ext cx="1008112" cy="288032"/>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noFill/>
            <a:round/>
            <a:headEnd/>
            <a:tailEnd/>
          </a:ln>
          <a:effectLst/>
        </p:spPr>
        <p:txBody>
          <a:bodyPr anchor="ctr">
            <a:noAutofit/>
          </a:bodyPr>
          <a:lstStyle/>
          <a:p>
            <a:pPr algn="ctr" eaLnBrk="0" fontAlgn="auto" hangingPunct="0">
              <a:lnSpc>
                <a:spcPct val="90000"/>
              </a:lnSpc>
              <a:spcBef>
                <a:spcPct val="50000"/>
              </a:spcBef>
              <a:spcAft>
                <a:spcPts val="0"/>
              </a:spcAft>
              <a:buClr>
                <a:srgbClr val="FD0000"/>
              </a:buClr>
              <a:defRPr/>
            </a:pPr>
            <a:r>
              <a:rPr lang="en-US" sz="1600" b="1" kern="0" dirty="0" smtClean="0">
                <a:solidFill>
                  <a:schemeClr val="bg1"/>
                </a:solidFill>
                <a:latin typeface="Arial" charset="0"/>
                <a:cs typeface="Arial" charset="0"/>
              </a:rPr>
              <a:t>IaaS</a:t>
            </a:r>
            <a:endParaRPr lang="en-US" sz="1600" b="1" kern="0" dirty="0">
              <a:solidFill>
                <a:schemeClr val="bg1"/>
              </a:solidFill>
              <a:latin typeface="Arial" charset="0"/>
              <a:cs typeface="Arial" charset="0"/>
            </a:endParaRPr>
          </a:p>
        </p:txBody>
      </p:sp>
      <p:sp>
        <p:nvSpPr>
          <p:cNvPr id="111" name="AutoShape 96"/>
          <p:cNvSpPr>
            <a:spLocks noChangeArrowheads="1"/>
          </p:cNvSpPr>
          <p:nvPr/>
        </p:nvSpPr>
        <p:spPr bwMode="auto">
          <a:xfrm>
            <a:off x="3851920" y="1779662"/>
            <a:ext cx="1008112" cy="720080"/>
          </a:xfrm>
          <a:prstGeom prst="roundRect">
            <a:avLst>
              <a:gd name="adj" fmla="val 13489"/>
            </a:avLst>
          </a:prstGeom>
          <a:gradFill rotWithShape="1">
            <a:gsLst>
              <a:gs pos="0">
                <a:srgbClr val="FD0000">
                  <a:gamma/>
                  <a:tint val="33725"/>
                  <a:invGamma/>
                  <a:alpha val="60001"/>
                </a:srgbClr>
              </a:gs>
              <a:gs pos="100000">
                <a:srgbClr val="FD0000"/>
              </a:gs>
            </a:gsLst>
            <a:lin ang="2700000" scaled="1"/>
          </a:gradFill>
          <a:ln w="12700">
            <a:noFill/>
            <a:round/>
            <a:headEnd/>
            <a:tailEnd/>
          </a:ln>
          <a:effectLst/>
        </p:spPr>
        <p:txBody>
          <a:bodyPr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600" b="1" i="0" u="none" strike="noStrike" kern="0" cap="none" spc="0" normalizeH="0" baseline="0" noProof="0" dirty="0" smtClean="0">
                <a:ln>
                  <a:noFill/>
                </a:ln>
                <a:solidFill>
                  <a:schemeClr val="bg1"/>
                </a:solidFill>
                <a:effectLst/>
                <a:uLnTx/>
                <a:uFillTx/>
                <a:latin typeface="Arial" charset="0"/>
                <a:cs typeface="Arial" charset="0"/>
              </a:rPr>
              <a:t>PaaS</a:t>
            </a:r>
            <a:endParaRPr kumimoji="0" lang="en-US" sz="1600" b="1" i="0" u="none" strike="noStrike" kern="0" cap="none" spc="0" normalizeH="0" baseline="0" noProof="0" dirty="0">
              <a:ln>
                <a:noFill/>
              </a:ln>
              <a:solidFill>
                <a:schemeClr val="bg1"/>
              </a:solidFill>
              <a:effectLst/>
              <a:uLnTx/>
              <a:uFillTx/>
              <a:latin typeface="Arial" charset="0"/>
              <a:cs typeface="Arial" charset="0"/>
            </a:endParaRPr>
          </a:p>
        </p:txBody>
      </p:sp>
      <p:sp>
        <p:nvSpPr>
          <p:cNvPr id="117" name="Rectangle 116"/>
          <p:cNvSpPr/>
          <p:nvPr/>
        </p:nvSpPr>
        <p:spPr>
          <a:xfrm>
            <a:off x="323528" y="3509595"/>
            <a:ext cx="3384376" cy="584775"/>
          </a:xfrm>
          <a:prstGeom prst="rect">
            <a:avLst/>
          </a:prstGeom>
        </p:spPr>
        <p:txBody>
          <a:bodyPr wrap="square">
            <a:spAutoFit/>
          </a:bodyPr>
          <a:lstStyle/>
          <a:p>
            <a:pPr lvl="0" algn="r">
              <a:spcBef>
                <a:spcPts val="0"/>
              </a:spcBef>
              <a:defRPr/>
            </a:pPr>
            <a:r>
              <a:rPr lang="en-US" sz="1600" dirty="0" smtClean="0">
                <a:solidFill>
                  <a:srgbClr val="000000"/>
                </a:solidFill>
              </a:rPr>
              <a:t>Consolidate onto shared IaaS </a:t>
            </a:r>
            <a:r>
              <a:rPr lang="en-US" sz="1600" dirty="0" smtClean="0">
                <a:solidFill>
                  <a:schemeClr val="tx2"/>
                </a:solidFill>
              </a:rPr>
              <a:t>without standardization</a:t>
            </a:r>
            <a:endParaRPr lang="en-US" sz="1600" dirty="0">
              <a:solidFill>
                <a:schemeClr val="tx2"/>
              </a:solidFill>
            </a:endParaRPr>
          </a:p>
        </p:txBody>
      </p:sp>
      <p:sp>
        <p:nvSpPr>
          <p:cNvPr id="118" name="Right Arrow 117"/>
          <p:cNvSpPr/>
          <p:nvPr/>
        </p:nvSpPr>
        <p:spPr>
          <a:xfrm rot="1002110">
            <a:off x="2358358" y="2864899"/>
            <a:ext cx="1080120" cy="288032"/>
          </a:xfrm>
          <a:prstGeom prst="rightArrow">
            <a:avLst>
              <a:gd name="adj1" fmla="val 50000"/>
              <a:gd name="adj2" fmla="val 88291"/>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5400000" scaled="1"/>
            <a:tileRect/>
          </a:gradFill>
          <a:ln w="9525">
            <a:noFill/>
            <a:miter lim="800000"/>
            <a:headEnd/>
            <a:tailEnd/>
          </a:ln>
        </p:spPr>
        <p:txBody>
          <a:bodyPr lIns="76839" tIns="38419" rIns="76839" bIns="38419" anchor="ctr"/>
          <a:lstStyle/>
          <a:p>
            <a:pPr defTabSz="768711">
              <a:defRPr/>
            </a:pPr>
            <a:endParaRPr lang="en-US" sz="1700" dirty="0" smtClean="0">
              <a:solidFill>
                <a:srgbClr val="000000"/>
              </a:solidFill>
              <a:latin typeface="Arial" pitchFamily="34" charset="0"/>
              <a:cs typeface="Arial" pitchFamily="34" charset="0"/>
            </a:endParaRPr>
          </a:p>
        </p:txBody>
      </p:sp>
      <p:sp>
        <p:nvSpPr>
          <p:cNvPr id="119" name="Right Arrow 118"/>
          <p:cNvSpPr/>
          <p:nvPr/>
        </p:nvSpPr>
        <p:spPr>
          <a:xfrm rot="20597890" flipV="1">
            <a:off x="2358358" y="2216827"/>
            <a:ext cx="1080120" cy="288032"/>
          </a:xfrm>
          <a:prstGeom prst="rightArrow">
            <a:avLst>
              <a:gd name="adj1" fmla="val 50000"/>
              <a:gd name="adj2" fmla="val 88291"/>
            </a:avLst>
          </a:prstGeo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lin ang="5400000" scaled="1"/>
            <a:tileRect/>
          </a:gradFill>
          <a:ln w="9525">
            <a:noFill/>
            <a:miter lim="800000"/>
            <a:headEnd/>
            <a:tailEnd/>
          </a:ln>
        </p:spPr>
        <p:txBody>
          <a:bodyPr lIns="76839" tIns="38419" rIns="76839" bIns="38419" anchor="ctr"/>
          <a:lstStyle/>
          <a:p>
            <a:pPr defTabSz="768711">
              <a:defRPr/>
            </a:pPr>
            <a:endParaRPr lang="en-US" sz="1700" dirty="0" smtClean="0">
              <a:solidFill>
                <a:srgbClr val="000000"/>
              </a:solidFill>
              <a:latin typeface="Arial" pitchFamily="34" charset="0"/>
              <a:cs typeface="Arial" pitchFamily="34" charset="0"/>
            </a:endParaRPr>
          </a:p>
        </p:txBody>
      </p:sp>
      <p:sp>
        <p:nvSpPr>
          <p:cNvPr id="120" name="Rectangle 119"/>
          <p:cNvSpPr/>
          <p:nvPr/>
        </p:nvSpPr>
        <p:spPr>
          <a:xfrm>
            <a:off x="323528" y="1050871"/>
            <a:ext cx="3384376" cy="584775"/>
          </a:xfrm>
          <a:prstGeom prst="rect">
            <a:avLst/>
          </a:prstGeom>
        </p:spPr>
        <p:txBody>
          <a:bodyPr wrap="square">
            <a:spAutoFit/>
          </a:bodyPr>
          <a:lstStyle/>
          <a:p>
            <a:pPr lvl="0" algn="r">
              <a:spcBef>
                <a:spcPts val="0"/>
              </a:spcBef>
              <a:defRPr/>
            </a:pPr>
            <a:r>
              <a:rPr lang="en-US" sz="1600" dirty="0" smtClean="0">
                <a:solidFill>
                  <a:srgbClr val="000000"/>
                </a:solidFill>
              </a:rPr>
              <a:t>Consolidate onto </a:t>
            </a:r>
            <a:r>
              <a:rPr lang="en-US" sz="1600" dirty="0" smtClean="0">
                <a:solidFill>
                  <a:srgbClr val="FF0000"/>
                </a:solidFill>
              </a:rPr>
              <a:t>standard</a:t>
            </a:r>
            <a:r>
              <a:rPr lang="en-US" sz="1600" dirty="0" smtClean="0">
                <a:solidFill>
                  <a:srgbClr val="000000"/>
                </a:solidFill>
              </a:rPr>
              <a:t>, shared and elastically scalable PaaS</a:t>
            </a:r>
            <a:endParaRPr lang="en-US" sz="1600" dirty="0">
              <a:solidFill>
                <a:srgbClr val="000000"/>
              </a:solidFill>
            </a:endParaRPr>
          </a:p>
        </p:txBody>
      </p:sp>
      <p:sp>
        <p:nvSpPr>
          <p:cNvPr id="121" name="Rectangle 120"/>
          <p:cNvSpPr/>
          <p:nvPr/>
        </p:nvSpPr>
        <p:spPr>
          <a:xfrm>
            <a:off x="2771800" y="2499742"/>
            <a:ext cx="479618" cy="369332"/>
          </a:xfrm>
          <a:prstGeom prst="rect">
            <a:avLst/>
          </a:prstGeom>
        </p:spPr>
        <p:txBody>
          <a:bodyPr wrap="none">
            <a:spAutoFit/>
          </a:bodyPr>
          <a:lstStyle/>
          <a:p>
            <a:r>
              <a:rPr lang="en-US" sz="1800" dirty="0" smtClean="0">
                <a:solidFill>
                  <a:srgbClr val="000000"/>
                </a:solidFill>
              </a:rPr>
              <a:t>vs.</a:t>
            </a:r>
            <a:endParaRPr lang="en-US" dirty="0"/>
          </a:p>
        </p:txBody>
      </p:sp>
      <p:sp>
        <p:nvSpPr>
          <p:cNvPr id="122" name="AutoShape 96"/>
          <p:cNvSpPr>
            <a:spLocks noChangeArrowheads="1"/>
          </p:cNvSpPr>
          <p:nvPr/>
        </p:nvSpPr>
        <p:spPr bwMode="auto">
          <a:xfrm>
            <a:off x="1331640" y="2139702"/>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23" name="AutoShape 96"/>
          <p:cNvSpPr>
            <a:spLocks noChangeArrowheads="1"/>
          </p:cNvSpPr>
          <p:nvPr/>
        </p:nvSpPr>
        <p:spPr bwMode="auto">
          <a:xfrm>
            <a:off x="1691680" y="2139702"/>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24" name="AutoShape 96"/>
          <p:cNvSpPr>
            <a:spLocks noChangeArrowheads="1"/>
          </p:cNvSpPr>
          <p:nvPr/>
        </p:nvSpPr>
        <p:spPr bwMode="auto">
          <a:xfrm>
            <a:off x="3851920" y="1419622"/>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25" name="AutoShape 96"/>
          <p:cNvSpPr>
            <a:spLocks noChangeArrowheads="1"/>
          </p:cNvSpPr>
          <p:nvPr/>
        </p:nvSpPr>
        <p:spPr bwMode="auto">
          <a:xfrm>
            <a:off x="4211960" y="1419622"/>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26" name="AutoShape 96"/>
          <p:cNvSpPr>
            <a:spLocks noChangeArrowheads="1"/>
          </p:cNvSpPr>
          <p:nvPr/>
        </p:nvSpPr>
        <p:spPr bwMode="auto">
          <a:xfrm>
            <a:off x="4572000" y="1419622"/>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27" name="AutoShape 96"/>
          <p:cNvSpPr>
            <a:spLocks noChangeArrowheads="1"/>
          </p:cNvSpPr>
          <p:nvPr/>
        </p:nvSpPr>
        <p:spPr bwMode="auto">
          <a:xfrm>
            <a:off x="3851920" y="2931790"/>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129" name="AutoShape 96"/>
          <p:cNvSpPr>
            <a:spLocks noChangeArrowheads="1"/>
          </p:cNvSpPr>
          <p:nvPr/>
        </p:nvSpPr>
        <p:spPr bwMode="auto">
          <a:xfrm>
            <a:off x="4211960" y="2931790"/>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sp>
        <p:nvSpPr>
          <p:cNvPr id="203" name="AutoShape 96"/>
          <p:cNvSpPr>
            <a:spLocks noChangeArrowheads="1"/>
          </p:cNvSpPr>
          <p:nvPr/>
        </p:nvSpPr>
        <p:spPr bwMode="auto">
          <a:xfrm>
            <a:off x="4572000" y="2931790"/>
            <a:ext cx="288032" cy="288032"/>
          </a:xfrm>
          <a:prstGeom prst="roundRect">
            <a:avLst>
              <a:gd name="adj" fmla="val 29167"/>
            </a:avLst>
          </a:prstGeom>
          <a:noFill/>
          <a:ln w="12700">
            <a:solidFill>
              <a:schemeClr val="bg1">
                <a:lumMod val="50000"/>
              </a:schemeClr>
            </a:solidFill>
            <a:round/>
            <a:headEnd/>
            <a:tailEnd/>
          </a:ln>
          <a:effectLst/>
        </p:spPr>
        <p:txBody>
          <a:bodyPr lIns="0" tIns="0" rIns="0" bIns="0" anchor="ctr">
            <a:noAutofit/>
          </a:bodyPr>
          <a:lstStyle/>
          <a:p>
            <a:pPr marL="0" marR="0" lvl="0" indent="0" algn="ctr" defTabSz="914400" eaLnBrk="0" fontAlgn="auto" latinLnBrk="0" hangingPunct="0">
              <a:lnSpc>
                <a:spcPct val="90000"/>
              </a:lnSpc>
              <a:spcBef>
                <a:spcPct val="50000"/>
              </a:spcBef>
              <a:spcAft>
                <a:spcPts val="0"/>
              </a:spcAft>
              <a:buClr>
                <a:srgbClr val="FD0000"/>
              </a:buClr>
              <a:buSzTx/>
              <a:buFontTx/>
              <a:buNone/>
              <a:tabLst/>
              <a:defRPr/>
            </a:pPr>
            <a:r>
              <a:rPr kumimoji="0" lang="en-US" sz="1000" b="0" i="0" u="none" strike="noStrike" kern="0" cap="none" spc="0" normalizeH="0" baseline="0" noProof="0" dirty="0" smtClean="0">
                <a:ln>
                  <a:noFill/>
                </a:ln>
                <a:solidFill>
                  <a:schemeClr val="bg1">
                    <a:lumMod val="65000"/>
                  </a:schemeClr>
                </a:solidFill>
                <a:effectLst/>
                <a:uLnTx/>
                <a:uFillTx/>
                <a:latin typeface="Arial" charset="0"/>
                <a:cs typeface="Arial" charset="0"/>
              </a:rPr>
              <a:t>App</a:t>
            </a:r>
            <a:endParaRPr kumimoji="0" lang="en-US" sz="1000" b="0" i="0" u="none" strike="noStrike" kern="0" cap="none" spc="0" normalizeH="0" baseline="0" noProof="0" dirty="0">
              <a:ln>
                <a:noFill/>
              </a:ln>
              <a:solidFill>
                <a:schemeClr val="bg1">
                  <a:lumMod val="65000"/>
                </a:schemeClr>
              </a:solidFill>
              <a:effectLst/>
              <a:uLnTx/>
              <a:uFillTx/>
              <a:latin typeface="Arial" charset="0"/>
              <a:cs typeface="Arial" charset="0"/>
            </a:endParaRPr>
          </a:p>
        </p:txBody>
      </p:sp>
      <p:grpSp>
        <p:nvGrpSpPr>
          <p:cNvPr id="3" name="Group 30"/>
          <p:cNvGrpSpPr/>
          <p:nvPr/>
        </p:nvGrpSpPr>
        <p:grpSpPr>
          <a:xfrm>
            <a:off x="5148064" y="2931790"/>
            <a:ext cx="3528392" cy="1368152"/>
            <a:chOff x="5148064" y="2931790"/>
            <a:chExt cx="3528392" cy="1368152"/>
          </a:xfrm>
        </p:grpSpPr>
        <p:sp>
          <p:nvSpPr>
            <p:cNvPr id="204" name="Right Brace 203"/>
            <p:cNvSpPr/>
            <p:nvPr/>
          </p:nvSpPr>
          <p:spPr>
            <a:xfrm>
              <a:off x="5148064" y="3723878"/>
              <a:ext cx="72008" cy="288032"/>
            </a:xfrm>
            <a:prstGeom prst="rightBrace">
              <a:avLst>
                <a:gd name="adj1" fmla="val 63625"/>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Right Brace 204"/>
            <p:cNvSpPr/>
            <p:nvPr/>
          </p:nvSpPr>
          <p:spPr>
            <a:xfrm>
              <a:off x="5148064" y="2931790"/>
              <a:ext cx="144016" cy="720080"/>
            </a:xfrm>
            <a:prstGeom prst="rightBrace">
              <a:avLst>
                <a:gd name="adj1" fmla="val 5866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Rectangle 27"/>
            <p:cNvSpPr>
              <a:spLocks noChangeArrowheads="1"/>
            </p:cNvSpPr>
            <p:nvPr/>
          </p:nvSpPr>
          <p:spPr bwMode="auto">
            <a:xfrm>
              <a:off x="5422680" y="3723878"/>
              <a:ext cx="3240360" cy="576064"/>
            </a:xfrm>
            <a:prstGeom prst="rect">
              <a:avLst/>
            </a:prstGeom>
            <a:noFill/>
            <a:ln w="9525">
              <a:noFill/>
              <a:miter lim="800000"/>
              <a:headEnd/>
              <a:tailEnd/>
            </a:ln>
          </p:spPr>
          <p:txBody>
            <a:bodyPr lIns="0" tIns="0" rIns="0" bIns="0">
              <a:noAutofit/>
            </a:bodyPr>
            <a:lstStyle/>
            <a:p>
              <a:pPr marL="168275" marR="0" lvl="0" indent="-168275" defTabSz="914400" eaLnBrk="1" fontAlgn="auto" latinLnBrk="0" hangingPunct="1">
                <a:lnSpc>
                  <a:spcPct val="90000"/>
                </a:lnSpc>
                <a:spcBef>
                  <a:spcPct val="20000"/>
                </a:spcBef>
                <a:spcAft>
                  <a:spcPts val="0"/>
                </a:spcAft>
                <a:buClr>
                  <a:srgbClr val="FD0000"/>
                </a:buClr>
                <a:buSzTx/>
                <a:buFontTx/>
                <a:buChar char="•"/>
                <a:tabLst/>
                <a:defRPr/>
              </a:pPr>
              <a:r>
                <a:rPr lang="en-US" sz="1200" kern="0" dirty="0" smtClean="0">
                  <a:solidFill>
                    <a:srgbClr val="000000"/>
                  </a:solidFill>
                </a:rPr>
                <a:t>Cost savings from less hardware, power and data center space</a:t>
              </a:r>
              <a:endParaRPr kumimoji="0" lang="en-US" sz="1200" b="0" i="0" u="none" strike="noStrike" kern="0" cap="none" spc="0" normalizeH="0" baseline="0" noProof="0" dirty="0">
                <a:ln>
                  <a:noFill/>
                </a:ln>
                <a:solidFill>
                  <a:srgbClr val="000000"/>
                </a:solidFill>
                <a:effectLst/>
                <a:uLnTx/>
                <a:uFillTx/>
              </a:endParaRPr>
            </a:p>
          </p:txBody>
        </p:sp>
        <p:sp>
          <p:nvSpPr>
            <p:cNvPr id="209" name="Rectangle 27"/>
            <p:cNvSpPr>
              <a:spLocks noChangeArrowheads="1"/>
            </p:cNvSpPr>
            <p:nvPr/>
          </p:nvSpPr>
          <p:spPr bwMode="auto">
            <a:xfrm>
              <a:off x="5436096" y="3003798"/>
              <a:ext cx="3240360" cy="576064"/>
            </a:xfrm>
            <a:prstGeom prst="rect">
              <a:avLst/>
            </a:prstGeom>
            <a:noFill/>
            <a:ln w="9525">
              <a:noFill/>
              <a:miter lim="800000"/>
              <a:headEnd/>
              <a:tailEnd/>
            </a:ln>
          </p:spPr>
          <p:txBody>
            <a:bodyPr lIns="0" tIns="0" rIns="0" bIns="0">
              <a:noAutofit/>
            </a:bodyPr>
            <a:lstStyle/>
            <a:p>
              <a:pPr marL="168275" marR="0" lvl="0" indent="-168275" defTabSz="914400" eaLnBrk="1" fontAlgn="auto" latinLnBrk="0" hangingPunct="1">
                <a:lnSpc>
                  <a:spcPct val="90000"/>
                </a:lnSpc>
                <a:spcBef>
                  <a:spcPct val="20000"/>
                </a:spcBef>
                <a:spcAft>
                  <a:spcPts val="0"/>
                </a:spcAft>
                <a:buClr>
                  <a:srgbClr val="FD0000"/>
                </a:buClr>
                <a:buSzTx/>
                <a:buFontTx/>
                <a:buChar char="•"/>
                <a:tabLst/>
                <a:defRPr/>
              </a:pPr>
              <a:r>
                <a:rPr lang="en-US" sz="1200" kern="0" noProof="0" dirty="0" smtClean="0">
                  <a:solidFill>
                    <a:srgbClr val="000000"/>
                  </a:solidFill>
                </a:rPr>
                <a:t>Software stack heterogeneity, cost and complexity persists</a:t>
              </a:r>
            </a:p>
            <a:p>
              <a:pPr marL="168275" marR="0" lvl="0" indent="-168275" defTabSz="914400" eaLnBrk="1" fontAlgn="auto" latinLnBrk="0" hangingPunct="1">
                <a:lnSpc>
                  <a:spcPct val="90000"/>
                </a:lnSpc>
                <a:spcBef>
                  <a:spcPct val="20000"/>
                </a:spcBef>
                <a:spcAft>
                  <a:spcPts val="0"/>
                </a:spcAft>
                <a:buClr>
                  <a:srgbClr val="FD0000"/>
                </a:buClr>
                <a:buSzTx/>
                <a:buFontTx/>
                <a:buChar char="•"/>
                <a:tabLst/>
                <a:defRPr/>
              </a:pPr>
              <a:r>
                <a:rPr kumimoji="0" lang="en-US" sz="1200" b="0" i="0" u="none" strike="noStrike" kern="0" cap="none" spc="0" normalizeH="0" baseline="0" dirty="0" smtClean="0">
                  <a:ln>
                    <a:noFill/>
                  </a:ln>
                  <a:solidFill>
                    <a:srgbClr val="000000"/>
                  </a:solidFill>
                  <a:effectLst/>
                  <a:uLnTx/>
                  <a:uFillTx/>
                </a:rPr>
                <a:t>No administration (O&amp;M) cost savings</a:t>
              </a:r>
              <a:endParaRPr kumimoji="0" lang="en-US" sz="1200" b="0" i="0" u="none" strike="noStrike" kern="0" cap="none" spc="0" normalizeH="0" baseline="0" noProof="0" dirty="0">
                <a:ln>
                  <a:noFill/>
                </a:ln>
                <a:solidFill>
                  <a:srgbClr val="000000"/>
                </a:solidFill>
                <a:effectLst/>
                <a:uLnTx/>
                <a:uFillTx/>
              </a:endParaRPr>
            </a:p>
          </p:txBody>
        </p:sp>
      </p:grpSp>
      <p:grpSp>
        <p:nvGrpSpPr>
          <p:cNvPr id="4" name="Group 31"/>
          <p:cNvGrpSpPr/>
          <p:nvPr/>
        </p:nvGrpSpPr>
        <p:grpSpPr>
          <a:xfrm>
            <a:off x="5148064" y="1779662"/>
            <a:ext cx="3528392" cy="720080"/>
            <a:chOff x="5148064" y="1779662"/>
            <a:chExt cx="3528392" cy="720080"/>
          </a:xfrm>
        </p:grpSpPr>
        <p:sp>
          <p:nvSpPr>
            <p:cNvPr id="207" name="Right Brace 206"/>
            <p:cNvSpPr/>
            <p:nvPr/>
          </p:nvSpPr>
          <p:spPr>
            <a:xfrm>
              <a:off x="5148064" y="1779662"/>
              <a:ext cx="144016" cy="720080"/>
            </a:xfrm>
            <a:prstGeom prst="rightBrace">
              <a:avLst>
                <a:gd name="adj1" fmla="val 58664"/>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Rectangle 27"/>
            <p:cNvSpPr>
              <a:spLocks noChangeArrowheads="1"/>
            </p:cNvSpPr>
            <p:nvPr/>
          </p:nvSpPr>
          <p:spPr bwMode="auto">
            <a:xfrm>
              <a:off x="5436096" y="1779662"/>
              <a:ext cx="3240360" cy="576064"/>
            </a:xfrm>
            <a:prstGeom prst="rect">
              <a:avLst/>
            </a:prstGeom>
            <a:noFill/>
            <a:ln w="9525">
              <a:noFill/>
              <a:miter lim="800000"/>
              <a:headEnd/>
              <a:tailEnd/>
            </a:ln>
          </p:spPr>
          <p:txBody>
            <a:bodyPr lIns="0" tIns="0" rIns="0" bIns="0">
              <a:noAutofit/>
            </a:bodyPr>
            <a:lstStyle/>
            <a:p>
              <a:pPr marL="168275" marR="0" lvl="0" indent="-168275" defTabSz="914400" eaLnBrk="1" fontAlgn="auto" latinLnBrk="0" hangingPunct="1">
                <a:lnSpc>
                  <a:spcPct val="90000"/>
                </a:lnSpc>
                <a:spcBef>
                  <a:spcPct val="20000"/>
                </a:spcBef>
                <a:spcAft>
                  <a:spcPts val="0"/>
                </a:spcAft>
                <a:buClr>
                  <a:srgbClr val="FD0000"/>
                </a:buClr>
                <a:buSzTx/>
                <a:buFontTx/>
                <a:buChar char="•"/>
                <a:tabLst/>
                <a:defRPr/>
              </a:pPr>
              <a:r>
                <a:rPr lang="en-US" sz="1200" kern="0" noProof="0" dirty="0" smtClean="0">
                  <a:solidFill>
                    <a:srgbClr val="000000"/>
                  </a:solidFill>
                </a:rPr>
                <a:t>Standardized PaaS for all applications </a:t>
              </a:r>
              <a:r>
                <a:rPr lang="en-US" sz="1200" kern="0" dirty="0" smtClean="0">
                  <a:solidFill>
                    <a:srgbClr val="000000"/>
                  </a:solidFill>
                </a:rPr>
                <a:t>reduces heterogeneity, cost and complexity</a:t>
              </a:r>
            </a:p>
            <a:p>
              <a:pPr marL="168275" marR="0" lvl="0" indent="-168275" defTabSz="914400" eaLnBrk="1" fontAlgn="auto" latinLnBrk="0" hangingPunct="1">
                <a:lnSpc>
                  <a:spcPct val="90000"/>
                </a:lnSpc>
                <a:spcBef>
                  <a:spcPct val="20000"/>
                </a:spcBef>
                <a:spcAft>
                  <a:spcPts val="0"/>
                </a:spcAft>
                <a:buClr>
                  <a:srgbClr val="FD0000"/>
                </a:buClr>
                <a:buSzTx/>
                <a:buFontTx/>
                <a:buChar char="•"/>
                <a:tabLst/>
                <a:defRPr/>
              </a:pPr>
              <a:r>
                <a:rPr kumimoji="0" lang="en-US" sz="1200" b="0" i="0" u="none" strike="noStrike" kern="0" cap="none" spc="0" normalizeH="0" baseline="0" noProof="0" dirty="0" smtClean="0">
                  <a:ln>
                    <a:noFill/>
                  </a:ln>
                  <a:solidFill>
                    <a:srgbClr val="000000"/>
                  </a:solidFill>
                  <a:effectLst/>
                  <a:uLnTx/>
                  <a:uFillTx/>
                </a:rPr>
                <a:t>Accelerated new application development</a:t>
              </a:r>
            </a:p>
            <a:p>
              <a:pPr marL="168275" marR="0" lvl="0" indent="-168275" defTabSz="914400" eaLnBrk="1" fontAlgn="auto" latinLnBrk="0" hangingPunct="1">
                <a:lnSpc>
                  <a:spcPct val="90000"/>
                </a:lnSpc>
                <a:spcBef>
                  <a:spcPct val="20000"/>
                </a:spcBef>
                <a:spcAft>
                  <a:spcPts val="0"/>
                </a:spcAft>
                <a:buClr>
                  <a:srgbClr val="FD0000"/>
                </a:buClr>
                <a:buSzTx/>
                <a:buFontTx/>
                <a:buChar char="•"/>
                <a:tabLst/>
                <a:defRPr/>
              </a:pPr>
              <a:r>
                <a:rPr lang="en-US" sz="1200" kern="0" dirty="0" smtClean="0">
                  <a:solidFill>
                    <a:srgbClr val="000000"/>
                  </a:solidFill>
                </a:rPr>
                <a:t>Cost savings from less hardware, power and data center space</a:t>
              </a:r>
              <a:endParaRPr kumimoji="0" lang="en-US" sz="1200" b="0" i="0" u="none" strike="noStrike" kern="0" cap="none" spc="0" normalizeH="0" baseline="0" noProof="0" dirty="0">
                <a:ln>
                  <a:noFill/>
                </a:ln>
                <a:solidFill>
                  <a:srgbClr val="000000"/>
                </a:solidFill>
                <a:effectLst/>
                <a:uLnTx/>
                <a:uFillTx/>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5143500"/>
            <a:chOff x="0" y="0"/>
            <a:chExt cx="9144000" cy="514350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pic>
          <p:nvPicPr>
            <p:cNvPr id="5" name="Picture 4"/>
            <p:cNvPicPr>
              <a:picLocks noChangeAspect="1"/>
            </p:cNvPicPr>
            <p:nvPr/>
          </p:nvPicPr>
          <p:blipFill>
            <a:blip r:embed="rId3"/>
            <a:srcRect l="30004" r="40005" b="60452"/>
            <a:stretch>
              <a:fillRect/>
            </a:stretch>
          </p:blipFill>
          <p:spPr>
            <a:xfrm>
              <a:off x="0" y="0"/>
              <a:ext cx="2742384" cy="2034145"/>
            </a:xfrm>
            <a:prstGeom prst="rect">
              <a:avLst/>
            </a:prstGeom>
          </p:spPr>
        </p:pic>
      </p:grpSp>
      <p:sp>
        <p:nvSpPr>
          <p:cNvPr id="2" name="Rectangle 1"/>
          <p:cNvSpPr/>
          <p:nvPr/>
        </p:nvSpPr>
        <p:spPr>
          <a:xfrm>
            <a:off x="0" y="1991578"/>
            <a:ext cx="9144000" cy="3172460"/>
          </a:xfrm>
          <a:prstGeom prst="rect">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smtClean="0">
              <a:solidFill>
                <a:schemeClr val="tx1"/>
              </a:solidFill>
              <a:latin typeface="Arial" pitchFamily="34" charset="0"/>
              <a:cs typeface="Arial" pitchFamily="34" charset="0"/>
            </a:endParaRPr>
          </a:p>
        </p:txBody>
      </p:sp>
      <p:sp>
        <p:nvSpPr>
          <p:cNvPr id="10" name="Title 1"/>
          <p:cNvSpPr txBox="1">
            <a:spLocks/>
          </p:cNvSpPr>
          <p:nvPr/>
        </p:nvSpPr>
        <p:spPr bwMode="auto">
          <a:xfrm>
            <a:off x="796" y="1967159"/>
            <a:ext cx="9142413" cy="31763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39" algn="l" rtl="0" eaLnBrk="1" fontAlgn="base" hangingPunct="1">
              <a:spcBef>
                <a:spcPct val="0"/>
              </a:spcBef>
              <a:spcAft>
                <a:spcPct val="0"/>
              </a:spcAft>
              <a:defRPr sz="2200" b="1">
                <a:solidFill>
                  <a:schemeClr val="tx1"/>
                </a:solidFill>
                <a:latin typeface="Arial" charset="0"/>
                <a:cs typeface="Arial" charset="0"/>
              </a:defRPr>
            </a:lvl6pPr>
            <a:lvl7pPr marL="571077" algn="l" rtl="0" eaLnBrk="1" fontAlgn="base" hangingPunct="1">
              <a:spcBef>
                <a:spcPct val="0"/>
              </a:spcBef>
              <a:spcAft>
                <a:spcPct val="0"/>
              </a:spcAft>
              <a:defRPr sz="2200" b="1">
                <a:solidFill>
                  <a:schemeClr val="tx1"/>
                </a:solidFill>
                <a:latin typeface="Arial" charset="0"/>
                <a:cs typeface="Arial" charset="0"/>
              </a:defRPr>
            </a:lvl7pPr>
            <a:lvl8pPr marL="856616" algn="l" rtl="0" eaLnBrk="1" fontAlgn="base" hangingPunct="1">
              <a:spcBef>
                <a:spcPct val="0"/>
              </a:spcBef>
              <a:spcAft>
                <a:spcPct val="0"/>
              </a:spcAft>
              <a:defRPr sz="2200" b="1">
                <a:solidFill>
                  <a:schemeClr val="tx1"/>
                </a:solidFill>
                <a:latin typeface="Arial" charset="0"/>
                <a:cs typeface="Arial" charset="0"/>
              </a:defRPr>
            </a:lvl8pPr>
            <a:lvl9pPr marL="1142155" algn="l" rtl="0" eaLnBrk="1" fontAlgn="base" hangingPunct="1">
              <a:spcBef>
                <a:spcPct val="0"/>
              </a:spcBef>
              <a:spcAft>
                <a:spcPct val="0"/>
              </a:spcAft>
              <a:defRPr sz="2200" b="1">
                <a:solidFill>
                  <a:schemeClr val="tx1"/>
                </a:solidFill>
                <a:latin typeface="Arial" charset="0"/>
                <a:cs typeface="Arial" charset="0"/>
              </a:defRPr>
            </a:lvl9pPr>
          </a:lstStyle>
          <a:p>
            <a:pPr algn="ctr"/>
            <a:endParaRPr lang="en-US" sz="4400" dirty="0">
              <a:ln w="0">
                <a:noFill/>
              </a:ln>
              <a:gradFill flip="none" rotWithShape="1">
                <a:gsLst>
                  <a:gs pos="48000">
                    <a:schemeClr val="tx2">
                      <a:lumMod val="75000"/>
                    </a:schemeClr>
                  </a:gs>
                  <a:gs pos="100000">
                    <a:srgbClr val="420000"/>
                  </a:gs>
                </a:gsLst>
                <a:lin ang="5400000" scaled="0"/>
                <a:tileRect/>
              </a:gradFill>
              <a:effectLst>
                <a:outerShdw blurRad="50800" dir="2700000" algn="tl" rotWithShape="0">
                  <a:schemeClr val="bg1">
                    <a:alpha val="60000"/>
                  </a:schemeClr>
                </a:outerShdw>
              </a:effectLst>
            </a:endParaRPr>
          </a:p>
        </p:txBody>
      </p:sp>
      <p:pic>
        <p:nvPicPr>
          <p:cNvPr id="8" name="Picture 6" descr="O Cloud summit_16x9_title"/>
          <p:cNvPicPr>
            <a:picLocks noChangeAspect="1" noChangeArrowheads="1"/>
          </p:cNvPicPr>
          <p:nvPr/>
        </p:nvPicPr>
        <p:blipFill>
          <a:blip r:embed="rId4"/>
          <a:srcRect/>
          <a:stretch>
            <a:fillRect/>
          </a:stretch>
        </p:blipFill>
        <p:spPr bwMode="auto">
          <a:xfrm>
            <a:off x="0" y="-20538"/>
            <a:ext cx="9144000" cy="2116793"/>
          </a:xfrm>
          <a:prstGeom prst="rect">
            <a:avLst/>
          </a:prstGeom>
          <a:noFill/>
          <a:ln w="9525">
            <a:noFill/>
            <a:miter lim="800000"/>
            <a:headEnd/>
            <a:tailEnd/>
          </a:ln>
        </p:spPr>
      </p:pic>
      <p:sp>
        <p:nvSpPr>
          <p:cNvPr id="9" name="Rectangle 6"/>
          <p:cNvSpPr>
            <a:spLocks noChangeArrowheads="1"/>
          </p:cNvSpPr>
          <p:nvPr/>
        </p:nvSpPr>
        <p:spPr bwMode="auto">
          <a:xfrm>
            <a:off x="1043608" y="2531641"/>
            <a:ext cx="7704856" cy="2419124"/>
          </a:xfrm>
          <a:prstGeom prst="rect">
            <a:avLst/>
          </a:prstGeom>
          <a:noFill/>
          <a:ln w="9525">
            <a:noFill/>
            <a:miter lim="800000"/>
            <a:headEnd/>
            <a:tailEnd/>
          </a:ln>
        </p:spPr>
        <p:txBody>
          <a:bodyPr wrap="square">
            <a:spAutoFit/>
          </a:bodyPr>
          <a:lstStyle/>
          <a:p>
            <a:pPr marL="228600" indent="-228600">
              <a:lnSpc>
                <a:spcPct val="90000"/>
              </a:lnSpc>
              <a:spcBef>
                <a:spcPct val="50000"/>
              </a:spcBef>
              <a:buClr>
                <a:srgbClr val="FD0000"/>
              </a:buClr>
            </a:pPr>
            <a:r>
              <a:rPr lang="en-US" sz="3600" dirty="0" smtClean="0">
                <a:ln w="0">
                  <a:noFill/>
                </a:ln>
                <a:gradFill flip="none" rotWithShape="1">
                  <a:gsLst>
                    <a:gs pos="48000">
                      <a:schemeClr val="tx2">
                        <a:lumMod val="75000"/>
                      </a:schemeClr>
                    </a:gs>
                    <a:gs pos="100000">
                      <a:srgbClr val="420000"/>
                    </a:gs>
                  </a:gsLst>
                  <a:lin ang="5400000" scaled="0"/>
                  <a:tileRect/>
                </a:gradFill>
                <a:effectLst>
                  <a:outerShdw blurRad="50800" dir="2700000" algn="tl" rotWithShape="0">
                    <a:schemeClr val="bg1">
                      <a:alpha val="60000"/>
                    </a:schemeClr>
                  </a:outerShdw>
                </a:effectLst>
              </a:rPr>
              <a:t>Building a Private Cloud</a:t>
            </a:r>
          </a:p>
          <a:p>
            <a:pPr marL="228600" indent="-228600">
              <a:lnSpc>
                <a:spcPct val="90000"/>
              </a:lnSpc>
              <a:spcBef>
                <a:spcPct val="50000"/>
              </a:spcBef>
              <a:buClr>
                <a:srgbClr val="FD0000"/>
              </a:buClr>
            </a:pPr>
            <a:r>
              <a:rPr lang="en-US" altLang="ja-JP" sz="1800" b="1" dirty="0" smtClean="0">
                <a:solidFill>
                  <a:srgbClr val="000000"/>
                </a:solidFill>
                <a:cs typeface="Arial" pitchFamily="34" charset="0"/>
              </a:rPr>
              <a:t>5 </a:t>
            </a:r>
            <a:r>
              <a:rPr lang="en-US" altLang="ja-JP" sz="1800" b="1" dirty="0">
                <a:solidFill>
                  <a:srgbClr val="000000"/>
                </a:solidFill>
                <a:cs typeface="Arial" pitchFamily="34" charset="0"/>
              </a:rPr>
              <a:t>Essential </a:t>
            </a:r>
            <a:r>
              <a:rPr lang="en-US" altLang="ja-JP" sz="1800" b="1" dirty="0" smtClean="0">
                <a:solidFill>
                  <a:srgbClr val="000000"/>
                </a:solidFill>
                <a:cs typeface="Arial" pitchFamily="34" charset="0"/>
              </a:rPr>
              <a:t>Characteristics</a:t>
            </a:r>
            <a:endParaRPr lang="en-US" altLang="ja-JP" sz="1800" b="1" dirty="0">
              <a:solidFill>
                <a:srgbClr val="000000"/>
              </a:solidFill>
              <a:cs typeface="Arial" pitchFamily="34" charset="0"/>
            </a:endParaRP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rPr>
              <a:t>Broad network access</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cs typeface="Arial" pitchFamily="34" charset="0"/>
              </a:rPr>
              <a:t>Resource </a:t>
            </a:r>
            <a:r>
              <a:rPr lang="en-US" sz="1800" dirty="0">
                <a:solidFill>
                  <a:srgbClr val="000000"/>
                </a:solidFill>
                <a:cs typeface="Arial" pitchFamily="34" charset="0"/>
              </a:rPr>
              <a:t>pooling</a:t>
            </a:r>
          </a:p>
          <a:p>
            <a:pPr marL="228600" indent="-228600">
              <a:lnSpc>
                <a:spcPct val="50000"/>
              </a:lnSpc>
              <a:spcBef>
                <a:spcPct val="50000"/>
              </a:spcBef>
              <a:buClr>
                <a:srgbClr val="FD0000"/>
              </a:buClr>
              <a:buFont typeface="Arial" pitchFamily="34" charset="0"/>
              <a:buChar char="•"/>
            </a:pPr>
            <a:r>
              <a:rPr lang="en-US" sz="1800" dirty="0">
                <a:solidFill>
                  <a:srgbClr val="000000"/>
                </a:solidFill>
                <a:cs typeface="Arial" pitchFamily="34" charset="0"/>
              </a:rPr>
              <a:t>Rapid elasticity</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rPr>
              <a:t>On-demand self-service</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cs typeface="Arial" pitchFamily="34" charset="0"/>
              </a:rPr>
              <a:t>Measured service</a:t>
            </a:r>
            <a:endParaRPr lang="en-US" sz="1800" dirty="0">
              <a:solidFill>
                <a:srgbClr val="000000"/>
              </a:solidFill>
              <a:cs typeface="Arial" pitchFamily="34" charset="0"/>
            </a:endParaRPr>
          </a:p>
        </p:txBody>
      </p:sp>
    </p:spTree>
    <p:extLst>
      <p:ext uri="{BB962C8B-B14F-4D97-AF65-F5344CB8AC3E}">
        <p14:creationId xmlns="" xmlns:p14="http://schemas.microsoft.com/office/powerpoint/2010/main" xmlns:mv="urn:schemas-microsoft-com:mac:vml" xmlns:mc="http://schemas.openxmlformats.org/markup-compatibility/2006" val="293086966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Resource Pooling and Elastic </a:t>
            </a:r>
            <a:r>
              <a:rPr lang="en-US" dirty="0" smtClean="0"/>
              <a:t>Scalability</a:t>
            </a:r>
            <a:endParaRPr lang="en-US" sz="2800" dirty="0" smtClean="0"/>
          </a:p>
        </p:txBody>
      </p:sp>
      <p:sp>
        <p:nvSpPr>
          <p:cNvPr id="89" name="Content Placeholder 88"/>
          <p:cNvSpPr>
            <a:spLocks noGrp="1"/>
          </p:cNvSpPr>
          <p:nvPr>
            <p:ph sz="half" idx="1"/>
          </p:nvPr>
        </p:nvSpPr>
        <p:spPr/>
        <p:txBody>
          <a:bodyPr/>
          <a:lstStyle/>
          <a:p>
            <a:endParaRPr lang="en-US" dirty="0"/>
          </a:p>
        </p:txBody>
      </p:sp>
      <p:sp>
        <p:nvSpPr>
          <p:cNvPr id="93" name="Content Placeholder 92"/>
          <p:cNvSpPr>
            <a:spLocks noGrp="1"/>
          </p:cNvSpPr>
          <p:nvPr>
            <p:ph sz="half" idx="2"/>
          </p:nvPr>
        </p:nvSpPr>
        <p:spPr/>
        <p:txBody>
          <a:bodyPr/>
          <a:lstStyle/>
          <a:p>
            <a:r>
              <a:rPr lang="en-US" dirty="0" smtClean="0"/>
              <a:t>D</a:t>
            </a:r>
            <a:r>
              <a:rPr lang="en-US" dirty="0" smtClean="0"/>
              <a:t>elivered through </a:t>
            </a:r>
            <a:r>
              <a:rPr lang="en-US" dirty="0" smtClean="0"/>
              <a:t>Server Virtualization and Clustering</a:t>
            </a:r>
            <a:endParaRPr lang="en-US" dirty="0"/>
          </a:p>
        </p:txBody>
      </p:sp>
      <p:sp>
        <p:nvSpPr>
          <p:cNvPr id="16" name="Rectangle 4"/>
          <p:cNvSpPr>
            <a:spLocks noChangeArrowheads="1"/>
          </p:cNvSpPr>
          <p:nvPr/>
        </p:nvSpPr>
        <p:spPr bwMode="auto">
          <a:xfrm>
            <a:off x="1422400" y="1174132"/>
            <a:ext cx="2166938" cy="233048"/>
          </a:xfrm>
          <a:prstGeom prst="rect">
            <a:avLst/>
          </a:prstGeom>
          <a:noFill/>
          <a:ln w="9525">
            <a:noFill/>
            <a:miter lim="800000"/>
            <a:headEnd/>
            <a:tailEnd/>
          </a:ln>
        </p:spPr>
        <p:txBody>
          <a:bodyPr wrap="none">
            <a:spAutoFit/>
          </a:bodyPr>
          <a:lstStyle/>
          <a:p>
            <a:r>
              <a:rPr lang="en-US" sz="1600" dirty="0">
                <a:solidFill>
                  <a:srgbClr val="FF0000"/>
                </a:solidFill>
              </a:rPr>
              <a:t>Server Virtualization</a:t>
            </a:r>
          </a:p>
        </p:txBody>
      </p:sp>
      <p:sp>
        <p:nvSpPr>
          <p:cNvPr id="17" name="Rectangle 5"/>
          <p:cNvSpPr>
            <a:spLocks noChangeArrowheads="1"/>
          </p:cNvSpPr>
          <p:nvPr/>
        </p:nvSpPr>
        <p:spPr bwMode="auto">
          <a:xfrm>
            <a:off x="5995988" y="1174132"/>
            <a:ext cx="1200150" cy="233048"/>
          </a:xfrm>
          <a:prstGeom prst="rect">
            <a:avLst/>
          </a:prstGeom>
          <a:noFill/>
          <a:ln w="9525">
            <a:noFill/>
            <a:miter lim="800000"/>
            <a:headEnd/>
            <a:tailEnd/>
          </a:ln>
        </p:spPr>
        <p:txBody>
          <a:bodyPr wrap="none">
            <a:spAutoFit/>
          </a:bodyPr>
          <a:lstStyle/>
          <a:p>
            <a:r>
              <a:rPr lang="en-US" sz="1600">
                <a:solidFill>
                  <a:srgbClr val="FF0000"/>
                </a:solidFill>
              </a:rPr>
              <a:t>Clustering</a:t>
            </a:r>
          </a:p>
        </p:txBody>
      </p:sp>
      <p:sp>
        <p:nvSpPr>
          <p:cNvPr id="18" name="Rectangle 16"/>
          <p:cNvSpPr>
            <a:spLocks noChangeArrowheads="1"/>
          </p:cNvSpPr>
          <p:nvPr/>
        </p:nvSpPr>
        <p:spPr bwMode="auto">
          <a:xfrm>
            <a:off x="699996" y="1275606"/>
            <a:ext cx="3597460" cy="587853"/>
          </a:xfrm>
          <a:prstGeom prst="rect">
            <a:avLst/>
          </a:prstGeom>
          <a:noFill/>
          <a:ln w="9525">
            <a:noFill/>
            <a:miter lim="800000"/>
            <a:headEnd/>
            <a:tailEnd/>
          </a:ln>
        </p:spPr>
        <p:txBody>
          <a:bodyPr wrap="none">
            <a:spAutoFit/>
          </a:bodyPr>
          <a:lstStyle/>
          <a:p>
            <a:pPr marL="119063" indent="-119063" algn="ctr">
              <a:lnSpc>
                <a:spcPct val="90000"/>
              </a:lnSpc>
              <a:spcBef>
                <a:spcPct val="50000"/>
              </a:spcBef>
              <a:buClr>
                <a:srgbClr val="667263"/>
              </a:buClr>
            </a:pPr>
            <a:endParaRPr lang="en-US" sz="1400" b="0" dirty="0" smtClean="0">
              <a:solidFill>
                <a:srgbClr val="000000"/>
              </a:solidFill>
            </a:endParaRPr>
          </a:p>
          <a:p>
            <a:pPr marL="119063" indent="-119063" algn="ctr">
              <a:lnSpc>
                <a:spcPct val="90000"/>
              </a:lnSpc>
              <a:spcBef>
                <a:spcPct val="50000"/>
              </a:spcBef>
              <a:buClr>
                <a:srgbClr val="667263"/>
              </a:buClr>
            </a:pPr>
            <a:r>
              <a:rPr lang="en-US" sz="1400" b="0" dirty="0" smtClean="0">
                <a:solidFill>
                  <a:srgbClr val="000000"/>
                </a:solidFill>
              </a:rPr>
              <a:t>Make </a:t>
            </a:r>
            <a:r>
              <a:rPr lang="en-US" sz="1400" b="0" dirty="0">
                <a:solidFill>
                  <a:srgbClr val="000000"/>
                </a:solidFill>
              </a:rPr>
              <a:t>one physical resource look like many</a:t>
            </a:r>
          </a:p>
        </p:txBody>
      </p:sp>
      <p:sp>
        <p:nvSpPr>
          <p:cNvPr id="19" name="Rectangle 45"/>
          <p:cNvSpPr>
            <a:spLocks noChangeArrowheads="1"/>
          </p:cNvSpPr>
          <p:nvPr/>
        </p:nvSpPr>
        <p:spPr bwMode="auto">
          <a:xfrm>
            <a:off x="4746099" y="1275606"/>
            <a:ext cx="3687227" cy="587853"/>
          </a:xfrm>
          <a:prstGeom prst="rect">
            <a:avLst/>
          </a:prstGeom>
          <a:noFill/>
          <a:ln w="9525">
            <a:noFill/>
            <a:miter lim="800000"/>
            <a:headEnd/>
            <a:tailEnd/>
          </a:ln>
        </p:spPr>
        <p:txBody>
          <a:bodyPr wrap="none">
            <a:spAutoFit/>
          </a:bodyPr>
          <a:lstStyle/>
          <a:p>
            <a:pPr marL="119063" indent="-119063" algn="ctr">
              <a:lnSpc>
                <a:spcPct val="90000"/>
              </a:lnSpc>
              <a:spcBef>
                <a:spcPct val="50000"/>
              </a:spcBef>
              <a:buClr>
                <a:srgbClr val="667263"/>
              </a:buClr>
            </a:pPr>
            <a:endParaRPr lang="en-US" sz="1400" b="0" dirty="0" smtClean="0">
              <a:solidFill>
                <a:srgbClr val="000000"/>
              </a:solidFill>
            </a:endParaRPr>
          </a:p>
          <a:p>
            <a:pPr marL="119063" indent="-119063" algn="ctr">
              <a:lnSpc>
                <a:spcPct val="90000"/>
              </a:lnSpc>
              <a:spcBef>
                <a:spcPct val="50000"/>
              </a:spcBef>
              <a:buClr>
                <a:srgbClr val="667263"/>
              </a:buClr>
            </a:pPr>
            <a:r>
              <a:rPr lang="en-US" sz="1400" b="0" dirty="0" smtClean="0">
                <a:solidFill>
                  <a:srgbClr val="000000"/>
                </a:solidFill>
              </a:rPr>
              <a:t>Make </a:t>
            </a:r>
            <a:r>
              <a:rPr lang="en-US" sz="1400" b="0" dirty="0">
                <a:solidFill>
                  <a:srgbClr val="000000"/>
                </a:solidFill>
              </a:rPr>
              <a:t>many physical </a:t>
            </a:r>
            <a:r>
              <a:rPr lang="en-US" sz="1400" b="0" dirty="0" smtClean="0">
                <a:solidFill>
                  <a:srgbClr val="000000"/>
                </a:solidFill>
              </a:rPr>
              <a:t>resources </a:t>
            </a:r>
            <a:r>
              <a:rPr lang="en-US" sz="1400" b="0" dirty="0">
                <a:solidFill>
                  <a:srgbClr val="000000"/>
                </a:solidFill>
              </a:rPr>
              <a:t>look like one</a:t>
            </a:r>
          </a:p>
        </p:txBody>
      </p:sp>
      <p:sp>
        <p:nvSpPr>
          <p:cNvPr id="10" name="Rectangle 9"/>
          <p:cNvSpPr/>
          <p:nvPr/>
        </p:nvSpPr>
        <p:spPr>
          <a:xfrm>
            <a:off x="0" y="401191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kern="0" dirty="0" smtClean="0">
                <a:solidFill>
                  <a:schemeClr val="bg1"/>
                </a:solidFill>
                <a:latin typeface="Arial"/>
                <a:ea typeface="ＭＳ Ｐゴシック" pitchFamily="1" charset="-128"/>
              </a:rPr>
              <a:t>Both server virtualization and clustering are key technologies for cloud</a:t>
            </a:r>
            <a:endParaRPr lang="en-US" sz="1800" dirty="0">
              <a:solidFill>
                <a:schemeClr val="bg1"/>
              </a:solidFill>
            </a:endParaRPr>
          </a:p>
        </p:txBody>
      </p:sp>
      <p:pic>
        <p:nvPicPr>
          <p:cNvPr id="83"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088902" y="2066124"/>
            <a:ext cx="2724557" cy="1335033"/>
          </a:xfrm>
          <a:prstGeom prst="rect">
            <a:avLst/>
          </a:prstGeom>
          <a:noFill/>
          <a:ln w="9525">
            <a:noFill/>
            <a:miter lim="800000"/>
            <a:headEnd/>
            <a:tailEnd/>
          </a:ln>
          <a:scene3d>
            <a:camera prst="orthographicFront"/>
            <a:lightRig rig="threePt" dir="t">
              <a:rot lat="0" lon="0" rev="0"/>
            </a:lightRig>
          </a:scene3d>
        </p:spPr>
      </p:pic>
      <p:grpSp>
        <p:nvGrpSpPr>
          <p:cNvPr id="2" name="Group 44"/>
          <p:cNvGrpSpPr/>
          <p:nvPr/>
        </p:nvGrpSpPr>
        <p:grpSpPr>
          <a:xfrm>
            <a:off x="2136598" y="2181402"/>
            <a:ext cx="446058" cy="393522"/>
            <a:chOff x="1654968" y="1755617"/>
            <a:chExt cx="571501" cy="504191"/>
          </a:xfrm>
        </p:grpSpPr>
        <p:sp>
          <p:nvSpPr>
            <p:cNvPr id="38" name="Freeform 37"/>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43" name="Freeform 42"/>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44" name="Freeform 43"/>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4" name="Group 45"/>
          <p:cNvGrpSpPr/>
          <p:nvPr/>
        </p:nvGrpSpPr>
        <p:grpSpPr>
          <a:xfrm>
            <a:off x="2456518" y="2215142"/>
            <a:ext cx="446058" cy="393522"/>
            <a:chOff x="1654968" y="1755617"/>
            <a:chExt cx="571501" cy="504191"/>
          </a:xfrm>
        </p:grpSpPr>
        <p:sp>
          <p:nvSpPr>
            <p:cNvPr id="47" name="Freeform 46"/>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48" name="Freeform 47"/>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49" name="Freeform 48"/>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5" name="Group 49"/>
          <p:cNvGrpSpPr/>
          <p:nvPr/>
        </p:nvGrpSpPr>
        <p:grpSpPr>
          <a:xfrm>
            <a:off x="2776438" y="2248882"/>
            <a:ext cx="446058" cy="393522"/>
            <a:chOff x="1654968" y="1755617"/>
            <a:chExt cx="571501" cy="504191"/>
          </a:xfrm>
        </p:grpSpPr>
        <p:sp>
          <p:nvSpPr>
            <p:cNvPr id="51" name="Freeform 50"/>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52" name="Freeform 51"/>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53" name="Freeform 52"/>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6" name="Group 53"/>
          <p:cNvGrpSpPr/>
          <p:nvPr/>
        </p:nvGrpSpPr>
        <p:grpSpPr>
          <a:xfrm>
            <a:off x="3096358" y="2282622"/>
            <a:ext cx="446058" cy="393522"/>
            <a:chOff x="1654968" y="1755617"/>
            <a:chExt cx="571501" cy="504191"/>
          </a:xfrm>
        </p:grpSpPr>
        <p:sp>
          <p:nvSpPr>
            <p:cNvPr id="55" name="Freeform 54"/>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56" name="Freeform 55"/>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57" name="Freeform 56"/>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7" name="Group 57"/>
          <p:cNvGrpSpPr/>
          <p:nvPr/>
        </p:nvGrpSpPr>
        <p:grpSpPr>
          <a:xfrm>
            <a:off x="1869220" y="2319842"/>
            <a:ext cx="446058" cy="393522"/>
            <a:chOff x="1654968" y="1755617"/>
            <a:chExt cx="571501" cy="504191"/>
          </a:xfrm>
        </p:grpSpPr>
        <p:sp>
          <p:nvSpPr>
            <p:cNvPr id="59" name="Freeform 58"/>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60" name="Freeform 59"/>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61" name="Freeform 60"/>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8" name="Group 61"/>
          <p:cNvGrpSpPr/>
          <p:nvPr/>
        </p:nvGrpSpPr>
        <p:grpSpPr>
          <a:xfrm>
            <a:off x="2203426" y="2353582"/>
            <a:ext cx="446058" cy="393522"/>
            <a:chOff x="1654968" y="1755617"/>
            <a:chExt cx="571501" cy="504191"/>
          </a:xfrm>
        </p:grpSpPr>
        <p:sp>
          <p:nvSpPr>
            <p:cNvPr id="63" name="Freeform 62"/>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64" name="Freeform 63"/>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65" name="Freeform 64"/>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9" name="Group 65"/>
          <p:cNvGrpSpPr/>
          <p:nvPr/>
        </p:nvGrpSpPr>
        <p:grpSpPr>
          <a:xfrm>
            <a:off x="2537632" y="2387322"/>
            <a:ext cx="446058" cy="393522"/>
            <a:chOff x="1654968" y="1755617"/>
            <a:chExt cx="571501" cy="504191"/>
          </a:xfrm>
        </p:grpSpPr>
        <p:sp>
          <p:nvSpPr>
            <p:cNvPr id="67" name="Freeform 66"/>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68" name="Freeform 67"/>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69" name="Freeform 68"/>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11" name="Group 69"/>
          <p:cNvGrpSpPr/>
          <p:nvPr/>
        </p:nvGrpSpPr>
        <p:grpSpPr>
          <a:xfrm>
            <a:off x="2871838" y="2421062"/>
            <a:ext cx="446058" cy="393522"/>
            <a:chOff x="1654968" y="1755617"/>
            <a:chExt cx="571501" cy="504191"/>
          </a:xfrm>
        </p:grpSpPr>
        <p:sp>
          <p:nvSpPr>
            <p:cNvPr id="71" name="Freeform 70"/>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72" name="Freeform 71"/>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73" name="Freeform 72"/>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12" name="Group 73"/>
          <p:cNvGrpSpPr/>
          <p:nvPr/>
        </p:nvGrpSpPr>
        <p:grpSpPr>
          <a:xfrm>
            <a:off x="1601842" y="2458282"/>
            <a:ext cx="446058" cy="393522"/>
            <a:chOff x="1654968" y="1755617"/>
            <a:chExt cx="571501" cy="504191"/>
          </a:xfrm>
        </p:grpSpPr>
        <p:sp>
          <p:nvSpPr>
            <p:cNvPr id="75" name="Freeform 74"/>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78" name="Freeform 77"/>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79" name="Freeform 78"/>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13" name="Group 79"/>
          <p:cNvGrpSpPr/>
          <p:nvPr/>
        </p:nvGrpSpPr>
        <p:grpSpPr>
          <a:xfrm>
            <a:off x="1950334" y="2492022"/>
            <a:ext cx="446058" cy="393522"/>
            <a:chOff x="1654968" y="1755617"/>
            <a:chExt cx="571501" cy="504191"/>
          </a:xfrm>
        </p:grpSpPr>
        <p:sp>
          <p:nvSpPr>
            <p:cNvPr id="81" name="Freeform 80"/>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82" name="Freeform 81"/>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84" name="Freeform 83"/>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14" name="Group 84"/>
          <p:cNvGrpSpPr/>
          <p:nvPr/>
        </p:nvGrpSpPr>
        <p:grpSpPr>
          <a:xfrm>
            <a:off x="2298826" y="2525762"/>
            <a:ext cx="446058" cy="393522"/>
            <a:chOff x="1654968" y="1755617"/>
            <a:chExt cx="571501" cy="504191"/>
          </a:xfrm>
        </p:grpSpPr>
        <p:sp>
          <p:nvSpPr>
            <p:cNvPr id="86" name="Freeform 85"/>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87" name="Freeform 86"/>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88" name="Freeform 87"/>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15" name="Group 88"/>
          <p:cNvGrpSpPr/>
          <p:nvPr/>
        </p:nvGrpSpPr>
        <p:grpSpPr>
          <a:xfrm>
            <a:off x="2647318" y="2559502"/>
            <a:ext cx="446058" cy="393522"/>
            <a:chOff x="1654968" y="1755617"/>
            <a:chExt cx="571501" cy="504191"/>
          </a:xfrm>
        </p:grpSpPr>
        <p:sp>
          <p:nvSpPr>
            <p:cNvPr id="90" name="Freeform 89"/>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91" name="Freeform 90"/>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92" name="Freeform 91"/>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20" name="Group 92"/>
          <p:cNvGrpSpPr/>
          <p:nvPr/>
        </p:nvGrpSpPr>
        <p:grpSpPr>
          <a:xfrm>
            <a:off x="1334464" y="2596722"/>
            <a:ext cx="446058" cy="393522"/>
            <a:chOff x="1654968" y="1755617"/>
            <a:chExt cx="571501" cy="504191"/>
          </a:xfrm>
        </p:grpSpPr>
        <p:sp>
          <p:nvSpPr>
            <p:cNvPr id="94" name="Freeform 93"/>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95" name="Freeform 94"/>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96" name="Freeform 95"/>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21" name="Group 96"/>
          <p:cNvGrpSpPr/>
          <p:nvPr/>
        </p:nvGrpSpPr>
        <p:grpSpPr>
          <a:xfrm>
            <a:off x="1697242" y="2630462"/>
            <a:ext cx="446058" cy="393522"/>
            <a:chOff x="1654968" y="1755617"/>
            <a:chExt cx="571501" cy="504191"/>
          </a:xfrm>
        </p:grpSpPr>
        <p:sp>
          <p:nvSpPr>
            <p:cNvPr id="98" name="Freeform 97"/>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99" name="Freeform 98"/>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00" name="Freeform 99"/>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22" name="Group 100"/>
          <p:cNvGrpSpPr/>
          <p:nvPr/>
        </p:nvGrpSpPr>
        <p:grpSpPr>
          <a:xfrm>
            <a:off x="2060020" y="2664202"/>
            <a:ext cx="446058" cy="393522"/>
            <a:chOff x="1654968" y="1755617"/>
            <a:chExt cx="571501" cy="504191"/>
          </a:xfrm>
        </p:grpSpPr>
        <p:sp>
          <p:nvSpPr>
            <p:cNvPr id="102" name="Freeform 101"/>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03" name="Freeform 102"/>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04" name="Freeform 103"/>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grpSp>
        <p:nvGrpSpPr>
          <p:cNvPr id="23" name="Group 104"/>
          <p:cNvGrpSpPr/>
          <p:nvPr/>
        </p:nvGrpSpPr>
        <p:grpSpPr>
          <a:xfrm>
            <a:off x="2422798" y="2697942"/>
            <a:ext cx="446058" cy="393522"/>
            <a:chOff x="1654968" y="1755617"/>
            <a:chExt cx="571501" cy="504191"/>
          </a:xfrm>
        </p:grpSpPr>
        <p:sp>
          <p:nvSpPr>
            <p:cNvPr id="106" name="Freeform 105"/>
            <p:cNvSpPr/>
            <p:nvPr/>
          </p:nvSpPr>
          <p:spPr>
            <a:xfrm>
              <a:off x="1656388" y="1755617"/>
              <a:ext cx="567569" cy="146583"/>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94" h="872519">
                  <a:moveTo>
                    <a:pt x="1479792" y="0"/>
                  </a:moveTo>
                  <a:lnTo>
                    <a:pt x="0" y="656134"/>
                  </a:lnTo>
                  <a:lnTo>
                    <a:pt x="2142907" y="872519"/>
                  </a:lnTo>
                  <a:lnTo>
                    <a:pt x="3378394" y="188464"/>
                  </a:lnTo>
                  <a:lnTo>
                    <a:pt x="1479792"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07" name="Freeform 106"/>
            <p:cNvSpPr/>
            <p:nvPr/>
          </p:nvSpPr>
          <p:spPr>
            <a:xfrm>
              <a:off x="1654968" y="1864520"/>
              <a:ext cx="366712" cy="395288"/>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3" h="395287">
                  <a:moveTo>
                    <a:pt x="0" y="0"/>
                  </a:moveTo>
                  <a:lnTo>
                    <a:pt x="7144" y="357187"/>
                  </a:lnTo>
                  <a:lnTo>
                    <a:pt x="361950" y="395287"/>
                  </a:lnTo>
                  <a:cubicBezTo>
                    <a:pt x="363538" y="277018"/>
                    <a:pt x="365125" y="158750"/>
                    <a:pt x="366713" y="40481"/>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08" name="Freeform 107"/>
            <p:cNvSpPr/>
            <p:nvPr/>
          </p:nvSpPr>
          <p:spPr>
            <a:xfrm>
              <a:off x="2016919" y="1785938"/>
              <a:ext cx="209550" cy="471487"/>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471487">
                  <a:moveTo>
                    <a:pt x="209550" y="0"/>
                  </a:moveTo>
                  <a:lnTo>
                    <a:pt x="2382" y="121443"/>
                  </a:lnTo>
                  <a:lnTo>
                    <a:pt x="0" y="471487"/>
                  </a:lnTo>
                  <a:lnTo>
                    <a:pt x="207169" y="354806"/>
                  </a:lnTo>
                  <a:cubicBezTo>
                    <a:pt x="207963" y="238918"/>
                    <a:pt x="208756" y="123031"/>
                    <a:pt x="209550"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grpSp>
      <p:pic>
        <p:nvPicPr>
          <p:cNvPr id="109"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5071284" y="2594898"/>
            <a:ext cx="1327964" cy="650702"/>
          </a:xfrm>
          <a:prstGeom prst="rect">
            <a:avLst/>
          </a:prstGeom>
          <a:noFill/>
          <a:ln w="9525">
            <a:noFill/>
            <a:miter lim="800000"/>
            <a:headEnd/>
            <a:tailEnd/>
          </a:ln>
          <a:scene3d>
            <a:camera prst="orthographicFront"/>
            <a:lightRig rig="threePt" dir="t">
              <a:rot lat="0" lon="0" rev="0"/>
            </a:lightRig>
          </a:scene3d>
        </p:spPr>
      </p:pic>
      <p:pic>
        <p:nvPicPr>
          <p:cNvPr id="110"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5071283" y="2309496"/>
            <a:ext cx="1327964" cy="650702"/>
          </a:xfrm>
          <a:prstGeom prst="rect">
            <a:avLst/>
          </a:prstGeom>
          <a:noFill/>
          <a:ln w="9525">
            <a:noFill/>
            <a:miter lim="800000"/>
            <a:headEnd/>
            <a:tailEnd/>
          </a:ln>
          <a:scene3d>
            <a:camera prst="orthographicFront"/>
            <a:lightRig rig="threePt" dir="t">
              <a:rot lat="0" lon="0" rev="0"/>
            </a:lightRig>
          </a:scene3d>
        </p:spPr>
      </p:pic>
      <p:pic>
        <p:nvPicPr>
          <p:cNvPr id="111"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5071282" y="2024094"/>
            <a:ext cx="1327964" cy="650702"/>
          </a:xfrm>
          <a:prstGeom prst="rect">
            <a:avLst/>
          </a:prstGeom>
          <a:noFill/>
          <a:ln w="9525">
            <a:noFill/>
            <a:miter lim="800000"/>
            <a:headEnd/>
            <a:tailEnd/>
          </a:ln>
          <a:scene3d>
            <a:camera prst="orthographicFront"/>
            <a:lightRig rig="threePt" dir="t">
              <a:rot lat="0" lon="0" rev="0"/>
            </a:lightRig>
          </a:scene3d>
        </p:spPr>
      </p:pic>
      <p:pic>
        <p:nvPicPr>
          <p:cNvPr id="112"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5921422" y="2689566"/>
            <a:ext cx="1327964" cy="650702"/>
          </a:xfrm>
          <a:prstGeom prst="rect">
            <a:avLst/>
          </a:prstGeom>
          <a:noFill/>
          <a:ln w="9525">
            <a:noFill/>
            <a:miter lim="800000"/>
            <a:headEnd/>
            <a:tailEnd/>
          </a:ln>
          <a:scene3d>
            <a:camera prst="orthographicFront"/>
            <a:lightRig rig="threePt" dir="t">
              <a:rot lat="0" lon="0" rev="0"/>
            </a:lightRig>
          </a:scene3d>
        </p:spPr>
      </p:pic>
      <p:pic>
        <p:nvPicPr>
          <p:cNvPr id="113"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5921421" y="2404164"/>
            <a:ext cx="1327964" cy="650702"/>
          </a:xfrm>
          <a:prstGeom prst="rect">
            <a:avLst/>
          </a:prstGeom>
          <a:noFill/>
          <a:ln w="9525">
            <a:noFill/>
            <a:miter lim="800000"/>
            <a:headEnd/>
            <a:tailEnd/>
          </a:ln>
          <a:scene3d>
            <a:camera prst="orthographicFront"/>
            <a:lightRig rig="threePt" dir="t">
              <a:rot lat="0" lon="0" rev="0"/>
            </a:lightRig>
          </a:scene3d>
        </p:spPr>
      </p:pic>
      <p:pic>
        <p:nvPicPr>
          <p:cNvPr id="114"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5921420" y="2118762"/>
            <a:ext cx="1327964" cy="650702"/>
          </a:xfrm>
          <a:prstGeom prst="rect">
            <a:avLst/>
          </a:prstGeom>
          <a:noFill/>
          <a:ln w="9525">
            <a:noFill/>
            <a:miter lim="800000"/>
            <a:headEnd/>
            <a:tailEnd/>
          </a:ln>
          <a:scene3d>
            <a:camera prst="orthographicFront"/>
            <a:lightRig rig="threePt" dir="t">
              <a:rot lat="0" lon="0" rev="0"/>
            </a:lightRig>
          </a:scene3d>
        </p:spPr>
      </p:pic>
      <p:pic>
        <p:nvPicPr>
          <p:cNvPr id="115"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771560" y="2784234"/>
            <a:ext cx="1327964" cy="650702"/>
          </a:xfrm>
          <a:prstGeom prst="rect">
            <a:avLst/>
          </a:prstGeom>
          <a:noFill/>
          <a:ln w="9525">
            <a:noFill/>
            <a:miter lim="800000"/>
            <a:headEnd/>
            <a:tailEnd/>
          </a:ln>
          <a:scene3d>
            <a:camera prst="orthographicFront"/>
            <a:lightRig rig="threePt" dir="t">
              <a:rot lat="0" lon="0" rev="0"/>
            </a:lightRig>
          </a:scene3d>
        </p:spPr>
      </p:pic>
      <p:pic>
        <p:nvPicPr>
          <p:cNvPr id="116"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771559" y="2498832"/>
            <a:ext cx="1327964" cy="650702"/>
          </a:xfrm>
          <a:prstGeom prst="rect">
            <a:avLst/>
          </a:prstGeom>
          <a:noFill/>
          <a:ln w="9525">
            <a:noFill/>
            <a:miter lim="800000"/>
            <a:headEnd/>
            <a:tailEnd/>
          </a:ln>
          <a:scene3d>
            <a:camera prst="orthographicFront"/>
            <a:lightRig rig="threePt" dir="t">
              <a:rot lat="0" lon="0" rev="0"/>
            </a:lightRig>
          </a:scene3d>
        </p:spPr>
      </p:pic>
      <p:pic>
        <p:nvPicPr>
          <p:cNvPr id="117"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771558" y="2213430"/>
            <a:ext cx="1327964" cy="650702"/>
          </a:xfrm>
          <a:prstGeom prst="rect">
            <a:avLst/>
          </a:prstGeom>
          <a:noFill/>
          <a:ln w="9525">
            <a:noFill/>
            <a:miter lim="800000"/>
            <a:headEnd/>
            <a:tailEnd/>
          </a:ln>
          <a:scene3d>
            <a:camera prst="orthographicFront"/>
            <a:lightRig rig="threePt" dir="t">
              <a:rot lat="0" lon="0" rev="0"/>
            </a:lightRig>
          </a:scene3d>
        </p:spPr>
      </p:pic>
      <p:sp>
        <p:nvSpPr>
          <p:cNvPr id="123" name="Freeform 122"/>
          <p:cNvSpPr/>
          <p:nvPr/>
        </p:nvSpPr>
        <p:spPr>
          <a:xfrm>
            <a:off x="5022720" y="2017088"/>
            <a:ext cx="3079033" cy="495406"/>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 name="connsiteX0" fmla="*/ 1479792 w 20502945"/>
              <a:gd name="connsiteY0" fmla="*/ 0 h 2724868"/>
              <a:gd name="connsiteX1" fmla="*/ 0 w 20502945"/>
              <a:gd name="connsiteY1" fmla="*/ 656134 h 2724868"/>
              <a:gd name="connsiteX2" fmla="*/ 20502945 w 20502945"/>
              <a:gd name="connsiteY2" fmla="*/ 2724868 h 2724868"/>
              <a:gd name="connsiteX3" fmla="*/ 3378394 w 20502945"/>
              <a:gd name="connsiteY3" fmla="*/ 188464 h 2724868"/>
              <a:gd name="connsiteX4" fmla="*/ 1479792 w 20502945"/>
              <a:gd name="connsiteY4" fmla="*/ 0 h 2724868"/>
              <a:gd name="connsiteX0" fmla="*/ 4839445 w 20502945"/>
              <a:gd name="connsiteY0" fmla="*/ 0 h 4214011"/>
              <a:gd name="connsiteX1" fmla="*/ 0 w 20502945"/>
              <a:gd name="connsiteY1" fmla="*/ 2145277 h 4214011"/>
              <a:gd name="connsiteX2" fmla="*/ 20502945 w 20502945"/>
              <a:gd name="connsiteY2" fmla="*/ 4214011 h 4214011"/>
              <a:gd name="connsiteX3" fmla="*/ 3378394 w 20502945"/>
              <a:gd name="connsiteY3" fmla="*/ 1677607 h 4214011"/>
              <a:gd name="connsiteX4" fmla="*/ 4839445 w 20502945"/>
              <a:gd name="connsiteY4" fmla="*/ 0 h 4214011"/>
              <a:gd name="connsiteX0" fmla="*/ 4839445 w 23427334"/>
              <a:gd name="connsiteY0" fmla="*/ 0 h 4214011"/>
              <a:gd name="connsiteX1" fmla="*/ 0 w 23427334"/>
              <a:gd name="connsiteY1" fmla="*/ 2145277 h 4214011"/>
              <a:gd name="connsiteX2" fmla="*/ 20502945 w 23427334"/>
              <a:gd name="connsiteY2" fmla="*/ 4214011 h 4214011"/>
              <a:gd name="connsiteX3" fmla="*/ 23427334 w 23427334"/>
              <a:gd name="connsiteY3" fmla="*/ 2385853 h 4214011"/>
              <a:gd name="connsiteX4" fmla="*/ 4839445 w 23427334"/>
              <a:gd name="connsiteY4" fmla="*/ 0 h 4214011"/>
              <a:gd name="connsiteX0" fmla="*/ 4421756 w 23427334"/>
              <a:gd name="connsiteY0" fmla="*/ 0 h 3887121"/>
              <a:gd name="connsiteX1" fmla="*/ 0 w 23427334"/>
              <a:gd name="connsiteY1" fmla="*/ 1818387 h 3887121"/>
              <a:gd name="connsiteX2" fmla="*/ 20502945 w 23427334"/>
              <a:gd name="connsiteY2" fmla="*/ 3887121 h 3887121"/>
              <a:gd name="connsiteX3" fmla="*/ 23427334 w 23427334"/>
              <a:gd name="connsiteY3" fmla="*/ 2058963 h 3887121"/>
              <a:gd name="connsiteX4" fmla="*/ 4421756 w 23427334"/>
              <a:gd name="connsiteY4" fmla="*/ 0 h 3887121"/>
              <a:gd name="connsiteX0" fmla="*/ 4439915 w 23427334"/>
              <a:gd name="connsiteY0" fmla="*/ 0 h 3778155"/>
              <a:gd name="connsiteX1" fmla="*/ 0 w 23427334"/>
              <a:gd name="connsiteY1" fmla="*/ 1709421 h 3778155"/>
              <a:gd name="connsiteX2" fmla="*/ 20502945 w 23427334"/>
              <a:gd name="connsiteY2" fmla="*/ 3778155 h 3778155"/>
              <a:gd name="connsiteX3" fmla="*/ 23427334 w 23427334"/>
              <a:gd name="connsiteY3" fmla="*/ 1949997 h 3778155"/>
              <a:gd name="connsiteX4" fmla="*/ 4439915 w 23427334"/>
              <a:gd name="connsiteY4" fmla="*/ 0 h 3778155"/>
              <a:gd name="connsiteX0" fmla="*/ 4439915 w 23481817"/>
              <a:gd name="connsiteY0" fmla="*/ 0 h 3778155"/>
              <a:gd name="connsiteX1" fmla="*/ 0 w 23481817"/>
              <a:gd name="connsiteY1" fmla="*/ 1709421 h 3778155"/>
              <a:gd name="connsiteX2" fmla="*/ 20502945 w 23481817"/>
              <a:gd name="connsiteY2" fmla="*/ 3778155 h 3778155"/>
              <a:gd name="connsiteX3" fmla="*/ 23481817 w 23481817"/>
              <a:gd name="connsiteY3" fmla="*/ 1804714 h 3778155"/>
              <a:gd name="connsiteX4" fmla="*/ 4439915 w 23481817"/>
              <a:gd name="connsiteY4" fmla="*/ 0 h 37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817" h="3778155">
                <a:moveTo>
                  <a:pt x="4439915" y="0"/>
                </a:moveTo>
                <a:lnTo>
                  <a:pt x="0" y="1709421"/>
                </a:lnTo>
                <a:lnTo>
                  <a:pt x="20502945" y="3778155"/>
                </a:lnTo>
                <a:lnTo>
                  <a:pt x="23481817" y="1804714"/>
                </a:lnTo>
                <a:lnTo>
                  <a:pt x="4439915"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24" name="Freeform 123"/>
          <p:cNvSpPr/>
          <p:nvPr/>
        </p:nvSpPr>
        <p:spPr>
          <a:xfrm>
            <a:off x="5023999" y="2244963"/>
            <a:ext cx="2685908" cy="1216140"/>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 name="connsiteX0" fmla="*/ 0 w 360379"/>
              <a:gd name="connsiteY0" fmla="*/ 0 h 386212"/>
              <a:gd name="connsiteX1" fmla="*/ 810 w 360379"/>
              <a:gd name="connsiteY1" fmla="*/ 348112 h 386212"/>
              <a:gd name="connsiteX2" fmla="*/ 355616 w 360379"/>
              <a:gd name="connsiteY2" fmla="*/ 386212 h 386212"/>
              <a:gd name="connsiteX3" fmla="*/ 360379 w 360379"/>
              <a:gd name="connsiteY3" fmla="*/ 31406 h 386212"/>
              <a:gd name="connsiteX4" fmla="*/ 0 w 360379"/>
              <a:gd name="connsiteY4" fmla="*/ 0 h 386212"/>
              <a:gd name="connsiteX0" fmla="*/ 0 w 360379"/>
              <a:gd name="connsiteY0" fmla="*/ 0 h 386212"/>
              <a:gd name="connsiteX1" fmla="*/ 810 w 360379"/>
              <a:gd name="connsiteY1" fmla="*/ 295176 h 386212"/>
              <a:gd name="connsiteX2" fmla="*/ 355616 w 360379"/>
              <a:gd name="connsiteY2" fmla="*/ 386212 h 386212"/>
              <a:gd name="connsiteX3" fmla="*/ 360379 w 360379"/>
              <a:gd name="connsiteY3" fmla="*/ 31406 h 386212"/>
              <a:gd name="connsiteX4" fmla="*/ 0 w 360379"/>
              <a:gd name="connsiteY4" fmla="*/ 0 h 386212"/>
              <a:gd name="connsiteX0" fmla="*/ 0 w 357212"/>
              <a:gd name="connsiteY0" fmla="*/ 0 h 386212"/>
              <a:gd name="connsiteX1" fmla="*/ 810 w 357212"/>
              <a:gd name="connsiteY1" fmla="*/ 295176 h 386212"/>
              <a:gd name="connsiteX2" fmla="*/ 355616 w 357212"/>
              <a:gd name="connsiteY2" fmla="*/ 386212 h 386212"/>
              <a:gd name="connsiteX3" fmla="*/ 357212 w 357212"/>
              <a:gd name="connsiteY3" fmla="*/ 85854 h 386212"/>
              <a:gd name="connsiteX4" fmla="*/ 0 w 357212"/>
              <a:gd name="connsiteY4" fmla="*/ 0 h 38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212" h="386212">
                <a:moveTo>
                  <a:pt x="0" y="0"/>
                </a:moveTo>
                <a:lnTo>
                  <a:pt x="810" y="295176"/>
                </a:lnTo>
                <a:lnTo>
                  <a:pt x="355616" y="386212"/>
                </a:lnTo>
                <a:cubicBezTo>
                  <a:pt x="357204" y="267943"/>
                  <a:pt x="355624" y="204123"/>
                  <a:pt x="357212" y="85854"/>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25" name="Freeform 124"/>
          <p:cNvSpPr/>
          <p:nvPr/>
        </p:nvSpPr>
        <p:spPr>
          <a:xfrm>
            <a:off x="7704422" y="2255067"/>
            <a:ext cx="398392" cy="1203654"/>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 name="connsiteX0" fmla="*/ 213598 w 213598"/>
              <a:gd name="connsiteY0" fmla="*/ 0 h 476938"/>
              <a:gd name="connsiteX1" fmla="*/ 6430 w 213598"/>
              <a:gd name="connsiteY1" fmla="*/ 121443 h 476938"/>
              <a:gd name="connsiteX2" fmla="*/ 0 w 213598"/>
              <a:gd name="connsiteY2" fmla="*/ 476938 h 476938"/>
              <a:gd name="connsiteX3" fmla="*/ 211217 w 213598"/>
              <a:gd name="connsiteY3" fmla="*/ 354806 h 476938"/>
              <a:gd name="connsiteX4" fmla="*/ 213598 w 213598"/>
              <a:gd name="connsiteY4" fmla="*/ 0 h 476938"/>
              <a:gd name="connsiteX0" fmla="*/ 213598 w 213598"/>
              <a:gd name="connsiteY0" fmla="*/ 0 h 476938"/>
              <a:gd name="connsiteX1" fmla="*/ 1033 w 213598"/>
              <a:gd name="connsiteY1" fmla="*/ 45128 h 476938"/>
              <a:gd name="connsiteX2" fmla="*/ 0 w 213598"/>
              <a:gd name="connsiteY2" fmla="*/ 476938 h 476938"/>
              <a:gd name="connsiteX3" fmla="*/ 211217 w 213598"/>
              <a:gd name="connsiteY3" fmla="*/ 354806 h 476938"/>
              <a:gd name="connsiteX4" fmla="*/ 213598 w 213598"/>
              <a:gd name="connsiteY4" fmla="*/ 0 h 476938"/>
              <a:gd name="connsiteX0" fmla="*/ 220344 w 220344"/>
              <a:gd name="connsiteY0" fmla="*/ 0 h 540170"/>
              <a:gd name="connsiteX1" fmla="*/ 1033 w 220344"/>
              <a:gd name="connsiteY1" fmla="*/ 108360 h 540170"/>
              <a:gd name="connsiteX2" fmla="*/ 0 w 220344"/>
              <a:gd name="connsiteY2" fmla="*/ 540170 h 540170"/>
              <a:gd name="connsiteX3" fmla="*/ 211217 w 220344"/>
              <a:gd name="connsiteY3" fmla="*/ 418038 h 540170"/>
              <a:gd name="connsiteX4" fmla="*/ 220344 w 220344"/>
              <a:gd name="connsiteY4" fmla="*/ 0 h 540170"/>
              <a:gd name="connsiteX0" fmla="*/ 220344 w 220344"/>
              <a:gd name="connsiteY0" fmla="*/ 0 h 540170"/>
              <a:gd name="connsiteX1" fmla="*/ 1033 w 220344"/>
              <a:gd name="connsiteY1" fmla="*/ 108360 h 540170"/>
              <a:gd name="connsiteX2" fmla="*/ 0 w 220344"/>
              <a:gd name="connsiteY2" fmla="*/ 540170 h 540170"/>
              <a:gd name="connsiteX3" fmla="*/ 215265 w 220344"/>
              <a:gd name="connsiteY3" fmla="*/ 410407 h 540170"/>
              <a:gd name="connsiteX4" fmla="*/ 220344 w 220344"/>
              <a:gd name="connsiteY4" fmla="*/ 0 h 540170"/>
              <a:gd name="connsiteX0" fmla="*/ 225741 w 225741"/>
              <a:gd name="connsiteY0" fmla="*/ 0 h 551072"/>
              <a:gd name="connsiteX1" fmla="*/ 1033 w 225741"/>
              <a:gd name="connsiteY1" fmla="*/ 119262 h 551072"/>
              <a:gd name="connsiteX2" fmla="*/ 0 w 225741"/>
              <a:gd name="connsiteY2" fmla="*/ 551072 h 551072"/>
              <a:gd name="connsiteX3" fmla="*/ 215265 w 225741"/>
              <a:gd name="connsiteY3" fmla="*/ 421309 h 551072"/>
              <a:gd name="connsiteX4" fmla="*/ 225741 w 225741"/>
              <a:gd name="connsiteY4" fmla="*/ 0 h 551072"/>
              <a:gd name="connsiteX0" fmla="*/ 225741 w 225741"/>
              <a:gd name="connsiteY0" fmla="*/ 0 h 551072"/>
              <a:gd name="connsiteX1" fmla="*/ 1033 w 225741"/>
              <a:gd name="connsiteY1" fmla="*/ 119262 h 551072"/>
              <a:gd name="connsiteX2" fmla="*/ 0 w 225741"/>
              <a:gd name="connsiteY2" fmla="*/ 551072 h 551072"/>
              <a:gd name="connsiteX3" fmla="*/ 223361 w 225741"/>
              <a:gd name="connsiteY3" fmla="*/ 412587 h 551072"/>
              <a:gd name="connsiteX4" fmla="*/ 225741 w 225741"/>
              <a:gd name="connsiteY4" fmla="*/ 0 h 551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1" h="551072">
                <a:moveTo>
                  <a:pt x="225741" y="0"/>
                </a:moveTo>
                <a:lnTo>
                  <a:pt x="1033" y="119262"/>
                </a:lnTo>
                <a:cubicBezTo>
                  <a:pt x="689" y="263199"/>
                  <a:pt x="344" y="407135"/>
                  <a:pt x="0" y="551072"/>
                </a:cubicBezTo>
                <a:lnTo>
                  <a:pt x="223361" y="412587"/>
                </a:lnTo>
                <a:cubicBezTo>
                  <a:pt x="224155" y="296699"/>
                  <a:pt x="224947" y="123031"/>
                  <a:pt x="225741"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85" name="TextBox 84"/>
          <p:cNvSpPr txBox="1"/>
          <p:nvPr/>
        </p:nvSpPr>
        <p:spPr>
          <a:xfrm>
            <a:off x="4932040" y="3651870"/>
            <a:ext cx="3312368" cy="288032"/>
          </a:xfrm>
          <a:prstGeom prst="rect">
            <a:avLst/>
          </a:prstGeom>
          <a:noFill/>
          <a:ln>
            <a:noFill/>
          </a:ln>
        </p:spPr>
        <p:txBody>
          <a:bodyPr wrap="square" lIns="0" tIns="0" rIns="0" bIns="0" rtlCol="0">
            <a:noAutofit/>
          </a:bodyPr>
          <a:lstStyle/>
          <a:p>
            <a:pPr algn="l"/>
            <a:r>
              <a:rPr lang="de-DE" sz="1400" dirty="0" smtClean="0"/>
              <a:t>for scalability and/or availability</a:t>
            </a:r>
            <a:endParaRPr lang="en-US" sz="1400" dirty="0" err="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par>
                                <p:cTn id="24" presetID="1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Bottom)">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lide(fromBottom)">
                                      <p:cBhvr>
                                        <p:cTn id="29" dur="500"/>
                                        <p:tgtEl>
                                          <p:spTgt spid="11"/>
                                        </p:tgtEl>
                                      </p:cBhvr>
                                    </p:animEffect>
                                  </p:childTnLst>
                                </p:cTn>
                              </p:par>
                            </p:childTnLst>
                          </p:cTn>
                        </p:par>
                        <p:par>
                          <p:cTn id="30" fill="hold">
                            <p:stCondLst>
                              <p:cond delay="1000"/>
                            </p:stCondLst>
                            <p:childTnLst>
                              <p:par>
                                <p:cTn id="31" presetID="1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Bottom)">
                                      <p:cBhvr>
                                        <p:cTn id="33" dur="500"/>
                                        <p:tgtEl>
                                          <p:spTgt spid="12"/>
                                        </p:tgtEl>
                                      </p:cBhvr>
                                    </p:animEffect>
                                  </p:childTnLst>
                                </p:cTn>
                              </p:par>
                              <p:par>
                                <p:cTn id="34" presetID="1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Bottom)">
                                      <p:cBhvr>
                                        <p:cTn id="36" dur="500"/>
                                        <p:tgtEl>
                                          <p:spTgt spid="13"/>
                                        </p:tgtEl>
                                      </p:cBhvr>
                                    </p:animEffect>
                                  </p:childTnLst>
                                </p:cTn>
                              </p:par>
                              <p:par>
                                <p:cTn id="37" presetID="1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Bottom)">
                                      <p:cBhvr>
                                        <p:cTn id="39" dur="500"/>
                                        <p:tgtEl>
                                          <p:spTgt spid="14"/>
                                        </p:tgtEl>
                                      </p:cBhvr>
                                    </p:animEffect>
                                  </p:childTnLst>
                                </p:cTn>
                              </p:par>
                              <p:par>
                                <p:cTn id="40" presetID="12" presetClass="entr" presetSubtype="4"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lide(fromBottom)">
                                      <p:cBhvr>
                                        <p:cTn id="42" dur="500"/>
                                        <p:tgtEl>
                                          <p:spTgt spid="15"/>
                                        </p:tgtEl>
                                      </p:cBhvr>
                                    </p:animEffect>
                                  </p:childTnLst>
                                </p:cTn>
                              </p:par>
                            </p:childTnLst>
                          </p:cTn>
                        </p:par>
                        <p:par>
                          <p:cTn id="43" fill="hold">
                            <p:stCondLst>
                              <p:cond delay="1500"/>
                            </p:stCondLst>
                            <p:childTnLst>
                              <p:par>
                                <p:cTn id="44" presetID="12" presetClass="entr" presetSubtype="4"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slide(fromBottom)">
                                      <p:cBhvr>
                                        <p:cTn id="46" dur="500"/>
                                        <p:tgtEl>
                                          <p:spTgt spid="20"/>
                                        </p:tgtEl>
                                      </p:cBhvr>
                                    </p:animEffect>
                                  </p:childTnLst>
                                </p:cTn>
                              </p:par>
                              <p:par>
                                <p:cTn id="47" presetID="1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slide(fromBottom)">
                                      <p:cBhvr>
                                        <p:cTn id="49" dur="500"/>
                                        <p:tgtEl>
                                          <p:spTgt spid="21"/>
                                        </p:tgtEl>
                                      </p:cBhvr>
                                    </p:animEffect>
                                  </p:childTnLst>
                                </p:cTn>
                              </p:par>
                              <p:par>
                                <p:cTn id="50" presetID="12" presetClass="entr" presetSubtype="4"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par>
                                <p:cTn id="53" presetID="1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lide(fromBottom)">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123"/>
                                        </p:tgtEl>
                                        <p:attrNameLst>
                                          <p:attrName>style.visibility</p:attrName>
                                        </p:attrNameLst>
                                      </p:cBhvr>
                                      <p:to>
                                        <p:strVal val="visible"/>
                                      </p:to>
                                    </p:set>
                                    <p:anim calcmode="lin" valueType="num">
                                      <p:cBhvr>
                                        <p:cTn id="60" dur="500" fill="hold"/>
                                        <p:tgtEl>
                                          <p:spTgt spid="123"/>
                                        </p:tgtEl>
                                        <p:attrNameLst>
                                          <p:attrName>ppt_w</p:attrName>
                                        </p:attrNameLst>
                                      </p:cBhvr>
                                      <p:tavLst>
                                        <p:tav tm="0">
                                          <p:val>
                                            <p:fltVal val="0"/>
                                          </p:val>
                                        </p:tav>
                                        <p:tav tm="100000">
                                          <p:val>
                                            <p:strVal val="#ppt_w"/>
                                          </p:val>
                                        </p:tav>
                                      </p:tavLst>
                                    </p:anim>
                                    <p:anim calcmode="lin" valueType="num">
                                      <p:cBhvr>
                                        <p:cTn id="61" dur="500" fill="hold"/>
                                        <p:tgtEl>
                                          <p:spTgt spid="123"/>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cBhvr>
                                        <p:cTn id="64" dur="500" fill="hold"/>
                                        <p:tgtEl>
                                          <p:spTgt spid="124"/>
                                        </p:tgtEl>
                                        <p:attrNameLst>
                                          <p:attrName>ppt_w</p:attrName>
                                        </p:attrNameLst>
                                      </p:cBhvr>
                                      <p:tavLst>
                                        <p:tav tm="0">
                                          <p:val>
                                            <p:fltVal val="0"/>
                                          </p:val>
                                        </p:tav>
                                        <p:tav tm="100000">
                                          <p:val>
                                            <p:strVal val="#ppt_w"/>
                                          </p:val>
                                        </p:tav>
                                      </p:tavLst>
                                    </p:anim>
                                    <p:anim calcmode="lin" valueType="num">
                                      <p:cBhvr>
                                        <p:cTn id="65" dur="500" fill="hold"/>
                                        <p:tgtEl>
                                          <p:spTgt spid="12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25"/>
                                        </p:tgtEl>
                                        <p:attrNameLst>
                                          <p:attrName>style.visibility</p:attrName>
                                        </p:attrNameLst>
                                      </p:cBhvr>
                                      <p:to>
                                        <p:strVal val="visible"/>
                                      </p:to>
                                    </p:set>
                                    <p:anim calcmode="lin" valueType="num">
                                      <p:cBhvr>
                                        <p:cTn id="68" dur="500" fill="hold"/>
                                        <p:tgtEl>
                                          <p:spTgt spid="125"/>
                                        </p:tgtEl>
                                        <p:attrNameLst>
                                          <p:attrName>ppt_w</p:attrName>
                                        </p:attrNameLst>
                                      </p:cBhvr>
                                      <p:tavLst>
                                        <p:tav tm="0">
                                          <p:val>
                                            <p:fltVal val="0"/>
                                          </p:val>
                                        </p:tav>
                                        <p:tav tm="100000">
                                          <p:val>
                                            <p:strVal val="#ppt_w"/>
                                          </p:val>
                                        </p:tav>
                                      </p:tavLst>
                                    </p:anim>
                                    <p:anim calcmode="lin" valueType="num">
                                      <p:cBhvr>
                                        <p:cTn id="69" dur="500" fill="hold"/>
                                        <p:tgtEl>
                                          <p:spTgt spid="125"/>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left)">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3" grpId="0" animBg="1"/>
      <p:bldP spid="124" grpId="0" animBg="1"/>
      <p:bldP spid="1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2800" dirty="0" smtClean="0"/>
              <a:t>Server </a:t>
            </a:r>
            <a:r>
              <a:rPr lang="en-US" dirty="0" smtClean="0"/>
              <a:t>Virtualization </a:t>
            </a:r>
            <a:r>
              <a:rPr lang="en-US" sz="2800" dirty="0" smtClean="0"/>
              <a:t>Options</a:t>
            </a:r>
          </a:p>
        </p:txBody>
      </p:sp>
      <p:sp>
        <p:nvSpPr>
          <p:cNvPr id="10" name="Rounded Rectangle 33"/>
          <p:cNvSpPr>
            <a:spLocks noChangeArrowheads="1"/>
          </p:cNvSpPr>
          <p:nvPr/>
        </p:nvSpPr>
        <p:spPr bwMode="auto">
          <a:xfrm>
            <a:off x="557213" y="1131590"/>
            <a:ext cx="8053387" cy="1022350"/>
          </a:xfrm>
          <a:prstGeom prst="roundRect">
            <a:avLst>
              <a:gd name="adj" fmla="val 16667"/>
            </a:avLst>
          </a:prstGeom>
          <a:noFill/>
          <a:ln w="38100">
            <a:solidFill>
              <a:schemeClr val="tx2"/>
            </a:solidFill>
            <a:round/>
            <a:headEnd/>
            <a:tailEnd/>
          </a:ln>
        </p:spPr>
        <p:txBody>
          <a:bodyPr lIns="92075" tIns="91440" rIns="92075" bIns="46038"/>
          <a:lstStyle/>
          <a:p>
            <a:pPr marL="119063" indent="-119063" algn="ctr"/>
            <a:r>
              <a:rPr lang="en-US" sz="1600" b="1" dirty="0"/>
              <a:t>Centralized </a:t>
            </a:r>
            <a:r>
              <a:rPr lang="en-US" sz="1600" b="1" dirty="0" smtClean="0"/>
              <a:t>Virtualization Lifecycle </a:t>
            </a:r>
            <a:r>
              <a:rPr lang="en-US" sz="1600" b="1" dirty="0"/>
              <a:t>Management</a:t>
            </a:r>
          </a:p>
        </p:txBody>
      </p:sp>
      <p:sp>
        <p:nvSpPr>
          <p:cNvPr id="11" name="Rounded Rectangle 10"/>
          <p:cNvSpPr>
            <a:spLocks noChangeArrowheads="1"/>
          </p:cNvSpPr>
          <p:nvPr/>
        </p:nvSpPr>
        <p:spPr bwMode="auto">
          <a:xfrm>
            <a:off x="1985963" y="1768177"/>
            <a:ext cx="508000" cy="1216025"/>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12" name="Rounded Rectangle 11"/>
          <p:cNvSpPr>
            <a:spLocks noChangeArrowheads="1"/>
          </p:cNvSpPr>
          <p:nvPr/>
        </p:nvSpPr>
        <p:spPr bwMode="auto">
          <a:xfrm>
            <a:off x="1404938" y="1763415"/>
            <a:ext cx="508000" cy="1216025"/>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13" name="Rounded Rectangle 12"/>
          <p:cNvSpPr>
            <a:spLocks noChangeArrowheads="1"/>
          </p:cNvSpPr>
          <p:nvPr/>
        </p:nvSpPr>
        <p:spPr bwMode="auto">
          <a:xfrm>
            <a:off x="3894138" y="1763415"/>
            <a:ext cx="508000" cy="852487"/>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14" name="Rounded Rectangle 13"/>
          <p:cNvSpPr>
            <a:spLocks noChangeArrowheads="1"/>
          </p:cNvSpPr>
          <p:nvPr/>
        </p:nvSpPr>
        <p:spPr bwMode="auto">
          <a:xfrm>
            <a:off x="3313113" y="1766590"/>
            <a:ext cx="508000" cy="854075"/>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1" name="Rounded Rectangle 20"/>
          <p:cNvSpPr>
            <a:spLocks noChangeArrowheads="1"/>
          </p:cNvSpPr>
          <p:nvPr/>
        </p:nvSpPr>
        <p:spPr bwMode="auto">
          <a:xfrm>
            <a:off x="2730500" y="1771352"/>
            <a:ext cx="508000" cy="852488"/>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3" name="Rounded Rectangle 22"/>
          <p:cNvSpPr>
            <a:spLocks noChangeArrowheads="1"/>
          </p:cNvSpPr>
          <p:nvPr/>
        </p:nvSpPr>
        <p:spPr bwMode="auto">
          <a:xfrm>
            <a:off x="825500" y="1768177"/>
            <a:ext cx="508000" cy="1216025"/>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5" name="Rounded Rectangle 24"/>
          <p:cNvSpPr>
            <a:spLocks noChangeArrowheads="1"/>
          </p:cNvSpPr>
          <p:nvPr/>
        </p:nvSpPr>
        <p:spPr bwMode="auto">
          <a:xfrm>
            <a:off x="2733675" y="2684001"/>
            <a:ext cx="1670050" cy="301625"/>
          </a:xfrm>
          <a:prstGeom prst="roundRect">
            <a:avLst>
              <a:gd name="adj" fmla="val 17144"/>
            </a:avLst>
          </a:prstGeom>
          <a:solidFill>
            <a:schemeClr val="bg1"/>
          </a:solidFill>
          <a:ln w="19050">
            <a:solidFill>
              <a:schemeClr val="tx2"/>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6" name="Rounded Rectangle 25"/>
          <p:cNvSpPr>
            <a:spLocks noChangeArrowheads="1"/>
          </p:cNvSpPr>
          <p:nvPr/>
        </p:nvSpPr>
        <p:spPr bwMode="auto">
          <a:xfrm>
            <a:off x="825500" y="3042940"/>
            <a:ext cx="1670050" cy="392112"/>
          </a:xfrm>
          <a:prstGeom prst="roundRect">
            <a:avLst>
              <a:gd name="adj" fmla="val 16667"/>
            </a:avLst>
          </a:prstGeom>
          <a:solidFill>
            <a:schemeClr val="bg1"/>
          </a:solidFill>
          <a:ln w="19050">
            <a:solidFill>
              <a:schemeClr val="tx1"/>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pic>
        <p:nvPicPr>
          <p:cNvPr id="27" name="Picture 8"/>
          <p:cNvPicPr>
            <a:picLocks noChangeAspect="1"/>
          </p:cNvPicPr>
          <p:nvPr/>
        </p:nvPicPr>
        <p:blipFill>
          <a:blip r:embed="rId3"/>
          <a:srcRect/>
          <a:stretch>
            <a:fillRect/>
          </a:stretch>
        </p:blipFill>
        <p:spPr bwMode="auto">
          <a:xfrm>
            <a:off x="904875" y="3100090"/>
            <a:ext cx="398463" cy="271462"/>
          </a:xfrm>
          <a:prstGeom prst="rect">
            <a:avLst/>
          </a:prstGeom>
          <a:noFill/>
          <a:ln w="9525">
            <a:noFill/>
            <a:miter lim="800000"/>
            <a:headEnd/>
            <a:tailEnd/>
          </a:ln>
        </p:spPr>
      </p:pic>
      <p:sp>
        <p:nvSpPr>
          <p:cNvPr id="28" name="Rounded Rectangle 27"/>
          <p:cNvSpPr>
            <a:spLocks noChangeArrowheads="1"/>
          </p:cNvSpPr>
          <p:nvPr/>
        </p:nvSpPr>
        <p:spPr bwMode="auto">
          <a:xfrm>
            <a:off x="2730500" y="3036590"/>
            <a:ext cx="1670050" cy="393700"/>
          </a:xfrm>
          <a:prstGeom prst="roundRect">
            <a:avLst>
              <a:gd name="adj" fmla="val 16667"/>
            </a:avLst>
          </a:prstGeom>
          <a:solidFill>
            <a:schemeClr val="bg1"/>
          </a:solidFill>
          <a:ln w="19050">
            <a:solidFill>
              <a:schemeClr val="tx1"/>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pic>
        <p:nvPicPr>
          <p:cNvPr id="30" name="Picture 23"/>
          <p:cNvPicPr>
            <a:picLocks noChangeAspect="1"/>
          </p:cNvPicPr>
          <p:nvPr/>
        </p:nvPicPr>
        <p:blipFill>
          <a:blip r:embed="rId4"/>
          <a:srcRect/>
          <a:stretch>
            <a:fillRect/>
          </a:stretch>
        </p:blipFill>
        <p:spPr bwMode="auto">
          <a:xfrm>
            <a:off x="2828925" y="3103265"/>
            <a:ext cx="396875" cy="271462"/>
          </a:xfrm>
          <a:prstGeom prst="rect">
            <a:avLst/>
          </a:prstGeom>
          <a:noFill/>
          <a:ln w="9525">
            <a:noFill/>
            <a:miter lim="800000"/>
            <a:headEnd/>
            <a:tailEnd/>
          </a:ln>
        </p:spPr>
      </p:pic>
      <p:sp>
        <p:nvSpPr>
          <p:cNvPr id="31" name="TextBox 30"/>
          <p:cNvSpPr txBox="1"/>
          <p:nvPr/>
        </p:nvSpPr>
        <p:spPr>
          <a:xfrm>
            <a:off x="971601" y="1851670"/>
            <a:ext cx="1349928" cy="584775"/>
          </a:xfrm>
          <a:prstGeom prst="rect">
            <a:avLst/>
          </a:prstGeom>
          <a:noFill/>
          <a:ln>
            <a:noFill/>
          </a:ln>
          <a:effectLst/>
        </p:spPr>
        <p:txBody>
          <a:bodyPr wrap="square">
            <a:spAutoFit/>
          </a:bodyPr>
          <a:lstStyle/>
          <a:p>
            <a:pPr algn="ctr">
              <a:defRPr/>
            </a:pPr>
            <a:r>
              <a:rPr lang="en-US" sz="1600" b="1" dirty="0">
                <a:ln w="3175">
                  <a:noFill/>
                </a:ln>
                <a:effectLst/>
              </a:rPr>
              <a:t>Dynamic Domains</a:t>
            </a:r>
          </a:p>
        </p:txBody>
      </p:sp>
      <p:sp>
        <p:nvSpPr>
          <p:cNvPr id="32" name="TextBox 25"/>
          <p:cNvSpPr txBox="1">
            <a:spLocks noChangeArrowheads="1"/>
          </p:cNvSpPr>
          <p:nvPr/>
        </p:nvSpPr>
        <p:spPr bwMode="auto">
          <a:xfrm>
            <a:off x="1190625" y="3100090"/>
            <a:ext cx="1247775" cy="307777"/>
          </a:xfrm>
          <a:prstGeom prst="rect">
            <a:avLst/>
          </a:prstGeom>
          <a:noFill/>
          <a:ln w="9525">
            <a:noFill/>
            <a:miter lim="800000"/>
            <a:headEnd/>
            <a:tailEnd/>
          </a:ln>
        </p:spPr>
        <p:txBody>
          <a:bodyPr>
            <a:spAutoFit/>
          </a:bodyPr>
          <a:lstStyle/>
          <a:p>
            <a:pPr algn="ctr"/>
            <a:r>
              <a:rPr lang="en-US" sz="1400" dirty="0"/>
              <a:t>M-Series</a:t>
            </a:r>
          </a:p>
        </p:txBody>
      </p:sp>
      <p:sp>
        <p:nvSpPr>
          <p:cNvPr id="33" name="TextBox 26"/>
          <p:cNvSpPr txBox="1">
            <a:spLocks noChangeArrowheads="1"/>
          </p:cNvSpPr>
          <p:nvPr/>
        </p:nvSpPr>
        <p:spPr bwMode="auto">
          <a:xfrm>
            <a:off x="3141663" y="3093740"/>
            <a:ext cx="1246187" cy="307777"/>
          </a:xfrm>
          <a:prstGeom prst="rect">
            <a:avLst/>
          </a:prstGeom>
          <a:noFill/>
          <a:ln w="9525">
            <a:noFill/>
            <a:miter lim="800000"/>
            <a:headEnd/>
            <a:tailEnd/>
          </a:ln>
        </p:spPr>
        <p:txBody>
          <a:bodyPr>
            <a:spAutoFit/>
          </a:bodyPr>
          <a:lstStyle/>
          <a:p>
            <a:pPr algn="ctr"/>
            <a:r>
              <a:rPr lang="en-US" sz="1400"/>
              <a:t>T-Series</a:t>
            </a:r>
          </a:p>
        </p:txBody>
      </p:sp>
      <p:sp>
        <p:nvSpPr>
          <p:cNvPr id="35" name="TextBox 28"/>
          <p:cNvSpPr txBox="1">
            <a:spLocks noChangeArrowheads="1"/>
          </p:cNvSpPr>
          <p:nvPr/>
        </p:nvSpPr>
        <p:spPr bwMode="auto">
          <a:xfrm>
            <a:off x="2947988" y="2704008"/>
            <a:ext cx="1246187" cy="261610"/>
          </a:xfrm>
          <a:prstGeom prst="rect">
            <a:avLst/>
          </a:prstGeom>
          <a:noFill/>
          <a:ln w="9525">
            <a:noFill/>
            <a:miter lim="800000"/>
            <a:headEnd/>
            <a:tailEnd/>
          </a:ln>
        </p:spPr>
        <p:txBody>
          <a:bodyPr>
            <a:spAutoFit/>
          </a:bodyPr>
          <a:lstStyle/>
          <a:p>
            <a:pPr algn="ctr"/>
            <a:r>
              <a:rPr lang="en-US" sz="1100" dirty="0">
                <a:solidFill>
                  <a:srgbClr val="FF0000"/>
                </a:solidFill>
              </a:rPr>
              <a:t>HYPERVISOR</a:t>
            </a:r>
          </a:p>
        </p:txBody>
      </p:sp>
      <p:sp>
        <p:nvSpPr>
          <p:cNvPr id="37" name="TextBox 36"/>
          <p:cNvSpPr txBox="1"/>
          <p:nvPr/>
        </p:nvSpPr>
        <p:spPr>
          <a:xfrm>
            <a:off x="2843111" y="1861840"/>
            <a:ext cx="1428714" cy="584775"/>
          </a:xfrm>
          <a:prstGeom prst="rect">
            <a:avLst/>
          </a:prstGeom>
          <a:noFill/>
          <a:ln>
            <a:noFill/>
          </a:ln>
          <a:effectLst/>
        </p:spPr>
        <p:txBody>
          <a:bodyPr>
            <a:spAutoFit/>
          </a:bodyPr>
          <a:lstStyle/>
          <a:p>
            <a:pPr algn="ctr">
              <a:defRPr/>
            </a:pPr>
            <a:r>
              <a:rPr lang="en-US" sz="1600" b="1" dirty="0">
                <a:ln w="3175">
                  <a:noFill/>
                </a:ln>
                <a:effectLst/>
              </a:rPr>
              <a:t>Oracle VM for SPARC</a:t>
            </a:r>
          </a:p>
        </p:txBody>
      </p:sp>
      <p:sp>
        <p:nvSpPr>
          <p:cNvPr id="15" name="Rounded Rectangle 14"/>
          <p:cNvSpPr>
            <a:spLocks noChangeArrowheads="1"/>
          </p:cNvSpPr>
          <p:nvPr/>
        </p:nvSpPr>
        <p:spPr bwMode="auto">
          <a:xfrm>
            <a:off x="7712596" y="1768177"/>
            <a:ext cx="509587" cy="633413"/>
          </a:xfrm>
          <a:prstGeom prst="roundRect">
            <a:avLst>
              <a:gd name="adj" fmla="val 9190"/>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0" name="Rounded Rectangle 19"/>
          <p:cNvSpPr>
            <a:spLocks noChangeArrowheads="1"/>
          </p:cNvSpPr>
          <p:nvPr/>
        </p:nvSpPr>
        <p:spPr bwMode="auto">
          <a:xfrm>
            <a:off x="7131571" y="1768177"/>
            <a:ext cx="509587" cy="633413"/>
          </a:xfrm>
          <a:prstGeom prst="roundRect">
            <a:avLst>
              <a:gd name="adj" fmla="val 9190"/>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2" name="Rounded Rectangle 21"/>
          <p:cNvSpPr>
            <a:spLocks noChangeArrowheads="1"/>
          </p:cNvSpPr>
          <p:nvPr/>
        </p:nvSpPr>
        <p:spPr bwMode="auto">
          <a:xfrm>
            <a:off x="6552133" y="1763415"/>
            <a:ext cx="509588" cy="633412"/>
          </a:xfrm>
          <a:prstGeom prst="roundRect">
            <a:avLst>
              <a:gd name="adj" fmla="val 9190"/>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4" name="Rounded Rectangle 23"/>
          <p:cNvSpPr>
            <a:spLocks noChangeArrowheads="1"/>
          </p:cNvSpPr>
          <p:nvPr/>
        </p:nvSpPr>
        <p:spPr bwMode="auto">
          <a:xfrm>
            <a:off x="6553721" y="2441277"/>
            <a:ext cx="1670050" cy="547688"/>
          </a:xfrm>
          <a:prstGeom prst="roundRect">
            <a:avLst>
              <a:gd name="adj" fmla="val 10278"/>
            </a:avLst>
          </a:prstGeom>
          <a:solidFill>
            <a:schemeClr val="bg1"/>
          </a:solidFill>
          <a:ln w="19050">
            <a:solidFill>
              <a:schemeClr val="tx2"/>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29" name="Rounded Rectangle 28"/>
          <p:cNvSpPr>
            <a:spLocks noChangeArrowheads="1"/>
          </p:cNvSpPr>
          <p:nvPr/>
        </p:nvSpPr>
        <p:spPr bwMode="auto">
          <a:xfrm>
            <a:off x="6553721" y="3036590"/>
            <a:ext cx="1670050" cy="393700"/>
          </a:xfrm>
          <a:prstGeom prst="roundRect">
            <a:avLst>
              <a:gd name="adj" fmla="val 16667"/>
            </a:avLst>
          </a:prstGeom>
          <a:solidFill>
            <a:schemeClr val="bg1"/>
          </a:solidFill>
          <a:ln w="19050">
            <a:solidFill>
              <a:schemeClr val="tx1"/>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34" name="TextBox 27"/>
          <p:cNvSpPr txBox="1">
            <a:spLocks noChangeArrowheads="1"/>
          </p:cNvSpPr>
          <p:nvPr/>
        </p:nvSpPr>
        <p:spPr bwMode="auto">
          <a:xfrm>
            <a:off x="6607696" y="3096915"/>
            <a:ext cx="1636712" cy="307777"/>
          </a:xfrm>
          <a:prstGeom prst="rect">
            <a:avLst/>
          </a:prstGeom>
          <a:noFill/>
          <a:ln w="25400">
            <a:noFill/>
            <a:miter lim="800000"/>
            <a:headEnd/>
            <a:tailEnd/>
          </a:ln>
        </p:spPr>
        <p:txBody>
          <a:bodyPr wrap="square">
            <a:spAutoFit/>
          </a:bodyPr>
          <a:lstStyle/>
          <a:p>
            <a:pPr algn="ctr"/>
            <a:r>
              <a:rPr lang="en-US" sz="1400" dirty="0"/>
              <a:t>All SPARC &amp; x86</a:t>
            </a:r>
          </a:p>
        </p:txBody>
      </p:sp>
      <p:pic>
        <p:nvPicPr>
          <p:cNvPr id="36" name="Picture 35" descr="O_Solaris_clr.bmp"/>
          <p:cNvPicPr>
            <a:picLocks noChangeAspect="1"/>
          </p:cNvPicPr>
          <p:nvPr/>
        </p:nvPicPr>
        <p:blipFill>
          <a:blip r:embed="rId5"/>
          <a:srcRect/>
          <a:stretch>
            <a:fillRect/>
          </a:stretch>
        </p:blipFill>
        <p:spPr bwMode="auto">
          <a:xfrm>
            <a:off x="6852171" y="2461915"/>
            <a:ext cx="1073150" cy="515937"/>
          </a:xfrm>
          <a:prstGeom prst="rect">
            <a:avLst/>
          </a:prstGeom>
          <a:noFill/>
          <a:ln w="9525">
            <a:noFill/>
            <a:miter lim="800000"/>
            <a:headEnd/>
            <a:tailEnd/>
          </a:ln>
        </p:spPr>
      </p:pic>
      <p:sp>
        <p:nvSpPr>
          <p:cNvPr id="38" name="TextBox 37"/>
          <p:cNvSpPr txBox="1"/>
          <p:nvPr/>
        </p:nvSpPr>
        <p:spPr>
          <a:xfrm>
            <a:off x="6700612" y="1861841"/>
            <a:ext cx="1384065" cy="338554"/>
          </a:xfrm>
          <a:prstGeom prst="rect">
            <a:avLst/>
          </a:prstGeom>
          <a:noFill/>
          <a:ln>
            <a:noFill/>
          </a:ln>
          <a:effectLst/>
        </p:spPr>
        <p:txBody>
          <a:bodyPr>
            <a:spAutoFit/>
          </a:bodyPr>
          <a:lstStyle/>
          <a:p>
            <a:pPr algn="ctr">
              <a:defRPr/>
            </a:pPr>
            <a:r>
              <a:rPr lang="en-US" sz="1600" b="1" dirty="0" smtClean="0">
                <a:ln w="3175">
                  <a:noFill/>
                </a:ln>
                <a:effectLst/>
              </a:rPr>
              <a:t>Zones</a:t>
            </a:r>
            <a:endParaRPr lang="en-US" sz="1600" b="1" dirty="0">
              <a:ln w="3175">
                <a:noFill/>
              </a:ln>
              <a:effectLst/>
            </a:endParaRPr>
          </a:p>
        </p:txBody>
      </p:sp>
      <p:sp>
        <p:nvSpPr>
          <p:cNvPr id="47" name="Rectangle 46"/>
          <p:cNvSpPr/>
          <p:nvPr/>
        </p:nvSpPr>
        <p:spPr>
          <a:xfrm>
            <a:off x="0" y="401191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kern="0" dirty="0" smtClean="0">
                <a:solidFill>
                  <a:schemeClr val="bg1"/>
                </a:solidFill>
                <a:latin typeface="Arial"/>
                <a:ea typeface="ＭＳ Ｐゴシック" pitchFamily="1" charset="-128"/>
              </a:rPr>
              <a:t>Broad choice of server virtualization technologies</a:t>
            </a:r>
            <a:endParaRPr lang="en-US" sz="1800" dirty="0">
              <a:solidFill>
                <a:schemeClr val="bg1"/>
              </a:solidFill>
            </a:endParaRPr>
          </a:p>
        </p:txBody>
      </p:sp>
      <p:sp>
        <p:nvSpPr>
          <p:cNvPr id="58" name="Rounded Rectangle 57"/>
          <p:cNvSpPr>
            <a:spLocks noChangeArrowheads="1"/>
          </p:cNvSpPr>
          <p:nvPr/>
        </p:nvSpPr>
        <p:spPr bwMode="auto">
          <a:xfrm>
            <a:off x="5807646" y="1768971"/>
            <a:ext cx="508000" cy="852487"/>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59" name="Rounded Rectangle 58"/>
          <p:cNvSpPr>
            <a:spLocks noChangeArrowheads="1"/>
          </p:cNvSpPr>
          <p:nvPr/>
        </p:nvSpPr>
        <p:spPr bwMode="auto">
          <a:xfrm>
            <a:off x="5226621" y="1772146"/>
            <a:ext cx="508000" cy="854075"/>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60" name="Rounded Rectangle 59"/>
          <p:cNvSpPr>
            <a:spLocks noChangeArrowheads="1"/>
          </p:cNvSpPr>
          <p:nvPr/>
        </p:nvSpPr>
        <p:spPr bwMode="auto">
          <a:xfrm>
            <a:off x="4644008" y="1776908"/>
            <a:ext cx="508000" cy="852488"/>
          </a:xfrm>
          <a:prstGeom prst="roundRect">
            <a:avLst>
              <a:gd name="adj" fmla="val 9167"/>
            </a:avLst>
          </a:prstGeom>
          <a:solidFill>
            <a:schemeClr val="bg1">
              <a:lumMod val="75000"/>
            </a:schemeClr>
          </a:solidFill>
          <a:ln w="9525">
            <a:no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61" name="Rounded Rectangle 60"/>
          <p:cNvSpPr>
            <a:spLocks noChangeArrowheads="1"/>
          </p:cNvSpPr>
          <p:nvPr/>
        </p:nvSpPr>
        <p:spPr bwMode="auto">
          <a:xfrm>
            <a:off x="4645596" y="2699082"/>
            <a:ext cx="1670050" cy="301625"/>
          </a:xfrm>
          <a:prstGeom prst="roundRect">
            <a:avLst>
              <a:gd name="adj" fmla="val 17144"/>
            </a:avLst>
          </a:prstGeom>
          <a:solidFill>
            <a:schemeClr val="bg1"/>
          </a:solidFill>
          <a:ln w="19050">
            <a:solidFill>
              <a:schemeClr val="tx2"/>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62" name="Rounded Rectangle 61"/>
          <p:cNvSpPr>
            <a:spLocks noChangeArrowheads="1"/>
          </p:cNvSpPr>
          <p:nvPr/>
        </p:nvSpPr>
        <p:spPr bwMode="auto">
          <a:xfrm>
            <a:off x="4645596" y="3042146"/>
            <a:ext cx="1670050" cy="393700"/>
          </a:xfrm>
          <a:prstGeom prst="roundRect">
            <a:avLst>
              <a:gd name="adj" fmla="val 16667"/>
            </a:avLst>
          </a:prstGeom>
          <a:solidFill>
            <a:schemeClr val="bg1"/>
          </a:solidFill>
          <a:ln w="19050">
            <a:solidFill>
              <a:schemeClr val="tx1"/>
            </a:solidFill>
            <a:round/>
            <a:headEnd/>
            <a:tailEnd/>
          </a:ln>
          <a:effectLst>
            <a:outerShdw dist="38100" dir="2700000" algn="tl" rotWithShape="0">
              <a:srgbClr val="808080">
                <a:alpha val="42999"/>
              </a:srgbClr>
            </a:outerShdw>
          </a:effectLst>
        </p:spPr>
        <p:txBody>
          <a:bodyPr lIns="92075" tIns="46038" rIns="92075" bIns="46038"/>
          <a:lstStyle/>
          <a:p>
            <a:pPr marL="119063" indent="-119063" algn="ctr">
              <a:defRPr/>
            </a:pPr>
            <a:endParaRPr lang="en-US" sz="1800">
              <a:latin typeface="Arial" charset="0"/>
            </a:endParaRPr>
          </a:p>
        </p:txBody>
      </p:sp>
      <p:sp>
        <p:nvSpPr>
          <p:cNvPr id="63" name="TextBox 26"/>
          <p:cNvSpPr txBox="1">
            <a:spLocks noChangeArrowheads="1"/>
          </p:cNvSpPr>
          <p:nvPr/>
        </p:nvSpPr>
        <p:spPr bwMode="auto">
          <a:xfrm>
            <a:off x="4858321" y="3099296"/>
            <a:ext cx="1244600" cy="307777"/>
          </a:xfrm>
          <a:prstGeom prst="rect">
            <a:avLst/>
          </a:prstGeom>
          <a:noFill/>
          <a:ln w="9525">
            <a:noFill/>
            <a:miter lim="800000"/>
            <a:headEnd/>
            <a:tailEnd/>
          </a:ln>
        </p:spPr>
        <p:txBody>
          <a:bodyPr>
            <a:spAutoFit/>
          </a:bodyPr>
          <a:lstStyle/>
          <a:p>
            <a:pPr algn="ctr"/>
            <a:r>
              <a:rPr lang="en-US" sz="1400" dirty="0"/>
              <a:t>All x86</a:t>
            </a:r>
          </a:p>
        </p:txBody>
      </p:sp>
      <p:sp>
        <p:nvSpPr>
          <p:cNvPr id="64" name="TextBox 28"/>
          <p:cNvSpPr txBox="1">
            <a:spLocks noChangeArrowheads="1"/>
          </p:cNvSpPr>
          <p:nvPr/>
        </p:nvSpPr>
        <p:spPr bwMode="auto">
          <a:xfrm>
            <a:off x="4858321" y="2719089"/>
            <a:ext cx="1244600" cy="261610"/>
          </a:xfrm>
          <a:prstGeom prst="rect">
            <a:avLst/>
          </a:prstGeom>
          <a:noFill/>
          <a:ln w="9525">
            <a:noFill/>
            <a:miter lim="800000"/>
            <a:headEnd/>
            <a:tailEnd/>
          </a:ln>
        </p:spPr>
        <p:txBody>
          <a:bodyPr>
            <a:spAutoFit/>
          </a:bodyPr>
          <a:lstStyle/>
          <a:p>
            <a:pPr algn="ctr"/>
            <a:r>
              <a:rPr lang="en-US" sz="1100">
                <a:solidFill>
                  <a:srgbClr val="FF0000"/>
                </a:solidFill>
              </a:rPr>
              <a:t>HYPERVISOR</a:t>
            </a:r>
          </a:p>
        </p:txBody>
      </p:sp>
      <p:sp>
        <p:nvSpPr>
          <p:cNvPr id="65" name="TextBox 64"/>
          <p:cNvSpPr txBox="1"/>
          <p:nvPr/>
        </p:nvSpPr>
        <p:spPr>
          <a:xfrm>
            <a:off x="4756619" y="1867396"/>
            <a:ext cx="1428714" cy="584775"/>
          </a:xfrm>
          <a:prstGeom prst="rect">
            <a:avLst/>
          </a:prstGeom>
          <a:noFill/>
          <a:ln>
            <a:noFill/>
          </a:ln>
          <a:effectLst/>
        </p:spPr>
        <p:txBody>
          <a:bodyPr>
            <a:spAutoFit/>
          </a:bodyPr>
          <a:lstStyle/>
          <a:p>
            <a:pPr algn="ctr">
              <a:defRPr/>
            </a:pPr>
            <a:r>
              <a:rPr lang="en-US" sz="1600" b="1" dirty="0">
                <a:ln w="3175">
                  <a:noFill/>
                </a:ln>
                <a:effectLst/>
              </a:rPr>
              <a:t>Oracle VM for x86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2800" dirty="0" smtClean="0"/>
              <a:t>Clustering Options Throughout Stack</a:t>
            </a:r>
          </a:p>
        </p:txBody>
      </p:sp>
      <p:pic>
        <p:nvPicPr>
          <p:cNvPr id="124"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322942" y="1070938"/>
            <a:ext cx="1327964" cy="650702"/>
          </a:xfrm>
          <a:prstGeom prst="rect">
            <a:avLst/>
          </a:prstGeom>
          <a:noFill/>
          <a:ln w="9525">
            <a:noFill/>
            <a:miter lim="800000"/>
            <a:headEnd/>
            <a:tailEnd/>
          </a:ln>
          <a:scene3d>
            <a:camera prst="orthographicFront"/>
            <a:lightRig rig="threePt" dir="t">
              <a:rot lat="0" lon="0" rev="0"/>
            </a:lightRig>
          </a:scene3d>
        </p:spPr>
      </p:pic>
      <p:pic>
        <p:nvPicPr>
          <p:cNvPr id="125"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322941" y="785536"/>
            <a:ext cx="1327964" cy="650702"/>
          </a:xfrm>
          <a:prstGeom prst="rect">
            <a:avLst/>
          </a:prstGeom>
          <a:noFill/>
          <a:ln w="9525">
            <a:noFill/>
            <a:miter lim="800000"/>
            <a:headEnd/>
            <a:tailEnd/>
          </a:ln>
          <a:scene3d>
            <a:camera prst="orthographicFront"/>
            <a:lightRig rig="threePt" dir="t">
              <a:rot lat="0" lon="0" rev="0"/>
            </a:lightRig>
          </a:scene3d>
        </p:spPr>
      </p:pic>
      <p:pic>
        <p:nvPicPr>
          <p:cNvPr id="126"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2173080" y="1165606"/>
            <a:ext cx="1327964" cy="650702"/>
          </a:xfrm>
          <a:prstGeom prst="rect">
            <a:avLst/>
          </a:prstGeom>
          <a:noFill/>
          <a:ln w="9525">
            <a:noFill/>
            <a:miter lim="800000"/>
            <a:headEnd/>
            <a:tailEnd/>
          </a:ln>
          <a:scene3d>
            <a:camera prst="orthographicFront"/>
            <a:lightRig rig="threePt" dir="t">
              <a:rot lat="0" lon="0" rev="0"/>
            </a:lightRig>
          </a:scene3d>
        </p:spPr>
      </p:pic>
      <p:pic>
        <p:nvPicPr>
          <p:cNvPr id="127"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2173079" y="880204"/>
            <a:ext cx="1327964" cy="650702"/>
          </a:xfrm>
          <a:prstGeom prst="rect">
            <a:avLst/>
          </a:prstGeom>
          <a:noFill/>
          <a:ln w="9525">
            <a:noFill/>
            <a:miter lim="800000"/>
            <a:headEnd/>
            <a:tailEnd/>
          </a:ln>
          <a:scene3d>
            <a:camera prst="orthographicFront"/>
            <a:lightRig rig="threePt" dir="t">
              <a:rot lat="0" lon="0" rev="0"/>
            </a:lightRig>
          </a:scene3d>
        </p:spPr>
      </p:pic>
      <p:pic>
        <p:nvPicPr>
          <p:cNvPr id="128"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3023218" y="1260274"/>
            <a:ext cx="1327964" cy="650702"/>
          </a:xfrm>
          <a:prstGeom prst="rect">
            <a:avLst/>
          </a:prstGeom>
          <a:noFill/>
          <a:ln w="9525">
            <a:noFill/>
            <a:miter lim="800000"/>
            <a:headEnd/>
            <a:tailEnd/>
          </a:ln>
          <a:scene3d>
            <a:camera prst="orthographicFront"/>
            <a:lightRig rig="threePt" dir="t">
              <a:rot lat="0" lon="0" rev="0"/>
            </a:lightRig>
          </a:scene3d>
        </p:spPr>
      </p:pic>
      <p:pic>
        <p:nvPicPr>
          <p:cNvPr id="129"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3023217" y="974872"/>
            <a:ext cx="1327964" cy="650702"/>
          </a:xfrm>
          <a:prstGeom prst="rect">
            <a:avLst/>
          </a:prstGeom>
          <a:noFill/>
          <a:ln w="9525">
            <a:noFill/>
            <a:miter lim="800000"/>
            <a:headEnd/>
            <a:tailEnd/>
          </a:ln>
          <a:scene3d>
            <a:camera prst="orthographicFront"/>
            <a:lightRig rig="threePt" dir="t">
              <a:rot lat="0" lon="0" rev="0"/>
            </a:lightRig>
          </a:scene3d>
        </p:spPr>
      </p:pic>
      <p:sp>
        <p:nvSpPr>
          <p:cNvPr id="130" name="Freeform 129"/>
          <p:cNvSpPr/>
          <p:nvPr/>
        </p:nvSpPr>
        <p:spPr>
          <a:xfrm>
            <a:off x="1274379" y="778530"/>
            <a:ext cx="3079033" cy="495406"/>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 name="connsiteX0" fmla="*/ 1479792 w 20502945"/>
              <a:gd name="connsiteY0" fmla="*/ 0 h 2724868"/>
              <a:gd name="connsiteX1" fmla="*/ 0 w 20502945"/>
              <a:gd name="connsiteY1" fmla="*/ 656134 h 2724868"/>
              <a:gd name="connsiteX2" fmla="*/ 20502945 w 20502945"/>
              <a:gd name="connsiteY2" fmla="*/ 2724868 h 2724868"/>
              <a:gd name="connsiteX3" fmla="*/ 3378394 w 20502945"/>
              <a:gd name="connsiteY3" fmla="*/ 188464 h 2724868"/>
              <a:gd name="connsiteX4" fmla="*/ 1479792 w 20502945"/>
              <a:gd name="connsiteY4" fmla="*/ 0 h 2724868"/>
              <a:gd name="connsiteX0" fmla="*/ 4839445 w 20502945"/>
              <a:gd name="connsiteY0" fmla="*/ 0 h 4214011"/>
              <a:gd name="connsiteX1" fmla="*/ 0 w 20502945"/>
              <a:gd name="connsiteY1" fmla="*/ 2145277 h 4214011"/>
              <a:gd name="connsiteX2" fmla="*/ 20502945 w 20502945"/>
              <a:gd name="connsiteY2" fmla="*/ 4214011 h 4214011"/>
              <a:gd name="connsiteX3" fmla="*/ 3378394 w 20502945"/>
              <a:gd name="connsiteY3" fmla="*/ 1677607 h 4214011"/>
              <a:gd name="connsiteX4" fmla="*/ 4839445 w 20502945"/>
              <a:gd name="connsiteY4" fmla="*/ 0 h 4214011"/>
              <a:gd name="connsiteX0" fmla="*/ 4839445 w 23427334"/>
              <a:gd name="connsiteY0" fmla="*/ 0 h 4214011"/>
              <a:gd name="connsiteX1" fmla="*/ 0 w 23427334"/>
              <a:gd name="connsiteY1" fmla="*/ 2145277 h 4214011"/>
              <a:gd name="connsiteX2" fmla="*/ 20502945 w 23427334"/>
              <a:gd name="connsiteY2" fmla="*/ 4214011 h 4214011"/>
              <a:gd name="connsiteX3" fmla="*/ 23427334 w 23427334"/>
              <a:gd name="connsiteY3" fmla="*/ 2385853 h 4214011"/>
              <a:gd name="connsiteX4" fmla="*/ 4839445 w 23427334"/>
              <a:gd name="connsiteY4" fmla="*/ 0 h 4214011"/>
              <a:gd name="connsiteX0" fmla="*/ 4421756 w 23427334"/>
              <a:gd name="connsiteY0" fmla="*/ 0 h 3887121"/>
              <a:gd name="connsiteX1" fmla="*/ 0 w 23427334"/>
              <a:gd name="connsiteY1" fmla="*/ 1818387 h 3887121"/>
              <a:gd name="connsiteX2" fmla="*/ 20502945 w 23427334"/>
              <a:gd name="connsiteY2" fmla="*/ 3887121 h 3887121"/>
              <a:gd name="connsiteX3" fmla="*/ 23427334 w 23427334"/>
              <a:gd name="connsiteY3" fmla="*/ 2058963 h 3887121"/>
              <a:gd name="connsiteX4" fmla="*/ 4421756 w 23427334"/>
              <a:gd name="connsiteY4" fmla="*/ 0 h 3887121"/>
              <a:gd name="connsiteX0" fmla="*/ 4439915 w 23427334"/>
              <a:gd name="connsiteY0" fmla="*/ 0 h 3778155"/>
              <a:gd name="connsiteX1" fmla="*/ 0 w 23427334"/>
              <a:gd name="connsiteY1" fmla="*/ 1709421 h 3778155"/>
              <a:gd name="connsiteX2" fmla="*/ 20502945 w 23427334"/>
              <a:gd name="connsiteY2" fmla="*/ 3778155 h 3778155"/>
              <a:gd name="connsiteX3" fmla="*/ 23427334 w 23427334"/>
              <a:gd name="connsiteY3" fmla="*/ 1949997 h 3778155"/>
              <a:gd name="connsiteX4" fmla="*/ 4439915 w 23427334"/>
              <a:gd name="connsiteY4" fmla="*/ 0 h 3778155"/>
              <a:gd name="connsiteX0" fmla="*/ 4439915 w 23481817"/>
              <a:gd name="connsiteY0" fmla="*/ 0 h 3778155"/>
              <a:gd name="connsiteX1" fmla="*/ 0 w 23481817"/>
              <a:gd name="connsiteY1" fmla="*/ 1709421 h 3778155"/>
              <a:gd name="connsiteX2" fmla="*/ 20502945 w 23481817"/>
              <a:gd name="connsiteY2" fmla="*/ 3778155 h 3778155"/>
              <a:gd name="connsiteX3" fmla="*/ 23481817 w 23481817"/>
              <a:gd name="connsiteY3" fmla="*/ 1804714 h 3778155"/>
              <a:gd name="connsiteX4" fmla="*/ 4439915 w 23481817"/>
              <a:gd name="connsiteY4" fmla="*/ 0 h 37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817" h="3778155">
                <a:moveTo>
                  <a:pt x="4439915" y="0"/>
                </a:moveTo>
                <a:lnTo>
                  <a:pt x="0" y="1709421"/>
                </a:lnTo>
                <a:lnTo>
                  <a:pt x="20502945" y="3778155"/>
                </a:lnTo>
                <a:lnTo>
                  <a:pt x="23481817" y="1804714"/>
                </a:lnTo>
                <a:lnTo>
                  <a:pt x="4439915"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31" name="Freeform 130"/>
          <p:cNvSpPr/>
          <p:nvPr/>
        </p:nvSpPr>
        <p:spPr>
          <a:xfrm>
            <a:off x="1275658" y="1006404"/>
            <a:ext cx="2695375" cy="916101"/>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 name="connsiteX0" fmla="*/ 0 w 360379"/>
              <a:gd name="connsiteY0" fmla="*/ 0 h 386212"/>
              <a:gd name="connsiteX1" fmla="*/ 810 w 360379"/>
              <a:gd name="connsiteY1" fmla="*/ 348112 h 386212"/>
              <a:gd name="connsiteX2" fmla="*/ 355616 w 360379"/>
              <a:gd name="connsiteY2" fmla="*/ 386212 h 386212"/>
              <a:gd name="connsiteX3" fmla="*/ 360379 w 360379"/>
              <a:gd name="connsiteY3" fmla="*/ 31406 h 386212"/>
              <a:gd name="connsiteX4" fmla="*/ 0 w 360379"/>
              <a:gd name="connsiteY4" fmla="*/ 0 h 386212"/>
              <a:gd name="connsiteX0" fmla="*/ 0 w 360379"/>
              <a:gd name="connsiteY0" fmla="*/ 0 h 386212"/>
              <a:gd name="connsiteX1" fmla="*/ 810 w 360379"/>
              <a:gd name="connsiteY1" fmla="*/ 295176 h 386212"/>
              <a:gd name="connsiteX2" fmla="*/ 355616 w 360379"/>
              <a:gd name="connsiteY2" fmla="*/ 386212 h 386212"/>
              <a:gd name="connsiteX3" fmla="*/ 360379 w 360379"/>
              <a:gd name="connsiteY3" fmla="*/ 31406 h 386212"/>
              <a:gd name="connsiteX4" fmla="*/ 0 w 360379"/>
              <a:gd name="connsiteY4" fmla="*/ 0 h 386212"/>
              <a:gd name="connsiteX0" fmla="*/ 0 w 357212"/>
              <a:gd name="connsiteY0" fmla="*/ 0 h 386212"/>
              <a:gd name="connsiteX1" fmla="*/ 810 w 357212"/>
              <a:gd name="connsiteY1" fmla="*/ 295176 h 386212"/>
              <a:gd name="connsiteX2" fmla="*/ 355616 w 357212"/>
              <a:gd name="connsiteY2" fmla="*/ 386212 h 386212"/>
              <a:gd name="connsiteX3" fmla="*/ 357212 w 357212"/>
              <a:gd name="connsiteY3" fmla="*/ 85854 h 386212"/>
              <a:gd name="connsiteX4" fmla="*/ 0 w 357212"/>
              <a:gd name="connsiteY4" fmla="*/ 0 h 386212"/>
              <a:gd name="connsiteX0" fmla="*/ 0 w 357212"/>
              <a:gd name="connsiteY0" fmla="*/ 0 h 386212"/>
              <a:gd name="connsiteX1" fmla="*/ 493 w 357212"/>
              <a:gd name="connsiteY1" fmla="*/ 190062 h 386212"/>
              <a:gd name="connsiteX2" fmla="*/ 355616 w 357212"/>
              <a:gd name="connsiteY2" fmla="*/ 386212 h 386212"/>
              <a:gd name="connsiteX3" fmla="*/ 357212 w 357212"/>
              <a:gd name="connsiteY3" fmla="*/ 85854 h 386212"/>
              <a:gd name="connsiteX4" fmla="*/ 0 w 357212"/>
              <a:gd name="connsiteY4" fmla="*/ 0 h 386212"/>
              <a:gd name="connsiteX0" fmla="*/ 0 w 358471"/>
              <a:gd name="connsiteY0" fmla="*/ 0 h 290928"/>
              <a:gd name="connsiteX1" fmla="*/ 493 w 358471"/>
              <a:gd name="connsiteY1" fmla="*/ 190062 h 290928"/>
              <a:gd name="connsiteX2" fmla="*/ 356883 w 358471"/>
              <a:gd name="connsiteY2" fmla="*/ 290928 h 290928"/>
              <a:gd name="connsiteX3" fmla="*/ 357212 w 358471"/>
              <a:gd name="connsiteY3" fmla="*/ 85854 h 290928"/>
              <a:gd name="connsiteX4" fmla="*/ 0 w 358471"/>
              <a:gd name="connsiteY4" fmla="*/ 0 h 290928"/>
              <a:gd name="connsiteX0" fmla="*/ 1367 w 359838"/>
              <a:gd name="connsiteY0" fmla="*/ 0 h 290928"/>
              <a:gd name="connsiteX1" fmla="*/ 164 w 359838"/>
              <a:gd name="connsiteY1" fmla="*/ 179179 h 290928"/>
              <a:gd name="connsiteX2" fmla="*/ 358250 w 359838"/>
              <a:gd name="connsiteY2" fmla="*/ 290928 h 290928"/>
              <a:gd name="connsiteX3" fmla="*/ 358579 w 359838"/>
              <a:gd name="connsiteY3" fmla="*/ 85854 h 290928"/>
              <a:gd name="connsiteX4" fmla="*/ 1367 w 359838"/>
              <a:gd name="connsiteY4" fmla="*/ 0 h 290928"/>
              <a:gd name="connsiteX0" fmla="*/ 0 w 358471"/>
              <a:gd name="connsiteY0" fmla="*/ 0 h 290928"/>
              <a:gd name="connsiteX1" fmla="*/ 380 w 358471"/>
              <a:gd name="connsiteY1" fmla="*/ 201109 h 290928"/>
              <a:gd name="connsiteX2" fmla="*/ 356883 w 358471"/>
              <a:gd name="connsiteY2" fmla="*/ 290928 h 290928"/>
              <a:gd name="connsiteX3" fmla="*/ 357212 w 358471"/>
              <a:gd name="connsiteY3" fmla="*/ 85854 h 290928"/>
              <a:gd name="connsiteX4" fmla="*/ 0 w 358471"/>
              <a:gd name="connsiteY4" fmla="*/ 0 h 29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71" h="290928">
                <a:moveTo>
                  <a:pt x="0" y="0"/>
                </a:moveTo>
                <a:cubicBezTo>
                  <a:pt x="164" y="63354"/>
                  <a:pt x="216" y="137755"/>
                  <a:pt x="380" y="201109"/>
                </a:cubicBezTo>
                <a:lnTo>
                  <a:pt x="356883" y="290928"/>
                </a:lnTo>
                <a:cubicBezTo>
                  <a:pt x="358471" y="172659"/>
                  <a:pt x="355624" y="204123"/>
                  <a:pt x="357212" y="85854"/>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32" name="Freeform 131"/>
          <p:cNvSpPr/>
          <p:nvPr/>
        </p:nvSpPr>
        <p:spPr>
          <a:xfrm>
            <a:off x="3957297" y="1016509"/>
            <a:ext cx="397176" cy="903619"/>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 name="connsiteX0" fmla="*/ 213598 w 213598"/>
              <a:gd name="connsiteY0" fmla="*/ 0 h 476938"/>
              <a:gd name="connsiteX1" fmla="*/ 6430 w 213598"/>
              <a:gd name="connsiteY1" fmla="*/ 121443 h 476938"/>
              <a:gd name="connsiteX2" fmla="*/ 0 w 213598"/>
              <a:gd name="connsiteY2" fmla="*/ 476938 h 476938"/>
              <a:gd name="connsiteX3" fmla="*/ 211217 w 213598"/>
              <a:gd name="connsiteY3" fmla="*/ 354806 h 476938"/>
              <a:gd name="connsiteX4" fmla="*/ 213598 w 213598"/>
              <a:gd name="connsiteY4" fmla="*/ 0 h 476938"/>
              <a:gd name="connsiteX0" fmla="*/ 213598 w 213598"/>
              <a:gd name="connsiteY0" fmla="*/ 0 h 476938"/>
              <a:gd name="connsiteX1" fmla="*/ 1033 w 213598"/>
              <a:gd name="connsiteY1" fmla="*/ 45128 h 476938"/>
              <a:gd name="connsiteX2" fmla="*/ 0 w 213598"/>
              <a:gd name="connsiteY2" fmla="*/ 476938 h 476938"/>
              <a:gd name="connsiteX3" fmla="*/ 211217 w 213598"/>
              <a:gd name="connsiteY3" fmla="*/ 354806 h 476938"/>
              <a:gd name="connsiteX4" fmla="*/ 213598 w 213598"/>
              <a:gd name="connsiteY4" fmla="*/ 0 h 476938"/>
              <a:gd name="connsiteX0" fmla="*/ 220344 w 220344"/>
              <a:gd name="connsiteY0" fmla="*/ 0 h 540170"/>
              <a:gd name="connsiteX1" fmla="*/ 1033 w 220344"/>
              <a:gd name="connsiteY1" fmla="*/ 108360 h 540170"/>
              <a:gd name="connsiteX2" fmla="*/ 0 w 220344"/>
              <a:gd name="connsiteY2" fmla="*/ 540170 h 540170"/>
              <a:gd name="connsiteX3" fmla="*/ 211217 w 220344"/>
              <a:gd name="connsiteY3" fmla="*/ 418038 h 540170"/>
              <a:gd name="connsiteX4" fmla="*/ 220344 w 220344"/>
              <a:gd name="connsiteY4" fmla="*/ 0 h 540170"/>
              <a:gd name="connsiteX0" fmla="*/ 220344 w 220344"/>
              <a:gd name="connsiteY0" fmla="*/ 0 h 540170"/>
              <a:gd name="connsiteX1" fmla="*/ 1033 w 220344"/>
              <a:gd name="connsiteY1" fmla="*/ 108360 h 540170"/>
              <a:gd name="connsiteX2" fmla="*/ 0 w 220344"/>
              <a:gd name="connsiteY2" fmla="*/ 540170 h 540170"/>
              <a:gd name="connsiteX3" fmla="*/ 215265 w 220344"/>
              <a:gd name="connsiteY3" fmla="*/ 410407 h 540170"/>
              <a:gd name="connsiteX4" fmla="*/ 220344 w 220344"/>
              <a:gd name="connsiteY4" fmla="*/ 0 h 540170"/>
              <a:gd name="connsiteX0" fmla="*/ 225741 w 225741"/>
              <a:gd name="connsiteY0" fmla="*/ 0 h 551072"/>
              <a:gd name="connsiteX1" fmla="*/ 1033 w 225741"/>
              <a:gd name="connsiteY1" fmla="*/ 119262 h 551072"/>
              <a:gd name="connsiteX2" fmla="*/ 0 w 225741"/>
              <a:gd name="connsiteY2" fmla="*/ 551072 h 551072"/>
              <a:gd name="connsiteX3" fmla="*/ 215265 w 225741"/>
              <a:gd name="connsiteY3" fmla="*/ 421309 h 551072"/>
              <a:gd name="connsiteX4" fmla="*/ 225741 w 225741"/>
              <a:gd name="connsiteY4" fmla="*/ 0 h 551072"/>
              <a:gd name="connsiteX0" fmla="*/ 225741 w 225741"/>
              <a:gd name="connsiteY0" fmla="*/ 0 h 551072"/>
              <a:gd name="connsiteX1" fmla="*/ 1033 w 225741"/>
              <a:gd name="connsiteY1" fmla="*/ 119262 h 551072"/>
              <a:gd name="connsiteX2" fmla="*/ 0 w 225741"/>
              <a:gd name="connsiteY2" fmla="*/ 551072 h 551072"/>
              <a:gd name="connsiteX3" fmla="*/ 223361 w 225741"/>
              <a:gd name="connsiteY3" fmla="*/ 412587 h 551072"/>
              <a:gd name="connsiteX4" fmla="*/ 225741 w 225741"/>
              <a:gd name="connsiteY4" fmla="*/ 0 h 551072"/>
              <a:gd name="connsiteX0" fmla="*/ 225052 w 225052"/>
              <a:gd name="connsiteY0" fmla="*/ 0 h 412587"/>
              <a:gd name="connsiteX1" fmla="*/ 344 w 225052"/>
              <a:gd name="connsiteY1" fmla="*/ 119262 h 412587"/>
              <a:gd name="connsiteX2" fmla="*/ 660 w 225052"/>
              <a:gd name="connsiteY2" fmla="*/ 410435 h 412587"/>
              <a:gd name="connsiteX3" fmla="*/ 222672 w 225052"/>
              <a:gd name="connsiteY3" fmla="*/ 412587 h 412587"/>
              <a:gd name="connsiteX4" fmla="*/ 225052 w 225052"/>
              <a:gd name="connsiteY4" fmla="*/ 0 h 412587"/>
              <a:gd name="connsiteX0" fmla="*/ 225052 w 225052"/>
              <a:gd name="connsiteY0" fmla="*/ 0 h 410435"/>
              <a:gd name="connsiteX1" fmla="*/ 344 w 225052"/>
              <a:gd name="connsiteY1" fmla="*/ 119262 h 410435"/>
              <a:gd name="connsiteX2" fmla="*/ 660 w 225052"/>
              <a:gd name="connsiteY2" fmla="*/ 410435 h 410435"/>
              <a:gd name="connsiteX3" fmla="*/ 222672 w 225052"/>
              <a:gd name="connsiteY3" fmla="*/ 286122 h 410435"/>
              <a:gd name="connsiteX4" fmla="*/ 225052 w 225052"/>
              <a:gd name="connsiteY4" fmla="*/ 0 h 410435"/>
              <a:gd name="connsiteX0" fmla="*/ 225052 w 225052"/>
              <a:gd name="connsiteY0" fmla="*/ 0 h 413706"/>
              <a:gd name="connsiteX1" fmla="*/ 344 w 225052"/>
              <a:gd name="connsiteY1" fmla="*/ 119262 h 413706"/>
              <a:gd name="connsiteX2" fmla="*/ 2009 w 225052"/>
              <a:gd name="connsiteY2" fmla="*/ 413706 h 413706"/>
              <a:gd name="connsiteX3" fmla="*/ 222672 w 225052"/>
              <a:gd name="connsiteY3" fmla="*/ 286122 h 413706"/>
              <a:gd name="connsiteX4" fmla="*/ 225052 w 225052"/>
              <a:gd name="connsiteY4" fmla="*/ 0 h 41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52" h="413706">
                <a:moveTo>
                  <a:pt x="225052" y="0"/>
                </a:moveTo>
                <a:lnTo>
                  <a:pt x="344" y="119262"/>
                </a:lnTo>
                <a:cubicBezTo>
                  <a:pt x="0" y="263199"/>
                  <a:pt x="2353" y="269769"/>
                  <a:pt x="2009" y="413706"/>
                </a:cubicBezTo>
                <a:lnTo>
                  <a:pt x="222672" y="286122"/>
                </a:lnTo>
                <a:cubicBezTo>
                  <a:pt x="223466" y="170234"/>
                  <a:pt x="224258" y="123031"/>
                  <a:pt x="225052"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pic>
        <p:nvPicPr>
          <p:cNvPr id="53" name="Picture 2" descr="Sun Storage Fibre Channel Arrays"/>
          <p:cNvPicPr>
            <a:picLocks noChangeAspect="1" noChangeArrowheads="1"/>
          </p:cNvPicPr>
          <p:nvPr/>
        </p:nvPicPr>
        <p:blipFill>
          <a:blip r:embed="rId4"/>
          <a:srcRect/>
          <a:stretch>
            <a:fillRect/>
          </a:stretch>
        </p:blipFill>
        <p:spPr bwMode="auto">
          <a:xfrm rot="180000">
            <a:off x="1317011" y="2908170"/>
            <a:ext cx="1172665" cy="995273"/>
          </a:xfrm>
          <a:prstGeom prst="rect">
            <a:avLst/>
          </a:prstGeom>
          <a:noFill/>
        </p:spPr>
      </p:pic>
      <p:pic>
        <p:nvPicPr>
          <p:cNvPr id="133" name="Picture 2" descr="Sun Storage Fibre Channel Arrays"/>
          <p:cNvPicPr>
            <a:picLocks noChangeAspect="1" noChangeArrowheads="1"/>
          </p:cNvPicPr>
          <p:nvPr/>
        </p:nvPicPr>
        <p:blipFill>
          <a:blip r:embed="rId4"/>
          <a:srcRect/>
          <a:stretch>
            <a:fillRect/>
          </a:stretch>
        </p:blipFill>
        <p:spPr bwMode="auto">
          <a:xfrm rot="180000">
            <a:off x="2195331" y="3004730"/>
            <a:ext cx="1172665" cy="995273"/>
          </a:xfrm>
          <a:prstGeom prst="rect">
            <a:avLst/>
          </a:prstGeom>
          <a:noFill/>
        </p:spPr>
      </p:pic>
      <p:pic>
        <p:nvPicPr>
          <p:cNvPr id="134" name="Picture 2" descr="Sun Storage Fibre Channel Arrays"/>
          <p:cNvPicPr>
            <a:picLocks noChangeAspect="1" noChangeArrowheads="1"/>
          </p:cNvPicPr>
          <p:nvPr/>
        </p:nvPicPr>
        <p:blipFill>
          <a:blip r:embed="rId4"/>
          <a:srcRect/>
          <a:stretch>
            <a:fillRect/>
          </a:stretch>
        </p:blipFill>
        <p:spPr bwMode="auto">
          <a:xfrm rot="180000">
            <a:off x="3066671" y="3108270"/>
            <a:ext cx="1172665" cy="995273"/>
          </a:xfrm>
          <a:prstGeom prst="rect">
            <a:avLst/>
          </a:prstGeom>
          <a:noFill/>
        </p:spPr>
      </p:pic>
      <p:pic>
        <p:nvPicPr>
          <p:cNvPr id="135" name="Picture 2" descr="Sun Storage Fibre Channel Arrays"/>
          <p:cNvPicPr>
            <a:picLocks noChangeAspect="1" noChangeArrowheads="1"/>
          </p:cNvPicPr>
          <p:nvPr/>
        </p:nvPicPr>
        <p:blipFill>
          <a:blip r:embed="rId4"/>
          <a:srcRect/>
          <a:stretch>
            <a:fillRect/>
          </a:stretch>
        </p:blipFill>
        <p:spPr bwMode="auto">
          <a:xfrm rot="180000">
            <a:off x="1315851" y="2690630"/>
            <a:ext cx="1172665" cy="995273"/>
          </a:xfrm>
          <a:prstGeom prst="rect">
            <a:avLst/>
          </a:prstGeom>
          <a:noFill/>
        </p:spPr>
      </p:pic>
      <p:pic>
        <p:nvPicPr>
          <p:cNvPr id="136" name="Picture 2" descr="Sun Storage Fibre Channel Arrays"/>
          <p:cNvPicPr>
            <a:picLocks noChangeAspect="1" noChangeArrowheads="1"/>
          </p:cNvPicPr>
          <p:nvPr/>
        </p:nvPicPr>
        <p:blipFill>
          <a:blip r:embed="rId4"/>
          <a:srcRect/>
          <a:stretch>
            <a:fillRect/>
          </a:stretch>
        </p:blipFill>
        <p:spPr bwMode="auto">
          <a:xfrm rot="180000">
            <a:off x="2194171" y="2787190"/>
            <a:ext cx="1172665" cy="995273"/>
          </a:xfrm>
          <a:prstGeom prst="rect">
            <a:avLst/>
          </a:prstGeom>
          <a:noFill/>
        </p:spPr>
      </p:pic>
      <p:pic>
        <p:nvPicPr>
          <p:cNvPr id="137" name="Picture 2" descr="Sun Storage Fibre Channel Arrays"/>
          <p:cNvPicPr>
            <a:picLocks noChangeAspect="1" noChangeArrowheads="1"/>
          </p:cNvPicPr>
          <p:nvPr/>
        </p:nvPicPr>
        <p:blipFill>
          <a:blip r:embed="rId4"/>
          <a:srcRect/>
          <a:stretch>
            <a:fillRect/>
          </a:stretch>
        </p:blipFill>
        <p:spPr bwMode="auto">
          <a:xfrm rot="180000">
            <a:off x="3065511" y="2890730"/>
            <a:ext cx="1172665" cy="995273"/>
          </a:xfrm>
          <a:prstGeom prst="rect">
            <a:avLst/>
          </a:prstGeom>
          <a:noFill/>
        </p:spPr>
      </p:pic>
      <p:sp>
        <p:nvSpPr>
          <p:cNvPr id="42" name="Freeform 41"/>
          <p:cNvSpPr/>
          <p:nvPr/>
        </p:nvSpPr>
        <p:spPr>
          <a:xfrm>
            <a:off x="1274379" y="2805078"/>
            <a:ext cx="3079033" cy="495406"/>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 name="connsiteX0" fmla="*/ 1479792 w 20502945"/>
              <a:gd name="connsiteY0" fmla="*/ 0 h 2724868"/>
              <a:gd name="connsiteX1" fmla="*/ 0 w 20502945"/>
              <a:gd name="connsiteY1" fmla="*/ 656134 h 2724868"/>
              <a:gd name="connsiteX2" fmla="*/ 20502945 w 20502945"/>
              <a:gd name="connsiteY2" fmla="*/ 2724868 h 2724868"/>
              <a:gd name="connsiteX3" fmla="*/ 3378394 w 20502945"/>
              <a:gd name="connsiteY3" fmla="*/ 188464 h 2724868"/>
              <a:gd name="connsiteX4" fmla="*/ 1479792 w 20502945"/>
              <a:gd name="connsiteY4" fmla="*/ 0 h 2724868"/>
              <a:gd name="connsiteX0" fmla="*/ 4839445 w 20502945"/>
              <a:gd name="connsiteY0" fmla="*/ 0 h 4214011"/>
              <a:gd name="connsiteX1" fmla="*/ 0 w 20502945"/>
              <a:gd name="connsiteY1" fmla="*/ 2145277 h 4214011"/>
              <a:gd name="connsiteX2" fmla="*/ 20502945 w 20502945"/>
              <a:gd name="connsiteY2" fmla="*/ 4214011 h 4214011"/>
              <a:gd name="connsiteX3" fmla="*/ 3378394 w 20502945"/>
              <a:gd name="connsiteY3" fmla="*/ 1677607 h 4214011"/>
              <a:gd name="connsiteX4" fmla="*/ 4839445 w 20502945"/>
              <a:gd name="connsiteY4" fmla="*/ 0 h 4214011"/>
              <a:gd name="connsiteX0" fmla="*/ 4839445 w 23427334"/>
              <a:gd name="connsiteY0" fmla="*/ 0 h 4214011"/>
              <a:gd name="connsiteX1" fmla="*/ 0 w 23427334"/>
              <a:gd name="connsiteY1" fmla="*/ 2145277 h 4214011"/>
              <a:gd name="connsiteX2" fmla="*/ 20502945 w 23427334"/>
              <a:gd name="connsiteY2" fmla="*/ 4214011 h 4214011"/>
              <a:gd name="connsiteX3" fmla="*/ 23427334 w 23427334"/>
              <a:gd name="connsiteY3" fmla="*/ 2385853 h 4214011"/>
              <a:gd name="connsiteX4" fmla="*/ 4839445 w 23427334"/>
              <a:gd name="connsiteY4" fmla="*/ 0 h 4214011"/>
              <a:gd name="connsiteX0" fmla="*/ 4421756 w 23427334"/>
              <a:gd name="connsiteY0" fmla="*/ 0 h 3887121"/>
              <a:gd name="connsiteX1" fmla="*/ 0 w 23427334"/>
              <a:gd name="connsiteY1" fmla="*/ 1818387 h 3887121"/>
              <a:gd name="connsiteX2" fmla="*/ 20502945 w 23427334"/>
              <a:gd name="connsiteY2" fmla="*/ 3887121 h 3887121"/>
              <a:gd name="connsiteX3" fmla="*/ 23427334 w 23427334"/>
              <a:gd name="connsiteY3" fmla="*/ 2058963 h 3887121"/>
              <a:gd name="connsiteX4" fmla="*/ 4421756 w 23427334"/>
              <a:gd name="connsiteY4" fmla="*/ 0 h 3887121"/>
              <a:gd name="connsiteX0" fmla="*/ 4439915 w 23427334"/>
              <a:gd name="connsiteY0" fmla="*/ 0 h 3778155"/>
              <a:gd name="connsiteX1" fmla="*/ 0 w 23427334"/>
              <a:gd name="connsiteY1" fmla="*/ 1709421 h 3778155"/>
              <a:gd name="connsiteX2" fmla="*/ 20502945 w 23427334"/>
              <a:gd name="connsiteY2" fmla="*/ 3778155 h 3778155"/>
              <a:gd name="connsiteX3" fmla="*/ 23427334 w 23427334"/>
              <a:gd name="connsiteY3" fmla="*/ 1949997 h 3778155"/>
              <a:gd name="connsiteX4" fmla="*/ 4439915 w 23427334"/>
              <a:gd name="connsiteY4" fmla="*/ 0 h 3778155"/>
              <a:gd name="connsiteX0" fmla="*/ 4439915 w 23481817"/>
              <a:gd name="connsiteY0" fmla="*/ 0 h 3778155"/>
              <a:gd name="connsiteX1" fmla="*/ 0 w 23481817"/>
              <a:gd name="connsiteY1" fmla="*/ 1709421 h 3778155"/>
              <a:gd name="connsiteX2" fmla="*/ 20502945 w 23481817"/>
              <a:gd name="connsiteY2" fmla="*/ 3778155 h 3778155"/>
              <a:gd name="connsiteX3" fmla="*/ 23481817 w 23481817"/>
              <a:gd name="connsiteY3" fmla="*/ 1804714 h 3778155"/>
              <a:gd name="connsiteX4" fmla="*/ 4439915 w 23481817"/>
              <a:gd name="connsiteY4" fmla="*/ 0 h 37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817" h="3778155">
                <a:moveTo>
                  <a:pt x="4439915" y="0"/>
                </a:moveTo>
                <a:lnTo>
                  <a:pt x="0" y="1709421"/>
                </a:lnTo>
                <a:lnTo>
                  <a:pt x="20502945" y="3778155"/>
                </a:lnTo>
                <a:lnTo>
                  <a:pt x="23481817" y="1804714"/>
                </a:lnTo>
                <a:lnTo>
                  <a:pt x="4439915"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43" name="Freeform 42"/>
          <p:cNvSpPr/>
          <p:nvPr/>
        </p:nvSpPr>
        <p:spPr>
          <a:xfrm>
            <a:off x="1275658" y="3032952"/>
            <a:ext cx="2700135" cy="811325"/>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 name="connsiteX0" fmla="*/ 0 w 360379"/>
              <a:gd name="connsiteY0" fmla="*/ 0 h 386212"/>
              <a:gd name="connsiteX1" fmla="*/ 810 w 360379"/>
              <a:gd name="connsiteY1" fmla="*/ 348112 h 386212"/>
              <a:gd name="connsiteX2" fmla="*/ 355616 w 360379"/>
              <a:gd name="connsiteY2" fmla="*/ 386212 h 386212"/>
              <a:gd name="connsiteX3" fmla="*/ 360379 w 360379"/>
              <a:gd name="connsiteY3" fmla="*/ 31406 h 386212"/>
              <a:gd name="connsiteX4" fmla="*/ 0 w 360379"/>
              <a:gd name="connsiteY4" fmla="*/ 0 h 386212"/>
              <a:gd name="connsiteX0" fmla="*/ 0 w 360379"/>
              <a:gd name="connsiteY0" fmla="*/ 0 h 386212"/>
              <a:gd name="connsiteX1" fmla="*/ 810 w 360379"/>
              <a:gd name="connsiteY1" fmla="*/ 295176 h 386212"/>
              <a:gd name="connsiteX2" fmla="*/ 355616 w 360379"/>
              <a:gd name="connsiteY2" fmla="*/ 386212 h 386212"/>
              <a:gd name="connsiteX3" fmla="*/ 360379 w 360379"/>
              <a:gd name="connsiteY3" fmla="*/ 31406 h 386212"/>
              <a:gd name="connsiteX4" fmla="*/ 0 w 360379"/>
              <a:gd name="connsiteY4" fmla="*/ 0 h 386212"/>
              <a:gd name="connsiteX0" fmla="*/ 0 w 357212"/>
              <a:gd name="connsiteY0" fmla="*/ 0 h 386212"/>
              <a:gd name="connsiteX1" fmla="*/ 810 w 357212"/>
              <a:gd name="connsiteY1" fmla="*/ 295176 h 386212"/>
              <a:gd name="connsiteX2" fmla="*/ 355616 w 357212"/>
              <a:gd name="connsiteY2" fmla="*/ 386212 h 386212"/>
              <a:gd name="connsiteX3" fmla="*/ 357212 w 357212"/>
              <a:gd name="connsiteY3" fmla="*/ 85854 h 386212"/>
              <a:gd name="connsiteX4" fmla="*/ 0 w 357212"/>
              <a:gd name="connsiteY4" fmla="*/ 0 h 386212"/>
              <a:gd name="connsiteX0" fmla="*/ 0 w 357212"/>
              <a:gd name="connsiteY0" fmla="*/ 0 h 386212"/>
              <a:gd name="connsiteX1" fmla="*/ 493 w 357212"/>
              <a:gd name="connsiteY1" fmla="*/ 190062 h 386212"/>
              <a:gd name="connsiteX2" fmla="*/ 355616 w 357212"/>
              <a:gd name="connsiteY2" fmla="*/ 386212 h 386212"/>
              <a:gd name="connsiteX3" fmla="*/ 357212 w 357212"/>
              <a:gd name="connsiteY3" fmla="*/ 85854 h 386212"/>
              <a:gd name="connsiteX4" fmla="*/ 0 w 357212"/>
              <a:gd name="connsiteY4" fmla="*/ 0 h 386212"/>
              <a:gd name="connsiteX0" fmla="*/ 0 w 358471"/>
              <a:gd name="connsiteY0" fmla="*/ 0 h 290928"/>
              <a:gd name="connsiteX1" fmla="*/ 493 w 358471"/>
              <a:gd name="connsiteY1" fmla="*/ 190062 h 290928"/>
              <a:gd name="connsiteX2" fmla="*/ 356883 w 358471"/>
              <a:gd name="connsiteY2" fmla="*/ 290928 h 290928"/>
              <a:gd name="connsiteX3" fmla="*/ 357212 w 358471"/>
              <a:gd name="connsiteY3" fmla="*/ 85854 h 290928"/>
              <a:gd name="connsiteX4" fmla="*/ 0 w 358471"/>
              <a:gd name="connsiteY4" fmla="*/ 0 h 290928"/>
              <a:gd name="connsiteX0" fmla="*/ 0 w 358471"/>
              <a:gd name="connsiteY0" fmla="*/ 0 h 290928"/>
              <a:gd name="connsiteX1" fmla="*/ 493 w 358471"/>
              <a:gd name="connsiteY1" fmla="*/ 156032 h 290928"/>
              <a:gd name="connsiteX2" fmla="*/ 356883 w 358471"/>
              <a:gd name="connsiteY2" fmla="*/ 290928 h 290928"/>
              <a:gd name="connsiteX3" fmla="*/ 357212 w 358471"/>
              <a:gd name="connsiteY3" fmla="*/ 85854 h 290928"/>
              <a:gd name="connsiteX4" fmla="*/ 0 w 358471"/>
              <a:gd name="connsiteY4" fmla="*/ 0 h 290928"/>
              <a:gd name="connsiteX0" fmla="*/ 0 w 359104"/>
              <a:gd name="connsiteY0" fmla="*/ 0 h 257654"/>
              <a:gd name="connsiteX1" fmla="*/ 493 w 359104"/>
              <a:gd name="connsiteY1" fmla="*/ 156032 h 257654"/>
              <a:gd name="connsiteX2" fmla="*/ 357516 w 359104"/>
              <a:gd name="connsiteY2" fmla="*/ 257654 h 257654"/>
              <a:gd name="connsiteX3" fmla="*/ 357212 w 359104"/>
              <a:gd name="connsiteY3" fmla="*/ 85854 h 257654"/>
              <a:gd name="connsiteX4" fmla="*/ 0 w 359104"/>
              <a:gd name="connsiteY4" fmla="*/ 0 h 257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04" h="257654">
                <a:moveTo>
                  <a:pt x="0" y="0"/>
                </a:moveTo>
                <a:cubicBezTo>
                  <a:pt x="164" y="63354"/>
                  <a:pt x="329" y="92678"/>
                  <a:pt x="493" y="156032"/>
                </a:cubicBezTo>
                <a:lnTo>
                  <a:pt x="357516" y="257654"/>
                </a:lnTo>
                <a:cubicBezTo>
                  <a:pt x="359104" y="139385"/>
                  <a:pt x="355624" y="204123"/>
                  <a:pt x="357212" y="85854"/>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44" name="Freeform 43"/>
          <p:cNvSpPr/>
          <p:nvPr/>
        </p:nvSpPr>
        <p:spPr>
          <a:xfrm>
            <a:off x="3957297" y="3043057"/>
            <a:ext cx="397176" cy="796464"/>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 name="connsiteX0" fmla="*/ 213598 w 213598"/>
              <a:gd name="connsiteY0" fmla="*/ 0 h 476938"/>
              <a:gd name="connsiteX1" fmla="*/ 6430 w 213598"/>
              <a:gd name="connsiteY1" fmla="*/ 121443 h 476938"/>
              <a:gd name="connsiteX2" fmla="*/ 0 w 213598"/>
              <a:gd name="connsiteY2" fmla="*/ 476938 h 476938"/>
              <a:gd name="connsiteX3" fmla="*/ 211217 w 213598"/>
              <a:gd name="connsiteY3" fmla="*/ 354806 h 476938"/>
              <a:gd name="connsiteX4" fmla="*/ 213598 w 213598"/>
              <a:gd name="connsiteY4" fmla="*/ 0 h 476938"/>
              <a:gd name="connsiteX0" fmla="*/ 213598 w 213598"/>
              <a:gd name="connsiteY0" fmla="*/ 0 h 476938"/>
              <a:gd name="connsiteX1" fmla="*/ 1033 w 213598"/>
              <a:gd name="connsiteY1" fmla="*/ 45128 h 476938"/>
              <a:gd name="connsiteX2" fmla="*/ 0 w 213598"/>
              <a:gd name="connsiteY2" fmla="*/ 476938 h 476938"/>
              <a:gd name="connsiteX3" fmla="*/ 211217 w 213598"/>
              <a:gd name="connsiteY3" fmla="*/ 354806 h 476938"/>
              <a:gd name="connsiteX4" fmla="*/ 213598 w 213598"/>
              <a:gd name="connsiteY4" fmla="*/ 0 h 476938"/>
              <a:gd name="connsiteX0" fmla="*/ 220344 w 220344"/>
              <a:gd name="connsiteY0" fmla="*/ 0 h 540170"/>
              <a:gd name="connsiteX1" fmla="*/ 1033 w 220344"/>
              <a:gd name="connsiteY1" fmla="*/ 108360 h 540170"/>
              <a:gd name="connsiteX2" fmla="*/ 0 w 220344"/>
              <a:gd name="connsiteY2" fmla="*/ 540170 h 540170"/>
              <a:gd name="connsiteX3" fmla="*/ 211217 w 220344"/>
              <a:gd name="connsiteY3" fmla="*/ 418038 h 540170"/>
              <a:gd name="connsiteX4" fmla="*/ 220344 w 220344"/>
              <a:gd name="connsiteY4" fmla="*/ 0 h 540170"/>
              <a:gd name="connsiteX0" fmla="*/ 220344 w 220344"/>
              <a:gd name="connsiteY0" fmla="*/ 0 h 540170"/>
              <a:gd name="connsiteX1" fmla="*/ 1033 w 220344"/>
              <a:gd name="connsiteY1" fmla="*/ 108360 h 540170"/>
              <a:gd name="connsiteX2" fmla="*/ 0 w 220344"/>
              <a:gd name="connsiteY2" fmla="*/ 540170 h 540170"/>
              <a:gd name="connsiteX3" fmla="*/ 215265 w 220344"/>
              <a:gd name="connsiteY3" fmla="*/ 410407 h 540170"/>
              <a:gd name="connsiteX4" fmla="*/ 220344 w 220344"/>
              <a:gd name="connsiteY4" fmla="*/ 0 h 540170"/>
              <a:gd name="connsiteX0" fmla="*/ 225741 w 225741"/>
              <a:gd name="connsiteY0" fmla="*/ 0 h 551072"/>
              <a:gd name="connsiteX1" fmla="*/ 1033 w 225741"/>
              <a:gd name="connsiteY1" fmla="*/ 119262 h 551072"/>
              <a:gd name="connsiteX2" fmla="*/ 0 w 225741"/>
              <a:gd name="connsiteY2" fmla="*/ 551072 h 551072"/>
              <a:gd name="connsiteX3" fmla="*/ 215265 w 225741"/>
              <a:gd name="connsiteY3" fmla="*/ 421309 h 551072"/>
              <a:gd name="connsiteX4" fmla="*/ 225741 w 225741"/>
              <a:gd name="connsiteY4" fmla="*/ 0 h 551072"/>
              <a:gd name="connsiteX0" fmla="*/ 225741 w 225741"/>
              <a:gd name="connsiteY0" fmla="*/ 0 h 551072"/>
              <a:gd name="connsiteX1" fmla="*/ 1033 w 225741"/>
              <a:gd name="connsiteY1" fmla="*/ 119262 h 551072"/>
              <a:gd name="connsiteX2" fmla="*/ 0 w 225741"/>
              <a:gd name="connsiteY2" fmla="*/ 551072 h 551072"/>
              <a:gd name="connsiteX3" fmla="*/ 223361 w 225741"/>
              <a:gd name="connsiteY3" fmla="*/ 412587 h 551072"/>
              <a:gd name="connsiteX4" fmla="*/ 225741 w 225741"/>
              <a:gd name="connsiteY4" fmla="*/ 0 h 551072"/>
              <a:gd name="connsiteX0" fmla="*/ 225052 w 225052"/>
              <a:gd name="connsiteY0" fmla="*/ 0 h 412587"/>
              <a:gd name="connsiteX1" fmla="*/ 344 w 225052"/>
              <a:gd name="connsiteY1" fmla="*/ 119262 h 412587"/>
              <a:gd name="connsiteX2" fmla="*/ 660 w 225052"/>
              <a:gd name="connsiteY2" fmla="*/ 410435 h 412587"/>
              <a:gd name="connsiteX3" fmla="*/ 222672 w 225052"/>
              <a:gd name="connsiteY3" fmla="*/ 412587 h 412587"/>
              <a:gd name="connsiteX4" fmla="*/ 225052 w 225052"/>
              <a:gd name="connsiteY4" fmla="*/ 0 h 412587"/>
              <a:gd name="connsiteX0" fmla="*/ 225052 w 225052"/>
              <a:gd name="connsiteY0" fmla="*/ 0 h 410435"/>
              <a:gd name="connsiteX1" fmla="*/ 344 w 225052"/>
              <a:gd name="connsiteY1" fmla="*/ 119262 h 410435"/>
              <a:gd name="connsiteX2" fmla="*/ 660 w 225052"/>
              <a:gd name="connsiteY2" fmla="*/ 410435 h 410435"/>
              <a:gd name="connsiteX3" fmla="*/ 222672 w 225052"/>
              <a:gd name="connsiteY3" fmla="*/ 286122 h 410435"/>
              <a:gd name="connsiteX4" fmla="*/ 225052 w 225052"/>
              <a:gd name="connsiteY4" fmla="*/ 0 h 410435"/>
              <a:gd name="connsiteX0" fmla="*/ 225052 w 225052"/>
              <a:gd name="connsiteY0" fmla="*/ 0 h 413706"/>
              <a:gd name="connsiteX1" fmla="*/ 344 w 225052"/>
              <a:gd name="connsiteY1" fmla="*/ 119262 h 413706"/>
              <a:gd name="connsiteX2" fmla="*/ 2009 w 225052"/>
              <a:gd name="connsiteY2" fmla="*/ 413706 h 413706"/>
              <a:gd name="connsiteX3" fmla="*/ 222672 w 225052"/>
              <a:gd name="connsiteY3" fmla="*/ 286122 h 413706"/>
              <a:gd name="connsiteX4" fmla="*/ 225052 w 225052"/>
              <a:gd name="connsiteY4" fmla="*/ 0 h 413706"/>
              <a:gd name="connsiteX0" fmla="*/ 225052 w 225052"/>
              <a:gd name="connsiteY0" fmla="*/ 0 h 364647"/>
              <a:gd name="connsiteX1" fmla="*/ 344 w 225052"/>
              <a:gd name="connsiteY1" fmla="*/ 119262 h 364647"/>
              <a:gd name="connsiteX2" fmla="*/ 3358 w 225052"/>
              <a:gd name="connsiteY2" fmla="*/ 364647 h 364647"/>
              <a:gd name="connsiteX3" fmla="*/ 222672 w 225052"/>
              <a:gd name="connsiteY3" fmla="*/ 286122 h 364647"/>
              <a:gd name="connsiteX4" fmla="*/ 225052 w 225052"/>
              <a:gd name="connsiteY4" fmla="*/ 0 h 364647"/>
              <a:gd name="connsiteX0" fmla="*/ 225052 w 225052"/>
              <a:gd name="connsiteY0" fmla="*/ 0 h 364647"/>
              <a:gd name="connsiteX1" fmla="*/ 344 w 225052"/>
              <a:gd name="connsiteY1" fmla="*/ 119262 h 364647"/>
              <a:gd name="connsiteX2" fmla="*/ 3358 w 225052"/>
              <a:gd name="connsiteY2" fmla="*/ 364647 h 364647"/>
              <a:gd name="connsiteX3" fmla="*/ 222672 w 225052"/>
              <a:gd name="connsiteY3" fmla="*/ 246874 h 364647"/>
              <a:gd name="connsiteX4" fmla="*/ 225052 w 225052"/>
              <a:gd name="connsiteY4" fmla="*/ 0 h 36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52" h="364647">
                <a:moveTo>
                  <a:pt x="225052" y="0"/>
                </a:moveTo>
                <a:lnTo>
                  <a:pt x="344" y="119262"/>
                </a:lnTo>
                <a:cubicBezTo>
                  <a:pt x="0" y="263199"/>
                  <a:pt x="3702" y="220710"/>
                  <a:pt x="3358" y="364647"/>
                </a:cubicBezTo>
                <a:lnTo>
                  <a:pt x="222672" y="246874"/>
                </a:lnTo>
                <a:cubicBezTo>
                  <a:pt x="223466" y="130986"/>
                  <a:pt x="224258" y="123031"/>
                  <a:pt x="225052"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39" name="Rectangle 138"/>
          <p:cNvSpPr/>
          <p:nvPr/>
        </p:nvSpPr>
        <p:spPr>
          <a:xfrm>
            <a:off x="4875636" y="762109"/>
            <a:ext cx="3807673" cy="3177793"/>
          </a:xfrm>
          <a:prstGeom prst="rect">
            <a:avLst/>
          </a:prstGeom>
        </p:spPr>
        <p:txBody>
          <a:bodyPr wrap="square">
            <a:spAutoFit/>
          </a:bodyPr>
          <a:lstStyle/>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Cloud Application Foundation</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WebLogic Server</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Coherence In-Memory Data Grid</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Exalogic Elastic Cloud</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endParaRPr lang="en-US" sz="1200" dirty="0" smtClean="0">
              <a:ea typeface="ＭＳ Ｐゴシック" charset="-128"/>
            </a:endParaRP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Database Real Application Clusters</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In-Memory Database Cache (TimesTen)</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Exadata Database Machine</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endParaRPr lang="en-US" sz="1200" dirty="0" smtClean="0">
              <a:ea typeface="ＭＳ Ｐゴシック" charset="-128"/>
            </a:endParaRP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a:t>
            </a:r>
            <a:r>
              <a:rPr lang="en-US" sz="1200" dirty="0" err="1" smtClean="0">
                <a:ea typeface="ＭＳ Ｐゴシック" charset="-128"/>
              </a:rPr>
              <a:t>Clusterware</a:t>
            </a:r>
            <a:endParaRPr lang="en-US" sz="1200" dirty="0" smtClean="0">
              <a:ea typeface="ＭＳ Ｐゴシック" charset="-128"/>
            </a:endParaRP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Solaris Cluster</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Oracle SPARC </a:t>
            </a:r>
            <a:r>
              <a:rPr lang="en-US" sz="1200" dirty="0" err="1" smtClean="0">
                <a:ea typeface="ＭＳ Ｐゴシック" charset="-128"/>
              </a:rPr>
              <a:t>SuperCluster</a:t>
            </a:r>
            <a:endParaRPr lang="en-US" sz="1200" dirty="0" smtClean="0">
              <a:ea typeface="ＭＳ Ｐゴシック" charset="-128"/>
            </a:endParaRP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Sun Servers</a:t>
            </a:r>
          </a:p>
          <a:p>
            <a:pPr marL="111125" indent="-111125" defTabSz="685939">
              <a:spcBef>
                <a:spcPts val="0"/>
              </a:spcBef>
              <a:spcAft>
                <a:spcPts val="300"/>
              </a:spcAft>
              <a:buClr>
                <a:schemeClr val="tx2"/>
              </a:buClr>
              <a:buFont typeface="Arial" pitchFamily="34" charset="0"/>
              <a:buChar char="•"/>
              <a:tabLst>
                <a:tab pos="0" algn="l"/>
                <a:tab pos="685939" algn="l"/>
                <a:tab pos="1371084" algn="l"/>
                <a:tab pos="2057022" algn="l"/>
                <a:tab pos="2742960" algn="l"/>
                <a:tab pos="3428107" algn="l"/>
                <a:tab pos="4114045" algn="l"/>
                <a:tab pos="4799191" algn="l"/>
                <a:tab pos="5485129" algn="l"/>
                <a:tab pos="6171068" algn="l"/>
                <a:tab pos="6856214" algn="l"/>
                <a:tab pos="7542152" algn="l"/>
              </a:tabLst>
              <a:defRPr/>
            </a:pPr>
            <a:r>
              <a:rPr lang="en-US" sz="1200" dirty="0" smtClean="0">
                <a:ea typeface="ＭＳ Ｐゴシック" charset="-128"/>
              </a:rPr>
              <a:t>Sun Storage</a:t>
            </a:r>
          </a:p>
        </p:txBody>
      </p:sp>
      <p:sp>
        <p:nvSpPr>
          <p:cNvPr id="143" name="Rectangle 142"/>
          <p:cNvSpPr/>
          <p:nvPr/>
        </p:nvSpPr>
        <p:spPr>
          <a:xfrm>
            <a:off x="0" y="401191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800" kern="0" dirty="0" smtClean="0">
                <a:solidFill>
                  <a:schemeClr val="bg1"/>
                </a:solidFill>
                <a:latin typeface="Arial"/>
                <a:ea typeface="ＭＳ Ｐゴシック" pitchFamily="1" charset="-128"/>
              </a:rPr>
              <a:t>Broad choice of clustering technologies</a:t>
            </a:r>
            <a:endParaRPr lang="en-US" sz="1800" dirty="0">
              <a:solidFill>
                <a:schemeClr val="bg1"/>
              </a:solidFill>
            </a:endParaRPr>
          </a:p>
        </p:txBody>
      </p:sp>
      <p:pic>
        <p:nvPicPr>
          <p:cNvPr id="145"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322942" y="2079338"/>
            <a:ext cx="1327964" cy="650702"/>
          </a:xfrm>
          <a:prstGeom prst="rect">
            <a:avLst/>
          </a:prstGeom>
          <a:noFill/>
          <a:ln w="9525">
            <a:noFill/>
            <a:miter lim="800000"/>
            <a:headEnd/>
            <a:tailEnd/>
          </a:ln>
          <a:scene3d>
            <a:camera prst="orthographicFront"/>
            <a:lightRig rig="threePt" dir="t">
              <a:rot lat="0" lon="0" rev="0"/>
            </a:lightRig>
          </a:scene3d>
        </p:spPr>
      </p:pic>
      <p:pic>
        <p:nvPicPr>
          <p:cNvPr id="146"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322941" y="1793936"/>
            <a:ext cx="1327964" cy="650702"/>
          </a:xfrm>
          <a:prstGeom prst="rect">
            <a:avLst/>
          </a:prstGeom>
          <a:noFill/>
          <a:ln w="9525">
            <a:noFill/>
            <a:miter lim="800000"/>
            <a:headEnd/>
            <a:tailEnd/>
          </a:ln>
          <a:scene3d>
            <a:camera prst="orthographicFront"/>
            <a:lightRig rig="threePt" dir="t">
              <a:rot lat="0" lon="0" rev="0"/>
            </a:lightRig>
          </a:scene3d>
        </p:spPr>
      </p:pic>
      <p:pic>
        <p:nvPicPr>
          <p:cNvPr id="147"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2173080" y="2174006"/>
            <a:ext cx="1327964" cy="650702"/>
          </a:xfrm>
          <a:prstGeom prst="rect">
            <a:avLst/>
          </a:prstGeom>
          <a:noFill/>
          <a:ln w="9525">
            <a:noFill/>
            <a:miter lim="800000"/>
            <a:headEnd/>
            <a:tailEnd/>
          </a:ln>
          <a:scene3d>
            <a:camera prst="orthographicFront"/>
            <a:lightRig rig="threePt" dir="t">
              <a:rot lat="0" lon="0" rev="0"/>
            </a:lightRig>
          </a:scene3d>
        </p:spPr>
      </p:pic>
      <p:pic>
        <p:nvPicPr>
          <p:cNvPr id="148"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2173079" y="1888604"/>
            <a:ext cx="1327964" cy="650702"/>
          </a:xfrm>
          <a:prstGeom prst="rect">
            <a:avLst/>
          </a:prstGeom>
          <a:noFill/>
          <a:ln w="9525">
            <a:noFill/>
            <a:miter lim="800000"/>
            <a:headEnd/>
            <a:tailEnd/>
          </a:ln>
          <a:scene3d>
            <a:camera prst="orthographicFront"/>
            <a:lightRig rig="threePt" dir="t">
              <a:rot lat="0" lon="0" rev="0"/>
            </a:lightRig>
          </a:scene3d>
        </p:spPr>
      </p:pic>
      <p:pic>
        <p:nvPicPr>
          <p:cNvPr id="149"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3023218" y="2268674"/>
            <a:ext cx="1327964" cy="650702"/>
          </a:xfrm>
          <a:prstGeom prst="rect">
            <a:avLst/>
          </a:prstGeom>
          <a:noFill/>
          <a:ln w="9525">
            <a:noFill/>
            <a:miter lim="800000"/>
            <a:headEnd/>
            <a:tailEnd/>
          </a:ln>
          <a:scene3d>
            <a:camera prst="orthographicFront"/>
            <a:lightRig rig="threePt" dir="t">
              <a:rot lat="0" lon="0" rev="0"/>
            </a:lightRig>
          </a:scene3d>
        </p:spPr>
      </p:pic>
      <p:pic>
        <p:nvPicPr>
          <p:cNvPr id="150" name="Picture 46"/>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3023217" y="1983272"/>
            <a:ext cx="1327964" cy="650702"/>
          </a:xfrm>
          <a:prstGeom prst="rect">
            <a:avLst/>
          </a:prstGeom>
          <a:noFill/>
          <a:ln w="9525">
            <a:noFill/>
            <a:miter lim="800000"/>
            <a:headEnd/>
            <a:tailEnd/>
          </a:ln>
          <a:scene3d>
            <a:camera prst="orthographicFront"/>
            <a:lightRig rig="threePt" dir="t">
              <a:rot lat="0" lon="0" rev="0"/>
            </a:lightRig>
          </a:scene3d>
        </p:spPr>
      </p:pic>
      <p:sp>
        <p:nvSpPr>
          <p:cNvPr id="151" name="Freeform 150"/>
          <p:cNvSpPr/>
          <p:nvPr/>
        </p:nvSpPr>
        <p:spPr>
          <a:xfrm>
            <a:off x="1274379" y="1786930"/>
            <a:ext cx="3079033" cy="495406"/>
          </a:xfrm>
          <a:custGeom>
            <a:avLst/>
            <a:gdLst>
              <a:gd name="connsiteX0" fmla="*/ 1479792 w 3378394"/>
              <a:gd name="connsiteY0" fmla="*/ 0 h 872519"/>
              <a:gd name="connsiteX1" fmla="*/ 0 w 3378394"/>
              <a:gd name="connsiteY1" fmla="*/ 656134 h 872519"/>
              <a:gd name="connsiteX2" fmla="*/ 2142907 w 3378394"/>
              <a:gd name="connsiteY2" fmla="*/ 872519 h 872519"/>
              <a:gd name="connsiteX3" fmla="*/ 3378394 w 3378394"/>
              <a:gd name="connsiteY3" fmla="*/ 188464 h 872519"/>
              <a:gd name="connsiteX4" fmla="*/ 1479792 w 3378394"/>
              <a:gd name="connsiteY4" fmla="*/ 0 h 872519"/>
              <a:gd name="connsiteX0" fmla="*/ 1479792 w 20502945"/>
              <a:gd name="connsiteY0" fmla="*/ 0 h 2724868"/>
              <a:gd name="connsiteX1" fmla="*/ 0 w 20502945"/>
              <a:gd name="connsiteY1" fmla="*/ 656134 h 2724868"/>
              <a:gd name="connsiteX2" fmla="*/ 20502945 w 20502945"/>
              <a:gd name="connsiteY2" fmla="*/ 2724868 h 2724868"/>
              <a:gd name="connsiteX3" fmla="*/ 3378394 w 20502945"/>
              <a:gd name="connsiteY3" fmla="*/ 188464 h 2724868"/>
              <a:gd name="connsiteX4" fmla="*/ 1479792 w 20502945"/>
              <a:gd name="connsiteY4" fmla="*/ 0 h 2724868"/>
              <a:gd name="connsiteX0" fmla="*/ 4839445 w 20502945"/>
              <a:gd name="connsiteY0" fmla="*/ 0 h 4214011"/>
              <a:gd name="connsiteX1" fmla="*/ 0 w 20502945"/>
              <a:gd name="connsiteY1" fmla="*/ 2145277 h 4214011"/>
              <a:gd name="connsiteX2" fmla="*/ 20502945 w 20502945"/>
              <a:gd name="connsiteY2" fmla="*/ 4214011 h 4214011"/>
              <a:gd name="connsiteX3" fmla="*/ 3378394 w 20502945"/>
              <a:gd name="connsiteY3" fmla="*/ 1677607 h 4214011"/>
              <a:gd name="connsiteX4" fmla="*/ 4839445 w 20502945"/>
              <a:gd name="connsiteY4" fmla="*/ 0 h 4214011"/>
              <a:gd name="connsiteX0" fmla="*/ 4839445 w 23427334"/>
              <a:gd name="connsiteY0" fmla="*/ 0 h 4214011"/>
              <a:gd name="connsiteX1" fmla="*/ 0 w 23427334"/>
              <a:gd name="connsiteY1" fmla="*/ 2145277 h 4214011"/>
              <a:gd name="connsiteX2" fmla="*/ 20502945 w 23427334"/>
              <a:gd name="connsiteY2" fmla="*/ 4214011 h 4214011"/>
              <a:gd name="connsiteX3" fmla="*/ 23427334 w 23427334"/>
              <a:gd name="connsiteY3" fmla="*/ 2385853 h 4214011"/>
              <a:gd name="connsiteX4" fmla="*/ 4839445 w 23427334"/>
              <a:gd name="connsiteY4" fmla="*/ 0 h 4214011"/>
              <a:gd name="connsiteX0" fmla="*/ 4421756 w 23427334"/>
              <a:gd name="connsiteY0" fmla="*/ 0 h 3887121"/>
              <a:gd name="connsiteX1" fmla="*/ 0 w 23427334"/>
              <a:gd name="connsiteY1" fmla="*/ 1818387 h 3887121"/>
              <a:gd name="connsiteX2" fmla="*/ 20502945 w 23427334"/>
              <a:gd name="connsiteY2" fmla="*/ 3887121 h 3887121"/>
              <a:gd name="connsiteX3" fmla="*/ 23427334 w 23427334"/>
              <a:gd name="connsiteY3" fmla="*/ 2058963 h 3887121"/>
              <a:gd name="connsiteX4" fmla="*/ 4421756 w 23427334"/>
              <a:gd name="connsiteY4" fmla="*/ 0 h 3887121"/>
              <a:gd name="connsiteX0" fmla="*/ 4439915 w 23427334"/>
              <a:gd name="connsiteY0" fmla="*/ 0 h 3778155"/>
              <a:gd name="connsiteX1" fmla="*/ 0 w 23427334"/>
              <a:gd name="connsiteY1" fmla="*/ 1709421 h 3778155"/>
              <a:gd name="connsiteX2" fmla="*/ 20502945 w 23427334"/>
              <a:gd name="connsiteY2" fmla="*/ 3778155 h 3778155"/>
              <a:gd name="connsiteX3" fmla="*/ 23427334 w 23427334"/>
              <a:gd name="connsiteY3" fmla="*/ 1949997 h 3778155"/>
              <a:gd name="connsiteX4" fmla="*/ 4439915 w 23427334"/>
              <a:gd name="connsiteY4" fmla="*/ 0 h 3778155"/>
              <a:gd name="connsiteX0" fmla="*/ 4439915 w 23481817"/>
              <a:gd name="connsiteY0" fmla="*/ 0 h 3778155"/>
              <a:gd name="connsiteX1" fmla="*/ 0 w 23481817"/>
              <a:gd name="connsiteY1" fmla="*/ 1709421 h 3778155"/>
              <a:gd name="connsiteX2" fmla="*/ 20502945 w 23481817"/>
              <a:gd name="connsiteY2" fmla="*/ 3778155 h 3778155"/>
              <a:gd name="connsiteX3" fmla="*/ 23481817 w 23481817"/>
              <a:gd name="connsiteY3" fmla="*/ 1804714 h 3778155"/>
              <a:gd name="connsiteX4" fmla="*/ 4439915 w 23481817"/>
              <a:gd name="connsiteY4" fmla="*/ 0 h 37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1817" h="3778155">
                <a:moveTo>
                  <a:pt x="4439915" y="0"/>
                </a:moveTo>
                <a:lnTo>
                  <a:pt x="0" y="1709421"/>
                </a:lnTo>
                <a:lnTo>
                  <a:pt x="20502945" y="3778155"/>
                </a:lnTo>
                <a:lnTo>
                  <a:pt x="23481817" y="1804714"/>
                </a:lnTo>
                <a:lnTo>
                  <a:pt x="4439915" y="0"/>
                </a:lnTo>
                <a:close/>
              </a:path>
            </a:pathLst>
          </a:custGeom>
          <a:solidFill>
            <a:srgbClr val="FFCCCC">
              <a:alpha val="50196"/>
            </a:srgb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152" name="Freeform 151"/>
          <p:cNvSpPr/>
          <p:nvPr/>
        </p:nvSpPr>
        <p:spPr>
          <a:xfrm>
            <a:off x="1275658" y="2014804"/>
            <a:ext cx="2695375" cy="916101"/>
          </a:xfrm>
          <a:custGeom>
            <a:avLst/>
            <a:gdLst>
              <a:gd name="connsiteX0" fmla="*/ 0 w 366713"/>
              <a:gd name="connsiteY0" fmla="*/ 0 h 395287"/>
              <a:gd name="connsiteX1" fmla="*/ 7144 w 366713"/>
              <a:gd name="connsiteY1" fmla="*/ 357187 h 395287"/>
              <a:gd name="connsiteX2" fmla="*/ 361950 w 366713"/>
              <a:gd name="connsiteY2" fmla="*/ 395287 h 395287"/>
              <a:gd name="connsiteX3" fmla="*/ 366713 w 366713"/>
              <a:gd name="connsiteY3" fmla="*/ 40481 h 395287"/>
              <a:gd name="connsiteX4" fmla="*/ 0 w 366713"/>
              <a:gd name="connsiteY4" fmla="*/ 0 h 395287"/>
              <a:gd name="connsiteX0" fmla="*/ 0 w 360379"/>
              <a:gd name="connsiteY0" fmla="*/ 0 h 386212"/>
              <a:gd name="connsiteX1" fmla="*/ 810 w 360379"/>
              <a:gd name="connsiteY1" fmla="*/ 348112 h 386212"/>
              <a:gd name="connsiteX2" fmla="*/ 355616 w 360379"/>
              <a:gd name="connsiteY2" fmla="*/ 386212 h 386212"/>
              <a:gd name="connsiteX3" fmla="*/ 360379 w 360379"/>
              <a:gd name="connsiteY3" fmla="*/ 31406 h 386212"/>
              <a:gd name="connsiteX4" fmla="*/ 0 w 360379"/>
              <a:gd name="connsiteY4" fmla="*/ 0 h 386212"/>
              <a:gd name="connsiteX0" fmla="*/ 0 w 360379"/>
              <a:gd name="connsiteY0" fmla="*/ 0 h 386212"/>
              <a:gd name="connsiteX1" fmla="*/ 810 w 360379"/>
              <a:gd name="connsiteY1" fmla="*/ 295176 h 386212"/>
              <a:gd name="connsiteX2" fmla="*/ 355616 w 360379"/>
              <a:gd name="connsiteY2" fmla="*/ 386212 h 386212"/>
              <a:gd name="connsiteX3" fmla="*/ 360379 w 360379"/>
              <a:gd name="connsiteY3" fmla="*/ 31406 h 386212"/>
              <a:gd name="connsiteX4" fmla="*/ 0 w 360379"/>
              <a:gd name="connsiteY4" fmla="*/ 0 h 386212"/>
              <a:gd name="connsiteX0" fmla="*/ 0 w 357212"/>
              <a:gd name="connsiteY0" fmla="*/ 0 h 386212"/>
              <a:gd name="connsiteX1" fmla="*/ 810 w 357212"/>
              <a:gd name="connsiteY1" fmla="*/ 295176 h 386212"/>
              <a:gd name="connsiteX2" fmla="*/ 355616 w 357212"/>
              <a:gd name="connsiteY2" fmla="*/ 386212 h 386212"/>
              <a:gd name="connsiteX3" fmla="*/ 357212 w 357212"/>
              <a:gd name="connsiteY3" fmla="*/ 85854 h 386212"/>
              <a:gd name="connsiteX4" fmla="*/ 0 w 357212"/>
              <a:gd name="connsiteY4" fmla="*/ 0 h 386212"/>
              <a:gd name="connsiteX0" fmla="*/ 0 w 357212"/>
              <a:gd name="connsiteY0" fmla="*/ 0 h 386212"/>
              <a:gd name="connsiteX1" fmla="*/ 493 w 357212"/>
              <a:gd name="connsiteY1" fmla="*/ 190062 h 386212"/>
              <a:gd name="connsiteX2" fmla="*/ 355616 w 357212"/>
              <a:gd name="connsiteY2" fmla="*/ 386212 h 386212"/>
              <a:gd name="connsiteX3" fmla="*/ 357212 w 357212"/>
              <a:gd name="connsiteY3" fmla="*/ 85854 h 386212"/>
              <a:gd name="connsiteX4" fmla="*/ 0 w 357212"/>
              <a:gd name="connsiteY4" fmla="*/ 0 h 386212"/>
              <a:gd name="connsiteX0" fmla="*/ 0 w 358471"/>
              <a:gd name="connsiteY0" fmla="*/ 0 h 290928"/>
              <a:gd name="connsiteX1" fmla="*/ 493 w 358471"/>
              <a:gd name="connsiteY1" fmla="*/ 190062 h 290928"/>
              <a:gd name="connsiteX2" fmla="*/ 356883 w 358471"/>
              <a:gd name="connsiteY2" fmla="*/ 290928 h 290928"/>
              <a:gd name="connsiteX3" fmla="*/ 357212 w 358471"/>
              <a:gd name="connsiteY3" fmla="*/ 85854 h 290928"/>
              <a:gd name="connsiteX4" fmla="*/ 0 w 358471"/>
              <a:gd name="connsiteY4" fmla="*/ 0 h 290928"/>
              <a:gd name="connsiteX0" fmla="*/ 1367 w 359838"/>
              <a:gd name="connsiteY0" fmla="*/ 0 h 290928"/>
              <a:gd name="connsiteX1" fmla="*/ 164 w 359838"/>
              <a:gd name="connsiteY1" fmla="*/ 179179 h 290928"/>
              <a:gd name="connsiteX2" fmla="*/ 358250 w 359838"/>
              <a:gd name="connsiteY2" fmla="*/ 290928 h 290928"/>
              <a:gd name="connsiteX3" fmla="*/ 358579 w 359838"/>
              <a:gd name="connsiteY3" fmla="*/ 85854 h 290928"/>
              <a:gd name="connsiteX4" fmla="*/ 1367 w 359838"/>
              <a:gd name="connsiteY4" fmla="*/ 0 h 290928"/>
              <a:gd name="connsiteX0" fmla="*/ 0 w 358471"/>
              <a:gd name="connsiteY0" fmla="*/ 0 h 290928"/>
              <a:gd name="connsiteX1" fmla="*/ 380 w 358471"/>
              <a:gd name="connsiteY1" fmla="*/ 201109 h 290928"/>
              <a:gd name="connsiteX2" fmla="*/ 356883 w 358471"/>
              <a:gd name="connsiteY2" fmla="*/ 290928 h 290928"/>
              <a:gd name="connsiteX3" fmla="*/ 357212 w 358471"/>
              <a:gd name="connsiteY3" fmla="*/ 85854 h 290928"/>
              <a:gd name="connsiteX4" fmla="*/ 0 w 358471"/>
              <a:gd name="connsiteY4" fmla="*/ 0 h 29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71" h="290928">
                <a:moveTo>
                  <a:pt x="0" y="0"/>
                </a:moveTo>
                <a:cubicBezTo>
                  <a:pt x="164" y="63354"/>
                  <a:pt x="216" y="137755"/>
                  <a:pt x="380" y="201109"/>
                </a:cubicBezTo>
                <a:lnTo>
                  <a:pt x="356883" y="290928"/>
                </a:lnTo>
                <a:cubicBezTo>
                  <a:pt x="358471" y="172659"/>
                  <a:pt x="355624" y="204123"/>
                  <a:pt x="357212" y="85854"/>
                </a:cubicBezTo>
                <a:lnTo>
                  <a:pt x="0" y="0"/>
                </a:ln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
        <p:nvSpPr>
          <p:cNvPr id="153" name="Freeform 152"/>
          <p:cNvSpPr/>
          <p:nvPr/>
        </p:nvSpPr>
        <p:spPr>
          <a:xfrm>
            <a:off x="3957297" y="2024909"/>
            <a:ext cx="397176" cy="903619"/>
          </a:xfrm>
          <a:custGeom>
            <a:avLst/>
            <a:gdLst>
              <a:gd name="connsiteX0" fmla="*/ 209550 w 209550"/>
              <a:gd name="connsiteY0" fmla="*/ 0 h 471487"/>
              <a:gd name="connsiteX1" fmla="*/ 2382 w 209550"/>
              <a:gd name="connsiteY1" fmla="*/ 121443 h 471487"/>
              <a:gd name="connsiteX2" fmla="*/ 0 w 209550"/>
              <a:gd name="connsiteY2" fmla="*/ 471487 h 471487"/>
              <a:gd name="connsiteX3" fmla="*/ 207169 w 209550"/>
              <a:gd name="connsiteY3" fmla="*/ 354806 h 471487"/>
              <a:gd name="connsiteX4" fmla="*/ 209550 w 209550"/>
              <a:gd name="connsiteY4" fmla="*/ 0 h 471487"/>
              <a:gd name="connsiteX0" fmla="*/ 213598 w 213598"/>
              <a:gd name="connsiteY0" fmla="*/ 0 h 476938"/>
              <a:gd name="connsiteX1" fmla="*/ 6430 w 213598"/>
              <a:gd name="connsiteY1" fmla="*/ 121443 h 476938"/>
              <a:gd name="connsiteX2" fmla="*/ 0 w 213598"/>
              <a:gd name="connsiteY2" fmla="*/ 476938 h 476938"/>
              <a:gd name="connsiteX3" fmla="*/ 211217 w 213598"/>
              <a:gd name="connsiteY3" fmla="*/ 354806 h 476938"/>
              <a:gd name="connsiteX4" fmla="*/ 213598 w 213598"/>
              <a:gd name="connsiteY4" fmla="*/ 0 h 476938"/>
              <a:gd name="connsiteX0" fmla="*/ 213598 w 213598"/>
              <a:gd name="connsiteY0" fmla="*/ 0 h 476938"/>
              <a:gd name="connsiteX1" fmla="*/ 1033 w 213598"/>
              <a:gd name="connsiteY1" fmla="*/ 45128 h 476938"/>
              <a:gd name="connsiteX2" fmla="*/ 0 w 213598"/>
              <a:gd name="connsiteY2" fmla="*/ 476938 h 476938"/>
              <a:gd name="connsiteX3" fmla="*/ 211217 w 213598"/>
              <a:gd name="connsiteY3" fmla="*/ 354806 h 476938"/>
              <a:gd name="connsiteX4" fmla="*/ 213598 w 213598"/>
              <a:gd name="connsiteY4" fmla="*/ 0 h 476938"/>
              <a:gd name="connsiteX0" fmla="*/ 220344 w 220344"/>
              <a:gd name="connsiteY0" fmla="*/ 0 h 540170"/>
              <a:gd name="connsiteX1" fmla="*/ 1033 w 220344"/>
              <a:gd name="connsiteY1" fmla="*/ 108360 h 540170"/>
              <a:gd name="connsiteX2" fmla="*/ 0 w 220344"/>
              <a:gd name="connsiteY2" fmla="*/ 540170 h 540170"/>
              <a:gd name="connsiteX3" fmla="*/ 211217 w 220344"/>
              <a:gd name="connsiteY3" fmla="*/ 418038 h 540170"/>
              <a:gd name="connsiteX4" fmla="*/ 220344 w 220344"/>
              <a:gd name="connsiteY4" fmla="*/ 0 h 540170"/>
              <a:gd name="connsiteX0" fmla="*/ 220344 w 220344"/>
              <a:gd name="connsiteY0" fmla="*/ 0 h 540170"/>
              <a:gd name="connsiteX1" fmla="*/ 1033 w 220344"/>
              <a:gd name="connsiteY1" fmla="*/ 108360 h 540170"/>
              <a:gd name="connsiteX2" fmla="*/ 0 w 220344"/>
              <a:gd name="connsiteY2" fmla="*/ 540170 h 540170"/>
              <a:gd name="connsiteX3" fmla="*/ 215265 w 220344"/>
              <a:gd name="connsiteY3" fmla="*/ 410407 h 540170"/>
              <a:gd name="connsiteX4" fmla="*/ 220344 w 220344"/>
              <a:gd name="connsiteY4" fmla="*/ 0 h 540170"/>
              <a:gd name="connsiteX0" fmla="*/ 225741 w 225741"/>
              <a:gd name="connsiteY0" fmla="*/ 0 h 551072"/>
              <a:gd name="connsiteX1" fmla="*/ 1033 w 225741"/>
              <a:gd name="connsiteY1" fmla="*/ 119262 h 551072"/>
              <a:gd name="connsiteX2" fmla="*/ 0 w 225741"/>
              <a:gd name="connsiteY2" fmla="*/ 551072 h 551072"/>
              <a:gd name="connsiteX3" fmla="*/ 215265 w 225741"/>
              <a:gd name="connsiteY3" fmla="*/ 421309 h 551072"/>
              <a:gd name="connsiteX4" fmla="*/ 225741 w 225741"/>
              <a:gd name="connsiteY4" fmla="*/ 0 h 551072"/>
              <a:gd name="connsiteX0" fmla="*/ 225741 w 225741"/>
              <a:gd name="connsiteY0" fmla="*/ 0 h 551072"/>
              <a:gd name="connsiteX1" fmla="*/ 1033 w 225741"/>
              <a:gd name="connsiteY1" fmla="*/ 119262 h 551072"/>
              <a:gd name="connsiteX2" fmla="*/ 0 w 225741"/>
              <a:gd name="connsiteY2" fmla="*/ 551072 h 551072"/>
              <a:gd name="connsiteX3" fmla="*/ 223361 w 225741"/>
              <a:gd name="connsiteY3" fmla="*/ 412587 h 551072"/>
              <a:gd name="connsiteX4" fmla="*/ 225741 w 225741"/>
              <a:gd name="connsiteY4" fmla="*/ 0 h 551072"/>
              <a:gd name="connsiteX0" fmla="*/ 225052 w 225052"/>
              <a:gd name="connsiteY0" fmla="*/ 0 h 412587"/>
              <a:gd name="connsiteX1" fmla="*/ 344 w 225052"/>
              <a:gd name="connsiteY1" fmla="*/ 119262 h 412587"/>
              <a:gd name="connsiteX2" fmla="*/ 660 w 225052"/>
              <a:gd name="connsiteY2" fmla="*/ 410435 h 412587"/>
              <a:gd name="connsiteX3" fmla="*/ 222672 w 225052"/>
              <a:gd name="connsiteY3" fmla="*/ 412587 h 412587"/>
              <a:gd name="connsiteX4" fmla="*/ 225052 w 225052"/>
              <a:gd name="connsiteY4" fmla="*/ 0 h 412587"/>
              <a:gd name="connsiteX0" fmla="*/ 225052 w 225052"/>
              <a:gd name="connsiteY0" fmla="*/ 0 h 410435"/>
              <a:gd name="connsiteX1" fmla="*/ 344 w 225052"/>
              <a:gd name="connsiteY1" fmla="*/ 119262 h 410435"/>
              <a:gd name="connsiteX2" fmla="*/ 660 w 225052"/>
              <a:gd name="connsiteY2" fmla="*/ 410435 h 410435"/>
              <a:gd name="connsiteX3" fmla="*/ 222672 w 225052"/>
              <a:gd name="connsiteY3" fmla="*/ 286122 h 410435"/>
              <a:gd name="connsiteX4" fmla="*/ 225052 w 225052"/>
              <a:gd name="connsiteY4" fmla="*/ 0 h 410435"/>
              <a:gd name="connsiteX0" fmla="*/ 225052 w 225052"/>
              <a:gd name="connsiteY0" fmla="*/ 0 h 413706"/>
              <a:gd name="connsiteX1" fmla="*/ 344 w 225052"/>
              <a:gd name="connsiteY1" fmla="*/ 119262 h 413706"/>
              <a:gd name="connsiteX2" fmla="*/ 2009 w 225052"/>
              <a:gd name="connsiteY2" fmla="*/ 413706 h 413706"/>
              <a:gd name="connsiteX3" fmla="*/ 222672 w 225052"/>
              <a:gd name="connsiteY3" fmla="*/ 286122 h 413706"/>
              <a:gd name="connsiteX4" fmla="*/ 225052 w 225052"/>
              <a:gd name="connsiteY4" fmla="*/ 0 h 41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52" h="413706">
                <a:moveTo>
                  <a:pt x="225052" y="0"/>
                </a:moveTo>
                <a:lnTo>
                  <a:pt x="344" y="119262"/>
                </a:lnTo>
                <a:cubicBezTo>
                  <a:pt x="0" y="263199"/>
                  <a:pt x="2353" y="269769"/>
                  <a:pt x="2009" y="413706"/>
                </a:cubicBezTo>
                <a:lnTo>
                  <a:pt x="222672" y="286122"/>
                </a:lnTo>
                <a:cubicBezTo>
                  <a:pt x="223466" y="170234"/>
                  <a:pt x="224258" y="123031"/>
                  <a:pt x="225052" y="0"/>
                </a:cubicBezTo>
                <a:close/>
              </a:path>
            </a:pathLst>
          </a:custGeom>
          <a:gradFill flip="none" rotWithShape="1">
            <a:gsLst>
              <a:gs pos="0">
                <a:schemeClr val="tx2">
                  <a:lumMod val="40000"/>
                  <a:lumOff val="60000"/>
                  <a:alpha val="50000"/>
                </a:schemeClr>
              </a:gs>
              <a:gs pos="100000">
                <a:srgbClr val="FFDDDD">
                  <a:alpha val="50000"/>
                </a:srgbClr>
              </a:gs>
            </a:gsLst>
            <a:lin ang="16200000" scaled="1"/>
            <a:tileRect/>
          </a:gra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sz="1600" dirty="0" err="1" smtClean="0">
              <a:solidFill>
                <a:schemeClr val="tx1"/>
              </a:solidFill>
              <a:latin typeface="Arial" pitchFamily="34"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anim calcmode="lin" valueType="num">
                                      <p:cBhvr>
                                        <p:cTn id="11" dur="500" fill="hold"/>
                                        <p:tgtEl>
                                          <p:spTgt spid="130"/>
                                        </p:tgtEl>
                                        <p:attrNameLst>
                                          <p:attrName>ppt_w</p:attrName>
                                        </p:attrNameLst>
                                      </p:cBhvr>
                                      <p:tavLst>
                                        <p:tav tm="0">
                                          <p:val>
                                            <p:fltVal val="0"/>
                                          </p:val>
                                        </p:tav>
                                        <p:tav tm="100000">
                                          <p:val>
                                            <p:strVal val="#ppt_w"/>
                                          </p:val>
                                        </p:tav>
                                      </p:tavLst>
                                    </p:anim>
                                    <p:anim calcmode="lin" valueType="num">
                                      <p:cBhvr>
                                        <p:cTn id="12" dur="500" fill="hold"/>
                                        <p:tgtEl>
                                          <p:spTgt spid="13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anim calcmode="lin" valueType="num">
                                      <p:cBhvr>
                                        <p:cTn id="15" dur="500" fill="hold"/>
                                        <p:tgtEl>
                                          <p:spTgt spid="132"/>
                                        </p:tgtEl>
                                        <p:attrNameLst>
                                          <p:attrName>ppt_w</p:attrName>
                                        </p:attrNameLst>
                                      </p:cBhvr>
                                      <p:tavLst>
                                        <p:tav tm="0">
                                          <p:val>
                                            <p:fltVal val="0"/>
                                          </p:val>
                                        </p:tav>
                                        <p:tav tm="100000">
                                          <p:val>
                                            <p:strVal val="#ppt_w"/>
                                          </p:val>
                                        </p:tav>
                                      </p:tavLst>
                                    </p:anim>
                                    <p:anim calcmode="lin" valueType="num">
                                      <p:cBhvr>
                                        <p:cTn id="16" dur="500" fill="hold"/>
                                        <p:tgtEl>
                                          <p:spTgt spid="132"/>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151"/>
                                        </p:tgtEl>
                                        <p:attrNameLst>
                                          <p:attrName>style.visibility</p:attrName>
                                        </p:attrNameLst>
                                      </p:cBhvr>
                                      <p:to>
                                        <p:strVal val="visible"/>
                                      </p:to>
                                    </p:set>
                                    <p:anim calcmode="lin" valueType="num">
                                      <p:cBhvr>
                                        <p:cTn id="20" dur="500" fill="hold"/>
                                        <p:tgtEl>
                                          <p:spTgt spid="151"/>
                                        </p:tgtEl>
                                        <p:attrNameLst>
                                          <p:attrName>ppt_w</p:attrName>
                                        </p:attrNameLst>
                                      </p:cBhvr>
                                      <p:tavLst>
                                        <p:tav tm="0">
                                          <p:val>
                                            <p:fltVal val="0"/>
                                          </p:val>
                                        </p:tav>
                                        <p:tav tm="100000">
                                          <p:val>
                                            <p:strVal val="#ppt_w"/>
                                          </p:val>
                                        </p:tav>
                                      </p:tavLst>
                                    </p:anim>
                                    <p:anim calcmode="lin" valueType="num">
                                      <p:cBhvr>
                                        <p:cTn id="21" dur="500" fill="hold"/>
                                        <p:tgtEl>
                                          <p:spTgt spid="151"/>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2"/>
                                        </p:tgtEl>
                                        <p:attrNameLst>
                                          <p:attrName>style.visibility</p:attrName>
                                        </p:attrNameLst>
                                      </p:cBhvr>
                                      <p:to>
                                        <p:strVal val="visible"/>
                                      </p:to>
                                    </p:set>
                                    <p:anim calcmode="lin" valueType="num">
                                      <p:cBhvr>
                                        <p:cTn id="24" dur="500" fill="hold"/>
                                        <p:tgtEl>
                                          <p:spTgt spid="152"/>
                                        </p:tgtEl>
                                        <p:attrNameLst>
                                          <p:attrName>ppt_w</p:attrName>
                                        </p:attrNameLst>
                                      </p:cBhvr>
                                      <p:tavLst>
                                        <p:tav tm="0">
                                          <p:val>
                                            <p:fltVal val="0"/>
                                          </p:val>
                                        </p:tav>
                                        <p:tav tm="100000">
                                          <p:val>
                                            <p:strVal val="#ppt_w"/>
                                          </p:val>
                                        </p:tav>
                                      </p:tavLst>
                                    </p:anim>
                                    <p:anim calcmode="lin" valueType="num">
                                      <p:cBhvr>
                                        <p:cTn id="25" dur="500" fill="hold"/>
                                        <p:tgtEl>
                                          <p:spTgt spid="152"/>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 calcmode="lin" valueType="num">
                                      <p:cBhvr>
                                        <p:cTn id="28" dur="500" fill="hold"/>
                                        <p:tgtEl>
                                          <p:spTgt spid="153"/>
                                        </p:tgtEl>
                                        <p:attrNameLst>
                                          <p:attrName>ppt_w</p:attrName>
                                        </p:attrNameLst>
                                      </p:cBhvr>
                                      <p:tavLst>
                                        <p:tav tm="0">
                                          <p:val>
                                            <p:fltVal val="0"/>
                                          </p:val>
                                        </p:tav>
                                        <p:tav tm="100000">
                                          <p:val>
                                            <p:strVal val="#ppt_w"/>
                                          </p:val>
                                        </p:tav>
                                      </p:tavLst>
                                    </p:anim>
                                    <p:anim calcmode="lin" valueType="num">
                                      <p:cBhvr>
                                        <p:cTn id="29" dur="500" fill="hold"/>
                                        <p:tgtEl>
                                          <p:spTgt spid="153"/>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wipe(left)">
                                      <p:cBhvr>
                                        <p:cTn id="4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32" grpId="0" animBg="1"/>
      <p:bldP spid="42" grpId="0" animBg="1"/>
      <p:bldP spid="43" grpId="0" animBg="1"/>
      <p:bldP spid="44" grpId="0" animBg="1"/>
      <p:bldP spid="143" grpId="0" animBg="1"/>
      <p:bldP spid="151" grpId="0" animBg="1"/>
      <p:bldP spid="152" grpId="0" animBg="1"/>
      <p:bldP spid="1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0"/>
          <p:cNvSpPr>
            <a:spLocks noGrp="1" noChangeArrowheads="1"/>
          </p:cNvSpPr>
          <p:nvPr>
            <p:ph type="ctrTitle"/>
          </p:nvPr>
        </p:nvSpPr>
        <p:spPr>
          <a:xfrm>
            <a:off x="1115616" y="3579862"/>
            <a:ext cx="7868508" cy="645319"/>
          </a:xfrm>
        </p:spPr>
        <p:txBody>
          <a:bodyPr/>
          <a:lstStyle/>
          <a:p>
            <a:pPr eaLnBrk="1" hangingPunct="1"/>
            <a:r>
              <a:rPr lang="en-US" dirty="0" smtClean="0"/>
              <a:t>From Grid to Cloud</a:t>
            </a:r>
            <a:br>
              <a:rPr lang="en-US" dirty="0" smtClean="0"/>
            </a:br>
            <a:endParaRPr lang="en-US" dirty="0" smtClean="0">
              <a:ea typeface="ＭＳ Ｐゴシック" charset="-128"/>
            </a:endParaRPr>
          </a:p>
        </p:txBody>
      </p:sp>
      <p:sp>
        <p:nvSpPr>
          <p:cNvPr id="4099" name="Rectangle 31"/>
          <p:cNvSpPr>
            <a:spLocks noGrp="1" noChangeArrowheads="1"/>
          </p:cNvSpPr>
          <p:nvPr>
            <p:ph type="subTitle" idx="1"/>
          </p:nvPr>
        </p:nvSpPr>
        <p:spPr>
          <a:xfrm>
            <a:off x="1124243" y="4161681"/>
            <a:ext cx="6400085" cy="570309"/>
          </a:xfrm>
        </p:spPr>
        <p:txBody>
          <a:bodyPr/>
          <a:lstStyle/>
          <a:p>
            <a:pPr>
              <a:spcBef>
                <a:spcPct val="0"/>
              </a:spcBef>
            </a:pPr>
            <a:r>
              <a:rPr lang="en-US" dirty="0" smtClean="0"/>
              <a:t>Franz </a:t>
            </a:r>
            <a:r>
              <a:rPr lang="en-US" dirty="0" err="1" smtClean="0"/>
              <a:t>Haberhauer</a:t>
            </a:r>
            <a:endParaRPr lang="en-US" dirty="0" smtClean="0"/>
          </a:p>
          <a:p>
            <a:pPr>
              <a:spcBef>
                <a:spcPct val="0"/>
              </a:spcBef>
            </a:pPr>
            <a:r>
              <a:rPr lang="de-DE" dirty="0" smtClean="0"/>
              <a:t>Chief Technologist </a:t>
            </a:r>
          </a:p>
          <a:p>
            <a:pPr>
              <a:spcBef>
                <a:spcPct val="0"/>
              </a:spcBef>
            </a:pPr>
            <a:r>
              <a:rPr lang="de-DE" dirty="0" smtClean="0"/>
              <a:t>Hardware Sales Consulting Northern Europe</a:t>
            </a:r>
            <a:endParaRPr lang="en-US" dirty="0" smtClean="0"/>
          </a:p>
        </p:txBody>
      </p:sp>
      <p:pic>
        <p:nvPicPr>
          <p:cNvPr id="5" name="Picture 5" descr="O_CloudComputing_clr.gif"/>
          <p:cNvPicPr>
            <a:picLocks noChangeAspect="1"/>
          </p:cNvPicPr>
          <p:nvPr/>
        </p:nvPicPr>
        <p:blipFill>
          <a:blip r:embed="rId3"/>
          <a:srcRect/>
          <a:stretch>
            <a:fillRect/>
          </a:stretch>
        </p:blipFill>
        <p:spPr bwMode="auto">
          <a:xfrm>
            <a:off x="7768928" y="4482758"/>
            <a:ext cx="1243776" cy="511008"/>
          </a:xfrm>
          <a:prstGeom prst="rect">
            <a:avLst/>
          </a:prstGeom>
          <a:noFill/>
          <a:ln w="9525">
            <a:noFill/>
            <a:miter lim="800000"/>
            <a:headEnd/>
            <a:tailEnd/>
          </a:ln>
        </p:spPr>
      </p:pic>
      <p:pic>
        <p:nvPicPr>
          <p:cNvPr id="8" name="Picture 6" descr="O Cloud summit_16x9_title"/>
          <p:cNvPicPr>
            <a:picLocks noChangeAspect="1" noChangeArrowheads="1"/>
          </p:cNvPicPr>
          <p:nvPr/>
        </p:nvPicPr>
        <p:blipFill>
          <a:blip r:embed="rId4"/>
          <a:srcRect/>
          <a:stretch>
            <a:fillRect/>
          </a:stretch>
        </p:blipFill>
        <p:spPr bwMode="auto">
          <a:xfrm>
            <a:off x="0" y="690484"/>
            <a:ext cx="9144000" cy="2116793"/>
          </a:xfrm>
          <a:prstGeom prst="rect">
            <a:avLst/>
          </a:prstGeom>
          <a:noFill/>
          <a:ln w="9525">
            <a:noFill/>
            <a:miter lim="800000"/>
            <a:headEnd/>
            <a:tailEnd/>
          </a:ln>
        </p:spPr>
      </p:pic>
    </p:spTree>
    <p:extLst>
      <p:ext uri="{BB962C8B-B14F-4D97-AF65-F5344CB8AC3E}">
        <p14:creationId xmlns="" xmlns:p14="http://schemas.microsoft.com/office/powerpoint/2010/main" val="359161311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8" descr="CLOUD_OL-gray-emboss"/>
          <p:cNvPicPr>
            <a:picLocks noChangeAspect="1" noChangeArrowheads="1"/>
          </p:cNvPicPr>
          <p:nvPr/>
        </p:nvPicPr>
        <p:blipFill>
          <a:blip r:embed="rId3" cstate="print">
            <a:lum bright="24000"/>
            <a:grayscl/>
          </a:blip>
          <a:srcRect l="4305" t="7816" r="2478" b="6966"/>
          <a:stretch>
            <a:fillRect/>
          </a:stretch>
        </p:blipFill>
        <p:spPr bwMode="auto">
          <a:xfrm>
            <a:off x="220663" y="2184747"/>
            <a:ext cx="8661400" cy="2611438"/>
          </a:xfrm>
          <a:prstGeom prst="rect">
            <a:avLst/>
          </a:prstGeom>
          <a:noFill/>
          <a:ln w="9525">
            <a:noFill/>
            <a:miter lim="800000"/>
            <a:headEnd/>
            <a:tailEnd/>
          </a:ln>
        </p:spPr>
      </p:pic>
      <p:sp>
        <p:nvSpPr>
          <p:cNvPr id="19459" name="Rectangle 3"/>
          <p:cNvSpPr>
            <a:spLocks noGrp="1" noChangeArrowheads="1"/>
          </p:cNvSpPr>
          <p:nvPr>
            <p:ph type="title"/>
          </p:nvPr>
        </p:nvSpPr>
        <p:spPr>
          <a:xfrm>
            <a:off x="808038" y="68263"/>
            <a:ext cx="8132762" cy="431800"/>
          </a:xfrm>
        </p:spPr>
        <p:txBody>
          <a:bodyPr/>
          <a:lstStyle/>
          <a:p>
            <a:r>
              <a:rPr lang="en-US" smtClean="0">
                <a:latin typeface="Arial" charset="0"/>
              </a:rPr>
              <a:t>Enterprise Cloud Architecture</a:t>
            </a:r>
          </a:p>
        </p:txBody>
      </p:sp>
      <p:pic>
        <p:nvPicPr>
          <p:cNvPr id="19460" name="Picture 62" descr="C:\Documents and Settings\rdhoopar.ST-USERS\Desktop\collab002.gif"/>
          <p:cNvPicPr>
            <a:picLocks noChangeAspect="1" noChangeArrowheads="1"/>
          </p:cNvPicPr>
          <p:nvPr/>
        </p:nvPicPr>
        <p:blipFill>
          <a:blip r:embed="rId4" cstate="print"/>
          <a:srcRect/>
          <a:stretch>
            <a:fillRect/>
          </a:stretch>
        </p:blipFill>
        <p:spPr bwMode="auto">
          <a:xfrm>
            <a:off x="4972050" y="440085"/>
            <a:ext cx="446088" cy="342900"/>
          </a:xfrm>
          <a:prstGeom prst="rect">
            <a:avLst/>
          </a:prstGeom>
          <a:noFill/>
          <a:ln w="9525">
            <a:noFill/>
            <a:miter lim="800000"/>
            <a:headEnd/>
            <a:tailEnd/>
          </a:ln>
        </p:spPr>
      </p:pic>
      <p:sp>
        <p:nvSpPr>
          <p:cNvPr id="25605" name="Rectangle 25"/>
          <p:cNvSpPr>
            <a:spLocks noChangeArrowheads="1"/>
          </p:cNvSpPr>
          <p:nvPr/>
        </p:nvSpPr>
        <p:spPr bwMode="auto">
          <a:xfrm>
            <a:off x="6629400" y="411510"/>
            <a:ext cx="2360613" cy="307975"/>
          </a:xfrm>
          <a:prstGeom prst="rect">
            <a:avLst/>
          </a:prstGeom>
          <a:noFill/>
          <a:ln w="9525">
            <a:noFill/>
            <a:miter lim="800000"/>
            <a:headEnd/>
            <a:tailEnd/>
          </a:ln>
        </p:spPr>
        <p:txBody>
          <a:bodyPr wrap="none">
            <a:spAutoFit/>
          </a:bodyPr>
          <a:lstStyle/>
          <a:p>
            <a:pPr marL="119063" indent="-119063">
              <a:defRPr/>
            </a:pPr>
            <a:r>
              <a:rPr lang="en-US" sz="1400" b="1" dirty="0">
                <a:solidFill>
                  <a:srgbClr val="FF0000"/>
                </a:solidFill>
                <a:latin typeface="Arial" pitchFamily="34" charset="0"/>
                <a:ea typeface="+mn-ea"/>
                <a:cs typeface="Arial" pitchFamily="34" charset="0"/>
              </a:rPr>
              <a:t>Cloud Management Layer</a:t>
            </a:r>
          </a:p>
        </p:txBody>
      </p:sp>
      <p:sp>
        <p:nvSpPr>
          <p:cNvPr id="25606" name="Rectangle 25"/>
          <p:cNvSpPr>
            <a:spLocks noChangeArrowheads="1"/>
          </p:cNvSpPr>
          <p:nvPr/>
        </p:nvSpPr>
        <p:spPr bwMode="auto">
          <a:xfrm>
            <a:off x="6629400" y="4371950"/>
            <a:ext cx="2432050" cy="307975"/>
          </a:xfrm>
          <a:prstGeom prst="rect">
            <a:avLst/>
          </a:prstGeom>
          <a:noFill/>
          <a:ln w="9525">
            <a:noFill/>
            <a:miter lim="800000"/>
            <a:headEnd/>
            <a:tailEnd/>
          </a:ln>
        </p:spPr>
        <p:txBody>
          <a:bodyPr wrap="none">
            <a:spAutoFit/>
          </a:bodyPr>
          <a:lstStyle/>
          <a:p>
            <a:pPr marL="119063" indent="-119063">
              <a:defRPr/>
            </a:pPr>
            <a:r>
              <a:rPr lang="en-US" sz="1400" b="1" dirty="0">
                <a:solidFill>
                  <a:srgbClr val="FF0000"/>
                </a:solidFill>
                <a:latin typeface="Arial" pitchFamily="34" charset="0"/>
                <a:ea typeface="+mn-ea"/>
                <a:cs typeface="Arial" pitchFamily="34" charset="0"/>
              </a:rPr>
              <a:t>Cloud Infrastructure Layer</a:t>
            </a:r>
          </a:p>
        </p:txBody>
      </p:sp>
      <p:sp>
        <p:nvSpPr>
          <p:cNvPr id="25607" name="AutoShape 46"/>
          <p:cNvSpPr>
            <a:spLocks noChangeArrowheads="1"/>
          </p:cNvSpPr>
          <p:nvPr/>
        </p:nvSpPr>
        <p:spPr bwMode="auto">
          <a:xfrm>
            <a:off x="901875" y="892044"/>
            <a:ext cx="6814158" cy="1214666"/>
          </a:xfrm>
          <a:prstGeom prst="roundRect">
            <a:avLst>
              <a:gd name="adj" fmla="val 7764"/>
            </a:avLst>
          </a:prstGeom>
          <a:solidFill>
            <a:schemeClr val="bg1">
              <a:lumMod val="65000"/>
            </a:schemeClr>
          </a:solidFill>
          <a:ln w="19050" algn="ctr">
            <a:solidFill>
              <a:srgbClr val="901414"/>
            </a:solidFill>
            <a:round/>
            <a:headEnd/>
            <a:tailEnd/>
          </a:ln>
          <a:effectLst>
            <a:outerShdw blurRad="50800" dist="38100" dir="5400000" algn="t" rotWithShape="0">
              <a:prstClr val="black">
                <a:alpha val="40000"/>
              </a:prstClr>
            </a:outerShdw>
          </a:effectLst>
          <a:scene3d>
            <a:camera prst="orthographicFront"/>
            <a:lightRig rig="threePt" dir="t"/>
          </a:scene3d>
          <a:sp3d contourW="19050">
            <a:bevelT w="254000"/>
            <a:bevelB w="88900" h="273050"/>
            <a:contourClr>
              <a:schemeClr val="bg2"/>
            </a:contourClr>
          </a:sp3d>
        </p:spPr>
        <p:txBody>
          <a:bodyPr/>
          <a:lstStyle/>
          <a:p>
            <a:endParaRPr lang="de-DE" sz="1200" b="1">
              <a:solidFill>
                <a:srgbClr val="000000"/>
              </a:solidFill>
              <a:latin typeface="Arial Black" pitchFamily="34" charset="0"/>
            </a:endParaRPr>
          </a:p>
        </p:txBody>
      </p:sp>
      <p:sp>
        <p:nvSpPr>
          <p:cNvPr id="137" name="Line 28"/>
          <p:cNvSpPr>
            <a:spLocks noChangeShapeType="1"/>
          </p:cNvSpPr>
          <p:nvPr/>
        </p:nvSpPr>
        <p:spPr bwMode="auto">
          <a:xfrm flipH="1" flipV="1">
            <a:off x="3707904" y="1506835"/>
            <a:ext cx="1587" cy="317500"/>
          </a:xfrm>
          <a:prstGeom prst="line">
            <a:avLst/>
          </a:prstGeom>
          <a:noFill/>
          <a:ln w="12700">
            <a:solidFill>
              <a:schemeClr val="tx1"/>
            </a:solidFill>
            <a:round/>
            <a:headEnd/>
            <a:tailEnd type="triangle" w="med" len="med"/>
          </a:ln>
        </p:spPr>
        <p:txBody>
          <a:bodyPr>
            <a:spAutoFit/>
          </a:bodyPr>
          <a:lstStyle/>
          <a:p>
            <a:pPr>
              <a:defRPr/>
            </a:pPr>
            <a:endParaRPr lang="en-US" sz="1600" b="1">
              <a:solidFill>
                <a:srgbClr val="000000"/>
              </a:solidFill>
              <a:latin typeface="Arial" pitchFamily="34" charset="0"/>
              <a:ea typeface="+mn-ea"/>
              <a:cs typeface="Arial" pitchFamily="34" charset="0"/>
            </a:endParaRPr>
          </a:p>
        </p:txBody>
      </p:sp>
      <p:sp>
        <p:nvSpPr>
          <p:cNvPr id="25608" name="AutoShape 46"/>
          <p:cNvSpPr>
            <a:spLocks noChangeArrowheads="1"/>
          </p:cNvSpPr>
          <p:nvPr/>
        </p:nvSpPr>
        <p:spPr bwMode="auto">
          <a:xfrm>
            <a:off x="1207457" y="1040477"/>
            <a:ext cx="1736160" cy="394350"/>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dirty="0">
                <a:solidFill>
                  <a:srgbClr val="000000"/>
                </a:solidFill>
                <a:cs typeface="Arial" charset="0"/>
              </a:rPr>
              <a:t>Chargeback &amp; </a:t>
            </a:r>
            <a:br>
              <a:rPr lang="en-US" sz="1050" b="1" dirty="0">
                <a:solidFill>
                  <a:srgbClr val="000000"/>
                </a:solidFill>
                <a:cs typeface="Arial" charset="0"/>
              </a:rPr>
            </a:br>
            <a:r>
              <a:rPr lang="en-US" sz="1050" b="1" dirty="0">
                <a:solidFill>
                  <a:srgbClr val="000000"/>
                </a:solidFill>
                <a:cs typeface="Arial" charset="0"/>
              </a:rPr>
              <a:t>Capacity Planning</a:t>
            </a:r>
          </a:p>
        </p:txBody>
      </p:sp>
      <p:sp>
        <p:nvSpPr>
          <p:cNvPr id="25609" name="AutoShape 46"/>
          <p:cNvSpPr>
            <a:spLocks noChangeArrowheads="1"/>
          </p:cNvSpPr>
          <p:nvPr/>
        </p:nvSpPr>
        <p:spPr bwMode="auto">
          <a:xfrm>
            <a:off x="3015406" y="930771"/>
            <a:ext cx="1678539" cy="597299"/>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dirty="0">
                <a:solidFill>
                  <a:srgbClr val="000000"/>
                </a:solidFill>
                <a:cs typeface="Arial" charset="0"/>
              </a:rPr>
              <a:t>Policy Manager </a:t>
            </a:r>
            <a:br>
              <a:rPr lang="en-US" sz="1050" b="1" dirty="0">
                <a:solidFill>
                  <a:srgbClr val="000000"/>
                </a:solidFill>
                <a:cs typeface="Arial" charset="0"/>
              </a:rPr>
            </a:br>
            <a:r>
              <a:rPr lang="en-US" sz="900" b="1" dirty="0" smtClean="0">
                <a:solidFill>
                  <a:srgbClr val="000000"/>
                </a:solidFill>
                <a:cs typeface="Arial" charset="0"/>
              </a:rPr>
              <a:t>SLA Management, </a:t>
            </a:r>
            <a:br>
              <a:rPr lang="en-US" sz="900" b="1" dirty="0" smtClean="0">
                <a:solidFill>
                  <a:srgbClr val="000000"/>
                </a:solidFill>
                <a:cs typeface="Arial" charset="0"/>
              </a:rPr>
            </a:br>
            <a:r>
              <a:rPr lang="en-US" sz="900" b="1" dirty="0" smtClean="0">
                <a:solidFill>
                  <a:srgbClr val="000000"/>
                </a:solidFill>
                <a:cs typeface="Arial" charset="0"/>
              </a:rPr>
              <a:t>Distributed Resource Scheduling, Distributed </a:t>
            </a:r>
            <a:r>
              <a:rPr lang="en-US" sz="900" b="1" dirty="0" smtClean="0">
                <a:solidFill>
                  <a:srgbClr val="000000"/>
                </a:solidFill>
                <a:cs typeface="Arial" charset="0"/>
              </a:rPr>
              <a:t>P</a:t>
            </a:r>
            <a:r>
              <a:rPr lang="en-US" sz="900" b="1" dirty="0" smtClean="0">
                <a:solidFill>
                  <a:srgbClr val="000000"/>
                </a:solidFill>
                <a:cs typeface="Arial" charset="0"/>
              </a:rPr>
              <a:t>ower Management</a:t>
            </a:r>
            <a:endParaRPr lang="en-US" sz="900" b="1" dirty="0">
              <a:solidFill>
                <a:srgbClr val="000000"/>
              </a:solidFill>
              <a:cs typeface="Arial" charset="0"/>
            </a:endParaRPr>
          </a:p>
        </p:txBody>
      </p:sp>
      <p:sp>
        <p:nvSpPr>
          <p:cNvPr id="25610" name="AutoShape 46"/>
          <p:cNvSpPr>
            <a:spLocks noChangeArrowheads="1"/>
          </p:cNvSpPr>
          <p:nvPr/>
        </p:nvSpPr>
        <p:spPr bwMode="auto">
          <a:xfrm>
            <a:off x="2966321" y="1732451"/>
            <a:ext cx="1295400" cy="228600"/>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a:solidFill>
                  <a:srgbClr val="000000"/>
                </a:solidFill>
                <a:cs typeface="Arial" charset="0"/>
              </a:rPr>
              <a:t>Monitoring</a:t>
            </a:r>
          </a:p>
        </p:txBody>
      </p:sp>
      <p:sp>
        <p:nvSpPr>
          <p:cNvPr id="25611" name="AutoShape 46"/>
          <p:cNvSpPr>
            <a:spLocks noChangeArrowheads="1"/>
          </p:cNvSpPr>
          <p:nvPr/>
        </p:nvSpPr>
        <p:spPr bwMode="auto">
          <a:xfrm>
            <a:off x="4578525" y="1712857"/>
            <a:ext cx="1295400" cy="228600"/>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a:solidFill>
                  <a:srgbClr val="000000"/>
                </a:solidFill>
                <a:cs typeface="Arial" charset="0"/>
              </a:rPr>
              <a:t>Provisioning</a:t>
            </a:r>
          </a:p>
        </p:txBody>
      </p:sp>
      <p:sp>
        <p:nvSpPr>
          <p:cNvPr id="25612" name="AutoShape 46"/>
          <p:cNvSpPr>
            <a:spLocks noChangeArrowheads="1"/>
          </p:cNvSpPr>
          <p:nvPr/>
        </p:nvSpPr>
        <p:spPr bwMode="auto">
          <a:xfrm>
            <a:off x="1305583" y="1684672"/>
            <a:ext cx="1324409" cy="257142"/>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dirty="0" err="1">
                <a:solidFill>
                  <a:srgbClr val="000000"/>
                </a:solidFill>
                <a:cs typeface="Arial" charset="0"/>
              </a:rPr>
              <a:t>Config</a:t>
            </a:r>
            <a:r>
              <a:rPr lang="en-US" sz="1050" b="1" dirty="0">
                <a:solidFill>
                  <a:srgbClr val="000000"/>
                </a:solidFill>
                <a:cs typeface="Arial" charset="0"/>
              </a:rPr>
              <a:t>. Mgmt.</a:t>
            </a:r>
          </a:p>
        </p:txBody>
      </p:sp>
      <p:sp>
        <p:nvSpPr>
          <p:cNvPr id="25613" name="AutoShape 46"/>
          <p:cNvSpPr>
            <a:spLocks noChangeArrowheads="1"/>
          </p:cNvSpPr>
          <p:nvPr/>
        </p:nvSpPr>
        <p:spPr bwMode="auto">
          <a:xfrm>
            <a:off x="4858712" y="1045065"/>
            <a:ext cx="1203889" cy="389762"/>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dirty="0">
                <a:solidFill>
                  <a:srgbClr val="000000"/>
                </a:solidFill>
                <a:cs typeface="Arial" charset="0"/>
              </a:rPr>
              <a:t>Self Service Provisioning</a:t>
            </a:r>
          </a:p>
        </p:txBody>
      </p:sp>
      <p:sp>
        <p:nvSpPr>
          <p:cNvPr id="25614" name="AutoShape 46"/>
          <p:cNvSpPr>
            <a:spLocks noChangeArrowheads="1"/>
          </p:cNvSpPr>
          <p:nvPr/>
        </p:nvSpPr>
        <p:spPr bwMode="auto">
          <a:xfrm>
            <a:off x="6422701" y="1065434"/>
            <a:ext cx="1005234" cy="369393"/>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dirty="0">
                <a:solidFill>
                  <a:srgbClr val="000000"/>
                </a:solidFill>
                <a:cs typeface="Arial" charset="0"/>
              </a:rPr>
              <a:t>Software Library</a:t>
            </a:r>
          </a:p>
        </p:txBody>
      </p:sp>
      <p:sp>
        <p:nvSpPr>
          <p:cNvPr id="25615" name="AutoShape 46"/>
          <p:cNvSpPr>
            <a:spLocks noChangeArrowheads="1"/>
          </p:cNvSpPr>
          <p:nvPr/>
        </p:nvSpPr>
        <p:spPr bwMode="auto">
          <a:xfrm>
            <a:off x="85725" y="1373535"/>
            <a:ext cx="969963" cy="288925"/>
          </a:xfrm>
          <a:prstGeom prst="roundRect">
            <a:avLst>
              <a:gd name="adj" fmla="val 20833"/>
            </a:avLst>
          </a:prstGeom>
          <a:noFill/>
          <a:ln w="12700">
            <a:noFill/>
            <a:round/>
            <a:headEnd/>
            <a:tailEnd/>
          </a:ln>
        </p:spPr>
        <p:txBody>
          <a:bodyPr anchor="ctr"/>
          <a:lstStyle/>
          <a:p>
            <a:pPr>
              <a:defRPr/>
            </a:pPr>
            <a:r>
              <a:rPr lang="en-US" sz="900" b="1" dirty="0">
                <a:solidFill>
                  <a:srgbClr val="000000"/>
                </a:solidFill>
                <a:latin typeface="Arial" pitchFamily="34" charset="0"/>
                <a:ea typeface="+mn-ea"/>
                <a:cs typeface="Arial" pitchFamily="34" charset="0"/>
              </a:rPr>
              <a:t>Chargeback and billing APIs</a:t>
            </a:r>
          </a:p>
        </p:txBody>
      </p:sp>
      <p:sp>
        <p:nvSpPr>
          <p:cNvPr id="25616" name="AutoShape 46"/>
          <p:cNvSpPr>
            <a:spLocks noChangeArrowheads="1"/>
          </p:cNvSpPr>
          <p:nvPr/>
        </p:nvSpPr>
        <p:spPr bwMode="auto">
          <a:xfrm>
            <a:off x="5014913" y="686147"/>
            <a:ext cx="1458912" cy="114300"/>
          </a:xfrm>
          <a:prstGeom prst="roundRect">
            <a:avLst>
              <a:gd name="adj" fmla="val 20833"/>
            </a:avLst>
          </a:prstGeom>
          <a:noFill/>
          <a:ln w="12700">
            <a:noFill/>
            <a:round/>
            <a:headEnd/>
            <a:tailEnd/>
          </a:ln>
        </p:spPr>
        <p:txBody>
          <a:bodyPr anchor="ctr"/>
          <a:lstStyle/>
          <a:p>
            <a:pPr algn="r">
              <a:defRPr/>
            </a:pPr>
            <a:r>
              <a:rPr lang="en-US" sz="900" b="1" dirty="0">
                <a:solidFill>
                  <a:srgbClr val="000000"/>
                </a:solidFill>
                <a:latin typeface="Arial" pitchFamily="34" charset="0"/>
                <a:ea typeface="+mn-ea"/>
                <a:cs typeface="Arial" pitchFamily="34" charset="0"/>
              </a:rPr>
              <a:t>Self </a:t>
            </a:r>
            <a:r>
              <a:rPr lang="en-US" sz="900" b="1" dirty="0" smtClean="0">
                <a:solidFill>
                  <a:srgbClr val="000000"/>
                </a:solidFill>
                <a:latin typeface="Arial" pitchFamily="34" charset="0"/>
                <a:ea typeface="+mn-ea"/>
                <a:cs typeface="Arial" pitchFamily="34" charset="0"/>
              </a:rPr>
              <a:t>Service </a:t>
            </a:r>
            <a:r>
              <a:rPr lang="en-US" sz="900" b="1" dirty="0">
                <a:solidFill>
                  <a:srgbClr val="000000"/>
                </a:solidFill>
                <a:latin typeface="Arial" pitchFamily="34" charset="0"/>
                <a:ea typeface="+mn-ea"/>
                <a:cs typeface="Arial" pitchFamily="34" charset="0"/>
              </a:rPr>
              <a:t>APIs</a:t>
            </a:r>
          </a:p>
        </p:txBody>
      </p:sp>
      <p:sp>
        <p:nvSpPr>
          <p:cNvPr id="25617" name="AutoShape 46"/>
          <p:cNvSpPr>
            <a:spLocks noChangeArrowheads="1"/>
          </p:cNvSpPr>
          <p:nvPr/>
        </p:nvSpPr>
        <p:spPr bwMode="auto">
          <a:xfrm>
            <a:off x="7814154" y="1090397"/>
            <a:ext cx="1066800" cy="285750"/>
          </a:xfrm>
          <a:prstGeom prst="roundRect">
            <a:avLst>
              <a:gd name="adj" fmla="val 20833"/>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lnSpc>
                <a:spcPct val="105000"/>
              </a:lnSpc>
              <a:spcBef>
                <a:spcPct val="50000"/>
              </a:spcBef>
              <a:buClr>
                <a:srgbClr val="FD0000"/>
              </a:buClr>
              <a:defRPr/>
            </a:pPr>
            <a:r>
              <a:rPr lang="en-US" sz="1050" b="1" dirty="0">
                <a:solidFill>
                  <a:srgbClr val="000000"/>
                </a:solidFill>
                <a:cs typeface="Arial" charset="0"/>
              </a:rPr>
              <a:t>Assembly Builder</a:t>
            </a:r>
          </a:p>
        </p:txBody>
      </p:sp>
      <p:sp>
        <p:nvSpPr>
          <p:cNvPr id="25622" name="Line 22"/>
          <p:cNvSpPr>
            <a:spLocks noChangeShapeType="1"/>
          </p:cNvSpPr>
          <p:nvPr/>
        </p:nvSpPr>
        <p:spPr bwMode="auto">
          <a:xfrm flipH="1" flipV="1">
            <a:off x="5222875" y="752822"/>
            <a:ext cx="12700" cy="271463"/>
          </a:xfrm>
          <a:prstGeom prst="line">
            <a:avLst/>
          </a:prstGeom>
          <a:noFill/>
          <a:ln w="12700">
            <a:solidFill>
              <a:schemeClr val="tx1"/>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28" name="Line 28"/>
          <p:cNvSpPr>
            <a:spLocks noChangeShapeType="1"/>
          </p:cNvSpPr>
          <p:nvPr/>
        </p:nvSpPr>
        <p:spPr bwMode="auto">
          <a:xfrm flipH="1" flipV="1">
            <a:off x="1898179" y="1434827"/>
            <a:ext cx="9525" cy="307975"/>
          </a:xfrm>
          <a:prstGeom prst="line">
            <a:avLst/>
          </a:prstGeom>
          <a:noFill/>
          <a:ln w="12700">
            <a:solidFill>
              <a:schemeClr val="tx1"/>
            </a:solidFill>
            <a:round/>
            <a:headEnd/>
            <a:tailEnd type="triangle" w="med" len="med"/>
          </a:ln>
        </p:spPr>
        <p:txBody>
          <a:bodyPr>
            <a:spAutoFit/>
          </a:bodyPr>
          <a:lstStyle/>
          <a:p>
            <a:pPr>
              <a:defRPr/>
            </a:pPr>
            <a:endParaRPr lang="en-US" sz="1600" b="1">
              <a:solidFill>
                <a:srgbClr val="000000"/>
              </a:solidFill>
              <a:latin typeface="Arial" pitchFamily="34" charset="0"/>
              <a:ea typeface="+mn-ea"/>
              <a:cs typeface="Arial" pitchFamily="34" charset="0"/>
            </a:endParaRPr>
          </a:p>
        </p:txBody>
      </p:sp>
      <p:sp>
        <p:nvSpPr>
          <p:cNvPr id="25632" name="AutoShape 46"/>
          <p:cNvSpPr>
            <a:spLocks noChangeArrowheads="1"/>
          </p:cNvSpPr>
          <p:nvPr/>
        </p:nvSpPr>
        <p:spPr bwMode="auto">
          <a:xfrm>
            <a:off x="914400" y="2714581"/>
            <a:ext cx="3797300" cy="1540701"/>
          </a:xfrm>
          <a:prstGeom prst="roundRect">
            <a:avLst>
              <a:gd name="adj" fmla="val 7764"/>
            </a:avLst>
          </a:prstGeom>
          <a:solidFill>
            <a:schemeClr val="accent2">
              <a:lumMod val="20000"/>
              <a:lumOff val="80000"/>
            </a:schemeClr>
          </a:solidFill>
          <a:ln w="19050" algn="ctr">
            <a:solidFill>
              <a:srgbClr val="901414"/>
            </a:solidFill>
            <a:round/>
            <a:headEnd/>
            <a:tailEnd/>
          </a:ln>
          <a:effectLst>
            <a:outerShdw blurRad="50800" dist="38100" dir="5400000" algn="t" rotWithShape="0">
              <a:prstClr val="black">
                <a:alpha val="40000"/>
              </a:prstClr>
            </a:outerShdw>
          </a:effectLst>
          <a:scene3d>
            <a:camera prst="orthographicFront"/>
            <a:lightRig rig="threePt" dir="t"/>
          </a:scene3d>
          <a:sp3d contourW="19050">
            <a:bevelT w="254000"/>
            <a:bevelB w="88900" h="273050"/>
            <a:contourClr>
              <a:schemeClr val="bg2"/>
            </a:contourClr>
          </a:sp3d>
        </p:spPr>
        <p:txBody>
          <a:bodyPr/>
          <a:lstStyle/>
          <a:p>
            <a:endParaRPr lang="de-DE" sz="1200" b="1">
              <a:solidFill>
                <a:srgbClr val="000000"/>
              </a:solidFill>
              <a:latin typeface="Arial Black" pitchFamily="34" charset="0"/>
            </a:endParaRPr>
          </a:p>
        </p:txBody>
      </p:sp>
      <p:sp>
        <p:nvSpPr>
          <p:cNvPr id="25633" name="AutoShape 46"/>
          <p:cNvSpPr>
            <a:spLocks noChangeArrowheads="1"/>
          </p:cNvSpPr>
          <p:nvPr/>
        </p:nvSpPr>
        <p:spPr bwMode="auto">
          <a:xfrm>
            <a:off x="5375275" y="2846103"/>
            <a:ext cx="2240550" cy="1021394"/>
          </a:xfrm>
          <a:prstGeom prst="roundRect">
            <a:avLst>
              <a:gd name="adj" fmla="val 7764"/>
            </a:avLst>
          </a:prstGeom>
          <a:solidFill>
            <a:schemeClr val="accent2">
              <a:lumMod val="20000"/>
              <a:lumOff val="80000"/>
            </a:schemeClr>
          </a:solidFill>
          <a:ln w="19050" algn="ctr">
            <a:solidFill>
              <a:srgbClr val="901414"/>
            </a:solidFill>
            <a:round/>
            <a:headEnd/>
            <a:tailEnd/>
          </a:ln>
          <a:effectLst>
            <a:outerShdw blurRad="50800" dist="38100" dir="5400000" algn="t" rotWithShape="0">
              <a:prstClr val="black">
                <a:alpha val="40000"/>
              </a:prstClr>
            </a:outerShdw>
          </a:effectLst>
          <a:scene3d>
            <a:camera prst="orthographicFront"/>
            <a:lightRig rig="threePt" dir="t"/>
          </a:scene3d>
          <a:sp3d contourW="19050">
            <a:bevelT w="254000"/>
            <a:bevelB w="88900" h="273050"/>
            <a:contourClr>
              <a:schemeClr val="bg2"/>
            </a:contourClr>
          </a:sp3d>
        </p:spPr>
        <p:txBody>
          <a:bodyPr/>
          <a:lstStyle/>
          <a:p>
            <a:endParaRPr lang="de-DE" sz="1200" b="1">
              <a:solidFill>
                <a:srgbClr val="000000"/>
              </a:solidFill>
              <a:latin typeface="Arial Black" pitchFamily="34" charset="0"/>
            </a:endParaRPr>
          </a:p>
        </p:txBody>
      </p:sp>
      <p:sp>
        <p:nvSpPr>
          <p:cNvPr id="25634" name="Rectangle 25"/>
          <p:cNvSpPr>
            <a:spLocks noChangeArrowheads="1"/>
          </p:cNvSpPr>
          <p:nvPr/>
        </p:nvSpPr>
        <p:spPr bwMode="auto">
          <a:xfrm>
            <a:off x="2378075" y="2724497"/>
            <a:ext cx="701675" cy="277813"/>
          </a:xfrm>
          <a:prstGeom prst="rect">
            <a:avLst/>
          </a:prstGeom>
          <a:noFill/>
          <a:ln w="9525">
            <a:noFill/>
            <a:miter lim="800000"/>
            <a:headEnd/>
            <a:tailEnd/>
          </a:ln>
        </p:spPr>
        <p:txBody>
          <a:bodyPr wrap="none">
            <a:spAutoFit/>
          </a:bodyPr>
          <a:lstStyle/>
          <a:p>
            <a:pPr marL="119063" indent="-119063">
              <a:defRPr/>
            </a:pPr>
            <a:r>
              <a:rPr lang="en-US" sz="1200" b="1" dirty="0">
                <a:solidFill>
                  <a:srgbClr val="000000"/>
                </a:solidFill>
                <a:latin typeface="Arial" pitchFamily="34" charset="0"/>
                <a:ea typeface="+mn-ea"/>
                <a:cs typeface="Arial" pitchFamily="34" charset="0"/>
              </a:rPr>
              <a:t>Zone A</a:t>
            </a:r>
          </a:p>
        </p:txBody>
      </p:sp>
      <p:sp>
        <p:nvSpPr>
          <p:cNvPr id="25635" name="Rectangle 25"/>
          <p:cNvSpPr>
            <a:spLocks noChangeArrowheads="1"/>
          </p:cNvSpPr>
          <p:nvPr/>
        </p:nvSpPr>
        <p:spPr bwMode="auto">
          <a:xfrm>
            <a:off x="6092825" y="2851497"/>
            <a:ext cx="706438" cy="277813"/>
          </a:xfrm>
          <a:prstGeom prst="rect">
            <a:avLst/>
          </a:prstGeom>
          <a:noFill/>
          <a:ln w="9525">
            <a:noFill/>
            <a:miter lim="800000"/>
            <a:headEnd/>
            <a:tailEnd/>
          </a:ln>
        </p:spPr>
        <p:txBody>
          <a:bodyPr wrap="none">
            <a:spAutoFit/>
          </a:bodyPr>
          <a:lstStyle/>
          <a:p>
            <a:pPr marL="119063" indent="-119063">
              <a:defRPr/>
            </a:pPr>
            <a:r>
              <a:rPr lang="en-US" sz="1200" b="1" dirty="0">
                <a:solidFill>
                  <a:srgbClr val="000000"/>
                </a:solidFill>
                <a:latin typeface="Arial" pitchFamily="34" charset="0"/>
                <a:ea typeface="+mn-ea"/>
                <a:cs typeface="Arial" pitchFamily="34" charset="0"/>
              </a:rPr>
              <a:t>Zone B</a:t>
            </a:r>
          </a:p>
        </p:txBody>
      </p:sp>
      <p:sp>
        <p:nvSpPr>
          <p:cNvPr id="25636" name="AutoShape 46"/>
          <p:cNvSpPr>
            <a:spLocks noChangeArrowheads="1"/>
          </p:cNvSpPr>
          <p:nvPr/>
        </p:nvSpPr>
        <p:spPr bwMode="auto">
          <a:xfrm>
            <a:off x="1082675" y="2930872"/>
            <a:ext cx="1535113" cy="557213"/>
          </a:xfrm>
          <a:prstGeom prst="roundRect">
            <a:avLst>
              <a:gd name="adj" fmla="val 20833"/>
            </a:avLst>
          </a:prstGeom>
          <a:solidFill>
            <a:schemeClr val="bg2">
              <a:lumMod val="20000"/>
              <a:lumOff val="80000"/>
            </a:schemeClr>
          </a:solidFill>
          <a:ln w="12700">
            <a:noFill/>
            <a:round/>
            <a:headEnd/>
            <a:tailEnd/>
          </a:ln>
        </p:spPr>
        <p:txBody>
          <a:bodyPr tIns="0"/>
          <a:lstStyle/>
          <a:p>
            <a:pPr algn="ctr">
              <a:defRPr/>
            </a:pPr>
            <a:r>
              <a:rPr lang="en-US" sz="1000" b="1" dirty="0" err="1">
                <a:solidFill>
                  <a:srgbClr val="000000"/>
                </a:solidFill>
                <a:latin typeface="Arial" pitchFamily="34" charset="0"/>
                <a:ea typeface="+mn-ea"/>
                <a:cs typeface="Arial" pitchFamily="34" charset="0"/>
              </a:rPr>
              <a:t>IaaS</a:t>
            </a:r>
            <a:r>
              <a:rPr lang="en-US" sz="1000" b="1" dirty="0">
                <a:solidFill>
                  <a:srgbClr val="000000"/>
                </a:solidFill>
                <a:latin typeface="Arial" pitchFamily="34" charset="0"/>
                <a:ea typeface="+mn-ea"/>
                <a:cs typeface="Arial" pitchFamily="34" charset="0"/>
              </a:rPr>
              <a:t> Resource Pool</a:t>
            </a:r>
          </a:p>
        </p:txBody>
      </p:sp>
      <p:grpSp>
        <p:nvGrpSpPr>
          <p:cNvPr id="2" name="Group 37"/>
          <p:cNvGrpSpPr>
            <a:grpSpLocks/>
          </p:cNvGrpSpPr>
          <p:nvPr/>
        </p:nvGrpSpPr>
        <p:grpSpPr bwMode="auto">
          <a:xfrm>
            <a:off x="1314450" y="3113435"/>
            <a:ext cx="455613" cy="238125"/>
            <a:chOff x="2445" y="3039"/>
            <a:chExt cx="353" cy="246"/>
          </a:xfrm>
        </p:grpSpPr>
        <p:grpSp>
          <p:nvGrpSpPr>
            <p:cNvPr id="3" name="Group 38"/>
            <p:cNvGrpSpPr>
              <a:grpSpLocks/>
            </p:cNvGrpSpPr>
            <p:nvPr/>
          </p:nvGrpSpPr>
          <p:grpSpPr bwMode="auto">
            <a:xfrm>
              <a:off x="2445" y="3039"/>
              <a:ext cx="135" cy="246"/>
              <a:chOff x="2445" y="3039"/>
              <a:chExt cx="135" cy="246"/>
            </a:xfrm>
          </p:grpSpPr>
          <p:sp>
            <p:nvSpPr>
              <p:cNvPr id="19607"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608"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609"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610" name="Oval 42"/>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nvGrpSpPr>
            <p:cNvPr id="4" name="Group 43"/>
            <p:cNvGrpSpPr>
              <a:grpSpLocks/>
            </p:cNvGrpSpPr>
            <p:nvPr/>
          </p:nvGrpSpPr>
          <p:grpSpPr bwMode="auto">
            <a:xfrm>
              <a:off x="2663" y="3039"/>
              <a:ext cx="135" cy="246"/>
              <a:chOff x="2445" y="3039"/>
              <a:chExt cx="135" cy="246"/>
            </a:xfrm>
          </p:grpSpPr>
          <p:sp>
            <p:nvSpPr>
              <p:cNvPr id="19603"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604"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605"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606" name="Oval 47"/>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grpSp>
        <p:nvGrpSpPr>
          <p:cNvPr id="5" name="Group 48"/>
          <p:cNvGrpSpPr>
            <a:grpSpLocks/>
          </p:cNvGrpSpPr>
          <p:nvPr/>
        </p:nvGrpSpPr>
        <p:grpSpPr bwMode="auto">
          <a:xfrm>
            <a:off x="1890713" y="3113435"/>
            <a:ext cx="455612" cy="238125"/>
            <a:chOff x="2445" y="3039"/>
            <a:chExt cx="353" cy="246"/>
          </a:xfrm>
        </p:grpSpPr>
        <p:grpSp>
          <p:nvGrpSpPr>
            <p:cNvPr id="6" name="Group 49"/>
            <p:cNvGrpSpPr>
              <a:grpSpLocks/>
            </p:cNvGrpSpPr>
            <p:nvPr/>
          </p:nvGrpSpPr>
          <p:grpSpPr bwMode="auto">
            <a:xfrm>
              <a:off x="2445" y="3039"/>
              <a:ext cx="135" cy="246"/>
              <a:chOff x="2445" y="3039"/>
              <a:chExt cx="135" cy="246"/>
            </a:xfrm>
          </p:grpSpPr>
          <p:sp>
            <p:nvSpPr>
              <p:cNvPr id="19597"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98"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99"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600" name="Oval 53"/>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nvGrpSpPr>
            <p:cNvPr id="7" name="Group 54"/>
            <p:cNvGrpSpPr>
              <a:grpSpLocks/>
            </p:cNvGrpSpPr>
            <p:nvPr/>
          </p:nvGrpSpPr>
          <p:grpSpPr bwMode="auto">
            <a:xfrm>
              <a:off x="2663" y="3039"/>
              <a:ext cx="135" cy="246"/>
              <a:chOff x="2445" y="3039"/>
              <a:chExt cx="135" cy="246"/>
            </a:xfrm>
          </p:grpSpPr>
          <p:sp>
            <p:nvSpPr>
              <p:cNvPr id="19593"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94"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95"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96" name="Oval 58"/>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sp>
        <p:nvSpPr>
          <p:cNvPr id="25640" name="AutoShape 46"/>
          <p:cNvSpPr>
            <a:spLocks noChangeArrowheads="1"/>
          </p:cNvSpPr>
          <p:nvPr/>
        </p:nvSpPr>
        <p:spPr bwMode="auto">
          <a:xfrm>
            <a:off x="2955925" y="2940397"/>
            <a:ext cx="1676400" cy="561975"/>
          </a:xfrm>
          <a:prstGeom prst="roundRect">
            <a:avLst>
              <a:gd name="adj" fmla="val 20833"/>
            </a:avLst>
          </a:prstGeom>
          <a:solidFill>
            <a:schemeClr val="bg2">
              <a:lumMod val="20000"/>
              <a:lumOff val="80000"/>
            </a:schemeClr>
          </a:solidFill>
          <a:ln w="12700">
            <a:noFill/>
            <a:round/>
            <a:headEnd/>
            <a:tailEnd/>
          </a:ln>
        </p:spPr>
        <p:txBody>
          <a:bodyPr tIns="0"/>
          <a:lstStyle/>
          <a:p>
            <a:pPr algn="ctr">
              <a:defRPr/>
            </a:pPr>
            <a:r>
              <a:rPr lang="en-US" sz="1000" b="1" dirty="0" err="1">
                <a:solidFill>
                  <a:srgbClr val="000000"/>
                </a:solidFill>
                <a:latin typeface="Arial" pitchFamily="34" charset="0"/>
                <a:ea typeface="+mn-ea"/>
                <a:cs typeface="Arial" pitchFamily="34" charset="0"/>
              </a:rPr>
              <a:t>DBaaS</a:t>
            </a:r>
            <a:r>
              <a:rPr lang="en-US" sz="1000" b="1" dirty="0">
                <a:solidFill>
                  <a:srgbClr val="000000"/>
                </a:solidFill>
                <a:latin typeface="Arial" pitchFamily="34" charset="0"/>
                <a:ea typeface="+mn-ea"/>
                <a:cs typeface="Arial" pitchFamily="34" charset="0"/>
              </a:rPr>
              <a:t> Resource  Pool</a:t>
            </a:r>
          </a:p>
        </p:txBody>
      </p:sp>
      <p:grpSp>
        <p:nvGrpSpPr>
          <p:cNvPr id="8" name="Group 61"/>
          <p:cNvGrpSpPr>
            <a:grpSpLocks/>
          </p:cNvGrpSpPr>
          <p:nvPr/>
        </p:nvGrpSpPr>
        <p:grpSpPr bwMode="auto">
          <a:xfrm>
            <a:off x="3187700" y="3132485"/>
            <a:ext cx="455613" cy="238125"/>
            <a:chOff x="2445" y="3039"/>
            <a:chExt cx="353" cy="246"/>
          </a:xfrm>
        </p:grpSpPr>
        <p:grpSp>
          <p:nvGrpSpPr>
            <p:cNvPr id="9" name="Group 62"/>
            <p:cNvGrpSpPr>
              <a:grpSpLocks/>
            </p:cNvGrpSpPr>
            <p:nvPr/>
          </p:nvGrpSpPr>
          <p:grpSpPr bwMode="auto">
            <a:xfrm>
              <a:off x="2445" y="3039"/>
              <a:ext cx="135" cy="246"/>
              <a:chOff x="2445" y="3039"/>
              <a:chExt cx="135" cy="246"/>
            </a:xfrm>
          </p:grpSpPr>
          <p:sp>
            <p:nvSpPr>
              <p:cNvPr id="19587"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88"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89"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90" name="Oval 66"/>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nvGrpSpPr>
            <p:cNvPr id="10" name="Group 67"/>
            <p:cNvGrpSpPr>
              <a:grpSpLocks/>
            </p:cNvGrpSpPr>
            <p:nvPr/>
          </p:nvGrpSpPr>
          <p:grpSpPr bwMode="auto">
            <a:xfrm>
              <a:off x="2663" y="3039"/>
              <a:ext cx="135" cy="246"/>
              <a:chOff x="2445" y="3039"/>
              <a:chExt cx="135" cy="246"/>
            </a:xfrm>
          </p:grpSpPr>
          <p:sp>
            <p:nvSpPr>
              <p:cNvPr id="19583"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84"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85"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86" name="Oval 71"/>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grpSp>
        <p:nvGrpSpPr>
          <p:cNvPr id="11" name="Group 72"/>
          <p:cNvGrpSpPr>
            <a:grpSpLocks/>
          </p:cNvGrpSpPr>
          <p:nvPr/>
        </p:nvGrpSpPr>
        <p:grpSpPr bwMode="auto">
          <a:xfrm>
            <a:off x="3763963" y="3132485"/>
            <a:ext cx="455612" cy="238125"/>
            <a:chOff x="2445" y="3039"/>
            <a:chExt cx="353" cy="246"/>
          </a:xfrm>
        </p:grpSpPr>
        <p:grpSp>
          <p:nvGrpSpPr>
            <p:cNvPr id="12" name="Group 73"/>
            <p:cNvGrpSpPr>
              <a:grpSpLocks/>
            </p:cNvGrpSpPr>
            <p:nvPr/>
          </p:nvGrpSpPr>
          <p:grpSpPr bwMode="auto">
            <a:xfrm>
              <a:off x="2445" y="3039"/>
              <a:ext cx="135" cy="246"/>
              <a:chOff x="2445" y="3039"/>
              <a:chExt cx="135" cy="246"/>
            </a:xfrm>
          </p:grpSpPr>
          <p:sp>
            <p:nvSpPr>
              <p:cNvPr id="19577"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78"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79"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80" name="Oval 77"/>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nvGrpSpPr>
            <p:cNvPr id="13" name="Group 78"/>
            <p:cNvGrpSpPr>
              <a:grpSpLocks/>
            </p:cNvGrpSpPr>
            <p:nvPr/>
          </p:nvGrpSpPr>
          <p:grpSpPr bwMode="auto">
            <a:xfrm>
              <a:off x="2663" y="3039"/>
              <a:ext cx="135" cy="246"/>
              <a:chOff x="2445" y="3039"/>
              <a:chExt cx="135" cy="246"/>
            </a:xfrm>
          </p:grpSpPr>
          <p:sp>
            <p:nvSpPr>
              <p:cNvPr id="19573"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74"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75"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76" name="Oval 82"/>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sp>
        <p:nvSpPr>
          <p:cNvPr id="25644" name="AutoShape 46"/>
          <p:cNvSpPr>
            <a:spLocks noChangeArrowheads="1"/>
          </p:cNvSpPr>
          <p:nvPr/>
        </p:nvSpPr>
        <p:spPr bwMode="auto">
          <a:xfrm>
            <a:off x="5688013" y="3072160"/>
            <a:ext cx="1566862" cy="585787"/>
          </a:xfrm>
          <a:prstGeom prst="roundRect">
            <a:avLst>
              <a:gd name="adj" fmla="val 20833"/>
            </a:avLst>
          </a:prstGeom>
          <a:solidFill>
            <a:schemeClr val="bg2">
              <a:lumMod val="20000"/>
              <a:lumOff val="80000"/>
            </a:schemeClr>
          </a:solidFill>
          <a:ln w="12700">
            <a:noFill/>
            <a:round/>
            <a:headEnd/>
            <a:tailEnd/>
          </a:ln>
        </p:spPr>
        <p:txBody>
          <a:bodyPr tIns="0"/>
          <a:lstStyle/>
          <a:p>
            <a:pPr algn="ctr">
              <a:defRPr/>
            </a:pPr>
            <a:r>
              <a:rPr lang="en-US" sz="1000" b="1" dirty="0" err="1">
                <a:solidFill>
                  <a:srgbClr val="000000"/>
                </a:solidFill>
                <a:latin typeface="Arial" pitchFamily="34" charset="0"/>
                <a:ea typeface="+mn-ea"/>
                <a:cs typeface="Arial" pitchFamily="34" charset="0"/>
              </a:rPr>
              <a:t>PaaS</a:t>
            </a:r>
            <a:r>
              <a:rPr lang="en-US" sz="1000" b="1" dirty="0">
                <a:solidFill>
                  <a:srgbClr val="000000"/>
                </a:solidFill>
                <a:latin typeface="Arial" pitchFamily="34" charset="0"/>
                <a:ea typeface="+mn-ea"/>
                <a:cs typeface="Arial" pitchFamily="34" charset="0"/>
              </a:rPr>
              <a:t> Resource Pool</a:t>
            </a:r>
          </a:p>
        </p:txBody>
      </p:sp>
      <p:grpSp>
        <p:nvGrpSpPr>
          <p:cNvPr id="14" name="Group 85"/>
          <p:cNvGrpSpPr>
            <a:grpSpLocks/>
          </p:cNvGrpSpPr>
          <p:nvPr/>
        </p:nvGrpSpPr>
        <p:grpSpPr bwMode="auto">
          <a:xfrm>
            <a:off x="5943600" y="3284885"/>
            <a:ext cx="455613" cy="238125"/>
            <a:chOff x="2445" y="3039"/>
            <a:chExt cx="353" cy="246"/>
          </a:xfrm>
        </p:grpSpPr>
        <p:grpSp>
          <p:nvGrpSpPr>
            <p:cNvPr id="15" name="Group 86"/>
            <p:cNvGrpSpPr>
              <a:grpSpLocks/>
            </p:cNvGrpSpPr>
            <p:nvPr/>
          </p:nvGrpSpPr>
          <p:grpSpPr bwMode="auto">
            <a:xfrm>
              <a:off x="2445" y="3039"/>
              <a:ext cx="135" cy="246"/>
              <a:chOff x="2445" y="3039"/>
              <a:chExt cx="135" cy="246"/>
            </a:xfrm>
          </p:grpSpPr>
          <p:sp>
            <p:nvSpPr>
              <p:cNvPr id="19567"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68"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69"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70" name="Oval 90"/>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nvGrpSpPr>
            <p:cNvPr id="16" name="Group 91"/>
            <p:cNvGrpSpPr>
              <a:grpSpLocks/>
            </p:cNvGrpSpPr>
            <p:nvPr/>
          </p:nvGrpSpPr>
          <p:grpSpPr bwMode="auto">
            <a:xfrm>
              <a:off x="2663" y="3039"/>
              <a:ext cx="135" cy="246"/>
              <a:chOff x="2445" y="3039"/>
              <a:chExt cx="135" cy="246"/>
            </a:xfrm>
          </p:grpSpPr>
          <p:sp>
            <p:nvSpPr>
              <p:cNvPr id="19563"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64"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65"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66" name="Oval 95"/>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grpSp>
        <p:nvGrpSpPr>
          <p:cNvPr id="17" name="Group 96"/>
          <p:cNvGrpSpPr>
            <a:grpSpLocks/>
          </p:cNvGrpSpPr>
          <p:nvPr/>
        </p:nvGrpSpPr>
        <p:grpSpPr bwMode="auto">
          <a:xfrm>
            <a:off x="6519863" y="3284885"/>
            <a:ext cx="455612" cy="238125"/>
            <a:chOff x="2445" y="3039"/>
            <a:chExt cx="353" cy="246"/>
          </a:xfrm>
        </p:grpSpPr>
        <p:grpSp>
          <p:nvGrpSpPr>
            <p:cNvPr id="18" name="Group 97"/>
            <p:cNvGrpSpPr>
              <a:grpSpLocks/>
            </p:cNvGrpSpPr>
            <p:nvPr/>
          </p:nvGrpSpPr>
          <p:grpSpPr bwMode="auto">
            <a:xfrm>
              <a:off x="2445" y="3039"/>
              <a:ext cx="135" cy="246"/>
              <a:chOff x="2445" y="3039"/>
              <a:chExt cx="135" cy="246"/>
            </a:xfrm>
          </p:grpSpPr>
          <p:sp>
            <p:nvSpPr>
              <p:cNvPr id="19557"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58"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59"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60" name="Oval 101"/>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nvGrpSpPr>
            <p:cNvPr id="19" name="Group 102"/>
            <p:cNvGrpSpPr>
              <a:grpSpLocks/>
            </p:cNvGrpSpPr>
            <p:nvPr/>
          </p:nvGrpSpPr>
          <p:grpSpPr bwMode="auto">
            <a:xfrm>
              <a:off x="2663" y="3039"/>
              <a:ext cx="135" cy="246"/>
              <a:chOff x="2445" y="3039"/>
              <a:chExt cx="135" cy="246"/>
            </a:xfrm>
          </p:grpSpPr>
          <p:sp>
            <p:nvSpPr>
              <p:cNvPr id="19553" name="AutoShape 46"/>
              <p:cNvSpPr>
                <a:spLocks noChangeArrowheads="1"/>
              </p:cNvSpPr>
              <p:nvPr/>
            </p:nvSpPr>
            <p:spPr bwMode="auto">
              <a:xfrm>
                <a:off x="2445" y="3039"/>
                <a:ext cx="135" cy="246"/>
              </a:xfrm>
              <a:prstGeom prst="roundRect">
                <a:avLst>
                  <a:gd name="adj" fmla="val 12796"/>
                </a:avLst>
              </a:prstGeom>
              <a:solidFill>
                <a:schemeClr val="bg2"/>
              </a:solidFill>
              <a:ln w="9525">
                <a:noFill/>
                <a:round/>
                <a:headEnd/>
                <a:tailEnd/>
              </a:ln>
            </p:spPr>
            <p:txBody>
              <a:bodyPr wrap="none" lIns="92075" tIns="46038" rIns="92075" bIns="46038" anchor="ctr"/>
              <a:lstStyle/>
              <a:p>
                <a:endParaRPr lang="de-DE" sz="1600" b="1">
                  <a:solidFill>
                    <a:srgbClr val="000000"/>
                  </a:solidFill>
                </a:endParaRPr>
              </a:p>
            </p:txBody>
          </p:sp>
          <p:sp>
            <p:nvSpPr>
              <p:cNvPr id="19554" name="AutoShape 47"/>
              <p:cNvSpPr>
                <a:spLocks noChangeArrowheads="1"/>
              </p:cNvSpPr>
              <p:nvPr/>
            </p:nvSpPr>
            <p:spPr bwMode="auto">
              <a:xfrm flipV="1">
                <a:off x="2466" y="3062"/>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55" name="AutoShape 47"/>
              <p:cNvSpPr>
                <a:spLocks noChangeArrowheads="1"/>
              </p:cNvSpPr>
              <p:nvPr/>
            </p:nvSpPr>
            <p:spPr bwMode="auto">
              <a:xfrm flipV="1">
                <a:off x="2466" y="3105"/>
                <a:ext cx="90" cy="26"/>
              </a:xfrm>
              <a:prstGeom prst="roundRect">
                <a:avLst>
                  <a:gd name="adj" fmla="val 12796"/>
                </a:avLst>
              </a:prstGeom>
              <a:solidFill>
                <a:schemeClr val="bg1"/>
              </a:solidFill>
              <a:ln w="9525">
                <a:noFill/>
                <a:round/>
                <a:headEnd/>
                <a:tailEnd/>
              </a:ln>
            </p:spPr>
            <p:txBody>
              <a:bodyPr rot="10800000" lIns="92075" tIns="46038" rIns="92075" bIns="46038" anchor="ctr"/>
              <a:lstStyle/>
              <a:p>
                <a:endParaRPr lang="de-DE" sz="1600" b="1">
                  <a:solidFill>
                    <a:srgbClr val="000000"/>
                  </a:solidFill>
                </a:endParaRPr>
              </a:p>
            </p:txBody>
          </p:sp>
          <p:sp>
            <p:nvSpPr>
              <p:cNvPr id="19556" name="Oval 106"/>
              <p:cNvSpPr>
                <a:spLocks noChangeArrowheads="1"/>
              </p:cNvSpPr>
              <p:nvPr/>
            </p:nvSpPr>
            <p:spPr bwMode="auto">
              <a:xfrm>
                <a:off x="2466" y="3151"/>
                <a:ext cx="27" cy="26"/>
              </a:xfrm>
              <a:prstGeom prst="ellipse">
                <a:avLst/>
              </a:prstGeom>
              <a:solidFill>
                <a:schemeClr val="bg1"/>
              </a:solidFill>
              <a:ln w="76200" algn="ctr">
                <a:noFill/>
                <a:round/>
                <a:headEnd/>
                <a:tailEnd/>
              </a:ln>
            </p:spPr>
            <p:txBody>
              <a:bodyPr wrap="none" lIns="92075" tIns="46038" rIns="92075" bIns="46038" anchor="ctr"/>
              <a:lstStyle/>
              <a:p>
                <a:endParaRPr lang="de-DE" sz="2000" b="1">
                  <a:solidFill>
                    <a:srgbClr val="000000"/>
                  </a:solidFill>
                </a:endParaRPr>
              </a:p>
            </p:txBody>
          </p:sp>
        </p:grpSp>
      </p:grpSp>
      <p:sp>
        <p:nvSpPr>
          <p:cNvPr id="25650" name="AutoShape 46"/>
          <p:cNvSpPr>
            <a:spLocks noChangeArrowheads="1"/>
          </p:cNvSpPr>
          <p:nvPr/>
        </p:nvSpPr>
        <p:spPr bwMode="auto">
          <a:xfrm>
            <a:off x="2165350" y="4071689"/>
            <a:ext cx="1539875" cy="171450"/>
          </a:xfrm>
          <a:prstGeom prst="roundRect">
            <a:avLst>
              <a:gd name="adj" fmla="val 20833"/>
            </a:avLst>
          </a:prstGeom>
          <a:noFill/>
          <a:ln w="12700" algn="ctr">
            <a:noFill/>
            <a:round/>
            <a:headEnd/>
            <a:tailEnd/>
          </a:ln>
        </p:spPr>
        <p:txBody>
          <a:bodyPr anchor="ctr"/>
          <a:lstStyle/>
          <a:p>
            <a:pPr algn="r">
              <a:defRPr/>
            </a:pPr>
            <a:r>
              <a:rPr lang="en-US" sz="1000" b="1" dirty="0">
                <a:solidFill>
                  <a:srgbClr val="000000"/>
                </a:solidFill>
                <a:latin typeface="Arial" pitchFamily="34" charset="0"/>
                <a:ea typeface="+mn-ea"/>
                <a:cs typeface="Arial" pitchFamily="34" charset="0"/>
              </a:rPr>
              <a:t>Storage Array</a:t>
            </a:r>
          </a:p>
        </p:txBody>
      </p:sp>
      <p:sp>
        <p:nvSpPr>
          <p:cNvPr id="25651" name="AutoShape 46"/>
          <p:cNvSpPr>
            <a:spLocks noChangeArrowheads="1"/>
          </p:cNvSpPr>
          <p:nvPr/>
        </p:nvSpPr>
        <p:spPr bwMode="auto">
          <a:xfrm>
            <a:off x="4886325" y="4010372"/>
            <a:ext cx="1479550" cy="217488"/>
          </a:xfrm>
          <a:prstGeom prst="roundRect">
            <a:avLst>
              <a:gd name="adj" fmla="val 20833"/>
            </a:avLst>
          </a:prstGeom>
          <a:noFill/>
          <a:ln w="12700">
            <a:noFill/>
            <a:round/>
            <a:headEnd/>
            <a:tailEnd/>
          </a:ln>
        </p:spPr>
        <p:txBody>
          <a:bodyPr anchor="ctr"/>
          <a:lstStyle/>
          <a:p>
            <a:pPr algn="r">
              <a:defRPr/>
            </a:pPr>
            <a:r>
              <a:rPr lang="en-US" sz="1000" b="1">
                <a:solidFill>
                  <a:srgbClr val="000000"/>
                </a:solidFill>
                <a:latin typeface="Arial" pitchFamily="34" charset="0"/>
                <a:ea typeface="+mn-ea"/>
                <a:cs typeface="Arial" pitchFamily="34" charset="0"/>
              </a:rPr>
              <a:t>Storage Array</a:t>
            </a:r>
          </a:p>
        </p:txBody>
      </p:sp>
      <p:sp>
        <p:nvSpPr>
          <p:cNvPr id="25653" name="Line 113"/>
          <p:cNvSpPr>
            <a:spLocks noChangeShapeType="1"/>
          </p:cNvSpPr>
          <p:nvPr/>
        </p:nvSpPr>
        <p:spPr bwMode="auto">
          <a:xfrm flipV="1">
            <a:off x="1828800" y="3486497"/>
            <a:ext cx="0" cy="153988"/>
          </a:xfrm>
          <a:prstGeom prst="line">
            <a:avLst/>
          </a:prstGeom>
          <a:noFill/>
          <a:ln w="12700">
            <a:solidFill>
              <a:schemeClr val="tx1"/>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54" name="Line 114"/>
          <p:cNvSpPr>
            <a:spLocks noChangeShapeType="1"/>
          </p:cNvSpPr>
          <p:nvPr/>
        </p:nvSpPr>
        <p:spPr bwMode="auto">
          <a:xfrm flipV="1">
            <a:off x="3733800" y="3486497"/>
            <a:ext cx="0" cy="139700"/>
          </a:xfrm>
          <a:prstGeom prst="line">
            <a:avLst/>
          </a:prstGeom>
          <a:noFill/>
          <a:ln w="12700">
            <a:solidFill>
              <a:schemeClr val="hlink"/>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55" name="Line 115"/>
          <p:cNvSpPr>
            <a:spLocks noChangeShapeType="1"/>
          </p:cNvSpPr>
          <p:nvPr/>
        </p:nvSpPr>
        <p:spPr bwMode="auto">
          <a:xfrm flipH="1" flipV="1">
            <a:off x="2590800" y="3429347"/>
            <a:ext cx="225425" cy="500063"/>
          </a:xfrm>
          <a:prstGeom prst="line">
            <a:avLst/>
          </a:prstGeom>
          <a:noFill/>
          <a:ln w="12700">
            <a:solidFill>
              <a:schemeClr val="tx1"/>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56" name="Line 116"/>
          <p:cNvSpPr>
            <a:spLocks noChangeShapeType="1"/>
          </p:cNvSpPr>
          <p:nvPr/>
        </p:nvSpPr>
        <p:spPr bwMode="auto">
          <a:xfrm flipV="1">
            <a:off x="2819400" y="3429347"/>
            <a:ext cx="228600" cy="514350"/>
          </a:xfrm>
          <a:prstGeom prst="line">
            <a:avLst/>
          </a:prstGeom>
          <a:noFill/>
          <a:ln w="12700">
            <a:solidFill>
              <a:schemeClr val="tx1"/>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57" name="Line 117"/>
          <p:cNvSpPr>
            <a:spLocks noChangeShapeType="1"/>
          </p:cNvSpPr>
          <p:nvPr/>
        </p:nvSpPr>
        <p:spPr bwMode="auto">
          <a:xfrm flipH="1" flipV="1">
            <a:off x="4695825" y="3718272"/>
            <a:ext cx="417513" cy="284163"/>
          </a:xfrm>
          <a:prstGeom prst="line">
            <a:avLst/>
          </a:prstGeom>
          <a:noFill/>
          <a:ln w="12700">
            <a:solidFill>
              <a:schemeClr val="hlink"/>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58" name="Line 118"/>
          <p:cNvSpPr>
            <a:spLocks noChangeShapeType="1"/>
          </p:cNvSpPr>
          <p:nvPr/>
        </p:nvSpPr>
        <p:spPr bwMode="auto">
          <a:xfrm flipV="1">
            <a:off x="5205413" y="3724622"/>
            <a:ext cx="168275" cy="279400"/>
          </a:xfrm>
          <a:prstGeom prst="line">
            <a:avLst/>
          </a:prstGeom>
          <a:noFill/>
          <a:ln w="12700">
            <a:solidFill>
              <a:schemeClr val="hlink"/>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grpSp>
        <p:nvGrpSpPr>
          <p:cNvPr id="20" name="Group 119"/>
          <p:cNvGrpSpPr>
            <a:grpSpLocks/>
          </p:cNvGrpSpPr>
          <p:nvPr/>
        </p:nvGrpSpPr>
        <p:grpSpPr bwMode="auto">
          <a:xfrm>
            <a:off x="1679575" y="3486497"/>
            <a:ext cx="354013" cy="627063"/>
            <a:chOff x="1905" y="3606"/>
            <a:chExt cx="216" cy="916"/>
          </a:xfrm>
        </p:grpSpPr>
        <p:sp>
          <p:nvSpPr>
            <p:cNvPr id="147576" name="AutoShape 120"/>
            <p:cNvSpPr>
              <a:spLocks noChangeArrowheads="1"/>
            </p:cNvSpPr>
            <p:nvPr/>
          </p:nvSpPr>
          <p:spPr bwMode="auto">
            <a:xfrm>
              <a:off x="1905" y="3745"/>
              <a:ext cx="216" cy="77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77" name="AutoShape 121"/>
            <p:cNvSpPr>
              <a:spLocks noChangeArrowheads="1"/>
            </p:cNvSpPr>
            <p:nvPr/>
          </p:nvSpPr>
          <p:spPr bwMode="auto">
            <a:xfrm>
              <a:off x="1905" y="3676"/>
              <a:ext cx="216" cy="775"/>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78" name="AutoShape 122"/>
            <p:cNvSpPr>
              <a:spLocks noChangeArrowheads="1"/>
            </p:cNvSpPr>
            <p:nvPr/>
          </p:nvSpPr>
          <p:spPr bwMode="auto">
            <a:xfrm>
              <a:off x="1905" y="3606"/>
              <a:ext cx="216" cy="77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grpSp>
      <p:grpSp>
        <p:nvGrpSpPr>
          <p:cNvPr id="21" name="Group 123"/>
          <p:cNvGrpSpPr>
            <a:grpSpLocks/>
          </p:cNvGrpSpPr>
          <p:nvPr/>
        </p:nvGrpSpPr>
        <p:grpSpPr bwMode="auto">
          <a:xfrm>
            <a:off x="3533775" y="3480147"/>
            <a:ext cx="354013" cy="650875"/>
            <a:chOff x="1905" y="3671"/>
            <a:chExt cx="216" cy="761"/>
          </a:xfrm>
        </p:grpSpPr>
        <p:sp>
          <p:nvSpPr>
            <p:cNvPr id="147580" name="AutoShape 124"/>
            <p:cNvSpPr>
              <a:spLocks noChangeArrowheads="1"/>
            </p:cNvSpPr>
            <p:nvPr/>
          </p:nvSpPr>
          <p:spPr bwMode="auto">
            <a:xfrm>
              <a:off x="1905" y="3810"/>
              <a:ext cx="216" cy="622"/>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81" name="AutoShape 125"/>
            <p:cNvSpPr>
              <a:spLocks noChangeArrowheads="1"/>
            </p:cNvSpPr>
            <p:nvPr/>
          </p:nvSpPr>
          <p:spPr bwMode="auto">
            <a:xfrm>
              <a:off x="1905" y="3740"/>
              <a:ext cx="216" cy="622"/>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82" name="AutoShape 126"/>
            <p:cNvSpPr>
              <a:spLocks noChangeArrowheads="1"/>
            </p:cNvSpPr>
            <p:nvPr/>
          </p:nvSpPr>
          <p:spPr bwMode="auto">
            <a:xfrm>
              <a:off x="1905" y="3671"/>
              <a:ext cx="216" cy="622"/>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grpSp>
      <p:grpSp>
        <p:nvGrpSpPr>
          <p:cNvPr id="22" name="Group 131"/>
          <p:cNvGrpSpPr>
            <a:grpSpLocks/>
          </p:cNvGrpSpPr>
          <p:nvPr/>
        </p:nvGrpSpPr>
        <p:grpSpPr bwMode="auto">
          <a:xfrm>
            <a:off x="5043488" y="3803997"/>
            <a:ext cx="354012" cy="650875"/>
            <a:chOff x="1905" y="3679"/>
            <a:chExt cx="216" cy="771"/>
          </a:xfrm>
        </p:grpSpPr>
        <p:sp>
          <p:nvSpPr>
            <p:cNvPr id="147588" name="AutoShape 132"/>
            <p:cNvSpPr>
              <a:spLocks noChangeArrowheads="1"/>
            </p:cNvSpPr>
            <p:nvPr/>
          </p:nvSpPr>
          <p:spPr bwMode="auto">
            <a:xfrm>
              <a:off x="1905" y="3818"/>
              <a:ext cx="216" cy="632"/>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89" name="AutoShape 133"/>
            <p:cNvSpPr>
              <a:spLocks noChangeArrowheads="1"/>
            </p:cNvSpPr>
            <p:nvPr/>
          </p:nvSpPr>
          <p:spPr bwMode="auto">
            <a:xfrm>
              <a:off x="1905" y="3749"/>
              <a:ext cx="216" cy="630"/>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90" name="AutoShape 134"/>
            <p:cNvSpPr>
              <a:spLocks noChangeArrowheads="1"/>
            </p:cNvSpPr>
            <p:nvPr/>
          </p:nvSpPr>
          <p:spPr bwMode="auto">
            <a:xfrm>
              <a:off x="1905" y="3679"/>
              <a:ext cx="216" cy="632"/>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grpSp>
      <p:sp>
        <p:nvSpPr>
          <p:cNvPr id="147591" name="Line 135"/>
          <p:cNvSpPr>
            <a:spLocks noChangeShapeType="1"/>
          </p:cNvSpPr>
          <p:nvPr/>
        </p:nvSpPr>
        <p:spPr bwMode="auto">
          <a:xfrm>
            <a:off x="400050" y="2592735"/>
            <a:ext cx="8029575" cy="63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25664" name="Line 136"/>
          <p:cNvSpPr>
            <a:spLocks noChangeShapeType="1"/>
          </p:cNvSpPr>
          <p:nvPr/>
        </p:nvSpPr>
        <p:spPr bwMode="auto">
          <a:xfrm flipH="1" flipV="1">
            <a:off x="3721100" y="1948210"/>
            <a:ext cx="6350" cy="692150"/>
          </a:xfrm>
          <a:prstGeom prst="line">
            <a:avLst/>
          </a:prstGeom>
          <a:noFill/>
          <a:ln w="38100" cap="sq">
            <a:solidFill>
              <a:schemeClr val="tx1">
                <a:alpha val="73000"/>
              </a:schemeClr>
            </a:solidFill>
            <a:round/>
            <a:headEnd type="non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cxnSp>
        <p:nvCxnSpPr>
          <p:cNvPr id="19525" name="Straight Arrow Connector 138"/>
          <p:cNvCxnSpPr>
            <a:cxnSpLocks noChangeShapeType="1"/>
          </p:cNvCxnSpPr>
          <p:nvPr/>
        </p:nvCxnSpPr>
        <p:spPr bwMode="auto">
          <a:xfrm>
            <a:off x="5537200" y="1475135"/>
            <a:ext cx="914400" cy="685800"/>
          </a:xfrm>
          <a:prstGeom prst="straightConnector1">
            <a:avLst/>
          </a:prstGeom>
          <a:noFill/>
          <a:ln w="9525" algn="ctr">
            <a:noFill/>
            <a:round/>
            <a:headEnd/>
            <a:tailEnd type="arrow" w="med" len="med"/>
          </a:ln>
        </p:spPr>
      </p:cxnSp>
      <p:cxnSp>
        <p:nvCxnSpPr>
          <p:cNvPr id="19526" name="Straight Arrow Connector 149"/>
          <p:cNvCxnSpPr>
            <a:cxnSpLocks noChangeShapeType="1"/>
          </p:cNvCxnSpPr>
          <p:nvPr/>
        </p:nvCxnSpPr>
        <p:spPr bwMode="auto">
          <a:xfrm>
            <a:off x="7727950" y="816322"/>
            <a:ext cx="914400" cy="685800"/>
          </a:xfrm>
          <a:prstGeom prst="straightConnector1">
            <a:avLst/>
          </a:prstGeom>
          <a:noFill/>
          <a:ln w="9525" algn="ctr">
            <a:noFill/>
            <a:round/>
            <a:headEnd/>
            <a:tailEnd type="arrow" w="med" len="med"/>
          </a:ln>
        </p:spPr>
      </p:cxnSp>
      <p:cxnSp>
        <p:nvCxnSpPr>
          <p:cNvPr id="19527" name="Straight Arrow Connector 151"/>
          <p:cNvCxnSpPr>
            <a:cxnSpLocks noChangeShapeType="1"/>
          </p:cNvCxnSpPr>
          <p:nvPr/>
        </p:nvCxnSpPr>
        <p:spPr bwMode="auto">
          <a:xfrm rot="10800000" flipV="1">
            <a:off x="7427913" y="1233835"/>
            <a:ext cx="385762" cy="1587"/>
          </a:xfrm>
          <a:prstGeom prst="straightConnector1">
            <a:avLst/>
          </a:prstGeom>
          <a:noFill/>
          <a:ln w="9525" algn="ctr">
            <a:solidFill>
              <a:schemeClr val="tx1"/>
            </a:solidFill>
            <a:round/>
            <a:headEnd/>
            <a:tailEnd type="arrow" w="med" len="med"/>
          </a:ln>
        </p:spPr>
      </p:cxnSp>
      <p:sp>
        <p:nvSpPr>
          <p:cNvPr id="156" name="Line 22"/>
          <p:cNvSpPr>
            <a:spLocks noChangeShapeType="1"/>
          </p:cNvSpPr>
          <p:nvPr/>
        </p:nvSpPr>
        <p:spPr bwMode="auto">
          <a:xfrm flipH="1" flipV="1">
            <a:off x="625475" y="1216372"/>
            <a:ext cx="596900" cy="3175"/>
          </a:xfrm>
          <a:prstGeom prst="line">
            <a:avLst/>
          </a:prstGeom>
          <a:noFill/>
          <a:ln w="12700">
            <a:solidFill>
              <a:schemeClr val="tx1"/>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134" name="Line 28"/>
          <p:cNvSpPr>
            <a:spLocks noChangeShapeType="1"/>
          </p:cNvSpPr>
          <p:nvPr/>
        </p:nvSpPr>
        <p:spPr bwMode="auto">
          <a:xfrm>
            <a:off x="5326063" y="1410047"/>
            <a:ext cx="3175" cy="296863"/>
          </a:xfrm>
          <a:prstGeom prst="line">
            <a:avLst/>
          </a:prstGeom>
          <a:noFill/>
          <a:ln w="12700">
            <a:solidFill>
              <a:schemeClr val="tx1"/>
            </a:solidFill>
            <a:round/>
            <a:headEnd/>
            <a:tailEnd type="triangle" w="med" len="med"/>
          </a:ln>
        </p:spPr>
        <p:txBody>
          <a:bodyPr>
            <a:spAutoFit/>
          </a:bodyPr>
          <a:lstStyle/>
          <a:p>
            <a:pPr>
              <a:defRPr/>
            </a:pPr>
            <a:endParaRPr lang="en-US" sz="1600" b="1">
              <a:solidFill>
                <a:srgbClr val="000000"/>
              </a:solidFill>
              <a:latin typeface="Arial" pitchFamily="34" charset="0"/>
              <a:ea typeface="+mn-ea"/>
              <a:cs typeface="Arial" pitchFamily="34" charset="0"/>
            </a:endParaRPr>
          </a:p>
        </p:txBody>
      </p:sp>
      <p:grpSp>
        <p:nvGrpSpPr>
          <p:cNvPr id="23" name="Group 127"/>
          <p:cNvGrpSpPr>
            <a:grpSpLocks/>
          </p:cNvGrpSpPr>
          <p:nvPr/>
        </p:nvGrpSpPr>
        <p:grpSpPr bwMode="auto">
          <a:xfrm>
            <a:off x="2287588" y="3599210"/>
            <a:ext cx="354012" cy="642937"/>
            <a:chOff x="1905" y="3668"/>
            <a:chExt cx="216" cy="817"/>
          </a:xfrm>
        </p:grpSpPr>
        <p:sp>
          <p:nvSpPr>
            <p:cNvPr id="140" name="AutoShape 128"/>
            <p:cNvSpPr>
              <a:spLocks noChangeArrowheads="1"/>
            </p:cNvSpPr>
            <p:nvPr/>
          </p:nvSpPr>
          <p:spPr bwMode="auto">
            <a:xfrm>
              <a:off x="1905" y="3807"/>
              <a:ext cx="216" cy="678"/>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1" name="AutoShape 129"/>
            <p:cNvSpPr>
              <a:spLocks noChangeArrowheads="1"/>
            </p:cNvSpPr>
            <p:nvPr/>
          </p:nvSpPr>
          <p:spPr bwMode="auto">
            <a:xfrm>
              <a:off x="1905" y="3737"/>
              <a:ext cx="216" cy="678"/>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3" name="AutoShape 130"/>
            <p:cNvSpPr>
              <a:spLocks noChangeArrowheads="1"/>
            </p:cNvSpPr>
            <p:nvPr/>
          </p:nvSpPr>
          <p:spPr bwMode="auto">
            <a:xfrm>
              <a:off x="1905" y="3668"/>
              <a:ext cx="216" cy="678"/>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grpSp>
      <p:grpSp>
        <p:nvGrpSpPr>
          <p:cNvPr id="24" name="Group 127"/>
          <p:cNvGrpSpPr>
            <a:grpSpLocks/>
          </p:cNvGrpSpPr>
          <p:nvPr/>
        </p:nvGrpSpPr>
        <p:grpSpPr bwMode="auto">
          <a:xfrm>
            <a:off x="2409825" y="3673822"/>
            <a:ext cx="354013" cy="641350"/>
            <a:chOff x="1905" y="3668"/>
            <a:chExt cx="216" cy="817"/>
          </a:xfrm>
        </p:grpSpPr>
        <p:sp>
          <p:nvSpPr>
            <p:cNvPr id="147584" name="AutoShape 128"/>
            <p:cNvSpPr>
              <a:spLocks noChangeArrowheads="1"/>
            </p:cNvSpPr>
            <p:nvPr/>
          </p:nvSpPr>
          <p:spPr bwMode="auto">
            <a:xfrm>
              <a:off x="1905" y="3808"/>
              <a:ext cx="216" cy="67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85" name="AutoShape 129"/>
            <p:cNvSpPr>
              <a:spLocks noChangeArrowheads="1"/>
            </p:cNvSpPr>
            <p:nvPr/>
          </p:nvSpPr>
          <p:spPr bwMode="auto">
            <a:xfrm>
              <a:off x="1905" y="3737"/>
              <a:ext cx="216" cy="67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sp>
          <p:nvSpPr>
            <p:cNvPr id="147586" name="AutoShape 130"/>
            <p:cNvSpPr>
              <a:spLocks noChangeArrowheads="1"/>
            </p:cNvSpPr>
            <p:nvPr/>
          </p:nvSpPr>
          <p:spPr bwMode="auto">
            <a:xfrm>
              <a:off x="1905" y="3668"/>
              <a:ext cx="216" cy="677"/>
            </a:xfrm>
            <a:prstGeom prst="can">
              <a:avLst>
                <a:gd name="adj" fmla="val 25000"/>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anchor="ctr">
              <a:spAutoFit/>
            </a:bodyPr>
            <a:lstStyle/>
            <a:p>
              <a:endParaRPr lang="de-DE" sz="2000" b="1">
                <a:solidFill>
                  <a:srgbClr val="000000"/>
                </a:solidFill>
              </a:endParaRPr>
            </a:p>
          </p:txBody>
        </p:sp>
      </p:grpSp>
      <p:sp>
        <p:nvSpPr>
          <p:cNvPr id="145" name="Line 136"/>
          <p:cNvSpPr>
            <a:spLocks noChangeShapeType="1"/>
          </p:cNvSpPr>
          <p:nvPr/>
        </p:nvSpPr>
        <p:spPr bwMode="auto">
          <a:xfrm flipH="1" flipV="1">
            <a:off x="5310188" y="1938685"/>
            <a:ext cx="6350" cy="692150"/>
          </a:xfrm>
          <a:prstGeom prst="line">
            <a:avLst/>
          </a:prstGeom>
          <a:noFill/>
          <a:ln w="38100" cap="sq">
            <a:solidFill>
              <a:schemeClr val="tx1">
                <a:alpha val="73000"/>
              </a:schemeClr>
            </a:solidFill>
            <a:round/>
            <a:headEnd type="triangle" w="med" len="med"/>
            <a:tailEnd type="non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146" name="Line 136"/>
          <p:cNvSpPr>
            <a:spLocks noChangeShapeType="1"/>
          </p:cNvSpPr>
          <p:nvPr/>
        </p:nvSpPr>
        <p:spPr bwMode="auto">
          <a:xfrm flipH="1" flipV="1">
            <a:off x="1905000" y="1938685"/>
            <a:ext cx="6350" cy="692150"/>
          </a:xfrm>
          <a:prstGeom prst="line">
            <a:avLst/>
          </a:prstGeom>
          <a:noFill/>
          <a:ln w="38100" cap="sq">
            <a:solidFill>
              <a:schemeClr val="tx1">
                <a:alpha val="73000"/>
              </a:schemeClr>
            </a:solidFill>
            <a:round/>
            <a:headEnd type="non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
        <p:nvSpPr>
          <p:cNvPr id="147" name="Line 28"/>
          <p:cNvSpPr>
            <a:spLocks noChangeShapeType="1"/>
          </p:cNvSpPr>
          <p:nvPr/>
        </p:nvSpPr>
        <p:spPr bwMode="auto">
          <a:xfrm flipV="1">
            <a:off x="4644008" y="1218803"/>
            <a:ext cx="174625" cy="0"/>
          </a:xfrm>
          <a:prstGeom prst="line">
            <a:avLst/>
          </a:prstGeom>
          <a:noFill/>
          <a:ln w="12700">
            <a:solidFill>
              <a:schemeClr val="tx1"/>
            </a:solidFill>
            <a:round/>
            <a:headEnd/>
            <a:tailEnd type="triangle" w="med" len="med"/>
          </a:ln>
        </p:spPr>
        <p:txBody>
          <a:bodyPr>
            <a:spAutoFit/>
          </a:bodyPr>
          <a:lstStyle/>
          <a:p>
            <a:pPr>
              <a:defRPr/>
            </a:pPr>
            <a:endParaRPr lang="en-US" sz="1600" b="1">
              <a:solidFill>
                <a:srgbClr val="000000"/>
              </a:solidFill>
              <a:latin typeface="Arial" pitchFamily="34" charset="0"/>
              <a:ea typeface="+mn-ea"/>
              <a:cs typeface="Arial" pitchFamily="34" charset="0"/>
            </a:endParaRPr>
          </a:p>
        </p:txBody>
      </p:sp>
      <p:sp>
        <p:nvSpPr>
          <p:cNvPr id="135" name="Line 22"/>
          <p:cNvSpPr>
            <a:spLocks noChangeShapeType="1"/>
          </p:cNvSpPr>
          <p:nvPr/>
        </p:nvSpPr>
        <p:spPr bwMode="auto">
          <a:xfrm flipH="1">
            <a:off x="5994400" y="1230660"/>
            <a:ext cx="428625" cy="1587"/>
          </a:xfrm>
          <a:prstGeom prst="line">
            <a:avLst/>
          </a:prstGeom>
          <a:noFill/>
          <a:ln w="12700">
            <a:solidFill>
              <a:schemeClr val="tx1"/>
            </a:solidFill>
            <a:round/>
            <a:headEnd type="triangle" w="med" len="med"/>
            <a:tailEnd type="triangle" w="med" len="med"/>
          </a:ln>
        </p:spPr>
        <p:txBody>
          <a:bodyPr>
            <a:spAutoFit/>
          </a:bodyPr>
          <a:lstStyle/>
          <a:p>
            <a:pPr>
              <a:defRPr/>
            </a:pPr>
            <a:endParaRPr lang="en-US" sz="2000" b="1">
              <a:solidFill>
                <a:srgbClr val="000000"/>
              </a:solidFill>
              <a:latin typeface="Arial" pitchFamily="34" charset="0"/>
              <a:ea typeface="+mn-ea"/>
              <a:cs typeface="Arial"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3"/>
          <p:cNvSpPr txBox="1">
            <a:spLocks noChangeArrowheads="1"/>
          </p:cNvSpPr>
          <p:nvPr/>
        </p:nvSpPr>
        <p:spPr bwMode="gray">
          <a:xfrm>
            <a:off x="1169988" y="2074863"/>
            <a:ext cx="3048000" cy="2847975"/>
          </a:xfrm>
          <a:prstGeom prst="rect">
            <a:avLst/>
          </a:prstGeom>
          <a:noFill/>
          <a:ln w="12700" algn="ctr">
            <a:noFill/>
            <a:miter lim="800000"/>
            <a:headEnd/>
            <a:tailEnd/>
          </a:ln>
        </p:spPr>
        <p:txBody>
          <a:bodyPr lIns="90488" tIns="44450" rIns="90488" bIns="44450">
            <a:spAutoFit/>
          </a:bodyPr>
          <a:lstStyle/>
          <a:p>
            <a:pPr eaLnBrk="0" hangingPunct="0">
              <a:lnSpc>
                <a:spcPct val="110000"/>
              </a:lnSpc>
              <a:spcBef>
                <a:spcPct val="80000"/>
              </a:spcBef>
            </a:pPr>
            <a:r>
              <a:rPr lang="en-US" sz="1400" b="1" dirty="0">
                <a:cs typeface="Times New Roman" pitchFamily="18" charset="0"/>
              </a:rPr>
              <a:t>Provision </a:t>
            </a:r>
            <a:r>
              <a:rPr lang="en-US" sz="1400" b="1" dirty="0" smtClean="0">
                <a:cs typeface="Times New Roman" pitchFamily="18" charset="0"/>
              </a:rPr>
              <a:t>bare </a:t>
            </a:r>
            <a:r>
              <a:rPr lang="en-US" sz="1400" b="1" dirty="0">
                <a:cs typeface="Times New Roman" pitchFamily="18" charset="0"/>
              </a:rPr>
              <a:t>metal </a:t>
            </a:r>
            <a:r>
              <a:rPr lang="en-US" sz="1400" b="1" dirty="0" smtClean="0">
                <a:cs typeface="Times New Roman" pitchFamily="18" charset="0"/>
              </a:rPr>
              <a:t>hypervisor</a:t>
            </a:r>
            <a:endParaRPr lang="en-US" sz="1400" b="1" dirty="0">
              <a:cs typeface="Times New Roman" pitchFamily="18" charset="0"/>
            </a:endParaRPr>
          </a:p>
          <a:p>
            <a:pPr eaLnBrk="0" hangingPunct="0">
              <a:lnSpc>
                <a:spcPct val="110000"/>
              </a:lnSpc>
              <a:spcBef>
                <a:spcPct val="80000"/>
              </a:spcBef>
            </a:pPr>
            <a:r>
              <a:rPr lang="en-US" sz="1400" b="1" dirty="0">
                <a:cs typeface="Times New Roman" pitchFamily="18" charset="0"/>
              </a:rPr>
              <a:t>Configure </a:t>
            </a:r>
            <a:r>
              <a:rPr lang="en-US" sz="1400" b="1" dirty="0" smtClean="0">
                <a:cs typeface="Times New Roman" pitchFamily="18" charset="0"/>
              </a:rPr>
              <a:t>storage </a:t>
            </a:r>
            <a:r>
              <a:rPr lang="en-US" sz="1400" b="1" dirty="0">
                <a:cs typeface="Times New Roman" pitchFamily="18" charset="0"/>
              </a:rPr>
              <a:t>a</a:t>
            </a:r>
            <a:r>
              <a:rPr lang="en-US" sz="1400" b="1" dirty="0" smtClean="0">
                <a:cs typeface="Times New Roman" pitchFamily="18" charset="0"/>
              </a:rPr>
              <a:t>rrays </a:t>
            </a:r>
            <a:r>
              <a:rPr lang="en-US" sz="1400" b="1" dirty="0">
                <a:cs typeface="Times New Roman" pitchFamily="18" charset="0"/>
              </a:rPr>
              <a:t>and network (VLAN)</a:t>
            </a:r>
          </a:p>
          <a:p>
            <a:pPr eaLnBrk="0" hangingPunct="0">
              <a:lnSpc>
                <a:spcPct val="110000"/>
              </a:lnSpc>
              <a:spcBef>
                <a:spcPct val="80000"/>
              </a:spcBef>
            </a:pPr>
            <a:r>
              <a:rPr lang="en-US" sz="1400" b="1" dirty="0">
                <a:cs typeface="Times New Roman" pitchFamily="18" charset="0"/>
              </a:rPr>
              <a:t>Create </a:t>
            </a:r>
            <a:r>
              <a:rPr lang="en-US" sz="1400" b="1" dirty="0" smtClean="0">
                <a:cs typeface="Times New Roman" pitchFamily="18" charset="0"/>
              </a:rPr>
              <a:t>server </a:t>
            </a:r>
            <a:r>
              <a:rPr lang="en-US" sz="1400" b="1" dirty="0">
                <a:cs typeface="Times New Roman" pitchFamily="18" charset="0"/>
              </a:rPr>
              <a:t>p</a:t>
            </a:r>
            <a:r>
              <a:rPr lang="en-US" sz="1400" b="1" dirty="0" smtClean="0">
                <a:cs typeface="Times New Roman" pitchFamily="18" charset="0"/>
              </a:rPr>
              <a:t>ools</a:t>
            </a:r>
            <a:endParaRPr lang="en-US" sz="1400" b="1" dirty="0">
              <a:cs typeface="Times New Roman" pitchFamily="18" charset="0"/>
            </a:endParaRPr>
          </a:p>
          <a:p>
            <a:pPr eaLnBrk="0" hangingPunct="0">
              <a:lnSpc>
                <a:spcPct val="110000"/>
              </a:lnSpc>
              <a:spcBef>
                <a:spcPct val="80000"/>
              </a:spcBef>
            </a:pPr>
            <a:r>
              <a:rPr lang="en-US" sz="1400" b="1" dirty="0">
                <a:cs typeface="Times New Roman" pitchFamily="18" charset="0"/>
              </a:rPr>
              <a:t>Define </a:t>
            </a:r>
            <a:r>
              <a:rPr lang="en-US" sz="1400" b="1" dirty="0" smtClean="0">
                <a:cs typeface="Times New Roman" pitchFamily="18" charset="0"/>
              </a:rPr>
              <a:t>zones </a:t>
            </a:r>
            <a:r>
              <a:rPr lang="en-US" sz="1400" b="1" dirty="0">
                <a:cs typeface="Times New Roman" pitchFamily="18" charset="0"/>
              </a:rPr>
              <a:t>based on functional and operational boundaries</a:t>
            </a:r>
          </a:p>
          <a:p>
            <a:pPr eaLnBrk="0" hangingPunct="0">
              <a:lnSpc>
                <a:spcPct val="110000"/>
              </a:lnSpc>
              <a:spcBef>
                <a:spcPct val="80000"/>
              </a:spcBef>
            </a:pPr>
            <a:r>
              <a:rPr lang="en-US" sz="1400" b="1" dirty="0">
                <a:cs typeface="Times New Roman" pitchFamily="18" charset="0"/>
              </a:rPr>
              <a:t>Configure </a:t>
            </a:r>
            <a:r>
              <a:rPr lang="en-US" sz="1400" b="1" dirty="0" smtClean="0">
                <a:cs typeface="Times New Roman" pitchFamily="18" charset="0"/>
              </a:rPr>
              <a:t>software </a:t>
            </a:r>
            <a:r>
              <a:rPr lang="en-US" sz="1400" b="1" dirty="0">
                <a:cs typeface="Times New Roman" pitchFamily="18" charset="0"/>
              </a:rPr>
              <a:t>l</a:t>
            </a:r>
            <a:r>
              <a:rPr lang="en-US" sz="1400" b="1" dirty="0" smtClean="0">
                <a:cs typeface="Times New Roman" pitchFamily="18" charset="0"/>
              </a:rPr>
              <a:t>ibrary</a:t>
            </a:r>
            <a:endParaRPr lang="en-US" sz="1400" b="1" dirty="0">
              <a:cs typeface="Times New Roman" pitchFamily="18" charset="0"/>
            </a:endParaRPr>
          </a:p>
          <a:p>
            <a:pPr eaLnBrk="0" hangingPunct="0">
              <a:lnSpc>
                <a:spcPct val="110000"/>
              </a:lnSpc>
              <a:spcBef>
                <a:spcPct val="80000"/>
              </a:spcBef>
            </a:pPr>
            <a:endParaRPr lang="en-US" sz="1400" b="1" dirty="0">
              <a:cs typeface="Times New Roman" pitchFamily="18" charset="0"/>
            </a:endParaRPr>
          </a:p>
        </p:txBody>
      </p:sp>
      <p:sp>
        <p:nvSpPr>
          <p:cNvPr id="20483" name="Oval 54"/>
          <p:cNvSpPr>
            <a:spLocks noChangeArrowheads="1"/>
          </p:cNvSpPr>
          <p:nvPr/>
        </p:nvSpPr>
        <p:spPr bwMode="gray">
          <a:xfrm>
            <a:off x="757238" y="2090738"/>
            <a:ext cx="298450" cy="223837"/>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1</a:t>
            </a:r>
          </a:p>
        </p:txBody>
      </p:sp>
      <p:sp>
        <p:nvSpPr>
          <p:cNvPr id="20484" name="Text Box 55"/>
          <p:cNvSpPr txBox="1">
            <a:spLocks noChangeArrowheads="1"/>
          </p:cNvSpPr>
          <p:nvPr/>
        </p:nvSpPr>
        <p:spPr bwMode="gray">
          <a:xfrm>
            <a:off x="5462588" y="2074863"/>
            <a:ext cx="3144837" cy="2438400"/>
          </a:xfrm>
          <a:prstGeom prst="rect">
            <a:avLst/>
          </a:prstGeom>
          <a:noFill/>
          <a:ln w="12700" algn="ctr">
            <a:noFill/>
            <a:miter lim="800000"/>
            <a:headEnd/>
            <a:tailEnd/>
          </a:ln>
        </p:spPr>
        <p:txBody>
          <a:bodyPr lIns="90488" tIns="44450" rIns="90488" bIns="44450">
            <a:spAutoFit/>
          </a:bodyPr>
          <a:lstStyle/>
          <a:p>
            <a:pPr eaLnBrk="0" hangingPunct="0">
              <a:lnSpc>
                <a:spcPct val="110000"/>
              </a:lnSpc>
              <a:spcBef>
                <a:spcPct val="80000"/>
              </a:spcBef>
            </a:pPr>
            <a:r>
              <a:rPr lang="en-US" sz="1400" b="1" dirty="0">
                <a:cs typeface="Times New Roman" pitchFamily="18" charset="0"/>
              </a:rPr>
              <a:t>Define allowable VM sizes</a:t>
            </a:r>
          </a:p>
          <a:p>
            <a:pPr eaLnBrk="0" hangingPunct="0">
              <a:lnSpc>
                <a:spcPct val="110000"/>
              </a:lnSpc>
              <a:spcBef>
                <a:spcPct val="80000"/>
              </a:spcBef>
            </a:pPr>
            <a:r>
              <a:rPr lang="en-US" sz="1400" b="1" dirty="0">
                <a:cs typeface="Times New Roman" pitchFamily="18" charset="0"/>
              </a:rPr>
              <a:t>Assign quotas to </a:t>
            </a:r>
            <a:r>
              <a:rPr lang="en-US" sz="1400" b="1" dirty="0" smtClean="0">
                <a:cs typeface="Times New Roman" pitchFamily="18" charset="0"/>
              </a:rPr>
              <a:t>users </a:t>
            </a:r>
            <a:r>
              <a:rPr lang="en-US" sz="1400" b="1" dirty="0">
                <a:cs typeface="Times New Roman" pitchFamily="18" charset="0"/>
              </a:rPr>
              <a:t>and </a:t>
            </a:r>
            <a:r>
              <a:rPr lang="en-US" sz="1400" b="1" dirty="0" smtClean="0">
                <a:cs typeface="Times New Roman" pitchFamily="18" charset="0"/>
              </a:rPr>
              <a:t>roles</a:t>
            </a:r>
            <a:endParaRPr lang="en-US" sz="1400" b="1" dirty="0">
              <a:cs typeface="Times New Roman" pitchFamily="18" charset="0"/>
            </a:endParaRPr>
          </a:p>
          <a:p>
            <a:pPr eaLnBrk="0" hangingPunct="0">
              <a:lnSpc>
                <a:spcPct val="110000"/>
              </a:lnSpc>
              <a:spcBef>
                <a:spcPct val="80000"/>
              </a:spcBef>
            </a:pPr>
            <a:r>
              <a:rPr lang="en-US" sz="1400" b="1" dirty="0">
                <a:cs typeface="Times New Roman" pitchFamily="18" charset="0"/>
              </a:rPr>
              <a:t>Define access boundaries </a:t>
            </a:r>
            <a:r>
              <a:rPr lang="en-US" sz="1400" b="1" dirty="0" smtClean="0">
                <a:cs typeface="Times New Roman" pitchFamily="18" charset="0"/>
              </a:rPr>
              <a:t/>
            </a:r>
            <a:br>
              <a:rPr lang="en-US" sz="1400" b="1" dirty="0" smtClean="0">
                <a:cs typeface="Times New Roman" pitchFamily="18" charset="0"/>
              </a:rPr>
            </a:br>
            <a:r>
              <a:rPr lang="en-US" sz="1400" b="1" dirty="0" smtClean="0">
                <a:cs typeface="Times New Roman" pitchFamily="18" charset="0"/>
              </a:rPr>
              <a:t>(</a:t>
            </a:r>
            <a:r>
              <a:rPr lang="en-US" sz="1400" b="1" dirty="0">
                <a:cs typeface="Times New Roman" pitchFamily="18" charset="0"/>
              </a:rPr>
              <a:t>map roles to zones)</a:t>
            </a:r>
          </a:p>
          <a:p>
            <a:pPr eaLnBrk="0" hangingPunct="0">
              <a:lnSpc>
                <a:spcPct val="110000"/>
              </a:lnSpc>
              <a:spcBef>
                <a:spcPct val="80000"/>
              </a:spcBef>
            </a:pPr>
            <a:r>
              <a:rPr lang="en-US" sz="1400" b="1" dirty="0">
                <a:cs typeface="Times New Roman" pitchFamily="18" charset="0"/>
              </a:rPr>
              <a:t>Setup </a:t>
            </a:r>
            <a:r>
              <a:rPr lang="en-US" sz="1400" b="1" dirty="0" smtClean="0">
                <a:cs typeface="Times New Roman" pitchFamily="18" charset="0"/>
              </a:rPr>
              <a:t>chargeback </a:t>
            </a:r>
            <a:r>
              <a:rPr lang="en-US" sz="1400" b="1" dirty="0">
                <a:cs typeface="Times New Roman" pitchFamily="18" charset="0"/>
              </a:rPr>
              <a:t>p</a:t>
            </a:r>
            <a:r>
              <a:rPr lang="en-US" sz="1400" b="1" dirty="0" smtClean="0">
                <a:cs typeface="Times New Roman" pitchFamily="18" charset="0"/>
              </a:rPr>
              <a:t>lans</a:t>
            </a:r>
            <a:endParaRPr lang="en-US" sz="1400" b="1" dirty="0">
              <a:cs typeface="Times New Roman" pitchFamily="18" charset="0"/>
            </a:endParaRPr>
          </a:p>
          <a:p>
            <a:pPr eaLnBrk="0" hangingPunct="0">
              <a:lnSpc>
                <a:spcPct val="110000"/>
              </a:lnSpc>
              <a:spcBef>
                <a:spcPct val="80000"/>
              </a:spcBef>
            </a:pPr>
            <a:r>
              <a:rPr lang="en-US" sz="1400" b="1" dirty="0">
                <a:cs typeface="Times New Roman" pitchFamily="18" charset="0"/>
              </a:rPr>
              <a:t>Make software available for deployment by </a:t>
            </a:r>
            <a:r>
              <a:rPr lang="en-US" sz="1400" b="1" dirty="0" smtClean="0">
                <a:cs typeface="Times New Roman" pitchFamily="18" charset="0"/>
              </a:rPr>
              <a:t>self-service </a:t>
            </a:r>
            <a:r>
              <a:rPr lang="en-US" sz="1400" b="1" dirty="0">
                <a:cs typeface="Times New Roman" pitchFamily="18" charset="0"/>
              </a:rPr>
              <a:t>users</a:t>
            </a:r>
          </a:p>
        </p:txBody>
      </p:sp>
      <p:sp>
        <p:nvSpPr>
          <p:cNvPr id="20485" name="Oval 56"/>
          <p:cNvSpPr>
            <a:spLocks noChangeArrowheads="1"/>
          </p:cNvSpPr>
          <p:nvPr/>
        </p:nvSpPr>
        <p:spPr bwMode="gray">
          <a:xfrm>
            <a:off x="757238" y="2528888"/>
            <a:ext cx="298450" cy="223837"/>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2</a:t>
            </a:r>
          </a:p>
        </p:txBody>
      </p:sp>
      <p:sp>
        <p:nvSpPr>
          <p:cNvPr id="20486" name="Oval 57"/>
          <p:cNvSpPr>
            <a:spLocks noChangeArrowheads="1"/>
          </p:cNvSpPr>
          <p:nvPr/>
        </p:nvSpPr>
        <p:spPr bwMode="gray">
          <a:xfrm>
            <a:off x="757238" y="3149600"/>
            <a:ext cx="298450" cy="223838"/>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3</a:t>
            </a:r>
          </a:p>
        </p:txBody>
      </p:sp>
      <p:sp>
        <p:nvSpPr>
          <p:cNvPr id="20487" name="Oval 58"/>
          <p:cNvSpPr>
            <a:spLocks noChangeArrowheads="1"/>
          </p:cNvSpPr>
          <p:nvPr/>
        </p:nvSpPr>
        <p:spPr bwMode="gray">
          <a:xfrm>
            <a:off x="757238" y="3595688"/>
            <a:ext cx="298450" cy="223837"/>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4</a:t>
            </a:r>
          </a:p>
        </p:txBody>
      </p:sp>
      <p:sp>
        <p:nvSpPr>
          <p:cNvPr id="20488" name="Rectangle 13"/>
          <p:cNvSpPr>
            <a:spLocks noGrp="1" noChangeArrowheads="1"/>
          </p:cNvSpPr>
          <p:nvPr>
            <p:ph type="title"/>
          </p:nvPr>
        </p:nvSpPr>
        <p:spPr>
          <a:xfrm>
            <a:off x="838200" y="114300"/>
            <a:ext cx="8108950" cy="706438"/>
          </a:xfrm>
        </p:spPr>
        <p:txBody>
          <a:bodyPr/>
          <a:lstStyle/>
          <a:p>
            <a:r>
              <a:rPr lang="en-US" dirty="0" smtClean="0">
                <a:latin typeface="Arial" charset="0"/>
              </a:rPr>
              <a:t>New Administrator Roles in Clouds (</a:t>
            </a:r>
            <a:r>
              <a:rPr lang="en-US" dirty="0" err="1" smtClean="0">
                <a:latin typeface="Arial" charset="0"/>
              </a:rPr>
              <a:t>IaaS</a:t>
            </a:r>
            <a:r>
              <a:rPr lang="en-US" dirty="0" smtClean="0">
                <a:latin typeface="Arial" charset="0"/>
              </a:rPr>
              <a:t>)</a:t>
            </a:r>
            <a:r>
              <a:rPr lang="en-US" dirty="0" smtClean="0">
                <a:latin typeface="Arial" charset="0"/>
              </a:rPr>
              <a:t/>
            </a:r>
            <a:br>
              <a:rPr lang="en-US" dirty="0" smtClean="0">
                <a:latin typeface="Arial" charset="0"/>
              </a:rPr>
            </a:br>
            <a:endParaRPr lang="en-US" sz="2400" b="0" dirty="0" smtClean="0">
              <a:solidFill>
                <a:srgbClr val="7F7F7F"/>
              </a:solidFill>
              <a:latin typeface="Arial" charset="0"/>
            </a:endParaRPr>
          </a:p>
        </p:txBody>
      </p:sp>
      <p:sp>
        <p:nvSpPr>
          <p:cNvPr id="39950" name="AutoShape 14"/>
          <p:cNvSpPr>
            <a:spLocks noChangeArrowheads="1"/>
          </p:cNvSpPr>
          <p:nvPr/>
        </p:nvSpPr>
        <p:spPr bwMode="auto">
          <a:xfrm>
            <a:off x="703263" y="1535113"/>
            <a:ext cx="3381375" cy="322262"/>
          </a:xfrm>
          <a:prstGeom prst="roundRect">
            <a:avLst>
              <a:gd name="adj" fmla="val 50000"/>
            </a:avLst>
          </a:prstGeom>
          <a:solidFill>
            <a:schemeClr val="hlink"/>
          </a:solidFill>
          <a:ln w="12700" algn="ctr">
            <a:noFill/>
            <a:round/>
            <a:headEnd/>
            <a:tailEnd/>
          </a:ln>
        </p:spPr>
        <p:txBody>
          <a:bodyPr wrap="none" anchor="ctr"/>
          <a:lstStyle/>
          <a:p>
            <a:pPr algn="ctr">
              <a:defRPr/>
            </a:pPr>
            <a:r>
              <a:rPr lang="en-US" sz="1400" b="1" dirty="0">
                <a:solidFill>
                  <a:srgbClr val="FFFFFF"/>
                </a:solidFill>
                <a:latin typeface="Arial" pitchFamily="34" charset="0"/>
                <a:ea typeface="+mn-ea"/>
                <a:cs typeface="Arial" pitchFamily="34" charset="0"/>
              </a:rPr>
              <a:t>           Cloud Administrator</a:t>
            </a:r>
          </a:p>
        </p:txBody>
      </p:sp>
      <p:sp>
        <p:nvSpPr>
          <p:cNvPr id="39951" name="AutoShape 15"/>
          <p:cNvSpPr>
            <a:spLocks noChangeArrowheads="1"/>
          </p:cNvSpPr>
          <p:nvPr/>
        </p:nvSpPr>
        <p:spPr bwMode="auto">
          <a:xfrm>
            <a:off x="5027613" y="1535113"/>
            <a:ext cx="3381375" cy="322262"/>
          </a:xfrm>
          <a:prstGeom prst="roundRect">
            <a:avLst>
              <a:gd name="adj" fmla="val 50000"/>
            </a:avLst>
          </a:prstGeom>
          <a:solidFill>
            <a:schemeClr val="hlink"/>
          </a:solidFill>
          <a:ln w="12700" algn="ctr">
            <a:noFill/>
            <a:round/>
            <a:headEnd/>
            <a:tailEnd/>
          </a:ln>
        </p:spPr>
        <p:txBody>
          <a:bodyPr wrap="none" anchor="ctr"/>
          <a:lstStyle/>
          <a:p>
            <a:pPr algn="ctr">
              <a:defRPr/>
            </a:pPr>
            <a:r>
              <a:rPr lang="en-US" sz="1400" b="1" dirty="0">
                <a:solidFill>
                  <a:srgbClr val="FFFFFF"/>
                </a:solidFill>
                <a:latin typeface="Arial" pitchFamily="34" charset="0"/>
                <a:ea typeface="+mn-ea"/>
                <a:cs typeface="Arial" pitchFamily="34" charset="0"/>
              </a:rPr>
              <a:t>Self Service Administrator</a:t>
            </a:r>
          </a:p>
        </p:txBody>
      </p:sp>
      <p:pic>
        <p:nvPicPr>
          <p:cNvPr id="20491" name="Picture 35" descr="Portal.png"/>
          <p:cNvPicPr>
            <a:picLocks noChangeAspect="1"/>
          </p:cNvPicPr>
          <p:nvPr/>
        </p:nvPicPr>
        <p:blipFill>
          <a:blip r:embed="rId3" cstate="print"/>
          <a:srcRect/>
          <a:stretch>
            <a:fillRect/>
          </a:stretch>
        </p:blipFill>
        <p:spPr bwMode="auto">
          <a:xfrm>
            <a:off x="5322888" y="1214438"/>
            <a:ext cx="569912" cy="412750"/>
          </a:xfrm>
          <a:prstGeom prst="rect">
            <a:avLst/>
          </a:prstGeom>
          <a:noFill/>
          <a:ln w="9525">
            <a:noFill/>
            <a:miter lim="800000"/>
            <a:headEnd/>
            <a:tailEnd/>
          </a:ln>
        </p:spPr>
      </p:pic>
      <p:pic>
        <p:nvPicPr>
          <p:cNvPr id="20492" name="Picture 36" descr="EndUser.png"/>
          <p:cNvPicPr>
            <a:picLocks noChangeAspect="1"/>
          </p:cNvPicPr>
          <p:nvPr/>
        </p:nvPicPr>
        <p:blipFill>
          <a:blip r:embed="rId4" cstate="print"/>
          <a:srcRect/>
          <a:stretch>
            <a:fillRect/>
          </a:stretch>
        </p:blipFill>
        <p:spPr bwMode="auto">
          <a:xfrm>
            <a:off x="4941888" y="1042988"/>
            <a:ext cx="449262" cy="465137"/>
          </a:xfrm>
          <a:prstGeom prst="rect">
            <a:avLst/>
          </a:prstGeom>
          <a:noFill/>
          <a:ln w="9525">
            <a:noFill/>
            <a:miter lim="800000"/>
            <a:headEnd/>
            <a:tailEnd/>
          </a:ln>
        </p:spPr>
      </p:pic>
      <p:pic>
        <p:nvPicPr>
          <p:cNvPr id="20493" name="Picture 41" descr="BuildYourOwn.png"/>
          <p:cNvPicPr>
            <a:picLocks noChangeAspect="1"/>
          </p:cNvPicPr>
          <p:nvPr/>
        </p:nvPicPr>
        <p:blipFill>
          <a:blip r:embed="rId5" cstate="print"/>
          <a:srcRect/>
          <a:stretch>
            <a:fillRect/>
          </a:stretch>
        </p:blipFill>
        <p:spPr bwMode="auto">
          <a:xfrm>
            <a:off x="827088" y="1042988"/>
            <a:ext cx="869950" cy="571500"/>
          </a:xfrm>
          <a:prstGeom prst="rect">
            <a:avLst/>
          </a:prstGeom>
          <a:noFill/>
          <a:ln w="9525">
            <a:noFill/>
            <a:miter lim="800000"/>
            <a:headEnd/>
            <a:tailEnd/>
          </a:ln>
        </p:spPr>
      </p:pic>
      <p:sp>
        <p:nvSpPr>
          <p:cNvPr id="20494" name="Line 21"/>
          <p:cNvSpPr>
            <a:spLocks noChangeShapeType="1"/>
          </p:cNvSpPr>
          <p:nvPr/>
        </p:nvSpPr>
        <p:spPr bwMode="auto">
          <a:xfrm rot="-5400000">
            <a:off x="2883694" y="2831307"/>
            <a:ext cx="3271837" cy="0"/>
          </a:xfrm>
          <a:prstGeom prst="line">
            <a:avLst/>
          </a:prstGeom>
          <a:noFill/>
          <a:ln w="19050">
            <a:solidFill>
              <a:schemeClr val="accent2"/>
            </a:solidFill>
            <a:round/>
            <a:headEnd/>
            <a:tailEnd/>
          </a:ln>
        </p:spPr>
        <p:txBody>
          <a:bodyPr/>
          <a:lstStyle/>
          <a:p>
            <a:endParaRPr lang="de-DE"/>
          </a:p>
        </p:txBody>
      </p:sp>
      <p:sp>
        <p:nvSpPr>
          <p:cNvPr id="20495" name="Oval 58"/>
          <p:cNvSpPr>
            <a:spLocks noChangeArrowheads="1"/>
          </p:cNvSpPr>
          <p:nvPr/>
        </p:nvSpPr>
        <p:spPr bwMode="gray">
          <a:xfrm>
            <a:off x="757238" y="4205288"/>
            <a:ext cx="298450" cy="223837"/>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5</a:t>
            </a:r>
          </a:p>
        </p:txBody>
      </p:sp>
      <p:sp>
        <p:nvSpPr>
          <p:cNvPr id="20496" name="Oval 54"/>
          <p:cNvSpPr>
            <a:spLocks noChangeArrowheads="1"/>
          </p:cNvSpPr>
          <p:nvPr/>
        </p:nvSpPr>
        <p:spPr bwMode="gray">
          <a:xfrm>
            <a:off x="5041900" y="2103438"/>
            <a:ext cx="298450" cy="223837"/>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1</a:t>
            </a:r>
          </a:p>
        </p:txBody>
      </p:sp>
      <p:sp>
        <p:nvSpPr>
          <p:cNvPr id="20497" name="Oval 56"/>
          <p:cNvSpPr>
            <a:spLocks noChangeArrowheads="1"/>
          </p:cNvSpPr>
          <p:nvPr/>
        </p:nvSpPr>
        <p:spPr bwMode="gray">
          <a:xfrm>
            <a:off x="5041900" y="2543175"/>
            <a:ext cx="298450" cy="223838"/>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2</a:t>
            </a:r>
          </a:p>
        </p:txBody>
      </p:sp>
      <p:sp>
        <p:nvSpPr>
          <p:cNvPr id="20498" name="Oval 57"/>
          <p:cNvSpPr>
            <a:spLocks noChangeArrowheads="1"/>
          </p:cNvSpPr>
          <p:nvPr/>
        </p:nvSpPr>
        <p:spPr bwMode="gray">
          <a:xfrm>
            <a:off x="5041900" y="3162300"/>
            <a:ext cx="298450" cy="223838"/>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3</a:t>
            </a:r>
          </a:p>
        </p:txBody>
      </p:sp>
      <p:sp>
        <p:nvSpPr>
          <p:cNvPr id="20499" name="Oval 58"/>
          <p:cNvSpPr>
            <a:spLocks noChangeArrowheads="1"/>
          </p:cNvSpPr>
          <p:nvPr/>
        </p:nvSpPr>
        <p:spPr bwMode="gray">
          <a:xfrm>
            <a:off x="5041900" y="3609975"/>
            <a:ext cx="298450" cy="223838"/>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4</a:t>
            </a:r>
          </a:p>
        </p:txBody>
      </p:sp>
      <p:sp>
        <p:nvSpPr>
          <p:cNvPr id="20500" name="Oval 58"/>
          <p:cNvSpPr>
            <a:spLocks noChangeArrowheads="1"/>
          </p:cNvSpPr>
          <p:nvPr/>
        </p:nvSpPr>
        <p:spPr bwMode="gray">
          <a:xfrm>
            <a:off x="5041900" y="4217988"/>
            <a:ext cx="298450" cy="223837"/>
          </a:xfrm>
          <a:prstGeom prst="ellipse">
            <a:avLst/>
          </a:prstGeom>
          <a:solidFill>
            <a:srgbClr val="FF0000"/>
          </a:solidFill>
          <a:ln w="19050">
            <a:noFill/>
            <a:round/>
            <a:headEnd/>
            <a:tailEnd/>
          </a:ln>
        </p:spPr>
        <p:txBody>
          <a:bodyPr wrap="none" lIns="0" tIns="0" rIns="0" bIns="0" anchor="ctr"/>
          <a:lstStyle/>
          <a:p>
            <a:pPr algn="ctr" eaLnBrk="0" hangingPunct="0"/>
            <a:r>
              <a:rPr lang="en-US" sz="1400" b="1">
                <a:solidFill>
                  <a:schemeClr val="bg1"/>
                </a:solidFill>
              </a:rPr>
              <a:t>5</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Arial" charset="0"/>
              </a:rPr>
              <a:t>Oracle Enterprise Manager 12c</a:t>
            </a:r>
            <a:br>
              <a:rPr lang="en-US" smtClean="0">
                <a:latin typeface="Arial" charset="0"/>
              </a:rPr>
            </a:br>
            <a:r>
              <a:rPr lang="en-US" sz="2000" b="0" smtClean="0">
                <a:solidFill>
                  <a:schemeClr val="tx2"/>
                </a:solidFill>
                <a:latin typeface="Arial" charset="0"/>
              </a:rPr>
              <a:t>Total Cloud Control</a:t>
            </a:r>
            <a:endParaRPr lang="en-US" b="0" smtClean="0">
              <a:solidFill>
                <a:schemeClr val="tx2"/>
              </a:solidFill>
              <a:latin typeface="Arial" charset="0"/>
            </a:endParaRPr>
          </a:p>
        </p:txBody>
      </p:sp>
      <p:sp>
        <p:nvSpPr>
          <p:cNvPr id="26" name="Content Placeholder 25"/>
          <p:cNvSpPr>
            <a:spLocks noGrp="1"/>
          </p:cNvSpPr>
          <p:nvPr>
            <p:ph sz="half" idx="1"/>
          </p:nvPr>
        </p:nvSpPr>
        <p:spPr>
          <a:xfrm>
            <a:off x="800100" y="1200150"/>
            <a:ext cx="4389438" cy="3394075"/>
          </a:xfrm>
        </p:spPr>
        <p:txBody>
          <a:bodyPr/>
          <a:lstStyle/>
          <a:p>
            <a:pPr marL="0" indent="0" defTabSz="912212">
              <a:buFont typeface="Arial" charset="0"/>
              <a:buNone/>
              <a:defRPr/>
            </a:pPr>
            <a:r>
              <a:rPr lang="en-US" dirty="0" smtClean="0">
                <a:ea typeface="ＭＳ Ｐゴシック" charset="-128"/>
              </a:rPr>
              <a:t>The </a:t>
            </a:r>
            <a:r>
              <a:rPr lang="en-US" dirty="0" smtClean="0">
                <a:ea typeface="ＭＳ Ｐゴシック" charset="-128"/>
              </a:rPr>
              <a:t>complete </a:t>
            </a:r>
            <a:r>
              <a:rPr lang="en-US" dirty="0" smtClean="0">
                <a:ea typeface="ＭＳ Ｐゴシック" charset="-128"/>
              </a:rPr>
              <a:t>management solution for Oracle-based clouds</a:t>
            </a:r>
          </a:p>
          <a:p>
            <a:pPr marL="213942" indent="-213942" defTabSz="912212">
              <a:defRPr/>
            </a:pPr>
            <a:r>
              <a:rPr lang="en-US" sz="2000" dirty="0" smtClean="0">
                <a:ea typeface="ＭＳ Ｐゴシック" charset="-128"/>
              </a:rPr>
              <a:t>Consolidation Planner</a:t>
            </a:r>
          </a:p>
          <a:p>
            <a:pPr marL="213942" indent="-213942" defTabSz="912212">
              <a:defRPr/>
            </a:pPr>
            <a:r>
              <a:rPr lang="en-US" sz="2000" dirty="0" smtClean="0">
                <a:ea typeface="ＭＳ Ｐゴシック" charset="-128"/>
              </a:rPr>
              <a:t>Cloud Design and Setup</a:t>
            </a:r>
          </a:p>
          <a:p>
            <a:pPr marL="213942" indent="-213942" defTabSz="912212">
              <a:defRPr/>
            </a:pPr>
            <a:r>
              <a:rPr lang="en-US" sz="2000" dirty="0" smtClean="0">
                <a:ea typeface="ＭＳ Ｐゴシック" charset="-128"/>
              </a:rPr>
              <a:t>Self-Service Provisioning</a:t>
            </a:r>
          </a:p>
          <a:p>
            <a:pPr marL="213942" indent="-213942" defTabSz="912212">
              <a:defRPr/>
            </a:pPr>
            <a:r>
              <a:rPr lang="en-US" sz="2000" dirty="0" smtClean="0">
                <a:ea typeface="ＭＳ Ｐゴシック" charset="-128"/>
              </a:rPr>
              <a:t>Elastic Workload Management</a:t>
            </a:r>
          </a:p>
          <a:p>
            <a:pPr marL="213942" indent="-213942" defTabSz="912212">
              <a:defRPr/>
            </a:pPr>
            <a:r>
              <a:rPr lang="en-US" sz="2000" dirty="0" smtClean="0">
                <a:ea typeface="ＭＳ Ｐゴシック" charset="-128"/>
              </a:rPr>
              <a:t>Metering and Chargeback</a:t>
            </a:r>
          </a:p>
        </p:txBody>
      </p:sp>
      <p:pic>
        <p:nvPicPr>
          <p:cNvPr id="32772" name="Picture 22" descr="O_EnterpriseMgr_12c_clr.bmp"/>
          <p:cNvPicPr>
            <a:picLocks noChangeAspect="1"/>
          </p:cNvPicPr>
          <p:nvPr/>
        </p:nvPicPr>
        <p:blipFill>
          <a:blip r:embed="rId3" cstate="print"/>
          <a:srcRect/>
          <a:stretch>
            <a:fillRect/>
          </a:stretch>
        </p:blipFill>
        <p:spPr bwMode="auto">
          <a:xfrm>
            <a:off x="5457825" y="2286000"/>
            <a:ext cx="3076575" cy="8001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r>
              <a:rPr lang="en-US" smtClean="0">
                <a:latin typeface="Arial" charset="0"/>
              </a:rPr>
              <a:t>Self-Service Provisioning</a:t>
            </a:r>
            <a:br>
              <a:rPr lang="en-US" smtClean="0">
                <a:latin typeface="Arial" charset="0"/>
              </a:rPr>
            </a:br>
            <a:endParaRPr lang="en-US" smtClean="0">
              <a:solidFill>
                <a:schemeClr val="accent1"/>
              </a:solidFill>
              <a:latin typeface="Arial" charset="0"/>
            </a:endParaRPr>
          </a:p>
        </p:txBody>
      </p:sp>
      <p:sp>
        <p:nvSpPr>
          <p:cNvPr id="21507" name="Content Placeholder 5"/>
          <p:cNvSpPr>
            <a:spLocks noGrp="1"/>
          </p:cNvSpPr>
          <p:nvPr>
            <p:ph sz="half" idx="2"/>
          </p:nvPr>
        </p:nvSpPr>
        <p:spPr>
          <a:xfrm>
            <a:off x="517525" y="895350"/>
            <a:ext cx="4065588" cy="3394075"/>
          </a:xfrm>
        </p:spPr>
        <p:txBody>
          <a:bodyPr/>
          <a:lstStyle/>
          <a:p>
            <a:pPr>
              <a:buClr>
                <a:srgbClr val="FD0000"/>
              </a:buClr>
            </a:pPr>
            <a:r>
              <a:rPr lang="en-US" sz="1600" dirty="0" smtClean="0">
                <a:solidFill>
                  <a:srgbClr val="000000"/>
                </a:solidFill>
                <a:latin typeface="Arial" charset="0"/>
                <a:cs typeface="Arial" charset="0"/>
              </a:rPr>
              <a:t>Out-of-Box, Self-Service Portal</a:t>
            </a:r>
          </a:p>
          <a:p>
            <a:pPr lvl="1">
              <a:buClr>
                <a:srgbClr val="FD0000"/>
              </a:buClr>
            </a:pPr>
            <a:r>
              <a:rPr lang="en-US" sz="1200" dirty="0" smtClean="0">
                <a:solidFill>
                  <a:srgbClr val="000000"/>
                </a:solidFill>
                <a:latin typeface="Arial" charset="0"/>
                <a:cs typeface="Arial" charset="0"/>
              </a:rPr>
              <a:t>Part of the base product,</a:t>
            </a:r>
            <a:br>
              <a:rPr lang="en-US" sz="1200" dirty="0" smtClean="0">
                <a:solidFill>
                  <a:srgbClr val="000000"/>
                </a:solidFill>
                <a:latin typeface="Arial" charset="0"/>
                <a:cs typeface="Arial" charset="0"/>
              </a:rPr>
            </a:br>
            <a:r>
              <a:rPr lang="en-US" sz="1200" dirty="0" smtClean="0">
                <a:solidFill>
                  <a:srgbClr val="000000"/>
                </a:solidFill>
                <a:latin typeface="Arial" charset="0"/>
                <a:cs typeface="Arial" charset="0"/>
              </a:rPr>
              <a:t> no additional setup required</a:t>
            </a:r>
          </a:p>
          <a:p>
            <a:pPr>
              <a:buClr>
                <a:srgbClr val="FD0000"/>
              </a:buClr>
            </a:pPr>
            <a:r>
              <a:rPr lang="en-US" sz="1600" dirty="0" smtClean="0">
                <a:solidFill>
                  <a:srgbClr val="000000"/>
                </a:solidFill>
                <a:latin typeface="Arial" charset="0"/>
                <a:cs typeface="Arial" charset="0"/>
              </a:rPr>
              <a:t>Rich service catalog:</a:t>
            </a:r>
          </a:p>
          <a:p>
            <a:pPr marL="457200" lvl="2" indent="-234950">
              <a:buClr>
                <a:srgbClr val="000000"/>
              </a:buClr>
              <a:buFontTx/>
              <a:buChar char="-"/>
            </a:pPr>
            <a:r>
              <a:rPr lang="en-US" dirty="0" smtClean="0">
                <a:solidFill>
                  <a:srgbClr val="000000"/>
                </a:solidFill>
                <a:latin typeface="Arial" charset="0"/>
                <a:cs typeface="Arial" charset="0"/>
              </a:rPr>
              <a:t>VM Templates, Assemblies</a:t>
            </a:r>
          </a:p>
          <a:p>
            <a:pPr marL="457200" lvl="2" indent="-234950">
              <a:buClr>
                <a:srgbClr val="000000"/>
              </a:buClr>
              <a:buFontTx/>
              <a:buChar char="-"/>
            </a:pPr>
            <a:r>
              <a:rPr lang="en-US" dirty="0" smtClean="0">
                <a:solidFill>
                  <a:srgbClr val="000000"/>
                </a:solidFill>
                <a:latin typeface="Arial" charset="0"/>
                <a:cs typeface="Arial" charset="0"/>
              </a:rPr>
              <a:t>Database service</a:t>
            </a:r>
          </a:p>
          <a:p>
            <a:pPr marL="457200" lvl="2" indent="-234950">
              <a:buClr>
                <a:srgbClr val="000000"/>
              </a:buClr>
              <a:buFontTx/>
              <a:buChar char="-"/>
            </a:pPr>
            <a:r>
              <a:rPr lang="en-US" dirty="0" smtClean="0">
                <a:solidFill>
                  <a:srgbClr val="000000"/>
                </a:solidFill>
                <a:latin typeface="Arial" charset="0"/>
                <a:cs typeface="Arial" charset="0"/>
              </a:rPr>
              <a:t>Java applications</a:t>
            </a:r>
          </a:p>
          <a:p>
            <a:pPr>
              <a:buClr>
                <a:srgbClr val="FD0000"/>
              </a:buClr>
            </a:pPr>
            <a:r>
              <a:rPr lang="en-US" sz="1600" dirty="0" smtClean="0">
                <a:solidFill>
                  <a:srgbClr val="000000"/>
                </a:solidFill>
                <a:latin typeface="Arial" charset="0"/>
                <a:cs typeface="Arial" charset="0"/>
              </a:rPr>
              <a:t>Full Operational Control</a:t>
            </a:r>
          </a:p>
          <a:p>
            <a:pPr lvl="1">
              <a:buClr>
                <a:srgbClr val="FD0000"/>
              </a:buClr>
            </a:pPr>
            <a:r>
              <a:rPr lang="en-US" sz="1200" dirty="0" smtClean="0">
                <a:solidFill>
                  <a:srgbClr val="000000"/>
                </a:solidFill>
                <a:latin typeface="Arial" charset="0"/>
                <a:cs typeface="Arial" charset="0"/>
              </a:rPr>
              <a:t>Start/stop services</a:t>
            </a:r>
            <a:r>
              <a:rPr lang="en-US" sz="1200" dirty="0" smtClean="0">
                <a:solidFill>
                  <a:srgbClr val="000000"/>
                </a:solidFill>
                <a:latin typeface="Arial" charset="0"/>
                <a:cs typeface="Arial" charset="0"/>
              </a:rPr>
              <a:t>, request additional </a:t>
            </a:r>
            <a:br>
              <a:rPr lang="en-US" sz="1200" dirty="0" smtClean="0">
                <a:solidFill>
                  <a:srgbClr val="000000"/>
                </a:solidFill>
                <a:latin typeface="Arial" charset="0"/>
                <a:cs typeface="Arial" charset="0"/>
              </a:rPr>
            </a:br>
            <a:r>
              <a:rPr lang="en-US" sz="1200" dirty="0" smtClean="0">
                <a:solidFill>
                  <a:srgbClr val="000000"/>
                </a:solidFill>
                <a:latin typeface="Arial" charset="0"/>
                <a:cs typeface="Arial" charset="0"/>
              </a:rPr>
              <a:t>resources, </a:t>
            </a:r>
            <a:r>
              <a:rPr lang="en-US" sz="1200" dirty="0" smtClean="0">
                <a:solidFill>
                  <a:srgbClr val="000000"/>
                </a:solidFill>
                <a:latin typeface="Arial" charset="0"/>
                <a:cs typeface="Arial" charset="0"/>
              </a:rPr>
              <a:t>backup/restore</a:t>
            </a:r>
            <a:endParaRPr lang="en-US" sz="1200" dirty="0" smtClean="0">
              <a:solidFill>
                <a:srgbClr val="000000"/>
              </a:solidFill>
              <a:latin typeface="Arial" charset="0"/>
              <a:cs typeface="Arial" charset="0"/>
            </a:endParaRPr>
          </a:p>
          <a:p>
            <a:pPr lvl="1">
              <a:buClr>
                <a:srgbClr val="FD0000"/>
              </a:buClr>
            </a:pPr>
            <a:r>
              <a:rPr lang="en-US" sz="1200" dirty="0" smtClean="0">
                <a:solidFill>
                  <a:srgbClr val="000000"/>
                </a:solidFill>
                <a:latin typeface="Arial" charset="0"/>
                <a:cs typeface="Arial" charset="0"/>
              </a:rPr>
              <a:t>Basic resource monitoring</a:t>
            </a:r>
          </a:p>
          <a:p>
            <a:pPr lvl="1">
              <a:buClr>
                <a:srgbClr val="FD0000"/>
              </a:buClr>
            </a:pPr>
            <a:r>
              <a:rPr lang="en-US" sz="1200" dirty="0" smtClean="0">
                <a:solidFill>
                  <a:srgbClr val="000000"/>
                </a:solidFill>
                <a:latin typeface="Arial" charset="0"/>
                <a:cs typeface="Arial" charset="0"/>
              </a:rPr>
              <a:t>Chargeback information</a:t>
            </a:r>
          </a:p>
          <a:p>
            <a:pPr lvl="1">
              <a:buClr>
                <a:srgbClr val="FD0000"/>
              </a:buClr>
            </a:pPr>
            <a:r>
              <a:rPr lang="en-US" sz="1200" dirty="0" smtClean="0">
                <a:solidFill>
                  <a:srgbClr val="000000"/>
                </a:solidFill>
                <a:latin typeface="Arial" charset="0"/>
                <a:cs typeface="Arial" charset="0"/>
              </a:rPr>
              <a:t>Quota monitoring</a:t>
            </a:r>
            <a:endParaRPr lang="en-US" sz="1600" dirty="0" smtClean="0">
              <a:solidFill>
                <a:srgbClr val="000000"/>
              </a:solidFill>
              <a:latin typeface="Arial" charset="0"/>
              <a:cs typeface="Arial" charset="0"/>
            </a:endParaRPr>
          </a:p>
          <a:p>
            <a:pPr>
              <a:buClr>
                <a:srgbClr val="FD0000"/>
              </a:buClr>
            </a:pPr>
            <a:r>
              <a:rPr lang="en-US" sz="1600" dirty="0" smtClean="0">
                <a:solidFill>
                  <a:srgbClr val="000000"/>
                </a:solidFill>
                <a:latin typeface="Arial" charset="0"/>
                <a:cs typeface="Arial" charset="0"/>
              </a:rPr>
              <a:t>Programmatic Access using APIs</a:t>
            </a:r>
          </a:p>
          <a:p>
            <a:pPr lvl="1">
              <a:buClr>
                <a:srgbClr val="FD0000"/>
              </a:buClr>
            </a:pPr>
            <a:r>
              <a:rPr lang="en-US" sz="1200" dirty="0" err="1" smtClean="0">
                <a:solidFill>
                  <a:srgbClr val="000000"/>
                </a:solidFill>
                <a:latin typeface="Arial" charset="0"/>
                <a:cs typeface="Arial" charset="0"/>
              </a:rPr>
              <a:t>RESTful</a:t>
            </a:r>
            <a:r>
              <a:rPr lang="en-US" sz="1200" dirty="0" smtClean="0">
                <a:solidFill>
                  <a:srgbClr val="000000"/>
                </a:solidFill>
                <a:latin typeface="Arial" charset="0"/>
                <a:cs typeface="Arial" charset="0"/>
              </a:rPr>
              <a:t> APIs </a:t>
            </a:r>
            <a:r>
              <a:rPr lang="en-US" sz="1200" dirty="0" smtClean="0">
                <a:solidFill>
                  <a:srgbClr val="000000"/>
                </a:solidFill>
                <a:latin typeface="Arial" charset="0"/>
                <a:cs typeface="Arial" charset="0"/>
              </a:rPr>
              <a:t>and CLI (Submitted to DMTF)</a:t>
            </a:r>
          </a:p>
          <a:p>
            <a:endParaRPr lang="en-US" sz="2000" dirty="0" smtClean="0">
              <a:latin typeface="Arial" charset="0"/>
            </a:endParaRPr>
          </a:p>
        </p:txBody>
      </p:sp>
      <p:pic>
        <p:nvPicPr>
          <p:cNvPr id="21508" name="Picture 5" descr="2.png"/>
          <p:cNvPicPr>
            <a:picLocks noChangeAspect="1"/>
          </p:cNvPicPr>
          <p:nvPr/>
        </p:nvPicPr>
        <p:blipFill>
          <a:blip r:embed="rId3" cstate="print"/>
          <a:srcRect/>
          <a:stretch>
            <a:fillRect/>
          </a:stretch>
        </p:blipFill>
        <p:spPr bwMode="auto">
          <a:xfrm>
            <a:off x="4391025" y="1111250"/>
            <a:ext cx="4686300" cy="29289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Arial" charset="0"/>
              </a:rPr>
              <a:t>Metering and Chargeback</a:t>
            </a:r>
          </a:p>
        </p:txBody>
      </p:sp>
      <p:sp>
        <p:nvSpPr>
          <p:cNvPr id="22531" name="Content Placeholder 5"/>
          <p:cNvSpPr>
            <a:spLocks noGrp="1"/>
          </p:cNvSpPr>
          <p:nvPr>
            <p:ph sz="half" idx="2"/>
          </p:nvPr>
        </p:nvSpPr>
        <p:spPr>
          <a:xfrm>
            <a:off x="493713" y="927100"/>
            <a:ext cx="3725862" cy="3394075"/>
          </a:xfrm>
        </p:spPr>
        <p:txBody>
          <a:bodyPr/>
          <a:lstStyle/>
          <a:p>
            <a:r>
              <a:rPr lang="en-US" sz="1800" dirty="0" smtClean="0">
                <a:solidFill>
                  <a:schemeClr val="tx1"/>
                </a:solidFill>
                <a:latin typeface="Arial" charset="0"/>
              </a:rPr>
              <a:t>App-to-Disk Resource Metering</a:t>
            </a:r>
          </a:p>
          <a:p>
            <a:pPr lvl="1"/>
            <a:r>
              <a:rPr lang="en-US" sz="1200" dirty="0" smtClean="0">
                <a:latin typeface="Arial" charset="0"/>
              </a:rPr>
              <a:t>VM Guests, Database, Web Logic Server, Host</a:t>
            </a:r>
          </a:p>
          <a:p>
            <a:pPr lvl="1"/>
            <a:r>
              <a:rPr lang="en-US" sz="1200" dirty="0" smtClean="0">
                <a:latin typeface="Arial" charset="0"/>
              </a:rPr>
              <a:t>Composite Target: aggregation over supported target types</a:t>
            </a:r>
          </a:p>
          <a:p>
            <a:pPr lvl="1"/>
            <a:r>
              <a:rPr lang="en-US" sz="1200" dirty="0" smtClean="0">
                <a:latin typeface="Arial" charset="0"/>
              </a:rPr>
              <a:t>CPU, Memory, Storage, Network Bandwidth</a:t>
            </a:r>
          </a:p>
          <a:p>
            <a:pPr lvl="1"/>
            <a:r>
              <a:rPr lang="en-US" sz="1200" dirty="0" smtClean="0">
                <a:latin typeface="Arial" charset="0"/>
              </a:rPr>
              <a:t>Database transactions, SQL Executions, etc.</a:t>
            </a:r>
          </a:p>
          <a:p>
            <a:pPr lvl="1"/>
            <a:r>
              <a:rPr lang="en-US" sz="1200" dirty="0" smtClean="0">
                <a:latin typeface="Arial" charset="0"/>
              </a:rPr>
              <a:t>Mid Tier resource usage</a:t>
            </a:r>
          </a:p>
          <a:p>
            <a:pPr lvl="1"/>
            <a:r>
              <a:rPr lang="en-US" sz="1200" dirty="0" smtClean="0">
                <a:latin typeface="Arial" charset="0"/>
              </a:rPr>
              <a:t>Application/Activity metering (planned)</a:t>
            </a:r>
          </a:p>
          <a:p>
            <a:r>
              <a:rPr lang="en-US" sz="1800" dirty="0" smtClean="0">
                <a:solidFill>
                  <a:schemeClr val="tx1"/>
                </a:solidFill>
                <a:latin typeface="Arial" charset="0"/>
              </a:rPr>
              <a:t>User Defined Chargeback Plan</a:t>
            </a:r>
          </a:p>
          <a:p>
            <a:pPr lvl="1"/>
            <a:r>
              <a:rPr lang="en-US" sz="1200" dirty="0" smtClean="0">
                <a:latin typeface="Arial" charset="0"/>
              </a:rPr>
              <a:t>Usage-based items (Resource and Activity)</a:t>
            </a:r>
          </a:p>
          <a:p>
            <a:pPr lvl="1"/>
            <a:r>
              <a:rPr lang="en-US" sz="1200" dirty="0" smtClean="0">
                <a:latin typeface="Arial" charset="0"/>
              </a:rPr>
              <a:t>Configuration-based items</a:t>
            </a:r>
          </a:p>
          <a:p>
            <a:pPr lvl="1"/>
            <a:r>
              <a:rPr lang="en-US" sz="1200" dirty="0" smtClean="0">
                <a:latin typeface="Arial" charset="0"/>
              </a:rPr>
              <a:t>Fixed-cost items</a:t>
            </a:r>
          </a:p>
          <a:p>
            <a:endParaRPr lang="en-US" dirty="0" smtClean="0">
              <a:latin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4264025" y="1000125"/>
            <a:ext cx="4770438" cy="284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smtClean="0">
                <a:latin typeface="Arial" charset="0"/>
              </a:rPr>
              <a:t>Chargeback Reporting</a:t>
            </a:r>
          </a:p>
        </p:txBody>
      </p:sp>
      <p:sp>
        <p:nvSpPr>
          <p:cNvPr id="23555" name="Content Placeholder 4"/>
          <p:cNvSpPr>
            <a:spLocks noGrp="1"/>
          </p:cNvSpPr>
          <p:nvPr>
            <p:ph sz="half" idx="1"/>
          </p:nvPr>
        </p:nvSpPr>
        <p:spPr>
          <a:xfrm>
            <a:off x="457200" y="1074738"/>
            <a:ext cx="3451225" cy="3117850"/>
          </a:xfrm>
        </p:spPr>
        <p:txBody>
          <a:bodyPr/>
          <a:lstStyle/>
          <a:p>
            <a:r>
              <a:rPr lang="en-GB" sz="1600" dirty="0" smtClean="0">
                <a:solidFill>
                  <a:srgbClr val="000000"/>
                </a:solidFill>
                <a:latin typeface="Arial" charset="0"/>
              </a:rPr>
              <a:t>Rollup based on LDAP hierarchy</a:t>
            </a:r>
          </a:p>
          <a:p>
            <a:r>
              <a:rPr lang="en-GB" sz="1600" dirty="0" smtClean="0">
                <a:solidFill>
                  <a:srgbClr val="000000"/>
                </a:solidFill>
                <a:latin typeface="Arial" charset="0"/>
              </a:rPr>
              <a:t>Generate </a:t>
            </a:r>
            <a:r>
              <a:rPr lang="en-GB" sz="1600" dirty="0" smtClean="0">
                <a:solidFill>
                  <a:srgbClr val="000000"/>
                </a:solidFill>
                <a:latin typeface="Arial" charset="0"/>
              </a:rPr>
              <a:t>reports </a:t>
            </a:r>
            <a:r>
              <a:rPr lang="en-GB" sz="1600" dirty="0" smtClean="0">
                <a:solidFill>
                  <a:srgbClr val="000000"/>
                </a:solidFill>
                <a:latin typeface="Arial" charset="0"/>
              </a:rPr>
              <a:t>in variety of formats (Excel, Work, PowerPoint, HTML, PDF)</a:t>
            </a:r>
          </a:p>
          <a:p>
            <a:r>
              <a:rPr lang="en-GB" sz="1600" dirty="0" smtClean="0">
                <a:solidFill>
                  <a:srgbClr val="000000"/>
                </a:solidFill>
                <a:latin typeface="Arial" charset="0"/>
              </a:rPr>
              <a:t>Accessible from </a:t>
            </a:r>
            <a:r>
              <a:rPr lang="en-GB" sz="1600" dirty="0" smtClean="0">
                <a:solidFill>
                  <a:srgbClr val="000000"/>
                </a:solidFill>
                <a:latin typeface="Arial" charset="0"/>
              </a:rPr>
              <a:t>self service </a:t>
            </a:r>
            <a:r>
              <a:rPr lang="en-GB" sz="1600" dirty="0" smtClean="0">
                <a:solidFill>
                  <a:srgbClr val="000000"/>
                </a:solidFill>
                <a:latin typeface="Arial" charset="0"/>
              </a:rPr>
              <a:t>p</a:t>
            </a:r>
            <a:r>
              <a:rPr lang="en-GB" sz="1600" dirty="0" smtClean="0">
                <a:solidFill>
                  <a:srgbClr val="000000"/>
                </a:solidFill>
                <a:latin typeface="Arial" charset="0"/>
              </a:rPr>
              <a:t>ortal</a:t>
            </a:r>
            <a:endParaRPr lang="en-GB" sz="1600" dirty="0" smtClean="0">
              <a:solidFill>
                <a:srgbClr val="000000"/>
              </a:solidFill>
              <a:latin typeface="Arial" charset="0"/>
            </a:endParaRPr>
          </a:p>
          <a:p>
            <a:r>
              <a:rPr lang="en-GB" sz="1600" dirty="0" smtClean="0">
                <a:solidFill>
                  <a:srgbClr val="000000"/>
                </a:solidFill>
                <a:latin typeface="Arial" charset="0"/>
              </a:rPr>
              <a:t>Integrated with BI Publisher</a:t>
            </a:r>
          </a:p>
          <a:p>
            <a:pPr marL="638175" lvl="1" indent="-180975">
              <a:buFont typeface="Arial" charset="0"/>
              <a:buChar char="•"/>
            </a:pPr>
            <a:r>
              <a:rPr lang="en-GB" sz="1400" dirty="0" smtClean="0">
                <a:solidFill>
                  <a:srgbClr val="000000"/>
                </a:solidFill>
                <a:latin typeface="Arial" charset="0"/>
              </a:rPr>
              <a:t>Generate and </a:t>
            </a:r>
            <a:r>
              <a:rPr lang="en-GB" sz="1400" dirty="0" smtClean="0">
                <a:solidFill>
                  <a:srgbClr val="000000"/>
                </a:solidFill>
                <a:latin typeface="Arial" charset="0"/>
              </a:rPr>
              <a:t>email </a:t>
            </a:r>
            <a:r>
              <a:rPr lang="en-GB" sz="1400" dirty="0" smtClean="0">
                <a:solidFill>
                  <a:srgbClr val="000000"/>
                </a:solidFill>
                <a:latin typeface="Arial" charset="0"/>
              </a:rPr>
              <a:t>reports to recipients on defined schedule  (e.g. monthly)</a:t>
            </a:r>
            <a:r>
              <a:rPr lang="en-GB" dirty="0" smtClean="0">
                <a:solidFill>
                  <a:srgbClr val="000000"/>
                </a:solidFill>
                <a:latin typeface="Arial" charset="0"/>
              </a:rPr>
              <a:t>  </a:t>
            </a:r>
          </a:p>
          <a:p>
            <a:endParaRPr lang="en-US" dirty="0" smtClean="0">
              <a:latin typeface="Arial" charset="0"/>
            </a:endParaRPr>
          </a:p>
        </p:txBody>
      </p:sp>
      <p:pic>
        <p:nvPicPr>
          <p:cNvPr id="3074" name="Picture 2"/>
          <p:cNvPicPr>
            <a:picLocks noChangeAspect="1" noChangeArrowheads="1"/>
          </p:cNvPicPr>
          <p:nvPr/>
        </p:nvPicPr>
        <p:blipFill>
          <a:blip r:embed="rId3" cstate="print"/>
          <a:srcRect/>
          <a:stretch>
            <a:fillRect/>
          </a:stretch>
        </p:blipFill>
        <p:spPr bwMode="auto">
          <a:xfrm>
            <a:off x="4103688" y="1114425"/>
            <a:ext cx="4837112" cy="25114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latin typeface="Arial" charset="0"/>
              </a:rPr>
              <a:t>Monitor and Manage Cloud Operations</a:t>
            </a:r>
          </a:p>
        </p:txBody>
      </p:sp>
      <p:sp>
        <p:nvSpPr>
          <p:cNvPr id="24580" name="Content Placeholder 10"/>
          <p:cNvSpPr>
            <a:spLocks noGrp="1"/>
          </p:cNvSpPr>
          <p:nvPr>
            <p:ph sz="half" idx="1"/>
          </p:nvPr>
        </p:nvSpPr>
        <p:spPr>
          <a:xfrm>
            <a:off x="457200" y="1200150"/>
            <a:ext cx="4330700" cy="3394075"/>
          </a:xfrm>
        </p:spPr>
        <p:txBody>
          <a:bodyPr/>
          <a:lstStyle/>
          <a:p>
            <a:r>
              <a:rPr lang="en-US" sz="1800" dirty="0" smtClean="0">
                <a:latin typeface="Arial" charset="0"/>
              </a:rPr>
              <a:t>Track resource flux, tenants, </a:t>
            </a:r>
            <a:br>
              <a:rPr lang="en-US" sz="1800" dirty="0" smtClean="0">
                <a:latin typeface="Arial" charset="0"/>
              </a:rPr>
            </a:br>
            <a:r>
              <a:rPr lang="en-US" sz="1800" dirty="0" smtClean="0">
                <a:latin typeface="Arial" charset="0"/>
              </a:rPr>
              <a:t>policy violations, etc</a:t>
            </a:r>
          </a:p>
          <a:p>
            <a:r>
              <a:rPr lang="en-US" sz="1800" dirty="0" smtClean="0">
                <a:latin typeface="Arial" charset="0"/>
              </a:rPr>
              <a:t>Monitor requests and failures </a:t>
            </a:r>
          </a:p>
          <a:p>
            <a:r>
              <a:rPr lang="en-US" sz="1800" dirty="0" smtClean="0">
                <a:latin typeface="Arial" charset="0"/>
              </a:rPr>
              <a:t>Manage resource and capacity utilization</a:t>
            </a:r>
          </a:p>
          <a:p>
            <a:r>
              <a:rPr lang="en-US" sz="1800" dirty="0" smtClean="0">
                <a:latin typeface="Arial" charset="0"/>
              </a:rPr>
              <a:t>Automatic, policy driven elasticity</a:t>
            </a:r>
          </a:p>
        </p:txBody>
      </p:sp>
      <p:pic>
        <p:nvPicPr>
          <p:cNvPr id="5" name="Picture 2"/>
          <p:cNvPicPr>
            <a:picLocks noChangeAspect="1" noChangeArrowheads="1"/>
          </p:cNvPicPr>
          <p:nvPr/>
        </p:nvPicPr>
        <p:blipFill>
          <a:blip r:embed="rId3" cstate="print"/>
          <a:srcRect/>
          <a:stretch>
            <a:fillRect/>
          </a:stretch>
        </p:blipFill>
        <p:spPr bwMode="auto">
          <a:xfrm>
            <a:off x="4227432" y="1126836"/>
            <a:ext cx="4660981" cy="25974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108" descr="CLOUD_OL-gray-emboss"/>
          <p:cNvPicPr>
            <a:picLocks noChangeAspect="1" noChangeArrowheads="1"/>
          </p:cNvPicPr>
          <p:nvPr/>
        </p:nvPicPr>
        <p:blipFill>
          <a:blip r:embed="rId3" cstate="print">
            <a:lum bright="70000" contrast="-70000"/>
          </a:blip>
          <a:srcRect/>
          <a:stretch>
            <a:fillRect/>
          </a:stretch>
        </p:blipFill>
        <p:spPr bwMode="auto">
          <a:xfrm>
            <a:off x="6305550" y="2066925"/>
            <a:ext cx="2730500" cy="160655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4819" name="Title 1"/>
          <p:cNvSpPr>
            <a:spLocks noGrp="1"/>
          </p:cNvSpPr>
          <p:nvPr>
            <p:ph type="title"/>
          </p:nvPr>
        </p:nvSpPr>
        <p:spPr/>
        <p:txBody>
          <a:bodyPr/>
          <a:lstStyle/>
          <a:p>
            <a:r>
              <a:rPr lang="en-US" smtClean="0">
                <a:latin typeface="Arial" charset="0"/>
              </a:rPr>
              <a:t>Package Multi-tier Enterprise Applications</a:t>
            </a:r>
            <a:r>
              <a:rPr lang="en-US" sz="2000" smtClean="0">
                <a:solidFill>
                  <a:schemeClr val="tx2"/>
                </a:solidFill>
                <a:latin typeface="Arial" charset="0"/>
              </a:rPr>
              <a:t/>
            </a:r>
            <a:br>
              <a:rPr lang="en-US" sz="2000" smtClean="0">
                <a:solidFill>
                  <a:schemeClr val="tx2"/>
                </a:solidFill>
                <a:latin typeface="Arial" charset="0"/>
              </a:rPr>
            </a:br>
            <a:endParaRPr lang="en-US" smtClean="0">
              <a:latin typeface="Arial" charset="0"/>
            </a:endParaRPr>
          </a:p>
        </p:txBody>
      </p:sp>
      <p:pic>
        <p:nvPicPr>
          <p:cNvPr id="34820" name="Picture 5" descr="rightArrow.png"/>
          <p:cNvPicPr>
            <a:picLocks noChangeAspect="1"/>
          </p:cNvPicPr>
          <p:nvPr/>
        </p:nvPicPr>
        <p:blipFill>
          <a:blip r:embed="rId4" cstate="print"/>
          <a:srcRect/>
          <a:stretch>
            <a:fillRect/>
          </a:stretch>
        </p:blipFill>
        <p:spPr bwMode="auto">
          <a:xfrm>
            <a:off x="1924050" y="2668588"/>
            <a:ext cx="576263" cy="381000"/>
          </a:xfrm>
          <a:prstGeom prst="rect">
            <a:avLst/>
          </a:prstGeom>
          <a:noFill/>
          <a:ln w="9525">
            <a:noFill/>
            <a:miter lim="800000"/>
            <a:headEnd/>
            <a:tailEnd/>
          </a:ln>
        </p:spPr>
      </p:pic>
      <p:sp>
        <p:nvSpPr>
          <p:cNvPr id="34821" name="TextBox 26"/>
          <p:cNvSpPr txBox="1">
            <a:spLocks noChangeArrowheads="1"/>
          </p:cNvSpPr>
          <p:nvPr/>
        </p:nvSpPr>
        <p:spPr bwMode="auto">
          <a:xfrm>
            <a:off x="260350" y="1276350"/>
            <a:ext cx="2266950" cy="584200"/>
          </a:xfrm>
          <a:prstGeom prst="rect">
            <a:avLst/>
          </a:prstGeom>
          <a:noFill/>
          <a:ln w="9525">
            <a:noFill/>
            <a:miter lim="800000"/>
            <a:headEnd/>
            <a:tailEnd/>
          </a:ln>
        </p:spPr>
        <p:txBody>
          <a:bodyPr wrap="none" lIns="91360" tIns="45680" rIns="91360" bIns="45680">
            <a:spAutoFit/>
          </a:bodyPr>
          <a:lstStyle/>
          <a:p>
            <a:pPr algn="ctr"/>
            <a:r>
              <a:rPr lang="en-US" sz="1600" b="1">
                <a:solidFill>
                  <a:srgbClr val="3F3F3F"/>
                </a:solidFill>
              </a:rPr>
              <a:t>Capture Complete</a:t>
            </a:r>
          </a:p>
          <a:p>
            <a:pPr algn="ctr"/>
            <a:r>
              <a:rPr lang="en-US" sz="1600" b="1">
                <a:solidFill>
                  <a:srgbClr val="3F3F3F"/>
                </a:solidFill>
              </a:rPr>
              <a:t>Application Topology</a:t>
            </a:r>
          </a:p>
        </p:txBody>
      </p:sp>
      <p:sp>
        <p:nvSpPr>
          <p:cNvPr id="34822" name="TextBox 27"/>
          <p:cNvSpPr txBox="1">
            <a:spLocks noChangeArrowheads="1"/>
          </p:cNvSpPr>
          <p:nvPr/>
        </p:nvSpPr>
        <p:spPr bwMode="auto">
          <a:xfrm>
            <a:off x="2684463" y="1276350"/>
            <a:ext cx="1817687" cy="584200"/>
          </a:xfrm>
          <a:prstGeom prst="rect">
            <a:avLst/>
          </a:prstGeom>
          <a:noFill/>
          <a:ln w="9525">
            <a:noFill/>
            <a:miter lim="800000"/>
            <a:headEnd/>
            <a:tailEnd/>
          </a:ln>
        </p:spPr>
        <p:txBody>
          <a:bodyPr wrap="none" lIns="91360" tIns="45680" rIns="91360" bIns="45680">
            <a:spAutoFit/>
          </a:bodyPr>
          <a:lstStyle/>
          <a:p>
            <a:pPr algn="ctr"/>
            <a:r>
              <a:rPr lang="en-US" sz="1600" b="1">
                <a:solidFill>
                  <a:srgbClr val="3F3F3F"/>
                </a:solidFill>
              </a:rPr>
              <a:t>Package Into</a:t>
            </a:r>
          </a:p>
          <a:p>
            <a:pPr algn="ctr"/>
            <a:r>
              <a:rPr lang="en-US" sz="1600" b="1">
                <a:solidFill>
                  <a:srgbClr val="3F3F3F"/>
                </a:solidFill>
              </a:rPr>
              <a:t>Single Assembly</a:t>
            </a:r>
          </a:p>
        </p:txBody>
      </p:sp>
      <p:sp>
        <p:nvSpPr>
          <p:cNvPr id="34823" name="TextBox 28"/>
          <p:cNvSpPr txBox="1">
            <a:spLocks noChangeArrowheads="1"/>
          </p:cNvSpPr>
          <p:nvPr/>
        </p:nvSpPr>
        <p:spPr bwMode="auto">
          <a:xfrm>
            <a:off x="6659563" y="1347788"/>
            <a:ext cx="2160587" cy="338137"/>
          </a:xfrm>
          <a:prstGeom prst="rect">
            <a:avLst/>
          </a:prstGeom>
          <a:noFill/>
          <a:ln w="9525">
            <a:noFill/>
            <a:miter lim="800000"/>
            <a:headEnd/>
            <a:tailEnd/>
          </a:ln>
        </p:spPr>
        <p:txBody>
          <a:bodyPr lIns="91360" tIns="45680" rIns="91360" bIns="45680">
            <a:spAutoFit/>
          </a:bodyPr>
          <a:lstStyle/>
          <a:p>
            <a:pPr algn="ctr"/>
            <a:r>
              <a:rPr lang="en-US" sz="1600" b="1">
                <a:solidFill>
                  <a:srgbClr val="3F3F3F"/>
                </a:solidFill>
              </a:rPr>
              <a:t> Deploy Self-Service</a:t>
            </a:r>
          </a:p>
        </p:txBody>
      </p:sp>
      <p:grpSp>
        <p:nvGrpSpPr>
          <p:cNvPr id="2" name="Group 92"/>
          <p:cNvGrpSpPr>
            <a:grpSpLocks/>
          </p:cNvGrpSpPr>
          <p:nvPr/>
        </p:nvGrpSpPr>
        <p:grpSpPr bwMode="auto">
          <a:xfrm>
            <a:off x="3295650" y="2528888"/>
            <a:ext cx="615950" cy="338137"/>
            <a:chOff x="4450168" y="2087499"/>
            <a:chExt cx="615950" cy="338138"/>
          </a:xfrm>
        </p:grpSpPr>
        <p:grpSp>
          <p:nvGrpSpPr>
            <p:cNvPr id="3" name="Group 56"/>
            <p:cNvGrpSpPr>
              <a:grpSpLocks/>
            </p:cNvGrpSpPr>
            <p:nvPr/>
          </p:nvGrpSpPr>
          <p:grpSpPr bwMode="auto">
            <a:xfrm>
              <a:off x="4520019" y="2161318"/>
              <a:ext cx="477837" cy="188119"/>
              <a:chOff x="748145" y="1199408"/>
              <a:chExt cx="578940" cy="311150"/>
            </a:xfrm>
          </p:grpSpPr>
          <p:sp>
            <p:nvSpPr>
              <p:cNvPr id="33" name="Hexagon 57"/>
              <p:cNvSpPr>
                <a:spLocks noChangeArrowheads="1"/>
              </p:cNvSpPr>
              <p:nvPr/>
            </p:nvSpPr>
            <p:spPr bwMode="auto">
              <a:xfrm>
                <a:off x="748144" y="1200720"/>
                <a:ext cx="225037" cy="199557"/>
              </a:xfrm>
              <a:prstGeom prst="hexagon">
                <a:avLst>
                  <a:gd name="adj" fmla="val 25001"/>
                  <a:gd name="vf" fmla="val 115470"/>
                </a:avLst>
              </a:prstGeom>
              <a:noFill/>
              <a:ln w="28575">
                <a:solidFill>
                  <a:schemeClr val="accent5"/>
                </a:solidFill>
                <a:round/>
                <a:headEnd/>
                <a:tailEnd/>
              </a:ln>
            </p:spPr>
            <p:txBody>
              <a:bodyPr lIns="92075" tIns="46038" rIns="92075" bIns="46038"/>
              <a:lstStyle/>
              <a:p>
                <a:pPr marL="117475" indent="-117475"/>
                <a:endParaRPr lang="de-DE">
                  <a:solidFill>
                    <a:srgbClr val="5B6981"/>
                  </a:solidFill>
                </a:endParaRPr>
              </a:p>
            </p:txBody>
          </p:sp>
          <p:sp>
            <p:nvSpPr>
              <p:cNvPr id="34" name="Hexagon 58"/>
              <p:cNvSpPr>
                <a:spLocks noChangeArrowheads="1"/>
              </p:cNvSpPr>
              <p:nvPr/>
            </p:nvSpPr>
            <p:spPr bwMode="auto">
              <a:xfrm>
                <a:off x="925096" y="1311001"/>
                <a:ext cx="226960" cy="199557"/>
              </a:xfrm>
              <a:prstGeom prst="hexagon">
                <a:avLst>
                  <a:gd name="adj" fmla="val 25000"/>
                  <a:gd name="vf" fmla="val 115470"/>
                </a:avLst>
              </a:prstGeom>
              <a:noFill/>
              <a:ln w="28575">
                <a:solidFill>
                  <a:schemeClr val="accent5"/>
                </a:solidFill>
                <a:round/>
                <a:headEnd/>
                <a:tailEnd/>
              </a:ln>
            </p:spPr>
            <p:txBody>
              <a:bodyPr lIns="92075" tIns="46038" rIns="92075" bIns="46038"/>
              <a:lstStyle/>
              <a:p>
                <a:pPr marL="117475" indent="-117475"/>
                <a:endParaRPr lang="de-DE">
                  <a:solidFill>
                    <a:srgbClr val="5B6981"/>
                  </a:solidFill>
                </a:endParaRPr>
              </a:p>
            </p:txBody>
          </p:sp>
          <p:sp>
            <p:nvSpPr>
              <p:cNvPr id="35" name="Hexagon 59"/>
              <p:cNvSpPr>
                <a:spLocks noChangeArrowheads="1"/>
              </p:cNvSpPr>
              <p:nvPr/>
            </p:nvSpPr>
            <p:spPr bwMode="auto">
              <a:xfrm>
                <a:off x="1102048" y="1211223"/>
                <a:ext cx="225037" cy="202183"/>
              </a:xfrm>
              <a:prstGeom prst="hexagon">
                <a:avLst>
                  <a:gd name="adj" fmla="val 25001"/>
                  <a:gd name="vf" fmla="val 115470"/>
                </a:avLst>
              </a:prstGeom>
              <a:noFill/>
              <a:ln w="28575">
                <a:solidFill>
                  <a:schemeClr val="accent5"/>
                </a:solidFill>
                <a:round/>
                <a:headEnd/>
                <a:tailEnd/>
              </a:ln>
            </p:spPr>
            <p:txBody>
              <a:bodyPr lIns="92075" tIns="46038" rIns="92075" bIns="46038"/>
              <a:lstStyle/>
              <a:p>
                <a:pPr marL="117475" indent="-117475"/>
                <a:endParaRPr lang="de-DE">
                  <a:solidFill>
                    <a:srgbClr val="5B6981"/>
                  </a:solidFill>
                </a:endParaRPr>
              </a:p>
            </p:txBody>
          </p:sp>
        </p:grpSp>
        <p:sp>
          <p:nvSpPr>
            <p:cNvPr id="32" name="Rounded Rectangle 138"/>
            <p:cNvSpPr>
              <a:spLocks noChangeArrowheads="1"/>
            </p:cNvSpPr>
            <p:nvPr/>
          </p:nvSpPr>
          <p:spPr bwMode="auto">
            <a:xfrm>
              <a:off x="4450168" y="2087499"/>
              <a:ext cx="615950" cy="338138"/>
            </a:xfrm>
            <a:prstGeom prst="roundRect">
              <a:avLst>
                <a:gd name="adj" fmla="val 9523"/>
              </a:avLst>
            </a:prstGeom>
            <a:noFill/>
            <a:ln w="28575">
              <a:solidFill>
                <a:schemeClr val="accent5"/>
              </a:solidFill>
              <a:prstDash val="sysDash"/>
              <a:round/>
              <a:headEnd/>
              <a:tailEnd/>
            </a:ln>
          </p:spPr>
          <p:txBody>
            <a:bodyPr lIns="92075" tIns="46038" rIns="92075" bIns="46038"/>
            <a:lstStyle/>
            <a:p>
              <a:pPr marL="117475" indent="-117475"/>
              <a:endParaRPr lang="de-DE">
                <a:solidFill>
                  <a:srgbClr val="5B6981"/>
                </a:solidFill>
              </a:endParaRPr>
            </a:p>
          </p:txBody>
        </p:sp>
      </p:grpSp>
      <p:grpSp>
        <p:nvGrpSpPr>
          <p:cNvPr id="4" name="Group 91"/>
          <p:cNvGrpSpPr>
            <a:grpSpLocks/>
          </p:cNvGrpSpPr>
          <p:nvPr/>
        </p:nvGrpSpPr>
        <p:grpSpPr bwMode="auto">
          <a:xfrm>
            <a:off x="3295650" y="2916238"/>
            <a:ext cx="617538" cy="317500"/>
            <a:chOff x="4459694" y="2475643"/>
            <a:chExt cx="617537" cy="316706"/>
          </a:xfrm>
        </p:grpSpPr>
        <p:sp>
          <p:nvSpPr>
            <p:cNvPr id="37" name="Can 128"/>
            <p:cNvSpPr>
              <a:spLocks noChangeArrowheads="1"/>
            </p:cNvSpPr>
            <p:nvPr/>
          </p:nvSpPr>
          <p:spPr bwMode="auto">
            <a:xfrm>
              <a:off x="4637494" y="2545318"/>
              <a:ext cx="269875" cy="177355"/>
            </a:xfrm>
            <a:prstGeom prst="can">
              <a:avLst>
                <a:gd name="adj" fmla="val 25000"/>
              </a:avLst>
            </a:prstGeom>
            <a:noFill/>
            <a:ln w="38100">
              <a:solidFill>
                <a:schemeClr val="accent5"/>
              </a:solidFill>
              <a:round/>
              <a:headEnd/>
              <a:tailEnd/>
            </a:ln>
          </p:spPr>
          <p:txBody>
            <a:bodyPr lIns="92075" tIns="46038" rIns="92075" bIns="46038"/>
            <a:lstStyle/>
            <a:p>
              <a:pPr marL="117475" indent="-117475"/>
              <a:endParaRPr lang="de-DE">
                <a:solidFill>
                  <a:srgbClr val="5B6981"/>
                </a:solidFill>
              </a:endParaRPr>
            </a:p>
          </p:txBody>
        </p:sp>
        <p:sp>
          <p:nvSpPr>
            <p:cNvPr id="38" name="Rounded Rectangle 138"/>
            <p:cNvSpPr>
              <a:spLocks noChangeArrowheads="1"/>
            </p:cNvSpPr>
            <p:nvPr/>
          </p:nvSpPr>
          <p:spPr bwMode="auto">
            <a:xfrm>
              <a:off x="4459694" y="2475643"/>
              <a:ext cx="617537" cy="316706"/>
            </a:xfrm>
            <a:prstGeom prst="roundRect">
              <a:avLst>
                <a:gd name="adj" fmla="val 9523"/>
              </a:avLst>
            </a:prstGeom>
            <a:noFill/>
            <a:ln w="28575">
              <a:solidFill>
                <a:schemeClr val="accent5"/>
              </a:solidFill>
              <a:prstDash val="sysDash"/>
              <a:round/>
              <a:headEnd/>
              <a:tailEnd/>
            </a:ln>
          </p:spPr>
          <p:txBody>
            <a:bodyPr lIns="92075" tIns="46038" rIns="92075" bIns="46038"/>
            <a:lstStyle/>
            <a:p>
              <a:pPr marL="117475" indent="-117475"/>
              <a:endParaRPr lang="de-DE">
                <a:solidFill>
                  <a:srgbClr val="5B6981"/>
                </a:solidFill>
              </a:endParaRPr>
            </a:p>
          </p:txBody>
        </p:sp>
      </p:grpSp>
      <p:sp>
        <p:nvSpPr>
          <p:cNvPr id="39" name="Rounded Rectangle 4"/>
          <p:cNvSpPr/>
          <p:nvPr/>
        </p:nvSpPr>
        <p:spPr bwMode="auto">
          <a:xfrm>
            <a:off x="2792413" y="1917700"/>
            <a:ext cx="1622425" cy="1941513"/>
          </a:xfrm>
          <a:prstGeom prst="roundRect">
            <a:avLst>
              <a:gd name="adj" fmla="val 8501"/>
            </a:avLst>
          </a:prstGeom>
          <a:noFill/>
          <a:ln w="38100">
            <a:solidFill>
              <a:schemeClr val="accent5"/>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995" tIns="0" rIns="91995" bIns="45998"/>
          <a:lstStyle/>
          <a:p>
            <a:endParaRPr lang="de-DE" sz="1400" b="1">
              <a:solidFill>
                <a:srgbClr val="5B6981"/>
              </a:solidFill>
              <a:ea typeface="MS PGothic" pitchFamily="34" charset="-128"/>
            </a:endParaRPr>
          </a:p>
        </p:txBody>
      </p:sp>
      <p:grpSp>
        <p:nvGrpSpPr>
          <p:cNvPr id="5" name="Group 93"/>
          <p:cNvGrpSpPr>
            <a:grpSpLocks/>
          </p:cNvGrpSpPr>
          <p:nvPr/>
        </p:nvGrpSpPr>
        <p:grpSpPr bwMode="auto">
          <a:xfrm>
            <a:off x="3057525" y="2128838"/>
            <a:ext cx="1093788" cy="334962"/>
            <a:chOff x="4178705" y="1687450"/>
            <a:chExt cx="1093788" cy="334565"/>
          </a:xfrm>
        </p:grpSpPr>
        <p:sp>
          <p:nvSpPr>
            <p:cNvPr id="41" name="Rounded Rectangle 119"/>
            <p:cNvSpPr>
              <a:spLocks noChangeArrowheads="1"/>
            </p:cNvSpPr>
            <p:nvPr/>
          </p:nvSpPr>
          <p:spPr bwMode="auto">
            <a:xfrm>
              <a:off x="4264430" y="1760388"/>
              <a:ext cx="293688" cy="187103"/>
            </a:xfrm>
            <a:prstGeom prst="roundRect">
              <a:avLst>
                <a:gd name="adj" fmla="val 16667"/>
              </a:avLst>
            </a:prstGeom>
            <a:noFill/>
            <a:ln w="38100">
              <a:solidFill>
                <a:schemeClr val="accent5"/>
              </a:solidFill>
              <a:round/>
              <a:headEnd/>
              <a:tailEnd/>
            </a:ln>
          </p:spPr>
          <p:txBody>
            <a:bodyPr lIns="92075" tIns="46038" rIns="92075" bIns="46038"/>
            <a:lstStyle/>
            <a:p>
              <a:pPr marL="117475" indent="-117475"/>
              <a:endParaRPr lang="de-DE">
                <a:solidFill>
                  <a:srgbClr val="5B6981"/>
                </a:solidFill>
              </a:endParaRPr>
            </a:p>
          </p:txBody>
        </p:sp>
        <p:sp>
          <p:nvSpPr>
            <p:cNvPr id="42" name="Rounded Rectangle 138"/>
            <p:cNvSpPr>
              <a:spLocks noChangeArrowheads="1"/>
            </p:cNvSpPr>
            <p:nvPr/>
          </p:nvSpPr>
          <p:spPr bwMode="auto">
            <a:xfrm>
              <a:off x="4178705" y="1687450"/>
              <a:ext cx="469900" cy="334565"/>
            </a:xfrm>
            <a:prstGeom prst="roundRect">
              <a:avLst>
                <a:gd name="adj" fmla="val 9523"/>
              </a:avLst>
            </a:prstGeom>
            <a:noFill/>
            <a:ln w="28575">
              <a:solidFill>
                <a:schemeClr val="accent5"/>
              </a:solidFill>
              <a:prstDash val="sysDash"/>
              <a:round/>
              <a:headEnd/>
              <a:tailEnd/>
            </a:ln>
          </p:spPr>
          <p:txBody>
            <a:bodyPr lIns="92075" tIns="46038" rIns="92075" bIns="46038"/>
            <a:lstStyle/>
            <a:p>
              <a:pPr marL="117475" indent="-117475"/>
              <a:endParaRPr lang="de-DE">
                <a:solidFill>
                  <a:srgbClr val="5B6981"/>
                </a:solidFill>
              </a:endParaRPr>
            </a:p>
          </p:txBody>
        </p:sp>
        <p:sp>
          <p:nvSpPr>
            <p:cNvPr id="43" name="Rounded Rectangle 119"/>
            <p:cNvSpPr>
              <a:spLocks noChangeArrowheads="1"/>
            </p:cNvSpPr>
            <p:nvPr/>
          </p:nvSpPr>
          <p:spPr bwMode="auto">
            <a:xfrm>
              <a:off x="4888318" y="1760388"/>
              <a:ext cx="293687" cy="187103"/>
            </a:xfrm>
            <a:prstGeom prst="roundRect">
              <a:avLst>
                <a:gd name="adj" fmla="val 16667"/>
              </a:avLst>
            </a:prstGeom>
            <a:noFill/>
            <a:ln w="38100">
              <a:solidFill>
                <a:schemeClr val="accent5"/>
              </a:solidFill>
              <a:round/>
              <a:headEnd/>
              <a:tailEnd/>
            </a:ln>
          </p:spPr>
          <p:txBody>
            <a:bodyPr lIns="92075" tIns="46038" rIns="92075" bIns="46038"/>
            <a:lstStyle/>
            <a:p>
              <a:pPr marL="117475" indent="-117475"/>
              <a:endParaRPr lang="de-DE">
                <a:solidFill>
                  <a:srgbClr val="5B6981"/>
                </a:solidFill>
              </a:endParaRPr>
            </a:p>
          </p:txBody>
        </p:sp>
        <p:sp>
          <p:nvSpPr>
            <p:cNvPr id="44" name="Rounded Rectangle 138"/>
            <p:cNvSpPr>
              <a:spLocks noChangeArrowheads="1"/>
            </p:cNvSpPr>
            <p:nvPr/>
          </p:nvSpPr>
          <p:spPr bwMode="auto">
            <a:xfrm>
              <a:off x="4802593" y="1687450"/>
              <a:ext cx="469900" cy="334565"/>
            </a:xfrm>
            <a:prstGeom prst="roundRect">
              <a:avLst>
                <a:gd name="adj" fmla="val 9523"/>
              </a:avLst>
            </a:prstGeom>
            <a:noFill/>
            <a:ln w="28575">
              <a:solidFill>
                <a:schemeClr val="accent5"/>
              </a:solidFill>
              <a:prstDash val="sysDash"/>
              <a:round/>
              <a:headEnd/>
              <a:tailEnd/>
            </a:ln>
          </p:spPr>
          <p:txBody>
            <a:bodyPr lIns="92075" tIns="46038" rIns="92075" bIns="46038"/>
            <a:lstStyle/>
            <a:p>
              <a:pPr marL="117475" indent="-117475"/>
              <a:endParaRPr lang="de-DE">
                <a:solidFill>
                  <a:srgbClr val="5B6981"/>
                </a:solidFill>
              </a:endParaRPr>
            </a:p>
          </p:txBody>
        </p:sp>
      </p:grpSp>
      <p:grpSp>
        <p:nvGrpSpPr>
          <p:cNvPr id="6" name="Group 89"/>
          <p:cNvGrpSpPr>
            <a:grpSpLocks/>
          </p:cNvGrpSpPr>
          <p:nvPr/>
        </p:nvGrpSpPr>
        <p:grpSpPr bwMode="auto">
          <a:xfrm>
            <a:off x="2955925" y="3370263"/>
            <a:ext cx="1296988" cy="392112"/>
            <a:chOff x="4069169" y="2929271"/>
            <a:chExt cx="1296987" cy="391716"/>
          </a:xfrm>
        </p:grpSpPr>
        <p:sp>
          <p:nvSpPr>
            <p:cNvPr id="46" name="Rounded Rectangle 4"/>
            <p:cNvSpPr/>
            <p:nvPr/>
          </p:nvSpPr>
          <p:spPr bwMode="auto">
            <a:xfrm>
              <a:off x="4069169" y="2929271"/>
              <a:ext cx="1296987" cy="391716"/>
            </a:xfrm>
            <a:prstGeom prst="roundRect">
              <a:avLst>
                <a:gd name="adj" fmla="val 8501"/>
              </a:avLst>
            </a:prstGeom>
            <a:noFill/>
            <a:ln w="28575">
              <a:solidFill>
                <a:schemeClr val="accent5"/>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2075" tIns="0" rIns="92075" bIns="46038"/>
            <a:lstStyle/>
            <a:p>
              <a:pPr algn="ctr"/>
              <a:r>
                <a:rPr lang="en-US" sz="1100" b="1">
                  <a:solidFill>
                    <a:srgbClr val="5B6981"/>
                  </a:solidFill>
                  <a:ea typeface="MS PGothic" pitchFamily="34" charset="-128"/>
                </a:rPr>
                <a:t>Metadata</a:t>
              </a:r>
            </a:p>
            <a:p>
              <a:pPr algn="ctr"/>
              <a:endParaRPr lang="en-US" sz="1000" b="1">
                <a:solidFill>
                  <a:srgbClr val="5B6981"/>
                </a:solidFill>
                <a:ea typeface="MS PGothic" pitchFamily="34" charset="-128"/>
              </a:endParaRPr>
            </a:p>
          </p:txBody>
        </p:sp>
        <p:cxnSp>
          <p:nvCxnSpPr>
            <p:cNvPr id="47" name="Straight Connector 114"/>
            <p:cNvCxnSpPr>
              <a:cxnSpLocks noChangeShapeType="1"/>
            </p:cNvCxnSpPr>
            <p:nvPr/>
          </p:nvCxnSpPr>
          <p:spPr bwMode="auto">
            <a:xfrm>
              <a:off x="4808943" y="3098961"/>
              <a:ext cx="425450" cy="0"/>
            </a:xfrm>
            <a:prstGeom prst="line">
              <a:avLst/>
            </a:prstGeom>
            <a:noFill/>
            <a:ln w="19050">
              <a:solidFill>
                <a:schemeClr val="accent5"/>
              </a:solidFill>
              <a:round/>
              <a:headEnd/>
              <a:tailEnd/>
            </a:ln>
          </p:spPr>
        </p:cxnSp>
        <p:cxnSp>
          <p:nvCxnSpPr>
            <p:cNvPr id="48" name="Straight Connector 115"/>
            <p:cNvCxnSpPr>
              <a:cxnSpLocks noChangeShapeType="1"/>
            </p:cNvCxnSpPr>
            <p:nvPr/>
          </p:nvCxnSpPr>
          <p:spPr bwMode="auto">
            <a:xfrm>
              <a:off x="4808943" y="3156054"/>
              <a:ext cx="425450" cy="1586"/>
            </a:xfrm>
            <a:prstGeom prst="line">
              <a:avLst/>
            </a:prstGeom>
            <a:noFill/>
            <a:ln w="19050">
              <a:solidFill>
                <a:schemeClr val="accent5"/>
              </a:solidFill>
              <a:round/>
              <a:headEnd/>
              <a:tailEnd/>
            </a:ln>
          </p:spPr>
        </p:cxnSp>
        <p:cxnSp>
          <p:nvCxnSpPr>
            <p:cNvPr id="49" name="Straight Connector 116"/>
            <p:cNvCxnSpPr>
              <a:cxnSpLocks noChangeShapeType="1"/>
            </p:cNvCxnSpPr>
            <p:nvPr/>
          </p:nvCxnSpPr>
          <p:spPr bwMode="auto">
            <a:xfrm>
              <a:off x="4808943" y="3214732"/>
              <a:ext cx="425450" cy="1585"/>
            </a:xfrm>
            <a:prstGeom prst="line">
              <a:avLst/>
            </a:prstGeom>
            <a:noFill/>
            <a:ln w="19050">
              <a:solidFill>
                <a:schemeClr val="accent5"/>
              </a:solidFill>
              <a:round/>
              <a:headEnd/>
              <a:tailEnd/>
            </a:ln>
          </p:spPr>
        </p:cxnSp>
        <p:cxnSp>
          <p:nvCxnSpPr>
            <p:cNvPr id="50" name="Straight Connector 117"/>
            <p:cNvCxnSpPr>
              <a:cxnSpLocks noChangeShapeType="1"/>
            </p:cNvCxnSpPr>
            <p:nvPr/>
          </p:nvCxnSpPr>
          <p:spPr bwMode="auto">
            <a:xfrm>
              <a:off x="4808943" y="3274996"/>
              <a:ext cx="425450" cy="0"/>
            </a:xfrm>
            <a:prstGeom prst="line">
              <a:avLst/>
            </a:prstGeom>
            <a:noFill/>
            <a:ln w="19050">
              <a:solidFill>
                <a:schemeClr val="accent5"/>
              </a:solidFill>
              <a:round/>
              <a:headEnd/>
              <a:tailEnd/>
            </a:ln>
          </p:spPr>
        </p:cxnSp>
        <p:cxnSp>
          <p:nvCxnSpPr>
            <p:cNvPr id="51" name="Straight Connector 114"/>
            <p:cNvCxnSpPr>
              <a:cxnSpLocks noChangeShapeType="1"/>
            </p:cNvCxnSpPr>
            <p:nvPr/>
          </p:nvCxnSpPr>
          <p:spPr bwMode="auto">
            <a:xfrm>
              <a:off x="4262844" y="3098961"/>
              <a:ext cx="425450" cy="0"/>
            </a:xfrm>
            <a:prstGeom prst="line">
              <a:avLst/>
            </a:prstGeom>
            <a:noFill/>
            <a:ln w="19050">
              <a:solidFill>
                <a:schemeClr val="accent5"/>
              </a:solidFill>
              <a:round/>
              <a:headEnd/>
              <a:tailEnd/>
            </a:ln>
          </p:spPr>
        </p:cxnSp>
        <p:cxnSp>
          <p:nvCxnSpPr>
            <p:cNvPr id="52" name="Straight Connector 115"/>
            <p:cNvCxnSpPr>
              <a:cxnSpLocks noChangeShapeType="1"/>
            </p:cNvCxnSpPr>
            <p:nvPr/>
          </p:nvCxnSpPr>
          <p:spPr bwMode="auto">
            <a:xfrm>
              <a:off x="4262844" y="3157640"/>
              <a:ext cx="425450" cy="0"/>
            </a:xfrm>
            <a:prstGeom prst="line">
              <a:avLst/>
            </a:prstGeom>
            <a:noFill/>
            <a:ln w="19050">
              <a:solidFill>
                <a:schemeClr val="accent5"/>
              </a:solidFill>
              <a:round/>
              <a:headEnd/>
              <a:tailEnd/>
            </a:ln>
          </p:spPr>
        </p:cxnSp>
        <p:cxnSp>
          <p:nvCxnSpPr>
            <p:cNvPr id="53" name="Straight Connector 116"/>
            <p:cNvCxnSpPr>
              <a:cxnSpLocks noChangeShapeType="1"/>
            </p:cNvCxnSpPr>
            <p:nvPr/>
          </p:nvCxnSpPr>
          <p:spPr bwMode="auto">
            <a:xfrm>
              <a:off x="4262844" y="3216318"/>
              <a:ext cx="425450" cy="0"/>
            </a:xfrm>
            <a:prstGeom prst="line">
              <a:avLst/>
            </a:prstGeom>
            <a:noFill/>
            <a:ln w="19050">
              <a:solidFill>
                <a:schemeClr val="accent5"/>
              </a:solidFill>
              <a:round/>
              <a:headEnd/>
              <a:tailEnd/>
            </a:ln>
          </p:spPr>
        </p:cxnSp>
        <p:cxnSp>
          <p:nvCxnSpPr>
            <p:cNvPr id="54" name="Straight Connector 117"/>
            <p:cNvCxnSpPr>
              <a:cxnSpLocks noChangeShapeType="1"/>
            </p:cNvCxnSpPr>
            <p:nvPr/>
          </p:nvCxnSpPr>
          <p:spPr bwMode="auto">
            <a:xfrm>
              <a:off x="4262844" y="3274996"/>
              <a:ext cx="425450" cy="0"/>
            </a:xfrm>
            <a:prstGeom prst="line">
              <a:avLst/>
            </a:prstGeom>
            <a:noFill/>
            <a:ln w="19050">
              <a:solidFill>
                <a:schemeClr val="accent5"/>
              </a:solidFill>
              <a:round/>
              <a:headEnd/>
              <a:tailEnd/>
            </a:ln>
          </p:spPr>
        </p:cxnSp>
      </p:grpSp>
      <p:pic>
        <p:nvPicPr>
          <p:cNvPr id="34829" name="Picture 32" descr="rightArrow.png"/>
          <p:cNvPicPr>
            <a:picLocks noChangeAspect="1"/>
          </p:cNvPicPr>
          <p:nvPr/>
        </p:nvPicPr>
        <p:blipFill>
          <a:blip r:embed="rId4" cstate="print"/>
          <a:srcRect/>
          <a:stretch>
            <a:fillRect/>
          </a:stretch>
        </p:blipFill>
        <p:spPr bwMode="auto">
          <a:xfrm>
            <a:off x="4516438" y="2668588"/>
            <a:ext cx="576262" cy="381000"/>
          </a:xfrm>
          <a:prstGeom prst="rect">
            <a:avLst/>
          </a:prstGeom>
          <a:noFill/>
          <a:ln w="9525">
            <a:noFill/>
            <a:miter lim="800000"/>
            <a:headEnd/>
            <a:tailEnd/>
          </a:ln>
        </p:spPr>
      </p:pic>
      <p:grpSp>
        <p:nvGrpSpPr>
          <p:cNvPr id="7" name="Group 63"/>
          <p:cNvGrpSpPr>
            <a:grpSpLocks/>
          </p:cNvGrpSpPr>
          <p:nvPr/>
        </p:nvGrpSpPr>
        <p:grpSpPr bwMode="auto">
          <a:xfrm>
            <a:off x="6677025" y="2581275"/>
            <a:ext cx="852488" cy="784225"/>
            <a:chOff x="5802313" y="2397760"/>
            <a:chExt cx="2135443" cy="2621280"/>
          </a:xfrm>
        </p:grpSpPr>
        <p:sp>
          <p:nvSpPr>
            <p:cNvPr id="58" name="Rounded Rectangle 57"/>
            <p:cNvSpPr/>
            <p:nvPr/>
          </p:nvSpPr>
          <p:spPr bwMode="auto">
            <a:xfrm>
              <a:off x="6881866" y="2397760"/>
              <a:ext cx="589544" cy="45720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sz="200">
                <a:solidFill>
                  <a:srgbClr val="FFFFFF"/>
                </a:solidFill>
                <a:ea typeface="MS PGothic" pitchFamily="34" charset="-128"/>
              </a:endParaRPr>
            </a:p>
          </p:txBody>
        </p:sp>
        <p:sp>
          <p:nvSpPr>
            <p:cNvPr id="59" name="Rounded Rectangle 58"/>
            <p:cNvSpPr/>
            <p:nvPr/>
          </p:nvSpPr>
          <p:spPr bwMode="auto">
            <a:xfrm>
              <a:off x="6258561" y="2397760"/>
              <a:ext cx="589544" cy="45720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sz="200">
                <a:solidFill>
                  <a:srgbClr val="FFFFFF"/>
                </a:solidFill>
                <a:ea typeface="MS PGothic" pitchFamily="34" charset="-128"/>
              </a:endParaRPr>
            </a:p>
          </p:txBody>
        </p:sp>
        <p:sp>
          <p:nvSpPr>
            <p:cNvPr id="60" name="Rounded Rectangle 59"/>
            <p:cNvSpPr/>
            <p:nvPr/>
          </p:nvSpPr>
          <p:spPr bwMode="auto">
            <a:xfrm>
              <a:off x="5802313"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a:solidFill>
                  <a:srgbClr val="FFFFFF"/>
                </a:solidFill>
                <a:ea typeface="MS PGothic" pitchFamily="34" charset="-128"/>
              </a:endParaRPr>
            </a:p>
          </p:txBody>
        </p:sp>
        <p:sp>
          <p:nvSpPr>
            <p:cNvPr id="61" name="Rounded Rectangle 60"/>
            <p:cNvSpPr/>
            <p:nvPr/>
          </p:nvSpPr>
          <p:spPr bwMode="auto">
            <a:xfrm>
              <a:off x="6349627"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a:solidFill>
                  <a:srgbClr val="FFFFFF"/>
                </a:solidFill>
                <a:ea typeface="MS PGothic" pitchFamily="34" charset="-128"/>
              </a:endParaRPr>
            </a:p>
          </p:txBody>
        </p:sp>
        <p:sp>
          <p:nvSpPr>
            <p:cNvPr id="62" name="Rounded Rectangle 61"/>
            <p:cNvSpPr/>
            <p:nvPr/>
          </p:nvSpPr>
          <p:spPr bwMode="auto">
            <a:xfrm>
              <a:off x="6886782"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a:solidFill>
                  <a:srgbClr val="FFFFFF"/>
                </a:solidFill>
                <a:ea typeface="MS PGothic" pitchFamily="34" charset="-128"/>
              </a:endParaRPr>
            </a:p>
          </p:txBody>
        </p:sp>
        <p:sp>
          <p:nvSpPr>
            <p:cNvPr id="63" name="Rounded Rectangle 62"/>
            <p:cNvSpPr/>
            <p:nvPr/>
          </p:nvSpPr>
          <p:spPr bwMode="auto">
            <a:xfrm>
              <a:off x="6345587" y="371729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pPr>
              <a:endParaRPr lang="de-DE" sz="600">
                <a:solidFill>
                  <a:srgbClr val="FFFFFF"/>
                </a:solidFill>
                <a:ea typeface="MS PGothic" pitchFamily="34" charset="-128"/>
              </a:endParaRPr>
            </a:p>
          </p:txBody>
        </p:sp>
        <p:sp>
          <p:nvSpPr>
            <p:cNvPr id="64" name="Rounded Rectangle 63"/>
            <p:cNvSpPr/>
            <p:nvPr/>
          </p:nvSpPr>
          <p:spPr bwMode="auto">
            <a:xfrm>
              <a:off x="6882741" y="371729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pPr>
              <a:endParaRPr lang="de-DE" sz="600">
                <a:solidFill>
                  <a:srgbClr val="FFFFFF"/>
                </a:solidFill>
                <a:ea typeface="MS PGothic" pitchFamily="34" charset="-128"/>
              </a:endParaRPr>
            </a:p>
          </p:txBody>
        </p:sp>
        <p:sp>
          <p:nvSpPr>
            <p:cNvPr id="65" name="Rounded Rectangle 64"/>
            <p:cNvSpPr/>
            <p:nvPr/>
          </p:nvSpPr>
          <p:spPr bwMode="auto">
            <a:xfrm>
              <a:off x="7434177" y="2915893"/>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pPr>
              <a:endParaRPr lang="de-DE" sz="600">
                <a:solidFill>
                  <a:srgbClr val="FFFFFF"/>
                </a:solidFill>
                <a:ea typeface="MS PGothic" pitchFamily="34" charset="-128"/>
              </a:endParaRPr>
            </a:p>
          </p:txBody>
        </p:sp>
        <p:sp>
          <p:nvSpPr>
            <p:cNvPr id="66" name="Rounded Rectangle 65"/>
            <p:cNvSpPr/>
            <p:nvPr/>
          </p:nvSpPr>
          <p:spPr bwMode="auto">
            <a:xfrm>
              <a:off x="7434032" y="3718533"/>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pPr>
              <a:endParaRPr lang="de-DE" sz="600">
                <a:solidFill>
                  <a:srgbClr val="FFFFFF"/>
                </a:solidFill>
                <a:ea typeface="MS PGothic" pitchFamily="34" charset="-128"/>
              </a:endParaRPr>
            </a:p>
          </p:txBody>
        </p:sp>
        <p:sp>
          <p:nvSpPr>
            <p:cNvPr id="67" name="Rounded Rectangle 66"/>
            <p:cNvSpPr/>
            <p:nvPr/>
          </p:nvSpPr>
          <p:spPr bwMode="auto">
            <a:xfrm>
              <a:off x="6349999" y="4592320"/>
              <a:ext cx="501903" cy="42672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endParaRPr lang="de-DE" sz="500">
                <a:solidFill>
                  <a:srgbClr val="FFFFFF"/>
                </a:solidFill>
                <a:ea typeface="MS PGothic" pitchFamily="34" charset="-128"/>
              </a:endParaRPr>
            </a:p>
          </p:txBody>
        </p:sp>
        <p:sp>
          <p:nvSpPr>
            <p:cNvPr id="68" name="Rounded Rectangle 67"/>
            <p:cNvSpPr/>
            <p:nvPr/>
          </p:nvSpPr>
          <p:spPr bwMode="auto">
            <a:xfrm>
              <a:off x="6893306" y="4582160"/>
              <a:ext cx="501903" cy="42672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endParaRPr lang="de-DE" sz="500">
                <a:solidFill>
                  <a:srgbClr val="FFFFFF"/>
                </a:solidFill>
                <a:ea typeface="MS PGothic" pitchFamily="34" charset="-128"/>
              </a:endParaRPr>
            </a:p>
          </p:txBody>
        </p:sp>
      </p:grpSp>
      <p:grpSp>
        <p:nvGrpSpPr>
          <p:cNvPr id="8" name="Group 75"/>
          <p:cNvGrpSpPr>
            <a:grpSpLocks/>
          </p:cNvGrpSpPr>
          <p:nvPr/>
        </p:nvGrpSpPr>
        <p:grpSpPr bwMode="auto">
          <a:xfrm>
            <a:off x="7713663" y="2709863"/>
            <a:ext cx="852487" cy="534987"/>
            <a:chOff x="5802313" y="2397760"/>
            <a:chExt cx="2135443" cy="1786812"/>
          </a:xfrm>
        </p:grpSpPr>
        <p:sp>
          <p:nvSpPr>
            <p:cNvPr id="70" name="Rounded Rectangle 69"/>
            <p:cNvSpPr/>
            <p:nvPr/>
          </p:nvSpPr>
          <p:spPr bwMode="auto">
            <a:xfrm>
              <a:off x="6258561" y="2397760"/>
              <a:ext cx="589544" cy="457200"/>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sz="200">
                <a:solidFill>
                  <a:srgbClr val="FFFFFF"/>
                </a:solidFill>
                <a:ea typeface="MS PGothic" pitchFamily="34" charset="-128"/>
              </a:endParaRPr>
            </a:p>
          </p:txBody>
        </p:sp>
        <p:sp>
          <p:nvSpPr>
            <p:cNvPr id="71" name="Rounded Rectangle 70"/>
            <p:cNvSpPr/>
            <p:nvPr/>
          </p:nvSpPr>
          <p:spPr bwMode="auto">
            <a:xfrm>
              <a:off x="5802313"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a:solidFill>
                  <a:srgbClr val="FFFFFF"/>
                </a:solidFill>
                <a:ea typeface="MS PGothic" pitchFamily="34" charset="-128"/>
              </a:endParaRPr>
            </a:p>
          </p:txBody>
        </p:sp>
        <p:sp>
          <p:nvSpPr>
            <p:cNvPr id="72" name="Rounded Rectangle 71"/>
            <p:cNvSpPr/>
            <p:nvPr/>
          </p:nvSpPr>
          <p:spPr bwMode="auto">
            <a:xfrm>
              <a:off x="6349627"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a:solidFill>
                  <a:srgbClr val="FFFFFF"/>
                </a:solidFill>
                <a:ea typeface="MS PGothic" pitchFamily="34" charset="-128"/>
              </a:endParaRPr>
            </a:p>
          </p:txBody>
        </p:sp>
        <p:sp>
          <p:nvSpPr>
            <p:cNvPr id="73" name="Rounded Rectangle 72"/>
            <p:cNvSpPr/>
            <p:nvPr/>
          </p:nvSpPr>
          <p:spPr bwMode="auto">
            <a:xfrm>
              <a:off x="6886782" y="2924810"/>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endParaRPr lang="de-DE">
                <a:solidFill>
                  <a:srgbClr val="FFFFFF"/>
                </a:solidFill>
                <a:ea typeface="MS PGothic" pitchFamily="34" charset="-128"/>
              </a:endParaRPr>
            </a:p>
          </p:txBody>
        </p:sp>
        <p:sp>
          <p:nvSpPr>
            <p:cNvPr id="74" name="Rounded Rectangle 73"/>
            <p:cNvSpPr/>
            <p:nvPr/>
          </p:nvSpPr>
          <p:spPr bwMode="auto">
            <a:xfrm>
              <a:off x="7434177" y="2915893"/>
              <a:ext cx="503579" cy="749327"/>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normAutofit/>
            </a:bodyPr>
            <a:lstStyle/>
            <a:p>
              <a:pPr algn="ctr">
                <a:lnSpc>
                  <a:spcPct val="110000"/>
                </a:lnSpc>
              </a:pPr>
              <a:endParaRPr lang="de-DE" sz="600">
                <a:solidFill>
                  <a:srgbClr val="FFFFFF"/>
                </a:solidFill>
                <a:ea typeface="MS PGothic" pitchFamily="34" charset="-128"/>
              </a:endParaRPr>
            </a:p>
          </p:txBody>
        </p:sp>
        <p:sp>
          <p:nvSpPr>
            <p:cNvPr id="75" name="Rounded Rectangle 74"/>
            <p:cNvSpPr/>
            <p:nvPr/>
          </p:nvSpPr>
          <p:spPr bwMode="auto">
            <a:xfrm>
              <a:off x="6349999" y="3757853"/>
              <a:ext cx="501903" cy="426719"/>
            </a:xfrm>
            <a:prstGeom prst="roundRect">
              <a:avLst/>
            </a:prstGeom>
            <a:solidFill>
              <a:schemeClr val="tx2">
                <a:lumMod val="75000"/>
                <a:alpha val="5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2075" tIns="46038" rIns="92075" bIns="46038" anchor="ctr"/>
            <a:lstStyle/>
            <a:p>
              <a:pPr algn="ctr"/>
              <a:endParaRPr lang="de-DE" sz="500">
                <a:solidFill>
                  <a:srgbClr val="FFFFFF"/>
                </a:solidFill>
                <a:ea typeface="MS PGothic" pitchFamily="34" charset="-128"/>
              </a:endParaRPr>
            </a:p>
          </p:txBody>
        </p:sp>
      </p:grpSp>
      <p:sp>
        <p:nvSpPr>
          <p:cNvPr id="78" name="Rounded Rectangle 4"/>
          <p:cNvSpPr/>
          <p:nvPr/>
        </p:nvSpPr>
        <p:spPr bwMode="auto">
          <a:xfrm>
            <a:off x="752294" y="2240520"/>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OVM </a:t>
            </a:r>
          </a:p>
        </p:txBody>
      </p:sp>
      <p:sp>
        <p:nvSpPr>
          <p:cNvPr id="79" name="Rounded Rectangle 4"/>
          <p:cNvSpPr/>
          <p:nvPr/>
        </p:nvSpPr>
        <p:spPr bwMode="auto">
          <a:xfrm>
            <a:off x="752294" y="2004693"/>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HTTP</a:t>
            </a:r>
          </a:p>
        </p:txBody>
      </p:sp>
      <p:sp>
        <p:nvSpPr>
          <p:cNvPr id="80" name="Rounded Rectangle 4"/>
          <p:cNvSpPr/>
          <p:nvPr/>
        </p:nvSpPr>
        <p:spPr bwMode="auto">
          <a:xfrm>
            <a:off x="1472374" y="2240520"/>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OVM</a:t>
            </a:r>
          </a:p>
        </p:txBody>
      </p:sp>
      <p:sp>
        <p:nvSpPr>
          <p:cNvPr id="81" name="Rounded Rectangle 4"/>
          <p:cNvSpPr/>
          <p:nvPr/>
        </p:nvSpPr>
        <p:spPr bwMode="auto">
          <a:xfrm>
            <a:off x="1472374" y="2004693"/>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HTTP</a:t>
            </a:r>
          </a:p>
        </p:txBody>
      </p:sp>
      <p:sp>
        <p:nvSpPr>
          <p:cNvPr id="82" name="Rounded Rectangle 4"/>
          <p:cNvSpPr/>
          <p:nvPr/>
        </p:nvSpPr>
        <p:spPr bwMode="auto">
          <a:xfrm>
            <a:off x="1112334" y="2960601"/>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OVM</a:t>
            </a:r>
          </a:p>
        </p:txBody>
      </p:sp>
      <p:sp>
        <p:nvSpPr>
          <p:cNvPr id="83" name="Rounded Rectangle 4"/>
          <p:cNvSpPr/>
          <p:nvPr/>
        </p:nvSpPr>
        <p:spPr bwMode="auto">
          <a:xfrm>
            <a:off x="1112334" y="2724771"/>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WLS</a:t>
            </a:r>
          </a:p>
        </p:txBody>
      </p:sp>
      <p:sp>
        <p:nvSpPr>
          <p:cNvPr id="84" name="Rounded Rectangle 4"/>
          <p:cNvSpPr/>
          <p:nvPr/>
        </p:nvSpPr>
        <p:spPr bwMode="auto">
          <a:xfrm>
            <a:off x="1112334" y="3536664"/>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OVM</a:t>
            </a:r>
          </a:p>
        </p:txBody>
      </p:sp>
      <p:sp>
        <p:nvSpPr>
          <p:cNvPr id="85" name="Rounded Rectangle 4"/>
          <p:cNvSpPr/>
          <p:nvPr/>
        </p:nvSpPr>
        <p:spPr bwMode="auto">
          <a:xfrm>
            <a:off x="1112334" y="3300835"/>
            <a:ext cx="595610" cy="202431"/>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995" tIns="45998" rIns="91995" bIns="45998" anchor="ctr"/>
          <a:lstStyle/>
          <a:p>
            <a:pPr algn="ctr">
              <a:defRPr/>
            </a:pPr>
            <a:r>
              <a:rPr lang="en-US" sz="1000" dirty="0">
                <a:solidFill>
                  <a:srgbClr val="FFFFFF"/>
                </a:solidFill>
                <a:latin typeface="Arial" pitchFamily="34" charset="0"/>
                <a:cs typeface="Arial" pitchFamily="34" charset="0"/>
              </a:rPr>
              <a:t>DB</a:t>
            </a:r>
          </a:p>
        </p:txBody>
      </p:sp>
      <p:cxnSp>
        <p:nvCxnSpPr>
          <p:cNvPr id="86" name="Shape 95"/>
          <p:cNvCxnSpPr/>
          <p:nvPr/>
        </p:nvCxnSpPr>
        <p:spPr>
          <a:xfrm rot="16200000" flipH="1">
            <a:off x="1088231" y="2404270"/>
            <a:ext cx="282575" cy="36036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hape 95"/>
          <p:cNvCxnSpPr/>
          <p:nvPr/>
        </p:nvCxnSpPr>
        <p:spPr>
          <a:xfrm rot="5400000" flipH="1" flipV="1">
            <a:off x="1448594" y="2404269"/>
            <a:ext cx="282575" cy="360363"/>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hape 95"/>
          <p:cNvCxnSpPr/>
          <p:nvPr/>
        </p:nvCxnSpPr>
        <p:spPr>
          <a:xfrm rot="5400000">
            <a:off x="1341438" y="3232150"/>
            <a:ext cx="138112" cy="158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ounded Rectangle 4"/>
          <p:cNvSpPr/>
          <p:nvPr/>
        </p:nvSpPr>
        <p:spPr bwMode="auto">
          <a:xfrm>
            <a:off x="5164328" y="2004690"/>
            <a:ext cx="595610" cy="1935212"/>
          </a:xfrm>
          <a:prstGeom prst="roundRect">
            <a:avLst>
              <a:gd name="adj" fmla="val 11357"/>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vert270" lIns="91995" tIns="45998" rIns="91995" bIns="45998" anchor="ctr"/>
          <a:lstStyle/>
          <a:p>
            <a:pPr algn="ctr">
              <a:defRPr/>
            </a:pPr>
            <a:r>
              <a:rPr lang="en-US" sz="1400" b="1" dirty="0">
                <a:solidFill>
                  <a:srgbClr val="FFFFFF"/>
                </a:solidFill>
                <a:latin typeface="Arial" pitchFamily="34" charset="0"/>
                <a:cs typeface="Arial" pitchFamily="34" charset="0"/>
              </a:rPr>
              <a:t>Oracle Enterprise Manager</a:t>
            </a:r>
            <a:endParaRPr lang="en-US" sz="1600" b="1" dirty="0">
              <a:solidFill>
                <a:srgbClr val="FFFFFF"/>
              </a:solidFill>
              <a:latin typeface="Arial" pitchFamily="34" charset="0"/>
              <a:cs typeface="Arial" pitchFamily="34" charset="0"/>
            </a:endParaRPr>
          </a:p>
        </p:txBody>
      </p:sp>
      <p:pic>
        <p:nvPicPr>
          <p:cNvPr id="34860" name="Picture 32" descr="rightArrow.png"/>
          <p:cNvPicPr>
            <a:picLocks noChangeAspect="1"/>
          </p:cNvPicPr>
          <p:nvPr/>
        </p:nvPicPr>
        <p:blipFill>
          <a:blip r:embed="rId4" cstate="print"/>
          <a:srcRect/>
          <a:stretch>
            <a:fillRect/>
          </a:stretch>
        </p:blipFill>
        <p:spPr bwMode="auto">
          <a:xfrm>
            <a:off x="5884863" y="2703513"/>
            <a:ext cx="574675" cy="381000"/>
          </a:xfrm>
          <a:prstGeom prst="rect">
            <a:avLst/>
          </a:prstGeom>
          <a:noFill/>
          <a:ln w="9525">
            <a:noFill/>
            <a:miter lim="800000"/>
            <a:headEnd/>
            <a:tailEnd/>
          </a:ln>
        </p:spPr>
      </p:pic>
      <p:sp>
        <p:nvSpPr>
          <p:cNvPr id="34861" name="Content Placeholder 7"/>
          <p:cNvSpPr>
            <a:spLocks noGrp="1"/>
          </p:cNvSpPr>
          <p:nvPr>
            <p:ph sz="half" idx="2"/>
          </p:nvPr>
        </p:nvSpPr>
        <p:spPr>
          <a:xfrm>
            <a:off x="808038" y="596900"/>
            <a:ext cx="8139112" cy="319088"/>
          </a:xfrm>
        </p:spPr>
        <p:txBody>
          <a:bodyPr/>
          <a:lstStyle/>
          <a:p>
            <a:pPr>
              <a:buClr>
                <a:srgbClr val="FF0000"/>
              </a:buClr>
            </a:pPr>
            <a:r>
              <a:rPr lang="en-US" smtClean="0">
                <a:solidFill>
                  <a:schemeClr val="tx2"/>
                </a:solidFill>
                <a:latin typeface="Arial" charset="0"/>
              </a:rPr>
              <a:t>Oracle Virtual Assembly Builder</a:t>
            </a:r>
          </a:p>
          <a:p>
            <a:endParaRPr lang="en-US" smtClean="0">
              <a:solidFill>
                <a:schemeClr val="tx2"/>
              </a:solidFill>
              <a:latin typeface="Arial" charset="0"/>
            </a:endParaRPr>
          </a:p>
        </p:txBody>
      </p:sp>
      <p:sp>
        <p:nvSpPr>
          <p:cNvPr id="34862" name="TextBox 92"/>
          <p:cNvSpPr txBox="1">
            <a:spLocks noChangeArrowheads="1"/>
          </p:cNvSpPr>
          <p:nvPr/>
        </p:nvSpPr>
        <p:spPr bwMode="auto">
          <a:xfrm>
            <a:off x="4418013" y="1338263"/>
            <a:ext cx="2314575" cy="585787"/>
          </a:xfrm>
          <a:prstGeom prst="rect">
            <a:avLst/>
          </a:prstGeom>
          <a:noFill/>
          <a:ln w="9525">
            <a:noFill/>
            <a:miter lim="800000"/>
            <a:headEnd/>
            <a:tailEnd/>
          </a:ln>
        </p:spPr>
        <p:txBody>
          <a:bodyPr lIns="91360" tIns="45680" rIns="91360" bIns="45680">
            <a:spAutoFit/>
          </a:bodyPr>
          <a:lstStyle/>
          <a:p>
            <a:pPr algn="ctr"/>
            <a:r>
              <a:rPr lang="en-US" sz="1600" b="1">
                <a:solidFill>
                  <a:srgbClr val="3F3F3F"/>
                </a:solidFill>
              </a:rPr>
              <a:t>Upload to Software Library</a:t>
            </a:r>
          </a:p>
        </p:txBody>
      </p:sp>
      <p:sp>
        <p:nvSpPr>
          <p:cNvPr id="34864" name="AutoShape 2" descr="imap://moe%2Efardoost%40oracle%2Ecom@stbeehive.oracle.com:993/fetch%3EUID%3E/INBOX%3E45033?part=1.2&amp;type=image/png&amp;filename=OracleVM.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de-DE"/>
          </a:p>
        </p:txBody>
      </p:sp>
      <p:pic>
        <p:nvPicPr>
          <p:cNvPr id="34865" name="Picture 90" descr="OracleVM.png"/>
          <p:cNvPicPr>
            <a:picLocks noChangeAspect="1"/>
          </p:cNvPicPr>
          <p:nvPr/>
        </p:nvPicPr>
        <p:blipFill>
          <a:blip r:embed="rId5" cstate="print"/>
          <a:srcRect/>
          <a:stretch>
            <a:fillRect/>
          </a:stretch>
        </p:blipFill>
        <p:spPr bwMode="auto">
          <a:xfrm>
            <a:off x="0" y="3940175"/>
            <a:ext cx="1460500" cy="5349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a:xfrm>
            <a:off x="4533900" y="912813"/>
            <a:ext cx="4518025" cy="3673475"/>
          </a:xfrm>
          <a:prstGeom prst="roundRect">
            <a:avLst>
              <a:gd name="adj" fmla="val 414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de-DE" sz="1600">
              <a:solidFill>
                <a:schemeClr val="tx1"/>
              </a:solidFill>
              <a:latin typeface="Arial" charset="0"/>
              <a:ea typeface="MS PGothic" pitchFamily="34" charset="-128"/>
            </a:endParaRPr>
          </a:p>
        </p:txBody>
      </p:sp>
      <p:sp>
        <p:nvSpPr>
          <p:cNvPr id="18435" name="Title 1"/>
          <p:cNvSpPr>
            <a:spLocks noGrp="1"/>
          </p:cNvSpPr>
          <p:nvPr>
            <p:ph type="title"/>
          </p:nvPr>
        </p:nvSpPr>
        <p:spPr>
          <a:xfrm>
            <a:off x="808038" y="158750"/>
            <a:ext cx="8132762" cy="431800"/>
          </a:xfrm>
        </p:spPr>
        <p:txBody>
          <a:bodyPr/>
          <a:lstStyle/>
          <a:p>
            <a:r>
              <a:rPr lang="en-US" dirty="0" smtClean="0">
                <a:latin typeface="Arial" charset="0"/>
              </a:rPr>
              <a:t>Oracle </a:t>
            </a:r>
            <a:r>
              <a:rPr lang="en-US" dirty="0" smtClean="0">
                <a:latin typeface="Arial" charset="0"/>
              </a:rPr>
              <a:t>Platform for Private Clouds</a:t>
            </a:r>
            <a:endParaRPr lang="en-US" dirty="0" smtClean="0">
              <a:solidFill>
                <a:srgbClr val="FF0000"/>
              </a:solidFill>
              <a:latin typeface="Arial" charset="0"/>
            </a:endParaRPr>
          </a:p>
        </p:txBody>
      </p:sp>
      <p:sp>
        <p:nvSpPr>
          <p:cNvPr id="87" name="Trapezoid 86"/>
          <p:cNvSpPr/>
          <p:nvPr/>
        </p:nvSpPr>
        <p:spPr>
          <a:xfrm rot="16200000">
            <a:off x="2085182" y="2020094"/>
            <a:ext cx="3532187" cy="1457325"/>
          </a:xfrm>
          <a:prstGeom prst="trapezoid">
            <a:avLst>
              <a:gd name="adj" fmla="val 77579"/>
            </a:avLst>
          </a:prstGeom>
          <a:solidFill>
            <a:schemeClr val="bg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defRPr/>
            </a:pPr>
            <a:endParaRPr lang="en-US" sz="1600" dirty="0" err="1">
              <a:solidFill>
                <a:schemeClr val="tx1"/>
              </a:solidFill>
              <a:latin typeface="Arial" pitchFamily="34" charset="0"/>
              <a:cs typeface="Arial" pitchFamily="34" charset="0"/>
            </a:endParaRPr>
          </a:p>
        </p:txBody>
      </p:sp>
      <p:grpSp>
        <p:nvGrpSpPr>
          <p:cNvPr id="2" name="Group 24"/>
          <p:cNvGrpSpPr>
            <a:grpSpLocks/>
          </p:cNvGrpSpPr>
          <p:nvPr/>
        </p:nvGrpSpPr>
        <p:grpSpPr bwMode="auto">
          <a:xfrm>
            <a:off x="4700588" y="1084263"/>
            <a:ext cx="4279900" cy="3330575"/>
            <a:chOff x="2487169" y="1208307"/>
            <a:chExt cx="4279392" cy="2906493"/>
          </a:xfrm>
        </p:grpSpPr>
        <p:sp>
          <p:nvSpPr>
            <p:cNvPr id="18443" name="Oval 91"/>
            <p:cNvSpPr>
              <a:spLocks noChangeArrowheads="1"/>
            </p:cNvSpPr>
            <p:nvPr/>
          </p:nvSpPr>
          <p:spPr bwMode="auto">
            <a:xfrm rot="5400000">
              <a:off x="4316608" y="1920974"/>
              <a:ext cx="360195" cy="2647636"/>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gn="ctr"/>
              <a:endParaRPr lang="de-DE" sz="1000">
                <a:solidFill>
                  <a:srgbClr val="000000"/>
                </a:solidFill>
              </a:endParaRPr>
            </a:p>
          </p:txBody>
        </p:sp>
        <p:sp>
          <p:nvSpPr>
            <p:cNvPr id="18444" name="Oval 91"/>
            <p:cNvSpPr>
              <a:spLocks noChangeArrowheads="1"/>
            </p:cNvSpPr>
            <p:nvPr/>
          </p:nvSpPr>
          <p:spPr bwMode="auto">
            <a:xfrm rot="5400000">
              <a:off x="4272163" y="703239"/>
              <a:ext cx="360195" cy="2647636"/>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gn="ctr"/>
              <a:endParaRPr lang="de-DE" sz="1000">
                <a:solidFill>
                  <a:srgbClr val="000000"/>
                </a:solidFill>
              </a:endParaRPr>
            </a:p>
          </p:txBody>
        </p:sp>
        <p:sp>
          <p:nvSpPr>
            <p:cNvPr id="30" name="Rounded Rectangle 29"/>
            <p:cNvSpPr>
              <a:spLocks noChangeArrowheads="1"/>
            </p:cNvSpPr>
            <p:nvPr/>
          </p:nvSpPr>
          <p:spPr bwMode="auto">
            <a:xfrm>
              <a:off x="2493518" y="1208307"/>
              <a:ext cx="4161931" cy="569384"/>
            </a:xfrm>
            <a:prstGeom prst="roundRect">
              <a:avLst>
                <a:gd name="adj" fmla="val 1692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gn="ctr" eaLnBrk="0" hangingPunct="0">
                <a:buClr>
                  <a:srgbClr val="FD0000"/>
                </a:buClr>
              </a:pPr>
              <a:endParaRPr lang="de-DE" sz="1000">
                <a:solidFill>
                  <a:srgbClr val="000000"/>
                </a:solidFill>
              </a:endParaRPr>
            </a:p>
          </p:txBody>
        </p:sp>
        <p:sp>
          <p:nvSpPr>
            <p:cNvPr id="31" name="Rounded Rectangle 30"/>
            <p:cNvSpPr>
              <a:spLocks noChangeArrowheads="1"/>
            </p:cNvSpPr>
            <p:nvPr/>
          </p:nvSpPr>
          <p:spPr bwMode="auto">
            <a:xfrm>
              <a:off x="2525264" y="3111797"/>
              <a:ext cx="4160343" cy="1003003"/>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gn="ctr" eaLnBrk="0" hangingPunct="0">
                <a:buClr>
                  <a:srgbClr val="FD0000"/>
                </a:buClr>
              </a:pPr>
              <a:endParaRPr lang="de-DE" sz="1000">
                <a:solidFill>
                  <a:srgbClr val="000000"/>
                </a:solidFill>
              </a:endParaRPr>
            </a:p>
          </p:txBody>
        </p:sp>
        <p:sp>
          <p:nvSpPr>
            <p:cNvPr id="32" name="Rounded Rectangle 31"/>
            <p:cNvSpPr>
              <a:spLocks noChangeArrowheads="1"/>
            </p:cNvSpPr>
            <p:nvPr/>
          </p:nvSpPr>
          <p:spPr bwMode="auto">
            <a:xfrm>
              <a:off x="2487169" y="1882979"/>
              <a:ext cx="4161931" cy="1106906"/>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gn="ctr" eaLnBrk="0" hangingPunct="0">
                <a:buClr>
                  <a:srgbClr val="FD0000"/>
                </a:buClr>
              </a:pPr>
              <a:endParaRPr lang="de-DE" sz="1000">
                <a:solidFill>
                  <a:srgbClr val="000000"/>
                </a:solidFill>
              </a:endParaRPr>
            </a:p>
          </p:txBody>
        </p:sp>
        <p:sp>
          <p:nvSpPr>
            <p:cNvPr id="18448" name="Rectangle 43"/>
            <p:cNvSpPr>
              <a:spLocks noChangeArrowheads="1"/>
            </p:cNvSpPr>
            <p:nvPr/>
          </p:nvSpPr>
          <p:spPr bwMode="auto">
            <a:xfrm>
              <a:off x="3457738" y="3107312"/>
              <a:ext cx="2136871" cy="241729"/>
            </a:xfrm>
            <a:prstGeom prst="rect">
              <a:avLst/>
            </a:prstGeom>
            <a:noFill/>
            <a:ln w="9525">
              <a:noFill/>
              <a:miter lim="800000"/>
              <a:headEnd/>
              <a:tailEnd/>
            </a:ln>
          </p:spPr>
          <p:txBody>
            <a:bodyPr wrap="none">
              <a:spAutoFit/>
            </a:bodyPr>
            <a:lstStyle/>
            <a:p>
              <a:pPr algn="ctr" eaLnBrk="0" hangingPunct="0">
                <a:buClr>
                  <a:srgbClr val="FD0000"/>
                </a:buClr>
              </a:pPr>
              <a:r>
                <a:rPr lang="en-US" sz="1200" b="1">
                  <a:solidFill>
                    <a:srgbClr val="C00000"/>
                  </a:solidFill>
                </a:rPr>
                <a:t>Infrastructure-as-a-Service</a:t>
              </a:r>
            </a:p>
          </p:txBody>
        </p:sp>
        <p:sp>
          <p:nvSpPr>
            <p:cNvPr id="18449" name="AutoShape 28"/>
            <p:cNvSpPr>
              <a:spLocks noChangeArrowheads="1"/>
            </p:cNvSpPr>
            <p:nvPr/>
          </p:nvSpPr>
          <p:spPr bwMode="auto">
            <a:xfrm>
              <a:off x="2669709" y="2672636"/>
              <a:ext cx="3815897" cy="250751"/>
            </a:xfrm>
            <a:prstGeom prst="roundRect">
              <a:avLst>
                <a:gd name="adj" fmla="val 20833"/>
              </a:avLst>
            </a:prstGeom>
            <a:solidFill>
              <a:srgbClr val="FF0000"/>
            </a:solidFill>
            <a:ln w="12700">
              <a:solidFill>
                <a:schemeClr val="accent1"/>
              </a:solidFill>
              <a:round/>
              <a:headEnd/>
              <a:tailEnd/>
            </a:ln>
          </p:spPr>
          <p:txBody>
            <a:bodyPr anchor="ctr">
              <a:spAutoFit/>
            </a:bodyPr>
            <a:lstStyle/>
            <a:p>
              <a:pPr algn="ctr">
                <a:buClr>
                  <a:srgbClr val="FD0000"/>
                </a:buClr>
              </a:pPr>
              <a:endParaRPr lang="de-DE" sz="1000">
                <a:solidFill>
                  <a:srgbClr val="000000"/>
                </a:solidFill>
              </a:endParaRPr>
            </a:p>
          </p:txBody>
        </p:sp>
        <p:sp>
          <p:nvSpPr>
            <p:cNvPr id="18450" name="Rectangle 29"/>
            <p:cNvSpPr>
              <a:spLocks noChangeArrowheads="1"/>
            </p:cNvSpPr>
            <p:nvPr/>
          </p:nvSpPr>
          <p:spPr bwMode="gray">
            <a:xfrm>
              <a:off x="3945216" y="2660495"/>
              <a:ext cx="1243930" cy="228828"/>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100">
                  <a:solidFill>
                    <a:srgbClr val="FFFFFF"/>
                  </a:solidFill>
                </a:rPr>
                <a:t>Oracle Database</a:t>
              </a:r>
            </a:p>
          </p:txBody>
        </p:sp>
        <p:sp>
          <p:nvSpPr>
            <p:cNvPr id="18451" name="AutoShape 30"/>
            <p:cNvSpPr>
              <a:spLocks noChangeArrowheads="1"/>
            </p:cNvSpPr>
            <p:nvPr/>
          </p:nvSpPr>
          <p:spPr bwMode="auto">
            <a:xfrm>
              <a:off x="2669709" y="2370627"/>
              <a:ext cx="3815897" cy="250751"/>
            </a:xfrm>
            <a:prstGeom prst="roundRect">
              <a:avLst>
                <a:gd name="adj" fmla="val 20833"/>
              </a:avLst>
            </a:prstGeom>
            <a:solidFill>
              <a:srgbClr val="FF0000"/>
            </a:solidFill>
            <a:ln w="12700">
              <a:solidFill>
                <a:schemeClr val="accent1"/>
              </a:solidFill>
              <a:round/>
              <a:headEnd/>
              <a:tailEnd/>
            </a:ln>
          </p:spPr>
          <p:txBody>
            <a:bodyPr anchor="ctr">
              <a:spAutoFit/>
            </a:bodyPr>
            <a:lstStyle/>
            <a:p>
              <a:pPr algn="ctr">
                <a:buClr>
                  <a:srgbClr val="FD0000"/>
                </a:buClr>
              </a:pPr>
              <a:endParaRPr lang="de-DE" sz="1000">
                <a:solidFill>
                  <a:srgbClr val="000000"/>
                </a:solidFill>
              </a:endParaRPr>
            </a:p>
          </p:txBody>
        </p:sp>
        <p:sp>
          <p:nvSpPr>
            <p:cNvPr id="18452" name="Rectangle 32"/>
            <p:cNvSpPr>
              <a:spLocks noChangeArrowheads="1"/>
            </p:cNvSpPr>
            <p:nvPr/>
          </p:nvSpPr>
          <p:spPr bwMode="gray">
            <a:xfrm>
              <a:off x="3682601" y="2397037"/>
              <a:ext cx="1825820" cy="228828"/>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100">
                  <a:solidFill>
                    <a:srgbClr val="FFFFFF"/>
                  </a:solidFill>
                </a:rPr>
                <a:t>Oracle Fusion Middleware</a:t>
              </a:r>
            </a:p>
          </p:txBody>
        </p:sp>
        <p:sp>
          <p:nvSpPr>
            <p:cNvPr id="18453" name="Rectangle 33"/>
            <p:cNvSpPr>
              <a:spLocks noChangeArrowheads="1"/>
            </p:cNvSpPr>
            <p:nvPr/>
          </p:nvSpPr>
          <p:spPr bwMode="gray">
            <a:xfrm>
              <a:off x="3656543" y="1852144"/>
              <a:ext cx="1739258" cy="242255"/>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200" b="1">
                  <a:solidFill>
                    <a:srgbClr val="C00000"/>
                  </a:solidFill>
                </a:rPr>
                <a:t>Platform as a Service</a:t>
              </a:r>
            </a:p>
          </p:txBody>
        </p:sp>
        <p:sp>
          <p:nvSpPr>
            <p:cNvPr id="18454" name="AutoShape 34"/>
            <p:cNvSpPr>
              <a:spLocks noChangeArrowheads="1"/>
            </p:cNvSpPr>
            <p:nvPr/>
          </p:nvSpPr>
          <p:spPr bwMode="auto">
            <a:xfrm>
              <a:off x="2661773" y="2065847"/>
              <a:ext cx="909529" cy="250751"/>
            </a:xfrm>
            <a:prstGeom prst="roundRect">
              <a:avLst>
                <a:gd name="adj" fmla="val 20833"/>
              </a:avLst>
            </a:prstGeom>
            <a:solidFill>
              <a:srgbClr val="FF0000"/>
            </a:solidFill>
            <a:ln w="12700">
              <a:solidFill>
                <a:schemeClr val="accent1"/>
              </a:solidFill>
              <a:round/>
              <a:headEnd/>
              <a:tailEnd/>
            </a:ln>
          </p:spPr>
          <p:txBody>
            <a:bodyPr anchor="ctr">
              <a:spAutoFit/>
            </a:bodyPr>
            <a:lstStyle/>
            <a:p>
              <a:pPr algn="ctr">
                <a:buClr>
                  <a:srgbClr val="FD0000"/>
                </a:buClr>
              </a:pPr>
              <a:endParaRPr lang="de-DE" sz="1000">
                <a:solidFill>
                  <a:srgbClr val="000000"/>
                </a:solidFill>
              </a:endParaRPr>
            </a:p>
          </p:txBody>
        </p:sp>
        <p:sp>
          <p:nvSpPr>
            <p:cNvPr id="18455" name="AutoShape 35"/>
            <p:cNvSpPr>
              <a:spLocks noChangeArrowheads="1"/>
            </p:cNvSpPr>
            <p:nvPr/>
          </p:nvSpPr>
          <p:spPr bwMode="auto">
            <a:xfrm>
              <a:off x="3641144" y="2056150"/>
              <a:ext cx="909530" cy="252136"/>
            </a:xfrm>
            <a:prstGeom prst="roundRect">
              <a:avLst>
                <a:gd name="adj" fmla="val 20833"/>
              </a:avLst>
            </a:prstGeom>
            <a:solidFill>
              <a:srgbClr val="FF0000"/>
            </a:solidFill>
            <a:ln w="12700">
              <a:solidFill>
                <a:schemeClr val="accent1"/>
              </a:solidFill>
              <a:round/>
              <a:headEnd/>
              <a:tailEnd/>
            </a:ln>
          </p:spPr>
          <p:txBody>
            <a:bodyPr anchor="ctr">
              <a:spAutoFit/>
            </a:bodyPr>
            <a:lstStyle/>
            <a:p>
              <a:pPr algn="ctr">
                <a:buClr>
                  <a:srgbClr val="FD0000"/>
                </a:buClr>
              </a:pPr>
              <a:endParaRPr lang="de-DE" sz="1000">
                <a:solidFill>
                  <a:srgbClr val="000000"/>
                </a:solidFill>
              </a:endParaRPr>
            </a:p>
          </p:txBody>
        </p:sp>
        <p:sp>
          <p:nvSpPr>
            <p:cNvPr id="18456" name="AutoShape 36"/>
            <p:cNvSpPr>
              <a:spLocks noChangeArrowheads="1"/>
            </p:cNvSpPr>
            <p:nvPr/>
          </p:nvSpPr>
          <p:spPr bwMode="auto">
            <a:xfrm>
              <a:off x="4610992" y="2056150"/>
              <a:ext cx="911117" cy="252136"/>
            </a:xfrm>
            <a:prstGeom prst="roundRect">
              <a:avLst>
                <a:gd name="adj" fmla="val 20833"/>
              </a:avLst>
            </a:prstGeom>
            <a:solidFill>
              <a:srgbClr val="FF0000"/>
            </a:solidFill>
            <a:ln w="12700">
              <a:solidFill>
                <a:schemeClr val="accent1"/>
              </a:solidFill>
              <a:round/>
              <a:headEnd/>
              <a:tailEnd/>
            </a:ln>
          </p:spPr>
          <p:txBody>
            <a:bodyPr anchor="ctr">
              <a:spAutoFit/>
            </a:bodyPr>
            <a:lstStyle/>
            <a:p>
              <a:pPr algn="ctr">
                <a:buClr>
                  <a:srgbClr val="FD0000"/>
                </a:buClr>
              </a:pPr>
              <a:endParaRPr lang="de-DE" sz="1000">
                <a:solidFill>
                  <a:srgbClr val="000000"/>
                </a:solidFill>
              </a:endParaRPr>
            </a:p>
          </p:txBody>
        </p:sp>
        <p:sp>
          <p:nvSpPr>
            <p:cNvPr id="18457" name="Rectangle 37"/>
            <p:cNvSpPr>
              <a:spLocks noChangeArrowheads="1"/>
            </p:cNvSpPr>
            <p:nvPr/>
          </p:nvSpPr>
          <p:spPr bwMode="gray">
            <a:xfrm>
              <a:off x="2722682" y="2028097"/>
              <a:ext cx="763029" cy="322821"/>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900">
                  <a:solidFill>
                    <a:srgbClr val="FFFFFF"/>
                  </a:solidFill>
                </a:rPr>
                <a:t>Integration:</a:t>
              </a:r>
              <a:br>
                <a:rPr lang="en-US" sz="900">
                  <a:solidFill>
                    <a:srgbClr val="FFFFFF"/>
                  </a:solidFill>
                </a:rPr>
              </a:br>
              <a:r>
                <a:rPr lang="en-US" sz="900">
                  <a:solidFill>
                    <a:srgbClr val="FFFFFF"/>
                  </a:solidFill>
                </a:rPr>
                <a:t>SOA Suite</a:t>
              </a:r>
            </a:p>
          </p:txBody>
        </p:sp>
        <p:sp>
          <p:nvSpPr>
            <p:cNvPr id="18458" name="Rectangle 38"/>
            <p:cNvSpPr>
              <a:spLocks noChangeArrowheads="1"/>
            </p:cNvSpPr>
            <p:nvPr/>
          </p:nvSpPr>
          <p:spPr bwMode="gray">
            <a:xfrm>
              <a:off x="4602801" y="2028097"/>
              <a:ext cx="878446" cy="322821"/>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900">
                  <a:solidFill>
                    <a:srgbClr val="FFFFFF"/>
                  </a:solidFill>
                </a:rPr>
                <a:t>Security:</a:t>
              </a:r>
              <a:br>
                <a:rPr lang="en-US" sz="900">
                  <a:solidFill>
                    <a:srgbClr val="FFFFFF"/>
                  </a:solidFill>
                </a:rPr>
              </a:br>
              <a:r>
                <a:rPr lang="en-US" sz="900">
                  <a:solidFill>
                    <a:srgbClr val="FFFFFF"/>
                  </a:solidFill>
                </a:rPr>
                <a:t>Identity Mgmt</a:t>
              </a:r>
            </a:p>
          </p:txBody>
        </p:sp>
        <p:sp>
          <p:nvSpPr>
            <p:cNvPr id="18459" name="AutoShape 39"/>
            <p:cNvSpPr>
              <a:spLocks noChangeArrowheads="1"/>
            </p:cNvSpPr>
            <p:nvPr/>
          </p:nvSpPr>
          <p:spPr bwMode="auto">
            <a:xfrm>
              <a:off x="5582427" y="2047837"/>
              <a:ext cx="911117" cy="250750"/>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de-DE" sz="1000">
                <a:solidFill>
                  <a:srgbClr val="000000"/>
                </a:solidFill>
              </a:endParaRPr>
            </a:p>
          </p:txBody>
        </p:sp>
        <p:sp>
          <p:nvSpPr>
            <p:cNvPr id="18460" name="Rectangle 40"/>
            <p:cNvSpPr>
              <a:spLocks noChangeArrowheads="1"/>
            </p:cNvSpPr>
            <p:nvPr/>
          </p:nvSpPr>
          <p:spPr bwMode="gray">
            <a:xfrm>
              <a:off x="3613290" y="2028097"/>
              <a:ext cx="955390" cy="322821"/>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900">
                  <a:solidFill>
                    <a:srgbClr val="FFFFFF"/>
                  </a:solidFill>
                </a:rPr>
                <a:t>Process Mgmt:</a:t>
              </a:r>
              <a:br>
                <a:rPr lang="en-US" sz="900">
                  <a:solidFill>
                    <a:srgbClr val="FFFFFF"/>
                  </a:solidFill>
                </a:rPr>
              </a:br>
              <a:r>
                <a:rPr lang="en-US" sz="900">
                  <a:solidFill>
                    <a:srgbClr val="FFFFFF"/>
                  </a:solidFill>
                </a:rPr>
                <a:t>BPM Suite</a:t>
              </a:r>
            </a:p>
          </p:txBody>
        </p:sp>
        <p:sp>
          <p:nvSpPr>
            <p:cNvPr id="18461" name="Rectangle 41"/>
            <p:cNvSpPr>
              <a:spLocks noChangeArrowheads="1"/>
            </p:cNvSpPr>
            <p:nvPr/>
          </p:nvSpPr>
          <p:spPr bwMode="gray">
            <a:xfrm>
              <a:off x="5588953" y="2030424"/>
              <a:ext cx="890954" cy="295965"/>
            </a:xfrm>
            <a:prstGeom prst="rect">
              <a:avLst/>
            </a:prstGeom>
            <a:solidFill>
              <a:srgbClr val="FF0000"/>
            </a:solidFill>
            <a:ln w="9525" algn="ctr">
              <a:noFill/>
              <a:miter lim="800000"/>
              <a:headEnd/>
              <a:tailEnd/>
            </a:ln>
          </p:spPr>
          <p:txBody>
            <a:bodyPr lIns="92075" tIns="46038" rIns="92075" bIns="46038">
              <a:spAutoFit/>
            </a:bodyPr>
            <a:lstStyle/>
            <a:p>
              <a:pPr algn="ctr">
                <a:buClr>
                  <a:srgbClr val="FD0000"/>
                </a:buClr>
              </a:pPr>
              <a:r>
                <a:rPr lang="en-US">
                  <a:solidFill>
                    <a:srgbClr val="FFFFFF"/>
                  </a:solidFill>
                </a:rPr>
                <a:t>User Interaction:</a:t>
              </a:r>
              <a:br>
                <a:rPr lang="en-US">
                  <a:solidFill>
                    <a:srgbClr val="FFFFFF"/>
                  </a:solidFill>
                </a:rPr>
              </a:br>
              <a:r>
                <a:rPr lang="en-US" sz="900">
                  <a:solidFill>
                    <a:srgbClr val="FFFFFF"/>
                  </a:solidFill>
                </a:rPr>
                <a:t>WebCenter</a:t>
              </a:r>
            </a:p>
          </p:txBody>
        </p:sp>
        <p:sp>
          <p:nvSpPr>
            <p:cNvPr id="48" name="AutoShape 2"/>
            <p:cNvSpPr>
              <a:spLocks noChangeArrowheads="1"/>
            </p:cNvSpPr>
            <p:nvPr/>
          </p:nvSpPr>
          <p:spPr bwMode="auto">
            <a:xfrm>
              <a:off x="3999354" y="1510737"/>
              <a:ext cx="1026254" cy="181492"/>
            </a:xfrm>
            <a:prstGeom prst="roundRect">
              <a:avLst>
                <a:gd name="adj" fmla="val 16667"/>
              </a:avLst>
            </a:prstGeom>
            <a:solidFill>
              <a:srgbClr val="FF0000"/>
            </a:solidFill>
            <a:ln>
              <a:headEnd/>
              <a:tailEnd/>
            </a:ln>
          </p:spPr>
          <p:style>
            <a:lnRef idx="0">
              <a:schemeClr val="accent1"/>
            </a:lnRef>
            <a:fillRef idx="3">
              <a:schemeClr val="accent1"/>
            </a:fillRef>
            <a:effectRef idx="3">
              <a:schemeClr val="accent1"/>
            </a:effectRef>
            <a:fontRef idx="minor">
              <a:schemeClr val="lt1"/>
            </a:fontRef>
          </p:style>
          <p:txBody>
            <a:bodyPr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000" dirty="0">
                  <a:solidFill>
                    <a:srgbClr val="FFFFFF"/>
                  </a:solidFill>
                  <a:ea typeface="ＭＳ Ｐゴシック" charset="-128"/>
                </a:rPr>
                <a:t>Oracle Apps</a:t>
              </a:r>
            </a:p>
          </p:txBody>
        </p:sp>
        <p:sp>
          <p:nvSpPr>
            <p:cNvPr id="49" name="AutoShape 3"/>
            <p:cNvSpPr>
              <a:spLocks noChangeArrowheads="1"/>
            </p:cNvSpPr>
            <p:nvPr/>
          </p:nvSpPr>
          <p:spPr bwMode="auto">
            <a:xfrm>
              <a:off x="2762543" y="1510946"/>
              <a:ext cx="1126850" cy="188037"/>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000" dirty="0">
                  <a:solidFill>
                    <a:srgbClr val="FFFFFF"/>
                  </a:solidFill>
                  <a:ea typeface="ＭＳ Ｐゴシック" charset="-128"/>
                </a:rPr>
                <a:t>3rd Party Apps</a:t>
              </a:r>
            </a:p>
          </p:txBody>
        </p:sp>
        <p:sp>
          <p:nvSpPr>
            <p:cNvPr id="50" name="AutoShape 3"/>
            <p:cNvSpPr>
              <a:spLocks noChangeArrowheads="1"/>
            </p:cNvSpPr>
            <p:nvPr/>
          </p:nvSpPr>
          <p:spPr bwMode="auto">
            <a:xfrm>
              <a:off x="5157551" y="1510946"/>
              <a:ext cx="1077565" cy="188037"/>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000" dirty="0">
                  <a:solidFill>
                    <a:srgbClr val="FFFFFF"/>
                  </a:solidFill>
                  <a:ea typeface="ＭＳ Ｐゴシック" charset="-128"/>
                </a:rPr>
                <a:t>ISV Apps</a:t>
              </a:r>
            </a:p>
          </p:txBody>
        </p:sp>
        <p:sp>
          <p:nvSpPr>
            <p:cNvPr id="18471" name="Rectangle 33"/>
            <p:cNvSpPr>
              <a:spLocks noChangeArrowheads="1"/>
            </p:cNvSpPr>
            <p:nvPr/>
          </p:nvSpPr>
          <p:spPr bwMode="gray">
            <a:xfrm>
              <a:off x="3112327" y="1216153"/>
              <a:ext cx="2827697" cy="242255"/>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200" b="1">
                  <a:solidFill>
                    <a:srgbClr val="C00000"/>
                  </a:solidFill>
                </a:rPr>
                <a:t>Applications and Business Services</a:t>
              </a:r>
              <a:endParaRPr lang="en-US" sz="1000" b="1">
                <a:solidFill>
                  <a:srgbClr val="C00000"/>
                </a:solidFill>
              </a:endParaRPr>
            </a:p>
          </p:txBody>
        </p:sp>
        <p:pic>
          <p:nvPicPr>
            <p:cNvPr id="18472" name="Picture 4" descr="Storage Server"/>
            <p:cNvPicPr>
              <a:picLocks noChangeAspect="1" noChangeArrowheads="1"/>
            </p:cNvPicPr>
            <p:nvPr/>
          </p:nvPicPr>
          <p:blipFill>
            <a:blip r:embed="rId3" cstate="print"/>
            <a:srcRect/>
            <a:stretch>
              <a:fillRect/>
            </a:stretch>
          </p:blipFill>
          <p:spPr bwMode="auto">
            <a:xfrm>
              <a:off x="2701872" y="3888742"/>
              <a:ext cx="1230282" cy="153956"/>
            </a:xfrm>
            <a:prstGeom prst="rect">
              <a:avLst/>
            </a:prstGeom>
            <a:noFill/>
            <a:ln w="9525">
              <a:noFill/>
              <a:miter lim="800000"/>
              <a:headEnd/>
              <a:tailEnd/>
            </a:ln>
          </p:spPr>
        </p:pic>
        <p:pic>
          <p:nvPicPr>
            <p:cNvPr id="18473" name="Picture 5" descr="DB Server"/>
            <p:cNvPicPr>
              <a:picLocks noChangeAspect="1" noChangeArrowheads="1"/>
            </p:cNvPicPr>
            <p:nvPr/>
          </p:nvPicPr>
          <p:blipFill>
            <a:blip r:embed="rId4" cstate="print"/>
            <a:srcRect/>
            <a:stretch>
              <a:fillRect/>
            </a:stretch>
          </p:blipFill>
          <p:spPr bwMode="auto">
            <a:xfrm>
              <a:off x="2701872" y="3755988"/>
              <a:ext cx="1230282" cy="108784"/>
            </a:xfrm>
            <a:prstGeom prst="rect">
              <a:avLst/>
            </a:prstGeom>
            <a:noFill/>
            <a:ln w="9525">
              <a:noFill/>
              <a:miter lim="800000"/>
              <a:headEnd/>
              <a:tailEnd/>
            </a:ln>
          </p:spPr>
        </p:pic>
        <p:pic>
          <p:nvPicPr>
            <p:cNvPr id="18474" name="Picture 6" descr="Storage Server"/>
            <p:cNvPicPr>
              <a:picLocks noChangeAspect="1" noChangeArrowheads="1"/>
            </p:cNvPicPr>
            <p:nvPr/>
          </p:nvPicPr>
          <p:blipFill>
            <a:blip r:embed="rId3" cstate="print"/>
            <a:srcRect/>
            <a:stretch>
              <a:fillRect/>
            </a:stretch>
          </p:blipFill>
          <p:spPr bwMode="auto">
            <a:xfrm>
              <a:off x="3996906" y="3888742"/>
              <a:ext cx="1230282" cy="153956"/>
            </a:xfrm>
            <a:prstGeom prst="rect">
              <a:avLst/>
            </a:prstGeom>
            <a:noFill/>
            <a:ln w="9525">
              <a:noFill/>
              <a:miter lim="800000"/>
              <a:headEnd/>
              <a:tailEnd/>
            </a:ln>
          </p:spPr>
        </p:pic>
        <p:pic>
          <p:nvPicPr>
            <p:cNvPr id="18475" name="Picture 7" descr="Storage Server"/>
            <p:cNvPicPr>
              <a:picLocks noChangeAspect="1" noChangeArrowheads="1"/>
            </p:cNvPicPr>
            <p:nvPr/>
          </p:nvPicPr>
          <p:blipFill>
            <a:blip r:embed="rId3" cstate="print"/>
            <a:srcRect/>
            <a:stretch>
              <a:fillRect/>
            </a:stretch>
          </p:blipFill>
          <p:spPr bwMode="auto">
            <a:xfrm>
              <a:off x="5291940" y="3888742"/>
              <a:ext cx="1230282" cy="153956"/>
            </a:xfrm>
            <a:prstGeom prst="rect">
              <a:avLst/>
            </a:prstGeom>
            <a:noFill/>
            <a:ln w="9525">
              <a:noFill/>
              <a:miter lim="800000"/>
              <a:headEnd/>
              <a:tailEnd/>
            </a:ln>
          </p:spPr>
        </p:pic>
        <p:pic>
          <p:nvPicPr>
            <p:cNvPr id="18476" name="Picture 8" descr="DB Server"/>
            <p:cNvPicPr>
              <a:picLocks noChangeAspect="1" noChangeArrowheads="1"/>
            </p:cNvPicPr>
            <p:nvPr/>
          </p:nvPicPr>
          <p:blipFill>
            <a:blip r:embed="rId4" cstate="print"/>
            <a:srcRect/>
            <a:stretch>
              <a:fillRect/>
            </a:stretch>
          </p:blipFill>
          <p:spPr bwMode="auto">
            <a:xfrm>
              <a:off x="2701872" y="3667486"/>
              <a:ext cx="1230282" cy="108784"/>
            </a:xfrm>
            <a:prstGeom prst="rect">
              <a:avLst/>
            </a:prstGeom>
            <a:noFill/>
            <a:ln w="9525">
              <a:noFill/>
              <a:miter lim="800000"/>
              <a:headEnd/>
              <a:tailEnd/>
            </a:ln>
          </p:spPr>
        </p:pic>
        <p:pic>
          <p:nvPicPr>
            <p:cNvPr id="18477" name="Picture 9" descr="DB Server"/>
            <p:cNvPicPr>
              <a:picLocks noChangeAspect="1" noChangeArrowheads="1"/>
            </p:cNvPicPr>
            <p:nvPr/>
          </p:nvPicPr>
          <p:blipFill>
            <a:blip r:embed="rId4" cstate="print"/>
            <a:srcRect/>
            <a:stretch>
              <a:fillRect/>
            </a:stretch>
          </p:blipFill>
          <p:spPr bwMode="auto">
            <a:xfrm>
              <a:off x="3996906" y="3755988"/>
              <a:ext cx="1230282" cy="108784"/>
            </a:xfrm>
            <a:prstGeom prst="rect">
              <a:avLst/>
            </a:prstGeom>
            <a:noFill/>
            <a:ln w="9525">
              <a:noFill/>
              <a:miter lim="800000"/>
              <a:headEnd/>
              <a:tailEnd/>
            </a:ln>
          </p:spPr>
        </p:pic>
        <p:pic>
          <p:nvPicPr>
            <p:cNvPr id="18478" name="Picture 10" descr="DB Server"/>
            <p:cNvPicPr>
              <a:picLocks noChangeAspect="1" noChangeArrowheads="1"/>
            </p:cNvPicPr>
            <p:nvPr/>
          </p:nvPicPr>
          <p:blipFill>
            <a:blip r:embed="rId4" cstate="print"/>
            <a:srcRect/>
            <a:stretch>
              <a:fillRect/>
            </a:stretch>
          </p:blipFill>
          <p:spPr bwMode="auto">
            <a:xfrm>
              <a:off x="3996906" y="3667486"/>
              <a:ext cx="1230282" cy="108784"/>
            </a:xfrm>
            <a:prstGeom prst="rect">
              <a:avLst/>
            </a:prstGeom>
            <a:noFill/>
            <a:ln w="9525">
              <a:noFill/>
              <a:miter lim="800000"/>
              <a:headEnd/>
              <a:tailEnd/>
            </a:ln>
          </p:spPr>
        </p:pic>
        <p:pic>
          <p:nvPicPr>
            <p:cNvPr id="18479" name="Picture 11" descr="DB Server"/>
            <p:cNvPicPr>
              <a:picLocks noChangeAspect="1" noChangeArrowheads="1"/>
            </p:cNvPicPr>
            <p:nvPr/>
          </p:nvPicPr>
          <p:blipFill>
            <a:blip r:embed="rId4" cstate="print"/>
            <a:srcRect/>
            <a:stretch>
              <a:fillRect/>
            </a:stretch>
          </p:blipFill>
          <p:spPr bwMode="auto">
            <a:xfrm>
              <a:off x="5291940" y="3755988"/>
              <a:ext cx="1230282" cy="108784"/>
            </a:xfrm>
            <a:prstGeom prst="rect">
              <a:avLst/>
            </a:prstGeom>
            <a:noFill/>
            <a:ln w="9525">
              <a:noFill/>
              <a:miter lim="800000"/>
              <a:headEnd/>
              <a:tailEnd/>
            </a:ln>
          </p:spPr>
        </p:pic>
        <p:pic>
          <p:nvPicPr>
            <p:cNvPr id="18480" name="Picture 12" descr="DB Server"/>
            <p:cNvPicPr>
              <a:picLocks noChangeAspect="1" noChangeArrowheads="1"/>
            </p:cNvPicPr>
            <p:nvPr/>
          </p:nvPicPr>
          <p:blipFill>
            <a:blip r:embed="rId4" cstate="print"/>
            <a:srcRect/>
            <a:stretch>
              <a:fillRect/>
            </a:stretch>
          </p:blipFill>
          <p:spPr bwMode="auto">
            <a:xfrm>
              <a:off x="5291940" y="3667486"/>
              <a:ext cx="1230282" cy="108784"/>
            </a:xfrm>
            <a:prstGeom prst="rect">
              <a:avLst/>
            </a:prstGeom>
            <a:noFill/>
            <a:ln w="9525">
              <a:noFill/>
              <a:miter lim="800000"/>
              <a:headEnd/>
              <a:tailEnd/>
            </a:ln>
          </p:spPr>
        </p:pic>
        <p:sp>
          <p:nvSpPr>
            <p:cNvPr id="18481" name="AutoShape 13"/>
            <p:cNvSpPr>
              <a:spLocks noChangeArrowheads="1"/>
            </p:cNvSpPr>
            <p:nvPr/>
          </p:nvSpPr>
          <p:spPr bwMode="auto">
            <a:xfrm>
              <a:off x="4644424" y="3520904"/>
              <a:ext cx="1877799" cy="132753"/>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de-DE" sz="1400">
                <a:solidFill>
                  <a:srgbClr val="FFFFFF"/>
                </a:solidFill>
              </a:endParaRPr>
            </a:p>
          </p:txBody>
        </p:sp>
        <p:sp>
          <p:nvSpPr>
            <p:cNvPr id="18482" name="Rectangle 14"/>
            <p:cNvSpPr>
              <a:spLocks noChangeArrowheads="1"/>
            </p:cNvSpPr>
            <p:nvPr/>
          </p:nvSpPr>
          <p:spPr bwMode="gray">
            <a:xfrm>
              <a:off x="4682503" y="3513454"/>
              <a:ext cx="1215076" cy="201973"/>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000">
                  <a:solidFill>
                    <a:srgbClr val="FFFFFF"/>
                  </a:solidFill>
                </a:rPr>
                <a:t>Oracle VM for x86</a:t>
              </a:r>
            </a:p>
          </p:txBody>
        </p:sp>
        <p:sp>
          <p:nvSpPr>
            <p:cNvPr id="18483" name="Rectangle 16"/>
            <p:cNvSpPr>
              <a:spLocks noChangeArrowheads="1"/>
            </p:cNvSpPr>
            <p:nvPr/>
          </p:nvSpPr>
          <p:spPr bwMode="gray">
            <a:xfrm>
              <a:off x="3277714" y="3343900"/>
              <a:ext cx="2675412" cy="201973"/>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000">
                  <a:solidFill>
                    <a:srgbClr val="FFFFFF"/>
                  </a:solidFill>
                </a:rPr>
                <a:t>Operating Systems: Oracle Enterprise Linux</a:t>
              </a:r>
            </a:p>
          </p:txBody>
        </p:sp>
        <p:sp>
          <p:nvSpPr>
            <p:cNvPr id="18484" name="AutoShape 15"/>
            <p:cNvSpPr>
              <a:spLocks noChangeArrowheads="1"/>
            </p:cNvSpPr>
            <p:nvPr/>
          </p:nvSpPr>
          <p:spPr bwMode="auto">
            <a:xfrm>
              <a:off x="4644424" y="3343900"/>
              <a:ext cx="1877799" cy="132753"/>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85" name="Rectangle 16"/>
            <p:cNvSpPr>
              <a:spLocks noChangeArrowheads="1"/>
            </p:cNvSpPr>
            <p:nvPr/>
          </p:nvSpPr>
          <p:spPr bwMode="gray">
            <a:xfrm>
              <a:off x="4852834" y="3335603"/>
              <a:ext cx="902491" cy="201973"/>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000">
                  <a:solidFill>
                    <a:srgbClr val="FFFFFF"/>
                  </a:solidFill>
                </a:rPr>
                <a:t>Oracle Linux</a:t>
              </a:r>
            </a:p>
          </p:txBody>
        </p:sp>
        <p:sp>
          <p:nvSpPr>
            <p:cNvPr id="18486" name="AutoShape 15"/>
            <p:cNvSpPr>
              <a:spLocks noChangeArrowheads="1"/>
            </p:cNvSpPr>
            <p:nvPr/>
          </p:nvSpPr>
          <p:spPr bwMode="auto">
            <a:xfrm>
              <a:off x="2701873" y="3343900"/>
              <a:ext cx="1877799" cy="132753"/>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87" name="Rectangle 16"/>
            <p:cNvSpPr>
              <a:spLocks noChangeArrowheads="1"/>
            </p:cNvSpPr>
            <p:nvPr/>
          </p:nvSpPr>
          <p:spPr bwMode="gray">
            <a:xfrm>
              <a:off x="3147594" y="3343900"/>
              <a:ext cx="989052" cy="201973"/>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000">
                  <a:solidFill>
                    <a:srgbClr val="FFFFFF"/>
                  </a:solidFill>
                </a:rPr>
                <a:t>Oracle Solaris</a:t>
              </a:r>
            </a:p>
          </p:txBody>
        </p:sp>
        <p:sp>
          <p:nvSpPr>
            <p:cNvPr id="18488" name="AutoShape 15"/>
            <p:cNvSpPr>
              <a:spLocks noChangeArrowheads="1"/>
            </p:cNvSpPr>
            <p:nvPr/>
          </p:nvSpPr>
          <p:spPr bwMode="auto">
            <a:xfrm>
              <a:off x="2701873" y="3520904"/>
              <a:ext cx="1877799" cy="132753"/>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89" name="Rectangle 16"/>
            <p:cNvSpPr>
              <a:spLocks noChangeArrowheads="1"/>
            </p:cNvSpPr>
            <p:nvPr/>
          </p:nvSpPr>
          <p:spPr bwMode="gray">
            <a:xfrm>
              <a:off x="3027623" y="3498779"/>
              <a:ext cx="1226297" cy="210030"/>
            </a:xfrm>
            <a:prstGeom prst="rect">
              <a:avLst/>
            </a:prstGeom>
            <a:noFill/>
            <a:ln w="9525" algn="ctr">
              <a:noFill/>
              <a:miter lim="800000"/>
              <a:headEnd/>
              <a:tailEnd/>
            </a:ln>
          </p:spPr>
          <p:txBody>
            <a:bodyPr wrap="none" lIns="92075" tIns="46038" rIns="92075" bIns="46038">
              <a:spAutoFit/>
            </a:bodyPr>
            <a:lstStyle/>
            <a:p>
              <a:pPr marL="119063" indent="-119063" algn="ctr">
                <a:lnSpc>
                  <a:spcPct val="80000"/>
                </a:lnSpc>
                <a:buClr>
                  <a:srgbClr val="667263"/>
                </a:buClr>
              </a:pPr>
              <a:r>
                <a:rPr lang="en-US" sz="600">
                  <a:solidFill>
                    <a:srgbClr val="FFFFFF"/>
                  </a:solidFill>
                </a:rPr>
                <a:t>Oracle VM for SPARC (LDom)</a:t>
              </a:r>
              <a:br>
                <a:rPr lang="en-US" sz="600">
                  <a:solidFill>
                    <a:srgbClr val="FFFFFF"/>
                  </a:solidFill>
                </a:rPr>
              </a:br>
              <a:r>
                <a:rPr lang="en-US" sz="600">
                  <a:solidFill>
                    <a:srgbClr val="FFFFFF"/>
                  </a:solidFill>
                </a:rPr>
                <a:t>Solaris Containers</a:t>
              </a:r>
            </a:p>
          </p:txBody>
        </p:sp>
        <p:sp>
          <p:nvSpPr>
            <p:cNvPr id="18490" name="AutoShape 15"/>
            <p:cNvSpPr>
              <a:spLocks noChangeArrowheads="1"/>
            </p:cNvSpPr>
            <p:nvPr/>
          </p:nvSpPr>
          <p:spPr bwMode="auto">
            <a:xfrm>
              <a:off x="2701872" y="3673939"/>
              <a:ext cx="1246470" cy="188067"/>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91" name="AutoShape 15"/>
            <p:cNvSpPr>
              <a:spLocks noChangeArrowheads="1"/>
            </p:cNvSpPr>
            <p:nvPr/>
          </p:nvSpPr>
          <p:spPr bwMode="auto">
            <a:xfrm>
              <a:off x="3983416" y="3673939"/>
              <a:ext cx="1246470" cy="188067"/>
            </a:xfrm>
            <a:prstGeom prst="flowChartProcess">
              <a:avLst/>
            </a:prstGeom>
            <a:solidFill>
              <a:srgbClr val="FF0000">
                <a:alpha val="50195"/>
              </a:srgbClr>
            </a:solidFill>
            <a:ln w="12700">
              <a:noFill/>
              <a:miter lim="800000"/>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92" name="AutoShape 15"/>
            <p:cNvSpPr>
              <a:spLocks noChangeArrowheads="1"/>
            </p:cNvSpPr>
            <p:nvPr/>
          </p:nvSpPr>
          <p:spPr bwMode="auto">
            <a:xfrm>
              <a:off x="5264960" y="3673939"/>
              <a:ext cx="1246470" cy="188067"/>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93" name="Rectangle 17"/>
            <p:cNvSpPr>
              <a:spLocks noChangeArrowheads="1"/>
            </p:cNvSpPr>
            <p:nvPr/>
          </p:nvSpPr>
          <p:spPr bwMode="gray">
            <a:xfrm>
              <a:off x="4352394" y="3695253"/>
              <a:ext cx="528991" cy="145017"/>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algn="ctr">
                <a:lnSpc>
                  <a:spcPct val="90000"/>
                </a:lnSpc>
                <a:spcBef>
                  <a:spcPct val="50000"/>
                </a:spcBef>
                <a:buClr>
                  <a:srgbClr val="FD0000"/>
                </a:buClr>
              </a:pPr>
              <a:r>
                <a:rPr lang="en-US" sz="1200">
                  <a:solidFill>
                    <a:srgbClr val="000000"/>
                  </a:solidFill>
                </a:rPr>
                <a:t>Servers</a:t>
              </a:r>
            </a:p>
          </p:txBody>
        </p:sp>
        <p:sp>
          <p:nvSpPr>
            <p:cNvPr id="18494" name="AutoShape 15"/>
            <p:cNvSpPr>
              <a:spLocks noChangeArrowheads="1"/>
            </p:cNvSpPr>
            <p:nvPr/>
          </p:nvSpPr>
          <p:spPr bwMode="auto">
            <a:xfrm>
              <a:off x="2699174" y="3886898"/>
              <a:ext cx="1246470" cy="157644"/>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95" name="AutoShape 15"/>
            <p:cNvSpPr>
              <a:spLocks noChangeArrowheads="1"/>
            </p:cNvSpPr>
            <p:nvPr/>
          </p:nvSpPr>
          <p:spPr bwMode="auto">
            <a:xfrm>
              <a:off x="3980718" y="3886898"/>
              <a:ext cx="1246470" cy="157644"/>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96" name="AutoShape 15"/>
            <p:cNvSpPr>
              <a:spLocks noChangeArrowheads="1"/>
            </p:cNvSpPr>
            <p:nvPr/>
          </p:nvSpPr>
          <p:spPr bwMode="auto">
            <a:xfrm>
              <a:off x="5262262" y="3886898"/>
              <a:ext cx="1246470" cy="157644"/>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de-DE" sz="1400">
                <a:solidFill>
                  <a:srgbClr val="000000"/>
                </a:solidFill>
              </a:endParaRPr>
            </a:p>
          </p:txBody>
        </p:sp>
        <p:sp>
          <p:nvSpPr>
            <p:cNvPr id="18497" name="Rectangle 18"/>
            <p:cNvSpPr>
              <a:spLocks noChangeArrowheads="1"/>
            </p:cNvSpPr>
            <p:nvPr/>
          </p:nvSpPr>
          <p:spPr bwMode="gray">
            <a:xfrm>
              <a:off x="4338983" y="3894382"/>
              <a:ext cx="537005" cy="145017"/>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algn="ctr">
                <a:lnSpc>
                  <a:spcPct val="90000"/>
                </a:lnSpc>
                <a:spcBef>
                  <a:spcPct val="50000"/>
                </a:spcBef>
                <a:buClr>
                  <a:srgbClr val="FD0000"/>
                </a:buClr>
              </a:pPr>
              <a:r>
                <a:rPr lang="en-US" sz="1200">
                  <a:solidFill>
                    <a:srgbClr val="000000"/>
                  </a:solidFill>
                </a:rPr>
                <a:t>Storage</a:t>
              </a:r>
            </a:p>
          </p:txBody>
        </p:sp>
        <p:pic>
          <p:nvPicPr>
            <p:cNvPr id="18498" name="Picture 14" descr="O_Sun_redbox_clr.bmp                                           000C19D4Macintosh HD                   C5CC1302:"/>
            <p:cNvPicPr>
              <a:picLocks noChangeAspect="1" noChangeArrowheads="1"/>
            </p:cNvPicPr>
            <p:nvPr/>
          </p:nvPicPr>
          <p:blipFill>
            <a:blip r:embed="rId5" cstate="print"/>
            <a:srcRect/>
            <a:stretch>
              <a:fillRect/>
            </a:stretch>
          </p:blipFill>
          <p:spPr bwMode="auto">
            <a:xfrm>
              <a:off x="3265595" y="3731313"/>
              <a:ext cx="582765" cy="271960"/>
            </a:xfrm>
            <a:prstGeom prst="rect">
              <a:avLst/>
            </a:prstGeom>
            <a:noFill/>
            <a:ln w="9525">
              <a:noFill/>
              <a:miter lim="800000"/>
              <a:headEnd/>
              <a:tailEnd/>
            </a:ln>
          </p:spPr>
        </p:pic>
        <p:pic>
          <p:nvPicPr>
            <p:cNvPr id="18499" name="Picture 80" descr="Exalogic_1up_0130.png"/>
            <p:cNvPicPr>
              <a:picLocks noChangeAspect="1"/>
            </p:cNvPicPr>
            <p:nvPr/>
          </p:nvPicPr>
          <p:blipFill>
            <a:blip r:embed="rId6" cstate="print"/>
            <a:srcRect/>
            <a:stretch>
              <a:fillRect/>
            </a:stretch>
          </p:blipFill>
          <p:spPr bwMode="auto">
            <a:xfrm>
              <a:off x="5692661" y="2312426"/>
              <a:ext cx="863847" cy="1164227"/>
            </a:xfrm>
            <a:prstGeom prst="rect">
              <a:avLst/>
            </a:prstGeom>
            <a:noFill/>
            <a:ln w="9525">
              <a:noFill/>
              <a:miter lim="800000"/>
              <a:headEnd/>
              <a:tailEnd/>
            </a:ln>
          </p:spPr>
        </p:pic>
        <p:pic>
          <p:nvPicPr>
            <p:cNvPr id="18500" name="Picture 81" descr="Exalogic_1up_0130.png"/>
            <p:cNvPicPr>
              <a:picLocks noChangeAspect="1"/>
            </p:cNvPicPr>
            <p:nvPr/>
          </p:nvPicPr>
          <p:blipFill>
            <a:blip r:embed="rId6" cstate="print"/>
            <a:srcRect/>
            <a:stretch>
              <a:fillRect/>
            </a:stretch>
          </p:blipFill>
          <p:spPr bwMode="auto">
            <a:xfrm>
              <a:off x="5902714" y="2786170"/>
              <a:ext cx="863847" cy="1164227"/>
            </a:xfrm>
            <a:prstGeom prst="rect">
              <a:avLst/>
            </a:prstGeom>
            <a:noFill/>
            <a:ln w="9525">
              <a:noFill/>
              <a:miter lim="800000"/>
              <a:headEnd/>
              <a:tailEnd/>
            </a:ln>
          </p:spPr>
        </p:pic>
      </p:grpSp>
      <p:grpSp>
        <p:nvGrpSpPr>
          <p:cNvPr id="3" name="Group 27"/>
          <p:cNvGrpSpPr>
            <a:grpSpLocks/>
          </p:cNvGrpSpPr>
          <p:nvPr/>
        </p:nvGrpSpPr>
        <p:grpSpPr bwMode="auto">
          <a:xfrm>
            <a:off x="387350" y="1047750"/>
            <a:ext cx="3748088" cy="3473450"/>
            <a:chOff x="386656" y="791114"/>
            <a:chExt cx="3933098" cy="3657600"/>
          </a:xfrm>
        </p:grpSpPr>
        <p:pic>
          <p:nvPicPr>
            <p:cNvPr id="57" name="Picture 108" descr="CLOUD_OL-gray-emboss"/>
            <p:cNvPicPr>
              <a:picLocks noChangeAspect="1" noChangeArrowheads="1"/>
            </p:cNvPicPr>
            <p:nvPr/>
          </p:nvPicPr>
          <p:blipFill>
            <a:blip r:embed="rId7" cstate="screen">
              <a:duotone>
                <a:prstClr val="black"/>
                <a:schemeClr val="accent5">
                  <a:lumMod val="20000"/>
                  <a:lumOff val="80000"/>
                  <a:tint val="45000"/>
                  <a:satMod val="400000"/>
                </a:schemeClr>
              </a:duotone>
              <a:lum bright="10000" contrast="20000"/>
            </a:blip>
            <a:srcRect l="4305" t="7816" r="2478" b="6966"/>
            <a:stretch>
              <a:fillRect/>
            </a:stretch>
          </p:blipFill>
          <p:spPr bwMode="auto">
            <a:xfrm>
              <a:off x="795360" y="1239308"/>
              <a:ext cx="3115690" cy="2761212"/>
            </a:xfrm>
            <a:prstGeom prst="rect">
              <a:avLst/>
            </a:prstGeom>
            <a:noFill/>
            <a:ln w="9525">
              <a:noFill/>
              <a:miter lim="800000"/>
              <a:headEnd/>
              <a:tailEnd/>
            </a:ln>
            <a:effectLst>
              <a:innerShdw blurRad="63500" dist="50800" dir="2700000">
                <a:prstClr val="black">
                  <a:alpha val="50000"/>
                </a:prstClr>
              </a:innerShdw>
            </a:effectLst>
          </p:spPr>
        </p:pic>
        <p:grpSp>
          <p:nvGrpSpPr>
            <p:cNvPr id="4" name="Group 40"/>
            <p:cNvGrpSpPr/>
            <p:nvPr/>
          </p:nvGrpSpPr>
          <p:grpSpPr>
            <a:xfrm>
              <a:off x="1458319" y="1979050"/>
              <a:ext cx="1789772" cy="1294516"/>
              <a:chOff x="1749073" y="1946177"/>
              <a:chExt cx="2200075" cy="1563004"/>
            </a:xfrm>
            <a:solidFill>
              <a:schemeClr val="tx2">
                <a:lumMod val="50000"/>
              </a:schemeClr>
            </a:solidFill>
            <a:scene3d>
              <a:camera prst="orthographicFront">
                <a:rot lat="0" lon="0" rev="0"/>
              </a:camera>
              <a:lightRig rig="contrasting" dir="t">
                <a:rot lat="0" lon="0" rev="1500000"/>
              </a:lightRig>
            </a:scene3d>
          </p:grpSpPr>
          <p:sp>
            <p:nvSpPr>
              <p:cNvPr id="61" name="Freeform 60"/>
              <p:cNvSpPr/>
              <p:nvPr/>
            </p:nvSpPr>
            <p:spPr>
              <a:xfrm>
                <a:off x="1751348" y="1946177"/>
                <a:ext cx="2195527" cy="456364"/>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ts val="1400"/>
                  </a:lnSpc>
                  <a:spcAft>
                    <a:spcPts val="0"/>
                  </a:spcAft>
                  <a:defRPr/>
                </a:pPr>
                <a:r>
                  <a:rPr lang="en-US" sz="1200" b="1" dirty="0">
                    <a:solidFill>
                      <a:schemeClr val="bg1"/>
                    </a:solidFill>
                  </a:rPr>
                  <a:t>Applications and</a:t>
                </a:r>
              </a:p>
              <a:p>
                <a:pPr algn="ctr" defTabSz="622300">
                  <a:lnSpc>
                    <a:spcPts val="1400"/>
                  </a:lnSpc>
                  <a:spcAft>
                    <a:spcPts val="0"/>
                  </a:spcAft>
                  <a:defRPr/>
                </a:pPr>
                <a:r>
                  <a:rPr lang="en-US" sz="1200" b="1" dirty="0">
                    <a:solidFill>
                      <a:schemeClr val="bg1"/>
                    </a:solidFill>
                  </a:rPr>
                  <a:t> Business Services</a:t>
                </a:r>
              </a:p>
            </p:txBody>
          </p:sp>
          <p:sp>
            <p:nvSpPr>
              <p:cNvPr id="36" name="Freeform 35"/>
              <p:cNvSpPr/>
              <p:nvPr/>
            </p:nvSpPr>
            <p:spPr>
              <a:xfrm>
                <a:off x="1749074" y="2570485"/>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Platform as a Service</a:t>
                </a:r>
              </a:p>
            </p:txBody>
          </p:sp>
          <p:sp>
            <p:nvSpPr>
              <p:cNvPr id="26" name="Freeform 25"/>
              <p:cNvSpPr/>
              <p:nvPr/>
            </p:nvSpPr>
            <p:spPr>
              <a:xfrm>
                <a:off x="1749074" y="2934217"/>
                <a:ext cx="2200074"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Database-as-a-Service</a:t>
                </a:r>
              </a:p>
            </p:txBody>
          </p:sp>
          <p:sp>
            <p:nvSpPr>
              <p:cNvPr id="27" name="Freeform 26"/>
              <p:cNvSpPr/>
              <p:nvPr/>
            </p:nvSpPr>
            <p:spPr>
              <a:xfrm>
                <a:off x="1749073" y="3297950"/>
                <a:ext cx="2200075" cy="211231"/>
              </a:xfrm>
              <a:custGeom>
                <a:avLst/>
                <a:gdLst>
                  <a:gd name="connsiteX0" fmla="*/ 0 w 1662427"/>
                  <a:gd name="connsiteY0" fmla="*/ 124274 h 745626"/>
                  <a:gd name="connsiteX1" fmla="*/ 36399 w 1662427"/>
                  <a:gd name="connsiteY1" fmla="*/ 36399 h 745626"/>
                  <a:gd name="connsiteX2" fmla="*/ 124274 w 1662427"/>
                  <a:gd name="connsiteY2" fmla="*/ 0 h 745626"/>
                  <a:gd name="connsiteX3" fmla="*/ 1538153 w 1662427"/>
                  <a:gd name="connsiteY3" fmla="*/ 0 h 745626"/>
                  <a:gd name="connsiteX4" fmla="*/ 1626028 w 1662427"/>
                  <a:gd name="connsiteY4" fmla="*/ 36399 h 745626"/>
                  <a:gd name="connsiteX5" fmla="*/ 1662427 w 1662427"/>
                  <a:gd name="connsiteY5" fmla="*/ 124274 h 745626"/>
                  <a:gd name="connsiteX6" fmla="*/ 1662427 w 1662427"/>
                  <a:gd name="connsiteY6" fmla="*/ 621352 h 745626"/>
                  <a:gd name="connsiteX7" fmla="*/ 1626028 w 1662427"/>
                  <a:gd name="connsiteY7" fmla="*/ 709227 h 745626"/>
                  <a:gd name="connsiteX8" fmla="*/ 1538153 w 1662427"/>
                  <a:gd name="connsiteY8" fmla="*/ 745626 h 745626"/>
                  <a:gd name="connsiteX9" fmla="*/ 124274 w 1662427"/>
                  <a:gd name="connsiteY9" fmla="*/ 745626 h 745626"/>
                  <a:gd name="connsiteX10" fmla="*/ 36399 w 1662427"/>
                  <a:gd name="connsiteY10" fmla="*/ 709227 h 745626"/>
                  <a:gd name="connsiteX11" fmla="*/ 0 w 1662427"/>
                  <a:gd name="connsiteY11" fmla="*/ 621352 h 745626"/>
                  <a:gd name="connsiteX12" fmla="*/ 0 w 1662427"/>
                  <a:gd name="connsiteY12" fmla="*/ 124274 h 74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2427" h="745626">
                    <a:moveTo>
                      <a:pt x="0" y="124274"/>
                    </a:moveTo>
                    <a:cubicBezTo>
                      <a:pt x="0" y="91314"/>
                      <a:pt x="13093" y="59705"/>
                      <a:pt x="36399" y="36399"/>
                    </a:cubicBezTo>
                    <a:cubicBezTo>
                      <a:pt x="59705" y="13093"/>
                      <a:pt x="91315" y="0"/>
                      <a:pt x="124274" y="0"/>
                    </a:cubicBezTo>
                    <a:lnTo>
                      <a:pt x="1538153" y="0"/>
                    </a:lnTo>
                    <a:cubicBezTo>
                      <a:pt x="1571113" y="0"/>
                      <a:pt x="1602722" y="13093"/>
                      <a:pt x="1626028" y="36399"/>
                    </a:cubicBezTo>
                    <a:cubicBezTo>
                      <a:pt x="1649334" y="59705"/>
                      <a:pt x="1662427" y="91315"/>
                      <a:pt x="1662427" y="124274"/>
                    </a:cubicBezTo>
                    <a:lnTo>
                      <a:pt x="1662427" y="621352"/>
                    </a:lnTo>
                    <a:cubicBezTo>
                      <a:pt x="1662427" y="654312"/>
                      <a:pt x="1649334" y="685921"/>
                      <a:pt x="1626028" y="709227"/>
                    </a:cubicBezTo>
                    <a:cubicBezTo>
                      <a:pt x="1602722" y="732533"/>
                      <a:pt x="1571112" y="745626"/>
                      <a:pt x="1538153" y="745626"/>
                    </a:cubicBezTo>
                    <a:lnTo>
                      <a:pt x="124274" y="745626"/>
                    </a:lnTo>
                    <a:cubicBezTo>
                      <a:pt x="91314" y="745626"/>
                      <a:pt x="59705" y="732533"/>
                      <a:pt x="36399" y="709227"/>
                    </a:cubicBezTo>
                    <a:cubicBezTo>
                      <a:pt x="13093" y="685921"/>
                      <a:pt x="0" y="654311"/>
                      <a:pt x="0" y="621352"/>
                    </a:cubicBezTo>
                    <a:lnTo>
                      <a:pt x="0" y="124274"/>
                    </a:lnTo>
                    <a:close/>
                  </a:path>
                </a:pathLst>
              </a:custGeom>
              <a:solidFill>
                <a:srgbClr val="7F0000">
                  <a:alpha val="74902"/>
                </a:srgbClr>
              </a:solid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nchorCtr="1">
                <a:spAutoFit/>
              </a:bodyPr>
              <a:lstStyle/>
              <a:p>
                <a:pPr algn="ctr" defTabSz="622300">
                  <a:lnSpc>
                    <a:spcPct val="90000"/>
                  </a:lnSpc>
                  <a:spcAft>
                    <a:spcPct val="35000"/>
                  </a:spcAft>
                  <a:defRPr/>
                </a:pPr>
                <a:r>
                  <a:rPr lang="en-US" sz="1200" b="1" dirty="0">
                    <a:solidFill>
                      <a:schemeClr val="bg1"/>
                    </a:solidFill>
                  </a:rPr>
                  <a:t>Infrastructure-as-a-Service</a:t>
                </a:r>
              </a:p>
            </p:txBody>
          </p:sp>
        </p:grpSp>
        <p:grpSp>
          <p:nvGrpSpPr>
            <p:cNvPr id="5" name="Group 24"/>
            <p:cNvGrpSpPr/>
            <p:nvPr/>
          </p:nvGrpSpPr>
          <p:grpSpPr>
            <a:xfrm>
              <a:off x="386656" y="791114"/>
              <a:ext cx="3933098" cy="3657600"/>
              <a:chOff x="379413" y="2182379"/>
              <a:chExt cx="1892300" cy="1892136"/>
            </a:xfrm>
            <a:solidFill>
              <a:srgbClr val="FF0000"/>
            </a:solidFill>
          </p:grpSpPr>
          <p:sp>
            <p:nvSpPr>
              <p:cNvPr id="14" name="Freeform 18"/>
              <p:cNvSpPr>
                <a:spLocks noChangeAspect="1"/>
              </p:cNvSpPr>
              <p:nvPr/>
            </p:nvSpPr>
            <p:spPr bwMode="auto">
              <a:xfrm>
                <a:off x="387178" y="2486195"/>
                <a:ext cx="363766" cy="549734"/>
              </a:xfrm>
              <a:custGeom>
                <a:avLst/>
                <a:gdLst>
                  <a:gd name="T0" fmla="*/ 26538 w 411"/>
                  <a:gd name="T1" fmla="*/ 69116 h 622"/>
                  <a:gd name="T2" fmla="*/ 45548 w 411"/>
                  <a:gd name="T3" fmla="*/ 23759 h 622"/>
                  <a:gd name="T4" fmla="*/ 46028 w 411"/>
                  <a:gd name="T5" fmla="*/ 0 h 622"/>
                  <a:gd name="T6" fmla="*/ 30471 w 411"/>
                  <a:gd name="T7" fmla="*/ 432 h 622"/>
                  <a:gd name="T8" fmla="*/ 0 w 411"/>
                  <a:gd name="T9" fmla="*/ 65122 h 622"/>
                  <a:gd name="T10" fmla="*/ 14429 w 411"/>
                  <a:gd name="T11" fmla="*/ 53212 h 622"/>
                  <a:gd name="T12" fmla="*/ 26538 w 411"/>
                  <a:gd name="T13" fmla="*/ 69116 h 622"/>
                  <a:gd name="T14" fmla="*/ 0 60000 65536"/>
                  <a:gd name="T15" fmla="*/ 0 60000 65536"/>
                  <a:gd name="T16" fmla="*/ 0 60000 65536"/>
                  <a:gd name="T17" fmla="*/ 0 60000 65536"/>
                  <a:gd name="T18" fmla="*/ 0 60000 65536"/>
                  <a:gd name="T19" fmla="*/ 0 60000 65536"/>
                  <a:gd name="T20" fmla="*/ 0 60000 65536"/>
                  <a:gd name="T21" fmla="*/ 0 w 411"/>
                  <a:gd name="T22" fmla="*/ 0 h 622"/>
                  <a:gd name="T23" fmla="*/ 411 w 411"/>
                  <a:gd name="T24" fmla="*/ 622 h 6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622">
                    <a:moveTo>
                      <a:pt x="237" y="622"/>
                    </a:moveTo>
                    <a:cubicBezTo>
                      <a:pt x="256" y="469"/>
                      <a:pt x="317" y="329"/>
                      <a:pt x="407" y="214"/>
                    </a:cubicBezTo>
                    <a:cubicBezTo>
                      <a:pt x="411" y="0"/>
                      <a:pt x="411" y="0"/>
                      <a:pt x="411" y="0"/>
                    </a:cubicBezTo>
                    <a:cubicBezTo>
                      <a:pt x="272" y="4"/>
                      <a:pt x="272" y="4"/>
                      <a:pt x="272" y="4"/>
                    </a:cubicBezTo>
                    <a:cubicBezTo>
                      <a:pt x="127" y="162"/>
                      <a:pt x="30" y="363"/>
                      <a:pt x="0" y="586"/>
                    </a:cubicBezTo>
                    <a:cubicBezTo>
                      <a:pt x="129" y="479"/>
                      <a:pt x="129" y="479"/>
                      <a:pt x="129" y="479"/>
                    </a:cubicBezTo>
                    <a:lnTo>
                      <a:pt x="237" y="622"/>
                    </a:lnTo>
                    <a:close/>
                  </a:path>
                </a:pathLst>
              </a:custGeom>
              <a:solidFill>
                <a:schemeClr val="accent6">
                  <a:lumMod val="50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latin typeface="Arial" pitchFamily="34" charset="0"/>
                    <a:ea typeface="ＭＳ Ｐゴシック" pitchFamily="34" charset="-128"/>
                  </a:rPr>
                  <a:t>      Meter &amp;</a:t>
                </a:r>
              </a:p>
              <a:p>
                <a:pPr>
                  <a:defRPr/>
                </a:pPr>
                <a:r>
                  <a:rPr lang="en-US" sz="1000" b="1" dirty="0">
                    <a:solidFill>
                      <a:schemeClr val="bg1"/>
                    </a:solidFill>
                    <a:latin typeface="Arial" pitchFamily="34" charset="0"/>
                    <a:ea typeface="ＭＳ Ｐゴシック" pitchFamily="34" charset="-128"/>
                  </a:rPr>
                  <a:t>    Charge</a:t>
                </a:r>
              </a:p>
              <a:p>
                <a:pPr>
                  <a:defRPr/>
                </a:pPr>
                <a:endParaRPr lang="en-US" sz="1000" b="1" dirty="0">
                  <a:solidFill>
                    <a:schemeClr val="bg1"/>
                  </a:solidFill>
                  <a:latin typeface="Arial" pitchFamily="34" charset="0"/>
                  <a:ea typeface="ＭＳ Ｐゴシック" pitchFamily="34" charset="-128"/>
                </a:endParaRPr>
              </a:p>
            </p:txBody>
          </p:sp>
          <p:sp>
            <p:nvSpPr>
              <p:cNvPr id="15" name="Freeform 19"/>
              <p:cNvSpPr>
                <a:spLocks noChangeAspect="1"/>
              </p:cNvSpPr>
              <p:nvPr/>
            </p:nvSpPr>
            <p:spPr bwMode="auto">
              <a:xfrm>
                <a:off x="701964" y="2198495"/>
                <a:ext cx="571632" cy="396931"/>
              </a:xfrm>
              <a:custGeom>
                <a:avLst/>
                <a:gdLst>
                  <a:gd name="T0" fmla="*/ 14869 w 646"/>
                  <a:gd name="T1" fmla="*/ 50042 h 449"/>
                  <a:gd name="T2" fmla="*/ 59657 w 646"/>
                  <a:gd name="T3" fmla="*/ 26607 h 449"/>
                  <a:gd name="T4" fmla="*/ 72190 w 646"/>
                  <a:gd name="T5" fmla="*/ 11601 h 449"/>
                  <a:gd name="T6" fmla="*/ 56882 w 646"/>
                  <a:gd name="T7" fmla="*/ 0 h 449"/>
                  <a:gd name="T8" fmla="*/ 0 w 646"/>
                  <a:gd name="T9" fmla="*/ 27527 h 449"/>
                  <a:gd name="T10" fmla="*/ 15325 w 646"/>
                  <a:gd name="T11" fmla="*/ 27062 h 449"/>
                  <a:gd name="T12" fmla="*/ 14869 w 646"/>
                  <a:gd name="T13" fmla="*/ 50042 h 449"/>
                  <a:gd name="T14" fmla="*/ 0 60000 65536"/>
                  <a:gd name="T15" fmla="*/ 0 60000 65536"/>
                  <a:gd name="T16" fmla="*/ 0 60000 65536"/>
                  <a:gd name="T17" fmla="*/ 0 60000 65536"/>
                  <a:gd name="T18" fmla="*/ 0 60000 65536"/>
                  <a:gd name="T19" fmla="*/ 0 60000 65536"/>
                  <a:gd name="T20" fmla="*/ 0 60000 65536"/>
                  <a:gd name="T21" fmla="*/ 0 w 646"/>
                  <a:gd name="T22" fmla="*/ 0 h 449"/>
                  <a:gd name="T23" fmla="*/ 646 w 646"/>
                  <a:gd name="T24" fmla="*/ 449 h 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449">
                    <a:moveTo>
                      <a:pt x="133" y="449"/>
                    </a:moveTo>
                    <a:cubicBezTo>
                      <a:pt x="243" y="345"/>
                      <a:pt x="381" y="271"/>
                      <a:pt x="534" y="239"/>
                    </a:cubicBezTo>
                    <a:cubicBezTo>
                      <a:pt x="646" y="104"/>
                      <a:pt x="646" y="104"/>
                      <a:pt x="646" y="104"/>
                    </a:cubicBezTo>
                    <a:cubicBezTo>
                      <a:pt x="509" y="0"/>
                      <a:pt x="509" y="0"/>
                      <a:pt x="509" y="0"/>
                    </a:cubicBezTo>
                    <a:cubicBezTo>
                      <a:pt x="316" y="35"/>
                      <a:pt x="142" y="123"/>
                      <a:pt x="0" y="247"/>
                    </a:cubicBezTo>
                    <a:cubicBezTo>
                      <a:pt x="137" y="243"/>
                      <a:pt x="137" y="243"/>
                      <a:pt x="137" y="243"/>
                    </a:cubicBezTo>
                    <a:lnTo>
                      <a:pt x="133" y="449"/>
                    </a:lnTo>
                    <a:close/>
                  </a:path>
                </a:pathLst>
              </a:custGeom>
              <a:solidFill>
                <a:schemeClr val="accent6">
                  <a:lumMod val="50000"/>
                </a:schemeClr>
              </a:solidFill>
              <a:ln>
                <a:noFill/>
              </a:ln>
              <a:scene3d>
                <a:camera prst="orthographicFront"/>
                <a:lightRig rig="threePt" dir="t"/>
              </a:scene3d>
              <a:sp3d>
                <a:bevelT w="152400" h="50800" prst="softRound"/>
              </a:sp3d>
              <a:extLst/>
            </p:spPr>
            <p:txBody>
              <a:bodyPr tIns="0" rIns="0" bIns="182880" anchor="ctr" anchorCtr="1"/>
              <a:lstStyle/>
              <a:p>
                <a:pPr>
                  <a:defRPr/>
                </a:pPr>
                <a:r>
                  <a:rPr lang="en-US" sz="1000" b="1" dirty="0">
                    <a:solidFill>
                      <a:schemeClr val="bg1"/>
                    </a:solidFill>
                    <a:latin typeface="Arial" pitchFamily="34" charset="0"/>
                    <a:ea typeface="ＭＳ Ｐゴシック" pitchFamily="34" charset="-128"/>
                  </a:rPr>
                  <a:t>Optimize</a:t>
                </a:r>
              </a:p>
            </p:txBody>
          </p:sp>
          <p:sp>
            <p:nvSpPr>
              <p:cNvPr id="16" name="Freeform 20"/>
              <p:cNvSpPr>
                <a:spLocks noChangeAspect="1"/>
              </p:cNvSpPr>
              <p:nvPr/>
            </p:nvSpPr>
            <p:spPr bwMode="auto">
              <a:xfrm>
                <a:off x="379413" y="3011457"/>
                <a:ext cx="327927" cy="630314"/>
              </a:xfrm>
              <a:custGeom>
                <a:avLst/>
                <a:gdLst>
                  <a:gd name="T0" fmla="*/ 40907 w 371"/>
                  <a:gd name="T1" fmla="*/ 64723 h 713"/>
                  <a:gd name="T2" fmla="*/ 26454 w 371"/>
                  <a:gd name="T3" fmla="*/ 16902 h 713"/>
                  <a:gd name="T4" fmla="*/ 13765 w 371"/>
                  <a:gd name="T5" fmla="*/ 0 h 713"/>
                  <a:gd name="T6" fmla="*/ 1 w 371"/>
                  <a:gd name="T7" fmla="*/ 11404 h 713"/>
                  <a:gd name="T8" fmla="*/ 0 w 371"/>
                  <a:gd name="T9" fmla="*/ 14743 h 713"/>
                  <a:gd name="T10" fmla="*/ 18978 w 371"/>
                  <a:gd name="T11" fmla="*/ 79418 h 713"/>
                  <a:gd name="T12" fmla="*/ 25787 w 371"/>
                  <a:gd name="T13" fmla="*/ 58809 h 713"/>
                  <a:gd name="T14" fmla="*/ 40907 w 371"/>
                  <a:gd name="T15" fmla="*/ 64723 h 713"/>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713"/>
                  <a:gd name="T26" fmla="*/ 371 w 371"/>
                  <a:gd name="T27" fmla="*/ 713 h 7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713">
                    <a:moveTo>
                      <a:pt x="371" y="581"/>
                    </a:moveTo>
                    <a:cubicBezTo>
                      <a:pt x="291" y="457"/>
                      <a:pt x="243" y="310"/>
                      <a:pt x="240" y="152"/>
                    </a:cubicBezTo>
                    <a:cubicBezTo>
                      <a:pt x="125" y="0"/>
                      <a:pt x="125" y="0"/>
                      <a:pt x="125" y="0"/>
                    </a:cubicBezTo>
                    <a:cubicBezTo>
                      <a:pt x="1" y="102"/>
                      <a:pt x="1" y="102"/>
                      <a:pt x="1" y="102"/>
                    </a:cubicBezTo>
                    <a:cubicBezTo>
                      <a:pt x="0" y="112"/>
                      <a:pt x="0" y="122"/>
                      <a:pt x="0" y="132"/>
                    </a:cubicBezTo>
                    <a:cubicBezTo>
                      <a:pt x="0" y="346"/>
                      <a:pt x="63" y="546"/>
                      <a:pt x="172" y="713"/>
                    </a:cubicBezTo>
                    <a:cubicBezTo>
                      <a:pt x="234" y="528"/>
                      <a:pt x="234" y="528"/>
                      <a:pt x="234" y="528"/>
                    </a:cubicBezTo>
                    <a:lnTo>
                      <a:pt x="371" y="581"/>
                    </a:lnTo>
                    <a:close/>
                  </a:path>
                </a:pathLst>
              </a:custGeom>
              <a:solidFill>
                <a:srgbClr val="993300"/>
              </a:solidFill>
              <a:ln>
                <a:noFill/>
              </a:ln>
              <a:scene3d>
                <a:camera prst="orthographicFront"/>
                <a:lightRig rig="threePt" dir="t"/>
              </a:scene3d>
              <a:sp3d>
                <a:bevelT w="152400" h="50800" prst="softRound"/>
              </a:sp3d>
              <a:extLst/>
            </p:spPr>
            <p:txBody>
              <a:bodyPr lIns="0" tIns="0" rIns="137160" bIns="0" anchor="ctr" anchorCtr="1"/>
              <a:lstStyle/>
              <a:p>
                <a:pPr>
                  <a:defRPr/>
                </a:pPr>
                <a:r>
                  <a:rPr lang="en-US" sz="1000" b="1" dirty="0">
                    <a:solidFill>
                      <a:schemeClr val="bg1"/>
                    </a:solidFill>
                    <a:latin typeface="Arial" pitchFamily="34" charset="0"/>
                    <a:ea typeface="ＭＳ Ｐゴシック" pitchFamily="34" charset="-128"/>
                  </a:rPr>
                  <a:t> Manage</a:t>
                </a:r>
              </a:p>
            </p:txBody>
          </p:sp>
          <p:sp>
            <p:nvSpPr>
              <p:cNvPr id="17" name="Freeform 21"/>
              <p:cNvSpPr>
                <a:spLocks noChangeAspect="1"/>
              </p:cNvSpPr>
              <p:nvPr/>
            </p:nvSpPr>
            <p:spPr bwMode="auto">
              <a:xfrm>
                <a:off x="1252690" y="2182379"/>
                <a:ext cx="538780" cy="275166"/>
              </a:xfrm>
              <a:custGeom>
                <a:avLst/>
                <a:gdLst>
                  <a:gd name="T0" fmla="*/ 3270 w 609"/>
                  <a:gd name="T1" fmla="*/ 27079 h 311"/>
                  <a:gd name="T2" fmla="*/ 9260 w 609"/>
                  <a:gd name="T3" fmla="*/ 26874 h 311"/>
                  <a:gd name="T4" fmla="*/ 46963 w 609"/>
                  <a:gd name="T5" fmla="*/ 34954 h 311"/>
                  <a:gd name="T6" fmla="*/ 67884 w 609"/>
                  <a:gd name="T7" fmla="*/ 31453 h 311"/>
                  <a:gd name="T8" fmla="*/ 63966 w 609"/>
                  <a:gd name="T9" fmla="*/ 13372 h 311"/>
                  <a:gd name="T10" fmla="*/ 9260 w 609"/>
                  <a:gd name="T11" fmla="*/ 0 h 311"/>
                  <a:gd name="T12" fmla="*/ 0 w 609"/>
                  <a:gd name="T13" fmla="*/ 299 h 311"/>
                  <a:gd name="T14" fmla="*/ 15494 w 609"/>
                  <a:gd name="T15" fmla="*/ 12122 h 311"/>
                  <a:gd name="T16" fmla="*/ 3270 w 609"/>
                  <a:gd name="T17" fmla="*/ 27079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311"/>
                  <a:gd name="T29" fmla="*/ 609 w 609"/>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311">
                    <a:moveTo>
                      <a:pt x="29" y="241"/>
                    </a:moveTo>
                    <a:cubicBezTo>
                      <a:pt x="47" y="240"/>
                      <a:pt x="65" y="239"/>
                      <a:pt x="83" y="239"/>
                    </a:cubicBezTo>
                    <a:cubicBezTo>
                      <a:pt x="203" y="239"/>
                      <a:pt x="318" y="265"/>
                      <a:pt x="421" y="311"/>
                    </a:cubicBezTo>
                    <a:cubicBezTo>
                      <a:pt x="609" y="279"/>
                      <a:pt x="609" y="279"/>
                      <a:pt x="609" y="279"/>
                    </a:cubicBezTo>
                    <a:cubicBezTo>
                      <a:pt x="574" y="119"/>
                      <a:pt x="574" y="119"/>
                      <a:pt x="574" y="119"/>
                    </a:cubicBezTo>
                    <a:cubicBezTo>
                      <a:pt x="427" y="43"/>
                      <a:pt x="260" y="0"/>
                      <a:pt x="83" y="0"/>
                    </a:cubicBezTo>
                    <a:cubicBezTo>
                      <a:pt x="55" y="0"/>
                      <a:pt x="27" y="1"/>
                      <a:pt x="0" y="3"/>
                    </a:cubicBezTo>
                    <a:cubicBezTo>
                      <a:pt x="139" y="108"/>
                      <a:pt x="139" y="108"/>
                      <a:pt x="139" y="108"/>
                    </a:cubicBezTo>
                    <a:lnTo>
                      <a:pt x="29" y="241"/>
                    </a:lnTo>
                    <a:close/>
                  </a:path>
                </a:pathLst>
              </a:custGeom>
              <a:solidFill>
                <a:schemeClr val="accent5"/>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latin typeface="Arial" pitchFamily="34" charset="0"/>
                    <a:ea typeface="ＭＳ Ｐゴシック" pitchFamily="34" charset="-128"/>
                  </a:rPr>
                  <a:t>Plan</a:t>
                </a:r>
              </a:p>
            </p:txBody>
          </p:sp>
          <p:sp>
            <p:nvSpPr>
              <p:cNvPr id="18" name="Freeform 22"/>
              <p:cNvSpPr>
                <a:spLocks noChangeAspect="1"/>
              </p:cNvSpPr>
              <p:nvPr/>
            </p:nvSpPr>
            <p:spPr bwMode="auto">
              <a:xfrm>
                <a:off x="1725765" y="2336376"/>
                <a:ext cx="477854" cy="565253"/>
              </a:xfrm>
              <a:custGeom>
                <a:avLst/>
                <a:gdLst>
                  <a:gd name="T0" fmla="*/ 0 w 540"/>
                  <a:gd name="T1" fmla="*/ 22347 h 639"/>
                  <a:gd name="T2" fmla="*/ 33508 w 540"/>
                  <a:gd name="T3" fmla="*/ 61038 h 639"/>
                  <a:gd name="T4" fmla="*/ 52213 w 540"/>
                  <a:gd name="T5" fmla="*/ 71698 h 639"/>
                  <a:gd name="T6" fmla="*/ 60345 w 540"/>
                  <a:gd name="T7" fmla="*/ 55664 h 639"/>
                  <a:gd name="T8" fmla="*/ 14870 w 540"/>
                  <a:gd name="T9" fmla="*/ 0 h 639"/>
                  <a:gd name="T10" fmla="*/ 18999 w 540"/>
                  <a:gd name="T11" fmla="*/ 19078 h 639"/>
                  <a:gd name="T12" fmla="*/ 0 w 540"/>
                  <a:gd name="T13" fmla="*/ 22347 h 639"/>
                  <a:gd name="T14" fmla="*/ 0 60000 65536"/>
                  <a:gd name="T15" fmla="*/ 0 60000 65536"/>
                  <a:gd name="T16" fmla="*/ 0 60000 65536"/>
                  <a:gd name="T17" fmla="*/ 0 60000 65536"/>
                  <a:gd name="T18" fmla="*/ 0 60000 65536"/>
                  <a:gd name="T19" fmla="*/ 0 60000 65536"/>
                  <a:gd name="T20" fmla="*/ 0 60000 65536"/>
                  <a:gd name="T21" fmla="*/ 0 w 540"/>
                  <a:gd name="T22" fmla="*/ 0 h 639"/>
                  <a:gd name="T23" fmla="*/ 540 w 540"/>
                  <a:gd name="T24" fmla="*/ 639 h 6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639">
                    <a:moveTo>
                      <a:pt x="0" y="199"/>
                    </a:moveTo>
                    <a:cubicBezTo>
                      <a:pt x="129" y="283"/>
                      <a:pt x="234" y="402"/>
                      <a:pt x="300" y="544"/>
                    </a:cubicBezTo>
                    <a:cubicBezTo>
                      <a:pt x="467" y="639"/>
                      <a:pt x="467" y="639"/>
                      <a:pt x="467" y="639"/>
                    </a:cubicBezTo>
                    <a:cubicBezTo>
                      <a:pt x="540" y="496"/>
                      <a:pt x="540" y="496"/>
                      <a:pt x="540" y="496"/>
                    </a:cubicBezTo>
                    <a:cubicBezTo>
                      <a:pt x="458" y="292"/>
                      <a:pt x="315" y="119"/>
                      <a:pt x="133" y="0"/>
                    </a:cubicBezTo>
                    <a:cubicBezTo>
                      <a:pt x="170" y="170"/>
                      <a:pt x="170" y="170"/>
                      <a:pt x="170" y="170"/>
                    </a:cubicBezTo>
                    <a:lnTo>
                      <a:pt x="0" y="199"/>
                    </a:lnTo>
                    <a:close/>
                  </a:path>
                </a:pathLst>
              </a:custGeom>
              <a:solidFill>
                <a:schemeClr val="accent5"/>
              </a:solidFill>
              <a:ln>
                <a:noFill/>
              </a:ln>
              <a:scene3d>
                <a:camera prst="orthographicFront"/>
                <a:lightRig rig="threePt" dir="t"/>
              </a:scene3d>
              <a:sp3d>
                <a:bevelT w="152400" h="50800" prst="softRound"/>
              </a:sp3d>
              <a:extLst/>
            </p:spPr>
            <p:txBody>
              <a:bodyPr tIns="0" rIns="0" bIns="0" anchor="ctr" anchorCtr="1"/>
              <a:lstStyle/>
              <a:p>
                <a:pPr>
                  <a:defRPr/>
                </a:pPr>
                <a:r>
                  <a:rPr lang="en-US" sz="1000" b="1" dirty="0">
                    <a:solidFill>
                      <a:schemeClr val="bg1"/>
                    </a:solidFill>
                    <a:latin typeface="Arial" pitchFamily="34" charset="0"/>
                    <a:ea typeface="ＭＳ Ｐゴシック" pitchFamily="34" charset="-128"/>
                  </a:rPr>
                  <a:t>Setup</a:t>
                </a:r>
              </a:p>
            </p:txBody>
          </p:sp>
          <p:sp>
            <p:nvSpPr>
              <p:cNvPr id="19" name="Freeform 23"/>
              <p:cNvSpPr>
                <a:spLocks noChangeAspect="1"/>
              </p:cNvSpPr>
              <p:nvPr/>
            </p:nvSpPr>
            <p:spPr bwMode="auto">
              <a:xfrm>
                <a:off x="2026216" y="2868204"/>
                <a:ext cx="245497" cy="607632"/>
              </a:xfrm>
              <a:custGeom>
                <a:avLst/>
                <a:gdLst>
                  <a:gd name="T0" fmla="*/ 507 w 278"/>
                  <a:gd name="T1" fmla="*/ 6745 h 687"/>
                  <a:gd name="T2" fmla="*/ 4295 w 278"/>
                  <a:gd name="T3" fmla="*/ 32960 h 687"/>
                  <a:gd name="T4" fmla="*/ 0 w 278"/>
                  <a:gd name="T5" fmla="*/ 61210 h 687"/>
                  <a:gd name="T6" fmla="*/ 8837 w 278"/>
                  <a:gd name="T7" fmla="*/ 76992 h 687"/>
                  <a:gd name="T8" fmla="*/ 25794 w 278"/>
                  <a:gd name="T9" fmla="*/ 66032 h 687"/>
                  <a:gd name="T10" fmla="*/ 30336 w 278"/>
                  <a:gd name="T11" fmla="*/ 32960 h 687"/>
                  <a:gd name="T12" fmla="*/ 25794 w 278"/>
                  <a:gd name="T13" fmla="*/ 0 h 687"/>
                  <a:gd name="T14" fmla="*/ 17553 w 278"/>
                  <a:gd name="T15" fmla="*/ 16701 h 687"/>
                  <a:gd name="T16" fmla="*/ 507 w 278"/>
                  <a:gd name="T17" fmla="*/ 6745 h 6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
                  <a:gd name="T28" fmla="*/ 0 h 687"/>
                  <a:gd name="T29" fmla="*/ 278 w 278"/>
                  <a:gd name="T30" fmla="*/ 687 h 6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 h="687">
                    <a:moveTo>
                      <a:pt x="5" y="60"/>
                    </a:moveTo>
                    <a:cubicBezTo>
                      <a:pt x="27" y="134"/>
                      <a:pt x="39" y="213"/>
                      <a:pt x="39" y="294"/>
                    </a:cubicBezTo>
                    <a:cubicBezTo>
                      <a:pt x="39" y="382"/>
                      <a:pt x="25" y="467"/>
                      <a:pt x="0" y="546"/>
                    </a:cubicBezTo>
                    <a:cubicBezTo>
                      <a:pt x="81" y="687"/>
                      <a:pt x="81" y="687"/>
                      <a:pt x="81" y="687"/>
                    </a:cubicBezTo>
                    <a:cubicBezTo>
                      <a:pt x="237" y="589"/>
                      <a:pt x="237" y="589"/>
                      <a:pt x="237" y="589"/>
                    </a:cubicBezTo>
                    <a:cubicBezTo>
                      <a:pt x="264" y="495"/>
                      <a:pt x="278" y="397"/>
                      <a:pt x="278" y="294"/>
                    </a:cubicBezTo>
                    <a:cubicBezTo>
                      <a:pt x="278" y="192"/>
                      <a:pt x="264" y="94"/>
                      <a:pt x="237" y="0"/>
                    </a:cubicBezTo>
                    <a:cubicBezTo>
                      <a:pt x="161" y="149"/>
                      <a:pt x="161" y="149"/>
                      <a:pt x="161" y="149"/>
                    </a:cubicBezTo>
                    <a:lnTo>
                      <a:pt x="5" y="60"/>
                    </a:lnTo>
                    <a:close/>
                  </a:path>
                </a:pathLst>
              </a:custGeom>
              <a:solidFill>
                <a:schemeClr val="accent1">
                  <a:lumMod val="75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latin typeface="Arial" pitchFamily="34" charset="0"/>
                    <a:ea typeface="ＭＳ Ｐゴシック" pitchFamily="34" charset="-128"/>
                  </a:rPr>
                  <a:t>Build</a:t>
                </a:r>
              </a:p>
            </p:txBody>
          </p:sp>
          <p:sp>
            <p:nvSpPr>
              <p:cNvPr id="20" name="Freeform 24"/>
              <p:cNvSpPr>
                <a:spLocks noChangeAspect="1"/>
              </p:cNvSpPr>
              <p:nvPr/>
            </p:nvSpPr>
            <p:spPr bwMode="auto">
              <a:xfrm>
                <a:off x="1701275" y="3435844"/>
                <a:ext cx="496370" cy="472139"/>
              </a:xfrm>
              <a:custGeom>
                <a:avLst/>
                <a:gdLst>
                  <a:gd name="T0" fmla="*/ 36805 w 561"/>
                  <a:gd name="T1" fmla="*/ 0 h 534"/>
                  <a:gd name="T2" fmla="*/ 3573 w 561"/>
                  <a:gd name="T3" fmla="*/ 38661 h 534"/>
                  <a:gd name="T4" fmla="*/ 0 w 561"/>
                  <a:gd name="T5" fmla="*/ 56349 h 534"/>
                  <a:gd name="T6" fmla="*/ 20193 w 561"/>
                  <a:gd name="T7" fmla="*/ 59592 h 534"/>
                  <a:gd name="T8" fmla="*/ 62581 w 561"/>
                  <a:gd name="T9" fmla="*/ 7704 h 534"/>
                  <a:gd name="T10" fmla="*/ 46820 w 561"/>
                  <a:gd name="T11" fmla="*/ 17544 h 534"/>
                  <a:gd name="T12" fmla="*/ 36805 w 561"/>
                  <a:gd name="T13" fmla="*/ 0 h 534"/>
                  <a:gd name="T14" fmla="*/ 0 60000 65536"/>
                  <a:gd name="T15" fmla="*/ 0 60000 65536"/>
                  <a:gd name="T16" fmla="*/ 0 60000 65536"/>
                  <a:gd name="T17" fmla="*/ 0 60000 65536"/>
                  <a:gd name="T18" fmla="*/ 0 60000 65536"/>
                  <a:gd name="T19" fmla="*/ 0 60000 65536"/>
                  <a:gd name="T20" fmla="*/ 0 60000 65536"/>
                  <a:gd name="T21" fmla="*/ 0 w 561"/>
                  <a:gd name="T22" fmla="*/ 0 h 534"/>
                  <a:gd name="T23" fmla="*/ 561 w 561"/>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1" h="534">
                    <a:moveTo>
                      <a:pt x="330" y="0"/>
                    </a:moveTo>
                    <a:cubicBezTo>
                      <a:pt x="264" y="141"/>
                      <a:pt x="161" y="261"/>
                      <a:pt x="32" y="346"/>
                    </a:cubicBezTo>
                    <a:cubicBezTo>
                      <a:pt x="0" y="505"/>
                      <a:pt x="0" y="505"/>
                      <a:pt x="0" y="505"/>
                    </a:cubicBezTo>
                    <a:cubicBezTo>
                      <a:pt x="181" y="534"/>
                      <a:pt x="181" y="534"/>
                      <a:pt x="181" y="534"/>
                    </a:cubicBezTo>
                    <a:cubicBezTo>
                      <a:pt x="348" y="419"/>
                      <a:pt x="481" y="257"/>
                      <a:pt x="561" y="69"/>
                    </a:cubicBezTo>
                    <a:cubicBezTo>
                      <a:pt x="420" y="157"/>
                      <a:pt x="420" y="157"/>
                      <a:pt x="420" y="157"/>
                    </a:cubicBezTo>
                    <a:lnTo>
                      <a:pt x="330" y="0"/>
                    </a:lnTo>
                    <a:close/>
                  </a:path>
                </a:pathLst>
              </a:custGeom>
              <a:solidFill>
                <a:schemeClr val="accent1">
                  <a:lumMod val="75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latin typeface="Arial" pitchFamily="34" charset="0"/>
                    <a:ea typeface="ＭＳ Ｐゴシック" pitchFamily="34" charset="-128"/>
                  </a:rPr>
                  <a:t>Test</a:t>
                </a:r>
              </a:p>
            </p:txBody>
          </p:sp>
          <p:sp>
            <p:nvSpPr>
              <p:cNvPr id="21" name="Freeform 25"/>
              <p:cNvSpPr>
                <a:spLocks noChangeAspect="1"/>
              </p:cNvSpPr>
              <p:nvPr/>
            </p:nvSpPr>
            <p:spPr bwMode="auto">
              <a:xfrm>
                <a:off x="1046616" y="3787412"/>
                <a:ext cx="720962" cy="287103"/>
              </a:xfrm>
              <a:custGeom>
                <a:avLst/>
                <a:gdLst>
                  <a:gd name="T0" fmla="*/ 75674 w 815"/>
                  <a:gd name="T1" fmla="*/ 0 h 324"/>
                  <a:gd name="T2" fmla="*/ 35159 w 815"/>
                  <a:gd name="T3" fmla="*/ 9675 h 324"/>
                  <a:gd name="T4" fmla="*/ 18801 w 815"/>
                  <a:gd name="T5" fmla="*/ 8263 h 324"/>
                  <a:gd name="T6" fmla="*/ 0 w 815"/>
                  <a:gd name="T7" fmla="*/ 16851 h 324"/>
                  <a:gd name="T8" fmla="*/ 8322 w 815"/>
                  <a:gd name="T9" fmla="*/ 33903 h 324"/>
                  <a:gd name="T10" fmla="*/ 35159 w 815"/>
                  <a:gd name="T11" fmla="*/ 37138 h 324"/>
                  <a:gd name="T12" fmla="*/ 90758 w 815"/>
                  <a:gd name="T13" fmla="*/ 22932 h 324"/>
                  <a:gd name="T14" fmla="*/ 71770 w 815"/>
                  <a:gd name="T15" fmla="*/ 19866 h 324"/>
                  <a:gd name="T16" fmla="*/ 75674 w 815"/>
                  <a:gd name="T17" fmla="*/ 0 h 3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5"/>
                  <a:gd name="T28" fmla="*/ 0 h 324"/>
                  <a:gd name="T29" fmla="*/ 815 w 815"/>
                  <a:gd name="T30" fmla="*/ 324 h 3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5" h="324">
                    <a:moveTo>
                      <a:pt x="680" y="0"/>
                    </a:moveTo>
                    <a:cubicBezTo>
                      <a:pt x="570" y="54"/>
                      <a:pt x="446" y="84"/>
                      <a:pt x="316" y="84"/>
                    </a:cubicBezTo>
                    <a:cubicBezTo>
                      <a:pt x="266" y="84"/>
                      <a:pt x="217" y="80"/>
                      <a:pt x="169" y="72"/>
                    </a:cubicBezTo>
                    <a:cubicBezTo>
                      <a:pt x="0" y="147"/>
                      <a:pt x="0" y="147"/>
                      <a:pt x="0" y="147"/>
                    </a:cubicBezTo>
                    <a:cubicBezTo>
                      <a:pt x="75" y="296"/>
                      <a:pt x="75" y="296"/>
                      <a:pt x="75" y="296"/>
                    </a:cubicBezTo>
                    <a:cubicBezTo>
                      <a:pt x="152" y="314"/>
                      <a:pt x="233" y="324"/>
                      <a:pt x="316" y="324"/>
                    </a:cubicBezTo>
                    <a:cubicBezTo>
                      <a:pt x="496" y="324"/>
                      <a:pt x="666" y="279"/>
                      <a:pt x="815" y="200"/>
                    </a:cubicBezTo>
                    <a:cubicBezTo>
                      <a:pt x="645" y="173"/>
                      <a:pt x="645" y="173"/>
                      <a:pt x="645" y="173"/>
                    </a:cubicBezTo>
                    <a:lnTo>
                      <a:pt x="680" y="0"/>
                    </a:lnTo>
                    <a:close/>
                  </a:path>
                </a:pathLst>
              </a:custGeom>
              <a:solidFill>
                <a:schemeClr val="accent1">
                  <a:lumMod val="75000"/>
                </a:schemeClr>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latin typeface="Arial" pitchFamily="34" charset="0"/>
                    <a:ea typeface="ＭＳ Ｐゴシック" pitchFamily="34" charset="-128"/>
                  </a:rPr>
                  <a:t>Deploy</a:t>
                </a:r>
              </a:p>
            </p:txBody>
          </p:sp>
          <p:sp>
            <p:nvSpPr>
              <p:cNvPr id="22" name="Freeform 26"/>
              <p:cNvSpPr>
                <a:spLocks noChangeAspect="1"/>
              </p:cNvSpPr>
              <p:nvPr/>
            </p:nvSpPr>
            <p:spPr bwMode="auto">
              <a:xfrm>
                <a:off x="581903" y="3571338"/>
                <a:ext cx="504135" cy="452441"/>
              </a:xfrm>
              <a:custGeom>
                <a:avLst/>
                <a:gdLst>
                  <a:gd name="T0" fmla="*/ 63340 w 570"/>
                  <a:gd name="T1" fmla="*/ 31472 h 512"/>
                  <a:gd name="T2" fmla="*/ 26549 w 570"/>
                  <a:gd name="T3" fmla="*/ 7978 h 512"/>
                  <a:gd name="T4" fmla="*/ 5998 w 570"/>
                  <a:gd name="T5" fmla="*/ 0 h 512"/>
                  <a:gd name="T6" fmla="*/ 0 w 570"/>
                  <a:gd name="T7" fmla="*/ 17776 h 512"/>
                  <a:gd name="T8" fmla="*/ 55092 w 570"/>
                  <a:gd name="T9" fmla="*/ 56739 h 512"/>
                  <a:gd name="T10" fmla="*/ 46195 w 570"/>
                  <a:gd name="T11" fmla="*/ 38988 h 512"/>
                  <a:gd name="T12" fmla="*/ 63340 w 570"/>
                  <a:gd name="T13" fmla="*/ 31472 h 512"/>
                  <a:gd name="T14" fmla="*/ 0 60000 65536"/>
                  <a:gd name="T15" fmla="*/ 0 60000 65536"/>
                  <a:gd name="T16" fmla="*/ 0 60000 65536"/>
                  <a:gd name="T17" fmla="*/ 0 60000 65536"/>
                  <a:gd name="T18" fmla="*/ 0 60000 65536"/>
                  <a:gd name="T19" fmla="*/ 0 60000 65536"/>
                  <a:gd name="T20" fmla="*/ 0 60000 65536"/>
                  <a:gd name="T21" fmla="*/ 0 w 570"/>
                  <a:gd name="T22" fmla="*/ 0 h 512"/>
                  <a:gd name="T23" fmla="*/ 570 w 570"/>
                  <a:gd name="T24" fmla="*/ 512 h 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0" h="512">
                    <a:moveTo>
                      <a:pt x="570" y="284"/>
                    </a:moveTo>
                    <a:cubicBezTo>
                      <a:pt x="443" y="240"/>
                      <a:pt x="330" y="167"/>
                      <a:pt x="239" y="72"/>
                    </a:cubicBezTo>
                    <a:cubicBezTo>
                      <a:pt x="54" y="0"/>
                      <a:pt x="54" y="0"/>
                      <a:pt x="54" y="0"/>
                    </a:cubicBezTo>
                    <a:cubicBezTo>
                      <a:pt x="0" y="160"/>
                      <a:pt x="0" y="160"/>
                      <a:pt x="0" y="160"/>
                    </a:cubicBezTo>
                    <a:cubicBezTo>
                      <a:pt x="126" y="321"/>
                      <a:pt x="298" y="444"/>
                      <a:pt x="496" y="512"/>
                    </a:cubicBezTo>
                    <a:cubicBezTo>
                      <a:pt x="416" y="352"/>
                      <a:pt x="416" y="352"/>
                      <a:pt x="416" y="352"/>
                    </a:cubicBezTo>
                    <a:lnTo>
                      <a:pt x="570" y="284"/>
                    </a:lnTo>
                    <a:close/>
                  </a:path>
                </a:pathLst>
              </a:custGeom>
              <a:solidFill>
                <a:srgbClr val="993300"/>
              </a:solidFill>
              <a:ln>
                <a:noFill/>
              </a:ln>
              <a:scene3d>
                <a:camera prst="orthographicFront"/>
                <a:lightRig rig="threePt" dir="t"/>
              </a:scene3d>
              <a:sp3d>
                <a:bevelT w="152400" h="50800" prst="softRound"/>
              </a:sp3d>
              <a:extLst/>
            </p:spPr>
            <p:txBody>
              <a:bodyPr lIns="0" tIns="0" rIns="0" bIns="0" anchor="ctr" anchorCtr="1"/>
              <a:lstStyle/>
              <a:p>
                <a:pPr>
                  <a:defRPr/>
                </a:pPr>
                <a:r>
                  <a:rPr lang="en-US" sz="1000" b="1" dirty="0">
                    <a:solidFill>
                      <a:schemeClr val="bg1"/>
                    </a:solidFill>
                    <a:latin typeface="Arial" pitchFamily="34" charset="0"/>
                    <a:ea typeface="ＭＳ Ｐゴシック" pitchFamily="34" charset="-128"/>
                  </a:rPr>
                  <a:t>Monitor</a:t>
                </a:r>
              </a:p>
            </p:txBody>
          </p:sp>
        </p:grpSp>
      </p:grpSp>
      <p:sp>
        <p:nvSpPr>
          <p:cNvPr id="18439" name="Rectangle 33"/>
          <p:cNvSpPr>
            <a:spLocks noChangeArrowheads="1"/>
          </p:cNvSpPr>
          <p:nvPr/>
        </p:nvSpPr>
        <p:spPr bwMode="gray">
          <a:xfrm>
            <a:off x="730250" y="668338"/>
            <a:ext cx="3197225" cy="339725"/>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600" b="1">
                <a:solidFill>
                  <a:srgbClr val="C00000"/>
                </a:solidFill>
              </a:rPr>
              <a:t>Oracle Enterprise Manager 12c</a:t>
            </a:r>
            <a:endParaRPr lang="en-US" sz="1100" b="1">
              <a:solidFill>
                <a:srgbClr val="C00000"/>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descr="Superclusterlighter.png"/>
          <p:cNvPicPr>
            <a:picLocks noChangeAspect="1"/>
          </p:cNvPicPr>
          <p:nvPr/>
        </p:nvPicPr>
        <p:blipFill>
          <a:blip r:embed="rId3"/>
          <a:srcRect/>
          <a:stretch>
            <a:fillRect/>
          </a:stretch>
        </p:blipFill>
        <p:spPr bwMode="auto">
          <a:xfrm>
            <a:off x="6103576" y="987574"/>
            <a:ext cx="1665026" cy="2784325"/>
          </a:xfrm>
          <a:prstGeom prst="rect">
            <a:avLst/>
          </a:prstGeom>
          <a:noFill/>
          <a:ln w="9525">
            <a:noFill/>
            <a:miter lim="800000"/>
            <a:headEnd/>
            <a:tailEnd/>
          </a:ln>
        </p:spPr>
      </p:pic>
      <p:sp>
        <p:nvSpPr>
          <p:cNvPr id="12291" name="Text Box 2"/>
          <p:cNvSpPr txBox="1">
            <a:spLocks noChangeArrowheads="1"/>
          </p:cNvSpPr>
          <p:nvPr/>
        </p:nvSpPr>
        <p:spPr bwMode="auto">
          <a:xfrm>
            <a:off x="812800" y="1439466"/>
            <a:ext cx="6789738" cy="584315"/>
          </a:xfrm>
          <a:prstGeom prst="rect">
            <a:avLst/>
          </a:prstGeom>
          <a:noFill/>
          <a:ln w="9525">
            <a:noFill/>
            <a:miter lim="800000"/>
            <a:headEnd/>
            <a:tailEnd/>
          </a:ln>
        </p:spPr>
        <p:txBody>
          <a:bodyPr lIns="90984" tIns="45492" rIns="90984" bIns="45492">
            <a:spAutoFit/>
          </a:bodyPr>
          <a:lstStyle/>
          <a:p>
            <a:pPr marL="117475" indent="-117475" algn="ctr" eaLnBrk="0" hangingPunct="0">
              <a:lnSpc>
                <a:spcPct val="90000"/>
              </a:lnSpc>
              <a:spcBef>
                <a:spcPct val="20000"/>
              </a:spcBef>
              <a:buClr>
                <a:schemeClr val="accent1"/>
              </a:buClr>
            </a:pPr>
            <a:endParaRPr lang="en-US" sz="1600"/>
          </a:p>
          <a:p>
            <a:pPr marL="117475" indent="-117475" algn="ctr" eaLnBrk="0" hangingPunct="0">
              <a:lnSpc>
                <a:spcPct val="90000"/>
              </a:lnSpc>
              <a:spcBef>
                <a:spcPct val="20000"/>
              </a:spcBef>
              <a:buClr>
                <a:schemeClr val="accent1"/>
              </a:buClr>
            </a:pPr>
            <a:endParaRPr lang="en-US" sz="1600"/>
          </a:p>
        </p:txBody>
      </p:sp>
      <p:sp>
        <p:nvSpPr>
          <p:cNvPr id="12292" name="Title 22"/>
          <p:cNvSpPr>
            <a:spLocks noGrp="1"/>
          </p:cNvSpPr>
          <p:nvPr>
            <p:ph type="title"/>
          </p:nvPr>
        </p:nvSpPr>
        <p:spPr/>
        <p:txBody>
          <a:bodyPr/>
          <a:lstStyle/>
          <a:p>
            <a:r>
              <a:rPr lang="en-US" dirty="0" smtClean="0"/>
              <a:t>Oracle’</a:t>
            </a:r>
            <a:r>
              <a:rPr lang="en-US" altLang="ja-JP" dirty="0" smtClean="0"/>
              <a:t>s </a:t>
            </a:r>
            <a:r>
              <a:rPr lang="en-US" altLang="ja-JP" dirty="0" smtClean="0"/>
              <a:t>Engineered Systems</a:t>
            </a:r>
            <a:endParaRPr lang="en-US" sz="2300" dirty="0" smtClean="0">
              <a:solidFill>
                <a:srgbClr val="FF0000"/>
              </a:solidFill>
            </a:endParaRPr>
          </a:p>
        </p:txBody>
      </p:sp>
      <p:pic>
        <p:nvPicPr>
          <p:cNvPr id="12293" name="Picture 7"/>
          <p:cNvPicPr>
            <a:picLocks noChangeAspect="1" noChangeArrowheads="1"/>
          </p:cNvPicPr>
          <p:nvPr/>
        </p:nvPicPr>
        <p:blipFill>
          <a:blip r:embed="rId4"/>
          <a:srcRect/>
          <a:stretch>
            <a:fillRect/>
          </a:stretch>
        </p:blipFill>
        <p:spPr bwMode="auto">
          <a:xfrm>
            <a:off x="3491880" y="1082279"/>
            <a:ext cx="1449388" cy="2618184"/>
          </a:xfrm>
          <a:prstGeom prst="rect">
            <a:avLst/>
          </a:prstGeom>
          <a:noFill/>
          <a:ln w="9525">
            <a:noFill/>
            <a:miter lim="800000"/>
            <a:headEnd/>
            <a:tailEnd/>
          </a:ln>
        </p:spPr>
      </p:pic>
      <p:sp>
        <p:nvSpPr>
          <p:cNvPr id="19" name="Rectangle 18"/>
          <p:cNvSpPr/>
          <p:nvPr/>
        </p:nvSpPr>
        <p:spPr bwMode="auto">
          <a:xfrm>
            <a:off x="520701" y="3875457"/>
            <a:ext cx="8137039" cy="620343"/>
          </a:xfrm>
          <a:prstGeom prst="rect">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38028" tIns="18989" rIns="38028" bIns="18989"/>
          <a:lstStyle/>
          <a:p>
            <a:pPr marL="49177" indent="-49177" algn="ctr" defTabSz="377782">
              <a:lnSpc>
                <a:spcPct val="90000"/>
              </a:lnSpc>
              <a:spcBef>
                <a:spcPct val="50000"/>
              </a:spcBef>
              <a:buClr>
                <a:srgbClr val="667263"/>
              </a:buClr>
              <a:defRPr/>
            </a:pPr>
            <a:endParaRPr lang="en-US" sz="1300" dirty="0">
              <a:solidFill>
                <a:srgbClr val="000000"/>
              </a:solidFill>
            </a:endParaRPr>
          </a:p>
        </p:txBody>
      </p:sp>
      <p:sp>
        <p:nvSpPr>
          <p:cNvPr id="20" name="AutoShape 1"/>
          <p:cNvSpPr>
            <a:spLocks noChangeArrowheads="1"/>
          </p:cNvSpPr>
          <p:nvPr/>
        </p:nvSpPr>
        <p:spPr bwMode="ltGray">
          <a:xfrm>
            <a:off x="5257813" y="4028203"/>
            <a:ext cx="3403599" cy="277120"/>
          </a:xfrm>
          <a:prstGeom prst="roundRect">
            <a:avLst>
              <a:gd name="adj" fmla="val 0"/>
            </a:avLst>
          </a:prstGeom>
          <a:noFill/>
          <a:ln w="9525">
            <a:noFill/>
            <a:round/>
            <a:headEnd/>
            <a:tailEnd/>
          </a:ln>
          <a:effectLst>
            <a:glow rad="63500">
              <a:srgbClr val="FFFFFF">
                <a:alpha val="75000"/>
              </a:srgbClr>
            </a:glow>
          </a:effectLst>
        </p:spPr>
        <p:txBody>
          <a:bodyPr lIns="99151" tIns="51587" rIns="99151" bIns="51587" anchor="ctr"/>
          <a:lstStyle/>
          <a:p>
            <a:pPr algn="ctr" defTabSz="1199388">
              <a:lnSpc>
                <a:spcPct val="90000"/>
              </a:lnSpc>
              <a:spcBef>
                <a:spcPct val="50000"/>
              </a:spcBef>
              <a:buClr>
                <a:schemeClr val="accent1"/>
              </a:buClr>
              <a:buSzPct val="100000"/>
              <a:tabLst>
                <a:tab pos="599687" algn="l"/>
                <a:tab pos="1799080" algn="l"/>
                <a:tab pos="2998467" algn="l"/>
                <a:tab pos="4197853" algn="l"/>
                <a:tab pos="5397244" algn="l"/>
                <a:tab pos="6596625" algn="l"/>
                <a:tab pos="7796012" algn="l"/>
                <a:tab pos="8995401" algn="l"/>
                <a:tab pos="10194788" algn="l"/>
                <a:tab pos="11394175" algn="l"/>
                <a:tab pos="12593558" algn="l"/>
                <a:tab pos="13792947" algn="l"/>
                <a:tab pos="14992330" algn="l"/>
                <a:tab pos="16191721" algn="l"/>
                <a:tab pos="17391112" algn="l"/>
                <a:tab pos="18590493" algn="l"/>
                <a:tab pos="19791439" algn="l"/>
                <a:tab pos="20990830" algn="l"/>
                <a:tab pos="22190218" algn="l"/>
                <a:tab pos="23389598" algn="l"/>
                <a:tab pos="24588988" algn="l"/>
              </a:tabLst>
              <a:defRPr/>
            </a:pPr>
            <a:r>
              <a:rPr lang="en-US" sz="1600" dirty="0" smtClean="0">
                <a:solidFill>
                  <a:srgbClr val="FFFFFF"/>
                </a:solidFill>
                <a:latin typeface="Arial" charset="0"/>
                <a:ea typeface="SimSun" charset="-122"/>
                <a:cs typeface="SimSun" charset="-122"/>
              </a:rPr>
              <a:t>SPARC </a:t>
            </a:r>
            <a:r>
              <a:rPr lang="en-US" sz="1600" dirty="0" err="1" smtClean="0">
                <a:solidFill>
                  <a:srgbClr val="FFFFFF"/>
                </a:solidFill>
                <a:latin typeface="Arial" charset="0"/>
                <a:ea typeface="SimSun" charset="-122"/>
                <a:cs typeface="SimSun" charset="-122"/>
              </a:rPr>
              <a:t>SuperCluster</a:t>
            </a:r>
            <a:endParaRPr lang="en-US" sz="1600" dirty="0">
              <a:solidFill>
                <a:srgbClr val="FFFFFF"/>
              </a:solidFill>
              <a:latin typeface="Arial" charset="0"/>
              <a:ea typeface="SimSun" charset="-122"/>
              <a:cs typeface="SimSun" charset="-122"/>
            </a:endParaRPr>
          </a:p>
        </p:txBody>
      </p:sp>
      <p:sp>
        <p:nvSpPr>
          <p:cNvPr id="21" name="AutoShape 5"/>
          <p:cNvSpPr>
            <a:spLocks noChangeArrowheads="1"/>
          </p:cNvSpPr>
          <p:nvPr/>
        </p:nvSpPr>
        <p:spPr bwMode="ltGray">
          <a:xfrm>
            <a:off x="520701" y="4058292"/>
            <a:ext cx="2451100" cy="256533"/>
          </a:xfrm>
          <a:prstGeom prst="roundRect">
            <a:avLst>
              <a:gd name="adj" fmla="val 0"/>
            </a:avLst>
          </a:prstGeom>
          <a:noFill/>
          <a:ln w="9525">
            <a:noFill/>
            <a:round/>
            <a:headEnd/>
            <a:tailEnd/>
          </a:ln>
          <a:effectLst>
            <a:glow rad="63500">
              <a:srgbClr val="FFFFFF">
                <a:alpha val="75000"/>
              </a:srgbClr>
            </a:glow>
          </a:effectLst>
        </p:spPr>
        <p:txBody>
          <a:bodyPr lIns="99151" tIns="51587" rIns="99151" bIns="51587" anchor="ctr"/>
          <a:lstStyle/>
          <a:p>
            <a:pPr algn="ctr" defTabSz="1198875">
              <a:lnSpc>
                <a:spcPct val="90000"/>
              </a:lnSpc>
              <a:spcBef>
                <a:spcPct val="50000"/>
              </a:spcBef>
              <a:buClr>
                <a:schemeClr val="accent1"/>
              </a:buClr>
              <a:buSzPct val="100000"/>
              <a:tabLst>
                <a:tab pos="598650" algn="l"/>
                <a:tab pos="1797526" algn="l"/>
                <a:tab pos="2997979" algn="l"/>
                <a:tab pos="4196853" algn="l"/>
                <a:tab pos="5395723" algn="l"/>
                <a:tab pos="6596180" algn="l"/>
                <a:tab pos="7795055" algn="l"/>
                <a:tab pos="8993928" algn="l"/>
                <a:tab pos="10194383" algn="l"/>
                <a:tab pos="11393258" algn="l"/>
                <a:tab pos="12592133" algn="l"/>
                <a:tab pos="13792589" algn="l"/>
                <a:tab pos="14991463" algn="l"/>
                <a:tab pos="16190335" algn="l"/>
                <a:tab pos="17390792" algn="l"/>
                <a:tab pos="18589666" algn="l"/>
                <a:tab pos="19790120" algn="l"/>
                <a:tab pos="20990575" algn="l"/>
                <a:tab pos="22189448" algn="l"/>
                <a:tab pos="23388321" algn="l"/>
                <a:tab pos="24588780" algn="l"/>
              </a:tabLst>
              <a:defRPr/>
            </a:pPr>
            <a:r>
              <a:rPr lang="en-US" sz="1600" dirty="0" err="1" smtClean="0">
                <a:solidFill>
                  <a:srgbClr val="FFFFFF"/>
                </a:solidFill>
                <a:latin typeface="Arial" charset="0"/>
                <a:ea typeface="SimSun" charset="-122"/>
                <a:cs typeface="SimSun" charset="-122"/>
              </a:rPr>
              <a:t>Exalogic</a:t>
            </a:r>
            <a:r>
              <a:rPr lang="en-US" sz="1600" dirty="0" smtClean="0">
                <a:solidFill>
                  <a:srgbClr val="FFFFFF"/>
                </a:solidFill>
                <a:latin typeface="Arial" charset="0"/>
                <a:ea typeface="SimSun" charset="-122"/>
                <a:cs typeface="SimSun" charset="-122"/>
              </a:rPr>
              <a:t> Elastic Cloud</a:t>
            </a:r>
            <a:endParaRPr lang="en-US" sz="1600" dirty="0">
              <a:solidFill>
                <a:srgbClr val="FFFFFF"/>
              </a:solidFill>
              <a:latin typeface="Arial" charset="0"/>
              <a:ea typeface="SimSun" charset="-122"/>
              <a:cs typeface="SimSun" charset="-122"/>
            </a:endParaRPr>
          </a:p>
        </p:txBody>
      </p:sp>
      <p:sp>
        <p:nvSpPr>
          <p:cNvPr id="22" name="AutoShape 44"/>
          <p:cNvSpPr>
            <a:spLocks noChangeArrowheads="1"/>
          </p:cNvSpPr>
          <p:nvPr/>
        </p:nvSpPr>
        <p:spPr bwMode="ltGray">
          <a:xfrm>
            <a:off x="3073413" y="4086292"/>
            <a:ext cx="2082801" cy="190433"/>
          </a:xfrm>
          <a:prstGeom prst="roundRect">
            <a:avLst>
              <a:gd name="adj" fmla="val 0"/>
            </a:avLst>
          </a:prstGeom>
          <a:noFill/>
          <a:ln w="9525">
            <a:noFill/>
            <a:round/>
            <a:headEnd/>
            <a:tailEnd/>
          </a:ln>
          <a:effectLst>
            <a:glow rad="63500">
              <a:srgbClr val="FFFFFF">
                <a:alpha val="75000"/>
              </a:srgbClr>
            </a:glow>
          </a:effectLst>
        </p:spPr>
        <p:txBody>
          <a:bodyPr lIns="99151" tIns="51587" rIns="99151" bIns="51587" anchor="ctr"/>
          <a:lstStyle/>
          <a:p>
            <a:pPr algn="ctr" defTabSz="1198875">
              <a:lnSpc>
                <a:spcPct val="90000"/>
              </a:lnSpc>
              <a:spcBef>
                <a:spcPct val="50000"/>
              </a:spcBef>
              <a:buClr>
                <a:schemeClr val="accent1"/>
              </a:buClr>
              <a:buSzPct val="100000"/>
              <a:tabLst>
                <a:tab pos="598650" algn="l"/>
                <a:tab pos="1797526" algn="l"/>
                <a:tab pos="2997979" algn="l"/>
                <a:tab pos="4196853" algn="l"/>
                <a:tab pos="5395723" algn="l"/>
                <a:tab pos="6596180" algn="l"/>
                <a:tab pos="7795055" algn="l"/>
                <a:tab pos="8993928" algn="l"/>
                <a:tab pos="10194383" algn="l"/>
                <a:tab pos="11393258" algn="l"/>
                <a:tab pos="12592133" algn="l"/>
                <a:tab pos="13792589" algn="l"/>
                <a:tab pos="14991463" algn="l"/>
                <a:tab pos="16190335" algn="l"/>
                <a:tab pos="17390792" algn="l"/>
                <a:tab pos="18589666" algn="l"/>
                <a:tab pos="19790120" algn="l"/>
                <a:tab pos="20990575" algn="l"/>
                <a:tab pos="22189448" algn="l"/>
                <a:tab pos="23388321" algn="l"/>
                <a:tab pos="24588780" algn="l"/>
              </a:tabLst>
              <a:defRPr/>
            </a:pPr>
            <a:r>
              <a:rPr lang="en-US" sz="1600" dirty="0" err="1" smtClean="0">
                <a:solidFill>
                  <a:srgbClr val="FFFFFF"/>
                </a:solidFill>
                <a:latin typeface="Arial" charset="0"/>
                <a:ea typeface="SimSun" charset="-122"/>
                <a:cs typeface="SimSun" charset="-122"/>
              </a:rPr>
              <a:t>Exadata</a:t>
            </a:r>
            <a:endParaRPr lang="en-US" sz="1600" dirty="0">
              <a:solidFill>
                <a:srgbClr val="FFFFFF"/>
              </a:solidFill>
              <a:latin typeface="Arial" charset="0"/>
              <a:ea typeface="SimSun" charset="-122"/>
              <a:cs typeface="SimSun" charset="-122"/>
            </a:endParaRPr>
          </a:p>
        </p:txBody>
      </p:sp>
      <p:cxnSp>
        <p:nvCxnSpPr>
          <p:cNvPr id="12306" name="Straight Connector 240"/>
          <p:cNvCxnSpPr>
            <a:cxnSpLocks noChangeShapeType="1"/>
          </p:cNvCxnSpPr>
          <p:nvPr/>
        </p:nvCxnSpPr>
        <p:spPr bwMode="ltGray">
          <a:xfrm>
            <a:off x="3028950" y="3819525"/>
            <a:ext cx="0" cy="733425"/>
          </a:xfrm>
          <a:prstGeom prst="line">
            <a:avLst/>
          </a:prstGeom>
          <a:noFill/>
          <a:ln w="76200">
            <a:solidFill>
              <a:schemeClr val="bg1"/>
            </a:solidFill>
            <a:round/>
            <a:headEnd/>
            <a:tailEnd/>
          </a:ln>
        </p:spPr>
      </p:cxnSp>
      <p:cxnSp>
        <p:nvCxnSpPr>
          <p:cNvPr id="12307" name="Straight Connector 241"/>
          <p:cNvCxnSpPr>
            <a:cxnSpLocks noChangeShapeType="1"/>
          </p:cNvCxnSpPr>
          <p:nvPr/>
        </p:nvCxnSpPr>
        <p:spPr bwMode="ltGray">
          <a:xfrm>
            <a:off x="5200650" y="3829050"/>
            <a:ext cx="0" cy="762000"/>
          </a:xfrm>
          <a:prstGeom prst="line">
            <a:avLst/>
          </a:prstGeom>
          <a:noFill/>
          <a:ln w="76200">
            <a:solidFill>
              <a:schemeClr val="bg1"/>
            </a:solidFill>
            <a:round/>
            <a:headEnd/>
            <a:tailEnd/>
          </a:ln>
        </p:spPr>
      </p:cxnSp>
      <p:pic>
        <p:nvPicPr>
          <p:cNvPr id="12310" name="Picture 4" descr="Exalogic_1up_0074.png"/>
          <p:cNvPicPr>
            <a:picLocks noChangeAspect="1"/>
          </p:cNvPicPr>
          <p:nvPr/>
        </p:nvPicPr>
        <p:blipFill>
          <a:blip r:embed="rId5"/>
          <a:srcRect/>
          <a:stretch>
            <a:fillRect/>
          </a:stretch>
        </p:blipFill>
        <p:spPr bwMode="auto">
          <a:xfrm>
            <a:off x="973138" y="1141810"/>
            <a:ext cx="1427162" cy="257770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Abstract</a:t>
            </a:r>
            <a:endParaRPr lang="en-US" dirty="0"/>
          </a:p>
        </p:txBody>
      </p:sp>
      <p:sp>
        <p:nvSpPr>
          <p:cNvPr id="3" name="Content Placeholder 2"/>
          <p:cNvSpPr txBox="1">
            <a:spLocks/>
          </p:cNvSpPr>
          <p:nvPr/>
        </p:nvSpPr>
        <p:spPr bwMode="gray">
          <a:xfrm>
            <a:off x="734442" y="1003473"/>
            <a:ext cx="7365950" cy="2792413"/>
          </a:xfrm>
          <a:prstGeom prst="rect">
            <a:avLst/>
          </a:prstGeom>
        </p:spPr>
        <p:txBody>
          <a:bodyPr/>
          <a:lstStyle/>
          <a:p>
            <a:pPr lvl="0" eaLnBrk="0" hangingPunct="0">
              <a:spcBef>
                <a:spcPts val="500"/>
              </a:spcBef>
              <a:spcAft>
                <a:spcPts val="200"/>
              </a:spcAft>
              <a:buClr>
                <a:schemeClr val="tx2"/>
              </a:buClr>
              <a:defRPr/>
            </a:pPr>
            <a:r>
              <a:rPr lang="en-US" sz="2200" dirty="0" smtClean="0"/>
              <a:t>With its latest product releases Oracle went from the term "grid" to "cloud", e.g. from Enterprise Manager Grid Control 11g to Enterprise Manager Cloud Control 12c. Franz </a:t>
            </a:r>
            <a:r>
              <a:rPr lang="en-US" sz="2200" dirty="0" err="1" smtClean="0"/>
              <a:t>Haberhauer</a:t>
            </a:r>
            <a:r>
              <a:rPr lang="en-US" sz="2200" dirty="0" smtClean="0"/>
              <a:t>, Chief Technologist Oracle Hardware Northern Europe, talks about the technical background beyond the marketing aspect and addresses current topics in cloud computing especially in the context </a:t>
            </a:r>
            <a:br>
              <a:rPr lang="en-US" sz="2200" dirty="0" smtClean="0"/>
            </a:br>
            <a:r>
              <a:rPr lang="en-US" sz="2200" dirty="0" smtClean="0"/>
              <a:t>of commercial enterprise IT.</a:t>
            </a:r>
            <a:endParaRPr kumimoji="0" lang="en-US" sz="2200" b="0" i="0" u="none" strike="noStrike" kern="1200" cap="none" spc="0" normalizeH="0" baseline="0" noProof="0" dirty="0" smtClean="0">
              <a:ln>
                <a:noFill/>
              </a:ln>
              <a:solidFill>
                <a:schemeClr val="tx1"/>
              </a:solidFill>
              <a:effectLst/>
              <a:uLnTx/>
              <a:uFillTx/>
              <a:latin typeface="Arial" pitchFamily="34" charset="0"/>
              <a:ea typeface="ヒラギノ角ゴ Pro W3"/>
              <a:cs typeface="Arial"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Exalogic Elastic Cloud Software</a:t>
            </a:r>
            <a:endParaRPr lang="en-US" dirty="0"/>
          </a:p>
        </p:txBody>
      </p:sp>
      <p:pic>
        <p:nvPicPr>
          <p:cNvPr id="2050" name="Picture 2"/>
          <p:cNvPicPr>
            <a:picLocks noChangeAspect="1" noChangeArrowheads="1"/>
          </p:cNvPicPr>
          <p:nvPr/>
        </p:nvPicPr>
        <p:blipFill>
          <a:blip r:embed="rId2"/>
          <a:srcRect/>
          <a:stretch>
            <a:fillRect/>
          </a:stretch>
        </p:blipFill>
        <p:spPr bwMode="auto">
          <a:xfrm>
            <a:off x="716752" y="915567"/>
            <a:ext cx="8139216" cy="3384376"/>
          </a:xfrm>
          <a:prstGeom prst="rect">
            <a:avLst/>
          </a:prstGeom>
          <a:noFill/>
          <a:ln w="9525">
            <a:noFill/>
            <a:miter lim="800000"/>
            <a:headEnd/>
            <a:tailEnd/>
          </a:ln>
        </p:spPr>
      </p:pic>
      <p:sp>
        <p:nvSpPr>
          <p:cNvPr id="4" name="TextBox 3"/>
          <p:cNvSpPr txBox="1"/>
          <p:nvPr/>
        </p:nvSpPr>
        <p:spPr>
          <a:xfrm>
            <a:off x="4211960" y="4803998"/>
            <a:ext cx="4645024" cy="370309"/>
          </a:xfrm>
          <a:prstGeom prst="rect">
            <a:avLst/>
          </a:prstGeom>
          <a:noFill/>
          <a:ln>
            <a:noFill/>
          </a:ln>
        </p:spPr>
        <p:txBody>
          <a:bodyPr wrap="square" lIns="0" tIns="0" rIns="0" bIns="0" rtlCol="0">
            <a:noAutofit/>
          </a:bodyPr>
          <a:lstStyle/>
          <a:p>
            <a:r>
              <a:rPr lang="en-US" sz="1600" dirty="0" smtClean="0"/>
              <a:t>www.oracle.com/us/products/middleware/exalogic</a:t>
            </a:r>
            <a:endParaRPr lang="en-US" sz="1600" dirty="0" smtClean="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0" y="0"/>
            <a:ext cx="9144000" cy="5143500"/>
            <a:chOff x="0" y="0"/>
            <a:chExt cx="9144000" cy="514350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pic>
          <p:nvPicPr>
            <p:cNvPr id="5" name="Picture 4"/>
            <p:cNvPicPr>
              <a:picLocks noChangeAspect="1"/>
            </p:cNvPicPr>
            <p:nvPr/>
          </p:nvPicPr>
          <p:blipFill>
            <a:blip r:embed="rId3"/>
            <a:srcRect l="30004" r="40005" b="60452"/>
            <a:stretch>
              <a:fillRect/>
            </a:stretch>
          </p:blipFill>
          <p:spPr>
            <a:xfrm>
              <a:off x="0" y="0"/>
              <a:ext cx="2742384" cy="2034145"/>
            </a:xfrm>
            <a:prstGeom prst="rect">
              <a:avLst/>
            </a:prstGeom>
          </p:spPr>
        </p:pic>
      </p:grpSp>
      <p:sp>
        <p:nvSpPr>
          <p:cNvPr id="2" name="Rectangle 1"/>
          <p:cNvSpPr/>
          <p:nvPr/>
        </p:nvSpPr>
        <p:spPr>
          <a:xfrm>
            <a:off x="0" y="1971040"/>
            <a:ext cx="9144000" cy="3172460"/>
          </a:xfrm>
          <a:prstGeom prst="rect">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smtClean="0">
              <a:solidFill>
                <a:schemeClr val="tx1"/>
              </a:solidFill>
              <a:latin typeface="Arial" pitchFamily="34" charset="0"/>
              <a:cs typeface="Arial" pitchFamily="34" charset="0"/>
            </a:endParaRPr>
          </a:p>
        </p:txBody>
      </p:sp>
      <p:sp>
        <p:nvSpPr>
          <p:cNvPr id="10" name="Title 1"/>
          <p:cNvSpPr txBox="1">
            <a:spLocks/>
          </p:cNvSpPr>
          <p:nvPr/>
        </p:nvSpPr>
        <p:spPr bwMode="auto">
          <a:xfrm>
            <a:off x="796" y="1967159"/>
            <a:ext cx="9142413" cy="317634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b="1" kern="1200">
                <a:solidFill>
                  <a:schemeClr val="tx1"/>
                </a:solidFill>
                <a:latin typeface="Arial" pitchFamily="34" charset="0"/>
                <a:ea typeface="ＭＳ Ｐゴシック" pitchFamily="127" charset="-128"/>
                <a:cs typeface="ＭＳ Ｐゴシック" pitchFamily="127" charset="-128"/>
              </a:defRPr>
            </a:lvl1pPr>
            <a:lvl2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2pPr>
            <a:lvl3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3pPr>
            <a:lvl4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4pPr>
            <a:lvl5pPr algn="l" rtl="0" eaLnBrk="0" fontAlgn="base" hangingPunct="0">
              <a:spcBef>
                <a:spcPct val="0"/>
              </a:spcBef>
              <a:spcAft>
                <a:spcPct val="0"/>
              </a:spcAft>
              <a:defRPr sz="2500" b="1">
                <a:solidFill>
                  <a:schemeClr val="tx1"/>
                </a:solidFill>
                <a:latin typeface="Arial" charset="0"/>
                <a:ea typeface="ＭＳ Ｐゴシック" pitchFamily="127" charset="-128"/>
                <a:cs typeface="ＭＳ Ｐゴシック" pitchFamily="127" charset="-128"/>
              </a:defRPr>
            </a:lvl5pPr>
            <a:lvl6pPr marL="285539" algn="l" rtl="0" eaLnBrk="1" fontAlgn="base" hangingPunct="1">
              <a:spcBef>
                <a:spcPct val="0"/>
              </a:spcBef>
              <a:spcAft>
                <a:spcPct val="0"/>
              </a:spcAft>
              <a:defRPr sz="2200" b="1">
                <a:solidFill>
                  <a:schemeClr val="tx1"/>
                </a:solidFill>
                <a:latin typeface="Arial" charset="0"/>
                <a:cs typeface="Arial" charset="0"/>
              </a:defRPr>
            </a:lvl6pPr>
            <a:lvl7pPr marL="571077" algn="l" rtl="0" eaLnBrk="1" fontAlgn="base" hangingPunct="1">
              <a:spcBef>
                <a:spcPct val="0"/>
              </a:spcBef>
              <a:spcAft>
                <a:spcPct val="0"/>
              </a:spcAft>
              <a:defRPr sz="2200" b="1">
                <a:solidFill>
                  <a:schemeClr val="tx1"/>
                </a:solidFill>
                <a:latin typeface="Arial" charset="0"/>
                <a:cs typeface="Arial" charset="0"/>
              </a:defRPr>
            </a:lvl7pPr>
            <a:lvl8pPr marL="856616" algn="l" rtl="0" eaLnBrk="1" fontAlgn="base" hangingPunct="1">
              <a:spcBef>
                <a:spcPct val="0"/>
              </a:spcBef>
              <a:spcAft>
                <a:spcPct val="0"/>
              </a:spcAft>
              <a:defRPr sz="2200" b="1">
                <a:solidFill>
                  <a:schemeClr val="tx1"/>
                </a:solidFill>
                <a:latin typeface="Arial" charset="0"/>
                <a:cs typeface="Arial" charset="0"/>
              </a:defRPr>
            </a:lvl8pPr>
            <a:lvl9pPr marL="1142155" algn="l" rtl="0" eaLnBrk="1" fontAlgn="base" hangingPunct="1">
              <a:spcBef>
                <a:spcPct val="0"/>
              </a:spcBef>
              <a:spcAft>
                <a:spcPct val="0"/>
              </a:spcAft>
              <a:defRPr sz="2200" b="1">
                <a:solidFill>
                  <a:schemeClr val="tx1"/>
                </a:solidFill>
                <a:latin typeface="Arial" charset="0"/>
                <a:cs typeface="Arial" charset="0"/>
              </a:defRPr>
            </a:lvl9pPr>
          </a:lstStyle>
          <a:p>
            <a:pPr algn="ctr"/>
            <a:r>
              <a:rPr lang="de-DE" sz="4400" b="0" dirty="0" smtClean="0">
                <a:ln w="0">
                  <a:noFill/>
                </a:ln>
                <a:gradFill flip="none" rotWithShape="1">
                  <a:gsLst>
                    <a:gs pos="48000">
                      <a:schemeClr val="tx2">
                        <a:lumMod val="75000"/>
                      </a:schemeClr>
                    </a:gs>
                    <a:gs pos="100000">
                      <a:srgbClr val="420000"/>
                    </a:gs>
                  </a:gsLst>
                  <a:lin ang="5400000" scaled="0"/>
                  <a:tileRect/>
                </a:gradFill>
                <a:effectLst>
                  <a:outerShdw blurRad="50800" dir="2700000" algn="tl" rotWithShape="0">
                    <a:schemeClr val="bg1">
                      <a:alpha val="60000"/>
                    </a:schemeClr>
                  </a:outerShdw>
                </a:effectLst>
              </a:rPr>
              <a:t>Oracle Public Cloud</a:t>
            </a:r>
            <a:endParaRPr lang="en-US" sz="4400" b="0" dirty="0">
              <a:ln w="0">
                <a:noFill/>
              </a:ln>
              <a:gradFill flip="none" rotWithShape="1">
                <a:gsLst>
                  <a:gs pos="48000">
                    <a:schemeClr val="tx2">
                      <a:lumMod val="75000"/>
                    </a:schemeClr>
                  </a:gs>
                  <a:gs pos="100000">
                    <a:srgbClr val="420000"/>
                  </a:gs>
                </a:gsLst>
                <a:lin ang="5400000" scaled="0"/>
                <a:tileRect/>
              </a:gradFill>
              <a:effectLst>
                <a:outerShdw blurRad="50800" dir="2700000" algn="tl" rotWithShape="0">
                  <a:schemeClr val="bg1">
                    <a:alpha val="60000"/>
                  </a:schemeClr>
                </a:outerShdw>
              </a:effectLst>
            </a:endParaRPr>
          </a:p>
        </p:txBody>
      </p:sp>
      <p:pic>
        <p:nvPicPr>
          <p:cNvPr id="8" name="Picture 6" descr="O Cloud summit_16x9_title"/>
          <p:cNvPicPr>
            <a:picLocks noChangeAspect="1" noChangeArrowheads="1"/>
          </p:cNvPicPr>
          <p:nvPr/>
        </p:nvPicPr>
        <p:blipFill>
          <a:blip r:embed="rId4"/>
          <a:srcRect/>
          <a:stretch>
            <a:fillRect/>
          </a:stretch>
        </p:blipFill>
        <p:spPr bwMode="auto">
          <a:xfrm>
            <a:off x="0" y="-20538"/>
            <a:ext cx="9144000" cy="2116793"/>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293086966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
            <a:ext cx="9144000" cy="5143499"/>
          </a:xfrm>
          <a:prstGeom prst="rect">
            <a:avLst/>
          </a:prstGeom>
          <a:noFill/>
          <a:ln w="9525">
            <a:noFill/>
            <a:miter lim="800000"/>
            <a:headEnd/>
            <a:tailEnd/>
          </a:ln>
        </p:spPr>
      </p:pic>
      <p:sp>
        <p:nvSpPr>
          <p:cNvPr id="3" name="TextBox 2"/>
          <p:cNvSpPr txBox="1"/>
          <p:nvPr/>
        </p:nvSpPr>
        <p:spPr>
          <a:xfrm>
            <a:off x="3419872" y="1563638"/>
            <a:ext cx="2185987" cy="384175"/>
          </a:xfrm>
          <a:prstGeom prst="rect">
            <a:avLst/>
          </a:prstGeom>
          <a:solidFill>
            <a:schemeClr val="bg1">
              <a:alpha val="91000"/>
            </a:schemeClr>
          </a:solidFill>
          <a:effectLst>
            <a:outerShdw blurRad="139700" dist="38100" dir="2700000" sx="99000" sy="99000" algn="tl" rotWithShape="0">
              <a:prstClr val="black">
                <a:alpha val="40000"/>
              </a:prstClr>
            </a:outerShdw>
          </a:effectLst>
        </p:spPr>
        <p:txBody>
          <a:bodyPr lIns="68559" tIns="34280" rIns="68559" bIns="34280" anchor="ctr"/>
          <a:lstStyle/>
          <a:p>
            <a:pPr indent="171399">
              <a:defRPr/>
            </a:pPr>
            <a:r>
              <a:rPr lang="en-US" sz="1800" dirty="0">
                <a:solidFill>
                  <a:srgbClr val="336699"/>
                </a:solidFill>
                <a:ea typeface="ＭＳ Ｐゴシック" pitchFamily="34" charset="-128"/>
                <a:cs typeface="Arial" charset="0"/>
              </a:rPr>
              <a:t>cloud.oracle.com</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p:cNvPicPr>
          <p:nvPr/>
        </p:nvPicPr>
        <p:blipFill>
          <a:blip r:embed="rId3" cstate="print"/>
          <a:srcRect l="-2"/>
          <a:stretch>
            <a:fillRect/>
          </a:stretch>
        </p:blipFill>
        <p:spPr bwMode="auto">
          <a:xfrm>
            <a:off x="1727200" y="0"/>
            <a:ext cx="7416800" cy="5143500"/>
          </a:xfrm>
          <a:prstGeom prst="rect">
            <a:avLst/>
          </a:prstGeom>
          <a:noFill/>
          <a:ln w="9525">
            <a:noFill/>
            <a:miter lim="800000"/>
            <a:headEnd/>
            <a:tailEnd/>
          </a:ln>
        </p:spPr>
      </p:pic>
      <p:sp>
        <p:nvSpPr>
          <p:cNvPr id="58371" name="Rectangle 2"/>
          <p:cNvSpPr>
            <a:spLocks noGrp="1" noChangeArrowheads="1"/>
          </p:cNvSpPr>
          <p:nvPr>
            <p:ph type="title"/>
          </p:nvPr>
        </p:nvSpPr>
        <p:spPr>
          <a:xfrm>
            <a:off x="898525" y="241300"/>
            <a:ext cx="8132763" cy="433388"/>
          </a:xfrm>
        </p:spPr>
        <p:txBody>
          <a:bodyPr/>
          <a:lstStyle/>
          <a:p>
            <a:r>
              <a:rPr lang="en-US" dirty="0" smtClean="0">
                <a:latin typeface="Arial" charset="0"/>
              </a:rPr>
              <a:t>Oracle Cloud </a:t>
            </a:r>
            <a:r>
              <a:rPr lang="en-US" dirty="0" err="1" smtClean="0">
                <a:latin typeface="Arial" charset="0"/>
              </a:rPr>
              <a:t>SaaS</a:t>
            </a:r>
            <a:endParaRPr lang="en-US" dirty="0" smtClean="0">
              <a:latin typeface="Arial" charset="0"/>
            </a:endParaRPr>
          </a:p>
        </p:txBody>
      </p:sp>
      <p:sp>
        <p:nvSpPr>
          <p:cNvPr id="58372" name="Content Placeholder 2"/>
          <p:cNvSpPr>
            <a:spLocks noGrp="1"/>
          </p:cNvSpPr>
          <p:nvPr>
            <p:ph sz="half" idx="2"/>
          </p:nvPr>
        </p:nvSpPr>
        <p:spPr>
          <a:xfrm>
            <a:off x="890588" y="668486"/>
            <a:ext cx="8139112" cy="319088"/>
          </a:xfrm>
        </p:spPr>
        <p:txBody>
          <a:bodyPr/>
          <a:lstStyle/>
          <a:p>
            <a:r>
              <a:rPr lang="en-US" sz="2000" dirty="0" smtClean="0">
                <a:solidFill>
                  <a:srgbClr val="FF0000"/>
                </a:solidFill>
                <a:latin typeface="Arial" charset="0"/>
              </a:rPr>
              <a:t>Customer Relationship </a:t>
            </a:r>
            <a:r>
              <a:rPr lang="en-US" sz="2000" dirty="0" smtClean="0">
                <a:solidFill>
                  <a:srgbClr val="FF0000"/>
                </a:solidFill>
                <a:latin typeface="Arial" charset="0"/>
              </a:rPr>
              <a:t>Management</a:t>
            </a:r>
            <a:endParaRPr lang="en-US" sz="2000" dirty="0" smtClean="0">
              <a:solidFill>
                <a:srgbClr val="FF0000"/>
              </a:solidFill>
              <a:latin typeface="Arial" charset="0"/>
            </a:endParaRPr>
          </a:p>
        </p:txBody>
      </p:sp>
      <p:sp>
        <p:nvSpPr>
          <p:cNvPr id="58373" name="Rectangle 7"/>
          <p:cNvSpPr>
            <a:spLocks noChangeArrowheads="1"/>
          </p:cNvSpPr>
          <p:nvPr/>
        </p:nvSpPr>
        <p:spPr bwMode="auto">
          <a:xfrm>
            <a:off x="2287588" y="-10106025"/>
            <a:ext cx="4570412" cy="377825"/>
          </a:xfrm>
          <a:prstGeom prst="rect">
            <a:avLst/>
          </a:prstGeom>
          <a:noFill/>
          <a:ln w="9525">
            <a:noFill/>
            <a:miter lim="800000"/>
            <a:headEnd/>
            <a:tailEnd/>
          </a:ln>
        </p:spPr>
        <p:txBody>
          <a:bodyPr lIns="68484" tIns="34243" rIns="68484" bIns="34243">
            <a:spAutoFit/>
          </a:bodyPr>
          <a:lstStyle/>
          <a:p>
            <a:endParaRPr lang="de-DE" sz="2000">
              <a:solidFill>
                <a:srgbClr val="000000"/>
              </a:solidFill>
            </a:endParaRPr>
          </a:p>
        </p:txBody>
      </p:sp>
      <p:grpSp>
        <p:nvGrpSpPr>
          <p:cNvPr id="2" name="Group 6"/>
          <p:cNvGrpSpPr>
            <a:grpSpLocks/>
          </p:cNvGrpSpPr>
          <p:nvPr/>
        </p:nvGrpSpPr>
        <p:grpSpPr bwMode="auto">
          <a:xfrm>
            <a:off x="785813" y="1347788"/>
            <a:ext cx="3336925" cy="3290887"/>
            <a:chOff x="785075" y="1347614"/>
            <a:chExt cx="3336698" cy="3291829"/>
          </a:xfrm>
        </p:grpSpPr>
        <p:pic>
          <p:nvPicPr>
            <p:cNvPr id="58386" name="Picture 39" descr="display"/>
            <p:cNvPicPr>
              <a:picLocks noChangeAspect="1" noChangeArrowheads="1"/>
            </p:cNvPicPr>
            <p:nvPr/>
          </p:nvPicPr>
          <p:blipFill>
            <a:blip r:embed="rId4" cstate="print"/>
            <a:srcRect l="3981" t="3302" r="4567" b="26982"/>
            <a:stretch>
              <a:fillRect/>
            </a:stretch>
          </p:blipFill>
          <p:spPr bwMode="auto">
            <a:xfrm>
              <a:off x="1115617" y="1616834"/>
              <a:ext cx="2664296" cy="2074250"/>
            </a:xfrm>
            <a:prstGeom prst="rect">
              <a:avLst/>
            </a:prstGeom>
            <a:noFill/>
            <a:ln w="9525">
              <a:noFill/>
              <a:miter lim="800000"/>
              <a:headEnd/>
              <a:tailEnd/>
            </a:ln>
          </p:spPr>
        </p:pic>
        <p:pic>
          <p:nvPicPr>
            <p:cNvPr id="58387" name="Picture 2" descr="C:\Users\rwarnick\AppData\Local\Temp\VMwareDnD\b56fb20d\iPad2 wShadow.png"/>
            <p:cNvPicPr>
              <a:picLocks noChangeAspect="1" noChangeArrowheads="1"/>
            </p:cNvPicPr>
            <p:nvPr/>
          </p:nvPicPr>
          <p:blipFill>
            <a:blip r:embed="rId5" cstate="print"/>
            <a:srcRect/>
            <a:stretch>
              <a:fillRect/>
            </a:stretch>
          </p:blipFill>
          <p:spPr bwMode="auto">
            <a:xfrm>
              <a:off x="785075" y="1347614"/>
              <a:ext cx="3336698" cy="3291829"/>
            </a:xfrm>
            <a:prstGeom prst="rect">
              <a:avLst/>
            </a:prstGeom>
            <a:noFill/>
            <a:ln w="9525">
              <a:noFill/>
              <a:miter lim="800000"/>
              <a:headEnd/>
              <a:tailEnd/>
            </a:ln>
          </p:spPr>
        </p:pic>
      </p:grpSp>
      <p:grpSp>
        <p:nvGrpSpPr>
          <p:cNvPr id="3" name="Group 4"/>
          <p:cNvGrpSpPr>
            <a:grpSpLocks/>
          </p:cNvGrpSpPr>
          <p:nvPr/>
        </p:nvGrpSpPr>
        <p:grpSpPr bwMode="auto">
          <a:xfrm>
            <a:off x="0" y="4625975"/>
            <a:ext cx="9144000" cy="171450"/>
            <a:chOff x="0" y="4625975"/>
            <a:chExt cx="9144000" cy="171450"/>
          </a:xfrm>
        </p:grpSpPr>
        <p:grpSp>
          <p:nvGrpSpPr>
            <p:cNvPr id="4" name="Group 5"/>
            <p:cNvGrpSpPr>
              <a:grpSpLocks/>
            </p:cNvGrpSpPr>
            <p:nvPr/>
          </p:nvGrpSpPr>
          <p:grpSpPr bwMode="auto">
            <a:xfrm>
              <a:off x="0" y="4629150"/>
              <a:ext cx="9144000" cy="168275"/>
              <a:chOff x="0" y="4629150"/>
              <a:chExt cx="9144000" cy="168275"/>
            </a:xfrm>
          </p:grpSpPr>
          <p:pic>
            <p:nvPicPr>
              <p:cNvPr id="58384" name="Picture 25" descr="Red Bar"/>
              <p:cNvPicPr>
                <a:picLocks noChangeAspect="1" noChangeArrowheads="1"/>
              </p:cNvPicPr>
              <p:nvPr/>
            </p:nvPicPr>
            <p:blipFill>
              <a:blip r:embed="rId6" cstate="print"/>
              <a:srcRect/>
              <a:stretch>
                <a:fillRect/>
              </a:stretch>
            </p:blipFill>
            <p:spPr bwMode="auto">
              <a:xfrm>
                <a:off x="0" y="4629150"/>
                <a:ext cx="9144000" cy="168275"/>
              </a:xfrm>
              <a:prstGeom prst="rect">
                <a:avLst/>
              </a:prstGeom>
              <a:noFill/>
              <a:ln w="9525">
                <a:noFill/>
                <a:miter lim="800000"/>
                <a:headEnd/>
                <a:tailEnd/>
              </a:ln>
            </p:spPr>
          </p:pic>
          <p:pic>
            <p:nvPicPr>
              <p:cNvPr id="58385" name="Picture 3" descr="O_redbox_clr_rgb.jpg"/>
              <p:cNvPicPr>
                <a:picLocks noChangeAspect="1"/>
              </p:cNvPicPr>
              <p:nvPr/>
            </p:nvPicPr>
            <p:blipFill>
              <a:blip r:embed="rId7" cstate="print"/>
              <a:srcRect/>
              <a:stretch>
                <a:fillRect/>
              </a:stretch>
            </p:blipFill>
            <p:spPr bwMode="auto">
              <a:xfrm>
                <a:off x="7989654" y="4651456"/>
                <a:ext cx="755707" cy="118628"/>
              </a:xfrm>
              <a:prstGeom prst="rect">
                <a:avLst/>
              </a:prstGeom>
              <a:noFill/>
              <a:ln w="9525">
                <a:noFill/>
                <a:miter lim="800000"/>
                <a:headEnd/>
                <a:tailEnd/>
              </a:ln>
            </p:spPr>
          </p:pic>
        </p:grpSp>
        <p:cxnSp>
          <p:nvCxnSpPr>
            <p:cNvPr id="20" name="Straight Connector 19"/>
            <p:cNvCxnSpPr/>
            <p:nvPr/>
          </p:nvCxnSpPr>
          <p:spPr>
            <a:xfrm>
              <a:off x="0" y="4625975"/>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0" y="4797425"/>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8376" name="TextBox 14"/>
          <p:cNvSpPr txBox="1">
            <a:spLocks noChangeArrowheads="1"/>
          </p:cNvSpPr>
          <p:nvPr/>
        </p:nvSpPr>
        <p:spPr bwMode="auto">
          <a:xfrm>
            <a:off x="6400800" y="2114550"/>
            <a:ext cx="838200" cy="685800"/>
          </a:xfrm>
          <a:prstGeom prst="rect">
            <a:avLst/>
          </a:prstGeom>
          <a:noFill/>
          <a:ln w="9525">
            <a:noFill/>
            <a:miter lim="800000"/>
            <a:headEnd/>
            <a:tailEnd/>
          </a:ln>
        </p:spPr>
        <p:txBody>
          <a:bodyPr lIns="0" tIns="0" rIns="0" bIns="0" anchor="ctr"/>
          <a:lstStyle/>
          <a:p>
            <a:pPr algn="ctr"/>
            <a:r>
              <a:rPr lang="en-US" sz="1200" b="1">
                <a:solidFill>
                  <a:srgbClr val="FFFFFF"/>
                </a:solidFill>
              </a:rPr>
              <a:t>CRM</a:t>
            </a:r>
          </a:p>
        </p:txBody>
      </p:sp>
      <p:sp>
        <p:nvSpPr>
          <p:cNvPr id="58377" name="TextBox 15"/>
          <p:cNvSpPr txBox="1">
            <a:spLocks noChangeArrowheads="1"/>
          </p:cNvSpPr>
          <p:nvPr/>
        </p:nvSpPr>
        <p:spPr bwMode="auto">
          <a:xfrm>
            <a:off x="5334000" y="971550"/>
            <a:ext cx="1371600" cy="1371600"/>
          </a:xfrm>
          <a:prstGeom prst="rect">
            <a:avLst/>
          </a:prstGeom>
          <a:noFill/>
          <a:ln w="9525">
            <a:noFill/>
            <a:miter lim="800000"/>
            <a:headEnd/>
            <a:tailEnd/>
          </a:ln>
        </p:spPr>
        <p:txBody>
          <a:bodyPr lIns="0" tIns="0" rIns="0" bIns="0"/>
          <a:lstStyle/>
          <a:p>
            <a:r>
              <a:rPr lang="en-US" sz="1200" b="1">
                <a:solidFill>
                  <a:srgbClr val="FFFFFF"/>
                </a:solidFill>
              </a:rPr>
              <a:t>Sales Planning</a:t>
            </a:r>
          </a:p>
          <a:p>
            <a:r>
              <a:rPr lang="en-US" sz="1000">
                <a:solidFill>
                  <a:srgbClr val="FFFFFF"/>
                </a:solidFill>
              </a:rPr>
              <a:t>Installed Base</a:t>
            </a:r>
          </a:p>
          <a:p>
            <a:r>
              <a:rPr lang="en-US" sz="1000">
                <a:solidFill>
                  <a:srgbClr val="FFFFFF"/>
                </a:solidFill>
              </a:rPr>
              <a:t>Accounts &amp; Contacts</a:t>
            </a:r>
          </a:p>
          <a:p>
            <a:r>
              <a:rPr lang="en-US" sz="1000">
                <a:solidFill>
                  <a:srgbClr val="FFFFFF"/>
                </a:solidFill>
              </a:rPr>
              <a:t>Sales Prediction</a:t>
            </a:r>
          </a:p>
          <a:p>
            <a:r>
              <a:rPr lang="en-US" sz="1000">
                <a:solidFill>
                  <a:srgbClr val="FFFFFF"/>
                </a:solidFill>
              </a:rPr>
              <a:t>Territories</a:t>
            </a:r>
          </a:p>
        </p:txBody>
      </p:sp>
      <p:sp>
        <p:nvSpPr>
          <p:cNvPr id="58378" name="TextBox 17"/>
          <p:cNvSpPr txBox="1">
            <a:spLocks noChangeArrowheads="1"/>
          </p:cNvSpPr>
          <p:nvPr/>
        </p:nvSpPr>
        <p:spPr bwMode="auto">
          <a:xfrm>
            <a:off x="7010400" y="971550"/>
            <a:ext cx="1371600" cy="1371600"/>
          </a:xfrm>
          <a:prstGeom prst="rect">
            <a:avLst/>
          </a:prstGeom>
          <a:noFill/>
          <a:ln w="9525">
            <a:noFill/>
            <a:miter lim="800000"/>
            <a:headEnd/>
            <a:tailEnd/>
          </a:ln>
        </p:spPr>
        <p:txBody>
          <a:bodyPr lIns="0" tIns="0" rIns="0" bIns="0"/>
          <a:lstStyle/>
          <a:p>
            <a:pPr algn="r"/>
            <a:r>
              <a:rPr lang="en-US" sz="1200" b="1">
                <a:solidFill>
                  <a:srgbClr val="FFFFFF"/>
                </a:solidFill>
              </a:rPr>
              <a:t>Sales Management</a:t>
            </a:r>
          </a:p>
          <a:p>
            <a:pPr algn="r"/>
            <a:r>
              <a:rPr lang="en-US" sz="1000">
                <a:solidFill>
                  <a:srgbClr val="FFFFFF"/>
                </a:solidFill>
              </a:rPr>
              <a:t>Quotas</a:t>
            </a:r>
          </a:p>
          <a:p>
            <a:pPr algn="r"/>
            <a:r>
              <a:rPr lang="en-US" sz="1000">
                <a:solidFill>
                  <a:srgbClr val="FFFFFF"/>
                </a:solidFill>
              </a:rPr>
              <a:t>Commissions</a:t>
            </a:r>
          </a:p>
          <a:p>
            <a:pPr algn="r"/>
            <a:r>
              <a:rPr lang="en-US" sz="1000">
                <a:solidFill>
                  <a:srgbClr val="FFFFFF"/>
                </a:solidFill>
              </a:rPr>
              <a:t>Forecasting</a:t>
            </a:r>
          </a:p>
          <a:p>
            <a:pPr algn="r"/>
            <a:r>
              <a:rPr lang="en-US" sz="1000">
                <a:solidFill>
                  <a:srgbClr val="FFFFFF"/>
                </a:solidFill>
              </a:rPr>
              <a:t>Partners</a:t>
            </a:r>
          </a:p>
        </p:txBody>
      </p:sp>
      <p:sp>
        <p:nvSpPr>
          <p:cNvPr id="58379" name="TextBox 20"/>
          <p:cNvSpPr txBox="1">
            <a:spLocks noChangeArrowheads="1"/>
          </p:cNvSpPr>
          <p:nvPr/>
        </p:nvSpPr>
        <p:spPr bwMode="auto">
          <a:xfrm>
            <a:off x="5334000" y="2571750"/>
            <a:ext cx="1371600" cy="1371600"/>
          </a:xfrm>
          <a:prstGeom prst="rect">
            <a:avLst/>
          </a:prstGeom>
          <a:noFill/>
          <a:ln w="9525">
            <a:noFill/>
            <a:miter lim="800000"/>
            <a:headEnd/>
            <a:tailEnd/>
          </a:ln>
        </p:spPr>
        <p:txBody>
          <a:bodyPr lIns="0" tIns="0" rIns="0" bIns="0" anchor="b"/>
          <a:lstStyle/>
          <a:p>
            <a:r>
              <a:rPr lang="en-US" sz="1200" b="1" dirty="0">
                <a:solidFill>
                  <a:srgbClr val="FFFFFF"/>
                </a:solidFill>
              </a:rPr>
              <a:t>Marketing</a:t>
            </a:r>
          </a:p>
          <a:p>
            <a:r>
              <a:rPr lang="en-US" sz="1000" dirty="0">
                <a:solidFill>
                  <a:srgbClr val="FFFFFF"/>
                </a:solidFill>
              </a:rPr>
              <a:t>Campaigns</a:t>
            </a:r>
          </a:p>
          <a:p>
            <a:r>
              <a:rPr lang="en-US" sz="1000" dirty="0" smtClean="0">
                <a:solidFill>
                  <a:srgbClr val="FFFFFF"/>
                </a:solidFill>
              </a:rPr>
              <a:t>Google </a:t>
            </a:r>
            <a:r>
              <a:rPr lang="en-US" sz="1000" dirty="0">
                <a:solidFill>
                  <a:srgbClr val="FFFFFF"/>
                </a:solidFill>
              </a:rPr>
              <a:t>Ad-Words</a:t>
            </a:r>
          </a:p>
          <a:p>
            <a:r>
              <a:rPr lang="en-US" sz="1000" dirty="0">
                <a:solidFill>
                  <a:srgbClr val="FFFFFF"/>
                </a:solidFill>
              </a:rPr>
              <a:t>E-mail &amp; Web</a:t>
            </a:r>
          </a:p>
          <a:p>
            <a:r>
              <a:rPr lang="en-US" sz="1000" dirty="0">
                <a:solidFill>
                  <a:srgbClr val="FFFFFF"/>
                </a:solidFill>
              </a:rPr>
              <a:t>Leads</a:t>
            </a:r>
          </a:p>
        </p:txBody>
      </p:sp>
      <p:sp>
        <p:nvSpPr>
          <p:cNvPr id="58380" name="TextBox 21"/>
          <p:cNvSpPr txBox="1">
            <a:spLocks noChangeArrowheads="1"/>
          </p:cNvSpPr>
          <p:nvPr/>
        </p:nvSpPr>
        <p:spPr bwMode="auto">
          <a:xfrm>
            <a:off x="7010400" y="2571750"/>
            <a:ext cx="1371600" cy="1371600"/>
          </a:xfrm>
          <a:prstGeom prst="rect">
            <a:avLst/>
          </a:prstGeom>
          <a:noFill/>
          <a:ln w="9525">
            <a:noFill/>
            <a:miter lim="800000"/>
            <a:headEnd/>
            <a:tailEnd/>
          </a:ln>
        </p:spPr>
        <p:txBody>
          <a:bodyPr lIns="0" tIns="0" rIns="0" bIns="0" anchor="b"/>
          <a:lstStyle/>
          <a:p>
            <a:pPr algn="r"/>
            <a:r>
              <a:rPr lang="en-US" sz="1200" b="1">
                <a:solidFill>
                  <a:srgbClr val="FFFFFF"/>
                </a:solidFill>
              </a:rPr>
              <a:t>Sales Execution</a:t>
            </a:r>
          </a:p>
          <a:p>
            <a:pPr algn="r"/>
            <a:r>
              <a:rPr lang="en-US" sz="1000">
                <a:solidFill>
                  <a:srgbClr val="FFFFFF"/>
                </a:solidFill>
              </a:rPr>
              <a:t>Opportunities</a:t>
            </a:r>
          </a:p>
          <a:p>
            <a:pPr algn="r"/>
            <a:r>
              <a:rPr lang="en-US" sz="1000">
                <a:solidFill>
                  <a:srgbClr val="FFFFFF"/>
                </a:solidFill>
              </a:rPr>
              <a:t>Sales Contracts</a:t>
            </a:r>
          </a:p>
          <a:p>
            <a:pPr algn="r"/>
            <a:r>
              <a:rPr lang="en-US" sz="1000">
                <a:solidFill>
                  <a:srgbClr val="FFFFFF"/>
                </a:solidFill>
              </a:rPr>
              <a:t>Sales Intelligence</a:t>
            </a:r>
          </a:p>
          <a:p>
            <a:pPr algn="r"/>
            <a:r>
              <a:rPr lang="en-US" sz="1000">
                <a:solidFill>
                  <a:srgbClr val="FFFFFF"/>
                </a:solidFill>
              </a:rPr>
              <a:t>Mobile Sales</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2"/>
          <p:cNvPicPr>
            <a:picLocks noChangeAspect="1"/>
          </p:cNvPicPr>
          <p:nvPr/>
        </p:nvPicPr>
        <p:blipFill>
          <a:blip r:embed="rId3" cstate="print"/>
          <a:srcRect l="-2"/>
          <a:stretch>
            <a:fillRect/>
          </a:stretch>
        </p:blipFill>
        <p:spPr bwMode="auto">
          <a:xfrm>
            <a:off x="1727200" y="0"/>
            <a:ext cx="7416800" cy="5143500"/>
          </a:xfrm>
          <a:prstGeom prst="rect">
            <a:avLst/>
          </a:prstGeom>
          <a:noFill/>
          <a:ln w="9525">
            <a:noFill/>
            <a:miter lim="800000"/>
            <a:headEnd/>
            <a:tailEnd/>
          </a:ln>
        </p:spPr>
      </p:pic>
      <p:grpSp>
        <p:nvGrpSpPr>
          <p:cNvPr id="2" name="Group 4"/>
          <p:cNvGrpSpPr>
            <a:grpSpLocks/>
          </p:cNvGrpSpPr>
          <p:nvPr/>
        </p:nvGrpSpPr>
        <p:grpSpPr bwMode="auto">
          <a:xfrm>
            <a:off x="0" y="4625975"/>
            <a:ext cx="9144000" cy="171450"/>
            <a:chOff x="0" y="4625975"/>
            <a:chExt cx="9144000" cy="171450"/>
          </a:xfrm>
        </p:grpSpPr>
        <p:grpSp>
          <p:nvGrpSpPr>
            <p:cNvPr id="3" name="Group 5"/>
            <p:cNvGrpSpPr>
              <a:grpSpLocks/>
            </p:cNvGrpSpPr>
            <p:nvPr/>
          </p:nvGrpSpPr>
          <p:grpSpPr bwMode="auto">
            <a:xfrm>
              <a:off x="0" y="4629150"/>
              <a:ext cx="9144000" cy="168275"/>
              <a:chOff x="0" y="4629150"/>
              <a:chExt cx="9144000" cy="168275"/>
            </a:xfrm>
          </p:grpSpPr>
          <p:pic>
            <p:nvPicPr>
              <p:cNvPr id="59408" name="Picture 25" descr="Red Bar"/>
              <p:cNvPicPr>
                <a:picLocks noChangeAspect="1" noChangeArrowheads="1"/>
              </p:cNvPicPr>
              <p:nvPr/>
            </p:nvPicPr>
            <p:blipFill>
              <a:blip r:embed="rId4" cstate="print"/>
              <a:srcRect/>
              <a:stretch>
                <a:fillRect/>
              </a:stretch>
            </p:blipFill>
            <p:spPr bwMode="auto">
              <a:xfrm>
                <a:off x="0" y="4629150"/>
                <a:ext cx="9144000" cy="168275"/>
              </a:xfrm>
              <a:prstGeom prst="rect">
                <a:avLst/>
              </a:prstGeom>
              <a:noFill/>
              <a:ln w="9525">
                <a:noFill/>
                <a:miter lim="800000"/>
                <a:headEnd/>
                <a:tailEnd/>
              </a:ln>
            </p:spPr>
          </p:pic>
          <p:pic>
            <p:nvPicPr>
              <p:cNvPr id="59409" name="Picture 3" descr="O_redbox_clr_rgb.jpg"/>
              <p:cNvPicPr>
                <a:picLocks noChangeAspect="1"/>
              </p:cNvPicPr>
              <p:nvPr/>
            </p:nvPicPr>
            <p:blipFill>
              <a:blip r:embed="rId5" cstate="print"/>
              <a:srcRect/>
              <a:stretch>
                <a:fillRect/>
              </a:stretch>
            </p:blipFill>
            <p:spPr bwMode="auto">
              <a:xfrm>
                <a:off x="7989654" y="4651456"/>
                <a:ext cx="755707" cy="118628"/>
              </a:xfrm>
              <a:prstGeom prst="rect">
                <a:avLst/>
              </a:prstGeom>
              <a:noFill/>
              <a:ln w="9525">
                <a:noFill/>
                <a:miter lim="800000"/>
                <a:headEnd/>
                <a:tailEnd/>
              </a:ln>
            </p:spPr>
          </p:pic>
        </p:grpSp>
        <p:cxnSp>
          <p:nvCxnSpPr>
            <p:cNvPr id="23" name="Straight Connector 22"/>
            <p:cNvCxnSpPr/>
            <p:nvPr/>
          </p:nvCxnSpPr>
          <p:spPr>
            <a:xfrm>
              <a:off x="0" y="4625975"/>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0" y="4797425"/>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9396" name="Rectangle 2"/>
          <p:cNvSpPr>
            <a:spLocks noGrp="1" noChangeArrowheads="1"/>
          </p:cNvSpPr>
          <p:nvPr>
            <p:ph type="title"/>
          </p:nvPr>
        </p:nvSpPr>
        <p:spPr>
          <a:xfrm>
            <a:off x="898525" y="236538"/>
            <a:ext cx="8132763" cy="431800"/>
          </a:xfrm>
        </p:spPr>
        <p:txBody>
          <a:bodyPr/>
          <a:lstStyle/>
          <a:p>
            <a:r>
              <a:rPr lang="en-US" dirty="0" smtClean="0">
                <a:latin typeface="Arial" charset="0"/>
              </a:rPr>
              <a:t>Oracle Cloud </a:t>
            </a:r>
            <a:r>
              <a:rPr lang="en-US" dirty="0" err="1" smtClean="0">
                <a:latin typeface="Arial" charset="0"/>
              </a:rPr>
              <a:t>SaaS</a:t>
            </a:r>
            <a:endParaRPr lang="en-US" dirty="0" smtClean="0">
              <a:latin typeface="Arial" charset="0"/>
            </a:endParaRPr>
          </a:p>
        </p:txBody>
      </p:sp>
      <p:sp>
        <p:nvSpPr>
          <p:cNvPr id="59397" name="Content Placeholder 2"/>
          <p:cNvSpPr>
            <a:spLocks noGrp="1"/>
          </p:cNvSpPr>
          <p:nvPr>
            <p:ph sz="half" idx="2"/>
          </p:nvPr>
        </p:nvSpPr>
        <p:spPr>
          <a:xfrm>
            <a:off x="914400" y="668486"/>
            <a:ext cx="3589338" cy="319088"/>
          </a:xfrm>
        </p:spPr>
        <p:txBody>
          <a:bodyPr/>
          <a:lstStyle/>
          <a:p>
            <a:r>
              <a:rPr lang="en-US" dirty="0" smtClean="0">
                <a:solidFill>
                  <a:srgbClr val="FF0000"/>
                </a:solidFill>
                <a:latin typeface="Arial" charset="0"/>
              </a:rPr>
              <a:t>Human Resources</a:t>
            </a:r>
          </a:p>
        </p:txBody>
      </p:sp>
      <p:sp>
        <p:nvSpPr>
          <p:cNvPr id="59398" name="Rectangle 6"/>
          <p:cNvSpPr>
            <a:spLocks noChangeArrowheads="1"/>
          </p:cNvSpPr>
          <p:nvPr/>
        </p:nvSpPr>
        <p:spPr bwMode="auto">
          <a:xfrm>
            <a:off x="2287588" y="-10106025"/>
            <a:ext cx="4570412" cy="377825"/>
          </a:xfrm>
          <a:prstGeom prst="rect">
            <a:avLst/>
          </a:prstGeom>
          <a:noFill/>
          <a:ln w="9525">
            <a:noFill/>
            <a:miter lim="800000"/>
            <a:headEnd/>
            <a:tailEnd/>
          </a:ln>
        </p:spPr>
        <p:txBody>
          <a:bodyPr lIns="68484" tIns="34243" rIns="68484" bIns="34243">
            <a:spAutoFit/>
          </a:bodyPr>
          <a:lstStyle/>
          <a:p>
            <a:endParaRPr lang="de-DE" sz="2000">
              <a:solidFill>
                <a:srgbClr val="000000"/>
              </a:solidFill>
            </a:endParaRPr>
          </a:p>
        </p:txBody>
      </p:sp>
      <p:pic>
        <p:nvPicPr>
          <p:cNvPr id="59399" name="Picture 13" descr="dashboard_skew.png"/>
          <p:cNvPicPr>
            <a:picLocks noChangeAspect="1"/>
          </p:cNvPicPr>
          <p:nvPr/>
        </p:nvPicPr>
        <p:blipFill>
          <a:blip r:embed="rId6" cstate="print"/>
          <a:srcRect/>
          <a:stretch>
            <a:fillRect/>
          </a:stretch>
        </p:blipFill>
        <p:spPr bwMode="auto">
          <a:xfrm>
            <a:off x="833438" y="1262063"/>
            <a:ext cx="2549525" cy="2863850"/>
          </a:xfrm>
          <a:prstGeom prst="rect">
            <a:avLst/>
          </a:prstGeom>
          <a:noFill/>
          <a:ln w="9525">
            <a:noFill/>
            <a:miter lim="800000"/>
            <a:headEnd/>
            <a:tailEnd/>
          </a:ln>
        </p:spPr>
      </p:pic>
      <p:sp>
        <p:nvSpPr>
          <p:cNvPr id="59400" name="TextBox 13"/>
          <p:cNvSpPr txBox="1">
            <a:spLocks noChangeArrowheads="1"/>
          </p:cNvSpPr>
          <p:nvPr/>
        </p:nvSpPr>
        <p:spPr bwMode="auto">
          <a:xfrm>
            <a:off x="6400800" y="2114550"/>
            <a:ext cx="838200" cy="685800"/>
          </a:xfrm>
          <a:prstGeom prst="rect">
            <a:avLst/>
          </a:prstGeom>
          <a:noFill/>
          <a:ln w="9525">
            <a:noFill/>
            <a:miter lim="800000"/>
            <a:headEnd/>
            <a:tailEnd/>
          </a:ln>
        </p:spPr>
        <p:txBody>
          <a:bodyPr lIns="0" tIns="0" rIns="0" bIns="0" anchor="ctr"/>
          <a:lstStyle/>
          <a:p>
            <a:pPr algn="ctr"/>
            <a:r>
              <a:rPr lang="en-US" sz="1200" b="1">
                <a:solidFill>
                  <a:srgbClr val="FFFFFF"/>
                </a:solidFill>
              </a:rPr>
              <a:t>Human Resources</a:t>
            </a:r>
          </a:p>
        </p:txBody>
      </p:sp>
      <p:sp>
        <p:nvSpPr>
          <p:cNvPr id="59401" name="TextBox 14"/>
          <p:cNvSpPr txBox="1">
            <a:spLocks noChangeArrowheads="1"/>
          </p:cNvSpPr>
          <p:nvPr/>
        </p:nvSpPr>
        <p:spPr bwMode="auto">
          <a:xfrm>
            <a:off x="5334000" y="971550"/>
            <a:ext cx="1371600" cy="1371600"/>
          </a:xfrm>
          <a:prstGeom prst="rect">
            <a:avLst/>
          </a:prstGeom>
          <a:noFill/>
          <a:ln w="9525">
            <a:noFill/>
            <a:miter lim="800000"/>
            <a:headEnd/>
            <a:tailEnd/>
          </a:ln>
        </p:spPr>
        <p:txBody>
          <a:bodyPr lIns="0" tIns="0" rIns="0" bIns="0"/>
          <a:lstStyle/>
          <a:p>
            <a:r>
              <a:rPr lang="en-US" sz="1200" b="1">
                <a:solidFill>
                  <a:srgbClr val="FFFFFF"/>
                </a:solidFill>
              </a:rPr>
              <a:t>Workforce Management</a:t>
            </a:r>
          </a:p>
          <a:p>
            <a:r>
              <a:rPr lang="en-US" sz="1000">
                <a:solidFill>
                  <a:srgbClr val="FFFFFF"/>
                </a:solidFill>
              </a:rPr>
              <a:t>Workforce Planning</a:t>
            </a:r>
          </a:p>
          <a:p>
            <a:r>
              <a:rPr lang="en-US" sz="1000">
                <a:solidFill>
                  <a:srgbClr val="FFFFFF"/>
                </a:solidFill>
              </a:rPr>
              <a:t>Lifecycle Management</a:t>
            </a:r>
          </a:p>
          <a:p>
            <a:r>
              <a:rPr lang="en-US" sz="1000">
                <a:solidFill>
                  <a:srgbClr val="FFFFFF"/>
                </a:solidFill>
              </a:rPr>
              <a:t>Workforce Prediction</a:t>
            </a:r>
          </a:p>
          <a:p>
            <a:r>
              <a:rPr lang="en-US" sz="1000">
                <a:solidFill>
                  <a:srgbClr val="FFFFFF"/>
                </a:solidFill>
              </a:rPr>
              <a:t>Workforce Intelligence</a:t>
            </a:r>
          </a:p>
        </p:txBody>
      </p:sp>
      <p:sp>
        <p:nvSpPr>
          <p:cNvPr id="59402" name="TextBox 15"/>
          <p:cNvSpPr txBox="1">
            <a:spLocks noChangeArrowheads="1"/>
          </p:cNvSpPr>
          <p:nvPr/>
        </p:nvSpPr>
        <p:spPr bwMode="auto">
          <a:xfrm>
            <a:off x="7010400" y="971550"/>
            <a:ext cx="1371600" cy="1371600"/>
          </a:xfrm>
          <a:prstGeom prst="rect">
            <a:avLst/>
          </a:prstGeom>
          <a:noFill/>
          <a:ln w="9525">
            <a:noFill/>
            <a:miter lim="800000"/>
            <a:headEnd/>
            <a:tailEnd/>
          </a:ln>
        </p:spPr>
        <p:txBody>
          <a:bodyPr lIns="0" tIns="0" rIns="0" bIns="0"/>
          <a:lstStyle/>
          <a:p>
            <a:pPr algn="r"/>
            <a:r>
              <a:rPr lang="en-US" sz="1200" b="1">
                <a:solidFill>
                  <a:srgbClr val="FFFFFF"/>
                </a:solidFill>
              </a:rPr>
              <a:t>Compensation</a:t>
            </a:r>
          </a:p>
          <a:p>
            <a:pPr algn="r"/>
            <a:r>
              <a:rPr lang="en-US" sz="1000">
                <a:solidFill>
                  <a:srgbClr val="FFFFFF"/>
                </a:solidFill>
              </a:rPr>
              <a:t>Compensation</a:t>
            </a:r>
          </a:p>
          <a:p>
            <a:pPr algn="r"/>
            <a:r>
              <a:rPr lang="en-US" sz="1000">
                <a:solidFill>
                  <a:srgbClr val="FFFFFF"/>
                </a:solidFill>
              </a:rPr>
              <a:t>Benefits</a:t>
            </a:r>
          </a:p>
          <a:p>
            <a:pPr algn="r"/>
            <a:r>
              <a:rPr lang="en-US" sz="1000">
                <a:solidFill>
                  <a:srgbClr val="FFFFFF"/>
                </a:solidFill>
              </a:rPr>
              <a:t>Payroll</a:t>
            </a:r>
          </a:p>
          <a:p>
            <a:pPr algn="r"/>
            <a:r>
              <a:rPr lang="en-US" sz="1000">
                <a:solidFill>
                  <a:srgbClr val="FFFFFF"/>
                </a:solidFill>
              </a:rPr>
              <a:t>Absence</a:t>
            </a:r>
          </a:p>
        </p:txBody>
      </p:sp>
      <p:sp>
        <p:nvSpPr>
          <p:cNvPr id="59403" name="TextBox 16"/>
          <p:cNvSpPr txBox="1">
            <a:spLocks noChangeArrowheads="1"/>
          </p:cNvSpPr>
          <p:nvPr/>
        </p:nvSpPr>
        <p:spPr bwMode="auto">
          <a:xfrm>
            <a:off x="5334000" y="2571750"/>
            <a:ext cx="1371600" cy="1371600"/>
          </a:xfrm>
          <a:prstGeom prst="rect">
            <a:avLst/>
          </a:prstGeom>
          <a:noFill/>
          <a:ln w="9525">
            <a:noFill/>
            <a:miter lim="800000"/>
            <a:headEnd/>
            <a:tailEnd/>
          </a:ln>
        </p:spPr>
        <p:txBody>
          <a:bodyPr lIns="0" tIns="0" rIns="0" bIns="0" anchor="b"/>
          <a:lstStyle/>
          <a:p>
            <a:r>
              <a:rPr lang="en-US" sz="1200" b="1">
                <a:solidFill>
                  <a:srgbClr val="FFFFFF"/>
                </a:solidFill>
              </a:rPr>
              <a:t>Employee</a:t>
            </a:r>
            <a:br>
              <a:rPr lang="en-US" sz="1200" b="1">
                <a:solidFill>
                  <a:srgbClr val="FFFFFF"/>
                </a:solidFill>
              </a:rPr>
            </a:br>
            <a:r>
              <a:rPr lang="en-US" sz="1200" b="1">
                <a:solidFill>
                  <a:srgbClr val="FFFFFF"/>
                </a:solidFill>
              </a:rPr>
              <a:t>Self-Service</a:t>
            </a:r>
          </a:p>
          <a:p>
            <a:r>
              <a:rPr lang="en-US" sz="1000">
                <a:solidFill>
                  <a:srgbClr val="FFFFFF"/>
                </a:solidFill>
              </a:rPr>
              <a:t>Worker Directory</a:t>
            </a:r>
          </a:p>
          <a:p>
            <a:r>
              <a:rPr lang="en-US" sz="1000">
                <a:solidFill>
                  <a:srgbClr val="FFFFFF"/>
                </a:solidFill>
              </a:rPr>
              <a:t>Network@Work</a:t>
            </a:r>
          </a:p>
          <a:p>
            <a:r>
              <a:rPr lang="en-US" sz="1000">
                <a:solidFill>
                  <a:srgbClr val="FFFFFF"/>
                </a:solidFill>
              </a:rPr>
              <a:t>Worker Portrait</a:t>
            </a:r>
          </a:p>
          <a:p>
            <a:r>
              <a:rPr lang="en-US" sz="1000">
                <a:solidFill>
                  <a:srgbClr val="FFFFFF"/>
                </a:solidFill>
              </a:rPr>
              <a:t>Mobile Self-Service</a:t>
            </a:r>
          </a:p>
        </p:txBody>
      </p:sp>
      <p:sp>
        <p:nvSpPr>
          <p:cNvPr id="59404" name="TextBox 17"/>
          <p:cNvSpPr txBox="1">
            <a:spLocks noChangeArrowheads="1"/>
          </p:cNvSpPr>
          <p:nvPr/>
        </p:nvSpPr>
        <p:spPr bwMode="auto">
          <a:xfrm>
            <a:off x="7010400" y="2571750"/>
            <a:ext cx="1371600" cy="1371600"/>
          </a:xfrm>
          <a:prstGeom prst="rect">
            <a:avLst/>
          </a:prstGeom>
          <a:noFill/>
          <a:ln w="9525">
            <a:noFill/>
            <a:miter lim="800000"/>
            <a:headEnd/>
            <a:tailEnd/>
          </a:ln>
        </p:spPr>
        <p:txBody>
          <a:bodyPr lIns="0" tIns="0" rIns="0" bIns="0" anchor="b"/>
          <a:lstStyle/>
          <a:p>
            <a:pPr algn="r"/>
            <a:r>
              <a:rPr lang="en-US" sz="1200" b="1">
                <a:solidFill>
                  <a:srgbClr val="FFFFFF"/>
                </a:solidFill>
              </a:rPr>
              <a:t>Talent Management</a:t>
            </a:r>
          </a:p>
          <a:p>
            <a:pPr algn="r"/>
            <a:r>
              <a:rPr lang="en-US" sz="1000">
                <a:solidFill>
                  <a:srgbClr val="FFFFFF"/>
                </a:solidFill>
              </a:rPr>
              <a:t>Performance Management</a:t>
            </a:r>
          </a:p>
          <a:p>
            <a:pPr algn="r"/>
            <a:r>
              <a:rPr lang="en-US" sz="1000">
                <a:solidFill>
                  <a:srgbClr val="FFFFFF"/>
                </a:solidFill>
              </a:rPr>
              <a:t>Goal Management</a:t>
            </a:r>
          </a:p>
          <a:p>
            <a:pPr algn="r"/>
            <a:r>
              <a:rPr lang="en-US" sz="1000">
                <a:solidFill>
                  <a:srgbClr val="FFFFFF"/>
                </a:solidFill>
              </a:rPr>
              <a:t>Talent Review</a:t>
            </a:r>
          </a:p>
          <a:p>
            <a:pPr algn="r"/>
            <a:r>
              <a:rPr lang="en-US" sz="1000">
                <a:solidFill>
                  <a:srgbClr val="FFFFFF"/>
                </a:solidFill>
              </a:rPr>
              <a:t>Personal Profile</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7"/>
          <p:cNvPicPr>
            <a:picLocks noChangeAspect="1"/>
          </p:cNvPicPr>
          <p:nvPr/>
        </p:nvPicPr>
        <p:blipFill>
          <a:blip r:embed="rId2" cstate="print"/>
          <a:srcRect l="-2"/>
          <a:stretch>
            <a:fillRect/>
          </a:stretch>
        </p:blipFill>
        <p:spPr bwMode="auto">
          <a:xfrm>
            <a:off x="1727200" y="0"/>
            <a:ext cx="7416800" cy="5143500"/>
          </a:xfrm>
          <a:prstGeom prst="rect">
            <a:avLst/>
          </a:prstGeom>
          <a:noFill/>
          <a:ln w="9525">
            <a:noFill/>
            <a:miter lim="800000"/>
            <a:headEnd/>
            <a:tailEnd/>
          </a:ln>
        </p:spPr>
      </p:pic>
      <p:grpSp>
        <p:nvGrpSpPr>
          <p:cNvPr id="2" name="Group 4"/>
          <p:cNvGrpSpPr>
            <a:grpSpLocks/>
          </p:cNvGrpSpPr>
          <p:nvPr/>
        </p:nvGrpSpPr>
        <p:grpSpPr bwMode="auto">
          <a:xfrm>
            <a:off x="0" y="4625975"/>
            <a:ext cx="9144000" cy="171450"/>
            <a:chOff x="0" y="4625975"/>
            <a:chExt cx="9144000" cy="171450"/>
          </a:xfrm>
        </p:grpSpPr>
        <p:grpSp>
          <p:nvGrpSpPr>
            <p:cNvPr id="3" name="Group 5"/>
            <p:cNvGrpSpPr>
              <a:grpSpLocks/>
            </p:cNvGrpSpPr>
            <p:nvPr/>
          </p:nvGrpSpPr>
          <p:grpSpPr bwMode="auto">
            <a:xfrm>
              <a:off x="0" y="4629150"/>
              <a:ext cx="9144000" cy="168275"/>
              <a:chOff x="0" y="4629150"/>
              <a:chExt cx="9144000" cy="168275"/>
            </a:xfrm>
          </p:grpSpPr>
          <p:pic>
            <p:nvPicPr>
              <p:cNvPr id="60433" name="Picture 25" descr="Red Bar"/>
              <p:cNvPicPr>
                <a:picLocks noChangeAspect="1" noChangeArrowheads="1"/>
              </p:cNvPicPr>
              <p:nvPr/>
            </p:nvPicPr>
            <p:blipFill>
              <a:blip r:embed="rId3" cstate="print"/>
              <a:srcRect/>
              <a:stretch>
                <a:fillRect/>
              </a:stretch>
            </p:blipFill>
            <p:spPr bwMode="auto">
              <a:xfrm>
                <a:off x="0" y="4629150"/>
                <a:ext cx="9144000" cy="168275"/>
              </a:xfrm>
              <a:prstGeom prst="rect">
                <a:avLst/>
              </a:prstGeom>
              <a:noFill/>
              <a:ln w="9525">
                <a:noFill/>
                <a:miter lim="800000"/>
                <a:headEnd/>
                <a:tailEnd/>
              </a:ln>
            </p:spPr>
          </p:pic>
          <p:pic>
            <p:nvPicPr>
              <p:cNvPr id="60434" name="Picture 3" descr="O_redbox_clr_rgb.jpg"/>
              <p:cNvPicPr>
                <a:picLocks noChangeAspect="1"/>
              </p:cNvPicPr>
              <p:nvPr/>
            </p:nvPicPr>
            <p:blipFill>
              <a:blip r:embed="rId4" cstate="print"/>
              <a:srcRect/>
              <a:stretch>
                <a:fillRect/>
              </a:stretch>
            </p:blipFill>
            <p:spPr bwMode="auto">
              <a:xfrm>
                <a:off x="7989654" y="4651456"/>
                <a:ext cx="755707" cy="118628"/>
              </a:xfrm>
              <a:prstGeom prst="rect">
                <a:avLst/>
              </a:prstGeom>
              <a:noFill/>
              <a:ln w="9525">
                <a:noFill/>
                <a:miter lim="800000"/>
                <a:headEnd/>
                <a:tailEnd/>
              </a:ln>
            </p:spPr>
          </p:pic>
        </p:grpSp>
        <p:cxnSp>
          <p:nvCxnSpPr>
            <p:cNvPr id="21" name="Straight Connector 20"/>
            <p:cNvCxnSpPr/>
            <p:nvPr/>
          </p:nvCxnSpPr>
          <p:spPr>
            <a:xfrm>
              <a:off x="0" y="4625975"/>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4797425"/>
              <a:ext cx="91440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0420" name="Rectangle 2"/>
          <p:cNvSpPr>
            <a:spLocks noGrp="1" noChangeArrowheads="1"/>
          </p:cNvSpPr>
          <p:nvPr>
            <p:ph type="title"/>
          </p:nvPr>
        </p:nvSpPr>
        <p:spPr>
          <a:xfrm>
            <a:off x="896938" y="228600"/>
            <a:ext cx="8132762" cy="433388"/>
          </a:xfrm>
        </p:spPr>
        <p:txBody>
          <a:bodyPr/>
          <a:lstStyle/>
          <a:p>
            <a:r>
              <a:rPr lang="en-US" dirty="0" smtClean="0">
                <a:latin typeface="Arial" charset="0"/>
              </a:rPr>
              <a:t>Oracle Cloud </a:t>
            </a:r>
            <a:r>
              <a:rPr lang="en-US" dirty="0" err="1" smtClean="0">
                <a:latin typeface="Arial" charset="0"/>
              </a:rPr>
              <a:t>SaaS</a:t>
            </a:r>
            <a:endParaRPr lang="en-US" dirty="0" smtClean="0">
              <a:latin typeface="Arial" charset="0"/>
            </a:endParaRPr>
          </a:p>
        </p:txBody>
      </p:sp>
      <p:sp>
        <p:nvSpPr>
          <p:cNvPr id="60421" name="Content Placeholder 2"/>
          <p:cNvSpPr>
            <a:spLocks noGrp="1"/>
          </p:cNvSpPr>
          <p:nvPr>
            <p:ph sz="half" idx="2"/>
          </p:nvPr>
        </p:nvSpPr>
        <p:spPr>
          <a:xfrm>
            <a:off x="890588" y="668486"/>
            <a:ext cx="8139112" cy="319088"/>
          </a:xfrm>
        </p:spPr>
        <p:txBody>
          <a:bodyPr/>
          <a:lstStyle/>
          <a:p>
            <a:r>
              <a:rPr lang="en-US" dirty="0" smtClean="0">
                <a:solidFill>
                  <a:srgbClr val="FF0000"/>
                </a:solidFill>
                <a:latin typeface="Arial" charset="0"/>
              </a:rPr>
              <a:t>Oracle Social Network</a:t>
            </a:r>
          </a:p>
        </p:txBody>
      </p:sp>
      <p:pic>
        <p:nvPicPr>
          <p:cNvPr id="60422" name="Picture 2" descr="http://t1.gstatic.com/images?q=tbn:ANd9GcT-dsdN3gjmaFfGX3UDlI_NCaEAWnik-MLAY9vE33VxGKHUQ89H"/>
          <p:cNvPicPr>
            <a:picLocks noChangeAspect="1" noChangeArrowheads="1"/>
          </p:cNvPicPr>
          <p:nvPr/>
        </p:nvPicPr>
        <p:blipFill>
          <a:blip r:embed="rId5" cstate="print"/>
          <a:srcRect/>
          <a:stretch>
            <a:fillRect/>
          </a:stretch>
        </p:blipFill>
        <p:spPr bwMode="auto">
          <a:xfrm>
            <a:off x="2173288" y="1322388"/>
            <a:ext cx="1249362" cy="1019175"/>
          </a:xfrm>
          <a:prstGeom prst="rect">
            <a:avLst/>
          </a:prstGeom>
          <a:noFill/>
          <a:ln w="9525">
            <a:noFill/>
            <a:miter lim="800000"/>
            <a:headEnd/>
            <a:tailEnd/>
          </a:ln>
        </p:spPr>
      </p:pic>
      <p:pic>
        <p:nvPicPr>
          <p:cNvPr id="60423" name="Picture 15" descr="group managers standing.jpg"/>
          <p:cNvPicPr>
            <a:picLocks noChangeAspect="1"/>
          </p:cNvPicPr>
          <p:nvPr/>
        </p:nvPicPr>
        <p:blipFill>
          <a:blip r:embed="rId6" cstate="print"/>
          <a:srcRect/>
          <a:stretch>
            <a:fillRect/>
          </a:stretch>
        </p:blipFill>
        <p:spPr bwMode="auto">
          <a:xfrm>
            <a:off x="1476375" y="987425"/>
            <a:ext cx="908050" cy="1430338"/>
          </a:xfrm>
          <a:prstGeom prst="rect">
            <a:avLst/>
          </a:prstGeom>
          <a:noFill/>
          <a:ln w="9525">
            <a:noFill/>
            <a:miter lim="800000"/>
            <a:headEnd/>
            <a:tailEnd/>
          </a:ln>
        </p:spPr>
      </p:pic>
      <p:pic>
        <p:nvPicPr>
          <p:cNvPr id="109575" name="Picture 2" descr="C:\Documents and Settings\segglest.APPLICATIONS\Desktop\Activity Stream.png"/>
          <p:cNvPicPr>
            <a:picLocks noChangeArrowheads="1"/>
          </p:cNvPicPr>
          <p:nvPr/>
        </p:nvPicPr>
        <p:blipFill>
          <a:blip r:embed="rId7" cstate="screen"/>
          <a:srcRect/>
          <a:stretch>
            <a:fillRect/>
          </a:stretch>
        </p:blipFill>
        <p:spPr bwMode="auto">
          <a:xfrm>
            <a:off x="991642" y="2417526"/>
            <a:ext cx="2808739" cy="1767521"/>
          </a:xfrm>
          <a:prstGeom prst="rect">
            <a:avLst/>
          </a:prstGeom>
          <a:noFill/>
          <a:ln>
            <a:solidFill>
              <a:schemeClr val="tx1"/>
            </a:solidFill>
          </a:ln>
          <a:effectLst/>
          <a:scene3d>
            <a:camera prst="perspectiveLeft">
              <a:rot lat="0" lon="19799991" rev="0"/>
            </a:camera>
            <a:lightRig rig="threePt" dir="t"/>
          </a:scene3d>
        </p:spPr>
      </p:pic>
      <p:sp>
        <p:nvSpPr>
          <p:cNvPr id="60425" name="TextBox 13"/>
          <p:cNvSpPr txBox="1">
            <a:spLocks noChangeArrowheads="1"/>
          </p:cNvSpPr>
          <p:nvPr/>
        </p:nvSpPr>
        <p:spPr bwMode="auto">
          <a:xfrm>
            <a:off x="5334000" y="971550"/>
            <a:ext cx="1371600" cy="1371600"/>
          </a:xfrm>
          <a:prstGeom prst="rect">
            <a:avLst/>
          </a:prstGeom>
          <a:noFill/>
          <a:ln w="9525">
            <a:noFill/>
            <a:miter lim="800000"/>
            <a:headEnd/>
            <a:tailEnd/>
          </a:ln>
        </p:spPr>
        <p:txBody>
          <a:bodyPr lIns="0" tIns="0" rIns="0" bIns="0"/>
          <a:lstStyle/>
          <a:p>
            <a:r>
              <a:rPr lang="en-US" sz="1200" b="1">
                <a:solidFill>
                  <a:srgbClr val="FFFFFF"/>
                </a:solidFill>
              </a:rPr>
              <a:t>Social Network</a:t>
            </a:r>
          </a:p>
          <a:p>
            <a:r>
              <a:rPr lang="en-US" sz="1000">
                <a:solidFill>
                  <a:srgbClr val="FFFFFF"/>
                </a:solidFill>
              </a:rPr>
              <a:t>Enterprise Social Graph</a:t>
            </a:r>
          </a:p>
          <a:p>
            <a:r>
              <a:rPr lang="en-US" sz="1000">
                <a:solidFill>
                  <a:srgbClr val="FFFFFF"/>
                </a:solidFill>
              </a:rPr>
              <a:t>Facebook</a:t>
            </a:r>
          </a:p>
          <a:p>
            <a:r>
              <a:rPr lang="en-US" sz="1000">
                <a:solidFill>
                  <a:srgbClr val="FFFFFF"/>
                </a:solidFill>
              </a:rPr>
              <a:t>Linked-In</a:t>
            </a:r>
          </a:p>
          <a:p>
            <a:r>
              <a:rPr lang="en-US" sz="1000">
                <a:solidFill>
                  <a:srgbClr val="FFFFFF"/>
                </a:solidFill>
              </a:rPr>
              <a:t>Expertise Identification</a:t>
            </a:r>
          </a:p>
        </p:txBody>
      </p:sp>
      <p:sp>
        <p:nvSpPr>
          <p:cNvPr id="60426" name="TextBox 14"/>
          <p:cNvSpPr txBox="1">
            <a:spLocks noChangeArrowheads="1"/>
          </p:cNvSpPr>
          <p:nvPr/>
        </p:nvSpPr>
        <p:spPr bwMode="auto">
          <a:xfrm>
            <a:off x="7010400" y="971550"/>
            <a:ext cx="1371600" cy="1371600"/>
          </a:xfrm>
          <a:prstGeom prst="rect">
            <a:avLst/>
          </a:prstGeom>
          <a:noFill/>
          <a:ln w="9525">
            <a:noFill/>
            <a:miter lim="800000"/>
            <a:headEnd/>
            <a:tailEnd/>
          </a:ln>
        </p:spPr>
        <p:txBody>
          <a:bodyPr lIns="0" tIns="0" rIns="0" bIns="0"/>
          <a:lstStyle/>
          <a:p>
            <a:pPr algn="r"/>
            <a:r>
              <a:rPr lang="en-US" sz="1200" b="1">
                <a:solidFill>
                  <a:srgbClr val="FFFFFF"/>
                </a:solidFill>
              </a:rPr>
              <a:t>Document Sharing</a:t>
            </a:r>
          </a:p>
          <a:p>
            <a:pPr algn="r"/>
            <a:r>
              <a:rPr lang="en-US" sz="1000">
                <a:solidFill>
                  <a:srgbClr val="FFFFFF"/>
                </a:solidFill>
              </a:rPr>
              <a:t>Workspaces</a:t>
            </a:r>
          </a:p>
          <a:p>
            <a:pPr algn="r"/>
            <a:r>
              <a:rPr lang="en-US" sz="1000">
                <a:solidFill>
                  <a:srgbClr val="FFFFFF"/>
                </a:solidFill>
              </a:rPr>
              <a:t>Sharing</a:t>
            </a:r>
          </a:p>
          <a:p>
            <a:pPr algn="r"/>
            <a:r>
              <a:rPr lang="en-US" sz="1000">
                <a:solidFill>
                  <a:srgbClr val="FFFFFF"/>
                </a:solidFill>
              </a:rPr>
              <a:t>Co-Editing</a:t>
            </a:r>
          </a:p>
          <a:p>
            <a:pPr algn="r"/>
            <a:r>
              <a:rPr lang="en-US" sz="1000">
                <a:solidFill>
                  <a:srgbClr val="FFFFFF"/>
                </a:solidFill>
              </a:rPr>
              <a:t>Tags, Topics, Search</a:t>
            </a:r>
          </a:p>
        </p:txBody>
      </p:sp>
      <p:sp>
        <p:nvSpPr>
          <p:cNvPr id="60427" name="TextBox 15"/>
          <p:cNvSpPr txBox="1">
            <a:spLocks noChangeArrowheads="1"/>
          </p:cNvSpPr>
          <p:nvPr/>
        </p:nvSpPr>
        <p:spPr bwMode="auto">
          <a:xfrm>
            <a:off x="5334000" y="2571750"/>
            <a:ext cx="1371600" cy="1371600"/>
          </a:xfrm>
          <a:prstGeom prst="rect">
            <a:avLst/>
          </a:prstGeom>
          <a:noFill/>
          <a:ln w="9525">
            <a:noFill/>
            <a:miter lim="800000"/>
            <a:headEnd/>
            <a:tailEnd/>
          </a:ln>
        </p:spPr>
        <p:txBody>
          <a:bodyPr lIns="0" tIns="0" rIns="0" bIns="0" anchor="b"/>
          <a:lstStyle/>
          <a:p>
            <a:r>
              <a:rPr lang="en-US" sz="1200" b="1">
                <a:solidFill>
                  <a:srgbClr val="FFFFFF"/>
                </a:solidFill>
              </a:rPr>
              <a:t>Feeds</a:t>
            </a:r>
          </a:p>
          <a:p>
            <a:r>
              <a:rPr lang="en-US" sz="1000">
                <a:solidFill>
                  <a:srgbClr val="FFFFFF"/>
                </a:solidFill>
              </a:rPr>
              <a:t>Activity Streams</a:t>
            </a:r>
          </a:p>
          <a:p>
            <a:r>
              <a:rPr lang="en-US" sz="1000">
                <a:solidFill>
                  <a:srgbClr val="FFFFFF"/>
                </a:solidFill>
              </a:rPr>
              <a:t>Application Feeds</a:t>
            </a:r>
          </a:p>
          <a:p>
            <a:r>
              <a:rPr lang="en-US" sz="1000">
                <a:solidFill>
                  <a:srgbClr val="FFFFFF"/>
                </a:solidFill>
              </a:rPr>
              <a:t>Recommendations</a:t>
            </a:r>
          </a:p>
          <a:p>
            <a:r>
              <a:rPr lang="en-US" sz="1000">
                <a:solidFill>
                  <a:srgbClr val="FFFFFF"/>
                </a:solidFill>
              </a:rPr>
              <a:t>Conversations</a:t>
            </a:r>
          </a:p>
        </p:txBody>
      </p:sp>
      <p:sp>
        <p:nvSpPr>
          <p:cNvPr id="60428" name="TextBox 16"/>
          <p:cNvSpPr txBox="1">
            <a:spLocks noChangeArrowheads="1"/>
          </p:cNvSpPr>
          <p:nvPr/>
        </p:nvSpPr>
        <p:spPr bwMode="auto">
          <a:xfrm>
            <a:off x="7010400" y="2571750"/>
            <a:ext cx="1371600" cy="1371600"/>
          </a:xfrm>
          <a:prstGeom prst="rect">
            <a:avLst/>
          </a:prstGeom>
          <a:noFill/>
          <a:ln w="9525">
            <a:noFill/>
            <a:miter lim="800000"/>
            <a:headEnd/>
            <a:tailEnd/>
          </a:ln>
        </p:spPr>
        <p:txBody>
          <a:bodyPr lIns="0" tIns="0" rIns="0" bIns="0" anchor="b"/>
          <a:lstStyle/>
          <a:p>
            <a:pPr algn="r"/>
            <a:r>
              <a:rPr lang="en-US" sz="1200" b="1">
                <a:solidFill>
                  <a:srgbClr val="FFFFFF"/>
                </a:solidFill>
              </a:rPr>
              <a:t>Real-Time Communications</a:t>
            </a:r>
          </a:p>
          <a:p>
            <a:pPr algn="r"/>
            <a:r>
              <a:rPr lang="en-US" sz="1000">
                <a:solidFill>
                  <a:srgbClr val="FFFFFF"/>
                </a:solidFill>
              </a:rPr>
              <a:t>Discussion Forums</a:t>
            </a:r>
          </a:p>
          <a:p>
            <a:pPr algn="r"/>
            <a:r>
              <a:rPr lang="en-US" sz="1000">
                <a:solidFill>
                  <a:srgbClr val="FFFFFF"/>
                </a:solidFill>
              </a:rPr>
              <a:t>Presence &amp; Chat</a:t>
            </a:r>
          </a:p>
          <a:p>
            <a:pPr algn="r"/>
            <a:r>
              <a:rPr lang="en-US" sz="1000">
                <a:solidFill>
                  <a:srgbClr val="FFFFFF"/>
                </a:solidFill>
              </a:rPr>
              <a:t>Conferencing</a:t>
            </a:r>
          </a:p>
          <a:p>
            <a:pPr algn="r"/>
            <a:r>
              <a:rPr lang="en-US" sz="1000">
                <a:solidFill>
                  <a:srgbClr val="FFFFFF"/>
                </a:solidFill>
              </a:rPr>
              <a:t>Mobile Social</a:t>
            </a:r>
          </a:p>
        </p:txBody>
      </p:sp>
      <p:sp>
        <p:nvSpPr>
          <p:cNvPr id="60429" name="TextBox 24"/>
          <p:cNvSpPr txBox="1">
            <a:spLocks noChangeArrowheads="1"/>
          </p:cNvSpPr>
          <p:nvPr/>
        </p:nvSpPr>
        <p:spPr bwMode="auto">
          <a:xfrm>
            <a:off x="6400800" y="2114550"/>
            <a:ext cx="838200" cy="685800"/>
          </a:xfrm>
          <a:prstGeom prst="rect">
            <a:avLst/>
          </a:prstGeom>
          <a:noFill/>
          <a:ln w="9525">
            <a:noFill/>
            <a:miter lim="800000"/>
            <a:headEnd/>
            <a:tailEnd/>
          </a:ln>
        </p:spPr>
        <p:txBody>
          <a:bodyPr lIns="0" tIns="0" rIns="0" bIns="0" anchor="ctr"/>
          <a:lstStyle/>
          <a:p>
            <a:pPr algn="ctr"/>
            <a:r>
              <a:rPr lang="en-US" sz="1200" b="1">
                <a:solidFill>
                  <a:srgbClr val="FFFFFF"/>
                </a:solidFill>
              </a:rPr>
              <a:t>Oracle Social Network</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p:nvPr>
        </p:nvSpPr>
        <p:spPr>
          <a:xfrm>
            <a:off x="808038" y="107009"/>
            <a:ext cx="8132762" cy="432259"/>
          </a:xfrm>
        </p:spPr>
        <p:txBody>
          <a:bodyPr/>
          <a:lstStyle/>
          <a:p>
            <a:r>
              <a:rPr lang="en-US" dirty="0" smtClean="0"/>
              <a:t>Application Services: 100+ Cloud Applications</a:t>
            </a:r>
          </a:p>
        </p:txBody>
      </p:sp>
      <p:sp>
        <p:nvSpPr>
          <p:cNvPr id="76" name="Content Placeholder 75"/>
          <p:cNvSpPr>
            <a:spLocks noGrp="1"/>
          </p:cNvSpPr>
          <p:nvPr>
            <p:ph sz="half" idx="2"/>
          </p:nvPr>
        </p:nvSpPr>
        <p:spPr>
          <a:xfrm>
            <a:off x="808038" y="564506"/>
            <a:ext cx="8139112" cy="318691"/>
          </a:xfrm>
        </p:spPr>
        <p:txBody>
          <a:bodyPr/>
          <a:lstStyle/>
          <a:p>
            <a:r>
              <a:rPr lang="en-US" dirty="0" smtClean="0">
                <a:solidFill>
                  <a:srgbClr val="FF0000"/>
                </a:solidFill>
              </a:rPr>
              <a:t>Complete Suite, Best-of-Breed, Enterprise Grade </a:t>
            </a:r>
            <a:endParaRPr lang="en-US" dirty="0">
              <a:solidFill>
                <a:srgbClr val="FF0000"/>
              </a:solidFill>
            </a:endParaRPr>
          </a:p>
        </p:txBody>
      </p:sp>
      <p:sp>
        <p:nvSpPr>
          <p:cNvPr id="12" name="Rounded Rectangle 11"/>
          <p:cNvSpPr/>
          <p:nvPr/>
        </p:nvSpPr>
        <p:spPr>
          <a:xfrm>
            <a:off x="755576" y="1563638"/>
            <a:ext cx="1882901" cy="908702"/>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defRPr/>
            </a:pPr>
            <a:r>
              <a:rPr lang="en-US" sz="1400" b="1" dirty="0" smtClean="0">
                <a:solidFill>
                  <a:srgbClr val="000000"/>
                </a:solidFill>
              </a:rPr>
              <a:t>Human Capital </a:t>
            </a:r>
          </a:p>
          <a:p>
            <a:pPr algn="ctr" defTabSz="912790">
              <a:buClr>
                <a:srgbClr val="009688"/>
              </a:buClr>
              <a:defRPr/>
            </a:pPr>
            <a:r>
              <a:rPr lang="en-US" sz="1400" b="1" dirty="0" smtClean="0">
                <a:solidFill>
                  <a:srgbClr val="000000"/>
                </a:solidFill>
              </a:rPr>
              <a:t>Management</a:t>
            </a:r>
            <a:endParaRPr lang="en-US" sz="1400" b="1" dirty="0">
              <a:solidFill>
                <a:srgbClr val="000000"/>
              </a:solidFill>
            </a:endParaRPr>
          </a:p>
        </p:txBody>
      </p:sp>
      <p:sp>
        <p:nvSpPr>
          <p:cNvPr id="23" name="Rounded Rectangle 22"/>
          <p:cNvSpPr/>
          <p:nvPr/>
        </p:nvSpPr>
        <p:spPr>
          <a:xfrm>
            <a:off x="2721524" y="1563638"/>
            <a:ext cx="1882901" cy="908702"/>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defRPr/>
            </a:pPr>
            <a:r>
              <a:rPr lang="en-US" sz="1400" b="1" dirty="0" smtClean="0">
                <a:solidFill>
                  <a:srgbClr val="000000"/>
                </a:solidFill>
              </a:rPr>
              <a:t>Talent Management</a:t>
            </a:r>
            <a:endParaRPr lang="en-US" sz="1400" b="1" dirty="0">
              <a:solidFill>
                <a:srgbClr val="000000"/>
              </a:solidFill>
            </a:endParaRPr>
          </a:p>
        </p:txBody>
      </p:sp>
      <p:sp>
        <p:nvSpPr>
          <p:cNvPr id="35" name="Rounded Rectangle 34"/>
          <p:cNvSpPr/>
          <p:nvPr/>
        </p:nvSpPr>
        <p:spPr>
          <a:xfrm>
            <a:off x="4687471" y="1563638"/>
            <a:ext cx="1882901" cy="908702"/>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pPr>
            <a:r>
              <a:rPr lang="en-US" sz="1400" b="1" dirty="0" smtClean="0">
                <a:solidFill>
                  <a:srgbClr val="000000"/>
                </a:solidFill>
              </a:rPr>
              <a:t>Sales &amp; Marketing</a:t>
            </a:r>
            <a:endParaRPr lang="en-US" sz="1400" b="1" dirty="0">
              <a:solidFill>
                <a:srgbClr val="000000"/>
              </a:solidFill>
            </a:endParaRPr>
          </a:p>
        </p:txBody>
      </p:sp>
      <p:sp>
        <p:nvSpPr>
          <p:cNvPr id="43" name="Rounded Rectangle 42"/>
          <p:cNvSpPr/>
          <p:nvPr/>
        </p:nvSpPr>
        <p:spPr>
          <a:xfrm>
            <a:off x="755576" y="2625509"/>
            <a:ext cx="1882901" cy="805423"/>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pPr>
            <a:r>
              <a:rPr lang="en-US" sz="1400" b="1" dirty="0" smtClean="0">
                <a:solidFill>
                  <a:srgbClr val="000000"/>
                </a:solidFill>
              </a:rPr>
              <a:t>Financial Management</a:t>
            </a:r>
            <a:endParaRPr lang="en-US" sz="1400" b="1" dirty="0">
              <a:solidFill>
                <a:srgbClr val="000000"/>
              </a:solidFill>
            </a:endParaRPr>
          </a:p>
        </p:txBody>
      </p:sp>
      <p:sp>
        <p:nvSpPr>
          <p:cNvPr id="51" name="Rounded Rectangle 50"/>
          <p:cNvSpPr/>
          <p:nvPr/>
        </p:nvSpPr>
        <p:spPr>
          <a:xfrm>
            <a:off x="2721524" y="2624184"/>
            <a:ext cx="1882901" cy="805423"/>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pPr>
            <a:r>
              <a:rPr lang="en-US" sz="1400" b="1" dirty="0" smtClean="0">
                <a:solidFill>
                  <a:srgbClr val="000000"/>
                </a:solidFill>
              </a:rPr>
              <a:t>Procurement, Sourcing, Inventory</a:t>
            </a:r>
            <a:endParaRPr lang="en-US" sz="1400" b="1" dirty="0">
              <a:solidFill>
                <a:srgbClr val="000000"/>
              </a:solidFill>
            </a:endParaRPr>
          </a:p>
        </p:txBody>
      </p:sp>
      <p:sp>
        <p:nvSpPr>
          <p:cNvPr id="59" name="Rounded Rectangle 58"/>
          <p:cNvSpPr/>
          <p:nvPr/>
        </p:nvSpPr>
        <p:spPr>
          <a:xfrm>
            <a:off x="4687471" y="2624184"/>
            <a:ext cx="1882901" cy="805423"/>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pPr>
            <a:r>
              <a:rPr lang="en-US" sz="1400" b="1" dirty="0" smtClean="0">
                <a:solidFill>
                  <a:srgbClr val="000000"/>
                </a:solidFill>
              </a:rPr>
              <a:t>Project Management</a:t>
            </a:r>
            <a:endParaRPr lang="en-US" sz="1400" b="1" dirty="0">
              <a:solidFill>
                <a:srgbClr val="000000"/>
              </a:solidFill>
            </a:endParaRPr>
          </a:p>
        </p:txBody>
      </p:sp>
      <p:sp>
        <p:nvSpPr>
          <p:cNvPr id="78" name="Rounded Rectangle 77"/>
          <p:cNvSpPr/>
          <p:nvPr/>
        </p:nvSpPr>
        <p:spPr>
          <a:xfrm>
            <a:off x="6649539" y="1563638"/>
            <a:ext cx="1882901" cy="908702"/>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pPr>
            <a:r>
              <a:rPr lang="en-US" sz="1400" b="1" dirty="0" smtClean="0">
                <a:solidFill>
                  <a:srgbClr val="000000"/>
                </a:solidFill>
              </a:rPr>
              <a:t>Customer Experience</a:t>
            </a:r>
            <a:endParaRPr lang="en-US" sz="1400" b="1" dirty="0">
              <a:solidFill>
                <a:srgbClr val="000000"/>
              </a:solidFill>
            </a:endParaRPr>
          </a:p>
        </p:txBody>
      </p:sp>
      <p:sp>
        <p:nvSpPr>
          <p:cNvPr id="79" name="Rounded Rectangle 78"/>
          <p:cNvSpPr/>
          <p:nvPr/>
        </p:nvSpPr>
        <p:spPr>
          <a:xfrm>
            <a:off x="6649539" y="2624184"/>
            <a:ext cx="1882901" cy="805423"/>
          </a:xfrm>
          <a:prstGeom prst="roundRect">
            <a:avLst/>
          </a:prstGeom>
          <a:gradFill rotWithShape="0">
            <a:gsLst>
              <a:gs pos="0">
                <a:schemeClr val="tx2">
                  <a:lumMod val="20000"/>
                  <a:lumOff val="80000"/>
                </a:schemeClr>
              </a:gs>
              <a:gs pos="100000">
                <a:schemeClr val="tx2"/>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defTabSz="912790">
              <a:buClr>
                <a:srgbClr val="009688"/>
              </a:buClr>
            </a:pPr>
            <a:r>
              <a:rPr lang="en-US" sz="1400" b="1" dirty="0" smtClean="0">
                <a:solidFill>
                  <a:srgbClr val="000000"/>
                </a:solidFill>
              </a:rPr>
              <a:t>Governance, Risk, Compliance</a:t>
            </a:r>
            <a:endParaRPr lang="en-US" sz="1400" b="1" dirty="0">
              <a:solidFill>
                <a:srgbClr val="000000"/>
              </a:solidFill>
            </a:endParaRPr>
          </a:p>
        </p:txBody>
      </p:sp>
      <p:sp>
        <p:nvSpPr>
          <p:cNvPr id="14" name="AutoShape 9"/>
          <p:cNvSpPr>
            <a:spLocks/>
          </p:cNvSpPr>
          <p:nvPr/>
        </p:nvSpPr>
        <p:spPr bwMode="auto">
          <a:xfrm>
            <a:off x="709574" y="3604186"/>
            <a:ext cx="7822866" cy="552598"/>
          </a:xfrm>
          <a:prstGeom prst="roundRect">
            <a:avLst>
              <a:gd name="adj" fmla="val 23706"/>
            </a:avLst>
          </a:prstGeom>
          <a:gradFill rotWithShape="0">
            <a:gsLst>
              <a:gs pos="0">
                <a:srgbClr val="FFFFFF"/>
              </a:gs>
              <a:gs pos="100000">
                <a:schemeClr val="bg1">
                  <a:lumMod val="65000"/>
                </a:schemeClr>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a:r>
              <a:rPr lang="en-US" sz="1600" b="1" dirty="0" smtClean="0">
                <a:solidFill>
                  <a:srgbClr val="000000"/>
                </a:solidFill>
              </a:rPr>
              <a:t>Common Infrastructure Services</a:t>
            </a:r>
            <a:endParaRPr lang="en-US" sz="1600" b="1" dirty="0">
              <a:solidFill>
                <a:srgbClr val="000000"/>
              </a:solidFill>
            </a:endParaRPr>
          </a:p>
        </p:txBody>
      </p:sp>
    </p:spTree>
    <p:extLst>
      <p:ext uri="{BB962C8B-B14F-4D97-AF65-F5344CB8AC3E}">
        <p14:creationId xmlns:p14="http://schemas.microsoft.com/office/powerpoint/2010/main" xmlns="" val="1322833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896938" y="236538"/>
            <a:ext cx="8132762" cy="433387"/>
          </a:xfrm>
        </p:spPr>
        <p:txBody>
          <a:bodyPr/>
          <a:lstStyle/>
          <a:p>
            <a:r>
              <a:rPr lang="en-US" dirty="0" smtClean="0">
                <a:latin typeface="Arial" charset="0"/>
              </a:rPr>
              <a:t>Runs In The Cloud And On Premise</a:t>
            </a:r>
          </a:p>
        </p:txBody>
      </p:sp>
      <p:grpSp>
        <p:nvGrpSpPr>
          <p:cNvPr id="2" name="Group 22"/>
          <p:cNvGrpSpPr>
            <a:grpSpLocks/>
          </p:cNvGrpSpPr>
          <p:nvPr/>
        </p:nvGrpSpPr>
        <p:grpSpPr bwMode="auto">
          <a:xfrm>
            <a:off x="4643438" y="1060450"/>
            <a:ext cx="4410075" cy="3041650"/>
            <a:chOff x="4788024" y="1059582"/>
            <a:chExt cx="4409002" cy="3042986"/>
          </a:xfrm>
        </p:grpSpPr>
        <p:pic>
          <p:nvPicPr>
            <p:cNvPr id="54296" name="Picture 62" descr="cloud_and_Bkgd_dkoutline.png"/>
            <p:cNvPicPr>
              <a:picLocks noChangeAspect="1"/>
            </p:cNvPicPr>
            <p:nvPr/>
          </p:nvPicPr>
          <p:blipFill>
            <a:blip r:embed="rId3" cstate="print"/>
            <a:srcRect/>
            <a:stretch>
              <a:fillRect/>
            </a:stretch>
          </p:blipFill>
          <p:spPr bwMode="auto">
            <a:xfrm>
              <a:off x="5148064" y="1059582"/>
              <a:ext cx="3633428" cy="2173648"/>
            </a:xfrm>
            <a:prstGeom prst="rect">
              <a:avLst/>
            </a:prstGeom>
            <a:noFill/>
            <a:ln w="9525">
              <a:noFill/>
              <a:miter lim="800000"/>
              <a:headEnd/>
              <a:tailEnd/>
            </a:ln>
          </p:spPr>
        </p:pic>
        <p:pic>
          <p:nvPicPr>
            <p:cNvPr id="54297" name="Picture 32"/>
            <p:cNvPicPr>
              <a:picLocks noChangeAspect="1"/>
            </p:cNvPicPr>
            <p:nvPr/>
          </p:nvPicPr>
          <p:blipFill>
            <a:blip r:embed="rId4" cstate="print"/>
            <a:srcRect/>
            <a:stretch>
              <a:fillRect/>
            </a:stretch>
          </p:blipFill>
          <p:spPr bwMode="auto">
            <a:xfrm>
              <a:off x="5868144" y="1779662"/>
              <a:ext cx="2321308" cy="789625"/>
            </a:xfrm>
            <a:prstGeom prst="rect">
              <a:avLst/>
            </a:prstGeom>
            <a:noFill/>
            <a:ln w="9525">
              <a:noFill/>
              <a:miter lim="800000"/>
              <a:headEnd/>
              <a:tailEnd/>
            </a:ln>
          </p:spPr>
        </p:pic>
        <p:sp>
          <p:nvSpPr>
            <p:cNvPr id="54298" name="TextBox 33"/>
            <p:cNvSpPr txBox="1">
              <a:spLocks noChangeArrowheads="1"/>
            </p:cNvSpPr>
            <p:nvPr/>
          </p:nvSpPr>
          <p:spPr bwMode="auto">
            <a:xfrm>
              <a:off x="4788024" y="3363837"/>
              <a:ext cx="4409002" cy="738731"/>
            </a:xfrm>
            <a:prstGeom prst="rect">
              <a:avLst/>
            </a:prstGeom>
            <a:noFill/>
            <a:ln w="9525">
              <a:noFill/>
              <a:miter lim="800000"/>
              <a:headEnd/>
              <a:tailEnd/>
            </a:ln>
          </p:spPr>
          <p:txBody>
            <a:bodyPr tIns="0" bIns="0">
              <a:spAutoFit/>
            </a:bodyPr>
            <a:lstStyle/>
            <a:p>
              <a:pPr algn="ctr"/>
              <a:r>
                <a:rPr lang="en-US" sz="2400">
                  <a:solidFill>
                    <a:srgbClr val="000000"/>
                  </a:solidFill>
                </a:rPr>
                <a:t>Complete Suite</a:t>
              </a:r>
              <a:br>
                <a:rPr lang="en-US" sz="2400">
                  <a:solidFill>
                    <a:srgbClr val="000000"/>
                  </a:solidFill>
                </a:rPr>
              </a:br>
              <a:r>
                <a:rPr lang="en-US" sz="2400">
                  <a:solidFill>
                    <a:srgbClr val="000000"/>
                  </a:solidFill>
                </a:rPr>
                <a:t>In Cloud </a:t>
              </a:r>
              <a:r>
                <a:rPr lang="en-US" sz="2400" b="1">
                  <a:solidFill>
                    <a:srgbClr val="FF0000"/>
                  </a:solidFill>
                </a:rPr>
                <a:t>AND </a:t>
              </a:r>
              <a:r>
                <a:rPr lang="en-US" sz="2400">
                  <a:solidFill>
                    <a:srgbClr val="000000"/>
                  </a:solidFill>
                </a:rPr>
                <a:t>On Premise </a:t>
              </a:r>
            </a:p>
          </p:txBody>
        </p:sp>
      </p:grpSp>
      <p:grpSp>
        <p:nvGrpSpPr>
          <p:cNvPr id="4" name="Group 20"/>
          <p:cNvGrpSpPr>
            <a:grpSpLocks/>
          </p:cNvGrpSpPr>
          <p:nvPr/>
        </p:nvGrpSpPr>
        <p:grpSpPr bwMode="auto">
          <a:xfrm>
            <a:off x="-1409700" y="842963"/>
            <a:ext cx="5595938" cy="3600450"/>
            <a:chOff x="-1626547" y="843558"/>
            <a:chExt cx="5597388" cy="3600397"/>
          </a:xfrm>
        </p:grpSpPr>
        <p:sp>
          <p:nvSpPr>
            <p:cNvPr id="22" name="Can 21"/>
            <p:cNvSpPr/>
            <p:nvPr/>
          </p:nvSpPr>
          <p:spPr>
            <a:xfrm>
              <a:off x="2804135" y="843558"/>
              <a:ext cx="1123984" cy="1358615"/>
            </a:xfrm>
            <a:prstGeom prst="can">
              <a:avLst/>
            </a:prstGeom>
            <a:solidFill>
              <a:schemeClr val="bg1"/>
            </a:solidFill>
            <a:ln w="19050">
              <a:solidFill>
                <a:schemeClr val="bg2"/>
              </a:solidFill>
            </a:ln>
          </p:spPr>
          <p:style>
            <a:lnRef idx="0">
              <a:schemeClr val="accent2"/>
            </a:lnRef>
            <a:fillRef idx="3">
              <a:schemeClr val="accent2"/>
            </a:fillRef>
            <a:effectRef idx="3">
              <a:schemeClr val="accent2"/>
            </a:effectRef>
            <a:fontRef idx="minor">
              <a:schemeClr val="lt1"/>
            </a:fontRef>
          </p:style>
          <p:txBody>
            <a:bodyPr lIns="0" tIns="0" rIns="0" bIns="0"/>
            <a:lstStyle/>
            <a:p>
              <a:endParaRPr lang="de-DE" sz="1600">
                <a:solidFill>
                  <a:srgbClr val="000000"/>
                </a:solidFill>
                <a:latin typeface="Arial" charset="0"/>
                <a:ea typeface="MS PGothic" pitchFamily="34" charset="-128"/>
              </a:endParaRPr>
            </a:p>
          </p:txBody>
        </p:sp>
        <p:sp>
          <p:nvSpPr>
            <p:cNvPr id="20" name="Can 19"/>
            <p:cNvSpPr/>
            <p:nvPr/>
          </p:nvSpPr>
          <p:spPr>
            <a:xfrm>
              <a:off x="1523279" y="843558"/>
              <a:ext cx="1123984" cy="1358615"/>
            </a:xfrm>
            <a:prstGeom prst="can">
              <a:avLst/>
            </a:prstGeom>
            <a:solidFill>
              <a:schemeClr val="bg1"/>
            </a:solidFill>
            <a:ln w="19050">
              <a:solidFill>
                <a:schemeClr val="bg2"/>
              </a:solidFill>
            </a:ln>
          </p:spPr>
          <p:style>
            <a:lnRef idx="0">
              <a:schemeClr val="accent2"/>
            </a:lnRef>
            <a:fillRef idx="3">
              <a:schemeClr val="accent2"/>
            </a:fillRef>
            <a:effectRef idx="3">
              <a:schemeClr val="accent2"/>
            </a:effectRef>
            <a:fontRef idx="minor">
              <a:schemeClr val="lt1"/>
            </a:fontRef>
          </p:style>
          <p:txBody>
            <a:bodyPr lIns="0" tIns="0" rIns="0" bIns="0"/>
            <a:lstStyle/>
            <a:p>
              <a:endParaRPr lang="de-DE" sz="1600">
                <a:solidFill>
                  <a:srgbClr val="000000"/>
                </a:solidFill>
                <a:latin typeface="Arial" charset="0"/>
                <a:ea typeface="MS PGothic" pitchFamily="34" charset="-128"/>
              </a:endParaRPr>
            </a:p>
          </p:txBody>
        </p:sp>
        <p:sp>
          <p:nvSpPr>
            <p:cNvPr id="19" name="Can 18"/>
            <p:cNvSpPr/>
            <p:nvPr/>
          </p:nvSpPr>
          <p:spPr>
            <a:xfrm>
              <a:off x="246895" y="843558"/>
              <a:ext cx="1123984" cy="1358615"/>
            </a:xfrm>
            <a:prstGeom prst="can">
              <a:avLst/>
            </a:prstGeom>
            <a:solidFill>
              <a:schemeClr val="bg1"/>
            </a:solidFill>
            <a:ln w="19050">
              <a:solidFill>
                <a:schemeClr val="bg2"/>
              </a:solidFill>
            </a:ln>
          </p:spPr>
          <p:style>
            <a:lnRef idx="0">
              <a:schemeClr val="accent2"/>
            </a:lnRef>
            <a:fillRef idx="3">
              <a:schemeClr val="accent2"/>
            </a:fillRef>
            <a:effectRef idx="3">
              <a:schemeClr val="accent2"/>
            </a:effectRef>
            <a:fontRef idx="minor">
              <a:schemeClr val="lt1"/>
            </a:fontRef>
          </p:style>
          <p:txBody>
            <a:bodyPr lIns="0" tIns="0" rIns="0" bIns="0"/>
            <a:lstStyle/>
            <a:p>
              <a:endParaRPr lang="de-DE" sz="1600">
                <a:solidFill>
                  <a:srgbClr val="000000"/>
                </a:solidFill>
                <a:latin typeface="Arial" charset="0"/>
                <a:ea typeface="MS PGothic" pitchFamily="34" charset="-128"/>
              </a:endParaRPr>
            </a:p>
          </p:txBody>
        </p:sp>
        <p:sp>
          <p:nvSpPr>
            <p:cNvPr id="54286" name="TextBox 5"/>
            <p:cNvSpPr txBox="1">
              <a:spLocks noChangeArrowheads="1"/>
            </p:cNvSpPr>
            <p:nvPr/>
          </p:nvSpPr>
          <p:spPr bwMode="auto">
            <a:xfrm>
              <a:off x="611560" y="4136182"/>
              <a:ext cx="3096344" cy="307773"/>
            </a:xfrm>
            <a:prstGeom prst="rect">
              <a:avLst/>
            </a:prstGeom>
            <a:noFill/>
            <a:ln w="9525">
              <a:noFill/>
              <a:miter lim="800000"/>
              <a:headEnd/>
              <a:tailEnd/>
            </a:ln>
          </p:spPr>
          <p:txBody>
            <a:bodyPr tIns="0" bIns="0">
              <a:spAutoFit/>
            </a:bodyPr>
            <a:lstStyle/>
            <a:p>
              <a:pPr algn="ctr"/>
              <a:r>
                <a:rPr lang="en-US" sz="2000">
                  <a:solidFill>
                    <a:srgbClr val="000000"/>
                  </a:solidFill>
                </a:rPr>
                <a:t>On Premise </a:t>
              </a:r>
              <a:r>
                <a:rPr lang="en-US" sz="2000">
                  <a:solidFill>
                    <a:srgbClr val="FF0000"/>
                  </a:solidFill>
                </a:rPr>
                <a:t>Only </a:t>
              </a:r>
              <a:r>
                <a:rPr lang="en-US" sz="2000">
                  <a:solidFill>
                    <a:srgbClr val="000000"/>
                  </a:solidFill>
                </a:rPr>
                <a:t>Suite</a:t>
              </a:r>
            </a:p>
          </p:txBody>
        </p:sp>
        <p:pic>
          <p:nvPicPr>
            <p:cNvPr id="54287" name="Picture 4" descr="http://upload.wikimedia.org/wikipedia/commons/7/71/Salesforce_Logo_2009.JPG"/>
            <p:cNvPicPr>
              <a:picLocks noChangeAspect="1" noChangeArrowheads="1"/>
            </p:cNvPicPr>
            <p:nvPr/>
          </p:nvPicPr>
          <p:blipFill>
            <a:blip r:embed="rId5" cstate="print"/>
            <a:srcRect/>
            <a:stretch>
              <a:fillRect/>
            </a:stretch>
          </p:blipFill>
          <p:spPr bwMode="auto">
            <a:xfrm>
              <a:off x="395536" y="1456940"/>
              <a:ext cx="792088" cy="620962"/>
            </a:xfrm>
            <a:prstGeom prst="rect">
              <a:avLst/>
            </a:prstGeom>
            <a:noFill/>
            <a:ln w="9525">
              <a:noFill/>
              <a:miter lim="800000"/>
              <a:headEnd/>
              <a:tailEnd/>
            </a:ln>
          </p:spPr>
        </p:pic>
        <p:pic>
          <p:nvPicPr>
            <p:cNvPr id="54288" name="Picture 6" descr="Human Capital Management | HCM | Payroll, Financial Management Software as a Service Enterprise Solution - Human Resource | HR | Systems">
              <a:hlinkClick r:id="rId6"/>
            </p:cNvPr>
            <p:cNvPicPr>
              <a:picLocks noChangeAspect="1" noChangeArrowheads="1"/>
            </p:cNvPicPr>
            <p:nvPr/>
          </p:nvPicPr>
          <p:blipFill>
            <a:blip r:embed="rId7" cstate="print"/>
            <a:srcRect/>
            <a:stretch>
              <a:fillRect/>
            </a:stretch>
          </p:blipFill>
          <p:spPr bwMode="auto">
            <a:xfrm>
              <a:off x="1633051" y="1549926"/>
              <a:ext cx="971579" cy="378855"/>
            </a:xfrm>
            <a:prstGeom prst="rect">
              <a:avLst/>
            </a:prstGeom>
            <a:noFill/>
            <a:ln w="9525">
              <a:noFill/>
              <a:miter lim="800000"/>
              <a:headEnd/>
              <a:tailEnd/>
            </a:ln>
          </p:spPr>
        </p:pic>
        <p:pic>
          <p:nvPicPr>
            <p:cNvPr id="54289" name="Picture 8" descr="http://www.ihrimatlantase.org/clientimages/26272/images/sponsorlogos/taleo_logo_color.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04135" y="1516369"/>
              <a:ext cx="1140330" cy="463984"/>
            </a:xfrm>
            <a:prstGeom prst="rect">
              <a:avLst/>
            </a:prstGeom>
            <a:noFill/>
            <a:ln w="9525">
              <a:noFill/>
              <a:miter lim="800000"/>
              <a:headEnd/>
              <a:tailEnd/>
            </a:ln>
          </p:spPr>
        </p:pic>
        <p:sp>
          <p:nvSpPr>
            <p:cNvPr id="54290" name="TextBox 30"/>
            <p:cNvSpPr txBox="1">
              <a:spLocks noChangeArrowheads="1"/>
            </p:cNvSpPr>
            <p:nvPr/>
          </p:nvSpPr>
          <p:spPr bwMode="auto">
            <a:xfrm>
              <a:off x="1077463" y="2283718"/>
              <a:ext cx="2082760" cy="307773"/>
            </a:xfrm>
            <a:prstGeom prst="rect">
              <a:avLst/>
            </a:prstGeom>
            <a:noFill/>
            <a:ln w="9525">
              <a:noFill/>
              <a:miter lim="800000"/>
              <a:headEnd/>
              <a:tailEnd/>
            </a:ln>
          </p:spPr>
          <p:txBody>
            <a:bodyPr wrap="none" tIns="0" bIns="0">
              <a:spAutoFit/>
            </a:bodyPr>
            <a:lstStyle/>
            <a:p>
              <a:pPr algn="ctr"/>
              <a:r>
                <a:rPr lang="en-US" sz="2000">
                  <a:solidFill>
                    <a:srgbClr val="000000"/>
                  </a:solidFill>
                </a:rPr>
                <a:t>Cloud </a:t>
              </a:r>
              <a:r>
                <a:rPr lang="en-US" sz="2000">
                  <a:solidFill>
                    <a:srgbClr val="FF0000"/>
                  </a:solidFill>
                </a:rPr>
                <a:t>Only</a:t>
              </a:r>
              <a:r>
                <a:rPr lang="en-US" sz="2000">
                  <a:solidFill>
                    <a:srgbClr val="000000"/>
                  </a:solidFill>
                </a:rPr>
                <a:t> Silos</a:t>
              </a:r>
            </a:p>
          </p:txBody>
        </p:sp>
        <p:sp>
          <p:nvSpPr>
            <p:cNvPr id="54291" name="TextBox 14"/>
            <p:cNvSpPr txBox="1">
              <a:spLocks noChangeArrowheads="1"/>
            </p:cNvSpPr>
            <p:nvPr/>
          </p:nvSpPr>
          <p:spPr bwMode="auto">
            <a:xfrm>
              <a:off x="295481" y="1142378"/>
              <a:ext cx="1011262" cy="215441"/>
            </a:xfrm>
            <a:prstGeom prst="rect">
              <a:avLst/>
            </a:prstGeom>
            <a:noFill/>
            <a:ln w="9525">
              <a:noFill/>
              <a:miter lim="800000"/>
              <a:headEnd/>
              <a:tailEnd/>
            </a:ln>
          </p:spPr>
          <p:txBody>
            <a:bodyPr tIns="0" bIns="0">
              <a:spAutoFit/>
            </a:bodyPr>
            <a:lstStyle/>
            <a:p>
              <a:r>
                <a:rPr lang="en-US" sz="1400">
                  <a:solidFill>
                    <a:srgbClr val="595959"/>
                  </a:solidFill>
                </a:rPr>
                <a:t>CRM </a:t>
              </a:r>
              <a:r>
                <a:rPr lang="en-US" sz="1400">
                  <a:solidFill>
                    <a:srgbClr val="FF0000"/>
                  </a:solidFill>
                </a:rPr>
                <a:t>Only</a:t>
              </a:r>
            </a:p>
          </p:txBody>
        </p:sp>
        <p:sp>
          <p:nvSpPr>
            <p:cNvPr id="54292" name="TextBox 15"/>
            <p:cNvSpPr txBox="1">
              <a:spLocks noChangeArrowheads="1"/>
            </p:cNvSpPr>
            <p:nvPr/>
          </p:nvSpPr>
          <p:spPr bwMode="auto">
            <a:xfrm>
              <a:off x="1579640" y="1142378"/>
              <a:ext cx="1011262" cy="215441"/>
            </a:xfrm>
            <a:prstGeom prst="rect">
              <a:avLst/>
            </a:prstGeom>
            <a:noFill/>
            <a:ln w="9525">
              <a:noFill/>
              <a:miter lim="800000"/>
              <a:headEnd/>
              <a:tailEnd/>
            </a:ln>
          </p:spPr>
          <p:txBody>
            <a:bodyPr tIns="0" bIns="0">
              <a:spAutoFit/>
            </a:bodyPr>
            <a:lstStyle/>
            <a:p>
              <a:r>
                <a:rPr lang="en-US" sz="1400">
                  <a:solidFill>
                    <a:srgbClr val="595959"/>
                  </a:solidFill>
                </a:rPr>
                <a:t>HCM </a:t>
              </a:r>
              <a:r>
                <a:rPr lang="en-US" sz="1400">
                  <a:solidFill>
                    <a:srgbClr val="FF0000"/>
                  </a:solidFill>
                </a:rPr>
                <a:t>Only</a:t>
              </a:r>
            </a:p>
          </p:txBody>
        </p:sp>
        <p:sp>
          <p:nvSpPr>
            <p:cNvPr id="54293" name="TextBox 16"/>
            <p:cNvSpPr txBox="1">
              <a:spLocks noChangeArrowheads="1"/>
            </p:cNvSpPr>
            <p:nvPr/>
          </p:nvSpPr>
          <p:spPr bwMode="auto">
            <a:xfrm>
              <a:off x="2728972" y="1142378"/>
              <a:ext cx="1241869" cy="215441"/>
            </a:xfrm>
            <a:prstGeom prst="rect">
              <a:avLst/>
            </a:prstGeom>
            <a:noFill/>
            <a:ln w="9525">
              <a:noFill/>
              <a:miter lim="800000"/>
              <a:headEnd/>
              <a:tailEnd/>
            </a:ln>
          </p:spPr>
          <p:txBody>
            <a:bodyPr tIns="0" bIns="0">
              <a:spAutoFit/>
            </a:bodyPr>
            <a:lstStyle/>
            <a:p>
              <a:pPr algn="ctr"/>
              <a:r>
                <a:rPr lang="en-US" sz="1400">
                  <a:solidFill>
                    <a:srgbClr val="595959"/>
                  </a:solidFill>
                </a:rPr>
                <a:t>Talent </a:t>
              </a:r>
              <a:r>
                <a:rPr lang="en-US" sz="1400">
                  <a:solidFill>
                    <a:srgbClr val="FF0000"/>
                  </a:solidFill>
                </a:rPr>
                <a:t>Only</a:t>
              </a:r>
            </a:p>
          </p:txBody>
        </p:sp>
        <p:cxnSp>
          <p:nvCxnSpPr>
            <p:cNvPr id="25" name="Straight Connector 7"/>
            <p:cNvCxnSpPr>
              <a:cxnSpLocks noChangeShapeType="1"/>
            </p:cNvCxnSpPr>
            <p:nvPr/>
          </p:nvCxnSpPr>
          <p:spPr bwMode="auto">
            <a:xfrm rot="16200000">
              <a:off x="-1624499" y="841247"/>
              <a:ext cx="0" cy="3749040"/>
            </a:xfrm>
            <a:prstGeom prst="line">
              <a:avLst/>
            </a:prstGeom>
            <a:noFill/>
            <a:ln w="19050" algn="ctr">
              <a:gradFill>
                <a:gsLst>
                  <a:gs pos="0">
                    <a:schemeClr val="bg1">
                      <a:alpha val="25000"/>
                    </a:schemeClr>
                  </a:gs>
                  <a:gs pos="52000">
                    <a:schemeClr val="tx1">
                      <a:lumMod val="75000"/>
                      <a:lumOff val="25000"/>
                      <a:alpha val="66000"/>
                    </a:schemeClr>
                  </a:gs>
                  <a:gs pos="100000">
                    <a:schemeClr val="bg1"/>
                  </a:gs>
                </a:gsLst>
                <a:lin ang="5400000" scaled="0"/>
              </a:gradFill>
              <a:round/>
              <a:headEnd/>
              <a:tailEnd/>
            </a:ln>
            <a:extLst/>
          </p:spPr>
        </p:cxnSp>
        <p:sp>
          <p:nvSpPr>
            <p:cNvPr id="3" name="Rounded Rectangle 2"/>
            <p:cNvSpPr/>
            <p:nvPr/>
          </p:nvSpPr>
          <p:spPr>
            <a:xfrm>
              <a:off x="1068139" y="3027926"/>
              <a:ext cx="2107158" cy="984236"/>
            </a:xfrm>
            <a:prstGeom prst="roundRect">
              <a:avLst/>
            </a:prstGeom>
            <a:solidFill>
              <a:srgbClr val="69879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800" dirty="0">
                  <a:solidFill>
                    <a:srgbClr val="FFFFFF"/>
                  </a:solidFill>
                  <a:latin typeface="Arial" pitchFamily="34" charset="0"/>
                  <a:cs typeface="Arial" pitchFamily="34" charset="0"/>
                </a:rPr>
                <a:t>SAP </a:t>
              </a:r>
              <a:br>
                <a:rPr lang="en-US" sz="1800" dirty="0">
                  <a:solidFill>
                    <a:srgbClr val="FFFFFF"/>
                  </a:solidFill>
                  <a:latin typeface="Arial" pitchFamily="34" charset="0"/>
                  <a:cs typeface="Arial" pitchFamily="34" charset="0"/>
                </a:rPr>
              </a:br>
              <a:r>
                <a:rPr lang="en-US" sz="1800" dirty="0">
                  <a:solidFill>
                    <a:srgbClr val="FFFFFF"/>
                  </a:solidFill>
                  <a:latin typeface="Arial" pitchFamily="34" charset="0"/>
                  <a:cs typeface="Arial" pitchFamily="34" charset="0"/>
                </a:rPr>
                <a:t>Business Suite</a:t>
              </a:r>
            </a:p>
          </p:txBody>
        </p:sp>
      </p:gr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
            <a:ext cx="9144000" cy="5143499"/>
          </a:xfrm>
          <a:prstGeom prst="rect">
            <a:avLst/>
          </a:prstGeom>
          <a:noFill/>
          <a:ln w="9525">
            <a:noFill/>
            <a:miter lim="800000"/>
            <a:headEnd/>
            <a:tailEnd/>
          </a:ln>
        </p:spPr>
      </p:pic>
      <p:sp>
        <p:nvSpPr>
          <p:cNvPr id="3" name="TextBox 2"/>
          <p:cNvSpPr txBox="1"/>
          <p:nvPr/>
        </p:nvSpPr>
        <p:spPr>
          <a:xfrm>
            <a:off x="3419872" y="1563638"/>
            <a:ext cx="2185987" cy="384175"/>
          </a:xfrm>
          <a:prstGeom prst="rect">
            <a:avLst/>
          </a:prstGeom>
          <a:solidFill>
            <a:schemeClr val="bg1">
              <a:alpha val="91000"/>
            </a:schemeClr>
          </a:solidFill>
          <a:effectLst>
            <a:outerShdw blurRad="139700" dist="38100" dir="2700000" sx="99000" sy="99000" algn="tl" rotWithShape="0">
              <a:prstClr val="black">
                <a:alpha val="40000"/>
              </a:prstClr>
            </a:outerShdw>
          </a:effectLst>
        </p:spPr>
        <p:txBody>
          <a:bodyPr lIns="68559" tIns="34280" rIns="68559" bIns="34280" anchor="ctr"/>
          <a:lstStyle/>
          <a:p>
            <a:pPr indent="171399">
              <a:defRPr/>
            </a:pPr>
            <a:r>
              <a:rPr lang="en-US" sz="1800" dirty="0">
                <a:solidFill>
                  <a:srgbClr val="336699"/>
                </a:solidFill>
                <a:ea typeface="ＭＳ Ｐゴシック" pitchFamily="34" charset="-128"/>
                <a:cs typeface="Arial" charset="0"/>
              </a:rPr>
              <a:t>cloud.oracle.com</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96938" y="236538"/>
            <a:ext cx="8132762" cy="431800"/>
          </a:xfrm>
        </p:spPr>
        <p:txBody>
          <a:bodyPr/>
          <a:lstStyle/>
          <a:p>
            <a:r>
              <a:rPr lang="en-US" dirty="0" smtClean="0">
                <a:latin typeface="Arial" charset="0"/>
              </a:rPr>
              <a:t>Oracle Cloud </a:t>
            </a:r>
            <a:r>
              <a:rPr lang="en-US" dirty="0" err="1" smtClean="0">
                <a:latin typeface="Arial" charset="0"/>
              </a:rPr>
              <a:t>PaaS</a:t>
            </a:r>
            <a:endParaRPr lang="en-US" dirty="0" smtClean="0">
              <a:solidFill>
                <a:schemeClr val="accent1"/>
              </a:solidFill>
              <a:latin typeface="Arial" charset="0"/>
            </a:endParaRPr>
          </a:p>
        </p:txBody>
      </p:sp>
      <p:sp>
        <p:nvSpPr>
          <p:cNvPr id="52227" name="Content Placeholder 3"/>
          <p:cNvSpPr>
            <a:spLocks noGrp="1"/>
          </p:cNvSpPr>
          <p:nvPr>
            <p:ph sz="half" idx="2"/>
          </p:nvPr>
        </p:nvSpPr>
        <p:spPr>
          <a:xfrm>
            <a:off x="885825" y="668486"/>
            <a:ext cx="8139113" cy="319088"/>
          </a:xfrm>
        </p:spPr>
        <p:txBody>
          <a:bodyPr/>
          <a:lstStyle/>
          <a:p>
            <a:r>
              <a:rPr lang="en-US" dirty="0" smtClean="0">
                <a:solidFill>
                  <a:srgbClr val="FF0000"/>
                </a:solidFill>
                <a:latin typeface="Arial" charset="0"/>
              </a:rPr>
              <a:t>Database </a:t>
            </a:r>
            <a:r>
              <a:rPr lang="en-US" dirty="0" smtClean="0">
                <a:solidFill>
                  <a:srgbClr val="FF0000"/>
                </a:solidFill>
                <a:latin typeface="Arial" charset="0"/>
              </a:rPr>
              <a:t>Service</a:t>
            </a:r>
            <a:endParaRPr lang="en-US" dirty="0" smtClean="0">
              <a:solidFill>
                <a:srgbClr val="FF0000"/>
              </a:solidFill>
              <a:latin typeface="Arial" charset="0"/>
            </a:endParaRPr>
          </a:p>
        </p:txBody>
      </p:sp>
      <p:pic>
        <p:nvPicPr>
          <p:cNvPr id="41988" name="Picture 12"/>
          <p:cNvPicPr>
            <a:picLocks/>
          </p:cNvPicPr>
          <p:nvPr/>
        </p:nvPicPr>
        <p:blipFill>
          <a:blip r:embed="rId2" cstate="print"/>
          <a:srcRect/>
          <a:stretch>
            <a:fillRect/>
          </a:stretch>
        </p:blipFill>
        <p:spPr bwMode="auto">
          <a:xfrm>
            <a:off x="323850" y="1368524"/>
            <a:ext cx="3813175" cy="25955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2229" name="Picture 4" descr="C:\Users\rwarnick\AppData\Local\Temp\VMwareDnD\b6eeaecb\Database Tall.png"/>
          <p:cNvPicPr>
            <a:picLocks noChangeAspect="1" noChangeArrowheads="1"/>
          </p:cNvPicPr>
          <p:nvPr/>
        </p:nvPicPr>
        <p:blipFill>
          <a:blip r:embed="rId3" cstate="print"/>
          <a:srcRect/>
          <a:stretch>
            <a:fillRect/>
          </a:stretch>
        </p:blipFill>
        <p:spPr bwMode="auto">
          <a:xfrm>
            <a:off x="2844800" y="3411637"/>
            <a:ext cx="700088" cy="942975"/>
          </a:xfrm>
          <a:prstGeom prst="rect">
            <a:avLst/>
          </a:prstGeom>
          <a:noFill/>
          <a:ln w="9525">
            <a:noFill/>
            <a:miter lim="800000"/>
            <a:headEnd/>
            <a:tailEnd/>
          </a:ln>
        </p:spPr>
      </p:pic>
      <p:sp>
        <p:nvSpPr>
          <p:cNvPr id="52230" name="Content Placeholder 1"/>
          <p:cNvSpPr>
            <a:spLocks noGrp="1"/>
          </p:cNvSpPr>
          <p:nvPr>
            <p:ph sz="half" idx="1"/>
          </p:nvPr>
        </p:nvSpPr>
        <p:spPr>
          <a:xfrm>
            <a:off x="4572000" y="1290737"/>
            <a:ext cx="4572000" cy="3297237"/>
          </a:xfrm>
        </p:spPr>
        <p:txBody>
          <a:bodyPr/>
          <a:lstStyle/>
          <a:p>
            <a:r>
              <a:rPr lang="en-US" sz="1600" dirty="0" smtClean="0">
                <a:latin typeface="Arial" charset="0"/>
              </a:rPr>
              <a:t>R</a:t>
            </a:r>
            <a:r>
              <a:rPr lang="en-US" sz="1600" dirty="0" smtClean="0">
                <a:latin typeface="Arial" charset="0"/>
              </a:rPr>
              <a:t>uns Oracle Database on the cloud</a:t>
            </a:r>
            <a:endParaRPr lang="en-US" sz="1600" dirty="0" smtClean="0">
              <a:latin typeface="Arial" charset="0"/>
            </a:endParaRPr>
          </a:p>
          <a:p>
            <a:r>
              <a:rPr lang="en-US" sz="1600" dirty="0" smtClean="0">
                <a:latin typeface="Arial" charset="0"/>
              </a:rPr>
              <a:t>Runs </a:t>
            </a:r>
            <a:r>
              <a:rPr lang="en-US" sz="1600" dirty="0" smtClean="0">
                <a:latin typeface="Arial" charset="0"/>
              </a:rPr>
              <a:t>any </a:t>
            </a:r>
            <a:r>
              <a:rPr lang="en-US" sz="1600" dirty="0" smtClean="0">
                <a:latin typeface="Arial" charset="0"/>
              </a:rPr>
              <a:t>Oracle DBMS Application</a:t>
            </a:r>
          </a:p>
          <a:p>
            <a:pPr lvl="1"/>
            <a:r>
              <a:rPr lang="en-US" sz="1200" dirty="0" smtClean="0">
                <a:latin typeface="Arial" charset="0"/>
              </a:rPr>
              <a:t>SQL </a:t>
            </a:r>
            <a:r>
              <a:rPr lang="en-US" sz="1200" dirty="0" smtClean="0">
                <a:latin typeface="Arial" charset="0"/>
              </a:rPr>
              <a:t>&amp; </a:t>
            </a:r>
            <a:r>
              <a:rPr lang="en-US" sz="1200" dirty="0" smtClean="0">
                <a:latin typeface="Arial" charset="0"/>
              </a:rPr>
              <a:t>PL/SQL</a:t>
            </a:r>
            <a:endParaRPr lang="en-US" sz="1200" dirty="0" smtClean="0">
              <a:latin typeface="Arial" charset="0"/>
            </a:endParaRPr>
          </a:p>
          <a:p>
            <a:pPr lvl="1"/>
            <a:r>
              <a:rPr lang="en-US" sz="1200" dirty="0" smtClean="0">
                <a:latin typeface="Arial" charset="0"/>
              </a:rPr>
              <a:t>Java </a:t>
            </a:r>
            <a:r>
              <a:rPr lang="en-US" sz="1200" dirty="0" smtClean="0">
                <a:latin typeface="Arial" charset="0"/>
              </a:rPr>
              <a:t>&amp; </a:t>
            </a:r>
            <a:r>
              <a:rPr lang="en-US" sz="1200" dirty="0" smtClean="0">
                <a:latin typeface="Arial" charset="0"/>
              </a:rPr>
              <a:t>REST APIs</a:t>
            </a:r>
            <a:endParaRPr lang="en-US" sz="1200" dirty="0" smtClean="0">
              <a:latin typeface="Arial" charset="0"/>
            </a:endParaRPr>
          </a:p>
          <a:p>
            <a:r>
              <a:rPr lang="en-US" sz="1600" dirty="0" smtClean="0">
                <a:latin typeface="Arial" charset="0"/>
              </a:rPr>
              <a:t>Web-based </a:t>
            </a:r>
            <a:r>
              <a:rPr lang="en-US" sz="1600" dirty="0" smtClean="0">
                <a:latin typeface="Arial" charset="0"/>
              </a:rPr>
              <a:t>a</a:t>
            </a:r>
            <a:r>
              <a:rPr lang="en-US" sz="1600" dirty="0" smtClean="0">
                <a:latin typeface="Arial" charset="0"/>
              </a:rPr>
              <a:t>pplication </a:t>
            </a:r>
            <a:r>
              <a:rPr lang="en-US" sz="1600" dirty="0" smtClean="0">
                <a:latin typeface="Arial" charset="0"/>
              </a:rPr>
              <a:t>d</a:t>
            </a:r>
            <a:r>
              <a:rPr lang="en-US" sz="1600" dirty="0" smtClean="0">
                <a:latin typeface="Arial" charset="0"/>
              </a:rPr>
              <a:t>evelopment</a:t>
            </a:r>
          </a:p>
          <a:p>
            <a:pPr lvl="1"/>
            <a:r>
              <a:rPr lang="de-DE" sz="1200" dirty="0" smtClean="0">
                <a:latin typeface="Arial" charset="0"/>
              </a:rPr>
              <a:t>Oracle Application Express (APEX)</a:t>
            </a:r>
            <a:endParaRPr lang="en-US" sz="1200" dirty="0" smtClean="0">
              <a:latin typeface="Arial" charset="0"/>
            </a:endParaRPr>
          </a:p>
          <a:p>
            <a:r>
              <a:rPr lang="en-US" sz="1600" dirty="0" smtClean="0">
                <a:latin typeface="Arial" charset="0"/>
              </a:rPr>
              <a:t>Seamless: </a:t>
            </a:r>
            <a:r>
              <a:rPr lang="en-US" sz="1600" dirty="0" smtClean="0">
                <a:latin typeface="Arial" charset="0"/>
              </a:rPr>
              <a:t>from </a:t>
            </a:r>
            <a:r>
              <a:rPr lang="en-US" sz="1600" dirty="0" smtClean="0">
                <a:latin typeface="Arial" charset="0"/>
              </a:rPr>
              <a:t>cloud </a:t>
            </a:r>
            <a:r>
              <a:rPr lang="en-US" sz="1600" dirty="0" smtClean="0">
                <a:latin typeface="Arial" charset="0"/>
              </a:rPr>
              <a:t>to </a:t>
            </a:r>
            <a:r>
              <a:rPr lang="en-US" sz="1600" dirty="0" smtClean="0">
                <a:latin typeface="Arial" charset="0"/>
              </a:rPr>
              <a:t>on-premise</a:t>
            </a:r>
            <a:endParaRPr lang="en-US" sz="1600" dirty="0" smtClean="0">
              <a:latin typeface="Arial" charset="0"/>
            </a:endParaRPr>
          </a:p>
          <a:p>
            <a:r>
              <a:rPr lang="en-US" sz="1600" dirty="0" smtClean="0">
                <a:latin typeface="Arial" charset="0"/>
              </a:rPr>
              <a:t>S</a:t>
            </a:r>
            <a:r>
              <a:rPr lang="en-US" sz="1600" dirty="0" smtClean="0">
                <a:latin typeface="Arial" charset="0"/>
              </a:rPr>
              <a:t>ecure: </a:t>
            </a:r>
            <a:r>
              <a:rPr lang="en-US" sz="1600" dirty="0" smtClean="0">
                <a:latin typeface="Arial" charset="0"/>
              </a:rPr>
              <a:t>d</a:t>
            </a:r>
            <a:r>
              <a:rPr lang="en-US" sz="1600" dirty="0" smtClean="0">
                <a:latin typeface="Arial" charset="0"/>
              </a:rPr>
              <a:t>ata</a:t>
            </a:r>
            <a:r>
              <a:rPr lang="en-US" sz="1600" dirty="0" smtClean="0">
                <a:latin typeface="Arial" charset="0"/>
              </a:rPr>
              <a:t>, </a:t>
            </a:r>
            <a:r>
              <a:rPr lang="en-US" sz="1600" dirty="0" smtClean="0">
                <a:latin typeface="Arial" charset="0"/>
              </a:rPr>
              <a:t>schema</a:t>
            </a:r>
            <a:r>
              <a:rPr lang="en-US" sz="1600" dirty="0" smtClean="0">
                <a:latin typeface="Arial" charset="0"/>
              </a:rPr>
              <a:t>, &amp; </a:t>
            </a:r>
            <a:r>
              <a:rPr lang="en-US" sz="1600" dirty="0" smtClean="0">
                <a:latin typeface="Arial" charset="0"/>
              </a:rPr>
              <a:t>table-space isolation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„What the Hell is Cloud Computing“ </a:t>
            </a:r>
            <a:endParaRPr lang="en-US" dirty="0"/>
          </a:p>
        </p:txBody>
      </p:sp>
      <p:sp>
        <p:nvSpPr>
          <p:cNvPr id="3" name="Content Placeholder 2"/>
          <p:cNvSpPr>
            <a:spLocks noGrp="1"/>
          </p:cNvSpPr>
          <p:nvPr>
            <p:ph sz="half" idx="1"/>
          </p:nvPr>
        </p:nvSpPr>
        <p:spPr>
          <a:xfrm>
            <a:off x="808038" y="1164165"/>
            <a:ext cx="8012434" cy="3297237"/>
          </a:xfrm>
        </p:spPr>
        <p:txBody>
          <a:bodyPr/>
          <a:lstStyle/>
          <a:p>
            <a:r>
              <a:rPr lang="de-DE" dirty="0" smtClean="0"/>
              <a:t>Oracle CEO Larry Ellison in an analysts‘ briefing 09/2008</a:t>
            </a:r>
          </a:p>
          <a:p>
            <a:pPr lvl="1"/>
            <a:r>
              <a:rPr lang="de-DE" dirty="0" smtClean="0"/>
              <a:t>Is Cloud Computing really something new?</a:t>
            </a:r>
          </a:p>
          <a:p>
            <a:pPr lvl="2"/>
            <a:r>
              <a:rPr lang="de-DE" dirty="0" smtClean="0"/>
              <a:t>Software as a Service, Service Oriented Architectures, Virtualization</a:t>
            </a:r>
            <a:br>
              <a:rPr lang="de-DE" dirty="0" smtClean="0"/>
            </a:br>
            <a:r>
              <a:rPr lang="de-DE" dirty="0" smtClean="0"/>
              <a:t>already done.</a:t>
            </a:r>
          </a:p>
          <a:p>
            <a:pPr lvl="1"/>
            <a:r>
              <a:rPr lang="de-DE" dirty="0" smtClean="0"/>
              <a:t>„</a:t>
            </a:r>
            <a:r>
              <a:rPr lang="de-DE" dirty="0" smtClean="0"/>
              <a:t>The computer industry is the only industry that‘s </a:t>
            </a:r>
            <a:r>
              <a:rPr lang="de-DE" dirty="0" smtClean="0"/>
              <a:t>more </a:t>
            </a:r>
            <a:r>
              <a:rPr lang="de-DE" dirty="0" smtClean="0"/>
              <a:t>fashion driven than women‘s fashion</a:t>
            </a:r>
            <a:r>
              <a:rPr lang="de-DE" dirty="0" smtClean="0"/>
              <a:t>.“</a:t>
            </a:r>
          </a:p>
          <a:p>
            <a:pPr lvl="1"/>
            <a:r>
              <a:rPr lang="en-US" dirty="0" smtClean="0"/>
              <a:t>“I don’t understand what we would do differently in the light of cloud computing, other than marketing.”</a:t>
            </a:r>
            <a:endParaRPr lang="de-DE" dirty="0" smtClean="0"/>
          </a:p>
          <a:p>
            <a:pPr lvl="1"/>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96938" y="236538"/>
            <a:ext cx="8132762" cy="431800"/>
          </a:xfrm>
        </p:spPr>
        <p:txBody>
          <a:bodyPr/>
          <a:lstStyle/>
          <a:p>
            <a:r>
              <a:rPr lang="en-US" dirty="0" smtClean="0">
                <a:latin typeface="Arial" charset="0"/>
              </a:rPr>
              <a:t>Oracle Cloud </a:t>
            </a:r>
            <a:r>
              <a:rPr lang="en-US" dirty="0" err="1" smtClean="0">
                <a:latin typeface="Arial" charset="0"/>
              </a:rPr>
              <a:t>PaaS</a:t>
            </a:r>
            <a:endParaRPr lang="en-US" dirty="0" smtClean="0">
              <a:solidFill>
                <a:schemeClr val="accent1"/>
              </a:solidFill>
              <a:latin typeface="Arial" charset="0"/>
            </a:endParaRPr>
          </a:p>
        </p:txBody>
      </p:sp>
      <p:sp>
        <p:nvSpPr>
          <p:cNvPr id="53251" name="Content Placeholder 1"/>
          <p:cNvSpPr>
            <a:spLocks noGrp="1"/>
          </p:cNvSpPr>
          <p:nvPr>
            <p:ph sz="half" idx="1"/>
          </p:nvPr>
        </p:nvSpPr>
        <p:spPr>
          <a:xfrm>
            <a:off x="4572000" y="1163638"/>
            <a:ext cx="7910513" cy="3297237"/>
          </a:xfrm>
        </p:spPr>
        <p:txBody>
          <a:bodyPr/>
          <a:lstStyle/>
          <a:p>
            <a:r>
              <a:rPr lang="en-US" sz="1600" dirty="0" smtClean="0">
                <a:latin typeface="Arial" charset="0"/>
              </a:rPr>
              <a:t>Runs any Java application in the cloud</a:t>
            </a:r>
            <a:endParaRPr lang="en-US" sz="1600" b="1" dirty="0" smtClean="0">
              <a:solidFill>
                <a:schemeClr val="tx2"/>
              </a:solidFill>
              <a:latin typeface="Arial" charset="0"/>
            </a:endParaRPr>
          </a:p>
          <a:p>
            <a:r>
              <a:rPr lang="en-US" sz="1600" dirty="0" smtClean="0">
                <a:latin typeface="Arial" charset="0"/>
              </a:rPr>
              <a:t>Complete Java EE Support</a:t>
            </a:r>
          </a:p>
          <a:p>
            <a:r>
              <a:rPr lang="en-US" sz="1600" dirty="0" smtClean="0">
                <a:latin typeface="Arial" charset="0"/>
              </a:rPr>
              <a:t>SOAP &amp; </a:t>
            </a:r>
            <a:r>
              <a:rPr lang="en-US" sz="1600" dirty="0" err="1" smtClean="0">
                <a:latin typeface="Arial" charset="0"/>
              </a:rPr>
              <a:t>RESTful</a:t>
            </a:r>
            <a:r>
              <a:rPr lang="en-US" sz="1600" dirty="0" smtClean="0">
                <a:latin typeface="Arial" charset="0"/>
              </a:rPr>
              <a:t> Web Services</a:t>
            </a:r>
          </a:p>
          <a:p>
            <a:r>
              <a:rPr lang="en-US" sz="1600" dirty="0" smtClean="0">
                <a:latin typeface="Arial" charset="0"/>
              </a:rPr>
              <a:t>Eclipse, </a:t>
            </a:r>
            <a:r>
              <a:rPr lang="en-US" sz="1600" dirty="0" err="1" smtClean="0">
                <a:latin typeface="Arial" charset="0"/>
              </a:rPr>
              <a:t>NetBeans</a:t>
            </a:r>
            <a:r>
              <a:rPr lang="en-US" sz="1600" dirty="0" smtClean="0">
                <a:latin typeface="Arial" charset="0"/>
              </a:rPr>
              <a:t>, &amp; </a:t>
            </a:r>
            <a:r>
              <a:rPr lang="en-US" sz="1600" dirty="0" err="1" smtClean="0">
                <a:latin typeface="Arial" charset="0"/>
              </a:rPr>
              <a:t>JDeveloper</a:t>
            </a:r>
            <a:r>
              <a:rPr lang="en-US" sz="1600" dirty="0" smtClean="0">
                <a:latin typeface="Arial" charset="0"/>
              </a:rPr>
              <a:t> Tools</a:t>
            </a:r>
          </a:p>
          <a:p>
            <a:r>
              <a:rPr lang="en-US" sz="1600" dirty="0" smtClean="0">
                <a:latin typeface="Arial" charset="0"/>
              </a:rPr>
              <a:t>Auto-generate Database </a:t>
            </a:r>
            <a:r>
              <a:rPr lang="en-US" sz="1600" dirty="0" smtClean="0">
                <a:latin typeface="Arial" charset="0"/>
              </a:rPr>
              <a:t>Schemas</a:t>
            </a:r>
          </a:p>
          <a:p>
            <a:r>
              <a:rPr lang="de-DE" sz="1600" dirty="0" smtClean="0">
                <a:latin typeface="Arial" charset="0"/>
              </a:rPr>
              <a:t>Secure: application and data isolation</a:t>
            </a:r>
          </a:p>
          <a:p>
            <a:pPr lvl="1"/>
            <a:r>
              <a:rPr lang="de-DE" sz="1200" dirty="0" smtClean="0">
                <a:latin typeface="Arial" charset="0"/>
              </a:rPr>
              <a:t>dedicated virtual machines</a:t>
            </a:r>
            <a:endParaRPr lang="en-US" sz="1200" dirty="0" smtClean="0">
              <a:latin typeface="Arial" charset="0"/>
            </a:endParaRPr>
          </a:p>
          <a:p>
            <a:endParaRPr lang="en-US" sz="1600" dirty="0" smtClean="0">
              <a:latin typeface="Arial" charset="0"/>
            </a:endParaRPr>
          </a:p>
        </p:txBody>
      </p:sp>
      <p:sp>
        <p:nvSpPr>
          <p:cNvPr id="53252" name="Content Placeholder 1"/>
          <p:cNvSpPr>
            <a:spLocks noGrp="1"/>
          </p:cNvSpPr>
          <p:nvPr>
            <p:ph sz="half" idx="2"/>
          </p:nvPr>
        </p:nvSpPr>
        <p:spPr>
          <a:xfrm>
            <a:off x="890588" y="668486"/>
            <a:ext cx="8139112" cy="319088"/>
          </a:xfrm>
        </p:spPr>
        <p:txBody>
          <a:bodyPr/>
          <a:lstStyle/>
          <a:p>
            <a:r>
              <a:rPr lang="en-US" dirty="0" smtClean="0">
                <a:solidFill>
                  <a:srgbClr val="FF0000"/>
                </a:solidFill>
                <a:latin typeface="Arial" charset="0"/>
              </a:rPr>
              <a:t>Java Cloud Service</a:t>
            </a:r>
          </a:p>
        </p:txBody>
      </p:sp>
      <p:pic>
        <p:nvPicPr>
          <p:cNvPr id="43012" name="Picture 2" descr="C:\Users\sbanerji.ST-USERS\AppData\Local\Microsoft\Windows\Temporary Internet Files\Content.Outlook\CPA8YVGV\Slide1and2FullScreenbackground.png"/>
          <p:cNvPicPr>
            <a:picLocks noChangeArrowheads="1"/>
          </p:cNvPicPr>
          <p:nvPr/>
        </p:nvPicPr>
        <p:blipFill>
          <a:blip r:embed="rId2" cstate="print"/>
          <a:srcRect/>
          <a:stretch>
            <a:fillRect/>
          </a:stretch>
        </p:blipFill>
        <p:spPr bwMode="auto">
          <a:xfrm>
            <a:off x="323850" y="1293813"/>
            <a:ext cx="3816350" cy="2600325"/>
          </a:xfrm>
          <a:prstGeom prst="rect">
            <a:avLst/>
          </a:prstGeom>
          <a:solidFill>
            <a:srgbClr val="0033CC"/>
          </a:solidFill>
          <a:ln w="9525">
            <a:noFill/>
            <a:miter lim="800000"/>
            <a:headEnd/>
            <a:tailEnd/>
          </a:ln>
          <a:effectLst>
            <a:outerShdw blurRad="50800" dist="38100" dir="2700000" algn="tl" rotWithShape="0">
              <a:prstClr val="black">
                <a:alpha val="40000"/>
              </a:prstClr>
            </a:outerShdw>
          </a:effectLst>
        </p:spPr>
      </p:pic>
      <p:pic>
        <p:nvPicPr>
          <p:cNvPr id="53254" name="Picture 2" descr="java.png"/>
          <p:cNvPicPr>
            <a:picLocks noChangeAspect="1"/>
          </p:cNvPicPr>
          <p:nvPr/>
        </p:nvPicPr>
        <p:blipFill>
          <a:blip r:embed="rId3" cstate="print"/>
          <a:srcRect/>
          <a:stretch>
            <a:fillRect/>
          </a:stretch>
        </p:blipFill>
        <p:spPr bwMode="auto">
          <a:xfrm>
            <a:off x="2555875" y="3292475"/>
            <a:ext cx="1087438" cy="1082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3"/>
          <p:cNvSpPr txBox="1">
            <a:spLocks/>
          </p:cNvSpPr>
          <p:nvPr/>
        </p:nvSpPr>
        <p:spPr bwMode="auto">
          <a:xfrm>
            <a:off x="3569896" y="1270987"/>
            <a:ext cx="2556584" cy="405413"/>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30" name="Content Placeholder 3"/>
          <p:cNvSpPr txBox="1">
            <a:spLocks/>
          </p:cNvSpPr>
          <p:nvPr/>
        </p:nvSpPr>
        <p:spPr bwMode="auto">
          <a:xfrm>
            <a:off x="3569896" y="884907"/>
            <a:ext cx="2556584" cy="405413"/>
          </a:xfrm>
          <a:prstGeom prst="rect">
            <a:avLst/>
          </a:prstGeom>
          <a:solidFill>
            <a:schemeClr val="tx2"/>
          </a:soli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r>
              <a:rPr lang="en-US" sz="2000" b="1" dirty="0" smtClean="0">
                <a:solidFill>
                  <a:srgbClr val="FFFFFF"/>
                </a:solidFill>
              </a:rPr>
              <a:t>Web</a:t>
            </a:r>
            <a:endParaRPr lang="en-US" sz="2000" b="1" dirty="0">
              <a:solidFill>
                <a:srgbClr val="FFFFFF"/>
              </a:solidFill>
            </a:endParaRPr>
          </a:p>
        </p:txBody>
      </p:sp>
      <p:sp>
        <p:nvSpPr>
          <p:cNvPr id="31" name="Content Placeholder 3"/>
          <p:cNvSpPr txBox="1">
            <a:spLocks/>
          </p:cNvSpPr>
          <p:nvPr/>
        </p:nvSpPr>
        <p:spPr bwMode="auto">
          <a:xfrm>
            <a:off x="6302936" y="1270987"/>
            <a:ext cx="2556584" cy="405413"/>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32" name="Content Placeholder 3"/>
          <p:cNvSpPr txBox="1">
            <a:spLocks/>
          </p:cNvSpPr>
          <p:nvPr/>
        </p:nvSpPr>
        <p:spPr bwMode="auto">
          <a:xfrm>
            <a:off x="6302936" y="884907"/>
            <a:ext cx="2556584" cy="405413"/>
          </a:xfrm>
          <a:prstGeom prst="rect">
            <a:avLst/>
          </a:prstGeom>
          <a:solidFill>
            <a:schemeClr val="tx2"/>
          </a:soli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r>
              <a:rPr lang="en-US" sz="2000" b="1" dirty="0" smtClean="0">
                <a:solidFill>
                  <a:srgbClr val="FFFFFF"/>
                </a:solidFill>
              </a:rPr>
              <a:t>Mobile</a:t>
            </a:r>
            <a:endParaRPr lang="en-US" sz="2000" b="1" dirty="0">
              <a:solidFill>
                <a:srgbClr val="FFFFFF"/>
              </a:solidFill>
            </a:endParaRPr>
          </a:p>
        </p:txBody>
      </p:sp>
      <p:sp>
        <p:nvSpPr>
          <p:cNvPr id="28" name="Content Placeholder 3"/>
          <p:cNvSpPr txBox="1">
            <a:spLocks/>
          </p:cNvSpPr>
          <p:nvPr/>
        </p:nvSpPr>
        <p:spPr bwMode="auto">
          <a:xfrm>
            <a:off x="816536" y="1270987"/>
            <a:ext cx="2556584" cy="405413"/>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2" name="Title 1"/>
          <p:cNvSpPr>
            <a:spLocks noGrp="1"/>
          </p:cNvSpPr>
          <p:nvPr>
            <p:ph type="title"/>
          </p:nvPr>
        </p:nvSpPr>
        <p:spPr/>
        <p:txBody>
          <a:bodyPr/>
          <a:lstStyle/>
          <a:p>
            <a:r>
              <a:rPr lang="en-US" dirty="0"/>
              <a:t>Platform Services</a:t>
            </a:r>
          </a:p>
        </p:txBody>
      </p:sp>
      <p:sp>
        <p:nvSpPr>
          <p:cNvPr id="5" name="Content Placeholder 3"/>
          <p:cNvSpPr>
            <a:spLocks noGrp="1"/>
          </p:cNvSpPr>
          <p:nvPr>
            <p:ph sz="half" idx="2"/>
          </p:nvPr>
        </p:nvSpPr>
        <p:spPr>
          <a:xfrm>
            <a:off x="816536" y="884907"/>
            <a:ext cx="2556584" cy="405413"/>
          </a:xfrm>
          <a:solidFill>
            <a:schemeClr val="tx2"/>
          </a:solidFill>
        </p:spPr>
        <p:txBody>
          <a:bodyPr anchor="ctr" anchorCtr="0"/>
          <a:lstStyle/>
          <a:p>
            <a:pPr algn="ctr"/>
            <a:r>
              <a:rPr lang="en-US" sz="2000" b="1" dirty="0" smtClean="0">
                <a:solidFill>
                  <a:schemeClr val="bg1"/>
                </a:solidFill>
              </a:rPr>
              <a:t>Develop</a:t>
            </a:r>
            <a:endParaRPr lang="en-US" sz="2000" b="1" dirty="0">
              <a:solidFill>
                <a:schemeClr val="bg1"/>
              </a:solidFill>
            </a:endParaRPr>
          </a:p>
        </p:txBody>
      </p:sp>
      <p:grpSp>
        <p:nvGrpSpPr>
          <p:cNvPr id="3" name="Group 26"/>
          <p:cNvGrpSpPr/>
          <p:nvPr/>
        </p:nvGrpSpPr>
        <p:grpSpPr>
          <a:xfrm>
            <a:off x="1327247" y="1676738"/>
            <a:ext cx="1608994" cy="1764388"/>
            <a:chOff x="1008234" y="1419622"/>
            <a:chExt cx="1799979" cy="1973819"/>
          </a:xfrm>
        </p:grpSpPr>
        <p:pic>
          <p:nvPicPr>
            <p:cNvPr id="6" name="Picture 4" descr="untitled"/>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267616" y="1419622"/>
              <a:ext cx="1210617" cy="985415"/>
            </a:xfrm>
            <a:prstGeom prst="rect">
              <a:avLst/>
            </a:prstGeom>
            <a:noFill/>
            <a:ln w="9525">
              <a:solidFill>
                <a:schemeClr val="tx1"/>
              </a:solidFill>
              <a:miter lim="800000"/>
              <a:headEnd/>
              <a:tailEnd/>
            </a:ln>
            <a:effectLst/>
          </p:spPr>
        </p:pic>
        <p:pic>
          <p:nvPicPr>
            <p:cNvPr id="8" name="Picture 2" descr="Git">
              <a:hlinkClick r:id="rId4"/>
            </p:cNvPr>
            <p:cNvPicPr>
              <a:picLocks noChangeAspect="1" noChangeArrowheads="1"/>
            </p:cNvPicPr>
            <p:nvPr/>
          </p:nvPicPr>
          <p:blipFill>
            <a:blip r:embed="rId5"/>
            <a:srcRect/>
            <a:stretch>
              <a:fillRect/>
            </a:stretch>
          </p:blipFill>
          <p:spPr bwMode="auto">
            <a:xfrm>
              <a:off x="1021762" y="2499360"/>
              <a:ext cx="726760" cy="303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JIRA LOGO">
              <a:hlinkClick r:id="rId6"/>
            </p:cNvPr>
            <p:cNvPicPr>
              <a:picLocks noChangeAspect="1" noChangeArrowheads="1"/>
            </p:cNvPicPr>
            <p:nvPr/>
          </p:nvPicPr>
          <p:blipFill>
            <a:blip r:embed="rId7"/>
            <a:srcRect/>
            <a:stretch>
              <a:fillRect/>
            </a:stretch>
          </p:blipFill>
          <p:spPr bwMode="auto">
            <a:xfrm>
              <a:off x="1949596" y="2477741"/>
              <a:ext cx="783444" cy="374078"/>
            </a:xfrm>
            <a:prstGeom prst="rect">
              <a:avLst/>
            </a:prstGeom>
            <a:noFill/>
          </p:spPr>
        </p:pic>
        <p:pic>
          <p:nvPicPr>
            <p:cNvPr id="10" name="Picture 8" descr="http://t1.gstatic.com/images?q=tbn:ANd9GcSPbkcZldBTyFK_uCT9fCMjZZaTailNbY4gURZQGhejQy3K0Wr9"/>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1008234" y="2803278"/>
              <a:ext cx="655736" cy="590162"/>
            </a:xfrm>
            <a:prstGeom prst="rect">
              <a:avLst/>
            </a:prstGeom>
            <a:noFill/>
          </p:spPr>
        </p:pic>
        <p:pic>
          <p:nvPicPr>
            <p:cNvPr id="11" name="Picture 10" descr="Hudson - Extensible continuous Integration Server"/>
            <p:cNvPicPr>
              <a:picLocks noChangeAspect="1" noChangeArrowheads="1"/>
            </p:cNvPicPr>
            <p:nvPr/>
          </p:nvPicPr>
          <p:blipFill>
            <a:blip r:embed="rId9"/>
            <a:srcRect/>
            <a:stretch>
              <a:fillRect/>
            </a:stretch>
          </p:blipFill>
          <p:spPr bwMode="auto">
            <a:xfrm>
              <a:off x="1748522" y="3003799"/>
              <a:ext cx="1059691" cy="389642"/>
            </a:xfrm>
            <a:prstGeom prst="rect">
              <a:avLst/>
            </a:prstGeom>
            <a:solidFill>
              <a:schemeClr val="tx1"/>
            </a:solidFill>
          </p:spPr>
        </p:pic>
      </p:grpSp>
      <p:grpSp>
        <p:nvGrpSpPr>
          <p:cNvPr id="4" name="Group 12"/>
          <p:cNvGrpSpPr/>
          <p:nvPr/>
        </p:nvGrpSpPr>
        <p:grpSpPr>
          <a:xfrm>
            <a:off x="3946568" y="1757680"/>
            <a:ext cx="1780732" cy="1572900"/>
            <a:chOff x="3451011" y="1347614"/>
            <a:chExt cx="2585501" cy="2273942"/>
          </a:xfrm>
        </p:grpSpPr>
        <p:pic>
          <p:nvPicPr>
            <p:cNvPr id="14" name="Picture 13"/>
            <p:cNvPicPr>
              <a:picLocks noChangeAspect="1" noChangeArrowheads="1"/>
            </p:cNvPicPr>
            <p:nvPr/>
          </p:nvPicPr>
          <p:blipFill>
            <a:blip r:embed="rId10" cstate="print"/>
            <a:srcRect/>
            <a:stretch>
              <a:fillRect/>
            </a:stretch>
          </p:blipFill>
          <p:spPr bwMode="auto">
            <a:xfrm>
              <a:off x="4430641" y="1347615"/>
              <a:ext cx="1605871" cy="1057422"/>
            </a:xfrm>
            <a:prstGeom prst="rect">
              <a:avLst/>
            </a:prstGeom>
            <a:noFill/>
            <a:ln w="12700" cap="rnd">
              <a:noFill/>
              <a:round/>
              <a:headEnd/>
              <a:tailEnd/>
            </a:ln>
          </p:spPr>
        </p:pic>
        <p:pic>
          <p:nvPicPr>
            <p:cNvPr id="15" name="Picture 14"/>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3451011" y="2405037"/>
              <a:ext cx="1160179" cy="1216519"/>
            </a:xfrm>
            <a:prstGeom prst="rect">
              <a:avLst/>
            </a:prstGeom>
            <a:noFill/>
            <a:ln w="9525">
              <a:noFill/>
              <a:miter lim="800000"/>
              <a:headEnd/>
              <a:tailEnd/>
            </a:ln>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3451011" y="1347614"/>
              <a:ext cx="979630" cy="985415"/>
            </a:xfrm>
            <a:prstGeom prst="rect">
              <a:avLst/>
            </a:prstGeom>
            <a:noFill/>
            <a:ln w="9525">
              <a:noFill/>
              <a:miter lim="800000"/>
              <a:headEnd/>
              <a:tailEnd/>
            </a:ln>
          </p:spPr>
        </p:pic>
        <p:pic>
          <p:nvPicPr>
            <p:cNvPr id="17" name="Picture 14"/>
            <p:cNvPicPr>
              <a:picLocks noChangeAspect="1" noChangeArrowheads="1"/>
            </p:cNvPicPr>
            <p:nvPr/>
          </p:nvPicPr>
          <p:blipFill>
            <a:blip r:embed="rId13" cstate="print"/>
            <a:srcRect/>
            <a:stretch>
              <a:fillRect/>
            </a:stretch>
          </p:blipFill>
          <p:spPr bwMode="auto">
            <a:xfrm>
              <a:off x="4611190" y="2371819"/>
              <a:ext cx="1147522" cy="1123513"/>
            </a:xfrm>
            <a:prstGeom prst="rect">
              <a:avLst/>
            </a:prstGeom>
            <a:noFill/>
            <a:ln w="12700" cap="rnd">
              <a:noFill/>
              <a:round/>
              <a:headEnd/>
              <a:tailEnd/>
            </a:ln>
          </p:spPr>
        </p:pic>
      </p:grpSp>
      <p:sp>
        <p:nvSpPr>
          <p:cNvPr id="18" name="Rectangle 17"/>
          <p:cNvSpPr/>
          <p:nvPr/>
        </p:nvSpPr>
        <p:spPr>
          <a:xfrm>
            <a:off x="3457848" y="3693564"/>
            <a:ext cx="3384376" cy="530915"/>
          </a:xfrm>
          <a:prstGeom prst="rect">
            <a:avLst/>
          </a:prstGeom>
        </p:spPr>
        <p:txBody>
          <a:bodyPr wrap="square">
            <a:spAutoFit/>
          </a:bodyPr>
          <a:lstStyle/>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Script in popular languages</a:t>
            </a:r>
          </a:p>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Fast, secure, reliable</a:t>
            </a:r>
          </a:p>
        </p:txBody>
      </p:sp>
      <p:grpSp>
        <p:nvGrpSpPr>
          <p:cNvPr id="7" name="Group 2"/>
          <p:cNvGrpSpPr/>
          <p:nvPr/>
        </p:nvGrpSpPr>
        <p:grpSpPr>
          <a:xfrm>
            <a:off x="6217137" y="1564462"/>
            <a:ext cx="2317264" cy="2047822"/>
            <a:chOff x="6064736" y="1449146"/>
            <a:chExt cx="2539727" cy="2244418"/>
          </a:xfrm>
        </p:grpSpPr>
        <p:grpSp>
          <p:nvGrpSpPr>
            <p:cNvPr id="12" name="Group 9"/>
            <p:cNvGrpSpPr/>
            <p:nvPr/>
          </p:nvGrpSpPr>
          <p:grpSpPr>
            <a:xfrm>
              <a:off x="6640800" y="1449146"/>
              <a:ext cx="671608" cy="978588"/>
              <a:chOff x="323850" y="0"/>
              <a:chExt cx="2554288" cy="5002213"/>
            </a:xfrm>
          </p:grpSpPr>
          <p:pic>
            <p:nvPicPr>
              <p:cNvPr id="20" name="Picture 19" descr="iPhone4-back.png"/>
              <p:cNvPicPr>
                <a:picLocks noChangeAspect="1"/>
              </p:cNvPicPr>
              <p:nvPr/>
            </p:nvPicPr>
            <p:blipFill>
              <a:blip r:embed="rId14" cstate="print">
                <a:extLst>
                  <a:ext uri="{28A0092B-C50C-407E-A947-70E740481C1C}">
                    <a14:useLocalDpi xmlns:a14="http://schemas.microsoft.com/office/drawing/2010/main" xmlns=""/>
                  </a:ext>
                </a:extLst>
              </a:blip>
              <a:srcRect/>
              <a:stretch>
                <a:fillRect/>
              </a:stretch>
            </p:blipFill>
            <p:spPr bwMode="auto">
              <a:xfrm>
                <a:off x="323850" y="0"/>
                <a:ext cx="2554288" cy="5002213"/>
              </a:xfrm>
              <a:prstGeom prst="rect">
                <a:avLst/>
              </a:prstGeom>
              <a:noFill/>
              <a:ln w="9525">
                <a:noFill/>
                <a:miter lim="800000"/>
                <a:headEnd/>
                <a:tailEnd/>
              </a:ln>
              <a:effectLst>
                <a:reflection blurRad="6350" stA="52000" endA="300" endPos="35000" dir="5400000" sy="-100000" algn="bl" rotWithShape="0"/>
              </a:effectLst>
            </p:spPr>
          </p:pic>
          <p:pic>
            <p:nvPicPr>
              <p:cNvPr id="21" name="Picture 20" descr="MobileSearch_08.jpg"/>
              <p:cNvPicPr>
                <a:picLocks noChangeAspect="1"/>
              </p:cNvPicPr>
              <p:nvPr/>
            </p:nvPicPr>
            <p:blipFill>
              <a:blip r:embed="rId15" cstate="print">
                <a:extLst>
                  <a:ext uri="{28A0092B-C50C-407E-A947-70E740481C1C}">
                    <a14:useLocalDpi xmlns:a14="http://schemas.microsoft.com/office/drawing/2010/main" xmlns=""/>
                  </a:ext>
                </a:extLst>
              </a:blip>
              <a:stretch>
                <a:fillRect/>
              </a:stretch>
            </p:blipFill>
            <p:spPr>
              <a:xfrm>
                <a:off x="552449" y="914400"/>
                <a:ext cx="2135268" cy="3200401"/>
              </a:xfrm>
              <a:prstGeom prst="rect">
                <a:avLst/>
              </a:prstGeom>
            </p:spPr>
          </p:pic>
        </p:grpSp>
        <p:pic>
          <p:nvPicPr>
            <p:cNvPr id="22" name="Picture 16"/>
            <p:cNvPicPr>
              <a:picLocks noChangeAspect="1" noChangeArrowheads="1"/>
            </p:cNvPicPr>
            <p:nvPr/>
          </p:nvPicPr>
          <p:blipFill>
            <a:blip r:embed="rId16"/>
            <a:srcRect/>
            <a:stretch>
              <a:fillRect/>
            </a:stretch>
          </p:blipFill>
          <p:spPr bwMode="auto">
            <a:xfrm>
              <a:off x="6064736" y="2341014"/>
              <a:ext cx="1733550" cy="1352550"/>
            </a:xfrm>
            <a:prstGeom prst="rect">
              <a:avLst/>
            </a:prstGeom>
            <a:noFill/>
            <a:ln w="9525">
              <a:noFill/>
              <a:miter lim="800000"/>
              <a:headEnd/>
              <a:tailEnd/>
            </a:ln>
          </p:spPr>
        </p:pic>
        <p:pic>
          <p:nvPicPr>
            <p:cNvPr id="23" name="Picture 13"/>
            <p:cNvPicPr>
              <a:picLocks noChangeAspect="1" noChangeArrowheads="1"/>
            </p:cNvPicPr>
            <p:nvPr/>
          </p:nvPicPr>
          <p:blipFill>
            <a:blip r:embed="rId17"/>
            <a:srcRect/>
            <a:stretch>
              <a:fillRect/>
            </a:stretch>
          </p:blipFill>
          <p:spPr bwMode="auto">
            <a:xfrm>
              <a:off x="7432888" y="1571242"/>
              <a:ext cx="1171575" cy="1504950"/>
            </a:xfrm>
            <a:prstGeom prst="rect">
              <a:avLst/>
            </a:prstGeom>
            <a:noFill/>
            <a:ln w="9525">
              <a:noFill/>
              <a:miter lim="800000"/>
              <a:headEnd/>
              <a:tailEnd/>
            </a:ln>
          </p:spPr>
        </p:pic>
      </p:grpSp>
      <p:sp>
        <p:nvSpPr>
          <p:cNvPr id="24" name="Rectangle 23"/>
          <p:cNvSpPr/>
          <p:nvPr/>
        </p:nvSpPr>
        <p:spPr>
          <a:xfrm>
            <a:off x="6248338" y="3693564"/>
            <a:ext cx="3384376" cy="530915"/>
          </a:xfrm>
          <a:prstGeom prst="rect">
            <a:avLst/>
          </a:prstGeom>
        </p:spPr>
        <p:txBody>
          <a:bodyPr wrap="square">
            <a:spAutoFit/>
          </a:bodyPr>
          <a:lstStyle/>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Native or HTML5 applications</a:t>
            </a:r>
          </a:p>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Cross-platform and device</a:t>
            </a:r>
          </a:p>
        </p:txBody>
      </p:sp>
      <p:sp>
        <p:nvSpPr>
          <p:cNvPr id="25" name="Content Placeholder 1"/>
          <p:cNvSpPr>
            <a:spLocks noGrp="1"/>
          </p:cNvSpPr>
          <p:nvPr>
            <p:ph sz="half" idx="1"/>
          </p:nvPr>
        </p:nvSpPr>
        <p:spPr>
          <a:xfrm>
            <a:off x="812096" y="3744364"/>
            <a:ext cx="2736304" cy="532996"/>
          </a:xfrm>
        </p:spPr>
        <p:txBody>
          <a:bodyPr/>
          <a:lstStyle/>
          <a:p>
            <a:pPr>
              <a:spcBef>
                <a:spcPts val="300"/>
              </a:spcBef>
              <a:spcAft>
                <a:spcPts val="0"/>
              </a:spcAft>
            </a:pPr>
            <a:r>
              <a:rPr lang="en-US" sz="1300" b="1" dirty="0" smtClean="0">
                <a:ea typeface="ＭＳ Ｐゴシック" pitchFamily="34" charset="-128"/>
              </a:rPr>
              <a:t>Enable development teams</a:t>
            </a:r>
          </a:p>
          <a:p>
            <a:pPr>
              <a:spcBef>
                <a:spcPts val="300"/>
              </a:spcBef>
              <a:spcAft>
                <a:spcPts val="0"/>
              </a:spcAft>
            </a:pPr>
            <a:r>
              <a:rPr lang="en-US" sz="1300" b="1" dirty="0" smtClean="0">
                <a:ea typeface="ＭＳ Ｐゴシック" pitchFamily="34" charset="-128"/>
              </a:rPr>
              <a:t>Lifecycle management</a:t>
            </a:r>
          </a:p>
        </p:txBody>
      </p:sp>
    </p:spTree>
    <p:extLst>
      <p:ext uri="{BB962C8B-B14F-4D97-AF65-F5344CB8AC3E}">
        <p14:creationId xmlns:p14="http://schemas.microsoft.com/office/powerpoint/2010/main" xmlns="" val="1007750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3"/>
          <p:cNvSpPr txBox="1">
            <a:spLocks/>
          </p:cNvSpPr>
          <p:nvPr/>
        </p:nvSpPr>
        <p:spPr bwMode="auto">
          <a:xfrm>
            <a:off x="3569896" y="1270987"/>
            <a:ext cx="2556584" cy="405413"/>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24" name="Content Placeholder 3"/>
          <p:cNvSpPr txBox="1">
            <a:spLocks/>
          </p:cNvSpPr>
          <p:nvPr/>
        </p:nvSpPr>
        <p:spPr bwMode="auto">
          <a:xfrm>
            <a:off x="3569896" y="884907"/>
            <a:ext cx="2556584" cy="405413"/>
          </a:xfrm>
          <a:prstGeom prst="rect">
            <a:avLst/>
          </a:prstGeom>
          <a:solidFill>
            <a:srgbClr val="FF0000"/>
          </a:soli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r>
              <a:rPr lang="en-US" sz="2000" b="1" dirty="0" smtClean="0">
                <a:solidFill>
                  <a:srgbClr val="FFFFFF"/>
                </a:solidFill>
              </a:rPr>
              <a:t>Sites</a:t>
            </a:r>
            <a:endParaRPr lang="en-US" sz="2000" b="1" dirty="0">
              <a:solidFill>
                <a:srgbClr val="FFFFFF"/>
              </a:solidFill>
            </a:endParaRPr>
          </a:p>
        </p:txBody>
      </p:sp>
      <p:sp>
        <p:nvSpPr>
          <p:cNvPr id="25" name="Content Placeholder 3"/>
          <p:cNvSpPr txBox="1">
            <a:spLocks/>
          </p:cNvSpPr>
          <p:nvPr/>
        </p:nvSpPr>
        <p:spPr bwMode="auto">
          <a:xfrm>
            <a:off x="6302936" y="1270987"/>
            <a:ext cx="2556584" cy="405413"/>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29" name="Content Placeholder 3"/>
          <p:cNvSpPr txBox="1">
            <a:spLocks/>
          </p:cNvSpPr>
          <p:nvPr/>
        </p:nvSpPr>
        <p:spPr bwMode="auto">
          <a:xfrm>
            <a:off x="6302936" y="884907"/>
            <a:ext cx="2556584" cy="405413"/>
          </a:xfrm>
          <a:prstGeom prst="rect">
            <a:avLst/>
          </a:prstGeom>
          <a:solidFill>
            <a:srgbClr val="FF0000"/>
          </a:soli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r>
              <a:rPr lang="en-US" sz="2000" b="1" dirty="0" smtClean="0">
                <a:solidFill>
                  <a:srgbClr val="FFFFFF"/>
                </a:solidFill>
              </a:rPr>
              <a:t>Analytics</a:t>
            </a:r>
            <a:endParaRPr lang="en-US" sz="2000" b="1" dirty="0">
              <a:solidFill>
                <a:srgbClr val="FFFFFF"/>
              </a:solidFill>
            </a:endParaRPr>
          </a:p>
        </p:txBody>
      </p:sp>
      <p:sp>
        <p:nvSpPr>
          <p:cNvPr id="47" name="Content Placeholder 3"/>
          <p:cNvSpPr txBox="1">
            <a:spLocks/>
          </p:cNvSpPr>
          <p:nvPr/>
        </p:nvSpPr>
        <p:spPr bwMode="auto">
          <a:xfrm>
            <a:off x="816536" y="1270987"/>
            <a:ext cx="2556584" cy="405413"/>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48" name="Content Placeholder 3"/>
          <p:cNvSpPr>
            <a:spLocks noGrp="1"/>
          </p:cNvSpPr>
          <p:nvPr>
            <p:ph sz="half" idx="2"/>
          </p:nvPr>
        </p:nvSpPr>
        <p:spPr>
          <a:xfrm>
            <a:off x="816536" y="884907"/>
            <a:ext cx="2556584" cy="405413"/>
          </a:xfrm>
          <a:solidFill>
            <a:srgbClr val="FF0000"/>
          </a:solidFill>
        </p:spPr>
        <p:txBody>
          <a:bodyPr anchor="ctr" anchorCtr="0"/>
          <a:lstStyle/>
          <a:p>
            <a:pPr algn="ctr"/>
            <a:r>
              <a:rPr lang="en-US" sz="2000" b="1" dirty="0" smtClean="0">
                <a:solidFill>
                  <a:schemeClr val="bg1"/>
                </a:solidFill>
              </a:rPr>
              <a:t>Documents</a:t>
            </a:r>
            <a:endParaRPr lang="en-US" sz="2000" b="1" dirty="0">
              <a:solidFill>
                <a:schemeClr val="bg1"/>
              </a:solidFill>
            </a:endParaRPr>
          </a:p>
        </p:txBody>
      </p:sp>
      <p:sp>
        <p:nvSpPr>
          <p:cNvPr id="2" name="Title 1"/>
          <p:cNvSpPr>
            <a:spLocks noGrp="1"/>
          </p:cNvSpPr>
          <p:nvPr>
            <p:ph type="title"/>
          </p:nvPr>
        </p:nvSpPr>
        <p:spPr/>
        <p:txBody>
          <a:bodyPr/>
          <a:lstStyle/>
          <a:p>
            <a:r>
              <a:rPr lang="en-US" dirty="0"/>
              <a:t>Platform Services</a:t>
            </a:r>
          </a:p>
        </p:txBody>
      </p:sp>
      <p:sp>
        <p:nvSpPr>
          <p:cNvPr id="28" name="Content Placeholder 1"/>
          <p:cNvSpPr txBox="1">
            <a:spLocks/>
          </p:cNvSpPr>
          <p:nvPr/>
        </p:nvSpPr>
        <p:spPr bwMode="auto">
          <a:xfrm>
            <a:off x="891600" y="3540998"/>
            <a:ext cx="3096344" cy="894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12725" indent="-212725" algn="l" rtl="0" eaLnBrk="0" fontAlgn="base" hangingPunct="0">
              <a:spcBef>
                <a:spcPts val="500"/>
              </a:spcBef>
              <a:spcAft>
                <a:spcPts val="200"/>
              </a:spcAft>
              <a:buClr>
                <a:schemeClr val="tx2"/>
              </a:buClr>
              <a:buFont typeface="Arial" pitchFamily="34" charset="0"/>
              <a:buChar char="•"/>
              <a:defRPr sz="2400" kern="1200">
                <a:solidFill>
                  <a:schemeClr val="tx1"/>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8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spcBef>
                <a:spcPts val="300"/>
              </a:spcBef>
              <a:spcAft>
                <a:spcPts val="0"/>
              </a:spcAft>
              <a:buClr>
                <a:srgbClr val="FF0000"/>
              </a:buClr>
            </a:pPr>
            <a:r>
              <a:rPr lang="en-US" sz="1300" b="1" dirty="0" smtClean="0">
                <a:solidFill>
                  <a:srgbClr val="000000"/>
                </a:solidFill>
                <a:ea typeface="ＭＳ Ｐゴシック" pitchFamily="34" charset="-128"/>
              </a:rPr>
              <a:t>Team collaboration</a:t>
            </a:r>
          </a:p>
          <a:p>
            <a:pPr>
              <a:spcBef>
                <a:spcPts val="300"/>
              </a:spcBef>
              <a:spcAft>
                <a:spcPts val="0"/>
              </a:spcAft>
              <a:buClr>
                <a:srgbClr val="FF0000"/>
              </a:buClr>
            </a:pPr>
            <a:r>
              <a:rPr lang="en-US" sz="1300" b="1" dirty="0" smtClean="0">
                <a:solidFill>
                  <a:srgbClr val="000000"/>
                </a:solidFill>
                <a:ea typeface="ＭＳ Ｐゴシック" pitchFamily="34" charset="-128"/>
              </a:rPr>
              <a:t>Document workspaces</a:t>
            </a:r>
          </a:p>
          <a:p>
            <a:pPr>
              <a:spcBef>
                <a:spcPts val="300"/>
              </a:spcBef>
              <a:spcAft>
                <a:spcPts val="0"/>
              </a:spcAft>
              <a:buClr>
                <a:srgbClr val="FF0000"/>
              </a:buClr>
            </a:pPr>
            <a:r>
              <a:rPr lang="en-US" sz="1300" b="1" dirty="0" smtClean="0">
                <a:solidFill>
                  <a:srgbClr val="000000"/>
                </a:solidFill>
                <a:ea typeface="ＭＳ Ｐゴシック" pitchFamily="34" charset="-128"/>
              </a:rPr>
              <a:t>File &amp; device synchronization</a:t>
            </a:r>
          </a:p>
        </p:txBody>
      </p:sp>
      <p:grpSp>
        <p:nvGrpSpPr>
          <p:cNvPr id="3" name="Group 2"/>
          <p:cNvGrpSpPr/>
          <p:nvPr/>
        </p:nvGrpSpPr>
        <p:grpSpPr>
          <a:xfrm>
            <a:off x="6521144" y="1578638"/>
            <a:ext cx="2151092" cy="1560802"/>
            <a:chOff x="6322996" y="1489256"/>
            <a:chExt cx="2425468" cy="1759886"/>
          </a:xfrm>
        </p:grpSpPr>
        <p:pic>
          <p:nvPicPr>
            <p:cNvPr id="30" name="Picture 3" descr="D:\AA\screenshots\1505.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779813" y="2715212"/>
              <a:ext cx="968651" cy="53393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7768951" y="1489256"/>
              <a:ext cx="952619" cy="54012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2" name="Picture 3" descr="image010"/>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7763156" y="2092551"/>
              <a:ext cx="976342" cy="5798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3" name="Picture 21"/>
            <p:cNvPicPr>
              <a:picLocks noChangeArrowheads="1"/>
            </p:cNvPicPr>
            <p:nvPr/>
          </p:nvPicPr>
          <p:blipFill>
            <a:blip r:embed="rId6" cstate="print"/>
            <a:srcRect/>
            <a:stretch>
              <a:fillRect/>
            </a:stretch>
          </p:blipFill>
          <p:spPr bwMode="auto">
            <a:xfrm>
              <a:off x="6322996" y="2504472"/>
              <a:ext cx="648072" cy="507496"/>
            </a:xfrm>
            <a:prstGeom prst="rect">
              <a:avLst/>
            </a:prstGeom>
            <a:noFill/>
            <a:ln w="12700" cap="rnd">
              <a:noFill/>
              <a:round/>
              <a:headEnd/>
              <a:tailEnd/>
            </a:ln>
          </p:spPr>
        </p:pic>
        <p:pic>
          <p:nvPicPr>
            <p:cNvPr id="34" name="Picture 4" descr="C:\Users\rwarnick\AppData\Local\Temp\VMwareDnD\b6eeaecb\Database Tall.png"/>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6322996" y="1817895"/>
              <a:ext cx="514660" cy="616004"/>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ight Arrow 34"/>
            <p:cNvSpPr/>
            <p:nvPr/>
          </p:nvSpPr>
          <p:spPr>
            <a:xfrm>
              <a:off x="6909664" y="2147661"/>
              <a:ext cx="781484" cy="214698"/>
            </a:xfrm>
            <a:prstGeom prst="rightArrow">
              <a:avLst/>
            </a:prstGeom>
            <a:gradFill>
              <a:gsLst>
                <a:gs pos="0">
                  <a:schemeClr val="tx2"/>
                </a:gs>
                <a:gs pos="100000">
                  <a:schemeClr val="tx2">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endParaRPr lang="en-US" sz="1400" b="1" dirty="0" err="1" smtClean="0">
                <a:solidFill>
                  <a:srgbClr val="000000"/>
                </a:solidFill>
                <a:latin typeface="Arial" pitchFamily="34" charset="0"/>
                <a:cs typeface="Arial" pitchFamily="34" charset="0"/>
              </a:endParaRPr>
            </a:p>
          </p:txBody>
        </p:sp>
      </p:grpSp>
      <p:grpSp>
        <p:nvGrpSpPr>
          <p:cNvPr id="4" name="Group 35"/>
          <p:cNvGrpSpPr/>
          <p:nvPr/>
        </p:nvGrpSpPr>
        <p:grpSpPr>
          <a:xfrm>
            <a:off x="1039018" y="1604509"/>
            <a:ext cx="2045966" cy="1712260"/>
            <a:chOff x="385340" y="1616200"/>
            <a:chExt cx="2455583" cy="1712260"/>
          </a:xfrm>
        </p:grpSpPr>
        <p:grpSp>
          <p:nvGrpSpPr>
            <p:cNvPr id="5" name="Group 6"/>
            <p:cNvGrpSpPr/>
            <p:nvPr/>
          </p:nvGrpSpPr>
          <p:grpSpPr>
            <a:xfrm>
              <a:off x="1591005" y="1646004"/>
              <a:ext cx="1231987" cy="839774"/>
              <a:chOff x="785075" y="1347614"/>
              <a:chExt cx="3336698" cy="3291829"/>
            </a:xfrm>
          </p:grpSpPr>
          <p:pic>
            <p:nvPicPr>
              <p:cNvPr id="41" name="Picture 39" descr="display"/>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1115617" y="1616834"/>
                <a:ext cx="2664296" cy="2074250"/>
              </a:xfrm>
              <a:prstGeom prst="rect">
                <a:avLst/>
              </a:prstGeom>
              <a:noFill/>
              <a:ln w="9525">
                <a:noFill/>
                <a:miter lim="800000"/>
                <a:headEnd/>
                <a:tailEnd/>
              </a:ln>
            </p:spPr>
          </p:pic>
          <p:pic>
            <p:nvPicPr>
              <p:cNvPr id="42" name="Picture 2" descr="C:\Users\rwarnick\AppData\Local\Temp\VMwareDnD\b56fb20d\iPad2 wShadow.png"/>
              <p:cNvPicPr>
                <a:picLocks noChangeAspect="1" noChangeArrowheads="1"/>
              </p:cNvPicPr>
              <p:nvPr/>
            </p:nvPicPr>
            <p:blipFill>
              <a:blip r:embed="rId9" cstate="print">
                <a:extLst>
                  <a:ext uri="{28A0092B-C50C-407E-A947-70E740481C1C}">
                    <a14:useLocalDpi xmlns:a14="http://schemas.microsoft.com/office/drawing/2010/main" xmlns=""/>
                  </a:ext>
                </a:extLst>
              </a:blip>
              <a:srcRect/>
              <a:stretch>
                <a:fillRect/>
              </a:stretch>
            </p:blipFill>
            <p:spPr bwMode="auto">
              <a:xfrm>
                <a:off x="785075" y="1347614"/>
                <a:ext cx="3336698" cy="329182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8" name="Picture 3"/>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460512" y="2435072"/>
              <a:ext cx="893388" cy="893388"/>
            </a:xfrm>
            <a:prstGeom prst="rect">
              <a:avLst/>
            </a:prstGeom>
            <a:noFill/>
            <a:ln w="9525">
              <a:noFill/>
              <a:miter lim="800000"/>
              <a:headEnd/>
              <a:tailEnd/>
            </a:ln>
          </p:spPr>
        </p:pic>
        <p:pic>
          <p:nvPicPr>
            <p:cNvPr id="39" name="Picture 5" descr="http://t3.gstatic.com/images?q=tbn:ANd9GcTCUUSgPiBRpCe4Sli9-p2bMv6oxz0YCEyLQE0Ff5F01mAslesZ"/>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385340" y="1616200"/>
              <a:ext cx="1053434" cy="735108"/>
            </a:xfrm>
            <a:prstGeom prst="rect">
              <a:avLst/>
            </a:prstGeom>
            <a:noFill/>
          </p:spPr>
        </p:pic>
        <p:pic>
          <p:nvPicPr>
            <p:cNvPr id="40" name="Picture 8"/>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1598473" y="2566460"/>
              <a:ext cx="1242450" cy="672353"/>
            </a:xfrm>
            <a:prstGeom prst="rect">
              <a:avLst/>
            </a:prstGeom>
            <a:noFill/>
            <a:ln w="9525">
              <a:noFill/>
              <a:miter lim="800000"/>
              <a:headEnd/>
              <a:tailEnd/>
            </a:ln>
          </p:spPr>
        </p:pic>
      </p:grpSp>
      <p:pic>
        <p:nvPicPr>
          <p:cNvPr id="43" name="Picture 2" descr="http://t1.gstatic.com/images?q=tbn:ANd9GcTJgsEF9Vzn1s1ZRNkqlEnNFDrTVvYw2e1g0U55B1BwEA2d52Fq6w"/>
          <p:cNvPicPr>
            <a:picLocks noChangeAspect="1" noChangeArrowheads="1"/>
          </p:cNvPicPr>
          <p:nvPr/>
        </p:nvPicPr>
        <p:blipFill>
          <a:blip r:embed="rId13"/>
          <a:srcRect/>
          <a:stretch>
            <a:fillRect/>
          </a:stretch>
        </p:blipFill>
        <p:spPr bwMode="auto">
          <a:xfrm>
            <a:off x="3867344" y="1648621"/>
            <a:ext cx="2034314" cy="1440020"/>
          </a:xfrm>
          <a:prstGeom prst="rect">
            <a:avLst/>
          </a:prstGeom>
          <a:noFill/>
        </p:spPr>
      </p:pic>
      <p:sp>
        <p:nvSpPr>
          <p:cNvPr id="45" name="Content Placeholder 1"/>
          <p:cNvSpPr txBox="1">
            <a:spLocks/>
          </p:cNvSpPr>
          <p:nvPr/>
        </p:nvSpPr>
        <p:spPr bwMode="auto">
          <a:xfrm>
            <a:off x="3682256" y="3548983"/>
            <a:ext cx="2881618" cy="928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12725" indent="-212725" eaLnBrk="0" hangingPunct="0">
              <a:spcBef>
                <a:spcPts val="300"/>
              </a:spcBef>
              <a:spcAft>
                <a:spcPts val="0"/>
              </a:spcAft>
              <a:buClr>
                <a:srgbClr val="FF0000"/>
              </a:buClr>
              <a:buFont typeface="Arial" pitchFamily="34" charset="0"/>
              <a:buChar char="•"/>
              <a:defRPr/>
            </a:pPr>
            <a:r>
              <a:rPr lang="en-US" sz="1300" b="1" dirty="0" smtClean="0">
                <a:solidFill>
                  <a:srgbClr val="000000"/>
                </a:solidFill>
                <a:cs typeface="ＭＳ Ｐゴシック" pitchFamily="127" charset="-128"/>
              </a:rPr>
              <a:t>Build rich media sites</a:t>
            </a:r>
          </a:p>
          <a:p>
            <a:pPr marL="212725" indent="-212725" eaLnBrk="0" hangingPunct="0">
              <a:spcBef>
                <a:spcPts val="300"/>
              </a:spcBef>
              <a:spcAft>
                <a:spcPts val="0"/>
              </a:spcAft>
              <a:buClr>
                <a:srgbClr val="FF0000"/>
              </a:buClr>
              <a:buFont typeface="Arial" pitchFamily="34" charset="0"/>
              <a:buChar char="•"/>
              <a:defRPr/>
            </a:pPr>
            <a:r>
              <a:rPr lang="en-US" sz="1300" b="1" dirty="0" smtClean="0">
                <a:solidFill>
                  <a:srgbClr val="000000"/>
                </a:solidFill>
                <a:cs typeface="ＭＳ Ｐゴシック" pitchFamily="127" charset="-128"/>
              </a:rPr>
              <a:t>Visual drag &amp; drop design</a:t>
            </a:r>
          </a:p>
          <a:p>
            <a:pPr marL="212725" indent="-212725" eaLnBrk="0" hangingPunct="0">
              <a:spcBef>
                <a:spcPts val="300"/>
              </a:spcBef>
              <a:spcAft>
                <a:spcPts val="0"/>
              </a:spcAft>
              <a:buClr>
                <a:srgbClr val="FF0000"/>
              </a:buClr>
              <a:buFont typeface="Arial" pitchFamily="34" charset="0"/>
              <a:buChar char="•"/>
              <a:defRPr/>
            </a:pPr>
            <a:r>
              <a:rPr lang="en-US" sz="1300" b="1" dirty="0" smtClean="0">
                <a:solidFill>
                  <a:srgbClr val="000000"/>
                </a:solidFill>
                <a:cs typeface="ＭＳ Ｐゴシック" pitchFamily="127" charset="-128"/>
              </a:rPr>
              <a:t>Self-service publishing</a:t>
            </a:r>
          </a:p>
        </p:txBody>
      </p:sp>
      <p:sp>
        <p:nvSpPr>
          <p:cNvPr id="46" name="Rectangle 45"/>
          <p:cNvSpPr/>
          <p:nvPr/>
        </p:nvSpPr>
        <p:spPr>
          <a:xfrm>
            <a:off x="6286484" y="3531004"/>
            <a:ext cx="2857516" cy="769441"/>
          </a:xfrm>
          <a:prstGeom prst="rect">
            <a:avLst/>
          </a:prstGeom>
        </p:spPr>
        <p:txBody>
          <a:bodyPr wrap="square">
            <a:spAutoFit/>
          </a:bodyPr>
          <a:lstStyle/>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Load data and model KPIs</a:t>
            </a:r>
          </a:p>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Build reports and dashboards</a:t>
            </a:r>
          </a:p>
          <a:p>
            <a:pPr marL="212725" indent="-212725" eaLnBrk="0" hangingPunct="0">
              <a:spcBef>
                <a:spcPts val="300"/>
              </a:spcBef>
              <a:spcAft>
                <a:spcPts val="0"/>
              </a:spcAft>
              <a:buClr>
                <a:srgbClr val="FF0000"/>
              </a:buClr>
              <a:buFont typeface="Arial" pitchFamily="34" charset="0"/>
              <a:buChar char="•"/>
            </a:pPr>
            <a:r>
              <a:rPr lang="en-US" sz="1300" b="1" dirty="0" smtClean="0">
                <a:solidFill>
                  <a:srgbClr val="000000"/>
                </a:solidFill>
                <a:cs typeface="ＭＳ Ｐゴシック" pitchFamily="127" charset="-128"/>
              </a:rPr>
              <a:t>Publish to Web, mobile</a:t>
            </a:r>
          </a:p>
        </p:txBody>
      </p:sp>
    </p:spTree>
    <p:extLst>
      <p:ext uri="{BB962C8B-B14F-4D97-AF65-F5344CB8AC3E}">
        <p14:creationId xmlns:p14="http://schemas.microsoft.com/office/powerpoint/2010/main" xmlns="" val="3814231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Services</a:t>
            </a:r>
            <a:endParaRPr lang="en-US" dirty="0"/>
          </a:p>
        </p:txBody>
      </p:sp>
      <p:sp>
        <p:nvSpPr>
          <p:cNvPr id="8" name="Rectangle 7"/>
          <p:cNvSpPr/>
          <p:nvPr/>
        </p:nvSpPr>
        <p:spPr>
          <a:xfrm>
            <a:off x="5473892" y="3636885"/>
            <a:ext cx="3670108" cy="1054135"/>
          </a:xfrm>
          <a:prstGeom prst="rect">
            <a:avLst/>
          </a:prstGeom>
        </p:spPr>
        <p:txBody>
          <a:bodyPr wrap="square">
            <a:spAutoFit/>
          </a:bodyPr>
          <a:lstStyle/>
          <a:p>
            <a:pPr marL="212725" indent="-212725" eaLnBrk="0" hangingPunct="0">
              <a:spcBef>
                <a:spcPts val="300"/>
              </a:spcBef>
              <a:spcAft>
                <a:spcPts val="0"/>
              </a:spcAft>
              <a:buClr>
                <a:srgbClr val="FF0000"/>
              </a:buClr>
              <a:buFont typeface="Arial" pitchFamily="34" charset="0"/>
              <a:buChar char="•"/>
            </a:pPr>
            <a:r>
              <a:rPr lang="en-US" sz="1400" b="1" dirty="0" smtClean="0">
                <a:solidFill>
                  <a:srgbClr val="000000"/>
                </a:solidFill>
                <a:cs typeface="ＭＳ Ｐゴシック" pitchFamily="127" charset="-128"/>
              </a:rPr>
              <a:t>Social media monitoring</a:t>
            </a:r>
          </a:p>
          <a:p>
            <a:pPr marL="212725" indent="-212725" eaLnBrk="0" hangingPunct="0">
              <a:spcBef>
                <a:spcPts val="300"/>
              </a:spcBef>
              <a:spcAft>
                <a:spcPts val="0"/>
              </a:spcAft>
              <a:buClr>
                <a:srgbClr val="FF0000"/>
              </a:buClr>
              <a:buFont typeface="Arial" pitchFamily="34" charset="0"/>
              <a:buChar char="•"/>
            </a:pPr>
            <a:r>
              <a:rPr lang="en-US" sz="1400" b="1" dirty="0" smtClean="0">
                <a:solidFill>
                  <a:srgbClr val="000000"/>
                </a:solidFill>
                <a:cs typeface="ＭＳ Ｐゴシック" pitchFamily="127" charset="-128"/>
              </a:rPr>
              <a:t>Collect and analyze social streams</a:t>
            </a:r>
          </a:p>
          <a:p>
            <a:pPr marL="212725" indent="-212725" eaLnBrk="0" hangingPunct="0">
              <a:spcBef>
                <a:spcPts val="300"/>
              </a:spcBef>
              <a:spcAft>
                <a:spcPts val="0"/>
              </a:spcAft>
              <a:buClr>
                <a:srgbClr val="FF0000"/>
              </a:buClr>
              <a:buFont typeface="Arial" pitchFamily="34" charset="0"/>
              <a:buChar char="•"/>
            </a:pPr>
            <a:r>
              <a:rPr lang="en-US" sz="1400" b="1" dirty="0" smtClean="0">
                <a:solidFill>
                  <a:srgbClr val="000000"/>
                </a:solidFill>
                <a:cs typeface="ＭＳ Ｐゴシック" pitchFamily="127" charset="-128"/>
              </a:rPr>
              <a:t>Respond and service</a:t>
            </a:r>
          </a:p>
          <a:p>
            <a:pPr marL="212725" indent="-212725" eaLnBrk="0" hangingPunct="0">
              <a:spcBef>
                <a:spcPts val="300"/>
              </a:spcBef>
              <a:spcAft>
                <a:spcPts val="0"/>
              </a:spcAft>
              <a:buClr>
                <a:srgbClr val="FF0000"/>
              </a:buClr>
              <a:buFont typeface="Arial" pitchFamily="34" charset="0"/>
              <a:buChar char="•"/>
            </a:pPr>
            <a:endParaRPr lang="en-US" sz="1300" b="1" dirty="0" smtClean="0">
              <a:solidFill>
                <a:srgbClr val="000000"/>
              </a:solidFill>
              <a:cs typeface="ＭＳ Ｐゴシック" pitchFamily="127" charset="-128"/>
            </a:endParaRPr>
          </a:p>
        </p:txBody>
      </p:sp>
      <p:sp>
        <p:nvSpPr>
          <p:cNvPr id="22" name="Content Placeholder 1"/>
          <p:cNvSpPr txBox="1">
            <a:spLocks/>
          </p:cNvSpPr>
          <p:nvPr/>
        </p:nvSpPr>
        <p:spPr bwMode="auto">
          <a:xfrm>
            <a:off x="1317002" y="3675184"/>
            <a:ext cx="3499726" cy="928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12725" indent="-212725" eaLnBrk="0" hangingPunct="0">
              <a:spcBef>
                <a:spcPts val="300"/>
              </a:spcBef>
              <a:spcAft>
                <a:spcPts val="0"/>
              </a:spcAft>
              <a:buClr>
                <a:srgbClr val="FF0000"/>
              </a:buClr>
              <a:buFont typeface="Arial" pitchFamily="34" charset="0"/>
              <a:buChar char="•"/>
              <a:defRPr/>
            </a:pPr>
            <a:r>
              <a:rPr lang="en-US" sz="1400" b="1" dirty="0" smtClean="0">
                <a:solidFill>
                  <a:srgbClr val="000000"/>
                </a:solidFill>
                <a:cs typeface="ＭＳ Ｐゴシック" pitchFamily="127" charset="-128"/>
              </a:rPr>
              <a:t>Social Relationship Marketing</a:t>
            </a:r>
          </a:p>
          <a:p>
            <a:pPr marL="212725" indent="-212725" eaLnBrk="0" hangingPunct="0">
              <a:spcBef>
                <a:spcPts val="300"/>
              </a:spcBef>
              <a:spcAft>
                <a:spcPts val="0"/>
              </a:spcAft>
              <a:buClr>
                <a:srgbClr val="FF0000"/>
              </a:buClr>
              <a:buFont typeface="Arial" pitchFamily="34" charset="0"/>
              <a:buChar char="•"/>
              <a:defRPr/>
            </a:pPr>
            <a:r>
              <a:rPr lang="en-US" sz="1400" b="1" dirty="0" smtClean="0">
                <a:solidFill>
                  <a:srgbClr val="000000"/>
                </a:solidFill>
                <a:cs typeface="ＭＳ Ｐゴシック" pitchFamily="127" charset="-128"/>
              </a:rPr>
              <a:t>Build brands on social</a:t>
            </a:r>
          </a:p>
          <a:p>
            <a:pPr marL="212725" indent="-212725" eaLnBrk="0" hangingPunct="0">
              <a:spcBef>
                <a:spcPts val="300"/>
              </a:spcBef>
              <a:spcAft>
                <a:spcPts val="0"/>
              </a:spcAft>
              <a:buClr>
                <a:srgbClr val="FF0000"/>
              </a:buClr>
              <a:buFont typeface="Arial" pitchFamily="34" charset="0"/>
              <a:buChar char="•"/>
              <a:defRPr/>
            </a:pPr>
            <a:r>
              <a:rPr lang="en-US" sz="1400" b="1" dirty="0" smtClean="0">
                <a:solidFill>
                  <a:srgbClr val="000000"/>
                </a:solidFill>
                <a:cs typeface="ＭＳ Ｐゴシック" pitchFamily="127" charset="-128"/>
              </a:rPr>
              <a:t>Market, engage, transact socially</a:t>
            </a:r>
          </a:p>
        </p:txBody>
      </p:sp>
      <p:pic>
        <p:nvPicPr>
          <p:cNvPr id="66565" name="Picture 5" descr="http://www.vitrue.com/wp-content/uploads/2011/11/publisher_page_hero.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026161" y="1811004"/>
            <a:ext cx="3354108" cy="1502736"/>
          </a:xfrm>
          <a:prstGeom prst="rect">
            <a:avLst/>
          </a:prstGeom>
          <a:noFill/>
        </p:spPr>
      </p:pic>
      <p:grpSp>
        <p:nvGrpSpPr>
          <p:cNvPr id="3" name="Group 49"/>
          <p:cNvGrpSpPr/>
          <p:nvPr/>
        </p:nvGrpSpPr>
        <p:grpSpPr>
          <a:xfrm>
            <a:off x="5516308" y="1779030"/>
            <a:ext cx="2265679" cy="1566683"/>
            <a:chOff x="6300192" y="1707654"/>
            <a:chExt cx="2553711" cy="1566683"/>
          </a:xfrm>
        </p:grpSpPr>
        <p:pic>
          <p:nvPicPr>
            <p:cNvPr id="46" name="Picture 3" descr="D:\AA\screenshots\1505.pn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7812360" y="2565132"/>
              <a:ext cx="1041543" cy="70920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7" name="Right Arrow 46"/>
            <p:cNvSpPr/>
            <p:nvPr/>
          </p:nvSpPr>
          <p:spPr>
            <a:xfrm>
              <a:off x="7390916" y="2333340"/>
              <a:ext cx="349436" cy="214698"/>
            </a:xfrm>
            <a:prstGeom prst="rightArrow">
              <a:avLst/>
            </a:prstGeom>
            <a:gradFill>
              <a:gsLst>
                <a:gs pos="0">
                  <a:schemeClr val="tx2"/>
                </a:gs>
                <a:gs pos="100000">
                  <a:schemeClr val="tx2">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a:endParaRPr lang="en-US" sz="1400" b="1" dirty="0" err="1" smtClean="0">
                <a:solidFill>
                  <a:srgbClr val="000000"/>
                </a:solidFill>
                <a:latin typeface="Arial" pitchFamily="34" charset="0"/>
                <a:cs typeface="Arial" pitchFamily="34" charset="0"/>
              </a:endParaRPr>
            </a:p>
          </p:txBody>
        </p:sp>
        <p:pic>
          <p:nvPicPr>
            <p:cNvPr id="48" name="Picture 3"/>
            <p:cNvPicPr>
              <a:picLocks noChangeAspect="1" noChangeArrowheads="1"/>
            </p:cNvPicPr>
            <p:nvPr/>
          </p:nvPicPr>
          <p:blipFill>
            <a:blip r:embed="rId5"/>
            <a:srcRect/>
            <a:stretch>
              <a:fillRect/>
            </a:stretch>
          </p:blipFill>
          <p:spPr bwMode="auto">
            <a:xfrm>
              <a:off x="6300192" y="2067694"/>
              <a:ext cx="1156913" cy="947939"/>
            </a:xfrm>
            <a:prstGeom prst="rect">
              <a:avLst/>
            </a:prstGeom>
            <a:noFill/>
            <a:ln w="9525">
              <a:noFill/>
              <a:miter lim="800000"/>
              <a:headEnd/>
              <a:tailEnd/>
            </a:ln>
          </p:spPr>
        </p:pic>
        <p:pic>
          <p:nvPicPr>
            <p:cNvPr id="49" name="Picture 12" descr="Visual Analysis.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812360" y="1707654"/>
              <a:ext cx="1041543" cy="72594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4" name="Content Placeholder 3"/>
          <p:cNvSpPr txBox="1">
            <a:spLocks/>
          </p:cNvSpPr>
          <p:nvPr/>
        </p:nvSpPr>
        <p:spPr bwMode="auto">
          <a:xfrm>
            <a:off x="816536" y="1300480"/>
            <a:ext cx="3826584" cy="375920"/>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15" name="Content Placeholder 3"/>
          <p:cNvSpPr txBox="1">
            <a:spLocks/>
          </p:cNvSpPr>
          <p:nvPr/>
        </p:nvSpPr>
        <p:spPr bwMode="auto">
          <a:xfrm>
            <a:off x="685800" y="914400"/>
            <a:ext cx="4089400" cy="375920"/>
          </a:xfrm>
          <a:prstGeom prst="rect">
            <a:avLst/>
          </a:prstGeom>
          <a:solidFill>
            <a:srgbClr val="FF0000"/>
          </a:soli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r>
              <a:rPr lang="en-US" sz="2000" b="1" dirty="0" smtClean="0">
                <a:solidFill>
                  <a:srgbClr val="FFFFFF"/>
                </a:solidFill>
              </a:rPr>
              <a:t>Social Marketing &amp; Engagement</a:t>
            </a:r>
            <a:endParaRPr lang="en-US" sz="2000" b="1" dirty="0">
              <a:solidFill>
                <a:srgbClr val="FFFFFF"/>
              </a:solidFill>
            </a:endParaRPr>
          </a:p>
        </p:txBody>
      </p:sp>
      <p:sp>
        <p:nvSpPr>
          <p:cNvPr id="16" name="Content Placeholder 3"/>
          <p:cNvSpPr txBox="1">
            <a:spLocks/>
          </p:cNvSpPr>
          <p:nvPr/>
        </p:nvSpPr>
        <p:spPr bwMode="auto">
          <a:xfrm>
            <a:off x="4900856" y="1300480"/>
            <a:ext cx="3826584" cy="375920"/>
          </a:xfrm>
          <a:prstGeom prst="rect">
            <a:avLst/>
          </a:prstGeom>
          <a:gradFill flip="none" rotWithShape="1">
            <a:gsLst>
              <a:gs pos="100000">
                <a:srgbClr val="7F7F7F">
                  <a:alpha val="27000"/>
                </a:srgbClr>
              </a:gs>
              <a:gs pos="0">
                <a:srgbClr val="FFFFFF"/>
              </a:gs>
            </a:gsLst>
            <a:lin ang="16200000" scaled="0"/>
            <a:tileRect/>
          </a:gra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endParaRPr lang="en-US" sz="2000" dirty="0">
              <a:solidFill>
                <a:srgbClr val="FFFFFF"/>
              </a:solidFill>
            </a:endParaRPr>
          </a:p>
        </p:txBody>
      </p:sp>
      <p:sp>
        <p:nvSpPr>
          <p:cNvPr id="17" name="Content Placeholder 3"/>
          <p:cNvSpPr txBox="1">
            <a:spLocks/>
          </p:cNvSpPr>
          <p:nvPr/>
        </p:nvSpPr>
        <p:spPr bwMode="auto">
          <a:xfrm>
            <a:off x="4900856" y="914400"/>
            <a:ext cx="3826584" cy="375920"/>
          </a:xfrm>
          <a:prstGeom prst="rect">
            <a:avLst/>
          </a:prstGeom>
          <a:solidFill>
            <a:srgbClr val="FF0000"/>
          </a:solidFill>
          <a:ln>
            <a:noFill/>
          </a:ln>
          <a:extLst/>
        </p:spPr>
        <p:txBody>
          <a:bodyPr vert="horz" wrap="square" lIns="0" tIns="0" rIns="0" bIns="0" numCol="1" anchor="ctr" anchorCtr="0" compatLnSpc="1">
            <a:prstTxWarp prst="textNoShape">
              <a:avLst/>
            </a:prstTxWarp>
          </a:bodyPr>
          <a:lstStyle>
            <a:lvl1pPr marL="0" indent="0" algn="l" rtl="0" eaLnBrk="0" fontAlgn="base" hangingPunct="0">
              <a:spcBef>
                <a:spcPts val="500"/>
              </a:spcBef>
              <a:spcAft>
                <a:spcPts val="200"/>
              </a:spcAft>
              <a:buClr>
                <a:schemeClr val="tx2"/>
              </a:buClr>
              <a:buFont typeface="Arial" pitchFamily="34" charset="0"/>
              <a:buNone/>
              <a:defRPr sz="2400" kern="1200">
                <a:solidFill>
                  <a:schemeClr val="accent2"/>
                </a:solidFill>
                <a:latin typeface="Arial" pitchFamily="34" charset="0"/>
                <a:ea typeface="ＭＳ Ｐゴシック" pitchFamily="127"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1500" kern="1200">
                <a:solidFill>
                  <a:schemeClr val="tx1"/>
                </a:solidFill>
                <a:latin typeface="Arial" pitchFamily="34" charset="0"/>
                <a:ea typeface="ＭＳ Ｐゴシック" pitchFamily="127" charset="-128"/>
                <a:cs typeface="ＭＳ Ｐゴシック" pitchFamily="127" charset="-128"/>
              </a:defRPr>
            </a:lvl2pPr>
            <a:lvl3pPr marL="712788" indent="-141288" algn="l" rtl="0" eaLnBrk="0" fontAlgn="base" hangingPunct="0">
              <a:spcBef>
                <a:spcPts val="200"/>
              </a:spcBef>
              <a:spcAft>
                <a:spcPts val="200"/>
              </a:spcAft>
              <a:buClr>
                <a:schemeClr val="tx2"/>
              </a:buClr>
              <a:buFont typeface="Arial" pitchFamily="34" charset="0"/>
              <a:buChar char="•"/>
              <a:defRPr sz="1200" kern="1200">
                <a:solidFill>
                  <a:schemeClr val="tx1"/>
                </a:solidFill>
                <a:latin typeface="Arial" pitchFamily="34" charset="0"/>
                <a:ea typeface="ＭＳ Ｐゴシック" pitchFamily="127"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4pPr>
            <a:lvl5pPr marL="1374775" indent="-231775" algn="l" rtl="0" eaLnBrk="0" fontAlgn="base" hangingPunct="0">
              <a:spcBef>
                <a:spcPts val="200"/>
              </a:spcBef>
              <a:spcAft>
                <a:spcPts val="200"/>
              </a:spcAft>
              <a:buClr>
                <a:schemeClr val="tx2"/>
              </a:buClr>
              <a:buFont typeface="Arial" pitchFamily="34" charset="0"/>
              <a:buChar char="•"/>
              <a:defRPr sz="1100" kern="1200">
                <a:solidFill>
                  <a:schemeClr val="tx1"/>
                </a:solidFill>
                <a:latin typeface="Arial" pitchFamily="34" charset="0"/>
                <a:ea typeface="ＭＳ Ｐゴシック" pitchFamily="127"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100" kern="1200">
                <a:solidFill>
                  <a:schemeClr val="tx1"/>
                </a:solidFill>
                <a:latin typeface="+mn-lt"/>
                <a:ea typeface="+mn-ea"/>
                <a:cs typeface="+mn-cs"/>
              </a:defRPr>
            </a:lvl9pPr>
          </a:lstStyle>
          <a:p>
            <a:pPr algn="ctr">
              <a:buClr>
                <a:srgbClr val="FF0000"/>
              </a:buClr>
            </a:pPr>
            <a:r>
              <a:rPr lang="en-US" sz="2000" b="1" dirty="0" smtClean="0">
                <a:solidFill>
                  <a:srgbClr val="FFFFFF"/>
                </a:solidFill>
              </a:rPr>
              <a:t>Social Intelligence</a:t>
            </a:r>
            <a:endParaRPr lang="en-US" sz="2000" b="1" dirty="0">
              <a:solidFill>
                <a:srgbClr val="FFFFFF"/>
              </a:solidFill>
            </a:endParaRPr>
          </a:p>
        </p:txBody>
      </p:sp>
    </p:spTree>
    <p:extLst>
      <p:ext uri="{BB962C8B-B14F-4D97-AF65-F5344CB8AC3E}">
        <p14:creationId xmlns:p14="http://schemas.microsoft.com/office/powerpoint/2010/main" xmlns="" val="1405716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1"/>
            <a:ext cx="9144000" cy="5143499"/>
          </a:xfrm>
          <a:prstGeom prst="rect">
            <a:avLst/>
          </a:prstGeom>
          <a:noFill/>
          <a:ln w="9525">
            <a:noFill/>
            <a:miter lim="800000"/>
            <a:headEnd/>
            <a:tailEnd/>
          </a:ln>
        </p:spPr>
      </p:pic>
      <p:sp>
        <p:nvSpPr>
          <p:cNvPr id="3" name="TextBox 2"/>
          <p:cNvSpPr txBox="1"/>
          <p:nvPr/>
        </p:nvSpPr>
        <p:spPr>
          <a:xfrm>
            <a:off x="3419872" y="1563638"/>
            <a:ext cx="2185987" cy="384175"/>
          </a:xfrm>
          <a:prstGeom prst="rect">
            <a:avLst/>
          </a:prstGeom>
          <a:solidFill>
            <a:schemeClr val="bg1">
              <a:alpha val="91000"/>
            </a:schemeClr>
          </a:solidFill>
          <a:effectLst>
            <a:outerShdw blurRad="139700" dist="38100" dir="2700000" sx="99000" sy="99000" algn="tl" rotWithShape="0">
              <a:prstClr val="black">
                <a:alpha val="40000"/>
              </a:prstClr>
            </a:outerShdw>
          </a:effectLst>
        </p:spPr>
        <p:txBody>
          <a:bodyPr lIns="68559" tIns="34280" rIns="68559" bIns="34280" anchor="ctr"/>
          <a:lstStyle/>
          <a:p>
            <a:pPr indent="171399">
              <a:defRPr/>
            </a:pPr>
            <a:r>
              <a:rPr lang="en-US" sz="1800" dirty="0">
                <a:solidFill>
                  <a:srgbClr val="336699"/>
                </a:solidFill>
                <a:ea typeface="ＭＳ Ｐゴシック" pitchFamily="34" charset="-128"/>
                <a:cs typeface="Arial" charset="0"/>
              </a:rPr>
              <a:t>cloud.oracle.com</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warnick\AppData\Local\Temp\VMwareDnD\dc5b474c\Cloud V1_00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0719" y="389513"/>
            <a:ext cx="6821800" cy="407644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Oracle </a:t>
            </a:r>
            <a:r>
              <a:rPr lang="en-US" dirty="0" smtClean="0"/>
              <a:t>Cloud </a:t>
            </a:r>
            <a:endParaRPr lang="en-US" dirty="0"/>
          </a:p>
        </p:txBody>
      </p:sp>
      <p:sp>
        <p:nvSpPr>
          <p:cNvPr id="9" name="AutoShape 9"/>
          <p:cNvSpPr>
            <a:spLocks/>
          </p:cNvSpPr>
          <p:nvPr/>
        </p:nvSpPr>
        <p:spPr bwMode="auto">
          <a:xfrm>
            <a:off x="3265942" y="2056646"/>
            <a:ext cx="2825514" cy="552598"/>
          </a:xfrm>
          <a:prstGeom prst="roundRect">
            <a:avLst>
              <a:gd name="adj" fmla="val 23706"/>
            </a:avLst>
          </a:prstGeom>
          <a:gradFill rotWithShape="0">
            <a:gsLst>
              <a:gs pos="0">
                <a:srgbClr val="FFFFFF"/>
              </a:gs>
              <a:gs pos="100000">
                <a:schemeClr val="bg1">
                  <a:lumMod val="65000"/>
                </a:schemeClr>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a:r>
              <a:rPr lang="en-US" sz="2000" b="1" dirty="0" smtClean="0"/>
              <a:t>Application Services</a:t>
            </a:r>
            <a:endParaRPr lang="en-US" sz="2000" b="1" dirty="0"/>
          </a:p>
        </p:txBody>
      </p:sp>
      <p:sp>
        <p:nvSpPr>
          <p:cNvPr id="10" name="AutoShape 9"/>
          <p:cNvSpPr>
            <a:spLocks/>
          </p:cNvSpPr>
          <p:nvPr/>
        </p:nvSpPr>
        <p:spPr bwMode="auto">
          <a:xfrm>
            <a:off x="716280" y="2056646"/>
            <a:ext cx="2435362" cy="552598"/>
          </a:xfrm>
          <a:prstGeom prst="roundRect">
            <a:avLst>
              <a:gd name="adj" fmla="val 23706"/>
            </a:avLst>
          </a:prstGeom>
          <a:gradFill rotWithShape="0">
            <a:gsLst>
              <a:gs pos="0">
                <a:srgbClr val="FFFFFF"/>
              </a:gs>
              <a:gs pos="100000">
                <a:schemeClr val="bg1">
                  <a:lumMod val="65000"/>
                </a:schemeClr>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a:r>
              <a:rPr lang="en-US" sz="2000" b="1" dirty="0" smtClean="0"/>
              <a:t>Platform Services</a:t>
            </a:r>
            <a:endParaRPr lang="en-US" sz="2000" b="1" dirty="0"/>
          </a:p>
        </p:txBody>
      </p:sp>
      <p:sp>
        <p:nvSpPr>
          <p:cNvPr id="11" name="AutoShape 9"/>
          <p:cNvSpPr>
            <a:spLocks/>
          </p:cNvSpPr>
          <p:nvPr/>
        </p:nvSpPr>
        <p:spPr bwMode="auto">
          <a:xfrm>
            <a:off x="6208118" y="2056646"/>
            <a:ext cx="2173882" cy="552598"/>
          </a:xfrm>
          <a:prstGeom prst="roundRect">
            <a:avLst>
              <a:gd name="adj" fmla="val 23706"/>
            </a:avLst>
          </a:prstGeom>
          <a:gradFill rotWithShape="0">
            <a:gsLst>
              <a:gs pos="0">
                <a:srgbClr val="FFFFFF"/>
              </a:gs>
              <a:gs pos="100000">
                <a:schemeClr val="bg1">
                  <a:lumMod val="65000"/>
                </a:schemeClr>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a:r>
              <a:rPr lang="en-US" sz="2000" b="1" dirty="0" smtClean="0"/>
              <a:t>Social Services</a:t>
            </a:r>
            <a:endParaRPr lang="en-US" sz="2000" b="1" dirty="0"/>
          </a:p>
        </p:txBody>
      </p:sp>
      <p:sp>
        <p:nvSpPr>
          <p:cNvPr id="12" name="AutoShape 9"/>
          <p:cNvSpPr>
            <a:spLocks/>
          </p:cNvSpPr>
          <p:nvPr/>
        </p:nvSpPr>
        <p:spPr bwMode="auto">
          <a:xfrm>
            <a:off x="716279" y="2697098"/>
            <a:ext cx="7688885" cy="552598"/>
          </a:xfrm>
          <a:prstGeom prst="roundRect">
            <a:avLst>
              <a:gd name="adj" fmla="val 23706"/>
            </a:avLst>
          </a:prstGeom>
          <a:gradFill rotWithShape="0">
            <a:gsLst>
              <a:gs pos="0">
                <a:srgbClr val="FFFFFF"/>
              </a:gs>
              <a:gs pos="100000">
                <a:schemeClr val="bg1">
                  <a:lumMod val="65000"/>
                </a:schemeClr>
              </a:gs>
            </a:gsLst>
            <a:lin ang="5400000" scaled="1"/>
          </a:gradFill>
          <a:ln w="38100" cmpd="sng">
            <a:solidFill>
              <a:srgbClr val="FFFFFF"/>
            </a:solidFill>
            <a:miter lim="800000"/>
            <a:headEnd/>
            <a:tailEnd/>
          </a:ln>
          <a:effectLst>
            <a:outerShdw blurRad="76200" dir="2700000" algn="tl" rotWithShape="0">
              <a:schemeClr val="accent5">
                <a:alpha val="34000"/>
              </a:schemeClr>
            </a:outerShdw>
            <a:reflection stA="50000" endPos="11000" dir="5400000" sy="-100000" algn="bl" rotWithShape="0"/>
          </a:effectLst>
        </p:spPr>
        <p:txBody>
          <a:bodyPr lIns="0" tIns="0" rIns="0" bIns="0" anchor="ctr" anchorCtr="0"/>
          <a:lstStyle/>
          <a:p>
            <a:pPr algn="ctr"/>
            <a:r>
              <a:rPr lang="en-US" sz="2000" b="1" dirty="0" smtClean="0"/>
              <a:t>Common Infrastructure Services</a:t>
            </a:r>
            <a:endParaRPr lang="en-US" sz="2000" b="1" dirty="0"/>
          </a:p>
        </p:txBody>
      </p:sp>
    </p:spTree>
    <p:extLst>
      <p:ext uri="{BB962C8B-B14F-4D97-AF65-F5344CB8AC3E}">
        <p14:creationId xmlns:p14="http://schemas.microsoft.com/office/powerpoint/2010/main" xmlns="" val="295334994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8" descr="hands.png"/>
          <p:cNvPicPr>
            <a:picLocks noChangeAspect="1"/>
          </p:cNvPicPr>
          <p:nvPr/>
        </p:nvPicPr>
        <p:blipFill>
          <a:blip r:embed="rId3" cstate="print"/>
          <a:srcRect/>
          <a:stretch>
            <a:fillRect/>
          </a:stretch>
        </p:blipFill>
        <p:spPr bwMode="auto">
          <a:xfrm>
            <a:off x="11113" y="1711871"/>
            <a:ext cx="4106862" cy="2292350"/>
          </a:xfrm>
          <a:prstGeom prst="rect">
            <a:avLst/>
          </a:prstGeom>
          <a:noFill/>
          <a:ln w="9525">
            <a:noFill/>
            <a:miter lim="800000"/>
            <a:headEnd/>
            <a:tailEnd/>
          </a:ln>
        </p:spPr>
      </p:pic>
      <p:sp>
        <p:nvSpPr>
          <p:cNvPr id="48131" name="Rectangle 5"/>
          <p:cNvSpPr>
            <a:spLocks noChangeArrowheads="1"/>
          </p:cNvSpPr>
          <p:nvPr/>
        </p:nvSpPr>
        <p:spPr bwMode="auto">
          <a:xfrm>
            <a:off x="1843088" y="1122908"/>
            <a:ext cx="1098550" cy="252413"/>
          </a:xfrm>
          <a:prstGeom prst="rect">
            <a:avLst/>
          </a:prstGeom>
          <a:noFill/>
          <a:ln w="9525">
            <a:noFill/>
            <a:miter lim="800000"/>
            <a:headEnd/>
            <a:tailEnd/>
          </a:ln>
        </p:spPr>
        <p:txBody>
          <a:bodyPr wrap="none" lIns="81476" tIns="40734" rIns="81476" bIns="40734">
            <a:spAutoFit/>
          </a:bodyPr>
          <a:lstStyle/>
          <a:p>
            <a:pPr marL="406400" indent="-406400">
              <a:buClr>
                <a:srgbClr val="FD0000"/>
              </a:buClr>
            </a:pPr>
            <a:r>
              <a:rPr lang="en-US" sz="1100">
                <a:solidFill>
                  <a:srgbClr val="000000"/>
                </a:solidFill>
              </a:rPr>
              <a:t>1. Pick Service</a:t>
            </a:r>
          </a:p>
        </p:txBody>
      </p:sp>
      <p:grpSp>
        <p:nvGrpSpPr>
          <p:cNvPr id="2" name="Group 33"/>
          <p:cNvGrpSpPr>
            <a:grpSpLocks/>
          </p:cNvGrpSpPr>
          <p:nvPr/>
        </p:nvGrpSpPr>
        <p:grpSpPr bwMode="auto">
          <a:xfrm>
            <a:off x="3865563" y="3043783"/>
            <a:ext cx="2293937" cy="1390650"/>
            <a:chOff x="3865581" y="2946956"/>
            <a:chExt cx="2293923" cy="1390267"/>
          </a:xfrm>
        </p:grpSpPr>
        <p:cxnSp>
          <p:nvCxnSpPr>
            <p:cNvPr id="48152" name="AutoShape 14"/>
            <p:cNvCxnSpPr>
              <a:cxnSpLocks noChangeShapeType="1"/>
            </p:cNvCxnSpPr>
            <p:nvPr/>
          </p:nvCxnSpPr>
          <p:spPr bwMode="auto">
            <a:xfrm rot="10800000">
              <a:off x="5892802" y="3050234"/>
              <a:ext cx="266702" cy="0"/>
            </a:xfrm>
            <a:prstGeom prst="straightConnector1">
              <a:avLst/>
            </a:prstGeom>
            <a:noFill/>
            <a:ln w="9525">
              <a:solidFill>
                <a:srgbClr val="000000"/>
              </a:solidFill>
              <a:round/>
              <a:headEnd/>
              <a:tailEnd type="triangle" w="med" len="med"/>
            </a:ln>
          </p:spPr>
        </p:cxnSp>
        <p:sp>
          <p:nvSpPr>
            <p:cNvPr id="48153" name="Rectangle 7"/>
            <p:cNvSpPr>
              <a:spLocks noChangeArrowheads="1"/>
            </p:cNvSpPr>
            <p:nvPr/>
          </p:nvSpPr>
          <p:spPr bwMode="auto">
            <a:xfrm>
              <a:off x="4202994" y="2946956"/>
              <a:ext cx="1354592" cy="279063"/>
            </a:xfrm>
            <a:prstGeom prst="rect">
              <a:avLst/>
            </a:prstGeom>
            <a:noFill/>
            <a:ln w="9525">
              <a:noFill/>
              <a:miter lim="800000"/>
              <a:headEnd/>
              <a:tailEnd/>
            </a:ln>
          </p:spPr>
          <p:txBody>
            <a:bodyPr wrap="none" lIns="108804" tIns="54400" rIns="108804" bIns="54400">
              <a:spAutoFit/>
            </a:bodyPr>
            <a:lstStyle/>
            <a:p>
              <a:pPr marL="406400" indent="-406400">
                <a:buClr>
                  <a:srgbClr val="FD0000"/>
                </a:buClr>
              </a:pPr>
              <a:r>
                <a:rPr lang="en-US" sz="1100">
                  <a:solidFill>
                    <a:srgbClr val="000000"/>
                  </a:solidFill>
                </a:rPr>
                <a:t>5. Get Credentials</a:t>
              </a:r>
            </a:p>
          </p:txBody>
        </p:sp>
        <p:pic>
          <p:nvPicPr>
            <p:cNvPr id="47" name="Picture 6"/>
            <p:cNvPicPr>
              <a:picLocks noChangeAspect="1" noChangeArrowheads="1"/>
            </p:cNvPicPr>
            <p:nvPr/>
          </p:nvPicPr>
          <p:blipFill>
            <a:blip r:embed="rId4" cstate="print"/>
            <a:srcRect/>
            <a:stretch>
              <a:fillRect/>
            </a:stretch>
          </p:blipFill>
          <p:spPr bwMode="auto">
            <a:xfrm>
              <a:off x="3865581" y="3178667"/>
              <a:ext cx="1990713" cy="1158556"/>
            </a:xfrm>
            <a:prstGeom prst="rect">
              <a:avLst/>
            </a:prstGeom>
            <a:noFill/>
            <a:ln w="9525">
              <a:solidFill>
                <a:schemeClr val="tx2">
                  <a:lumMod val="95000"/>
                  <a:lumOff val="5000"/>
                </a:schemeClr>
              </a:solidFill>
              <a:miter lim="800000"/>
              <a:headEnd/>
              <a:tailEnd/>
            </a:ln>
            <a:effectLst/>
          </p:spPr>
        </p:pic>
      </p:grpSp>
      <p:grpSp>
        <p:nvGrpSpPr>
          <p:cNvPr id="3" name="Group 34"/>
          <p:cNvGrpSpPr>
            <a:grpSpLocks/>
          </p:cNvGrpSpPr>
          <p:nvPr/>
        </p:nvGrpSpPr>
        <p:grpSpPr bwMode="auto">
          <a:xfrm>
            <a:off x="1520825" y="3043783"/>
            <a:ext cx="2339975" cy="1400175"/>
            <a:chOff x="1520278" y="2946954"/>
            <a:chExt cx="2340525" cy="1399535"/>
          </a:xfrm>
        </p:grpSpPr>
        <p:cxnSp>
          <p:nvCxnSpPr>
            <p:cNvPr id="48149" name="AutoShape 14"/>
            <p:cNvCxnSpPr>
              <a:cxnSpLocks noChangeShapeType="1"/>
            </p:cNvCxnSpPr>
            <p:nvPr/>
          </p:nvCxnSpPr>
          <p:spPr bwMode="auto">
            <a:xfrm rot="10800000">
              <a:off x="3594101" y="3050232"/>
              <a:ext cx="266702" cy="0"/>
            </a:xfrm>
            <a:prstGeom prst="straightConnector1">
              <a:avLst/>
            </a:prstGeom>
            <a:noFill/>
            <a:ln w="9525">
              <a:solidFill>
                <a:srgbClr val="000000"/>
              </a:solidFill>
              <a:round/>
              <a:headEnd/>
              <a:tailEnd type="triangle" w="med" len="med"/>
            </a:ln>
          </p:spPr>
        </p:cxnSp>
        <p:sp>
          <p:nvSpPr>
            <p:cNvPr id="48150" name="Rectangle 7"/>
            <p:cNvSpPr>
              <a:spLocks noChangeArrowheads="1"/>
            </p:cNvSpPr>
            <p:nvPr/>
          </p:nvSpPr>
          <p:spPr bwMode="auto">
            <a:xfrm>
              <a:off x="1875784" y="2946954"/>
              <a:ext cx="1449275" cy="279131"/>
            </a:xfrm>
            <a:prstGeom prst="rect">
              <a:avLst/>
            </a:prstGeom>
            <a:solidFill>
              <a:schemeClr val="bg1">
                <a:alpha val="72940"/>
              </a:schemeClr>
            </a:solidFill>
            <a:ln w="9525">
              <a:noFill/>
              <a:miter lim="800000"/>
              <a:headEnd/>
              <a:tailEnd/>
            </a:ln>
          </p:spPr>
          <p:txBody>
            <a:bodyPr wrap="none" lIns="108804" tIns="54400" rIns="108804" bIns="54400">
              <a:spAutoFit/>
            </a:bodyPr>
            <a:lstStyle/>
            <a:p>
              <a:pPr marL="406400" indent="-406400">
                <a:buClr>
                  <a:srgbClr val="FD0000"/>
                </a:buClr>
              </a:pPr>
              <a:r>
                <a:rPr lang="en-US" sz="1100">
                  <a:solidFill>
                    <a:srgbClr val="000000"/>
                  </a:solidFill>
                </a:rPr>
                <a:t>6. Use and Manage</a:t>
              </a:r>
            </a:p>
          </p:txBody>
        </p:sp>
        <p:pic>
          <p:nvPicPr>
            <p:cNvPr id="54" name="Picture 2" descr="C:\Users\sbanerji.ST-USERS\AppData\Local\Microsoft\Windows\Temporary Internet Files\Content.Outlook\CPA8YVGV\myservices.gif"/>
            <p:cNvPicPr>
              <a:picLocks noChangeAspect="1" noChangeArrowheads="1"/>
            </p:cNvPicPr>
            <p:nvPr/>
          </p:nvPicPr>
          <p:blipFill>
            <a:blip r:embed="rId5" cstate="print"/>
            <a:srcRect/>
            <a:stretch>
              <a:fillRect/>
            </a:stretch>
          </p:blipFill>
          <p:spPr bwMode="auto">
            <a:xfrm>
              <a:off x="1520278" y="3175450"/>
              <a:ext cx="2038829" cy="1171039"/>
            </a:xfrm>
            <a:prstGeom prst="rect">
              <a:avLst/>
            </a:prstGeom>
            <a:noFill/>
            <a:ln>
              <a:solidFill>
                <a:schemeClr val="tx2">
                  <a:lumMod val="95000"/>
                  <a:lumOff val="5000"/>
                </a:schemeClr>
              </a:solidFill>
            </a:ln>
          </p:spPr>
        </p:pic>
      </p:grpSp>
      <p:grpSp>
        <p:nvGrpSpPr>
          <p:cNvPr id="4" name="Group 26"/>
          <p:cNvGrpSpPr>
            <a:grpSpLocks/>
          </p:cNvGrpSpPr>
          <p:nvPr/>
        </p:nvGrpSpPr>
        <p:grpSpPr bwMode="auto">
          <a:xfrm>
            <a:off x="3594100" y="1107033"/>
            <a:ext cx="2265363" cy="1398588"/>
            <a:chOff x="3594100" y="1010470"/>
            <a:chExt cx="2264530" cy="1398235"/>
          </a:xfrm>
        </p:grpSpPr>
        <p:sp>
          <p:nvSpPr>
            <p:cNvPr id="48146" name="Rectangle 7"/>
            <p:cNvSpPr>
              <a:spLocks noChangeArrowheads="1"/>
            </p:cNvSpPr>
            <p:nvPr/>
          </p:nvSpPr>
          <p:spPr bwMode="auto">
            <a:xfrm>
              <a:off x="4193367" y="1010470"/>
              <a:ext cx="1090001" cy="279109"/>
            </a:xfrm>
            <a:prstGeom prst="rect">
              <a:avLst/>
            </a:prstGeom>
            <a:noFill/>
            <a:ln w="9525">
              <a:noFill/>
              <a:miter lim="800000"/>
              <a:headEnd/>
              <a:tailEnd/>
            </a:ln>
          </p:spPr>
          <p:txBody>
            <a:bodyPr wrap="none" lIns="108804" tIns="54400" rIns="108804" bIns="54400">
              <a:spAutoFit/>
            </a:bodyPr>
            <a:lstStyle/>
            <a:p>
              <a:pPr marL="406400" indent="-406400">
                <a:buClr>
                  <a:srgbClr val="FD0000"/>
                </a:buClr>
              </a:pPr>
              <a:r>
                <a:rPr lang="en-US" sz="1100">
                  <a:solidFill>
                    <a:srgbClr val="000000"/>
                  </a:solidFill>
                </a:rPr>
                <a:t>2. Select Plan</a:t>
              </a:r>
            </a:p>
          </p:txBody>
        </p:sp>
        <p:cxnSp>
          <p:nvCxnSpPr>
            <p:cNvPr id="48147" name="AutoShape 14"/>
            <p:cNvCxnSpPr>
              <a:cxnSpLocks noChangeShapeType="1"/>
            </p:cNvCxnSpPr>
            <p:nvPr/>
          </p:nvCxnSpPr>
          <p:spPr bwMode="auto">
            <a:xfrm rot="10800000">
              <a:off x="3594100" y="1126408"/>
              <a:ext cx="266702" cy="1191"/>
            </a:xfrm>
            <a:prstGeom prst="straightConnector1">
              <a:avLst/>
            </a:prstGeom>
            <a:noFill/>
            <a:ln w="9525">
              <a:solidFill>
                <a:srgbClr val="000000"/>
              </a:solidFill>
              <a:round/>
              <a:headEnd type="triangle" w="med" len="med"/>
              <a:tailEnd/>
            </a:ln>
          </p:spPr>
        </p:cxnSp>
        <p:pic>
          <p:nvPicPr>
            <p:cNvPr id="32" name="Picture 4"/>
            <p:cNvPicPr>
              <a:picLocks noChangeAspect="1" noChangeArrowheads="1"/>
            </p:cNvPicPr>
            <p:nvPr/>
          </p:nvPicPr>
          <p:blipFill>
            <a:blip r:embed="rId6" cstate="print"/>
            <a:srcRect/>
            <a:stretch>
              <a:fillRect/>
            </a:stretch>
          </p:blipFill>
          <p:spPr bwMode="auto">
            <a:xfrm>
              <a:off x="3828964" y="1251709"/>
              <a:ext cx="2029666" cy="1156996"/>
            </a:xfrm>
            <a:prstGeom prst="rect">
              <a:avLst/>
            </a:prstGeom>
            <a:noFill/>
            <a:ln w="9525">
              <a:solidFill>
                <a:schemeClr val="tx1">
                  <a:lumMod val="85000"/>
                  <a:lumOff val="15000"/>
                </a:schemeClr>
              </a:solidFill>
              <a:miter lim="800000"/>
              <a:headEnd/>
              <a:tailEnd/>
            </a:ln>
            <a:effectLst/>
          </p:spPr>
        </p:pic>
      </p:grpSp>
      <p:grpSp>
        <p:nvGrpSpPr>
          <p:cNvPr id="5" name="Group 30"/>
          <p:cNvGrpSpPr>
            <a:grpSpLocks/>
          </p:cNvGrpSpPr>
          <p:nvPr/>
        </p:nvGrpSpPr>
        <p:grpSpPr bwMode="auto">
          <a:xfrm>
            <a:off x="5892800" y="1107033"/>
            <a:ext cx="2303463" cy="1400175"/>
            <a:chOff x="5892800" y="1010470"/>
            <a:chExt cx="2303487" cy="1399099"/>
          </a:xfrm>
        </p:grpSpPr>
        <p:sp>
          <p:nvSpPr>
            <p:cNvPr id="48143" name="Rectangle 7"/>
            <p:cNvSpPr>
              <a:spLocks noChangeArrowheads="1"/>
            </p:cNvSpPr>
            <p:nvPr/>
          </p:nvSpPr>
          <p:spPr bwMode="auto">
            <a:xfrm>
              <a:off x="6447767" y="1010470"/>
              <a:ext cx="1497280" cy="279044"/>
            </a:xfrm>
            <a:prstGeom prst="rect">
              <a:avLst/>
            </a:prstGeom>
            <a:noFill/>
            <a:ln w="9525">
              <a:noFill/>
              <a:miter lim="800000"/>
              <a:headEnd/>
              <a:tailEnd/>
            </a:ln>
          </p:spPr>
          <p:txBody>
            <a:bodyPr wrap="none" lIns="108804" tIns="54400" rIns="108804" bIns="54400">
              <a:spAutoFit/>
            </a:bodyPr>
            <a:lstStyle/>
            <a:p>
              <a:pPr marL="406400" indent="-406400">
                <a:buClr>
                  <a:srgbClr val="FD0000"/>
                </a:buClr>
              </a:pPr>
              <a:r>
                <a:rPr lang="en-US" sz="1100">
                  <a:solidFill>
                    <a:srgbClr val="000000"/>
                  </a:solidFill>
                </a:rPr>
                <a:t>3. Configure Service</a:t>
              </a:r>
            </a:p>
          </p:txBody>
        </p:sp>
        <p:cxnSp>
          <p:nvCxnSpPr>
            <p:cNvPr id="48144" name="AutoShape 14"/>
            <p:cNvCxnSpPr>
              <a:cxnSpLocks noChangeShapeType="1"/>
            </p:cNvCxnSpPr>
            <p:nvPr/>
          </p:nvCxnSpPr>
          <p:spPr bwMode="auto">
            <a:xfrm rot="10800000">
              <a:off x="5892800" y="1126408"/>
              <a:ext cx="266702" cy="1191"/>
            </a:xfrm>
            <a:prstGeom prst="straightConnector1">
              <a:avLst/>
            </a:prstGeom>
            <a:noFill/>
            <a:ln w="9525">
              <a:solidFill>
                <a:srgbClr val="000000"/>
              </a:solidFill>
              <a:round/>
              <a:headEnd type="triangle" w="med" len="med"/>
              <a:tailEnd/>
            </a:ln>
          </p:spPr>
        </p:cxnSp>
        <p:pic>
          <p:nvPicPr>
            <p:cNvPr id="37" name="Picture 6"/>
            <p:cNvPicPr>
              <a:picLocks noChangeAspect="1" noChangeArrowheads="1"/>
            </p:cNvPicPr>
            <p:nvPr/>
          </p:nvPicPr>
          <p:blipFill>
            <a:blip r:embed="rId7" cstate="print"/>
            <a:srcRect/>
            <a:stretch>
              <a:fillRect/>
            </a:stretch>
          </p:blipFill>
          <p:spPr bwMode="auto">
            <a:xfrm>
              <a:off x="6137278" y="1246826"/>
              <a:ext cx="2059009" cy="1162743"/>
            </a:xfrm>
            <a:prstGeom prst="rect">
              <a:avLst/>
            </a:prstGeom>
            <a:noFill/>
            <a:ln w="9525">
              <a:solidFill>
                <a:schemeClr val="tx1">
                  <a:lumMod val="85000"/>
                  <a:lumOff val="15000"/>
                </a:schemeClr>
              </a:solidFill>
              <a:miter lim="800000"/>
              <a:headEnd/>
              <a:tailEnd/>
            </a:ln>
            <a:effectLst/>
          </p:spPr>
        </p:pic>
      </p:grpSp>
      <p:grpSp>
        <p:nvGrpSpPr>
          <p:cNvPr id="6" name="Group 32"/>
          <p:cNvGrpSpPr>
            <a:grpSpLocks/>
          </p:cNvGrpSpPr>
          <p:nvPr/>
        </p:nvGrpSpPr>
        <p:grpSpPr bwMode="auto">
          <a:xfrm>
            <a:off x="6142038" y="2613571"/>
            <a:ext cx="2060575" cy="1820862"/>
            <a:chOff x="6142199" y="2515795"/>
            <a:chExt cx="2061032" cy="1821428"/>
          </a:xfrm>
        </p:grpSpPr>
        <p:cxnSp>
          <p:nvCxnSpPr>
            <p:cNvPr id="48140" name="AutoShape 14"/>
            <p:cNvCxnSpPr>
              <a:cxnSpLocks noChangeShapeType="1"/>
            </p:cNvCxnSpPr>
            <p:nvPr/>
          </p:nvCxnSpPr>
          <p:spPr bwMode="auto">
            <a:xfrm rot="5400000" flipH="1" flipV="1">
              <a:off x="7009118" y="2676628"/>
              <a:ext cx="323254" cy="1588"/>
            </a:xfrm>
            <a:prstGeom prst="straightConnector1">
              <a:avLst/>
            </a:prstGeom>
            <a:noFill/>
            <a:ln w="9525">
              <a:solidFill>
                <a:srgbClr val="000000"/>
              </a:solidFill>
              <a:round/>
              <a:headEnd type="triangle" w="med" len="med"/>
              <a:tailEnd/>
            </a:ln>
          </p:spPr>
        </p:cxnSp>
        <p:sp>
          <p:nvSpPr>
            <p:cNvPr id="48141" name="Rectangle 7"/>
            <p:cNvSpPr>
              <a:spLocks noChangeArrowheads="1"/>
            </p:cNvSpPr>
            <p:nvPr/>
          </p:nvSpPr>
          <p:spPr bwMode="auto">
            <a:xfrm>
              <a:off x="6487110" y="2946955"/>
              <a:ext cx="1417403" cy="279105"/>
            </a:xfrm>
            <a:prstGeom prst="rect">
              <a:avLst/>
            </a:prstGeom>
            <a:noFill/>
            <a:ln w="9525">
              <a:noFill/>
              <a:miter lim="800000"/>
              <a:headEnd/>
              <a:tailEnd/>
            </a:ln>
          </p:spPr>
          <p:txBody>
            <a:bodyPr wrap="none" lIns="108804" tIns="54400" rIns="108804" bIns="54400">
              <a:spAutoFit/>
            </a:bodyPr>
            <a:lstStyle/>
            <a:p>
              <a:pPr marL="406400" indent="-406400">
                <a:buClr>
                  <a:srgbClr val="FD0000"/>
                </a:buClr>
              </a:pPr>
              <a:r>
                <a:rPr lang="en-US" sz="1100">
                  <a:solidFill>
                    <a:srgbClr val="000000"/>
                  </a:solidFill>
                </a:rPr>
                <a:t>4. Submit Request </a:t>
              </a:r>
            </a:p>
          </p:txBody>
        </p:sp>
        <p:pic>
          <p:nvPicPr>
            <p:cNvPr id="40" name="Picture 7"/>
            <p:cNvPicPr>
              <a:picLocks noChangeAspect="1" noChangeArrowheads="1"/>
            </p:cNvPicPr>
            <p:nvPr/>
          </p:nvPicPr>
          <p:blipFill>
            <a:blip r:embed="rId8" cstate="print"/>
            <a:srcRect/>
            <a:stretch>
              <a:fillRect/>
            </a:stretch>
          </p:blipFill>
          <p:spPr bwMode="auto">
            <a:xfrm>
              <a:off x="6142199" y="3176400"/>
              <a:ext cx="2061032" cy="1160823"/>
            </a:xfrm>
            <a:prstGeom prst="rect">
              <a:avLst/>
            </a:prstGeom>
            <a:noFill/>
            <a:ln w="9525">
              <a:solidFill>
                <a:schemeClr val="tx1">
                  <a:lumMod val="85000"/>
                  <a:lumOff val="15000"/>
                </a:schemeClr>
              </a:solidFill>
              <a:miter lim="800000"/>
              <a:headEnd/>
              <a:tailEnd/>
            </a:ln>
            <a:effectLst/>
          </p:spPr>
        </p:pic>
      </p:grpSp>
      <p:sp>
        <p:nvSpPr>
          <p:cNvPr id="48137" name="Rectangle 5"/>
          <p:cNvSpPr>
            <a:spLocks noGrp="1" noChangeArrowheads="1"/>
          </p:cNvSpPr>
          <p:nvPr>
            <p:ph type="title" idx="4294967295"/>
          </p:nvPr>
        </p:nvSpPr>
        <p:spPr>
          <a:xfrm>
            <a:off x="881063" y="228600"/>
            <a:ext cx="7580312" cy="706438"/>
          </a:xfrm>
        </p:spPr>
        <p:txBody>
          <a:bodyPr/>
          <a:lstStyle/>
          <a:p>
            <a:r>
              <a:rPr lang="en-US" dirty="0" smtClean="0">
                <a:latin typeface="Arial" charset="0"/>
              </a:rPr>
              <a:t>Oracle </a:t>
            </a:r>
            <a:r>
              <a:rPr lang="en-US" dirty="0" smtClean="0">
                <a:latin typeface="Arial" charset="0"/>
              </a:rPr>
              <a:t>Cloud</a:t>
            </a:r>
            <a:r>
              <a:rPr lang="en-US" dirty="0" smtClean="0">
                <a:latin typeface="Arial" charset="0"/>
              </a:rPr>
              <a:t>	</a:t>
            </a:r>
            <a:r>
              <a:rPr lang="en-US" sz="2000" dirty="0" smtClean="0">
                <a:latin typeface="Arial" charset="0"/>
              </a:rPr>
              <a:t>	</a:t>
            </a:r>
            <a:br>
              <a:rPr lang="en-US" sz="2000" dirty="0" smtClean="0">
                <a:latin typeface="Arial" charset="0"/>
              </a:rPr>
            </a:br>
            <a:r>
              <a:rPr lang="en-US" sz="2400" b="0" dirty="0" smtClean="0">
                <a:solidFill>
                  <a:srgbClr val="FF0000"/>
                </a:solidFill>
                <a:latin typeface="Arial" charset="0"/>
              </a:rPr>
              <a:t>Extremely Easy-to-Use</a:t>
            </a:r>
          </a:p>
        </p:txBody>
      </p:sp>
      <p:pic>
        <p:nvPicPr>
          <p:cNvPr id="33" name="Picture 2"/>
          <p:cNvPicPr>
            <a:picLocks noChangeAspect="1" noChangeArrowheads="1"/>
          </p:cNvPicPr>
          <p:nvPr/>
        </p:nvPicPr>
        <p:blipFill>
          <a:blip r:embed="rId9" cstate="print"/>
          <a:srcRect/>
          <a:stretch>
            <a:fillRect/>
          </a:stretch>
        </p:blipFill>
        <p:spPr bwMode="auto">
          <a:xfrm>
            <a:off x="1511300" y="1349921"/>
            <a:ext cx="2027238" cy="1162050"/>
          </a:xfrm>
          <a:prstGeom prst="rect">
            <a:avLst/>
          </a:prstGeom>
          <a:noFill/>
          <a:ln w="9525">
            <a:solidFill>
              <a:schemeClr val="tx1">
                <a:lumMod val="85000"/>
                <a:lumOff val="15000"/>
              </a:schemeClr>
            </a:solidFill>
            <a:miter lim="800000"/>
            <a:headEnd/>
            <a:tailEnd/>
          </a:ln>
          <a:effectLst/>
        </p:spPr>
      </p:pic>
      <p:sp>
        <p:nvSpPr>
          <p:cNvPr id="48139" name="TextBox 35"/>
          <p:cNvSpPr txBox="1">
            <a:spLocks noChangeArrowheads="1"/>
          </p:cNvSpPr>
          <p:nvPr/>
        </p:nvSpPr>
        <p:spPr bwMode="auto">
          <a:xfrm>
            <a:off x="3703638" y="2631033"/>
            <a:ext cx="831850" cy="179388"/>
          </a:xfrm>
          <a:prstGeom prst="rect">
            <a:avLst/>
          </a:prstGeom>
          <a:noFill/>
          <a:ln w="9525">
            <a:noFill/>
            <a:miter lim="800000"/>
            <a:headEnd/>
            <a:tailEnd/>
          </a:ln>
        </p:spPr>
        <p:txBody>
          <a:bodyPr wrap="none" lIns="68484" tIns="34243" rIns="68484" bIns="34243">
            <a:spAutoFit/>
          </a:bodyPr>
          <a:lstStyle/>
          <a:p>
            <a:r>
              <a:rPr lang="en-US">
                <a:solidFill>
                  <a:srgbClr val="FF0000"/>
                </a:solidFill>
              </a:rPr>
              <a:t>cloud.oracle.com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1" y="1724432"/>
            <a:ext cx="3174477" cy="3419068"/>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3203848" y="1707654"/>
            <a:ext cx="3024336" cy="2731338"/>
          </a:xfrm>
          <a:prstGeom prst="rect">
            <a:avLst/>
          </a:prstGeom>
          <a:noFill/>
          <a:ln w="9525">
            <a:noFill/>
            <a:miter lim="800000"/>
            <a:headEnd/>
            <a:tailEnd/>
          </a:ln>
        </p:spPr>
      </p:pic>
      <p:pic>
        <p:nvPicPr>
          <p:cNvPr id="4101" name="Picture 5"/>
          <p:cNvPicPr>
            <a:picLocks noChangeAspect="1" noChangeArrowheads="1"/>
          </p:cNvPicPr>
          <p:nvPr/>
        </p:nvPicPr>
        <p:blipFill>
          <a:blip r:embed="rId5"/>
          <a:srcRect/>
          <a:stretch>
            <a:fillRect/>
          </a:stretch>
        </p:blipFill>
        <p:spPr bwMode="auto">
          <a:xfrm>
            <a:off x="6228184" y="1763634"/>
            <a:ext cx="2880320" cy="952132"/>
          </a:xfrm>
          <a:prstGeom prst="rect">
            <a:avLst/>
          </a:prstGeom>
          <a:noFill/>
          <a:ln w="9525">
            <a:noFill/>
            <a:miter lim="800000"/>
            <a:headEnd/>
            <a:tailEnd/>
          </a:ln>
        </p:spPr>
      </p:pic>
      <p:pic>
        <p:nvPicPr>
          <p:cNvPr id="4102" name="Picture 6"/>
          <p:cNvPicPr>
            <a:picLocks noChangeAspect="1" noChangeArrowheads="1"/>
          </p:cNvPicPr>
          <p:nvPr/>
        </p:nvPicPr>
        <p:blipFill>
          <a:blip r:embed="rId6"/>
          <a:srcRect/>
          <a:stretch>
            <a:fillRect/>
          </a:stretch>
        </p:blipFill>
        <p:spPr bwMode="auto">
          <a:xfrm>
            <a:off x="1" y="0"/>
            <a:ext cx="9144000" cy="1682279"/>
          </a:xfrm>
          <a:prstGeom prst="rect">
            <a:avLst/>
          </a:prstGeom>
          <a:noFill/>
          <a:ln w="9525">
            <a:noFill/>
            <a:miter lim="800000"/>
            <a:headEnd/>
            <a:tailEnd/>
          </a:ln>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4227934"/>
            <a:ext cx="9144000" cy="91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258" name="Title 257"/>
          <p:cNvSpPr>
            <a:spLocks noGrp="1"/>
          </p:cNvSpPr>
          <p:nvPr>
            <p:ph type="title"/>
          </p:nvPr>
        </p:nvSpPr>
        <p:spPr/>
        <p:txBody>
          <a:bodyPr/>
          <a:lstStyle/>
          <a:p>
            <a:r>
              <a:rPr lang="en-US" dirty="0" smtClean="0"/>
              <a:t>Evolution of Private and Public Clouds</a:t>
            </a:r>
            <a:endParaRPr lang="en-US" dirty="0"/>
          </a:p>
        </p:txBody>
      </p:sp>
      <p:sp>
        <p:nvSpPr>
          <p:cNvPr id="133" name="Rectangle 3"/>
          <p:cNvSpPr>
            <a:spLocks noChangeArrowheads="1"/>
          </p:cNvSpPr>
          <p:nvPr/>
        </p:nvSpPr>
        <p:spPr bwMode="auto">
          <a:xfrm>
            <a:off x="56373" y="2350219"/>
            <a:ext cx="2499403" cy="313932"/>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b="1" kern="0" dirty="0">
                <a:solidFill>
                  <a:srgbClr val="000000"/>
                </a:solidFill>
                <a:ea typeface="+mn-ea"/>
                <a:cs typeface="Arial" pitchFamily="34" charset="0"/>
              </a:rPr>
              <a:t>Private Cloud Evolution</a:t>
            </a:r>
          </a:p>
        </p:txBody>
      </p:sp>
      <p:grpSp>
        <p:nvGrpSpPr>
          <p:cNvPr id="134" name="Group 305"/>
          <p:cNvGrpSpPr>
            <a:grpSpLocks/>
          </p:cNvGrpSpPr>
          <p:nvPr/>
        </p:nvGrpSpPr>
        <p:grpSpPr bwMode="auto">
          <a:xfrm>
            <a:off x="5951984" y="680169"/>
            <a:ext cx="2979712" cy="4843165"/>
            <a:chOff x="6096000" y="1108075"/>
            <a:chExt cx="2979712" cy="4843165"/>
          </a:xfrm>
        </p:grpSpPr>
        <p:sp>
          <p:nvSpPr>
            <p:cNvPr id="135" name="Freeform 24"/>
            <p:cNvSpPr>
              <a:spLocks/>
            </p:cNvSpPr>
            <p:nvPr/>
          </p:nvSpPr>
          <p:spPr bwMode="auto">
            <a:xfrm>
              <a:off x="6242050" y="1479550"/>
              <a:ext cx="2482850" cy="2860675"/>
            </a:xfrm>
            <a:custGeom>
              <a:avLst/>
              <a:gdLst/>
              <a:ahLst/>
              <a:cxnLst>
                <a:cxn ang="0">
                  <a:pos x="2" y="1802"/>
                </a:cxn>
                <a:cxn ang="0">
                  <a:pos x="146" y="1438"/>
                </a:cxn>
                <a:cxn ang="0">
                  <a:pos x="0" y="1080"/>
                </a:cxn>
                <a:cxn ang="0">
                  <a:pos x="0" y="722"/>
                </a:cxn>
                <a:cxn ang="0">
                  <a:pos x="148" y="360"/>
                </a:cxn>
                <a:cxn ang="0">
                  <a:pos x="4" y="0"/>
                </a:cxn>
                <a:cxn ang="0">
                  <a:pos x="1202" y="0"/>
                </a:cxn>
                <a:cxn ang="0">
                  <a:pos x="1564" y="900"/>
                </a:cxn>
                <a:cxn ang="0">
                  <a:pos x="1200" y="1802"/>
                </a:cxn>
                <a:cxn ang="0">
                  <a:pos x="2" y="1802"/>
                </a:cxn>
              </a:cxnLst>
              <a:rect l="0" t="0" r="r" b="b"/>
              <a:pathLst>
                <a:path w="1564" h="1802">
                  <a:moveTo>
                    <a:pt x="2" y="1802"/>
                  </a:moveTo>
                  <a:lnTo>
                    <a:pt x="146" y="1438"/>
                  </a:lnTo>
                  <a:lnTo>
                    <a:pt x="0" y="1080"/>
                  </a:lnTo>
                  <a:lnTo>
                    <a:pt x="0" y="722"/>
                  </a:lnTo>
                  <a:lnTo>
                    <a:pt x="148" y="360"/>
                  </a:lnTo>
                  <a:lnTo>
                    <a:pt x="4" y="0"/>
                  </a:lnTo>
                  <a:lnTo>
                    <a:pt x="1202" y="0"/>
                  </a:lnTo>
                  <a:lnTo>
                    <a:pt x="1564" y="900"/>
                  </a:lnTo>
                  <a:lnTo>
                    <a:pt x="1200" y="1802"/>
                  </a:lnTo>
                  <a:lnTo>
                    <a:pt x="2" y="1802"/>
                  </a:lnTo>
                  <a:close/>
                </a:path>
              </a:pathLst>
            </a:custGeom>
            <a:gradFill rotWithShape="1">
              <a:gsLst>
                <a:gs pos="0">
                  <a:srgbClr val="C0C0C0">
                    <a:alpha val="60001"/>
                  </a:srgbClr>
                </a:gs>
                <a:gs pos="100000">
                  <a:srgbClr val="C0C0C0">
                    <a:gamma/>
                    <a:shade val="76078"/>
                    <a:invGamma/>
                    <a:alpha val="60001"/>
                  </a:srgbClr>
                </a:gs>
              </a:gsLst>
              <a:lin ang="2700000" scaled="1"/>
            </a:gradFill>
            <a:ln w="9525" cap="flat" cmpd="sng">
              <a:solidFill>
                <a:srgbClr val="777777"/>
              </a:solidFill>
              <a:prstDash val="solid"/>
              <a:round/>
              <a:headEnd/>
              <a:tailEnd/>
            </a:ln>
            <a:effectLst/>
          </p:spPr>
          <p:txBody>
            <a:bodyP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36" name="Rectangle 25"/>
            <p:cNvSpPr>
              <a:spLocks noChangeArrowheads="1"/>
            </p:cNvSpPr>
            <p:nvPr/>
          </p:nvSpPr>
          <p:spPr bwMode="auto">
            <a:xfrm>
              <a:off x="6889013" y="4384675"/>
              <a:ext cx="776174" cy="313932"/>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a:solidFill>
                    <a:srgbClr val="000000"/>
                  </a:solidFill>
                  <a:ea typeface="+mn-ea"/>
                  <a:cs typeface="Arial" pitchFamily="34" charset="0"/>
                </a:rPr>
                <a:t>Hybrid</a:t>
              </a:r>
            </a:p>
          </p:txBody>
        </p:sp>
        <p:sp>
          <p:nvSpPr>
            <p:cNvPr id="137" name="AutoShape 26"/>
            <p:cNvSpPr>
              <a:spLocks noChangeArrowheads="1"/>
            </p:cNvSpPr>
            <p:nvPr/>
          </p:nvSpPr>
          <p:spPr bwMode="auto">
            <a:xfrm rot="13438981">
              <a:off x="6096000" y="4415128"/>
              <a:ext cx="228600" cy="228600"/>
            </a:xfrm>
            <a:prstGeom prst="rtTriangle">
              <a:avLst/>
            </a:prstGeom>
            <a:solidFill>
              <a:srgbClr val="777777"/>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38" name="Rectangle 27"/>
            <p:cNvSpPr>
              <a:spLocks noChangeArrowheads="1"/>
            </p:cNvSpPr>
            <p:nvPr/>
          </p:nvSpPr>
          <p:spPr bwMode="auto">
            <a:xfrm>
              <a:off x="6732240" y="4655840"/>
              <a:ext cx="2343472" cy="1295400"/>
            </a:xfrm>
            <a:prstGeom prst="rect">
              <a:avLst/>
            </a:prstGeom>
            <a:noFill/>
            <a:ln w="9525">
              <a:noFill/>
              <a:miter lim="800000"/>
              <a:headEnd/>
              <a:tailEnd/>
            </a:ln>
          </p:spPr>
          <p:txBody>
            <a:bodyPr lIns="0" tIns="0" rIns="0" bIns="0"/>
            <a:lstStyle/>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Federation with public clouds</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Interoperability</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Cloud bursting</a:t>
              </a:r>
            </a:p>
          </p:txBody>
        </p:sp>
        <p:grpSp>
          <p:nvGrpSpPr>
            <p:cNvPr id="139" name="Group 28"/>
            <p:cNvGrpSpPr>
              <a:grpSpLocks/>
            </p:cNvGrpSpPr>
            <p:nvPr/>
          </p:nvGrpSpPr>
          <p:grpSpPr bwMode="auto">
            <a:xfrm>
              <a:off x="6483353" y="3276600"/>
              <a:ext cx="533401" cy="466725"/>
              <a:chOff x="1488" y="720"/>
              <a:chExt cx="576" cy="504"/>
            </a:xfrm>
          </p:grpSpPr>
          <p:pic>
            <p:nvPicPr>
              <p:cNvPr id="181" name="Picture 29" descr="img_1181348104232_427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34" y="720"/>
                <a:ext cx="230" cy="504"/>
              </a:xfrm>
              <a:prstGeom prst="rect">
                <a:avLst/>
              </a:prstGeom>
              <a:noFill/>
              <a:ln w="9525">
                <a:noFill/>
                <a:miter lim="800000"/>
                <a:headEnd/>
                <a:tailEnd/>
              </a:ln>
            </p:spPr>
          </p:pic>
          <p:pic>
            <p:nvPicPr>
              <p:cNvPr id="182" name="Picture 30" descr="dwe00233g34"/>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rot="-812522">
                <a:off x="1488" y="917"/>
                <a:ext cx="346" cy="264"/>
              </a:xfrm>
              <a:prstGeom prst="rect">
                <a:avLst/>
              </a:prstGeom>
              <a:noFill/>
              <a:ln w="9525">
                <a:noFill/>
                <a:miter lim="800000"/>
                <a:headEnd/>
                <a:tailEnd/>
              </a:ln>
            </p:spPr>
          </p:pic>
        </p:grpSp>
        <p:sp>
          <p:nvSpPr>
            <p:cNvPr id="140" name="AutoShape 31"/>
            <p:cNvSpPr>
              <a:spLocks noChangeArrowheads="1"/>
            </p:cNvSpPr>
            <p:nvPr/>
          </p:nvSpPr>
          <p:spPr bwMode="auto">
            <a:xfrm>
              <a:off x="7092950" y="3362325"/>
              <a:ext cx="304800" cy="2127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41" name="AutoShape 32"/>
            <p:cNvSpPr>
              <a:spLocks noChangeArrowheads="1"/>
            </p:cNvSpPr>
            <p:nvPr/>
          </p:nvSpPr>
          <p:spPr bwMode="auto">
            <a:xfrm>
              <a:off x="7473950" y="3362325"/>
              <a:ext cx="304800" cy="2127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42" name="AutoShape 33"/>
            <p:cNvSpPr>
              <a:spLocks noChangeArrowheads="1"/>
            </p:cNvSpPr>
            <p:nvPr/>
          </p:nvSpPr>
          <p:spPr bwMode="auto">
            <a:xfrm>
              <a:off x="7854950" y="3362325"/>
              <a:ext cx="304800" cy="2127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43" name="Rectangle 34"/>
            <p:cNvSpPr>
              <a:spLocks noChangeArrowheads="1"/>
            </p:cNvSpPr>
            <p:nvPr/>
          </p:nvSpPr>
          <p:spPr bwMode="gray">
            <a:xfrm>
              <a:off x="7016750" y="3376613"/>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App1</a:t>
              </a:r>
            </a:p>
          </p:txBody>
        </p:sp>
        <p:sp>
          <p:nvSpPr>
            <p:cNvPr id="144" name="Rectangle 35"/>
            <p:cNvSpPr>
              <a:spLocks noChangeArrowheads="1"/>
            </p:cNvSpPr>
            <p:nvPr/>
          </p:nvSpPr>
          <p:spPr bwMode="gray">
            <a:xfrm>
              <a:off x="7397750" y="3376613"/>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App2</a:t>
              </a:r>
            </a:p>
          </p:txBody>
        </p:sp>
        <p:sp>
          <p:nvSpPr>
            <p:cNvPr id="145" name="Rectangle 36"/>
            <p:cNvSpPr>
              <a:spLocks noChangeArrowheads="1"/>
            </p:cNvSpPr>
            <p:nvPr/>
          </p:nvSpPr>
          <p:spPr bwMode="gray">
            <a:xfrm>
              <a:off x="7778750" y="3376613"/>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App3</a:t>
              </a:r>
            </a:p>
          </p:txBody>
        </p:sp>
        <p:sp>
          <p:nvSpPr>
            <p:cNvPr id="146" name="AutoShape 37"/>
            <p:cNvSpPr>
              <a:spLocks noChangeArrowheads="1"/>
            </p:cNvSpPr>
            <p:nvPr/>
          </p:nvSpPr>
          <p:spPr bwMode="auto">
            <a:xfrm>
              <a:off x="7092950" y="3956050"/>
              <a:ext cx="1066800" cy="24447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47" name="AutoShape 38"/>
            <p:cNvSpPr>
              <a:spLocks noChangeArrowheads="1"/>
            </p:cNvSpPr>
            <p:nvPr/>
          </p:nvSpPr>
          <p:spPr bwMode="auto">
            <a:xfrm>
              <a:off x="7092950" y="3651250"/>
              <a:ext cx="1066800" cy="24447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48" name="Rectangle 39"/>
            <p:cNvSpPr>
              <a:spLocks noChangeArrowheads="1"/>
            </p:cNvSpPr>
            <p:nvPr/>
          </p:nvSpPr>
          <p:spPr bwMode="gray">
            <a:xfrm>
              <a:off x="7189788" y="3971925"/>
              <a:ext cx="871537" cy="228600"/>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a:solidFill>
                    <a:srgbClr val="FFFFFF"/>
                  </a:solidFill>
                  <a:ea typeface="+mn-ea"/>
                  <a:cs typeface="Arial" pitchFamily="34" charset="0"/>
                </a:rPr>
                <a:t>Private IaaS</a:t>
              </a:r>
            </a:p>
          </p:txBody>
        </p:sp>
        <p:sp>
          <p:nvSpPr>
            <p:cNvPr id="149" name="Rectangle 40"/>
            <p:cNvSpPr>
              <a:spLocks noChangeArrowheads="1"/>
            </p:cNvSpPr>
            <p:nvPr/>
          </p:nvSpPr>
          <p:spPr bwMode="gray">
            <a:xfrm>
              <a:off x="7165975" y="3667125"/>
              <a:ext cx="920750" cy="228600"/>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a:solidFill>
                    <a:srgbClr val="FFFFFF"/>
                  </a:solidFill>
                  <a:ea typeface="+mn-ea"/>
                  <a:cs typeface="Arial" pitchFamily="34" charset="0"/>
                </a:rPr>
                <a:t>Private PaaS</a:t>
              </a:r>
            </a:p>
          </p:txBody>
        </p:sp>
        <p:pic>
          <p:nvPicPr>
            <p:cNvPr id="150" name="Picture 41" descr="51447_elec_meter_lg"/>
            <p:cNvPicPr>
              <a:picLocks noChangeAspect="1" noChangeArrowheads="1"/>
            </p:cNvPicPr>
            <p:nvPr/>
          </p:nvPicPr>
          <p:blipFill>
            <a:blip r:embed="rId5">
              <a:clrChange>
                <a:clrFrom>
                  <a:srgbClr val="FFFFFF"/>
                </a:clrFrom>
                <a:clrTo>
                  <a:srgbClr val="FFFFFF">
                    <a:alpha val="0"/>
                  </a:srgbClr>
                </a:clrTo>
              </a:clrChange>
            </a:blip>
            <a:srcRect l="34285" t="19270" r="33810" b="11458"/>
            <a:stretch>
              <a:fillRect/>
            </a:stretch>
          </p:blipFill>
          <p:spPr bwMode="auto">
            <a:xfrm>
              <a:off x="6626225" y="3838575"/>
              <a:ext cx="327025" cy="323850"/>
            </a:xfrm>
            <a:prstGeom prst="rect">
              <a:avLst/>
            </a:prstGeom>
            <a:noFill/>
            <a:ln w="9525">
              <a:noFill/>
              <a:miter lim="800000"/>
              <a:headEnd/>
              <a:tailEnd/>
            </a:ln>
          </p:spPr>
        </p:pic>
        <p:sp>
          <p:nvSpPr>
            <p:cNvPr id="151" name="AutoShape 42"/>
            <p:cNvSpPr>
              <a:spLocks noChangeArrowheads="1"/>
            </p:cNvSpPr>
            <p:nvPr/>
          </p:nvSpPr>
          <p:spPr bwMode="auto">
            <a:xfrm rot="13438981">
              <a:off x="6096000" y="1143000"/>
              <a:ext cx="228600" cy="228600"/>
            </a:xfrm>
            <a:prstGeom prst="rtTriangle">
              <a:avLst/>
            </a:prstGeom>
            <a:solidFill>
              <a:srgbClr val="777777"/>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pic>
          <p:nvPicPr>
            <p:cNvPr id="152" name="Picture 43" descr="Cloud"/>
            <p:cNvPicPr>
              <a:picLocks noChangeAspect="1" noChangeArrowheads="1"/>
            </p:cNvPicPr>
            <p:nvPr/>
          </p:nvPicPr>
          <p:blipFill>
            <a:blip r:embed="rId6"/>
            <a:srcRect/>
            <a:stretch>
              <a:fillRect/>
            </a:stretch>
          </p:blipFill>
          <p:spPr bwMode="auto">
            <a:xfrm>
              <a:off x="7086600" y="2171700"/>
              <a:ext cx="1025525" cy="685800"/>
            </a:xfrm>
            <a:prstGeom prst="rect">
              <a:avLst/>
            </a:prstGeom>
            <a:noFill/>
            <a:ln w="9525">
              <a:noFill/>
              <a:miter lim="800000"/>
              <a:headEnd/>
              <a:tailEnd/>
            </a:ln>
          </p:spPr>
        </p:pic>
        <p:sp>
          <p:nvSpPr>
            <p:cNvPr id="153" name="Rectangle 44"/>
            <p:cNvSpPr>
              <a:spLocks noChangeArrowheads="1"/>
            </p:cNvSpPr>
            <p:nvPr/>
          </p:nvSpPr>
          <p:spPr bwMode="gray">
            <a:xfrm>
              <a:off x="6969125" y="2819400"/>
              <a:ext cx="1336675" cy="228600"/>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a:solidFill>
                    <a:srgbClr val="000000"/>
                  </a:solidFill>
                  <a:ea typeface="+mn-ea"/>
                  <a:cs typeface="Arial" pitchFamily="34" charset="0"/>
                </a:rPr>
                <a:t>Virtual Private Cloud</a:t>
              </a:r>
            </a:p>
          </p:txBody>
        </p:sp>
        <p:sp>
          <p:nvSpPr>
            <p:cNvPr id="154" name="AutoShape 45"/>
            <p:cNvSpPr>
              <a:spLocks noChangeArrowheads="1"/>
            </p:cNvSpPr>
            <p:nvPr/>
          </p:nvSpPr>
          <p:spPr bwMode="auto">
            <a:xfrm>
              <a:off x="7467600" y="3076575"/>
              <a:ext cx="304800" cy="228600"/>
            </a:xfrm>
            <a:prstGeom prst="upDownArrow">
              <a:avLst>
                <a:gd name="adj1" fmla="val 50000"/>
                <a:gd name="adj2" fmla="val 28472"/>
              </a:avLst>
            </a:prstGeom>
            <a:solidFill>
              <a:srgbClr val="FD0000">
                <a:alpha val="50195"/>
              </a:srgbClr>
            </a:solidFill>
            <a:ln w="9525" algn="ctr">
              <a:noFill/>
              <a:miter lim="800000"/>
              <a:headEnd/>
              <a:tailEnd/>
            </a:ln>
          </p:spPr>
          <p:txBody>
            <a:bodyPr wrap="none"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55" name="AutoShape 46"/>
            <p:cNvSpPr>
              <a:spLocks noChangeArrowheads="1"/>
            </p:cNvSpPr>
            <p:nvPr/>
          </p:nvSpPr>
          <p:spPr bwMode="auto">
            <a:xfrm>
              <a:off x="7273925" y="2635250"/>
              <a:ext cx="609600" cy="10795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56" name="AutoShape 47"/>
            <p:cNvSpPr>
              <a:spLocks noChangeArrowheads="1"/>
            </p:cNvSpPr>
            <p:nvPr/>
          </p:nvSpPr>
          <p:spPr bwMode="auto">
            <a:xfrm>
              <a:off x="7273925" y="2492375"/>
              <a:ext cx="609600" cy="107950"/>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57" name="AutoShape 48"/>
            <p:cNvSpPr>
              <a:spLocks noChangeArrowheads="1"/>
            </p:cNvSpPr>
            <p:nvPr/>
          </p:nvSpPr>
          <p:spPr bwMode="auto">
            <a:xfrm>
              <a:off x="7273925" y="2355850"/>
              <a:ext cx="179388" cy="100013"/>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58" name="AutoShape 49"/>
            <p:cNvSpPr>
              <a:spLocks noChangeArrowheads="1"/>
            </p:cNvSpPr>
            <p:nvPr/>
          </p:nvSpPr>
          <p:spPr bwMode="auto">
            <a:xfrm>
              <a:off x="7489825" y="2355850"/>
              <a:ext cx="177800" cy="100013"/>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59" name="AutoShape 50"/>
            <p:cNvSpPr>
              <a:spLocks noChangeArrowheads="1"/>
            </p:cNvSpPr>
            <p:nvPr/>
          </p:nvSpPr>
          <p:spPr bwMode="auto">
            <a:xfrm>
              <a:off x="7704138" y="2355850"/>
              <a:ext cx="179387" cy="100013"/>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60" name="Rectangle 51"/>
            <p:cNvSpPr>
              <a:spLocks noChangeArrowheads="1"/>
            </p:cNvSpPr>
            <p:nvPr/>
          </p:nvSpPr>
          <p:spPr bwMode="auto">
            <a:xfrm>
              <a:off x="6930288" y="1108075"/>
              <a:ext cx="776174" cy="313932"/>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a:solidFill>
                    <a:srgbClr val="000000"/>
                  </a:solidFill>
                  <a:ea typeface="+mn-ea"/>
                  <a:cs typeface="Arial" pitchFamily="34" charset="0"/>
                </a:rPr>
                <a:t>Hybrid</a:t>
              </a:r>
            </a:p>
          </p:txBody>
        </p:sp>
        <p:pic>
          <p:nvPicPr>
            <p:cNvPr id="161" name="Picture 52" descr="Cloud"/>
            <p:cNvPicPr>
              <a:picLocks noChangeAspect="1" noChangeArrowheads="1"/>
            </p:cNvPicPr>
            <p:nvPr/>
          </p:nvPicPr>
          <p:blipFill>
            <a:blip r:embed="rId6"/>
            <a:srcRect/>
            <a:stretch>
              <a:fillRect/>
            </a:stretch>
          </p:blipFill>
          <p:spPr bwMode="auto">
            <a:xfrm>
              <a:off x="6400800" y="2097088"/>
              <a:ext cx="609600" cy="455613"/>
            </a:xfrm>
            <a:prstGeom prst="rect">
              <a:avLst/>
            </a:prstGeom>
            <a:noFill/>
            <a:ln w="9525">
              <a:noFill/>
              <a:miter lim="800000"/>
              <a:headEnd/>
              <a:tailEnd/>
            </a:ln>
          </p:spPr>
        </p:pic>
        <p:sp>
          <p:nvSpPr>
            <p:cNvPr id="162" name="AutoShape 53"/>
            <p:cNvSpPr>
              <a:spLocks noChangeArrowheads="1"/>
            </p:cNvSpPr>
            <p:nvPr/>
          </p:nvSpPr>
          <p:spPr bwMode="auto">
            <a:xfrm>
              <a:off x="6629400" y="2422525"/>
              <a:ext cx="152400" cy="8255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63" name="AutoShape 54"/>
            <p:cNvSpPr>
              <a:spLocks noChangeArrowheads="1"/>
            </p:cNvSpPr>
            <p:nvPr/>
          </p:nvSpPr>
          <p:spPr bwMode="auto">
            <a:xfrm>
              <a:off x="6629400" y="2312988"/>
              <a:ext cx="152400" cy="8255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64" name="AutoShape 55"/>
            <p:cNvSpPr>
              <a:spLocks noChangeArrowheads="1"/>
            </p:cNvSpPr>
            <p:nvPr/>
          </p:nvSpPr>
          <p:spPr bwMode="auto">
            <a:xfrm>
              <a:off x="6629400" y="2209800"/>
              <a:ext cx="152400" cy="7620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pic>
          <p:nvPicPr>
            <p:cNvPr id="165" name="Picture 56" descr="Cloud"/>
            <p:cNvPicPr>
              <a:picLocks noChangeAspect="1" noChangeArrowheads="1"/>
            </p:cNvPicPr>
            <p:nvPr/>
          </p:nvPicPr>
          <p:blipFill>
            <a:blip r:embed="rId6"/>
            <a:srcRect/>
            <a:stretch>
              <a:fillRect/>
            </a:stretch>
          </p:blipFill>
          <p:spPr bwMode="auto">
            <a:xfrm>
              <a:off x="7543800" y="1524000"/>
              <a:ext cx="609600" cy="455613"/>
            </a:xfrm>
            <a:prstGeom prst="rect">
              <a:avLst/>
            </a:prstGeom>
            <a:noFill/>
            <a:ln w="9525">
              <a:noFill/>
              <a:miter lim="800000"/>
              <a:headEnd/>
              <a:tailEnd/>
            </a:ln>
          </p:spPr>
        </p:pic>
        <p:sp>
          <p:nvSpPr>
            <p:cNvPr id="166" name="AutoShape 57"/>
            <p:cNvSpPr>
              <a:spLocks noChangeArrowheads="1"/>
            </p:cNvSpPr>
            <p:nvPr/>
          </p:nvSpPr>
          <p:spPr bwMode="auto">
            <a:xfrm>
              <a:off x="7772400" y="1851025"/>
              <a:ext cx="152400" cy="8255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67" name="AutoShape 58"/>
            <p:cNvSpPr>
              <a:spLocks noChangeArrowheads="1"/>
            </p:cNvSpPr>
            <p:nvPr/>
          </p:nvSpPr>
          <p:spPr bwMode="auto">
            <a:xfrm>
              <a:off x="7772400" y="1741488"/>
              <a:ext cx="152400" cy="82550"/>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68" name="AutoShape 59"/>
            <p:cNvSpPr>
              <a:spLocks noChangeArrowheads="1"/>
            </p:cNvSpPr>
            <p:nvPr/>
          </p:nvSpPr>
          <p:spPr bwMode="auto">
            <a:xfrm>
              <a:off x="7772400" y="1638300"/>
              <a:ext cx="152400" cy="76200"/>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pic>
          <p:nvPicPr>
            <p:cNvPr id="169" name="Picture 60" descr="Cloud"/>
            <p:cNvPicPr>
              <a:picLocks noChangeAspect="1" noChangeArrowheads="1"/>
            </p:cNvPicPr>
            <p:nvPr/>
          </p:nvPicPr>
          <p:blipFill>
            <a:blip r:embed="rId6"/>
            <a:srcRect/>
            <a:stretch>
              <a:fillRect/>
            </a:stretch>
          </p:blipFill>
          <p:spPr bwMode="auto">
            <a:xfrm>
              <a:off x="6781800" y="1539875"/>
              <a:ext cx="609600" cy="455613"/>
            </a:xfrm>
            <a:prstGeom prst="rect">
              <a:avLst/>
            </a:prstGeom>
            <a:noFill/>
            <a:ln w="9525">
              <a:noFill/>
              <a:miter lim="800000"/>
              <a:headEnd/>
              <a:tailEnd/>
            </a:ln>
          </p:spPr>
        </p:pic>
        <p:sp>
          <p:nvSpPr>
            <p:cNvPr id="170" name="AutoShape 61"/>
            <p:cNvSpPr>
              <a:spLocks noChangeArrowheads="1"/>
            </p:cNvSpPr>
            <p:nvPr/>
          </p:nvSpPr>
          <p:spPr bwMode="auto">
            <a:xfrm>
              <a:off x="7010400" y="1866900"/>
              <a:ext cx="152400" cy="8255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71" name="AutoShape 62"/>
            <p:cNvSpPr>
              <a:spLocks noChangeArrowheads="1"/>
            </p:cNvSpPr>
            <p:nvPr/>
          </p:nvSpPr>
          <p:spPr bwMode="auto">
            <a:xfrm>
              <a:off x="7010400" y="1757363"/>
              <a:ext cx="152400" cy="82550"/>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72" name="AutoShape 63"/>
            <p:cNvSpPr>
              <a:spLocks noChangeArrowheads="1"/>
            </p:cNvSpPr>
            <p:nvPr/>
          </p:nvSpPr>
          <p:spPr bwMode="auto">
            <a:xfrm>
              <a:off x="7010400" y="1654175"/>
              <a:ext cx="152400" cy="76200"/>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73" name="Rectangle 64"/>
            <p:cNvSpPr>
              <a:spLocks noChangeArrowheads="1"/>
            </p:cNvSpPr>
            <p:nvPr/>
          </p:nvSpPr>
          <p:spPr bwMode="auto">
            <a:xfrm>
              <a:off x="6934200" y="1919288"/>
              <a:ext cx="4635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000000"/>
                  </a:solidFill>
                  <a:ea typeface="+mn-ea"/>
                  <a:cs typeface="Arial" pitchFamily="34" charset="0"/>
                </a:rPr>
                <a:t>PaaS</a:t>
              </a:r>
            </a:p>
          </p:txBody>
        </p:sp>
        <p:sp>
          <p:nvSpPr>
            <p:cNvPr id="174" name="Rectangle 65"/>
            <p:cNvSpPr>
              <a:spLocks noChangeArrowheads="1"/>
            </p:cNvSpPr>
            <p:nvPr/>
          </p:nvSpPr>
          <p:spPr bwMode="auto">
            <a:xfrm>
              <a:off x="6477000" y="2452688"/>
              <a:ext cx="4635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000000"/>
                  </a:solidFill>
                  <a:ea typeface="+mn-ea"/>
                  <a:cs typeface="Arial" pitchFamily="34" charset="0"/>
                </a:rPr>
                <a:t>SaaS</a:t>
              </a:r>
            </a:p>
          </p:txBody>
        </p:sp>
        <p:sp>
          <p:nvSpPr>
            <p:cNvPr id="175" name="Rectangle 66"/>
            <p:cNvSpPr>
              <a:spLocks noChangeArrowheads="1"/>
            </p:cNvSpPr>
            <p:nvPr/>
          </p:nvSpPr>
          <p:spPr bwMode="auto">
            <a:xfrm>
              <a:off x="7658100" y="1903413"/>
              <a:ext cx="41910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000000"/>
                  </a:solidFill>
                  <a:ea typeface="+mn-ea"/>
                  <a:cs typeface="Arial" pitchFamily="34" charset="0"/>
                </a:rPr>
                <a:t>IaaS</a:t>
              </a:r>
            </a:p>
          </p:txBody>
        </p:sp>
        <p:sp>
          <p:nvSpPr>
            <p:cNvPr id="176" name="AutoShape 67"/>
            <p:cNvSpPr>
              <a:spLocks noChangeArrowheads="1"/>
            </p:cNvSpPr>
            <p:nvPr/>
          </p:nvSpPr>
          <p:spPr bwMode="auto">
            <a:xfrm rot="19952423">
              <a:off x="7210425" y="2079625"/>
              <a:ext cx="152400" cy="152400"/>
            </a:xfrm>
            <a:prstGeom prst="upDownArrow">
              <a:avLst>
                <a:gd name="adj1" fmla="val 50000"/>
                <a:gd name="adj2" fmla="val 28472"/>
              </a:avLst>
            </a:prstGeom>
            <a:solidFill>
              <a:srgbClr val="FD0000">
                <a:alpha val="50195"/>
              </a:srgbClr>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77" name="AutoShape 68"/>
            <p:cNvSpPr>
              <a:spLocks noChangeArrowheads="1"/>
            </p:cNvSpPr>
            <p:nvPr/>
          </p:nvSpPr>
          <p:spPr bwMode="auto">
            <a:xfrm rot="951343">
              <a:off x="7610475" y="2000250"/>
              <a:ext cx="152400" cy="152400"/>
            </a:xfrm>
            <a:prstGeom prst="upDownArrow">
              <a:avLst>
                <a:gd name="adj1" fmla="val 50000"/>
                <a:gd name="adj2" fmla="val 28472"/>
              </a:avLst>
            </a:prstGeom>
            <a:solidFill>
              <a:srgbClr val="FD0000">
                <a:alpha val="50195"/>
              </a:srgbClr>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78" name="AutoShape 69"/>
            <p:cNvSpPr>
              <a:spLocks noChangeArrowheads="1"/>
            </p:cNvSpPr>
            <p:nvPr/>
          </p:nvSpPr>
          <p:spPr bwMode="auto">
            <a:xfrm rot="5227637">
              <a:off x="7388225" y="1695450"/>
              <a:ext cx="152400" cy="152400"/>
            </a:xfrm>
            <a:prstGeom prst="upDownArrow">
              <a:avLst>
                <a:gd name="adj1" fmla="val 50000"/>
                <a:gd name="adj2" fmla="val 28472"/>
              </a:avLst>
            </a:prstGeom>
            <a:solidFill>
              <a:srgbClr val="FD0000">
                <a:alpha val="50195"/>
              </a:srgbClr>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79" name="AutoShape 70"/>
            <p:cNvSpPr>
              <a:spLocks noChangeArrowheads="1"/>
            </p:cNvSpPr>
            <p:nvPr/>
          </p:nvSpPr>
          <p:spPr bwMode="auto">
            <a:xfrm rot="1692819">
              <a:off x="6800850" y="1962150"/>
              <a:ext cx="152400" cy="152400"/>
            </a:xfrm>
            <a:prstGeom prst="upDownArrow">
              <a:avLst>
                <a:gd name="adj1" fmla="val 50000"/>
                <a:gd name="adj2" fmla="val 28472"/>
              </a:avLst>
            </a:prstGeom>
            <a:solidFill>
              <a:srgbClr val="FD0000">
                <a:alpha val="50195"/>
              </a:srgbClr>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80" name="AutoShape 71"/>
            <p:cNvSpPr>
              <a:spLocks noChangeArrowheads="1"/>
            </p:cNvSpPr>
            <p:nvPr/>
          </p:nvSpPr>
          <p:spPr bwMode="auto">
            <a:xfrm rot="17401796">
              <a:off x="6962775" y="2457450"/>
              <a:ext cx="152400" cy="152400"/>
            </a:xfrm>
            <a:prstGeom prst="upDownArrow">
              <a:avLst>
                <a:gd name="adj1" fmla="val 50000"/>
                <a:gd name="adj2" fmla="val 28472"/>
              </a:avLst>
            </a:prstGeom>
            <a:solidFill>
              <a:srgbClr val="FD0000">
                <a:alpha val="50195"/>
              </a:srgbClr>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grpSp>
      <p:grpSp>
        <p:nvGrpSpPr>
          <p:cNvPr id="183" name="Group 72"/>
          <p:cNvGrpSpPr>
            <a:grpSpLocks/>
          </p:cNvGrpSpPr>
          <p:nvPr/>
        </p:nvGrpSpPr>
        <p:grpSpPr bwMode="auto">
          <a:xfrm>
            <a:off x="4046987" y="2772495"/>
            <a:ext cx="2468564" cy="2751138"/>
            <a:chOff x="2640" y="2016"/>
            <a:chExt cx="1555" cy="1733"/>
          </a:xfrm>
        </p:grpSpPr>
        <p:sp>
          <p:nvSpPr>
            <p:cNvPr id="184" name="AutoShape 4"/>
            <p:cNvSpPr>
              <a:spLocks noChangeArrowheads="1"/>
            </p:cNvSpPr>
            <p:nvPr/>
          </p:nvSpPr>
          <p:spPr bwMode="auto">
            <a:xfrm>
              <a:off x="2688" y="2016"/>
              <a:ext cx="1392" cy="720"/>
            </a:xfrm>
            <a:prstGeom prst="homePlate">
              <a:avLst>
                <a:gd name="adj" fmla="val 20139"/>
              </a:avLst>
            </a:prstGeom>
            <a:gradFill rotWithShape="1">
              <a:gsLst>
                <a:gs pos="0">
                  <a:srgbClr val="EAEAEA"/>
                </a:gs>
                <a:gs pos="100000">
                  <a:srgbClr val="CACACA"/>
                </a:gs>
              </a:gsLst>
              <a:lin ang="2700000" scaled="1"/>
            </a:gradFill>
            <a:ln w="9525">
              <a:solidFill>
                <a:srgbClr val="777777"/>
              </a:solidFill>
              <a:miter lim="800000"/>
              <a:headEnd/>
              <a:tailEnd/>
            </a:ln>
          </p:spPr>
          <p:txBody>
            <a:bodyPr wrap="none" lIns="92075" tIns="46038" rIns="92075" bIns="46038" anchor="ctr"/>
            <a:lstStyle/>
            <a:p>
              <a:pPr algn="ctr" fontAlgn="auto">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85" name="Rectangle 74"/>
            <p:cNvSpPr>
              <a:spLocks noChangeArrowheads="1"/>
            </p:cNvSpPr>
            <p:nvPr/>
          </p:nvSpPr>
          <p:spPr bwMode="auto">
            <a:xfrm>
              <a:off x="2891" y="2762"/>
              <a:ext cx="891" cy="198"/>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a:solidFill>
                    <a:srgbClr val="000000"/>
                  </a:solidFill>
                  <a:ea typeface="+mn-ea"/>
                  <a:cs typeface="Arial" pitchFamily="34" charset="0"/>
                </a:rPr>
                <a:t>Private Cloud</a:t>
              </a:r>
            </a:p>
          </p:txBody>
        </p:sp>
        <p:sp>
          <p:nvSpPr>
            <p:cNvPr id="186" name="AutoShape 75"/>
            <p:cNvSpPr>
              <a:spLocks noChangeArrowheads="1"/>
            </p:cNvSpPr>
            <p:nvPr/>
          </p:nvSpPr>
          <p:spPr bwMode="auto">
            <a:xfrm rot="13438981">
              <a:off x="2640" y="2781"/>
              <a:ext cx="144" cy="144"/>
            </a:xfrm>
            <a:prstGeom prst="rtTriangle">
              <a:avLst/>
            </a:prstGeom>
            <a:solidFill>
              <a:srgbClr val="777777"/>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87" name="Rectangle 76"/>
            <p:cNvSpPr>
              <a:spLocks noChangeArrowheads="1"/>
            </p:cNvSpPr>
            <p:nvPr/>
          </p:nvSpPr>
          <p:spPr bwMode="auto">
            <a:xfrm>
              <a:off x="2789" y="2933"/>
              <a:ext cx="1406" cy="816"/>
            </a:xfrm>
            <a:prstGeom prst="rect">
              <a:avLst/>
            </a:prstGeom>
            <a:noFill/>
            <a:ln w="9525">
              <a:noFill/>
              <a:miter lim="800000"/>
              <a:headEnd/>
              <a:tailEnd/>
            </a:ln>
          </p:spPr>
          <p:txBody>
            <a:bodyPr lIns="0" tIns="0" rIns="0" bIns="0"/>
            <a:lstStyle/>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Self-service</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Policy-based resource </a:t>
              </a:r>
              <a:r>
                <a:rPr lang="en-US" sz="1200" b="0" kern="0" dirty="0" smtClean="0">
                  <a:solidFill>
                    <a:srgbClr val="000000"/>
                  </a:solidFill>
                  <a:ea typeface="+mn-ea"/>
                  <a:cs typeface="Arial" pitchFamily="34" charset="0"/>
                </a:rPr>
                <a:t>mgmt.</a:t>
              </a:r>
              <a:endParaRPr lang="en-US" sz="1200" b="0" kern="0" dirty="0">
                <a:solidFill>
                  <a:srgbClr val="000000"/>
                </a:solidFill>
                <a:ea typeface="+mn-ea"/>
                <a:cs typeface="Arial" pitchFamily="34" charset="0"/>
              </a:endParaRP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Chargeback</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Capacity planning</a:t>
              </a:r>
            </a:p>
          </p:txBody>
        </p:sp>
        <p:grpSp>
          <p:nvGrpSpPr>
            <p:cNvPr id="188" name="Group 77"/>
            <p:cNvGrpSpPr>
              <a:grpSpLocks/>
            </p:cNvGrpSpPr>
            <p:nvPr/>
          </p:nvGrpSpPr>
          <p:grpSpPr bwMode="auto">
            <a:xfrm>
              <a:off x="2880" y="2058"/>
              <a:ext cx="336" cy="294"/>
              <a:chOff x="1488" y="720"/>
              <a:chExt cx="576" cy="504"/>
            </a:xfrm>
          </p:grpSpPr>
          <p:pic>
            <p:nvPicPr>
              <p:cNvPr id="200" name="Picture 78" descr="img_1181348104232_427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34" y="720"/>
                <a:ext cx="230" cy="504"/>
              </a:xfrm>
              <a:prstGeom prst="rect">
                <a:avLst/>
              </a:prstGeom>
              <a:noFill/>
              <a:ln w="9525">
                <a:noFill/>
                <a:miter lim="800000"/>
                <a:headEnd/>
                <a:tailEnd/>
              </a:ln>
            </p:spPr>
          </p:pic>
          <p:pic>
            <p:nvPicPr>
              <p:cNvPr id="201" name="Picture 79" descr="dwe00233g34"/>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rot="-812522">
                <a:off x="1488" y="917"/>
                <a:ext cx="346" cy="264"/>
              </a:xfrm>
              <a:prstGeom prst="rect">
                <a:avLst/>
              </a:prstGeom>
              <a:noFill/>
              <a:ln w="9525">
                <a:noFill/>
                <a:miter lim="800000"/>
                <a:headEnd/>
                <a:tailEnd/>
              </a:ln>
            </p:spPr>
          </p:pic>
        </p:grpSp>
        <p:sp>
          <p:nvSpPr>
            <p:cNvPr id="189" name="AutoShape 80"/>
            <p:cNvSpPr>
              <a:spLocks noChangeArrowheads="1"/>
            </p:cNvSpPr>
            <p:nvPr/>
          </p:nvSpPr>
          <p:spPr bwMode="auto">
            <a:xfrm>
              <a:off x="3264" y="2112"/>
              <a:ext cx="192" cy="134"/>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90" name="AutoShape 81"/>
            <p:cNvSpPr>
              <a:spLocks noChangeArrowheads="1"/>
            </p:cNvSpPr>
            <p:nvPr/>
          </p:nvSpPr>
          <p:spPr bwMode="auto">
            <a:xfrm>
              <a:off x="3504" y="2112"/>
              <a:ext cx="192" cy="134"/>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91" name="AutoShape 82"/>
            <p:cNvSpPr>
              <a:spLocks noChangeArrowheads="1"/>
            </p:cNvSpPr>
            <p:nvPr/>
          </p:nvSpPr>
          <p:spPr bwMode="auto">
            <a:xfrm>
              <a:off x="3744" y="2112"/>
              <a:ext cx="192" cy="134"/>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92" name="Rectangle 83"/>
            <p:cNvSpPr>
              <a:spLocks noChangeArrowheads="1"/>
            </p:cNvSpPr>
            <p:nvPr/>
          </p:nvSpPr>
          <p:spPr bwMode="gray">
            <a:xfrm>
              <a:off x="3456" y="2121"/>
              <a:ext cx="284" cy="135"/>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App2</a:t>
              </a:r>
            </a:p>
          </p:txBody>
        </p:sp>
        <p:sp>
          <p:nvSpPr>
            <p:cNvPr id="193" name="Rectangle 84"/>
            <p:cNvSpPr>
              <a:spLocks noChangeArrowheads="1"/>
            </p:cNvSpPr>
            <p:nvPr/>
          </p:nvSpPr>
          <p:spPr bwMode="gray">
            <a:xfrm>
              <a:off x="3696" y="2121"/>
              <a:ext cx="284" cy="135"/>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App3</a:t>
              </a:r>
            </a:p>
          </p:txBody>
        </p:sp>
        <p:sp>
          <p:nvSpPr>
            <p:cNvPr id="194" name="AutoShape 85"/>
            <p:cNvSpPr>
              <a:spLocks noChangeArrowheads="1"/>
            </p:cNvSpPr>
            <p:nvPr/>
          </p:nvSpPr>
          <p:spPr bwMode="auto">
            <a:xfrm>
              <a:off x="3264" y="2486"/>
              <a:ext cx="672" cy="154"/>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95" name="AutoShape 86"/>
            <p:cNvSpPr>
              <a:spLocks noChangeArrowheads="1"/>
            </p:cNvSpPr>
            <p:nvPr/>
          </p:nvSpPr>
          <p:spPr bwMode="auto">
            <a:xfrm>
              <a:off x="3264" y="2294"/>
              <a:ext cx="672" cy="154"/>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196" name="Rectangle 87"/>
            <p:cNvSpPr>
              <a:spLocks noChangeArrowheads="1"/>
            </p:cNvSpPr>
            <p:nvPr/>
          </p:nvSpPr>
          <p:spPr bwMode="gray">
            <a:xfrm>
              <a:off x="3325" y="2496"/>
              <a:ext cx="549" cy="144"/>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a:solidFill>
                    <a:srgbClr val="FFFFFF"/>
                  </a:solidFill>
                  <a:ea typeface="+mn-ea"/>
                  <a:cs typeface="Arial" pitchFamily="34" charset="0"/>
                </a:rPr>
                <a:t>Private IaaS</a:t>
              </a:r>
            </a:p>
          </p:txBody>
        </p:sp>
        <p:sp>
          <p:nvSpPr>
            <p:cNvPr id="197" name="Rectangle 88"/>
            <p:cNvSpPr>
              <a:spLocks noChangeArrowheads="1"/>
            </p:cNvSpPr>
            <p:nvPr/>
          </p:nvSpPr>
          <p:spPr bwMode="gray">
            <a:xfrm>
              <a:off x="3310" y="2304"/>
              <a:ext cx="580" cy="144"/>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a:solidFill>
                    <a:srgbClr val="FFFFFF"/>
                  </a:solidFill>
                  <a:ea typeface="+mn-ea"/>
                  <a:cs typeface="Arial" pitchFamily="34" charset="0"/>
                </a:rPr>
                <a:t>Private PaaS</a:t>
              </a:r>
            </a:p>
          </p:txBody>
        </p:sp>
        <p:pic>
          <p:nvPicPr>
            <p:cNvPr id="198" name="Picture 89" descr="51447_elec_meter_lg"/>
            <p:cNvPicPr>
              <a:picLocks noChangeAspect="1" noChangeArrowheads="1"/>
            </p:cNvPicPr>
            <p:nvPr/>
          </p:nvPicPr>
          <p:blipFill>
            <a:blip r:embed="rId5">
              <a:clrChange>
                <a:clrFrom>
                  <a:srgbClr val="FFFFFF"/>
                </a:clrFrom>
                <a:clrTo>
                  <a:srgbClr val="FFFFFF">
                    <a:alpha val="0"/>
                  </a:srgbClr>
                </a:clrTo>
              </a:clrChange>
            </a:blip>
            <a:srcRect l="34285" t="19270" r="33810" b="11458"/>
            <a:stretch>
              <a:fillRect/>
            </a:stretch>
          </p:blipFill>
          <p:spPr bwMode="auto">
            <a:xfrm>
              <a:off x="2970" y="2412"/>
              <a:ext cx="206" cy="204"/>
            </a:xfrm>
            <a:prstGeom prst="rect">
              <a:avLst/>
            </a:prstGeom>
            <a:noFill/>
            <a:ln w="9525">
              <a:noFill/>
              <a:miter lim="800000"/>
              <a:headEnd/>
              <a:tailEnd/>
            </a:ln>
          </p:spPr>
        </p:pic>
        <p:sp>
          <p:nvSpPr>
            <p:cNvPr id="199" name="Rectangle 90"/>
            <p:cNvSpPr>
              <a:spLocks noChangeArrowheads="1"/>
            </p:cNvSpPr>
            <p:nvPr/>
          </p:nvSpPr>
          <p:spPr bwMode="gray">
            <a:xfrm>
              <a:off x="3216" y="2121"/>
              <a:ext cx="284" cy="135"/>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dirty="0">
                  <a:solidFill>
                    <a:srgbClr val="FFFFFF"/>
                  </a:solidFill>
                  <a:ea typeface="+mn-ea"/>
                  <a:cs typeface="Arial" pitchFamily="34" charset="0"/>
                </a:rPr>
                <a:t>App1</a:t>
              </a:r>
            </a:p>
          </p:txBody>
        </p:sp>
      </p:grpSp>
      <p:sp>
        <p:nvSpPr>
          <p:cNvPr id="202" name="AutoShape 4"/>
          <p:cNvSpPr>
            <a:spLocks noChangeArrowheads="1"/>
          </p:cNvSpPr>
          <p:nvPr/>
        </p:nvSpPr>
        <p:spPr bwMode="auto">
          <a:xfrm>
            <a:off x="2218184" y="2772494"/>
            <a:ext cx="2209800" cy="1143000"/>
          </a:xfrm>
          <a:prstGeom prst="homePlate">
            <a:avLst>
              <a:gd name="adj" fmla="val 20139"/>
            </a:avLst>
          </a:prstGeom>
          <a:gradFill rotWithShape="1">
            <a:gsLst>
              <a:gs pos="0">
                <a:srgbClr val="EAEAEA"/>
              </a:gs>
              <a:gs pos="100000">
                <a:srgbClr val="CACACA"/>
              </a:gs>
            </a:gsLst>
            <a:lin ang="2700000" scaled="1"/>
          </a:gradFill>
          <a:ln w="9525">
            <a:solidFill>
              <a:srgbClr val="777777"/>
            </a:solidFill>
            <a:miter lim="800000"/>
            <a:headEnd/>
            <a:tailEnd/>
          </a:ln>
        </p:spPr>
        <p:txBody>
          <a:bodyPr wrap="none" lIns="92075" tIns="46038" rIns="92075" bIns="46038" anchor="ctr"/>
          <a:lstStyle/>
          <a:p>
            <a:pPr algn="ctr" fontAlgn="auto">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203" name="AutoShape 4"/>
          <p:cNvSpPr>
            <a:spLocks noChangeArrowheads="1"/>
          </p:cNvSpPr>
          <p:nvPr/>
        </p:nvSpPr>
        <p:spPr bwMode="auto">
          <a:xfrm>
            <a:off x="617984" y="2772494"/>
            <a:ext cx="1905000" cy="1143000"/>
          </a:xfrm>
          <a:prstGeom prst="homePlate">
            <a:avLst>
              <a:gd name="adj" fmla="val 19861"/>
            </a:avLst>
          </a:prstGeom>
          <a:gradFill rotWithShape="1">
            <a:gsLst>
              <a:gs pos="0">
                <a:srgbClr val="EAEAEA"/>
              </a:gs>
              <a:gs pos="100000">
                <a:srgbClr val="CACACA"/>
              </a:gs>
            </a:gsLst>
            <a:lin ang="2700000" scaled="1"/>
          </a:gradFill>
          <a:ln w="9525">
            <a:solidFill>
              <a:srgbClr val="777777"/>
            </a:solidFill>
            <a:miter lim="800000"/>
            <a:headEnd/>
            <a:tailEnd/>
          </a:ln>
        </p:spPr>
        <p:txBody>
          <a:bodyPr wrap="none" lIns="92075" tIns="46038" rIns="92075" bIns="46038" anchor="ctr"/>
          <a:lstStyle/>
          <a:p>
            <a:pPr algn="ctr" fontAlgn="auto">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204" name="Rectangle 93"/>
          <p:cNvSpPr>
            <a:spLocks noChangeArrowheads="1"/>
          </p:cNvSpPr>
          <p:nvPr/>
        </p:nvSpPr>
        <p:spPr bwMode="auto">
          <a:xfrm>
            <a:off x="1076484" y="3956769"/>
            <a:ext cx="683200" cy="313932"/>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err="1">
                <a:solidFill>
                  <a:srgbClr val="000000"/>
                </a:solidFill>
                <a:ea typeface="+mn-ea"/>
                <a:cs typeface="Arial" pitchFamily="34" charset="0"/>
              </a:rPr>
              <a:t>Silo’d</a:t>
            </a:r>
            <a:endParaRPr lang="en-US" sz="1600" kern="0" dirty="0">
              <a:solidFill>
                <a:srgbClr val="000000"/>
              </a:solidFill>
              <a:ea typeface="+mn-ea"/>
              <a:cs typeface="Arial" pitchFamily="34" charset="0"/>
            </a:endParaRPr>
          </a:p>
        </p:txBody>
      </p:sp>
      <p:sp>
        <p:nvSpPr>
          <p:cNvPr id="205" name="Rectangle 94"/>
          <p:cNvSpPr>
            <a:spLocks noChangeArrowheads="1"/>
          </p:cNvSpPr>
          <p:nvPr/>
        </p:nvSpPr>
        <p:spPr bwMode="auto">
          <a:xfrm>
            <a:off x="2557432" y="3956769"/>
            <a:ext cx="1378904" cy="313932"/>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a:solidFill>
                  <a:srgbClr val="000000"/>
                </a:solidFill>
                <a:ea typeface="+mn-ea"/>
                <a:cs typeface="Arial" pitchFamily="34" charset="0"/>
              </a:rPr>
              <a:t>Consolidated</a:t>
            </a:r>
          </a:p>
        </p:txBody>
      </p:sp>
      <p:sp>
        <p:nvSpPr>
          <p:cNvPr id="206" name="AutoShape 95"/>
          <p:cNvSpPr>
            <a:spLocks noChangeArrowheads="1"/>
          </p:cNvSpPr>
          <p:nvPr/>
        </p:nvSpPr>
        <p:spPr bwMode="auto">
          <a:xfrm rot="13438981">
            <a:off x="2141984" y="3987222"/>
            <a:ext cx="228600" cy="228600"/>
          </a:xfrm>
          <a:prstGeom prst="rtTriangle">
            <a:avLst/>
          </a:prstGeom>
          <a:solidFill>
            <a:srgbClr val="777777"/>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207" name="AutoShape 96"/>
          <p:cNvSpPr>
            <a:spLocks noChangeArrowheads="1"/>
          </p:cNvSpPr>
          <p:nvPr/>
        </p:nvSpPr>
        <p:spPr bwMode="auto">
          <a:xfrm>
            <a:off x="922784" y="2905844"/>
            <a:ext cx="304800" cy="8223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08" name="AutoShape 97"/>
          <p:cNvSpPr>
            <a:spLocks noChangeArrowheads="1"/>
          </p:cNvSpPr>
          <p:nvPr/>
        </p:nvSpPr>
        <p:spPr bwMode="auto">
          <a:xfrm>
            <a:off x="1303784" y="2905844"/>
            <a:ext cx="304800" cy="8223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09" name="AutoShape 98"/>
          <p:cNvSpPr>
            <a:spLocks noChangeArrowheads="1"/>
          </p:cNvSpPr>
          <p:nvPr/>
        </p:nvSpPr>
        <p:spPr bwMode="auto">
          <a:xfrm>
            <a:off x="1684784" y="2905844"/>
            <a:ext cx="304800" cy="8223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10" name="Rectangle 99"/>
          <p:cNvSpPr txBox="1">
            <a:spLocks noChangeArrowheads="1"/>
          </p:cNvSpPr>
          <p:nvPr/>
        </p:nvSpPr>
        <p:spPr bwMode="auto">
          <a:xfrm>
            <a:off x="617984" y="4227934"/>
            <a:ext cx="1752600" cy="1295400"/>
          </a:xfrm>
          <a:prstGeom prst="rect">
            <a:avLst/>
          </a:prstGeom>
          <a:noFill/>
          <a:ln w="9525">
            <a:noFill/>
            <a:miter lim="800000"/>
            <a:headEnd/>
            <a:tailEnd/>
          </a:ln>
        </p:spPr>
        <p:txBody>
          <a:bodyPr lIns="0" tIns="0" rIns="0" bIns="0"/>
          <a:lstStyle/>
          <a:p>
            <a:pPr marL="227013" indent="-227013">
              <a:lnSpc>
                <a:spcPct val="90000"/>
              </a:lnSpc>
              <a:spcBef>
                <a:spcPct val="20000"/>
              </a:spcBef>
              <a:buClr>
                <a:srgbClr val="FD0000"/>
              </a:buClr>
              <a:buFontTx/>
              <a:buChar char="•"/>
              <a:defRPr/>
            </a:pPr>
            <a:r>
              <a:rPr lang="en-US" sz="1200" b="0" kern="0" dirty="0">
                <a:solidFill>
                  <a:srgbClr val="000000"/>
                </a:solidFill>
                <a:latin typeface="Arial"/>
                <a:ea typeface="+mn-ea"/>
                <a:cs typeface="Arial" pitchFamily="34" charset="0"/>
              </a:rPr>
              <a:t>Physical</a:t>
            </a:r>
          </a:p>
          <a:p>
            <a:pPr marL="227013" indent="-227013">
              <a:lnSpc>
                <a:spcPct val="90000"/>
              </a:lnSpc>
              <a:spcBef>
                <a:spcPct val="20000"/>
              </a:spcBef>
              <a:buClr>
                <a:srgbClr val="FD0000"/>
              </a:buClr>
              <a:buFontTx/>
              <a:buChar char="•"/>
              <a:defRPr/>
            </a:pPr>
            <a:r>
              <a:rPr lang="en-US" sz="1200" b="0" kern="0" dirty="0">
                <a:solidFill>
                  <a:srgbClr val="000000"/>
                </a:solidFill>
                <a:latin typeface="Arial"/>
                <a:ea typeface="+mn-ea"/>
                <a:cs typeface="Arial" pitchFamily="34" charset="0"/>
              </a:rPr>
              <a:t>Dedicated</a:t>
            </a:r>
          </a:p>
          <a:p>
            <a:pPr marL="227013" indent="-227013">
              <a:lnSpc>
                <a:spcPct val="90000"/>
              </a:lnSpc>
              <a:spcBef>
                <a:spcPct val="20000"/>
              </a:spcBef>
              <a:buClr>
                <a:srgbClr val="FD0000"/>
              </a:buClr>
              <a:buFontTx/>
              <a:buChar char="•"/>
              <a:defRPr/>
            </a:pPr>
            <a:r>
              <a:rPr lang="en-US" sz="1200" b="0" kern="0" dirty="0">
                <a:solidFill>
                  <a:srgbClr val="000000"/>
                </a:solidFill>
                <a:latin typeface="Arial"/>
                <a:ea typeface="+mn-ea"/>
                <a:cs typeface="Arial" pitchFamily="34" charset="0"/>
              </a:rPr>
              <a:t>Static</a:t>
            </a:r>
          </a:p>
          <a:p>
            <a:pPr marL="227013" indent="-227013">
              <a:lnSpc>
                <a:spcPct val="90000"/>
              </a:lnSpc>
              <a:spcBef>
                <a:spcPct val="20000"/>
              </a:spcBef>
              <a:buClr>
                <a:srgbClr val="FD0000"/>
              </a:buClr>
              <a:buFontTx/>
              <a:buChar char="•"/>
              <a:defRPr/>
            </a:pPr>
            <a:r>
              <a:rPr lang="en-US" sz="1200" b="0" kern="0" dirty="0">
                <a:solidFill>
                  <a:srgbClr val="000000"/>
                </a:solidFill>
                <a:latin typeface="Arial"/>
                <a:ea typeface="+mn-ea"/>
                <a:cs typeface="Arial" pitchFamily="34" charset="0"/>
              </a:rPr>
              <a:t>Heterogeneous</a:t>
            </a:r>
          </a:p>
        </p:txBody>
      </p:sp>
      <p:sp>
        <p:nvSpPr>
          <p:cNvPr id="211" name="Rectangle 100"/>
          <p:cNvSpPr>
            <a:spLocks noChangeArrowheads="1"/>
          </p:cNvSpPr>
          <p:nvPr/>
        </p:nvSpPr>
        <p:spPr bwMode="auto">
          <a:xfrm>
            <a:off x="2339752" y="4227934"/>
            <a:ext cx="1752600" cy="1295400"/>
          </a:xfrm>
          <a:prstGeom prst="rect">
            <a:avLst/>
          </a:prstGeom>
          <a:noFill/>
          <a:ln w="9525">
            <a:noFill/>
            <a:miter lim="800000"/>
            <a:headEnd/>
            <a:tailEnd/>
          </a:ln>
        </p:spPr>
        <p:txBody>
          <a:bodyPr lIns="0" tIns="0" rIns="0" bIns="0"/>
          <a:lstStyle/>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Virtual</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Shared services</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Dynamic</a:t>
            </a:r>
          </a:p>
          <a:p>
            <a:pPr marL="227013" indent="-227013" fontAlgn="auto">
              <a:lnSpc>
                <a:spcPct val="90000"/>
              </a:lnSpc>
              <a:spcBef>
                <a:spcPct val="20000"/>
              </a:spcBef>
              <a:spcAft>
                <a:spcPts val="0"/>
              </a:spcAft>
              <a:buClr>
                <a:srgbClr val="FD0000"/>
              </a:buClr>
              <a:buFontTx/>
              <a:buChar char="•"/>
              <a:defRPr/>
            </a:pPr>
            <a:r>
              <a:rPr lang="en-US" sz="1200" b="0" kern="0" dirty="0">
                <a:solidFill>
                  <a:srgbClr val="000000"/>
                </a:solidFill>
                <a:ea typeface="+mn-ea"/>
                <a:cs typeface="Arial" pitchFamily="34" charset="0"/>
              </a:rPr>
              <a:t>Standardized appliances</a:t>
            </a:r>
          </a:p>
        </p:txBody>
      </p:sp>
      <p:sp>
        <p:nvSpPr>
          <p:cNvPr id="212" name="Rectangle 101"/>
          <p:cNvSpPr>
            <a:spLocks noChangeArrowheads="1"/>
          </p:cNvSpPr>
          <p:nvPr/>
        </p:nvSpPr>
        <p:spPr bwMode="gray">
          <a:xfrm>
            <a:off x="846584" y="3167782"/>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App1</a:t>
            </a:r>
          </a:p>
        </p:txBody>
      </p:sp>
      <p:sp>
        <p:nvSpPr>
          <p:cNvPr id="213" name="Rectangle 102"/>
          <p:cNvSpPr>
            <a:spLocks noChangeArrowheads="1"/>
          </p:cNvSpPr>
          <p:nvPr/>
        </p:nvSpPr>
        <p:spPr bwMode="gray">
          <a:xfrm>
            <a:off x="1227584" y="3167782"/>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App2</a:t>
            </a:r>
          </a:p>
        </p:txBody>
      </p:sp>
      <p:sp>
        <p:nvSpPr>
          <p:cNvPr id="214" name="Rectangle 103"/>
          <p:cNvSpPr>
            <a:spLocks noChangeArrowheads="1"/>
          </p:cNvSpPr>
          <p:nvPr/>
        </p:nvSpPr>
        <p:spPr bwMode="gray">
          <a:xfrm>
            <a:off x="1608584" y="3167782"/>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App3</a:t>
            </a:r>
          </a:p>
        </p:txBody>
      </p:sp>
      <p:sp>
        <p:nvSpPr>
          <p:cNvPr id="215" name="AutoShape 104"/>
          <p:cNvSpPr>
            <a:spLocks noChangeArrowheads="1"/>
          </p:cNvSpPr>
          <p:nvPr/>
        </p:nvSpPr>
        <p:spPr bwMode="auto">
          <a:xfrm>
            <a:off x="2872234" y="2924894"/>
            <a:ext cx="304800" cy="2127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16" name="AutoShape 105"/>
          <p:cNvSpPr>
            <a:spLocks noChangeArrowheads="1"/>
          </p:cNvSpPr>
          <p:nvPr/>
        </p:nvSpPr>
        <p:spPr bwMode="auto">
          <a:xfrm>
            <a:off x="3253234" y="2924894"/>
            <a:ext cx="304800" cy="2127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17" name="AutoShape 106"/>
          <p:cNvSpPr>
            <a:spLocks noChangeArrowheads="1"/>
          </p:cNvSpPr>
          <p:nvPr/>
        </p:nvSpPr>
        <p:spPr bwMode="auto">
          <a:xfrm>
            <a:off x="3634234" y="2924894"/>
            <a:ext cx="304800" cy="21272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18" name="Rectangle 107"/>
          <p:cNvSpPr>
            <a:spLocks noChangeArrowheads="1"/>
          </p:cNvSpPr>
          <p:nvPr/>
        </p:nvSpPr>
        <p:spPr bwMode="gray">
          <a:xfrm>
            <a:off x="2796034" y="2939182"/>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App1</a:t>
            </a:r>
          </a:p>
        </p:txBody>
      </p:sp>
      <p:sp>
        <p:nvSpPr>
          <p:cNvPr id="219" name="Rectangle 108"/>
          <p:cNvSpPr>
            <a:spLocks noChangeArrowheads="1"/>
          </p:cNvSpPr>
          <p:nvPr/>
        </p:nvSpPr>
        <p:spPr bwMode="gray">
          <a:xfrm>
            <a:off x="3177034" y="2939182"/>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App2</a:t>
            </a:r>
          </a:p>
        </p:txBody>
      </p:sp>
      <p:sp>
        <p:nvSpPr>
          <p:cNvPr id="220" name="Rectangle 109"/>
          <p:cNvSpPr>
            <a:spLocks noChangeArrowheads="1"/>
          </p:cNvSpPr>
          <p:nvPr/>
        </p:nvSpPr>
        <p:spPr bwMode="gray">
          <a:xfrm>
            <a:off x="3558034" y="2939182"/>
            <a:ext cx="450850" cy="214312"/>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FFFFFF"/>
                </a:solidFill>
                <a:ea typeface="+mn-ea"/>
                <a:cs typeface="Arial" pitchFamily="34" charset="0"/>
              </a:rPr>
              <a:t>App3</a:t>
            </a:r>
          </a:p>
        </p:txBody>
      </p:sp>
      <p:sp>
        <p:nvSpPr>
          <p:cNvPr id="221" name="AutoShape 110"/>
          <p:cNvSpPr>
            <a:spLocks noChangeArrowheads="1"/>
          </p:cNvSpPr>
          <p:nvPr/>
        </p:nvSpPr>
        <p:spPr bwMode="auto">
          <a:xfrm>
            <a:off x="2872234" y="3518619"/>
            <a:ext cx="1066800" cy="24447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22" name="AutoShape 111"/>
          <p:cNvSpPr>
            <a:spLocks noChangeArrowheads="1"/>
          </p:cNvSpPr>
          <p:nvPr/>
        </p:nvSpPr>
        <p:spPr bwMode="auto">
          <a:xfrm>
            <a:off x="2872234" y="3213819"/>
            <a:ext cx="1066800" cy="244475"/>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23" name="Rectangle 112"/>
          <p:cNvSpPr>
            <a:spLocks noChangeArrowheads="1"/>
          </p:cNvSpPr>
          <p:nvPr/>
        </p:nvSpPr>
        <p:spPr bwMode="gray">
          <a:xfrm>
            <a:off x="2969072" y="3534494"/>
            <a:ext cx="871537" cy="228600"/>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a:solidFill>
                  <a:srgbClr val="FFFFFF"/>
                </a:solidFill>
                <a:ea typeface="+mn-ea"/>
                <a:cs typeface="Arial" pitchFamily="34" charset="0"/>
              </a:rPr>
              <a:t>Private IaaS</a:t>
            </a:r>
          </a:p>
        </p:txBody>
      </p:sp>
      <p:sp>
        <p:nvSpPr>
          <p:cNvPr id="224" name="Rectangle 113"/>
          <p:cNvSpPr>
            <a:spLocks noChangeArrowheads="1"/>
          </p:cNvSpPr>
          <p:nvPr/>
        </p:nvSpPr>
        <p:spPr bwMode="gray">
          <a:xfrm>
            <a:off x="2945259" y="3229694"/>
            <a:ext cx="920750" cy="228600"/>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1000" b="0" kern="0" dirty="0">
                <a:solidFill>
                  <a:srgbClr val="FFFFFF"/>
                </a:solidFill>
                <a:ea typeface="+mn-ea"/>
                <a:cs typeface="Arial" pitchFamily="34" charset="0"/>
              </a:rPr>
              <a:t>Private </a:t>
            </a:r>
            <a:r>
              <a:rPr lang="en-US" sz="1000" b="0" kern="0" dirty="0" err="1">
                <a:solidFill>
                  <a:srgbClr val="FFFFFF"/>
                </a:solidFill>
                <a:ea typeface="+mn-ea"/>
                <a:cs typeface="Arial" pitchFamily="34" charset="0"/>
              </a:rPr>
              <a:t>PaaS</a:t>
            </a:r>
            <a:endParaRPr lang="en-US" sz="1000" b="0" kern="0" dirty="0">
              <a:solidFill>
                <a:srgbClr val="FFFFFF"/>
              </a:solidFill>
              <a:ea typeface="+mn-ea"/>
              <a:cs typeface="Arial" pitchFamily="34" charset="0"/>
            </a:endParaRPr>
          </a:p>
        </p:txBody>
      </p:sp>
      <p:sp>
        <p:nvSpPr>
          <p:cNvPr id="225" name="Rectangle 120"/>
          <p:cNvSpPr>
            <a:spLocks noChangeArrowheads="1"/>
          </p:cNvSpPr>
          <p:nvPr/>
        </p:nvSpPr>
        <p:spPr bwMode="auto">
          <a:xfrm>
            <a:off x="1989584" y="3153494"/>
            <a:ext cx="863600" cy="40005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buClr>
                <a:srgbClr val="FD0000"/>
              </a:buClr>
              <a:defRPr/>
            </a:pPr>
            <a:r>
              <a:rPr lang="en-US" sz="1000" b="0" kern="0">
                <a:solidFill>
                  <a:srgbClr val="000000"/>
                </a:solidFill>
                <a:ea typeface="+mn-ea"/>
                <a:cs typeface="Arial" pitchFamily="34" charset="0"/>
              </a:rPr>
              <a:t>Consolidate</a:t>
            </a:r>
          </a:p>
          <a:p>
            <a:pPr algn="ctr" eaLnBrk="0" fontAlgn="auto" hangingPunct="0">
              <a:spcBef>
                <a:spcPts val="0"/>
              </a:spcBef>
              <a:spcAft>
                <a:spcPts val="0"/>
              </a:spcAft>
              <a:buClr>
                <a:srgbClr val="FD0000"/>
              </a:buClr>
              <a:defRPr/>
            </a:pPr>
            <a:r>
              <a:rPr lang="en-US" sz="1000" b="0" kern="0">
                <a:solidFill>
                  <a:srgbClr val="000000"/>
                </a:solidFill>
                <a:ea typeface="+mn-ea"/>
                <a:cs typeface="Arial" pitchFamily="34" charset="0"/>
              </a:rPr>
              <a:t>Standardize</a:t>
            </a:r>
          </a:p>
        </p:txBody>
      </p:sp>
      <p:grpSp>
        <p:nvGrpSpPr>
          <p:cNvPr id="226" name="Group 397"/>
          <p:cNvGrpSpPr>
            <a:grpSpLocks/>
          </p:cNvGrpSpPr>
          <p:nvPr/>
        </p:nvGrpSpPr>
        <p:grpSpPr bwMode="auto">
          <a:xfrm>
            <a:off x="4123184" y="680169"/>
            <a:ext cx="2209800" cy="1557338"/>
            <a:chOff x="4267200" y="1108075"/>
            <a:chExt cx="2209800" cy="1557502"/>
          </a:xfrm>
        </p:grpSpPr>
        <p:sp>
          <p:nvSpPr>
            <p:cNvPr id="227" name="AutoShape 4"/>
            <p:cNvSpPr>
              <a:spLocks noChangeArrowheads="1"/>
            </p:cNvSpPr>
            <p:nvPr/>
          </p:nvSpPr>
          <p:spPr bwMode="auto">
            <a:xfrm>
              <a:off x="4267200" y="1474827"/>
              <a:ext cx="2209800" cy="1143120"/>
            </a:xfrm>
            <a:prstGeom prst="homePlate">
              <a:avLst>
                <a:gd name="adj" fmla="val 20139"/>
              </a:avLst>
            </a:prstGeom>
            <a:gradFill rotWithShape="1">
              <a:gsLst>
                <a:gs pos="0">
                  <a:srgbClr val="EAEAEA"/>
                </a:gs>
                <a:gs pos="100000">
                  <a:srgbClr val="CACACA"/>
                </a:gs>
              </a:gsLst>
              <a:lin ang="2700000" scaled="1"/>
            </a:gradFill>
            <a:ln w="9525">
              <a:solidFill>
                <a:srgbClr val="777777"/>
              </a:solidFill>
              <a:miter lim="800000"/>
              <a:headEnd/>
              <a:tailEnd/>
            </a:ln>
          </p:spPr>
          <p:txBody>
            <a:bodyPr wrap="none" lIns="92075" tIns="46038" rIns="92075" bIns="46038" anchor="ctr"/>
            <a:lstStyle/>
            <a:p>
              <a:pPr algn="ctr" fontAlgn="auto">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228" name="Rectangle 74"/>
            <p:cNvSpPr>
              <a:spLocks noChangeArrowheads="1"/>
            </p:cNvSpPr>
            <p:nvPr/>
          </p:nvSpPr>
          <p:spPr bwMode="auto">
            <a:xfrm>
              <a:off x="4578396" y="1108075"/>
              <a:ext cx="1435008" cy="313965"/>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a:solidFill>
                    <a:srgbClr val="000000"/>
                  </a:solidFill>
                  <a:ea typeface="+mn-ea"/>
                  <a:cs typeface="Arial" pitchFamily="34" charset="0"/>
                </a:rPr>
                <a:t>Public Clouds</a:t>
              </a:r>
            </a:p>
          </p:txBody>
        </p:sp>
        <p:sp>
          <p:nvSpPr>
            <p:cNvPr id="229" name="AutoShape 75"/>
            <p:cNvSpPr>
              <a:spLocks noChangeArrowheads="1"/>
            </p:cNvSpPr>
            <p:nvPr/>
          </p:nvSpPr>
          <p:spPr bwMode="auto">
            <a:xfrm rot="13438981">
              <a:off x="4296080" y="1143004"/>
              <a:ext cx="228600" cy="228624"/>
            </a:xfrm>
            <a:prstGeom prst="rtTriangle">
              <a:avLst/>
            </a:prstGeom>
            <a:solidFill>
              <a:srgbClr val="777777"/>
            </a:solidFill>
            <a:ln w="9525" algn="ctr">
              <a:noFill/>
              <a:miter lim="800000"/>
              <a:headEnd/>
              <a:tailEnd/>
            </a:ln>
          </p:spPr>
          <p:txBody>
            <a:bodyPr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pic>
          <p:nvPicPr>
            <p:cNvPr id="230" name="Picture 7" descr="Cloud"/>
            <p:cNvPicPr>
              <a:picLocks noChangeAspect="1" noChangeArrowheads="1"/>
            </p:cNvPicPr>
            <p:nvPr/>
          </p:nvPicPr>
          <p:blipFill>
            <a:blip r:embed="rId6"/>
            <a:srcRect/>
            <a:stretch>
              <a:fillRect/>
            </a:stretch>
          </p:blipFill>
          <p:spPr bwMode="auto">
            <a:xfrm>
              <a:off x="4734376" y="1728951"/>
              <a:ext cx="609600" cy="455613"/>
            </a:xfrm>
            <a:prstGeom prst="rect">
              <a:avLst/>
            </a:prstGeom>
            <a:noFill/>
            <a:ln w="9525">
              <a:noFill/>
              <a:miter lim="800000"/>
              <a:headEnd/>
              <a:tailEnd/>
            </a:ln>
          </p:spPr>
        </p:pic>
        <p:sp>
          <p:nvSpPr>
            <p:cNvPr id="231" name="AutoShape 8"/>
            <p:cNvSpPr>
              <a:spLocks noChangeArrowheads="1"/>
            </p:cNvSpPr>
            <p:nvPr/>
          </p:nvSpPr>
          <p:spPr bwMode="auto">
            <a:xfrm>
              <a:off x="4962525" y="2054325"/>
              <a:ext cx="152400" cy="82559"/>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32" name="AutoShape 9"/>
            <p:cNvSpPr>
              <a:spLocks noChangeArrowheads="1"/>
            </p:cNvSpPr>
            <p:nvPr/>
          </p:nvSpPr>
          <p:spPr bwMode="auto">
            <a:xfrm>
              <a:off x="4962525" y="1944776"/>
              <a:ext cx="152400" cy="82559"/>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33" name="AutoShape 10"/>
            <p:cNvSpPr>
              <a:spLocks noChangeArrowheads="1"/>
            </p:cNvSpPr>
            <p:nvPr/>
          </p:nvSpPr>
          <p:spPr bwMode="auto">
            <a:xfrm>
              <a:off x="4962525" y="1841577"/>
              <a:ext cx="152400" cy="76208"/>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pic>
          <p:nvPicPr>
            <p:cNvPr id="234" name="Picture 11" descr="Cloud"/>
            <p:cNvPicPr>
              <a:picLocks noChangeAspect="1" noChangeArrowheads="1"/>
            </p:cNvPicPr>
            <p:nvPr/>
          </p:nvPicPr>
          <p:blipFill>
            <a:blip r:embed="rId6"/>
            <a:srcRect/>
            <a:stretch>
              <a:fillRect/>
            </a:stretch>
          </p:blipFill>
          <p:spPr bwMode="auto">
            <a:xfrm>
              <a:off x="5572576" y="1519401"/>
              <a:ext cx="609600" cy="455613"/>
            </a:xfrm>
            <a:prstGeom prst="rect">
              <a:avLst/>
            </a:prstGeom>
            <a:noFill/>
            <a:ln w="9525">
              <a:noFill/>
              <a:miter lim="800000"/>
              <a:headEnd/>
              <a:tailEnd/>
            </a:ln>
          </p:spPr>
        </p:pic>
        <p:sp>
          <p:nvSpPr>
            <p:cNvPr id="235" name="AutoShape 12"/>
            <p:cNvSpPr>
              <a:spLocks noChangeArrowheads="1"/>
            </p:cNvSpPr>
            <p:nvPr/>
          </p:nvSpPr>
          <p:spPr bwMode="auto">
            <a:xfrm>
              <a:off x="5800725" y="1846341"/>
              <a:ext cx="152400" cy="82559"/>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36" name="AutoShape 13"/>
            <p:cNvSpPr>
              <a:spLocks noChangeArrowheads="1"/>
            </p:cNvSpPr>
            <p:nvPr/>
          </p:nvSpPr>
          <p:spPr bwMode="auto">
            <a:xfrm>
              <a:off x="5800725" y="1736791"/>
              <a:ext cx="152400" cy="82559"/>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37" name="AutoShape 14"/>
            <p:cNvSpPr>
              <a:spLocks noChangeArrowheads="1"/>
            </p:cNvSpPr>
            <p:nvPr/>
          </p:nvSpPr>
          <p:spPr bwMode="auto">
            <a:xfrm>
              <a:off x="5800725" y="1633593"/>
              <a:ext cx="152400" cy="76208"/>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pic>
          <p:nvPicPr>
            <p:cNvPr id="238" name="Picture 15" descr="Cloud"/>
            <p:cNvPicPr>
              <a:picLocks noChangeAspect="1" noChangeArrowheads="1"/>
            </p:cNvPicPr>
            <p:nvPr/>
          </p:nvPicPr>
          <p:blipFill>
            <a:blip r:embed="rId6"/>
            <a:srcRect/>
            <a:stretch>
              <a:fillRect/>
            </a:stretch>
          </p:blipFill>
          <p:spPr bwMode="auto">
            <a:xfrm>
              <a:off x="5267776" y="2071851"/>
              <a:ext cx="609600" cy="455613"/>
            </a:xfrm>
            <a:prstGeom prst="rect">
              <a:avLst/>
            </a:prstGeom>
            <a:noFill/>
            <a:ln w="9525">
              <a:noFill/>
              <a:miter lim="800000"/>
              <a:headEnd/>
              <a:tailEnd/>
            </a:ln>
          </p:spPr>
        </p:pic>
        <p:sp>
          <p:nvSpPr>
            <p:cNvPr id="239" name="AutoShape 16"/>
            <p:cNvSpPr>
              <a:spLocks noChangeArrowheads="1"/>
            </p:cNvSpPr>
            <p:nvPr/>
          </p:nvSpPr>
          <p:spPr bwMode="auto">
            <a:xfrm>
              <a:off x="5495925" y="2398849"/>
              <a:ext cx="152400" cy="82559"/>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40" name="AutoShape 17"/>
            <p:cNvSpPr>
              <a:spLocks noChangeArrowheads="1"/>
            </p:cNvSpPr>
            <p:nvPr/>
          </p:nvSpPr>
          <p:spPr bwMode="auto">
            <a:xfrm>
              <a:off x="5495925" y="2289299"/>
              <a:ext cx="152400" cy="82559"/>
            </a:xfrm>
            <a:prstGeom prst="roundRect">
              <a:avLst>
                <a:gd name="adj" fmla="val 29167"/>
              </a:avLst>
            </a:prstGeom>
            <a:gradFill rotWithShape="1">
              <a:gsLst>
                <a:gs pos="0">
                  <a:srgbClr val="777777">
                    <a:gamma/>
                    <a:tint val="33725"/>
                    <a:invGamma/>
                    <a:alpha val="60001"/>
                  </a:srgbClr>
                </a:gs>
                <a:gs pos="100000">
                  <a:srgbClr val="777777"/>
                </a:gs>
              </a:gsLst>
              <a:lin ang="2700000" scaled="1"/>
            </a:gradFill>
            <a:ln w="12700">
              <a:solidFill>
                <a:srgbClr val="777777"/>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41" name="AutoShape 18"/>
            <p:cNvSpPr>
              <a:spLocks noChangeArrowheads="1"/>
            </p:cNvSpPr>
            <p:nvPr/>
          </p:nvSpPr>
          <p:spPr bwMode="auto">
            <a:xfrm>
              <a:off x="5495925" y="2186102"/>
              <a:ext cx="152400" cy="76208"/>
            </a:xfrm>
            <a:prstGeom prst="roundRect">
              <a:avLst>
                <a:gd name="adj" fmla="val 29167"/>
              </a:avLst>
            </a:prstGeom>
            <a:gradFill rotWithShape="1">
              <a:gsLst>
                <a:gs pos="0">
                  <a:srgbClr val="FD0000">
                    <a:gamma/>
                    <a:tint val="33725"/>
                    <a:invGamma/>
                    <a:alpha val="60001"/>
                  </a:srgbClr>
                </a:gs>
                <a:gs pos="100000">
                  <a:srgbClr val="FD0000"/>
                </a:gs>
              </a:gsLst>
              <a:lin ang="2700000" scaled="1"/>
            </a:gradFill>
            <a:ln w="12700">
              <a:solidFill>
                <a:srgbClr val="FD0000"/>
              </a:solidFill>
              <a:round/>
              <a:headEnd/>
              <a:tailEnd/>
            </a:ln>
            <a:effectLst/>
          </p:spPr>
          <p:txBody>
            <a:bodyPr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latin typeface="Arial" charset="0"/>
                <a:ea typeface="+mn-ea"/>
                <a:cs typeface="Arial" charset="0"/>
              </a:endParaRPr>
            </a:p>
          </p:txBody>
        </p:sp>
        <p:sp>
          <p:nvSpPr>
            <p:cNvPr id="242" name="Rectangle 19"/>
            <p:cNvSpPr>
              <a:spLocks noChangeArrowheads="1"/>
            </p:cNvSpPr>
            <p:nvPr/>
          </p:nvSpPr>
          <p:spPr bwMode="auto">
            <a:xfrm>
              <a:off x="5343525" y="2451241"/>
              <a:ext cx="463550" cy="214336"/>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000000"/>
                  </a:solidFill>
                  <a:ea typeface="+mn-ea"/>
                  <a:cs typeface="Arial" pitchFamily="34" charset="0"/>
                </a:rPr>
                <a:t>PaaS</a:t>
              </a:r>
            </a:p>
          </p:txBody>
        </p:sp>
        <p:sp>
          <p:nvSpPr>
            <p:cNvPr id="243" name="Rectangle 20"/>
            <p:cNvSpPr>
              <a:spLocks noChangeArrowheads="1"/>
            </p:cNvSpPr>
            <p:nvPr/>
          </p:nvSpPr>
          <p:spPr bwMode="auto">
            <a:xfrm>
              <a:off x="4810125" y="2084491"/>
              <a:ext cx="463550" cy="214335"/>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dirty="0">
                  <a:solidFill>
                    <a:srgbClr val="000000"/>
                  </a:solidFill>
                  <a:ea typeface="+mn-ea"/>
                  <a:cs typeface="Arial" pitchFamily="34" charset="0"/>
                </a:rPr>
                <a:t>SaaS</a:t>
              </a:r>
            </a:p>
          </p:txBody>
        </p:sp>
        <p:sp>
          <p:nvSpPr>
            <p:cNvPr id="244" name="Rectangle 21"/>
            <p:cNvSpPr>
              <a:spLocks noChangeArrowheads="1"/>
            </p:cNvSpPr>
            <p:nvPr/>
          </p:nvSpPr>
          <p:spPr bwMode="auto">
            <a:xfrm>
              <a:off x="5686425" y="1898733"/>
              <a:ext cx="419100" cy="214336"/>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a:solidFill>
                    <a:srgbClr val="000000"/>
                  </a:solidFill>
                  <a:ea typeface="+mn-ea"/>
                  <a:cs typeface="Arial" pitchFamily="34" charset="0"/>
                </a:rPr>
                <a:t>IaaS</a:t>
              </a:r>
            </a:p>
          </p:txBody>
        </p:sp>
      </p:grpSp>
      <p:grpSp>
        <p:nvGrpSpPr>
          <p:cNvPr id="245" name="Group 4"/>
          <p:cNvGrpSpPr>
            <a:grpSpLocks/>
          </p:cNvGrpSpPr>
          <p:nvPr/>
        </p:nvGrpSpPr>
        <p:grpSpPr bwMode="auto">
          <a:xfrm>
            <a:off x="-251962" y="678582"/>
            <a:ext cx="4691067" cy="1511300"/>
            <a:chOff x="1125" y="702"/>
            <a:chExt cx="2955" cy="952"/>
          </a:xfrm>
        </p:grpSpPr>
        <p:sp>
          <p:nvSpPr>
            <p:cNvPr id="246" name="AutoShape 4"/>
            <p:cNvSpPr>
              <a:spLocks noChangeArrowheads="1"/>
            </p:cNvSpPr>
            <p:nvPr/>
          </p:nvSpPr>
          <p:spPr bwMode="auto">
            <a:xfrm>
              <a:off x="2880" y="934"/>
              <a:ext cx="1200" cy="720"/>
            </a:xfrm>
            <a:prstGeom prst="homePlate">
              <a:avLst>
                <a:gd name="adj" fmla="val 19861"/>
              </a:avLst>
            </a:prstGeom>
            <a:gradFill rotWithShape="1">
              <a:gsLst>
                <a:gs pos="0">
                  <a:srgbClr val="EAEAEA"/>
                </a:gs>
                <a:gs pos="100000">
                  <a:srgbClr val="CACACA"/>
                </a:gs>
              </a:gsLst>
              <a:lin ang="2700000" scaled="1"/>
            </a:gradFill>
            <a:ln w="9525">
              <a:solidFill>
                <a:srgbClr val="777777"/>
              </a:solidFill>
              <a:miter lim="800000"/>
              <a:headEnd/>
              <a:tailEnd/>
            </a:ln>
          </p:spPr>
          <p:txBody>
            <a:bodyPr wrap="none" lIns="92075" tIns="46038" rIns="92075" bIns="46038" anchor="ctr"/>
            <a:lstStyle/>
            <a:p>
              <a:pPr algn="ctr" fontAlgn="auto">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247" name="Rectangle 6"/>
            <p:cNvSpPr>
              <a:spLocks noChangeArrowheads="1"/>
            </p:cNvSpPr>
            <p:nvPr/>
          </p:nvSpPr>
          <p:spPr bwMode="auto">
            <a:xfrm>
              <a:off x="1125" y="702"/>
              <a:ext cx="1717" cy="198"/>
            </a:xfrm>
            <a:prstGeom prst="rect">
              <a:avLst/>
            </a:prstGeom>
            <a:noFill/>
            <a:ln w="9525" algn="ctr">
              <a:noFill/>
              <a:miter lim="800000"/>
              <a:headEnd/>
              <a:tailEnd/>
            </a:ln>
          </p:spPr>
          <p:txBody>
            <a:bodyPr lIns="92075" tIns="46038" rIns="92075" bIns="46038">
              <a:spAutoFit/>
            </a:bodyPr>
            <a:lstStyle/>
            <a:p>
              <a:pPr marL="119063" indent="-119063" algn="r" fontAlgn="auto">
                <a:lnSpc>
                  <a:spcPct val="90000"/>
                </a:lnSpc>
                <a:spcBef>
                  <a:spcPct val="50000"/>
                </a:spcBef>
                <a:spcAft>
                  <a:spcPts val="0"/>
                </a:spcAft>
                <a:buClr>
                  <a:srgbClr val="FD0000"/>
                </a:buClr>
                <a:defRPr/>
              </a:pPr>
              <a:r>
                <a:rPr lang="en-US" sz="1600" b="1" kern="0" dirty="0">
                  <a:solidFill>
                    <a:srgbClr val="000000"/>
                  </a:solidFill>
                  <a:ea typeface="+mn-ea"/>
                  <a:cs typeface="Arial" pitchFamily="34" charset="0"/>
                </a:rPr>
                <a:t>Public Cloud Evolution</a:t>
              </a:r>
            </a:p>
          </p:txBody>
        </p:sp>
        <p:pic>
          <p:nvPicPr>
            <p:cNvPr id="248" name="Picture 7" descr="Cloud"/>
            <p:cNvPicPr>
              <a:picLocks noChangeAspect="1" noChangeArrowheads="1"/>
            </p:cNvPicPr>
            <p:nvPr/>
          </p:nvPicPr>
          <p:blipFill>
            <a:blip r:embed="rId6"/>
            <a:srcRect/>
            <a:stretch>
              <a:fillRect/>
            </a:stretch>
          </p:blipFill>
          <p:spPr bwMode="auto">
            <a:xfrm>
              <a:off x="2890" y="1031"/>
              <a:ext cx="384" cy="287"/>
            </a:xfrm>
            <a:prstGeom prst="rect">
              <a:avLst/>
            </a:prstGeom>
            <a:noFill/>
            <a:ln w="9525">
              <a:noFill/>
              <a:miter lim="800000"/>
              <a:headEnd/>
              <a:tailEnd/>
            </a:ln>
          </p:spPr>
        </p:pic>
        <p:pic>
          <p:nvPicPr>
            <p:cNvPr id="249" name="Picture 11" descr="Cloud"/>
            <p:cNvPicPr>
              <a:picLocks noChangeAspect="1" noChangeArrowheads="1"/>
            </p:cNvPicPr>
            <p:nvPr/>
          </p:nvPicPr>
          <p:blipFill>
            <a:blip r:embed="rId6"/>
            <a:srcRect/>
            <a:stretch>
              <a:fillRect/>
            </a:stretch>
          </p:blipFill>
          <p:spPr bwMode="auto">
            <a:xfrm>
              <a:off x="3283" y="958"/>
              <a:ext cx="384" cy="287"/>
            </a:xfrm>
            <a:prstGeom prst="rect">
              <a:avLst/>
            </a:prstGeom>
            <a:noFill/>
            <a:ln w="9525">
              <a:noFill/>
              <a:miter lim="800000"/>
              <a:headEnd/>
              <a:tailEnd/>
            </a:ln>
          </p:spPr>
        </p:pic>
        <p:pic>
          <p:nvPicPr>
            <p:cNvPr id="250" name="Picture 15" descr="Cloud"/>
            <p:cNvPicPr>
              <a:picLocks noChangeAspect="1" noChangeArrowheads="1"/>
            </p:cNvPicPr>
            <p:nvPr/>
          </p:nvPicPr>
          <p:blipFill>
            <a:blip r:embed="rId6"/>
            <a:srcRect/>
            <a:stretch>
              <a:fillRect/>
            </a:stretch>
          </p:blipFill>
          <p:spPr bwMode="auto">
            <a:xfrm>
              <a:off x="3016" y="1322"/>
              <a:ext cx="384" cy="287"/>
            </a:xfrm>
            <a:prstGeom prst="rect">
              <a:avLst/>
            </a:prstGeom>
            <a:noFill/>
            <a:ln w="9525">
              <a:noFill/>
              <a:miter lim="800000"/>
              <a:headEnd/>
              <a:tailEnd/>
            </a:ln>
          </p:spPr>
        </p:pic>
        <p:sp>
          <p:nvSpPr>
            <p:cNvPr id="251" name="Rectangle 19"/>
            <p:cNvSpPr>
              <a:spLocks noChangeArrowheads="1"/>
            </p:cNvSpPr>
            <p:nvPr/>
          </p:nvSpPr>
          <p:spPr bwMode="auto">
            <a:xfrm>
              <a:off x="3079" y="1421"/>
              <a:ext cx="263" cy="137"/>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dirty="0">
                  <a:solidFill>
                    <a:srgbClr val="000000"/>
                  </a:solidFill>
                  <a:ea typeface="+mn-ea"/>
                  <a:cs typeface="Arial" pitchFamily="34" charset="0"/>
                </a:rPr>
                <a:t>ASP</a:t>
              </a:r>
            </a:p>
          </p:txBody>
        </p:sp>
        <p:sp>
          <p:nvSpPr>
            <p:cNvPr id="252" name="Rectangle 20"/>
            <p:cNvSpPr>
              <a:spLocks noChangeArrowheads="1"/>
            </p:cNvSpPr>
            <p:nvPr/>
          </p:nvSpPr>
          <p:spPr bwMode="auto">
            <a:xfrm>
              <a:off x="2977" y="1121"/>
              <a:ext cx="234" cy="137"/>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dirty="0">
                  <a:solidFill>
                    <a:srgbClr val="000000"/>
                  </a:solidFill>
                  <a:ea typeface="+mn-ea"/>
                  <a:cs typeface="Arial" pitchFamily="34" charset="0"/>
                </a:rPr>
                <a:t>ISP</a:t>
              </a:r>
            </a:p>
          </p:txBody>
        </p:sp>
        <p:sp>
          <p:nvSpPr>
            <p:cNvPr id="253" name="Rectangle 21"/>
            <p:cNvSpPr>
              <a:spLocks noChangeArrowheads="1"/>
            </p:cNvSpPr>
            <p:nvPr/>
          </p:nvSpPr>
          <p:spPr bwMode="auto">
            <a:xfrm>
              <a:off x="3339" y="1052"/>
              <a:ext cx="275" cy="137"/>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dirty="0">
                  <a:solidFill>
                    <a:srgbClr val="000000"/>
                  </a:solidFill>
                  <a:ea typeface="+mn-ea"/>
                  <a:cs typeface="Arial" pitchFamily="34" charset="0"/>
                </a:rPr>
                <a:t>MSP</a:t>
              </a:r>
            </a:p>
          </p:txBody>
        </p:sp>
        <p:pic>
          <p:nvPicPr>
            <p:cNvPr id="254" name="Picture 11" descr="Cloud"/>
            <p:cNvPicPr>
              <a:picLocks noChangeAspect="1" noChangeArrowheads="1"/>
            </p:cNvPicPr>
            <p:nvPr/>
          </p:nvPicPr>
          <p:blipFill>
            <a:blip r:embed="rId6"/>
            <a:srcRect/>
            <a:stretch>
              <a:fillRect/>
            </a:stretch>
          </p:blipFill>
          <p:spPr bwMode="auto">
            <a:xfrm>
              <a:off x="3422" y="1334"/>
              <a:ext cx="384" cy="287"/>
            </a:xfrm>
            <a:prstGeom prst="rect">
              <a:avLst/>
            </a:prstGeom>
            <a:noFill/>
            <a:ln w="9525">
              <a:noFill/>
              <a:miter lim="800000"/>
              <a:headEnd/>
              <a:tailEnd/>
            </a:ln>
          </p:spPr>
        </p:pic>
        <p:sp>
          <p:nvSpPr>
            <p:cNvPr id="255" name="Rectangle 21"/>
            <p:cNvSpPr>
              <a:spLocks noChangeArrowheads="1"/>
            </p:cNvSpPr>
            <p:nvPr/>
          </p:nvSpPr>
          <p:spPr bwMode="auto">
            <a:xfrm>
              <a:off x="3504" y="1417"/>
              <a:ext cx="234" cy="137"/>
            </a:xfrm>
            <a:prstGeom prst="rect">
              <a:avLst/>
            </a:prstGeom>
            <a:noFill/>
            <a:ln w="9525" algn="ctr">
              <a:noFill/>
              <a:miter lim="800000"/>
              <a:headEnd/>
              <a:tailEnd/>
            </a:ln>
          </p:spPr>
          <p:txBody>
            <a:bodyPr wrap="none" lIns="92075" tIns="46038" rIns="92075" bIns="46038">
              <a:spAutoFit/>
            </a:bodyPr>
            <a:lstStyle/>
            <a:p>
              <a:pPr marL="119063" indent="-119063" algn="ctr" fontAlgn="auto">
                <a:lnSpc>
                  <a:spcPct val="90000"/>
                </a:lnSpc>
                <a:spcBef>
                  <a:spcPct val="50000"/>
                </a:spcBef>
                <a:spcAft>
                  <a:spcPts val="0"/>
                </a:spcAft>
                <a:buClr>
                  <a:srgbClr val="FD0000"/>
                </a:buClr>
                <a:defRPr/>
              </a:pPr>
              <a:r>
                <a:rPr lang="en-US" sz="900" b="0" kern="0" dirty="0">
                  <a:solidFill>
                    <a:srgbClr val="000000"/>
                  </a:solidFill>
                  <a:ea typeface="+mn-ea"/>
                  <a:cs typeface="Arial" pitchFamily="34" charset="0"/>
                </a:rPr>
                <a:t>ISV</a:t>
              </a:r>
            </a:p>
          </p:txBody>
        </p:sp>
        <p:pic>
          <p:nvPicPr>
            <p:cNvPr id="256" name="Picture 11" descr="Cloud"/>
            <p:cNvPicPr>
              <a:picLocks noChangeAspect="1" noChangeArrowheads="1"/>
            </p:cNvPicPr>
            <p:nvPr/>
          </p:nvPicPr>
          <p:blipFill>
            <a:blip r:embed="rId6"/>
            <a:srcRect/>
            <a:stretch>
              <a:fillRect/>
            </a:stretch>
          </p:blipFill>
          <p:spPr bwMode="auto">
            <a:xfrm>
              <a:off x="3642" y="1053"/>
              <a:ext cx="384" cy="287"/>
            </a:xfrm>
            <a:prstGeom prst="rect">
              <a:avLst/>
            </a:prstGeom>
            <a:noFill/>
            <a:ln w="9525">
              <a:noFill/>
              <a:miter lim="800000"/>
              <a:headEnd/>
              <a:tailEnd/>
            </a:ln>
          </p:spPr>
        </p:pic>
        <p:sp>
          <p:nvSpPr>
            <p:cNvPr id="257" name="Rectangle 21"/>
            <p:cNvSpPr>
              <a:spLocks noChangeArrowheads="1"/>
            </p:cNvSpPr>
            <p:nvPr/>
          </p:nvSpPr>
          <p:spPr bwMode="auto">
            <a:xfrm>
              <a:off x="3680" y="1109"/>
              <a:ext cx="331" cy="216"/>
            </a:xfrm>
            <a:prstGeom prst="rect">
              <a:avLst/>
            </a:prstGeom>
            <a:noFill/>
            <a:ln w="9525" algn="ctr">
              <a:noFill/>
              <a:miter lim="800000"/>
              <a:headEnd/>
              <a:tailEnd/>
            </a:ln>
          </p:spPr>
          <p:txBody>
            <a:bodyPr wrap="none" lIns="92075" tIns="46038" rIns="92075" bIns="46038">
              <a:spAutoFit/>
            </a:bodyPr>
            <a:lstStyle/>
            <a:p>
              <a:pPr algn="ctr" fontAlgn="auto">
                <a:lnSpc>
                  <a:spcPct val="90000"/>
                </a:lnSpc>
                <a:spcBef>
                  <a:spcPct val="50000"/>
                </a:spcBef>
                <a:spcAft>
                  <a:spcPts val="0"/>
                </a:spcAft>
                <a:buClr>
                  <a:srgbClr val="FD0000"/>
                </a:buClr>
                <a:defRPr/>
              </a:pPr>
              <a:r>
                <a:rPr lang="en-US" sz="900" b="0" kern="0" dirty="0">
                  <a:solidFill>
                    <a:srgbClr val="000000"/>
                  </a:solidFill>
                  <a:ea typeface="+mn-ea"/>
                  <a:cs typeface="Arial" pitchFamily="34" charset="0"/>
                </a:rPr>
                <a:t>CSP/</a:t>
              </a:r>
              <a:br>
                <a:rPr lang="en-US" sz="900" b="0" kern="0" dirty="0">
                  <a:solidFill>
                    <a:srgbClr val="000000"/>
                  </a:solidFill>
                  <a:ea typeface="+mn-ea"/>
                  <a:cs typeface="Arial" pitchFamily="34" charset="0"/>
                </a:rPr>
              </a:br>
              <a:r>
                <a:rPr lang="en-US" sz="900" b="0" kern="0" dirty="0" err="1">
                  <a:solidFill>
                    <a:srgbClr val="000000"/>
                  </a:solidFill>
                  <a:ea typeface="+mn-ea"/>
                  <a:cs typeface="Arial" pitchFamily="34" charset="0"/>
                </a:rPr>
                <a:t>Telcos</a:t>
              </a:r>
              <a:endParaRPr lang="en-US" sz="900" b="0" kern="0" dirty="0">
                <a:solidFill>
                  <a:srgbClr val="000000"/>
                </a:solidFill>
                <a:ea typeface="+mn-ea"/>
                <a:cs typeface="Arial" pitchFamily="34" charset="0"/>
              </a:endParaRPr>
            </a:p>
          </p:txBody>
        </p:sp>
      </p:grpSp>
      <p:sp>
        <p:nvSpPr>
          <p:cNvPr id="129" name="TextBox 128"/>
          <p:cNvSpPr txBox="1"/>
          <p:nvPr/>
        </p:nvSpPr>
        <p:spPr>
          <a:xfrm>
            <a:off x="2483768" y="771550"/>
            <a:ext cx="1656184" cy="144016"/>
          </a:xfrm>
          <a:prstGeom prst="rect">
            <a:avLst/>
          </a:prstGeom>
          <a:noFill/>
          <a:ln>
            <a:noFill/>
          </a:ln>
        </p:spPr>
        <p:txBody>
          <a:bodyPr wrap="square" lIns="0" tIns="0" rIns="0" bIns="0" rtlCol="0">
            <a:noAutofit/>
          </a:bodyPr>
          <a:lstStyle/>
          <a:p>
            <a:pPr algn="l"/>
            <a:endParaRPr lang="en-US" sz="1800" dirty="0" err="1" smtClean="0"/>
          </a:p>
        </p:txBody>
      </p:sp>
      <p:sp>
        <p:nvSpPr>
          <p:cNvPr id="130" name="Rectangle 74"/>
          <p:cNvSpPr>
            <a:spLocks noChangeArrowheads="1"/>
          </p:cNvSpPr>
          <p:nvPr/>
        </p:nvSpPr>
        <p:spPr bwMode="auto">
          <a:xfrm>
            <a:off x="2493092" y="673642"/>
            <a:ext cx="1790876" cy="313932"/>
          </a:xfrm>
          <a:prstGeom prst="rect">
            <a:avLst/>
          </a:prstGeom>
          <a:noFill/>
          <a:ln w="9525">
            <a:noFill/>
            <a:miter lim="800000"/>
            <a:headEnd/>
            <a:tailEnd/>
          </a:ln>
        </p:spPr>
        <p:txBody>
          <a:bodyPr wrap="none">
            <a:spAutoFit/>
          </a:bodyPr>
          <a:lstStyle/>
          <a:p>
            <a:pPr algn="ctr" eaLnBrk="0" fontAlgn="auto" hangingPunct="0">
              <a:lnSpc>
                <a:spcPct val="90000"/>
              </a:lnSpc>
              <a:spcBef>
                <a:spcPct val="50000"/>
              </a:spcBef>
              <a:spcAft>
                <a:spcPts val="0"/>
              </a:spcAft>
              <a:buClr>
                <a:srgbClr val="FD0000"/>
              </a:buClr>
              <a:defRPr/>
            </a:pPr>
            <a:r>
              <a:rPr lang="en-US" sz="1600" kern="0" dirty="0" smtClean="0">
                <a:solidFill>
                  <a:srgbClr val="000000"/>
                </a:solidFill>
                <a:ea typeface="+mn-ea"/>
                <a:cs typeface="Arial" pitchFamily="34" charset="0"/>
              </a:rPr>
              <a:t>Service Providers</a:t>
            </a:r>
            <a:endParaRPr lang="en-US" sz="1600" kern="0" dirty="0">
              <a:solidFill>
                <a:srgbClr val="000000"/>
              </a:solidFill>
              <a:ea typeface="+mn-ea"/>
              <a:cs typeface="Arial" pitchFamily="34" charset="0"/>
            </a:endParaRPr>
          </a:p>
        </p:txBody>
      </p:sp>
      <p:sp>
        <p:nvSpPr>
          <p:cNvPr id="131" name="AutoShape 45"/>
          <p:cNvSpPr>
            <a:spLocks noChangeArrowheads="1"/>
          </p:cNvSpPr>
          <p:nvPr/>
        </p:nvSpPr>
        <p:spPr bwMode="auto">
          <a:xfrm>
            <a:off x="5275312" y="2355726"/>
            <a:ext cx="304800" cy="228600"/>
          </a:xfrm>
          <a:prstGeom prst="upDownArrow">
            <a:avLst>
              <a:gd name="adj1" fmla="val 50000"/>
              <a:gd name="adj2" fmla="val 28472"/>
            </a:avLst>
          </a:prstGeom>
          <a:solidFill>
            <a:srgbClr val="FD0000">
              <a:alpha val="50195"/>
            </a:srgbClr>
          </a:solidFill>
          <a:ln w="9525" algn="ctr">
            <a:noFill/>
            <a:miter lim="800000"/>
            <a:headEnd/>
            <a:tailEnd/>
          </a:ln>
        </p:spPr>
        <p:txBody>
          <a:bodyPr wrap="none" lIns="92075" tIns="46038" rIns="92075" bIns="46038" anchor="ctr">
            <a:spAutoFit/>
          </a:bodyPr>
          <a:lstStyle/>
          <a:p>
            <a:pPr algn="ctr" eaLnBrk="0" fontAlgn="auto" hangingPunct="0">
              <a:lnSpc>
                <a:spcPct val="90000"/>
              </a:lnSpc>
              <a:spcBef>
                <a:spcPct val="50000"/>
              </a:spcBef>
              <a:spcAft>
                <a:spcPts val="0"/>
              </a:spcAft>
              <a:buClr>
                <a:srgbClr val="FD0000"/>
              </a:buClr>
              <a:defRPr/>
            </a:pPr>
            <a:endParaRPr lang="en-US" sz="1800" b="0" kern="0">
              <a:solidFill>
                <a:srgbClr val="000000"/>
              </a:solidFill>
              <a:ea typeface="+mn-ea"/>
              <a:cs typeface="Arial" pitchFamily="34" charset="0"/>
            </a:endParaRPr>
          </a:p>
        </p:txBody>
      </p:sp>
      <p:sp>
        <p:nvSpPr>
          <p:cNvPr id="132" name="TextBox 131"/>
          <p:cNvSpPr txBox="1"/>
          <p:nvPr/>
        </p:nvSpPr>
        <p:spPr>
          <a:xfrm>
            <a:off x="3923928" y="2283718"/>
            <a:ext cx="1440160" cy="288032"/>
          </a:xfrm>
          <a:prstGeom prst="rect">
            <a:avLst/>
          </a:prstGeom>
          <a:noFill/>
          <a:ln>
            <a:noFill/>
          </a:ln>
        </p:spPr>
        <p:txBody>
          <a:bodyPr wrap="square" lIns="0" tIns="0" rIns="0" bIns="0" rtlCol="0">
            <a:noAutofit/>
          </a:bodyPr>
          <a:lstStyle/>
          <a:p>
            <a:pPr algn="l"/>
            <a:r>
              <a:rPr lang="de-DE" sz="1400" dirty="0" smtClean="0"/>
              <a:t>On-Premise to Cloud and Back</a:t>
            </a:r>
            <a:endParaRPr lang="en-US" sz="1400" dirty="0" err="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left)">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wipe(left)">
                                      <p:cBhvr>
                                        <p:cTn id="12" dur="500"/>
                                        <p:tgtEl>
                                          <p:spTgt spid="2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wipe(left)">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wipe(left)">
                                      <p:cBhvr>
                                        <p:cTn id="2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8"/>
          <p:cNvSpPr>
            <a:spLocks noGrp="1" noChangeArrowheads="1"/>
          </p:cNvSpPr>
          <p:nvPr>
            <p:ph type="title"/>
          </p:nvPr>
        </p:nvSpPr>
        <p:spPr bwMode="gray"/>
        <p:txBody>
          <a:bodyPr/>
          <a:lstStyle/>
          <a:p>
            <a:r>
              <a:rPr lang="en-US" smtClean="0">
                <a:latin typeface="Arial" charset="0"/>
              </a:rPr>
              <a:t>Oracle Cloud Offerings – Complete Choice</a:t>
            </a:r>
          </a:p>
        </p:txBody>
      </p:sp>
      <p:sp>
        <p:nvSpPr>
          <p:cNvPr id="20484" name="AutoShape 51"/>
          <p:cNvSpPr>
            <a:spLocks noChangeArrowheads="1"/>
          </p:cNvSpPr>
          <p:nvPr/>
        </p:nvSpPr>
        <p:spPr bwMode="gray">
          <a:xfrm flipV="1">
            <a:off x="723900" y="2432050"/>
            <a:ext cx="152400" cy="284163"/>
          </a:xfrm>
          <a:prstGeom prst="leftRightArrow">
            <a:avLst>
              <a:gd name="adj1" fmla="val 50000"/>
              <a:gd name="adj2" fmla="val 4044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lstStyle/>
          <a:p>
            <a:pPr defTabSz="768350"/>
            <a:endParaRPr lang="en-US" sz="1700">
              <a:solidFill>
                <a:srgbClr val="000000"/>
              </a:solidFill>
              <a:ea typeface="MS PGothic" pitchFamily="34" charset="-128"/>
            </a:endParaRPr>
          </a:p>
        </p:txBody>
      </p:sp>
      <p:sp>
        <p:nvSpPr>
          <p:cNvPr id="20485" name="Rectangle 211"/>
          <p:cNvSpPr>
            <a:spLocks noChangeArrowheads="1"/>
          </p:cNvSpPr>
          <p:nvPr/>
        </p:nvSpPr>
        <p:spPr bwMode="gray">
          <a:xfrm>
            <a:off x="5364088" y="928688"/>
            <a:ext cx="1590675" cy="261937"/>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100" dirty="0">
                <a:solidFill>
                  <a:srgbClr val="000000"/>
                </a:solidFill>
                <a:ea typeface="MS PGothic" pitchFamily="34" charset="-128"/>
              </a:rPr>
              <a:t>Oracle Cloud Services</a:t>
            </a:r>
          </a:p>
        </p:txBody>
      </p:sp>
      <p:sp>
        <p:nvSpPr>
          <p:cNvPr id="20486" name="AutoShape 51"/>
          <p:cNvSpPr>
            <a:spLocks noChangeArrowheads="1"/>
          </p:cNvSpPr>
          <p:nvPr/>
        </p:nvSpPr>
        <p:spPr bwMode="gray">
          <a:xfrm flipV="1">
            <a:off x="723900" y="3876675"/>
            <a:ext cx="152400" cy="284163"/>
          </a:xfrm>
          <a:prstGeom prst="leftRightArrow">
            <a:avLst>
              <a:gd name="adj1" fmla="val 50000"/>
              <a:gd name="adj2" fmla="val 4044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lstStyle/>
          <a:p>
            <a:pPr defTabSz="768350"/>
            <a:endParaRPr lang="en-US" sz="1700">
              <a:solidFill>
                <a:srgbClr val="000000"/>
              </a:solidFill>
              <a:ea typeface="MS PGothic" pitchFamily="34" charset="-128"/>
            </a:endParaRPr>
          </a:p>
        </p:txBody>
      </p:sp>
      <p:sp>
        <p:nvSpPr>
          <p:cNvPr id="20487" name="AutoShape 51"/>
          <p:cNvSpPr>
            <a:spLocks noChangeArrowheads="1"/>
          </p:cNvSpPr>
          <p:nvPr/>
        </p:nvSpPr>
        <p:spPr bwMode="gray">
          <a:xfrm flipV="1">
            <a:off x="723900" y="1255713"/>
            <a:ext cx="152400" cy="285750"/>
          </a:xfrm>
          <a:prstGeom prst="leftRightArrow">
            <a:avLst>
              <a:gd name="adj1" fmla="val 50000"/>
              <a:gd name="adj2" fmla="val 4044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lstStyle/>
          <a:p>
            <a:pPr defTabSz="768350"/>
            <a:endParaRPr lang="en-US" sz="1700">
              <a:solidFill>
                <a:srgbClr val="000000"/>
              </a:solidFill>
              <a:ea typeface="MS PGothic" pitchFamily="34" charset="-128"/>
            </a:endParaRPr>
          </a:p>
        </p:txBody>
      </p:sp>
      <p:sp>
        <p:nvSpPr>
          <p:cNvPr id="68" name="Rounded Rectangle 67"/>
          <p:cNvSpPr>
            <a:spLocks noChangeArrowheads="1"/>
          </p:cNvSpPr>
          <p:nvPr/>
        </p:nvSpPr>
        <p:spPr bwMode="gray">
          <a:xfrm>
            <a:off x="5436617" y="1141413"/>
            <a:ext cx="1439639" cy="514350"/>
          </a:xfrm>
          <a:prstGeom prst="roundRect">
            <a:avLst>
              <a:gd name="adj" fmla="val 16926"/>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sp>
        <p:nvSpPr>
          <p:cNvPr id="69" name="AutoShape 2"/>
          <p:cNvSpPr>
            <a:spLocks noChangeArrowheads="1"/>
          </p:cNvSpPr>
          <p:nvPr/>
        </p:nvSpPr>
        <p:spPr bwMode="gray">
          <a:xfrm>
            <a:off x="5550396" y="1218391"/>
            <a:ext cx="1268574" cy="345248"/>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0" tIns="38722" rIns="0" bIns="38722" anchor="ctr"/>
          <a:lstStyle/>
          <a:p>
            <a:pPr algn="ctr" defTabSz="768350">
              <a:lnSpc>
                <a:spcPct val="80000"/>
              </a:lnSpc>
              <a:spcBef>
                <a:spcPts val="625"/>
              </a:spcBef>
              <a:tabLst>
                <a:tab pos="0" algn="l"/>
                <a:tab pos="768350" algn="l"/>
                <a:tab pos="1535113" algn="l"/>
                <a:tab pos="2305050" algn="l"/>
                <a:tab pos="3073400" algn="l"/>
                <a:tab pos="3841750" algn="l"/>
                <a:tab pos="4610100" algn="l"/>
                <a:tab pos="5376863" algn="l"/>
                <a:tab pos="6146800" algn="l"/>
                <a:tab pos="6915150" algn="l"/>
                <a:tab pos="7683500" algn="l"/>
                <a:tab pos="8451850" algn="l"/>
              </a:tabLst>
              <a:defRPr/>
            </a:pPr>
            <a:r>
              <a:rPr lang="en-US" sz="1000" dirty="0">
                <a:solidFill>
                  <a:srgbClr val="FFFFFF"/>
                </a:solidFill>
                <a:latin typeface="Arial" charset="0"/>
                <a:ea typeface="MS PGothic" pitchFamily="34" charset="-128"/>
                <a:cs typeface="Arial" charset="0"/>
              </a:rPr>
              <a:t>Oracle Applications</a:t>
            </a:r>
            <a:br>
              <a:rPr lang="en-US" sz="1000" dirty="0">
                <a:solidFill>
                  <a:srgbClr val="FFFFFF"/>
                </a:solidFill>
                <a:latin typeface="Arial" charset="0"/>
                <a:ea typeface="MS PGothic" pitchFamily="34" charset="-128"/>
                <a:cs typeface="Arial" charset="0"/>
              </a:rPr>
            </a:br>
            <a:r>
              <a:rPr lang="en-US" sz="1000" dirty="0">
                <a:solidFill>
                  <a:srgbClr val="FFFFFF"/>
                </a:solidFill>
                <a:latin typeface="Arial" charset="0"/>
                <a:ea typeface="MS PGothic" pitchFamily="34" charset="-128"/>
                <a:cs typeface="Arial" charset="0"/>
              </a:rPr>
              <a:t>On Demand</a:t>
            </a:r>
          </a:p>
        </p:txBody>
      </p:sp>
      <p:sp>
        <p:nvSpPr>
          <p:cNvPr id="72" name="Rounded Rectangle 71"/>
          <p:cNvSpPr>
            <a:spLocks noChangeArrowheads="1"/>
          </p:cNvSpPr>
          <p:nvPr/>
        </p:nvSpPr>
        <p:spPr bwMode="gray">
          <a:xfrm>
            <a:off x="5436617" y="1970088"/>
            <a:ext cx="1425357" cy="1249362"/>
          </a:xfrm>
          <a:prstGeom prst="roundRect">
            <a:avLst>
              <a:gd name="adj" fmla="val 9153"/>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sp>
        <p:nvSpPr>
          <p:cNvPr id="20493" name="AutoShape 28"/>
          <p:cNvSpPr>
            <a:spLocks noChangeArrowheads="1"/>
          </p:cNvSpPr>
          <p:nvPr/>
        </p:nvSpPr>
        <p:spPr bwMode="gray">
          <a:xfrm>
            <a:off x="5512817" y="2800350"/>
            <a:ext cx="1291431" cy="312738"/>
          </a:xfrm>
          <a:prstGeom prst="roundRect">
            <a:avLst>
              <a:gd name="adj" fmla="val 20833"/>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a:solidFill>
                  <a:srgbClr val="FFFFFF"/>
                </a:solidFill>
                <a:ea typeface="MS PGothic" pitchFamily="34" charset="-128"/>
              </a:rPr>
              <a:t>Database On Demand</a:t>
            </a:r>
          </a:p>
          <a:p>
            <a:pPr algn="ctr">
              <a:buClr>
                <a:srgbClr val="FD0000"/>
              </a:buClr>
            </a:pPr>
            <a:r>
              <a:rPr lang="en-US" sz="900" dirty="0">
                <a:solidFill>
                  <a:srgbClr val="FFFFFF"/>
                </a:solidFill>
                <a:ea typeface="MS PGothic" pitchFamily="34" charset="-128"/>
              </a:rPr>
              <a:t>Exadata On Demand</a:t>
            </a:r>
          </a:p>
        </p:txBody>
      </p:sp>
      <p:sp>
        <p:nvSpPr>
          <p:cNvPr id="20494" name="AutoShape 30"/>
          <p:cNvSpPr>
            <a:spLocks noChangeArrowheads="1"/>
          </p:cNvSpPr>
          <p:nvPr/>
        </p:nvSpPr>
        <p:spPr bwMode="gray">
          <a:xfrm>
            <a:off x="5512817" y="2057400"/>
            <a:ext cx="1302860" cy="698500"/>
          </a:xfrm>
          <a:prstGeom prst="roundRect">
            <a:avLst>
              <a:gd name="adj" fmla="val 12505"/>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a:solidFill>
                  <a:srgbClr val="FFFFFF"/>
                </a:solidFill>
                <a:ea typeface="MS PGothic" pitchFamily="34" charset="-128"/>
              </a:rPr>
              <a:t>Middleware On Demand</a:t>
            </a:r>
          </a:p>
          <a:p>
            <a:pPr algn="ctr">
              <a:buClr>
                <a:srgbClr val="FD0000"/>
              </a:buClr>
            </a:pPr>
            <a:r>
              <a:rPr lang="en-US" sz="900" dirty="0">
                <a:solidFill>
                  <a:srgbClr val="FFFFFF"/>
                </a:solidFill>
                <a:ea typeface="MS PGothic" pitchFamily="34" charset="-128"/>
              </a:rPr>
              <a:t>Exalogic On Demand</a:t>
            </a:r>
          </a:p>
        </p:txBody>
      </p:sp>
      <p:sp>
        <p:nvSpPr>
          <p:cNvPr id="20495" name="Rectangle 181"/>
          <p:cNvSpPr>
            <a:spLocks noChangeArrowheads="1"/>
          </p:cNvSpPr>
          <p:nvPr/>
        </p:nvSpPr>
        <p:spPr bwMode="gray">
          <a:xfrm>
            <a:off x="1790700" y="627063"/>
            <a:ext cx="2454275" cy="339725"/>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600" b="1">
                <a:solidFill>
                  <a:srgbClr val="FF0000"/>
                </a:solidFill>
                <a:ea typeface="MS PGothic" pitchFamily="34" charset="-128"/>
              </a:rPr>
              <a:t>Private Cloud Products</a:t>
            </a:r>
          </a:p>
        </p:txBody>
      </p:sp>
      <p:sp>
        <p:nvSpPr>
          <p:cNvPr id="20496" name="Rectangle 181"/>
          <p:cNvSpPr>
            <a:spLocks noChangeArrowheads="1"/>
          </p:cNvSpPr>
          <p:nvPr/>
        </p:nvSpPr>
        <p:spPr bwMode="gray">
          <a:xfrm>
            <a:off x="5511800" y="627063"/>
            <a:ext cx="3287713" cy="339725"/>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600" b="1">
                <a:solidFill>
                  <a:srgbClr val="FF0000"/>
                </a:solidFill>
                <a:ea typeface="MS PGothic" pitchFamily="34" charset="-128"/>
              </a:rPr>
              <a:t>Private &amp; Public Cloud Services</a:t>
            </a:r>
          </a:p>
        </p:txBody>
      </p:sp>
      <p:sp>
        <p:nvSpPr>
          <p:cNvPr id="20500" name="Rectangle 211"/>
          <p:cNvSpPr>
            <a:spLocks noChangeArrowheads="1"/>
          </p:cNvSpPr>
          <p:nvPr/>
        </p:nvSpPr>
        <p:spPr bwMode="gray">
          <a:xfrm>
            <a:off x="7487670" y="915988"/>
            <a:ext cx="1009892" cy="262252"/>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100">
                <a:solidFill>
                  <a:srgbClr val="000000"/>
                </a:solidFill>
                <a:ea typeface="MS PGothic" pitchFamily="34" charset="-128"/>
              </a:rPr>
              <a:t>Oracle </a:t>
            </a:r>
            <a:r>
              <a:rPr lang="en-US" sz="1100" smtClean="0">
                <a:solidFill>
                  <a:srgbClr val="000000"/>
                </a:solidFill>
                <a:ea typeface="MS PGothic" pitchFamily="34" charset="-128"/>
              </a:rPr>
              <a:t>Cloud</a:t>
            </a:r>
            <a:endParaRPr lang="en-US" sz="1100" dirty="0">
              <a:solidFill>
                <a:srgbClr val="000000"/>
              </a:solidFill>
              <a:ea typeface="MS PGothic" pitchFamily="34" charset="-128"/>
            </a:endParaRPr>
          </a:p>
        </p:txBody>
      </p:sp>
      <p:sp>
        <p:nvSpPr>
          <p:cNvPr id="61" name="Rounded Rectangle 60"/>
          <p:cNvSpPr>
            <a:spLocks noChangeArrowheads="1"/>
          </p:cNvSpPr>
          <p:nvPr/>
        </p:nvSpPr>
        <p:spPr bwMode="gray">
          <a:xfrm>
            <a:off x="6948264" y="1141413"/>
            <a:ext cx="2088703" cy="514350"/>
          </a:xfrm>
          <a:prstGeom prst="roundRect">
            <a:avLst>
              <a:gd name="adj" fmla="val 16926"/>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sp>
        <p:nvSpPr>
          <p:cNvPr id="63" name="Rounded Rectangle 62"/>
          <p:cNvSpPr>
            <a:spLocks noChangeArrowheads="1"/>
          </p:cNvSpPr>
          <p:nvPr/>
        </p:nvSpPr>
        <p:spPr bwMode="gray">
          <a:xfrm>
            <a:off x="6948265" y="1970088"/>
            <a:ext cx="2088703" cy="1249362"/>
          </a:xfrm>
          <a:prstGeom prst="roundRect">
            <a:avLst>
              <a:gd name="adj" fmla="val 9153"/>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sp>
        <p:nvSpPr>
          <p:cNvPr id="20506" name="AutoShape 28"/>
          <p:cNvSpPr>
            <a:spLocks noChangeArrowheads="1"/>
          </p:cNvSpPr>
          <p:nvPr/>
        </p:nvSpPr>
        <p:spPr bwMode="gray">
          <a:xfrm>
            <a:off x="7024464" y="2800350"/>
            <a:ext cx="1940495" cy="312738"/>
          </a:xfrm>
          <a:prstGeom prst="roundRect">
            <a:avLst>
              <a:gd name="adj" fmla="val 20833"/>
            </a:avLst>
          </a:prstGeom>
          <a:solidFill>
            <a:schemeClr val="tx2"/>
          </a:solidFill>
          <a:ln w="12700">
            <a:solidFill>
              <a:schemeClr val="accent1"/>
            </a:solidFill>
            <a:round/>
            <a:headEnd/>
            <a:tailEnd/>
          </a:ln>
        </p:spPr>
        <p:txBody>
          <a:bodyPr anchor="ctr"/>
          <a:lstStyle/>
          <a:p>
            <a:pPr algn="ctr">
              <a:buClr>
                <a:srgbClr val="FD0000"/>
              </a:buClr>
            </a:pPr>
            <a:r>
              <a:rPr lang="en-US" sz="900" dirty="0">
                <a:solidFill>
                  <a:srgbClr val="FFFFFF"/>
                </a:solidFill>
                <a:ea typeface="MS PGothic" pitchFamily="34" charset="-128"/>
              </a:rPr>
              <a:t>Oracle </a:t>
            </a:r>
            <a:r>
              <a:rPr lang="en-US" sz="900" dirty="0" smtClean="0">
                <a:solidFill>
                  <a:srgbClr val="FFFFFF"/>
                </a:solidFill>
                <a:ea typeface="MS PGothic" pitchFamily="34" charset="-128"/>
              </a:rPr>
              <a:t>Cloud Platform Services</a:t>
            </a:r>
            <a:endParaRPr lang="en-US" sz="900" dirty="0">
              <a:solidFill>
                <a:srgbClr val="FFFFFF"/>
              </a:solidFill>
              <a:ea typeface="MS PGothic" pitchFamily="34" charset="-128"/>
            </a:endParaRPr>
          </a:p>
        </p:txBody>
      </p:sp>
      <p:sp>
        <p:nvSpPr>
          <p:cNvPr id="20507" name="AutoShape 30"/>
          <p:cNvSpPr>
            <a:spLocks noChangeArrowheads="1"/>
          </p:cNvSpPr>
          <p:nvPr/>
        </p:nvSpPr>
        <p:spPr bwMode="gray">
          <a:xfrm>
            <a:off x="7024464" y="2427288"/>
            <a:ext cx="1940495" cy="328612"/>
          </a:xfrm>
          <a:prstGeom prst="roundRect">
            <a:avLst>
              <a:gd name="adj" fmla="val 12505"/>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smtClean="0">
                <a:solidFill>
                  <a:srgbClr val="FFFFFF"/>
                </a:solidFill>
                <a:ea typeface="MS PGothic" pitchFamily="34" charset="-128"/>
              </a:rPr>
              <a:t>Oracle Cloud Social Services</a:t>
            </a:r>
            <a:endParaRPr lang="en-US" sz="900" dirty="0">
              <a:solidFill>
                <a:srgbClr val="FFFFFF"/>
              </a:solidFill>
              <a:ea typeface="MS PGothic" pitchFamily="34" charset="-128"/>
            </a:endParaRPr>
          </a:p>
        </p:txBody>
      </p:sp>
      <p:sp>
        <p:nvSpPr>
          <p:cNvPr id="20512" name="Oval 73"/>
          <p:cNvSpPr>
            <a:spLocks noChangeArrowheads="1"/>
          </p:cNvSpPr>
          <p:nvPr/>
        </p:nvSpPr>
        <p:spPr bwMode="gray">
          <a:xfrm rot="5400000">
            <a:off x="2944813" y="1860550"/>
            <a:ext cx="465137" cy="3116263"/>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noFill/>
            <a:round/>
            <a:headEnd/>
            <a:tailEnd/>
          </a:ln>
        </p:spPr>
        <p:txBody>
          <a:bodyPr lIns="92075" tIns="46038" rIns="92075" bIns="46038" anchor="ctr"/>
          <a:lstStyle/>
          <a:p>
            <a:pPr algn="ctr"/>
            <a:endParaRPr lang="en-US" sz="1400">
              <a:solidFill>
                <a:srgbClr val="000000"/>
              </a:solidFill>
              <a:ea typeface="MS PGothic" pitchFamily="34" charset="-128"/>
            </a:endParaRPr>
          </a:p>
        </p:txBody>
      </p:sp>
      <p:sp>
        <p:nvSpPr>
          <p:cNvPr id="20513" name="Oval 74"/>
          <p:cNvSpPr>
            <a:spLocks noChangeArrowheads="1"/>
          </p:cNvSpPr>
          <p:nvPr/>
        </p:nvSpPr>
        <p:spPr bwMode="gray">
          <a:xfrm rot="5400000">
            <a:off x="2891631" y="286545"/>
            <a:ext cx="466725" cy="3116262"/>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noFill/>
            <a:round/>
            <a:headEnd/>
            <a:tailEnd/>
          </a:ln>
        </p:spPr>
        <p:txBody>
          <a:bodyPr lIns="92075" tIns="46038" rIns="92075" bIns="46038" anchor="ctr"/>
          <a:lstStyle/>
          <a:p>
            <a:pPr algn="ctr"/>
            <a:endParaRPr lang="en-US" sz="1400">
              <a:solidFill>
                <a:srgbClr val="000000"/>
              </a:solidFill>
              <a:ea typeface="MS PGothic" pitchFamily="34" charset="-128"/>
            </a:endParaRPr>
          </a:p>
        </p:txBody>
      </p:sp>
      <p:sp>
        <p:nvSpPr>
          <p:cNvPr id="76" name="Rounded Rectangle 75"/>
          <p:cNvSpPr>
            <a:spLocks noChangeArrowheads="1"/>
          </p:cNvSpPr>
          <p:nvPr/>
        </p:nvSpPr>
        <p:spPr bwMode="gray">
          <a:xfrm>
            <a:off x="931863" y="1141413"/>
            <a:ext cx="4249737" cy="514350"/>
          </a:xfrm>
          <a:prstGeom prst="roundRect">
            <a:avLst>
              <a:gd name="adj" fmla="val 16926"/>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sp>
        <p:nvSpPr>
          <p:cNvPr id="78" name="Rounded Rectangle 77"/>
          <p:cNvSpPr>
            <a:spLocks noChangeArrowheads="1"/>
          </p:cNvSpPr>
          <p:nvPr/>
        </p:nvSpPr>
        <p:spPr bwMode="gray">
          <a:xfrm>
            <a:off x="933450" y="1970088"/>
            <a:ext cx="4248150" cy="1249362"/>
          </a:xfrm>
          <a:prstGeom prst="roundRect">
            <a:avLst>
              <a:gd name="adj" fmla="val 9153"/>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sp>
        <p:nvSpPr>
          <p:cNvPr id="20516" name="Rectangle 162"/>
          <p:cNvSpPr>
            <a:spLocks noChangeArrowheads="1"/>
          </p:cNvSpPr>
          <p:nvPr/>
        </p:nvSpPr>
        <p:spPr bwMode="gray">
          <a:xfrm>
            <a:off x="2144713" y="3300413"/>
            <a:ext cx="1825625" cy="261937"/>
          </a:xfrm>
          <a:prstGeom prst="rect">
            <a:avLst/>
          </a:prstGeom>
          <a:noFill/>
          <a:ln w="9525">
            <a:noFill/>
            <a:miter lim="800000"/>
            <a:headEnd/>
            <a:tailEnd/>
          </a:ln>
        </p:spPr>
        <p:txBody>
          <a:bodyPr wrap="none">
            <a:spAutoFit/>
          </a:bodyPr>
          <a:lstStyle/>
          <a:p>
            <a:pPr algn="ctr" eaLnBrk="0" hangingPunct="0">
              <a:buClr>
                <a:srgbClr val="FD0000"/>
              </a:buClr>
            </a:pPr>
            <a:r>
              <a:rPr lang="en-US" sz="1100" dirty="0">
                <a:solidFill>
                  <a:srgbClr val="000000"/>
                </a:solidFill>
                <a:ea typeface="MS PGothic" pitchFamily="34" charset="-128"/>
              </a:rPr>
              <a:t>Infrastructure as a Service</a:t>
            </a:r>
          </a:p>
        </p:txBody>
      </p:sp>
      <p:sp>
        <p:nvSpPr>
          <p:cNvPr id="20517" name="AutoShape 28"/>
          <p:cNvSpPr>
            <a:spLocks noChangeArrowheads="1"/>
          </p:cNvSpPr>
          <p:nvPr/>
        </p:nvSpPr>
        <p:spPr bwMode="gray">
          <a:xfrm>
            <a:off x="1027113" y="2797175"/>
            <a:ext cx="4078287" cy="312738"/>
          </a:xfrm>
          <a:prstGeom prst="roundRect">
            <a:avLst>
              <a:gd name="adj" fmla="val 20833"/>
            </a:avLst>
          </a:prstGeom>
          <a:solidFill>
            <a:schemeClr val="tx2"/>
          </a:solidFill>
          <a:ln w="12700">
            <a:solidFill>
              <a:schemeClr val="accent1"/>
            </a:solidFill>
            <a:round/>
            <a:headEnd/>
            <a:tailEnd/>
          </a:ln>
        </p:spPr>
        <p:txBody>
          <a:bodyPr anchor="ctr"/>
          <a:lstStyle/>
          <a:p>
            <a:pPr algn="ctr">
              <a:buClr>
                <a:srgbClr val="FD0000"/>
              </a:buClr>
            </a:pPr>
            <a:r>
              <a:rPr lang="en-US" sz="1000" dirty="0">
                <a:solidFill>
                  <a:srgbClr val="FFFFFF"/>
                </a:solidFill>
                <a:ea typeface="MS PGothic" pitchFamily="34" charset="-128"/>
              </a:rPr>
              <a:t>Oracle Database, </a:t>
            </a:r>
            <a:r>
              <a:rPr lang="en-US" sz="1000" dirty="0" smtClean="0">
                <a:solidFill>
                  <a:srgbClr val="FFFFFF"/>
                </a:solidFill>
                <a:ea typeface="MS PGothic" pitchFamily="34" charset="-128"/>
              </a:rPr>
              <a:t>MySQL,</a:t>
            </a:r>
            <a:endParaRPr lang="en-US" sz="1000" dirty="0">
              <a:solidFill>
                <a:srgbClr val="FFFFFF"/>
              </a:solidFill>
              <a:ea typeface="MS PGothic" pitchFamily="34" charset="-128"/>
            </a:endParaRPr>
          </a:p>
          <a:p>
            <a:pPr algn="ctr">
              <a:buClr>
                <a:srgbClr val="FD0000"/>
              </a:buClr>
            </a:pPr>
            <a:r>
              <a:rPr lang="en-US" sz="1000" dirty="0">
                <a:solidFill>
                  <a:srgbClr val="FFFFFF"/>
                </a:solidFill>
                <a:ea typeface="MS PGothic" pitchFamily="34" charset="-128"/>
              </a:rPr>
              <a:t>Exadata Database </a:t>
            </a:r>
            <a:r>
              <a:rPr lang="en-US" sz="1000" dirty="0" smtClean="0">
                <a:solidFill>
                  <a:srgbClr val="FFFFFF"/>
                </a:solidFill>
                <a:ea typeface="MS PGothic" pitchFamily="34" charset="-128"/>
              </a:rPr>
              <a:t>Machine, SPARC </a:t>
            </a:r>
            <a:r>
              <a:rPr lang="en-US" sz="1000" dirty="0" err="1" smtClean="0">
                <a:solidFill>
                  <a:srgbClr val="FFFFFF"/>
                </a:solidFill>
                <a:ea typeface="MS PGothic" pitchFamily="34" charset="-128"/>
              </a:rPr>
              <a:t>SuperCluster</a:t>
            </a:r>
            <a:endParaRPr lang="en-US" sz="1000" dirty="0">
              <a:solidFill>
                <a:srgbClr val="FFFFFF"/>
              </a:solidFill>
              <a:ea typeface="MS PGothic" pitchFamily="34" charset="-128"/>
            </a:endParaRPr>
          </a:p>
        </p:txBody>
      </p:sp>
      <p:sp>
        <p:nvSpPr>
          <p:cNvPr id="20518" name="AutoShape 30"/>
          <p:cNvSpPr>
            <a:spLocks noChangeArrowheads="1"/>
          </p:cNvSpPr>
          <p:nvPr/>
        </p:nvSpPr>
        <p:spPr bwMode="gray">
          <a:xfrm>
            <a:off x="1027113" y="2441575"/>
            <a:ext cx="4078287" cy="312738"/>
          </a:xfrm>
          <a:prstGeom prst="roundRect">
            <a:avLst>
              <a:gd name="adj" fmla="val 20833"/>
            </a:avLst>
          </a:prstGeom>
          <a:solidFill>
            <a:schemeClr val="tx2"/>
          </a:solidFill>
          <a:ln w="12700">
            <a:solidFill>
              <a:schemeClr val="accent1"/>
            </a:solidFill>
            <a:round/>
            <a:headEnd/>
            <a:tailEnd/>
          </a:ln>
        </p:spPr>
        <p:txBody>
          <a:bodyPr anchor="ctr"/>
          <a:lstStyle/>
          <a:p>
            <a:pPr algn="ctr">
              <a:buClr>
                <a:srgbClr val="FD0000"/>
              </a:buClr>
            </a:pPr>
            <a:r>
              <a:rPr lang="en-US" sz="1000" dirty="0">
                <a:solidFill>
                  <a:srgbClr val="FFFFFF"/>
                </a:solidFill>
                <a:ea typeface="MS PGothic" pitchFamily="34" charset="-128"/>
              </a:rPr>
              <a:t>Cloud Application Foundation: WebLogic Server,</a:t>
            </a:r>
            <a:br>
              <a:rPr lang="en-US" sz="1000" dirty="0">
                <a:solidFill>
                  <a:srgbClr val="FFFFFF"/>
                </a:solidFill>
                <a:ea typeface="MS PGothic" pitchFamily="34" charset="-128"/>
              </a:rPr>
            </a:br>
            <a:r>
              <a:rPr lang="en-US" sz="1000" dirty="0">
                <a:solidFill>
                  <a:srgbClr val="FFFFFF"/>
                </a:solidFill>
                <a:ea typeface="MS PGothic" pitchFamily="34" charset="-128"/>
              </a:rPr>
              <a:t>Coherence, JRockit, Exalogic Elastic Cloud</a:t>
            </a:r>
          </a:p>
        </p:txBody>
      </p:sp>
      <p:sp>
        <p:nvSpPr>
          <p:cNvPr id="20519" name="Rectangle 167"/>
          <p:cNvSpPr>
            <a:spLocks noChangeArrowheads="1"/>
          </p:cNvSpPr>
          <p:nvPr/>
        </p:nvSpPr>
        <p:spPr bwMode="gray">
          <a:xfrm>
            <a:off x="2295525" y="1762125"/>
            <a:ext cx="1524000" cy="261938"/>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100" dirty="0">
                <a:solidFill>
                  <a:srgbClr val="000000"/>
                </a:solidFill>
                <a:ea typeface="MS PGothic" pitchFamily="34" charset="-128"/>
              </a:rPr>
              <a:t>Platform as a Service</a:t>
            </a:r>
          </a:p>
        </p:txBody>
      </p:sp>
      <p:sp>
        <p:nvSpPr>
          <p:cNvPr id="20520" name="AutoShape 34"/>
          <p:cNvSpPr>
            <a:spLocks noChangeArrowheads="1"/>
          </p:cNvSpPr>
          <p:nvPr/>
        </p:nvSpPr>
        <p:spPr bwMode="gray">
          <a:xfrm>
            <a:off x="1017588" y="2079625"/>
            <a:ext cx="963612" cy="312738"/>
          </a:xfrm>
          <a:prstGeom prst="roundRect">
            <a:avLst>
              <a:gd name="adj" fmla="val 20833"/>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smtClean="0">
                <a:solidFill>
                  <a:srgbClr val="FFFFFF"/>
                </a:solidFill>
                <a:ea typeface="MS PGothic" pitchFamily="34" charset="-128"/>
              </a:rPr>
              <a:t>SOA Suite &amp;</a:t>
            </a:r>
            <a:br>
              <a:rPr lang="en-US" sz="900" dirty="0" smtClean="0">
                <a:solidFill>
                  <a:srgbClr val="FFFFFF"/>
                </a:solidFill>
                <a:ea typeface="MS PGothic" pitchFamily="34" charset="-128"/>
              </a:rPr>
            </a:br>
            <a:r>
              <a:rPr lang="en-US" sz="900" dirty="0" smtClean="0">
                <a:solidFill>
                  <a:srgbClr val="FFFFFF"/>
                </a:solidFill>
                <a:ea typeface="MS PGothic" pitchFamily="34" charset="-128"/>
              </a:rPr>
              <a:t>BPM Suite</a:t>
            </a:r>
            <a:endParaRPr lang="en-US" sz="900" dirty="0">
              <a:solidFill>
                <a:srgbClr val="FFFFFF"/>
              </a:solidFill>
              <a:ea typeface="MS PGothic" pitchFamily="34" charset="-128"/>
            </a:endParaRPr>
          </a:p>
        </p:txBody>
      </p:sp>
      <p:sp>
        <p:nvSpPr>
          <p:cNvPr id="20521" name="AutoShape 35"/>
          <p:cNvSpPr>
            <a:spLocks noChangeArrowheads="1"/>
          </p:cNvSpPr>
          <p:nvPr/>
        </p:nvSpPr>
        <p:spPr bwMode="gray">
          <a:xfrm>
            <a:off x="2049463" y="2079625"/>
            <a:ext cx="963612" cy="312738"/>
          </a:xfrm>
          <a:prstGeom prst="roundRect">
            <a:avLst>
              <a:gd name="adj" fmla="val 20833"/>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a:solidFill>
                  <a:srgbClr val="FFFFFF"/>
                </a:solidFill>
                <a:ea typeface="MS PGothic" pitchFamily="34" charset="-128"/>
              </a:rPr>
              <a:t>Data </a:t>
            </a:r>
            <a:r>
              <a:rPr lang="en-US" sz="900" dirty="0" smtClean="0">
                <a:solidFill>
                  <a:srgbClr val="FFFFFF"/>
                </a:solidFill>
                <a:ea typeface="MS PGothic" pitchFamily="34" charset="-128"/>
              </a:rPr>
              <a:t>Integration</a:t>
            </a:r>
            <a:br>
              <a:rPr lang="en-US" sz="900" dirty="0" smtClean="0">
                <a:solidFill>
                  <a:srgbClr val="FFFFFF"/>
                </a:solidFill>
                <a:ea typeface="MS PGothic" pitchFamily="34" charset="-128"/>
              </a:rPr>
            </a:br>
            <a:r>
              <a:rPr lang="en-US" sz="900" dirty="0" smtClean="0">
                <a:solidFill>
                  <a:srgbClr val="FFFFFF"/>
                </a:solidFill>
                <a:ea typeface="MS PGothic" pitchFamily="34" charset="-128"/>
              </a:rPr>
              <a:t>&amp; GoldenGate</a:t>
            </a:r>
            <a:endParaRPr lang="en-US" sz="900" dirty="0">
              <a:solidFill>
                <a:srgbClr val="FFFFFF"/>
              </a:solidFill>
              <a:ea typeface="MS PGothic" pitchFamily="34" charset="-128"/>
            </a:endParaRPr>
          </a:p>
        </p:txBody>
      </p:sp>
      <p:sp>
        <p:nvSpPr>
          <p:cNvPr id="20522" name="AutoShape 36"/>
          <p:cNvSpPr>
            <a:spLocks noChangeArrowheads="1"/>
          </p:cNvSpPr>
          <p:nvPr/>
        </p:nvSpPr>
        <p:spPr bwMode="gray">
          <a:xfrm>
            <a:off x="3082925" y="2079625"/>
            <a:ext cx="963613" cy="312738"/>
          </a:xfrm>
          <a:prstGeom prst="roundRect">
            <a:avLst>
              <a:gd name="adj" fmla="val 20833"/>
            </a:avLst>
          </a:prstGeom>
          <a:solidFill>
            <a:schemeClr val="tx2"/>
          </a:solidFill>
          <a:ln w="12700">
            <a:solidFill>
              <a:schemeClr val="accent1"/>
            </a:solidFill>
            <a:round/>
            <a:headEnd/>
            <a:tailEnd/>
          </a:ln>
        </p:spPr>
        <p:txBody>
          <a:bodyPr anchor="ctr"/>
          <a:lstStyle/>
          <a:p>
            <a:pPr algn="ctr">
              <a:buClr>
                <a:srgbClr val="FD0000"/>
              </a:buClr>
            </a:pPr>
            <a:r>
              <a:rPr lang="en-US" sz="900" dirty="0" smtClean="0">
                <a:solidFill>
                  <a:srgbClr val="FFFFFF"/>
                </a:solidFill>
                <a:ea typeface="MS PGothic" pitchFamily="34" charset="-128"/>
              </a:rPr>
              <a:t>Identity &amp; Access Mgmt</a:t>
            </a:r>
            <a:endParaRPr lang="en-US" sz="900" dirty="0">
              <a:solidFill>
                <a:srgbClr val="FFFFFF"/>
              </a:solidFill>
              <a:ea typeface="MS PGothic" pitchFamily="34" charset="-128"/>
            </a:endParaRPr>
          </a:p>
        </p:txBody>
      </p:sp>
      <p:sp>
        <p:nvSpPr>
          <p:cNvPr id="20523" name="AutoShape 39"/>
          <p:cNvSpPr>
            <a:spLocks noChangeArrowheads="1"/>
          </p:cNvSpPr>
          <p:nvPr/>
        </p:nvSpPr>
        <p:spPr bwMode="gray">
          <a:xfrm>
            <a:off x="4114800" y="2079625"/>
            <a:ext cx="963613" cy="312738"/>
          </a:xfrm>
          <a:prstGeom prst="roundRect">
            <a:avLst>
              <a:gd name="adj" fmla="val 20833"/>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smtClean="0">
                <a:solidFill>
                  <a:srgbClr val="FFFFFF"/>
                </a:solidFill>
                <a:ea typeface="MS PGothic" pitchFamily="34" charset="-128"/>
              </a:rPr>
              <a:t>WebCenter User Engagement</a:t>
            </a:r>
            <a:endParaRPr lang="en-US" sz="900" dirty="0">
              <a:solidFill>
                <a:srgbClr val="FFFFFF"/>
              </a:solidFill>
              <a:ea typeface="MS PGothic" pitchFamily="34" charset="-128"/>
            </a:endParaRPr>
          </a:p>
        </p:txBody>
      </p:sp>
      <p:sp>
        <p:nvSpPr>
          <p:cNvPr id="87" name="AutoShape 2"/>
          <p:cNvSpPr>
            <a:spLocks noChangeArrowheads="1"/>
          </p:cNvSpPr>
          <p:nvPr/>
        </p:nvSpPr>
        <p:spPr bwMode="gray">
          <a:xfrm>
            <a:off x="1043608" y="1218389"/>
            <a:ext cx="4032448" cy="339345"/>
          </a:xfrm>
          <a:prstGeom prst="roundRect">
            <a:avLst>
              <a:gd name="adj" fmla="val 16667"/>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77443" tIns="38722" rIns="77443" bIns="38722" anchor="ctr"/>
          <a:lstStyle/>
          <a:p>
            <a:pPr algn="ctr" defTabSz="768350">
              <a:spcBef>
                <a:spcPts val="625"/>
              </a:spcBef>
              <a:tabLst>
                <a:tab pos="0" algn="l"/>
                <a:tab pos="768350" algn="l"/>
                <a:tab pos="1535113" algn="l"/>
                <a:tab pos="2305050" algn="l"/>
                <a:tab pos="3073400" algn="l"/>
                <a:tab pos="3841750" algn="l"/>
                <a:tab pos="4610100" algn="l"/>
                <a:tab pos="5376863" algn="l"/>
                <a:tab pos="6146800" algn="l"/>
                <a:tab pos="6915150" algn="l"/>
                <a:tab pos="7683500" algn="l"/>
                <a:tab pos="8451850" algn="l"/>
              </a:tabLst>
              <a:defRPr/>
            </a:pPr>
            <a:r>
              <a:rPr lang="en-US" sz="1000">
                <a:solidFill>
                  <a:srgbClr val="FFFFFF"/>
                </a:solidFill>
                <a:latin typeface="Arial" charset="0"/>
                <a:ea typeface="MS PGothic" pitchFamily="34" charset="-128"/>
                <a:cs typeface="Arial" charset="0"/>
              </a:rPr>
              <a:t>Oracle Applications</a:t>
            </a:r>
          </a:p>
        </p:txBody>
      </p:sp>
      <p:sp>
        <p:nvSpPr>
          <p:cNvPr id="20527" name="Rectangle 181"/>
          <p:cNvSpPr>
            <a:spLocks noChangeArrowheads="1"/>
          </p:cNvSpPr>
          <p:nvPr/>
        </p:nvSpPr>
        <p:spPr bwMode="gray">
          <a:xfrm>
            <a:off x="2581275" y="928688"/>
            <a:ext cx="949325" cy="261937"/>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100" dirty="0">
                <a:solidFill>
                  <a:srgbClr val="000000"/>
                </a:solidFill>
                <a:ea typeface="MS PGothic" pitchFamily="34" charset="-128"/>
              </a:rPr>
              <a:t>Applications</a:t>
            </a:r>
          </a:p>
        </p:txBody>
      </p:sp>
      <p:grpSp>
        <p:nvGrpSpPr>
          <p:cNvPr id="2" name="Group 63"/>
          <p:cNvGrpSpPr>
            <a:grpSpLocks/>
          </p:cNvGrpSpPr>
          <p:nvPr/>
        </p:nvGrpSpPr>
        <p:grpSpPr bwMode="auto">
          <a:xfrm>
            <a:off x="971550" y="3495675"/>
            <a:ext cx="4248150" cy="1020763"/>
            <a:chOff x="971550" y="3495675"/>
            <a:chExt cx="4248150" cy="1020763"/>
          </a:xfrm>
        </p:grpSpPr>
        <p:sp>
          <p:nvSpPr>
            <p:cNvPr id="77" name="Rounded Rectangle 76"/>
            <p:cNvSpPr>
              <a:spLocks noChangeArrowheads="1"/>
            </p:cNvSpPr>
            <p:nvPr/>
          </p:nvSpPr>
          <p:spPr bwMode="gray">
            <a:xfrm>
              <a:off x="971550" y="3495675"/>
              <a:ext cx="4248150" cy="1020763"/>
            </a:xfrm>
            <a:prstGeom prst="roundRect">
              <a:avLst>
                <a:gd name="adj" fmla="val 9153"/>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eaLnBrk="0" hangingPunct="0">
                <a:buClr>
                  <a:srgbClr val="FD0000"/>
                </a:buClr>
                <a:defRPr/>
              </a:pPr>
              <a:endParaRPr lang="en-US" sz="1200">
                <a:solidFill>
                  <a:srgbClr val="000000"/>
                </a:solidFill>
                <a:latin typeface="Arial" pitchFamily="34" charset="0"/>
                <a:ea typeface="ＭＳ Ｐゴシック" pitchFamily="34" charset="-128"/>
                <a:cs typeface="Arial" pitchFamily="34" charset="0"/>
              </a:endParaRPr>
            </a:p>
          </p:txBody>
        </p:sp>
        <p:pic>
          <p:nvPicPr>
            <p:cNvPr id="20530" name="Picture 182" descr="Storage Server"/>
            <p:cNvPicPr>
              <a:picLocks noChangeAspect="1" noChangeArrowheads="1"/>
            </p:cNvPicPr>
            <p:nvPr/>
          </p:nvPicPr>
          <p:blipFill>
            <a:blip r:embed="rId3" cstate="print"/>
            <a:srcRect/>
            <a:stretch>
              <a:fillRect/>
            </a:stretch>
          </p:blipFill>
          <p:spPr bwMode="gray">
            <a:xfrm>
              <a:off x="1065213" y="4251325"/>
              <a:ext cx="1282700" cy="198438"/>
            </a:xfrm>
            <a:prstGeom prst="rect">
              <a:avLst/>
            </a:prstGeom>
            <a:noFill/>
            <a:ln w="9525">
              <a:noFill/>
              <a:miter lim="800000"/>
              <a:headEnd/>
              <a:tailEnd/>
            </a:ln>
          </p:spPr>
        </p:pic>
        <p:pic>
          <p:nvPicPr>
            <p:cNvPr id="20531" name="Picture 183" descr="DB Server"/>
            <p:cNvPicPr>
              <a:picLocks noChangeAspect="1" noChangeArrowheads="1"/>
            </p:cNvPicPr>
            <p:nvPr/>
          </p:nvPicPr>
          <p:blipFill>
            <a:blip r:embed="rId4" cstate="print"/>
            <a:srcRect/>
            <a:stretch>
              <a:fillRect/>
            </a:stretch>
          </p:blipFill>
          <p:spPr bwMode="gray">
            <a:xfrm>
              <a:off x="1065213" y="4079875"/>
              <a:ext cx="1282700" cy="139700"/>
            </a:xfrm>
            <a:prstGeom prst="rect">
              <a:avLst/>
            </a:prstGeom>
            <a:noFill/>
            <a:ln w="9525">
              <a:noFill/>
              <a:miter lim="800000"/>
              <a:headEnd/>
              <a:tailEnd/>
            </a:ln>
          </p:spPr>
        </p:pic>
        <p:pic>
          <p:nvPicPr>
            <p:cNvPr id="20532" name="Picture 184" descr="Storage Server"/>
            <p:cNvPicPr>
              <a:picLocks noChangeAspect="1" noChangeArrowheads="1"/>
            </p:cNvPicPr>
            <p:nvPr/>
          </p:nvPicPr>
          <p:blipFill>
            <a:blip r:embed="rId3" cstate="print"/>
            <a:srcRect/>
            <a:stretch>
              <a:fillRect/>
            </a:stretch>
          </p:blipFill>
          <p:spPr bwMode="gray">
            <a:xfrm>
              <a:off x="2438400" y="4251325"/>
              <a:ext cx="1282700" cy="198438"/>
            </a:xfrm>
            <a:prstGeom prst="rect">
              <a:avLst/>
            </a:prstGeom>
            <a:noFill/>
            <a:ln w="9525">
              <a:noFill/>
              <a:miter lim="800000"/>
              <a:headEnd/>
              <a:tailEnd/>
            </a:ln>
          </p:spPr>
        </p:pic>
        <p:pic>
          <p:nvPicPr>
            <p:cNvPr id="20533" name="Picture 185" descr="Storage Server"/>
            <p:cNvPicPr>
              <a:picLocks noChangeAspect="1" noChangeArrowheads="1"/>
            </p:cNvPicPr>
            <p:nvPr/>
          </p:nvPicPr>
          <p:blipFill>
            <a:blip r:embed="rId3" cstate="print"/>
            <a:srcRect/>
            <a:stretch>
              <a:fillRect/>
            </a:stretch>
          </p:blipFill>
          <p:spPr bwMode="gray">
            <a:xfrm>
              <a:off x="3844925" y="4251325"/>
              <a:ext cx="1282700" cy="198438"/>
            </a:xfrm>
            <a:prstGeom prst="rect">
              <a:avLst/>
            </a:prstGeom>
            <a:noFill/>
            <a:ln w="9525">
              <a:noFill/>
              <a:miter lim="800000"/>
              <a:headEnd/>
              <a:tailEnd/>
            </a:ln>
          </p:spPr>
        </p:pic>
        <p:pic>
          <p:nvPicPr>
            <p:cNvPr id="20534" name="Picture 186" descr="DB Server"/>
            <p:cNvPicPr>
              <a:picLocks noChangeAspect="1" noChangeArrowheads="1"/>
            </p:cNvPicPr>
            <p:nvPr/>
          </p:nvPicPr>
          <p:blipFill>
            <a:blip r:embed="rId4" cstate="print"/>
            <a:srcRect/>
            <a:stretch>
              <a:fillRect/>
            </a:stretch>
          </p:blipFill>
          <p:spPr bwMode="gray">
            <a:xfrm>
              <a:off x="1065213" y="3965575"/>
              <a:ext cx="1282700" cy="139700"/>
            </a:xfrm>
            <a:prstGeom prst="rect">
              <a:avLst/>
            </a:prstGeom>
            <a:noFill/>
            <a:ln w="9525">
              <a:noFill/>
              <a:miter lim="800000"/>
              <a:headEnd/>
              <a:tailEnd/>
            </a:ln>
          </p:spPr>
        </p:pic>
        <p:pic>
          <p:nvPicPr>
            <p:cNvPr id="20535" name="Picture 187" descr="DB Server"/>
            <p:cNvPicPr>
              <a:picLocks noChangeAspect="1" noChangeArrowheads="1"/>
            </p:cNvPicPr>
            <p:nvPr/>
          </p:nvPicPr>
          <p:blipFill>
            <a:blip r:embed="rId4" cstate="print"/>
            <a:srcRect/>
            <a:stretch>
              <a:fillRect/>
            </a:stretch>
          </p:blipFill>
          <p:spPr bwMode="gray">
            <a:xfrm>
              <a:off x="2438400" y="4079875"/>
              <a:ext cx="1282700" cy="139700"/>
            </a:xfrm>
            <a:prstGeom prst="rect">
              <a:avLst/>
            </a:prstGeom>
            <a:noFill/>
            <a:ln w="9525">
              <a:noFill/>
              <a:miter lim="800000"/>
              <a:headEnd/>
              <a:tailEnd/>
            </a:ln>
          </p:spPr>
        </p:pic>
        <p:pic>
          <p:nvPicPr>
            <p:cNvPr id="20536" name="Picture 188" descr="DB Server"/>
            <p:cNvPicPr>
              <a:picLocks noChangeAspect="1" noChangeArrowheads="1"/>
            </p:cNvPicPr>
            <p:nvPr/>
          </p:nvPicPr>
          <p:blipFill>
            <a:blip r:embed="rId4" cstate="print"/>
            <a:srcRect/>
            <a:stretch>
              <a:fillRect/>
            </a:stretch>
          </p:blipFill>
          <p:spPr bwMode="gray">
            <a:xfrm>
              <a:off x="2438400" y="3965575"/>
              <a:ext cx="1282700" cy="139700"/>
            </a:xfrm>
            <a:prstGeom prst="rect">
              <a:avLst/>
            </a:prstGeom>
            <a:noFill/>
            <a:ln w="9525">
              <a:noFill/>
              <a:miter lim="800000"/>
              <a:headEnd/>
              <a:tailEnd/>
            </a:ln>
          </p:spPr>
        </p:pic>
        <p:pic>
          <p:nvPicPr>
            <p:cNvPr id="20537" name="Picture 189" descr="DB Server"/>
            <p:cNvPicPr>
              <a:picLocks noChangeAspect="1" noChangeArrowheads="1"/>
            </p:cNvPicPr>
            <p:nvPr/>
          </p:nvPicPr>
          <p:blipFill>
            <a:blip r:embed="rId4" cstate="print"/>
            <a:srcRect/>
            <a:stretch>
              <a:fillRect/>
            </a:stretch>
          </p:blipFill>
          <p:spPr bwMode="gray">
            <a:xfrm>
              <a:off x="3844925" y="4079875"/>
              <a:ext cx="1282700" cy="139700"/>
            </a:xfrm>
            <a:prstGeom prst="rect">
              <a:avLst/>
            </a:prstGeom>
            <a:noFill/>
            <a:ln w="9525">
              <a:noFill/>
              <a:miter lim="800000"/>
              <a:headEnd/>
              <a:tailEnd/>
            </a:ln>
          </p:spPr>
        </p:pic>
        <p:pic>
          <p:nvPicPr>
            <p:cNvPr id="20538" name="Picture 190" descr="DB Server"/>
            <p:cNvPicPr>
              <a:picLocks noChangeAspect="1" noChangeArrowheads="1"/>
            </p:cNvPicPr>
            <p:nvPr/>
          </p:nvPicPr>
          <p:blipFill>
            <a:blip r:embed="rId4" cstate="print"/>
            <a:srcRect/>
            <a:stretch>
              <a:fillRect/>
            </a:stretch>
          </p:blipFill>
          <p:spPr bwMode="gray">
            <a:xfrm>
              <a:off x="3844925" y="3965575"/>
              <a:ext cx="1282700" cy="139700"/>
            </a:xfrm>
            <a:prstGeom prst="rect">
              <a:avLst/>
            </a:prstGeom>
            <a:noFill/>
            <a:ln w="9525">
              <a:noFill/>
              <a:miter lim="800000"/>
              <a:headEnd/>
              <a:tailEnd/>
            </a:ln>
          </p:spPr>
        </p:pic>
        <p:sp>
          <p:nvSpPr>
            <p:cNvPr id="20539" name="AutoShape 13"/>
            <p:cNvSpPr>
              <a:spLocks noChangeArrowheads="1"/>
            </p:cNvSpPr>
            <p:nvPr/>
          </p:nvSpPr>
          <p:spPr bwMode="gray">
            <a:xfrm>
              <a:off x="3124200" y="3733800"/>
              <a:ext cx="1982788" cy="212725"/>
            </a:xfrm>
            <a:prstGeom prst="roundRect">
              <a:avLst>
                <a:gd name="adj" fmla="val 29167"/>
              </a:avLst>
            </a:prstGeom>
            <a:solidFill>
              <a:schemeClr val="tx2"/>
            </a:solidFill>
            <a:ln w="12700">
              <a:solidFill>
                <a:schemeClr val="accent1"/>
              </a:solidFill>
              <a:round/>
              <a:headEnd/>
              <a:tailEnd/>
            </a:ln>
          </p:spPr>
          <p:txBody>
            <a:bodyPr anchor="ctr"/>
            <a:lstStyle/>
            <a:p>
              <a:pPr algn="ctr">
                <a:lnSpc>
                  <a:spcPct val="90000"/>
                </a:lnSpc>
                <a:spcBef>
                  <a:spcPct val="50000"/>
                </a:spcBef>
                <a:buClr>
                  <a:srgbClr val="FD0000"/>
                </a:buClr>
              </a:pPr>
              <a:r>
                <a:rPr lang="en-US" sz="1000" dirty="0">
                  <a:solidFill>
                    <a:srgbClr val="FFFFFF"/>
                  </a:solidFill>
                  <a:ea typeface="MS PGothic" pitchFamily="34" charset="-128"/>
                </a:rPr>
                <a:t>Oracle VM for x86</a:t>
              </a:r>
            </a:p>
          </p:txBody>
        </p:sp>
        <p:sp>
          <p:nvSpPr>
            <p:cNvPr id="20540" name="AutoShape 15"/>
            <p:cNvSpPr>
              <a:spLocks noChangeArrowheads="1"/>
            </p:cNvSpPr>
            <p:nvPr/>
          </p:nvSpPr>
          <p:spPr bwMode="gray">
            <a:xfrm>
              <a:off x="3659188" y="3524250"/>
              <a:ext cx="1449387" cy="171450"/>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r>
                <a:rPr lang="en-US" sz="1000" dirty="0">
                  <a:solidFill>
                    <a:srgbClr val="FFFFFF"/>
                  </a:solidFill>
                  <a:ea typeface="MS PGothic" pitchFamily="34" charset="-128"/>
                </a:rPr>
                <a:t>Oracle Linux</a:t>
              </a:r>
            </a:p>
          </p:txBody>
        </p:sp>
        <p:sp>
          <p:nvSpPr>
            <p:cNvPr id="100" name="AutoShape 15"/>
            <p:cNvSpPr>
              <a:spLocks noChangeArrowheads="1"/>
            </p:cNvSpPr>
            <p:nvPr/>
          </p:nvSpPr>
          <p:spPr bwMode="gray">
            <a:xfrm>
              <a:off x="1066800" y="3524250"/>
              <a:ext cx="2516188" cy="171450"/>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defRPr/>
              </a:pPr>
              <a:r>
                <a:rPr lang="en-US" sz="1000" dirty="0">
                  <a:solidFill>
                    <a:srgbClr val="FFFFFF"/>
                  </a:solidFill>
                  <a:latin typeface="Arial" pitchFamily="34" charset="0"/>
                  <a:ea typeface="ＭＳ Ｐゴシック" pitchFamily="34" charset="-128"/>
                  <a:cs typeface="Arial" pitchFamily="34" charset="0"/>
                </a:rPr>
                <a:t>Oracle Solaris</a:t>
              </a:r>
            </a:p>
          </p:txBody>
        </p:sp>
        <p:sp>
          <p:nvSpPr>
            <p:cNvPr id="20542" name="AutoShape 15"/>
            <p:cNvSpPr>
              <a:spLocks noChangeArrowheads="1"/>
            </p:cNvSpPr>
            <p:nvPr/>
          </p:nvSpPr>
          <p:spPr bwMode="gray">
            <a:xfrm>
              <a:off x="1065213" y="3733800"/>
              <a:ext cx="1982787" cy="212725"/>
            </a:xfrm>
            <a:prstGeom prst="roundRect">
              <a:avLst>
                <a:gd name="adj" fmla="val 29167"/>
              </a:avLst>
            </a:prstGeom>
            <a:solidFill>
              <a:srgbClr val="FF0000"/>
            </a:solidFill>
            <a:ln w="12700">
              <a:solidFill>
                <a:schemeClr val="accent1"/>
              </a:solidFill>
              <a:round/>
              <a:headEnd/>
              <a:tailEnd/>
            </a:ln>
          </p:spPr>
          <p:txBody>
            <a:bodyPr tIns="91440" anchor="ctr"/>
            <a:lstStyle/>
            <a:p>
              <a:pPr algn="ctr">
                <a:lnSpc>
                  <a:spcPct val="70000"/>
                </a:lnSpc>
                <a:buClr>
                  <a:srgbClr val="667263"/>
                </a:buClr>
              </a:pPr>
              <a:r>
                <a:rPr lang="en-US" sz="800" dirty="0">
                  <a:solidFill>
                    <a:srgbClr val="FFFFFF"/>
                  </a:solidFill>
                  <a:ea typeface="MS PGothic" pitchFamily="34" charset="-128"/>
                </a:rPr>
                <a:t>Oracle VM for SPARC (</a:t>
              </a:r>
              <a:r>
                <a:rPr lang="en-US" sz="800" dirty="0" err="1" smtClean="0">
                  <a:solidFill>
                    <a:srgbClr val="FFFFFF"/>
                  </a:solidFill>
                  <a:ea typeface="MS PGothic" pitchFamily="34" charset="-128"/>
                </a:rPr>
                <a:t>LDom</a:t>
              </a:r>
              <a:r>
                <a:rPr lang="en-US" sz="800" dirty="0">
                  <a:solidFill>
                    <a:srgbClr val="FFFFFF"/>
                  </a:solidFill>
                  <a:ea typeface="MS PGothic" pitchFamily="34" charset="-128"/>
                </a:rPr>
                <a:t>)       Solaris </a:t>
              </a:r>
              <a:r>
                <a:rPr lang="en-US" sz="800" dirty="0" smtClean="0">
                  <a:solidFill>
                    <a:srgbClr val="FFFFFF"/>
                  </a:solidFill>
                  <a:ea typeface="MS PGothic" pitchFamily="34" charset="-128"/>
                </a:rPr>
                <a:t> </a:t>
              </a:r>
              <a:r>
                <a:rPr lang="en-US" sz="800" dirty="0">
                  <a:solidFill>
                    <a:srgbClr val="FFFFFF"/>
                  </a:solidFill>
                  <a:ea typeface="MS PGothic" pitchFamily="34" charset="-128"/>
                </a:rPr>
                <a:t>Zones</a:t>
              </a:r>
            </a:p>
          </p:txBody>
        </p:sp>
        <p:sp>
          <p:nvSpPr>
            <p:cNvPr id="20543" name="AutoShape 15"/>
            <p:cNvSpPr>
              <a:spLocks noChangeArrowheads="1"/>
            </p:cNvSpPr>
            <p:nvPr/>
          </p:nvSpPr>
          <p:spPr bwMode="gray">
            <a:xfrm>
              <a:off x="1065213" y="3973513"/>
              <a:ext cx="1300162" cy="242887"/>
            </a:xfrm>
            <a:prstGeom prst="flowChartProcess">
              <a:avLst/>
            </a:prstGeom>
            <a:solidFill>
              <a:srgbClr val="FF0000">
                <a:alpha val="59999"/>
              </a:srgbClr>
            </a:solidFill>
            <a:ln w="9525">
              <a:noFill/>
              <a:miter lim="800000"/>
              <a:headEnd/>
              <a:tailEnd/>
            </a:ln>
          </p:spPr>
          <p:txBody>
            <a:bodyPr anchor="ctr"/>
            <a:lstStyle/>
            <a:p>
              <a:pPr algn="ctr">
                <a:lnSpc>
                  <a:spcPct val="90000"/>
                </a:lnSpc>
                <a:spcBef>
                  <a:spcPct val="50000"/>
                </a:spcBef>
                <a:buClr>
                  <a:srgbClr val="FD0000"/>
                </a:buClr>
              </a:pPr>
              <a:endParaRPr lang="en-US" sz="700">
                <a:solidFill>
                  <a:srgbClr val="000000"/>
                </a:solidFill>
                <a:ea typeface="MS PGothic" pitchFamily="34" charset="-128"/>
              </a:endParaRPr>
            </a:p>
          </p:txBody>
        </p:sp>
        <p:sp>
          <p:nvSpPr>
            <p:cNvPr id="20544" name="AutoShape 15"/>
            <p:cNvSpPr>
              <a:spLocks noChangeArrowheads="1"/>
            </p:cNvSpPr>
            <p:nvPr/>
          </p:nvSpPr>
          <p:spPr bwMode="gray">
            <a:xfrm>
              <a:off x="2441575" y="3973513"/>
              <a:ext cx="1300163" cy="242887"/>
            </a:xfrm>
            <a:prstGeom prst="flowChartProcess">
              <a:avLst/>
            </a:prstGeom>
            <a:solidFill>
              <a:srgbClr val="FF0000">
                <a:alpha val="50195"/>
              </a:srgbClr>
            </a:solidFill>
            <a:ln w="9525">
              <a:noFill/>
              <a:miter lim="800000"/>
              <a:headEnd/>
              <a:tailEnd/>
            </a:ln>
          </p:spPr>
          <p:txBody>
            <a:bodyPr anchor="ctr"/>
            <a:lstStyle/>
            <a:p>
              <a:pPr algn="ctr">
                <a:lnSpc>
                  <a:spcPct val="90000"/>
                </a:lnSpc>
                <a:spcBef>
                  <a:spcPct val="50000"/>
                </a:spcBef>
                <a:buClr>
                  <a:srgbClr val="FD0000"/>
                </a:buClr>
              </a:pPr>
              <a:endParaRPr lang="en-US" sz="700">
                <a:solidFill>
                  <a:srgbClr val="000000"/>
                </a:solidFill>
                <a:ea typeface="MS PGothic" pitchFamily="34" charset="-128"/>
              </a:endParaRPr>
            </a:p>
          </p:txBody>
        </p:sp>
        <p:sp>
          <p:nvSpPr>
            <p:cNvPr id="20545" name="AutoShape 15"/>
            <p:cNvSpPr>
              <a:spLocks noChangeArrowheads="1"/>
            </p:cNvSpPr>
            <p:nvPr/>
          </p:nvSpPr>
          <p:spPr bwMode="gray">
            <a:xfrm>
              <a:off x="3813175" y="3973513"/>
              <a:ext cx="1300163" cy="242887"/>
            </a:xfrm>
            <a:prstGeom prst="flowChartProcess">
              <a:avLst/>
            </a:prstGeom>
            <a:solidFill>
              <a:srgbClr val="FF0000">
                <a:alpha val="59999"/>
              </a:srgbClr>
            </a:solidFill>
            <a:ln w="9525">
              <a:noFill/>
              <a:miter lim="800000"/>
              <a:headEnd/>
              <a:tailEnd/>
            </a:ln>
          </p:spPr>
          <p:txBody>
            <a:bodyPr anchor="ctr"/>
            <a:lstStyle/>
            <a:p>
              <a:pPr algn="ctr">
                <a:lnSpc>
                  <a:spcPct val="90000"/>
                </a:lnSpc>
                <a:spcBef>
                  <a:spcPct val="50000"/>
                </a:spcBef>
                <a:buClr>
                  <a:srgbClr val="FD0000"/>
                </a:buClr>
              </a:pPr>
              <a:endParaRPr lang="en-US" sz="700">
                <a:solidFill>
                  <a:srgbClr val="000000"/>
                </a:solidFill>
                <a:ea typeface="MS PGothic" pitchFamily="34" charset="-128"/>
              </a:endParaRPr>
            </a:p>
          </p:txBody>
        </p:sp>
        <p:sp>
          <p:nvSpPr>
            <p:cNvPr id="20546" name="Rectangle 203"/>
            <p:cNvSpPr>
              <a:spLocks noChangeArrowheads="1"/>
            </p:cNvSpPr>
            <p:nvPr/>
          </p:nvSpPr>
          <p:spPr bwMode="gray">
            <a:xfrm>
              <a:off x="2402326" y="3994150"/>
              <a:ext cx="1913985" cy="152349"/>
            </a:xfrm>
            <a:prstGeom prst="rect">
              <a:avLst/>
            </a:prstGeom>
            <a:solidFill>
              <a:srgbClr val="FFFFFF">
                <a:alpha val="79999"/>
              </a:srgbClr>
            </a:solidFill>
            <a:ln w="9525">
              <a:noFill/>
              <a:miter lim="800000"/>
              <a:headEnd/>
              <a:tailEnd/>
            </a:ln>
          </p:spPr>
          <p:txBody>
            <a:bodyPr wrap="none" lIns="0" tIns="0" rIns="0" bIns="0">
              <a:spAutoFit/>
            </a:bodyPr>
            <a:lstStyle/>
            <a:p>
              <a:pPr marL="119063" indent="-119063">
                <a:lnSpc>
                  <a:spcPct val="90000"/>
                </a:lnSpc>
                <a:spcBef>
                  <a:spcPct val="50000"/>
                </a:spcBef>
                <a:buClr>
                  <a:srgbClr val="FD0000"/>
                </a:buClr>
              </a:pPr>
              <a:r>
                <a:rPr lang="en-US" sz="1100" dirty="0" smtClean="0">
                  <a:solidFill>
                    <a:srgbClr val="000000"/>
                  </a:solidFill>
                  <a:ea typeface="MS PGothic" pitchFamily="34" charset="-128"/>
                </a:rPr>
                <a:t>Servers, </a:t>
              </a:r>
              <a:r>
                <a:rPr lang="en-US" sz="1100" dirty="0" smtClean="0">
                  <a:solidFill>
                    <a:srgbClr val="000000"/>
                  </a:solidFill>
                  <a:ea typeface="MS PGothic" pitchFamily="34" charset="-128"/>
                </a:rPr>
                <a:t>SPARC </a:t>
              </a:r>
              <a:r>
                <a:rPr lang="en-US" sz="1100" dirty="0" err="1" smtClean="0">
                  <a:solidFill>
                    <a:srgbClr val="000000"/>
                  </a:solidFill>
                  <a:ea typeface="MS PGothic" pitchFamily="34" charset="-128"/>
                </a:rPr>
                <a:t>SuperCluster</a:t>
              </a:r>
              <a:endParaRPr lang="en-US" sz="1100" dirty="0">
                <a:solidFill>
                  <a:srgbClr val="000000"/>
                </a:solidFill>
                <a:ea typeface="MS PGothic" pitchFamily="34" charset="-128"/>
              </a:endParaRPr>
            </a:p>
          </p:txBody>
        </p:sp>
        <p:sp>
          <p:nvSpPr>
            <p:cNvPr id="20547" name="AutoShape 15"/>
            <p:cNvSpPr>
              <a:spLocks noChangeArrowheads="1"/>
            </p:cNvSpPr>
            <p:nvPr/>
          </p:nvSpPr>
          <p:spPr bwMode="gray">
            <a:xfrm>
              <a:off x="1062038" y="4248150"/>
              <a:ext cx="1300162" cy="203200"/>
            </a:xfrm>
            <a:prstGeom prst="flowChartProcess">
              <a:avLst/>
            </a:prstGeom>
            <a:solidFill>
              <a:srgbClr val="FF0000">
                <a:alpha val="59999"/>
              </a:srgbClr>
            </a:solidFill>
            <a:ln w="9525">
              <a:noFill/>
              <a:miter lim="800000"/>
              <a:headEnd/>
              <a:tailEnd/>
            </a:ln>
          </p:spPr>
          <p:txBody>
            <a:bodyPr anchor="ctr"/>
            <a:lstStyle/>
            <a:p>
              <a:pPr algn="ctr">
                <a:lnSpc>
                  <a:spcPct val="90000"/>
                </a:lnSpc>
                <a:spcBef>
                  <a:spcPct val="50000"/>
                </a:spcBef>
                <a:buClr>
                  <a:srgbClr val="FD0000"/>
                </a:buClr>
              </a:pPr>
              <a:endParaRPr lang="en-US" sz="700">
                <a:solidFill>
                  <a:srgbClr val="000000"/>
                </a:solidFill>
                <a:ea typeface="MS PGothic" pitchFamily="34" charset="-128"/>
              </a:endParaRPr>
            </a:p>
          </p:txBody>
        </p:sp>
        <p:sp>
          <p:nvSpPr>
            <p:cNvPr id="20548" name="AutoShape 15"/>
            <p:cNvSpPr>
              <a:spLocks noChangeArrowheads="1"/>
            </p:cNvSpPr>
            <p:nvPr/>
          </p:nvSpPr>
          <p:spPr bwMode="gray">
            <a:xfrm>
              <a:off x="2438400" y="4248150"/>
              <a:ext cx="1300163" cy="203200"/>
            </a:xfrm>
            <a:prstGeom prst="flowChartProcess">
              <a:avLst/>
            </a:prstGeom>
            <a:solidFill>
              <a:srgbClr val="FF0000">
                <a:alpha val="59999"/>
              </a:srgbClr>
            </a:solidFill>
            <a:ln w="9525">
              <a:noFill/>
              <a:miter lim="800000"/>
              <a:headEnd/>
              <a:tailEnd/>
            </a:ln>
          </p:spPr>
          <p:txBody>
            <a:bodyPr anchor="ctr"/>
            <a:lstStyle/>
            <a:p>
              <a:pPr algn="ctr">
                <a:lnSpc>
                  <a:spcPct val="90000"/>
                </a:lnSpc>
                <a:spcBef>
                  <a:spcPct val="50000"/>
                </a:spcBef>
                <a:buClr>
                  <a:srgbClr val="FD0000"/>
                </a:buClr>
              </a:pPr>
              <a:endParaRPr lang="en-US" sz="700">
                <a:solidFill>
                  <a:srgbClr val="000000"/>
                </a:solidFill>
                <a:ea typeface="MS PGothic" pitchFamily="34" charset="-128"/>
              </a:endParaRPr>
            </a:p>
          </p:txBody>
        </p:sp>
        <p:sp>
          <p:nvSpPr>
            <p:cNvPr id="20549" name="AutoShape 15"/>
            <p:cNvSpPr>
              <a:spLocks noChangeArrowheads="1"/>
            </p:cNvSpPr>
            <p:nvPr/>
          </p:nvSpPr>
          <p:spPr bwMode="gray">
            <a:xfrm>
              <a:off x="3810000" y="4248150"/>
              <a:ext cx="1300163" cy="203200"/>
            </a:xfrm>
            <a:prstGeom prst="flowChartProcess">
              <a:avLst/>
            </a:prstGeom>
            <a:solidFill>
              <a:srgbClr val="FF0000">
                <a:alpha val="59999"/>
              </a:srgbClr>
            </a:solidFill>
            <a:ln w="9525">
              <a:noFill/>
              <a:miter lim="800000"/>
              <a:headEnd/>
              <a:tailEnd/>
            </a:ln>
          </p:spPr>
          <p:txBody>
            <a:bodyPr anchor="ctr"/>
            <a:lstStyle/>
            <a:p>
              <a:pPr algn="ctr">
                <a:lnSpc>
                  <a:spcPct val="90000"/>
                </a:lnSpc>
                <a:spcBef>
                  <a:spcPct val="50000"/>
                </a:spcBef>
                <a:buClr>
                  <a:srgbClr val="FD0000"/>
                </a:buClr>
              </a:pPr>
              <a:endParaRPr lang="en-US" sz="700">
                <a:solidFill>
                  <a:srgbClr val="000000"/>
                </a:solidFill>
                <a:ea typeface="MS PGothic" pitchFamily="34" charset="-128"/>
              </a:endParaRPr>
            </a:p>
          </p:txBody>
        </p:sp>
        <p:sp>
          <p:nvSpPr>
            <p:cNvPr id="20550" name="Rectangle 207"/>
            <p:cNvSpPr>
              <a:spLocks noChangeArrowheads="1"/>
            </p:cNvSpPr>
            <p:nvPr/>
          </p:nvSpPr>
          <p:spPr bwMode="gray">
            <a:xfrm>
              <a:off x="2613819" y="4291013"/>
              <a:ext cx="949325" cy="152400"/>
            </a:xfrm>
            <a:prstGeom prst="rect">
              <a:avLst/>
            </a:prstGeom>
            <a:solidFill>
              <a:srgbClr val="FFFFFF">
                <a:alpha val="79999"/>
              </a:srgbClr>
            </a:solidFill>
            <a:ln w="9525">
              <a:noFill/>
              <a:miter lim="800000"/>
              <a:headEnd/>
              <a:tailEnd/>
            </a:ln>
          </p:spPr>
          <p:txBody>
            <a:bodyPr wrap="none" lIns="0" tIns="0" rIns="0" bIns="0">
              <a:spAutoFit/>
            </a:bodyPr>
            <a:lstStyle/>
            <a:p>
              <a:pPr marL="119063" indent="-119063">
                <a:lnSpc>
                  <a:spcPct val="90000"/>
                </a:lnSpc>
                <a:spcBef>
                  <a:spcPct val="50000"/>
                </a:spcBef>
                <a:buClr>
                  <a:srgbClr val="FD0000"/>
                </a:buClr>
              </a:pPr>
              <a:r>
                <a:rPr lang="en-US" sz="1100" dirty="0">
                  <a:solidFill>
                    <a:srgbClr val="000000"/>
                  </a:solidFill>
                  <a:ea typeface="MS PGothic" pitchFamily="34" charset="-128"/>
                </a:rPr>
                <a:t>Network Fabric</a:t>
              </a:r>
            </a:p>
          </p:txBody>
        </p:sp>
        <p:sp>
          <p:nvSpPr>
            <p:cNvPr id="20552" name="Rectangle 203"/>
            <p:cNvSpPr>
              <a:spLocks noChangeArrowheads="1"/>
            </p:cNvSpPr>
            <p:nvPr/>
          </p:nvSpPr>
          <p:spPr bwMode="gray">
            <a:xfrm>
              <a:off x="2841625" y="4141788"/>
              <a:ext cx="493713" cy="152400"/>
            </a:xfrm>
            <a:prstGeom prst="rect">
              <a:avLst/>
            </a:prstGeom>
            <a:solidFill>
              <a:srgbClr val="FFFFFF">
                <a:alpha val="79999"/>
              </a:srgbClr>
            </a:solidFill>
            <a:ln w="9525">
              <a:noFill/>
              <a:miter lim="800000"/>
              <a:headEnd/>
              <a:tailEnd/>
            </a:ln>
          </p:spPr>
          <p:txBody>
            <a:bodyPr wrap="none" lIns="0" tIns="0" rIns="0" bIns="0">
              <a:spAutoFit/>
            </a:bodyPr>
            <a:lstStyle/>
            <a:p>
              <a:pPr marL="119063" indent="-119063">
                <a:lnSpc>
                  <a:spcPct val="90000"/>
                </a:lnSpc>
                <a:spcBef>
                  <a:spcPct val="50000"/>
                </a:spcBef>
                <a:buClr>
                  <a:srgbClr val="FD0000"/>
                </a:buClr>
              </a:pPr>
              <a:r>
                <a:rPr lang="en-US" sz="1100">
                  <a:solidFill>
                    <a:srgbClr val="000000"/>
                  </a:solidFill>
                  <a:ea typeface="MS PGothic" pitchFamily="34" charset="-128"/>
                </a:rPr>
                <a:t>Storage</a:t>
              </a:r>
            </a:p>
          </p:txBody>
        </p:sp>
      </p:grpSp>
      <p:grpSp>
        <p:nvGrpSpPr>
          <p:cNvPr id="3" name="Group 64"/>
          <p:cNvGrpSpPr/>
          <p:nvPr/>
        </p:nvGrpSpPr>
        <p:grpSpPr>
          <a:xfrm>
            <a:off x="61913" y="1141413"/>
            <a:ext cx="661987" cy="3455987"/>
            <a:chOff x="61913" y="1141413"/>
            <a:chExt cx="661987" cy="3455987"/>
          </a:xfrm>
        </p:grpSpPr>
        <p:grpSp>
          <p:nvGrpSpPr>
            <p:cNvPr id="4" name="Group 64"/>
            <p:cNvGrpSpPr/>
            <p:nvPr/>
          </p:nvGrpSpPr>
          <p:grpSpPr>
            <a:xfrm>
              <a:off x="61913" y="1141413"/>
              <a:ext cx="661987" cy="3455987"/>
              <a:chOff x="61913" y="1141413"/>
              <a:chExt cx="661987" cy="3455987"/>
            </a:xfrm>
          </p:grpSpPr>
          <p:sp>
            <p:nvSpPr>
              <p:cNvPr id="71" name="Rounded Rectangle 70"/>
              <p:cNvSpPr>
                <a:spLocks noChangeArrowheads="1"/>
              </p:cNvSpPr>
              <p:nvPr/>
            </p:nvSpPr>
            <p:spPr bwMode="gray">
              <a:xfrm>
                <a:off x="296863" y="1141413"/>
                <a:ext cx="427037" cy="3455987"/>
              </a:xfrm>
              <a:prstGeom prst="roundRect">
                <a:avLst>
                  <a:gd name="adj" fmla="val 7213"/>
                </a:avLst>
              </a:prstGeom>
              <a:gradFill rotWithShape="1">
                <a:gsLst>
                  <a:gs pos="0">
                    <a:srgbClr val="97B8FF"/>
                  </a:gs>
                  <a:gs pos="50000">
                    <a:srgbClr val="BFD2FF"/>
                  </a:gs>
                  <a:gs pos="100000">
                    <a:srgbClr val="DFE8FF"/>
                  </a:gs>
                </a:gsLst>
                <a:lin ang="16200000" scaled="1"/>
              </a:gradFill>
              <a:ln w="9525">
                <a:solidFill>
                  <a:srgbClr val="D9D9D9"/>
                </a:solidFill>
                <a:round/>
                <a:headEnd/>
                <a:tailEnd/>
              </a:ln>
              <a:effectLst>
                <a:outerShdw blurRad="63500" dist="38100" dir="8100000" algn="tr" rotWithShape="0">
                  <a:srgbClr val="000000">
                    <a:alpha val="39998"/>
                  </a:srgbClr>
                </a:outerShdw>
              </a:effectLst>
            </p:spPr>
            <p:txBody>
              <a:bodyPr lIns="92075" tIns="46038" rIns="92075" bIns="46038" anchor="ctr"/>
              <a:lstStyle/>
              <a:p>
                <a:pPr algn="ctr" defTabSz="768711" eaLnBrk="0" hangingPunct="0">
                  <a:buClr>
                    <a:srgbClr val="FD0000"/>
                  </a:buClr>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endParaRPr lang="en-US" sz="1200">
                  <a:solidFill>
                    <a:srgbClr val="000000"/>
                  </a:solidFill>
                  <a:latin typeface="Arial" pitchFamily="34" charset="0"/>
                  <a:ea typeface="ＭＳ Ｐゴシック" pitchFamily="34" charset="-128"/>
                  <a:cs typeface="Arial" pitchFamily="34" charset="0"/>
                </a:endParaRPr>
              </a:p>
            </p:txBody>
          </p:sp>
          <p:sp>
            <p:nvSpPr>
              <p:cNvPr id="73" name="Rectangle 167"/>
              <p:cNvSpPr>
                <a:spLocks noChangeArrowheads="1"/>
              </p:cNvSpPr>
              <p:nvPr/>
            </p:nvSpPr>
            <p:spPr bwMode="gray">
              <a:xfrm rot="16200000">
                <a:off x="-515937" y="2738438"/>
                <a:ext cx="1417638" cy="261937"/>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100" dirty="0">
                    <a:solidFill>
                      <a:srgbClr val="000000"/>
                    </a:solidFill>
                    <a:ea typeface="MS PGothic" pitchFamily="34" charset="-128"/>
                  </a:rPr>
                  <a:t>Cloud Management</a:t>
                </a:r>
              </a:p>
            </p:txBody>
          </p:sp>
          <p:sp>
            <p:nvSpPr>
              <p:cNvPr id="74" name="Rounded Rectangle 73"/>
              <p:cNvSpPr>
                <a:spLocks noChangeArrowheads="1"/>
              </p:cNvSpPr>
              <p:nvPr/>
            </p:nvSpPr>
            <p:spPr bwMode="gray">
              <a:xfrm>
                <a:off x="473696" y="1207871"/>
                <a:ext cx="201405" cy="2016223"/>
              </a:xfrm>
              <a:prstGeom prst="roundRect">
                <a:avLst>
                  <a:gd name="adj" fmla="val 7213"/>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vert="vert270"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000" dirty="0" smtClean="0">
                    <a:solidFill>
                      <a:srgbClr val="FFFFFF"/>
                    </a:solidFill>
                    <a:latin typeface="Arial" pitchFamily="34" charset="0"/>
                    <a:ea typeface="ＭＳ Ｐゴシック" charset="-128"/>
                    <a:cs typeface="Arial" pitchFamily="34" charset="0"/>
                  </a:rPr>
                  <a:t>Cloud Control</a:t>
                </a:r>
                <a:endParaRPr lang="en-US" sz="800" dirty="0">
                  <a:solidFill>
                    <a:srgbClr val="FFFFFF"/>
                  </a:solidFill>
                  <a:latin typeface="Arial" pitchFamily="34" charset="0"/>
                  <a:ea typeface="ＭＳ Ｐゴシック" charset="-128"/>
                  <a:cs typeface="Arial" pitchFamily="34" charset="0"/>
                </a:endParaRPr>
              </a:p>
            </p:txBody>
          </p:sp>
          <p:sp>
            <p:nvSpPr>
              <p:cNvPr id="75" name="Rounded Rectangle 74"/>
              <p:cNvSpPr>
                <a:spLocks noChangeArrowheads="1"/>
              </p:cNvSpPr>
              <p:nvPr/>
            </p:nvSpPr>
            <p:spPr bwMode="gray">
              <a:xfrm>
                <a:off x="473696" y="3507854"/>
                <a:ext cx="209872" cy="1029241"/>
              </a:xfrm>
              <a:prstGeom prst="roundRect">
                <a:avLst>
                  <a:gd name="adj" fmla="val 7213"/>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vert="vert270" lIns="77443" tIns="38722" rIns="77443" bIns="38722" anchor="ctr"/>
              <a:lstStyle/>
              <a:p>
                <a:pPr algn="ctr" defTabSz="768711">
                  <a:lnSpc>
                    <a:spcPct val="80000"/>
                  </a:lnSpc>
                  <a:spcBef>
                    <a:spcPts val="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000" dirty="0" smtClean="0">
                    <a:solidFill>
                      <a:srgbClr val="FFFFFF"/>
                    </a:solidFill>
                    <a:latin typeface="Arial" pitchFamily="34" charset="0"/>
                    <a:ea typeface="ＭＳ Ｐゴシック" charset="-128"/>
                    <a:cs typeface="Arial" pitchFamily="34" charset="0"/>
                  </a:rPr>
                  <a:t>Ops Center</a:t>
                </a:r>
                <a:endParaRPr lang="en-US" sz="1000" dirty="0">
                  <a:solidFill>
                    <a:srgbClr val="FFFFFF"/>
                  </a:solidFill>
                  <a:latin typeface="Arial" pitchFamily="34" charset="0"/>
                  <a:ea typeface="ＭＳ Ｐゴシック" charset="-128"/>
                  <a:cs typeface="Arial" pitchFamily="34" charset="0"/>
                </a:endParaRPr>
              </a:p>
            </p:txBody>
          </p:sp>
        </p:grpSp>
        <p:sp>
          <p:nvSpPr>
            <p:cNvPr id="67" name="Rectangle 167"/>
            <p:cNvSpPr>
              <a:spLocks noChangeArrowheads="1"/>
            </p:cNvSpPr>
            <p:nvPr/>
          </p:nvSpPr>
          <p:spPr bwMode="gray">
            <a:xfrm rot="16200000">
              <a:off x="-478105" y="2745975"/>
              <a:ext cx="1718419" cy="246863"/>
            </a:xfrm>
            <a:prstGeom prst="rect">
              <a:avLst/>
            </a:prstGeom>
            <a:noFill/>
            <a:ln w="9525">
              <a:noFill/>
              <a:miter lim="800000"/>
              <a:headEnd/>
              <a:tailEnd/>
            </a:ln>
          </p:spPr>
          <p:txBody>
            <a:bodyPr wrap="none" lIns="92075" tIns="46038" rIns="92075" bIns="46038">
              <a:spAutoFit/>
            </a:bodyPr>
            <a:lstStyle/>
            <a:p>
              <a:pPr marL="119063" indent="-119063" algn="ctr">
                <a:buClr>
                  <a:srgbClr val="FD0000"/>
                </a:buClr>
              </a:pPr>
              <a:r>
                <a:rPr lang="en-US" sz="1000" dirty="0" smtClean="0">
                  <a:solidFill>
                    <a:srgbClr val="000000"/>
                  </a:solidFill>
                  <a:ea typeface="MS PGothic" pitchFamily="34" charset="-128"/>
                </a:rPr>
                <a:t>Oracle Enterprise Manager</a:t>
              </a:r>
              <a:endParaRPr lang="en-US" sz="1000" dirty="0">
                <a:solidFill>
                  <a:srgbClr val="000000"/>
                </a:solidFill>
                <a:ea typeface="MS PGothic" pitchFamily="34" charset="-128"/>
              </a:endParaRPr>
            </a:p>
          </p:txBody>
        </p:sp>
      </p:grpSp>
      <p:sp>
        <p:nvSpPr>
          <p:cNvPr id="79" name="AutoShape 30"/>
          <p:cNvSpPr>
            <a:spLocks noChangeArrowheads="1"/>
          </p:cNvSpPr>
          <p:nvPr/>
        </p:nvSpPr>
        <p:spPr bwMode="gray">
          <a:xfrm>
            <a:off x="7020272" y="1235026"/>
            <a:ext cx="1940495" cy="328612"/>
          </a:xfrm>
          <a:prstGeom prst="roundRect">
            <a:avLst>
              <a:gd name="adj" fmla="val 12505"/>
            </a:avLst>
          </a:prstGeom>
          <a:solidFill>
            <a:schemeClr val="tx2"/>
          </a:solidFill>
          <a:ln w="12700">
            <a:solidFill>
              <a:schemeClr val="accent1"/>
            </a:solidFill>
            <a:round/>
            <a:headEnd/>
            <a:tailEnd/>
          </a:ln>
        </p:spPr>
        <p:txBody>
          <a:bodyPr lIns="0" rIns="0" anchor="ctr"/>
          <a:lstStyle/>
          <a:p>
            <a:pPr algn="ctr">
              <a:buClr>
                <a:srgbClr val="FD0000"/>
              </a:buClr>
            </a:pPr>
            <a:r>
              <a:rPr lang="en-US" sz="900" dirty="0" smtClean="0">
                <a:solidFill>
                  <a:srgbClr val="FFFFFF"/>
                </a:solidFill>
                <a:ea typeface="MS PGothic" pitchFamily="34" charset="-128"/>
              </a:rPr>
              <a:t>Oracle Cloud Applications Services</a:t>
            </a:r>
            <a:endParaRPr lang="en-US" sz="900" dirty="0">
              <a:solidFill>
                <a:srgbClr val="FFFFFF"/>
              </a:solidFill>
              <a:ea typeface="MS PGothic" pitchFamily="34" charset="-128"/>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www.pdphoto.org/jons/pictures4/clouds_1_bg_082403.jpg"/>
          <p:cNvPicPr>
            <a:picLocks noChangeAspect="1" noChangeArrowheads="1"/>
          </p:cNvPicPr>
          <p:nvPr/>
        </p:nvPicPr>
        <p:blipFill>
          <a:blip r:embed="rId2">
            <a:duotone>
              <a:schemeClr val="bg2">
                <a:shade val="45000"/>
                <a:satMod val="135000"/>
              </a:schemeClr>
              <a:prstClr val="white"/>
            </a:duotone>
          </a:blip>
          <a:srcRect r="14999" b="14999"/>
          <a:stretch>
            <a:fillRect/>
          </a:stretch>
        </p:blipFill>
        <p:spPr bwMode="auto">
          <a:xfrm>
            <a:off x="0" y="0"/>
            <a:ext cx="9144000" cy="5143500"/>
          </a:xfrm>
          <a:prstGeom prst="rect">
            <a:avLst/>
          </a:prstGeom>
          <a:noFill/>
          <a:ln w="9525">
            <a:noFill/>
            <a:miter lim="800000"/>
            <a:headEnd/>
            <a:tailEnd/>
          </a:ln>
        </p:spPr>
      </p:pic>
      <p:pic>
        <p:nvPicPr>
          <p:cNvPr id="4" name="Picture 12" descr="NIST_homepage_banner.jpg"/>
          <p:cNvPicPr>
            <a:picLocks noChangeAspect="1"/>
          </p:cNvPicPr>
          <p:nvPr/>
        </p:nvPicPr>
        <p:blipFill>
          <a:blip r:embed="rId3"/>
          <a:srcRect/>
          <a:stretch>
            <a:fillRect/>
          </a:stretch>
        </p:blipFill>
        <p:spPr bwMode="auto">
          <a:xfrm>
            <a:off x="0" y="0"/>
            <a:ext cx="9144000" cy="712788"/>
          </a:xfrm>
          <a:prstGeom prst="rect">
            <a:avLst/>
          </a:prstGeom>
          <a:noFill/>
          <a:ln w="9525">
            <a:noFill/>
            <a:miter lim="800000"/>
            <a:headEnd/>
            <a:tailEnd/>
          </a:ln>
        </p:spPr>
      </p:pic>
      <p:sp>
        <p:nvSpPr>
          <p:cNvPr id="5" name="Rectangle 3"/>
          <p:cNvSpPr txBox="1">
            <a:spLocks noChangeArrowheads="1"/>
          </p:cNvSpPr>
          <p:nvPr/>
        </p:nvSpPr>
        <p:spPr>
          <a:xfrm>
            <a:off x="793750" y="857250"/>
            <a:ext cx="7581900" cy="941388"/>
          </a:xfrm>
          <a:prstGeom prst="rect">
            <a:avLst/>
          </a:prstGeom>
        </p:spPr>
        <p:txBody>
          <a:bodyPr/>
          <a:lstStyle/>
          <a:p>
            <a:pPr>
              <a:defRPr/>
            </a:pPr>
            <a:r>
              <a:rPr lang="en-US" sz="2800" b="1" kern="0" dirty="0">
                <a:latin typeface="Arial"/>
                <a:ea typeface="+mn-ea"/>
                <a:cs typeface="Arial" pitchFamily="34" charset="0"/>
              </a:rPr>
              <a:t>NIST Definition of Cloud Computing</a:t>
            </a:r>
          </a:p>
        </p:txBody>
      </p:sp>
      <p:sp>
        <p:nvSpPr>
          <p:cNvPr id="6" name="Content Placeholder 8"/>
          <p:cNvSpPr txBox="1">
            <a:spLocks/>
          </p:cNvSpPr>
          <p:nvPr/>
        </p:nvSpPr>
        <p:spPr>
          <a:xfrm>
            <a:off x="800100" y="1600200"/>
            <a:ext cx="7537450" cy="2438400"/>
          </a:xfrm>
          <a:prstGeom prst="rect">
            <a:avLst/>
          </a:prstGeom>
        </p:spPr>
        <p:txBody>
          <a:bodyPr>
            <a:normAutofit/>
          </a:bodyPr>
          <a:lstStyle/>
          <a:p>
            <a:pPr eaLnBrk="0" hangingPunct="0">
              <a:spcBef>
                <a:spcPct val="20000"/>
              </a:spcBef>
              <a:buClr>
                <a:srgbClr val="FFFFFF"/>
              </a:buClr>
              <a:defRPr/>
            </a:pPr>
            <a:r>
              <a:rPr lang="en-US" altLang="ja-JP" sz="1800" kern="0" dirty="0">
                <a:solidFill>
                  <a:srgbClr val="000000"/>
                </a:solidFill>
                <a:latin typeface="Arial"/>
                <a:cs typeface="Arial" pitchFamily="34" charset="0"/>
              </a:rPr>
              <a:t>Cloud computing is a model for enabling convenient, </a:t>
            </a:r>
            <a:r>
              <a:rPr lang="en-US" altLang="ja-JP" sz="1800" kern="0" dirty="0" smtClean="0">
                <a:solidFill>
                  <a:srgbClr val="000000"/>
                </a:solidFill>
                <a:latin typeface="Arial"/>
                <a:cs typeface="Arial" pitchFamily="34" charset="0"/>
              </a:rPr>
              <a:t>on-demand network </a:t>
            </a:r>
            <a:r>
              <a:rPr lang="en-US" altLang="ja-JP" sz="1800" kern="0" dirty="0">
                <a:solidFill>
                  <a:srgbClr val="000000"/>
                </a:solidFill>
                <a:latin typeface="Arial"/>
                <a:cs typeface="Arial" pitchFamily="34" charset="0"/>
              </a:rPr>
              <a:t>access to a shared pool of configurable computing resources (e.g., networks, servers, storage, applications, and services) that can be rapidly provisioned and released with minimal management effort or service provider interaction</a:t>
            </a:r>
            <a:r>
              <a:rPr lang="en-US" altLang="ja-JP" sz="1800" b="0" kern="0" dirty="0" smtClean="0">
                <a:solidFill>
                  <a:srgbClr val="000000"/>
                </a:solidFill>
                <a:latin typeface="Arial"/>
                <a:cs typeface="Arial" pitchFamily="34" charset="0"/>
              </a:rPr>
              <a:t>.</a:t>
            </a:r>
            <a:endParaRPr lang="en-US" altLang="ja-JP" sz="2400" b="0" kern="0" dirty="0">
              <a:solidFill>
                <a:srgbClr val="000000"/>
              </a:solidFill>
              <a:latin typeface="Arial"/>
              <a:cs typeface="Arial" pitchFamily="34" charset="0"/>
            </a:endParaRPr>
          </a:p>
          <a:p>
            <a:pPr eaLnBrk="0" hangingPunct="0">
              <a:spcBef>
                <a:spcPct val="20000"/>
              </a:spcBef>
              <a:buClr>
                <a:srgbClr val="FFFFFF"/>
              </a:buClr>
              <a:defRPr/>
            </a:pPr>
            <a:r>
              <a:rPr lang="en-US" altLang="ja-JP" sz="1800" b="0" kern="0" dirty="0">
                <a:solidFill>
                  <a:srgbClr val="000000"/>
                </a:solidFill>
                <a:latin typeface="Arial"/>
                <a:cs typeface="Arial" pitchFamily="34" charset="0"/>
              </a:rPr>
              <a:t>This cloud model promotes availability and is composed of:</a:t>
            </a:r>
          </a:p>
        </p:txBody>
      </p:sp>
      <p:sp>
        <p:nvSpPr>
          <p:cNvPr id="7" name="Rectangle 9"/>
          <p:cNvSpPr>
            <a:spLocks noChangeArrowheads="1"/>
          </p:cNvSpPr>
          <p:nvPr/>
        </p:nvSpPr>
        <p:spPr bwMode="auto">
          <a:xfrm>
            <a:off x="979488" y="6410325"/>
            <a:ext cx="2220912" cy="109538"/>
          </a:xfrm>
          <a:prstGeom prst="rect">
            <a:avLst/>
          </a:prstGeom>
          <a:noFill/>
          <a:ln w="28575" algn="ctr">
            <a:noFill/>
            <a:miter lim="800000"/>
            <a:headEnd/>
            <a:tailEnd/>
          </a:ln>
        </p:spPr>
        <p:txBody>
          <a:bodyPr wrap="none" lIns="0" tIns="0" rIns="0" bIns="0" anchor="ctr">
            <a:spAutoFit/>
          </a:bodyPr>
          <a:lstStyle/>
          <a:p>
            <a:pPr algn="ctr">
              <a:lnSpc>
                <a:spcPct val="90000"/>
              </a:lnSpc>
              <a:spcBef>
                <a:spcPct val="50000"/>
              </a:spcBef>
              <a:buClr>
                <a:srgbClr val="FD0000"/>
              </a:buClr>
              <a:defRPr/>
            </a:pPr>
            <a:r>
              <a:rPr lang="en-US" sz="800">
                <a:solidFill>
                  <a:srgbClr val="000000"/>
                </a:solidFill>
                <a:ea typeface="+mn-ea"/>
                <a:cs typeface="Arial" pitchFamily="34" charset="0"/>
              </a:rPr>
              <a:t>Source: </a:t>
            </a:r>
            <a:r>
              <a:rPr lang="en-US" sz="800">
                <a:solidFill>
                  <a:srgbClr val="000000"/>
                </a:solidFill>
                <a:ea typeface="+mn-ea"/>
                <a:cs typeface="Arial" pitchFamily="34" charset="0"/>
                <a:hlinkClick r:id="rId4"/>
              </a:rPr>
              <a:t>NIST Definition of Cloud Computing v15</a:t>
            </a:r>
            <a:r>
              <a:rPr lang="en-US" sz="800">
                <a:solidFill>
                  <a:srgbClr val="000000"/>
                </a:solidFill>
                <a:ea typeface="+mn-ea"/>
                <a:cs typeface="Arial" pitchFamily="34" charset="0"/>
              </a:rPr>
              <a:t> </a:t>
            </a:r>
          </a:p>
        </p:txBody>
      </p:sp>
      <p:sp>
        <p:nvSpPr>
          <p:cNvPr id="8" name="Rectangle 4"/>
          <p:cNvSpPr>
            <a:spLocks noChangeArrowheads="1"/>
          </p:cNvSpPr>
          <p:nvPr/>
        </p:nvSpPr>
        <p:spPr bwMode="auto">
          <a:xfrm>
            <a:off x="4105275" y="3436838"/>
            <a:ext cx="2124075" cy="1173163"/>
          </a:xfrm>
          <a:prstGeom prst="rect">
            <a:avLst/>
          </a:prstGeom>
          <a:noFill/>
          <a:ln w="9525">
            <a:noFill/>
            <a:miter lim="800000"/>
            <a:headEnd/>
            <a:tailEnd/>
          </a:ln>
        </p:spPr>
        <p:txBody>
          <a:bodyPr>
            <a:spAutoFit/>
          </a:bodyPr>
          <a:lstStyle/>
          <a:p>
            <a:pPr marL="228600" indent="-228600">
              <a:lnSpc>
                <a:spcPct val="90000"/>
              </a:lnSpc>
              <a:spcBef>
                <a:spcPct val="50000"/>
              </a:spcBef>
              <a:buClr>
                <a:srgbClr val="FD0000"/>
              </a:buClr>
            </a:pPr>
            <a:r>
              <a:rPr lang="en-US" altLang="ja-JP" sz="1800" u="sng" dirty="0">
                <a:solidFill>
                  <a:srgbClr val="000000"/>
                </a:solidFill>
                <a:cs typeface="Arial" pitchFamily="34" charset="0"/>
              </a:rPr>
              <a:t>3 Service Models</a:t>
            </a:r>
          </a:p>
          <a:p>
            <a:pPr marL="228600" indent="-228600">
              <a:lnSpc>
                <a:spcPct val="50000"/>
              </a:lnSpc>
              <a:spcBef>
                <a:spcPct val="50000"/>
              </a:spcBef>
              <a:buClr>
                <a:srgbClr val="FD0000"/>
              </a:buClr>
              <a:buFont typeface="Arial" pitchFamily="34" charset="0"/>
              <a:buChar char="•"/>
            </a:pPr>
            <a:r>
              <a:rPr lang="en-US" altLang="ja-JP" sz="1800" dirty="0" err="1">
                <a:solidFill>
                  <a:srgbClr val="000000"/>
                </a:solidFill>
                <a:cs typeface="Arial" pitchFamily="34" charset="0"/>
              </a:rPr>
              <a:t>SaaS</a:t>
            </a:r>
            <a:endParaRPr lang="en-US" altLang="ja-JP" sz="1800" dirty="0">
              <a:solidFill>
                <a:srgbClr val="000000"/>
              </a:solidFill>
              <a:cs typeface="Arial" pitchFamily="34" charset="0"/>
            </a:endParaRPr>
          </a:p>
          <a:p>
            <a:pPr marL="228600" indent="-228600">
              <a:lnSpc>
                <a:spcPct val="50000"/>
              </a:lnSpc>
              <a:spcBef>
                <a:spcPct val="50000"/>
              </a:spcBef>
              <a:buClr>
                <a:srgbClr val="FD0000"/>
              </a:buClr>
              <a:buFont typeface="Arial" pitchFamily="34" charset="0"/>
              <a:buChar char="•"/>
            </a:pPr>
            <a:r>
              <a:rPr lang="en-US" sz="1800" dirty="0" err="1">
                <a:solidFill>
                  <a:srgbClr val="000000"/>
                </a:solidFill>
                <a:cs typeface="Arial" pitchFamily="34" charset="0"/>
              </a:rPr>
              <a:t>PaaS</a:t>
            </a:r>
            <a:endParaRPr lang="en-US" sz="1800" dirty="0">
              <a:solidFill>
                <a:srgbClr val="000000"/>
              </a:solidFill>
              <a:cs typeface="Arial" pitchFamily="34" charset="0"/>
            </a:endParaRPr>
          </a:p>
          <a:p>
            <a:pPr marL="228600" indent="-228600">
              <a:lnSpc>
                <a:spcPct val="50000"/>
              </a:lnSpc>
              <a:spcBef>
                <a:spcPct val="50000"/>
              </a:spcBef>
              <a:buClr>
                <a:srgbClr val="FD0000"/>
              </a:buClr>
              <a:buFont typeface="Arial" pitchFamily="34" charset="0"/>
              <a:buChar char="•"/>
            </a:pPr>
            <a:r>
              <a:rPr lang="en-US" sz="1800" dirty="0" err="1">
                <a:solidFill>
                  <a:srgbClr val="000000"/>
                </a:solidFill>
                <a:cs typeface="Arial" pitchFamily="34" charset="0"/>
              </a:rPr>
              <a:t>IaaS</a:t>
            </a:r>
            <a:endParaRPr lang="en-US" sz="1800" dirty="0">
              <a:solidFill>
                <a:srgbClr val="000000"/>
              </a:solidFill>
              <a:cs typeface="Arial" pitchFamily="34" charset="0"/>
            </a:endParaRPr>
          </a:p>
        </p:txBody>
      </p:sp>
      <p:sp>
        <p:nvSpPr>
          <p:cNvPr id="9" name="Rectangle 5"/>
          <p:cNvSpPr>
            <a:spLocks noChangeArrowheads="1"/>
          </p:cNvSpPr>
          <p:nvPr/>
        </p:nvSpPr>
        <p:spPr bwMode="auto">
          <a:xfrm>
            <a:off x="6248400" y="3436838"/>
            <a:ext cx="2689225" cy="1449388"/>
          </a:xfrm>
          <a:prstGeom prst="rect">
            <a:avLst/>
          </a:prstGeom>
          <a:noFill/>
          <a:ln w="9525">
            <a:noFill/>
            <a:miter lim="800000"/>
            <a:headEnd/>
            <a:tailEnd/>
          </a:ln>
        </p:spPr>
        <p:txBody>
          <a:bodyPr>
            <a:spAutoFit/>
          </a:bodyPr>
          <a:lstStyle/>
          <a:p>
            <a:pPr marL="228600" indent="-228600">
              <a:lnSpc>
                <a:spcPct val="90000"/>
              </a:lnSpc>
              <a:spcBef>
                <a:spcPct val="50000"/>
              </a:spcBef>
              <a:buClr>
                <a:srgbClr val="FD0000"/>
              </a:buClr>
            </a:pPr>
            <a:r>
              <a:rPr lang="en-US" altLang="ja-JP" sz="1800" u="sng" dirty="0">
                <a:solidFill>
                  <a:srgbClr val="000000"/>
                </a:solidFill>
                <a:cs typeface="Arial" pitchFamily="34" charset="0"/>
              </a:rPr>
              <a:t>4 Deployment Models</a:t>
            </a:r>
          </a:p>
          <a:p>
            <a:pPr marL="228600" indent="-228600">
              <a:lnSpc>
                <a:spcPct val="50000"/>
              </a:lnSpc>
              <a:spcBef>
                <a:spcPct val="50000"/>
              </a:spcBef>
              <a:buClr>
                <a:srgbClr val="FD0000"/>
              </a:buClr>
              <a:buFont typeface="Arial" pitchFamily="34" charset="0"/>
              <a:buChar char="•"/>
            </a:pPr>
            <a:r>
              <a:rPr lang="en-US" altLang="ja-JP" sz="1800" dirty="0">
                <a:solidFill>
                  <a:srgbClr val="000000"/>
                </a:solidFill>
                <a:cs typeface="Arial" pitchFamily="34" charset="0"/>
              </a:rPr>
              <a:t>Public Cloud</a:t>
            </a:r>
          </a:p>
          <a:p>
            <a:pPr marL="228600" indent="-228600">
              <a:lnSpc>
                <a:spcPct val="50000"/>
              </a:lnSpc>
              <a:spcBef>
                <a:spcPct val="50000"/>
              </a:spcBef>
              <a:buClr>
                <a:srgbClr val="FD0000"/>
              </a:buClr>
              <a:buFont typeface="Arial" pitchFamily="34" charset="0"/>
              <a:buChar char="•"/>
            </a:pPr>
            <a:r>
              <a:rPr lang="en-US" sz="1800" dirty="0">
                <a:solidFill>
                  <a:srgbClr val="000000"/>
                </a:solidFill>
                <a:cs typeface="Arial" pitchFamily="34" charset="0"/>
              </a:rPr>
              <a:t>Private Cloud</a:t>
            </a:r>
          </a:p>
          <a:p>
            <a:pPr marL="228600" indent="-228600">
              <a:lnSpc>
                <a:spcPct val="50000"/>
              </a:lnSpc>
              <a:spcBef>
                <a:spcPct val="50000"/>
              </a:spcBef>
              <a:buClr>
                <a:srgbClr val="FD0000"/>
              </a:buClr>
              <a:buFont typeface="Arial" pitchFamily="34" charset="0"/>
              <a:buChar char="•"/>
            </a:pPr>
            <a:r>
              <a:rPr lang="en-US" sz="1800" dirty="0">
                <a:solidFill>
                  <a:srgbClr val="000000"/>
                </a:solidFill>
                <a:cs typeface="Arial" pitchFamily="34" charset="0"/>
              </a:rPr>
              <a:t>Community Cloud</a:t>
            </a:r>
          </a:p>
          <a:p>
            <a:pPr marL="228600" indent="-228600">
              <a:lnSpc>
                <a:spcPct val="50000"/>
              </a:lnSpc>
              <a:spcBef>
                <a:spcPct val="50000"/>
              </a:spcBef>
              <a:buClr>
                <a:srgbClr val="FD0000"/>
              </a:buClr>
              <a:buFont typeface="Arial" pitchFamily="34" charset="0"/>
              <a:buChar char="•"/>
            </a:pPr>
            <a:r>
              <a:rPr lang="en-US" sz="1800" dirty="0">
                <a:solidFill>
                  <a:srgbClr val="000000"/>
                </a:solidFill>
                <a:cs typeface="Arial" pitchFamily="34" charset="0"/>
              </a:rPr>
              <a:t>Hybrid Cloud</a:t>
            </a:r>
          </a:p>
        </p:txBody>
      </p:sp>
      <p:sp>
        <p:nvSpPr>
          <p:cNvPr id="10" name="Rectangle 6"/>
          <p:cNvSpPr>
            <a:spLocks noChangeArrowheads="1"/>
          </p:cNvSpPr>
          <p:nvPr/>
        </p:nvSpPr>
        <p:spPr bwMode="auto">
          <a:xfrm>
            <a:off x="809625" y="3436838"/>
            <a:ext cx="3276600" cy="1726627"/>
          </a:xfrm>
          <a:prstGeom prst="rect">
            <a:avLst/>
          </a:prstGeom>
          <a:noFill/>
          <a:ln w="9525">
            <a:noFill/>
            <a:miter lim="800000"/>
            <a:headEnd/>
            <a:tailEnd/>
          </a:ln>
        </p:spPr>
        <p:txBody>
          <a:bodyPr>
            <a:spAutoFit/>
          </a:bodyPr>
          <a:lstStyle/>
          <a:p>
            <a:pPr marL="228600" indent="-228600">
              <a:lnSpc>
                <a:spcPct val="90000"/>
              </a:lnSpc>
              <a:spcBef>
                <a:spcPct val="50000"/>
              </a:spcBef>
              <a:buClr>
                <a:srgbClr val="FD0000"/>
              </a:buClr>
            </a:pPr>
            <a:r>
              <a:rPr lang="en-US" altLang="ja-JP" sz="1800" u="sng" dirty="0">
                <a:solidFill>
                  <a:srgbClr val="000000"/>
                </a:solidFill>
                <a:cs typeface="Arial" pitchFamily="34" charset="0"/>
              </a:rPr>
              <a:t>5 Essential Characteristics</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rPr>
              <a:t>Broad network access</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cs typeface="Arial" pitchFamily="34" charset="0"/>
              </a:rPr>
              <a:t>Resource </a:t>
            </a:r>
            <a:r>
              <a:rPr lang="en-US" sz="1800" dirty="0">
                <a:solidFill>
                  <a:srgbClr val="000000"/>
                </a:solidFill>
                <a:cs typeface="Arial" pitchFamily="34" charset="0"/>
              </a:rPr>
              <a:t>pooling</a:t>
            </a:r>
          </a:p>
          <a:p>
            <a:pPr marL="228600" indent="-228600">
              <a:lnSpc>
                <a:spcPct val="50000"/>
              </a:lnSpc>
              <a:spcBef>
                <a:spcPct val="50000"/>
              </a:spcBef>
              <a:buClr>
                <a:srgbClr val="FD0000"/>
              </a:buClr>
              <a:buFont typeface="Arial" pitchFamily="34" charset="0"/>
              <a:buChar char="•"/>
            </a:pPr>
            <a:r>
              <a:rPr lang="en-US" sz="1800" dirty="0">
                <a:solidFill>
                  <a:srgbClr val="000000"/>
                </a:solidFill>
                <a:cs typeface="Arial" pitchFamily="34" charset="0"/>
              </a:rPr>
              <a:t>Rapid elasticity</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rPr>
              <a:t>On-demand self-service</a:t>
            </a:r>
          </a:p>
          <a:p>
            <a:pPr marL="228600" indent="-228600">
              <a:lnSpc>
                <a:spcPct val="50000"/>
              </a:lnSpc>
              <a:spcBef>
                <a:spcPct val="50000"/>
              </a:spcBef>
              <a:buClr>
                <a:srgbClr val="FD0000"/>
              </a:buClr>
              <a:buFont typeface="Arial" pitchFamily="34" charset="0"/>
              <a:buChar char="•"/>
            </a:pPr>
            <a:r>
              <a:rPr lang="en-US" sz="1800" dirty="0" smtClean="0">
                <a:solidFill>
                  <a:srgbClr val="000000"/>
                </a:solidFill>
                <a:cs typeface="Arial" pitchFamily="34" charset="0"/>
              </a:rPr>
              <a:t>Measured service</a:t>
            </a:r>
            <a:endParaRPr lang="en-US" sz="1800" dirty="0">
              <a:solidFill>
                <a:srgbClr val="000000"/>
              </a:solidFill>
              <a:cs typeface="Arial" pitchFamily="34"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538"/>
            <a:ext cx="9144000" cy="448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smtClean="0">
              <a:solidFill>
                <a:schemeClr val="tx1"/>
              </a:solidFill>
              <a:latin typeface="Arial" pitchFamily="34" charset="0"/>
              <a:cs typeface="Arial" pitchFamily="34" charset="0"/>
            </a:endParaRPr>
          </a:p>
        </p:txBody>
      </p:sp>
      <p:sp>
        <p:nvSpPr>
          <p:cNvPr id="6" name="Content Placeholder 4"/>
          <p:cNvSpPr txBox="1">
            <a:spLocks/>
          </p:cNvSpPr>
          <p:nvPr/>
        </p:nvSpPr>
        <p:spPr>
          <a:xfrm>
            <a:off x="514350" y="1003318"/>
            <a:ext cx="8140700" cy="1314451"/>
          </a:xfrm>
          <a:prstGeom prst="rect">
            <a:avLst/>
          </a:prstGeom>
        </p:spPr>
        <p:txBody>
          <a:bodyPr/>
          <a:lstStyle/>
          <a:p>
            <a:pPr marL="0" marR="0" lvl="0" indent="0" algn="ctr" defTabSz="914400" rtl="0" eaLnBrk="0" fontAlgn="base" latinLnBrk="0" hangingPunct="0">
              <a:lnSpc>
                <a:spcPct val="200000"/>
              </a:lnSpc>
              <a:spcBef>
                <a:spcPts val="500"/>
              </a:spcBef>
              <a:spcAft>
                <a:spcPts val="200"/>
              </a:spcAft>
              <a:buClr>
                <a:schemeClr val="tx2"/>
              </a:buClr>
              <a:buSzTx/>
              <a:buFont typeface="Arial" pitchFamily="34" charset="0"/>
              <a:buNone/>
              <a:tabLst/>
              <a:defRPr/>
            </a:pPr>
            <a:r>
              <a:rPr kumimoji="0" lang="en-US" sz="4000" b="1" i="0" u="none" strike="noStrike" kern="1200" cap="none" spc="0" normalizeH="0" baseline="0" noProof="0" dirty="0" smtClean="0">
                <a:ln>
                  <a:noFill/>
                </a:ln>
                <a:solidFill>
                  <a:srgbClr val="FF0000"/>
                </a:solidFill>
                <a:effectLst/>
                <a:uLnTx/>
                <a:uFillTx/>
                <a:latin typeface="Arial" pitchFamily="34" charset="0"/>
                <a:ea typeface="ＭＳ Ｐゴシック" pitchFamily="127" charset="-128"/>
                <a:cs typeface="Times New Roman" pitchFamily="18" charset="0"/>
              </a:rPr>
              <a:t>oracle.com/cloud</a:t>
            </a:r>
            <a:endParaRPr kumimoji="0" lang="en-US" sz="4000" b="1" i="0" u="none" strike="noStrike" kern="1200" cap="none" spc="0" normalizeH="0" baseline="0" noProof="0" dirty="0">
              <a:ln>
                <a:noFill/>
              </a:ln>
              <a:solidFill>
                <a:srgbClr val="FF0000"/>
              </a:solidFill>
              <a:effectLst/>
              <a:uLnTx/>
              <a:uFillTx/>
              <a:latin typeface="Arial" pitchFamily="34" charset="0"/>
              <a:ea typeface="ＭＳ Ｐゴシック" pitchFamily="127" charset="-128"/>
              <a:cs typeface="Times New Roman" pitchFamily="18" charset="0"/>
            </a:endParaRPr>
          </a:p>
        </p:txBody>
      </p:sp>
      <p:sp>
        <p:nvSpPr>
          <p:cNvPr id="9" name="TextBox 7"/>
          <p:cNvSpPr txBox="1">
            <a:spLocks noChangeArrowheads="1"/>
          </p:cNvSpPr>
          <p:nvPr/>
        </p:nvSpPr>
        <p:spPr bwMode="auto">
          <a:xfrm>
            <a:off x="3059832" y="2664257"/>
            <a:ext cx="3903811"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itchFamily="34" charset="0"/>
                <a:ea typeface="MS PGothic" pitchFamily="34" charset="-128"/>
              </a:defRPr>
            </a:lvl1pPr>
            <a:lvl2pPr marL="742950" indent="-285750" eaLnBrk="0" hangingPunct="0">
              <a:defRPr sz="1900">
                <a:solidFill>
                  <a:schemeClr val="tx1"/>
                </a:solidFill>
                <a:latin typeface="Arial" pitchFamily="34" charset="0"/>
                <a:ea typeface="MS PGothic" pitchFamily="34" charset="-128"/>
              </a:defRPr>
            </a:lvl2pPr>
            <a:lvl3pPr marL="1143000" indent="-228600" eaLnBrk="0" hangingPunct="0">
              <a:defRPr sz="1900">
                <a:solidFill>
                  <a:schemeClr val="tx1"/>
                </a:solidFill>
                <a:latin typeface="Arial" pitchFamily="34" charset="0"/>
                <a:ea typeface="MS PGothic" pitchFamily="34" charset="-128"/>
              </a:defRPr>
            </a:lvl3pPr>
            <a:lvl4pPr marL="1600200" indent="-228600" eaLnBrk="0" hangingPunct="0">
              <a:defRPr sz="1900">
                <a:solidFill>
                  <a:schemeClr val="tx1"/>
                </a:solidFill>
                <a:latin typeface="Arial" pitchFamily="34" charset="0"/>
                <a:ea typeface="MS PGothic" pitchFamily="34" charset="-128"/>
              </a:defRPr>
            </a:lvl4pPr>
            <a:lvl5pPr marL="2057400" indent="-228600" eaLnBrk="0" hangingPunct="0">
              <a:defRPr sz="1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900">
                <a:solidFill>
                  <a:schemeClr val="tx1"/>
                </a:solidFill>
                <a:latin typeface="Arial" pitchFamily="34" charset="0"/>
                <a:ea typeface="MS PGothic" pitchFamily="34" charset="-128"/>
              </a:defRPr>
            </a:lvl9pPr>
          </a:lstStyle>
          <a:p>
            <a:pPr eaLnBrk="1" hangingPunct="1"/>
            <a:r>
              <a:rPr lang="en-US" sz="1400" dirty="0" smtClean="0"/>
              <a:t>www.facebook.com/OracleCloudComputing</a:t>
            </a:r>
            <a:endParaRPr lang="en-US" sz="1400" dirty="0"/>
          </a:p>
          <a:p>
            <a:pPr eaLnBrk="1" hangingPunct="1"/>
            <a:endParaRPr lang="en-US" sz="1400" dirty="0" smtClean="0"/>
          </a:p>
          <a:p>
            <a:pPr eaLnBrk="1" hangingPunct="1"/>
            <a:r>
              <a:rPr lang="en-US" sz="1400" dirty="0" smtClean="0"/>
              <a:t>@</a:t>
            </a:r>
            <a:r>
              <a:rPr lang="en-US" sz="1400" dirty="0" err="1" smtClean="0"/>
              <a:t>OracleCloudZone</a:t>
            </a:r>
            <a:r>
              <a:rPr lang="en-US" sz="1400" dirty="0" smtClean="0"/>
              <a:t>   </a:t>
            </a:r>
            <a:r>
              <a:rPr lang="en-US" sz="1400" dirty="0" smtClean="0"/>
              <a:t>#</a:t>
            </a:r>
            <a:r>
              <a:rPr lang="en-US" sz="1400" dirty="0" err="1" smtClean="0"/>
              <a:t>oraclecloud</a:t>
            </a:r>
            <a:endParaRPr lang="en-US" sz="1400" dirty="0"/>
          </a:p>
        </p:txBody>
      </p:sp>
      <p:pic>
        <p:nvPicPr>
          <p:cNvPr id="1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3042881"/>
            <a:ext cx="394636" cy="392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55776" y="2610833"/>
            <a:ext cx="397558" cy="3929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76540681"/>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0" y="-20538"/>
            <a:ext cx="9144000" cy="4486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smtClean="0">
              <a:solidFill>
                <a:schemeClr val="tx1"/>
              </a:solidFill>
              <a:latin typeface="Arial" pitchFamily="34" charset="0"/>
              <a:cs typeface="Arial" pitchFamily="34" charset="0"/>
            </a:endParaRPr>
          </a:p>
        </p:txBody>
      </p:sp>
      <p:grpSp>
        <p:nvGrpSpPr>
          <p:cNvPr id="2" name="Group 6"/>
          <p:cNvGrpSpPr/>
          <p:nvPr/>
        </p:nvGrpSpPr>
        <p:grpSpPr bwMode="gray">
          <a:xfrm>
            <a:off x="2113332" y="1464413"/>
            <a:ext cx="4936386" cy="1595045"/>
            <a:chOff x="2113332" y="1464413"/>
            <a:chExt cx="4936386" cy="1595045"/>
          </a:xfrm>
        </p:grpSpPr>
        <p:pic>
          <p:nvPicPr>
            <p:cNvPr id="8" name="Picture 1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gray">
            <a:xfrm>
              <a:off x="2113332" y="1464413"/>
              <a:ext cx="4936386" cy="1595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34" descr="HSET_clr_rg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gray">
            <a:xfrm>
              <a:off x="2481263" y="1700213"/>
              <a:ext cx="4179887" cy="119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97654068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5508104" y="4302142"/>
            <a:ext cx="2664296" cy="841357"/>
          </a:xfrm>
          <a:prstGeom prst="rect">
            <a:avLst/>
          </a:prstGeom>
          <a:noFill/>
          <a:ln w="9525">
            <a:noFill/>
            <a:miter lim="800000"/>
            <a:headEnd/>
            <a:tailEnd/>
          </a:ln>
        </p:spPr>
      </p:pic>
      <p:sp>
        <p:nvSpPr>
          <p:cNvPr id="2" name="Title 1"/>
          <p:cNvSpPr>
            <a:spLocks noGrp="1"/>
          </p:cNvSpPr>
          <p:nvPr>
            <p:ph type="title"/>
          </p:nvPr>
        </p:nvSpPr>
        <p:spPr/>
        <p:txBody>
          <a:bodyPr/>
          <a:lstStyle/>
          <a:p>
            <a:r>
              <a:rPr lang="de-DE" dirty="0" smtClean="0"/>
              <a:t>From Grid to Cloud @ Oracle </a:t>
            </a:r>
            <a:endParaRPr lang="en-US" dirty="0"/>
          </a:p>
        </p:txBody>
      </p:sp>
      <p:pic>
        <p:nvPicPr>
          <p:cNvPr id="1028" name="Picture 4"/>
          <p:cNvPicPr>
            <a:picLocks noGrp="1" noChangeAspect="1" noChangeArrowheads="1"/>
          </p:cNvPicPr>
          <p:nvPr>
            <p:ph sz="half" idx="1"/>
          </p:nvPr>
        </p:nvPicPr>
        <p:blipFill>
          <a:blip r:embed="rId4"/>
          <a:stretch>
            <a:fillRect/>
          </a:stretch>
        </p:blipFill>
        <p:spPr bwMode="auto">
          <a:xfrm>
            <a:off x="7708018" y="0"/>
            <a:ext cx="1435982" cy="1707654"/>
          </a:xfrm>
          <a:prstGeom prst="rect">
            <a:avLst/>
          </a:prstGeom>
          <a:noFill/>
          <a:ln w="9525">
            <a:noFill/>
            <a:miter lim="800000"/>
            <a:headEnd/>
            <a:tailEnd/>
          </a:ln>
        </p:spPr>
      </p:pic>
      <p:sp>
        <p:nvSpPr>
          <p:cNvPr id="4" name="Content Placeholder 3"/>
          <p:cNvSpPr>
            <a:spLocks noGrp="1"/>
          </p:cNvSpPr>
          <p:nvPr>
            <p:ph sz="half" idx="2"/>
          </p:nvPr>
        </p:nvSpPr>
        <p:spPr/>
        <p:txBody>
          <a:bodyPr/>
          <a:lstStyle/>
          <a:p>
            <a:r>
              <a:rPr lang="de-DE" dirty="0" smtClean="0"/>
              <a:t>2011: From </a:t>
            </a:r>
            <a:r>
              <a:rPr lang="de-DE" dirty="0" smtClean="0"/>
              <a:t>11g to 12c and some „</a:t>
            </a:r>
            <a:r>
              <a:rPr lang="de-DE" dirty="0" smtClean="0"/>
              <a:t>First‘s“</a:t>
            </a:r>
            <a:endParaRPr lang="en-US" dirty="0"/>
          </a:p>
        </p:txBody>
      </p:sp>
      <p:pic>
        <p:nvPicPr>
          <p:cNvPr id="1026" name="Picture 2"/>
          <p:cNvPicPr>
            <a:picLocks noChangeAspect="1" noChangeArrowheads="1"/>
          </p:cNvPicPr>
          <p:nvPr/>
        </p:nvPicPr>
        <p:blipFill>
          <a:blip r:embed="rId5"/>
          <a:srcRect/>
          <a:stretch>
            <a:fillRect/>
          </a:stretch>
        </p:blipFill>
        <p:spPr bwMode="auto">
          <a:xfrm>
            <a:off x="7723043" y="1707654"/>
            <a:ext cx="1420957" cy="1728192"/>
          </a:xfrm>
          <a:prstGeom prst="rect">
            <a:avLst/>
          </a:prstGeom>
          <a:noFill/>
          <a:ln w="9525">
            <a:noFill/>
            <a:miter lim="800000"/>
            <a:headEnd/>
            <a:tailEnd/>
          </a:ln>
        </p:spPr>
      </p:pic>
      <p:pic>
        <p:nvPicPr>
          <p:cNvPr id="1029" name="Picture 5"/>
          <p:cNvPicPr>
            <a:picLocks noChangeAspect="1" noChangeArrowheads="1"/>
          </p:cNvPicPr>
          <p:nvPr/>
        </p:nvPicPr>
        <p:blipFill>
          <a:blip r:embed="rId6"/>
          <a:srcRect/>
          <a:stretch>
            <a:fillRect/>
          </a:stretch>
        </p:blipFill>
        <p:spPr bwMode="auto">
          <a:xfrm>
            <a:off x="7723041" y="3435846"/>
            <a:ext cx="1420959" cy="1728192"/>
          </a:xfrm>
          <a:prstGeom prst="rect">
            <a:avLst/>
          </a:prstGeom>
          <a:noFill/>
          <a:ln w="9525">
            <a:noFill/>
            <a:miter lim="800000"/>
            <a:headEnd/>
            <a:tailEnd/>
          </a:ln>
        </p:spPr>
      </p:pic>
      <p:sp>
        <p:nvSpPr>
          <p:cNvPr id="16" name="Content Placeholder 2"/>
          <p:cNvSpPr txBox="1">
            <a:spLocks/>
          </p:cNvSpPr>
          <p:nvPr/>
        </p:nvSpPr>
        <p:spPr bwMode="auto">
          <a:xfrm>
            <a:off x="808038" y="1164165"/>
            <a:ext cx="7910512" cy="329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12679" indent="-212679" eaLnBrk="0" hangingPunct="0">
              <a:spcBef>
                <a:spcPts val="500"/>
              </a:spcBef>
              <a:spcAft>
                <a:spcPts val="200"/>
              </a:spcAft>
              <a:buClr>
                <a:schemeClr val="tx2"/>
              </a:buClr>
              <a:buFont typeface="Arial" pitchFamily="34" charset="0"/>
              <a:buChar char="•"/>
            </a:pPr>
            <a:r>
              <a:rPr lang="de-DE" sz="1600" baseline="0" dirty="0" smtClean="0">
                <a:ea typeface="ＭＳ Ｐゴシック" pitchFamily="127" charset="-128"/>
                <a:cs typeface="ＭＳ Ｐゴシック" pitchFamily="127" charset="-128"/>
              </a:rPr>
              <a:t>Oracle OpenWorld – October 2011</a:t>
            </a:r>
          </a:p>
          <a:p>
            <a:pPr marL="382505" lvl="1" indent="-212679" eaLnBrk="0" hangingPunct="0">
              <a:spcBef>
                <a:spcPts val="500"/>
              </a:spcBef>
              <a:spcAft>
                <a:spcPts val="200"/>
              </a:spcAft>
              <a:buClr>
                <a:schemeClr val="tx2"/>
              </a:buClr>
              <a:buFont typeface="Arial" pitchFamily="34" charset="0"/>
              <a:buChar char="•"/>
            </a:pPr>
            <a:r>
              <a:rPr lang="de-DE" sz="1400" dirty="0" smtClean="0">
                <a:ea typeface="ＭＳ Ｐゴシック" pitchFamily="127" charset="-128"/>
                <a:cs typeface="ＭＳ Ｐゴシック" pitchFamily="127" charset="-128"/>
              </a:rPr>
              <a:t>From </a:t>
            </a:r>
            <a:r>
              <a:rPr lang="de-DE" sz="1400" dirty="0" smtClean="0">
                <a:ea typeface="ＭＳ Ｐゴシック" pitchFamily="127" charset="-128"/>
                <a:cs typeface="ＭＳ Ｐゴシック" pitchFamily="127" charset="-128"/>
              </a:rPr>
              <a:t>Oracle Enterprise Manager Grid Control </a:t>
            </a:r>
            <a:r>
              <a:rPr lang="de-DE" sz="1400" dirty="0" smtClean="0">
                <a:ea typeface="ＭＳ Ｐゴシック" pitchFamily="127" charset="-128"/>
                <a:cs typeface="ＭＳ Ｐゴシック" pitchFamily="127" charset="-128"/>
              </a:rPr>
              <a:t>11g </a:t>
            </a:r>
            <a:r>
              <a:rPr lang="de-DE" sz="1400" dirty="0" smtClean="0">
                <a:ea typeface="ＭＳ Ｐゴシック" pitchFamily="127" charset="-128"/>
                <a:cs typeface="ＭＳ Ｐゴシック" pitchFamily="127" charset="-128"/>
              </a:rPr>
              <a:t>to</a:t>
            </a:r>
            <a:r>
              <a:rPr lang="en-US" sz="1400" dirty="0" smtClean="0">
                <a:ea typeface="ＭＳ Ｐゴシック" pitchFamily="127" charset="-128"/>
                <a:cs typeface="ＭＳ Ｐゴシック" pitchFamily="127" charset="-128"/>
              </a:rPr>
              <a:t> 12c Cloud </a:t>
            </a:r>
            <a:r>
              <a:rPr lang="en-US" sz="1400" dirty="0" smtClean="0">
                <a:ea typeface="ＭＳ Ｐゴシック" pitchFamily="127" charset="-128"/>
                <a:cs typeface="ＭＳ Ｐゴシック" pitchFamily="127" charset="-128"/>
              </a:rPr>
              <a:t>Control</a:t>
            </a:r>
          </a:p>
          <a:p>
            <a:pPr marL="553918" lvl="2" indent="-212679" eaLnBrk="0" hangingPunct="0">
              <a:spcBef>
                <a:spcPts val="500"/>
              </a:spcBef>
              <a:spcAft>
                <a:spcPts val="200"/>
              </a:spcAft>
              <a:buClr>
                <a:schemeClr val="tx2"/>
              </a:buClr>
              <a:buFont typeface="Arial" pitchFamily="34" charset="0"/>
              <a:buChar char="•"/>
            </a:pPr>
            <a:r>
              <a:rPr lang="de-DE" sz="1200" dirty="0" smtClean="0">
                <a:ea typeface="ＭＳ Ｐゴシック" pitchFamily="127" charset="-128"/>
                <a:cs typeface="ＭＳ Ｐゴシック" pitchFamily="127" charset="-128"/>
              </a:rPr>
              <a:t>„the industry‘s first </a:t>
            </a:r>
            <a:r>
              <a:rPr lang="en-US" sz="1200" dirty="0" smtClean="0"/>
              <a:t>solution </a:t>
            </a:r>
            <a:r>
              <a:rPr lang="en-US" sz="1200" dirty="0" smtClean="0"/>
              <a:t>to combine management of the </a:t>
            </a:r>
            <a:r>
              <a:rPr lang="en-US" sz="1200" dirty="0" smtClean="0"/>
              <a:t>full </a:t>
            </a:r>
            <a:r>
              <a:rPr lang="en-US" sz="1200" dirty="0" smtClean="0"/>
              <a:t>Oracle stack </a:t>
            </a:r>
            <a:r>
              <a:rPr lang="en-US" sz="1200" dirty="0" smtClean="0"/>
              <a:t/>
            </a:r>
            <a:br>
              <a:rPr lang="en-US" sz="1200" dirty="0" smtClean="0"/>
            </a:br>
            <a:r>
              <a:rPr lang="en-US" sz="1200" dirty="0" smtClean="0"/>
              <a:t>with </a:t>
            </a:r>
            <a:r>
              <a:rPr lang="en-US" sz="1200" dirty="0" smtClean="0"/>
              <a:t>complete enterprise cloud lifecycle </a:t>
            </a:r>
            <a:r>
              <a:rPr lang="en-US" sz="1200" dirty="0" smtClean="0"/>
              <a:t>management”</a:t>
            </a:r>
            <a:endParaRPr lang="de-DE" sz="1200" dirty="0" smtClean="0">
              <a:ea typeface="ＭＳ Ｐゴシック" pitchFamily="127" charset="-128"/>
              <a:cs typeface="ＭＳ Ｐゴシック" pitchFamily="127" charset="-128"/>
            </a:endParaRPr>
          </a:p>
          <a:p>
            <a:pPr marL="553918" lvl="2" indent="-212679" eaLnBrk="0" hangingPunct="0">
              <a:spcBef>
                <a:spcPts val="500"/>
              </a:spcBef>
              <a:spcAft>
                <a:spcPts val="200"/>
              </a:spcAft>
              <a:buClr>
                <a:schemeClr val="tx2"/>
              </a:buClr>
              <a:buFont typeface="Arial" pitchFamily="34" charset="0"/>
              <a:buChar char="•"/>
            </a:pPr>
            <a:r>
              <a:rPr lang="de-DE" sz="1200" dirty="0" smtClean="0">
                <a:ea typeface="ＭＳ Ｐゴシック" pitchFamily="127" charset="-128"/>
                <a:cs typeface="ＭＳ Ｐゴシック" pitchFamily="127" charset="-128"/>
              </a:rPr>
              <a:t>„Oracle Enterprise Manager 12c is the first product in Oracle‘s portfolio numbered </a:t>
            </a:r>
            <a:br>
              <a:rPr lang="de-DE" sz="1200" dirty="0" smtClean="0">
                <a:ea typeface="ＭＳ Ｐゴシック" pitchFamily="127" charset="-128"/>
                <a:cs typeface="ＭＳ Ｐゴシック" pitchFamily="127" charset="-128"/>
              </a:rPr>
            </a:br>
            <a:r>
              <a:rPr lang="de-DE" sz="1200" dirty="0" smtClean="0">
                <a:ea typeface="ＭＳ Ｐゴシック" pitchFamily="127" charset="-128"/>
                <a:cs typeface="ＭＳ Ｐゴシック" pitchFamily="127" charset="-128"/>
              </a:rPr>
              <a:t>„12c“ where „c“ stands for Oracle‘s significant investment in delivering cloud-ready products.“</a:t>
            </a:r>
          </a:p>
          <a:p>
            <a:pPr marL="553918" lvl="2" indent="-212679" eaLnBrk="0" hangingPunct="0">
              <a:spcBef>
                <a:spcPts val="500"/>
              </a:spcBef>
              <a:spcAft>
                <a:spcPts val="200"/>
              </a:spcAft>
              <a:buClr>
                <a:schemeClr val="tx2"/>
              </a:buClr>
              <a:buFont typeface="Arial" pitchFamily="34" charset="0"/>
              <a:buChar char="•"/>
            </a:pPr>
            <a:r>
              <a:rPr lang="de-DE" sz="1200" dirty="0" smtClean="0">
                <a:ea typeface="ＭＳ Ｐゴシック" pitchFamily="127" charset="-128"/>
                <a:cs typeface="ＭＳ Ｐゴシック" pitchFamily="127" charset="-128"/>
              </a:rPr>
              <a:t>From Oracle WebLogic Suite 11g to 12c</a:t>
            </a:r>
          </a:p>
          <a:p>
            <a:pPr marL="725331" lvl="3" indent="-212679" eaLnBrk="0" hangingPunct="0">
              <a:spcBef>
                <a:spcPts val="500"/>
              </a:spcBef>
              <a:spcAft>
                <a:spcPts val="200"/>
              </a:spcAft>
              <a:buClr>
                <a:schemeClr val="tx2"/>
              </a:buClr>
              <a:buFont typeface="Arial" pitchFamily="34" charset="0"/>
              <a:buChar char="•"/>
            </a:pPr>
            <a:r>
              <a:rPr lang="de-DE" sz="1200" dirty="0" smtClean="0">
                <a:ea typeface="ＭＳ Ｐゴシック" pitchFamily="127" charset="-128"/>
                <a:cs typeface="ＭＳ Ｐゴシック" pitchFamily="127" charset="-128"/>
              </a:rPr>
              <a:t>the Foundation for Cloud Applications and Application Infrastructure </a:t>
            </a:r>
            <a:r>
              <a:rPr lang="de-DE" sz="1200" dirty="0" smtClean="0">
                <a:ea typeface="ＭＳ Ｐゴシック" pitchFamily="127" charset="-128"/>
                <a:cs typeface="ＭＳ Ｐゴシック" pitchFamily="127" charset="-128"/>
              </a:rPr>
              <a:t>Consolidation</a:t>
            </a:r>
          </a:p>
          <a:p>
            <a:pPr marL="382505" lvl="1" indent="-212679" eaLnBrk="0" hangingPunct="0">
              <a:spcBef>
                <a:spcPts val="500"/>
              </a:spcBef>
              <a:spcAft>
                <a:spcPts val="200"/>
              </a:spcAft>
              <a:buClr>
                <a:schemeClr val="tx2"/>
              </a:buClr>
              <a:buFont typeface="Arial" pitchFamily="34" charset="0"/>
              <a:buChar char="•"/>
            </a:pPr>
            <a:r>
              <a:rPr lang="de-DE" sz="1400" dirty="0" smtClean="0">
                <a:ea typeface="ＭＳ Ｐゴシック" pitchFamily="127" charset="-128"/>
                <a:cs typeface="ＭＳ Ｐゴシック" pitchFamily="127" charset="-128"/>
              </a:rPr>
              <a:t>Nevertheless: Oracle 11 – The First Cloud OS   </a:t>
            </a:r>
            <a:endParaRPr lang="de-DE" sz="1400" dirty="0" smtClean="0">
              <a:ea typeface="ＭＳ Ｐゴシック" pitchFamily="127" charset="-128"/>
              <a:cs typeface="ＭＳ Ｐゴシック" pitchFamily="127" charset="-128"/>
            </a:endParaRPr>
          </a:p>
          <a:p>
            <a:pPr marL="212679" indent="-212679" eaLnBrk="0" hangingPunct="0">
              <a:spcBef>
                <a:spcPts val="500"/>
              </a:spcBef>
              <a:spcAft>
                <a:spcPts val="200"/>
              </a:spcAft>
              <a:buClr>
                <a:schemeClr val="tx2"/>
              </a:buClr>
              <a:buFont typeface="Arial" pitchFamily="34" charset="0"/>
              <a:buChar char="•"/>
            </a:pPr>
            <a:r>
              <a:rPr lang="de-DE" sz="1400" dirty="0" smtClean="0">
                <a:ea typeface="ＭＳ Ｐゴシック" pitchFamily="127" charset="-128"/>
                <a:cs typeface="ＭＳ Ｐゴシック" pitchFamily="127" charset="-128"/>
              </a:rPr>
              <a:t>Oracle Cloud – June 2012</a:t>
            </a:r>
          </a:p>
          <a:p>
            <a:pPr marL="553918" lvl="2" indent="-212679" eaLnBrk="0" hangingPunct="0">
              <a:spcBef>
                <a:spcPts val="500"/>
              </a:spcBef>
              <a:spcAft>
                <a:spcPts val="200"/>
              </a:spcAft>
              <a:buClr>
                <a:schemeClr val="tx2"/>
              </a:buClr>
              <a:buFont typeface="Arial" pitchFamily="34" charset="0"/>
              <a:buChar char="•"/>
            </a:pPr>
            <a:r>
              <a:rPr lang="de-DE" sz="1400" dirty="0" smtClean="0">
                <a:ea typeface="ＭＳ Ｐゴシック" pitchFamily="127" charset="-128"/>
                <a:cs typeface="ＭＳ Ｐゴシック" pitchFamily="127" charset="-128"/>
              </a:rPr>
              <a:t>PaaS and SaaS Public Cloud Offerings</a:t>
            </a:r>
            <a:endParaRPr lang="de-DE" sz="1800" baseline="0" dirty="0" smtClean="0">
              <a:ea typeface="ＭＳ Ｐゴシック" pitchFamily="127" charset="-128"/>
              <a:cs typeface="ＭＳ Ｐゴシック" pitchFamily="127" charset="-128"/>
            </a:endParaRPr>
          </a:p>
          <a:p>
            <a:pPr marL="212679" indent="-212679" eaLnBrk="0" hangingPunct="0">
              <a:spcBef>
                <a:spcPts val="500"/>
              </a:spcBef>
              <a:spcAft>
                <a:spcPts val="200"/>
              </a:spcAft>
              <a:buClr>
                <a:schemeClr val="tx2"/>
              </a:buClr>
              <a:buFont typeface="Arial" pitchFamily="34" charset="0"/>
              <a:buChar char="•"/>
            </a:pPr>
            <a:r>
              <a:rPr lang="de-DE" sz="1600" dirty="0" smtClean="0">
                <a:ea typeface="ＭＳ Ｐゴシック" pitchFamily="127" charset="-128"/>
                <a:cs typeface="ＭＳ Ｐゴシック" pitchFamily="127" charset="-128"/>
              </a:rPr>
              <a:t>What‘s </a:t>
            </a:r>
            <a:r>
              <a:rPr lang="de-DE" sz="1600" dirty="0" smtClean="0">
                <a:ea typeface="ＭＳ Ｐゴシック" pitchFamily="127" charset="-128"/>
                <a:cs typeface="ＭＳ Ｐゴシック" pitchFamily="127" charset="-128"/>
              </a:rPr>
              <a:t>in it beyond marketing?</a:t>
            </a:r>
            <a:endParaRPr lang="de-DE" sz="1600" baseline="0" dirty="0" smtClean="0">
              <a:ea typeface="ＭＳ Ｐゴシック" pitchFamily="127" charset="-128"/>
              <a:cs typeface="ＭＳ Ｐゴシック" pitchFamily="127" charset="-128"/>
            </a:endParaRPr>
          </a:p>
        </p:txBody>
      </p:sp>
      <p:pic>
        <p:nvPicPr>
          <p:cNvPr id="5" name="Picture 4" descr="solaris11-boxshot.pn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6516216" y="195486"/>
            <a:ext cx="1152128" cy="1494850"/>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Evolution of Computing</a:t>
            </a:r>
            <a:endParaRPr lang="en-US" dirty="0"/>
          </a:p>
        </p:txBody>
      </p:sp>
      <p:graphicFrame>
        <p:nvGraphicFramePr>
          <p:cNvPr id="3" name="Group 225"/>
          <p:cNvGraphicFramePr>
            <a:graphicFrameLocks/>
          </p:cNvGraphicFramePr>
          <p:nvPr>
            <p:extLst>
              <p:ext uri="{D42A27DB-BD31-4B8C-83A1-F6EECF244321}">
                <p14:modId xmlns:p14="http://schemas.microsoft.com/office/powerpoint/2010/main" xmlns="" val="2373924967"/>
              </p:ext>
            </p:extLst>
          </p:nvPr>
        </p:nvGraphicFramePr>
        <p:xfrm>
          <a:off x="827584" y="1275606"/>
          <a:ext cx="7554912" cy="2695678"/>
        </p:xfrm>
        <a:graphic>
          <a:graphicData uri="http://schemas.openxmlformats.org/drawingml/2006/table">
            <a:tbl>
              <a:tblPr>
                <a:effectLst/>
              </a:tblPr>
              <a:tblGrid>
                <a:gridCol w="2658442"/>
                <a:gridCol w="2448235"/>
                <a:gridCol w="2448235"/>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de-DE" sz="1400" b="1" i="0" u="none" strike="noStrike" cap="none" normalizeH="0" baseline="0" dirty="0" smtClean="0">
                          <a:ln>
                            <a:noFill/>
                          </a:ln>
                          <a:solidFill>
                            <a:schemeClr val="tx1"/>
                          </a:solidFill>
                          <a:effectLst/>
                          <a:latin typeface="Arial" charset="0"/>
                          <a:cs typeface="Arial" charset="0"/>
                        </a:rPr>
                        <a:t>Paradigm</a:t>
                      </a:r>
                      <a:endParaRPr kumimoji="0" lang="en-US" sz="1400" b="1" i="0" u="none" strike="noStrike" cap="none" normalizeH="0" baseline="0" dirty="0" smtClean="0">
                        <a:ln>
                          <a:noFill/>
                        </a:ln>
                        <a:solidFill>
                          <a:schemeClr val="tx1"/>
                        </a:solidFill>
                        <a:effectLst/>
                        <a:latin typeface="Arial" charset="0"/>
                        <a:cs typeface="Arial" charset="0"/>
                      </a:endParaRP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tx1"/>
                          </a:solidFill>
                          <a:effectLst/>
                          <a:latin typeface="Arial" charset="0"/>
                          <a:cs typeface="Arial" charset="0"/>
                        </a:rPr>
                        <a:t>Abstract</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de-DE" sz="1400" b="1" i="0" u="none" strike="noStrike" cap="none" normalizeH="0" baseline="0" dirty="0" smtClean="0">
                          <a:ln>
                            <a:noFill/>
                          </a:ln>
                          <a:solidFill>
                            <a:schemeClr val="tx1"/>
                          </a:solidFill>
                          <a:effectLst/>
                          <a:latin typeface="Arial" charset="0"/>
                          <a:cs typeface="Arial" charset="0"/>
                        </a:rPr>
                        <a:t>from</a:t>
                      </a:r>
                      <a:endParaRPr kumimoji="0" lang="en-US" sz="1400" b="1" i="0" u="none" strike="noStrike" cap="none" normalizeH="0" baseline="0" dirty="0" smtClean="0">
                        <a:ln>
                          <a:noFill/>
                        </a:ln>
                        <a:solidFill>
                          <a:schemeClr val="tx1"/>
                        </a:solidFill>
                        <a:effectLst/>
                        <a:latin typeface="Arial" charset="0"/>
                        <a:cs typeface="Arial" charset="0"/>
                      </a:endParaRPr>
                    </a:p>
                  </a:txBody>
                  <a:tcPr marL="92791" marR="92791" marT="34257" marB="34257"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290380">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Programming Languages</a:t>
                      </a: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Algorithms</a:t>
                      </a: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Machine instructions</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264563">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Operating Systems</a:t>
                      </a: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Application environment</a:t>
                      </a: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Hardware</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31075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cap="none" normalizeH="0" baseline="0" dirty="0" err="1" smtClean="0">
                          <a:ln>
                            <a:noFill/>
                          </a:ln>
                          <a:solidFill>
                            <a:schemeClr val="tx1"/>
                          </a:solidFill>
                          <a:effectLst/>
                          <a:latin typeface="Arial" charset="0"/>
                          <a:cs typeface="Arial" charset="0"/>
                        </a:rPr>
                        <a:t>Filesystems</a:t>
                      </a:r>
                      <a:r>
                        <a:rPr kumimoji="0" lang="en-US" sz="1200" b="0" i="0" u="none" strike="noStrike" cap="none" normalizeH="0" baseline="0" dirty="0" smtClean="0">
                          <a:ln>
                            <a:noFill/>
                          </a:ln>
                          <a:solidFill>
                            <a:schemeClr val="tx1"/>
                          </a:solidFill>
                          <a:effectLst/>
                          <a:latin typeface="Arial" charset="0"/>
                          <a:cs typeface="Arial" charset="0"/>
                        </a:rPr>
                        <a:t> &amp; volume managers</a:t>
                      </a: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Unstructured data</a:t>
                      </a: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Physical storage</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284937">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Databases</a:t>
                      </a: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Structured data</a:t>
                      </a: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Storage</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170748">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Virtual machines</a:t>
                      </a: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Operating System</a:t>
                      </a: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Physical hardware</a:t>
                      </a: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125936">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OS Containers</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Application environment</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Operating system</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125936">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(Java) Application Server</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J2EE Application Environment</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Operating system &amp; middleware</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60000"/>
                        <a:lumOff val="40000"/>
                      </a:schemeClr>
                    </a:solidFill>
                  </a:tcPr>
                </a:tc>
              </a:tr>
              <a:tr h="16791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Grid Computing</a:t>
                      </a: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en-US" sz="1200" b="0" i="0" u="none" strike="noStrike" cap="none" normalizeH="0" baseline="0" dirty="0" smtClean="0">
                          <a:ln>
                            <a:noFill/>
                          </a:ln>
                          <a:solidFill>
                            <a:schemeClr val="tx1"/>
                          </a:solidFill>
                          <a:effectLst/>
                          <a:latin typeface="Arial" charset="0"/>
                          <a:cs typeface="Arial" charset="0"/>
                        </a:rPr>
                        <a:t>Distributed application</a:t>
                      </a: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Distributed platform</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r h="0">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Cloud Computing</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Application</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defRPr/>
                      </a:pPr>
                      <a:r>
                        <a:rPr kumimoji="0" lang="de-DE" sz="1200" b="0" i="0" u="none" strike="noStrike" cap="none" normalizeH="0" baseline="0" dirty="0" smtClean="0">
                          <a:ln>
                            <a:noFill/>
                          </a:ln>
                          <a:solidFill>
                            <a:schemeClr val="tx1"/>
                          </a:solidFill>
                          <a:effectLst/>
                          <a:latin typeface="Arial" charset="0"/>
                          <a:cs typeface="Arial" charset="0"/>
                        </a:rPr>
                        <a:t>Infrastructure</a:t>
                      </a:r>
                      <a:endParaRPr kumimoji="0" lang="en-US" sz="1200" b="0" i="0" u="none" strike="noStrike" cap="none" normalizeH="0" baseline="0" dirty="0" smtClean="0">
                        <a:ln>
                          <a:noFill/>
                        </a:ln>
                        <a:solidFill>
                          <a:schemeClr val="tx1"/>
                        </a:solidFill>
                        <a:effectLst/>
                        <a:latin typeface="Arial" charset="0"/>
                        <a:cs typeface="Arial" charset="0"/>
                      </a:endParaRPr>
                    </a:p>
                  </a:txBody>
                  <a:tcPr marL="92791" marR="92791" marT="34496" marB="34496"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258838" y="1781775"/>
            <a:ext cx="8687243" cy="2557999"/>
            <a:chOff x="258838" y="1781775"/>
            <a:chExt cx="8687243" cy="2557999"/>
          </a:xfrm>
        </p:grpSpPr>
        <p:sp>
          <p:nvSpPr>
            <p:cNvPr id="38" name="AutoShape 110"/>
            <p:cNvSpPr>
              <a:spLocks noChangeArrowheads="1"/>
            </p:cNvSpPr>
            <p:nvPr/>
          </p:nvSpPr>
          <p:spPr bwMode="auto">
            <a:xfrm>
              <a:off x="1353805" y="2355726"/>
              <a:ext cx="1554133" cy="506168"/>
            </a:xfrm>
            <a:prstGeom prst="roundRect">
              <a:avLst>
                <a:gd name="adj" fmla="val 13931"/>
              </a:avLst>
            </a:prstGeom>
            <a:gradFill rotWithShape="1">
              <a:gsLst>
                <a:gs pos="0">
                  <a:srgbClr val="FEA9A9">
                    <a:alpha val="60001"/>
                  </a:srgbClr>
                </a:gs>
                <a:gs pos="100000">
                  <a:srgbClr val="FD0000"/>
                </a:gs>
              </a:gsLst>
              <a:lin ang="2700000" scaled="1"/>
            </a:gradFill>
            <a:ln w="12700">
              <a:solidFill>
                <a:srgbClr val="FD0000"/>
              </a:solid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fontAlgn="auto" hangingPunct="0">
                <a:spcBef>
                  <a:spcPct val="50000"/>
                </a:spcBef>
                <a:spcAft>
                  <a:spcPts val="0"/>
                </a:spcAft>
                <a:buClr>
                  <a:srgbClr val="FD0000"/>
                </a:buClr>
                <a:defRPr/>
              </a:pPr>
              <a:r>
                <a:rPr lang="en-US" sz="1800" b="1" kern="0" dirty="0" smtClean="0">
                  <a:solidFill>
                    <a:schemeClr val="bg1"/>
                  </a:solidFill>
                  <a:latin typeface="Arial" charset="0"/>
                  <a:ea typeface="+mn-ea"/>
                  <a:cs typeface="Arial" charset="0"/>
                </a:rPr>
                <a:t>Application</a:t>
              </a:r>
              <a:endParaRPr lang="en-US" sz="1800" b="1" kern="0" dirty="0">
                <a:solidFill>
                  <a:schemeClr val="bg1"/>
                </a:solidFill>
                <a:latin typeface="Arial" charset="0"/>
                <a:ea typeface="+mn-ea"/>
                <a:cs typeface="Arial" charset="0"/>
              </a:endParaRPr>
            </a:p>
          </p:txBody>
        </p:sp>
        <p:sp>
          <p:nvSpPr>
            <p:cNvPr id="25" name="AutoShape 110"/>
            <p:cNvSpPr>
              <a:spLocks noChangeArrowheads="1"/>
            </p:cNvSpPr>
            <p:nvPr/>
          </p:nvSpPr>
          <p:spPr bwMode="auto">
            <a:xfrm>
              <a:off x="1353805" y="2933902"/>
              <a:ext cx="1554133" cy="757800"/>
            </a:xfrm>
            <a:prstGeom prst="roundRect">
              <a:avLst>
                <a:gd name="adj" fmla="val 8300"/>
              </a:avLst>
            </a:prstGeom>
            <a:gradFill rotWithShape="1">
              <a:gsLst>
                <a:gs pos="0">
                  <a:srgbClr val="FEA9A9">
                    <a:alpha val="60001"/>
                  </a:srgbClr>
                </a:gs>
                <a:gs pos="100000">
                  <a:srgbClr val="FD0000"/>
                </a:gs>
              </a:gsLst>
              <a:lin ang="2700000" scaled="1"/>
            </a:gradFill>
            <a:ln w="12700">
              <a:solidFill>
                <a:srgbClr val="FD0000"/>
              </a:solid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fontAlgn="auto" hangingPunct="0">
                <a:spcBef>
                  <a:spcPct val="50000"/>
                </a:spcBef>
                <a:spcAft>
                  <a:spcPts val="0"/>
                </a:spcAft>
                <a:buClr>
                  <a:srgbClr val="FD0000"/>
                </a:buClr>
                <a:defRPr/>
              </a:pPr>
              <a:r>
                <a:rPr lang="en-US" sz="1800" b="1" kern="0" dirty="0" smtClean="0">
                  <a:solidFill>
                    <a:schemeClr val="bg1"/>
                  </a:solidFill>
                  <a:latin typeface="Arial" charset="0"/>
                  <a:ea typeface="+mn-ea"/>
                  <a:cs typeface="Arial" charset="0"/>
                </a:rPr>
                <a:t>Platform</a:t>
              </a:r>
            </a:p>
            <a:p>
              <a:pPr algn="ctr" eaLnBrk="0" fontAlgn="auto" hangingPunct="0">
                <a:spcBef>
                  <a:spcPct val="50000"/>
                </a:spcBef>
                <a:spcAft>
                  <a:spcPts val="0"/>
                </a:spcAft>
                <a:buClr>
                  <a:srgbClr val="FD0000"/>
                </a:buClr>
                <a:defRPr/>
              </a:pPr>
              <a:endParaRPr lang="en-US" sz="1800" b="1" kern="0" dirty="0" smtClean="0">
                <a:solidFill>
                  <a:schemeClr val="bg1"/>
                </a:solidFill>
                <a:latin typeface="Arial" charset="0"/>
                <a:ea typeface="+mn-ea"/>
                <a:cs typeface="Arial" charset="0"/>
              </a:endParaRPr>
            </a:p>
          </p:txBody>
        </p:sp>
        <p:sp>
          <p:nvSpPr>
            <p:cNvPr id="16" name="AutoShape 110"/>
            <p:cNvSpPr>
              <a:spLocks noChangeArrowheads="1"/>
            </p:cNvSpPr>
            <p:nvPr/>
          </p:nvSpPr>
          <p:spPr bwMode="auto">
            <a:xfrm>
              <a:off x="1361683" y="2035518"/>
              <a:ext cx="1554133" cy="248200"/>
            </a:xfrm>
            <a:prstGeom prst="roundRect">
              <a:avLst>
                <a:gd name="adj" fmla="val 13931"/>
              </a:avLst>
            </a:prstGeom>
            <a:gradFill rotWithShape="1">
              <a:gsLst>
                <a:gs pos="0">
                  <a:srgbClr val="FEA9A9">
                    <a:alpha val="60001"/>
                  </a:srgbClr>
                </a:gs>
                <a:gs pos="100000">
                  <a:srgbClr val="FD0000"/>
                </a:gs>
              </a:gsLst>
              <a:lin ang="2700000" scaled="1"/>
            </a:gradFill>
            <a:ln w="12700">
              <a:solidFill>
                <a:srgbClr val="FD0000"/>
              </a:solidFill>
              <a:round/>
              <a:headEnd/>
              <a:tailEnd/>
            </a:ln>
            <a:effectLst>
              <a:outerShdw blurRad="50800" dist="38100" dir="2700000" algn="tl" rotWithShape="0">
                <a:srgbClr val="000000">
                  <a:alpha val="42998"/>
                </a:srgbClr>
              </a:outerShdw>
            </a:effectLst>
          </p:spPr>
          <p:txBody>
            <a:bodyPr lIns="0" tIns="0" rIns="0" bIns="0" anchor="t" anchorCtr="0">
              <a:noAutofit/>
            </a:bodyPr>
            <a:lstStyle/>
            <a:p>
              <a:pPr algn="ctr" eaLnBrk="0" fontAlgn="auto" hangingPunct="0">
                <a:spcBef>
                  <a:spcPct val="50000"/>
                </a:spcBef>
                <a:spcAft>
                  <a:spcPts val="0"/>
                </a:spcAft>
                <a:buClr>
                  <a:srgbClr val="FD0000"/>
                </a:buClr>
                <a:defRPr/>
              </a:pPr>
              <a:r>
                <a:rPr lang="en-US" sz="1200" b="1" kern="0" dirty="0" smtClean="0">
                  <a:solidFill>
                    <a:schemeClr val="bg1"/>
                  </a:solidFill>
                  <a:latin typeface="Arial" charset="0"/>
                  <a:ea typeface="+mn-ea"/>
                  <a:cs typeface="Arial" charset="0"/>
                </a:rPr>
                <a:t>Customizations</a:t>
              </a:r>
              <a:endParaRPr lang="en-US" sz="1200" b="1" kern="0" dirty="0">
                <a:solidFill>
                  <a:schemeClr val="bg1"/>
                </a:solidFill>
                <a:latin typeface="Arial" charset="0"/>
                <a:ea typeface="+mn-ea"/>
                <a:cs typeface="Arial" charset="0"/>
              </a:endParaRPr>
            </a:p>
          </p:txBody>
        </p:sp>
        <p:sp>
          <p:nvSpPr>
            <p:cNvPr id="19" name="AutoShape 110"/>
            <p:cNvSpPr>
              <a:spLocks noChangeArrowheads="1"/>
            </p:cNvSpPr>
            <p:nvPr/>
          </p:nvSpPr>
          <p:spPr bwMode="auto">
            <a:xfrm>
              <a:off x="3804863" y="2357164"/>
              <a:ext cx="1554133" cy="1046506"/>
            </a:xfrm>
            <a:prstGeom prst="roundRect">
              <a:avLst>
                <a:gd name="adj" fmla="val 7538"/>
              </a:avLst>
            </a:prstGeom>
            <a:gradFill rotWithShape="1">
              <a:gsLst>
                <a:gs pos="0">
                  <a:srgbClr val="FEA9A9">
                    <a:alpha val="60001"/>
                  </a:srgbClr>
                </a:gs>
                <a:gs pos="100000">
                  <a:srgbClr val="FD0000"/>
                </a:gs>
              </a:gsLst>
              <a:lin ang="2700000" scaled="1"/>
            </a:gradFill>
            <a:ln w="12700">
              <a:solidFill>
                <a:srgbClr val="FD0000"/>
              </a:solidFill>
              <a:round/>
              <a:headEnd/>
              <a:tailEnd/>
            </a:ln>
            <a:effectLst>
              <a:outerShdw blurRad="50800" dist="38100" dir="2700000" algn="tl" rotWithShape="0">
                <a:srgbClr val="000000">
                  <a:alpha val="42998"/>
                </a:srgbClr>
              </a:outerShdw>
            </a:effectLst>
          </p:spPr>
          <p:txBody>
            <a:bodyPr lIns="0" tIns="0" rIns="0" bIns="0" anchor="ctr">
              <a:noAutofit/>
            </a:bodyPr>
            <a:lstStyle/>
            <a:p>
              <a:pPr algn="ctr" eaLnBrk="0" fontAlgn="auto" hangingPunct="0">
                <a:spcBef>
                  <a:spcPct val="50000"/>
                </a:spcBef>
                <a:spcAft>
                  <a:spcPts val="0"/>
                </a:spcAft>
                <a:buClr>
                  <a:srgbClr val="FD0000"/>
                </a:buClr>
                <a:defRPr/>
              </a:pPr>
              <a:r>
                <a:rPr lang="en-US" sz="1800" b="1" kern="0" dirty="0" smtClean="0">
                  <a:solidFill>
                    <a:schemeClr val="bg1"/>
                  </a:solidFill>
                  <a:latin typeface="Arial" charset="0"/>
                  <a:ea typeface="+mn-ea"/>
                  <a:cs typeface="Arial" charset="0"/>
                </a:rPr>
                <a:t>Application</a:t>
              </a:r>
              <a:r>
                <a:rPr lang="en-US" sz="1800" b="1" kern="0" dirty="0">
                  <a:solidFill>
                    <a:schemeClr val="bg1"/>
                  </a:solidFill>
                  <a:latin typeface="Arial" charset="0"/>
                  <a:ea typeface="+mn-ea"/>
                  <a:cs typeface="Arial" charset="0"/>
                </a:rPr>
                <a:t/>
              </a:r>
              <a:br>
                <a:rPr lang="en-US" sz="1800" b="1" kern="0" dirty="0">
                  <a:solidFill>
                    <a:schemeClr val="bg1"/>
                  </a:solidFill>
                  <a:latin typeface="Arial" charset="0"/>
                  <a:ea typeface="+mn-ea"/>
                  <a:cs typeface="Arial" charset="0"/>
                </a:rPr>
              </a:br>
              <a:r>
                <a:rPr lang="en-US" sz="1800" b="1" kern="0" dirty="0" smtClean="0">
                  <a:solidFill>
                    <a:schemeClr val="bg1"/>
                  </a:solidFill>
                  <a:latin typeface="Arial" charset="0"/>
                  <a:ea typeface="+mn-ea"/>
                  <a:cs typeface="Arial" charset="0"/>
                </a:rPr>
                <a:t/>
              </a:r>
              <a:br>
                <a:rPr lang="en-US" sz="1800" b="1" kern="0" dirty="0" smtClean="0">
                  <a:solidFill>
                    <a:schemeClr val="bg1"/>
                  </a:solidFill>
                  <a:latin typeface="Arial" charset="0"/>
                  <a:ea typeface="+mn-ea"/>
                  <a:cs typeface="Arial" charset="0"/>
                </a:rPr>
              </a:br>
              <a:endParaRPr lang="en-US" sz="1800" b="1" kern="0" dirty="0" smtClean="0">
                <a:solidFill>
                  <a:schemeClr val="bg1"/>
                </a:solidFill>
                <a:latin typeface="Arial" charset="0"/>
                <a:ea typeface="+mn-ea"/>
                <a:cs typeface="Arial" charset="0"/>
              </a:endParaRPr>
            </a:p>
          </p:txBody>
        </p:sp>
        <p:sp>
          <p:nvSpPr>
            <p:cNvPr id="24" name="AutoShape 110"/>
            <p:cNvSpPr>
              <a:spLocks noChangeArrowheads="1"/>
            </p:cNvSpPr>
            <p:nvPr/>
          </p:nvSpPr>
          <p:spPr bwMode="auto">
            <a:xfrm>
              <a:off x="3812741" y="2035518"/>
              <a:ext cx="1554133" cy="248200"/>
            </a:xfrm>
            <a:prstGeom prst="roundRect">
              <a:avLst>
                <a:gd name="adj" fmla="val 13931"/>
              </a:avLst>
            </a:prstGeom>
            <a:gradFill rotWithShape="1">
              <a:gsLst>
                <a:gs pos="0">
                  <a:srgbClr val="FEA9A9">
                    <a:alpha val="60001"/>
                  </a:srgbClr>
                </a:gs>
                <a:gs pos="100000">
                  <a:srgbClr val="FD0000"/>
                </a:gs>
              </a:gsLst>
              <a:lin ang="2700000" scaled="1"/>
            </a:gradFill>
            <a:ln w="12700">
              <a:solidFill>
                <a:srgbClr val="FD0000"/>
              </a:solidFill>
              <a:round/>
              <a:headEnd/>
              <a:tailEnd/>
            </a:ln>
            <a:effectLst>
              <a:outerShdw blurRad="50800" dist="38100" dir="2700000" algn="tl" rotWithShape="0">
                <a:srgbClr val="000000">
                  <a:alpha val="42998"/>
                </a:srgbClr>
              </a:outerShdw>
            </a:effectLst>
          </p:spPr>
          <p:txBody>
            <a:bodyPr lIns="0" tIns="0" rIns="0" bIns="0" anchor="t" anchorCtr="0">
              <a:noAutofit/>
            </a:bodyPr>
            <a:lstStyle/>
            <a:p>
              <a:pPr algn="ctr" eaLnBrk="0" fontAlgn="auto" hangingPunct="0">
                <a:spcBef>
                  <a:spcPct val="50000"/>
                </a:spcBef>
                <a:spcAft>
                  <a:spcPts val="0"/>
                </a:spcAft>
                <a:buClr>
                  <a:srgbClr val="FD0000"/>
                </a:buClr>
                <a:defRPr/>
              </a:pPr>
              <a:r>
                <a:rPr lang="en-US" sz="1200" b="1" kern="0" dirty="0" smtClean="0">
                  <a:solidFill>
                    <a:schemeClr val="bg1"/>
                  </a:solidFill>
                  <a:latin typeface="Arial" charset="0"/>
                  <a:ea typeface="+mn-ea"/>
                  <a:cs typeface="Arial" charset="0"/>
                </a:rPr>
                <a:t>Customizations</a:t>
              </a:r>
              <a:endParaRPr lang="en-US" sz="1200" b="1" kern="0" dirty="0">
                <a:solidFill>
                  <a:schemeClr val="bg1"/>
                </a:solidFill>
                <a:latin typeface="Arial" charset="0"/>
                <a:ea typeface="+mn-ea"/>
                <a:cs typeface="Arial" charset="0"/>
              </a:endParaRPr>
            </a:p>
          </p:txBody>
        </p:sp>
        <p:sp>
          <p:nvSpPr>
            <p:cNvPr id="34" name="AutoShape 110"/>
            <p:cNvSpPr>
              <a:spLocks noChangeArrowheads="1"/>
            </p:cNvSpPr>
            <p:nvPr/>
          </p:nvSpPr>
          <p:spPr bwMode="auto">
            <a:xfrm>
              <a:off x="6335807" y="2035518"/>
              <a:ext cx="1554133" cy="648072"/>
            </a:xfrm>
            <a:prstGeom prst="roundRect">
              <a:avLst>
                <a:gd name="adj" fmla="val 5328"/>
              </a:avLst>
            </a:prstGeom>
            <a:gradFill rotWithShape="1">
              <a:gsLst>
                <a:gs pos="0">
                  <a:srgbClr val="FEA9A9">
                    <a:alpha val="60001"/>
                  </a:srgbClr>
                </a:gs>
                <a:gs pos="100000">
                  <a:srgbClr val="FD0000"/>
                </a:gs>
              </a:gsLst>
              <a:lin ang="2700000" scaled="1"/>
            </a:gradFill>
            <a:ln w="12700">
              <a:solidFill>
                <a:srgbClr val="FD0000"/>
              </a:solidFill>
              <a:round/>
              <a:headEnd/>
              <a:tailEnd/>
            </a:ln>
            <a:effectLst>
              <a:outerShdw blurRad="50800" dist="38100" dir="2700000" algn="tl" rotWithShape="0">
                <a:srgbClr val="000000">
                  <a:alpha val="42998"/>
                </a:srgbClr>
              </a:outerShdw>
            </a:effectLst>
          </p:spPr>
          <p:txBody>
            <a:bodyPr lIns="0" tIns="0" rIns="0" bIns="0" anchor="t" anchorCtr="0">
              <a:noAutofit/>
            </a:bodyPr>
            <a:lstStyle/>
            <a:p>
              <a:pPr algn="ctr" eaLnBrk="0" fontAlgn="auto" hangingPunct="0">
                <a:spcBef>
                  <a:spcPct val="50000"/>
                </a:spcBef>
                <a:spcAft>
                  <a:spcPts val="0"/>
                </a:spcAft>
                <a:buClr>
                  <a:srgbClr val="FD0000"/>
                </a:buClr>
                <a:defRPr/>
              </a:pPr>
              <a:r>
                <a:rPr lang="en-US" sz="1200" b="1" kern="0" dirty="0" smtClean="0">
                  <a:solidFill>
                    <a:schemeClr val="bg1"/>
                  </a:solidFill>
                  <a:latin typeface="Arial" charset="0"/>
                  <a:ea typeface="+mn-ea"/>
                  <a:cs typeface="Arial" charset="0"/>
                </a:rPr>
                <a:t>Customizations</a:t>
              </a:r>
            </a:p>
          </p:txBody>
        </p:sp>
        <p:sp>
          <p:nvSpPr>
            <p:cNvPr id="56" name="Up-Down Arrow 55"/>
            <p:cNvSpPr/>
            <p:nvPr/>
          </p:nvSpPr>
          <p:spPr>
            <a:xfrm>
              <a:off x="683568" y="2035518"/>
              <a:ext cx="288032" cy="1512168"/>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58" name="Up-Down Arrow 57"/>
            <p:cNvSpPr/>
            <p:nvPr/>
          </p:nvSpPr>
          <p:spPr>
            <a:xfrm>
              <a:off x="8388424" y="2035518"/>
              <a:ext cx="288032" cy="360040"/>
            </a:xfrm>
            <a:prstGeom prst="up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65" name="Rectangle 13"/>
            <p:cNvSpPr>
              <a:spLocks noChangeArrowheads="1"/>
            </p:cNvSpPr>
            <p:nvPr/>
          </p:nvSpPr>
          <p:spPr bwMode="auto">
            <a:xfrm rot="16200000">
              <a:off x="18096" y="2670967"/>
              <a:ext cx="891590" cy="258532"/>
            </a:xfrm>
            <a:prstGeom prst="rect">
              <a:avLst/>
            </a:prstGeom>
            <a:noFill/>
            <a:ln w="9525">
              <a:noFill/>
              <a:miter lim="800000"/>
              <a:headEnd/>
              <a:tailEnd/>
            </a:ln>
          </p:spPr>
          <p:txBody>
            <a:bodyPr wrap="none">
              <a:spAutoFit/>
            </a:bodyPr>
            <a:lstStyle/>
            <a:p>
              <a:pPr algn="ctr" fontAlgn="auto">
                <a:lnSpc>
                  <a:spcPct val="90000"/>
                </a:lnSpc>
                <a:spcBef>
                  <a:spcPct val="50000"/>
                </a:spcBef>
                <a:spcAft>
                  <a:spcPts val="0"/>
                </a:spcAft>
                <a:buClr>
                  <a:srgbClr val="FD0000"/>
                </a:buClr>
                <a:defRPr/>
              </a:pPr>
              <a:r>
                <a:rPr lang="en-US" sz="1200" kern="0" dirty="0" smtClean="0">
                  <a:solidFill>
                    <a:srgbClr val="000000"/>
                  </a:solidFill>
                  <a:ea typeface="+mn-ea"/>
                </a:rPr>
                <a:t>Consumer</a:t>
              </a:r>
              <a:endParaRPr lang="en-US" sz="1200" kern="0" dirty="0">
                <a:solidFill>
                  <a:srgbClr val="000000"/>
                </a:solidFill>
                <a:ea typeface="+mn-ea"/>
              </a:endParaRPr>
            </a:p>
          </p:txBody>
        </p:sp>
        <p:sp>
          <p:nvSpPr>
            <p:cNvPr id="72" name="Rectangle 13"/>
            <p:cNvSpPr>
              <a:spLocks noChangeArrowheads="1"/>
            </p:cNvSpPr>
            <p:nvPr/>
          </p:nvSpPr>
          <p:spPr bwMode="auto">
            <a:xfrm rot="16200000">
              <a:off x="8363707" y="2098304"/>
              <a:ext cx="891590" cy="258532"/>
            </a:xfrm>
            <a:prstGeom prst="rect">
              <a:avLst/>
            </a:prstGeom>
            <a:noFill/>
            <a:ln w="9525">
              <a:noFill/>
              <a:miter lim="800000"/>
              <a:headEnd/>
              <a:tailEnd/>
            </a:ln>
          </p:spPr>
          <p:txBody>
            <a:bodyPr wrap="none">
              <a:spAutoFit/>
            </a:bodyPr>
            <a:lstStyle/>
            <a:p>
              <a:pPr algn="ctr" fontAlgn="auto">
                <a:lnSpc>
                  <a:spcPct val="90000"/>
                </a:lnSpc>
                <a:spcBef>
                  <a:spcPct val="50000"/>
                </a:spcBef>
                <a:spcAft>
                  <a:spcPts val="0"/>
                </a:spcAft>
                <a:buClr>
                  <a:srgbClr val="FD0000"/>
                </a:buClr>
                <a:defRPr/>
              </a:pPr>
              <a:r>
                <a:rPr lang="en-US" sz="1200" kern="0" dirty="0" smtClean="0">
                  <a:solidFill>
                    <a:srgbClr val="000000"/>
                  </a:solidFill>
                  <a:ea typeface="+mn-ea"/>
                </a:rPr>
                <a:t>Consumer</a:t>
              </a:r>
              <a:endParaRPr lang="en-US" sz="1200" kern="0" dirty="0">
                <a:solidFill>
                  <a:srgbClr val="000000"/>
                </a:solidFill>
                <a:ea typeface="+mn-ea"/>
              </a:endParaRPr>
            </a:p>
          </p:txBody>
        </p:sp>
        <p:sp>
          <p:nvSpPr>
            <p:cNvPr id="62" name="Rectangle 13"/>
            <p:cNvSpPr>
              <a:spLocks noChangeArrowheads="1"/>
            </p:cNvSpPr>
            <p:nvPr/>
          </p:nvSpPr>
          <p:spPr bwMode="auto">
            <a:xfrm rot="16200000">
              <a:off x="93536" y="3722733"/>
              <a:ext cx="755335" cy="424732"/>
            </a:xfrm>
            <a:prstGeom prst="rect">
              <a:avLst/>
            </a:prstGeom>
            <a:noFill/>
            <a:ln w="9525">
              <a:noFill/>
              <a:miter lim="800000"/>
              <a:headEnd/>
              <a:tailEnd/>
            </a:ln>
          </p:spPr>
          <p:txBody>
            <a:bodyPr wrap="none">
              <a:spAutoFit/>
            </a:bodyPr>
            <a:lstStyle/>
            <a:p>
              <a:pPr algn="ctr" fontAlgn="auto">
                <a:lnSpc>
                  <a:spcPct val="90000"/>
                </a:lnSpc>
                <a:spcBef>
                  <a:spcPct val="50000"/>
                </a:spcBef>
                <a:spcAft>
                  <a:spcPts val="0"/>
                </a:spcAft>
                <a:buClr>
                  <a:srgbClr val="FD0000"/>
                </a:buClr>
                <a:defRPr/>
              </a:pPr>
              <a:r>
                <a:rPr lang="en-US" sz="1200" kern="0" dirty="0" smtClean="0">
                  <a:solidFill>
                    <a:srgbClr val="000000"/>
                  </a:solidFill>
                  <a:ea typeface="+mn-ea"/>
                </a:rPr>
                <a:t>Service</a:t>
              </a:r>
              <a:br>
                <a:rPr lang="en-US" sz="1200" kern="0" dirty="0" smtClean="0">
                  <a:solidFill>
                    <a:srgbClr val="000000"/>
                  </a:solidFill>
                  <a:ea typeface="+mn-ea"/>
                </a:rPr>
              </a:br>
              <a:r>
                <a:rPr lang="en-US" sz="1200" kern="0" dirty="0" smtClean="0">
                  <a:solidFill>
                    <a:srgbClr val="000000"/>
                  </a:solidFill>
                  <a:ea typeface="+mn-ea"/>
                </a:rPr>
                <a:t>Provider</a:t>
              </a:r>
              <a:endParaRPr lang="en-US" sz="1200" kern="0" dirty="0">
                <a:solidFill>
                  <a:srgbClr val="000000"/>
                </a:solidFill>
                <a:ea typeface="+mn-ea"/>
              </a:endParaRPr>
            </a:p>
          </p:txBody>
        </p:sp>
        <p:sp>
          <p:nvSpPr>
            <p:cNvPr id="57" name="Up-Down Arrow 56"/>
            <p:cNvSpPr/>
            <p:nvPr/>
          </p:nvSpPr>
          <p:spPr>
            <a:xfrm>
              <a:off x="683568" y="3579862"/>
              <a:ext cx="288032" cy="759912"/>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59" name="Up-Down Arrow 58"/>
            <p:cNvSpPr/>
            <p:nvPr/>
          </p:nvSpPr>
          <p:spPr>
            <a:xfrm>
              <a:off x="8388424" y="2427734"/>
              <a:ext cx="288032" cy="191204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71" name="Rectangle 13"/>
            <p:cNvSpPr>
              <a:spLocks noChangeArrowheads="1"/>
            </p:cNvSpPr>
            <p:nvPr/>
          </p:nvSpPr>
          <p:spPr bwMode="auto">
            <a:xfrm rot="16200000">
              <a:off x="8161827" y="3301776"/>
              <a:ext cx="1309975" cy="258532"/>
            </a:xfrm>
            <a:prstGeom prst="rect">
              <a:avLst/>
            </a:prstGeom>
            <a:noFill/>
            <a:ln w="9525">
              <a:noFill/>
              <a:miter lim="800000"/>
              <a:headEnd/>
              <a:tailEnd/>
            </a:ln>
          </p:spPr>
          <p:txBody>
            <a:bodyPr wrap="none">
              <a:spAutoFit/>
            </a:bodyPr>
            <a:lstStyle/>
            <a:p>
              <a:pPr algn="ctr" fontAlgn="auto">
                <a:lnSpc>
                  <a:spcPct val="90000"/>
                </a:lnSpc>
                <a:spcBef>
                  <a:spcPct val="50000"/>
                </a:spcBef>
                <a:spcAft>
                  <a:spcPts val="0"/>
                </a:spcAft>
                <a:buClr>
                  <a:srgbClr val="FD0000"/>
                </a:buClr>
                <a:defRPr/>
              </a:pPr>
              <a:r>
                <a:rPr lang="en-US" sz="1200" kern="0" dirty="0" smtClean="0">
                  <a:solidFill>
                    <a:srgbClr val="000000"/>
                  </a:solidFill>
                  <a:ea typeface="+mn-ea"/>
                </a:rPr>
                <a:t>Service Provider</a:t>
              </a:r>
              <a:endParaRPr lang="en-US" sz="1200" kern="0" dirty="0">
                <a:solidFill>
                  <a:srgbClr val="000000"/>
                </a:solidFill>
                <a:ea typeface="+mn-ea"/>
              </a:endParaRPr>
            </a:p>
          </p:txBody>
        </p:sp>
      </p:grpSp>
      <p:sp>
        <p:nvSpPr>
          <p:cNvPr id="17414" name="Title 1"/>
          <p:cNvSpPr>
            <a:spLocks noGrp="1"/>
          </p:cNvSpPr>
          <p:nvPr>
            <p:ph type="title"/>
          </p:nvPr>
        </p:nvSpPr>
        <p:spPr/>
        <p:txBody>
          <a:bodyPr/>
          <a:lstStyle/>
          <a:p>
            <a:r>
              <a:rPr lang="de-DE" dirty="0" smtClean="0"/>
              <a:t>Abstraction Layers in Cloud Computing</a:t>
            </a:r>
            <a:endParaRPr lang="en-US" dirty="0" smtClean="0"/>
          </a:p>
        </p:txBody>
      </p:sp>
      <p:sp>
        <p:nvSpPr>
          <p:cNvPr id="40" name="Content Placeholder 39"/>
          <p:cNvSpPr>
            <a:spLocks noGrp="1"/>
          </p:cNvSpPr>
          <p:nvPr>
            <p:ph sz="half" idx="2"/>
          </p:nvPr>
        </p:nvSpPr>
        <p:spPr/>
        <p:txBody>
          <a:bodyPr/>
          <a:lstStyle/>
          <a:p>
            <a:r>
              <a:rPr lang="en-US" dirty="0" smtClean="0">
                <a:solidFill>
                  <a:srgbClr val="FF0000"/>
                </a:solidFill>
              </a:rPr>
              <a:t>IaaS, PaaS, SaaS</a:t>
            </a:r>
            <a:endParaRPr lang="en-US" dirty="0">
              <a:solidFill>
                <a:srgbClr val="FF0000"/>
              </a:solidFill>
            </a:endParaRPr>
          </a:p>
        </p:txBody>
      </p:sp>
      <p:pic>
        <p:nvPicPr>
          <p:cNvPr id="37" name="Picture 62" descr="cloud_and_Bkgd_dkoutline.png"/>
          <p:cNvPicPr>
            <a:picLocks noChangeAspect="1"/>
          </p:cNvPicPr>
          <p:nvPr/>
        </p:nvPicPr>
        <p:blipFill>
          <a:blip r:embed="rId3"/>
          <a:srcRect/>
          <a:stretch>
            <a:fillRect/>
          </a:stretch>
        </p:blipFill>
        <p:spPr bwMode="auto">
          <a:xfrm>
            <a:off x="1043609" y="3259654"/>
            <a:ext cx="2160239" cy="1158688"/>
          </a:xfrm>
          <a:prstGeom prst="rect">
            <a:avLst/>
          </a:prstGeom>
          <a:noFill/>
          <a:ln w="9525">
            <a:noFill/>
            <a:miter lim="800000"/>
            <a:headEnd/>
            <a:tailEnd/>
          </a:ln>
        </p:spPr>
      </p:pic>
      <p:sp>
        <p:nvSpPr>
          <p:cNvPr id="17" name="Rectangle 16"/>
          <p:cNvSpPr/>
          <p:nvPr/>
        </p:nvSpPr>
        <p:spPr>
          <a:xfrm>
            <a:off x="1405466" y="3691702"/>
            <a:ext cx="1510350" cy="400110"/>
          </a:xfrm>
          <a:prstGeom prst="rect">
            <a:avLst/>
          </a:prstGeom>
        </p:spPr>
        <p:txBody>
          <a:bodyPr wrap="none">
            <a:spAutoFit/>
          </a:bodyPr>
          <a:lstStyle/>
          <a:p>
            <a:pPr algn="ctr"/>
            <a:r>
              <a:rPr lang="en-US" sz="2000" b="1" kern="0" dirty="0" smtClean="0">
                <a:latin typeface="Arial" charset="0"/>
                <a:cs typeface="Arial" charset="0"/>
              </a:rPr>
              <a:t>IaaS Cloud</a:t>
            </a:r>
            <a:endParaRPr lang="en-US" sz="1800" dirty="0"/>
          </a:p>
        </p:txBody>
      </p:sp>
      <p:grpSp>
        <p:nvGrpSpPr>
          <p:cNvPr id="3" name="Group 47"/>
          <p:cNvGrpSpPr/>
          <p:nvPr/>
        </p:nvGrpSpPr>
        <p:grpSpPr>
          <a:xfrm>
            <a:off x="5868144" y="2172974"/>
            <a:ext cx="2448272" cy="2245368"/>
            <a:chOff x="5896321" y="1845110"/>
            <a:chExt cx="2687653" cy="2245368"/>
          </a:xfrm>
        </p:grpSpPr>
        <p:pic>
          <p:nvPicPr>
            <p:cNvPr id="41" name="Picture 62" descr="cloud_and_Bkgd_dkoutline.png"/>
            <p:cNvPicPr>
              <a:picLocks noChangeAspect="1"/>
            </p:cNvPicPr>
            <p:nvPr/>
          </p:nvPicPr>
          <p:blipFill>
            <a:blip r:embed="rId3"/>
            <a:srcRect b="27527"/>
            <a:stretch>
              <a:fillRect/>
            </a:stretch>
          </p:blipFill>
          <p:spPr bwMode="auto">
            <a:xfrm>
              <a:off x="6012160" y="1845110"/>
              <a:ext cx="2448272" cy="996297"/>
            </a:xfrm>
            <a:prstGeom prst="rect">
              <a:avLst/>
            </a:prstGeom>
            <a:noFill/>
            <a:ln w="9525">
              <a:noFill/>
              <a:miter lim="800000"/>
              <a:headEnd/>
              <a:tailEnd/>
            </a:ln>
          </p:spPr>
        </p:pic>
        <p:pic>
          <p:nvPicPr>
            <p:cNvPr id="42" name="Picture 62" descr="cloud_and_Bkgd_dkoutline.png"/>
            <p:cNvPicPr>
              <a:picLocks noChangeAspect="1"/>
            </p:cNvPicPr>
            <p:nvPr/>
          </p:nvPicPr>
          <p:blipFill>
            <a:blip r:embed="rId3"/>
            <a:srcRect t="41290"/>
            <a:stretch>
              <a:fillRect/>
            </a:stretch>
          </p:blipFill>
          <p:spPr bwMode="auto">
            <a:xfrm>
              <a:off x="6012160" y="3410230"/>
              <a:ext cx="2304255" cy="680248"/>
            </a:xfrm>
            <a:prstGeom prst="rect">
              <a:avLst/>
            </a:prstGeom>
            <a:noFill/>
            <a:ln w="9525">
              <a:noFill/>
              <a:miter lim="800000"/>
              <a:headEnd/>
              <a:tailEnd/>
            </a:ln>
          </p:spPr>
        </p:pic>
        <p:pic>
          <p:nvPicPr>
            <p:cNvPr id="46" name="Picture 62" descr="cloud_and_Bkgd_dkoutline.png"/>
            <p:cNvPicPr>
              <a:picLocks noChangeAspect="1"/>
            </p:cNvPicPr>
            <p:nvPr/>
          </p:nvPicPr>
          <p:blipFill>
            <a:blip r:embed="rId3"/>
            <a:srcRect t="41290"/>
            <a:stretch>
              <a:fillRect/>
            </a:stretch>
          </p:blipFill>
          <p:spPr bwMode="auto">
            <a:xfrm rot="17176735">
              <a:off x="7612380" y="2861112"/>
              <a:ext cx="1262939" cy="680248"/>
            </a:xfrm>
            <a:prstGeom prst="rect">
              <a:avLst/>
            </a:prstGeom>
            <a:noFill/>
            <a:ln w="9525">
              <a:noFill/>
              <a:miter lim="800000"/>
              <a:headEnd/>
              <a:tailEnd/>
            </a:ln>
          </p:spPr>
        </p:pic>
        <p:pic>
          <p:nvPicPr>
            <p:cNvPr id="47" name="Picture 62" descr="cloud_and_Bkgd_dkoutline.png"/>
            <p:cNvPicPr>
              <a:picLocks noChangeAspect="1"/>
            </p:cNvPicPr>
            <p:nvPr/>
          </p:nvPicPr>
          <p:blipFill>
            <a:blip r:embed="rId3"/>
            <a:srcRect l="8276" t="58495" r="21517"/>
            <a:stretch>
              <a:fillRect/>
            </a:stretch>
          </p:blipFill>
          <p:spPr bwMode="auto">
            <a:xfrm rot="4855116">
              <a:off x="5658828" y="2861284"/>
              <a:ext cx="1107097" cy="632111"/>
            </a:xfrm>
            <a:prstGeom prst="rect">
              <a:avLst/>
            </a:prstGeom>
            <a:noFill/>
            <a:ln w="9525">
              <a:noFill/>
              <a:miter lim="800000"/>
              <a:headEnd/>
              <a:tailEnd/>
            </a:ln>
          </p:spPr>
        </p:pic>
      </p:grpSp>
      <p:sp>
        <p:nvSpPr>
          <p:cNvPr id="35" name="Rectangle 34"/>
          <p:cNvSpPr/>
          <p:nvPr/>
        </p:nvSpPr>
        <p:spPr>
          <a:xfrm>
            <a:off x="6329095" y="3115638"/>
            <a:ext cx="1611340" cy="400110"/>
          </a:xfrm>
          <a:prstGeom prst="rect">
            <a:avLst/>
          </a:prstGeom>
          <a:solidFill>
            <a:schemeClr val="bg1"/>
          </a:solidFill>
        </p:spPr>
        <p:txBody>
          <a:bodyPr wrap="none">
            <a:spAutoFit/>
          </a:bodyPr>
          <a:lstStyle/>
          <a:p>
            <a:pPr algn="ctr"/>
            <a:r>
              <a:rPr lang="en-US" sz="2000" b="1" kern="0" dirty="0" smtClean="0">
                <a:latin typeface="Arial" charset="0"/>
                <a:cs typeface="Arial" charset="0"/>
              </a:rPr>
              <a:t>SaaS Cloud</a:t>
            </a:r>
            <a:endParaRPr lang="en-US" sz="1800" dirty="0"/>
          </a:p>
        </p:txBody>
      </p:sp>
      <p:grpSp>
        <p:nvGrpSpPr>
          <p:cNvPr id="4" name="Group 54"/>
          <p:cNvGrpSpPr/>
          <p:nvPr/>
        </p:nvGrpSpPr>
        <p:grpSpPr>
          <a:xfrm>
            <a:off x="3491880" y="2715766"/>
            <a:ext cx="2160241" cy="1688360"/>
            <a:chOff x="3491880" y="2499742"/>
            <a:chExt cx="2160241" cy="1688360"/>
          </a:xfrm>
        </p:grpSpPr>
        <p:pic>
          <p:nvPicPr>
            <p:cNvPr id="51" name="Picture 62" descr="cloud_and_Bkgd_dkoutline.png"/>
            <p:cNvPicPr>
              <a:picLocks noChangeAspect="1"/>
            </p:cNvPicPr>
            <p:nvPr/>
          </p:nvPicPr>
          <p:blipFill>
            <a:blip r:embed="rId3"/>
            <a:srcRect/>
            <a:stretch>
              <a:fillRect/>
            </a:stretch>
          </p:blipFill>
          <p:spPr bwMode="auto">
            <a:xfrm>
              <a:off x="3491880" y="2499742"/>
              <a:ext cx="2160240" cy="1374712"/>
            </a:xfrm>
            <a:prstGeom prst="rect">
              <a:avLst/>
            </a:prstGeom>
            <a:noFill/>
            <a:ln w="9525">
              <a:noFill/>
              <a:miter lim="800000"/>
              <a:headEnd/>
              <a:tailEnd/>
            </a:ln>
          </p:spPr>
        </p:pic>
        <p:pic>
          <p:nvPicPr>
            <p:cNvPr id="52" name="Picture 62" descr="cloud_and_Bkgd_dkoutline.png"/>
            <p:cNvPicPr>
              <a:picLocks noChangeAspect="1"/>
            </p:cNvPicPr>
            <p:nvPr/>
          </p:nvPicPr>
          <p:blipFill>
            <a:blip r:embed="rId3"/>
            <a:srcRect t="41290"/>
            <a:stretch>
              <a:fillRect/>
            </a:stretch>
          </p:blipFill>
          <p:spPr bwMode="auto">
            <a:xfrm>
              <a:off x="3491881" y="3507854"/>
              <a:ext cx="2160240" cy="680248"/>
            </a:xfrm>
            <a:prstGeom prst="rect">
              <a:avLst/>
            </a:prstGeom>
            <a:noFill/>
            <a:ln w="9525">
              <a:noFill/>
              <a:miter lim="800000"/>
              <a:headEnd/>
              <a:tailEnd/>
            </a:ln>
          </p:spPr>
        </p:pic>
      </p:grpSp>
      <p:sp>
        <p:nvSpPr>
          <p:cNvPr id="30" name="Rectangle 29"/>
          <p:cNvSpPr/>
          <p:nvPr/>
        </p:nvSpPr>
        <p:spPr>
          <a:xfrm>
            <a:off x="3806029" y="3435846"/>
            <a:ext cx="1611340" cy="400110"/>
          </a:xfrm>
          <a:prstGeom prst="rect">
            <a:avLst/>
          </a:prstGeom>
        </p:spPr>
        <p:txBody>
          <a:bodyPr wrap="none">
            <a:spAutoFit/>
          </a:bodyPr>
          <a:lstStyle/>
          <a:p>
            <a:pPr algn="ctr"/>
            <a:r>
              <a:rPr lang="en-US" sz="2000" b="1" kern="0" dirty="0" smtClean="0">
                <a:latin typeface="Arial" charset="0"/>
                <a:cs typeface="Arial" charset="0"/>
              </a:rPr>
              <a:t>PaaS Cloud</a:t>
            </a:r>
            <a:endParaRPr lang="en-US" sz="1800" dirty="0"/>
          </a:p>
        </p:txBody>
      </p:sp>
      <p:grpSp>
        <p:nvGrpSpPr>
          <p:cNvPr id="5" name="Group 42"/>
          <p:cNvGrpSpPr/>
          <p:nvPr/>
        </p:nvGrpSpPr>
        <p:grpSpPr>
          <a:xfrm>
            <a:off x="107504" y="989686"/>
            <a:ext cx="7784030" cy="997079"/>
            <a:chOff x="107504" y="989686"/>
            <a:chExt cx="7784030" cy="997079"/>
          </a:xfrm>
        </p:grpSpPr>
        <p:pic>
          <p:nvPicPr>
            <p:cNvPr id="61" name="Picture 60" descr="MC900441537.PNG"/>
            <p:cNvPicPr>
              <a:picLocks noChangeAspect="1"/>
            </p:cNvPicPr>
            <p:nvPr/>
          </p:nvPicPr>
          <p:blipFill>
            <a:blip r:embed="rId4"/>
            <a:stretch>
              <a:fillRect/>
            </a:stretch>
          </p:blipFill>
          <p:spPr>
            <a:xfrm flipH="1">
              <a:off x="4139952" y="989686"/>
              <a:ext cx="806260" cy="795062"/>
            </a:xfrm>
            <a:prstGeom prst="rect">
              <a:avLst/>
            </a:prstGeom>
          </p:spPr>
        </p:pic>
        <p:pic>
          <p:nvPicPr>
            <p:cNvPr id="64" name="Picture 63" descr="MC900441534.PNG"/>
            <p:cNvPicPr>
              <a:picLocks noChangeAspect="1"/>
            </p:cNvPicPr>
            <p:nvPr/>
          </p:nvPicPr>
          <p:blipFill>
            <a:blip r:embed="rId5"/>
            <a:stretch>
              <a:fillRect/>
            </a:stretch>
          </p:blipFill>
          <p:spPr>
            <a:xfrm>
              <a:off x="1763688" y="989686"/>
              <a:ext cx="810317" cy="799063"/>
            </a:xfrm>
            <a:prstGeom prst="rect">
              <a:avLst/>
            </a:prstGeom>
          </p:spPr>
        </p:pic>
        <p:pic>
          <p:nvPicPr>
            <p:cNvPr id="66" name="Picture 65" descr="MC900441541.PNG"/>
            <p:cNvPicPr>
              <a:picLocks noChangeAspect="1"/>
            </p:cNvPicPr>
            <p:nvPr/>
          </p:nvPicPr>
          <p:blipFill>
            <a:blip r:embed="rId6"/>
            <a:stretch>
              <a:fillRect/>
            </a:stretch>
          </p:blipFill>
          <p:spPr>
            <a:xfrm>
              <a:off x="6703869" y="989686"/>
              <a:ext cx="820459" cy="809064"/>
            </a:xfrm>
            <a:prstGeom prst="rect">
              <a:avLst/>
            </a:prstGeom>
          </p:spPr>
        </p:pic>
        <p:sp>
          <p:nvSpPr>
            <p:cNvPr id="68" name="Rectangle 67"/>
            <p:cNvSpPr/>
            <p:nvPr/>
          </p:nvSpPr>
          <p:spPr>
            <a:xfrm>
              <a:off x="1587697" y="1709766"/>
              <a:ext cx="1206228" cy="276999"/>
            </a:xfrm>
            <a:prstGeom prst="rect">
              <a:avLst/>
            </a:prstGeom>
          </p:spPr>
          <p:txBody>
            <a:bodyPr wrap="none">
              <a:spAutoFit/>
            </a:bodyPr>
            <a:lstStyle/>
            <a:p>
              <a:pPr algn="ctr"/>
              <a:r>
                <a:rPr lang="en-US" sz="1200" dirty="0" smtClean="0"/>
                <a:t>IT Professional</a:t>
              </a:r>
              <a:endParaRPr lang="en-US" sz="1200" dirty="0"/>
            </a:p>
          </p:txBody>
        </p:sp>
        <p:sp>
          <p:nvSpPr>
            <p:cNvPr id="69" name="Rectangle 68"/>
            <p:cNvSpPr/>
            <p:nvPr/>
          </p:nvSpPr>
          <p:spPr>
            <a:xfrm>
              <a:off x="4151174" y="1709766"/>
              <a:ext cx="881973" cy="276999"/>
            </a:xfrm>
            <a:prstGeom prst="rect">
              <a:avLst/>
            </a:prstGeom>
          </p:spPr>
          <p:txBody>
            <a:bodyPr wrap="none">
              <a:spAutoFit/>
            </a:bodyPr>
            <a:lstStyle/>
            <a:p>
              <a:pPr algn="ctr"/>
              <a:r>
                <a:rPr lang="en-US" sz="1200" dirty="0" smtClean="0"/>
                <a:t>Developer</a:t>
              </a:r>
              <a:endParaRPr lang="en-US" sz="1200" dirty="0"/>
            </a:p>
          </p:txBody>
        </p:sp>
        <p:sp>
          <p:nvSpPr>
            <p:cNvPr id="70" name="Rectangle 69"/>
            <p:cNvSpPr/>
            <p:nvPr/>
          </p:nvSpPr>
          <p:spPr>
            <a:xfrm>
              <a:off x="6402024" y="1709766"/>
              <a:ext cx="1489510" cy="276999"/>
            </a:xfrm>
            <a:prstGeom prst="rect">
              <a:avLst/>
            </a:prstGeom>
          </p:spPr>
          <p:txBody>
            <a:bodyPr wrap="none">
              <a:spAutoFit/>
            </a:bodyPr>
            <a:lstStyle/>
            <a:p>
              <a:pPr algn="ctr"/>
              <a:r>
                <a:rPr lang="en-US" sz="1200" dirty="0" smtClean="0"/>
                <a:t>Business End User</a:t>
              </a:r>
              <a:endParaRPr lang="en-US" sz="1200" dirty="0"/>
            </a:p>
          </p:txBody>
        </p:sp>
        <p:sp>
          <p:nvSpPr>
            <p:cNvPr id="36" name="Rectangle 35"/>
            <p:cNvSpPr/>
            <p:nvPr/>
          </p:nvSpPr>
          <p:spPr>
            <a:xfrm>
              <a:off x="107504" y="1275606"/>
              <a:ext cx="1512167" cy="307777"/>
            </a:xfrm>
            <a:prstGeom prst="rect">
              <a:avLst/>
            </a:prstGeom>
          </p:spPr>
          <p:txBody>
            <a:bodyPr wrap="square">
              <a:spAutoFit/>
            </a:bodyPr>
            <a:lstStyle/>
            <a:p>
              <a:pPr algn="ctr"/>
              <a:r>
                <a:rPr lang="en-US" sz="1400" b="1" dirty="0" smtClean="0"/>
                <a:t>Different Users</a:t>
              </a:r>
              <a:endParaRPr lang="en-US" sz="1400" b="1" dirty="0"/>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1"/>
          <p:cNvSpPr>
            <a:spLocks noGrp="1"/>
          </p:cNvSpPr>
          <p:nvPr>
            <p:ph type="title"/>
          </p:nvPr>
        </p:nvSpPr>
        <p:spPr/>
        <p:txBody>
          <a:bodyPr/>
          <a:lstStyle/>
          <a:p>
            <a:r>
              <a:rPr lang="en-US" dirty="0" smtClean="0"/>
              <a:t>Choice </a:t>
            </a:r>
            <a:r>
              <a:rPr lang="en-US" dirty="0" smtClean="0"/>
              <a:t>of </a:t>
            </a:r>
            <a:r>
              <a:rPr lang="en-US" dirty="0" smtClean="0"/>
              <a:t>Deployment Models</a:t>
            </a:r>
            <a:endParaRPr lang="en-US" dirty="0" smtClean="0"/>
          </a:p>
        </p:txBody>
      </p:sp>
      <p:sp>
        <p:nvSpPr>
          <p:cNvPr id="20" name="Content Placeholder 19"/>
          <p:cNvSpPr>
            <a:spLocks noGrp="1"/>
          </p:cNvSpPr>
          <p:nvPr>
            <p:ph sz="half" idx="2"/>
          </p:nvPr>
        </p:nvSpPr>
        <p:spPr/>
        <p:txBody>
          <a:bodyPr/>
          <a:lstStyle/>
          <a:p>
            <a:r>
              <a:rPr lang="en-US" dirty="0" smtClean="0">
                <a:solidFill>
                  <a:srgbClr val="FF0000"/>
                </a:solidFill>
              </a:rPr>
              <a:t>Private, Public, </a:t>
            </a:r>
            <a:r>
              <a:rPr lang="en-US" dirty="0" smtClean="0">
                <a:solidFill>
                  <a:srgbClr val="FF0000"/>
                </a:solidFill>
              </a:rPr>
              <a:t>Hybrid (and Community)</a:t>
            </a:r>
            <a:endParaRPr lang="en-US" dirty="0">
              <a:solidFill>
                <a:srgbClr val="FF0000"/>
              </a:solidFill>
            </a:endParaRPr>
          </a:p>
        </p:txBody>
      </p:sp>
      <p:pic>
        <p:nvPicPr>
          <p:cNvPr id="37" name="Picture 62" descr="cloud_and_Bkgd_dkoutline.png"/>
          <p:cNvPicPr>
            <a:picLocks noChangeAspect="1"/>
          </p:cNvPicPr>
          <p:nvPr/>
        </p:nvPicPr>
        <p:blipFill>
          <a:blip r:embed="rId3"/>
          <a:srcRect/>
          <a:stretch>
            <a:fillRect/>
          </a:stretch>
        </p:blipFill>
        <p:spPr bwMode="auto">
          <a:xfrm>
            <a:off x="683568" y="1557078"/>
            <a:ext cx="2160239" cy="1158688"/>
          </a:xfrm>
          <a:prstGeom prst="rect">
            <a:avLst/>
          </a:prstGeom>
          <a:noFill/>
          <a:ln w="9525">
            <a:noFill/>
            <a:miter lim="800000"/>
            <a:headEnd/>
            <a:tailEnd/>
          </a:ln>
        </p:spPr>
      </p:pic>
      <p:sp>
        <p:nvSpPr>
          <p:cNvPr id="17" name="Rectangle 16"/>
          <p:cNvSpPr/>
          <p:nvPr/>
        </p:nvSpPr>
        <p:spPr>
          <a:xfrm>
            <a:off x="881920" y="1989126"/>
            <a:ext cx="1837362" cy="400110"/>
          </a:xfrm>
          <a:prstGeom prst="rect">
            <a:avLst/>
          </a:prstGeom>
        </p:spPr>
        <p:txBody>
          <a:bodyPr wrap="none">
            <a:spAutoFit/>
          </a:bodyPr>
          <a:lstStyle/>
          <a:p>
            <a:pPr algn="ctr"/>
            <a:r>
              <a:rPr lang="en-US" sz="2000" b="1" kern="0" dirty="0" smtClean="0">
                <a:latin typeface="Arial" charset="0"/>
                <a:cs typeface="Arial" charset="0"/>
              </a:rPr>
              <a:t>Private Cloud</a:t>
            </a:r>
            <a:endParaRPr lang="en-US" sz="1800" dirty="0"/>
          </a:p>
        </p:txBody>
      </p:sp>
      <p:pic>
        <p:nvPicPr>
          <p:cNvPr id="73" name="Picture 62" descr="cloud_and_Bkgd_dkoutline.png"/>
          <p:cNvPicPr>
            <a:picLocks noChangeAspect="1"/>
          </p:cNvPicPr>
          <p:nvPr/>
        </p:nvPicPr>
        <p:blipFill>
          <a:blip r:embed="rId3"/>
          <a:srcRect/>
          <a:stretch>
            <a:fillRect/>
          </a:stretch>
        </p:blipFill>
        <p:spPr bwMode="auto">
          <a:xfrm>
            <a:off x="6084167" y="1563638"/>
            <a:ext cx="2160239" cy="1158688"/>
          </a:xfrm>
          <a:prstGeom prst="rect">
            <a:avLst/>
          </a:prstGeom>
          <a:noFill/>
          <a:ln w="9525">
            <a:noFill/>
            <a:miter lim="800000"/>
            <a:headEnd/>
            <a:tailEnd/>
          </a:ln>
        </p:spPr>
      </p:pic>
      <p:sp>
        <p:nvSpPr>
          <p:cNvPr id="74" name="Rectangle 73"/>
          <p:cNvSpPr/>
          <p:nvPr/>
        </p:nvSpPr>
        <p:spPr>
          <a:xfrm>
            <a:off x="6324999" y="1995686"/>
            <a:ext cx="1752404" cy="400110"/>
          </a:xfrm>
          <a:prstGeom prst="rect">
            <a:avLst/>
          </a:prstGeom>
        </p:spPr>
        <p:txBody>
          <a:bodyPr wrap="none">
            <a:spAutoFit/>
          </a:bodyPr>
          <a:lstStyle/>
          <a:p>
            <a:pPr algn="ctr"/>
            <a:r>
              <a:rPr lang="en-US" sz="2000" b="1" kern="0" dirty="0" smtClean="0">
                <a:latin typeface="Arial" charset="0"/>
                <a:cs typeface="Arial" charset="0"/>
              </a:rPr>
              <a:t>Public Cloud</a:t>
            </a:r>
            <a:endParaRPr lang="en-US" sz="1800" dirty="0"/>
          </a:p>
        </p:txBody>
      </p:sp>
      <p:sp>
        <p:nvSpPr>
          <p:cNvPr id="77" name="Left-Right Arrow 76"/>
          <p:cNvSpPr/>
          <p:nvPr/>
        </p:nvSpPr>
        <p:spPr>
          <a:xfrm>
            <a:off x="2843807" y="1917118"/>
            <a:ext cx="3312368" cy="555264"/>
          </a:xfrm>
          <a:prstGeom prst="leftRightArrow">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endParaRPr lang="en-US" sz="2000" b="1" dirty="0" smtClean="0">
              <a:solidFill>
                <a:schemeClr val="tx1"/>
              </a:solidFill>
              <a:latin typeface="Arial" pitchFamily="34" charset="0"/>
              <a:cs typeface="Arial" pitchFamily="34" charset="0"/>
            </a:endParaRPr>
          </a:p>
        </p:txBody>
      </p:sp>
      <p:pic>
        <p:nvPicPr>
          <p:cNvPr id="78" name="Picture 62" descr="cloud_and_Bkgd_dkoutline.png"/>
          <p:cNvPicPr>
            <a:picLocks noChangeAspect="1"/>
          </p:cNvPicPr>
          <p:nvPr/>
        </p:nvPicPr>
        <p:blipFill>
          <a:blip r:embed="rId3"/>
          <a:srcRect/>
          <a:stretch>
            <a:fillRect/>
          </a:stretch>
        </p:blipFill>
        <p:spPr bwMode="auto">
          <a:xfrm>
            <a:off x="3419873" y="1550518"/>
            <a:ext cx="2160239" cy="1158688"/>
          </a:xfrm>
          <a:prstGeom prst="rect">
            <a:avLst/>
          </a:prstGeom>
          <a:noFill/>
          <a:ln w="9525">
            <a:noFill/>
            <a:miter lim="800000"/>
            <a:headEnd/>
            <a:tailEnd/>
          </a:ln>
        </p:spPr>
      </p:pic>
      <p:sp>
        <p:nvSpPr>
          <p:cNvPr id="79" name="Rectangle 78"/>
          <p:cNvSpPr/>
          <p:nvPr/>
        </p:nvSpPr>
        <p:spPr>
          <a:xfrm>
            <a:off x="3639066" y="1982566"/>
            <a:ext cx="1795684" cy="400110"/>
          </a:xfrm>
          <a:prstGeom prst="rect">
            <a:avLst/>
          </a:prstGeom>
        </p:spPr>
        <p:txBody>
          <a:bodyPr wrap="none">
            <a:spAutoFit/>
          </a:bodyPr>
          <a:lstStyle/>
          <a:p>
            <a:pPr algn="ctr"/>
            <a:r>
              <a:rPr lang="en-US" sz="2000" b="1" kern="0" dirty="0" smtClean="0">
                <a:latin typeface="Arial" charset="0"/>
                <a:cs typeface="Arial" charset="0"/>
              </a:rPr>
              <a:t>Hybrid Cloud</a:t>
            </a:r>
            <a:endParaRPr lang="en-US" sz="1800" dirty="0"/>
          </a:p>
        </p:txBody>
      </p:sp>
      <p:sp>
        <p:nvSpPr>
          <p:cNvPr id="82" name="Rectangle 27"/>
          <p:cNvSpPr txBox="1">
            <a:spLocks noChangeArrowheads="1"/>
          </p:cNvSpPr>
          <p:nvPr/>
        </p:nvSpPr>
        <p:spPr bwMode="auto">
          <a:xfrm>
            <a:off x="6156176" y="2889784"/>
            <a:ext cx="2915816" cy="1554174"/>
          </a:xfrm>
          <a:prstGeom prst="rect">
            <a:avLst/>
          </a:prstGeom>
          <a:noFill/>
          <a:ln w="9525">
            <a:noFill/>
            <a:miter lim="800000"/>
            <a:headEnd/>
            <a:tailEnd/>
          </a:ln>
        </p:spPr>
        <p:txBody>
          <a:bodyPr lIns="0" tIns="0" rIns="0" bIns="0"/>
          <a:lstStyle/>
          <a:p>
            <a:pPr marL="173038" indent="-173038" algn="l" eaLnBrk="1" hangingPunct="1">
              <a:spcBef>
                <a:spcPct val="20000"/>
              </a:spcBef>
              <a:buClr>
                <a:schemeClr val="tx2"/>
              </a:buClr>
              <a:buFontTx/>
              <a:buChar char="•"/>
              <a:defRPr/>
            </a:pPr>
            <a:r>
              <a:rPr lang="en-US" sz="1600" kern="0" dirty="0" smtClean="0"/>
              <a:t>OpEx</a:t>
            </a:r>
          </a:p>
          <a:p>
            <a:pPr marL="173038" indent="-173038" algn="l" eaLnBrk="1" hangingPunct="1">
              <a:spcBef>
                <a:spcPct val="20000"/>
              </a:spcBef>
              <a:buClr>
                <a:schemeClr val="tx2"/>
              </a:buClr>
              <a:buFontTx/>
              <a:buChar char="•"/>
              <a:defRPr/>
            </a:pPr>
            <a:r>
              <a:rPr lang="en-US" sz="1600" kern="0" dirty="0" smtClean="0"/>
              <a:t>Fast &amp; inexpensive to start</a:t>
            </a:r>
          </a:p>
          <a:p>
            <a:pPr marL="173038" indent="-173038" algn="l" eaLnBrk="1" hangingPunct="1">
              <a:spcBef>
                <a:spcPct val="20000"/>
              </a:spcBef>
              <a:buClr>
                <a:schemeClr val="tx2"/>
              </a:buClr>
              <a:buFontTx/>
              <a:buChar char="•"/>
              <a:defRPr/>
            </a:pPr>
            <a:r>
              <a:rPr lang="en-US" sz="1600" kern="0" dirty="0" smtClean="0"/>
              <a:t>Outsourced services</a:t>
            </a:r>
          </a:p>
          <a:p>
            <a:pPr marL="173038" indent="-173038" algn="l" eaLnBrk="1" hangingPunct="1">
              <a:spcBef>
                <a:spcPct val="20000"/>
              </a:spcBef>
              <a:buClr>
                <a:schemeClr val="tx2"/>
              </a:buClr>
              <a:buFontTx/>
              <a:buChar char="•"/>
              <a:defRPr/>
            </a:pPr>
            <a:r>
              <a:rPr lang="en-US" sz="1600" kern="0" dirty="0" smtClean="0"/>
              <a:t>Multiple tenants sharing resources</a:t>
            </a:r>
          </a:p>
        </p:txBody>
      </p:sp>
      <p:sp>
        <p:nvSpPr>
          <p:cNvPr id="83" name="Rectangle 28"/>
          <p:cNvSpPr>
            <a:spLocks noChangeArrowheads="1"/>
          </p:cNvSpPr>
          <p:nvPr/>
        </p:nvSpPr>
        <p:spPr bwMode="auto">
          <a:xfrm>
            <a:off x="822920" y="2889784"/>
            <a:ext cx="2164904" cy="1554174"/>
          </a:xfrm>
          <a:prstGeom prst="rect">
            <a:avLst/>
          </a:prstGeom>
          <a:noFill/>
          <a:ln w="9525">
            <a:noFill/>
            <a:miter lim="800000"/>
            <a:headEnd/>
            <a:tailEnd/>
          </a:ln>
        </p:spPr>
        <p:txBody>
          <a:bodyPr lIns="0" tIns="0" rIns="0" bIns="0"/>
          <a:lstStyle/>
          <a:p>
            <a:pPr marL="173038" indent="-173038">
              <a:spcBef>
                <a:spcPct val="20000"/>
              </a:spcBef>
              <a:buClr>
                <a:schemeClr val="tx2"/>
              </a:buClr>
              <a:buFontTx/>
              <a:buChar char="•"/>
            </a:pPr>
            <a:r>
              <a:rPr lang="en-US" sz="1600" dirty="0" err="1" smtClean="0"/>
              <a:t>CapEx</a:t>
            </a:r>
            <a:r>
              <a:rPr lang="en-US" sz="1600" dirty="0" smtClean="0"/>
              <a:t> &amp; OpEx</a:t>
            </a:r>
          </a:p>
          <a:p>
            <a:pPr marL="173038" indent="-173038" algn="l">
              <a:lnSpc>
                <a:spcPct val="100000"/>
              </a:lnSpc>
              <a:spcBef>
                <a:spcPct val="20000"/>
              </a:spcBef>
              <a:buClr>
                <a:schemeClr val="tx2"/>
              </a:buClr>
              <a:buFontTx/>
              <a:buChar char="•"/>
            </a:pPr>
            <a:r>
              <a:rPr lang="en-US" sz="1600" dirty="0" smtClean="0"/>
              <a:t>Lower </a:t>
            </a:r>
            <a:r>
              <a:rPr lang="en-US" sz="1600" dirty="0"/>
              <a:t>total costs</a:t>
            </a:r>
          </a:p>
          <a:p>
            <a:pPr marL="173038" indent="-173038" algn="l">
              <a:lnSpc>
                <a:spcPct val="100000"/>
              </a:lnSpc>
              <a:spcBef>
                <a:spcPct val="20000"/>
              </a:spcBef>
              <a:buClr>
                <a:schemeClr val="tx2"/>
              </a:buClr>
              <a:buFontTx/>
              <a:buChar char="•"/>
            </a:pPr>
            <a:r>
              <a:rPr lang="en-US" sz="1600" dirty="0" smtClean="0"/>
              <a:t>Control &amp; visibility</a:t>
            </a:r>
          </a:p>
          <a:p>
            <a:pPr marL="173038" indent="-173038" algn="l">
              <a:lnSpc>
                <a:spcPct val="100000"/>
              </a:lnSpc>
              <a:spcBef>
                <a:spcPct val="20000"/>
              </a:spcBef>
              <a:buClr>
                <a:schemeClr val="tx2"/>
              </a:buClr>
              <a:buFontTx/>
              <a:buChar char="•"/>
            </a:pPr>
            <a:r>
              <a:rPr lang="en-US" sz="1600" dirty="0" smtClean="0"/>
              <a:t>Multiple apps </a:t>
            </a:r>
            <a:r>
              <a:rPr lang="en-US" sz="1600" dirty="0" smtClean="0"/>
              <a:t>sharing </a:t>
            </a:r>
            <a:r>
              <a:rPr lang="en-US" sz="1600" dirty="0" smtClean="0"/>
              <a:t>resources</a:t>
            </a:r>
            <a:endParaRPr lang="en-US" sz="1600" dirty="0"/>
          </a:p>
        </p:txBody>
      </p:sp>
      <p:sp>
        <p:nvSpPr>
          <p:cNvPr id="18" name="Rectangle 28"/>
          <p:cNvSpPr>
            <a:spLocks noChangeArrowheads="1"/>
          </p:cNvSpPr>
          <p:nvPr/>
        </p:nvSpPr>
        <p:spPr bwMode="auto">
          <a:xfrm>
            <a:off x="3275856" y="2883224"/>
            <a:ext cx="2592288" cy="1554174"/>
          </a:xfrm>
          <a:prstGeom prst="rect">
            <a:avLst/>
          </a:prstGeom>
          <a:noFill/>
          <a:ln w="9525">
            <a:noFill/>
            <a:miter lim="800000"/>
            <a:headEnd/>
            <a:tailEnd/>
          </a:ln>
        </p:spPr>
        <p:txBody>
          <a:bodyPr lIns="0" tIns="0" rIns="0" bIns="0"/>
          <a:lstStyle/>
          <a:p>
            <a:pPr marL="173038" indent="-173038" algn="l">
              <a:lnSpc>
                <a:spcPct val="100000"/>
              </a:lnSpc>
              <a:spcBef>
                <a:spcPct val="20000"/>
              </a:spcBef>
              <a:buClr>
                <a:schemeClr val="tx2"/>
              </a:buClr>
              <a:buFontTx/>
              <a:buChar char="•"/>
            </a:pPr>
            <a:r>
              <a:rPr lang="en-US" sz="1600" dirty="0" err="1" smtClean="0"/>
              <a:t>Cloudbursting</a:t>
            </a:r>
            <a:r>
              <a:rPr lang="en-US" sz="1600" dirty="0" smtClean="0"/>
              <a:t> </a:t>
            </a:r>
            <a:br>
              <a:rPr lang="en-US" sz="1600" dirty="0" smtClean="0"/>
            </a:br>
            <a:r>
              <a:rPr lang="en-US" sz="1600" dirty="0" smtClean="0"/>
              <a:t>– overdraft for peak loads</a:t>
            </a:r>
          </a:p>
          <a:p>
            <a:pPr marL="173038" indent="-173038" algn="l">
              <a:lnSpc>
                <a:spcPct val="100000"/>
              </a:lnSpc>
              <a:spcBef>
                <a:spcPct val="20000"/>
              </a:spcBef>
              <a:buClr>
                <a:schemeClr val="tx2"/>
              </a:buClr>
              <a:buFontTx/>
              <a:buChar char="•"/>
            </a:pPr>
            <a:r>
              <a:rPr lang="en-US" sz="1600" dirty="0" smtClean="0"/>
              <a:t>Dev/test vs. </a:t>
            </a:r>
            <a:r>
              <a:rPr lang="en-US" sz="1600" dirty="0" smtClean="0"/>
              <a:t>production</a:t>
            </a:r>
          </a:p>
          <a:p>
            <a:pPr marL="173038" indent="-173038" algn="l">
              <a:lnSpc>
                <a:spcPct val="100000"/>
              </a:lnSpc>
              <a:spcBef>
                <a:spcPct val="20000"/>
              </a:spcBef>
              <a:buClr>
                <a:schemeClr val="tx2"/>
              </a:buClr>
              <a:buFontTx/>
              <a:buChar char="•"/>
            </a:pPr>
            <a:r>
              <a:rPr lang="en-US" sz="1600" dirty="0" smtClean="0"/>
              <a:t>B2B integration</a:t>
            </a:r>
            <a:endParaRPr lang="en-US" sz="1600" dirty="0"/>
          </a:p>
        </p:txBody>
      </p:sp>
      <p:sp>
        <p:nvSpPr>
          <p:cNvPr id="21" name="Rectangle 20"/>
          <p:cNvSpPr/>
          <p:nvPr/>
        </p:nvSpPr>
        <p:spPr>
          <a:xfrm>
            <a:off x="1219059" y="1197038"/>
            <a:ext cx="1048685" cy="338554"/>
          </a:xfrm>
          <a:prstGeom prst="rect">
            <a:avLst/>
          </a:prstGeom>
        </p:spPr>
        <p:txBody>
          <a:bodyPr wrap="none">
            <a:spAutoFit/>
          </a:bodyPr>
          <a:lstStyle/>
          <a:p>
            <a:pPr algn="ctr"/>
            <a:r>
              <a:rPr lang="en-US" sz="1600" dirty="0" smtClean="0">
                <a:solidFill>
                  <a:schemeClr val="tx2"/>
                </a:solidFill>
              </a:rPr>
              <a:t>Exclusive</a:t>
            </a:r>
            <a:endParaRPr lang="en-US" dirty="0">
              <a:solidFill>
                <a:schemeClr val="tx2"/>
              </a:solidFill>
            </a:endParaRPr>
          </a:p>
        </p:txBody>
      </p:sp>
      <p:sp>
        <p:nvSpPr>
          <p:cNvPr id="22" name="Rectangle 21"/>
          <p:cNvSpPr/>
          <p:nvPr/>
        </p:nvSpPr>
        <p:spPr>
          <a:xfrm>
            <a:off x="5564889" y="1197038"/>
            <a:ext cx="3158237" cy="338554"/>
          </a:xfrm>
          <a:prstGeom prst="rect">
            <a:avLst/>
          </a:prstGeom>
        </p:spPr>
        <p:txBody>
          <a:bodyPr wrap="none">
            <a:spAutoFit/>
          </a:bodyPr>
          <a:lstStyle/>
          <a:p>
            <a:pPr algn="ctr"/>
            <a:r>
              <a:rPr lang="en-US" sz="1600" dirty="0" smtClean="0">
                <a:solidFill>
                  <a:schemeClr val="tx2"/>
                </a:solidFill>
              </a:rPr>
              <a:t>Shared by multiple organizations</a:t>
            </a:r>
            <a:endParaRPr lang="en-US" dirty="0">
              <a:solidFill>
                <a:schemeClr val="tx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8" grpId="0"/>
    </p:bldLst>
  </p:timing>
</p:sld>
</file>

<file path=ppt/theme/theme1.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2.xml><?xml version="1.0" encoding="utf-8"?>
<a:theme xmlns:a="http://schemas.openxmlformats.org/drawingml/2006/main" name="EM12 Overview v11">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45F75"/>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no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Corporate_PPT_Template_10x5.6_v2.potx</Template>
  <TotalTime>19257</TotalTime>
  <Words>5066</Words>
  <Application>Microsoft Office PowerPoint</Application>
  <PresentationFormat>On-screen Show (16:9)</PresentationFormat>
  <Paragraphs>794</Paragraphs>
  <Slides>51</Slides>
  <Notes>41</Notes>
  <HiddenSlides>2</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Corporate_PPT_Template_10x5.6_v2</vt:lpstr>
      <vt:lpstr>EM12 Overview v11</vt:lpstr>
      <vt:lpstr>3_Blank Presentation</vt:lpstr>
      <vt:lpstr>The Safe Harbor</vt:lpstr>
      <vt:lpstr>From Grid to Cloud </vt:lpstr>
      <vt:lpstr>Abstract</vt:lpstr>
      <vt:lpstr>„What the Hell is Cloud Computing“ </vt:lpstr>
      <vt:lpstr>Slide 5</vt:lpstr>
      <vt:lpstr>From Grid to Cloud @ Oracle </vt:lpstr>
      <vt:lpstr>Evolution of Computing</vt:lpstr>
      <vt:lpstr>Abstraction Layers in Cloud Computing</vt:lpstr>
      <vt:lpstr>Choice of Deployment Models</vt:lpstr>
      <vt:lpstr>Slide 10</vt:lpstr>
      <vt:lpstr>Public Cloud Adoption Is Increasing</vt:lpstr>
      <vt:lpstr>Private Cloud Adoption Is Increasing</vt:lpstr>
      <vt:lpstr> </vt:lpstr>
      <vt:lpstr>PaaS Outpacing IaaS </vt:lpstr>
      <vt:lpstr>Consolidation as a First Step to Private Cloud</vt:lpstr>
      <vt:lpstr>Slide 16</vt:lpstr>
      <vt:lpstr>Resource Pooling and Elastic Scalability</vt:lpstr>
      <vt:lpstr>Server Virtualization Options</vt:lpstr>
      <vt:lpstr>Clustering Options Throughout Stack</vt:lpstr>
      <vt:lpstr>Enterprise Cloud Architecture</vt:lpstr>
      <vt:lpstr>New Administrator Roles in Clouds (IaaS) </vt:lpstr>
      <vt:lpstr>Oracle Enterprise Manager 12c Total Cloud Control</vt:lpstr>
      <vt:lpstr>Self-Service Provisioning </vt:lpstr>
      <vt:lpstr>Metering and Chargeback</vt:lpstr>
      <vt:lpstr>Chargeback Reporting</vt:lpstr>
      <vt:lpstr>Monitor and Manage Cloud Operations</vt:lpstr>
      <vt:lpstr>Package Multi-tier Enterprise Applications </vt:lpstr>
      <vt:lpstr>Oracle Platform for Private Clouds</vt:lpstr>
      <vt:lpstr>Oracle’s Engineered Systems</vt:lpstr>
      <vt:lpstr>Exalogic Elastic Cloud Software</vt:lpstr>
      <vt:lpstr>Slide 31</vt:lpstr>
      <vt:lpstr>Slide 32</vt:lpstr>
      <vt:lpstr>Oracle Cloud SaaS</vt:lpstr>
      <vt:lpstr>Oracle Cloud SaaS</vt:lpstr>
      <vt:lpstr>Oracle Cloud SaaS</vt:lpstr>
      <vt:lpstr>Application Services: 100+ Cloud Applications</vt:lpstr>
      <vt:lpstr>Runs In The Cloud And On Premise</vt:lpstr>
      <vt:lpstr>Slide 38</vt:lpstr>
      <vt:lpstr>Oracle Cloud PaaS</vt:lpstr>
      <vt:lpstr>Oracle Cloud PaaS</vt:lpstr>
      <vt:lpstr>Platform Services</vt:lpstr>
      <vt:lpstr>Platform Services</vt:lpstr>
      <vt:lpstr>Social Services</vt:lpstr>
      <vt:lpstr>Slide 44</vt:lpstr>
      <vt:lpstr>Oracle Cloud </vt:lpstr>
      <vt:lpstr>Oracle Cloud   Extremely Easy-to-Use</vt:lpstr>
      <vt:lpstr>Slide 47</vt:lpstr>
      <vt:lpstr>Evolution of Private and Public Clouds</vt:lpstr>
      <vt:lpstr>Oracle Cloud Offerings – Complete Choice</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Franz Haberhauer</dc:creator>
  <cp:keywords>Public</cp:keywords>
  <dc:description>This presentation contains information proprietary to Oracle Corporation</dc:description>
  <cp:lastModifiedBy>franz haberhauer</cp:lastModifiedBy>
  <cp:revision>763</cp:revision>
  <cp:lastPrinted>2011-07-26T01:11:56Z</cp:lastPrinted>
  <dcterms:created xsi:type="dcterms:W3CDTF">2011-03-30T19:10:18Z</dcterms:created>
  <dcterms:modified xsi:type="dcterms:W3CDTF">2012-08-29T06:23:15Z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75610af0-06e9-4643-8061-4d639c6f8dfb</vt:lpwstr>
  </property>
  <property fmtid="{D5CDD505-2E9C-101B-9397-08002B2CF9AE}" pid="3" name="db.comClassification">
    <vt:lpwstr>Public</vt:lpwstr>
  </property>
</Properties>
</file>