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8.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1" r:id="rId2"/>
    <p:sldMasterId id="2147483700" r:id="rId3"/>
    <p:sldMasterId id="2147483717" r:id="rId4"/>
    <p:sldMasterId id="2147483724" r:id="rId5"/>
    <p:sldMasterId id="2147483741" r:id="rId6"/>
    <p:sldMasterId id="2147483754" r:id="rId7"/>
    <p:sldMasterId id="2147483758" r:id="rId8"/>
  </p:sldMasterIdLst>
  <p:notesMasterIdLst>
    <p:notesMasterId r:id="rId65"/>
  </p:notesMasterIdLst>
  <p:handoutMasterIdLst>
    <p:handoutMasterId r:id="rId66"/>
  </p:handoutMasterIdLst>
  <p:sldIdLst>
    <p:sldId id="257" r:id="rId9"/>
    <p:sldId id="272" r:id="rId10"/>
    <p:sldId id="265" r:id="rId11"/>
    <p:sldId id="277" r:id="rId12"/>
    <p:sldId id="273" r:id="rId13"/>
    <p:sldId id="274" r:id="rId14"/>
    <p:sldId id="263" r:id="rId15"/>
    <p:sldId id="258" r:id="rId16"/>
    <p:sldId id="266" r:id="rId17"/>
    <p:sldId id="259" r:id="rId18"/>
    <p:sldId id="325" r:id="rId19"/>
    <p:sldId id="322" r:id="rId20"/>
    <p:sldId id="323" r:id="rId21"/>
    <p:sldId id="279" r:id="rId22"/>
    <p:sldId id="280" r:id="rId23"/>
    <p:sldId id="281" r:id="rId24"/>
    <p:sldId id="282" r:id="rId25"/>
    <p:sldId id="283" r:id="rId26"/>
    <p:sldId id="330" r:id="rId27"/>
    <p:sldId id="315" r:id="rId28"/>
    <p:sldId id="285" r:id="rId29"/>
    <p:sldId id="286" r:id="rId30"/>
    <p:sldId id="287" r:id="rId31"/>
    <p:sldId id="288" r:id="rId32"/>
    <p:sldId id="289" r:id="rId33"/>
    <p:sldId id="290" r:id="rId34"/>
    <p:sldId id="331" r:id="rId35"/>
    <p:sldId id="293" r:id="rId36"/>
    <p:sldId id="362" r:id="rId37"/>
    <p:sldId id="295" r:id="rId38"/>
    <p:sldId id="316" r:id="rId39"/>
    <p:sldId id="317" r:id="rId40"/>
    <p:sldId id="319" r:id="rId41"/>
    <p:sldId id="326" r:id="rId42"/>
    <p:sldId id="363" r:id="rId43"/>
    <p:sldId id="320" r:id="rId44"/>
    <p:sldId id="300" r:id="rId45"/>
    <p:sldId id="260" r:id="rId46"/>
    <p:sldId id="308" r:id="rId47"/>
    <p:sldId id="332" r:id="rId48"/>
    <p:sldId id="364" r:id="rId49"/>
    <p:sldId id="348" r:id="rId50"/>
    <p:sldId id="349" r:id="rId51"/>
    <p:sldId id="350" r:id="rId52"/>
    <p:sldId id="351" r:id="rId53"/>
    <p:sldId id="354" r:id="rId54"/>
    <p:sldId id="356" r:id="rId55"/>
    <p:sldId id="358" r:id="rId56"/>
    <p:sldId id="359" r:id="rId57"/>
    <p:sldId id="360" r:id="rId58"/>
    <p:sldId id="342" r:id="rId59"/>
    <p:sldId id="338" r:id="rId60"/>
    <p:sldId id="339" r:id="rId61"/>
    <p:sldId id="340" r:id="rId62"/>
    <p:sldId id="361" r:id="rId63"/>
    <p:sldId id="365"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1" d="100"/>
          <a:sy n="121" d="100"/>
        </p:scale>
        <p:origin x="-17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A403AA-4D83-2343-B901-948F3DCAEE36}"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GB"/>
        </a:p>
      </dgm:t>
    </dgm:pt>
    <dgm:pt modelId="{A13036F8-E14A-C544-B45E-95A060EDBC73}">
      <dgm:prSet phldrT="[Text]" custT="1"/>
      <dgm:spPr/>
      <dgm:t>
        <a:bodyPr/>
        <a:lstStyle/>
        <a:p>
          <a:r>
            <a:rPr lang="en-GB" sz="3300" dirty="0" smtClean="0"/>
            <a:t>Planned rates: </a:t>
          </a:r>
        </a:p>
        <a:p>
          <a:r>
            <a:rPr lang="en-GB" sz="2000" dirty="0" smtClean="0"/>
            <a:t>Tier 0 – Tier 1: 650 MB/s + margin</a:t>
          </a:r>
          <a:endParaRPr lang="en-GB" sz="2000" dirty="0"/>
        </a:p>
      </dgm:t>
    </dgm:pt>
    <dgm:pt modelId="{C19D42A0-6633-6A41-A494-A220E56ABB64}" type="parTrans" cxnId="{88CBE6CE-6713-BF4F-81E6-4C24E17A56BA}">
      <dgm:prSet/>
      <dgm:spPr/>
      <dgm:t>
        <a:bodyPr/>
        <a:lstStyle/>
        <a:p>
          <a:endParaRPr lang="en-GB"/>
        </a:p>
      </dgm:t>
    </dgm:pt>
    <dgm:pt modelId="{B2C73AB8-6A08-2144-B6FD-C576BEE504A5}" type="sibTrans" cxnId="{88CBE6CE-6713-BF4F-81E6-4C24E17A56BA}">
      <dgm:prSet/>
      <dgm:spPr/>
      <dgm:t>
        <a:bodyPr/>
        <a:lstStyle/>
        <a:p>
          <a:endParaRPr lang="en-GB"/>
        </a:p>
      </dgm:t>
    </dgm:pt>
    <dgm:pt modelId="{41F2A303-4EB5-8C46-AE32-7C49060F36EE}" type="pres">
      <dgm:prSet presAssocID="{74A403AA-4D83-2343-B901-948F3DCAEE36}" presName="linear" presStyleCnt="0">
        <dgm:presLayoutVars>
          <dgm:animLvl val="lvl"/>
          <dgm:resizeHandles val="exact"/>
        </dgm:presLayoutVars>
      </dgm:prSet>
      <dgm:spPr/>
      <dgm:t>
        <a:bodyPr/>
        <a:lstStyle/>
        <a:p>
          <a:endParaRPr lang="en-GB"/>
        </a:p>
      </dgm:t>
    </dgm:pt>
    <dgm:pt modelId="{26593070-09F5-3A43-971E-22AE14650DCF}" type="pres">
      <dgm:prSet presAssocID="{A13036F8-E14A-C544-B45E-95A060EDBC73}" presName="parentText" presStyleLbl="node1" presStyleIdx="0" presStyleCnt="1">
        <dgm:presLayoutVars>
          <dgm:chMax val="0"/>
          <dgm:bulletEnabled val="1"/>
        </dgm:presLayoutVars>
      </dgm:prSet>
      <dgm:spPr/>
      <dgm:t>
        <a:bodyPr/>
        <a:lstStyle/>
        <a:p>
          <a:endParaRPr lang="en-GB"/>
        </a:p>
      </dgm:t>
    </dgm:pt>
  </dgm:ptLst>
  <dgm:cxnLst>
    <dgm:cxn modelId="{3A2E7F63-0C63-0042-BCD5-540C0E2172C8}" type="presOf" srcId="{74A403AA-4D83-2343-B901-948F3DCAEE36}" destId="{41F2A303-4EB5-8C46-AE32-7C49060F36EE}" srcOrd="0" destOrd="0" presId="urn:microsoft.com/office/officeart/2005/8/layout/vList2"/>
    <dgm:cxn modelId="{88CBE6CE-6713-BF4F-81E6-4C24E17A56BA}" srcId="{74A403AA-4D83-2343-B901-948F3DCAEE36}" destId="{A13036F8-E14A-C544-B45E-95A060EDBC73}" srcOrd="0" destOrd="0" parTransId="{C19D42A0-6633-6A41-A494-A220E56ABB64}" sibTransId="{B2C73AB8-6A08-2144-B6FD-C576BEE504A5}"/>
    <dgm:cxn modelId="{CB8C751F-DF26-9644-BED2-6EFB4DC2AED3}" type="presOf" srcId="{A13036F8-E14A-C544-B45E-95A060EDBC73}" destId="{26593070-09F5-3A43-971E-22AE14650DCF}" srcOrd="0" destOrd="0" presId="urn:microsoft.com/office/officeart/2005/8/layout/vList2"/>
    <dgm:cxn modelId="{C9C97798-26FD-8348-A291-E21A383176BE}" type="presParOf" srcId="{41F2A303-4EB5-8C46-AE32-7C49060F36EE}" destId="{26593070-09F5-3A43-971E-22AE14650DCF}"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93070-09F5-3A43-971E-22AE14650DCF}">
      <dsp:nvSpPr>
        <dsp:cNvPr id="0" name=""/>
        <dsp:cNvSpPr/>
      </dsp:nvSpPr>
      <dsp:spPr>
        <a:xfrm>
          <a:off x="0" y="369574"/>
          <a:ext cx="4191000" cy="129285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GB" sz="3300" kern="1200" dirty="0" smtClean="0"/>
            <a:t>Planned rates: </a:t>
          </a:r>
        </a:p>
        <a:p>
          <a:pPr lvl="0" algn="l" defTabSz="1466850">
            <a:lnSpc>
              <a:spcPct val="90000"/>
            </a:lnSpc>
            <a:spcBef>
              <a:spcPct val="0"/>
            </a:spcBef>
            <a:spcAft>
              <a:spcPct val="35000"/>
            </a:spcAft>
          </a:pPr>
          <a:r>
            <a:rPr lang="en-GB" sz="2000" kern="1200" dirty="0" smtClean="0"/>
            <a:t>Tier 0 – Tier 1: 650 MB/s + margin</a:t>
          </a:r>
          <a:endParaRPr lang="en-GB" sz="2000" kern="1200" dirty="0"/>
        </a:p>
      </dsp:txBody>
      <dsp:txXfrm>
        <a:off x="63112" y="432686"/>
        <a:ext cx="4064776" cy="11666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CF7EBF0-5660-414A-BC46-778F868CB936}" type="datetimeFigureOut">
              <a:rPr lang="en-US" smtClean="0"/>
              <a:t>24/08/2012</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F4FE73-FFF1-A24D-A60A-9077D72ADF90}" type="slidenum">
              <a:rPr lang="en-GB" smtClean="0"/>
              <a:t>‹#›</a:t>
            </a:fld>
            <a:endParaRPr lang="en-GB"/>
          </a:p>
        </p:txBody>
      </p:sp>
    </p:spTree>
    <p:extLst>
      <p:ext uri="{BB962C8B-B14F-4D97-AF65-F5344CB8AC3E}">
        <p14:creationId xmlns:p14="http://schemas.microsoft.com/office/powerpoint/2010/main" val="16529871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7C6C71-30DF-9649-A492-762E18138B57}" type="datetimeFigureOut">
              <a:rPr lang="en-US" smtClean="0"/>
              <a:t>24/08/2012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4985A3-E1C9-5847-A2FA-28DF196AD823}" type="slidenum">
              <a:rPr lang="en-GB" smtClean="0"/>
              <a:t>‹#›</a:t>
            </a:fld>
            <a:endParaRPr lang="en-GB"/>
          </a:p>
        </p:txBody>
      </p:sp>
    </p:spTree>
    <p:extLst>
      <p:ext uri="{BB962C8B-B14F-4D97-AF65-F5344CB8AC3E}">
        <p14:creationId xmlns:p14="http://schemas.microsoft.com/office/powerpoint/2010/main" val="406502896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11FC93C-9DB3-8F4E-AA34-AF3CE5B6042D}" type="slidenum">
              <a:rPr lang="en-GB">
                <a:solidFill>
                  <a:prstClr val="black"/>
                </a:solidFill>
              </a:rPr>
              <a:pPr/>
              <a:t>1</a:t>
            </a:fld>
            <a:endParaRPr lang="en-GB">
              <a:solidFill>
                <a:prstClr val="black"/>
              </a:solidFill>
            </a:endParaRPr>
          </a:p>
        </p:txBody>
      </p:sp>
      <p:sp>
        <p:nvSpPr>
          <p:cNvPr id="2867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fontAlgn="base" hangingPunct="0">
              <a:spcBef>
                <a:spcPct val="0"/>
              </a:spcBef>
              <a:spcAft>
                <a:spcPct val="0"/>
              </a:spcAft>
            </a:pPr>
            <a:fld id="{B68E2002-60AE-2145-B876-134F9FFAC958}" type="slidenum">
              <a:rPr lang="en-GB" sz="1200">
                <a:solidFill>
                  <a:prstClr val="black"/>
                </a:solidFill>
                <a:latin typeface="Arial" charset="0"/>
                <a:ea typeface="ＭＳ Ｐゴシック" charset="-128"/>
                <a:cs typeface="ＭＳ Ｐゴシック" charset="-128"/>
              </a:rPr>
              <a:pPr algn="r" eaLnBrk="0" fontAlgn="base" hangingPunct="0">
                <a:spcBef>
                  <a:spcPct val="0"/>
                </a:spcBef>
                <a:spcAft>
                  <a:spcPct val="0"/>
                </a:spcAft>
              </a:pPr>
              <a:t>1</a:t>
            </a:fld>
            <a:endParaRPr lang="en-GB" sz="1200">
              <a:solidFill>
                <a:prstClr val="black"/>
              </a:solidFill>
              <a:latin typeface="Arial" charset="0"/>
              <a:ea typeface="ＭＳ Ｐゴシック" charset="-128"/>
              <a:cs typeface="ＭＳ Ｐゴシック" charset="-128"/>
            </a:endParaRPr>
          </a:p>
        </p:txBody>
      </p:sp>
      <p:sp>
        <p:nvSpPr>
          <p:cNvPr id="28676" name="Rectangle 2"/>
          <p:cNvSpPr>
            <a:spLocks noGrp="1" noRot="1" noChangeAspect="1" noChangeArrowheads="1" noTextEdit="1"/>
          </p:cNvSpPr>
          <p:nvPr>
            <p:ph type="sldImg"/>
          </p:nvPr>
        </p:nvSpPr>
        <p:spPr>
          <a:solidFill>
            <a:srgbClr val="FFFFFF"/>
          </a:solidFill>
          <a:ln/>
        </p:spPr>
      </p:sp>
      <p:sp>
        <p:nvSpPr>
          <p:cNvPr id="28677" name="Rectangle 3"/>
          <p:cNvSpPr>
            <a:spLocks noGrp="1" noChangeArrowheads="1"/>
          </p:cNvSpPr>
          <p:nvPr>
            <p:ph type="body" idx="1"/>
          </p:nvPr>
        </p:nvSpPr>
        <p:spPr>
          <a:no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 model</a:t>
            </a:r>
            <a:r>
              <a:rPr lang="en-US" baseline="0" dirty="0" smtClean="0"/>
              <a:t> was strictly hierarchical</a:t>
            </a:r>
            <a:endParaRPr lang="en-US" dirty="0"/>
          </a:p>
        </p:txBody>
      </p:sp>
      <p:sp>
        <p:nvSpPr>
          <p:cNvPr id="4" name="Slide Number Placeholder 3"/>
          <p:cNvSpPr>
            <a:spLocks noGrp="1"/>
          </p:cNvSpPr>
          <p:nvPr>
            <p:ph type="sldNum" sz="quarter" idx="10"/>
          </p:nvPr>
        </p:nvSpPr>
        <p:spPr/>
        <p:txBody>
          <a:bodyPr/>
          <a:lstStyle/>
          <a:p>
            <a:fld id="{06608315-CB39-4237-8C9E-1377361ADB15}" type="slidenum">
              <a:rPr lang="en-US" smtClean="0"/>
              <a:pPr/>
              <a:t>21</a:t>
            </a:fld>
            <a:endParaRPr lang="en-US"/>
          </a:p>
        </p:txBody>
      </p:sp>
    </p:spTree>
    <p:extLst>
      <p:ext uri="{BB962C8B-B14F-4D97-AF65-F5344CB8AC3E}">
        <p14:creationId xmlns:p14="http://schemas.microsoft.com/office/powerpoint/2010/main" val="1836610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r>
              <a:rPr lang="en-GB" dirty="0" smtClean="0">
                <a:latin typeface="Arial" pitchFamily="34" charset="0"/>
              </a:rPr>
              <a:t>The challenge faced by LHC computing is one primarily of data volume and data management.  The scale and complexity of the detectors – the large number of “pixels” if one can envisage them as huge digital cameras, and the high rate of collisions – some 600 million per second – means that we will need to store around 15 Petabytes of new data each year.  This is equivalent to about 3 million standard DVDs.</a:t>
            </a:r>
          </a:p>
          <a:p>
            <a:endParaRPr lang="en-GB" dirty="0" smtClean="0">
              <a:latin typeface="Arial" pitchFamily="34" charset="0"/>
            </a:endParaRPr>
          </a:p>
          <a:p>
            <a:r>
              <a:rPr lang="en-GB" dirty="0" smtClean="0">
                <a:latin typeface="Arial" pitchFamily="34" charset="0"/>
              </a:rPr>
              <a:t>In order to process this volume of data requires large numbers of processors: about 250,000 processor cores are available in WLCG today, and this need will grow over the coming years, as will the 45 PB of disk currently required for data storage and analysis.</a:t>
            </a:r>
          </a:p>
          <a:p>
            <a:endParaRPr lang="en-GB" dirty="0" smtClean="0">
              <a:latin typeface="Arial" pitchFamily="34" charset="0"/>
            </a:endParaRPr>
          </a:p>
          <a:p>
            <a:r>
              <a:rPr lang="en-GB" dirty="0" smtClean="0">
                <a:latin typeface="Arial" pitchFamily="34" charset="0"/>
              </a:rPr>
              <a:t>This can only be achieved through a worldwide effort, with locally funded resources in each country being brought together into a virtual computing cloud through the use of grid technology.</a:t>
            </a:r>
          </a:p>
        </p:txBody>
      </p:sp>
      <p:sp>
        <p:nvSpPr>
          <p:cNvPr id="95236" name="Slide Number Placeholder 3"/>
          <p:cNvSpPr>
            <a:spLocks noGrp="1"/>
          </p:cNvSpPr>
          <p:nvPr>
            <p:ph type="sldNum" sz="quarter" idx="5"/>
          </p:nvPr>
        </p:nvSpPr>
        <p:spPr>
          <a:noFill/>
        </p:spPr>
        <p:txBody>
          <a:bodyPr/>
          <a:lstStyle/>
          <a:p>
            <a:fld id="{8415FE6E-5B04-422B-9A2B-4FC74542B9BC}" type="slidenum">
              <a:rPr lang="en-GB">
                <a:solidFill>
                  <a:srgbClr val="000000"/>
                </a:solidFill>
                <a:latin typeface="Calibri"/>
              </a:rPr>
              <a:pPr/>
              <a:t>22</a:t>
            </a:fld>
            <a:endParaRPr lang="en-GB">
              <a:solidFill>
                <a:srgbClr val="000000"/>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65B71FB4-802D-4607-90A6-21FC0E4B1F73}" type="slidenum">
              <a:rPr lang="en-US">
                <a:solidFill>
                  <a:prstClr val="black"/>
                </a:solidFill>
              </a:rPr>
              <a:pPr/>
              <a:t>23</a:t>
            </a:fld>
            <a:endParaRPr lang="en-US">
              <a:solidFill>
                <a:prstClr val="black"/>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B182BE26-97CE-41F9-9ECB-A0A425EF2588}" type="slidenum">
              <a:rPr lang="en-US">
                <a:solidFill>
                  <a:prstClr val="black"/>
                </a:solidFill>
              </a:rPr>
              <a:pPr/>
              <a:t>24</a:t>
            </a:fld>
            <a:endParaRPr lang="en-US">
              <a:solidFill>
                <a:prstClr val="black"/>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F2D9F0-452F-47AC-A18A-154A5394A85A}" type="slidenum">
              <a:rPr lang="en-US">
                <a:solidFill>
                  <a:prstClr val="black"/>
                </a:solidFill>
              </a:rPr>
              <a:pPr/>
              <a:t>25</a:t>
            </a:fld>
            <a:endParaRPr lang="en-US">
              <a:solidFill>
                <a:prstClr val="black"/>
              </a:solidFill>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Arial" pitchFamily="34" charset="0"/>
              </a:rPr>
              <a:t>The Tier 0 centre at CERN stores the primary copy of all the data.  A second copy is distributed between the 11 so-called Tier 1 centres.  These are large computer centres in different geographical regions of the world, that also have a responsibility for long term guardianship of the data.  The data is sent from CERN to the Tier 1s in real time over dedicated network connections.  </a:t>
            </a:r>
          </a:p>
          <a:p>
            <a:endParaRPr lang="en-GB" dirty="0" smtClean="0">
              <a:latin typeface="Arial" pitchFamily="34" charset="0"/>
            </a:endParaRPr>
          </a:p>
          <a:p>
            <a:r>
              <a:rPr lang="en-GB" dirty="0" smtClean="0">
                <a:latin typeface="Arial" pitchFamily="34" charset="0"/>
              </a:rPr>
              <a:t>In order to keep up with the data coming from the experiments this transfer must be capable of running at around 1.3 GB/s continuously.  This is equivalent to a full DVD every 3 seconds.</a:t>
            </a:r>
          </a:p>
          <a:p>
            <a:endParaRPr lang="en-GB" dirty="0" smtClean="0">
              <a:latin typeface="Arial" pitchFamily="34" charset="0"/>
            </a:endParaRPr>
          </a:p>
          <a:p>
            <a:r>
              <a:rPr lang="en-GB" dirty="0" smtClean="0">
                <a:latin typeface="Arial" pitchFamily="34" charset="0"/>
              </a:rPr>
              <a:t>The Tier 1 sites also provide the second level of data processing and produce data sets which can be used to perform the physics analysis.  These data sets are sent from the Tier 1 sites to the around 130 Tier 2 sites.</a:t>
            </a:r>
          </a:p>
          <a:p>
            <a:endParaRPr lang="en-GB" dirty="0" smtClean="0">
              <a:latin typeface="Arial" pitchFamily="34" charset="0"/>
            </a:endParaRPr>
          </a:p>
          <a:p>
            <a:r>
              <a:rPr lang="en-GB" dirty="0" smtClean="0">
                <a:latin typeface="Arial" pitchFamily="34" charset="0"/>
              </a:rPr>
              <a:t>A Tier 2 is typically a university department or physics laboratories and are located all over the world in most of the countries that participate in the LHC experiments.  Often, Tier 2s are associated to a Tier 1 site in their region.  It is at the Tier 2s that the real physics analysis is performed.</a:t>
            </a:r>
          </a:p>
          <a:p>
            <a:endParaRPr lang="en-US" dirty="0"/>
          </a:p>
        </p:txBody>
      </p:sp>
      <p:sp>
        <p:nvSpPr>
          <p:cNvPr id="4" name="Slide Number Placeholder 3"/>
          <p:cNvSpPr>
            <a:spLocks noGrp="1"/>
          </p:cNvSpPr>
          <p:nvPr>
            <p:ph type="sldNum" sz="quarter" idx="10"/>
          </p:nvPr>
        </p:nvSpPr>
        <p:spPr/>
        <p:txBody>
          <a:bodyPr/>
          <a:lstStyle/>
          <a:p>
            <a:pPr>
              <a:defRPr/>
            </a:pPr>
            <a:fld id="{E18F6B0E-26BE-4983-9B2B-37041EF780B6}" type="slidenum">
              <a:rPr lang="en-GB" smtClean="0">
                <a:solidFill>
                  <a:prstClr val="black"/>
                </a:solidFill>
                <a:latin typeface="Calibri"/>
              </a:rPr>
              <a:pPr>
                <a:defRPr/>
              </a:pPr>
              <a:t>26</a:t>
            </a:fld>
            <a:endParaRPr lang="en-GB">
              <a:solidFill>
                <a:prstClr val="black"/>
              </a:solidFill>
              <a:latin typeface="Calibri"/>
            </a:endParaRPr>
          </a:p>
        </p:txBody>
      </p:sp>
    </p:spTree>
    <p:extLst>
      <p:ext uri="{BB962C8B-B14F-4D97-AF65-F5344CB8AC3E}">
        <p14:creationId xmlns:p14="http://schemas.microsoft.com/office/powerpoint/2010/main" val="1255242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Here we see a schematic</a:t>
            </a:r>
            <a:r>
              <a:rPr lang="en-GB" baseline="0" dirty="0" smtClean="0"/>
              <a:t> of a grid infrastructure.  At the lowest level we have the physical networks providing the underlying communication.  These are supported by large national or international projects and organisations, such as </a:t>
            </a:r>
            <a:r>
              <a:rPr lang="en-GB" baseline="0" dirty="0" err="1" smtClean="0"/>
              <a:t>Geant</a:t>
            </a:r>
            <a:r>
              <a:rPr lang="en-GB" baseline="0" dirty="0" smtClean="0"/>
              <a:t> in Europe, and many National Research and Education Networks (NREN) organisations.</a:t>
            </a:r>
          </a:p>
          <a:p>
            <a:endParaRPr lang="en-GB" baseline="0" dirty="0" smtClean="0"/>
          </a:p>
          <a:p>
            <a:r>
              <a:rPr lang="en-GB" baseline="0" dirty="0" smtClean="0"/>
              <a:t>At the next layer we have the resources that are to be shared – these may be computing clusters, storage systems, supercomputers, or even scientific instruments.  At the next layer we see the implementation of the “grid” through the layer of software – or grid middleware.  This is what binds together the underlying physical resources into a collaborative structure, providing all of the elements necessary to do so.  At one extreme we have supercomputer grids such as DEISA or </a:t>
            </a:r>
            <a:r>
              <a:rPr lang="en-GB" baseline="0" dirty="0" err="1" smtClean="0"/>
              <a:t>Teragrid</a:t>
            </a:r>
            <a:r>
              <a:rPr lang="en-GB" baseline="0" dirty="0" smtClean="0"/>
              <a:t> that link supercomputers, while at the other we have more general cluster-based grids such as Open Science Grid in the USA and EGI (EGEE) in Europe.  </a:t>
            </a:r>
          </a:p>
          <a:p>
            <a:endParaRPr lang="en-GB" baseline="0" dirty="0" smtClean="0"/>
          </a:p>
          <a:p>
            <a:r>
              <a:rPr lang="en-GB" baseline="0" dirty="0" smtClean="0"/>
              <a:t>Finally on the upper layer we have the applications – which may or may not need to have been modified to make use of the underlying software.  Reliable services, monitoring, </a:t>
            </a:r>
            <a:r>
              <a:rPr lang="en-GB" baseline="0" dirty="0" err="1" smtClean="0"/>
              <a:t>etc</a:t>
            </a:r>
            <a:r>
              <a:rPr lang="en-GB" baseline="0" dirty="0" smtClean="0"/>
              <a:t> are also implemented at this layer.</a:t>
            </a:r>
            <a:endParaRPr lang="en-GB" dirty="0"/>
          </a:p>
        </p:txBody>
      </p:sp>
      <p:sp>
        <p:nvSpPr>
          <p:cNvPr id="4" name="Slide Number Placeholder 3"/>
          <p:cNvSpPr>
            <a:spLocks noGrp="1"/>
          </p:cNvSpPr>
          <p:nvPr>
            <p:ph type="sldNum" sz="quarter" idx="10"/>
          </p:nvPr>
        </p:nvSpPr>
        <p:spPr/>
        <p:txBody>
          <a:bodyPr/>
          <a:lstStyle/>
          <a:p>
            <a:pPr>
              <a:defRPr/>
            </a:pPr>
            <a:fld id="{0D6451CB-160C-422D-8859-C5810454C6AC}" type="slidenum">
              <a:rPr lang="en-US" smtClean="0">
                <a:solidFill>
                  <a:prstClr val="black"/>
                </a:solidFill>
              </a:rPr>
              <a:pPr>
                <a:defRPr/>
              </a:pPr>
              <a:t>27</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give a sense of how</a:t>
            </a:r>
            <a:r>
              <a:rPr lang="en-US" baseline="0" dirty="0" smtClean="0"/>
              <a:t> grids have developed over the last 10 years, the testing timeline of WLCG is instructive.  Already in 2004 the experiments were using the grid infrastructure as their main means of producing simulated data – relying on it as their main production system.  In parallel a series of data and service challenges were proposed and executed, in order to demonstrate increasing levels of performance and service.  Two aspects were particularly important for WLCG – data transfers and overall service reliability.  Partly the challenges could only be executed once the Tier 1 sites had ramped up their resources to an appropriate level, and partly it was necessary to learn how to manage and schedule data transfers to </a:t>
            </a:r>
            <a:r>
              <a:rPr lang="en-US" baseline="0" dirty="0" err="1" smtClean="0"/>
              <a:t>maximise</a:t>
            </a:r>
            <a:r>
              <a:rPr lang="en-US" baseline="0" dirty="0" smtClean="0"/>
              <a:t> the throughput.  The grid service was continually used for real work – culminating in cosmic ray data and finally real LHC data.</a:t>
            </a:r>
            <a:endParaRPr lang="en-US" dirty="0"/>
          </a:p>
        </p:txBody>
      </p:sp>
      <p:sp>
        <p:nvSpPr>
          <p:cNvPr id="4" name="Slide Number Placeholder 3"/>
          <p:cNvSpPr>
            <a:spLocks noGrp="1"/>
          </p:cNvSpPr>
          <p:nvPr>
            <p:ph type="sldNum" sz="quarter" idx="10"/>
          </p:nvPr>
        </p:nvSpPr>
        <p:spPr/>
        <p:txBody>
          <a:bodyPr/>
          <a:lstStyle/>
          <a:p>
            <a:pPr>
              <a:defRPr/>
            </a:pPr>
            <a:fld id="{E18F6B0E-26BE-4983-9B2B-37041EF780B6}" type="slidenum">
              <a:rPr lang="en-GB" smtClean="0"/>
              <a:pPr>
                <a:defRPr/>
              </a:pPr>
              <a:t>30</a:t>
            </a:fld>
            <a:endParaRPr lang="en-GB"/>
          </a:p>
        </p:txBody>
      </p:sp>
    </p:spTree>
    <p:extLst>
      <p:ext uri="{BB962C8B-B14F-4D97-AF65-F5344CB8AC3E}">
        <p14:creationId xmlns:p14="http://schemas.microsoft.com/office/powerpoint/2010/main" val="694648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smtClean="0"/>
              <a:t>The distribution</a:t>
            </a:r>
            <a:r>
              <a:rPr lang="en-US" baseline="0" dirty="0" smtClean="0"/>
              <a:t> of delivered CPU between the various tiers has also been according to the design, with tier 2s providing in excess of 50% of the total.  If this is broken down we see that countries deliver close to what they pledged.  Thus the grid concept really does work on this scale, and enables institutes worldwide to collaborate, share data, and provide resources to the common goals of the collaboration.  Early worries that people would simply ignore the grid and use CERN for analysis were unfounded – Tier 2s are used extensively and exclusively.</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18F6B0E-26BE-4983-9B2B-37041EF780B6}" type="slidenum">
              <a:rPr lang="en-GB" smtClean="0">
                <a:solidFill>
                  <a:prstClr val="black"/>
                </a:solidFill>
                <a:latin typeface="Calibri"/>
              </a:rPr>
              <a:pPr>
                <a:defRPr/>
              </a:pPr>
              <a:t>37</a:t>
            </a:fld>
            <a:endParaRPr lang="en-GB">
              <a:solidFill>
                <a:prstClr val="black"/>
              </a:solidFill>
              <a:latin typeface="Calibri"/>
            </a:endParaRPr>
          </a:p>
        </p:txBody>
      </p:sp>
    </p:spTree>
    <p:extLst>
      <p:ext uri="{BB962C8B-B14F-4D97-AF65-F5344CB8AC3E}">
        <p14:creationId xmlns:p14="http://schemas.microsoft.com/office/powerpoint/2010/main" val="439423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WLCG has driven the</a:t>
            </a:r>
            <a:r>
              <a:rPr lang="en-US" baseline="0" dirty="0" smtClean="0"/>
              <a:t> development of multi-science grids in Europe and in the US.  In Europe the EGEE projects, followed recently by EGI support very many different applications other than LHC, while in the US the Open Science Grid has played a similar role, although also with LHC as a main stakeholder.  In both cases many different application communities have benefitted from the advent of grid infrastructures.</a:t>
            </a:r>
            <a:endParaRPr lang="en-US" dirty="0"/>
          </a:p>
        </p:txBody>
      </p:sp>
      <p:sp>
        <p:nvSpPr>
          <p:cNvPr id="4" name="Slide Number Placeholder 3"/>
          <p:cNvSpPr>
            <a:spLocks noGrp="1"/>
          </p:cNvSpPr>
          <p:nvPr>
            <p:ph type="sldNum" sz="quarter" idx="10"/>
          </p:nvPr>
        </p:nvSpPr>
        <p:spPr/>
        <p:txBody>
          <a:bodyPr/>
          <a:lstStyle/>
          <a:p>
            <a:pPr>
              <a:defRPr/>
            </a:pPr>
            <a:fld id="{E18F6B0E-26BE-4983-9B2B-37041EF780B6}" type="slidenum">
              <a:rPr lang="en-GB" smtClean="0">
                <a:solidFill>
                  <a:prstClr val="black"/>
                </a:solidFill>
                <a:latin typeface="Calibri"/>
              </a:rPr>
              <a:pPr>
                <a:defRPr/>
              </a:pPr>
              <a:t>39</a:t>
            </a:fld>
            <a:endParaRPr lang="en-GB">
              <a:solidFill>
                <a:prstClr val="black"/>
              </a:solidFill>
              <a:latin typeface="Calibri"/>
            </a:endParaRPr>
          </a:p>
        </p:txBody>
      </p:sp>
    </p:spTree>
    <p:extLst>
      <p:ext uri="{BB962C8B-B14F-4D97-AF65-F5344CB8AC3E}">
        <p14:creationId xmlns:p14="http://schemas.microsoft.com/office/powerpoint/2010/main" val="74458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297CB41C-0744-6743-8CF0-B2273F0D3840}" type="slidenum">
              <a:rPr lang="en-GB">
                <a:solidFill>
                  <a:prstClr val="black"/>
                </a:solidFill>
              </a:rPr>
              <a:pPr/>
              <a:t>2</a:t>
            </a:fld>
            <a:endParaRPr lang="en-GB">
              <a:solidFill>
                <a:prstClr val="black"/>
              </a:solidFill>
            </a:endParaRPr>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of what</a:t>
            </a:r>
            <a:r>
              <a:rPr lang="en-US" baseline="0" dirty="0" smtClean="0"/>
              <a:t> is included today in “grid middleware”</a:t>
            </a:r>
          </a:p>
          <a:p>
            <a:endParaRPr lang="en-US" baseline="0" dirty="0" smtClean="0"/>
          </a:p>
          <a:p>
            <a:r>
              <a:rPr lang="en-US" baseline="0" dirty="0" smtClean="0"/>
              <a:t>Experiments invested significant effort in their software frameworks to hide this complexity from their users</a:t>
            </a:r>
            <a:endParaRPr lang="en-US" dirty="0"/>
          </a:p>
        </p:txBody>
      </p:sp>
      <p:sp>
        <p:nvSpPr>
          <p:cNvPr id="4" name="Slide Number Placeholder 3"/>
          <p:cNvSpPr>
            <a:spLocks noGrp="1"/>
          </p:cNvSpPr>
          <p:nvPr>
            <p:ph type="sldNum" sz="quarter" idx="10"/>
          </p:nvPr>
        </p:nvSpPr>
        <p:spPr/>
        <p:txBody>
          <a:bodyPr/>
          <a:lstStyle/>
          <a:p>
            <a:fld id="{06608315-CB39-4237-8C9E-1377361ADB15}"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2714116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GB">
              <a:latin typeface="Calibri" charset="0"/>
            </a:endParaRPr>
          </a:p>
        </p:txBody>
      </p:sp>
      <p:sp>
        <p:nvSpPr>
          <p:cNvPr id="4" name="Slide Number Placeholder 3"/>
          <p:cNvSpPr>
            <a:spLocks noGrp="1"/>
          </p:cNvSpPr>
          <p:nvPr>
            <p:ph type="sldNum" sz="quarter" idx="5"/>
          </p:nvPr>
        </p:nvSpPr>
        <p:spPr/>
        <p:txBody>
          <a:bodyPr/>
          <a:lstStyle/>
          <a:p>
            <a:pPr>
              <a:defRPr/>
            </a:pPr>
            <a:fld id="{DFA56D41-9F89-1648-90AF-6C3A83AF5FD6}" type="slidenum">
              <a:rPr lang="en-GB" smtClean="0">
                <a:solidFill>
                  <a:prstClr val="black"/>
                </a:solidFill>
                <a:latin typeface="Calibri"/>
              </a:rPr>
              <a:pPr>
                <a:defRPr/>
              </a:pPr>
              <a:t>46</a:t>
            </a:fld>
            <a:endParaRPr lang="en-GB">
              <a:solidFill>
                <a:prstClr val="black"/>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6FEB48-A73F-DF40-B351-798596E54F83}" type="slidenum">
              <a:rPr lang="en-GB">
                <a:solidFill>
                  <a:prstClr val="black"/>
                </a:solidFill>
              </a:rPr>
              <a:pPr/>
              <a:t>3</a:t>
            </a:fld>
            <a:endParaRPr lang="en-GB" dirty="0">
              <a:solidFill>
                <a:prstClr val="black"/>
              </a:solidFill>
            </a:endParaRPr>
          </a:p>
        </p:txBody>
      </p:sp>
      <p:sp>
        <p:nvSpPr>
          <p:cNvPr id="34819" name="Rectangle 7"/>
          <p:cNvSpPr txBox="1">
            <a:spLocks noGrp="1" noChangeArrowheads="1"/>
          </p:cNvSpPr>
          <p:nvPr/>
        </p:nvSpPr>
        <p:spPr bwMode="auto">
          <a:xfrm>
            <a:off x="3886201" y="8686801"/>
            <a:ext cx="2971800" cy="457200"/>
          </a:xfrm>
          <a:prstGeom prst="rect">
            <a:avLst/>
          </a:prstGeom>
          <a:noFill/>
          <a:ln w="9525">
            <a:noFill/>
            <a:miter lim="800000"/>
            <a:headEnd/>
            <a:tailEnd/>
          </a:ln>
        </p:spPr>
        <p:txBody>
          <a:bodyPr anchor="b">
            <a:prstTxWarp prst="textNoShape">
              <a:avLst/>
            </a:prstTxWarp>
          </a:bodyPr>
          <a:lstStyle/>
          <a:p>
            <a:pPr algn="r" defTabSz="914400" eaLnBrk="0" fontAlgn="base" hangingPunct="0">
              <a:spcBef>
                <a:spcPct val="0"/>
              </a:spcBef>
              <a:spcAft>
                <a:spcPct val="0"/>
              </a:spcAft>
            </a:pPr>
            <a:fld id="{454A460E-CC64-D142-BCBF-9AD3FECBD24F}" type="slidenum">
              <a:rPr lang="en-GB" sz="1200">
                <a:solidFill>
                  <a:prstClr val="black"/>
                </a:solidFill>
                <a:latin typeface="Arial" charset="0"/>
                <a:ea typeface="ＭＳ Ｐゴシック" charset="-128"/>
              </a:rPr>
              <a:pPr algn="r" defTabSz="914400" eaLnBrk="0" fontAlgn="base" hangingPunct="0">
                <a:spcBef>
                  <a:spcPct val="0"/>
                </a:spcBef>
                <a:spcAft>
                  <a:spcPct val="0"/>
                </a:spcAft>
              </a:pPr>
              <a:t>3</a:t>
            </a:fld>
            <a:endParaRPr lang="en-GB" sz="1200" dirty="0">
              <a:solidFill>
                <a:prstClr val="black"/>
              </a:solidFill>
              <a:latin typeface="Arial" charset="0"/>
              <a:ea typeface="ＭＳ Ｐゴシック" charset="-128"/>
            </a:endParaRPr>
          </a:p>
        </p:txBody>
      </p:sp>
      <p:sp>
        <p:nvSpPr>
          <p:cNvPr id="34820" name="Rectangle 2"/>
          <p:cNvSpPr>
            <a:spLocks noGrp="1" noRot="1" noChangeAspect="1" noChangeArrowheads="1" noTextEdit="1"/>
          </p:cNvSpPr>
          <p:nvPr>
            <p:ph type="sldImg"/>
          </p:nvPr>
        </p:nvSpPr>
        <p:spPr>
          <a:solidFill>
            <a:srgbClr val="FFFFFF"/>
          </a:solidFill>
          <a:ln/>
        </p:spPr>
      </p:sp>
      <p:sp>
        <p:nvSpPr>
          <p:cNvPr id="3482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de-CH" dirty="0">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42" name="Rectangle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95043" name="Rectangle 1027"/>
          <p:cNvSpPr>
            <a:spLocks noGrp="1" noChangeArrowheads="1"/>
          </p:cNvSpPr>
          <p:nvPr>
            <p:ph type="body" idx="1"/>
          </p:nvPr>
        </p:nvSpPr>
        <p:spPr bwMode="auto">
          <a:xfrm>
            <a:off x="915357" y="4343293"/>
            <a:ext cx="5027286" cy="4114584"/>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86203" y="8686802"/>
            <a:ext cx="2971800" cy="457200"/>
          </a:xfrm>
          <a:prstGeom prst="rect">
            <a:avLst/>
          </a:prstGeom>
          <a:noFill/>
          <a:ln w="9525">
            <a:noFill/>
            <a:miter lim="800000"/>
            <a:headEnd/>
            <a:tailEnd/>
          </a:ln>
        </p:spPr>
        <p:txBody>
          <a:bodyPr anchor="b">
            <a:prstTxWarp prst="textNoShape">
              <a:avLst/>
            </a:prstTxWarp>
          </a:bodyPr>
          <a:lstStyle/>
          <a:p>
            <a:pPr algn="r" defTabSz="914400" eaLnBrk="0" fontAlgn="base" hangingPunct="0">
              <a:spcBef>
                <a:spcPct val="0"/>
              </a:spcBef>
              <a:spcAft>
                <a:spcPct val="0"/>
              </a:spcAft>
            </a:pPr>
            <a:fld id="{FA5D128A-3E69-5F44-A86B-D76C803C69A5}" type="slidenum">
              <a:rPr lang="en-GB" sz="1200" b="1">
                <a:solidFill>
                  <a:prstClr val="black"/>
                </a:solidFill>
                <a:latin typeface="Arial" charset="0"/>
                <a:ea typeface="ＭＳ Ｐゴシック" charset="-128"/>
              </a:rPr>
              <a:pPr algn="r" defTabSz="914400" eaLnBrk="0" fontAlgn="base" hangingPunct="0">
                <a:spcBef>
                  <a:spcPct val="0"/>
                </a:spcBef>
                <a:spcAft>
                  <a:spcPct val="0"/>
                </a:spcAft>
              </a:pPr>
              <a:t>7</a:t>
            </a:fld>
            <a:endParaRPr lang="en-GB" sz="1200" b="1" dirty="0">
              <a:solidFill>
                <a:prstClr val="black"/>
              </a:solidFill>
              <a:latin typeface="Arial" charset="0"/>
              <a:ea typeface="ＭＳ Ｐゴシック" charset="-128"/>
            </a:endParaRPr>
          </a:p>
        </p:txBody>
      </p:sp>
      <p:sp>
        <p:nvSpPr>
          <p:cNvPr id="40963" name="Rectangle 7"/>
          <p:cNvSpPr txBox="1">
            <a:spLocks noGrp="1" noChangeArrowheads="1"/>
          </p:cNvSpPr>
          <p:nvPr/>
        </p:nvSpPr>
        <p:spPr bwMode="auto">
          <a:xfrm>
            <a:off x="3886203" y="8686802"/>
            <a:ext cx="2971800" cy="457200"/>
          </a:xfrm>
          <a:prstGeom prst="rect">
            <a:avLst/>
          </a:prstGeom>
          <a:noFill/>
          <a:ln w="9525">
            <a:noFill/>
            <a:miter lim="800000"/>
            <a:headEnd/>
            <a:tailEnd/>
          </a:ln>
        </p:spPr>
        <p:txBody>
          <a:bodyPr anchor="b">
            <a:prstTxWarp prst="textNoShape">
              <a:avLst/>
            </a:prstTxWarp>
          </a:bodyPr>
          <a:lstStyle/>
          <a:p>
            <a:pPr algn="r" defTabSz="914400" fontAlgn="base">
              <a:spcBef>
                <a:spcPct val="0"/>
              </a:spcBef>
              <a:spcAft>
                <a:spcPct val="0"/>
              </a:spcAft>
            </a:pPr>
            <a:fld id="{143BC2B4-9EB5-4D47-BF2A-BE3B46079873}" type="slidenum">
              <a:rPr lang="en-GB" sz="1200">
                <a:solidFill>
                  <a:prstClr val="black"/>
                </a:solidFill>
                <a:latin typeface="Arial" charset="0"/>
                <a:ea typeface="ＭＳ Ｐゴシック" charset="-128"/>
              </a:rPr>
              <a:pPr algn="r" defTabSz="914400" fontAlgn="base">
                <a:spcBef>
                  <a:spcPct val="0"/>
                </a:spcBef>
                <a:spcAft>
                  <a:spcPct val="0"/>
                </a:spcAft>
              </a:pPr>
              <a:t>7</a:t>
            </a:fld>
            <a:endParaRPr lang="en-GB" sz="1200" dirty="0">
              <a:solidFill>
                <a:prstClr val="black"/>
              </a:solidFill>
              <a:latin typeface="Arial" charset="0"/>
              <a:ea typeface="ＭＳ Ｐゴシック" charset="-128"/>
            </a:endParaRPr>
          </a:p>
        </p:txBody>
      </p:sp>
      <p:sp>
        <p:nvSpPr>
          <p:cNvPr id="40964" name="Rectangle 2"/>
          <p:cNvSpPr>
            <a:spLocks noGrp="1" noRot="1" noChangeAspect="1" noChangeArrowheads="1" noTextEdit="1"/>
          </p:cNvSpPr>
          <p:nvPr>
            <p:ph type="sldImg"/>
          </p:nvPr>
        </p:nvSpPr>
        <p:spPr>
          <a:xfrm>
            <a:off x="1143000" y="685800"/>
            <a:ext cx="4573588" cy="3430588"/>
          </a:xfrm>
          <a:solidFill>
            <a:srgbClr val="FFFFFF"/>
          </a:solidFill>
          <a:ln/>
        </p:spPr>
      </p:sp>
      <p:sp>
        <p:nvSpPr>
          <p:cNvPr id="40965" name="Rectangle 3"/>
          <p:cNvSpPr>
            <a:spLocks noGrp="1" noChangeArrowheads="1"/>
          </p:cNvSpPr>
          <p:nvPr>
            <p:ph type="body" idx="1"/>
          </p:nvPr>
        </p:nvSpPr>
        <p:spPr>
          <a:xfrm>
            <a:off x="685800" y="4343402"/>
            <a:ext cx="5486400" cy="4114800"/>
          </a:xfrm>
          <a:solidFill>
            <a:srgbClr val="FFFFFF"/>
          </a:solidFill>
          <a:ln>
            <a:solidFill>
              <a:srgbClr val="000000"/>
            </a:solidFill>
          </a:ln>
        </p:spPr>
        <p:txBody>
          <a:bodyPr/>
          <a:lstStyle/>
          <a:p>
            <a:pPr eaLnBrk="1" hangingPunct="1">
              <a:spcBef>
                <a:spcPct val="0"/>
              </a:spcBef>
            </a:pPr>
            <a:endParaRPr lang="en-US" sz="2400" dirty="0">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11FC93C-9DB3-8F4E-AA34-AF3CE5B6042D}" type="slidenum">
              <a:rPr lang="en-GB">
                <a:solidFill>
                  <a:prstClr val="black"/>
                </a:solidFill>
              </a:rPr>
              <a:pPr/>
              <a:t>9</a:t>
            </a:fld>
            <a:endParaRPr lang="en-GB" dirty="0">
              <a:solidFill>
                <a:prstClr val="black"/>
              </a:solidFill>
            </a:endParaRPr>
          </a:p>
        </p:txBody>
      </p:sp>
      <p:sp>
        <p:nvSpPr>
          <p:cNvPr id="28675" name="Rectangle 7"/>
          <p:cNvSpPr txBox="1">
            <a:spLocks noGrp="1" noChangeArrowheads="1"/>
          </p:cNvSpPr>
          <p:nvPr/>
        </p:nvSpPr>
        <p:spPr bwMode="auto">
          <a:xfrm>
            <a:off x="3886201" y="8686801"/>
            <a:ext cx="2971800" cy="457200"/>
          </a:xfrm>
          <a:prstGeom prst="rect">
            <a:avLst/>
          </a:prstGeom>
          <a:noFill/>
          <a:ln w="9525">
            <a:noFill/>
            <a:miter lim="800000"/>
            <a:headEnd/>
            <a:tailEnd/>
          </a:ln>
        </p:spPr>
        <p:txBody>
          <a:bodyPr anchor="b">
            <a:prstTxWarp prst="textNoShape">
              <a:avLst/>
            </a:prstTxWarp>
          </a:bodyPr>
          <a:lstStyle/>
          <a:p>
            <a:pPr algn="r" defTabSz="914400" eaLnBrk="0" fontAlgn="base" hangingPunct="0">
              <a:spcBef>
                <a:spcPct val="0"/>
              </a:spcBef>
              <a:spcAft>
                <a:spcPct val="0"/>
              </a:spcAft>
            </a:pPr>
            <a:fld id="{B68E2002-60AE-2145-B876-134F9FFAC958}" type="slidenum">
              <a:rPr lang="en-GB" sz="1200">
                <a:solidFill>
                  <a:prstClr val="black"/>
                </a:solidFill>
                <a:latin typeface="Arial" charset="0"/>
                <a:ea typeface="ＭＳ Ｐゴシック" charset="-128"/>
              </a:rPr>
              <a:pPr algn="r" defTabSz="914400" eaLnBrk="0" fontAlgn="base" hangingPunct="0">
                <a:spcBef>
                  <a:spcPct val="0"/>
                </a:spcBef>
                <a:spcAft>
                  <a:spcPct val="0"/>
                </a:spcAft>
              </a:pPr>
              <a:t>9</a:t>
            </a:fld>
            <a:endParaRPr lang="en-GB" sz="1200" dirty="0">
              <a:solidFill>
                <a:prstClr val="black"/>
              </a:solidFill>
              <a:latin typeface="Arial" charset="0"/>
              <a:ea typeface="ＭＳ Ｐゴシック" charset="-128"/>
            </a:endParaRPr>
          </a:p>
        </p:txBody>
      </p:sp>
      <p:sp>
        <p:nvSpPr>
          <p:cNvPr id="28676" name="Rectangle 2"/>
          <p:cNvSpPr>
            <a:spLocks noGrp="1" noRot="1" noChangeAspect="1" noChangeArrowheads="1" noTextEdit="1"/>
          </p:cNvSpPr>
          <p:nvPr>
            <p:ph type="sldImg"/>
          </p:nvPr>
        </p:nvSpPr>
        <p:spPr>
          <a:solidFill>
            <a:srgbClr val="FFFFFF"/>
          </a:solidFill>
          <a:ln/>
        </p:spPr>
      </p:sp>
      <p:sp>
        <p:nvSpPr>
          <p:cNvPr id="28677" name="Rectangle 3"/>
          <p:cNvSpPr>
            <a:spLocks noGrp="1" noChangeArrowheads="1"/>
          </p:cNvSpPr>
          <p:nvPr>
            <p:ph type="body" idx="1"/>
          </p:nvPr>
        </p:nvSpPr>
        <p:spPr>
          <a:noFill/>
          <a:ln>
            <a:solidFill>
              <a:srgbClr val="000000"/>
            </a:solidFill>
          </a:ln>
        </p:spPr>
        <p:txBody>
          <a:bodyPr/>
          <a:lstStyle/>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506" name="Rectangle 2"/>
          <p:cNvSpPr>
            <a:spLocks noGrp="1" noRot="1" noChangeAspect="1"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429507" name="Rectangle 3"/>
          <p:cNvSpPr>
            <a:spLocks noGrp="1" noChangeArrowheads="1"/>
          </p:cNvSpPr>
          <p:nvPr>
            <p:ph type="body" idx="1"/>
          </p:nvPr>
        </p:nvSpPr>
        <p:spPr bwMode="auto">
          <a:xfrm>
            <a:off x="914253" y="4343293"/>
            <a:ext cx="5029495" cy="4114584"/>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1B00827F-57F0-45EA-95B8-0A2DADC10921}" type="slidenum">
              <a:rPr lang="en-GB">
                <a:solidFill>
                  <a:srgbClr val="000000"/>
                </a:solidFill>
                <a:latin typeface="Arial" charset="0"/>
                <a:ea typeface="ＭＳ Ｐゴシック" pitchFamily="-65" charset="-128"/>
              </a:rPr>
              <a:pPr/>
              <a:t>18</a:t>
            </a:fld>
            <a:endParaRPr lang="en-GB">
              <a:solidFill>
                <a:srgbClr val="000000"/>
              </a:solidFill>
              <a:latin typeface="Arial" charset="0"/>
              <a:ea typeface="ＭＳ Ｐゴシック" pitchFamily="-65" charset="-128"/>
            </a:endParaRPr>
          </a:p>
        </p:txBody>
      </p:sp>
      <p:sp>
        <p:nvSpPr>
          <p:cNvPr id="38915"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1B00827F-57F0-45EA-95B8-0A2DADC10921}" type="slidenum">
              <a:rPr lang="en-GB">
                <a:solidFill>
                  <a:srgbClr val="000000"/>
                </a:solidFill>
                <a:latin typeface="Arial" charset="0"/>
                <a:ea typeface="ＭＳ Ｐゴシック" pitchFamily="-65" charset="-128"/>
              </a:rPr>
              <a:pPr/>
              <a:t>19</a:t>
            </a:fld>
            <a:endParaRPr lang="en-GB">
              <a:solidFill>
                <a:srgbClr val="000000"/>
              </a:solidFill>
              <a:latin typeface="Arial" charset="0"/>
              <a:ea typeface="ＭＳ Ｐゴシック" pitchFamily="-65" charset="-128"/>
            </a:endParaRPr>
          </a:p>
        </p:txBody>
      </p:sp>
      <p:sp>
        <p:nvSpPr>
          <p:cNvPr id="38915"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tiff"/><Relationship Id="rId5" Type="http://schemas.openxmlformats.org/officeDocument/2006/relationships/image" Target="../media/image4.jpeg"/><Relationship Id="rId6" Type="http://schemas.openxmlformats.org/officeDocument/2006/relationships/image" Target="../media/image5.tiff"/><Relationship Id="rId7" Type="http://schemas.openxmlformats.org/officeDocument/2006/relationships/image" Target="../media/image6.jpeg"/><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tiff"/><Relationship Id="rId5" Type="http://schemas.openxmlformats.org/officeDocument/2006/relationships/image" Target="../media/image4.jpeg"/><Relationship Id="rId6" Type="http://schemas.openxmlformats.org/officeDocument/2006/relationships/image" Target="../media/image5.tiff"/><Relationship Id="rId7" Type="http://schemas.openxmlformats.org/officeDocument/2006/relationships/image" Target="../media/image6.jpeg"/><Relationship Id="rId1" Type="http://schemas.openxmlformats.org/officeDocument/2006/relationships/slideMaster" Target="../slideMasters/slideMaster5.xml"/><Relationship Id="rId2" Type="http://schemas.openxmlformats.org/officeDocument/2006/relationships/image" Target="../media/image1.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8.png"/><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tiff"/><Relationship Id="rId5" Type="http://schemas.openxmlformats.org/officeDocument/2006/relationships/image" Target="../media/image4.jpeg"/><Relationship Id="rId6" Type="http://schemas.openxmlformats.org/officeDocument/2006/relationships/image" Target="../media/image5.tiff"/><Relationship Id="rId7" Type="http://schemas.openxmlformats.org/officeDocument/2006/relationships/image" Target="../media/image6.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tiff"/><Relationship Id="rId6" Type="http://schemas.openxmlformats.org/officeDocument/2006/relationships/image" Target="../media/image18.tiff"/><Relationship Id="rId7" Type="http://schemas.openxmlformats.org/officeDocument/2006/relationships/image" Target="../media/image19.jpeg"/><Relationship Id="rId8" Type="http://schemas.openxmlformats.org/officeDocument/2006/relationships/image" Target="../media/image1.jpeg"/><Relationship Id="rId9" Type="http://schemas.openxmlformats.org/officeDocument/2006/relationships/image" Target="../media/image2.jpeg"/><Relationship Id="rId10" Type="http://schemas.openxmlformats.org/officeDocument/2006/relationships/image" Target="../media/image8.png"/><Relationship Id="rId1" Type="http://schemas.openxmlformats.org/officeDocument/2006/relationships/slideMaster" Target="../slideMasters/slideMaster7.xml"/><Relationship Id="rId2" Type="http://schemas.openxmlformats.org/officeDocument/2006/relationships/image" Target="../media/image14.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tiff"/><Relationship Id="rId5" Type="http://schemas.openxmlformats.org/officeDocument/2006/relationships/image" Target="../media/image4.jpeg"/><Relationship Id="rId6" Type="http://schemas.openxmlformats.org/officeDocument/2006/relationships/image" Target="../media/image5.tiff"/><Relationship Id="rId7" Type="http://schemas.openxmlformats.org/officeDocument/2006/relationships/image" Target="../media/image6.jpeg"/><Relationship Id="rId1" Type="http://schemas.openxmlformats.org/officeDocument/2006/relationships/slideMaster" Target="../slideMasters/slideMaster7.xml"/><Relationship Id="rId2" Type="http://schemas.openxmlformats.org/officeDocument/2006/relationships/image" Target="../media/image1.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8.png"/><Relationship Id="rId1" Type="http://schemas.openxmlformats.org/officeDocument/2006/relationships/slideMaster" Target="../slideMasters/slideMaster7.xml"/><Relationship Id="rId2"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oleObject" Target="../embeddings/oleObject2.bin"/><Relationship Id="rId6" Type="http://schemas.openxmlformats.org/officeDocument/2006/relationships/image" Target="../media/image20.png"/><Relationship Id="rId1" Type="http://schemas.openxmlformats.org/officeDocument/2006/relationships/vmlDrawing" Target="../drawings/vmlDrawing2.vml"/><Relationship Id="rId2"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oleObject" Target="../embeddings/oleObject3.bin"/><Relationship Id="rId6" Type="http://schemas.openxmlformats.org/officeDocument/2006/relationships/image" Target="../media/image20.png"/><Relationship Id="rId1" Type="http://schemas.openxmlformats.org/officeDocument/2006/relationships/vmlDrawing" Target="../drawings/vmlDrawing3.vml"/><Relationship Id="rId2"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oleObject" Target="../embeddings/oleObject4.bin"/><Relationship Id="rId6" Type="http://schemas.openxmlformats.org/officeDocument/2006/relationships/image" Target="../media/image20.png"/><Relationship Id="rId1" Type="http://schemas.openxmlformats.org/officeDocument/2006/relationships/vmlDrawing" Target="../drawings/vmlDrawing4.vml"/><Relationship Id="rId2"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oleObject" Target="../embeddings/oleObject5.bin"/><Relationship Id="rId6" Type="http://schemas.openxmlformats.org/officeDocument/2006/relationships/image" Target="../media/image20.png"/><Relationship Id="rId1" Type="http://schemas.openxmlformats.org/officeDocument/2006/relationships/vmlDrawing" Target="../drawings/vmlDrawing5.vml"/><Relationship Id="rId2"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oleObject" Target="../embeddings/oleObject6.bin"/><Relationship Id="rId6" Type="http://schemas.openxmlformats.org/officeDocument/2006/relationships/image" Target="../media/image20.png"/><Relationship Id="rId1" Type="http://schemas.openxmlformats.org/officeDocument/2006/relationships/vmlDrawing" Target="../drawings/vmlDrawing6.vml"/><Relationship Id="rId2"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oleObject" Target="../embeddings/oleObject7.bin"/><Relationship Id="rId6" Type="http://schemas.openxmlformats.org/officeDocument/2006/relationships/image" Target="../media/image20.png"/><Relationship Id="rId1" Type="http://schemas.openxmlformats.org/officeDocument/2006/relationships/vmlDrawing" Target="../drawings/vmlDrawing7.vml"/><Relationship Id="rId2"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oleObject" Target="../embeddings/oleObject8.bin"/><Relationship Id="rId6" Type="http://schemas.openxmlformats.org/officeDocument/2006/relationships/image" Target="../media/image20.png"/><Relationship Id="rId1" Type="http://schemas.openxmlformats.org/officeDocument/2006/relationships/vmlDrawing" Target="../drawings/vmlDrawing8.vml"/><Relationship Id="rId2"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oleObject" Target="../embeddings/oleObject9.bin"/><Relationship Id="rId6" Type="http://schemas.openxmlformats.org/officeDocument/2006/relationships/image" Target="../media/image20.png"/><Relationship Id="rId1" Type="http://schemas.openxmlformats.org/officeDocument/2006/relationships/vmlDrawing" Target="../drawings/vmlDrawing9.vml"/><Relationship Id="rId2"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Ian.Bird@cern.ch / August 2012</a:t>
            </a:r>
            <a:endParaRPr lang="en-GB"/>
          </a:p>
        </p:txBody>
      </p:sp>
      <p:sp>
        <p:nvSpPr>
          <p:cNvPr id="6" name="Slide Number Placeholder 5"/>
          <p:cNvSpPr>
            <a:spLocks noGrp="1"/>
          </p:cNvSpPr>
          <p:nvPr>
            <p:ph type="sldNum" sz="quarter" idx="12"/>
          </p:nvPr>
        </p:nvSpPr>
        <p:spPr/>
        <p:txBody>
          <a:bodyPr/>
          <a:lstStyle/>
          <a:p>
            <a:fld id="{8BAF8FCA-8948-AE4E-8E65-6DD345B12AE8}" type="slidenum">
              <a:rPr lang="en-GB" smtClean="0"/>
              <a:t>‹#›</a:t>
            </a:fld>
            <a:endParaRPr lang="en-GB"/>
          </a:p>
        </p:txBody>
      </p:sp>
    </p:spTree>
    <p:extLst>
      <p:ext uri="{BB962C8B-B14F-4D97-AF65-F5344CB8AC3E}">
        <p14:creationId xmlns:p14="http://schemas.microsoft.com/office/powerpoint/2010/main" val="2442126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4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56720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72605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680436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152400"/>
            <a:ext cx="1952625" cy="5943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71538" y="152400"/>
            <a:ext cx="5710237"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73095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914400"/>
            <a:ext cx="8382000" cy="5211763"/>
          </a:xfrm>
        </p:spPr>
        <p:txBody>
          <a:bodyPr/>
          <a:lstStyle>
            <a:lvl1pPr>
              <a:defRPr lang="en-US" sz="3200" kern="1200" dirty="0" smtClean="0">
                <a:solidFill>
                  <a:srgbClr val="0000FF"/>
                </a:solidFill>
                <a:latin typeface="+mn-lt"/>
                <a:ea typeface="+mn-ea"/>
                <a:cs typeface="+mn-cs"/>
              </a:defRPr>
            </a:lvl1pPr>
            <a:lvl2pPr>
              <a:defRPr lang="en-US" sz="2800" kern="1200" dirty="0" smtClean="0">
                <a:solidFill>
                  <a:schemeClr val="accent6">
                    <a:lumMod val="50000"/>
                  </a:schemeClr>
                </a:solidFill>
                <a:latin typeface="+mn-lt"/>
                <a:ea typeface="+mn-ea"/>
                <a:cs typeface="+mn-cs"/>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a:xfrm>
            <a:off x="3352800" y="6356350"/>
            <a:ext cx="2895600" cy="365125"/>
          </a:xfrm>
        </p:spPr>
        <p:txBody>
          <a:bodyPr/>
          <a:lstStyle/>
          <a:p>
            <a:r>
              <a:rPr lang="en-US" smtClean="0">
                <a:solidFill>
                  <a:prstClr val="black">
                    <a:tint val="75000"/>
                  </a:prstClr>
                </a:solidFill>
                <a:latin typeface="Calibri"/>
              </a:rPr>
              <a:t>Ian.Bird@cern.ch / August 2012</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a:xfrm>
            <a:off x="6781800" y="6356350"/>
            <a:ext cx="2133600" cy="365125"/>
          </a:xfrm>
        </p:spPr>
        <p:txBody>
          <a:bodyPr/>
          <a:lstStyle/>
          <a:p>
            <a:fld id="{8FA168C2-9F18-4032-8801-50E4CEA0EAF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Rectangle 7"/>
          <p:cNvSpPr/>
          <p:nvPr userDrawn="1"/>
        </p:nvSpPr>
        <p:spPr>
          <a:xfrm rot="16200000">
            <a:off x="-3124200" y="3124201"/>
            <a:ext cx="6858000" cy="60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9" name="Picture 8" descr="WLCG-TextOnly_black.jpg"/>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rot="16200000">
            <a:off x="-588020" y="5250180"/>
            <a:ext cx="1752600" cy="548640"/>
          </a:xfrm>
          <a:prstGeom prst="rect">
            <a:avLst/>
          </a:prstGeom>
        </p:spPr>
      </p:pic>
      <p:pic>
        <p:nvPicPr>
          <p:cNvPr id="10" name="Picture 9" descr="WLCG-logo.jpg"/>
          <p:cNvPicPr>
            <a:picLocks noChangeAspect="1"/>
          </p:cNvPicPr>
          <p:nvPr userDrawn="1"/>
        </p:nvPicPr>
        <p:blipFill>
          <a:blip r:embed="rId3" cstate="screen"/>
          <a:stretch>
            <a:fillRect/>
          </a:stretch>
        </p:blipFill>
        <p:spPr>
          <a:xfrm>
            <a:off x="76200" y="6324600"/>
            <a:ext cx="457200" cy="457200"/>
          </a:xfrm>
          <a:prstGeom prst="rect">
            <a:avLst/>
          </a:prstGeom>
        </p:spPr>
      </p:pic>
      <p:pic>
        <p:nvPicPr>
          <p:cNvPr id="13" name="Picture 12" descr="01 nyte - globe encounters.tif"/>
          <p:cNvPicPr>
            <a:picLocks noChangeAspect="1"/>
          </p:cNvPicPr>
          <p:nvPr userDrawn="1"/>
        </p:nvPicPr>
        <p:blipFill>
          <a:blip r:embed="rId4" cstate="screen">
            <a:lum contrast="-10000"/>
          </a:blip>
          <a:srcRect/>
          <a:stretch>
            <a:fillRect/>
          </a:stretch>
        </p:blipFill>
        <p:spPr>
          <a:xfrm>
            <a:off x="7951" y="2057400"/>
            <a:ext cx="601649" cy="914400"/>
          </a:xfrm>
          <a:prstGeom prst="rect">
            <a:avLst/>
          </a:prstGeom>
        </p:spPr>
      </p:pic>
      <p:pic>
        <p:nvPicPr>
          <p:cNvPr id="14" name="Picture 13" descr="stacks_banner.jpg"/>
          <p:cNvPicPr>
            <a:picLocks noChangeAspect="1"/>
          </p:cNvPicPr>
          <p:nvPr userDrawn="1"/>
        </p:nvPicPr>
        <p:blipFill>
          <a:blip r:embed="rId5" cstate="screen"/>
          <a:srcRect/>
          <a:stretch>
            <a:fillRect/>
          </a:stretch>
        </p:blipFill>
        <p:spPr>
          <a:xfrm>
            <a:off x="0" y="0"/>
            <a:ext cx="609600" cy="762000"/>
          </a:xfrm>
          <a:prstGeom prst="rect">
            <a:avLst/>
          </a:prstGeom>
        </p:spPr>
      </p:pic>
      <p:pic>
        <p:nvPicPr>
          <p:cNvPr id="15" name="Picture 14" descr="0804041_30.tif"/>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0" y="1371600"/>
            <a:ext cx="609600" cy="685800"/>
          </a:xfrm>
          <a:prstGeom prst="rect">
            <a:avLst/>
          </a:prstGeom>
        </p:spPr>
      </p:pic>
      <p:pic>
        <p:nvPicPr>
          <p:cNvPr id="16" name="Picture 15" descr="blueinstall.jpg"/>
          <p:cNvPicPr>
            <a:picLocks noChangeAspect="1"/>
          </p:cNvPicPr>
          <p:nvPr userDrawn="1"/>
        </p:nvPicPr>
        <p:blipFill>
          <a:blip r:embed="rId7" cstate="screen"/>
          <a:srcRect/>
          <a:stretch>
            <a:fillRect/>
          </a:stretch>
        </p:blipFill>
        <p:spPr>
          <a:xfrm>
            <a:off x="0" y="762000"/>
            <a:ext cx="609600" cy="609600"/>
          </a:xfrm>
          <a:prstGeom prst="rect">
            <a:avLst/>
          </a:prstGeom>
        </p:spPr>
      </p:pic>
      <p:sp>
        <p:nvSpPr>
          <p:cNvPr id="18" name="Rectangle 17"/>
          <p:cNvSpPr/>
          <p:nvPr userDrawn="1"/>
        </p:nvSpPr>
        <p:spPr>
          <a:xfrm>
            <a:off x="609600" y="0"/>
            <a:ext cx="8534400" cy="762000"/>
          </a:xfrm>
          <a:prstGeom prst="rect">
            <a:avLst/>
          </a:prstGeom>
          <a:solidFill>
            <a:schemeClr val="tx1">
              <a:lumMod val="95000"/>
              <a:lumOff val="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9" name="Title 1"/>
          <p:cNvSpPr>
            <a:spLocks noGrp="1"/>
          </p:cNvSpPr>
          <p:nvPr>
            <p:ph type="title"/>
          </p:nvPr>
        </p:nvSpPr>
        <p:spPr>
          <a:xfrm>
            <a:off x="762000" y="0"/>
            <a:ext cx="7924800" cy="762000"/>
          </a:xfrm>
        </p:spPr>
        <p:txBody>
          <a:bodyPr/>
          <a:lstStyle>
            <a:lvl1pPr>
              <a:defRPr b="1">
                <a:solidFill>
                  <a:schemeClr val="bg1"/>
                </a:solidFill>
                <a:latin typeface="Candar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0248636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r>
              <a:rPr lang="en-GB" smtClean="0"/>
              <a:t>Ian.Bird@cern.ch / August 2012</a:t>
            </a:r>
            <a:endParaRPr lang="en-GB"/>
          </a:p>
        </p:txBody>
      </p:sp>
      <p:sp>
        <p:nvSpPr>
          <p:cNvPr id="4" name="Slide Number Placeholder 3"/>
          <p:cNvSpPr>
            <a:spLocks noGrp="1"/>
          </p:cNvSpPr>
          <p:nvPr>
            <p:ph type="sldNum" sz="quarter" idx="12"/>
          </p:nvPr>
        </p:nvSpPr>
        <p:spPr/>
        <p:txBody>
          <a:bodyPr/>
          <a:lstStyle/>
          <a:p>
            <a:fld id="{19634964-C4FC-214D-AF52-B05415D7C2E6}" type="slidenum">
              <a:rPr lang="en-GB" smtClean="0"/>
              <a:t>‹#›</a:t>
            </a:fld>
            <a:endParaRPr lang="en-GB"/>
          </a:p>
        </p:txBody>
      </p:sp>
    </p:spTree>
    <p:extLst>
      <p:ext uri="{BB962C8B-B14F-4D97-AF65-F5344CB8AC3E}">
        <p14:creationId xmlns:p14="http://schemas.microsoft.com/office/powerpoint/2010/main" val="3382862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white">
                  <a:tint val="75000"/>
                </a:prstClr>
              </a:solidFill>
              <a:latin typeface="Corbel"/>
            </a:endParaRPr>
          </a:p>
        </p:txBody>
      </p:sp>
      <p:sp>
        <p:nvSpPr>
          <p:cNvPr id="4" name="Footer Placeholder 3"/>
          <p:cNvSpPr>
            <a:spLocks noGrp="1"/>
          </p:cNvSpPr>
          <p:nvPr>
            <p:ph type="ftr" sz="quarter" idx="11"/>
          </p:nvPr>
        </p:nvSpPr>
        <p:spPr/>
        <p:txBody>
          <a:bodyPr/>
          <a:lstStyle/>
          <a:p>
            <a:r>
              <a:rPr lang="en-US" smtClean="0">
                <a:solidFill>
                  <a:prstClr val="white">
                    <a:tint val="75000"/>
                  </a:prstClr>
                </a:solidFill>
                <a:latin typeface="Corbel"/>
              </a:rPr>
              <a:t>Ian.Bird@cern.ch / August 2012</a:t>
            </a:r>
            <a:endParaRPr lang="en-US">
              <a:solidFill>
                <a:prstClr val="white">
                  <a:tint val="75000"/>
                </a:prstClr>
              </a:solidFill>
              <a:latin typeface="Corbel"/>
            </a:endParaRPr>
          </a:p>
        </p:txBody>
      </p:sp>
      <p:sp>
        <p:nvSpPr>
          <p:cNvPr id="5" name="Slide Number Placeholder 4"/>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300918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latin typeface="Calibri"/>
              </a:rPr>
              <a:t>Ian.Bird@cern.ch / August 2012</a:t>
            </a:r>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BAF8FCA-8948-AE4E-8E65-6DD345B12AE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619215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latin typeface="Calibri"/>
              </a:rPr>
              <a:t>Ian.Bird@cern.ch / August 2012</a:t>
            </a:r>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BAF8FCA-8948-AE4E-8E65-6DD345B12AE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145928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r>
              <a:rPr lang="en-GB" smtClean="0"/>
              <a:t>Ian.Bird@cern.ch / August 2012</a:t>
            </a:r>
            <a:endParaRPr lang="en-GB"/>
          </a:p>
        </p:txBody>
      </p:sp>
      <p:sp>
        <p:nvSpPr>
          <p:cNvPr id="4" name="Slide Number Placeholder 3"/>
          <p:cNvSpPr>
            <a:spLocks noGrp="1"/>
          </p:cNvSpPr>
          <p:nvPr>
            <p:ph type="sldNum" sz="quarter" idx="12"/>
          </p:nvPr>
        </p:nvSpPr>
        <p:spPr/>
        <p:txBody>
          <a:bodyPr/>
          <a:lstStyle/>
          <a:p>
            <a:fld id="{8BAF8FCA-8948-AE4E-8E65-6DD345B12AE8}" type="slidenum">
              <a:rPr lang="en-GB" smtClean="0"/>
              <a:t>‹#›</a:t>
            </a:fld>
            <a:endParaRPr lang="en-GB"/>
          </a:p>
        </p:txBody>
      </p:sp>
    </p:spTree>
    <p:extLst>
      <p:ext uri="{BB962C8B-B14F-4D97-AF65-F5344CB8AC3E}">
        <p14:creationId xmlns:p14="http://schemas.microsoft.com/office/powerpoint/2010/main" val="2712992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914400"/>
            <a:ext cx="8382000" cy="5211763"/>
          </a:xfrm>
        </p:spPr>
        <p:txBody>
          <a:bodyPr/>
          <a:lstStyle>
            <a:lvl1pPr>
              <a:defRPr lang="en-US" sz="3200" kern="1200" dirty="0" smtClean="0">
                <a:solidFill>
                  <a:srgbClr val="0000FF"/>
                </a:solidFill>
                <a:latin typeface="+mn-lt"/>
                <a:ea typeface="+mn-ea"/>
                <a:cs typeface="+mn-cs"/>
              </a:defRPr>
            </a:lvl1pPr>
            <a:lvl2pPr>
              <a:defRPr lang="en-US" sz="2800" kern="1200" dirty="0" smtClean="0">
                <a:solidFill>
                  <a:schemeClr val="accent6">
                    <a:lumMod val="50000"/>
                  </a:schemeClr>
                </a:solidFill>
                <a:latin typeface="+mn-lt"/>
                <a:ea typeface="+mn-ea"/>
                <a:cs typeface="+mn-cs"/>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a:xfrm>
            <a:off x="3352800" y="6356350"/>
            <a:ext cx="2895600" cy="365125"/>
          </a:xfrm>
        </p:spPr>
        <p:txBody>
          <a:bodyPr/>
          <a:lstStyle/>
          <a:p>
            <a:r>
              <a:rPr lang="en-US" smtClean="0">
                <a:solidFill>
                  <a:prstClr val="black">
                    <a:tint val="75000"/>
                  </a:prstClr>
                </a:solidFill>
                <a:latin typeface="Calibri"/>
              </a:rPr>
              <a:t>Ian.Bird@cern.ch / August 2012</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a:xfrm>
            <a:off x="6781800" y="6356350"/>
            <a:ext cx="2133600" cy="365125"/>
          </a:xfrm>
        </p:spPr>
        <p:txBody>
          <a:bodyPr/>
          <a:lstStyle/>
          <a:p>
            <a:fld id="{8FA168C2-9F18-4032-8801-50E4CEA0EAF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Rectangle 7"/>
          <p:cNvSpPr/>
          <p:nvPr userDrawn="1"/>
        </p:nvSpPr>
        <p:spPr>
          <a:xfrm rot="16200000">
            <a:off x="-3124200" y="3124201"/>
            <a:ext cx="6858000" cy="60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9" name="Picture 8" descr="WLCG-TextOnly_black.jpg"/>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rot="16200000">
            <a:off x="-588020" y="5250180"/>
            <a:ext cx="1752600" cy="548640"/>
          </a:xfrm>
          <a:prstGeom prst="rect">
            <a:avLst/>
          </a:prstGeom>
        </p:spPr>
      </p:pic>
      <p:pic>
        <p:nvPicPr>
          <p:cNvPr id="10" name="Picture 9" descr="WLCG-logo.jpg"/>
          <p:cNvPicPr>
            <a:picLocks noChangeAspect="1"/>
          </p:cNvPicPr>
          <p:nvPr userDrawn="1"/>
        </p:nvPicPr>
        <p:blipFill>
          <a:blip r:embed="rId3" cstate="screen"/>
          <a:stretch>
            <a:fillRect/>
          </a:stretch>
        </p:blipFill>
        <p:spPr>
          <a:xfrm>
            <a:off x="76200" y="6324600"/>
            <a:ext cx="457200" cy="457200"/>
          </a:xfrm>
          <a:prstGeom prst="rect">
            <a:avLst/>
          </a:prstGeom>
        </p:spPr>
      </p:pic>
      <p:pic>
        <p:nvPicPr>
          <p:cNvPr id="13" name="Picture 12" descr="01 nyte - globe encounters.tif"/>
          <p:cNvPicPr>
            <a:picLocks noChangeAspect="1"/>
          </p:cNvPicPr>
          <p:nvPr userDrawn="1"/>
        </p:nvPicPr>
        <p:blipFill>
          <a:blip r:embed="rId4" cstate="screen">
            <a:lum contrast="-10000"/>
          </a:blip>
          <a:srcRect/>
          <a:stretch>
            <a:fillRect/>
          </a:stretch>
        </p:blipFill>
        <p:spPr>
          <a:xfrm>
            <a:off x="7951" y="2057400"/>
            <a:ext cx="601649" cy="914400"/>
          </a:xfrm>
          <a:prstGeom prst="rect">
            <a:avLst/>
          </a:prstGeom>
        </p:spPr>
      </p:pic>
      <p:pic>
        <p:nvPicPr>
          <p:cNvPr id="14" name="Picture 13" descr="stacks_banner.jpg"/>
          <p:cNvPicPr>
            <a:picLocks noChangeAspect="1"/>
          </p:cNvPicPr>
          <p:nvPr userDrawn="1"/>
        </p:nvPicPr>
        <p:blipFill>
          <a:blip r:embed="rId5" cstate="screen"/>
          <a:srcRect/>
          <a:stretch>
            <a:fillRect/>
          </a:stretch>
        </p:blipFill>
        <p:spPr>
          <a:xfrm>
            <a:off x="0" y="0"/>
            <a:ext cx="609600" cy="762000"/>
          </a:xfrm>
          <a:prstGeom prst="rect">
            <a:avLst/>
          </a:prstGeom>
        </p:spPr>
      </p:pic>
      <p:pic>
        <p:nvPicPr>
          <p:cNvPr id="15" name="Picture 14" descr="0804041_30.tif"/>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0" y="1371600"/>
            <a:ext cx="609600" cy="685800"/>
          </a:xfrm>
          <a:prstGeom prst="rect">
            <a:avLst/>
          </a:prstGeom>
        </p:spPr>
      </p:pic>
      <p:pic>
        <p:nvPicPr>
          <p:cNvPr id="16" name="Picture 15" descr="blueinstall.jpg"/>
          <p:cNvPicPr>
            <a:picLocks noChangeAspect="1"/>
          </p:cNvPicPr>
          <p:nvPr userDrawn="1"/>
        </p:nvPicPr>
        <p:blipFill>
          <a:blip r:embed="rId7" cstate="screen"/>
          <a:srcRect/>
          <a:stretch>
            <a:fillRect/>
          </a:stretch>
        </p:blipFill>
        <p:spPr>
          <a:xfrm>
            <a:off x="0" y="762000"/>
            <a:ext cx="609600" cy="609600"/>
          </a:xfrm>
          <a:prstGeom prst="rect">
            <a:avLst/>
          </a:prstGeom>
        </p:spPr>
      </p:pic>
      <p:sp>
        <p:nvSpPr>
          <p:cNvPr id="18" name="Rectangle 17"/>
          <p:cNvSpPr/>
          <p:nvPr userDrawn="1"/>
        </p:nvSpPr>
        <p:spPr>
          <a:xfrm>
            <a:off x="609600" y="0"/>
            <a:ext cx="8534400" cy="762000"/>
          </a:xfrm>
          <a:prstGeom prst="rect">
            <a:avLst/>
          </a:prstGeom>
          <a:solidFill>
            <a:schemeClr val="tx1">
              <a:lumMod val="95000"/>
              <a:lumOff val="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Title 1"/>
          <p:cNvSpPr>
            <a:spLocks noGrp="1"/>
          </p:cNvSpPr>
          <p:nvPr>
            <p:ph type="title"/>
          </p:nvPr>
        </p:nvSpPr>
        <p:spPr>
          <a:xfrm>
            <a:off x="762000" y="0"/>
            <a:ext cx="7924800" cy="762000"/>
          </a:xfrm>
        </p:spPr>
        <p:txBody>
          <a:bodyPr/>
          <a:lstStyle>
            <a:lvl1pPr>
              <a:defRPr b="1">
                <a:solidFill>
                  <a:schemeClr val="bg1"/>
                </a:solidFill>
                <a:latin typeface="Candar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4920565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screen">
            <a:clrChange>
              <a:clrFrom>
                <a:srgbClr val="FFFFFF"/>
              </a:clrFrom>
              <a:clrTo>
                <a:srgbClr val="FFFFFF">
                  <a:alpha val="0"/>
                </a:srgbClr>
              </a:clrTo>
            </a:clrChange>
          </a:blip>
          <a:srcRect/>
          <a:stretch>
            <a:fillRect/>
          </a:stretch>
        </p:blipFill>
        <p:spPr bwMode="auto">
          <a:xfrm>
            <a:off x="0" y="0"/>
            <a:ext cx="3124200" cy="6846277"/>
          </a:xfrm>
          <a:prstGeom prst="rect">
            <a:avLst/>
          </a:prstGeom>
          <a:noFill/>
          <a:ln w="9525">
            <a:noFill/>
            <a:miter lim="800000"/>
            <a:headEnd/>
            <a:tailEnd/>
          </a:ln>
        </p:spPr>
      </p:pic>
      <p:sp>
        <p:nvSpPr>
          <p:cNvPr id="3" name="Footer Placeholder 2"/>
          <p:cNvSpPr>
            <a:spLocks noGrp="1"/>
          </p:cNvSpPr>
          <p:nvPr>
            <p:ph type="ftr" sz="quarter" idx="11"/>
          </p:nvPr>
        </p:nvSpPr>
        <p:spPr>
          <a:xfrm>
            <a:off x="3124200" y="6356350"/>
            <a:ext cx="4343400" cy="365125"/>
          </a:xfrm>
        </p:spPr>
        <p:txBody>
          <a:bodyPr/>
          <a:lstStyle/>
          <a:p>
            <a:r>
              <a:rPr lang="en-US" smtClean="0">
                <a:solidFill>
                  <a:prstClr val="black">
                    <a:tint val="75000"/>
                  </a:prstClr>
                </a:solidFill>
                <a:latin typeface="Calibri"/>
              </a:rPr>
              <a:t>Ian.Bird@cern.ch / August 2012</a:t>
            </a:r>
            <a:endParaRPr lang="en-US" dirty="0">
              <a:solidFill>
                <a:prstClr val="black">
                  <a:tint val="75000"/>
                </a:prstClr>
              </a:solidFill>
              <a:latin typeface="Calibri"/>
            </a:endParaRPr>
          </a:p>
        </p:txBody>
      </p:sp>
      <p:sp>
        <p:nvSpPr>
          <p:cNvPr id="7" name="Rectangle 6"/>
          <p:cNvSpPr/>
          <p:nvPr userDrawn="1"/>
        </p:nvSpPr>
        <p:spPr>
          <a:xfrm>
            <a:off x="1905000" y="6172200"/>
            <a:ext cx="12192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8" name="Group 6"/>
          <p:cNvGrpSpPr/>
          <p:nvPr userDrawn="1"/>
        </p:nvGrpSpPr>
        <p:grpSpPr>
          <a:xfrm>
            <a:off x="76200" y="6270345"/>
            <a:ext cx="2057400" cy="548640"/>
            <a:chOff x="76200" y="6270345"/>
            <a:chExt cx="2057400" cy="548640"/>
          </a:xfrm>
        </p:grpSpPr>
        <p:pic>
          <p:nvPicPr>
            <p:cNvPr id="9" name="Picture 8" descr="WLCG-TextOnly_black.jpg"/>
            <p:cNvPicPr>
              <a:picLocks noChangeAspect="1"/>
            </p:cNvPicPr>
            <p:nvPr userDrawn="1"/>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a:off x="381000" y="6270345"/>
              <a:ext cx="1752600" cy="548640"/>
            </a:xfrm>
            <a:prstGeom prst="rect">
              <a:avLst/>
            </a:prstGeom>
          </p:spPr>
        </p:pic>
        <p:pic>
          <p:nvPicPr>
            <p:cNvPr id="10" name="Picture 9" descr="WLCG-logo.jpg"/>
            <p:cNvPicPr>
              <a:picLocks noChangeAspect="1"/>
            </p:cNvPicPr>
            <p:nvPr userDrawn="1"/>
          </p:nvPicPr>
          <p:blipFill>
            <a:blip r:embed="rId4" cstate="screen"/>
            <a:stretch>
              <a:fillRect/>
            </a:stretch>
          </p:blipFill>
          <p:spPr>
            <a:xfrm>
              <a:off x="76200" y="6324600"/>
              <a:ext cx="457200" cy="457200"/>
            </a:xfrm>
            <a:prstGeom prst="rect">
              <a:avLst/>
            </a:prstGeom>
          </p:spPr>
        </p:pic>
      </p:grpSp>
      <p:pic>
        <p:nvPicPr>
          <p:cNvPr id="11" name="Picture 10" descr="CERN_logo_400x400.gif"/>
          <p:cNvPicPr>
            <a:picLocks noChangeAspect="1"/>
          </p:cNvPicPr>
          <p:nvPr userDrawn="1"/>
        </p:nvPicPr>
        <p:blipFill>
          <a:blip r:embed="rId5" cstate="screen"/>
          <a:stretch>
            <a:fillRect/>
          </a:stretch>
        </p:blipFill>
        <p:spPr>
          <a:xfrm>
            <a:off x="8610600" y="6324600"/>
            <a:ext cx="457200" cy="457200"/>
          </a:xfrm>
          <a:prstGeom prst="rect">
            <a:avLst/>
          </a:prstGeom>
        </p:spPr>
      </p:pic>
      <p:sp>
        <p:nvSpPr>
          <p:cNvPr id="13" name="Text Placeholder 12"/>
          <p:cNvSpPr>
            <a:spLocks noGrp="1"/>
          </p:cNvSpPr>
          <p:nvPr>
            <p:ph type="body" sz="quarter" idx="12" hasCustomPrompt="1"/>
          </p:nvPr>
        </p:nvSpPr>
        <p:spPr>
          <a:xfrm>
            <a:off x="3048000" y="609600"/>
            <a:ext cx="5334000" cy="685800"/>
          </a:xfrm>
        </p:spPr>
        <p:txBody>
          <a:bodyPr/>
          <a:lstStyle>
            <a:lvl1pPr>
              <a:buNone/>
              <a:defRPr>
                <a:solidFill>
                  <a:schemeClr val="bg1"/>
                </a:solidFill>
              </a:defRPr>
            </a:lvl1pPr>
          </a:lstStyle>
          <a:p>
            <a:pPr lvl="0"/>
            <a:r>
              <a:rPr lang="en-US" dirty="0" smtClean="0"/>
              <a:t>Final Slide Title</a:t>
            </a:r>
            <a:endParaRPr lang="en-US" dirty="0"/>
          </a:p>
        </p:txBody>
      </p:sp>
      <p:sp>
        <p:nvSpPr>
          <p:cNvPr id="15" name="Content Placeholder 14"/>
          <p:cNvSpPr>
            <a:spLocks noGrp="1"/>
          </p:cNvSpPr>
          <p:nvPr>
            <p:ph sz="quarter" idx="13"/>
          </p:nvPr>
        </p:nvSpPr>
        <p:spPr>
          <a:xfrm>
            <a:off x="3657600" y="1676400"/>
            <a:ext cx="4724400" cy="4267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24"/>
          <p:cNvSpPr>
            <a:spLocks noGrp="1"/>
          </p:cNvSpPr>
          <p:nvPr>
            <p:ph type="sldNum" sz="quarter" idx="17"/>
          </p:nvPr>
        </p:nvSpPr>
        <p:spPr>
          <a:xfrm>
            <a:off x="7543800" y="6356350"/>
            <a:ext cx="1066800" cy="365125"/>
          </a:xfrm>
        </p:spPr>
        <p:txBody>
          <a:bodyPr/>
          <a:lstStyle/>
          <a:p>
            <a:fld id="{BDA23336-5C51-4AB1-BEE6-DB5BC4505B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4083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Blue-banner"/>
          <p:cNvPicPr>
            <a:picLocks noChangeAspect="1" noChangeArrowheads="1"/>
          </p:cNvPicPr>
          <p:nvPr userDrawn="1"/>
        </p:nvPicPr>
        <p:blipFill>
          <a:blip r:embed="rId2"/>
          <a:srcRect/>
          <a:stretch>
            <a:fillRect/>
          </a:stretch>
        </p:blipFill>
        <p:spPr bwMode="auto">
          <a:xfrm>
            <a:off x="-1588" y="0"/>
            <a:ext cx="9145588" cy="192722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lvl1pPr>
              <a:defRPr>
                <a:solidFill>
                  <a:schemeClr val="accent1">
                    <a:lumMod val="75000"/>
                  </a:schemeClr>
                </a:solidFill>
              </a:defRPr>
            </a:lvl1pPr>
          </a:lstStyle>
          <a:p>
            <a:r>
              <a:rPr lang="en-US" noProof="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dirty="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dirty="0" smtClean="0">
                <a:solidFill>
                  <a:srgbClr val="002060"/>
                </a:solidFill>
              </a:defRPr>
            </a:lvl1pPr>
          </a:lstStyle>
          <a:p>
            <a:pPr>
              <a:defRPr/>
            </a:pPr>
            <a:r>
              <a:rPr lang="en-US">
                <a:latin typeface="Calibri"/>
              </a:rPr>
              <a:t>26 June 2009</a:t>
            </a:r>
            <a:endParaRPr lang="fr-FR">
              <a:latin typeface="Calibri"/>
            </a:endParaRPr>
          </a:p>
        </p:txBody>
      </p:sp>
      <p:sp>
        <p:nvSpPr>
          <p:cNvPr id="6" name="Footer Placeholder 4"/>
          <p:cNvSpPr>
            <a:spLocks noGrp="1"/>
          </p:cNvSpPr>
          <p:nvPr>
            <p:ph type="ftr" sz="quarter" idx="11"/>
          </p:nvPr>
        </p:nvSpPr>
        <p:spPr/>
        <p:txBody>
          <a:bodyPr/>
          <a:lstStyle>
            <a:lvl1pPr>
              <a:defRPr>
                <a:solidFill>
                  <a:srgbClr val="002060"/>
                </a:solidFill>
              </a:defRPr>
            </a:lvl1pPr>
          </a:lstStyle>
          <a:p>
            <a:pPr>
              <a:defRPr/>
            </a:pPr>
            <a:r>
              <a:rPr lang="en-GB" smtClean="0">
                <a:latin typeface="Calibri"/>
              </a:rPr>
              <a:t>Ian Bird, CERN</a:t>
            </a:r>
            <a:endParaRPr lang="en-GB">
              <a:latin typeface="Calibri"/>
            </a:endParaRPr>
          </a:p>
        </p:txBody>
      </p:sp>
      <p:sp>
        <p:nvSpPr>
          <p:cNvPr id="7" name="Slide Number Placeholder 5"/>
          <p:cNvSpPr>
            <a:spLocks noGrp="1"/>
          </p:cNvSpPr>
          <p:nvPr>
            <p:ph type="sldNum" sz="quarter" idx="12"/>
          </p:nvPr>
        </p:nvSpPr>
        <p:spPr/>
        <p:txBody>
          <a:bodyPr/>
          <a:lstStyle>
            <a:lvl1pPr>
              <a:defRPr smtClean="0">
                <a:solidFill>
                  <a:srgbClr val="002060"/>
                </a:solidFill>
              </a:defRPr>
            </a:lvl1pPr>
          </a:lstStyle>
          <a:p>
            <a:pPr>
              <a:defRPr/>
            </a:pPr>
            <a:fld id="{73D98C4C-D215-4074-A2E0-D35F3B087757}" type="slidenum">
              <a:rPr lang="en-GB"/>
              <a:pPr>
                <a:defRPr/>
              </a:pPr>
              <a:t>‹#›</a:t>
            </a:fld>
            <a:endParaRPr lang="en-GB"/>
          </a:p>
        </p:txBody>
      </p:sp>
    </p:spTree>
    <p:extLst>
      <p:ext uri="{BB962C8B-B14F-4D97-AF65-F5344CB8AC3E}">
        <p14:creationId xmlns:p14="http://schemas.microsoft.com/office/powerpoint/2010/main" val="12832874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7" descr="banner-bleu"/>
          <p:cNvPicPr>
            <a:picLocks noChangeAspect="1" noChangeArrowheads="1"/>
          </p:cNvPicPr>
          <p:nvPr userDrawn="1"/>
        </p:nvPicPr>
        <p:blipFill>
          <a:blip r:embed="rId2"/>
          <a:srcRect/>
          <a:stretch>
            <a:fillRect/>
          </a:stretch>
        </p:blipFill>
        <p:spPr bwMode="auto">
          <a:xfrm>
            <a:off x="0" y="0"/>
            <a:ext cx="9144000" cy="866775"/>
          </a:xfrm>
          <a:prstGeom prst="rect">
            <a:avLst/>
          </a:prstGeom>
          <a:noFill/>
          <a:ln w="9525">
            <a:noFill/>
            <a:miter lim="800000"/>
            <a:headEnd/>
            <a:tailEnd/>
          </a:ln>
        </p:spPr>
      </p:pic>
      <p:sp>
        <p:nvSpPr>
          <p:cNvPr id="2" name="Title 1"/>
          <p:cNvSpPr>
            <a:spLocks noGrp="1"/>
          </p:cNvSpPr>
          <p:nvPr>
            <p:ph type="title"/>
          </p:nvPr>
        </p:nvSpPr>
        <p:spPr>
          <a:xfrm>
            <a:off x="457200" y="928670"/>
            <a:ext cx="8229600" cy="642942"/>
          </a:xfrm>
        </p:spPr>
        <p:txBody>
          <a:bodyPr/>
          <a:lstStyle>
            <a:lvl1pPr algn="l">
              <a:defRPr/>
            </a:lvl1pPr>
          </a:lstStyle>
          <a:p>
            <a:r>
              <a:rPr lang="en-US" noProof="0" smtClean="0"/>
              <a:t>Click to edit Master title style</a:t>
            </a:r>
            <a:endParaRPr lang="fr-FR" noProof="0"/>
          </a:p>
        </p:txBody>
      </p:sp>
      <p:sp>
        <p:nvSpPr>
          <p:cNvPr id="3" name="Content Placeholder 2"/>
          <p:cNvSpPr>
            <a:spLocks noGrp="1"/>
          </p:cNvSpPr>
          <p:nvPr>
            <p:ph idx="1"/>
          </p:nvPr>
        </p:nvSpPr>
        <p:spPr>
          <a:xfrm>
            <a:off x="457200" y="1857364"/>
            <a:ext cx="8229600" cy="4429156"/>
          </a:xfrm>
        </p:spPr>
        <p:txBody>
          <a:bodyPr/>
          <a:lstStyle>
            <a:lvl1pPr marL="266700" indent="-266700">
              <a:defRPr/>
            </a:lvl1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fr-FR" noProof="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dirty="0" smtClean="0">
                <a:solidFill>
                  <a:srgbClr val="898989"/>
                </a:solidFill>
              </a:defRPr>
            </a:lvl1pPr>
          </a:lstStyle>
          <a:p>
            <a:pPr>
              <a:defRPr/>
            </a:pPr>
            <a:r>
              <a:rPr lang="en-US">
                <a:latin typeface="Calibri"/>
              </a:rPr>
              <a:t>26 June 2009</a:t>
            </a:r>
            <a:endParaRPr lang="fr-FR">
              <a:latin typeface="Calibri"/>
            </a:endParaRPr>
          </a:p>
        </p:txBody>
      </p:sp>
      <p:sp>
        <p:nvSpPr>
          <p:cNvPr id="6" name="Footer Placeholder 4"/>
          <p:cNvSpPr>
            <a:spLocks noGrp="1"/>
          </p:cNvSpPr>
          <p:nvPr>
            <p:ph type="ftr" sz="quarter" idx="11"/>
          </p:nvPr>
        </p:nvSpPr>
        <p:spPr/>
        <p:txBody>
          <a:bodyPr/>
          <a:lstStyle>
            <a:lvl1pPr>
              <a:defRPr/>
            </a:lvl1pPr>
          </a:lstStyle>
          <a:p>
            <a:pPr>
              <a:defRPr/>
            </a:pPr>
            <a:r>
              <a:rPr lang="fr-FR" dirty="0" smtClean="0">
                <a:solidFill>
                  <a:prstClr val="black">
                    <a:tint val="75000"/>
                  </a:prstClr>
                </a:solidFill>
                <a:latin typeface="Calibri"/>
              </a:rPr>
              <a:t>Ian Bird, CERN</a:t>
            </a:r>
            <a:endParaRPr lang="fr-FR" dirty="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smtClean="0"/>
            </a:lvl1pPr>
          </a:lstStyle>
          <a:p>
            <a:pPr>
              <a:defRPr/>
            </a:pPr>
            <a:fld id="{C102F5DF-3746-4951-9243-D4CE0B337A17}" type="slidenum">
              <a:rPr lang="fr-FR"/>
              <a:pPr>
                <a:defRPr/>
              </a:pPr>
              <a:t>‹#›</a:t>
            </a:fld>
            <a:endParaRPr lang="fr-FR"/>
          </a:p>
        </p:txBody>
      </p:sp>
    </p:spTree>
    <p:extLst>
      <p:ext uri="{BB962C8B-B14F-4D97-AF65-F5344CB8AC3E}">
        <p14:creationId xmlns:p14="http://schemas.microsoft.com/office/powerpoint/2010/main" val="1122842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dirty="0" smtClean="0">
                <a:solidFill>
                  <a:srgbClr val="898989"/>
                </a:solidFill>
              </a:defRPr>
            </a:lvl1pPr>
          </a:lstStyle>
          <a:p>
            <a:pPr>
              <a:defRPr/>
            </a:pPr>
            <a:r>
              <a:rPr lang="en-US">
                <a:latin typeface="Calibri"/>
              </a:rPr>
              <a:t>26 June 2009</a:t>
            </a:r>
            <a:endParaRPr lang="en-GB">
              <a:latin typeface="Calibri"/>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Ian Bird, CERN</a:t>
            </a:r>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smtClean="0"/>
            </a:lvl1pPr>
          </a:lstStyle>
          <a:p>
            <a:pPr>
              <a:defRPr/>
            </a:pPr>
            <a:fld id="{BA93544E-6A2E-4CBA-BE2E-8E5BAF002E91}" type="slidenum">
              <a:rPr lang="en-GB"/>
              <a:pPr>
                <a:defRPr/>
              </a:pPr>
              <a:t>‹#›</a:t>
            </a:fld>
            <a:endParaRPr lang="en-GB"/>
          </a:p>
        </p:txBody>
      </p:sp>
    </p:spTree>
    <p:extLst>
      <p:ext uri="{BB962C8B-B14F-4D97-AF65-F5344CB8AC3E}">
        <p14:creationId xmlns:p14="http://schemas.microsoft.com/office/powerpoint/2010/main" val="328447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Date Placeholder 4"/>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dirty="0" smtClean="0">
                <a:solidFill>
                  <a:srgbClr val="898989"/>
                </a:solidFill>
              </a:defRPr>
            </a:lvl1pPr>
          </a:lstStyle>
          <a:p>
            <a:pPr>
              <a:defRPr/>
            </a:pPr>
            <a:r>
              <a:rPr lang="en-US">
                <a:latin typeface="Calibri"/>
              </a:rPr>
              <a:t>26 June 2009</a:t>
            </a:r>
            <a:endParaRPr lang="en-GB">
              <a:latin typeface="Calibri"/>
            </a:endParaRPr>
          </a:p>
        </p:txBody>
      </p:sp>
      <p:sp>
        <p:nvSpPr>
          <p:cNvPr id="6" name="Footer Placeholder 5"/>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Ian Bird, CERN</a:t>
            </a:r>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lvl1pPr>
              <a:defRPr smtClean="0"/>
            </a:lvl1pPr>
          </a:lstStyle>
          <a:p>
            <a:pPr>
              <a:defRPr/>
            </a:pPr>
            <a:fld id="{666DEA53-1592-4767-8742-60744E0B8A4B}" type="slidenum">
              <a:rPr lang="en-GB"/>
              <a:pPr>
                <a:defRPr/>
              </a:pPr>
              <a:t>‹#›</a:t>
            </a:fld>
            <a:endParaRPr lang="en-GB"/>
          </a:p>
        </p:txBody>
      </p:sp>
    </p:spTree>
    <p:extLst>
      <p:ext uri="{BB962C8B-B14F-4D97-AF65-F5344CB8AC3E}">
        <p14:creationId xmlns:p14="http://schemas.microsoft.com/office/powerpoint/2010/main" val="3402990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Date Placeholder 6"/>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dirty="0" smtClean="0">
                <a:solidFill>
                  <a:srgbClr val="898989"/>
                </a:solidFill>
              </a:defRPr>
            </a:lvl1pPr>
          </a:lstStyle>
          <a:p>
            <a:pPr>
              <a:defRPr/>
            </a:pPr>
            <a:r>
              <a:rPr lang="en-US">
                <a:latin typeface="Calibri"/>
              </a:rPr>
              <a:t>26 June 2009</a:t>
            </a:r>
            <a:endParaRPr lang="en-GB">
              <a:latin typeface="Calibri"/>
            </a:endParaRPr>
          </a:p>
        </p:txBody>
      </p:sp>
      <p:sp>
        <p:nvSpPr>
          <p:cNvPr id="8" name="Footer Placeholder 7"/>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Ian Bird, CERN</a:t>
            </a:r>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lvl1pPr>
              <a:defRPr smtClean="0"/>
            </a:lvl1pPr>
          </a:lstStyle>
          <a:p>
            <a:pPr>
              <a:defRPr/>
            </a:pPr>
            <a:fld id="{A32AB461-1A89-4A57-9380-294641991B32}" type="slidenum">
              <a:rPr lang="en-GB"/>
              <a:pPr>
                <a:defRPr/>
              </a:pPr>
              <a:t>‹#›</a:t>
            </a:fld>
            <a:endParaRPr lang="en-GB"/>
          </a:p>
        </p:txBody>
      </p:sp>
    </p:spTree>
    <p:extLst>
      <p:ext uri="{BB962C8B-B14F-4D97-AF65-F5344CB8AC3E}">
        <p14:creationId xmlns:p14="http://schemas.microsoft.com/office/powerpoint/2010/main" val="33314912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Date Placeholder 2"/>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dirty="0" smtClean="0">
                <a:solidFill>
                  <a:srgbClr val="898989"/>
                </a:solidFill>
              </a:defRPr>
            </a:lvl1pPr>
          </a:lstStyle>
          <a:p>
            <a:pPr>
              <a:defRPr/>
            </a:pPr>
            <a:r>
              <a:rPr lang="en-US">
                <a:latin typeface="Calibri"/>
              </a:rPr>
              <a:t>26 June 2009</a:t>
            </a:r>
            <a:endParaRPr lang="en-GB">
              <a:latin typeface="Calibri"/>
            </a:endParaRPr>
          </a:p>
        </p:txBody>
      </p:sp>
      <p:sp>
        <p:nvSpPr>
          <p:cNvPr id="4" name="Footer Placeholder 3"/>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Ian Bird, CERN</a:t>
            </a:r>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lvl1pPr>
              <a:defRPr smtClean="0"/>
            </a:lvl1pPr>
          </a:lstStyle>
          <a:p>
            <a:pPr>
              <a:defRPr/>
            </a:pPr>
            <a:fld id="{9A0926FF-1421-463B-9348-245BC621DF0F}" type="slidenum">
              <a:rPr lang="en-GB"/>
              <a:pPr>
                <a:defRPr/>
              </a:pPr>
              <a:t>‹#›</a:t>
            </a:fld>
            <a:endParaRPr lang="en-GB"/>
          </a:p>
        </p:txBody>
      </p:sp>
    </p:spTree>
    <p:extLst>
      <p:ext uri="{BB962C8B-B14F-4D97-AF65-F5344CB8AC3E}">
        <p14:creationId xmlns:p14="http://schemas.microsoft.com/office/powerpoint/2010/main" val="1585444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dirty="0" smtClean="0">
                <a:solidFill>
                  <a:srgbClr val="898989"/>
                </a:solidFill>
              </a:defRPr>
            </a:lvl1pPr>
          </a:lstStyle>
          <a:p>
            <a:pPr>
              <a:defRPr/>
            </a:pPr>
            <a:r>
              <a:rPr lang="en-US">
                <a:latin typeface="Calibri"/>
              </a:rPr>
              <a:t>26 June 2009</a:t>
            </a:r>
            <a:endParaRPr lang="en-GB">
              <a:latin typeface="Calibri"/>
            </a:endParaRPr>
          </a:p>
        </p:txBody>
      </p:sp>
      <p:sp>
        <p:nvSpPr>
          <p:cNvPr id="3" name="Footer Placeholder 2"/>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Ian Bird, CERN</a:t>
            </a:r>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lvl1pPr>
              <a:defRPr smtClean="0"/>
            </a:lvl1pPr>
          </a:lstStyle>
          <a:p>
            <a:pPr>
              <a:defRPr/>
            </a:pPr>
            <a:fld id="{FD4A0020-93CA-4BEA-8D96-FCE1E3931E4E}" type="slidenum">
              <a:rPr lang="en-GB"/>
              <a:pPr>
                <a:defRPr/>
              </a:pPr>
              <a:t>‹#›</a:t>
            </a:fld>
            <a:endParaRPr lang="en-GB"/>
          </a:p>
        </p:txBody>
      </p:sp>
    </p:spTree>
    <p:extLst>
      <p:ext uri="{BB962C8B-B14F-4D97-AF65-F5344CB8AC3E}">
        <p14:creationId xmlns:p14="http://schemas.microsoft.com/office/powerpoint/2010/main" val="536295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28670"/>
            <a:ext cx="3008313" cy="928694"/>
          </a:xfrm>
        </p:spPr>
        <p:txBody>
          <a:bodyPr anchor="b"/>
          <a:lstStyle>
            <a:lvl1pPr algn="l">
              <a:defRPr sz="2000" b="1"/>
            </a:lvl1pPr>
          </a:lstStyle>
          <a:p>
            <a:r>
              <a:rPr lang="en-US" noProof="0" smtClean="0"/>
              <a:t>Click to edit Master title style</a:t>
            </a:r>
            <a:endParaRPr lang="en-GB" noProof="0" dirty="0"/>
          </a:p>
        </p:txBody>
      </p:sp>
      <p:sp>
        <p:nvSpPr>
          <p:cNvPr id="3" name="Content Placeholder 2"/>
          <p:cNvSpPr>
            <a:spLocks noGrp="1"/>
          </p:cNvSpPr>
          <p:nvPr>
            <p:ph idx="1"/>
          </p:nvPr>
        </p:nvSpPr>
        <p:spPr>
          <a:xfrm>
            <a:off x="3575050" y="928670"/>
            <a:ext cx="5111750" cy="519749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457200" y="1857364"/>
            <a:ext cx="3008313" cy="42687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Date Placeholder 4"/>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dirty="0" smtClean="0">
                <a:solidFill>
                  <a:srgbClr val="898989"/>
                </a:solidFill>
              </a:defRPr>
            </a:lvl1pPr>
          </a:lstStyle>
          <a:p>
            <a:pPr>
              <a:defRPr/>
            </a:pPr>
            <a:r>
              <a:rPr lang="en-US">
                <a:latin typeface="Calibri"/>
              </a:rPr>
              <a:t>26 June 2009</a:t>
            </a:r>
            <a:endParaRPr lang="en-GB">
              <a:latin typeface="Calibri"/>
            </a:endParaRPr>
          </a:p>
        </p:txBody>
      </p:sp>
      <p:sp>
        <p:nvSpPr>
          <p:cNvPr id="6" name="Footer Placeholder 5"/>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Ian Bird, CERN</a:t>
            </a:r>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lvl1pPr>
              <a:defRPr smtClean="0"/>
            </a:lvl1pPr>
          </a:lstStyle>
          <a:p>
            <a:pPr>
              <a:defRPr/>
            </a:pPr>
            <a:fld id="{CFD8FCB1-F048-40DD-8A23-3E37BC138E3A}" type="slidenum">
              <a:rPr lang="en-GB"/>
              <a:pPr>
                <a:defRPr/>
              </a:pPr>
              <a:t>‹#›</a:t>
            </a:fld>
            <a:endParaRPr lang="en-GB"/>
          </a:p>
        </p:txBody>
      </p:sp>
    </p:spTree>
    <p:extLst>
      <p:ext uri="{BB962C8B-B14F-4D97-AF65-F5344CB8AC3E}">
        <p14:creationId xmlns:p14="http://schemas.microsoft.com/office/powerpoint/2010/main" val="3227139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914400"/>
            <a:ext cx="8382000" cy="5211763"/>
          </a:xfrm>
        </p:spPr>
        <p:txBody>
          <a:bodyPr/>
          <a:lstStyle>
            <a:lvl1pPr>
              <a:defRPr lang="en-US" sz="3200" kern="1200" dirty="0" smtClean="0">
                <a:solidFill>
                  <a:srgbClr val="0000FF"/>
                </a:solidFill>
                <a:latin typeface="+mn-lt"/>
                <a:ea typeface="+mn-ea"/>
                <a:cs typeface="+mn-cs"/>
              </a:defRPr>
            </a:lvl1pPr>
            <a:lvl2pPr>
              <a:defRPr lang="en-US" sz="2800" kern="1200" dirty="0" smtClean="0">
                <a:solidFill>
                  <a:schemeClr val="accent6">
                    <a:lumMod val="50000"/>
                  </a:schemeClr>
                </a:solidFill>
                <a:latin typeface="+mn-lt"/>
                <a:ea typeface="+mn-ea"/>
                <a:cs typeface="+mn-cs"/>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a:xfrm>
            <a:off x="3352800" y="6356350"/>
            <a:ext cx="2895600" cy="365125"/>
          </a:xfrm>
        </p:spPr>
        <p:txBody>
          <a:bodyPr/>
          <a:lstStyle/>
          <a:p>
            <a:r>
              <a:rPr lang="en-US" smtClean="0">
                <a:solidFill>
                  <a:prstClr val="black">
                    <a:tint val="75000"/>
                  </a:prstClr>
                </a:solidFill>
                <a:latin typeface="Calibri"/>
              </a:rPr>
              <a:t>Ian.Bird@cern.ch / August 2012</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a:xfrm>
            <a:off x="6781800" y="6356350"/>
            <a:ext cx="2133600" cy="365125"/>
          </a:xfrm>
        </p:spPr>
        <p:txBody>
          <a:bodyPr/>
          <a:lstStyle/>
          <a:p>
            <a:fld id="{8FA168C2-9F18-4032-8801-50E4CEA0EAF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Rectangle 7"/>
          <p:cNvSpPr/>
          <p:nvPr userDrawn="1"/>
        </p:nvSpPr>
        <p:spPr>
          <a:xfrm rot="16200000">
            <a:off x="-3124200" y="3124201"/>
            <a:ext cx="6858000" cy="60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9" name="Picture 8" descr="WLCG-TextOnly_black.jpg"/>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rot="16200000">
            <a:off x="-588020" y="5250180"/>
            <a:ext cx="1752600" cy="548640"/>
          </a:xfrm>
          <a:prstGeom prst="rect">
            <a:avLst/>
          </a:prstGeom>
        </p:spPr>
      </p:pic>
      <p:pic>
        <p:nvPicPr>
          <p:cNvPr id="10" name="Picture 9" descr="WLCG-logo.jpg"/>
          <p:cNvPicPr>
            <a:picLocks noChangeAspect="1"/>
          </p:cNvPicPr>
          <p:nvPr userDrawn="1"/>
        </p:nvPicPr>
        <p:blipFill>
          <a:blip r:embed="rId3" cstate="screen"/>
          <a:stretch>
            <a:fillRect/>
          </a:stretch>
        </p:blipFill>
        <p:spPr>
          <a:xfrm>
            <a:off x="76200" y="6324600"/>
            <a:ext cx="457200" cy="457200"/>
          </a:xfrm>
          <a:prstGeom prst="rect">
            <a:avLst/>
          </a:prstGeom>
        </p:spPr>
      </p:pic>
      <p:pic>
        <p:nvPicPr>
          <p:cNvPr id="13" name="Picture 12" descr="01 nyte - globe encounters.tif"/>
          <p:cNvPicPr>
            <a:picLocks noChangeAspect="1"/>
          </p:cNvPicPr>
          <p:nvPr userDrawn="1"/>
        </p:nvPicPr>
        <p:blipFill>
          <a:blip r:embed="rId4" cstate="screen">
            <a:lum contrast="-10000"/>
          </a:blip>
          <a:srcRect/>
          <a:stretch>
            <a:fillRect/>
          </a:stretch>
        </p:blipFill>
        <p:spPr>
          <a:xfrm>
            <a:off x="7951" y="2057400"/>
            <a:ext cx="601649" cy="914400"/>
          </a:xfrm>
          <a:prstGeom prst="rect">
            <a:avLst/>
          </a:prstGeom>
        </p:spPr>
      </p:pic>
      <p:pic>
        <p:nvPicPr>
          <p:cNvPr id="14" name="Picture 13" descr="stacks_banner.jpg"/>
          <p:cNvPicPr>
            <a:picLocks noChangeAspect="1"/>
          </p:cNvPicPr>
          <p:nvPr userDrawn="1"/>
        </p:nvPicPr>
        <p:blipFill>
          <a:blip r:embed="rId5" cstate="screen"/>
          <a:srcRect/>
          <a:stretch>
            <a:fillRect/>
          </a:stretch>
        </p:blipFill>
        <p:spPr>
          <a:xfrm>
            <a:off x="0" y="0"/>
            <a:ext cx="609600" cy="762000"/>
          </a:xfrm>
          <a:prstGeom prst="rect">
            <a:avLst/>
          </a:prstGeom>
        </p:spPr>
      </p:pic>
      <p:pic>
        <p:nvPicPr>
          <p:cNvPr id="15" name="Picture 14" descr="0804041_30.tif"/>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0" y="1371600"/>
            <a:ext cx="609600" cy="685800"/>
          </a:xfrm>
          <a:prstGeom prst="rect">
            <a:avLst/>
          </a:prstGeom>
        </p:spPr>
      </p:pic>
      <p:pic>
        <p:nvPicPr>
          <p:cNvPr id="16" name="Picture 15" descr="blueinstall.jpg"/>
          <p:cNvPicPr>
            <a:picLocks noChangeAspect="1"/>
          </p:cNvPicPr>
          <p:nvPr userDrawn="1"/>
        </p:nvPicPr>
        <p:blipFill>
          <a:blip r:embed="rId7" cstate="screen"/>
          <a:srcRect/>
          <a:stretch>
            <a:fillRect/>
          </a:stretch>
        </p:blipFill>
        <p:spPr>
          <a:xfrm>
            <a:off x="0" y="762000"/>
            <a:ext cx="609600" cy="609600"/>
          </a:xfrm>
          <a:prstGeom prst="rect">
            <a:avLst/>
          </a:prstGeom>
        </p:spPr>
      </p:pic>
      <p:sp>
        <p:nvSpPr>
          <p:cNvPr id="18" name="Rectangle 17"/>
          <p:cNvSpPr/>
          <p:nvPr userDrawn="1"/>
        </p:nvSpPr>
        <p:spPr>
          <a:xfrm>
            <a:off x="609600" y="0"/>
            <a:ext cx="8534400" cy="762000"/>
          </a:xfrm>
          <a:prstGeom prst="rect">
            <a:avLst/>
          </a:prstGeom>
          <a:solidFill>
            <a:schemeClr val="tx1">
              <a:lumMod val="95000"/>
              <a:lumOff val="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Title 1"/>
          <p:cNvSpPr>
            <a:spLocks noGrp="1"/>
          </p:cNvSpPr>
          <p:nvPr>
            <p:ph type="title"/>
          </p:nvPr>
        </p:nvSpPr>
        <p:spPr>
          <a:xfrm>
            <a:off x="762000" y="0"/>
            <a:ext cx="7924800" cy="762000"/>
          </a:xfrm>
        </p:spPr>
        <p:txBody>
          <a:bodyPr/>
          <a:lstStyle>
            <a:lvl1pPr>
              <a:defRPr b="1">
                <a:solidFill>
                  <a:schemeClr val="bg1"/>
                </a:solidFill>
                <a:latin typeface="Candar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9645310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792288" y="1000107"/>
            <a:ext cx="5486400" cy="37274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Date Placeholder 4"/>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dirty="0" smtClean="0">
                <a:solidFill>
                  <a:srgbClr val="898989"/>
                </a:solidFill>
              </a:defRPr>
            </a:lvl1pPr>
          </a:lstStyle>
          <a:p>
            <a:pPr>
              <a:defRPr/>
            </a:pPr>
            <a:r>
              <a:rPr lang="en-US">
                <a:latin typeface="Calibri"/>
              </a:rPr>
              <a:t>26 June 2009</a:t>
            </a:r>
            <a:endParaRPr lang="en-GB">
              <a:latin typeface="Calibri"/>
            </a:endParaRPr>
          </a:p>
        </p:txBody>
      </p:sp>
      <p:sp>
        <p:nvSpPr>
          <p:cNvPr id="6" name="Footer Placeholder 5"/>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Ian Bird, CERN</a:t>
            </a:r>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lvl1pPr>
              <a:defRPr smtClean="0"/>
            </a:lvl1pPr>
          </a:lstStyle>
          <a:p>
            <a:pPr>
              <a:defRPr/>
            </a:pPr>
            <a:fld id="{906DB037-A025-417B-BB6D-6942158274E9}" type="slidenum">
              <a:rPr lang="en-GB"/>
              <a:pPr>
                <a:defRPr/>
              </a:pPr>
              <a:t>‹#›</a:t>
            </a:fld>
            <a:endParaRPr lang="en-GB"/>
          </a:p>
        </p:txBody>
      </p:sp>
    </p:spTree>
    <p:extLst>
      <p:ext uri="{BB962C8B-B14F-4D97-AF65-F5344CB8AC3E}">
        <p14:creationId xmlns:p14="http://schemas.microsoft.com/office/powerpoint/2010/main" val="368903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Vertical Text Placeholder 2"/>
          <p:cNvSpPr>
            <a:spLocks noGrp="1"/>
          </p:cNvSpPr>
          <p:nvPr>
            <p:ph type="body" orient="vert" idx="1"/>
          </p:nvPr>
        </p:nvSpPr>
        <p:spPr/>
        <p:txBody>
          <a:bodyPr vert="eaVert"/>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dirty="0" smtClean="0">
                <a:solidFill>
                  <a:srgbClr val="898989"/>
                </a:solidFill>
              </a:defRPr>
            </a:lvl1pPr>
          </a:lstStyle>
          <a:p>
            <a:pPr>
              <a:defRPr/>
            </a:pPr>
            <a:r>
              <a:rPr lang="en-US">
                <a:latin typeface="Calibri"/>
              </a:rPr>
              <a:t>26 June 2009</a:t>
            </a:r>
            <a:endParaRPr lang="en-GB">
              <a:latin typeface="Calibri"/>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Ian Bird, CERN</a:t>
            </a:r>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smtClean="0"/>
            </a:lvl1pPr>
          </a:lstStyle>
          <a:p>
            <a:pPr>
              <a:defRPr/>
            </a:pPr>
            <a:fld id="{1208A377-B51C-4EF0-9B76-EE68B477D7A6}" type="slidenum">
              <a:rPr lang="en-GB"/>
              <a:pPr>
                <a:defRPr/>
              </a:pPr>
              <a:t>‹#›</a:t>
            </a:fld>
            <a:endParaRPr lang="en-GB"/>
          </a:p>
        </p:txBody>
      </p:sp>
    </p:spTree>
    <p:extLst>
      <p:ext uri="{BB962C8B-B14F-4D97-AF65-F5344CB8AC3E}">
        <p14:creationId xmlns:p14="http://schemas.microsoft.com/office/powerpoint/2010/main" val="2814814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28670"/>
            <a:ext cx="2057400" cy="5197493"/>
          </a:xfrm>
        </p:spPr>
        <p:txBody>
          <a:bodyPr vert="eaVert"/>
          <a:lstStyle/>
          <a:p>
            <a:r>
              <a:rPr lang="en-US" noProof="0" smtClean="0"/>
              <a:t>Click to edit Master title style</a:t>
            </a:r>
            <a:endParaRPr lang="en-GB" noProof="0"/>
          </a:p>
        </p:txBody>
      </p:sp>
      <p:sp>
        <p:nvSpPr>
          <p:cNvPr id="3" name="Vertical Text Placeholder 2"/>
          <p:cNvSpPr>
            <a:spLocks noGrp="1"/>
          </p:cNvSpPr>
          <p:nvPr>
            <p:ph type="body" orient="vert" idx="1"/>
          </p:nvPr>
        </p:nvSpPr>
        <p:spPr>
          <a:xfrm>
            <a:off x="457200" y="928670"/>
            <a:ext cx="6019800" cy="5197493"/>
          </a:xfrm>
        </p:spPr>
        <p:txBody>
          <a:bodyPr vert="eaVert"/>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dirty="0" smtClean="0">
                <a:solidFill>
                  <a:srgbClr val="898989"/>
                </a:solidFill>
              </a:defRPr>
            </a:lvl1pPr>
          </a:lstStyle>
          <a:p>
            <a:pPr>
              <a:defRPr/>
            </a:pPr>
            <a:r>
              <a:rPr lang="en-US">
                <a:latin typeface="Calibri"/>
              </a:rPr>
              <a:t>26 June 2009</a:t>
            </a:r>
            <a:endParaRPr lang="en-GB">
              <a:latin typeface="Calibri"/>
            </a:endParaRPr>
          </a:p>
        </p:txBody>
      </p:sp>
      <p:sp>
        <p:nvSpPr>
          <p:cNvPr id="5" name="Footer Placeholder 4"/>
          <p:cNvSpPr>
            <a:spLocks noGrp="1"/>
          </p:cNvSpPr>
          <p:nvPr>
            <p:ph type="ftr" sz="quarter" idx="11"/>
          </p:nvPr>
        </p:nvSpPr>
        <p:spPr/>
        <p:txBody>
          <a:bodyPr/>
          <a:lstStyle>
            <a:lvl1pPr>
              <a:defRPr/>
            </a:lvl1pPr>
          </a:lstStyle>
          <a:p>
            <a:pPr>
              <a:defRPr/>
            </a:pPr>
            <a:r>
              <a:rPr lang="en-GB" smtClean="0">
                <a:solidFill>
                  <a:prstClr val="black">
                    <a:tint val="75000"/>
                  </a:prstClr>
                </a:solidFill>
                <a:latin typeface="Calibri"/>
              </a:rPr>
              <a:t>Ian Bird, CERN</a:t>
            </a:r>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smtClean="0"/>
            </a:lvl1pPr>
          </a:lstStyle>
          <a:p>
            <a:pPr>
              <a:defRPr/>
            </a:pPr>
            <a:fld id="{4B634C06-2DD5-4959-9924-A1D38584508D}" type="slidenum">
              <a:rPr lang="en-GB"/>
              <a:pPr>
                <a:defRPr/>
              </a:pPr>
              <a:t>‹#›</a:t>
            </a:fld>
            <a:endParaRPr lang="en-GB"/>
          </a:p>
        </p:txBody>
      </p:sp>
    </p:spTree>
    <p:extLst>
      <p:ext uri="{BB962C8B-B14F-4D97-AF65-F5344CB8AC3E}">
        <p14:creationId xmlns:p14="http://schemas.microsoft.com/office/powerpoint/2010/main" val="1231943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stacks_banner.jpg"/>
          <p:cNvPicPr>
            <a:picLocks noChangeAspect="1"/>
          </p:cNvPicPr>
          <p:nvPr userDrawn="1"/>
        </p:nvPicPr>
        <p:blipFill>
          <a:blip r:embed="rId2" cstate="screen"/>
          <a:srcRect/>
          <a:stretch>
            <a:fillRect/>
          </a:stretch>
        </p:blipFill>
        <p:spPr>
          <a:xfrm>
            <a:off x="7467600" y="4343400"/>
            <a:ext cx="1676400" cy="914400"/>
          </a:xfrm>
          <a:prstGeom prst="rect">
            <a:avLst/>
          </a:prstGeom>
        </p:spPr>
      </p:pic>
      <p:pic>
        <p:nvPicPr>
          <p:cNvPr id="9" name="Picture 8" descr="accelerator.jpg"/>
          <p:cNvPicPr>
            <a:picLocks noChangeAspect="1"/>
          </p:cNvPicPr>
          <p:nvPr userDrawn="1"/>
        </p:nvPicPr>
        <p:blipFill>
          <a:blip r:embed="rId3" cstate="screen"/>
          <a:srcRect/>
          <a:stretch>
            <a:fillRect/>
          </a:stretch>
        </p:blipFill>
        <p:spPr>
          <a:xfrm>
            <a:off x="1447800" y="4343400"/>
            <a:ext cx="1524000" cy="914400"/>
          </a:xfrm>
          <a:prstGeom prst="rect">
            <a:avLst/>
          </a:prstGeom>
        </p:spPr>
      </p:pic>
      <p:sp>
        <p:nvSpPr>
          <p:cNvPr id="2" name="Title 1"/>
          <p:cNvSpPr>
            <a:spLocks noGrp="1"/>
          </p:cNvSpPr>
          <p:nvPr>
            <p:ph type="ctrTitle" hasCustomPrompt="1"/>
          </p:nvPr>
        </p:nvSpPr>
        <p:spPr>
          <a:xfrm>
            <a:off x="776630" y="1066800"/>
            <a:ext cx="5928970" cy="1470025"/>
          </a:xfrm>
        </p:spPr>
        <p:txBody>
          <a:bodyPr/>
          <a:lstStyle>
            <a:lvl1pPr algn="l">
              <a:defRPr>
                <a:solidFill>
                  <a:schemeClr val="bg1"/>
                </a:solidFill>
              </a:defRPr>
            </a:lvl1pPr>
          </a:lstStyle>
          <a:p>
            <a:r>
              <a:rPr lang="en-US" dirty="0" smtClean="0"/>
              <a:t>Principle Title</a:t>
            </a:r>
            <a:endParaRPr lang="en-US" dirty="0"/>
          </a:p>
        </p:txBody>
      </p:sp>
      <p:sp>
        <p:nvSpPr>
          <p:cNvPr id="3" name="Subtitle 2"/>
          <p:cNvSpPr>
            <a:spLocks noGrp="1"/>
          </p:cNvSpPr>
          <p:nvPr>
            <p:ph type="subTitle" idx="1" hasCustomPrompt="1"/>
          </p:nvPr>
        </p:nvSpPr>
        <p:spPr>
          <a:xfrm>
            <a:off x="1745285" y="2590800"/>
            <a:ext cx="2895600" cy="609600"/>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Author</a:t>
            </a:r>
            <a:endParaRPr lang="en-US" dirty="0"/>
          </a:p>
        </p:txBody>
      </p:sp>
      <p:pic>
        <p:nvPicPr>
          <p:cNvPr id="8" name="Picture 7" descr="HiggsInCMS.jpg"/>
          <p:cNvPicPr>
            <a:picLocks noChangeAspect="1"/>
          </p:cNvPicPr>
          <p:nvPr userDrawn="1"/>
        </p:nvPicPr>
        <p:blipFill>
          <a:blip r:embed="rId4" cstate="screen"/>
          <a:srcRect/>
          <a:stretch>
            <a:fillRect/>
          </a:stretch>
        </p:blipFill>
        <p:spPr>
          <a:xfrm>
            <a:off x="0" y="4343400"/>
            <a:ext cx="1463040" cy="924025"/>
          </a:xfrm>
          <a:prstGeom prst="rect">
            <a:avLst/>
          </a:prstGeom>
        </p:spPr>
      </p:pic>
      <p:pic>
        <p:nvPicPr>
          <p:cNvPr id="10" name="Picture 9" descr="01 nyte - globe encounters.tif"/>
          <p:cNvPicPr>
            <a:picLocks noChangeAspect="1"/>
          </p:cNvPicPr>
          <p:nvPr userDrawn="1"/>
        </p:nvPicPr>
        <p:blipFill>
          <a:blip r:embed="rId5" cstate="screen"/>
          <a:srcRect/>
          <a:stretch>
            <a:fillRect/>
          </a:stretch>
        </p:blipFill>
        <p:spPr>
          <a:xfrm>
            <a:off x="2920595" y="3773425"/>
            <a:ext cx="1463040" cy="1627890"/>
          </a:xfrm>
          <a:prstGeom prst="rect">
            <a:avLst/>
          </a:prstGeom>
        </p:spPr>
      </p:pic>
      <p:pic>
        <p:nvPicPr>
          <p:cNvPr id="11" name="Picture 10" descr="0804041_30.tif"/>
          <p:cNvPicPr>
            <a:picLocks noChangeAspect="1"/>
          </p:cNvPicPr>
          <p:nvPr userDrawn="1"/>
        </p:nvPicPr>
        <p:blipFill>
          <a:blip r:embed="rId6" cstate="screen"/>
          <a:srcRect/>
          <a:stretch>
            <a:fillRect/>
          </a:stretch>
        </p:blipFill>
        <p:spPr>
          <a:xfrm>
            <a:off x="4556760" y="4343400"/>
            <a:ext cx="1463040" cy="914400"/>
          </a:xfrm>
          <a:prstGeom prst="rect">
            <a:avLst/>
          </a:prstGeom>
        </p:spPr>
      </p:pic>
      <p:pic>
        <p:nvPicPr>
          <p:cNvPr id="12" name="Picture 11" descr="blueinstall.jpg"/>
          <p:cNvPicPr>
            <a:picLocks noChangeAspect="1"/>
          </p:cNvPicPr>
          <p:nvPr userDrawn="1"/>
        </p:nvPicPr>
        <p:blipFill>
          <a:blip r:embed="rId7" cstate="screen"/>
          <a:srcRect/>
          <a:stretch>
            <a:fillRect/>
          </a:stretch>
        </p:blipFill>
        <p:spPr>
          <a:xfrm>
            <a:off x="6019800" y="4343400"/>
            <a:ext cx="1463040" cy="914400"/>
          </a:xfrm>
          <a:prstGeom prst="rect">
            <a:avLst/>
          </a:prstGeom>
        </p:spPr>
      </p:pic>
      <p:grpSp>
        <p:nvGrpSpPr>
          <p:cNvPr id="20" name="Group 19"/>
          <p:cNvGrpSpPr/>
          <p:nvPr userDrawn="1"/>
        </p:nvGrpSpPr>
        <p:grpSpPr>
          <a:xfrm>
            <a:off x="76200" y="6270345"/>
            <a:ext cx="2057400" cy="548640"/>
            <a:chOff x="76200" y="6270345"/>
            <a:chExt cx="2057400" cy="548640"/>
          </a:xfrm>
        </p:grpSpPr>
        <p:pic>
          <p:nvPicPr>
            <p:cNvPr id="17" name="Picture 16" descr="WLCG-TextOnly_black.jpg"/>
            <p:cNvPicPr>
              <a:picLocks noChangeAspect="1"/>
            </p:cNvPicPr>
            <p:nvPr userDrawn="1"/>
          </p:nvPicPr>
          <p:blipFill>
            <a:blip r:embed="rId8"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a:off x="381000" y="6270345"/>
              <a:ext cx="1752600" cy="548640"/>
            </a:xfrm>
            <a:prstGeom prst="rect">
              <a:avLst/>
            </a:prstGeom>
          </p:spPr>
        </p:pic>
        <p:pic>
          <p:nvPicPr>
            <p:cNvPr id="16" name="Picture 15" descr="WLCG-logo.jpg"/>
            <p:cNvPicPr>
              <a:picLocks noChangeAspect="1"/>
            </p:cNvPicPr>
            <p:nvPr userDrawn="1"/>
          </p:nvPicPr>
          <p:blipFill>
            <a:blip r:embed="rId9" cstate="screen"/>
            <a:stretch>
              <a:fillRect/>
            </a:stretch>
          </p:blipFill>
          <p:spPr>
            <a:xfrm>
              <a:off x="76200" y="6324600"/>
              <a:ext cx="457200" cy="457200"/>
            </a:xfrm>
            <a:prstGeom prst="rect">
              <a:avLst/>
            </a:prstGeom>
          </p:spPr>
        </p:pic>
      </p:grpSp>
      <p:sp>
        <p:nvSpPr>
          <p:cNvPr id="24" name="Text Placeholder 23"/>
          <p:cNvSpPr>
            <a:spLocks noGrp="1"/>
          </p:cNvSpPr>
          <p:nvPr>
            <p:ph type="body" sz="quarter" idx="13" hasCustomPrompt="1"/>
          </p:nvPr>
        </p:nvSpPr>
        <p:spPr>
          <a:xfrm>
            <a:off x="6705600" y="228600"/>
            <a:ext cx="2438400" cy="457200"/>
          </a:xfrm>
        </p:spPr>
        <p:txBody>
          <a:bodyPr/>
          <a:lstStyle>
            <a:lvl1pPr algn="r">
              <a:buNone/>
              <a:defRPr baseline="0">
                <a:solidFill>
                  <a:schemeClr val="bg1">
                    <a:lumMod val="50000"/>
                  </a:schemeClr>
                </a:solidFill>
              </a:defRPr>
            </a:lvl1pPr>
            <a:lvl2pPr>
              <a:buNone/>
              <a:defRPr/>
            </a:lvl2pPr>
          </a:lstStyle>
          <a:p>
            <a:pPr lvl="0"/>
            <a:r>
              <a:rPr lang="en-US" dirty="0" smtClean="0"/>
              <a:t>WLCG Group</a:t>
            </a:r>
            <a:endParaRPr lang="en-US" dirty="0"/>
          </a:p>
        </p:txBody>
      </p:sp>
      <p:sp>
        <p:nvSpPr>
          <p:cNvPr id="28" name="Text Placeholder 27"/>
          <p:cNvSpPr>
            <a:spLocks noGrp="1"/>
          </p:cNvSpPr>
          <p:nvPr>
            <p:ph type="body" sz="quarter" idx="15" hasCustomPrompt="1"/>
          </p:nvPr>
        </p:nvSpPr>
        <p:spPr>
          <a:xfrm>
            <a:off x="1752600" y="3200400"/>
            <a:ext cx="3124200" cy="533400"/>
          </a:xfrm>
        </p:spPr>
        <p:txBody>
          <a:bodyPr>
            <a:normAutofit/>
          </a:bodyPr>
          <a:lstStyle>
            <a:lvl1pPr>
              <a:buNone/>
              <a:defRPr sz="2400">
                <a:solidFill>
                  <a:schemeClr val="bg1">
                    <a:lumMod val="50000"/>
                  </a:schemeClr>
                </a:solidFill>
              </a:defRPr>
            </a:lvl1pPr>
            <a:lvl5pPr>
              <a:buNone/>
              <a:defRPr>
                <a:solidFill>
                  <a:schemeClr val="bg1">
                    <a:lumMod val="50000"/>
                  </a:schemeClr>
                </a:solidFill>
              </a:defRPr>
            </a:lvl5pPr>
          </a:lstStyle>
          <a:p>
            <a:pPr lvl="0"/>
            <a:r>
              <a:rPr lang="en-US" dirty="0" smtClean="0"/>
              <a:t>Date/other info</a:t>
            </a:r>
            <a:endParaRPr lang="en-US" dirty="0"/>
          </a:p>
        </p:txBody>
      </p:sp>
      <p:pic>
        <p:nvPicPr>
          <p:cNvPr id="19" name="Picture 18" descr="CERN_logo_400x400.gif"/>
          <p:cNvPicPr>
            <a:picLocks noChangeAspect="1"/>
          </p:cNvPicPr>
          <p:nvPr userDrawn="1"/>
        </p:nvPicPr>
        <p:blipFill>
          <a:blip r:embed="rId10" cstate="screen"/>
          <a:stretch>
            <a:fillRect/>
          </a:stretch>
        </p:blipFill>
        <p:spPr>
          <a:xfrm>
            <a:off x="8610600" y="6324600"/>
            <a:ext cx="457200" cy="457200"/>
          </a:xfrm>
          <a:prstGeom prst="rect">
            <a:avLst/>
          </a:prstGeom>
        </p:spPr>
      </p:pic>
      <p:sp>
        <p:nvSpPr>
          <p:cNvPr id="23" name="Date Placeholder 22"/>
          <p:cNvSpPr>
            <a:spLocks noGrp="1"/>
          </p:cNvSpPr>
          <p:nvPr>
            <p:ph type="dt" sz="half" idx="16"/>
          </p:nvPr>
        </p:nvSpPr>
        <p:spPr/>
        <p:txBody>
          <a:bodyPr/>
          <a:lstStyle/>
          <a:p>
            <a:endParaRPr lang="en-US">
              <a:solidFill>
                <a:prstClr val="black">
                  <a:tint val="75000"/>
                </a:prstClr>
              </a:solidFill>
              <a:latin typeface="Calibri"/>
            </a:endParaRPr>
          </a:p>
        </p:txBody>
      </p:sp>
      <p:sp>
        <p:nvSpPr>
          <p:cNvPr id="25" name="Slide Number Placeholder 24"/>
          <p:cNvSpPr>
            <a:spLocks noGrp="1"/>
          </p:cNvSpPr>
          <p:nvPr>
            <p:ph type="sldNum" sz="quarter" idx="17"/>
          </p:nvPr>
        </p:nvSpPr>
        <p:spPr/>
        <p:txBody>
          <a:bodyPr/>
          <a:lstStyle/>
          <a:p>
            <a:fld id="{BDA23336-5C51-4AB1-BEE6-DB5BC4505B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26" name="Footer Placeholder 25"/>
          <p:cNvSpPr>
            <a:spLocks noGrp="1"/>
          </p:cNvSpPr>
          <p:nvPr>
            <p:ph type="ftr" sz="quarter" idx="18"/>
          </p:nvPr>
        </p:nvSpPr>
        <p:spPr/>
        <p:txBody>
          <a:bodyPr/>
          <a:lstStyle/>
          <a:p>
            <a:r>
              <a:rPr lang="en-US" smtClean="0">
                <a:solidFill>
                  <a:prstClr val="black">
                    <a:tint val="75000"/>
                  </a:prstClr>
                </a:solidFill>
                <a:latin typeface="Calibri"/>
              </a:rPr>
              <a:t>Ian.Bird@cern.ch</a:t>
            </a:r>
            <a:endParaRPr lang="en-US" dirty="0">
              <a:solidFill>
                <a:prstClr val="black">
                  <a:tint val="75000"/>
                </a:prstClr>
              </a:solidFill>
              <a:latin typeface="Calibri"/>
            </a:endParaRPr>
          </a:p>
        </p:txBody>
      </p:sp>
    </p:spTree>
    <p:extLst>
      <p:ext uri="{BB962C8B-B14F-4D97-AF65-F5344CB8AC3E}">
        <p14:creationId xmlns:p14="http://schemas.microsoft.com/office/powerpoint/2010/main" val="1319336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914400"/>
            <a:ext cx="8382000" cy="5211763"/>
          </a:xfrm>
        </p:spPr>
        <p:txBody>
          <a:bodyPr/>
          <a:lstStyle>
            <a:lvl1pPr>
              <a:defRPr lang="en-US" sz="3200" kern="1200" dirty="0" smtClean="0">
                <a:solidFill>
                  <a:srgbClr val="0000FF"/>
                </a:solidFill>
                <a:latin typeface="+mn-lt"/>
                <a:ea typeface="+mn-ea"/>
                <a:cs typeface="+mn-cs"/>
              </a:defRPr>
            </a:lvl1pPr>
            <a:lvl2pPr>
              <a:defRPr lang="en-US" sz="2800" kern="1200" dirty="0" smtClean="0">
                <a:solidFill>
                  <a:schemeClr val="accent6">
                    <a:lumMod val="50000"/>
                  </a:schemeClr>
                </a:solidFill>
                <a:latin typeface="+mn-lt"/>
                <a:ea typeface="+mn-ea"/>
                <a:cs typeface="+mn-cs"/>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a:xfrm>
            <a:off x="3352800" y="6356350"/>
            <a:ext cx="2895600" cy="365125"/>
          </a:xfrm>
        </p:spPr>
        <p:txBody>
          <a:bodyPr/>
          <a:lstStyle/>
          <a:p>
            <a:r>
              <a:rPr lang="en-US" smtClean="0">
                <a:solidFill>
                  <a:prstClr val="black">
                    <a:tint val="75000"/>
                  </a:prstClr>
                </a:solidFill>
                <a:latin typeface="Calibri"/>
              </a:rPr>
              <a:t>Ian.Bird@cern.ch</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a:xfrm>
            <a:off x="6781800" y="6356350"/>
            <a:ext cx="2133600" cy="365125"/>
          </a:xfrm>
        </p:spPr>
        <p:txBody>
          <a:bodyPr/>
          <a:lstStyle/>
          <a:p>
            <a:fld id="{8FA168C2-9F18-4032-8801-50E4CEA0EAF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Rectangle 7"/>
          <p:cNvSpPr/>
          <p:nvPr userDrawn="1"/>
        </p:nvSpPr>
        <p:spPr>
          <a:xfrm rot="16200000">
            <a:off x="-3124200" y="3124201"/>
            <a:ext cx="6858000" cy="60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9" name="Picture 8" descr="WLCG-TextOnly_black.jpg"/>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rot="16200000">
            <a:off x="-588020" y="5250180"/>
            <a:ext cx="1752600" cy="548640"/>
          </a:xfrm>
          <a:prstGeom prst="rect">
            <a:avLst/>
          </a:prstGeom>
        </p:spPr>
      </p:pic>
      <p:pic>
        <p:nvPicPr>
          <p:cNvPr id="10" name="Picture 9" descr="WLCG-logo.jpg"/>
          <p:cNvPicPr>
            <a:picLocks noChangeAspect="1"/>
          </p:cNvPicPr>
          <p:nvPr userDrawn="1"/>
        </p:nvPicPr>
        <p:blipFill>
          <a:blip r:embed="rId3" cstate="screen"/>
          <a:stretch>
            <a:fillRect/>
          </a:stretch>
        </p:blipFill>
        <p:spPr>
          <a:xfrm>
            <a:off x="76200" y="6324600"/>
            <a:ext cx="457200" cy="457200"/>
          </a:xfrm>
          <a:prstGeom prst="rect">
            <a:avLst/>
          </a:prstGeom>
        </p:spPr>
      </p:pic>
      <p:pic>
        <p:nvPicPr>
          <p:cNvPr id="13" name="Picture 12" descr="01 nyte - globe encounters.tif"/>
          <p:cNvPicPr>
            <a:picLocks noChangeAspect="1"/>
          </p:cNvPicPr>
          <p:nvPr userDrawn="1"/>
        </p:nvPicPr>
        <p:blipFill>
          <a:blip r:embed="rId4" cstate="screen">
            <a:lum contrast="-10000"/>
          </a:blip>
          <a:srcRect/>
          <a:stretch>
            <a:fillRect/>
          </a:stretch>
        </p:blipFill>
        <p:spPr>
          <a:xfrm>
            <a:off x="7951" y="2057400"/>
            <a:ext cx="601649" cy="914400"/>
          </a:xfrm>
          <a:prstGeom prst="rect">
            <a:avLst/>
          </a:prstGeom>
        </p:spPr>
      </p:pic>
      <p:pic>
        <p:nvPicPr>
          <p:cNvPr id="14" name="Picture 13" descr="stacks_banner.jpg"/>
          <p:cNvPicPr>
            <a:picLocks noChangeAspect="1"/>
          </p:cNvPicPr>
          <p:nvPr userDrawn="1"/>
        </p:nvPicPr>
        <p:blipFill>
          <a:blip r:embed="rId5" cstate="screen"/>
          <a:srcRect/>
          <a:stretch>
            <a:fillRect/>
          </a:stretch>
        </p:blipFill>
        <p:spPr>
          <a:xfrm>
            <a:off x="0" y="0"/>
            <a:ext cx="609600" cy="762000"/>
          </a:xfrm>
          <a:prstGeom prst="rect">
            <a:avLst/>
          </a:prstGeom>
        </p:spPr>
      </p:pic>
      <p:pic>
        <p:nvPicPr>
          <p:cNvPr id="15" name="Picture 14" descr="0804041_30.tif"/>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0" y="1371600"/>
            <a:ext cx="609600" cy="685800"/>
          </a:xfrm>
          <a:prstGeom prst="rect">
            <a:avLst/>
          </a:prstGeom>
        </p:spPr>
      </p:pic>
      <p:pic>
        <p:nvPicPr>
          <p:cNvPr id="16" name="Picture 15" descr="blueinstall.jpg"/>
          <p:cNvPicPr>
            <a:picLocks noChangeAspect="1"/>
          </p:cNvPicPr>
          <p:nvPr userDrawn="1"/>
        </p:nvPicPr>
        <p:blipFill>
          <a:blip r:embed="rId7" cstate="screen"/>
          <a:srcRect/>
          <a:stretch>
            <a:fillRect/>
          </a:stretch>
        </p:blipFill>
        <p:spPr>
          <a:xfrm>
            <a:off x="0" y="762000"/>
            <a:ext cx="609600" cy="609600"/>
          </a:xfrm>
          <a:prstGeom prst="rect">
            <a:avLst/>
          </a:prstGeom>
        </p:spPr>
      </p:pic>
      <p:sp>
        <p:nvSpPr>
          <p:cNvPr id="18" name="Rectangle 17"/>
          <p:cNvSpPr/>
          <p:nvPr userDrawn="1"/>
        </p:nvSpPr>
        <p:spPr>
          <a:xfrm>
            <a:off x="609600" y="0"/>
            <a:ext cx="8534400" cy="762000"/>
          </a:xfrm>
          <a:prstGeom prst="rect">
            <a:avLst/>
          </a:prstGeom>
          <a:solidFill>
            <a:schemeClr val="tx1">
              <a:lumMod val="95000"/>
              <a:lumOff val="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9" name="Title 1"/>
          <p:cNvSpPr>
            <a:spLocks noGrp="1"/>
          </p:cNvSpPr>
          <p:nvPr>
            <p:ph type="title"/>
          </p:nvPr>
        </p:nvSpPr>
        <p:spPr>
          <a:xfrm>
            <a:off x="762000" y="0"/>
            <a:ext cx="7924800" cy="762000"/>
          </a:xfrm>
        </p:spPr>
        <p:txBody>
          <a:bodyPr/>
          <a:lstStyle>
            <a:lvl1pPr>
              <a:defRPr b="1">
                <a:solidFill>
                  <a:schemeClr val="bg1"/>
                </a:solidFill>
                <a:latin typeface="Candar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009744360"/>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screen">
            <a:clrChange>
              <a:clrFrom>
                <a:srgbClr val="FFFFFF"/>
              </a:clrFrom>
              <a:clrTo>
                <a:srgbClr val="FFFFFF">
                  <a:alpha val="0"/>
                </a:srgbClr>
              </a:clrTo>
            </a:clrChange>
          </a:blip>
          <a:srcRect/>
          <a:stretch>
            <a:fillRect/>
          </a:stretch>
        </p:blipFill>
        <p:spPr bwMode="auto">
          <a:xfrm>
            <a:off x="0" y="0"/>
            <a:ext cx="3124200" cy="6846277"/>
          </a:xfrm>
          <a:prstGeom prst="rect">
            <a:avLst/>
          </a:prstGeom>
          <a:noFill/>
          <a:ln w="9525">
            <a:noFill/>
            <a:miter lim="800000"/>
            <a:headEnd/>
            <a:tailEnd/>
          </a:ln>
        </p:spPr>
      </p:pic>
      <p:sp>
        <p:nvSpPr>
          <p:cNvPr id="3" name="Footer Placeholder 2"/>
          <p:cNvSpPr>
            <a:spLocks noGrp="1"/>
          </p:cNvSpPr>
          <p:nvPr>
            <p:ph type="ftr" sz="quarter" idx="11"/>
          </p:nvPr>
        </p:nvSpPr>
        <p:spPr>
          <a:xfrm>
            <a:off x="3124200" y="6356350"/>
            <a:ext cx="4343400" cy="365125"/>
          </a:xfrm>
        </p:spPr>
        <p:txBody>
          <a:bodyPr/>
          <a:lstStyle/>
          <a:p>
            <a:r>
              <a:rPr lang="en-US" smtClean="0">
                <a:solidFill>
                  <a:prstClr val="black">
                    <a:tint val="75000"/>
                  </a:prstClr>
                </a:solidFill>
                <a:latin typeface="Calibri"/>
              </a:rPr>
              <a:t>Ian.Bird@cern.ch</a:t>
            </a:r>
            <a:endParaRPr lang="en-US" dirty="0">
              <a:solidFill>
                <a:prstClr val="black">
                  <a:tint val="75000"/>
                </a:prstClr>
              </a:solidFill>
              <a:latin typeface="Calibri"/>
            </a:endParaRPr>
          </a:p>
        </p:txBody>
      </p:sp>
      <p:sp>
        <p:nvSpPr>
          <p:cNvPr id="7" name="Rectangle 6"/>
          <p:cNvSpPr/>
          <p:nvPr userDrawn="1"/>
        </p:nvSpPr>
        <p:spPr>
          <a:xfrm>
            <a:off x="1905000" y="6172200"/>
            <a:ext cx="12192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nvGrpSpPr>
          <p:cNvPr id="8" name="Group 6"/>
          <p:cNvGrpSpPr/>
          <p:nvPr userDrawn="1"/>
        </p:nvGrpSpPr>
        <p:grpSpPr>
          <a:xfrm>
            <a:off x="76200" y="6270345"/>
            <a:ext cx="2057400" cy="548640"/>
            <a:chOff x="76200" y="6270345"/>
            <a:chExt cx="2057400" cy="548640"/>
          </a:xfrm>
        </p:grpSpPr>
        <p:pic>
          <p:nvPicPr>
            <p:cNvPr id="9" name="Picture 8" descr="WLCG-TextOnly_black.jpg"/>
            <p:cNvPicPr>
              <a:picLocks noChangeAspect="1"/>
            </p:cNvPicPr>
            <p:nvPr userDrawn="1"/>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a:off x="381000" y="6270345"/>
              <a:ext cx="1752600" cy="548640"/>
            </a:xfrm>
            <a:prstGeom prst="rect">
              <a:avLst/>
            </a:prstGeom>
          </p:spPr>
        </p:pic>
        <p:pic>
          <p:nvPicPr>
            <p:cNvPr id="10" name="Picture 9" descr="WLCG-logo.jpg"/>
            <p:cNvPicPr>
              <a:picLocks noChangeAspect="1"/>
            </p:cNvPicPr>
            <p:nvPr userDrawn="1"/>
          </p:nvPicPr>
          <p:blipFill>
            <a:blip r:embed="rId4" cstate="screen"/>
            <a:stretch>
              <a:fillRect/>
            </a:stretch>
          </p:blipFill>
          <p:spPr>
            <a:xfrm>
              <a:off x="76200" y="6324600"/>
              <a:ext cx="457200" cy="457200"/>
            </a:xfrm>
            <a:prstGeom prst="rect">
              <a:avLst/>
            </a:prstGeom>
          </p:spPr>
        </p:pic>
      </p:grpSp>
      <p:pic>
        <p:nvPicPr>
          <p:cNvPr id="11" name="Picture 10" descr="CERN_logo_400x400.gif"/>
          <p:cNvPicPr>
            <a:picLocks noChangeAspect="1"/>
          </p:cNvPicPr>
          <p:nvPr userDrawn="1"/>
        </p:nvPicPr>
        <p:blipFill>
          <a:blip r:embed="rId5" cstate="screen"/>
          <a:stretch>
            <a:fillRect/>
          </a:stretch>
        </p:blipFill>
        <p:spPr>
          <a:xfrm>
            <a:off x="8610600" y="6324600"/>
            <a:ext cx="457200" cy="457200"/>
          </a:xfrm>
          <a:prstGeom prst="rect">
            <a:avLst/>
          </a:prstGeom>
        </p:spPr>
      </p:pic>
      <p:sp>
        <p:nvSpPr>
          <p:cNvPr id="13" name="Text Placeholder 12"/>
          <p:cNvSpPr>
            <a:spLocks noGrp="1"/>
          </p:cNvSpPr>
          <p:nvPr>
            <p:ph type="body" sz="quarter" idx="12" hasCustomPrompt="1"/>
          </p:nvPr>
        </p:nvSpPr>
        <p:spPr>
          <a:xfrm>
            <a:off x="3048000" y="609600"/>
            <a:ext cx="5334000" cy="685800"/>
          </a:xfrm>
        </p:spPr>
        <p:txBody>
          <a:bodyPr/>
          <a:lstStyle>
            <a:lvl1pPr>
              <a:buNone/>
              <a:defRPr>
                <a:solidFill>
                  <a:schemeClr val="bg1"/>
                </a:solidFill>
              </a:defRPr>
            </a:lvl1pPr>
          </a:lstStyle>
          <a:p>
            <a:pPr lvl="0"/>
            <a:r>
              <a:rPr lang="en-US" dirty="0" smtClean="0"/>
              <a:t>Final Slide Title</a:t>
            </a:r>
            <a:endParaRPr lang="en-US" dirty="0"/>
          </a:p>
        </p:txBody>
      </p:sp>
      <p:sp>
        <p:nvSpPr>
          <p:cNvPr id="15" name="Content Placeholder 14"/>
          <p:cNvSpPr>
            <a:spLocks noGrp="1"/>
          </p:cNvSpPr>
          <p:nvPr>
            <p:ph sz="quarter" idx="13"/>
          </p:nvPr>
        </p:nvSpPr>
        <p:spPr>
          <a:xfrm>
            <a:off x="3657600" y="1676400"/>
            <a:ext cx="4724400" cy="4267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24"/>
          <p:cNvSpPr>
            <a:spLocks noGrp="1"/>
          </p:cNvSpPr>
          <p:nvPr>
            <p:ph type="sldNum" sz="quarter" idx="17"/>
          </p:nvPr>
        </p:nvSpPr>
        <p:spPr>
          <a:xfrm>
            <a:off x="7543800" y="6356350"/>
            <a:ext cx="1066800" cy="365125"/>
          </a:xfrm>
        </p:spPr>
        <p:txBody>
          <a:bodyPr/>
          <a:lstStyle/>
          <a:p>
            <a:fld id="{BDA23336-5C51-4AB1-BEE6-DB5BC4505B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12194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banner-ITonly"/>
          <p:cNvPicPr>
            <a:picLocks noChangeAspect="1" noChangeArrowheads="1"/>
          </p:cNvPicPr>
          <p:nvPr userDrawn="1"/>
        </p:nvPicPr>
        <p:blipFill>
          <a:blip r:embed="rId3" cstate="print"/>
          <a:srcRect/>
          <a:stretch>
            <a:fillRect/>
          </a:stretch>
        </p:blipFill>
        <p:spPr bwMode="auto">
          <a:xfrm>
            <a:off x="1143000" y="0"/>
            <a:ext cx="8001000" cy="849313"/>
          </a:xfrm>
          <a:prstGeom prst="rect">
            <a:avLst/>
          </a:prstGeom>
          <a:noFill/>
          <a:ln w="9525">
            <a:noFill/>
            <a:miter lim="800000"/>
            <a:headEnd/>
            <a:tailEnd/>
          </a:ln>
        </p:spPr>
      </p:pic>
      <p:pic>
        <p:nvPicPr>
          <p:cNvPr id="5" name="Picture 24" descr="CERNlogo-rgb"/>
          <p:cNvPicPr>
            <a:picLocks noChangeAspect="1" noChangeArrowheads="1"/>
          </p:cNvPicPr>
          <p:nvPr userDrawn="1"/>
        </p:nvPicPr>
        <p:blipFill>
          <a:blip r:embed="rId4" cstate="print"/>
          <a:srcRect/>
          <a:stretch>
            <a:fillRect/>
          </a:stretch>
        </p:blipFill>
        <p:spPr bwMode="auto">
          <a:xfrm>
            <a:off x="8458200" y="6172200"/>
            <a:ext cx="619125" cy="619125"/>
          </a:xfrm>
          <a:prstGeom prst="rect">
            <a:avLst/>
          </a:prstGeom>
          <a:noFill/>
          <a:ln w="9525">
            <a:noFill/>
            <a:miter lim="800000"/>
            <a:headEnd/>
            <a:tailEnd/>
          </a:ln>
        </p:spPr>
      </p:pic>
      <p:sp>
        <p:nvSpPr>
          <p:cNvPr id="6" name="Text Box 34"/>
          <p:cNvSpPr txBox="1">
            <a:spLocks noChangeArrowheads="1"/>
          </p:cNvSpPr>
          <p:nvPr userDrawn="1"/>
        </p:nvSpPr>
        <p:spPr bwMode="auto">
          <a:xfrm>
            <a:off x="0" y="6111875"/>
            <a:ext cx="1295400" cy="669925"/>
          </a:xfrm>
          <a:prstGeom prst="rect">
            <a:avLst/>
          </a:prstGeom>
          <a:noFill/>
          <a:ln w="9525">
            <a:noFill/>
            <a:miter lim="800000"/>
            <a:headEnd/>
            <a:tailEnd/>
          </a:ln>
          <a:effectLst/>
        </p:spPr>
        <p:txBody>
          <a:bodyPr>
            <a:spAutoFit/>
          </a:bodyPr>
          <a:lstStyle/>
          <a:p>
            <a:pPr algn="r" defTabSz="914400" fontAlgn="base">
              <a:spcBef>
                <a:spcPct val="0"/>
              </a:spcBef>
              <a:spcAft>
                <a:spcPct val="0"/>
              </a:spcAft>
              <a:defRPr/>
            </a:pPr>
            <a:r>
              <a:rPr lang="en-US" sz="900">
                <a:solidFill>
                  <a:srgbClr val="000000"/>
                </a:solidFill>
                <a:latin typeface="Tahoma" pitchFamily="34" charset="0"/>
              </a:rPr>
              <a:t>CERN IT Department</a:t>
            </a:r>
          </a:p>
          <a:p>
            <a:pPr algn="r" defTabSz="914400" fontAlgn="base">
              <a:spcBef>
                <a:spcPct val="0"/>
              </a:spcBef>
              <a:spcAft>
                <a:spcPct val="0"/>
              </a:spcAft>
              <a:defRPr/>
            </a:pPr>
            <a:r>
              <a:rPr lang="en-US" sz="900">
                <a:solidFill>
                  <a:srgbClr val="000000"/>
                </a:solidFill>
                <a:latin typeface="Tahoma" pitchFamily="34" charset="0"/>
              </a:rPr>
              <a:t>CH-1211 Genève 23</a:t>
            </a:r>
          </a:p>
          <a:p>
            <a:pPr algn="r" defTabSz="914400" fontAlgn="base">
              <a:spcBef>
                <a:spcPct val="0"/>
              </a:spcBef>
              <a:spcAft>
                <a:spcPct val="0"/>
              </a:spcAft>
              <a:defRPr/>
            </a:pPr>
            <a:r>
              <a:rPr lang="en-US" sz="900">
                <a:solidFill>
                  <a:srgbClr val="000000"/>
                </a:solidFill>
                <a:latin typeface="Tahoma" pitchFamily="34" charset="0"/>
              </a:rPr>
              <a:t>Switzerland</a:t>
            </a:r>
          </a:p>
          <a:p>
            <a:pPr algn="r" defTabSz="914400" fontAlgn="base">
              <a:spcBef>
                <a:spcPct val="0"/>
              </a:spcBef>
              <a:spcAft>
                <a:spcPct val="0"/>
              </a:spcAft>
              <a:defRPr/>
            </a:pPr>
            <a:r>
              <a:rPr lang="en-US" sz="1100" b="1">
                <a:solidFill>
                  <a:srgbClr val="000000"/>
                </a:solidFill>
                <a:latin typeface="Tahoma" pitchFamily="34" charset="0"/>
              </a:rPr>
              <a:t>www.cern.ch/i</a:t>
            </a:r>
            <a:r>
              <a:rPr lang="en-US" sz="1000" b="1">
                <a:solidFill>
                  <a:srgbClr val="000000"/>
                </a:solidFill>
                <a:latin typeface="Tahoma" pitchFamily="34" charset="0"/>
              </a:rPr>
              <a:t>t</a:t>
            </a:r>
          </a:p>
        </p:txBody>
      </p:sp>
      <p:graphicFrame>
        <p:nvGraphicFramePr>
          <p:cNvPr id="7" name="Object 35"/>
          <p:cNvGraphicFramePr>
            <a:graphicFrameLocks noChangeAspect="1"/>
          </p:cNvGraphicFramePr>
          <p:nvPr/>
        </p:nvGraphicFramePr>
        <p:xfrm>
          <a:off x="0" y="0"/>
          <a:ext cx="1190625" cy="6019800"/>
        </p:xfrm>
        <a:graphic>
          <a:graphicData uri="http://schemas.openxmlformats.org/presentationml/2006/ole">
            <mc:AlternateContent xmlns:mc="http://schemas.openxmlformats.org/markup-compatibility/2006">
              <mc:Choice xmlns:v="urn:schemas-microsoft-com:vml" Requires="v">
                <p:oleObj spid="_x0000_s2057" name="Image" r:id="rId5" imgW="2006349" imgH="10158730" progId="">
                  <p:embed/>
                </p:oleObj>
              </mc:Choice>
              <mc:Fallback>
                <p:oleObj name="Image" r:id="rId5" imgW="2006349" imgH="101587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190625"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8" name="Footer Placeholder 3"/>
          <p:cNvSpPr>
            <a:spLocks noGrp="1"/>
          </p:cNvSpPr>
          <p:nvPr>
            <p:ph type="ftr" sz="quarter" idx="10"/>
          </p:nvPr>
        </p:nvSpPr>
        <p:spPr/>
        <p:txBody>
          <a:bodyPr/>
          <a:lstStyle>
            <a:lvl1pPr>
              <a:defRPr/>
            </a:lvl1pPr>
          </a:lstStyle>
          <a:p>
            <a:pPr>
              <a:defRPr/>
            </a:pPr>
            <a:r>
              <a:rPr lang="en-US" smtClean="0">
                <a:latin typeface="Arial"/>
              </a:rPr>
              <a:t>Summary of ITUM-5, held 21 Sep 2011                            3</a:t>
            </a:r>
            <a:endParaRPr lang="en-US">
              <a:latin typeface="Arial"/>
            </a:endParaRPr>
          </a:p>
        </p:txBody>
      </p:sp>
    </p:spTree>
    <p:extLst>
      <p:ext uri="{BB962C8B-B14F-4D97-AF65-F5344CB8AC3E}">
        <p14:creationId xmlns:p14="http://schemas.microsoft.com/office/powerpoint/2010/main" val="3890184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6588968" cy="8382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latin typeface="Arial"/>
              </a:rPr>
              <a:t>Summary of ITUM-5, held 21 Sep 2011                            3</a:t>
            </a:r>
            <a:endParaRPr lang="en-US" dirty="0">
              <a:latin typeface="Arial"/>
            </a:endParaRPr>
          </a:p>
        </p:txBody>
      </p:sp>
    </p:spTree>
    <p:extLst>
      <p:ext uri="{BB962C8B-B14F-4D97-AF65-F5344CB8AC3E}">
        <p14:creationId xmlns:p14="http://schemas.microsoft.com/office/powerpoint/2010/main" val="24360305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31" descr="banner-ITonly"/>
          <p:cNvPicPr>
            <a:picLocks noChangeAspect="1" noChangeArrowheads="1"/>
          </p:cNvPicPr>
          <p:nvPr userDrawn="1"/>
        </p:nvPicPr>
        <p:blipFill>
          <a:blip r:embed="rId3" cstate="print"/>
          <a:srcRect/>
          <a:stretch>
            <a:fillRect/>
          </a:stretch>
        </p:blipFill>
        <p:spPr bwMode="auto">
          <a:xfrm>
            <a:off x="1143000" y="0"/>
            <a:ext cx="8001000" cy="849313"/>
          </a:xfrm>
          <a:prstGeom prst="rect">
            <a:avLst/>
          </a:prstGeom>
          <a:noFill/>
          <a:ln w="9525">
            <a:noFill/>
            <a:miter lim="800000"/>
            <a:headEnd/>
            <a:tailEnd/>
          </a:ln>
        </p:spPr>
      </p:pic>
      <p:pic>
        <p:nvPicPr>
          <p:cNvPr id="5" name="Picture 24" descr="CERNlogo-rgb"/>
          <p:cNvPicPr>
            <a:picLocks noChangeAspect="1" noChangeArrowheads="1"/>
          </p:cNvPicPr>
          <p:nvPr userDrawn="1"/>
        </p:nvPicPr>
        <p:blipFill>
          <a:blip r:embed="rId4" cstate="print"/>
          <a:srcRect/>
          <a:stretch>
            <a:fillRect/>
          </a:stretch>
        </p:blipFill>
        <p:spPr bwMode="auto">
          <a:xfrm>
            <a:off x="8458200" y="6172200"/>
            <a:ext cx="619125" cy="619125"/>
          </a:xfrm>
          <a:prstGeom prst="rect">
            <a:avLst/>
          </a:prstGeom>
          <a:noFill/>
          <a:ln w="9525">
            <a:noFill/>
            <a:miter lim="800000"/>
            <a:headEnd/>
            <a:tailEnd/>
          </a:ln>
        </p:spPr>
      </p:pic>
      <p:sp>
        <p:nvSpPr>
          <p:cNvPr id="6" name="Text Box 34"/>
          <p:cNvSpPr txBox="1">
            <a:spLocks noChangeArrowheads="1"/>
          </p:cNvSpPr>
          <p:nvPr userDrawn="1"/>
        </p:nvSpPr>
        <p:spPr bwMode="auto">
          <a:xfrm>
            <a:off x="0" y="6111875"/>
            <a:ext cx="1295400" cy="669925"/>
          </a:xfrm>
          <a:prstGeom prst="rect">
            <a:avLst/>
          </a:prstGeom>
          <a:noFill/>
          <a:ln w="9525">
            <a:noFill/>
            <a:miter lim="800000"/>
            <a:headEnd/>
            <a:tailEnd/>
          </a:ln>
          <a:effectLst/>
        </p:spPr>
        <p:txBody>
          <a:bodyPr>
            <a:spAutoFit/>
          </a:bodyPr>
          <a:lstStyle/>
          <a:p>
            <a:pPr algn="r" defTabSz="914400" fontAlgn="base">
              <a:spcBef>
                <a:spcPct val="0"/>
              </a:spcBef>
              <a:spcAft>
                <a:spcPct val="0"/>
              </a:spcAft>
              <a:defRPr/>
            </a:pPr>
            <a:r>
              <a:rPr lang="en-US" sz="900">
                <a:solidFill>
                  <a:srgbClr val="000000"/>
                </a:solidFill>
                <a:latin typeface="Tahoma" pitchFamily="34" charset="0"/>
              </a:rPr>
              <a:t>CERN IT Department</a:t>
            </a:r>
          </a:p>
          <a:p>
            <a:pPr algn="r" defTabSz="914400" fontAlgn="base">
              <a:spcBef>
                <a:spcPct val="0"/>
              </a:spcBef>
              <a:spcAft>
                <a:spcPct val="0"/>
              </a:spcAft>
              <a:defRPr/>
            </a:pPr>
            <a:r>
              <a:rPr lang="en-US" sz="900">
                <a:solidFill>
                  <a:srgbClr val="000000"/>
                </a:solidFill>
                <a:latin typeface="Tahoma" pitchFamily="34" charset="0"/>
              </a:rPr>
              <a:t>CH-1211 Genève 23</a:t>
            </a:r>
          </a:p>
          <a:p>
            <a:pPr algn="r" defTabSz="914400" fontAlgn="base">
              <a:spcBef>
                <a:spcPct val="0"/>
              </a:spcBef>
              <a:spcAft>
                <a:spcPct val="0"/>
              </a:spcAft>
              <a:defRPr/>
            </a:pPr>
            <a:r>
              <a:rPr lang="en-US" sz="900">
                <a:solidFill>
                  <a:srgbClr val="000000"/>
                </a:solidFill>
                <a:latin typeface="Tahoma" pitchFamily="34" charset="0"/>
              </a:rPr>
              <a:t>Switzerland</a:t>
            </a:r>
          </a:p>
          <a:p>
            <a:pPr algn="r" defTabSz="914400" fontAlgn="base">
              <a:spcBef>
                <a:spcPct val="0"/>
              </a:spcBef>
              <a:spcAft>
                <a:spcPct val="0"/>
              </a:spcAft>
              <a:defRPr/>
            </a:pPr>
            <a:r>
              <a:rPr lang="en-US" sz="1100" b="1">
                <a:solidFill>
                  <a:srgbClr val="000000"/>
                </a:solidFill>
                <a:latin typeface="Tahoma" pitchFamily="34" charset="0"/>
              </a:rPr>
              <a:t>www.cern.ch/i</a:t>
            </a:r>
            <a:r>
              <a:rPr lang="en-US" sz="1000" b="1">
                <a:solidFill>
                  <a:srgbClr val="000000"/>
                </a:solidFill>
                <a:latin typeface="Tahoma" pitchFamily="34" charset="0"/>
              </a:rPr>
              <a:t>t</a:t>
            </a:r>
          </a:p>
        </p:txBody>
      </p:sp>
      <p:graphicFrame>
        <p:nvGraphicFramePr>
          <p:cNvPr id="7" name="Object 35"/>
          <p:cNvGraphicFramePr>
            <a:graphicFrameLocks noChangeAspect="1"/>
          </p:cNvGraphicFramePr>
          <p:nvPr/>
        </p:nvGraphicFramePr>
        <p:xfrm>
          <a:off x="0" y="0"/>
          <a:ext cx="1190625" cy="6019800"/>
        </p:xfrm>
        <a:graphic>
          <a:graphicData uri="http://schemas.openxmlformats.org/presentationml/2006/ole">
            <mc:AlternateContent xmlns:mc="http://schemas.openxmlformats.org/markup-compatibility/2006">
              <mc:Choice xmlns:v="urn:schemas-microsoft-com:vml" Requires="v">
                <p:oleObj spid="_x0000_s3081" name="Image" r:id="rId5" imgW="2006349" imgH="10158730" progId="">
                  <p:embed/>
                </p:oleObj>
              </mc:Choice>
              <mc:Fallback>
                <p:oleObj name="Image" r:id="rId5" imgW="2006349" imgH="101587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190625"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1259632" y="450912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59632" y="299695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8" name="Footer Placeholder 3"/>
          <p:cNvSpPr>
            <a:spLocks noGrp="1"/>
          </p:cNvSpPr>
          <p:nvPr>
            <p:ph type="ftr" sz="quarter" idx="10"/>
          </p:nvPr>
        </p:nvSpPr>
        <p:spPr/>
        <p:txBody>
          <a:bodyPr/>
          <a:lstStyle>
            <a:lvl1pPr>
              <a:defRPr/>
            </a:lvl1pPr>
          </a:lstStyle>
          <a:p>
            <a:pPr>
              <a:defRPr/>
            </a:pPr>
            <a:r>
              <a:rPr lang="en-US" smtClean="0">
                <a:latin typeface="Arial"/>
              </a:rPr>
              <a:t>Summary of ITUM-5, held 21 Sep 2011                            3</a:t>
            </a:r>
            <a:endParaRPr lang="en-US">
              <a:latin typeface="Arial"/>
            </a:endParaRPr>
          </a:p>
        </p:txBody>
      </p:sp>
    </p:spTree>
    <p:extLst>
      <p:ext uri="{BB962C8B-B14F-4D97-AF65-F5344CB8AC3E}">
        <p14:creationId xmlns:p14="http://schemas.microsoft.com/office/powerpoint/2010/main" val="40780526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5" name="Picture 31" descr="banner-ITonly"/>
          <p:cNvPicPr>
            <a:picLocks noChangeAspect="1" noChangeArrowheads="1"/>
          </p:cNvPicPr>
          <p:nvPr userDrawn="1"/>
        </p:nvPicPr>
        <p:blipFill>
          <a:blip r:embed="rId3" cstate="print"/>
          <a:srcRect/>
          <a:stretch>
            <a:fillRect/>
          </a:stretch>
        </p:blipFill>
        <p:spPr bwMode="auto">
          <a:xfrm>
            <a:off x="1143000" y="0"/>
            <a:ext cx="8001000" cy="849313"/>
          </a:xfrm>
          <a:prstGeom prst="rect">
            <a:avLst/>
          </a:prstGeom>
          <a:noFill/>
          <a:ln w="9525">
            <a:noFill/>
            <a:miter lim="800000"/>
            <a:headEnd/>
            <a:tailEnd/>
          </a:ln>
        </p:spPr>
      </p:pic>
      <p:pic>
        <p:nvPicPr>
          <p:cNvPr id="6" name="Picture 24" descr="CERNlogo-rgb"/>
          <p:cNvPicPr>
            <a:picLocks noChangeAspect="1" noChangeArrowheads="1"/>
          </p:cNvPicPr>
          <p:nvPr userDrawn="1"/>
        </p:nvPicPr>
        <p:blipFill>
          <a:blip r:embed="rId4" cstate="print"/>
          <a:srcRect/>
          <a:stretch>
            <a:fillRect/>
          </a:stretch>
        </p:blipFill>
        <p:spPr bwMode="auto">
          <a:xfrm>
            <a:off x="8458200" y="6172200"/>
            <a:ext cx="619125" cy="619125"/>
          </a:xfrm>
          <a:prstGeom prst="rect">
            <a:avLst/>
          </a:prstGeom>
          <a:noFill/>
          <a:ln w="9525">
            <a:noFill/>
            <a:miter lim="800000"/>
            <a:headEnd/>
            <a:tailEnd/>
          </a:ln>
        </p:spPr>
      </p:pic>
      <p:sp>
        <p:nvSpPr>
          <p:cNvPr id="7" name="Text Box 34"/>
          <p:cNvSpPr txBox="1">
            <a:spLocks noChangeArrowheads="1"/>
          </p:cNvSpPr>
          <p:nvPr userDrawn="1"/>
        </p:nvSpPr>
        <p:spPr bwMode="auto">
          <a:xfrm>
            <a:off x="0" y="6111875"/>
            <a:ext cx="1295400" cy="669925"/>
          </a:xfrm>
          <a:prstGeom prst="rect">
            <a:avLst/>
          </a:prstGeom>
          <a:noFill/>
          <a:ln w="9525">
            <a:noFill/>
            <a:miter lim="800000"/>
            <a:headEnd/>
            <a:tailEnd/>
          </a:ln>
          <a:effectLst/>
        </p:spPr>
        <p:txBody>
          <a:bodyPr>
            <a:spAutoFit/>
          </a:bodyPr>
          <a:lstStyle/>
          <a:p>
            <a:pPr algn="r" defTabSz="914400" fontAlgn="base">
              <a:spcBef>
                <a:spcPct val="0"/>
              </a:spcBef>
              <a:spcAft>
                <a:spcPct val="0"/>
              </a:spcAft>
              <a:defRPr/>
            </a:pPr>
            <a:r>
              <a:rPr lang="en-US" sz="900">
                <a:solidFill>
                  <a:srgbClr val="000000"/>
                </a:solidFill>
                <a:latin typeface="Tahoma" pitchFamily="34" charset="0"/>
              </a:rPr>
              <a:t>CERN IT Department</a:t>
            </a:r>
          </a:p>
          <a:p>
            <a:pPr algn="r" defTabSz="914400" fontAlgn="base">
              <a:spcBef>
                <a:spcPct val="0"/>
              </a:spcBef>
              <a:spcAft>
                <a:spcPct val="0"/>
              </a:spcAft>
              <a:defRPr/>
            </a:pPr>
            <a:r>
              <a:rPr lang="en-US" sz="900">
                <a:solidFill>
                  <a:srgbClr val="000000"/>
                </a:solidFill>
                <a:latin typeface="Tahoma" pitchFamily="34" charset="0"/>
              </a:rPr>
              <a:t>CH-1211 Genève 23</a:t>
            </a:r>
          </a:p>
          <a:p>
            <a:pPr algn="r" defTabSz="914400" fontAlgn="base">
              <a:spcBef>
                <a:spcPct val="0"/>
              </a:spcBef>
              <a:spcAft>
                <a:spcPct val="0"/>
              </a:spcAft>
              <a:defRPr/>
            </a:pPr>
            <a:r>
              <a:rPr lang="en-US" sz="900">
                <a:solidFill>
                  <a:srgbClr val="000000"/>
                </a:solidFill>
                <a:latin typeface="Tahoma" pitchFamily="34" charset="0"/>
              </a:rPr>
              <a:t>Switzerland</a:t>
            </a:r>
          </a:p>
          <a:p>
            <a:pPr algn="r" defTabSz="914400" fontAlgn="base">
              <a:spcBef>
                <a:spcPct val="0"/>
              </a:spcBef>
              <a:spcAft>
                <a:spcPct val="0"/>
              </a:spcAft>
              <a:defRPr/>
            </a:pPr>
            <a:r>
              <a:rPr lang="en-US" sz="1100" b="1">
                <a:solidFill>
                  <a:srgbClr val="000000"/>
                </a:solidFill>
                <a:latin typeface="Tahoma" pitchFamily="34" charset="0"/>
              </a:rPr>
              <a:t>www.cern.ch/i</a:t>
            </a:r>
            <a:r>
              <a:rPr lang="en-US" sz="1000" b="1">
                <a:solidFill>
                  <a:srgbClr val="000000"/>
                </a:solidFill>
                <a:latin typeface="Tahoma" pitchFamily="34" charset="0"/>
              </a:rPr>
              <a:t>t</a:t>
            </a:r>
          </a:p>
        </p:txBody>
      </p:sp>
      <p:graphicFrame>
        <p:nvGraphicFramePr>
          <p:cNvPr id="8" name="Object 35"/>
          <p:cNvGraphicFramePr>
            <a:graphicFrameLocks noChangeAspect="1"/>
          </p:cNvGraphicFramePr>
          <p:nvPr/>
        </p:nvGraphicFramePr>
        <p:xfrm>
          <a:off x="0" y="0"/>
          <a:ext cx="1190625" cy="6019800"/>
        </p:xfrm>
        <a:graphic>
          <a:graphicData uri="http://schemas.openxmlformats.org/presentationml/2006/ole">
            <mc:AlternateContent xmlns:mc="http://schemas.openxmlformats.org/markup-compatibility/2006">
              <mc:Choice xmlns:v="urn:schemas-microsoft-com:vml" Requires="v">
                <p:oleObj spid="_x0000_s4105" name="Image" r:id="rId5" imgW="2006349" imgH="10158730" progId="">
                  <p:embed/>
                </p:oleObj>
              </mc:Choice>
              <mc:Fallback>
                <p:oleObj name="Image" r:id="rId5" imgW="2006349" imgH="101587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190625"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066800"/>
            <a:ext cx="36957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066800"/>
            <a:ext cx="36957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4"/>
          <p:cNvSpPr>
            <a:spLocks noGrp="1"/>
          </p:cNvSpPr>
          <p:nvPr>
            <p:ph type="ftr" sz="quarter" idx="10"/>
          </p:nvPr>
        </p:nvSpPr>
        <p:spPr/>
        <p:txBody>
          <a:bodyPr/>
          <a:lstStyle>
            <a:lvl1pPr>
              <a:defRPr/>
            </a:lvl1pPr>
          </a:lstStyle>
          <a:p>
            <a:pPr>
              <a:defRPr/>
            </a:pPr>
            <a:r>
              <a:rPr lang="en-US" smtClean="0">
                <a:latin typeface="Arial"/>
              </a:rPr>
              <a:t>Summary of ITUM-5, held 21 Sep 2011                            3</a:t>
            </a:r>
            <a:endParaRPr lang="en-US">
              <a:latin typeface="Arial"/>
            </a:endParaRPr>
          </a:p>
        </p:txBody>
      </p:sp>
    </p:spTree>
    <p:extLst>
      <p:ext uri="{BB962C8B-B14F-4D97-AF65-F5344CB8AC3E}">
        <p14:creationId xmlns:p14="http://schemas.microsoft.com/office/powerpoint/2010/main" val="3117221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screen">
            <a:clrChange>
              <a:clrFrom>
                <a:srgbClr val="FFFFFF"/>
              </a:clrFrom>
              <a:clrTo>
                <a:srgbClr val="FFFFFF">
                  <a:alpha val="0"/>
                </a:srgbClr>
              </a:clrTo>
            </a:clrChange>
          </a:blip>
          <a:srcRect/>
          <a:stretch>
            <a:fillRect/>
          </a:stretch>
        </p:blipFill>
        <p:spPr bwMode="auto">
          <a:xfrm>
            <a:off x="0" y="0"/>
            <a:ext cx="3124200" cy="6846277"/>
          </a:xfrm>
          <a:prstGeom prst="rect">
            <a:avLst/>
          </a:prstGeom>
          <a:noFill/>
          <a:ln w="9525">
            <a:noFill/>
            <a:miter lim="800000"/>
            <a:headEnd/>
            <a:tailEnd/>
          </a:ln>
        </p:spPr>
      </p:pic>
      <p:sp>
        <p:nvSpPr>
          <p:cNvPr id="3" name="Footer Placeholder 2"/>
          <p:cNvSpPr>
            <a:spLocks noGrp="1"/>
          </p:cNvSpPr>
          <p:nvPr>
            <p:ph type="ftr" sz="quarter" idx="11"/>
          </p:nvPr>
        </p:nvSpPr>
        <p:spPr>
          <a:xfrm>
            <a:off x="3124200" y="6356350"/>
            <a:ext cx="4343400" cy="365125"/>
          </a:xfrm>
        </p:spPr>
        <p:txBody>
          <a:bodyPr/>
          <a:lstStyle/>
          <a:p>
            <a:r>
              <a:rPr lang="en-US" smtClean="0"/>
              <a:t>Ian.Bird@cern.ch / August 2012</a:t>
            </a:r>
            <a:endParaRPr lang="en-US" dirty="0"/>
          </a:p>
        </p:txBody>
      </p:sp>
      <p:sp>
        <p:nvSpPr>
          <p:cNvPr id="7" name="Rectangle 6"/>
          <p:cNvSpPr/>
          <p:nvPr userDrawn="1"/>
        </p:nvSpPr>
        <p:spPr>
          <a:xfrm>
            <a:off x="1905000" y="6172200"/>
            <a:ext cx="12192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6"/>
          <p:cNvGrpSpPr/>
          <p:nvPr userDrawn="1"/>
        </p:nvGrpSpPr>
        <p:grpSpPr>
          <a:xfrm>
            <a:off x="76200" y="6270345"/>
            <a:ext cx="2057400" cy="548640"/>
            <a:chOff x="76200" y="6270345"/>
            <a:chExt cx="2057400" cy="548640"/>
          </a:xfrm>
        </p:grpSpPr>
        <p:pic>
          <p:nvPicPr>
            <p:cNvPr id="9" name="Picture 8" descr="WLCG-TextOnly_black.jpg"/>
            <p:cNvPicPr>
              <a:picLocks noChangeAspect="1"/>
            </p:cNvPicPr>
            <p:nvPr userDrawn="1"/>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a:off x="381000" y="6270345"/>
              <a:ext cx="1752600" cy="548640"/>
            </a:xfrm>
            <a:prstGeom prst="rect">
              <a:avLst/>
            </a:prstGeom>
          </p:spPr>
        </p:pic>
        <p:pic>
          <p:nvPicPr>
            <p:cNvPr id="10" name="Picture 9" descr="WLCG-logo.jpg"/>
            <p:cNvPicPr>
              <a:picLocks noChangeAspect="1"/>
            </p:cNvPicPr>
            <p:nvPr userDrawn="1"/>
          </p:nvPicPr>
          <p:blipFill>
            <a:blip r:embed="rId4" cstate="screen"/>
            <a:stretch>
              <a:fillRect/>
            </a:stretch>
          </p:blipFill>
          <p:spPr>
            <a:xfrm>
              <a:off x="76200" y="6324600"/>
              <a:ext cx="457200" cy="457200"/>
            </a:xfrm>
            <a:prstGeom prst="rect">
              <a:avLst/>
            </a:prstGeom>
          </p:spPr>
        </p:pic>
      </p:grpSp>
      <p:pic>
        <p:nvPicPr>
          <p:cNvPr id="11" name="Picture 10" descr="CERN_logo_400x400.gif"/>
          <p:cNvPicPr>
            <a:picLocks noChangeAspect="1"/>
          </p:cNvPicPr>
          <p:nvPr userDrawn="1"/>
        </p:nvPicPr>
        <p:blipFill>
          <a:blip r:embed="rId5" cstate="screen"/>
          <a:stretch>
            <a:fillRect/>
          </a:stretch>
        </p:blipFill>
        <p:spPr>
          <a:xfrm>
            <a:off x="8610600" y="6324600"/>
            <a:ext cx="457200" cy="457200"/>
          </a:xfrm>
          <a:prstGeom prst="rect">
            <a:avLst/>
          </a:prstGeom>
        </p:spPr>
      </p:pic>
      <p:sp>
        <p:nvSpPr>
          <p:cNvPr id="13" name="Text Placeholder 12"/>
          <p:cNvSpPr>
            <a:spLocks noGrp="1"/>
          </p:cNvSpPr>
          <p:nvPr>
            <p:ph type="body" sz="quarter" idx="12" hasCustomPrompt="1"/>
          </p:nvPr>
        </p:nvSpPr>
        <p:spPr>
          <a:xfrm>
            <a:off x="3048000" y="609600"/>
            <a:ext cx="5334000" cy="685800"/>
          </a:xfrm>
        </p:spPr>
        <p:txBody>
          <a:bodyPr/>
          <a:lstStyle>
            <a:lvl1pPr>
              <a:buNone/>
              <a:defRPr>
                <a:solidFill>
                  <a:schemeClr val="bg1"/>
                </a:solidFill>
              </a:defRPr>
            </a:lvl1pPr>
          </a:lstStyle>
          <a:p>
            <a:pPr lvl="0"/>
            <a:r>
              <a:rPr lang="en-US" dirty="0" smtClean="0"/>
              <a:t>Final Slide Title</a:t>
            </a:r>
            <a:endParaRPr lang="en-US" dirty="0"/>
          </a:p>
        </p:txBody>
      </p:sp>
      <p:sp>
        <p:nvSpPr>
          <p:cNvPr id="15" name="Content Placeholder 14"/>
          <p:cNvSpPr>
            <a:spLocks noGrp="1"/>
          </p:cNvSpPr>
          <p:nvPr>
            <p:ph sz="quarter" idx="13"/>
          </p:nvPr>
        </p:nvSpPr>
        <p:spPr>
          <a:xfrm>
            <a:off x="3657600" y="1676400"/>
            <a:ext cx="4724400" cy="4267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24"/>
          <p:cNvSpPr>
            <a:spLocks noGrp="1"/>
          </p:cNvSpPr>
          <p:nvPr>
            <p:ph type="sldNum" sz="quarter" idx="17"/>
          </p:nvPr>
        </p:nvSpPr>
        <p:spPr>
          <a:xfrm>
            <a:off x="7543800" y="6356350"/>
            <a:ext cx="1066800" cy="365125"/>
          </a:xfrm>
        </p:spPr>
        <p:txBody>
          <a:bodyPr/>
          <a:lstStyle/>
          <a:p>
            <a:fld id="{BDA23336-5C51-4AB1-BEE6-DB5BC4505B23}" type="slidenum">
              <a:rPr lang="en-US" smtClean="0"/>
              <a:pPr/>
              <a:t>‹#›</a:t>
            </a:fld>
            <a:endParaRPr lang="en-US"/>
          </a:p>
        </p:txBody>
      </p:sp>
    </p:spTree>
    <p:extLst>
      <p:ext uri="{BB962C8B-B14F-4D97-AF65-F5344CB8AC3E}">
        <p14:creationId xmlns:p14="http://schemas.microsoft.com/office/powerpoint/2010/main" val="23756044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31" descr="banner-ITonly"/>
          <p:cNvPicPr>
            <a:picLocks noChangeAspect="1" noChangeArrowheads="1"/>
          </p:cNvPicPr>
          <p:nvPr userDrawn="1"/>
        </p:nvPicPr>
        <p:blipFill>
          <a:blip r:embed="rId3" cstate="print"/>
          <a:srcRect/>
          <a:stretch>
            <a:fillRect/>
          </a:stretch>
        </p:blipFill>
        <p:spPr bwMode="auto">
          <a:xfrm>
            <a:off x="1143000" y="0"/>
            <a:ext cx="8001000" cy="849313"/>
          </a:xfrm>
          <a:prstGeom prst="rect">
            <a:avLst/>
          </a:prstGeom>
          <a:noFill/>
          <a:ln w="9525">
            <a:noFill/>
            <a:miter lim="800000"/>
            <a:headEnd/>
            <a:tailEnd/>
          </a:ln>
        </p:spPr>
      </p:pic>
      <p:pic>
        <p:nvPicPr>
          <p:cNvPr id="4" name="Picture 24" descr="CERNlogo-rgb"/>
          <p:cNvPicPr>
            <a:picLocks noChangeAspect="1" noChangeArrowheads="1"/>
          </p:cNvPicPr>
          <p:nvPr userDrawn="1"/>
        </p:nvPicPr>
        <p:blipFill>
          <a:blip r:embed="rId4" cstate="print"/>
          <a:srcRect/>
          <a:stretch>
            <a:fillRect/>
          </a:stretch>
        </p:blipFill>
        <p:spPr bwMode="auto">
          <a:xfrm>
            <a:off x="8458200" y="6172200"/>
            <a:ext cx="619125" cy="619125"/>
          </a:xfrm>
          <a:prstGeom prst="rect">
            <a:avLst/>
          </a:prstGeom>
          <a:noFill/>
          <a:ln w="9525">
            <a:noFill/>
            <a:miter lim="800000"/>
            <a:headEnd/>
            <a:tailEnd/>
          </a:ln>
        </p:spPr>
      </p:pic>
      <p:sp>
        <p:nvSpPr>
          <p:cNvPr id="5" name="Text Box 34"/>
          <p:cNvSpPr txBox="1">
            <a:spLocks noChangeArrowheads="1"/>
          </p:cNvSpPr>
          <p:nvPr userDrawn="1"/>
        </p:nvSpPr>
        <p:spPr bwMode="auto">
          <a:xfrm>
            <a:off x="0" y="6111875"/>
            <a:ext cx="1295400" cy="669925"/>
          </a:xfrm>
          <a:prstGeom prst="rect">
            <a:avLst/>
          </a:prstGeom>
          <a:noFill/>
          <a:ln w="9525">
            <a:noFill/>
            <a:miter lim="800000"/>
            <a:headEnd/>
            <a:tailEnd/>
          </a:ln>
          <a:effectLst/>
        </p:spPr>
        <p:txBody>
          <a:bodyPr>
            <a:spAutoFit/>
          </a:bodyPr>
          <a:lstStyle/>
          <a:p>
            <a:pPr algn="r" defTabSz="914400" fontAlgn="base">
              <a:spcBef>
                <a:spcPct val="0"/>
              </a:spcBef>
              <a:spcAft>
                <a:spcPct val="0"/>
              </a:spcAft>
              <a:defRPr/>
            </a:pPr>
            <a:r>
              <a:rPr lang="en-US" sz="900">
                <a:solidFill>
                  <a:srgbClr val="000000"/>
                </a:solidFill>
                <a:latin typeface="Tahoma" pitchFamily="34" charset="0"/>
              </a:rPr>
              <a:t>CERN IT Department</a:t>
            </a:r>
          </a:p>
          <a:p>
            <a:pPr algn="r" defTabSz="914400" fontAlgn="base">
              <a:spcBef>
                <a:spcPct val="0"/>
              </a:spcBef>
              <a:spcAft>
                <a:spcPct val="0"/>
              </a:spcAft>
              <a:defRPr/>
            </a:pPr>
            <a:r>
              <a:rPr lang="en-US" sz="900">
                <a:solidFill>
                  <a:srgbClr val="000000"/>
                </a:solidFill>
                <a:latin typeface="Tahoma" pitchFamily="34" charset="0"/>
              </a:rPr>
              <a:t>CH-1211 Genève 23</a:t>
            </a:r>
          </a:p>
          <a:p>
            <a:pPr algn="r" defTabSz="914400" fontAlgn="base">
              <a:spcBef>
                <a:spcPct val="0"/>
              </a:spcBef>
              <a:spcAft>
                <a:spcPct val="0"/>
              </a:spcAft>
              <a:defRPr/>
            </a:pPr>
            <a:r>
              <a:rPr lang="en-US" sz="900">
                <a:solidFill>
                  <a:srgbClr val="000000"/>
                </a:solidFill>
                <a:latin typeface="Tahoma" pitchFamily="34" charset="0"/>
              </a:rPr>
              <a:t>Switzerland</a:t>
            </a:r>
          </a:p>
          <a:p>
            <a:pPr algn="r" defTabSz="914400" fontAlgn="base">
              <a:spcBef>
                <a:spcPct val="0"/>
              </a:spcBef>
              <a:spcAft>
                <a:spcPct val="0"/>
              </a:spcAft>
              <a:defRPr/>
            </a:pPr>
            <a:r>
              <a:rPr lang="en-US" sz="1100" b="1">
                <a:solidFill>
                  <a:srgbClr val="000000"/>
                </a:solidFill>
                <a:latin typeface="Tahoma" pitchFamily="34" charset="0"/>
              </a:rPr>
              <a:t>www.cern.ch/i</a:t>
            </a:r>
            <a:r>
              <a:rPr lang="en-US" sz="1000" b="1">
                <a:solidFill>
                  <a:srgbClr val="000000"/>
                </a:solidFill>
                <a:latin typeface="Tahoma" pitchFamily="34" charset="0"/>
              </a:rPr>
              <a:t>t</a:t>
            </a:r>
          </a:p>
        </p:txBody>
      </p:sp>
      <p:graphicFrame>
        <p:nvGraphicFramePr>
          <p:cNvPr id="6" name="Object 35"/>
          <p:cNvGraphicFramePr>
            <a:graphicFrameLocks noChangeAspect="1"/>
          </p:cNvGraphicFramePr>
          <p:nvPr/>
        </p:nvGraphicFramePr>
        <p:xfrm>
          <a:off x="0" y="0"/>
          <a:ext cx="1190625" cy="6019800"/>
        </p:xfrm>
        <a:graphic>
          <a:graphicData uri="http://schemas.openxmlformats.org/presentationml/2006/ole">
            <mc:AlternateContent xmlns:mc="http://schemas.openxmlformats.org/markup-compatibility/2006">
              <mc:Choice xmlns:v="urn:schemas-microsoft-com:vml" Requires="v">
                <p:oleObj spid="_x0000_s5129" name="Image" r:id="rId5" imgW="2006349" imgH="10158730" progId="">
                  <p:embed/>
                </p:oleObj>
              </mc:Choice>
              <mc:Fallback>
                <p:oleObj name="Image" r:id="rId5" imgW="2006349" imgH="101587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190625"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7" name="Footer Placeholder 2"/>
          <p:cNvSpPr>
            <a:spLocks noGrp="1"/>
          </p:cNvSpPr>
          <p:nvPr>
            <p:ph type="ftr" sz="quarter" idx="10"/>
          </p:nvPr>
        </p:nvSpPr>
        <p:spPr/>
        <p:txBody>
          <a:bodyPr/>
          <a:lstStyle>
            <a:lvl1pPr>
              <a:defRPr/>
            </a:lvl1pPr>
          </a:lstStyle>
          <a:p>
            <a:pPr>
              <a:defRPr/>
            </a:pPr>
            <a:r>
              <a:rPr lang="en-US" smtClean="0">
                <a:latin typeface="Arial"/>
              </a:rPr>
              <a:t>Summary of ITUM-5, held 21 Sep 2011                            3</a:t>
            </a:r>
            <a:endParaRPr lang="en-US">
              <a:latin typeface="Arial"/>
            </a:endParaRPr>
          </a:p>
        </p:txBody>
      </p:sp>
    </p:spTree>
    <p:extLst>
      <p:ext uri="{BB962C8B-B14F-4D97-AF65-F5344CB8AC3E}">
        <p14:creationId xmlns:p14="http://schemas.microsoft.com/office/powerpoint/2010/main" val="33759273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31" descr="banner-ITonly"/>
          <p:cNvPicPr>
            <a:picLocks noChangeAspect="1" noChangeArrowheads="1"/>
          </p:cNvPicPr>
          <p:nvPr userDrawn="1"/>
        </p:nvPicPr>
        <p:blipFill>
          <a:blip r:embed="rId3" cstate="print"/>
          <a:srcRect/>
          <a:stretch>
            <a:fillRect/>
          </a:stretch>
        </p:blipFill>
        <p:spPr bwMode="auto">
          <a:xfrm>
            <a:off x="1143000" y="0"/>
            <a:ext cx="8001000" cy="849313"/>
          </a:xfrm>
          <a:prstGeom prst="rect">
            <a:avLst/>
          </a:prstGeom>
          <a:noFill/>
          <a:ln w="9525">
            <a:noFill/>
            <a:miter lim="800000"/>
            <a:headEnd/>
            <a:tailEnd/>
          </a:ln>
        </p:spPr>
      </p:pic>
      <p:pic>
        <p:nvPicPr>
          <p:cNvPr id="3" name="Picture 24" descr="CERNlogo-rgb"/>
          <p:cNvPicPr>
            <a:picLocks noChangeAspect="1" noChangeArrowheads="1"/>
          </p:cNvPicPr>
          <p:nvPr userDrawn="1"/>
        </p:nvPicPr>
        <p:blipFill>
          <a:blip r:embed="rId4" cstate="print"/>
          <a:srcRect/>
          <a:stretch>
            <a:fillRect/>
          </a:stretch>
        </p:blipFill>
        <p:spPr bwMode="auto">
          <a:xfrm>
            <a:off x="8458200" y="6172200"/>
            <a:ext cx="619125" cy="619125"/>
          </a:xfrm>
          <a:prstGeom prst="rect">
            <a:avLst/>
          </a:prstGeom>
          <a:noFill/>
          <a:ln w="9525">
            <a:noFill/>
            <a:miter lim="800000"/>
            <a:headEnd/>
            <a:tailEnd/>
          </a:ln>
        </p:spPr>
      </p:pic>
      <p:sp>
        <p:nvSpPr>
          <p:cNvPr id="4" name="Text Box 34"/>
          <p:cNvSpPr txBox="1">
            <a:spLocks noChangeArrowheads="1"/>
          </p:cNvSpPr>
          <p:nvPr userDrawn="1"/>
        </p:nvSpPr>
        <p:spPr bwMode="auto">
          <a:xfrm>
            <a:off x="0" y="6111875"/>
            <a:ext cx="1295400" cy="669925"/>
          </a:xfrm>
          <a:prstGeom prst="rect">
            <a:avLst/>
          </a:prstGeom>
          <a:noFill/>
          <a:ln w="9525">
            <a:noFill/>
            <a:miter lim="800000"/>
            <a:headEnd/>
            <a:tailEnd/>
          </a:ln>
          <a:effectLst/>
        </p:spPr>
        <p:txBody>
          <a:bodyPr>
            <a:spAutoFit/>
          </a:bodyPr>
          <a:lstStyle/>
          <a:p>
            <a:pPr algn="r" defTabSz="914400" fontAlgn="base">
              <a:spcBef>
                <a:spcPct val="0"/>
              </a:spcBef>
              <a:spcAft>
                <a:spcPct val="0"/>
              </a:spcAft>
              <a:defRPr/>
            </a:pPr>
            <a:r>
              <a:rPr lang="en-US" sz="900">
                <a:solidFill>
                  <a:srgbClr val="000000"/>
                </a:solidFill>
                <a:latin typeface="Tahoma" pitchFamily="34" charset="0"/>
              </a:rPr>
              <a:t>CERN IT Department</a:t>
            </a:r>
          </a:p>
          <a:p>
            <a:pPr algn="r" defTabSz="914400" fontAlgn="base">
              <a:spcBef>
                <a:spcPct val="0"/>
              </a:spcBef>
              <a:spcAft>
                <a:spcPct val="0"/>
              </a:spcAft>
              <a:defRPr/>
            </a:pPr>
            <a:r>
              <a:rPr lang="en-US" sz="900">
                <a:solidFill>
                  <a:srgbClr val="000000"/>
                </a:solidFill>
                <a:latin typeface="Tahoma" pitchFamily="34" charset="0"/>
              </a:rPr>
              <a:t>CH-1211 Genève 23</a:t>
            </a:r>
          </a:p>
          <a:p>
            <a:pPr algn="r" defTabSz="914400" fontAlgn="base">
              <a:spcBef>
                <a:spcPct val="0"/>
              </a:spcBef>
              <a:spcAft>
                <a:spcPct val="0"/>
              </a:spcAft>
              <a:defRPr/>
            </a:pPr>
            <a:r>
              <a:rPr lang="en-US" sz="900">
                <a:solidFill>
                  <a:srgbClr val="000000"/>
                </a:solidFill>
                <a:latin typeface="Tahoma" pitchFamily="34" charset="0"/>
              </a:rPr>
              <a:t>Switzerland</a:t>
            </a:r>
          </a:p>
          <a:p>
            <a:pPr algn="r" defTabSz="914400" fontAlgn="base">
              <a:spcBef>
                <a:spcPct val="0"/>
              </a:spcBef>
              <a:spcAft>
                <a:spcPct val="0"/>
              </a:spcAft>
              <a:defRPr/>
            </a:pPr>
            <a:r>
              <a:rPr lang="en-US" sz="1100" b="1">
                <a:solidFill>
                  <a:srgbClr val="000000"/>
                </a:solidFill>
                <a:latin typeface="Tahoma" pitchFamily="34" charset="0"/>
              </a:rPr>
              <a:t>www.cern.ch/i</a:t>
            </a:r>
            <a:r>
              <a:rPr lang="en-US" sz="1000" b="1">
                <a:solidFill>
                  <a:srgbClr val="000000"/>
                </a:solidFill>
                <a:latin typeface="Tahoma" pitchFamily="34" charset="0"/>
              </a:rPr>
              <a:t>t</a:t>
            </a:r>
          </a:p>
        </p:txBody>
      </p:sp>
      <p:graphicFrame>
        <p:nvGraphicFramePr>
          <p:cNvPr id="5" name="Object 35"/>
          <p:cNvGraphicFramePr>
            <a:graphicFrameLocks noChangeAspect="1"/>
          </p:cNvGraphicFramePr>
          <p:nvPr/>
        </p:nvGraphicFramePr>
        <p:xfrm>
          <a:off x="0" y="0"/>
          <a:ext cx="1190625" cy="6019800"/>
        </p:xfrm>
        <a:graphic>
          <a:graphicData uri="http://schemas.openxmlformats.org/presentationml/2006/ole">
            <mc:AlternateContent xmlns:mc="http://schemas.openxmlformats.org/markup-compatibility/2006">
              <mc:Choice xmlns:v="urn:schemas-microsoft-com:vml" Requires="v">
                <p:oleObj spid="_x0000_s6153" name="Image" r:id="rId5" imgW="2006349" imgH="10158730" progId="">
                  <p:embed/>
                </p:oleObj>
              </mc:Choice>
              <mc:Fallback>
                <p:oleObj name="Image" r:id="rId5" imgW="2006349" imgH="101587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190625"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Footer Placeholder 1"/>
          <p:cNvSpPr>
            <a:spLocks noGrp="1"/>
          </p:cNvSpPr>
          <p:nvPr>
            <p:ph type="ftr" sz="quarter" idx="10"/>
          </p:nvPr>
        </p:nvSpPr>
        <p:spPr/>
        <p:txBody>
          <a:bodyPr/>
          <a:lstStyle>
            <a:lvl1pPr>
              <a:defRPr/>
            </a:lvl1pPr>
          </a:lstStyle>
          <a:p>
            <a:pPr>
              <a:defRPr/>
            </a:pPr>
            <a:r>
              <a:rPr lang="en-US" smtClean="0">
                <a:latin typeface="Arial"/>
              </a:rPr>
              <a:t>Summary of ITUM-5, held 21 Sep 2011                            3</a:t>
            </a:r>
            <a:endParaRPr lang="en-US">
              <a:latin typeface="Arial"/>
            </a:endParaRPr>
          </a:p>
        </p:txBody>
      </p:sp>
    </p:spTree>
    <p:extLst>
      <p:ext uri="{BB962C8B-B14F-4D97-AF65-F5344CB8AC3E}">
        <p14:creationId xmlns:p14="http://schemas.microsoft.com/office/powerpoint/2010/main" val="1325468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31" descr="banner-ITonly"/>
          <p:cNvPicPr>
            <a:picLocks noChangeAspect="1" noChangeArrowheads="1"/>
          </p:cNvPicPr>
          <p:nvPr userDrawn="1"/>
        </p:nvPicPr>
        <p:blipFill>
          <a:blip r:embed="rId3" cstate="print"/>
          <a:srcRect/>
          <a:stretch>
            <a:fillRect/>
          </a:stretch>
        </p:blipFill>
        <p:spPr bwMode="auto">
          <a:xfrm>
            <a:off x="1143000" y="0"/>
            <a:ext cx="8001000" cy="849313"/>
          </a:xfrm>
          <a:prstGeom prst="rect">
            <a:avLst/>
          </a:prstGeom>
          <a:noFill/>
          <a:ln w="9525">
            <a:noFill/>
            <a:miter lim="800000"/>
            <a:headEnd/>
            <a:tailEnd/>
          </a:ln>
        </p:spPr>
      </p:pic>
      <p:pic>
        <p:nvPicPr>
          <p:cNvPr id="6" name="Picture 24" descr="CERNlogo-rgb"/>
          <p:cNvPicPr>
            <a:picLocks noChangeAspect="1" noChangeArrowheads="1"/>
          </p:cNvPicPr>
          <p:nvPr userDrawn="1"/>
        </p:nvPicPr>
        <p:blipFill>
          <a:blip r:embed="rId4" cstate="print"/>
          <a:srcRect/>
          <a:stretch>
            <a:fillRect/>
          </a:stretch>
        </p:blipFill>
        <p:spPr bwMode="auto">
          <a:xfrm>
            <a:off x="8458200" y="6172200"/>
            <a:ext cx="619125" cy="619125"/>
          </a:xfrm>
          <a:prstGeom prst="rect">
            <a:avLst/>
          </a:prstGeom>
          <a:noFill/>
          <a:ln w="9525">
            <a:noFill/>
            <a:miter lim="800000"/>
            <a:headEnd/>
            <a:tailEnd/>
          </a:ln>
        </p:spPr>
      </p:pic>
      <p:sp>
        <p:nvSpPr>
          <p:cNvPr id="7" name="Text Box 34"/>
          <p:cNvSpPr txBox="1">
            <a:spLocks noChangeArrowheads="1"/>
          </p:cNvSpPr>
          <p:nvPr userDrawn="1"/>
        </p:nvSpPr>
        <p:spPr bwMode="auto">
          <a:xfrm>
            <a:off x="0" y="6111875"/>
            <a:ext cx="1295400" cy="669925"/>
          </a:xfrm>
          <a:prstGeom prst="rect">
            <a:avLst/>
          </a:prstGeom>
          <a:noFill/>
          <a:ln w="9525">
            <a:noFill/>
            <a:miter lim="800000"/>
            <a:headEnd/>
            <a:tailEnd/>
          </a:ln>
          <a:effectLst/>
        </p:spPr>
        <p:txBody>
          <a:bodyPr>
            <a:spAutoFit/>
          </a:bodyPr>
          <a:lstStyle/>
          <a:p>
            <a:pPr algn="r" defTabSz="914400" fontAlgn="base">
              <a:spcBef>
                <a:spcPct val="0"/>
              </a:spcBef>
              <a:spcAft>
                <a:spcPct val="0"/>
              </a:spcAft>
              <a:defRPr/>
            </a:pPr>
            <a:r>
              <a:rPr lang="en-US" sz="900">
                <a:solidFill>
                  <a:srgbClr val="000000"/>
                </a:solidFill>
                <a:latin typeface="Tahoma" pitchFamily="34" charset="0"/>
              </a:rPr>
              <a:t>CERN IT Department</a:t>
            </a:r>
          </a:p>
          <a:p>
            <a:pPr algn="r" defTabSz="914400" fontAlgn="base">
              <a:spcBef>
                <a:spcPct val="0"/>
              </a:spcBef>
              <a:spcAft>
                <a:spcPct val="0"/>
              </a:spcAft>
              <a:defRPr/>
            </a:pPr>
            <a:r>
              <a:rPr lang="en-US" sz="900">
                <a:solidFill>
                  <a:srgbClr val="000000"/>
                </a:solidFill>
                <a:latin typeface="Tahoma" pitchFamily="34" charset="0"/>
              </a:rPr>
              <a:t>CH-1211 Genève 23</a:t>
            </a:r>
          </a:p>
          <a:p>
            <a:pPr algn="r" defTabSz="914400" fontAlgn="base">
              <a:spcBef>
                <a:spcPct val="0"/>
              </a:spcBef>
              <a:spcAft>
                <a:spcPct val="0"/>
              </a:spcAft>
              <a:defRPr/>
            </a:pPr>
            <a:r>
              <a:rPr lang="en-US" sz="900">
                <a:solidFill>
                  <a:srgbClr val="000000"/>
                </a:solidFill>
                <a:latin typeface="Tahoma" pitchFamily="34" charset="0"/>
              </a:rPr>
              <a:t>Switzerland</a:t>
            </a:r>
          </a:p>
          <a:p>
            <a:pPr algn="r" defTabSz="914400" fontAlgn="base">
              <a:spcBef>
                <a:spcPct val="0"/>
              </a:spcBef>
              <a:spcAft>
                <a:spcPct val="0"/>
              </a:spcAft>
              <a:defRPr/>
            </a:pPr>
            <a:r>
              <a:rPr lang="en-US" sz="1100" b="1">
                <a:solidFill>
                  <a:srgbClr val="000000"/>
                </a:solidFill>
                <a:latin typeface="Tahoma" pitchFamily="34" charset="0"/>
              </a:rPr>
              <a:t>www.cern.ch/i</a:t>
            </a:r>
            <a:r>
              <a:rPr lang="en-US" sz="1000" b="1">
                <a:solidFill>
                  <a:srgbClr val="000000"/>
                </a:solidFill>
                <a:latin typeface="Tahoma" pitchFamily="34" charset="0"/>
              </a:rPr>
              <a:t>t</a:t>
            </a:r>
          </a:p>
        </p:txBody>
      </p:sp>
      <p:graphicFrame>
        <p:nvGraphicFramePr>
          <p:cNvPr id="8" name="Object 35"/>
          <p:cNvGraphicFramePr>
            <a:graphicFrameLocks noChangeAspect="1"/>
          </p:cNvGraphicFramePr>
          <p:nvPr/>
        </p:nvGraphicFramePr>
        <p:xfrm>
          <a:off x="0" y="0"/>
          <a:ext cx="1190625" cy="6019800"/>
        </p:xfrm>
        <a:graphic>
          <a:graphicData uri="http://schemas.openxmlformats.org/presentationml/2006/ole">
            <mc:AlternateContent xmlns:mc="http://schemas.openxmlformats.org/markup-compatibility/2006">
              <mc:Choice xmlns:v="urn:schemas-microsoft-com:vml" Requires="v">
                <p:oleObj spid="_x0000_s7177" name="Image" r:id="rId5" imgW="2006349" imgH="10158730" progId="">
                  <p:embed/>
                </p:oleObj>
              </mc:Choice>
              <mc:Fallback>
                <p:oleObj name="Image" r:id="rId5" imgW="2006349" imgH="101587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190625"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1835696" y="486916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63688" y="69269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835696" y="544522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Footer Placeholder 4"/>
          <p:cNvSpPr>
            <a:spLocks noGrp="1"/>
          </p:cNvSpPr>
          <p:nvPr>
            <p:ph type="ftr" sz="quarter" idx="10"/>
          </p:nvPr>
        </p:nvSpPr>
        <p:spPr/>
        <p:txBody>
          <a:bodyPr/>
          <a:lstStyle>
            <a:lvl1pPr>
              <a:defRPr/>
            </a:lvl1pPr>
          </a:lstStyle>
          <a:p>
            <a:pPr>
              <a:defRPr/>
            </a:pPr>
            <a:r>
              <a:rPr lang="en-US" smtClean="0">
                <a:latin typeface="Arial"/>
              </a:rPr>
              <a:t>Summary of ITUM-5, held 21 Sep 2011                            3</a:t>
            </a:r>
            <a:endParaRPr lang="en-US">
              <a:latin typeface="Arial"/>
            </a:endParaRPr>
          </a:p>
        </p:txBody>
      </p:sp>
    </p:spTree>
    <p:extLst>
      <p:ext uri="{BB962C8B-B14F-4D97-AF65-F5344CB8AC3E}">
        <p14:creationId xmlns:p14="http://schemas.microsoft.com/office/powerpoint/2010/main" val="27292826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4" name="Picture 31" descr="banner-ITonly"/>
          <p:cNvPicPr>
            <a:picLocks noChangeAspect="1" noChangeArrowheads="1"/>
          </p:cNvPicPr>
          <p:nvPr userDrawn="1"/>
        </p:nvPicPr>
        <p:blipFill>
          <a:blip r:embed="rId3" cstate="print"/>
          <a:srcRect/>
          <a:stretch>
            <a:fillRect/>
          </a:stretch>
        </p:blipFill>
        <p:spPr bwMode="auto">
          <a:xfrm>
            <a:off x="1143000" y="0"/>
            <a:ext cx="8001000" cy="849313"/>
          </a:xfrm>
          <a:prstGeom prst="rect">
            <a:avLst/>
          </a:prstGeom>
          <a:noFill/>
          <a:ln w="9525">
            <a:noFill/>
            <a:miter lim="800000"/>
            <a:headEnd/>
            <a:tailEnd/>
          </a:ln>
        </p:spPr>
      </p:pic>
      <p:pic>
        <p:nvPicPr>
          <p:cNvPr id="5" name="Picture 24" descr="CERNlogo-rgb"/>
          <p:cNvPicPr>
            <a:picLocks noChangeAspect="1" noChangeArrowheads="1"/>
          </p:cNvPicPr>
          <p:nvPr userDrawn="1"/>
        </p:nvPicPr>
        <p:blipFill>
          <a:blip r:embed="rId4" cstate="print"/>
          <a:srcRect/>
          <a:stretch>
            <a:fillRect/>
          </a:stretch>
        </p:blipFill>
        <p:spPr bwMode="auto">
          <a:xfrm>
            <a:off x="8458200" y="6172200"/>
            <a:ext cx="619125" cy="619125"/>
          </a:xfrm>
          <a:prstGeom prst="rect">
            <a:avLst/>
          </a:prstGeom>
          <a:noFill/>
          <a:ln w="9525">
            <a:noFill/>
            <a:miter lim="800000"/>
            <a:headEnd/>
            <a:tailEnd/>
          </a:ln>
        </p:spPr>
      </p:pic>
      <p:sp>
        <p:nvSpPr>
          <p:cNvPr id="6" name="Text Box 34"/>
          <p:cNvSpPr txBox="1">
            <a:spLocks noChangeArrowheads="1"/>
          </p:cNvSpPr>
          <p:nvPr userDrawn="1"/>
        </p:nvSpPr>
        <p:spPr bwMode="auto">
          <a:xfrm>
            <a:off x="0" y="6111875"/>
            <a:ext cx="1295400" cy="669925"/>
          </a:xfrm>
          <a:prstGeom prst="rect">
            <a:avLst/>
          </a:prstGeom>
          <a:noFill/>
          <a:ln w="9525">
            <a:noFill/>
            <a:miter lim="800000"/>
            <a:headEnd/>
            <a:tailEnd/>
          </a:ln>
          <a:effectLst/>
        </p:spPr>
        <p:txBody>
          <a:bodyPr>
            <a:spAutoFit/>
          </a:bodyPr>
          <a:lstStyle/>
          <a:p>
            <a:pPr algn="r" defTabSz="914400" fontAlgn="base">
              <a:spcBef>
                <a:spcPct val="0"/>
              </a:spcBef>
              <a:spcAft>
                <a:spcPct val="0"/>
              </a:spcAft>
              <a:defRPr/>
            </a:pPr>
            <a:r>
              <a:rPr lang="en-US" sz="900">
                <a:solidFill>
                  <a:srgbClr val="000000"/>
                </a:solidFill>
                <a:latin typeface="Tahoma" pitchFamily="34" charset="0"/>
              </a:rPr>
              <a:t>CERN IT Department</a:t>
            </a:r>
          </a:p>
          <a:p>
            <a:pPr algn="r" defTabSz="914400" fontAlgn="base">
              <a:spcBef>
                <a:spcPct val="0"/>
              </a:spcBef>
              <a:spcAft>
                <a:spcPct val="0"/>
              </a:spcAft>
              <a:defRPr/>
            </a:pPr>
            <a:r>
              <a:rPr lang="en-US" sz="900">
                <a:solidFill>
                  <a:srgbClr val="000000"/>
                </a:solidFill>
                <a:latin typeface="Tahoma" pitchFamily="34" charset="0"/>
              </a:rPr>
              <a:t>CH-1211 Genève 23</a:t>
            </a:r>
          </a:p>
          <a:p>
            <a:pPr algn="r" defTabSz="914400" fontAlgn="base">
              <a:spcBef>
                <a:spcPct val="0"/>
              </a:spcBef>
              <a:spcAft>
                <a:spcPct val="0"/>
              </a:spcAft>
              <a:defRPr/>
            </a:pPr>
            <a:r>
              <a:rPr lang="en-US" sz="900">
                <a:solidFill>
                  <a:srgbClr val="000000"/>
                </a:solidFill>
                <a:latin typeface="Tahoma" pitchFamily="34" charset="0"/>
              </a:rPr>
              <a:t>Switzerland</a:t>
            </a:r>
          </a:p>
          <a:p>
            <a:pPr algn="r" defTabSz="914400" fontAlgn="base">
              <a:spcBef>
                <a:spcPct val="0"/>
              </a:spcBef>
              <a:spcAft>
                <a:spcPct val="0"/>
              </a:spcAft>
              <a:defRPr/>
            </a:pPr>
            <a:r>
              <a:rPr lang="en-US" sz="1100" b="1">
                <a:solidFill>
                  <a:srgbClr val="000000"/>
                </a:solidFill>
                <a:latin typeface="Tahoma" pitchFamily="34" charset="0"/>
              </a:rPr>
              <a:t>www.cern.ch/i</a:t>
            </a:r>
            <a:r>
              <a:rPr lang="en-US" sz="1000" b="1">
                <a:solidFill>
                  <a:srgbClr val="000000"/>
                </a:solidFill>
                <a:latin typeface="Tahoma" pitchFamily="34" charset="0"/>
              </a:rPr>
              <a:t>t</a:t>
            </a:r>
          </a:p>
        </p:txBody>
      </p:sp>
      <p:graphicFrame>
        <p:nvGraphicFramePr>
          <p:cNvPr id="7" name="Object 35"/>
          <p:cNvGraphicFramePr>
            <a:graphicFrameLocks noChangeAspect="1"/>
          </p:cNvGraphicFramePr>
          <p:nvPr/>
        </p:nvGraphicFramePr>
        <p:xfrm>
          <a:off x="0" y="0"/>
          <a:ext cx="1190625" cy="6019800"/>
        </p:xfrm>
        <a:graphic>
          <a:graphicData uri="http://schemas.openxmlformats.org/presentationml/2006/ole">
            <mc:AlternateContent xmlns:mc="http://schemas.openxmlformats.org/markup-compatibility/2006">
              <mc:Choice xmlns:v="urn:schemas-microsoft-com:vml" Requires="v">
                <p:oleObj spid="_x0000_s8201" name="Image" r:id="rId5" imgW="2006349" imgH="10158730" progId="">
                  <p:embed/>
                </p:oleObj>
              </mc:Choice>
              <mc:Fallback>
                <p:oleObj name="Image" r:id="rId5" imgW="2006349" imgH="101587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190625"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3"/>
          <p:cNvSpPr>
            <a:spLocks noGrp="1"/>
          </p:cNvSpPr>
          <p:nvPr>
            <p:ph type="ftr" sz="quarter" idx="10"/>
          </p:nvPr>
        </p:nvSpPr>
        <p:spPr/>
        <p:txBody>
          <a:bodyPr/>
          <a:lstStyle>
            <a:lvl1pPr>
              <a:defRPr/>
            </a:lvl1pPr>
          </a:lstStyle>
          <a:p>
            <a:pPr>
              <a:defRPr/>
            </a:pPr>
            <a:r>
              <a:rPr lang="en-US" smtClean="0">
                <a:latin typeface="Arial"/>
              </a:rPr>
              <a:t>Summary of ITUM-5, held 21 Sep 2011                            3</a:t>
            </a:r>
            <a:endParaRPr lang="en-US">
              <a:latin typeface="Arial"/>
            </a:endParaRPr>
          </a:p>
        </p:txBody>
      </p:sp>
    </p:spTree>
    <p:extLst>
      <p:ext uri="{BB962C8B-B14F-4D97-AF65-F5344CB8AC3E}">
        <p14:creationId xmlns:p14="http://schemas.microsoft.com/office/powerpoint/2010/main" val="22623280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31" descr="banner-ITonly"/>
          <p:cNvPicPr>
            <a:picLocks noChangeAspect="1" noChangeArrowheads="1"/>
          </p:cNvPicPr>
          <p:nvPr userDrawn="1"/>
        </p:nvPicPr>
        <p:blipFill>
          <a:blip r:embed="rId3" cstate="print"/>
          <a:srcRect/>
          <a:stretch>
            <a:fillRect/>
          </a:stretch>
        </p:blipFill>
        <p:spPr bwMode="auto">
          <a:xfrm>
            <a:off x="1143000" y="0"/>
            <a:ext cx="8001000" cy="849313"/>
          </a:xfrm>
          <a:prstGeom prst="rect">
            <a:avLst/>
          </a:prstGeom>
          <a:noFill/>
          <a:ln w="9525">
            <a:noFill/>
            <a:miter lim="800000"/>
            <a:headEnd/>
            <a:tailEnd/>
          </a:ln>
        </p:spPr>
      </p:pic>
      <p:pic>
        <p:nvPicPr>
          <p:cNvPr id="5" name="Picture 24" descr="CERNlogo-rgb"/>
          <p:cNvPicPr>
            <a:picLocks noChangeAspect="1" noChangeArrowheads="1"/>
          </p:cNvPicPr>
          <p:nvPr userDrawn="1"/>
        </p:nvPicPr>
        <p:blipFill>
          <a:blip r:embed="rId4" cstate="print"/>
          <a:srcRect/>
          <a:stretch>
            <a:fillRect/>
          </a:stretch>
        </p:blipFill>
        <p:spPr bwMode="auto">
          <a:xfrm>
            <a:off x="8458200" y="6172200"/>
            <a:ext cx="619125" cy="619125"/>
          </a:xfrm>
          <a:prstGeom prst="rect">
            <a:avLst/>
          </a:prstGeom>
          <a:noFill/>
          <a:ln w="9525">
            <a:noFill/>
            <a:miter lim="800000"/>
            <a:headEnd/>
            <a:tailEnd/>
          </a:ln>
        </p:spPr>
      </p:pic>
      <p:sp>
        <p:nvSpPr>
          <p:cNvPr id="6" name="Text Box 34"/>
          <p:cNvSpPr txBox="1">
            <a:spLocks noChangeArrowheads="1"/>
          </p:cNvSpPr>
          <p:nvPr userDrawn="1"/>
        </p:nvSpPr>
        <p:spPr bwMode="auto">
          <a:xfrm>
            <a:off x="0" y="6111875"/>
            <a:ext cx="1295400" cy="669925"/>
          </a:xfrm>
          <a:prstGeom prst="rect">
            <a:avLst/>
          </a:prstGeom>
          <a:noFill/>
          <a:ln w="9525">
            <a:noFill/>
            <a:miter lim="800000"/>
            <a:headEnd/>
            <a:tailEnd/>
          </a:ln>
          <a:effectLst/>
        </p:spPr>
        <p:txBody>
          <a:bodyPr>
            <a:spAutoFit/>
          </a:bodyPr>
          <a:lstStyle/>
          <a:p>
            <a:pPr algn="r" defTabSz="914400" fontAlgn="base">
              <a:spcBef>
                <a:spcPct val="0"/>
              </a:spcBef>
              <a:spcAft>
                <a:spcPct val="0"/>
              </a:spcAft>
              <a:defRPr/>
            </a:pPr>
            <a:r>
              <a:rPr lang="en-US" sz="900">
                <a:solidFill>
                  <a:srgbClr val="000000"/>
                </a:solidFill>
                <a:latin typeface="Tahoma" pitchFamily="34" charset="0"/>
              </a:rPr>
              <a:t>CERN IT Department</a:t>
            </a:r>
          </a:p>
          <a:p>
            <a:pPr algn="r" defTabSz="914400" fontAlgn="base">
              <a:spcBef>
                <a:spcPct val="0"/>
              </a:spcBef>
              <a:spcAft>
                <a:spcPct val="0"/>
              </a:spcAft>
              <a:defRPr/>
            </a:pPr>
            <a:r>
              <a:rPr lang="en-US" sz="900">
                <a:solidFill>
                  <a:srgbClr val="000000"/>
                </a:solidFill>
                <a:latin typeface="Tahoma" pitchFamily="34" charset="0"/>
              </a:rPr>
              <a:t>CH-1211 Genève 23</a:t>
            </a:r>
          </a:p>
          <a:p>
            <a:pPr algn="r" defTabSz="914400" fontAlgn="base">
              <a:spcBef>
                <a:spcPct val="0"/>
              </a:spcBef>
              <a:spcAft>
                <a:spcPct val="0"/>
              </a:spcAft>
              <a:defRPr/>
            </a:pPr>
            <a:r>
              <a:rPr lang="en-US" sz="900">
                <a:solidFill>
                  <a:srgbClr val="000000"/>
                </a:solidFill>
                <a:latin typeface="Tahoma" pitchFamily="34" charset="0"/>
              </a:rPr>
              <a:t>Switzerland</a:t>
            </a:r>
          </a:p>
          <a:p>
            <a:pPr algn="r" defTabSz="914400" fontAlgn="base">
              <a:spcBef>
                <a:spcPct val="0"/>
              </a:spcBef>
              <a:spcAft>
                <a:spcPct val="0"/>
              </a:spcAft>
              <a:defRPr/>
            </a:pPr>
            <a:r>
              <a:rPr lang="en-US" sz="1100" b="1">
                <a:solidFill>
                  <a:srgbClr val="000000"/>
                </a:solidFill>
                <a:latin typeface="Tahoma" pitchFamily="34" charset="0"/>
              </a:rPr>
              <a:t>www.cern.ch/i</a:t>
            </a:r>
            <a:r>
              <a:rPr lang="en-US" sz="1000" b="1">
                <a:solidFill>
                  <a:srgbClr val="000000"/>
                </a:solidFill>
                <a:latin typeface="Tahoma" pitchFamily="34" charset="0"/>
              </a:rPr>
              <a:t>t</a:t>
            </a:r>
          </a:p>
        </p:txBody>
      </p:sp>
      <p:graphicFrame>
        <p:nvGraphicFramePr>
          <p:cNvPr id="7" name="Object 35"/>
          <p:cNvGraphicFramePr>
            <a:graphicFrameLocks noChangeAspect="1"/>
          </p:cNvGraphicFramePr>
          <p:nvPr/>
        </p:nvGraphicFramePr>
        <p:xfrm>
          <a:off x="0" y="0"/>
          <a:ext cx="1190625" cy="6019800"/>
        </p:xfrm>
        <a:graphic>
          <a:graphicData uri="http://schemas.openxmlformats.org/presentationml/2006/ole">
            <mc:AlternateContent xmlns:mc="http://schemas.openxmlformats.org/markup-compatibility/2006">
              <mc:Choice xmlns:v="urn:schemas-microsoft-com:vml" Requires="v">
                <p:oleObj spid="_x0000_s9225" name="Image" r:id="rId5" imgW="2006349" imgH="10158730" progId="">
                  <p:embed/>
                </p:oleObj>
              </mc:Choice>
              <mc:Fallback>
                <p:oleObj name="Image" r:id="rId5" imgW="2006349" imgH="101587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190625"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Vertical Title 1"/>
          <p:cNvSpPr>
            <a:spLocks noGrp="1"/>
          </p:cNvSpPr>
          <p:nvPr>
            <p:ph type="title" orient="vert"/>
          </p:nvPr>
        </p:nvSpPr>
        <p:spPr>
          <a:xfrm>
            <a:off x="7010400" y="0"/>
            <a:ext cx="19050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0"/>
            <a:ext cx="55626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3"/>
          <p:cNvSpPr>
            <a:spLocks noGrp="1"/>
          </p:cNvSpPr>
          <p:nvPr>
            <p:ph type="ftr" sz="quarter" idx="10"/>
          </p:nvPr>
        </p:nvSpPr>
        <p:spPr/>
        <p:txBody>
          <a:bodyPr/>
          <a:lstStyle>
            <a:lvl1pPr>
              <a:defRPr/>
            </a:lvl1pPr>
          </a:lstStyle>
          <a:p>
            <a:pPr>
              <a:defRPr/>
            </a:pPr>
            <a:r>
              <a:rPr lang="en-US" smtClean="0">
                <a:latin typeface="Arial"/>
              </a:rPr>
              <a:t>Summary of ITUM-5, held 21 Sep 2011                            3</a:t>
            </a:r>
            <a:endParaRPr lang="en-US">
              <a:latin typeface="Arial"/>
            </a:endParaRPr>
          </a:p>
        </p:txBody>
      </p:sp>
    </p:spTree>
    <p:extLst>
      <p:ext uri="{BB962C8B-B14F-4D97-AF65-F5344CB8AC3E}">
        <p14:creationId xmlns:p14="http://schemas.microsoft.com/office/powerpoint/2010/main" val="2545943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65952959"/>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67543279"/>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12813"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75213" y="1295400"/>
            <a:ext cx="3811587"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786496549"/>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32252131"/>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603418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2" Type="http://schemas.openxmlformats.org/officeDocument/2006/relationships/image" Target="../media/image9.jpeg"/><Relationship Id="rId13"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4.xml"/><Relationship Id="rId3"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theme" Target="../theme/theme5.xml"/><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32.xml"/><Relationship Id="rId12" Type="http://schemas.openxmlformats.org/officeDocument/2006/relationships/theme" Target="../theme/theme6.xml"/><Relationship Id="rId13" Type="http://schemas.openxmlformats.org/officeDocument/2006/relationships/image" Target="../media/image12.jpeg"/><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theme" Target="../theme/theme7.xml"/><Relationship Id="rId1" Type="http://schemas.openxmlformats.org/officeDocument/2006/relationships/slideLayout" Target="../slideLayouts/slideLayout33.xml"/><Relationship Id="rId2"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11" Type="http://schemas.openxmlformats.org/officeDocument/2006/relationships/vmlDrawing" Target="../drawings/vmlDrawing1.vml"/><Relationship Id="rId12" Type="http://schemas.openxmlformats.org/officeDocument/2006/relationships/image" Target="../media/image21.jpeg"/><Relationship Id="rId13" Type="http://schemas.openxmlformats.org/officeDocument/2006/relationships/image" Target="../media/image22.jpeg"/><Relationship Id="rId14" Type="http://schemas.openxmlformats.org/officeDocument/2006/relationships/oleObject" Target="../embeddings/oleObject1.bin"/><Relationship Id="rId15" Type="http://schemas.openxmlformats.org/officeDocument/2006/relationships/image" Target="../media/image20.pn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Ian.Bird@cern.ch / August 2012</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F8FCA-8948-AE4E-8E65-6DD345B12AE8}" type="slidenum">
              <a:rPr lang="en-GB" smtClean="0"/>
              <a:t>‹#›</a:t>
            </a:fld>
            <a:endParaRPr lang="en-GB"/>
          </a:p>
        </p:txBody>
      </p:sp>
    </p:spTree>
    <p:extLst>
      <p:ext uri="{BB962C8B-B14F-4D97-AF65-F5344CB8AC3E}">
        <p14:creationId xmlns:p14="http://schemas.microsoft.com/office/powerpoint/2010/main" val="3399117225"/>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60" r:id="rId3"/>
    <p:sldLayoutId id="2147483684" r:id="rId4"/>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871538" y="152400"/>
            <a:ext cx="7815262"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66"/>
          <p:cNvSpPr>
            <a:spLocks noGrp="1" noChangeArrowheads="1"/>
          </p:cNvSpPr>
          <p:nvPr>
            <p:ph type="body" idx="1"/>
          </p:nvPr>
        </p:nvSpPr>
        <p:spPr bwMode="auto">
          <a:xfrm>
            <a:off x="912813" y="1295400"/>
            <a:ext cx="7773987"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0" name="Rectangle 68"/>
          <p:cNvSpPr>
            <a:spLocks noGrp="1" noChangeArrowheads="1"/>
          </p:cNvSpPr>
          <p:nvPr>
            <p:ph type="ftr" sz="quarter" idx="3"/>
          </p:nvPr>
        </p:nvSpPr>
        <p:spPr bwMode="auto">
          <a:xfrm>
            <a:off x="2667000" y="6400800"/>
            <a:ext cx="33528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967A4"/>
                </a:solidFill>
                <a:latin typeface="Helvetica" pitchFamily="-111" charset="0"/>
                <a:ea typeface="ＭＳ Ｐゴシック" pitchFamily="-111" charset="-128"/>
                <a:cs typeface="ＭＳ Ｐゴシック" pitchFamily="-111" charset="-128"/>
              </a:defRPr>
            </a:lvl1pPr>
          </a:lstStyle>
          <a:p>
            <a:pPr defTabSz="914400" fontAlgn="base">
              <a:spcBef>
                <a:spcPct val="0"/>
              </a:spcBef>
              <a:spcAft>
                <a:spcPct val="0"/>
              </a:spcAft>
              <a:defRPr/>
            </a:pPr>
            <a:r>
              <a:rPr lang="en-US" smtClean="0"/>
              <a:t>Ian.Bird@cern.ch / August 2012</a:t>
            </a:r>
            <a:endParaRPr lang="en-US" dirty="0"/>
          </a:p>
        </p:txBody>
      </p:sp>
      <p:sp>
        <p:nvSpPr>
          <p:cNvPr id="3141"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967A4"/>
                </a:solidFill>
                <a:latin typeface="Helvetica" pitchFamily="-111" charset="0"/>
                <a:ea typeface="ＭＳ Ｐゴシック" pitchFamily="-111" charset="-128"/>
                <a:cs typeface="ＭＳ Ｐゴシック" pitchFamily="-111" charset="-128"/>
              </a:defRPr>
            </a:lvl1pPr>
          </a:lstStyle>
          <a:p>
            <a:pPr defTabSz="914400" fontAlgn="base">
              <a:spcBef>
                <a:spcPct val="0"/>
              </a:spcBef>
              <a:spcAft>
                <a:spcPct val="0"/>
              </a:spcAft>
              <a:defRPr/>
            </a:pPr>
            <a:fld id="{BCD80EBE-9844-8249-A766-B820430A377D}" type="slidenum">
              <a:rPr lang="en-US"/>
              <a:pPr defTabSz="914400" fontAlgn="base">
                <a:spcBef>
                  <a:spcPct val="0"/>
                </a:spcBef>
                <a:spcAft>
                  <a:spcPct val="0"/>
                </a:spcAft>
                <a:defRPr/>
              </a:pPr>
              <a:t>‹#›</a:t>
            </a:fld>
            <a:endParaRPr lang="en-US" dirty="0"/>
          </a:p>
        </p:txBody>
      </p:sp>
      <p:pic>
        <p:nvPicPr>
          <p:cNvPr id="1030" name="Picture 17" descr="CERNlogo-bleu"/>
          <p:cNvPicPr>
            <a:picLocks noChangeAspect="1" noChangeArrowheads="1"/>
          </p:cNvPicPr>
          <p:nvPr userDrawn="1"/>
        </p:nvPicPr>
        <p:blipFill>
          <a:blip r:embed="rId1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 y="6324600"/>
            <a:ext cx="533400" cy="512763"/>
          </a:xfrm>
          <a:prstGeom prst="rect">
            <a:avLst/>
          </a:prstGeom>
          <a:noFill/>
          <a:ln w="9525">
            <a:noFill/>
            <a:miter lim="800000"/>
            <a:headEnd/>
            <a:tailEnd/>
          </a:ln>
        </p:spPr>
      </p:pic>
      <p:sp>
        <p:nvSpPr>
          <p:cNvPr id="3143" name="Line 71"/>
          <p:cNvSpPr>
            <a:spLocks noChangeShapeType="1"/>
          </p:cNvSpPr>
          <p:nvPr userDrawn="1"/>
        </p:nvSpPr>
        <p:spPr bwMode="auto">
          <a:xfrm>
            <a:off x="1066800" y="6324600"/>
            <a:ext cx="7239000" cy="0"/>
          </a:xfrm>
          <a:prstGeom prst="line">
            <a:avLst/>
          </a:prstGeom>
          <a:noFill/>
          <a:ln w="12700">
            <a:solidFill>
              <a:srgbClr val="0967A4">
                <a:alpha val="74001"/>
              </a:srgbClr>
            </a:solidFill>
            <a:round/>
            <a:headEnd/>
            <a:tailEnd/>
          </a:ln>
          <a:effectLst/>
        </p:spPr>
        <p:txBody>
          <a:bodyPr wrap="none" anchor="ctr">
            <a:prstTxWarp prst="textNoShape">
              <a:avLst/>
            </a:prstTxWarp>
          </a:bodyPr>
          <a:lstStyle/>
          <a:p>
            <a:pPr defTabSz="914400" eaLnBrk="0" fontAlgn="base" hangingPunct="0">
              <a:spcBef>
                <a:spcPct val="0"/>
              </a:spcBef>
              <a:spcAft>
                <a:spcPct val="0"/>
              </a:spcAft>
              <a:defRPr/>
            </a:pPr>
            <a:endParaRPr lang="en-GB" sz="2400" dirty="0">
              <a:solidFill>
                <a:srgbClr val="000000"/>
              </a:solidFill>
              <a:latin typeface="Arial" pitchFamily="19" charset="0"/>
              <a:ea typeface="ＭＳ Ｐゴシック" pitchFamily="19" charset="-128"/>
              <a:cs typeface="ＭＳ Ｐゴシック" pitchFamily="19" charset="-128"/>
            </a:endParaRPr>
          </a:p>
        </p:txBody>
      </p:sp>
      <p:sp>
        <p:nvSpPr>
          <p:cNvPr id="3146" name="Rectangle 74"/>
          <p:cNvSpPr>
            <a:spLocks noChangeArrowheads="1"/>
          </p:cNvSpPr>
          <p:nvPr userDrawn="1"/>
        </p:nvSpPr>
        <p:spPr bwMode="auto">
          <a:xfrm>
            <a:off x="0" y="990600"/>
            <a:ext cx="7018338" cy="76200"/>
          </a:xfrm>
          <a:prstGeom prst="rect">
            <a:avLst/>
          </a:prstGeom>
          <a:solidFill>
            <a:schemeClr val="hlink">
              <a:alpha val="50000"/>
            </a:schemeClr>
          </a:solidFill>
          <a:ln w="9525">
            <a:noFill/>
            <a:miter lim="800000"/>
            <a:headEnd/>
            <a:tailEnd/>
          </a:ln>
          <a:effectLst/>
        </p:spPr>
        <p:txBody>
          <a:bodyPr wrap="none" anchor="ctr">
            <a:prstTxWarp prst="textNoShape">
              <a:avLst/>
            </a:prstTxWarp>
          </a:bodyPr>
          <a:lstStyle/>
          <a:p>
            <a:pPr algn="ctr" defTabSz="914400" fontAlgn="base">
              <a:spcBef>
                <a:spcPct val="0"/>
              </a:spcBef>
              <a:spcAft>
                <a:spcPct val="0"/>
              </a:spcAft>
              <a:defRPr/>
            </a:pPr>
            <a:endParaRPr kumimoji="1" lang="en-US" sz="2400" dirty="0">
              <a:solidFill>
                <a:srgbClr val="000000"/>
              </a:solidFill>
              <a:latin typeface="Helvetica" pitchFamily="-111" charset="0"/>
              <a:ea typeface="ＭＳ Ｐゴシック" pitchFamily="-111" charset="-128"/>
              <a:cs typeface="ＭＳ Ｐゴシック" pitchFamily="-111" charset="-128"/>
            </a:endParaRPr>
          </a:p>
        </p:txBody>
      </p:sp>
      <p:sp>
        <p:nvSpPr>
          <p:cNvPr id="9" name="Rectangle 1042"/>
          <p:cNvSpPr>
            <a:spLocks noChangeArrowheads="1"/>
          </p:cNvSpPr>
          <p:nvPr userDrawn="1"/>
        </p:nvSpPr>
        <p:spPr bwMode="auto">
          <a:xfrm>
            <a:off x="0" y="3175"/>
            <a:ext cx="9144000" cy="6858000"/>
          </a:xfrm>
          <a:prstGeom prst="rect">
            <a:avLst/>
          </a:prstGeom>
          <a:gradFill flip="none" rotWithShape="1">
            <a:gsLst>
              <a:gs pos="0">
                <a:schemeClr val="tx2"/>
              </a:gs>
              <a:gs pos="74000">
                <a:schemeClr val="tx2">
                  <a:lumMod val="50000"/>
                </a:schemeClr>
              </a:gs>
              <a:gs pos="99000">
                <a:srgbClr val="000F20"/>
              </a:gs>
            </a:gsLst>
            <a:path path="shape">
              <a:fillToRect l="50000" t="50000" r="50000" b="50000"/>
            </a:path>
            <a:tileRect/>
          </a:gradFill>
          <a:ln w="9525">
            <a:noFill/>
            <a:miter lim="800000"/>
            <a:headEnd/>
            <a:tailEnd/>
          </a:ln>
        </p:spPr>
        <p:txBody>
          <a:bodyP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pic>
        <p:nvPicPr>
          <p:cNvPr id="12" name="Picture 11" descr="cern_logo_1.png"/>
          <p:cNvPicPr>
            <a:picLocks noChangeAspect="1"/>
          </p:cNvPicPr>
          <p:nvPr userDrawn="1"/>
        </p:nvPicPr>
        <p:blipFill>
          <a:blip r:embed="rId13" cstate="screen">
            <a:lum bright="100000" contrast="-100000"/>
            <a:extLst>
              <a:ext uri="{28A0092B-C50C-407E-A947-70E740481C1C}">
                <a14:useLocalDpi xmlns:a14="http://schemas.microsoft.com/office/drawing/2010/main"/>
              </a:ext>
            </a:extLst>
          </a:blip>
          <a:stretch>
            <a:fillRect/>
          </a:stretch>
        </p:blipFill>
        <p:spPr>
          <a:xfrm>
            <a:off x="77630" y="6285594"/>
            <a:ext cx="493870" cy="485638"/>
          </a:xfrm>
          <a:prstGeom prst="rect">
            <a:avLst/>
          </a:prstGeom>
        </p:spPr>
      </p:pic>
    </p:spTree>
    <p:extLst>
      <p:ext uri="{BB962C8B-B14F-4D97-AF65-F5344CB8AC3E}">
        <p14:creationId xmlns:p14="http://schemas.microsoft.com/office/powerpoint/2010/main" val="193318099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sz="4000">
          <a:solidFill>
            <a:schemeClr val="hlink"/>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2pPr>
      <a:lvl3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3pPr>
      <a:lvl4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4pPr>
      <a:lvl5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5pPr>
      <a:lvl6pPr marL="457200" algn="l" rtl="0" fontAlgn="base">
        <a:spcBef>
          <a:spcPct val="0"/>
        </a:spcBef>
        <a:spcAft>
          <a:spcPct val="0"/>
        </a:spcAft>
        <a:defRPr sz="4000">
          <a:solidFill>
            <a:schemeClr val="hlink"/>
          </a:solidFill>
          <a:latin typeface="Helvetica" pitchFamily="19" charset="0"/>
        </a:defRPr>
      </a:lvl6pPr>
      <a:lvl7pPr marL="914400" algn="l" rtl="0" fontAlgn="base">
        <a:spcBef>
          <a:spcPct val="0"/>
        </a:spcBef>
        <a:spcAft>
          <a:spcPct val="0"/>
        </a:spcAft>
        <a:defRPr sz="4000">
          <a:solidFill>
            <a:schemeClr val="hlink"/>
          </a:solidFill>
          <a:latin typeface="Helvetica" pitchFamily="19" charset="0"/>
        </a:defRPr>
      </a:lvl7pPr>
      <a:lvl8pPr marL="1371600" algn="l" rtl="0" fontAlgn="base">
        <a:spcBef>
          <a:spcPct val="0"/>
        </a:spcBef>
        <a:spcAft>
          <a:spcPct val="0"/>
        </a:spcAft>
        <a:defRPr sz="4000">
          <a:solidFill>
            <a:schemeClr val="hlink"/>
          </a:solidFill>
          <a:latin typeface="Helvetica" pitchFamily="19" charset="0"/>
        </a:defRPr>
      </a:lvl8pPr>
      <a:lvl9pPr marL="1828800" algn="l" rtl="0" fontAlgn="base">
        <a:spcBef>
          <a:spcPct val="0"/>
        </a:spcBef>
        <a:spcAft>
          <a:spcPct val="0"/>
        </a:spcAft>
        <a:defRPr sz="4000">
          <a:solidFill>
            <a:schemeClr val="hlink"/>
          </a:solidFill>
          <a:latin typeface="Helvetica" pitchFamily="19"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2"/>
        <a:buChar char="n"/>
        <a:defRPr sz="2800">
          <a:solidFill>
            <a:schemeClr val="tx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70000"/>
        <a:buFont typeface="Wingdings" charset="2"/>
        <a:buChar char="n"/>
        <a:defRPr sz="2400">
          <a:solidFill>
            <a:schemeClr val="tx2"/>
          </a:solidFill>
          <a:latin typeface="+mn-lt"/>
          <a:ea typeface="ＭＳ Ｐゴシック" pitchFamily="19" charset="-128"/>
        </a:defRPr>
      </a:lvl2pPr>
      <a:lvl3pPr marL="1143000" indent="-228600" algn="l" rtl="0" eaLnBrk="0" fontAlgn="base" hangingPunct="0">
        <a:spcBef>
          <a:spcPct val="20000"/>
        </a:spcBef>
        <a:spcAft>
          <a:spcPct val="0"/>
        </a:spcAft>
        <a:buClr>
          <a:schemeClr val="tx2"/>
        </a:buClr>
        <a:buChar char="•"/>
        <a:defRPr sz="2000">
          <a:solidFill>
            <a:schemeClr val="tx2"/>
          </a:solidFill>
          <a:latin typeface="+mn-lt"/>
          <a:ea typeface="ＭＳ Ｐゴシック" pitchFamily="19" charset="-128"/>
        </a:defRPr>
      </a:lvl3pPr>
      <a:lvl4pPr marL="1600200" indent="-228600" algn="l" rtl="0" eaLnBrk="0" fontAlgn="base" hangingPunct="0">
        <a:spcBef>
          <a:spcPct val="20000"/>
        </a:spcBef>
        <a:spcAft>
          <a:spcPct val="0"/>
        </a:spcAft>
        <a:buClr>
          <a:schemeClr val="hlink"/>
        </a:buClr>
        <a:buChar char="•"/>
        <a:defRPr sz="2000">
          <a:solidFill>
            <a:schemeClr val="tx2"/>
          </a:solidFill>
          <a:latin typeface="+mn-lt"/>
          <a:ea typeface="ＭＳ Ｐゴシック" pitchFamily="19" charset="-128"/>
        </a:defRPr>
      </a:lvl4pPr>
      <a:lvl5pPr marL="2057400" indent="-228600" algn="l" rtl="0" eaLnBrk="0" fontAlgn="base" hangingPunct="0">
        <a:spcBef>
          <a:spcPct val="20000"/>
        </a:spcBef>
        <a:spcAft>
          <a:spcPct val="0"/>
        </a:spcAft>
        <a:buClr>
          <a:schemeClr val="tx1"/>
        </a:buClr>
        <a:buSzPct val="85000"/>
        <a:buChar char="•"/>
        <a:defRPr sz="2000">
          <a:solidFill>
            <a:schemeClr val="tx2"/>
          </a:solidFill>
          <a:latin typeface="+mn-lt"/>
          <a:ea typeface="ＭＳ Ｐゴシック" pitchFamily="19" charset="-128"/>
        </a:defRPr>
      </a:lvl5pPr>
      <a:lvl6pPr marL="25146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6pPr>
      <a:lvl7pPr marL="29718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7pPr>
      <a:lvl8pPr marL="34290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8pPr>
      <a:lvl9pPr marL="38862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en-US" smtClean="0">
                <a:solidFill>
                  <a:prstClr val="black">
                    <a:tint val="75000"/>
                  </a:prstClr>
                </a:solidFill>
                <a:latin typeface="Calibri"/>
              </a:rPr>
              <a:t>Ian.Bird@cern.ch / August 2012</a:t>
            </a: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DA23336-5C51-4AB1-BEE6-DB5BC4505B23}"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2841821127"/>
      </p:ext>
    </p:extLst>
  </p:cSld>
  <p:clrMap bg1="lt1" tx1="dk1" bg2="lt2" tx2="dk2" accent1="accent1" accent2="accent2" accent3="accent3" accent4="accent4" accent5="accent5" accent6="accent6" hlink="hlink" folHlink="folHlink"/>
  <p:sldLayoutIdLst>
    <p:sldLayoutId id="2147483702" r:id="rId1"/>
    <p:sldLayoutId id="2147483716" r:id="rId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3" cstate="screen">
            <a:alphaModFix amt="26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n-US" dirty="0">
              <a:solidFill>
                <a:prstClr val="white">
                  <a:tint val="75000"/>
                </a:prstClr>
              </a:solidFill>
              <a:latin typeface="Corbe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en-US" smtClean="0">
                <a:solidFill>
                  <a:prstClr val="white">
                    <a:tint val="75000"/>
                  </a:prstClr>
                </a:solidFill>
                <a:latin typeface="Corbel"/>
              </a:rPr>
              <a:t>Ian.Bird@cern.ch / August 2012</a:t>
            </a:r>
            <a:endParaRPr lang="en-US" dirty="0">
              <a:solidFill>
                <a:prstClr val="white">
                  <a:tint val="75000"/>
                </a:prstClr>
              </a:solidFill>
              <a:latin typeface="Corbe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F28FB93-0A08-4E7D-8E63-9EFA29F1E093}" type="slidenum">
              <a:rPr lang="en-US" smtClean="0">
                <a:solidFill>
                  <a:prstClr val="white">
                    <a:tint val="75000"/>
                  </a:prstClr>
                </a:solidFill>
                <a:latin typeface="Corbel"/>
              </a:rPr>
              <a:pPr defTabSz="914400"/>
              <a:t>‹#›</a:t>
            </a:fld>
            <a:endParaRPr lang="en-US">
              <a:solidFill>
                <a:prstClr val="white">
                  <a:tint val="75000"/>
                </a:prstClr>
              </a:solidFill>
              <a:latin typeface="Corbel"/>
            </a:endParaRPr>
          </a:p>
        </p:txBody>
      </p:sp>
    </p:spTree>
    <p:extLst>
      <p:ext uri="{BB962C8B-B14F-4D97-AF65-F5344CB8AC3E}">
        <p14:creationId xmlns:p14="http://schemas.microsoft.com/office/powerpoint/2010/main" val="2376092623"/>
      </p:ext>
    </p:extLst>
  </p:cSld>
  <p:clrMap bg1="dk1" tx1="lt1" bg2="dk2" tx2="lt2" accent1="accent1" accent2="accent2" accent3="accent3" accent4="accent4" accent5="accent5" accent6="accent6" hlink="hlink" folHlink="folHlink"/>
  <p:sldLayoutIdLst>
    <p:sldLayoutId id="2147483723" r:id="rId1"/>
  </p:sldLayoutIdLst>
  <p:hf hdr="0" dt="0"/>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latin typeface="Calibri"/>
              </a:rPr>
              <a:t>Ian.Bird@cern.ch / August 2012</a:t>
            </a: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F8FCA-8948-AE4E-8E65-6DD345B12AE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39510713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1000125"/>
            <a:ext cx="8229600" cy="6429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fr-FR" smtClean="0"/>
          </a:p>
        </p:txBody>
      </p:sp>
      <p:sp>
        <p:nvSpPr>
          <p:cNvPr id="7171" name="Text Placeholder 2"/>
          <p:cNvSpPr>
            <a:spLocks noGrp="1"/>
          </p:cNvSpPr>
          <p:nvPr>
            <p:ph type="body" idx="1"/>
          </p:nvPr>
        </p:nvSpPr>
        <p:spPr bwMode="auto">
          <a:xfrm>
            <a:off x="457200" y="1857375"/>
            <a:ext cx="8229600" cy="4429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smtClean="0"/>
          </a:p>
        </p:txBody>
      </p:sp>
      <p:sp>
        <p:nvSpPr>
          <p:cNvPr id="4" name="Date Placeholder 3"/>
          <p:cNvSpPr>
            <a:spLocks noGrp="1"/>
          </p:cNvSpPr>
          <p:nvPr>
            <p:ph type="dt" sz="half" idx="2"/>
          </p:nvPr>
        </p:nvSpPr>
        <p:spPr>
          <a:xfrm>
            <a:off x="457200" y="6500813"/>
            <a:ext cx="2133600" cy="28575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r>
              <a:rPr lang="en-US" smtClean="0">
                <a:solidFill>
                  <a:prstClr val="black">
                    <a:tint val="75000"/>
                  </a:prstClr>
                </a:solidFill>
                <a:latin typeface="Calibri"/>
              </a:rPr>
              <a:t>26 June 2009</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500813"/>
            <a:ext cx="2895600" cy="28575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r>
              <a:rPr lang="fr-FR" dirty="0" smtClean="0">
                <a:solidFill>
                  <a:prstClr val="black">
                    <a:tint val="75000"/>
                  </a:prstClr>
                </a:solidFill>
                <a:latin typeface="Calibri"/>
              </a:rPr>
              <a:t>Ian Bird, CERN</a:t>
            </a:r>
            <a:endParaRPr lang="fr-FR"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500813"/>
            <a:ext cx="2133600" cy="285750"/>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defTabSz="914400" fontAlgn="base">
              <a:spcBef>
                <a:spcPct val="0"/>
              </a:spcBef>
              <a:spcAft>
                <a:spcPct val="0"/>
              </a:spcAft>
              <a:defRPr/>
            </a:pPr>
            <a:fld id="{4A51798A-3098-4813-AB1D-14F7333CAE4F}" type="slidenum">
              <a:rPr lang="fr-FR"/>
              <a:pPr defTabSz="914400" fontAlgn="base">
                <a:spcBef>
                  <a:spcPct val="0"/>
                </a:spcBef>
                <a:spcAft>
                  <a:spcPct val="0"/>
                </a:spcAft>
                <a:defRPr/>
              </a:pPr>
              <a:t>‹#›</a:t>
            </a:fld>
            <a:endParaRPr lang="fr-FR"/>
          </a:p>
        </p:txBody>
      </p:sp>
      <p:pic>
        <p:nvPicPr>
          <p:cNvPr id="7175" name="Picture 7" descr="banner-bleu"/>
          <p:cNvPicPr>
            <a:picLocks noChangeAspect="1" noChangeArrowheads="1"/>
          </p:cNvPicPr>
          <p:nvPr/>
        </p:nvPicPr>
        <p:blipFill>
          <a:blip r:embed="rId13"/>
          <a:srcRect/>
          <a:stretch>
            <a:fillRect/>
          </a:stretch>
        </p:blipFill>
        <p:spPr bwMode="auto">
          <a:xfrm>
            <a:off x="0" y="0"/>
            <a:ext cx="9144000" cy="866775"/>
          </a:xfrm>
          <a:prstGeom prst="rect">
            <a:avLst/>
          </a:prstGeom>
          <a:noFill/>
          <a:ln w="9525">
            <a:noFill/>
            <a:miter lim="800000"/>
            <a:headEnd/>
            <a:tailEnd/>
          </a:ln>
        </p:spPr>
      </p:pic>
    </p:spTree>
    <p:extLst>
      <p:ext uri="{BB962C8B-B14F-4D97-AF65-F5344CB8AC3E}">
        <p14:creationId xmlns:p14="http://schemas.microsoft.com/office/powerpoint/2010/main" val="154452004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hdr="0"/>
  <p:txStyles>
    <p:titleStyle>
      <a:lvl1pPr algn="ctr" rtl="0" eaLnBrk="1" fontAlgn="base" hangingPunct="1">
        <a:spcBef>
          <a:spcPct val="0"/>
        </a:spcBef>
        <a:spcAft>
          <a:spcPct val="0"/>
        </a:spcAft>
        <a:defRPr sz="3200" kern="1200">
          <a:solidFill>
            <a:srgbClr val="376092"/>
          </a:solidFill>
          <a:latin typeface="+mj-lt"/>
          <a:ea typeface="+mj-ea"/>
          <a:cs typeface="+mj-cs"/>
        </a:defRPr>
      </a:lvl1pPr>
      <a:lvl2pPr algn="ctr" rtl="0" eaLnBrk="1" fontAlgn="base" hangingPunct="1">
        <a:spcBef>
          <a:spcPct val="0"/>
        </a:spcBef>
        <a:spcAft>
          <a:spcPct val="0"/>
        </a:spcAft>
        <a:defRPr sz="3200">
          <a:solidFill>
            <a:srgbClr val="376092"/>
          </a:solidFill>
          <a:latin typeface="Calibri" pitchFamily="34" charset="0"/>
        </a:defRPr>
      </a:lvl2pPr>
      <a:lvl3pPr algn="ctr" rtl="0" eaLnBrk="1" fontAlgn="base" hangingPunct="1">
        <a:spcBef>
          <a:spcPct val="0"/>
        </a:spcBef>
        <a:spcAft>
          <a:spcPct val="0"/>
        </a:spcAft>
        <a:defRPr sz="3200">
          <a:solidFill>
            <a:srgbClr val="376092"/>
          </a:solidFill>
          <a:latin typeface="Calibri" pitchFamily="34" charset="0"/>
        </a:defRPr>
      </a:lvl3pPr>
      <a:lvl4pPr algn="ctr" rtl="0" eaLnBrk="1" fontAlgn="base" hangingPunct="1">
        <a:spcBef>
          <a:spcPct val="0"/>
        </a:spcBef>
        <a:spcAft>
          <a:spcPct val="0"/>
        </a:spcAft>
        <a:defRPr sz="3200">
          <a:solidFill>
            <a:srgbClr val="376092"/>
          </a:solidFill>
          <a:latin typeface="Calibri" pitchFamily="34" charset="0"/>
        </a:defRPr>
      </a:lvl4pPr>
      <a:lvl5pPr algn="ctr" rtl="0" eaLnBrk="1" fontAlgn="base" hangingPunct="1">
        <a:spcBef>
          <a:spcPct val="0"/>
        </a:spcBef>
        <a:spcAft>
          <a:spcPct val="0"/>
        </a:spcAft>
        <a:defRPr sz="3200">
          <a:solidFill>
            <a:srgbClr val="376092"/>
          </a:solidFill>
          <a:latin typeface="Calibri" pitchFamily="34" charset="0"/>
        </a:defRPr>
      </a:lvl5pPr>
      <a:lvl6pPr marL="457200" algn="ctr" rtl="0" eaLnBrk="1" fontAlgn="base" hangingPunct="1">
        <a:spcBef>
          <a:spcPct val="0"/>
        </a:spcBef>
        <a:spcAft>
          <a:spcPct val="0"/>
        </a:spcAft>
        <a:defRPr sz="3200">
          <a:solidFill>
            <a:srgbClr val="376092"/>
          </a:solidFill>
          <a:latin typeface="Calibri" pitchFamily="34" charset="0"/>
        </a:defRPr>
      </a:lvl6pPr>
      <a:lvl7pPr marL="914400" algn="ctr" rtl="0" eaLnBrk="1" fontAlgn="base" hangingPunct="1">
        <a:spcBef>
          <a:spcPct val="0"/>
        </a:spcBef>
        <a:spcAft>
          <a:spcPct val="0"/>
        </a:spcAft>
        <a:defRPr sz="3200">
          <a:solidFill>
            <a:srgbClr val="376092"/>
          </a:solidFill>
          <a:latin typeface="Calibri" pitchFamily="34" charset="0"/>
        </a:defRPr>
      </a:lvl7pPr>
      <a:lvl8pPr marL="1371600" algn="ctr" rtl="0" eaLnBrk="1" fontAlgn="base" hangingPunct="1">
        <a:spcBef>
          <a:spcPct val="0"/>
        </a:spcBef>
        <a:spcAft>
          <a:spcPct val="0"/>
        </a:spcAft>
        <a:defRPr sz="3200">
          <a:solidFill>
            <a:srgbClr val="376092"/>
          </a:solidFill>
          <a:latin typeface="Calibri" pitchFamily="34" charset="0"/>
        </a:defRPr>
      </a:lvl8pPr>
      <a:lvl9pPr marL="1828800" algn="ctr" rtl="0" eaLnBrk="1" fontAlgn="base" hangingPunct="1">
        <a:spcBef>
          <a:spcPct val="0"/>
        </a:spcBef>
        <a:spcAft>
          <a:spcPct val="0"/>
        </a:spcAft>
        <a:defRPr sz="3200">
          <a:solidFill>
            <a:srgbClr val="376092"/>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2400" kern="1200">
          <a:solidFill>
            <a:srgbClr val="37609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000" kern="1200">
          <a:solidFill>
            <a:srgbClr val="376092"/>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rgbClr val="376092"/>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1600" kern="1200">
          <a:solidFill>
            <a:srgbClr val="376092"/>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1400" kern="1200">
          <a:solidFill>
            <a:srgbClr val="37609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en-US" smtClean="0">
                <a:solidFill>
                  <a:prstClr val="black">
                    <a:tint val="75000"/>
                  </a:prstClr>
                </a:solidFill>
                <a:latin typeface="Calibri"/>
              </a:rPr>
              <a:t>Ian.Bird@cern.ch</a:t>
            </a: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DA23336-5C51-4AB1-BEE6-DB5BC4505B23}"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32367971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2" name="Picture 31" descr="banner-ITonly"/>
          <p:cNvPicPr>
            <a:picLocks noChangeAspect="1" noChangeArrowheads="1"/>
          </p:cNvPicPr>
          <p:nvPr userDrawn="1"/>
        </p:nvPicPr>
        <p:blipFill>
          <a:blip r:embed="rId12" cstate="print"/>
          <a:srcRect/>
          <a:stretch>
            <a:fillRect/>
          </a:stretch>
        </p:blipFill>
        <p:spPr bwMode="auto">
          <a:xfrm>
            <a:off x="1143000" y="0"/>
            <a:ext cx="8001000" cy="849313"/>
          </a:xfrm>
          <a:prstGeom prst="rect">
            <a:avLst/>
          </a:prstGeom>
          <a:noFill/>
          <a:ln w="9525">
            <a:noFill/>
            <a:miter lim="800000"/>
            <a:headEnd/>
            <a:tailEnd/>
          </a:ln>
        </p:spPr>
      </p:pic>
      <p:sp>
        <p:nvSpPr>
          <p:cNvPr id="2053" name="Rectangle 2"/>
          <p:cNvSpPr>
            <a:spLocks noGrp="1" noChangeArrowheads="1"/>
          </p:cNvSpPr>
          <p:nvPr>
            <p:ph type="title"/>
          </p:nvPr>
        </p:nvSpPr>
        <p:spPr bwMode="auto">
          <a:xfrm>
            <a:off x="1295400" y="0"/>
            <a:ext cx="5562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4" name="Rectangle 3"/>
          <p:cNvSpPr>
            <a:spLocks noGrp="1" noChangeArrowheads="1"/>
          </p:cNvSpPr>
          <p:nvPr>
            <p:ph type="body" idx="1"/>
          </p:nvPr>
        </p:nvSpPr>
        <p:spPr bwMode="auto">
          <a:xfrm>
            <a:off x="1371600" y="1066800"/>
            <a:ext cx="75438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0" name="Rectangle 16"/>
          <p:cNvSpPr>
            <a:spLocks noGrp="1" noChangeArrowheads="1"/>
          </p:cNvSpPr>
          <p:nvPr>
            <p:ph type="ftr" sz="quarter" idx="3"/>
          </p:nvPr>
        </p:nvSpPr>
        <p:spPr bwMode="auto">
          <a:xfrm>
            <a:off x="1905000" y="6324600"/>
            <a:ext cx="6477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1">
                <a:solidFill>
                  <a:srgbClr val="3861AA"/>
                </a:solidFill>
              </a:defRPr>
            </a:lvl1pPr>
          </a:lstStyle>
          <a:p>
            <a:pPr defTabSz="914400" fontAlgn="base">
              <a:spcBef>
                <a:spcPct val="0"/>
              </a:spcBef>
              <a:spcAft>
                <a:spcPct val="0"/>
              </a:spcAft>
              <a:defRPr/>
            </a:pPr>
            <a:r>
              <a:rPr lang="en-US" smtClean="0">
                <a:latin typeface="Arial" charset="0"/>
              </a:rPr>
              <a:t>Summary of ITUM-5, held 21 Sep 2011                            3</a:t>
            </a:r>
            <a:endParaRPr lang="en-US">
              <a:latin typeface="Arial" charset="0"/>
            </a:endParaRPr>
          </a:p>
        </p:txBody>
      </p:sp>
      <p:pic>
        <p:nvPicPr>
          <p:cNvPr id="2056" name="Picture 24" descr="CERNlogo-rgb"/>
          <p:cNvPicPr>
            <a:picLocks noChangeAspect="1" noChangeArrowheads="1"/>
          </p:cNvPicPr>
          <p:nvPr userDrawn="1"/>
        </p:nvPicPr>
        <p:blipFill>
          <a:blip r:embed="rId13" cstate="print"/>
          <a:srcRect/>
          <a:stretch>
            <a:fillRect/>
          </a:stretch>
        </p:blipFill>
        <p:spPr bwMode="auto">
          <a:xfrm>
            <a:off x="8458200" y="6172200"/>
            <a:ext cx="619125" cy="619125"/>
          </a:xfrm>
          <a:prstGeom prst="rect">
            <a:avLst/>
          </a:prstGeom>
          <a:noFill/>
          <a:ln w="9525">
            <a:noFill/>
            <a:miter lim="800000"/>
            <a:headEnd/>
            <a:tailEnd/>
          </a:ln>
        </p:spPr>
      </p:pic>
      <p:sp>
        <p:nvSpPr>
          <p:cNvPr id="1058" name="Text Box 34"/>
          <p:cNvSpPr txBox="1">
            <a:spLocks noChangeArrowheads="1"/>
          </p:cNvSpPr>
          <p:nvPr userDrawn="1"/>
        </p:nvSpPr>
        <p:spPr bwMode="auto">
          <a:xfrm>
            <a:off x="0" y="6111875"/>
            <a:ext cx="1295400" cy="669925"/>
          </a:xfrm>
          <a:prstGeom prst="rect">
            <a:avLst/>
          </a:prstGeom>
          <a:noFill/>
          <a:ln w="9525">
            <a:noFill/>
            <a:miter lim="800000"/>
            <a:headEnd/>
            <a:tailEnd/>
          </a:ln>
          <a:effectLst/>
        </p:spPr>
        <p:txBody>
          <a:bodyPr>
            <a:spAutoFit/>
          </a:bodyPr>
          <a:lstStyle/>
          <a:p>
            <a:pPr algn="r" defTabSz="914400" fontAlgn="base">
              <a:spcBef>
                <a:spcPct val="0"/>
              </a:spcBef>
              <a:spcAft>
                <a:spcPct val="0"/>
              </a:spcAft>
              <a:defRPr/>
            </a:pPr>
            <a:r>
              <a:rPr lang="en-US" sz="900">
                <a:solidFill>
                  <a:srgbClr val="000000"/>
                </a:solidFill>
                <a:latin typeface="Tahoma" pitchFamily="34" charset="0"/>
              </a:rPr>
              <a:t>CERN IT Department</a:t>
            </a:r>
          </a:p>
          <a:p>
            <a:pPr algn="r" defTabSz="914400" fontAlgn="base">
              <a:spcBef>
                <a:spcPct val="0"/>
              </a:spcBef>
              <a:spcAft>
                <a:spcPct val="0"/>
              </a:spcAft>
              <a:defRPr/>
            </a:pPr>
            <a:r>
              <a:rPr lang="en-US" sz="900">
                <a:solidFill>
                  <a:srgbClr val="000000"/>
                </a:solidFill>
                <a:latin typeface="Tahoma" pitchFamily="34" charset="0"/>
              </a:rPr>
              <a:t>CH-1211 Genève 23</a:t>
            </a:r>
          </a:p>
          <a:p>
            <a:pPr algn="r" defTabSz="914400" fontAlgn="base">
              <a:spcBef>
                <a:spcPct val="0"/>
              </a:spcBef>
              <a:spcAft>
                <a:spcPct val="0"/>
              </a:spcAft>
              <a:defRPr/>
            </a:pPr>
            <a:r>
              <a:rPr lang="en-US" sz="900">
                <a:solidFill>
                  <a:srgbClr val="000000"/>
                </a:solidFill>
                <a:latin typeface="Tahoma" pitchFamily="34" charset="0"/>
              </a:rPr>
              <a:t>Switzerland</a:t>
            </a:r>
          </a:p>
          <a:p>
            <a:pPr algn="r" defTabSz="914400" fontAlgn="base">
              <a:spcBef>
                <a:spcPct val="0"/>
              </a:spcBef>
              <a:spcAft>
                <a:spcPct val="0"/>
              </a:spcAft>
              <a:defRPr/>
            </a:pPr>
            <a:r>
              <a:rPr lang="en-US" sz="1100" b="1">
                <a:solidFill>
                  <a:srgbClr val="000000"/>
                </a:solidFill>
                <a:latin typeface="Tahoma" pitchFamily="34" charset="0"/>
              </a:rPr>
              <a:t>www.cern.ch/i</a:t>
            </a:r>
            <a:r>
              <a:rPr lang="en-US" sz="1000" b="1">
                <a:solidFill>
                  <a:srgbClr val="000000"/>
                </a:solidFill>
                <a:latin typeface="Tahoma" pitchFamily="34" charset="0"/>
              </a:rPr>
              <a:t>t</a:t>
            </a:r>
          </a:p>
        </p:txBody>
      </p:sp>
      <p:graphicFrame>
        <p:nvGraphicFramePr>
          <p:cNvPr id="2050" name="Object 35"/>
          <p:cNvGraphicFramePr>
            <a:graphicFrameLocks noChangeAspect="1"/>
          </p:cNvGraphicFramePr>
          <p:nvPr/>
        </p:nvGraphicFramePr>
        <p:xfrm>
          <a:off x="0" y="0"/>
          <a:ext cx="1190625" cy="6019800"/>
        </p:xfrm>
        <a:graphic>
          <a:graphicData uri="http://schemas.openxmlformats.org/presentationml/2006/ole">
            <mc:AlternateContent xmlns:mc="http://schemas.openxmlformats.org/markup-compatibility/2006">
              <mc:Choice xmlns:v="urn:schemas-microsoft-com:vml" Requires="v">
                <p:oleObj spid="_x0000_s1033" name="Image" r:id="rId14" imgW="2006349" imgH="10158730" progId="">
                  <p:embed/>
                </p:oleObj>
              </mc:Choice>
              <mc:Fallback>
                <p:oleObj name="Image" r:id="rId14" imgW="2006349" imgH="10158730"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190625" cy="60198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5450896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Lst>
  <p:hf hdr="0" ftr="0"/>
  <p:txStyles>
    <p:title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Arial" charset="0"/>
        </a:defRPr>
      </a:lvl2pPr>
      <a:lvl3pPr algn="l" rtl="0" eaLnBrk="0" fontAlgn="base" hangingPunct="0">
        <a:spcBef>
          <a:spcPct val="0"/>
        </a:spcBef>
        <a:spcAft>
          <a:spcPct val="0"/>
        </a:spcAft>
        <a:defRPr sz="3200">
          <a:solidFill>
            <a:schemeClr val="bg1"/>
          </a:solidFill>
          <a:latin typeface="Arial" charset="0"/>
        </a:defRPr>
      </a:lvl3pPr>
      <a:lvl4pPr algn="l" rtl="0" eaLnBrk="0" fontAlgn="base" hangingPunct="0">
        <a:spcBef>
          <a:spcPct val="0"/>
        </a:spcBef>
        <a:spcAft>
          <a:spcPct val="0"/>
        </a:spcAft>
        <a:defRPr sz="3200">
          <a:solidFill>
            <a:schemeClr val="bg1"/>
          </a:solidFill>
          <a:latin typeface="Arial" charset="0"/>
        </a:defRPr>
      </a:lvl4pPr>
      <a:lvl5pPr algn="l" rtl="0" eaLnBrk="0" fontAlgn="base" hangingPunct="0">
        <a:spcBef>
          <a:spcPct val="0"/>
        </a:spcBef>
        <a:spcAft>
          <a:spcPct val="0"/>
        </a:spcAft>
        <a:defRPr sz="3200">
          <a:solidFill>
            <a:schemeClr val="bg1"/>
          </a:solidFill>
          <a:latin typeface="Arial" charset="0"/>
        </a:defRPr>
      </a:lvl5pPr>
      <a:lvl6pPr marL="457200" algn="l" rtl="0" eaLnBrk="0" fontAlgn="base" hangingPunct="0">
        <a:spcBef>
          <a:spcPct val="0"/>
        </a:spcBef>
        <a:spcAft>
          <a:spcPct val="0"/>
        </a:spcAft>
        <a:defRPr sz="3200">
          <a:solidFill>
            <a:schemeClr val="bg1"/>
          </a:solidFill>
          <a:latin typeface="Arial" charset="0"/>
        </a:defRPr>
      </a:lvl6pPr>
      <a:lvl7pPr marL="914400" algn="l" rtl="0" eaLnBrk="0" fontAlgn="base" hangingPunct="0">
        <a:spcBef>
          <a:spcPct val="0"/>
        </a:spcBef>
        <a:spcAft>
          <a:spcPct val="0"/>
        </a:spcAft>
        <a:defRPr sz="3200">
          <a:solidFill>
            <a:schemeClr val="bg1"/>
          </a:solidFill>
          <a:latin typeface="Arial" charset="0"/>
        </a:defRPr>
      </a:lvl7pPr>
      <a:lvl8pPr marL="1371600" algn="l" rtl="0" eaLnBrk="0" fontAlgn="base" hangingPunct="0">
        <a:spcBef>
          <a:spcPct val="0"/>
        </a:spcBef>
        <a:spcAft>
          <a:spcPct val="0"/>
        </a:spcAft>
        <a:defRPr sz="3200">
          <a:solidFill>
            <a:schemeClr val="bg1"/>
          </a:solidFill>
          <a:latin typeface="Arial" charset="0"/>
        </a:defRPr>
      </a:lvl8pPr>
      <a:lvl9pPr marL="1828800" algn="l" rtl="0" eaLnBrk="0" fontAlgn="base" hangingPunct="0">
        <a:spcBef>
          <a:spcPct val="0"/>
        </a:spcBef>
        <a:spcAft>
          <a:spcPct val="0"/>
        </a:spcAft>
        <a:defRPr sz="3200">
          <a:solidFill>
            <a:schemeClr val="bg1"/>
          </a:solidFill>
          <a:latin typeface="Arial" charset="0"/>
        </a:defRPr>
      </a:lvl9pPr>
    </p:titleStyle>
    <p:bodyStyle>
      <a:lvl1pPr marL="342900" indent="-342900" algn="l" rtl="0" eaLnBrk="0" fontAlgn="base" hangingPunct="0">
        <a:spcBef>
          <a:spcPct val="20000"/>
        </a:spcBef>
        <a:spcAft>
          <a:spcPct val="0"/>
        </a:spcAft>
        <a:buClr>
          <a:srgbClr val="3861AA"/>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5.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gif"/><Relationship Id="rId4" Type="http://schemas.openxmlformats.org/officeDocument/2006/relationships/image" Target="../media/image54.jpeg"/><Relationship Id="rId5"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microsoft.com/office/2007/relationships/hdphoto" Target="../media/hdphoto2.wdp"/><Relationship Id="rId7" Type="http://schemas.microsoft.com/office/2007/relationships/hdphoto" Target="../media/hdphoto3.wdp"/><Relationship Id="rId8" Type="http://schemas.openxmlformats.org/officeDocument/2006/relationships/image" Target="../media/image61.jpeg"/><Relationship Id="rId1" Type="http://schemas.openxmlformats.org/officeDocument/2006/relationships/slideLayout" Target="../slideLayouts/slideLayout1.xml"/><Relationship Id="rId2"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6.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7.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68.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hyperlink" Target="http://www.opensciencegrid.org/" TargetMode="External"/><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jpeg"/><Relationship Id="rId10" Type="http://schemas.openxmlformats.org/officeDocument/2006/relationships/image" Target="../media/image76.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9.xml"/><Relationship Id="rId2"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20.xml"/><Relationship Id="rId2"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jpeg"/><Relationship Id="rId9" Type="http://schemas.openxmlformats.org/officeDocument/2006/relationships/image" Target="../media/image33.jpeg"/><Relationship Id="rId10" Type="http://schemas.openxmlformats.org/officeDocument/2006/relationships/image" Target="../media/image24.png"/><Relationship Id="rId11" Type="http://schemas.openxmlformats.org/officeDocument/2006/relationships/image" Target="../media/image34.jpeg"/><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4.png"/><Relationship Id="rId3" Type="http://schemas.openxmlformats.org/officeDocument/2006/relationships/image" Target="../media/image85.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6.emf"/><Relationship Id="rId3" Type="http://schemas.openxmlformats.org/officeDocument/2006/relationships/image" Target="../media/image87.emf"/></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slideLayout" Target="../slideLayouts/slideLayout15.xml"/><Relationship Id="rId2"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6" Type="http://schemas.openxmlformats.org/officeDocument/2006/relationships/image" Target="../media/image95.png"/><Relationship Id="rId1" Type="http://schemas.openxmlformats.org/officeDocument/2006/relationships/slideLayout" Target="../slideLayouts/slideLayout16.xml"/><Relationship Id="rId2" Type="http://schemas.openxmlformats.org/officeDocument/2006/relationships/image" Target="../media/image9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6.emf"/><Relationship Id="rId3" Type="http://schemas.openxmlformats.org/officeDocument/2006/relationships/image" Target="../media/image97.emf"/></Relationships>
</file>

<file path=ppt/slides/_rels/slide37.xml.rels><?xml version="1.0" encoding="UTF-8" standalone="yes"?>
<Relationships xmlns="http://schemas.openxmlformats.org/package/2006/relationships"><Relationship Id="rId3" Type="http://schemas.openxmlformats.org/officeDocument/2006/relationships/image" Target="../media/image98.emf"/><Relationship Id="rId4" Type="http://schemas.openxmlformats.org/officeDocument/2006/relationships/image" Target="../media/image99.emf"/><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3" Type="http://schemas.openxmlformats.org/officeDocument/2006/relationships/image" Target="../media/image101.emf"/><Relationship Id="rId4" Type="http://schemas.openxmlformats.org/officeDocument/2006/relationships/image" Target="../media/image102.emf"/><Relationship Id="rId5" Type="http://schemas.openxmlformats.org/officeDocument/2006/relationships/image" Target="../media/image103.png"/><Relationship Id="rId1" Type="http://schemas.openxmlformats.org/officeDocument/2006/relationships/slideLayout" Target="../slideLayouts/slideLayout3.xml"/><Relationship Id="rId2" Type="http://schemas.openxmlformats.org/officeDocument/2006/relationships/image" Target="../media/image100.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05.emf"/><Relationship Id="rId4" Type="http://schemas.openxmlformats.org/officeDocument/2006/relationships/image" Target="../media/image106.emf"/><Relationship Id="rId1" Type="http://schemas.openxmlformats.org/officeDocument/2006/relationships/slideLayout" Target="../slideLayouts/slideLayout9.xml"/><Relationship Id="rId2" Type="http://schemas.openxmlformats.org/officeDocument/2006/relationships/image" Target="../media/image10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07.png"/><Relationship Id="rId3" Type="http://schemas.openxmlformats.org/officeDocument/2006/relationships/image" Target="../media/image10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1.xml"/><Relationship Id="rId3" Type="http://schemas.openxmlformats.org/officeDocument/2006/relationships/image" Target="../media/image10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1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gi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3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9.png"/><Relationship Id="rId3"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jpeg"/><Relationship Id="rId9" Type="http://schemas.openxmlformats.org/officeDocument/2006/relationships/image" Target="../media/image10.png"/><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807031_01-A4-at-144-dpi.jpg"/>
          <p:cNvPicPr>
            <a:picLocks noChangeAspect="1"/>
          </p:cNvPicPr>
          <p:nvPr/>
        </p:nvPicPr>
        <p:blipFill>
          <a:blip r:embed="rId3">
            <a:lum bright="-2000" contrast="2000"/>
          </a:blip>
          <a:stretch>
            <a:fillRect/>
          </a:stretch>
        </p:blipFill>
        <p:spPr>
          <a:xfrm>
            <a:off x="-4318" y="0"/>
            <a:ext cx="9161277" cy="6870958"/>
          </a:xfrm>
          <a:prstGeom prst="rect">
            <a:avLst/>
          </a:prstGeom>
        </p:spPr>
      </p:pic>
      <p:sp>
        <p:nvSpPr>
          <p:cNvPr id="6" name="Text Box 3"/>
          <p:cNvSpPr txBox="1">
            <a:spLocks noChangeArrowheads="1"/>
          </p:cNvSpPr>
          <p:nvPr/>
        </p:nvSpPr>
        <p:spPr bwMode="auto">
          <a:xfrm>
            <a:off x="228600" y="228600"/>
            <a:ext cx="7848600" cy="1323439"/>
          </a:xfrm>
          <a:prstGeom prst="rect">
            <a:avLst/>
          </a:prstGeom>
          <a:noFill/>
          <a:ln w="9525">
            <a:noFill/>
            <a:miter lim="800000"/>
            <a:headEnd/>
            <a:tailEnd/>
          </a:ln>
          <a:effectLst>
            <a:outerShdw blurRad="63500" dist="38099" dir="2700000" algn="ctr" rotWithShape="0">
              <a:srgbClr val="000000">
                <a:alpha val="74997"/>
              </a:srgbClr>
            </a:outerShdw>
          </a:effectLst>
        </p:spPr>
        <p:txBody>
          <a:bodyPr wrap="square">
            <a:prstTxWarp prst="textNoShape">
              <a:avLst/>
            </a:prstTxWarp>
            <a:spAutoFit/>
          </a:bodyPr>
          <a:lstStyle/>
          <a:p>
            <a:pPr fontAlgn="base">
              <a:spcBef>
                <a:spcPct val="0"/>
              </a:spcBef>
              <a:spcAft>
                <a:spcPct val="0"/>
              </a:spcAft>
              <a:defRPr/>
            </a:pPr>
            <a:r>
              <a:rPr lang="en-GB" sz="4000" dirty="0">
                <a:solidFill>
                  <a:srgbClr val="FFFFFF"/>
                </a:solidFill>
              </a:rPr>
              <a:t>LHC Computing, Experiences so far, and outlook for the future</a:t>
            </a:r>
            <a:endParaRPr lang="en-GB" sz="4000" b="1" i="1" dirty="0">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endParaRPr>
          </a:p>
        </p:txBody>
      </p:sp>
      <p:sp>
        <p:nvSpPr>
          <p:cNvPr id="27659" name="TextBox 12"/>
          <p:cNvSpPr txBox="1">
            <a:spLocks noChangeArrowheads="1"/>
          </p:cNvSpPr>
          <p:nvPr/>
        </p:nvSpPr>
        <p:spPr bwMode="auto">
          <a:xfrm>
            <a:off x="-108520" y="3360474"/>
            <a:ext cx="9361040" cy="2400657"/>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2600" dirty="0" smtClean="0">
                <a:solidFill>
                  <a:srgbClr val="FFFF00"/>
                </a:solidFill>
                <a:effectLst>
                  <a:outerShdw blurRad="38100" dist="38100" dir="2700000">
                    <a:srgbClr val="000000"/>
                  </a:outerShdw>
                </a:effectLst>
                <a:latin typeface="Arial" charset="0"/>
                <a:ea typeface="ＭＳ Ｐゴシック" charset="-128"/>
                <a:cs typeface="ＭＳ Ｐゴシック" charset="-128"/>
              </a:rPr>
              <a:t>Ian Bird, CERN</a:t>
            </a:r>
          </a:p>
          <a:p>
            <a:pPr algn="ctr" fontAlgn="base">
              <a:spcBef>
                <a:spcPct val="0"/>
              </a:spcBef>
              <a:spcAft>
                <a:spcPct val="0"/>
              </a:spcAft>
            </a:pPr>
            <a:r>
              <a:rPr lang="en-US" sz="2600" dirty="0" smtClean="0">
                <a:solidFill>
                  <a:srgbClr val="FFFF00"/>
                </a:solidFill>
                <a:effectLst>
                  <a:outerShdw blurRad="38100" dist="38100" dir="2700000">
                    <a:srgbClr val="000000"/>
                  </a:outerShdw>
                </a:effectLst>
                <a:latin typeface="Arial" charset="0"/>
                <a:ea typeface="ＭＳ Ｐゴシック" charset="-128"/>
                <a:cs typeface="ＭＳ Ｐゴシック" charset="-128"/>
              </a:rPr>
              <a:t> </a:t>
            </a:r>
          </a:p>
          <a:p>
            <a:pPr algn="ctr" fontAlgn="base">
              <a:spcBef>
                <a:spcPct val="0"/>
              </a:spcBef>
              <a:spcAft>
                <a:spcPct val="0"/>
              </a:spcAft>
            </a:pPr>
            <a:endParaRPr lang="en-US" sz="2600" dirty="0" smtClean="0">
              <a:solidFill>
                <a:srgbClr val="FFFF00"/>
              </a:solidFill>
              <a:effectLst>
                <a:outerShdw blurRad="38100" dist="38100" dir="2700000">
                  <a:srgbClr val="000000"/>
                </a:outerShdw>
              </a:effectLst>
              <a:latin typeface="Arial" charset="0"/>
              <a:ea typeface="ＭＳ Ｐゴシック" charset="-128"/>
              <a:cs typeface="ＭＳ Ｐゴシック" charset="-128"/>
            </a:endParaRPr>
          </a:p>
          <a:p>
            <a:pPr algn="ctr" fontAlgn="base">
              <a:spcBef>
                <a:spcPct val="0"/>
              </a:spcBef>
              <a:spcAft>
                <a:spcPct val="0"/>
              </a:spcAft>
            </a:pPr>
            <a:r>
              <a:rPr lang="en-US" sz="2400" dirty="0" err="1" smtClean="0">
                <a:solidFill>
                  <a:srgbClr val="FFFF00"/>
                </a:solidFill>
                <a:effectLst>
                  <a:outerShdw blurRad="38100" dist="38100" dir="2700000">
                    <a:srgbClr val="000000"/>
                  </a:outerShdw>
                </a:effectLst>
                <a:latin typeface="Arial" charset="0"/>
                <a:ea typeface="ＭＳ Ｐゴシック" charset="-128"/>
                <a:cs typeface="ＭＳ Ｐゴシック" charset="-128"/>
              </a:rPr>
              <a:t>GridKa</a:t>
            </a:r>
            <a:r>
              <a:rPr lang="en-US" sz="2400" dirty="0" smtClean="0">
                <a:solidFill>
                  <a:srgbClr val="FFFF00"/>
                </a:solidFill>
                <a:effectLst>
                  <a:outerShdw blurRad="38100" dist="38100" dir="2700000">
                    <a:srgbClr val="000000"/>
                  </a:outerShdw>
                </a:effectLst>
                <a:latin typeface="Arial" charset="0"/>
                <a:ea typeface="ＭＳ Ｐゴシック" charset="-128"/>
                <a:cs typeface="ＭＳ Ｐゴシック" charset="-128"/>
              </a:rPr>
              <a:t> Summer School</a:t>
            </a:r>
          </a:p>
          <a:p>
            <a:pPr algn="ctr" fontAlgn="base">
              <a:spcBef>
                <a:spcPct val="0"/>
              </a:spcBef>
              <a:spcAft>
                <a:spcPct val="0"/>
              </a:spcAft>
            </a:pPr>
            <a:r>
              <a:rPr lang="en-US" sz="2400" dirty="0" smtClean="0">
                <a:solidFill>
                  <a:srgbClr val="FFFF00"/>
                </a:solidFill>
                <a:effectLst>
                  <a:outerShdw blurRad="38100" dist="38100" dir="2700000">
                    <a:srgbClr val="000000"/>
                  </a:outerShdw>
                </a:effectLst>
                <a:latin typeface="Arial" charset="0"/>
                <a:ea typeface="ＭＳ Ｐゴシック" charset="-128"/>
                <a:cs typeface="ＭＳ Ｐゴシック" charset="-128"/>
              </a:rPr>
              <a:t>27</a:t>
            </a:r>
            <a:r>
              <a:rPr lang="en-US" sz="2400" baseline="30000" dirty="0" smtClean="0">
                <a:solidFill>
                  <a:srgbClr val="FFFF00"/>
                </a:solidFill>
                <a:effectLst>
                  <a:outerShdw blurRad="38100" dist="38100" dir="2700000">
                    <a:srgbClr val="000000"/>
                  </a:outerShdw>
                </a:effectLst>
                <a:latin typeface="Arial" charset="0"/>
                <a:ea typeface="ＭＳ Ｐゴシック" charset="-128"/>
                <a:cs typeface="ＭＳ Ｐゴシック" charset="-128"/>
              </a:rPr>
              <a:t>th</a:t>
            </a:r>
            <a:r>
              <a:rPr lang="en-US" sz="2400" dirty="0" smtClean="0">
                <a:solidFill>
                  <a:srgbClr val="FFFF00"/>
                </a:solidFill>
                <a:effectLst>
                  <a:outerShdw blurRad="38100" dist="38100" dir="2700000">
                    <a:srgbClr val="000000"/>
                  </a:outerShdw>
                </a:effectLst>
                <a:latin typeface="Arial" charset="0"/>
                <a:ea typeface="ＭＳ Ｐゴシック" charset="-128"/>
                <a:cs typeface="ＭＳ Ｐゴシック" charset="-128"/>
              </a:rPr>
              <a:t> August 2012</a:t>
            </a:r>
          </a:p>
          <a:p>
            <a:pPr algn="ctr" fontAlgn="base">
              <a:spcBef>
                <a:spcPct val="0"/>
              </a:spcBef>
              <a:spcAft>
                <a:spcPct val="0"/>
              </a:spcAft>
            </a:pPr>
            <a:endParaRPr lang="en-US" sz="2400" dirty="0" smtClean="0">
              <a:solidFill>
                <a:srgbClr val="FFFF00"/>
              </a:solidFill>
              <a:effectLst>
                <a:outerShdw blurRad="38100" dist="38100" dir="2700000">
                  <a:srgbClr val="000000"/>
                </a:outerShdw>
              </a:effectLst>
              <a:latin typeface="Arial" charset="0"/>
              <a:ea typeface="ＭＳ Ｐゴシック" charset="-128"/>
              <a:cs typeface="ＭＳ Ｐゴシック" charset="-128"/>
            </a:endParaRPr>
          </a:p>
        </p:txBody>
      </p:sp>
      <p:pic>
        <p:nvPicPr>
          <p:cNvPr id="11" name="Picture 9"/>
          <p:cNvPicPr>
            <a:picLocks noChangeAspect="1"/>
          </p:cNvPicPr>
          <p:nvPr/>
        </p:nvPicPr>
        <p:blipFill>
          <a:blip r:embed="rId4"/>
          <a:srcRect/>
          <a:stretch>
            <a:fillRect/>
          </a:stretch>
        </p:blipFill>
        <p:spPr bwMode="auto">
          <a:xfrm>
            <a:off x="914400" y="5486400"/>
            <a:ext cx="1219200" cy="1219200"/>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13" name="Text Box 3"/>
          <p:cNvSpPr txBox="1">
            <a:spLocks noChangeArrowheads="1"/>
          </p:cNvSpPr>
          <p:nvPr/>
        </p:nvSpPr>
        <p:spPr bwMode="auto">
          <a:xfrm>
            <a:off x="0" y="5877580"/>
            <a:ext cx="9144000" cy="523220"/>
          </a:xfrm>
          <a:prstGeom prst="rect">
            <a:avLst/>
          </a:prstGeom>
          <a:noFill/>
          <a:ln w="9525">
            <a:noFill/>
            <a:miter lim="800000"/>
            <a:headEnd/>
            <a:tailEnd/>
          </a:ln>
          <a:effectLst>
            <a:outerShdw blurRad="63500" dist="38099" dir="2700000" algn="ctr" rotWithShape="0">
              <a:srgbClr val="000000">
                <a:alpha val="74997"/>
              </a:srgbClr>
            </a:outerShdw>
          </a:effectLst>
        </p:spPr>
        <p:txBody>
          <a:bodyPr wrap="square">
            <a:prstTxWarp prst="textNoShape">
              <a:avLst/>
            </a:prstTxWarp>
            <a:spAutoFit/>
          </a:bodyPr>
          <a:lstStyle/>
          <a:p>
            <a:pPr fontAlgn="base">
              <a:spcBef>
                <a:spcPct val="0"/>
              </a:spcBef>
              <a:spcAft>
                <a:spcPct val="0"/>
              </a:spcAft>
              <a:defRPr/>
            </a:pPr>
            <a:r>
              <a:rPr lang="en-GB" sz="2800" b="1" i="1" dirty="0" smtClean="0">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  </a:t>
            </a:r>
            <a:r>
              <a:rPr lang="en-GB" sz="2800" b="1" i="1" dirty="0">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 </a:t>
            </a:r>
            <a:r>
              <a:rPr lang="en-GB" sz="2800" b="1" i="1" dirty="0" smtClean="0">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                    Accelerating Science and Innovation</a:t>
            </a:r>
            <a:endParaRPr lang="en-GB" sz="2800" b="1" i="1" dirty="0">
              <a:solidFill>
                <a:srgbClr val="FFFFFF"/>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endParaRPr>
          </a:p>
        </p:txBody>
      </p:sp>
      <p:pic>
        <p:nvPicPr>
          <p:cNvPr id="3" name="Picture 2" descr="WLCG-mini-B.jpg"/>
          <p:cNvPicPr>
            <a:picLocks noChangeAspect="1"/>
          </p:cNvPicPr>
          <p:nvPr/>
        </p:nvPicPr>
        <p:blipFill>
          <a:blip r:embed="rId5">
            <a:extLst>
              <a:ext uri="{BEBA8EAE-BF5A-486C-A8C5-ECC9F3942E4B}">
                <a14:imgProps xmlns:a14="http://schemas.microsoft.com/office/drawing/2010/main">
                  <a14:imgLayer r:embed="rId6">
                    <a14:imgEffect>
                      <a14:backgroundRemoval t="3306" b="97521" l="1653" r="97521"/>
                    </a14:imgEffect>
                  </a14:imgLayer>
                </a14:imgProps>
              </a:ext>
              <a:ext uri="{28A0092B-C50C-407E-A947-70E740481C1C}">
                <a14:useLocalDpi xmlns:a14="http://schemas.microsoft.com/office/drawing/2010/main"/>
              </a:ext>
            </a:extLst>
          </a:blip>
          <a:stretch>
            <a:fillRect/>
          </a:stretch>
        </p:blipFill>
        <p:spPr>
          <a:xfrm>
            <a:off x="7607300" y="11723"/>
            <a:ext cx="1536700" cy="1536700"/>
          </a:xfrm>
          <a:prstGeom prst="rect">
            <a:avLst/>
          </a:prstGeom>
        </p:spPr>
      </p:pic>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fld id="{61FDC54D-892E-E04A-B164-12F7A9970F1F}" type="slidenum">
              <a:rPr lang="en-US" smtClean="0"/>
              <a:t>1</a:t>
            </a:fld>
            <a:endParaRPr lang="en-US"/>
          </a:p>
        </p:txBody>
      </p:sp>
      <p:sp>
        <p:nvSpPr>
          <p:cNvPr id="5" name="Footer Placeholder 4"/>
          <p:cNvSpPr>
            <a:spLocks noGrp="1"/>
          </p:cNvSpPr>
          <p:nvPr>
            <p:ph type="ftr" sz="quarter" idx="11"/>
          </p:nvPr>
        </p:nvSpPr>
        <p:spPr/>
        <p:txBody>
          <a:bodyPr/>
          <a:lstStyle/>
          <a:p>
            <a:r>
              <a:rPr lang="en-GB" smtClean="0"/>
              <a:t>Ian.Bird@cern.ch / August 2012</a:t>
            </a:r>
            <a:endParaRPr lang="en-GB"/>
          </a:p>
        </p:txBody>
      </p:sp>
    </p:spTree>
    <p:extLst>
      <p:ext uri="{BB962C8B-B14F-4D97-AF65-F5344CB8AC3E}">
        <p14:creationId xmlns:p14="http://schemas.microsoft.com/office/powerpoint/2010/main" val="34809366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solidFill>
                  <a:srgbClr val="FFFFFF"/>
                </a:solidFill>
              </a:rPr>
              <a:t>Some facts about the LHC</a:t>
            </a:r>
            <a:endParaRPr lang="en-GB" dirty="0">
              <a:solidFill>
                <a:srgbClr val="FFFFFF"/>
              </a:solidFill>
            </a:endParaRPr>
          </a:p>
        </p:txBody>
      </p:sp>
      <p:sp>
        <p:nvSpPr>
          <p:cNvPr id="5" name="Content Placeholder 4"/>
          <p:cNvSpPr>
            <a:spLocks noGrp="1"/>
          </p:cNvSpPr>
          <p:nvPr>
            <p:ph idx="1"/>
          </p:nvPr>
        </p:nvSpPr>
        <p:spPr>
          <a:xfrm>
            <a:off x="472521" y="1295400"/>
            <a:ext cx="8214280" cy="5187856"/>
          </a:xfrm>
        </p:spPr>
        <p:txBody>
          <a:bodyPr>
            <a:normAutofit fontScale="77500" lnSpcReduction="20000"/>
          </a:bodyPr>
          <a:lstStyle/>
          <a:p>
            <a:r>
              <a:rPr lang="en-GB" dirty="0" smtClean="0">
                <a:solidFill>
                  <a:srgbClr val="FFFF00"/>
                </a:solidFill>
              </a:rPr>
              <a:t>Biggest accelerator </a:t>
            </a:r>
            <a:r>
              <a:rPr lang="en-GB" dirty="0" smtClean="0">
                <a:solidFill>
                  <a:schemeClr val="bg1"/>
                </a:solidFill>
              </a:rPr>
              <a:t>(largest machine) in the world</a:t>
            </a:r>
          </a:p>
          <a:p>
            <a:pPr lvl="1"/>
            <a:r>
              <a:rPr lang="en-GB" dirty="0" smtClean="0">
                <a:solidFill>
                  <a:schemeClr val="bg1"/>
                </a:solidFill>
              </a:rPr>
              <a:t>27 km circumference, 9300 magnets</a:t>
            </a:r>
          </a:p>
          <a:p>
            <a:r>
              <a:rPr lang="en-GB" dirty="0" smtClean="0">
                <a:solidFill>
                  <a:srgbClr val="FFFF00"/>
                </a:solidFill>
              </a:rPr>
              <a:t>Fastest racetrack </a:t>
            </a:r>
            <a:r>
              <a:rPr lang="en-GB" dirty="0" smtClean="0">
                <a:solidFill>
                  <a:schemeClr val="bg1"/>
                </a:solidFill>
              </a:rPr>
              <a:t>on Earth</a:t>
            </a:r>
          </a:p>
          <a:p>
            <a:pPr lvl="1"/>
            <a:r>
              <a:rPr lang="en-GB" dirty="0" smtClean="0">
                <a:solidFill>
                  <a:schemeClr val="bg1"/>
                </a:solidFill>
              </a:rPr>
              <a:t>Protons circulate 11245 times/s (99.9999991%c)</a:t>
            </a:r>
          </a:p>
          <a:p>
            <a:r>
              <a:rPr lang="en-GB" dirty="0" smtClean="0">
                <a:solidFill>
                  <a:srgbClr val="FFFF00"/>
                </a:solidFill>
              </a:rPr>
              <a:t>Emptiest</a:t>
            </a:r>
            <a:r>
              <a:rPr lang="en-GB" dirty="0" smtClean="0">
                <a:solidFill>
                  <a:schemeClr val="bg1"/>
                </a:solidFill>
              </a:rPr>
              <a:t> place in the solar system – high vacuum inside the magnets:</a:t>
            </a:r>
          </a:p>
          <a:p>
            <a:pPr lvl="1"/>
            <a:r>
              <a:rPr lang="en-GB" dirty="0" smtClean="0">
                <a:solidFill>
                  <a:schemeClr val="bg1"/>
                </a:solidFill>
              </a:rPr>
              <a:t>Pressure 10</a:t>
            </a:r>
            <a:r>
              <a:rPr lang="en-GB" baseline="30000" dirty="0" smtClean="0">
                <a:solidFill>
                  <a:schemeClr val="bg1"/>
                </a:solidFill>
              </a:rPr>
              <a:t>-13 </a:t>
            </a:r>
            <a:r>
              <a:rPr lang="en-GB" dirty="0" err="1" smtClean="0">
                <a:solidFill>
                  <a:schemeClr val="bg1"/>
                </a:solidFill>
              </a:rPr>
              <a:t>atm</a:t>
            </a:r>
            <a:r>
              <a:rPr lang="en-GB" dirty="0" smtClean="0">
                <a:solidFill>
                  <a:schemeClr val="bg1"/>
                </a:solidFill>
              </a:rPr>
              <a:t> (10x less than pressure on the moon)</a:t>
            </a:r>
          </a:p>
          <a:p>
            <a:r>
              <a:rPr lang="en-GB" dirty="0" smtClean="0">
                <a:solidFill>
                  <a:schemeClr val="bg1"/>
                </a:solidFill>
              </a:rPr>
              <a:t>World’s </a:t>
            </a:r>
            <a:r>
              <a:rPr lang="en-GB" dirty="0" smtClean="0">
                <a:solidFill>
                  <a:srgbClr val="FFFF00"/>
                </a:solidFill>
              </a:rPr>
              <a:t>largest refrigerator </a:t>
            </a:r>
            <a:r>
              <a:rPr lang="en-GB" dirty="0" smtClean="0">
                <a:solidFill>
                  <a:schemeClr val="bg1"/>
                </a:solidFill>
              </a:rPr>
              <a:t>(need only 1/8 of LHC magnets to qualify): -271.3 °C (1.9K)</a:t>
            </a:r>
          </a:p>
          <a:p>
            <a:r>
              <a:rPr lang="en-GB" dirty="0" smtClean="0">
                <a:solidFill>
                  <a:srgbClr val="FFFF00"/>
                </a:solidFill>
              </a:rPr>
              <a:t>Hottest spot </a:t>
            </a:r>
            <a:r>
              <a:rPr lang="en-GB" dirty="0" smtClean="0">
                <a:solidFill>
                  <a:schemeClr val="bg1"/>
                </a:solidFill>
              </a:rPr>
              <a:t>in the galaxy</a:t>
            </a:r>
          </a:p>
          <a:p>
            <a:pPr lvl="1"/>
            <a:r>
              <a:rPr lang="en-GB" dirty="0" smtClean="0">
                <a:solidFill>
                  <a:schemeClr val="bg1"/>
                </a:solidFill>
              </a:rPr>
              <a:t>During Lead ion collisions create temperatures 100 000x hotter than the heart of the sun; new record 5.5 Trillion K</a:t>
            </a:r>
          </a:p>
          <a:p>
            <a:r>
              <a:rPr lang="en-GB" dirty="0" smtClean="0">
                <a:solidFill>
                  <a:schemeClr val="bg1"/>
                </a:solidFill>
              </a:rPr>
              <a:t>World’s </a:t>
            </a:r>
            <a:r>
              <a:rPr lang="en-GB" dirty="0" smtClean="0">
                <a:solidFill>
                  <a:srgbClr val="FFFF00"/>
                </a:solidFill>
              </a:rPr>
              <a:t>biggest and most sophisticated detectors</a:t>
            </a:r>
          </a:p>
          <a:p>
            <a:pPr lvl="1"/>
            <a:r>
              <a:rPr lang="en-GB" dirty="0" smtClean="0">
                <a:solidFill>
                  <a:schemeClr val="bg1"/>
                </a:solidFill>
              </a:rPr>
              <a:t>150 Million “pixels”, 60 Million times per sec; </a:t>
            </a:r>
          </a:p>
          <a:p>
            <a:r>
              <a:rPr lang="en-GB" dirty="0" smtClean="0">
                <a:solidFill>
                  <a:srgbClr val="FFFF00"/>
                </a:solidFill>
              </a:rPr>
              <a:t>Most data </a:t>
            </a:r>
            <a:r>
              <a:rPr lang="en-GB" dirty="0" smtClean="0">
                <a:solidFill>
                  <a:schemeClr val="bg1"/>
                </a:solidFill>
              </a:rPr>
              <a:t>of any scientific experiment</a:t>
            </a:r>
          </a:p>
          <a:p>
            <a:pPr lvl="1"/>
            <a:r>
              <a:rPr lang="en-GB" dirty="0" smtClean="0">
                <a:solidFill>
                  <a:schemeClr val="bg1"/>
                </a:solidFill>
              </a:rPr>
              <a:t>15-30 PB per year (as of today we have about 60 PB)</a:t>
            </a:r>
          </a:p>
          <a:p>
            <a:endParaRPr lang="en-GB" dirty="0">
              <a:solidFill>
                <a:srgbClr val="FFFF00"/>
              </a:solidFill>
            </a:endParaRPr>
          </a:p>
        </p:txBody>
      </p:sp>
    </p:spTree>
    <p:extLst>
      <p:ext uri="{BB962C8B-B14F-4D97-AF65-F5344CB8AC3E}">
        <p14:creationId xmlns:p14="http://schemas.microsoft.com/office/powerpoint/2010/main" val="142926831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GB" smtClean="0">
                <a:solidFill>
                  <a:prstClr val="black">
                    <a:tint val="75000"/>
                  </a:prstClr>
                </a:solidFill>
                <a:latin typeface="Calibri"/>
              </a:rPr>
              <a:t>Ian.Bird@cern.ch / August 2012</a:t>
            </a:r>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a:defRPr/>
            </a:pPr>
            <a:fld id="{9A0926FF-1421-463B-9348-245BC621DF0F}" type="slidenum">
              <a:rPr lang="en-GB" smtClean="0"/>
              <a:pPr>
                <a:defRPr/>
              </a:pPr>
              <a:t>11</a:t>
            </a:fld>
            <a:endParaRPr lang="en-GB"/>
          </a:p>
        </p:txBody>
      </p:sp>
      <p:pic>
        <p:nvPicPr>
          <p:cNvPr id="6" name="Picture 1" descr="\\cern.ch\dfs\Users\i\ibird\Desktop\LHC-energy.gif"/>
          <p:cNvPicPr>
            <a:picLocks noChangeAspect="1" noChangeArrowheads="1"/>
          </p:cNvPicPr>
          <p:nvPr/>
        </p:nvPicPr>
        <p:blipFill>
          <a:blip r:embed="rId2"/>
          <a:srcRect/>
          <a:stretch>
            <a:fillRect/>
          </a:stretch>
        </p:blipFill>
        <p:spPr bwMode="auto">
          <a:xfrm>
            <a:off x="1" y="-1"/>
            <a:ext cx="9144000" cy="6858000"/>
          </a:xfrm>
          <a:prstGeom prst="rect">
            <a:avLst/>
          </a:prstGeom>
          <a:noFill/>
        </p:spPr>
      </p:pic>
    </p:spTree>
    <p:extLst>
      <p:ext uri="{BB962C8B-B14F-4D97-AF65-F5344CB8AC3E}">
        <p14:creationId xmlns:p14="http://schemas.microsoft.com/office/powerpoint/2010/main" val="14903780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pPr>
              <a:defRPr/>
            </a:pPr>
            <a:r>
              <a:rPr lang="fr-FR" smtClean="0">
                <a:solidFill>
                  <a:prstClr val="black">
                    <a:tint val="75000"/>
                  </a:prstClr>
                </a:solidFill>
                <a:latin typeface="Calibri"/>
              </a:rPr>
              <a:t>Ian.Bird@cern.ch / August 2012</a:t>
            </a:r>
            <a:endParaRPr lang="fr-FR" dirty="0">
              <a:solidFill>
                <a:prstClr val="black">
                  <a:tint val="75000"/>
                </a:prstClr>
              </a:solidFill>
              <a:latin typeface="Calibri"/>
            </a:endParaRPr>
          </a:p>
        </p:txBody>
      </p:sp>
      <p:sp>
        <p:nvSpPr>
          <p:cNvPr id="32772" name="Slide Number Placeholder 5"/>
          <p:cNvSpPr>
            <a:spLocks noGrp="1"/>
          </p:cNvSpPr>
          <p:nvPr>
            <p:ph type="sldNum" sz="quarter" idx="12"/>
          </p:nvPr>
        </p:nvSpPr>
        <p:spPr bwMode="auto">
          <a:noFill/>
          <a:ln>
            <a:miter lim="800000"/>
            <a:headEnd/>
            <a:tailEnd/>
          </a:ln>
        </p:spPr>
        <p:txBody>
          <a:bodyPr/>
          <a:lstStyle/>
          <a:p>
            <a:fld id="{97147453-0D90-428C-9E22-70F5D2939D00}" type="slidenum">
              <a:rPr lang="fr-FR"/>
              <a:pPr/>
              <a:t>12</a:t>
            </a:fld>
            <a:endParaRPr lang="fr-FR" dirty="0"/>
          </a:p>
        </p:txBody>
      </p:sp>
      <p:sp>
        <p:nvSpPr>
          <p:cNvPr id="32773" name="Title 6"/>
          <p:cNvSpPr>
            <a:spLocks noGrp="1"/>
          </p:cNvSpPr>
          <p:nvPr>
            <p:ph type="title" idx="4294967295"/>
          </p:nvPr>
        </p:nvSpPr>
        <p:spPr>
          <a:xfrm>
            <a:off x="0" y="857250"/>
            <a:ext cx="8229600" cy="642938"/>
          </a:xfrm>
        </p:spPr>
        <p:txBody>
          <a:bodyPr/>
          <a:lstStyle/>
          <a:p>
            <a:pPr algn="ctr" eaLnBrk="1" hangingPunct="1"/>
            <a:r>
              <a:rPr lang="en-GB" sz="3200" b="1" dirty="0" smtClean="0"/>
              <a:t>The “ATLAS” experiment during construction</a:t>
            </a:r>
          </a:p>
        </p:txBody>
      </p:sp>
      <p:sp>
        <p:nvSpPr>
          <p:cNvPr id="9" name="Title 6"/>
          <p:cNvSpPr txBox="1">
            <a:spLocks/>
          </p:cNvSpPr>
          <p:nvPr/>
        </p:nvSpPr>
        <p:spPr>
          <a:xfrm>
            <a:off x="500063" y="5429250"/>
            <a:ext cx="8229600" cy="642938"/>
          </a:xfrm>
          <a:prstGeom prst="rect">
            <a:avLst/>
          </a:prstGeom>
          <a:noFill/>
        </p:spPr>
        <p:txBody>
          <a:bodyPr anchor="ctr">
            <a:normAutofit/>
          </a:bodyPr>
          <a:lstStyle/>
          <a:p>
            <a:pPr algn="ctr" defTabSz="914400">
              <a:spcBef>
                <a:spcPct val="0"/>
              </a:spcBef>
              <a:defRPr/>
            </a:pPr>
            <a:r>
              <a:rPr lang="en-GB" sz="3200" b="1" dirty="0">
                <a:solidFill>
                  <a:srgbClr val="00B0F0"/>
                </a:solidFill>
                <a:latin typeface="Calibri"/>
              </a:rPr>
              <a:t>7000 tons, 150 million sensors, 1 </a:t>
            </a:r>
            <a:r>
              <a:rPr lang="en-GB" sz="3200" b="1" dirty="0" err="1">
                <a:solidFill>
                  <a:srgbClr val="00B0F0"/>
                </a:solidFill>
                <a:latin typeface="Calibri"/>
              </a:rPr>
              <a:t>peta</a:t>
            </a:r>
            <a:r>
              <a:rPr lang="en-GB" sz="3200" b="1" u="sng" dirty="0" err="1">
                <a:solidFill>
                  <a:srgbClr val="00B0F0"/>
                </a:solidFill>
                <a:latin typeface="Arial" pitchFamily="34" charset="0"/>
              </a:rPr>
              <a:t>byte</a:t>
            </a:r>
            <a:r>
              <a:rPr lang="en-GB" sz="3200" b="1" dirty="0">
                <a:solidFill>
                  <a:srgbClr val="00B0F0"/>
                </a:solidFill>
                <a:latin typeface="Calibri"/>
              </a:rPr>
              <a:t>/s</a:t>
            </a:r>
          </a:p>
        </p:txBody>
      </p:sp>
      <p:pic>
        <p:nvPicPr>
          <p:cNvPr id="10" name="Picture 9" descr="Atlas_Toroid_high_res.jpg"/>
          <p:cNvPicPr>
            <a:picLocks noChangeAspect="1"/>
          </p:cNvPicPr>
          <p:nvPr/>
        </p:nvPicPr>
        <p:blipFill>
          <a:blip r:embed="rId2"/>
          <a:srcRect/>
          <a:stretch>
            <a:fillRect/>
          </a:stretch>
        </p:blipFill>
        <p:spPr bwMode="auto">
          <a:xfrm>
            <a:off x="-4857816" y="-3214734"/>
            <a:ext cx="19354800" cy="12611101"/>
          </a:xfrm>
          <a:prstGeom prst="rect">
            <a:avLst/>
          </a:prstGeom>
          <a:noFill/>
          <a:ln w="9525">
            <a:noFill/>
            <a:miter lim="800000"/>
            <a:headEnd/>
            <a:tailEnd/>
          </a:ln>
        </p:spPr>
      </p:pic>
    </p:spTree>
    <p:extLst>
      <p:ext uri="{BB962C8B-B14F-4D97-AF65-F5344CB8AC3E}">
        <p14:creationId xmlns:p14="http://schemas.microsoft.com/office/powerpoint/2010/main" val="971952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28482" name="Picture 2" descr="40-cavern2"/>
          <p:cNvPicPr>
            <a:picLocks noChangeAspect="1" noChangeArrowheads="1"/>
          </p:cNvPicPr>
          <p:nvPr/>
        </p:nvPicPr>
        <p:blipFill>
          <a:blip r:embed="rId3"/>
          <a:srcRect/>
          <a:stretch>
            <a:fillRect/>
          </a:stretch>
        </p:blipFill>
        <p:spPr bwMode="auto">
          <a:xfrm>
            <a:off x="0" y="0"/>
            <a:ext cx="3048000" cy="2286000"/>
          </a:xfrm>
          <a:prstGeom prst="rect">
            <a:avLst/>
          </a:prstGeom>
          <a:noFill/>
        </p:spPr>
      </p:pic>
      <p:grpSp>
        <p:nvGrpSpPr>
          <p:cNvPr id="2" name="Group 3"/>
          <p:cNvGrpSpPr>
            <a:grpSpLocks noChangeAspect="1"/>
          </p:cNvGrpSpPr>
          <p:nvPr/>
        </p:nvGrpSpPr>
        <p:grpSpPr bwMode="auto">
          <a:xfrm>
            <a:off x="0" y="2581275"/>
            <a:ext cx="4572000" cy="3230563"/>
            <a:chOff x="96" y="1488"/>
            <a:chExt cx="4042" cy="2856"/>
          </a:xfrm>
        </p:grpSpPr>
        <p:pic>
          <p:nvPicPr>
            <p:cNvPr id="1428484" name="Picture 4" descr="cm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 y="1488"/>
              <a:ext cx="4042" cy="2856"/>
            </a:xfrm>
            <a:prstGeom prst="rect">
              <a:avLst/>
            </a:prstGeom>
            <a:noFill/>
          </p:spPr>
        </p:pic>
        <p:sp>
          <p:nvSpPr>
            <p:cNvPr id="1428485" name="Rectangle 5"/>
            <p:cNvSpPr>
              <a:spLocks noChangeAspect="1" noChangeArrowheads="1"/>
            </p:cNvSpPr>
            <p:nvPr/>
          </p:nvSpPr>
          <p:spPr bwMode="auto">
            <a:xfrm>
              <a:off x="720" y="1536"/>
              <a:ext cx="2688" cy="336"/>
            </a:xfrm>
            <a:prstGeom prst="rect">
              <a:avLst/>
            </a:prstGeom>
            <a:solidFill>
              <a:schemeClr val="bg1"/>
            </a:solidFill>
            <a:ln w="9525">
              <a:noFill/>
              <a:miter lim="800000"/>
              <a:headEnd/>
              <a:tailEnd/>
            </a:ln>
            <a:effectLst/>
          </p:spPr>
          <p:txBody>
            <a:bodyPr wrap="none" anchor="ctr"/>
            <a:lstStyle/>
            <a:p>
              <a:pPr defTabSz="914400" fontAlgn="base">
                <a:spcBef>
                  <a:spcPct val="0"/>
                </a:spcBef>
                <a:spcAft>
                  <a:spcPct val="0"/>
                </a:spcAft>
              </a:pPr>
              <a:endParaRPr lang="en-GB">
                <a:solidFill>
                  <a:prstClr val="black"/>
                </a:solidFill>
                <a:latin typeface="Arial" pitchFamily="34" charset="0"/>
              </a:endParaRPr>
            </a:p>
          </p:txBody>
        </p:sp>
      </p:grpSp>
      <p:sp>
        <p:nvSpPr>
          <p:cNvPr id="1428486" name="Text Box 6"/>
          <p:cNvSpPr txBox="1">
            <a:spLocks noChangeArrowheads="1"/>
          </p:cNvSpPr>
          <p:nvPr/>
        </p:nvSpPr>
        <p:spPr bwMode="auto">
          <a:xfrm>
            <a:off x="4100482" y="5241925"/>
            <a:ext cx="5043518" cy="1616075"/>
          </a:xfrm>
          <a:prstGeom prst="rect">
            <a:avLst/>
          </a:prstGeom>
          <a:noFill/>
          <a:ln w="9525">
            <a:noFill/>
            <a:miter lim="800000"/>
            <a:headEnd/>
            <a:tailEnd/>
          </a:ln>
          <a:effectLst/>
        </p:spPr>
        <p:txBody>
          <a:bodyPr wrap="square">
            <a:spAutoFit/>
          </a:bodyPr>
          <a:lstStyle/>
          <a:p>
            <a:pPr defTabSz="914400" fontAlgn="base">
              <a:spcBef>
                <a:spcPct val="0"/>
              </a:spcBef>
              <a:spcAft>
                <a:spcPct val="0"/>
              </a:spcAft>
            </a:pPr>
            <a:r>
              <a:rPr lang="en-US" sz="2000" i="1" dirty="0">
                <a:solidFill>
                  <a:srgbClr val="008000"/>
                </a:solidFill>
                <a:latin typeface="Arial" charset="0"/>
              </a:rPr>
              <a:t>                                         </a:t>
            </a:r>
            <a:r>
              <a:rPr lang="en-US" sz="2000" i="1" u="sng" dirty="0">
                <a:solidFill>
                  <a:srgbClr val="008000"/>
                </a:solidFill>
                <a:latin typeface="Arial" charset="0"/>
              </a:rPr>
              <a:t>ATLAS</a:t>
            </a:r>
            <a:r>
              <a:rPr lang="en-US" sz="2000" i="1" dirty="0">
                <a:solidFill>
                  <a:srgbClr val="008000"/>
                </a:solidFill>
                <a:latin typeface="Arial" charset="0"/>
              </a:rPr>
              <a:t>        </a:t>
            </a:r>
            <a:r>
              <a:rPr lang="en-US" sz="2000" u="sng" dirty="0" smtClean="0">
                <a:solidFill>
                  <a:srgbClr val="008000"/>
                </a:solidFill>
                <a:latin typeface="Arial" charset="0"/>
              </a:rPr>
              <a:t>CMS</a:t>
            </a:r>
            <a:endParaRPr lang="en-US" sz="2000" i="1" dirty="0">
              <a:solidFill>
                <a:srgbClr val="008000"/>
              </a:solidFill>
              <a:latin typeface="Arial" charset="0"/>
            </a:endParaRPr>
          </a:p>
          <a:p>
            <a:pPr defTabSz="914400" fontAlgn="base">
              <a:spcBef>
                <a:spcPct val="0"/>
              </a:spcBef>
              <a:spcAft>
                <a:spcPct val="0"/>
              </a:spcAft>
            </a:pPr>
            <a:r>
              <a:rPr lang="en-US" sz="2000" i="1" dirty="0">
                <a:solidFill>
                  <a:srgbClr val="008000"/>
                </a:solidFill>
                <a:latin typeface="Arial" charset="0"/>
              </a:rPr>
              <a:t>Overall weight (tons)       7000          12500</a:t>
            </a:r>
          </a:p>
          <a:p>
            <a:pPr defTabSz="914400" fontAlgn="base">
              <a:spcBef>
                <a:spcPct val="0"/>
              </a:spcBef>
              <a:spcAft>
                <a:spcPct val="0"/>
              </a:spcAft>
            </a:pPr>
            <a:r>
              <a:rPr lang="en-US" sz="2000" i="1" dirty="0">
                <a:solidFill>
                  <a:srgbClr val="008000"/>
                </a:solidFill>
                <a:latin typeface="Arial" charset="0"/>
              </a:rPr>
              <a:t>Diameter	               22 m           15 m</a:t>
            </a:r>
          </a:p>
          <a:p>
            <a:pPr defTabSz="914400" fontAlgn="base">
              <a:spcBef>
                <a:spcPct val="0"/>
              </a:spcBef>
              <a:spcAft>
                <a:spcPct val="0"/>
              </a:spcAft>
            </a:pPr>
            <a:r>
              <a:rPr lang="en-US" sz="2000" i="1" dirty="0">
                <a:solidFill>
                  <a:srgbClr val="008000"/>
                </a:solidFill>
                <a:latin typeface="Arial" charset="0"/>
              </a:rPr>
              <a:t>Length		               46 m           22 m</a:t>
            </a:r>
          </a:p>
          <a:p>
            <a:pPr defTabSz="914400" fontAlgn="base">
              <a:spcBef>
                <a:spcPct val="0"/>
              </a:spcBef>
              <a:spcAft>
                <a:spcPct val="0"/>
              </a:spcAft>
            </a:pPr>
            <a:r>
              <a:rPr lang="en-US" sz="2000" i="1" dirty="0">
                <a:solidFill>
                  <a:srgbClr val="008000"/>
                </a:solidFill>
                <a:latin typeface="Arial" charset="0"/>
              </a:rPr>
              <a:t>Solenoid field                     2 T             4 T</a:t>
            </a:r>
          </a:p>
        </p:txBody>
      </p:sp>
      <p:sp>
        <p:nvSpPr>
          <p:cNvPr id="1428487" name="Text Box 7"/>
          <p:cNvSpPr txBox="1">
            <a:spLocks noChangeArrowheads="1"/>
          </p:cNvSpPr>
          <p:nvPr/>
        </p:nvSpPr>
        <p:spPr bwMode="auto">
          <a:xfrm>
            <a:off x="0" y="2209800"/>
            <a:ext cx="3091286" cy="707886"/>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en-US" sz="2000" dirty="0">
                <a:solidFill>
                  <a:prstClr val="black"/>
                </a:solidFill>
                <a:latin typeface="Arial" charset="0"/>
              </a:rPr>
              <a:t>ATLAS superimposed to</a:t>
            </a:r>
          </a:p>
          <a:p>
            <a:pPr defTabSz="914400" fontAlgn="base">
              <a:spcBef>
                <a:spcPct val="0"/>
              </a:spcBef>
              <a:spcAft>
                <a:spcPct val="0"/>
              </a:spcAft>
            </a:pPr>
            <a:r>
              <a:rPr lang="en-US" sz="2000" dirty="0" smtClean="0">
                <a:solidFill>
                  <a:prstClr val="black"/>
                </a:solidFill>
                <a:latin typeface="Arial" charset="0"/>
              </a:rPr>
              <a:t>a CERN 5-storey building</a:t>
            </a:r>
            <a:endParaRPr lang="en-US" sz="2000" dirty="0">
              <a:solidFill>
                <a:prstClr val="black"/>
              </a:solidFill>
              <a:latin typeface="Arial" charset="0"/>
            </a:endParaRPr>
          </a:p>
        </p:txBody>
      </p:sp>
      <p:pic>
        <p:nvPicPr>
          <p:cNvPr id="1428488" name="Picture 8" descr="02_ATLAS2"/>
          <p:cNvPicPr>
            <a:picLocks noChangeAspect="1" noChangeArrowheads="1"/>
          </p:cNvPicPr>
          <p:nvPr/>
        </p:nvPicPr>
        <p:blipFill>
          <a:blip r:embed="rId5"/>
          <a:srcRect/>
          <a:stretch>
            <a:fillRect/>
          </a:stretch>
        </p:blipFill>
        <p:spPr bwMode="auto">
          <a:xfrm>
            <a:off x="3962400" y="1066800"/>
            <a:ext cx="5181600" cy="3886200"/>
          </a:xfrm>
          <a:prstGeom prst="rect">
            <a:avLst/>
          </a:prstGeom>
          <a:noFill/>
        </p:spPr>
      </p:pic>
      <p:sp>
        <p:nvSpPr>
          <p:cNvPr id="1428489" name="Text Box 9"/>
          <p:cNvSpPr txBox="1">
            <a:spLocks noChangeArrowheads="1"/>
          </p:cNvSpPr>
          <p:nvPr/>
        </p:nvSpPr>
        <p:spPr bwMode="auto">
          <a:xfrm>
            <a:off x="115888" y="3368675"/>
            <a:ext cx="858837" cy="454025"/>
          </a:xfrm>
          <a:prstGeom prst="rect">
            <a:avLst/>
          </a:prstGeom>
          <a:noFill/>
          <a:ln w="28575">
            <a:noFill/>
            <a:miter lim="800000"/>
            <a:headEnd/>
            <a:tailEnd/>
          </a:ln>
          <a:effectLst/>
        </p:spPr>
        <p:txBody>
          <a:bodyPr wrap="none" lIns="90488" tIns="44450" rIns="90488" bIns="44450" anchor="ctr">
            <a:spAutoFit/>
          </a:bodyPr>
          <a:lstStyle/>
          <a:p>
            <a:pPr defTabSz="914400" fontAlgn="base">
              <a:spcBef>
                <a:spcPct val="0"/>
              </a:spcBef>
              <a:spcAft>
                <a:spcPct val="0"/>
              </a:spcAft>
              <a:buFont typeface="Symbol" pitchFamily="18" charset="2"/>
              <a:buNone/>
            </a:pPr>
            <a:r>
              <a:rPr lang="en-US" sz="2400">
                <a:solidFill>
                  <a:srgbClr val="CC3399"/>
                </a:solidFill>
                <a:latin typeface="Arial" pitchFamily="34" charset="0"/>
              </a:rPr>
              <a:t>CMS</a:t>
            </a:r>
          </a:p>
        </p:txBody>
      </p:sp>
      <p:sp>
        <p:nvSpPr>
          <p:cNvPr id="1428490" name="Text Box 10"/>
          <p:cNvSpPr txBox="1">
            <a:spLocks noChangeArrowheads="1"/>
          </p:cNvSpPr>
          <p:nvPr/>
        </p:nvSpPr>
        <p:spPr bwMode="auto">
          <a:xfrm>
            <a:off x="7375525" y="4114800"/>
            <a:ext cx="1198563" cy="454025"/>
          </a:xfrm>
          <a:prstGeom prst="rect">
            <a:avLst/>
          </a:prstGeom>
          <a:noFill/>
          <a:ln w="28575">
            <a:noFill/>
            <a:miter lim="800000"/>
            <a:headEnd/>
            <a:tailEnd/>
          </a:ln>
          <a:effectLst/>
        </p:spPr>
        <p:txBody>
          <a:bodyPr wrap="none" lIns="90488" tIns="44450" rIns="90488" bIns="44450" anchor="ctr">
            <a:spAutoFit/>
          </a:bodyPr>
          <a:lstStyle/>
          <a:p>
            <a:pPr defTabSz="914400" fontAlgn="base">
              <a:spcBef>
                <a:spcPct val="0"/>
              </a:spcBef>
              <a:spcAft>
                <a:spcPct val="0"/>
              </a:spcAft>
              <a:buFont typeface="Symbol" pitchFamily="18" charset="2"/>
              <a:buNone/>
            </a:pPr>
            <a:r>
              <a:rPr lang="en-US" sz="2400">
                <a:solidFill>
                  <a:srgbClr val="CC3399"/>
                </a:solidFill>
                <a:latin typeface="Arial" pitchFamily="34" charset="0"/>
              </a:rPr>
              <a:t>ATLAS</a:t>
            </a:r>
          </a:p>
        </p:txBody>
      </p:sp>
      <p:sp>
        <p:nvSpPr>
          <p:cNvPr id="1428491" name="Text Box 11"/>
          <p:cNvSpPr txBox="1">
            <a:spLocks noChangeArrowheads="1"/>
          </p:cNvSpPr>
          <p:nvPr/>
        </p:nvSpPr>
        <p:spPr bwMode="auto">
          <a:xfrm>
            <a:off x="3276600" y="49213"/>
            <a:ext cx="5867400" cy="1320874"/>
          </a:xfrm>
          <a:prstGeom prst="rect">
            <a:avLst/>
          </a:prstGeom>
          <a:noFill/>
          <a:ln w="28575">
            <a:noFill/>
            <a:miter lim="800000"/>
            <a:headEnd/>
            <a:tailEnd/>
          </a:ln>
          <a:effectLst/>
        </p:spPr>
        <p:txBody>
          <a:bodyPr lIns="90488" tIns="44450" rIns="90488" bIns="44450">
            <a:spAutoFit/>
          </a:bodyPr>
          <a:lstStyle/>
          <a:p>
            <a:pPr defTabSz="914400" fontAlgn="base">
              <a:spcBef>
                <a:spcPct val="0"/>
              </a:spcBef>
              <a:spcAft>
                <a:spcPct val="0"/>
              </a:spcAft>
              <a:buFont typeface="Symbol" pitchFamily="18" charset="2"/>
              <a:buNone/>
            </a:pPr>
            <a:r>
              <a:rPr lang="en-US" sz="4000" dirty="0">
                <a:solidFill>
                  <a:srgbClr val="FF0000"/>
                </a:solidFill>
                <a:latin typeface="Arial" pitchFamily="34" charset="0"/>
              </a:rPr>
              <a:t>Scale of ATLAS and CMS?</a:t>
            </a:r>
          </a:p>
        </p:txBody>
      </p:sp>
      <p:sp>
        <p:nvSpPr>
          <p:cNvPr id="3" name="Footer Placeholder 2"/>
          <p:cNvSpPr>
            <a:spLocks noGrp="1"/>
          </p:cNvSpPr>
          <p:nvPr>
            <p:ph type="ftr" sz="quarter" idx="11"/>
          </p:nvPr>
        </p:nvSpPr>
        <p:spPr>
          <a:xfrm>
            <a:off x="974725" y="6356350"/>
            <a:ext cx="2895600" cy="365125"/>
          </a:xfrm>
        </p:spPr>
        <p:txBody>
          <a:bodyPr/>
          <a:lstStyle/>
          <a:p>
            <a:r>
              <a:rPr lang="en-GB" dirty="0" err="1" smtClean="0"/>
              <a:t>Ian.Bird@cern.ch</a:t>
            </a:r>
            <a:r>
              <a:rPr lang="en-GB" dirty="0" smtClean="0"/>
              <a:t> / August 2012</a:t>
            </a:r>
            <a:endParaRPr lang="en-GB" dirty="0"/>
          </a:p>
        </p:txBody>
      </p:sp>
      <p:sp>
        <p:nvSpPr>
          <p:cNvPr id="4" name="Slide Number Placeholder 3"/>
          <p:cNvSpPr>
            <a:spLocks noGrp="1"/>
          </p:cNvSpPr>
          <p:nvPr>
            <p:ph type="sldNum" sz="quarter" idx="12"/>
          </p:nvPr>
        </p:nvSpPr>
        <p:spPr/>
        <p:txBody>
          <a:bodyPr/>
          <a:lstStyle/>
          <a:p>
            <a:fld id="{8BAF8FCA-8948-AE4E-8E65-6DD345B12AE8}" type="slidenum">
              <a:rPr lang="en-GB" smtClean="0"/>
              <a:t>13</a:t>
            </a:fld>
            <a:endParaRPr lang="en-GB"/>
          </a:p>
        </p:txBody>
      </p:sp>
    </p:spTree>
    <p:extLst>
      <p:ext uri="{BB962C8B-B14F-4D97-AF65-F5344CB8AC3E}">
        <p14:creationId xmlns:p14="http://schemas.microsoft.com/office/powerpoint/2010/main" val="366593215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solidFill>
                  <a:srgbClr val="FFFFFF"/>
                </a:solidFill>
              </a:rPr>
              <a:t>Some history of scale…</a:t>
            </a:r>
            <a:endParaRPr lang="en-GB" dirty="0">
              <a:solidFill>
                <a:srgbClr val="FFFFFF"/>
              </a:solidFill>
            </a:endParaRPr>
          </a:p>
        </p:txBody>
      </p:sp>
      <p:graphicFrame>
        <p:nvGraphicFramePr>
          <p:cNvPr id="6" name="Content Placeholder 5"/>
          <p:cNvGraphicFramePr>
            <a:graphicFrameLocks noGrp="1"/>
          </p:cNvGraphicFramePr>
          <p:nvPr>
            <p:ph sz="half" idx="4294967295"/>
            <p:extLst>
              <p:ext uri="{D42A27DB-BD31-4B8C-83A1-F6EECF244321}">
                <p14:modId xmlns:p14="http://schemas.microsoft.com/office/powerpoint/2010/main" val="3618067941"/>
              </p:ext>
            </p:extLst>
          </p:nvPr>
        </p:nvGraphicFramePr>
        <p:xfrm>
          <a:off x="1122103" y="1193473"/>
          <a:ext cx="6978299" cy="2865120"/>
        </p:xfrm>
        <a:graphic>
          <a:graphicData uri="http://schemas.openxmlformats.org/drawingml/2006/table">
            <a:tbl>
              <a:tblPr firstRow="1" bandRow="1">
                <a:tableStyleId>{5C22544A-7EE6-4342-B048-85BDC9FD1C3A}</a:tableStyleId>
              </a:tblPr>
              <a:tblGrid>
                <a:gridCol w="1416353"/>
                <a:gridCol w="2145948"/>
                <a:gridCol w="3415998"/>
              </a:tblGrid>
              <a:tr h="370840">
                <a:tc>
                  <a:txBody>
                    <a:bodyPr/>
                    <a:lstStyle/>
                    <a:p>
                      <a:r>
                        <a:rPr lang="en-GB" dirty="0" smtClean="0">
                          <a:solidFill>
                            <a:srgbClr val="0000FF"/>
                          </a:solidFill>
                        </a:rPr>
                        <a:t>Date</a:t>
                      </a:r>
                      <a:endParaRPr lang="en-GB" dirty="0">
                        <a:solidFill>
                          <a:srgbClr val="0000FF"/>
                        </a:solidFill>
                      </a:endParaRPr>
                    </a:p>
                  </a:txBody>
                  <a:tcPr/>
                </a:tc>
                <a:tc>
                  <a:txBody>
                    <a:bodyPr/>
                    <a:lstStyle/>
                    <a:p>
                      <a:pPr algn="ctr"/>
                      <a:r>
                        <a:rPr lang="en-GB" dirty="0" smtClean="0">
                          <a:solidFill>
                            <a:srgbClr val="0000FF"/>
                          </a:solidFill>
                        </a:rPr>
                        <a:t>Collaboration sizes</a:t>
                      </a:r>
                      <a:endParaRPr lang="en-GB" dirty="0">
                        <a:solidFill>
                          <a:srgbClr val="0000FF"/>
                        </a:solidFill>
                      </a:endParaRPr>
                    </a:p>
                  </a:txBody>
                  <a:tcPr/>
                </a:tc>
                <a:tc>
                  <a:txBody>
                    <a:bodyPr/>
                    <a:lstStyle/>
                    <a:p>
                      <a:r>
                        <a:rPr lang="en-GB" dirty="0" smtClean="0">
                          <a:solidFill>
                            <a:srgbClr val="0000FF"/>
                          </a:solidFill>
                        </a:rPr>
                        <a:t>Data volume, archive technology</a:t>
                      </a:r>
                      <a:endParaRPr lang="en-GB" dirty="0">
                        <a:solidFill>
                          <a:srgbClr val="0000FF"/>
                        </a:solidFill>
                      </a:endParaRPr>
                    </a:p>
                  </a:txBody>
                  <a:tcPr/>
                </a:tc>
              </a:tr>
              <a:tr h="370840">
                <a:tc>
                  <a:txBody>
                    <a:bodyPr/>
                    <a:lstStyle/>
                    <a:p>
                      <a:r>
                        <a:rPr lang="en-GB" dirty="0" smtClean="0"/>
                        <a:t>Late</a:t>
                      </a:r>
                      <a:r>
                        <a:rPr lang="en-GB" baseline="0" dirty="0" smtClean="0"/>
                        <a:t> 1950’s</a:t>
                      </a:r>
                      <a:endParaRPr lang="en-GB" dirty="0"/>
                    </a:p>
                  </a:txBody>
                  <a:tcPr/>
                </a:tc>
                <a:tc>
                  <a:txBody>
                    <a:bodyPr/>
                    <a:lstStyle/>
                    <a:p>
                      <a:pPr algn="ctr"/>
                      <a:r>
                        <a:rPr lang="en-GB" dirty="0" smtClean="0"/>
                        <a:t>2-3 </a:t>
                      </a:r>
                      <a:endParaRPr lang="en-GB" dirty="0"/>
                    </a:p>
                  </a:txBody>
                  <a:tcPr/>
                </a:tc>
                <a:tc>
                  <a:txBody>
                    <a:bodyPr/>
                    <a:lstStyle/>
                    <a:p>
                      <a:r>
                        <a:rPr lang="en-GB" dirty="0" smtClean="0"/>
                        <a:t>Kilobits, notebooks</a:t>
                      </a:r>
                      <a:endParaRPr lang="en-GB" dirty="0"/>
                    </a:p>
                  </a:txBody>
                  <a:tcPr/>
                </a:tc>
              </a:tr>
              <a:tr h="370840">
                <a:tc>
                  <a:txBody>
                    <a:bodyPr/>
                    <a:lstStyle/>
                    <a:p>
                      <a:r>
                        <a:rPr lang="en-GB" dirty="0" smtClean="0"/>
                        <a:t>1960’s</a:t>
                      </a:r>
                      <a:endParaRPr lang="en-GB" dirty="0"/>
                    </a:p>
                  </a:txBody>
                  <a:tcPr/>
                </a:tc>
                <a:tc>
                  <a:txBody>
                    <a:bodyPr/>
                    <a:lstStyle/>
                    <a:p>
                      <a:pPr algn="ctr"/>
                      <a:r>
                        <a:rPr lang="en-GB" dirty="0" smtClean="0"/>
                        <a:t>10-15</a:t>
                      </a:r>
                      <a:endParaRPr lang="en-GB" dirty="0"/>
                    </a:p>
                  </a:txBody>
                  <a:tcPr/>
                </a:tc>
                <a:tc>
                  <a:txBody>
                    <a:bodyPr/>
                    <a:lstStyle/>
                    <a:p>
                      <a:r>
                        <a:rPr lang="en-GB" dirty="0" err="1" smtClean="0"/>
                        <a:t>kB</a:t>
                      </a:r>
                      <a:r>
                        <a:rPr lang="en-GB" dirty="0" smtClean="0"/>
                        <a:t>, </a:t>
                      </a:r>
                      <a:r>
                        <a:rPr lang="en-GB" dirty="0" err="1" smtClean="0"/>
                        <a:t>punchcards</a:t>
                      </a:r>
                      <a:endParaRPr lang="en-GB" dirty="0" smtClean="0"/>
                    </a:p>
                  </a:txBody>
                  <a:tcPr/>
                </a:tc>
              </a:tr>
              <a:tr h="370840">
                <a:tc>
                  <a:txBody>
                    <a:bodyPr/>
                    <a:lstStyle/>
                    <a:p>
                      <a:r>
                        <a:rPr lang="en-GB" dirty="0" smtClean="0"/>
                        <a:t>1970’s</a:t>
                      </a:r>
                      <a:endParaRPr lang="en-GB" dirty="0"/>
                    </a:p>
                  </a:txBody>
                  <a:tcPr/>
                </a:tc>
                <a:tc>
                  <a:txBody>
                    <a:bodyPr/>
                    <a:lstStyle/>
                    <a:p>
                      <a:pPr algn="ctr"/>
                      <a:r>
                        <a:rPr lang="en-GB" dirty="0" smtClean="0"/>
                        <a:t>~35</a:t>
                      </a:r>
                      <a:endParaRPr lang="en-GB" dirty="0"/>
                    </a:p>
                  </a:txBody>
                  <a:tcPr/>
                </a:tc>
                <a:tc>
                  <a:txBody>
                    <a:bodyPr/>
                    <a:lstStyle/>
                    <a:p>
                      <a:r>
                        <a:rPr lang="en-GB" dirty="0" smtClean="0"/>
                        <a:t>MB, tape</a:t>
                      </a:r>
                      <a:endParaRPr lang="en-GB" dirty="0"/>
                    </a:p>
                  </a:txBody>
                  <a:tcPr/>
                </a:tc>
              </a:tr>
              <a:tr h="370840">
                <a:tc>
                  <a:txBody>
                    <a:bodyPr/>
                    <a:lstStyle/>
                    <a:p>
                      <a:r>
                        <a:rPr lang="en-GB" dirty="0" smtClean="0"/>
                        <a:t>1980’s</a:t>
                      </a:r>
                      <a:endParaRPr lang="en-GB" dirty="0"/>
                    </a:p>
                  </a:txBody>
                  <a:tcPr/>
                </a:tc>
                <a:tc>
                  <a:txBody>
                    <a:bodyPr/>
                    <a:lstStyle/>
                    <a:p>
                      <a:pPr algn="ctr"/>
                      <a:r>
                        <a:rPr lang="en-GB" dirty="0" smtClean="0"/>
                        <a:t>~100</a:t>
                      </a:r>
                      <a:endParaRPr lang="en-GB" dirty="0"/>
                    </a:p>
                  </a:txBody>
                  <a:tcPr/>
                </a:tc>
                <a:tc>
                  <a:txBody>
                    <a:bodyPr/>
                    <a:lstStyle/>
                    <a:p>
                      <a:r>
                        <a:rPr lang="en-GB" dirty="0" smtClean="0"/>
                        <a:t>GB, tape, disk</a:t>
                      </a:r>
                      <a:endParaRPr lang="en-GB" dirty="0"/>
                    </a:p>
                  </a:txBody>
                  <a:tcPr/>
                </a:tc>
              </a:tr>
              <a:tr h="370840">
                <a:tc>
                  <a:txBody>
                    <a:bodyPr/>
                    <a:lstStyle/>
                    <a:p>
                      <a:r>
                        <a:rPr lang="en-GB" dirty="0" smtClean="0"/>
                        <a:t>1990’s</a:t>
                      </a:r>
                      <a:endParaRPr lang="en-GB" dirty="0"/>
                    </a:p>
                  </a:txBody>
                  <a:tcPr/>
                </a:tc>
                <a:tc>
                  <a:txBody>
                    <a:bodyPr/>
                    <a:lstStyle/>
                    <a:p>
                      <a:pPr algn="ctr"/>
                      <a:r>
                        <a:rPr lang="en-GB" dirty="0" smtClean="0"/>
                        <a:t>700-800</a:t>
                      </a:r>
                      <a:endParaRPr lang="en-GB" dirty="0"/>
                    </a:p>
                  </a:txBody>
                  <a:tcPr/>
                </a:tc>
                <a:tc>
                  <a:txBody>
                    <a:bodyPr/>
                    <a:lstStyle/>
                    <a:p>
                      <a:r>
                        <a:rPr lang="en-GB" dirty="0" smtClean="0"/>
                        <a:t>TB, tape, disk</a:t>
                      </a:r>
                      <a:endParaRPr lang="en-GB" dirty="0"/>
                    </a:p>
                  </a:txBody>
                  <a:tcPr/>
                </a:tc>
              </a:tr>
              <a:tr h="370840">
                <a:tc>
                  <a:txBody>
                    <a:bodyPr/>
                    <a:lstStyle/>
                    <a:p>
                      <a:r>
                        <a:rPr lang="en-GB" dirty="0" smtClean="0"/>
                        <a:t>2010’s</a:t>
                      </a:r>
                      <a:endParaRPr lang="en-GB" dirty="0"/>
                    </a:p>
                  </a:txBody>
                  <a:tcPr/>
                </a:tc>
                <a:tc>
                  <a:txBody>
                    <a:bodyPr/>
                    <a:lstStyle/>
                    <a:p>
                      <a:pPr algn="ctr"/>
                      <a:r>
                        <a:rPr lang="en-GB" dirty="0" smtClean="0"/>
                        <a:t>~3000</a:t>
                      </a:r>
                      <a:endParaRPr lang="en-GB" dirty="0"/>
                    </a:p>
                  </a:txBody>
                  <a:tcPr/>
                </a:tc>
                <a:tc>
                  <a:txBody>
                    <a:bodyPr/>
                    <a:lstStyle/>
                    <a:p>
                      <a:r>
                        <a:rPr lang="en-GB" dirty="0" smtClean="0"/>
                        <a:t>PB, tape, disk</a:t>
                      </a:r>
                      <a:endParaRPr lang="en-GB" dirty="0"/>
                    </a:p>
                  </a:txBody>
                  <a:tcPr/>
                </a:tc>
              </a:tr>
            </a:tbl>
          </a:graphicData>
        </a:graphic>
      </p:graphicFrame>
      <p:sp>
        <p:nvSpPr>
          <p:cNvPr id="2" name="Footer Placeholder 1"/>
          <p:cNvSpPr>
            <a:spLocks noGrp="1"/>
          </p:cNvSpPr>
          <p:nvPr>
            <p:ph type="ftr" sz="quarter" idx="4294967295"/>
          </p:nvPr>
        </p:nvSpPr>
        <p:spPr>
          <a:xfrm>
            <a:off x="6248400" y="6356350"/>
            <a:ext cx="2895600" cy="365125"/>
          </a:xfrm>
        </p:spPr>
        <p:txBody>
          <a:bodyPr/>
          <a:lstStyle/>
          <a:p>
            <a:pPr>
              <a:defRPr/>
            </a:pPr>
            <a:r>
              <a:rPr lang="en-US" smtClean="0"/>
              <a:t>Ian.Bird@cern.ch / August 2012</a:t>
            </a:r>
            <a:endParaRPr lang="en-US" dirty="0">
              <a:solidFill>
                <a:srgbClr val="000000"/>
              </a:solidFill>
            </a:endParaRPr>
          </a:p>
        </p:txBody>
      </p:sp>
      <p:sp>
        <p:nvSpPr>
          <p:cNvPr id="3" name="Slide Number Placeholder 2"/>
          <p:cNvSpPr>
            <a:spLocks noGrp="1"/>
          </p:cNvSpPr>
          <p:nvPr>
            <p:ph type="sldNum" sz="quarter" idx="4294967295"/>
          </p:nvPr>
        </p:nvSpPr>
        <p:spPr>
          <a:xfrm>
            <a:off x="7010400" y="6356350"/>
            <a:ext cx="2133600" cy="365125"/>
          </a:xfrm>
        </p:spPr>
        <p:txBody>
          <a:bodyPr/>
          <a:lstStyle/>
          <a:p>
            <a:pPr>
              <a:defRPr/>
            </a:pPr>
            <a:fld id="{72BA1B4B-8DC9-9C4C-8520-0CD720202937}" type="slidenum">
              <a:rPr lang="en-US" smtClean="0"/>
              <a:pPr>
                <a:defRPr/>
              </a:pPr>
              <a:t>14</a:t>
            </a:fld>
            <a:endParaRPr lang="en-US"/>
          </a:p>
        </p:txBody>
      </p:sp>
      <p:sp>
        <p:nvSpPr>
          <p:cNvPr id="7" name="TextBox 6"/>
          <p:cNvSpPr txBox="1"/>
          <p:nvPr/>
        </p:nvSpPr>
        <p:spPr>
          <a:xfrm>
            <a:off x="2177211" y="4194676"/>
            <a:ext cx="3968872" cy="1477328"/>
          </a:xfrm>
          <a:prstGeom prst="rect">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rtlCol="0">
            <a:spAutoFit/>
          </a:bodyPr>
          <a:lstStyle/>
          <a:p>
            <a:r>
              <a:rPr lang="en-GB" u="sng" dirty="0" smtClean="0"/>
              <a:t>For comparison</a:t>
            </a:r>
            <a:r>
              <a:rPr lang="en-GB" dirty="0" smtClean="0"/>
              <a:t>:</a:t>
            </a:r>
          </a:p>
          <a:p>
            <a:r>
              <a:rPr lang="en-GB" dirty="0" smtClean="0"/>
              <a:t>1990’s: Total LEP data set ~few TB</a:t>
            </a:r>
          </a:p>
          <a:p>
            <a:r>
              <a:rPr lang="en-GB" dirty="0" smtClean="0"/>
              <a:t>Would fit on 1 tape today</a:t>
            </a:r>
          </a:p>
          <a:p>
            <a:endParaRPr lang="en-GB" dirty="0"/>
          </a:p>
          <a:p>
            <a:r>
              <a:rPr lang="en-GB" dirty="0" smtClean="0"/>
              <a:t>Today: 1 year of LHC data ~25 PB</a:t>
            </a:r>
            <a:endParaRPr lang="en-GB" dirty="0"/>
          </a:p>
        </p:txBody>
      </p:sp>
      <p:sp>
        <p:nvSpPr>
          <p:cNvPr id="8" name="TextBox 7"/>
          <p:cNvSpPr txBox="1"/>
          <p:nvPr/>
        </p:nvSpPr>
        <p:spPr>
          <a:xfrm>
            <a:off x="2055029" y="5894685"/>
            <a:ext cx="566980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GB" sz="2400" b="1" dirty="0" smtClean="0">
                <a:solidFill>
                  <a:srgbClr val="FF0000"/>
                </a:solidFill>
                <a:latin typeface="Chalkboard"/>
                <a:cs typeface="Chalkboard"/>
              </a:rPr>
              <a:t>Where does all this data come from?</a:t>
            </a:r>
            <a:endParaRPr lang="en-GB" sz="2400" b="1" dirty="0">
              <a:solidFill>
                <a:srgbClr val="FF0000"/>
              </a:solidFill>
              <a:latin typeface="Chalkboard"/>
              <a:cs typeface="Chalkboard"/>
            </a:endParaRPr>
          </a:p>
        </p:txBody>
      </p:sp>
      <p:sp>
        <p:nvSpPr>
          <p:cNvPr id="5" name="TextBox 4"/>
          <p:cNvSpPr txBox="1"/>
          <p:nvPr/>
        </p:nvSpPr>
        <p:spPr>
          <a:xfrm>
            <a:off x="6315542" y="4303877"/>
            <a:ext cx="2160240" cy="107721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600" dirty="0" smtClean="0">
                <a:solidFill>
                  <a:srgbClr val="000090"/>
                </a:solidFill>
              </a:rPr>
              <a:t>CERN has about 60,000 physical disks to provide about 20 PB of reliable storage</a:t>
            </a:r>
            <a:endParaRPr lang="en-GB" sz="1600" dirty="0">
              <a:solidFill>
                <a:srgbClr val="000090"/>
              </a:solidFill>
            </a:endParaRPr>
          </a:p>
        </p:txBody>
      </p:sp>
    </p:spTree>
    <p:extLst>
      <p:ext uri="{BB962C8B-B14F-4D97-AF65-F5344CB8AC3E}">
        <p14:creationId xmlns:p14="http://schemas.microsoft.com/office/powerpoint/2010/main" val="1389048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Ian.Bird@cern.ch / August 2012</a:t>
            </a:r>
            <a:endParaRPr lang="en-US" dirty="0">
              <a:solidFill>
                <a:srgbClr val="000000"/>
              </a:solidFill>
            </a:endParaRPr>
          </a:p>
        </p:txBody>
      </p:sp>
      <p:pic>
        <p:nvPicPr>
          <p:cNvPr id="3" name="Picture 2" descr="Screen shot 2011-05-09 at 15.22.57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840" y="0"/>
            <a:ext cx="9114159" cy="6325547"/>
          </a:xfrm>
          <a:prstGeom prst="rect">
            <a:avLst/>
          </a:prstGeom>
        </p:spPr>
      </p:pic>
      <p:sp>
        <p:nvSpPr>
          <p:cNvPr id="4" name="Slide Number Placeholder 3"/>
          <p:cNvSpPr>
            <a:spLocks noGrp="1"/>
          </p:cNvSpPr>
          <p:nvPr>
            <p:ph type="sldNum" sz="quarter" idx="12"/>
          </p:nvPr>
        </p:nvSpPr>
        <p:spPr/>
        <p:txBody>
          <a:bodyPr/>
          <a:lstStyle/>
          <a:p>
            <a:fld id="{8BAF8FCA-8948-AE4E-8E65-6DD345B12AE8}" type="slidenum">
              <a:rPr lang="en-GB" smtClean="0"/>
              <a:t>15</a:t>
            </a:fld>
            <a:endParaRPr lang="en-GB"/>
          </a:p>
        </p:txBody>
      </p:sp>
    </p:spTree>
    <p:extLst>
      <p:ext uri="{BB962C8B-B14F-4D97-AF65-F5344CB8AC3E}">
        <p14:creationId xmlns:p14="http://schemas.microsoft.com/office/powerpoint/2010/main" val="2364255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atlas.ch/images_atlas1/what-is-atlas/atlas_lg.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3733800"/>
            <a:ext cx="4863371" cy="25437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aliweb.cern.ch/secure/system/files/images/alice-images/ALICE-SetUp-2008.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1759" y="3429000"/>
            <a:ext cx="46738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lan of the LHCb detecto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54697"/>
            <a:ext cx="4543329" cy="34074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ms.web.cern.ch/cms/Resources/Website/Media/Images/Detector/DetectorDrawings/CMSnc.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85435" y="34119"/>
            <a:ext cx="4643080" cy="3090081"/>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543351" y="606425"/>
            <a:ext cx="8137525" cy="5492750"/>
          </a:xfrm>
          <a:prstGeom prst="rect">
            <a:avLst/>
          </a:prstGeom>
          <a:noFill/>
          <a:ln w="9525">
            <a:noFill/>
            <a:miter lim="800000"/>
            <a:headEnd/>
            <a:tailEnd/>
          </a:ln>
        </p:spPr>
        <p:txBody>
          <a:bodyPr lIns="0" tIns="0" rIns="0" bIns="0">
            <a:spAutoFit/>
          </a:bodyPr>
          <a:lstStyle/>
          <a:p>
            <a:pPr algn="ctr" defTabSz="914400" fontAlgn="base">
              <a:spcBef>
                <a:spcPct val="0"/>
              </a:spcBef>
              <a:spcAft>
                <a:spcPct val="0"/>
              </a:spcAft>
            </a:pPr>
            <a:endParaRPr lang="en-GB" sz="3600" b="1" dirty="0">
              <a:solidFill>
                <a:srgbClr val="FFFF00"/>
              </a:solidFill>
              <a:latin typeface="Arial" charset="0"/>
            </a:endParaRPr>
          </a:p>
          <a:p>
            <a:pPr algn="ctr" defTabSz="914400" fontAlgn="base">
              <a:spcBef>
                <a:spcPct val="0"/>
              </a:spcBef>
              <a:spcAft>
                <a:spcPct val="0"/>
              </a:spcAft>
            </a:pPr>
            <a:endParaRPr lang="en-GB" sz="3600" b="1" dirty="0">
              <a:solidFill>
                <a:srgbClr val="FFFF00"/>
              </a:solidFill>
              <a:latin typeface="Arial" charset="0"/>
            </a:endParaRPr>
          </a:p>
          <a:p>
            <a:pPr algn="ctr" defTabSz="914400" fontAlgn="base">
              <a:spcBef>
                <a:spcPct val="0"/>
              </a:spcBef>
              <a:spcAft>
                <a:spcPct val="0"/>
              </a:spcAft>
            </a:pPr>
            <a:r>
              <a:rPr lang="en-GB" sz="3600" b="1" dirty="0">
                <a:solidFill>
                  <a:srgbClr val="FF0000"/>
                </a:solidFill>
                <a:latin typeface="Arial" charset="0"/>
              </a:rPr>
              <a:t>150 million sensors deliver data …</a:t>
            </a:r>
          </a:p>
          <a:p>
            <a:pPr algn="ctr" defTabSz="914400" fontAlgn="base">
              <a:spcBef>
                <a:spcPct val="0"/>
              </a:spcBef>
              <a:spcAft>
                <a:spcPct val="0"/>
              </a:spcAft>
            </a:pPr>
            <a:endParaRPr lang="en-GB" sz="3600" b="1" dirty="0">
              <a:solidFill>
                <a:srgbClr val="FF0000"/>
              </a:solidFill>
              <a:latin typeface="Arial" charset="0"/>
            </a:endParaRPr>
          </a:p>
          <a:p>
            <a:pPr algn="ctr" defTabSz="914400" fontAlgn="base">
              <a:spcBef>
                <a:spcPct val="0"/>
              </a:spcBef>
              <a:spcAft>
                <a:spcPct val="0"/>
              </a:spcAft>
            </a:pPr>
            <a:endParaRPr lang="en-GB" sz="3600" b="1" dirty="0">
              <a:solidFill>
                <a:srgbClr val="FF0000"/>
              </a:solidFill>
              <a:latin typeface="Arial" charset="0"/>
            </a:endParaRPr>
          </a:p>
          <a:p>
            <a:pPr algn="ctr" defTabSz="914400" fontAlgn="base">
              <a:spcBef>
                <a:spcPct val="0"/>
              </a:spcBef>
              <a:spcAft>
                <a:spcPct val="0"/>
              </a:spcAft>
            </a:pPr>
            <a:r>
              <a:rPr lang="en-GB" sz="3600" b="1" dirty="0">
                <a:solidFill>
                  <a:srgbClr val="FF0000"/>
                </a:solidFill>
                <a:latin typeface="Arial" charset="0"/>
              </a:rPr>
              <a:t/>
            </a:r>
            <a:br>
              <a:rPr lang="en-GB" sz="3600" b="1" dirty="0">
                <a:solidFill>
                  <a:srgbClr val="FF0000"/>
                </a:solidFill>
                <a:latin typeface="Arial" charset="0"/>
              </a:rPr>
            </a:br>
            <a:r>
              <a:rPr lang="en-GB" sz="3600" b="1" dirty="0">
                <a:solidFill>
                  <a:srgbClr val="FF0000"/>
                </a:solidFill>
                <a:latin typeface="Arial" charset="0"/>
              </a:rPr>
              <a:t>… 40 million times per second</a:t>
            </a:r>
          </a:p>
          <a:p>
            <a:pPr algn="ctr" defTabSz="914400" fontAlgn="base">
              <a:spcBef>
                <a:spcPct val="0"/>
              </a:spcBef>
              <a:spcAft>
                <a:spcPct val="0"/>
              </a:spcAft>
            </a:pPr>
            <a:endParaRPr lang="en-GB" sz="3600" b="1" dirty="0">
              <a:solidFill>
                <a:srgbClr val="FFFF00"/>
              </a:solidFill>
              <a:latin typeface="Arial" charset="0"/>
            </a:endParaRPr>
          </a:p>
          <a:p>
            <a:pPr algn="ctr" defTabSz="914400" fontAlgn="base">
              <a:spcBef>
                <a:spcPct val="0"/>
              </a:spcBef>
              <a:spcAft>
                <a:spcPct val="0"/>
              </a:spcAft>
            </a:pPr>
            <a:endParaRPr lang="en-GB" sz="3600" b="1" dirty="0">
              <a:solidFill>
                <a:srgbClr val="FFFF00"/>
              </a:solidFill>
              <a:latin typeface="Arial" charset="0"/>
            </a:endParaRPr>
          </a:p>
          <a:p>
            <a:pPr algn="ctr" defTabSz="914400" fontAlgn="base">
              <a:spcBef>
                <a:spcPct val="0"/>
              </a:spcBef>
              <a:spcAft>
                <a:spcPct val="0"/>
              </a:spcAft>
            </a:pPr>
            <a:endParaRPr lang="en-GB" sz="3600" b="1" dirty="0">
              <a:solidFill>
                <a:srgbClr val="FFFF00"/>
              </a:solidFill>
              <a:latin typeface="Arial" charset="0"/>
            </a:endParaRPr>
          </a:p>
        </p:txBody>
      </p:sp>
      <p:sp>
        <p:nvSpPr>
          <p:cNvPr id="2" name="Footer Placeholder 1"/>
          <p:cNvSpPr>
            <a:spLocks noGrp="1"/>
          </p:cNvSpPr>
          <p:nvPr>
            <p:ph type="ftr" sz="quarter" idx="11"/>
          </p:nvPr>
        </p:nvSpPr>
        <p:spPr/>
        <p:txBody>
          <a:bodyPr/>
          <a:lstStyle/>
          <a:p>
            <a:r>
              <a:rPr lang="en-GB" smtClean="0"/>
              <a:t>Ian.Bird@cern.ch / August 2012</a:t>
            </a:r>
            <a:endParaRPr lang="en-GB"/>
          </a:p>
        </p:txBody>
      </p:sp>
      <p:sp>
        <p:nvSpPr>
          <p:cNvPr id="3" name="Slide Number Placeholder 2"/>
          <p:cNvSpPr>
            <a:spLocks noGrp="1"/>
          </p:cNvSpPr>
          <p:nvPr>
            <p:ph type="sldNum" sz="quarter" idx="12"/>
          </p:nvPr>
        </p:nvSpPr>
        <p:spPr/>
        <p:txBody>
          <a:bodyPr/>
          <a:lstStyle/>
          <a:p>
            <a:fld id="{8BAF8FCA-8948-AE4E-8E65-6DD345B12AE8}" type="slidenum">
              <a:rPr lang="en-GB" smtClean="0"/>
              <a:t>16</a:t>
            </a:fld>
            <a:endParaRPr lang="en-GB"/>
          </a:p>
        </p:txBody>
      </p:sp>
    </p:spTree>
    <p:extLst>
      <p:ext uri="{BB962C8B-B14F-4D97-AF65-F5344CB8AC3E}">
        <p14:creationId xmlns:p14="http://schemas.microsoft.com/office/powerpoint/2010/main" val="29213378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solidFill>
                  <a:srgbClr val="FFFFFF"/>
                </a:solidFill>
              </a:rPr>
              <a:t>What is this data?</a:t>
            </a:r>
            <a:endParaRPr lang="en-GB" dirty="0">
              <a:solidFill>
                <a:srgbClr val="FFFFFF"/>
              </a:solidFill>
            </a:endParaRPr>
          </a:p>
        </p:txBody>
      </p:sp>
      <p:sp>
        <p:nvSpPr>
          <p:cNvPr id="5" name="Content Placeholder 4"/>
          <p:cNvSpPr>
            <a:spLocks noGrp="1"/>
          </p:cNvSpPr>
          <p:nvPr>
            <p:ph idx="1"/>
          </p:nvPr>
        </p:nvSpPr>
        <p:spPr>
          <a:xfrm>
            <a:off x="164397" y="917015"/>
            <a:ext cx="3062805" cy="4800600"/>
          </a:xfrm>
        </p:spPr>
        <p:txBody>
          <a:bodyPr>
            <a:normAutofit fontScale="77500" lnSpcReduction="20000"/>
          </a:bodyPr>
          <a:lstStyle/>
          <a:p>
            <a:r>
              <a:rPr lang="en-GB" dirty="0" smtClean="0">
                <a:solidFill>
                  <a:schemeClr val="accent5"/>
                </a:solidFill>
              </a:rPr>
              <a:t>Raw data:</a:t>
            </a:r>
          </a:p>
          <a:p>
            <a:pPr lvl="1"/>
            <a:r>
              <a:rPr lang="en-GB" dirty="0" smtClean="0">
                <a:solidFill>
                  <a:schemeClr val="accent5"/>
                </a:solidFill>
              </a:rPr>
              <a:t>Was a detector element hit?</a:t>
            </a:r>
          </a:p>
          <a:p>
            <a:pPr lvl="1"/>
            <a:r>
              <a:rPr lang="en-GB" dirty="0" smtClean="0">
                <a:solidFill>
                  <a:schemeClr val="accent5"/>
                </a:solidFill>
              </a:rPr>
              <a:t>How much energy?</a:t>
            </a:r>
          </a:p>
          <a:p>
            <a:pPr lvl="1"/>
            <a:r>
              <a:rPr lang="en-GB" dirty="0" smtClean="0">
                <a:solidFill>
                  <a:schemeClr val="accent5"/>
                </a:solidFill>
              </a:rPr>
              <a:t>What time?</a:t>
            </a:r>
          </a:p>
          <a:p>
            <a:pPr marL="457200" lvl="1" indent="0">
              <a:buNone/>
            </a:pPr>
            <a:endParaRPr lang="en-GB" dirty="0" smtClean="0">
              <a:solidFill>
                <a:schemeClr val="accent5"/>
              </a:solidFill>
            </a:endParaRPr>
          </a:p>
          <a:p>
            <a:r>
              <a:rPr lang="en-GB" dirty="0" smtClean="0">
                <a:solidFill>
                  <a:schemeClr val="accent5"/>
                </a:solidFill>
              </a:rPr>
              <a:t>Reconstructed data:</a:t>
            </a:r>
          </a:p>
          <a:p>
            <a:pPr lvl="1"/>
            <a:r>
              <a:rPr lang="en-GB" dirty="0" smtClean="0">
                <a:solidFill>
                  <a:schemeClr val="accent5"/>
                </a:solidFill>
              </a:rPr>
              <a:t>Momentum of tracks (4-vectors)</a:t>
            </a:r>
          </a:p>
          <a:p>
            <a:pPr lvl="1"/>
            <a:r>
              <a:rPr lang="en-GB" dirty="0" smtClean="0">
                <a:solidFill>
                  <a:schemeClr val="accent5"/>
                </a:solidFill>
              </a:rPr>
              <a:t>Origin</a:t>
            </a:r>
          </a:p>
          <a:p>
            <a:pPr lvl="1"/>
            <a:r>
              <a:rPr lang="en-GB" dirty="0" smtClean="0">
                <a:solidFill>
                  <a:schemeClr val="accent5"/>
                </a:solidFill>
              </a:rPr>
              <a:t>Energy in </a:t>
            </a:r>
            <a:r>
              <a:rPr lang="en-GB" dirty="0" smtClean="0">
                <a:solidFill>
                  <a:srgbClr val="FFFFFF"/>
                </a:solidFill>
              </a:rPr>
              <a:t>clusters (jets)</a:t>
            </a:r>
          </a:p>
          <a:p>
            <a:pPr lvl="1"/>
            <a:r>
              <a:rPr lang="en-GB" dirty="0" smtClean="0">
                <a:solidFill>
                  <a:srgbClr val="FFFFFF"/>
                </a:solidFill>
              </a:rPr>
              <a:t>Particle type</a:t>
            </a:r>
          </a:p>
          <a:p>
            <a:pPr lvl="1"/>
            <a:r>
              <a:rPr lang="en-GB" dirty="0" smtClean="0">
                <a:solidFill>
                  <a:schemeClr val="accent5"/>
                </a:solidFill>
              </a:rPr>
              <a:t>Calibration information</a:t>
            </a:r>
          </a:p>
          <a:p>
            <a:pPr lvl="1"/>
            <a:r>
              <a:rPr lang="en-GB" dirty="0" smtClean="0">
                <a:solidFill>
                  <a:schemeClr val="accent5"/>
                </a:solidFill>
              </a:rPr>
              <a:t>…</a:t>
            </a:r>
            <a:endParaRPr lang="en-GB" dirty="0">
              <a:solidFill>
                <a:schemeClr val="accent5"/>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7202" y="914400"/>
            <a:ext cx="5916798" cy="3825813"/>
          </a:xfrm>
          <a:prstGeom prst="rect">
            <a:avLst/>
          </a:prstGeom>
        </p:spPr>
      </p:pic>
    </p:spTree>
    <p:extLst>
      <p:ext uri="{BB962C8B-B14F-4D97-AF65-F5344CB8AC3E}">
        <p14:creationId xmlns:p14="http://schemas.microsoft.com/office/powerpoint/2010/main" val="2773730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2"/>
          <p:cNvSpPr>
            <a:spLocks noGrp="1" noChangeArrowheads="1"/>
          </p:cNvSpPr>
          <p:nvPr>
            <p:ph type="title"/>
          </p:nvPr>
        </p:nvSpPr>
        <p:spPr/>
        <p:txBody>
          <a:bodyPr/>
          <a:lstStyle/>
          <a:p>
            <a:pPr eaLnBrk="1" hangingPunct="1"/>
            <a:r>
              <a:rPr lang="en-US" dirty="0" smtClean="0">
                <a:solidFill>
                  <a:srgbClr val="FFFFFF"/>
                </a:solidFill>
              </a:rPr>
              <a:t>Data and Algorithms</a:t>
            </a:r>
          </a:p>
        </p:txBody>
      </p:sp>
      <p:sp>
        <p:nvSpPr>
          <p:cNvPr id="37894" name="Rectangle 3"/>
          <p:cNvSpPr>
            <a:spLocks noGrp="1" noChangeArrowheads="1"/>
          </p:cNvSpPr>
          <p:nvPr>
            <p:ph idx="1"/>
          </p:nvPr>
        </p:nvSpPr>
        <p:spPr>
          <a:xfrm>
            <a:off x="340190" y="1369476"/>
            <a:ext cx="3528906" cy="4912015"/>
          </a:xfrm>
        </p:spPr>
        <p:txBody>
          <a:bodyPr>
            <a:normAutofit fontScale="92500"/>
          </a:bodyPr>
          <a:lstStyle/>
          <a:p>
            <a:pPr eaLnBrk="1" hangingPunct="1"/>
            <a:r>
              <a:rPr lang="en-US" sz="2000" dirty="0" smtClean="0">
                <a:solidFill>
                  <a:srgbClr val="FFFFFF"/>
                </a:solidFill>
              </a:rPr>
              <a:t>HEP data are organized as </a:t>
            </a:r>
            <a:r>
              <a:rPr lang="en-US" sz="2000" i="1" dirty="0" smtClean="0">
                <a:solidFill>
                  <a:srgbClr val="FFFFFF"/>
                </a:solidFill>
              </a:rPr>
              <a:t>Events</a:t>
            </a:r>
            <a:r>
              <a:rPr lang="en-US" sz="2000" dirty="0" smtClean="0">
                <a:solidFill>
                  <a:srgbClr val="FFFFFF"/>
                </a:solidFill>
              </a:rPr>
              <a:t> (particle collisions)</a:t>
            </a:r>
          </a:p>
          <a:p>
            <a:pPr eaLnBrk="1" hangingPunct="1"/>
            <a:r>
              <a:rPr lang="en-US" sz="2000" dirty="0" smtClean="0">
                <a:solidFill>
                  <a:srgbClr val="FFFFFF"/>
                </a:solidFill>
              </a:rPr>
              <a:t>Simulation, Reconstruction and Analysis programs process “one event at a time” </a:t>
            </a:r>
          </a:p>
          <a:p>
            <a:pPr lvl="1" eaLnBrk="1" hangingPunct="1"/>
            <a:r>
              <a:rPr lang="en-US" sz="1800" dirty="0" smtClean="0">
                <a:solidFill>
                  <a:srgbClr val="FFFFFF"/>
                </a:solidFill>
              </a:rPr>
              <a:t>Events are fairly independent  </a:t>
            </a:r>
            <a:r>
              <a:rPr lang="en-US" sz="1800" dirty="0" smtClean="0">
                <a:solidFill>
                  <a:srgbClr val="FFFFFF"/>
                </a:solidFill>
                <a:sym typeface="Wingdings" pitchFamily="2" charset="2"/>
              </a:rPr>
              <a:t> </a:t>
            </a:r>
            <a:r>
              <a:rPr lang="en-US" sz="1800" dirty="0" smtClean="0">
                <a:solidFill>
                  <a:srgbClr val="FFFFFF"/>
                </a:solidFill>
              </a:rPr>
              <a:t>Trivial parallel processing</a:t>
            </a:r>
          </a:p>
          <a:p>
            <a:pPr eaLnBrk="1" hangingPunct="1"/>
            <a:r>
              <a:rPr lang="en-US" sz="2000" dirty="0" smtClean="0">
                <a:solidFill>
                  <a:srgbClr val="FFFFFF"/>
                </a:solidFill>
              </a:rPr>
              <a:t>Event processing programs are composed of a number of Algorithms selecting and transforming “raw” event data into “processed” (reconstructed) event data and statistics</a:t>
            </a:r>
          </a:p>
        </p:txBody>
      </p:sp>
      <p:grpSp>
        <p:nvGrpSpPr>
          <p:cNvPr id="7" name="Group 6"/>
          <p:cNvGrpSpPr/>
          <p:nvPr/>
        </p:nvGrpSpPr>
        <p:grpSpPr>
          <a:xfrm>
            <a:off x="3869096" y="1227483"/>
            <a:ext cx="5122177" cy="5286412"/>
            <a:chOff x="3869096" y="1227483"/>
            <a:chExt cx="5122177" cy="5286412"/>
          </a:xfrm>
        </p:grpSpPr>
        <p:sp>
          <p:nvSpPr>
            <p:cNvPr id="51" name="Rounded Rectangle 50"/>
            <p:cNvSpPr/>
            <p:nvPr/>
          </p:nvSpPr>
          <p:spPr>
            <a:xfrm>
              <a:off x="3869096" y="1227483"/>
              <a:ext cx="5122177" cy="5286412"/>
            </a:xfrm>
            <a:prstGeom prst="roundRect">
              <a:avLst/>
            </a:prstGeom>
            <a:solidFill>
              <a:srgbClr val="FFFFFF"/>
            </a:solidFill>
            <a:ln w="25400" cap="flat" cmpd="sng" algn="ctr">
              <a:solidFill>
                <a:srgbClr val="C0504D"/>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52" name="Text Box 12"/>
            <p:cNvSpPr txBox="1">
              <a:spLocks noChangeArrowheads="1"/>
            </p:cNvSpPr>
            <p:nvPr/>
          </p:nvSpPr>
          <p:spPr bwMode="auto">
            <a:xfrm>
              <a:off x="6821059" y="2794266"/>
              <a:ext cx="2154436" cy="462307"/>
            </a:xfrm>
            <a:prstGeom prst="rect">
              <a:avLst/>
            </a:prstGeom>
            <a:solidFill>
              <a:srgbClr val="FFFFFF"/>
            </a:solid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Arial" charset="0"/>
                  <a:ea typeface="ＭＳ Ｐゴシック" pitchFamily="-65" charset="-128"/>
                </a:rPr>
                <a:t>Pseudo-physical information:</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Arial" charset="0"/>
                  <a:ea typeface="ＭＳ Ｐゴシック" pitchFamily="-65" charset="-128"/>
                </a:rPr>
                <a:t>Clusters, track candidates </a:t>
              </a:r>
              <a:endPar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endParaRPr>
            </a:p>
          </p:txBody>
        </p:sp>
        <p:sp>
          <p:nvSpPr>
            <p:cNvPr id="53" name="Text Box 18"/>
            <p:cNvSpPr txBox="1">
              <a:spLocks noChangeArrowheads="1"/>
            </p:cNvSpPr>
            <p:nvPr/>
          </p:nvSpPr>
          <p:spPr bwMode="auto">
            <a:xfrm>
              <a:off x="6824013" y="4013470"/>
              <a:ext cx="2167260" cy="831639"/>
            </a:xfrm>
            <a:prstGeom prst="rect">
              <a:avLst/>
            </a:prstGeom>
            <a:solidFill>
              <a:srgbClr val="FFFFFF"/>
            </a:solid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Physical information</a:t>
              </a:r>
              <a:r>
                <a:rPr kumimoji="0" lang="it-IT"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a:t>
              </a:r>
              <a:endPar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Transverse momentum, </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Association of particles, jets, </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Arial" charset="0"/>
                  <a:ea typeface="ＭＳ Ｐゴシック" pitchFamily="-65" charset="-128"/>
                </a:rPr>
                <a:t>id </a:t>
              </a:r>
              <a:r>
                <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of </a:t>
              </a:r>
              <a:r>
                <a:rPr kumimoji="0" lang="en-US" altLang="ja-JP" sz="1200" b="0" i="0" u="none" strike="noStrike" kern="0" cap="none" spc="0" normalizeH="0" baseline="0" noProof="0" dirty="0" smtClean="0">
                  <a:ln>
                    <a:noFill/>
                  </a:ln>
                  <a:solidFill>
                    <a:srgbClr val="000000"/>
                  </a:solidFill>
                  <a:effectLst/>
                  <a:uLnTx/>
                  <a:uFillTx/>
                  <a:latin typeface="Arial" charset="0"/>
                  <a:ea typeface="ＭＳ Ｐゴシック" pitchFamily="-65" charset="-128"/>
                </a:rPr>
                <a:t>particles</a:t>
              </a:r>
              <a:endPar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endParaRPr>
            </a:p>
          </p:txBody>
        </p:sp>
        <p:sp>
          <p:nvSpPr>
            <p:cNvPr id="54" name="Oval 5"/>
            <p:cNvSpPr>
              <a:spLocks noChangeArrowheads="1"/>
            </p:cNvSpPr>
            <p:nvPr/>
          </p:nvSpPr>
          <p:spPr bwMode="auto">
            <a:xfrm>
              <a:off x="3967412" y="1351228"/>
              <a:ext cx="1125436" cy="838200"/>
            </a:xfrm>
            <a:prstGeom prst="ellipse">
              <a:avLst/>
            </a:prstGeom>
            <a:solidFill>
              <a:srgbClr val="FFFF00"/>
            </a:solidFill>
            <a:ln w="25400">
              <a:noFill/>
              <a:round/>
              <a:headEnd/>
              <a:tailEnd/>
            </a:ln>
          </p:spPr>
          <p:txBody>
            <a:bodyPr wrap="none" lIns="92075" tIns="46038" rIns="92075" bIns="46038"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ja-JP" sz="1800" b="0" i="0" u="none" strike="noStrike" kern="0" cap="none" spc="0" normalizeH="0" baseline="0" noProof="0" dirty="0">
                  <a:ln>
                    <a:noFill/>
                  </a:ln>
                  <a:solidFill>
                    <a:srgbClr val="000099"/>
                  </a:solidFill>
                  <a:effectLst/>
                  <a:uLnTx/>
                  <a:uFillTx/>
                  <a:latin typeface="Arial" charset="0"/>
                  <a:ea typeface="ＭＳ Ｐゴシック" pitchFamily="-65" charset="-128"/>
                </a:rPr>
                <a:t>RAW</a:t>
              </a:r>
            </a:p>
          </p:txBody>
        </p:sp>
        <p:sp>
          <p:nvSpPr>
            <p:cNvPr id="55" name="Text Box 7"/>
            <p:cNvSpPr txBox="1">
              <a:spLocks noChangeArrowheads="1"/>
            </p:cNvSpPr>
            <p:nvPr/>
          </p:nvSpPr>
          <p:spPr bwMode="auto">
            <a:xfrm>
              <a:off x="6821098" y="1581415"/>
              <a:ext cx="1532471" cy="277641"/>
            </a:xfrm>
            <a:prstGeom prst="rect">
              <a:avLst/>
            </a:prstGeom>
            <a:solidFill>
              <a:srgbClr val="FFFFFF"/>
            </a:solid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Detector </a:t>
              </a:r>
              <a:r>
                <a:rPr kumimoji="0" lang="en-US" altLang="ja-JP" sz="1200" b="0" i="0" u="none" strike="noStrike" kern="0" cap="none" spc="0" normalizeH="0" baseline="0" noProof="0" dirty="0" err="1">
                  <a:ln>
                    <a:noFill/>
                  </a:ln>
                  <a:solidFill>
                    <a:srgbClr val="000000"/>
                  </a:solidFill>
                  <a:effectLst/>
                  <a:uLnTx/>
                  <a:uFillTx/>
                  <a:latin typeface="Arial" charset="0"/>
                  <a:ea typeface="ＭＳ Ｐゴシック" pitchFamily="-65" charset="-128"/>
                </a:rPr>
                <a:t>digiti</a:t>
              </a:r>
              <a:r>
                <a:rPr kumimoji="0" lang="it-IT"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s</a:t>
              </a:r>
              <a:r>
                <a:rPr kumimoji="0" lang="en-US" altLang="ja-JP" sz="1200" b="0" i="0" u="none" strike="noStrike" kern="0" cap="none" spc="0" normalizeH="0" baseline="0" noProof="0" dirty="0" err="1">
                  <a:ln>
                    <a:noFill/>
                  </a:ln>
                  <a:solidFill>
                    <a:srgbClr val="000000"/>
                  </a:solidFill>
                  <a:effectLst/>
                  <a:uLnTx/>
                  <a:uFillTx/>
                  <a:latin typeface="Arial" charset="0"/>
                  <a:ea typeface="ＭＳ Ｐゴシック" pitchFamily="-65" charset="-128"/>
                </a:rPr>
                <a:t>ation</a:t>
              </a:r>
              <a:endPar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endParaRPr>
            </a:p>
          </p:txBody>
        </p:sp>
        <p:sp>
          <p:nvSpPr>
            <p:cNvPr id="56" name="Text Box 8"/>
            <p:cNvSpPr txBox="1">
              <a:spLocks noChangeArrowheads="1"/>
            </p:cNvSpPr>
            <p:nvPr/>
          </p:nvSpPr>
          <p:spPr bwMode="auto">
            <a:xfrm>
              <a:off x="4062083" y="1941768"/>
              <a:ext cx="896630" cy="339196"/>
            </a:xfrm>
            <a:prstGeom prst="rect">
              <a:avLst/>
            </a:prstGeom>
            <a:noFill/>
            <a:ln w="25400">
              <a:noFill/>
              <a:miter lim="800000"/>
              <a:headEnd/>
              <a:tailEnd/>
            </a:ln>
          </p:spPr>
          <p:txBody>
            <a:bodyPr wrap="none" lIns="92075" tIns="46038" rIns="92075" bIns="46038">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~2 MB/event</a:t>
              </a:r>
            </a:p>
          </p:txBody>
        </p:sp>
        <p:sp>
          <p:nvSpPr>
            <p:cNvPr id="57" name="Oval 10"/>
            <p:cNvSpPr>
              <a:spLocks noChangeArrowheads="1"/>
            </p:cNvSpPr>
            <p:nvPr/>
          </p:nvSpPr>
          <p:spPr bwMode="auto">
            <a:xfrm>
              <a:off x="3967412" y="2646628"/>
              <a:ext cx="1125436" cy="838200"/>
            </a:xfrm>
            <a:prstGeom prst="ellipse">
              <a:avLst/>
            </a:prstGeom>
            <a:solidFill>
              <a:srgbClr val="FFFF00"/>
            </a:solidFill>
            <a:ln w="25400">
              <a:noFill/>
              <a:round/>
              <a:headEnd/>
              <a:tailEnd/>
            </a:ln>
          </p:spPr>
          <p:txBody>
            <a:bodyPr wrap="none" lIns="92075" tIns="46038" rIns="92075" bIns="46038"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ja-JP" sz="1800" b="0" i="0" u="none" strike="noStrike" kern="0" cap="none" spc="0" normalizeH="0" baseline="0" noProof="0">
                  <a:ln>
                    <a:noFill/>
                  </a:ln>
                  <a:solidFill>
                    <a:srgbClr val="000099"/>
                  </a:solidFill>
                  <a:effectLst/>
                  <a:uLnTx/>
                  <a:uFillTx/>
                  <a:latin typeface="Arial" charset="0"/>
                  <a:ea typeface="ＭＳ Ｐゴシック" pitchFamily="-65" charset="-128"/>
                </a:rPr>
                <a:t>ESD/RECO</a:t>
              </a:r>
            </a:p>
          </p:txBody>
        </p:sp>
        <p:cxnSp>
          <p:nvCxnSpPr>
            <p:cNvPr id="58" name="AutoShape 11"/>
            <p:cNvCxnSpPr>
              <a:cxnSpLocks noChangeShapeType="1"/>
              <a:stCxn id="54" idx="4"/>
              <a:endCxn id="57" idx="0"/>
            </p:cNvCxnSpPr>
            <p:nvPr/>
          </p:nvCxnSpPr>
          <p:spPr bwMode="auto">
            <a:xfrm>
              <a:off x="4530127" y="2189428"/>
              <a:ext cx="0" cy="457200"/>
            </a:xfrm>
            <a:prstGeom prst="straightConnector1">
              <a:avLst/>
            </a:prstGeom>
            <a:solidFill>
              <a:srgbClr val="FFFFFF"/>
            </a:solidFill>
            <a:ln w="25400">
              <a:solidFill>
                <a:srgbClr val="0000FF"/>
              </a:solidFill>
              <a:round/>
              <a:headEnd/>
              <a:tailEnd type="triangle" w="med" len="med"/>
            </a:ln>
          </p:spPr>
        </p:cxnSp>
        <p:sp>
          <p:nvSpPr>
            <p:cNvPr id="59" name="Text Box 14"/>
            <p:cNvSpPr txBox="1">
              <a:spLocks noChangeArrowheads="1"/>
            </p:cNvSpPr>
            <p:nvPr/>
          </p:nvSpPr>
          <p:spPr bwMode="auto">
            <a:xfrm>
              <a:off x="3990645" y="3227652"/>
              <a:ext cx="1002430" cy="339196"/>
            </a:xfrm>
            <a:prstGeom prst="rect">
              <a:avLst/>
            </a:prstGeom>
            <a:no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~100 </a:t>
              </a:r>
              <a:r>
                <a:rPr kumimoji="0" lang="en-US" altLang="ja-JP" sz="1600" b="0" i="0" u="none" strike="noStrike" kern="0" cap="none" spc="0" normalizeH="0" baseline="0" noProof="0" dirty="0" err="1">
                  <a:ln>
                    <a:noFill/>
                  </a:ln>
                  <a:solidFill>
                    <a:srgbClr val="006600"/>
                  </a:solidFill>
                  <a:effectLst/>
                  <a:uLnTx/>
                  <a:uFillTx/>
                  <a:latin typeface="Arial" charset="0"/>
                  <a:ea typeface="ＭＳ Ｐゴシック" pitchFamily="-65" charset="-128"/>
                </a:rPr>
                <a:t>kB</a:t>
              </a: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/event</a:t>
              </a:r>
            </a:p>
          </p:txBody>
        </p:sp>
        <p:sp>
          <p:nvSpPr>
            <p:cNvPr id="60" name="Oval 16"/>
            <p:cNvSpPr>
              <a:spLocks noChangeArrowheads="1"/>
            </p:cNvSpPr>
            <p:nvPr/>
          </p:nvSpPr>
          <p:spPr bwMode="auto">
            <a:xfrm>
              <a:off x="3967412" y="4018228"/>
              <a:ext cx="1125436" cy="838200"/>
            </a:xfrm>
            <a:prstGeom prst="ellipse">
              <a:avLst/>
            </a:prstGeom>
            <a:solidFill>
              <a:srgbClr val="FFFF00"/>
            </a:solidFill>
            <a:ln w="25400">
              <a:noFill/>
              <a:round/>
              <a:headEnd/>
              <a:tailEnd/>
            </a:ln>
          </p:spPr>
          <p:txBody>
            <a:bodyPr wrap="none" lIns="92075" tIns="46038" rIns="92075" bIns="46038"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ja-JP" sz="1800" b="0" i="0" u="none" strike="noStrike" kern="0" cap="none" spc="0" normalizeH="0" baseline="0" noProof="0" dirty="0">
                  <a:ln>
                    <a:noFill/>
                  </a:ln>
                  <a:solidFill>
                    <a:srgbClr val="000099"/>
                  </a:solidFill>
                  <a:effectLst/>
                  <a:uLnTx/>
                  <a:uFillTx/>
                  <a:latin typeface="Arial" charset="0"/>
                  <a:ea typeface="ＭＳ Ｐゴシック" pitchFamily="-65" charset="-128"/>
                </a:rPr>
                <a:t>AOD</a:t>
              </a:r>
            </a:p>
          </p:txBody>
        </p:sp>
        <p:cxnSp>
          <p:nvCxnSpPr>
            <p:cNvPr id="61" name="AutoShape 17"/>
            <p:cNvCxnSpPr>
              <a:cxnSpLocks noChangeShapeType="1"/>
              <a:stCxn id="57" idx="4"/>
              <a:endCxn id="60" idx="0"/>
            </p:cNvCxnSpPr>
            <p:nvPr/>
          </p:nvCxnSpPr>
          <p:spPr bwMode="auto">
            <a:xfrm>
              <a:off x="4530127" y="3484828"/>
              <a:ext cx="0" cy="533400"/>
            </a:xfrm>
            <a:prstGeom prst="straightConnector1">
              <a:avLst/>
            </a:prstGeom>
            <a:solidFill>
              <a:srgbClr val="FFFFFF"/>
            </a:solidFill>
            <a:ln w="25400">
              <a:solidFill>
                <a:srgbClr val="0000FF"/>
              </a:solidFill>
              <a:round/>
              <a:headEnd/>
              <a:tailEnd type="triangle" w="med" len="med"/>
            </a:ln>
          </p:spPr>
        </p:cxnSp>
        <p:sp>
          <p:nvSpPr>
            <p:cNvPr id="62" name="Text Box 20"/>
            <p:cNvSpPr txBox="1">
              <a:spLocks noChangeArrowheads="1"/>
            </p:cNvSpPr>
            <p:nvPr/>
          </p:nvSpPr>
          <p:spPr bwMode="auto">
            <a:xfrm>
              <a:off x="4062083" y="4584974"/>
              <a:ext cx="926553" cy="339196"/>
            </a:xfrm>
            <a:prstGeom prst="rect">
              <a:avLst/>
            </a:prstGeom>
            <a:no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~10 </a:t>
              </a:r>
              <a:r>
                <a:rPr kumimoji="0" lang="en-US" altLang="ja-JP" sz="1600" b="0" i="0" u="none" strike="noStrike" kern="0" cap="none" spc="0" normalizeH="0" baseline="0" noProof="0" dirty="0" err="1">
                  <a:ln>
                    <a:noFill/>
                  </a:ln>
                  <a:solidFill>
                    <a:srgbClr val="006600"/>
                  </a:solidFill>
                  <a:effectLst/>
                  <a:uLnTx/>
                  <a:uFillTx/>
                  <a:latin typeface="Arial" charset="0"/>
                  <a:ea typeface="ＭＳ Ｐゴシック" pitchFamily="-65" charset="-128"/>
                </a:rPr>
                <a:t>kB</a:t>
              </a: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/event</a:t>
              </a:r>
            </a:p>
          </p:txBody>
        </p:sp>
        <p:sp>
          <p:nvSpPr>
            <p:cNvPr id="63" name="Oval 22"/>
            <p:cNvSpPr>
              <a:spLocks noChangeArrowheads="1"/>
            </p:cNvSpPr>
            <p:nvPr/>
          </p:nvSpPr>
          <p:spPr bwMode="auto">
            <a:xfrm>
              <a:off x="3967412" y="5313628"/>
              <a:ext cx="1125436" cy="838200"/>
            </a:xfrm>
            <a:prstGeom prst="ellipse">
              <a:avLst/>
            </a:prstGeom>
            <a:solidFill>
              <a:srgbClr val="FFFF00"/>
            </a:solidFill>
            <a:ln w="25400">
              <a:noFill/>
              <a:round/>
              <a:headEnd/>
              <a:tailEnd/>
            </a:ln>
          </p:spPr>
          <p:txBody>
            <a:bodyPr wrap="none" lIns="92075" tIns="46038" rIns="92075" bIns="46038"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ja-JP" sz="1800" b="0" i="0" u="none" strike="noStrike" kern="0" cap="none" spc="0" normalizeH="0" baseline="0" noProof="0">
                  <a:ln>
                    <a:noFill/>
                  </a:ln>
                  <a:solidFill>
                    <a:srgbClr val="000099"/>
                  </a:solidFill>
                  <a:effectLst/>
                  <a:uLnTx/>
                  <a:uFillTx/>
                  <a:latin typeface="Arial" charset="0"/>
                  <a:ea typeface="ＭＳ Ｐゴシック" pitchFamily="-65" charset="-128"/>
                </a:rPr>
                <a:t>TAG</a:t>
              </a:r>
            </a:p>
          </p:txBody>
        </p:sp>
        <p:cxnSp>
          <p:nvCxnSpPr>
            <p:cNvPr id="64" name="AutoShape 23"/>
            <p:cNvCxnSpPr>
              <a:cxnSpLocks noChangeShapeType="1"/>
              <a:stCxn id="60" idx="4"/>
              <a:endCxn id="63" idx="0"/>
            </p:cNvCxnSpPr>
            <p:nvPr/>
          </p:nvCxnSpPr>
          <p:spPr bwMode="auto">
            <a:xfrm>
              <a:off x="4530127" y="4856428"/>
              <a:ext cx="0" cy="457200"/>
            </a:xfrm>
            <a:prstGeom prst="straightConnector1">
              <a:avLst/>
            </a:prstGeom>
            <a:solidFill>
              <a:srgbClr val="FFFFFF"/>
            </a:solidFill>
            <a:ln w="25400">
              <a:solidFill>
                <a:srgbClr val="0000FF"/>
              </a:solidFill>
              <a:round/>
              <a:headEnd/>
              <a:tailEnd type="triangle" w="med" len="med"/>
            </a:ln>
          </p:spPr>
        </p:cxnSp>
        <p:sp>
          <p:nvSpPr>
            <p:cNvPr id="65" name="Text Box 25"/>
            <p:cNvSpPr txBox="1">
              <a:spLocks noChangeArrowheads="1"/>
            </p:cNvSpPr>
            <p:nvPr/>
          </p:nvSpPr>
          <p:spPr bwMode="auto">
            <a:xfrm>
              <a:off x="4133521" y="5942296"/>
              <a:ext cx="850676" cy="339196"/>
            </a:xfrm>
            <a:prstGeom prst="rect">
              <a:avLst/>
            </a:prstGeom>
            <a:no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~1 </a:t>
              </a:r>
              <a:r>
                <a:rPr kumimoji="0" lang="en-US" altLang="ja-JP" sz="1600" b="0" i="0" u="none" strike="noStrike" kern="0" cap="none" spc="0" normalizeH="0" baseline="0" noProof="0" dirty="0" err="1">
                  <a:ln>
                    <a:noFill/>
                  </a:ln>
                  <a:solidFill>
                    <a:srgbClr val="006600"/>
                  </a:solidFill>
                  <a:effectLst/>
                  <a:uLnTx/>
                  <a:uFillTx/>
                  <a:latin typeface="Arial" charset="0"/>
                  <a:ea typeface="ＭＳ Ｐゴシック" pitchFamily="-65" charset="-128"/>
                </a:rPr>
                <a:t>kB</a:t>
              </a: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/event</a:t>
              </a:r>
            </a:p>
          </p:txBody>
        </p:sp>
        <p:sp>
          <p:nvSpPr>
            <p:cNvPr id="66" name="Text Box 26"/>
            <p:cNvSpPr txBox="1">
              <a:spLocks noChangeArrowheads="1"/>
            </p:cNvSpPr>
            <p:nvPr/>
          </p:nvSpPr>
          <p:spPr bwMode="auto">
            <a:xfrm>
              <a:off x="6848165" y="5513668"/>
              <a:ext cx="1723229" cy="462307"/>
            </a:xfrm>
            <a:prstGeom prst="rect">
              <a:avLst/>
            </a:prstGeom>
            <a:solidFill>
              <a:srgbClr val="FFFFFF"/>
            </a:solid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it-IT"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Relevant information </a:t>
              </a:r>
            </a:p>
            <a:p>
              <a:pPr marL="0" marR="0" lvl="0" indent="0" defTabSz="914400" eaLnBrk="0" fontAlgn="base" latinLnBrk="0" hangingPunct="0">
                <a:lnSpc>
                  <a:spcPct val="100000"/>
                </a:lnSpc>
                <a:spcBef>
                  <a:spcPct val="0"/>
                </a:spcBef>
                <a:spcAft>
                  <a:spcPct val="0"/>
                </a:spcAft>
                <a:buClrTx/>
                <a:buSzTx/>
                <a:buFontTx/>
                <a:buNone/>
                <a:tabLst/>
                <a:defRPr/>
              </a:pPr>
              <a:r>
                <a:rPr kumimoji="0" lang="it-IT"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for fast event selection</a:t>
              </a:r>
              <a:endPar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endParaRPr>
            </a:p>
          </p:txBody>
        </p:sp>
        <p:sp>
          <p:nvSpPr>
            <p:cNvPr id="67" name="Rectangle 29"/>
            <p:cNvSpPr>
              <a:spLocks noChangeArrowheads="1"/>
            </p:cNvSpPr>
            <p:nvPr/>
          </p:nvSpPr>
          <p:spPr bwMode="auto">
            <a:xfrm>
              <a:off x="5358573" y="1498865"/>
              <a:ext cx="1346716" cy="646331"/>
            </a:xfrm>
            <a:prstGeom prst="rect">
              <a:avLst/>
            </a:prstGeom>
            <a:solidFill>
              <a:srgbClr val="FFFFFF"/>
            </a:solidFill>
            <a:ln w="9525">
              <a:noFill/>
              <a:miter lim="800000"/>
              <a:headEnd/>
              <a:tailEnd/>
            </a:ln>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Triggered events</a:t>
              </a:r>
              <a:endParaRPr kumimoji="0" lang="en-GB" sz="1200" b="0" i="0" u="none" strike="noStrike" kern="0" cap="none" spc="0" normalizeH="0" baseline="0" noProof="0" dirty="0">
                <a:ln>
                  <a:noFill/>
                </a:ln>
                <a:solidFill>
                  <a:srgbClr val="3333FF"/>
                </a:solidFill>
                <a:effectLst/>
                <a:uLnTx/>
                <a:uFillTx/>
                <a:latin typeface="Arial" charset="0"/>
                <a:ea typeface="ＭＳ Ｐゴシック" pitchFamily="-65"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recorded by DAQ</a:t>
              </a:r>
            </a:p>
          </p:txBody>
        </p:sp>
        <p:sp>
          <p:nvSpPr>
            <p:cNvPr id="68" name="Rectangle 30"/>
            <p:cNvSpPr>
              <a:spLocks noChangeArrowheads="1"/>
            </p:cNvSpPr>
            <p:nvPr/>
          </p:nvSpPr>
          <p:spPr bwMode="auto">
            <a:xfrm>
              <a:off x="5347967" y="2870462"/>
              <a:ext cx="1203839" cy="461665"/>
            </a:xfrm>
            <a:prstGeom prst="rect">
              <a:avLst/>
            </a:prstGeom>
            <a:solidFill>
              <a:srgbClr val="FFFFFF"/>
            </a:solidFill>
            <a:ln w="9525">
              <a:noFill/>
              <a:miter lim="800000"/>
              <a:headEnd/>
              <a:tailEnd/>
            </a:ln>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Reconstructed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information</a:t>
              </a:r>
            </a:p>
          </p:txBody>
        </p:sp>
        <p:sp>
          <p:nvSpPr>
            <p:cNvPr id="69" name="Rectangle 31"/>
            <p:cNvSpPr>
              <a:spLocks noChangeArrowheads="1"/>
            </p:cNvSpPr>
            <p:nvPr/>
          </p:nvSpPr>
          <p:spPr bwMode="auto">
            <a:xfrm>
              <a:off x="5419405" y="4227784"/>
              <a:ext cx="989526" cy="461665"/>
            </a:xfrm>
            <a:prstGeom prst="rect">
              <a:avLst/>
            </a:prstGeom>
            <a:solidFill>
              <a:srgbClr val="FFFFFF"/>
            </a:solidFill>
            <a:ln w="9525">
              <a:noFill/>
              <a:miter lim="800000"/>
              <a:headEnd/>
              <a:tailEnd/>
            </a:ln>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Analysis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information</a:t>
              </a:r>
            </a:p>
          </p:txBody>
        </p:sp>
        <p:sp>
          <p:nvSpPr>
            <p:cNvPr id="70" name="Rectangle 32"/>
            <p:cNvSpPr>
              <a:spLocks noChangeArrowheads="1"/>
            </p:cNvSpPr>
            <p:nvPr/>
          </p:nvSpPr>
          <p:spPr bwMode="auto">
            <a:xfrm>
              <a:off x="5347967" y="5442230"/>
              <a:ext cx="1132402" cy="461665"/>
            </a:xfrm>
            <a:prstGeom prst="rect">
              <a:avLst/>
            </a:prstGeom>
            <a:solidFill>
              <a:srgbClr val="FFFFFF"/>
            </a:solidFill>
            <a:ln w="9525">
              <a:noFill/>
              <a:miter lim="800000"/>
              <a:headEnd/>
              <a:tailEnd/>
            </a:ln>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Classification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information</a:t>
              </a:r>
            </a:p>
          </p:txBody>
        </p:sp>
      </p:grpSp>
    </p:spTree>
    <p:extLst>
      <p:ext uri="{BB962C8B-B14F-4D97-AF65-F5344CB8AC3E}">
        <p14:creationId xmlns:p14="http://schemas.microsoft.com/office/powerpoint/2010/main" val="3176169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2"/>
          <p:cNvSpPr>
            <a:spLocks noGrp="1" noChangeArrowheads="1"/>
          </p:cNvSpPr>
          <p:nvPr>
            <p:ph type="title"/>
          </p:nvPr>
        </p:nvSpPr>
        <p:spPr/>
        <p:txBody>
          <a:bodyPr/>
          <a:lstStyle/>
          <a:p>
            <a:pPr eaLnBrk="1" hangingPunct="1"/>
            <a:r>
              <a:rPr lang="en-US" dirty="0" smtClean="0">
                <a:solidFill>
                  <a:srgbClr val="FFFFFF"/>
                </a:solidFill>
              </a:rPr>
              <a:t>Data and Algorithms</a:t>
            </a:r>
          </a:p>
        </p:txBody>
      </p:sp>
      <p:sp>
        <p:nvSpPr>
          <p:cNvPr id="6" name="Footer Placeholder 5"/>
          <p:cNvSpPr>
            <a:spLocks noGrp="1"/>
          </p:cNvSpPr>
          <p:nvPr>
            <p:ph type="ftr" sz="quarter" idx="4294967295"/>
          </p:nvPr>
        </p:nvSpPr>
        <p:spPr>
          <a:xfrm>
            <a:off x="6248400" y="6356350"/>
            <a:ext cx="2895600" cy="365125"/>
          </a:xfrm>
        </p:spPr>
        <p:txBody>
          <a:bodyPr/>
          <a:lstStyle/>
          <a:p>
            <a:pPr>
              <a:defRPr/>
            </a:pPr>
            <a:r>
              <a:rPr lang="fr-FR" smtClean="0">
                <a:solidFill>
                  <a:prstClr val="black">
                    <a:tint val="75000"/>
                  </a:prstClr>
                </a:solidFill>
                <a:latin typeface="Calibri"/>
              </a:rPr>
              <a:t>Ian.Bird@cern.ch / August 2012</a:t>
            </a:r>
            <a:endParaRPr lang="fr-FR" dirty="0">
              <a:solidFill>
                <a:prstClr val="black">
                  <a:tint val="75000"/>
                </a:prstClr>
              </a:solidFill>
              <a:latin typeface="Calibri"/>
            </a:endParaRPr>
          </a:p>
        </p:txBody>
      </p:sp>
      <p:sp>
        <p:nvSpPr>
          <p:cNvPr id="37892" name="Slide Number Placeholder 5"/>
          <p:cNvSpPr>
            <a:spLocks noGrp="1"/>
          </p:cNvSpPr>
          <p:nvPr>
            <p:ph type="sldNum" sz="quarter" idx="4294967295"/>
          </p:nvPr>
        </p:nvSpPr>
        <p:spPr>
          <a:xfrm>
            <a:off x="7010400" y="6356350"/>
            <a:ext cx="2133600" cy="365125"/>
          </a:xfrm>
          <a:noFill/>
        </p:spPr>
        <p:txBody>
          <a:bodyPr/>
          <a:lstStyle/>
          <a:p>
            <a:fld id="{4F587605-6673-4DB7-8201-78C5977B83E5}" type="slidenum">
              <a:rPr lang="en-GB">
                <a:solidFill>
                  <a:srgbClr val="000000"/>
                </a:solidFill>
                <a:latin typeface="Arial" charset="0"/>
                <a:ea typeface="ＭＳ Ｐゴシック" pitchFamily="-65" charset="-128"/>
              </a:rPr>
              <a:pPr/>
              <a:t>19</a:t>
            </a:fld>
            <a:endParaRPr lang="en-GB" dirty="0">
              <a:solidFill>
                <a:srgbClr val="000000"/>
              </a:solidFill>
              <a:latin typeface="Arial" charset="0"/>
              <a:ea typeface="ＭＳ Ｐゴシック" pitchFamily="-65" charset="-128"/>
            </a:endParaRPr>
          </a:p>
        </p:txBody>
      </p:sp>
      <p:sp>
        <p:nvSpPr>
          <p:cNvPr id="7" name="TextBox 6"/>
          <p:cNvSpPr txBox="1"/>
          <p:nvPr/>
        </p:nvSpPr>
        <p:spPr>
          <a:xfrm>
            <a:off x="6248400" y="1118950"/>
            <a:ext cx="2288307" cy="369332"/>
          </a:xfrm>
          <a:prstGeom prst="rect">
            <a:avLst/>
          </a:prstGeom>
          <a:noFill/>
        </p:spPr>
        <p:txBody>
          <a:bodyPr wrap="none" rtlCol="0">
            <a:spAutoFit/>
          </a:bodyPr>
          <a:lstStyle/>
          <a:p>
            <a:r>
              <a:rPr lang="en-GB" b="1" u="sng" dirty="0" smtClean="0">
                <a:solidFill>
                  <a:schemeClr val="bg1"/>
                </a:solidFill>
              </a:rPr>
              <a:t>Example from CMS</a:t>
            </a:r>
            <a:endParaRPr lang="en-GB" b="1" u="sng" dirty="0">
              <a:solidFill>
                <a:schemeClr val="bg1"/>
              </a:solidFill>
            </a:endParaRPr>
          </a:p>
        </p:txBody>
      </p:sp>
      <p:sp>
        <p:nvSpPr>
          <p:cNvPr id="8" name="TextBox 7"/>
          <p:cNvSpPr txBox="1"/>
          <p:nvPr/>
        </p:nvSpPr>
        <p:spPr>
          <a:xfrm>
            <a:off x="6512560" y="1674614"/>
            <a:ext cx="1005992" cy="369332"/>
          </a:xfrm>
          <a:prstGeom prst="rect">
            <a:avLst/>
          </a:prstGeom>
          <a:noFill/>
        </p:spPr>
        <p:txBody>
          <a:bodyPr wrap="none" rtlCol="0">
            <a:spAutoFit/>
          </a:bodyPr>
          <a:lstStyle/>
          <a:p>
            <a:r>
              <a:rPr lang="en-GB" dirty="0" smtClean="0">
                <a:solidFill>
                  <a:srgbClr val="EAEAEA"/>
                </a:solidFill>
              </a:rPr>
              <a:t>15.6 PB</a:t>
            </a:r>
            <a:endParaRPr lang="en-GB" dirty="0">
              <a:solidFill>
                <a:srgbClr val="EAEAEA"/>
              </a:solidFill>
            </a:endParaRPr>
          </a:p>
        </p:txBody>
      </p:sp>
      <p:sp>
        <p:nvSpPr>
          <p:cNvPr id="32" name="TextBox 31"/>
          <p:cNvSpPr txBox="1"/>
          <p:nvPr/>
        </p:nvSpPr>
        <p:spPr>
          <a:xfrm>
            <a:off x="6512560" y="4334162"/>
            <a:ext cx="2057812" cy="369332"/>
          </a:xfrm>
          <a:prstGeom prst="rect">
            <a:avLst/>
          </a:prstGeom>
          <a:noFill/>
        </p:spPr>
        <p:txBody>
          <a:bodyPr wrap="none" rtlCol="0">
            <a:spAutoFit/>
          </a:bodyPr>
          <a:lstStyle/>
          <a:p>
            <a:r>
              <a:rPr lang="en-GB" dirty="0" smtClean="0">
                <a:solidFill>
                  <a:srgbClr val="EAEAEA"/>
                </a:solidFill>
              </a:rPr>
              <a:t>2.5 PB; 1.2 M files </a:t>
            </a:r>
            <a:endParaRPr lang="en-GB" dirty="0">
              <a:solidFill>
                <a:srgbClr val="EAEAEA"/>
              </a:solidFill>
            </a:endParaRPr>
          </a:p>
        </p:txBody>
      </p:sp>
      <p:cxnSp>
        <p:nvCxnSpPr>
          <p:cNvPr id="30" name="Straight Arrow Connector 29"/>
          <p:cNvCxnSpPr/>
          <p:nvPr/>
        </p:nvCxnSpPr>
        <p:spPr>
          <a:xfrm>
            <a:off x="7020560" y="2164080"/>
            <a:ext cx="10160" cy="217008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7888" name="TextBox 37887"/>
          <p:cNvSpPr txBox="1"/>
          <p:nvPr/>
        </p:nvSpPr>
        <p:spPr>
          <a:xfrm>
            <a:off x="6360160" y="5658517"/>
            <a:ext cx="255524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dirty="0" smtClean="0"/>
              <a:t>From simulated data; AOD: 5.4 PB; 2.7 M files</a:t>
            </a:r>
            <a:endParaRPr lang="en-GB" dirty="0"/>
          </a:p>
        </p:txBody>
      </p:sp>
      <p:sp>
        <p:nvSpPr>
          <p:cNvPr id="37889" name="TextBox 37888"/>
          <p:cNvSpPr txBox="1"/>
          <p:nvPr/>
        </p:nvSpPr>
        <p:spPr>
          <a:xfrm>
            <a:off x="6360160" y="4722028"/>
            <a:ext cx="2655015" cy="646331"/>
          </a:xfrm>
          <a:prstGeom prst="rect">
            <a:avLst/>
          </a:prstGeom>
          <a:noFill/>
        </p:spPr>
        <p:txBody>
          <a:bodyPr wrap="square" rtlCol="0">
            <a:spAutoFit/>
          </a:bodyPr>
          <a:lstStyle/>
          <a:p>
            <a:r>
              <a:rPr lang="en-GB" dirty="0" smtClean="0">
                <a:solidFill>
                  <a:srgbClr val="EAEAEA"/>
                </a:solidFill>
              </a:rPr>
              <a:t>This is what the physicist works with</a:t>
            </a:r>
            <a:endParaRPr lang="en-GB" dirty="0">
              <a:solidFill>
                <a:srgbClr val="EAEAEA"/>
              </a:solidFill>
            </a:endParaRPr>
          </a:p>
        </p:txBody>
      </p:sp>
      <p:grpSp>
        <p:nvGrpSpPr>
          <p:cNvPr id="35" name="Group 34"/>
          <p:cNvGrpSpPr/>
          <p:nvPr/>
        </p:nvGrpSpPr>
        <p:grpSpPr>
          <a:xfrm>
            <a:off x="378190" y="1147480"/>
            <a:ext cx="5122177" cy="5286412"/>
            <a:chOff x="3869096" y="1227483"/>
            <a:chExt cx="5122177" cy="5286412"/>
          </a:xfrm>
        </p:grpSpPr>
        <p:sp>
          <p:nvSpPr>
            <p:cNvPr id="36" name="Rounded Rectangle 35"/>
            <p:cNvSpPr/>
            <p:nvPr/>
          </p:nvSpPr>
          <p:spPr>
            <a:xfrm>
              <a:off x="3869096" y="1227483"/>
              <a:ext cx="5122177" cy="5286412"/>
            </a:xfrm>
            <a:prstGeom prst="roundRect">
              <a:avLst/>
            </a:prstGeom>
            <a:solidFill>
              <a:srgbClr val="FFFFFF"/>
            </a:solidFill>
            <a:ln w="25400" cap="flat" cmpd="sng" algn="ctr">
              <a:solidFill>
                <a:srgbClr val="C0504D"/>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7" name="Text Box 12"/>
            <p:cNvSpPr txBox="1">
              <a:spLocks noChangeArrowheads="1"/>
            </p:cNvSpPr>
            <p:nvPr/>
          </p:nvSpPr>
          <p:spPr bwMode="auto">
            <a:xfrm>
              <a:off x="6821059" y="2794266"/>
              <a:ext cx="2154436" cy="462307"/>
            </a:xfrm>
            <a:prstGeom prst="rect">
              <a:avLst/>
            </a:prstGeom>
            <a:solidFill>
              <a:srgbClr val="FFFFFF"/>
            </a:solid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Arial" charset="0"/>
                  <a:ea typeface="ＭＳ Ｐゴシック" pitchFamily="-65" charset="-128"/>
                </a:rPr>
                <a:t>Pseudo-physical information:</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Arial" charset="0"/>
                  <a:ea typeface="ＭＳ Ｐゴシック" pitchFamily="-65" charset="-128"/>
                </a:rPr>
                <a:t>Clusters, track candidates </a:t>
              </a:r>
              <a:endPar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endParaRPr>
            </a:p>
          </p:txBody>
        </p:sp>
        <p:sp>
          <p:nvSpPr>
            <p:cNvPr id="38" name="Text Box 18"/>
            <p:cNvSpPr txBox="1">
              <a:spLocks noChangeArrowheads="1"/>
            </p:cNvSpPr>
            <p:nvPr/>
          </p:nvSpPr>
          <p:spPr bwMode="auto">
            <a:xfrm>
              <a:off x="6824013" y="4013470"/>
              <a:ext cx="2167260" cy="831639"/>
            </a:xfrm>
            <a:prstGeom prst="rect">
              <a:avLst/>
            </a:prstGeom>
            <a:solidFill>
              <a:srgbClr val="FFFFFF"/>
            </a:solid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Physical information</a:t>
              </a:r>
              <a:r>
                <a:rPr kumimoji="0" lang="it-IT"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a:t>
              </a:r>
              <a:endPar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Transverse momentum, </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Association of particles, jets, </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smtClean="0">
                  <a:ln>
                    <a:noFill/>
                  </a:ln>
                  <a:solidFill>
                    <a:srgbClr val="000000"/>
                  </a:solidFill>
                  <a:effectLst/>
                  <a:uLnTx/>
                  <a:uFillTx/>
                  <a:latin typeface="Arial" charset="0"/>
                  <a:ea typeface="ＭＳ Ｐゴシック" pitchFamily="-65" charset="-128"/>
                </a:rPr>
                <a:t>id </a:t>
              </a:r>
              <a:r>
                <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of </a:t>
              </a:r>
              <a:r>
                <a:rPr kumimoji="0" lang="en-US" altLang="ja-JP" sz="1200" b="0" i="0" u="none" strike="noStrike" kern="0" cap="none" spc="0" normalizeH="0" baseline="0" noProof="0" dirty="0" smtClean="0">
                  <a:ln>
                    <a:noFill/>
                  </a:ln>
                  <a:solidFill>
                    <a:srgbClr val="000000"/>
                  </a:solidFill>
                  <a:effectLst/>
                  <a:uLnTx/>
                  <a:uFillTx/>
                  <a:latin typeface="Arial" charset="0"/>
                  <a:ea typeface="ＭＳ Ｐゴシック" pitchFamily="-65" charset="-128"/>
                </a:rPr>
                <a:t>particles</a:t>
              </a:r>
              <a:endPar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endParaRPr>
            </a:p>
          </p:txBody>
        </p:sp>
        <p:sp>
          <p:nvSpPr>
            <p:cNvPr id="39" name="Oval 5"/>
            <p:cNvSpPr>
              <a:spLocks noChangeArrowheads="1"/>
            </p:cNvSpPr>
            <p:nvPr/>
          </p:nvSpPr>
          <p:spPr bwMode="auto">
            <a:xfrm>
              <a:off x="3967412" y="1351228"/>
              <a:ext cx="1125436" cy="838200"/>
            </a:xfrm>
            <a:prstGeom prst="ellipse">
              <a:avLst/>
            </a:prstGeom>
            <a:solidFill>
              <a:srgbClr val="FFFF00"/>
            </a:solidFill>
            <a:ln w="25400">
              <a:noFill/>
              <a:round/>
              <a:headEnd/>
              <a:tailEnd/>
            </a:ln>
          </p:spPr>
          <p:txBody>
            <a:bodyPr wrap="none" lIns="92075" tIns="46038" rIns="92075" bIns="46038"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ja-JP" sz="1800" b="0" i="0" u="none" strike="noStrike" kern="0" cap="none" spc="0" normalizeH="0" baseline="0" noProof="0" dirty="0">
                  <a:ln>
                    <a:noFill/>
                  </a:ln>
                  <a:solidFill>
                    <a:srgbClr val="000099"/>
                  </a:solidFill>
                  <a:effectLst/>
                  <a:uLnTx/>
                  <a:uFillTx/>
                  <a:latin typeface="Arial" charset="0"/>
                  <a:ea typeface="ＭＳ Ｐゴシック" pitchFamily="-65" charset="-128"/>
                </a:rPr>
                <a:t>RAW</a:t>
              </a:r>
            </a:p>
          </p:txBody>
        </p:sp>
        <p:sp>
          <p:nvSpPr>
            <p:cNvPr id="40" name="Text Box 7"/>
            <p:cNvSpPr txBox="1">
              <a:spLocks noChangeArrowheads="1"/>
            </p:cNvSpPr>
            <p:nvPr/>
          </p:nvSpPr>
          <p:spPr bwMode="auto">
            <a:xfrm>
              <a:off x="6821098" y="1581415"/>
              <a:ext cx="1532471" cy="277641"/>
            </a:xfrm>
            <a:prstGeom prst="rect">
              <a:avLst/>
            </a:prstGeom>
            <a:solidFill>
              <a:srgbClr val="FFFFFF"/>
            </a:solid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Detector </a:t>
              </a:r>
              <a:r>
                <a:rPr kumimoji="0" lang="en-US" altLang="ja-JP" sz="1200" b="0" i="0" u="none" strike="noStrike" kern="0" cap="none" spc="0" normalizeH="0" baseline="0" noProof="0" dirty="0" err="1">
                  <a:ln>
                    <a:noFill/>
                  </a:ln>
                  <a:solidFill>
                    <a:srgbClr val="000000"/>
                  </a:solidFill>
                  <a:effectLst/>
                  <a:uLnTx/>
                  <a:uFillTx/>
                  <a:latin typeface="Arial" charset="0"/>
                  <a:ea typeface="ＭＳ Ｐゴシック" pitchFamily="-65" charset="-128"/>
                </a:rPr>
                <a:t>digiti</a:t>
              </a:r>
              <a:r>
                <a:rPr kumimoji="0" lang="it-IT"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s</a:t>
              </a:r>
              <a:r>
                <a:rPr kumimoji="0" lang="en-US" altLang="ja-JP" sz="1200" b="0" i="0" u="none" strike="noStrike" kern="0" cap="none" spc="0" normalizeH="0" baseline="0" noProof="0" dirty="0" err="1">
                  <a:ln>
                    <a:noFill/>
                  </a:ln>
                  <a:solidFill>
                    <a:srgbClr val="000000"/>
                  </a:solidFill>
                  <a:effectLst/>
                  <a:uLnTx/>
                  <a:uFillTx/>
                  <a:latin typeface="Arial" charset="0"/>
                  <a:ea typeface="ＭＳ Ｐゴシック" pitchFamily="-65" charset="-128"/>
                </a:rPr>
                <a:t>ation</a:t>
              </a:r>
              <a:endPar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endParaRPr>
            </a:p>
          </p:txBody>
        </p:sp>
        <p:sp>
          <p:nvSpPr>
            <p:cNvPr id="41" name="Text Box 8"/>
            <p:cNvSpPr txBox="1">
              <a:spLocks noChangeArrowheads="1"/>
            </p:cNvSpPr>
            <p:nvPr/>
          </p:nvSpPr>
          <p:spPr bwMode="auto">
            <a:xfrm>
              <a:off x="4062083" y="1941768"/>
              <a:ext cx="896630" cy="339196"/>
            </a:xfrm>
            <a:prstGeom prst="rect">
              <a:avLst/>
            </a:prstGeom>
            <a:noFill/>
            <a:ln w="25400">
              <a:noFill/>
              <a:miter lim="800000"/>
              <a:headEnd/>
              <a:tailEnd/>
            </a:ln>
          </p:spPr>
          <p:txBody>
            <a:bodyPr wrap="none" lIns="92075" tIns="46038" rIns="92075" bIns="46038">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~2 MB/event</a:t>
              </a:r>
            </a:p>
          </p:txBody>
        </p:sp>
        <p:sp>
          <p:nvSpPr>
            <p:cNvPr id="42" name="Oval 10"/>
            <p:cNvSpPr>
              <a:spLocks noChangeArrowheads="1"/>
            </p:cNvSpPr>
            <p:nvPr/>
          </p:nvSpPr>
          <p:spPr bwMode="auto">
            <a:xfrm>
              <a:off x="3967412" y="2646628"/>
              <a:ext cx="1125436" cy="838200"/>
            </a:xfrm>
            <a:prstGeom prst="ellipse">
              <a:avLst/>
            </a:prstGeom>
            <a:solidFill>
              <a:srgbClr val="FFFF00"/>
            </a:solidFill>
            <a:ln w="25400">
              <a:noFill/>
              <a:round/>
              <a:headEnd/>
              <a:tailEnd/>
            </a:ln>
          </p:spPr>
          <p:txBody>
            <a:bodyPr wrap="none" lIns="92075" tIns="46038" rIns="92075" bIns="46038"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ja-JP" sz="1800" b="0" i="0" u="none" strike="noStrike" kern="0" cap="none" spc="0" normalizeH="0" baseline="0" noProof="0">
                  <a:ln>
                    <a:noFill/>
                  </a:ln>
                  <a:solidFill>
                    <a:srgbClr val="000099"/>
                  </a:solidFill>
                  <a:effectLst/>
                  <a:uLnTx/>
                  <a:uFillTx/>
                  <a:latin typeface="Arial" charset="0"/>
                  <a:ea typeface="ＭＳ Ｐゴシック" pitchFamily="-65" charset="-128"/>
                </a:rPr>
                <a:t>ESD/RECO</a:t>
              </a:r>
            </a:p>
          </p:txBody>
        </p:sp>
        <p:cxnSp>
          <p:nvCxnSpPr>
            <p:cNvPr id="43" name="AutoShape 11"/>
            <p:cNvCxnSpPr>
              <a:cxnSpLocks noChangeShapeType="1"/>
              <a:stCxn id="39" idx="4"/>
              <a:endCxn id="42" idx="0"/>
            </p:cNvCxnSpPr>
            <p:nvPr/>
          </p:nvCxnSpPr>
          <p:spPr bwMode="auto">
            <a:xfrm>
              <a:off x="4530127" y="2189428"/>
              <a:ext cx="0" cy="457200"/>
            </a:xfrm>
            <a:prstGeom prst="straightConnector1">
              <a:avLst/>
            </a:prstGeom>
            <a:solidFill>
              <a:srgbClr val="FFFFFF"/>
            </a:solidFill>
            <a:ln w="25400">
              <a:solidFill>
                <a:srgbClr val="0000FF"/>
              </a:solidFill>
              <a:round/>
              <a:headEnd/>
              <a:tailEnd type="triangle" w="med" len="med"/>
            </a:ln>
          </p:spPr>
        </p:cxnSp>
        <p:sp>
          <p:nvSpPr>
            <p:cNvPr id="44" name="Text Box 14"/>
            <p:cNvSpPr txBox="1">
              <a:spLocks noChangeArrowheads="1"/>
            </p:cNvSpPr>
            <p:nvPr/>
          </p:nvSpPr>
          <p:spPr bwMode="auto">
            <a:xfrm>
              <a:off x="3990645" y="3227652"/>
              <a:ext cx="1002430" cy="339196"/>
            </a:xfrm>
            <a:prstGeom prst="rect">
              <a:avLst/>
            </a:prstGeom>
            <a:no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~100 </a:t>
              </a:r>
              <a:r>
                <a:rPr kumimoji="0" lang="en-US" altLang="ja-JP" sz="1600" b="0" i="0" u="none" strike="noStrike" kern="0" cap="none" spc="0" normalizeH="0" baseline="0" noProof="0" dirty="0" err="1">
                  <a:ln>
                    <a:noFill/>
                  </a:ln>
                  <a:solidFill>
                    <a:srgbClr val="006600"/>
                  </a:solidFill>
                  <a:effectLst/>
                  <a:uLnTx/>
                  <a:uFillTx/>
                  <a:latin typeface="Arial" charset="0"/>
                  <a:ea typeface="ＭＳ Ｐゴシック" pitchFamily="-65" charset="-128"/>
                </a:rPr>
                <a:t>kB</a:t>
              </a: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/event</a:t>
              </a:r>
            </a:p>
          </p:txBody>
        </p:sp>
        <p:sp>
          <p:nvSpPr>
            <p:cNvPr id="45" name="Oval 16"/>
            <p:cNvSpPr>
              <a:spLocks noChangeArrowheads="1"/>
            </p:cNvSpPr>
            <p:nvPr/>
          </p:nvSpPr>
          <p:spPr bwMode="auto">
            <a:xfrm>
              <a:off x="3967412" y="4018228"/>
              <a:ext cx="1125436" cy="838200"/>
            </a:xfrm>
            <a:prstGeom prst="ellipse">
              <a:avLst/>
            </a:prstGeom>
            <a:solidFill>
              <a:srgbClr val="FFFF00"/>
            </a:solidFill>
            <a:ln w="25400">
              <a:noFill/>
              <a:round/>
              <a:headEnd/>
              <a:tailEnd/>
            </a:ln>
          </p:spPr>
          <p:txBody>
            <a:bodyPr wrap="none" lIns="92075" tIns="46038" rIns="92075" bIns="46038"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ja-JP" sz="1800" b="0" i="0" u="none" strike="noStrike" kern="0" cap="none" spc="0" normalizeH="0" baseline="0" noProof="0" dirty="0">
                  <a:ln>
                    <a:noFill/>
                  </a:ln>
                  <a:solidFill>
                    <a:srgbClr val="000099"/>
                  </a:solidFill>
                  <a:effectLst/>
                  <a:uLnTx/>
                  <a:uFillTx/>
                  <a:latin typeface="Arial" charset="0"/>
                  <a:ea typeface="ＭＳ Ｐゴシック" pitchFamily="-65" charset="-128"/>
                </a:rPr>
                <a:t>AOD</a:t>
              </a:r>
            </a:p>
          </p:txBody>
        </p:sp>
        <p:cxnSp>
          <p:nvCxnSpPr>
            <p:cNvPr id="46" name="AutoShape 17"/>
            <p:cNvCxnSpPr>
              <a:cxnSpLocks noChangeShapeType="1"/>
              <a:stCxn id="42" idx="4"/>
              <a:endCxn id="45" idx="0"/>
            </p:cNvCxnSpPr>
            <p:nvPr/>
          </p:nvCxnSpPr>
          <p:spPr bwMode="auto">
            <a:xfrm>
              <a:off x="4530127" y="3484828"/>
              <a:ext cx="0" cy="533400"/>
            </a:xfrm>
            <a:prstGeom prst="straightConnector1">
              <a:avLst/>
            </a:prstGeom>
            <a:solidFill>
              <a:srgbClr val="FFFFFF"/>
            </a:solidFill>
            <a:ln w="25400">
              <a:solidFill>
                <a:srgbClr val="0000FF"/>
              </a:solidFill>
              <a:round/>
              <a:headEnd/>
              <a:tailEnd type="triangle" w="med" len="med"/>
            </a:ln>
          </p:spPr>
        </p:cxnSp>
        <p:sp>
          <p:nvSpPr>
            <p:cNvPr id="47" name="Text Box 20"/>
            <p:cNvSpPr txBox="1">
              <a:spLocks noChangeArrowheads="1"/>
            </p:cNvSpPr>
            <p:nvPr/>
          </p:nvSpPr>
          <p:spPr bwMode="auto">
            <a:xfrm>
              <a:off x="4062083" y="4584974"/>
              <a:ext cx="926553" cy="339196"/>
            </a:xfrm>
            <a:prstGeom prst="rect">
              <a:avLst/>
            </a:prstGeom>
            <a:no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~10 </a:t>
              </a:r>
              <a:r>
                <a:rPr kumimoji="0" lang="en-US" altLang="ja-JP" sz="1600" b="0" i="0" u="none" strike="noStrike" kern="0" cap="none" spc="0" normalizeH="0" baseline="0" noProof="0" dirty="0" err="1">
                  <a:ln>
                    <a:noFill/>
                  </a:ln>
                  <a:solidFill>
                    <a:srgbClr val="006600"/>
                  </a:solidFill>
                  <a:effectLst/>
                  <a:uLnTx/>
                  <a:uFillTx/>
                  <a:latin typeface="Arial" charset="0"/>
                  <a:ea typeface="ＭＳ Ｐゴシック" pitchFamily="-65" charset="-128"/>
                </a:rPr>
                <a:t>kB</a:t>
              </a: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/event</a:t>
              </a:r>
            </a:p>
          </p:txBody>
        </p:sp>
        <p:sp>
          <p:nvSpPr>
            <p:cNvPr id="48" name="Oval 22"/>
            <p:cNvSpPr>
              <a:spLocks noChangeArrowheads="1"/>
            </p:cNvSpPr>
            <p:nvPr/>
          </p:nvSpPr>
          <p:spPr bwMode="auto">
            <a:xfrm>
              <a:off x="3967412" y="5313628"/>
              <a:ext cx="1125436" cy="838200"/>
            </a:xfrm>
            <a:prstGeom prst="ellipse">
              <a:avLst/>
            </a:prstGeom>
            <a:solidFill>
              <a:srgbClr val="FFFF00"/>
            </a:solidFill>
            <a:ln w="25400">
              <a:noFill/>
              <a:round/>
              <a:headEnd/>
              <a:tailEnd/>
            </a:ln>
          </p:spPr>
          <p:txBody>
            <a:bodyPr wrap="none" lIns="92075" tIns="46038" rIns="92075" bIns="46038"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ja-JP" sz="1800" b="0" i="0" u="none" strike="noStrike" kern="0" cap="none" spc="0" normalizeH="0" baseline="0" noProof="0">
                  <a:ln>
                    <a:noFill/>
                  </a:ln>
                  <a:solidFill>
                    <a:srgbClr val="000099"/>
                  </a:solidFill>
                  <a:effectLst/>
                  <a:uLnTx/>
                  <a:uFillTx/>
                  <a:latin typeface="Arial" charset="0"/>
                  <a:ea typeface="ＭＳ Ｐゴシック" pitchFamily="-65" charset="-128"/>
                </a:rPr>
                <a:t>TAG</a:t>
              </a:r>
            </a:p>
          </p:txBody>
        </p:sp>
        <p:cxnSp>
          <p:nvCxnSpPr>
            <p:cNvPr id="49" name="AutoShape 23"/>
            <p:cNvCxnSpPr>
              <a:cxnSpLocks noChangeShapeType="1"/>
              <a:stCxn id="45" idx="4"/>
              <a:endCxn id="48" idx="0"/>
            </p:cNvCxnSpPr>
            <p:nvPr/>
          </p:nvCxnSpPr>
          <p:spPr bwMode="auto">
            <a:xfrm>
              <a:off x="4530127" y="4856428"/>
              <a:ext cx="0" cy="457200"/>
            </a:xfrm>
            <a:prstGeom prst="straightConnector1">
              <a:avLst/>
            </a:prstGeom>
            <a:solidFill>
              <a:srgbClr val="FFFFFF"/>
            </a:solidFill>
            <a:ln w="25400">
              <a:solidFill>
                <a:srgbClr val="0000FF"/>
              </a:solidFill>
              <a:round/>
              <a:headEnd/>
              <a:tailEnd type="triangle" w="med" len="med"/>
            </a:ln>
          </p:spPr>
        </p:cxnSp>
        <p:sp>
          <p:nvSpPr>
            <p:cNvPr id="50" name="Text Box 25"/>
            <p:cNvSpPr txBox="1">
              <a:spLocks noChangeArrowheads="1"/>
            </p:cNvSpPr>
            <p:nvPr/>
          </p:nvSpPr>
          <p:spPr bwMode="auto">
            <a:xfrm>
              <a:off x="4133521" y="5942296"/>
              <a:ext cx="850676" cy="339196"/>
            </a:xfrm>
            <a:prstGeom prst="rect">
              <a:avLst/>
            </a:prstGeom>
            <a:no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~1 </a:t>
              </a:r>
              <a:r>
                <a:rPr kumimoji="0" lang="en-US" altLang="ja-JP" sz="1600" b="0" i="0" u="none" strike="noStrike" kern="0" cap="none" spc="0" normalizeH="0" baseline="0" noProof="0" dirty="0" err="1">
                  <a:ln>
                    <a:noFill/>
                  </a:ln>
                  <a:solidFill>
                    <a:srgbClr val="006600"/>
                  </a:solidFill>
                  <a:effectLst/>
                  <a:uLnTx/>
                  <a:uFillTx/>
                  <a:latin typeface="Arial" charset="0"/>
                  <a:ea typeface="ＭＳ Ｐゴシック" pitchFamily="-65" charset="-128"/>
                </a:rPr>
                <a:t>kB</a:t>
              </a:r>
              <a:r>
                <a:rPr kumimoji="0" lang="en-US" altLang="ja-JP" sz="1600" b="0" i="0" u="none" strike="noStrike" kern="0" cap="none" spc="0" normalizeH="0" baseline="0" noProof="0" dirty="0">
                  <a:ln>
                    <a:noFill/>
                  </a:ln>
                  <a:solidFill>
                    <a:srgbClr val="006600"/>
                  </a:solidFill>
                  <a:effectLst/>
                  <a:uLnTx/>
                  <a:uFillTx/>
                  <a:latin typeface="Arial" charset="0"/>
                  <a:ea typeface="ＭＳ Ｐゴシック" pitchFamily="-65" charset="-128"/>
                </a:rPr>
                <a:t>/event</a:t>
              </a:r>
            </a:p>
          </p:txBody>
        </p:sp>
        <p:sp>
          <p:nvSpPr>
            <p:cNvPr id="51" name="Text Box 26"/>
            <p:cNvSpPr txBox="1">
              <a:spLocks noChangeArrowheads="1"/>
            </p:cNvSpPr>
            <p:nvPr/>
          </p:nvSpPr>
          <p:spPr bwMode="auto">
            <a:xfrm>
              <a:off x="6848165" y="5513668"/>
              <a:ext cx="1723229" cy="462307"/>
            </a:xfrm>
            <a:prstGeom prst="rect">
              <a:avLst/>
            </a:prstGeom>
            <a:solidFill>
              <a:srgbClr val="FFFFFF"/>
            </a:solidFill>
            <a:ln w="25400">
              <a:noFill/>
              <a:miter lim="800000"/>
              <a:headEnd/>
              <a:tailEnd/>
            </a:ln>
          </p:spPr>
          <p:txBody>
            <a:bodyPr wrap="none" lIns="92075" tIns="46038" rIns="92075" bIns="46038">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it-IT"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Relevant information </a:t>
              </a:r>
            </a:p>
            <a:p>
              <a:pPr marL="0" marR="0" lvl="0" indent="0" defTabSz="914400" eaLnBrk="0" fontAlgn="base" latinLnBrk="0" hangingPunct="0">
                <a:lnSpc>
                  <a:spcPct val="100000"/>
                </a:lnSpc>
                <a:spcBef>
                  <a:spcPct val="0"/>
                </a:spcBef>
                <a:spcAft>
                  <a:spcPct val="0"/>
                </a:spcAft>
                <a:buClrTx/>
                <a:buSzTx/>
                <a:buFontTx/>
                <a:buNone/>
                <a:tabLst/>
                <a:defRPr/>
              </a:pPr>
              <a:r>
                <a:rPr kumimoji="0" lang="it-IT" altLang="ja-JP" sz="1200" b="0" i="0" u="none" strike="noStrike" kern="0" cap="none" spc="0" normalizeH="0" baseline="0" noProof="0" dirty="0">
                  <a:ln>
                    <a:noFill/>
                  </a:ln>
                  <a:solidFill>
                    <a:srgbClr val="000000"/>
                  </a:solidFill>
                  <a:effectLst/>
                  <a:uLnTx/>
                  <a:uFillTx/>
                  <a:latin typeface="Arial" charset="0"/>
                  <a:ea typeface="ＭＳ Ｐゴシック" pitchFamily="-65" charset="-128"/>
                </a:rPr>
                <a:t>for fast event selection</a:t>
              </a:r>
              <a:endParaRPr kumimoji="0" lang="en-US" altLang="ja-JP" sz="1200" b="0" i="0" u="none" strike="noStrike" kern="0" cap="none" spc="0" normalizeH="0" baseline="0" noProof="0" dirty="0">
                <a:ln>
                  <a:noFill/>
                </a:ln>
                <a:solidFill>
                  <a:srgbClr val="000000"/>
                </a:solidFill>
                <a:effectLst/>
                <a:uLnTx/>
                <a:uFillTx/>
                <a:latin typeface="Arial" charset="0"/>
                <a:ea typeface="ＭＳ Ｐゴシック" pitchFamily="-65" charset="-128"/>
              </a:endParaRPr>
            </a:p>
          </p:txBody>
        </p:sp>
        <p:sp>
          <p:nvSpPr>
            <p:cNvPr id="52" name="Rectangle 29"/>
            <p:cNvSpPr>
              <a:spLocks noChangeArrowheads="1"/>
            </p:cNvSpPr>
            <p:nvPr/>
          </p:nvSpPr>
          <p:spPr bwMode="auto">
            <a:xfrm>
              <a:off x="5358573" y="1498865"/>
              <a:ext cx="1346716" cy="646331"/>
            </a:xfrm>
            <a:prstGeom prst="rect">
              <a:avLst/>
            </a:prstGeom>
            <a:solidFill>
              <a:srgbClr val="FFFFFF"/>
            </a:solidFill>
            <a:ln w="9525">
              <a:noFill/>
              <a:miter lim="800000"/>
              <a:headEnd/>
              <a:tailEnd/>
            </a:ln>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Triggered events</a:t>
              </a:r>
              <a:endParaRPr kumimoji="0" lang="en-GB" sz="1200" b="0" i="0" u="none" strike="noStrike" kern="0" cap="none" spc="0" normalizeH="0" baseline="0" noProof="0" dirty="0">
                <a:ln>
                  <a:noFill/>
                </a:ln>
                <a:solidFill>
                  <a:srgbClr val="3333FF"/>
                </a:solidFill>
                <a:effectLst/>
                <a:uLnTx/>
                <a:uFillTx/>
                <a:latin typeface="Arial" charset="0"/>
                <a:ea typeface="ＭＳ Ｐゴシック" pitchFamily="-65"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recorded by DAQ</a:t>
              </a:r>
            </a:p>
          </p:txBody>
        </p:sp>
        <p:sp>
          <p:nvSpPr>
            <p:cNvPr id="53" name="Rectangle 30"/>
            <p:cNvSpPr>
              <a:spLocks noChangeArrowheads="1"/>
            </p:cNvSpPr>
            <p:nvPr/>
          </p:nvSpPr>
          <p:spPr bwMode="auto">
            <a:xfrm>
              <a:off x="5347967" y="2870462"/>
              <a:ext cx="1203839" cy="461665"/>
            </a:xfrm>
            <a:prstGeom prst="rect">
              <a:avLst/>
            </a:prstGeom>
            <a:solidFill>
              <a:srgbClr val="FFFFFF"/>
            </a:solidFill>
            <a:ln w="9525">
              <a:noFill/>
              <a:miter lim="800000"/>
              <a:headEnd/>
              <a:tailEnd/>
            </a:ln>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Reconstructed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information</a:t>
              </a:r>
            </a:p>
          </p:txBody>
        </p:sp>
        <p:sp>
          <p:nvSpPr>
            <p:cNvPr id="54" name="Rectangle 31"/>
            <p:cNvSpPr>
              <a:spLocks noChangeArrowheads="1"/>
            </p:cNvSpPr>
            <p:nvPr/>
          </p:nvSpPr>
          <p:spPr bwMode="auto">
            <a:xfrm>
              <a:off x="5419405" y="4227784"/>
              <a:ext cx="989526" cy="461665"/>
            </a:xfrm>
            <a:prstGeom prst="rect">
              <a:avLst/>
            </a:prstGeom>
            <a:solidFill>
              <a:srgbClr val="FFFFFF"/>
            </a:solidFill>
            <a:ln w="9525">
              <a:noFill/>
              <a:miter lim="800000"/>
              <a:headEnd/>
              <a:tailEnd/>
            </a:ln>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Analysis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information</a:t>
              </a:r>
            </a:p>
          </p:txBody>
        </p:sp>
        <p:sp>
          <p:nvSpPr>
            <p:cNvPr id="55" name="Rectangle 32"/>
            <p:cNvSpPr>
              <a:spLocks noChangeArrowheads="1"/>
            </p:cNvSpPr>
            <p:nvPr/>
          </p:nvSpPr>
          <p:spPr bwMode="auto">
            <a:xfrm>
              <a:off x="5347967" y="5442230"/>
              <a:ext cx="1132402" cy="461665"/>
            </a:xfrm>
            <a:prstGeom prst="rect">
              <a:avLst/>
            </a:prstGeom>
            <a:solidFill>
              <a:srgbClr val="FFFFFF"/>
            </a:solidFill>
            <a:ln w="9525">
              <a:noFill/>
              <a:miter lim="800000"/>
              <a:headEnd/>
              <a:tailEnd/>
            </a:ln>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Classification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ja-JP" sz="1200" b="0" i="0" u="none" strike="noStrike" kern="0" cap="none" spc="0" normalizeH="0" baseline="0" noProof="0" dirty="0">
                  <a:ln>
                    <a:noFill/>
                  </a:ln>
                  <a:solidFill>
                    <a:srgbClr val="3333FF"/>
                  </a:solidFill>
                  <a:effectLst/>
                  <a:uLnTx/>
                  <a:uFillTx/>
                  <a:latin typeface="Arial" charset="0"/>
                  <a:ea typeface="ＭＳ Ｐゴシック" pitchFamily="-65" charset="-128"/>
                </a:rPr>
                <a:t>information</a:t>
              </a:r>
            </a:p>
          </p:txBody>
        </p:sp>
      </p:grpSp>
    </p:spTree>
    <p:extLst>
      <p:ext uri="{BB962C8B-B14F-4D97-AF65-F5344CB8AC3E}">
        <p14:creationId xmlns:p14="http://schemas.microsoft.com/office/powerpoint/2010/main" val="2234365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128"/>
              <a:cs typeface="ＭＳ Ｐゴシック" charset="-128"/>
            </a:endParaRPr>
          </a:p>
        </p:txBody>
      </p:sp>
      <p:pic>
        <p:nvPicPr>
          <p:cNvPr id="3" name="Picture 2"/>
          <p:cNvPicPr>
            <a:picLocks noChangeAspect="1"/>
          </p:cNvPicPr>
          <p:nvPr/>
        </p:nvPicPr>
        <p:blipFill>
          <a:blip r:embed="rId3"/>
          <a:stretch>
            <a:fillRect/>
          </a:stretch>
        </p:blipFill>
        <p:spPr>
          <a:xfrm>
            <a:off x="0" y="754815"/>
            <a:ext cx="9144000" cy="5943600"/>
          </a:xfrm>
          <a:prstGeom prst="rect">
            <a:avLst/>
          </a:prstGeom>
        </p:spPr>
      </p:pic>
      <p:sp>
        <p:nvSpPr>
          <p:cNvPr id="49156" name="Rectangle 4"/>
          <p:cNvSpPr>
            <a:spLocks noChangeArrowheads="1"/>
          </p:cNvSpPr>
          <p:nvPr/>
        </p:nvSpPr>
        <p:spPr bwMode="auto">
          <a:xfrm>
            <a:off x="234950" y="2563813"/>
            <a:ext cx="1417638" cy="457200"/>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fontAlgn="base">
              <a:spcBef>
                <a:spcPct val="0"/>
              </a:spcBef>
              <a:spcAft>
                <a:spcPct val="0"/>
              </a:spcAft>
              <a:defRPr/>
            </a:pPr>
            <a:r>
              <a:rPr lang="en-GB" sz="2400">
                <a:solidFill>
                  <a:srgbClr val="EAEAEA"/>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Big Bang</a:t>
            </a:r>
            <a:endParaRPr lang="de-DE" sz="2000">
              <a:solidFill>
                <a:srgbClr val="EAEAEA"/>
              </a:solidFill>
              <a:latin typeface="Arial" pitchFamily="-111" charset="0"/>
              <a:ea typeface="ＭＳ Ｐゴシック" pitchFamily="-111" charset="-128"/>
              <a:cs typeface="ＭＳ Ｐゴシック" pitchFamily="-111" charset="-128"/>
            </a:endParaRPr>
          </a:p>
        </p:txBody>
      </p:sp>
      <p:sp>
        <p:nvSpPr>
          <p:cNvPr id="31751" name="Rectangle 5"/>
          <p:cNvSpPr>
            <a:spLocks noChangeArrowheads="1"/>
          </p:cNvSpPr>
          <p:nvPr/>
        </p:nvSpPr>
        <p:spPr bwMode="auto">
          <a:xfrm>
            <a:off x="1916113" y="76200"/>
            <a:ext cx="5829300" cy="701675"/>
          </a:xfrm>
          <a:prstGeom prst="rect">
            <a:avLst/>
          </a:prstGeom>
          <a:noFill/>
          <a:ln w="25400">
            <a:noFill/>
            <a:miter lim="800000"/>
            <a:headEnd/>
            <a:tailEnd/>
          </a:ln>
        </p:spPr>
        <p:txBody>
          <a:bodyPr wrap="none" lIns="90000" tIns="46800" rIns="90000" bIns="46800">
            <a:prstTxWarp prst="textNoShape">
              <a:avLst/>
            </a:prstTxWarp>
            <a:spAutoFit/>
          </a:bodyPr>
          <a:lstStyle/>
          <a:p>
            <a:pPr algn="ctr" fontAlgn="base">
              <a:spcBef>
                <a:spcPct val="0"/>
              </a:spcBef>
              <a:spcAft>
                <a:spcPct val="0"/>
              </a:spcAft>
            </a:pPr>
            <a:r>
              <a:rPr lang="en-GB" sz="4000" dirty="0">
                <a:solidFill>
                  <a:srgbClr val="EAEAEA"/>
                </a:solidFill>
                <a:latin typeface="Arial" charset="0"/>
                <a:ea typeface="ＭＳ Ｐゴシック" charset="-128"/>
                <a:cs typeface="ＭＳ Ｐゴシック" charset="-128"/>
              </a:rPr>
              <a:t>Evolution of the Universe</a:t>
            </a:r>
            <a:endParaRPr lang="en-US" sz="3200" dirty="0">
              <a:solidFill>
                <a:srgbClr val="EAEAEA"/>
              </a:solidFill>
              <a:latin typeface="TheSans 6-SemiBold" pitchFamily="1" charset="0"/>
              <a:ea typeface="ＭＳ Ｐゴシック" charset="-128"/>
              <a:cs typeface="ＭＳ Ｐゴシック" charset="-128"/>
            </a:endParaRPr>
          </a:p>
        </p:txBody>
      </p:sp>
    </p:spTree>
    <p:extLst>
      <p:ext uri="{BB962C8B-B14F-4D97-AF65-F5344CB8AC3E}">
        <p14:creationId xmlns:p14="http://schemas.microsoft.com/office/powerpoint/2010/main" val="3204633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Oval 4"/>
          <p:cNvSpPr>
            <a:spLocks noChangeArrowheads="1"/>
          </p:cNvSpPr>
          <p:nvPr/>
        </p:nvSpPr>
        <p:spPr bwMode="auto">
          <a:xfrm>
            <a:off x="-612576" y="-315416"/>
            <a:ext cx="3103563" cy="2362200"/>
          </a:xfrm>
          <a:prstGeom prst="ellipse">
            <a:avLst/>
          </a:prstGeom>
          <a:solidFill>
            <a:schemeClr val="accent1">
              <a:lumMod val="90000"/>
            </a:schemeClr>
          </a:solidFill>
          <a:ln w="9525">
            <a:noFill/>
            <a:round/>
            <a:headEnd/>
            <a:tailEnd/>
          </a:ln>
        </p:spPr>
        <p:txBody>
          <a:bodyPr wrap="none" lIns="92075" tIns="46038" rIns="92075" bIns="46038" anchor="ctr"/>
          <a:lstStyle/>
          <a:p>
            <a:pPr algn="ctr" defTabSz="914400" eaLnBrk="0" hangingPunct="0">
              <a:lnSpc>
                <a:spcPct val="90000"/>
              </a:lnSpc>
            </a:pPr>
            <a:r>
              <a:rPr lang="en-US" sz="2000">
                <a:solidFill>
                  <a:prstClr val="black"/>
                </a:solidFill>
                <a:latin typeface="Calibri"/>
              </a:rPr>
              <a:t>Online</a:t>
            </a:r>
            <a:endParaRPr lang="en-US" sz="2400">
              <a:solidFill>
                <a:srgbClr val="CC3300"/>
              </a:solidFill>
              <a:latin typeface="Calibri"/>
            </a:endParaRPr>
          </a:p>
        </p:txBody>
      </p:sp>
      <p:sp>
        <p:nvSpPr>
          <p:cNvPr id="27651" name="Title 1"/>
          <p:cNvSpPr>
            <a:spLocks noGrp="1"/>
          </p:cNvSpPr>
          <p:nvPr>
            <p:ph type="title"/>
          </p:nvPr>
        </p:nvSpPr>
        <p:spPr>
          <a:xfrm>
            <a:off x="2915816" y="135750"/>
            <a:ext cx="6140872" cy="837010"/>
          </a:xfrm>
        </p:spPr>
        <p:txBody>
          <a:bodyPr>
            <a:noAutofit/>
          </a:bodyPr>
          <a:lstStyle/>
          <a:p>
            <a:pPr>
              <a:lnSpc>
                <a:spcPct val="80000"/>
              </a:lnSpc>
            </a:pPr>
            <a:r>
              <a:rPr lang="en-US" sz="3200" b="1" dirty="0" smtClean="0">
                <a:latin typeface="Franklin Gothic Demi" pitchFamily="34" charset="0"/>
              </a:rPr>
              <a:t>Data Handling and Computation for Physics Analysis</a:t>
            </a:r>
          </a:p>
        </p:txBody>
      </p:sp>
      <p:sp>
        <p:nvSpPr>
          <p:cNvPr id="27652" name="Slide Number Placeholder 4"/>
          <p:cNvSpPr>
            <a:spLocks noGrp="1"/>
          </p:cNvSpPr>
          <p:nvPr>
            <p:ph type="sldNum" sz="quarter" idx="12"/>
          </p:nvPr>
        </p:nvSpPr>
        <p:spPr>
          <a:noFill/>
        </p:spPr>
        <p:txBody>
          <a:bodyPr/>
          <a:lstStyle/>
          <a:p>
            <a:fld id="{A3D4FC52-9BA6-4C0F-9916-CF34F3DABCD8}" type="slidenum">
              <a:rPr lang="en-GB" smtClean="0">
                <a:solidFill>
                  <a:prstClr val="white"/>
                </a:solidFill>
                <a:latin typeface="Calibri"/>
              </a:rPr>
              <a:pPr/>
              <a:t>20</a:t>
            </a:fld>
            <a:endParaRPr lang="en-GB" smtClean="0">
              <a:solidFill>
                <a:prstClr val="white"/>
              </a:solidFill>
              <a:latin typeface="Calibri"/>
            </a:endParaRPr>
          </a:p>
        </p:txBody>
      </p:sp>
      <p:sp>
        <p:nvSpPr>
          <p:cNvPr id="7" name="Oval 3"/>
          <p:cNvSpPr>
            <a:spLocks noChangeArrowheads="1"/>
          </p:cNvSpPr>
          <p:nvPr/>
        </p:nvSpPr>
        <p:spPr bwMode="auto">
          <a:xfrm>
            <a:off x="222932" y="903516"/>
            <a:ext cx="5137150" cy="4114800"/>
          </a:xfrm>
          <a:prstGeom prst="ellipse">
            <a:avLst/>
          </a:prstGeom>
          <a:solidFill>
            <a:srgbClr val="DE9A50"/>
          </a:solidFill>
          <a:ln w="9525">
            <a:noFill/>
            <a:round/>
            <a:headEnd/>
            <a:tailEnd/>
          </a:ln>
        </p:spPr>
        <p:txBody>
          <a:bodyPr wrap="none" lIns="92075" tIns="46038" rIns="92075" bIns="46038" anchor="ctr"/>
          <a:lstStyle/>
          <a:p>
            <a:pPr algn="ctr" defTabSz="914400" eaLnBrk="0" hangingPunct="0">
              <a:lnSpc>
                <a:spcPct val="90000"/>
              </a:lnSpc>
            </a:pPr>
            <a:r>
              <a:rPr lang="en-US" sz="2400" b="1" dirty="0">
                <a:solidFill>
                  <a:srgbClr val="C00000"/>
                </a:solidFill>
                <a:latin typeface="Calibri"/>
              </a:rPr>
              <a:t>Offline Reconstruction</a:t>
            </a:r>
          </a:p>
          <a:p>
            <a:pPr algn="ctr" defTabSz="914400" eaLnBrk="0" hangingPunct="0">
              <a:lnSpc>
                <a:spcPct val="90000"/>
              </a:lnSpc>
            </a:pPr>
            <a:endParaRPr lang="en-US" sz="2400" dirty="0">
              <a:solidFill>
                <a:srgbClr val="CC3300"/>
              </a:solidFill>
              <a:latin typeface="Calibri"/>
            </a:endParaRPr>
          </a:p>
          <a:p>
            <a:pPr algn="ctr" defTabSz="914400" eaLnBrk="0" hangingPunct="0">
              <a:lnSpc>
                <a:spcPct val="90000"/>
              </a:lnSpc>
            </a:pPr>
            <a:endParaRPr lang="en-US" i="1" dirty="0">
              <a:solidFill>
                <a:prstClr val="black"/>
              </a:solidFill>
              <a:latin typeface="Calibri"/>
            </a:endParaRPr>
          </a:p>
          <a:p>
            <a:pPr algn="ctr" defTabSz="914400" eaLnBrk="0" hangingPunct="0">
              <a:lnSpc>
                <a:spcPct val="90000"/>
              </a:lnSpc>
            </a:pPr>
            <a:endParaRPr lang="en-US" i="1" dirty="0">
              <a:solidFill>
                <a:prstClr val="black"/>
              </a:solidFill>
              <a:latin typeface="Calibri"/>
            </a:endParaRPr>
          </a:p>
          <a:p>
            <a:pPr algn="ctr" defTabSz="914400" eaLnBrk="0" hangingPunct="0">
              <a:lnSpc>
                <a:spcPct val="90000"/>
              </a:lnSpc>
            </a:pPr>
            <a:endParaRPr lang="en-US" i="1" dirty="0">
              <a:solidFill>
                <a:prstClr val="black"/>
              </a:solidFill>
              <a:latin typeface="Calibri"/>
            </a:endParaRPr>
          </a:p>
          <a:p>
            <a:pPr algn="ctr" defTabSz="914400" eaLnBrk="0" hangingPunct="0">
              <a:lnSpc>
                <a:spcPct val="90000"/>
              </a:lnSpc>
            </a:pPr>
            <a:endParaRPr lang="en-US" i="1" dirty="0">
              <a:solidFill>
                <a:prstClr val="black"/>
              </a:solidFill>
              <a:latin typeface="Calibri"/>
            </a:endParaRPr>
          </a:p>
        </p:txBody>
      </p:sp>
      <p:sp>
        <p:nvSpPr>
          <p:cNvPr id="8" name="Oval 4"/>
          <p:cNvSpPr>
            <a:spLocks noChangeArrowheads="1"/>
          </p:cNvSpPr>
          <p:nvPr/>
        </p:nvSpPr>
        <p:spPr bwMode="auto">
          <a:xfrm>
            <a:off x="125413" y="4495800"/>
            <a:ext cx="3870325" cy="2362200"/>
          </a:xfrm>
          <a:prstGeom prst="ellipse">
            <a:avLst/>
          </a:prstGeom>
          <a:solidFill>
            <a:srgbClr val="D54A3B"/>
          </a:solidFill>
          <a:ln w="9525">
            <a:noFill/>
            <a:round/>
            <a:headEnd/>
            <a:tailEnd/>
          </a:ln>
        </p:spPr>
        <p:txBody>
          <a:bodyPr wrap="none" lIns="92075" tIns="46038" rIns="92075" bIns="46038" anchor="ctr"/>
          <a:lstStyle/>
          <a:p>
            <a:pPr algn="ctr" defTabSz="914400" eaLnBrk="0" hangingPunct="0">
              <a:lnSpc>
                <a:spcPct val="90000"/>
              </a:lnSpc>
            </a:pPr>
            <a:r>
              <a:rPr lang="en-US" sz="2000" dirty="0">
                <a:solidFill>
                  <a:prstClr val="black"/>
                </a:solidFill>
                <a:latin typeface="Calibri"/>
              </a:rPr>
              <a:t>              </a:t>
            </a:r>
          </a:p>
          <a:p>
            <a:pPr algn="ctr" defTabSz="914400" eaLnBrk="0" hangingPunct="0">
              <a:lnSpc>
                <a:spcPct val="90000"/>
              </a:lnSpc>
            </a:pPr>
            <a:endParaRPr lang="en-US" sz="2000" dirty="0">
              <a:solidFill>
                <a:srgbClr val="CC3300"/>
              </a:solidFill>
              <a:latin typeface="Calibri"/>
            </a:endParaRPr>
          </a:p>
          <a:p>
            <a:pPr algn="ctr" defTabSz="914400" eaLnBrk="0" hangingPunct="0">
              <a:lnSpc>
                <a:spcPct val="90000"/>
              </a:lnSpc>
            </a:pPr>
            <a:r>
              <a:rPr lang="en-US" sz="2400" b="1" dirty="0">
                <a:solidFill>
                  <a:prstClr val="white"/>
                </a:solidFill>
                <a:latin typeface="Calibri"/>
              </a:rPr>
              <a:t>Offline Simulation</a:t>
            </a:r>
            <a:br>
              <a:rPr lang="en-US" sz="2400" b="1" dirty="0">
                <a:solidFill>
                  <a:prstClr val="white"/>
                </a:solidFill>
                <a:latin typeface="Calibri"/>
              </a:rPr>
            </a:br>
            <a:r>
              <a:rPr lang="en-US" sz="2400" b="1" dirty="0">
                <a:solidFill>
                  <a:prstClr val="white"/>
                </a:solidFill>
                <a:latin typeface="Calibri"/>
              </a:rPr>
              <a:t>w/GEANT4</a:t>
            </a:r>
          </a:p>
        </p:txBody>
      </p:sp>
      <p:sp>
        <p:nvSpPr>
          <p:cNvPr id="9" name="Oval 5"/>
          <p:cNvSpPr>
            <a:spLocks noChangeArrowheads="1"/>
          </p:cNvSpPr>
          <p:nvPr/>
        </p:nvSpPr>
        <p:spPr bwMode="auto">
          <a:xfrm>
            <a:off x="3791744" y="2613061"/>
            <a:ext cx="5767388" cy="4495800"/>
          </a:xfrm>
          <a:prstGeom prst="ellipse">
            <a:avLst/>
          </a:prstGeom>
          <a:solidFill>
            <a:srgbClr val="DCE048"/>
          </a:solidFill>
          <a:ln w="9525">
            <a:noFill/>
            <a:round/>
            <a:headEnd/>
            <a:tailEnd/>
          </a:ln>
        </p:spPr>
        <p:txBody>
          <a:bodyPr wrap="none" lIns="92075" tIns="46038" rIns="92075" bIns="46038" anchor="ctr"/>
          <a:lstStyle/>
          <a:p>
            <a:pPr defTabSz="914400" eaLnBrk="0" hangingPunct="0">
              <a:lnSpc>
                <a:spcPct val="90000"/>
              </a:lnSpc>
            </a:pPr>
            <a:r>
              <a:rPr lang="en-US" sz="2400" b="1" dirty="0">
                <a:solidFill>
                  <a:srgbClr val="C00000"/>
                </a:solidFill>
                <a:latin typeface="Calibri"/>
              </a:rPr>
              <a:t>Offline Analysis w/ROOT</a:t>
            </a:r>
            <a:r>
              <a:rPr lang="en-US" sz="2400" dirty="0">
                <a:solidFill>
                  <a:prstClr val="black"/>
                </a:solidFill>
                <a:latin typeface="Calibri"/>
              </a:rPr>
              <a:t>                             </a:t>
            </a:r>
          </a:p>
          <a:p>
            <a:pPr algn="ctr" defTabSz="914400" eaLnBrk="0" hangingPunct="0">
              <a:lnSpc>
                <a:spcPct val="90000"/>
              </a:lnSpc>
            </a:pPr>
            <a:endParaRPr lang="en-US" dirty="0">
              <a:solidFill>
                <a:prstClr val="black"/>
              </a:solidFill>
              <a:latin typeface="Calibri"/>
            </a:endParaRPr>
          </a:p>
        </p:txBody>
      </p:sp>
      <p:sp>
        <p:nvSpPr>
          <p:cNvPr id="10" name="AutoShape 6"/>
          <p:cNvSpPr>
            <a:spLocks noChangeArrowheads="1"/>
          </p:cNvSpPr>
          <p:nvPr/>
        </p:nvSpPr>
        <p:spPr bwMode="auto">
          <a:xfrm>
            <a:off x="8291513" y="5154613"/>
            <a:ext cx="427037" cy="273050"/>
          </a:xfrm>
          <a:prstGeom prst="can">
            <a:avLst>
              <a:gd name="adj" fmla="val 25000"/>
            </a:avLst>
          </a:prstGeom>
          <a:ln>
            <a:headEnd/>
            <a:tailEnd/>
          </a:ln>
        </p:spPr>
        <p:style>
          <a:lnRef idx="0">
            <a:schemeClr val="accent2"/>
          </a:lnRef>
          <a:fillRef idx="3">
            <a:schemeClr val="accent2"/>
          </a:fillRef>
          <a:effectRef idx="3">
            <a:schemeClr val="accent2"/>
          </a:effectRef>
          <a:fontRef idx="minor">
            <a:schemeClr val="lt1"/>
          </a:fontRef>
        </p:style>
        <p:txBody>
          <a:bodyPr wrap="none" lIns="92075" tIns="46038" rIns="92075" bIns="46038" anchor="ctr"/>
          <a:lstStyle/>
          <a:p>
            <a:pPr defTabSz="914400">
              <a:defRPr/>
            </a:pPr>
            <a:endParaRPr lang="en-US">
              <a:solidFill>
                <a:prstClr val="white"/>
              </a:solidFill>
              <a:latin typeface="Calibri"/>
            </a:endParaRPr>
          </a:p>
        </p:txBody>
      </p:sp>
      <p:sp>
        <p:nvSpPr>
          <p:cNvPr id="12" name="AutoShape 8"/>
          <p:cNvSpPr>
            <a:spLocks noChangeArrowheads="1"/>
          </p:cNvSpPr>
          <p:nvPr/>
        </p:nvSpPr>
        <p:spPr bwMode="auto">
          <a:xfrm>
            <a:off x="5724128" y="3212976"/>
            <a:ext cx="1317625" cy="901700"/>
          </a:xfrm>
          <a:prstGeom prst="roundRect">
            <a:avLst>
              <a:gd name="adj" fmla="val 12495"/>
            </a:avLst>
          </a:prstGeom>
          <a:solidFill>
            <a:schemeClr val="bg1">
              <a:lumMod val="95000"/>
            </a:schemeClr>
          </a:solidFill>
          <a:effectLst>
            <a:glow rad="228600">
              <a:schemeClr val="accent5">
                <a:satMod val="175000"/>
                <a:alpha val="40000"/>
              </a:schemeClr>
            </a:glow>
            <a:outerShdw blurRad="50800" dist="38100" dir="18900000" algn="b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4400" eaLnBrk="0" hangingPunct="0">
              <a:defRPr/>
            </a:pPr>
            <a:r>
              <a:rPr lang="en-GB" b="1" dirty="0">
                <a:solidFill>
                  <a:prstClr val="black"/>
                </a:solidFill>
                <a:latin typeface="Calibri"/>
              </a:rPr>
              <a:t>Batch</a:t>
            </a:r>
          </a:p>
          <a:p>
            <a:pPr algn="ctr" defTabSz="914400" eaLnBrk="0" hangingPunct="0">
              <a:defRPr/>
            </a:pPr>
            <a:r>
              <a:rPr lang="en-GB" b="1" dirty="0">
                <a:solidFill>
                  <a:prstClr val="black"/>
                </a:solidFill>
                <a:latin typeface="Calibri"/>
              </a:rPr>
              <a:t>physics</a:t>
            </a:r>
          </a:p>
          <a:p>
            <a:pPr algn="ctr" defTabSz="914400" eaLnBrk="0" hangingPunct="0">
              <a:defRPr/>
            </a:pPr>
            <a:r>
              <a:rPr lang="en-GB" b="1" dirty="0">
                <a:solidFill>
                  <a:prstClr val="black"/>
                </a:solidFill>
                <a:latin typeface="Calibri"/>
              </a:rPr>
              <a:t>analysis</a:t>
            </a:r>
          </a:p>
        </p:txBody>
      </p:sp>
      <p:sp>
        <p:nvSpPr>
          <p:cNvPr id="27664" name="Rectangle 9"/>
          <p:cNvSpPr>
            <a:spLocks noChangeArrowheads="1"/>
          </p:cNvSpPr>
          <p:nvPr/>
        </p:nvSpPr>
        <p:spPr bwMode="auto">
          <a:xfrm>
            <a:off x="0" y="1143000"/>
            <a:ext cx="725488" cy="274638"/>
          </a:xfrm>
          <a:prstGeom prst="rect">
            <a:avLst/>
          </a:prstGeom>
          <a:noFill/>
          <a:ln w="9525">
            <a:noFill/>
            <a:miter lim="800000"/>
            <a:headEnd/>
            <a:tailEnd/>
          </a:ln>
        </p:spPr>
        <p:txBody>
          <a:bodyPr wrap="none" lIns="92075" tIns="46038" rIns="92075" bIns="46038">
            <a:spAutoFit/>
          </a:bodyPr>
          <a:lstStyle/>
          <a:p>
            <a:pPr defTabSz="914400" eaLnBrk="0" hangingPunct="0"/>
            <a:r>
              <a:rPr lang="en-GB" sz="1200" b="1">
                <a:solidFill>
                  <a:prstClr val="black"/>
                </a:solidFill>
                <a:latin typeface="Calibri"/>
              </a:rPr>
              <a:t>detector</a:t>
            </a:r>
          </a:p>
        </p:txBody>
      </p:sp>
      <p:sp>
        <p:nvSpPr>
          <p:cNvPr id="27665" name="Arc 10"/>
          <p:cNvSpPr>
            <a:spLocks/>
          </p:cNvSpPr>
          <p:nvPr/>
        </p:nvSpPr>
        <p:spPr bwMode="auto">
          <a:xfrm>
            <a:off x="1098550" y="1658938"/>
            <a:ext cx="757238" cy="676275"/>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7"/>
                  <a:pt x="9645" y="23"/>
                  <a:pt x="21558" y="0"/>
                </a:cubicBezTo>
              </a:path>
              <a:path w="21600" h="21600" stroke="0" extrusionOk="0">
                <a:moveTo>
                  <a:pt x="0" y="21600"/>
                </a:moveTo>
                <a:cubicBezTo>
                  <a:pt x="0" y="9687"/>
                  <a:pt x="9645" y="23"/>
                  <a:pt x="21558" y="0"/>
                </a:cubicBezTo>
                <a:lnTo>
                  <a:pt x="21600" y="21600"/>
                </a:lnTo>
                <a:close/>
              </a:path>
            </a:pathLst>
          </a:custGeom>
          <a:noFill/>
          <a:ln w="57150" cap="rnd" cmpd="tri">
            <a:solidFill>
              <a:srgbClr val="FF0000"/>
            </a:solidFill>
            <a:round/>
            <a:headEnd type="none" w="sm" len="sm"/>
            <a:tailEnd type="none" w="sm" len="sm"/>
          </a:ln>
        </p:spPr>
        <p:txBody>
          <a:bodyPr wrap="none" anchor="ctr"/>
          <a:lstStyle/>
          <a:p>
            <a:pPr defTabSz="914400"/>
            <a:endParaRPr lang="en-GB">
              <a:solidFill>
                <a:prstClr val="black"/>
              </a:solidFill>
              <a:latin typeface="Calibri"/>
            </a:endParaRPr>
          </a:p>
        </p:txBody>
      </p:sp>
      <p:grpSp>
        <p:nvGrpSpPr>
          <p:cNvPr id="2" name="Group 11"/>
          <p:cNvGrpSpPr>
            <a:grpSpLocks/>
          </p:cNvGrpSpPr>
          <p:nvPr/>
        </p:nvGrpSpPr>
        <p:grpSpPr bwMode="auto">
          <a:xfrm>
            <a:off x="3859213" y="2473325"/>
            <a:ext cx="968375" cy="901700"/>
            <a:chOff x="2633" y="1558"/>
            <a:chExt cx="660" cy="568"/>
          </a:xfrm>
        </p:grpSpPr>
        <p:sp>
          <p:nvSpPr>
            <p:cNvPr id="16" name="Oval 12"/>
            <p:cNvSpPr>
              <a:spLocks noChangeArrowheads="1"/>
            </p:cNvSpPr>
            <p:nvPr/>
          </p:nvSpPr>
          <p:spPr bwMode="auto">
            <a:xfrm>
              <a:off x="2637" y="1765"/>
              <a:ext cx="364" cy="73"/>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defTabSz="914400">
                <a:defRPr/>
              </a:pPr>
              <a:endParaRPr lang="en-US">
                <a:solidFill>
                  <a:prstClr val="white"/>
                </a:solidFill>
                <a:latin typeface="Calibri"/>
              </a:endParaRPr>
            </a:p>
          </p:txBody>
        </p:sp>
        <p:sp>
          <p:nvSpPr>
            <p:cNvPr id="27742" name="Line 13"/>
            <p:cNvSpPr>
              <a:spLocks noChangeShapeType="1"/>
            </p:cNvSpPr>
            <p:nvPr/>
          </p:nvSpPr>
          <p:spPr bwMode="auto">
            <a:xfrm>
              <a:off x="2633" y="1589"/>
              <a:ext cx="0" cy="218"/>
            </a:xfrm>
            <a:prstGeom prst="line">
              <a:avLst/>
            </a:prstGeom>
            <a:noFill/>
            <a:ln w="12700">
              <a:solidFill>
                <a:schemeClr val="tx1"/>
              </a:solidFill>
              <a:round/>
              <a:headEnd type="none" w="sm" len="sm"/>
              <a:tailEnd type="none" w="sm" len="sm"/>
            </a:ln>
          </p:spPr>
          <p:txBody>
            <a:bodyPr wrap="none" anchor="ctr"/>
            <a:lstStyle/>
            <a:p>
              <a:pPr defTabSz="914400"/>
              <a:endParaRPr lang="en-GB">
                <a:solidFill>
                  <a:prstClr val="black"/>
                </a:solidFill>
                <a:latin typeface="Calibri"/>
              </a:endParaRPr>
            </a:p>
          </p:txBody>
        </p:sp>
        <p:sp>
          <p:nvSpPr>
            <p:cNvPr id="27743" name="Line 14"/>
            <p:cNvSpPr>
              <a:spLocks noChangeShapeType="1"/>
            </p:cNvSpPr>
            <p:nvPr/>
          </p:nvSpPr>
          <p:spPr bwMode="auto">
            <a:xfrm>
              <a:off x="3005" y="1600"/>
              <a:ext cx="0" cy="196"/>
            </a:xfrm>
            <a:prstGeom prst="line">
              <a:avLst/>
            </a:prstGeom>
            <a:noFill/>
            <a:ln w="12700">
              <a:solidFill>
                <a:schemeClr val="tx1"/>
              </a:solidFill>
              <a:round/>
              <a:headEnd type="none" w="sm" len="sm"/>
              <a:tailEnd type="none" w="sm" len="sm"/>
            </a:ln>
          </p:spPr>
          <p:txBody>
            <a:bodyPr wrap="none" anchor="ctr"/>
            <a:lstStyle/>
            <a:p>
              <a:pPr defTabSz="914400"/>
              <a:endParaRPr lang="en-GB">
                <a:solidFill>
                  <a:prstClr val="black"/>
                </a:solidFill>
                <a:latin typeface="Calibri"/>
              </a:endParaRPr>
            </a:p>
          </p:txBody>
        </p:sp>
        <p:sp>
          <p:nvSpPr>
            <p:cNvPr id="19" name="Rectangle 15"/>
            <p:cNvSpPr>
              <a:spLocks noChangeArrowheads="1"/>
            </p:cNvSpPr>
            <p:nvPr/>
          </p:nvSpPr>
          <p:spPr bwMode="auto">
            <a:xfrm>
              <a:off x="2643" y="1586"/>
              <a:ext cx="348" cy="216"/>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defTabSz="914400">
                <a:defRPr/>
              </a:pPr>
              <a:endParaRPr lang="en-US">
                <a:solidFill>
                  <a:prstClr val="white"/>
                </a:solidFill>
                <a:latin typeface="Calibri"/>
              </a:endParaRPr>
            </a:p>
          </p:txBody>
        </p:sp>
        <p:sp>
          <p:nvSpPr>
            <p:cNvPr id="20" name="Oval 16"/>
            <p:cNvSpPr>
              <a:spLocks noChangeArrowheads="1"/>
            </p:cNvSpPr>
            <p:nvPr/>
          </p:nvSpPr>
          <p:spPr bwMode="auto">
            <a:xfrm>
              <a:off x="2637" y="1558"/>
              <a:ext cx="364" cy="73"/>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defTabSz="914400">
                <a:defRPr/>
              </a:pPr>
              <a:endParaRPr lang="en-US">
                <a:solidFill>
                  <a:prstClr val="white"/>
                </a:solidFill>
                <a:latin typeface="Calibri"/>
              </a:endParaRPr>
            </a:p>
          </p:txBody>
        </p:sp>
        <p:sp>
          <p:nvSpPr>
            <p:cNvPr id="21" name="Oval 17"/>
            <p:cNvSpPr>
              <a:spLocks noChangeArrowheads="1"/>
            </p:cNvSpPr>
            <p:nvPr/>
          </p:nvSpPr>
          <p:spPr bwMode="auto">
            <a:xfrm>
              <a:off x="2733" y="1861"/>
              <a:ext cx="364" cy="73"/>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defTabSz="914400">
                <a:defRPr/>
              </a:pPr>
              <a:endParaRPr lang="en-US">
                <a:solidFill>
                  <a:prstClr val="white"/>
                </a:solidFill>
                <a:latin typeface="Calibri"/>
              </a:endParaRPr>
            </a:p>
          </p:txBody>
        </p:sp>
        <p:sp>
          <p:nvSpPr>
            <p:cNvPr id="27753" name="Line 18"/>
            <p:cNvSpPr>
              <a:spLocks noChangeShapeType="1"/>
            </p:cNvSpPr>
            <p:nvPr/>
          </p:nvSpPr>
          <p:spPr bwMode="auto">
            <a:xfrm>
              <a:off x="2729" y="1685"/>
              <a:ext cx="0" cy="218"/>
            </a:xfrm>
            <a:prstGeom prst="line">
              <a:avLst/>
            </a:prstGeom>
            <a:noFill/>
            <a:ln w="12700">
              <a:solidFill>
                <a:schemeClr val="tx1"/>
              </a:solidFill>
              <a:round/>
              <a:headEnd type="none" w="sm" len="sm"/>
              <a:tailEnd type="none" w="sm" len="sm"/>
            </a:ln>
          </p:spPr>
          <p:txBody>
            <a:bodyPr wrap="none" anchor="ctr"/>
            <a:lstStyle/>
            <a:p>
              <a:pPr defTabSz="914400"/>
              <a:endParaRPr lang="en-GB">
                <a:solidFill>
                  <a:prstClr val="black"/>
                </a:solidFill>
                <a:latin typeface="Calibri"/>
              </a:endParaRPr>
            </a:p>
          </p:txBody>
        </p:sp>
        <p:sp>
          <p:nvSpPr>
            <p:cNvPr id="27754" name="Line 19"/>
            <p:cNvSpPr>
              <a:spLocks noChangeShapeType="1"/>
            </p:cNvSpPr>
            <p:nvPr/>
          </p:nvSpPr>
          <p:spPr bwMode="auto">
            <a:xfrm>
              <a:off x="3101" y="1696"/>
              <a:ext cx="0" cy="196"/>
            </a:xfrm>
            <a:prstGeom prst="line">
              <a:avLst/>
            </a:prstGeom>
            <a:noFill/>
            <a:ln w="12700">
              <a:solidFill>
                <a:schemeClr val="tx1"/>
              </a:solidFill>
              <a:round/>
              <a:headEnd type="none" w="sm" len="sm"/>
              <a:tailEnd type="none" w="sm" len="sm"/>
            </a:ln>
          </p:spPr>
          <p:txBody>
            <a:bodyPr wrap="none" anchor="ctr"/>
            <a:lstStyle/>
            <a:p>
              <a:pPr defTabSz="914400"/>
              <a:endParaRPr lang="en-GB">
                <a:solidFill>
                  <a:prstClr val="black"/>
                </a:solidFill>
                <a:latin typeface="Calibri"/>
              </a:endParaRPr>
            </a:p>
          </p:txBody>
        </p:sp>
        <p:sp>
          <p:nvSpPr>
            <p:cNvPr id="24" name="Rectangle 20"/>
            <p:cNvSpPr>
              <a:spLocks noChangeArrowheads="1"/>
            </p:cNvSpPr>
            <p:nvPr/>
          </p:nvSpPr>
          <p:spPr bwMode="auto">
            <a:xfrm>
              <a:off x="2739" y="1682"/>
              <a:ext cx="348" cy="216"/>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defTabSz="914400">
                <a:defRPr/>
              </a:pPr>
              <a:endParaRPr lang="en-US">
                <a:solidFill>
                  <a:prstClr val="white"/>
                </a:solidFill>
                <a:latin typeface="Calibri"/>
              </a:endParaRPr>
            </a:p>
          </p:txBody>
        </p:sp>
        <p:sp>
          <p:nvSpPr>
            <p:cNvPr id="25" name="Oval 21"/>
            <p:cNvSpPr>
              <a:spLocks noChangeArrowheads="1"/>
            </p:cNvSpPr>
            <p:nvPr/>
          </p:nvSpPr>
          <p:spPr bwMode="auto">
            <a:xfrm>
              <a:off x="2733" y="1654"/>
              <a:ext cx="364" cy="73"/>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defTabSz="914400">
                <a:defRPr/>
              </a:pPr>
              <a:endParaRPr lang="en-US">
                <a:solidFill>
                  <a:prstClr val="white"/>
                </a:solidFill>
                <a:latin typeface="Calibri"/>
              </a:endParaRPr>
            </a:p>
          </p:txBody>
        </p:sp>
        <p:sp>
          <p:nvSpPr>
            <p:cNvPr id="26" name="Oval 22"/>
            <p:cNvSpPr>
              <a:spLocks noChangeArrowheads="1"/>
            </p:cNvSpPr>
            <p:nvPr/>
          </p:nvSpPr>
          <p:spPr bwMode="auto">
            <a:xfrm>
              <a:off x="2829" y="1957"/>
              <a:ext cx="364" cy="73"/>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defTabSz="914400">
                <a:defRPr/>
              </a:pPr>
              <a:endParaRPr lang="en-US">
                <a:solidFill>
                  <a:prstClr val="white"/>
                </a:solidFill>
                <a:latin typeface="Calibri"/>
              </a:endParaRPr>
            </a:p>
          </p:txBody>
        </p:sp>
        <p:sp>
          <p:nvSpPr>
            <p:cNvPr id="27764" name="Line 23"/>
            <p:cNvSpPr>
              <a:spLocks noChangeShapeType="1"/>
            </p:cNvSpPr>
            <p:nvPr/>
          </p:nvSpPr>
          <p:spPr bwMode="auto">
            <a:xfrm>
              <a:off x="2825" y="1781"/>
              <a:ext cx="0" cy="218"/>
            </a:xfrm>
            <a:prstGeom prst="line">
              <a:avLst/>
            </a:prstGeom>
            <a:noFill/>
            <a:ln w="12700">
              <a:solidFill>
                <a:schemeClr val="tx1"/>
              </a:solidFill>
              <a:round/>
              <a:headEnd type="none" w="sm" len="sm"/>
              <a:tailEnd type="none" w="sm" len="sm"/>
            </a:ln>
          </p:spPr>
          <p:txBody>
            <a:bodyPr wrap="none" anchor="ctr"/>
            <a:lstStyle/>
            <a:p>
              <a:pPr defTabSz="914400"/>
              <a:endParaRPr lang="en-GB">
                <a:solidFill>
                  <a:prstClr val="black"/>
                </a:solidFill>
                <a:latin typeface="Calibri"/>
              </a:endParaRPr>
            </a:p>
          </p:txBody>
        </p:sp>
        <p:sp>
          <p:nvSpPr>
            <p:cNvPr id="27765" name="Line 24"/>
            <p:cNvSpPr>
              <a:spLocks noChangeShapeType="1"/>
            </p:cNvSpPr>
            <p:nvPr/>
          </p:nvSpPr>
          <p:spPr bwMode="auto">
            <a:xfrm>
              <a:off x="3197" y="1792"/>
              <a:ext cx="0" cy="196"/>
            </a:xfrm>
            <a:prstGeom prst="line">
              <a:avLst/>
            </a:prstGeom>
            <a:noFill/>
            <a:ln w="12700">
              <a:solidFill>
                <a:schemeClr val="tx1"/>
              </a:solidFill>
              <a:round/>
              <a:headEnd type="none" w="sm" len="sm"/>
              <a:tailEnd type="none" w="sm" len="sm"/>
            </a:ln>
          </p:spPr>
          <p:txBody>
            <a:bodyPr wrap="none" anchor="ctr"/>
            <a:lstStyle/>
            <a:p>
              <a:pPr defTabSz="914400"/>
              <a:endParaRPr lang="en-GB">
                <a:solidFill>
                  <a:prstClr val="black"/>
                </a:solidFill>
                <a:latin typeface="Calibri"/>
              </a:endParaRPr>
            </a:p>
          </p:txBody>
        </p:sp>
        <p:sp>
          <p:nvSpPr>
            <p:cNvPr id="29" name="Rectangle 25"/>
            <p:cNvSpPr>
              <a:spLocks noChangeArrowheads="1"/>
            </p:cNvSpPr>
            <p:nvPr/>
          </p:nvSpPr>
          <p:spPr bwMode="auto">
            <a:xfrm>
              <a:off x="2835" y="1778"/>
              <a:ext cx="348" cy="216"/>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defTabSz="914400">
                <a:defRPr/>
              </a:pPr>
              <a:endParaRPr lang="en-US">
                <a:solidFill>
                  <a:prstClr val="white"/>
                </a:solidFill>
                <a:latin typeface="Calibri"/>
              </a:endParaRPr>
            </a:p>
          </p:txBody>
        </p:sp>
        <p:sp>
          <p:nvSpPr>
            <p:cNvPr id="30" name="Oval 26"/>
            <p:cNvSpPr>
              <a:spLocks noChangeArrowheads="1"/>
            </p:cNvSpPr>
            <p:nvPr/>
          </p:nvSpPr>
          <p:spPr bwMode="auto">
            <a:xfrm>
              <a:off x="2829" y="1750"/>
              <a:ext cx="364" cy="73"/>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defTabSz="914400">
                <a:defRPr/>
              </a:pPr>
              <a:endParaRPr lang="en-US">
                <a:solidFill>
                  <a:prstClr val="white"/>
                </a:solidFill>
                <a:latin typeface="Calibri"/>
              </a:endParaRPr>
            </a:p>
          </p:txBody>
        </p:sp>
        <p:sp>
          <p:nvSpPr>
            <p:cNvPr id="31" name="Oval 27"/>
            <p:cNvSpPr>
              <a:spLocks noChangeArrowheads="1"/>
            </p:cNvSpPr>
            <p:nvPr/>
          </p:nvSpPr>
          <p:spPr bwMode="auto">
            <a:xfrm>
              <a:off x="2925" y="2053"/>
              <a:ext cx="364" cy="73"/>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defTabSz="914400">
                <a:defRPr/>
              </a:pPr>
              <a:endParaRPr lang="en-US">
                <a:solidFill>
                  <a:prstClr val="white"/>
                </a:solidFill>
                <a:latin typeface="Calibri"/>
              </a:endParaRPr>
            </a:p>
          </p:txBody>
        </p:sp>
        <p:sp>
          <p:nvSpPr>
            <p:cNvPr id="27775" name="Line 28"/>
            <p:cNvSpPr>
              <a:spLocks noChangeShapeType="1"/>
            </p:cNvSpPr>
            <p:nvPr/>
          </p:nvSpPr>
          <p:spPr bwMode="auto">
            <a:xfrm>
              <a:off x="2921" y="1877"/>
              <a:ext cx="0" cy="218"/>
            </a:xfrm>
            <a:prstGeom prst="line">
              <a:avLst/>
            </a:prstGeom>
            <a:noFill/>
            <a:ln w="12700">
              <a:solidFill>
                <a:schemeClr val="tx1"/>
              </a:solidFill>
              <a:round/>
              <a:headEnd type="none" w="sm" len="sm"/>
              <a:tailEnd type="none" w="sm" len="sm"/>
            </a:ln>
          </p:spPr>
          <p:txBody>
            <a:bodyPr wrap="none" anchor="ctr"/>
            <a:lstStyle/>
            <a:p>
              <a:pPr defTabSz="914400"/>
              <a:endParaRPr lang="en-GB">
                <a:solidFill>
                  <a:prstClr val="black"/>
                </a:solidFill>
                <a:latin typeface="Calibri"/>
              </a:endParaRPr>
            </a:p>
          </p:txBody>
        </p:sp>
        <p:sp>
          <p:nvSpPr>
            <p:cNvPr id="27776" name="Line 29"/>
            <p:cNvSpPr>
              <a:spLocks noChangeShapeType="1"/>
            </p:cNvSpPr>
            <p:nvPr/>
          </p:nvSpPr>
          <p:spPr bwMode="auto">
            <a:xfrm>
              <a:off x="3293" y="1888"/>
              <a:ext cx="0" cy="196"/>
            </a:xfrm>
            <a:prstGeom prst="line">
              <a:avLst/>
            </a:prstGeom>
            <a:noFill/>
            <a:ln w="12700">
              <a:solidFill>
                <a:schemeClr val="tx1"/>
              </a:solidFill>
              <a:round/>
              <a:headEnd type="none" w="sm" len="sm"/>
              <a:tailEnd type="none" w="sm" len="sm"/>
            </a:ln>
          </p:spPr>
          <p:txBody>
            <a:bodyPr wrap="none" anchor="ctr"/>
            <a:lstStyle/>
            <a:p>
              <a:pPr defTabSz="914400"/>
              <a:endParaRPr lang="en-GB">
                <a:solidFill>
                  <a:prstClr val="black"/>
                </a:solidFill>
                <a:latin typeface="Calibri"/>
              </a:endParaRPr>
            </a:p>
          </p:txBody>
        </p:sp>
        <p:sp>
          <p:nvSpPr>
            <p:cNvPr id="34" name="Rectangle 30"/>
            <p:cNvSpPr>
              <a:spLocks noChangeArrowheads="1"/>
            </p:cNvSpPr>
            <p:nvPr/>
          </p:nvSpPr>
          <p:spPr bwMode="auto">
            <a:xfrm>
              <a:off x="2931" y="1874"/>
              <a:ext cx="348" cy="216"/>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defTabSz="914400">
                <a:defRPr/>
              </a:pPr>
              <a:endParaRPr lang="en-US">
                <a:solidFill>
                  <a:prstClr val="white"/>
                </a:solidFill>
                <a:latin typeface="Calibri"/>
              </a:endParaRPr>
            </a:p>
          </p:txBody>
        </p:sp>
        <p:sp>
          <p:nvSpPr>
            <p:cNvPr id="35" name="Oval 31"/>
            <p:cNvSpPr>
              <a:spLocks noChangeArrowheads="1"/>
            </p:cNvSpPr>
            <p:nvPr/>
          </p:nvSpPr>
          <p:spPr bwMode="auto">
            <a:xfrm>
              <a:off x="2925" y="1846"/>
              <a:ext cx="364" cy="73"/>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defTabSz="914400">
                <a:defRPr/>
              </a:pPr>
              <a:endParaRPr lang="en-US">
                <a:solidFill>
                  <a:prstClr val="white"/>
                </a:solidFill>
                <a:latin typeface="Calibri"/>
              </a:endParaRPr>
            </a:p>
          </p:txBody>
        </p:sp>
      </p:grpSp>
      <p:sp>
        <p:nvSpPr>
          <p:cNvPr id="27668" name="Arc 45"/>
          <p:cNvSpPr>
            <a:spLocks/>
          </p:cNvSpPr>
          <p:nvPr/>
        </p:nvSpPr>
        <p:spPr bwMode="auto">
          <a:xfrm>
            <a:off x="1098550" y="2286000"/>
            <a:ext cx="546100" cy="857250"/>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57150" cap="rnd" cmpd="tri">
            <a:solidFill>
              <a:srgbClr val="FF0000"/>
            </a:solidFill>
            <a:round/>
            <a:headEnd type="stealth" w="med" len="lg"/>
            <a:tailEnd type="none" w="sm" len="sm"/>
          </a:ln>
        </p:spPr>
        <p:txBody>
          <a:bodyPr wrap="none" anchor="ctr"/>
          <a:lstStyle/>
          <a:p>
            <a:pPr defTabSz="914400"/>
            <a:endParaRPr lang="en-GB">
              <a:solidFill>
                <a:prstClr val="black"/>
              </a:solidFill>
              <a:latin typeface="Calibri"/>
            </a:endParaRPr>
          </a:p>
        </p:txBody>
      </p:sp>
      <p:sp>
        <p:nvSpPr>
          <p:cNvPr id="27669" name="Arc 46"/>
          <p:cNvSpPr>
            <a:spLocks/>
          </p:cNvSpPr>
          <p:nvPr/>
        </p:nvSpPr>
        <p:spPr bwMode="auto">
          <a:xfrm>
            <a:off x="3347864" y="1556792"/>
            <a:ext cx="1179513" cy="1123950"/>
          </a:xfrm>
          <a:custGeom>
            <a:avLst/>
            <a:gdLst>
              <a:gd name="T0" fmla="*/ 0 w 21627"/>
              <a:gd name="T1" fmla="*/ 0 h 21600"/>
              <a:gd name="T2" fmla="*/ 2147483647 w 21627"/>
              <a:gd name="T3" fmla="*/ 2147483647 h 21600"/>
              <a:gd name="T4" fmla="*/ 2147483647 w 21627"/>
              <a:gd name="T5" fmla="*/ 2147483647 h 21600"/>
              <a:gd name="T6" fmla="*/ 0 60000 65536"/>
              <a:gd name="T7" fmla="*/ 0 60000 65536"/>
              <a:gd name="T8" fmla="*/ 0 60000 65536"/>
              <a:gd name="T9" fmla="*/ 0 w 21627"/>
              <a:gd name="T10" fmla="*/ 0 h 21600"/>
              <a:gd name="T11" fmla="*/ 21627 w 21627"/>
              <a:gd name="T12" fmla="*/ 21600 h 21600"/>
            </a:gdLst>
            <a:ahLst/>
            <a:cxnLst>
              <a:cxn ang="T6">
                <a:pos x="T0" y="T1"/>
              </a:cxn>
              <a:cxn ang="T7">
                <a:pos x="T2" y="T3"/>
              </a:cxn>
              <a:cxn ang="T8">
                <a:pos x="T4" y="T5"/>
              </a:cxn>
            </a:cxnLst>
            <a:rect l="T9" t="T10" r="T11" b="T12"/>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57150" cap="rnd" cmpd="tri">
            <a:solidFill>
              <a:srgbClr val="FF0000"/>
            </a:solidFill>
            <a:round/>
            <a:headEnd type="none" w="sm" len="sm"/>
            <a:tailEnd type="stealth" w="med" len="lg"/>
          </a:ln>
        </p:spPr>
        <p:txBody>
          <a:bodyPr wrap="none" anchor="ctr"/>
          <a:lstStyle/>
          <a:p>
            <a:pPr defTabSz="914400"/>
            <a:endParaRPr lang="en-GB">
              <a:solidFill>
                <a:prstClr val="black"/>
              </a:solidFill>
              <a:latin typeface="Calibri"/>
            </a:endParaRPr>
          </a:p>
        </p:txBody>
      </p:sp>
      <p:sp>
        <p:nvSpPr>
          <p:cNvPr id="27670" name="Rectangle 47"/>
          <p:cNvSpPr>
            <a:spLocks noChangeArrowheads="1"/>
          </p:cNvSpPr>
          <p:nvPr/>
        </p:nvSpPr>
        <p:spPr bwMode="auto">
          <a:xfrm>
            <a:off x="4408488" y="2389188"/>
            <a:ext cx="1083630" cy="608116"/>
          </a:xfrm>
          <a:prstGeom prst="rect">
            <a:avLst/>
          </a:prstGeom>
          <a:noFill/>
          <a:ln w="9525">
            <a:noFill/>
            <a:miter lim="800000"/>
            <a:headEnd/>
            <a:tailEnd/>
          </a:ln>
        </p:spPr>
        <p:txBody>
          <a:bodyPr wrap="none" lIns="92075" tIns="46038" rIns="92075" bIns="46038">
            <a:spAutoFit/>
          </a:bodyPr>
          <a:lstStyle/>
          <a:p>
            <a:pPr defTabSz="914400" eaLnBrk="0" hangingPunct="0"/>
            <a:r>
              <a:rPr lang="en-GB" sz="1200" b="1">
                <a:solidFill>
                  <a:prstClr val="black"/>
                </a:solidFill>
                <a:latin typeface="Calibri"/>
              </a:rPr>
              <a:t>Event </a:t>
            </a:r>
          </a:p>
          <a:p>
            <a:pPr defTabSz="914400" eaLnBrk="0" hangingPunct="0"/>
            <a:r>
              <a:rPr lang="en-GB" sz="1200" b="1">
                <a:solidFill>
                  <a:prstClr val="black"/>
                </a:solidFill>
                <a:latin typeface="Calibri"/>
              </a:rPr>
              <a:t>     summary</a:t>
            </a:r>
          </a:p>
          <a:p>
            <a:pPr defTabSz="914400" eaLnBrk="0" hangingPunct="0"/>
            <a:r>
              <a:rPr lang="en-GB" sz="1200" b="1">
                <a:solidFill>
                  <a:prstClr val="black"/>
                </a:solidFill>
                <a:latin typeface="Calibri"/>
              </a:rPr>
              <a:t>            data</a:t>
            </a:r>
          </a:p>
        </p:txBody>
      </p:sp>
      <p:sp>
        <p:nvSpPr>
          <p:cNvPr id="27671" name="Rectangle 48"/>
          <p:cNvSpPr>
            <a:spLocks noChangeArrowheads="1"/>
          </p:cNvSpPr>
          <p:nvPr/>
        </p:nvSpPr>
        <p:spPr bwMode="auto">
          <a:xfrm>
            <a:off x="1057275" y="3084513"/>
            <a:ext cx="501740" cy="436403"/>
          </a:xfrm>
          <a:prstGeom prst="rect">
            <a:avLst/>
          </a:prstGeom>
          <a:noFill/>
          <a:ln w="9525">
            <a:noFill/>
            <a:miter lim="800000"/>
            <a:headEnd/>
            <a:tailEnd/>
          </a:ln>
        </p:spPr>
        <p:txBody>
          <a:bodyPr wrap="none" lIns="92075" tIns="46038" rIns="92075" bIns="46038">
            <a:spAutoFit/>
          </a:bodyPr>
          <a:lstStyle/>
          <a:p>
            <a:pPr defTabSz="914400" eaLnBrk="0" hangingPunct="0"/>
            <a:r>
              <a:rPr lang="en-GB" sz="1200" b="1">
                <a:solidFill>
                  <a:prstClr val="black"/>
                </a:solidFill>
                <a:latin typeface="Calibri"/>
              </a:rPr>
              <a:t>Raw</a:t>
            </a:r>
          </a:p>
          <a:p>
            <a:pPr defTabSz="914400" eaLnBrk="0" hangingPunct="0"/>
            <a:r>
              <a:rPr lang="en-GB" sz="1200" b="1">
                <a:solidFill>
                  <a:prstClr val="black"/>
                </a:solidFill>
                <a:latin typeface="Calibri"/>
              </a:rPr>
              <a:t>data</a:t>
            </a:r>
          </a:p>
        </p:txBody>
      </p:sp>
      <p:sp>
        <p:nvSpPr>
          <p:cNvPr id="27672" name="Arc 49"/>
          <p:cNvSpPr>
            <a:spLocks/>
          </p:cNvSpPr>
          <p:nvPr/>
        </p:nvSpPr>
        <p:spPr bwMode="auto">
          <a:xfrm>
            <a:off x="923925" y="4333875"/>
            <a:ext cx="773113" cy="1143000"/>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57150" cap="rnd" cmpd="tri">
            <a:solidFill>
              <a:srgbClr val="FF0000"/>
            </a:solidFill>
            <a:round/>
            <a:headEnd type="none" w="sm" len="sm"/>
            <a:tailEnd type="none" w="sm" len="sm"/>
          </a:ln>
        </p:spPr>
        <p:txBody>
          <a:bodyPr wrap="none" anchor="ctr"/>
          <a:lstStyle/>
          <a:p>
            <a:pPr defTabSz="914400"/>
            <a:endParaRPr lang="en-GB">
              <a:solidFill>
                <a:prstClr val="black"/>
              </a:solidFill>
              <a:latin typeface="Calibri"/>
            </a:endParaRPr>
          </a:p>
        </p:txBody>
      </p:sp>
      <p:sp>
        <p:nvSpPr>
          <p:cNvPr id="27673" name="Arc 50"/>
          <p:cNvSpPr>
            <a:spLocks/>
          </p:cNvSpPr>
          <p:nvPr/>
        </p:nvSpPr>
        <p:spPr bwMode="auto">
          <a:xfrm>
            <a:off x="923925" y="3563938"/>
            <a:ext cx="711200" cy="790575"/>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7"/>
                  <a:pt x="9643" y="24"/>
                  <a:pt x="21556" y="0"/>
                </a:cubicBezTo>
              </a:path>
              <a:path w="21600" h="21600" stroke="0" extrusionOk="0">
                <a:moveTo>
                  <a:pt x="0" y="21600"/>
                </a:moveTo>
                <a:cubicBezTo>
                  <a:pt x="0" y="9687"/>
                  <a:pt x="9643" y="24"/>
                  <a:pt x="21556" y="0"/>
                </a:cubicBezTo>
                <a:lnTo>
                  <a:pt x="21600" y="21600"/>
                </a:lnTo>
                <a:close/>
              </a:path>
            </a:pathLst>
          </a:custGeom>
          <a:noFill/>
          <a:ln w="57150" cap="rnd" cmpd="tri">
            <a:solidFill>
              <a:srgbClr val="FF0000"/>
            </a:solidFill>
            <a:round/>
            <a:headEnd type="none" w="sm" len="sm"/>
            <a:tailEnd type="stealth" w="med" len="lg"/>
          </a:ln>
        </p:spPr>
        <p:txBody>
          <a:bodyPr wrap="none" anchor="ctr"/>
          <a:lstStyle/>
          <a:p>
            <a:pPr defTabSz="914400"/>
            <a:endParaRPr lang="en-GB">
              <a:solidFill>
                <a:prstClr val="black"/>
              </a:solidFill>
              <a:latin typeface="Calibri"/>
            </a:endParaRPr>
          </a:p>
        </p:txBody>
      </p:sp>
      <p:sp>
        <p:nvSpPr>
          <p:cNvPr id="27674" name="Arc 51"/>
          <p:cNvSpPr>
            <a:spLocks/>
          </p:cNvSpPr>
          <p:nvPr/>
        </p:nvSpPr>
        <p:spPr bwMode="auto">
          <a:xfrm>
            <a:off x="3030538" y="3219450"/>
            <a:ext cx="628650" cy="666750"/>
          </a:xfrm>
          <a:custGeom>
            <a:avLst/>
            <a:gdLst>
              <a:gd name="T0" fmla="*/ 2147483647 w 21600"/>
              <a:gd name="T1" fmla="*/ 2147483647 h 17923"/>
              <a:gd name="T2" fmla="*/ 0 w 21600"/>
              <a:gd name="T3" fmla="*/ 0 h 17923"/>
              <a:gd name="T4" fmla="*/ 2147483647 w 21600"/>
              <a:gd name="T5" fmla="*/ 0 h 17923"/>
              <a:gd name="T6" fmla="*/ 0 60000 65536"/>
              <a:gd name="T7" fmla="*/ 0 60000 65536"/>
              <a:gd name="T8" fmla="*/ 0 60000 65536"/>
              <a:gd name="T9" fmla="*/ 0 w 21600"/>
              <a:gd name="T10" fmla="*/ 0 h 17923"/>
              <a:gd name="T11" fmla="*/ 21600 w 21600"/>
              <a:gd name="T12" fmla="*/ 17923 h 17923"/>
            </a:gdLst>
            <a:ahLst/>
            <a:cxnLst>
              <a:cxn ang="T6">
                <a:pos x="T0" y="T1"/>
              </a:cxn>
              <a:cxn ang="T7">
                <a:pos x="T2" y="T3"/>
              </a:cxn>
              <a:cxn ang="T8">
                <a:pos x="T4" y="T5"/>
              </a:cxn>
            </a:cxnLst>
            <a:rect l="T9" t="T10" r="T11" b="T12"/>
            <a:pathLst>
              <a:path w="21600" h="17923" fill="none" extrusionOk="0">
                <a:moveTo>
                  <a:pt x="9544" y="17923"/>
                </a:moveTo>
                <a:cubicBezTo>
                  <a:pt x="3578" y="13909"/>
                  <a:pt x="0" y="7190"/>
                  <a:pt x="0" y="0"/>
                </a:cubicBezTo>
              </a:path>
              <a:path w="21600" h="17923" stroke="0" extrusionOk="0">
                <a:moveTo>
                  <a:pt x="9544" y="17923"/>
                </a:moveTo>
                <a:cubicBezTo>
                  <a:pt x="3578" y="13909"/>
                  <a:pt x="0" y="7190"/>
                  <a:pt x="0" y="0"/>
                </a:cubicBezTo>
                <a:lnTo>
                  <a:pt x="21600" y="0"/>
                </a:lnTo>
                <a:close/>
              </a:path>
            </a:pathLst>
          </a:custGeom>
          <a:noFill/>
          <a:ln w="57150" cap="rnd" cmpd="tri">
            <a:solidFill>
              <a:srgbClr val="FF0000"/>
            </a:solidFill>
            <a:round/>
            <a:headEnd type="none" w="sm" len="sm"/>
            <a:tailEnd type="none" w="sm" len="sm"/>
          </a:ln>
        </p:spPr>
        <p:txBody>
          <a:bodyPr wrap="none" anchor="ctr"/>
          <a:lstStyle/>
          <a:p>
            <a:pPr defTabSz="914400"/>
            <a:endParaRPr lang="en-GB">
              <a:solidFill>
                <a:prstClr val="black"/>
              </a:solidFill>
              <a:latin typeface="Calibri"/>
            </a:endParaRPr>
          </a:p>
        </p:txBody>
      </p:sp>
      <p:sp>
        <p:nvSpPr>
          <p:cNvPr id="27675" name="Arc 52"/>
          <p:cNvSpPr>
            <a:spLocks/>
          </p:cNvSpPr>
          <p:nvPr/>
        </p:nvSpPr>
        <p:spPr bwMode="auto">
          <a:xfrm>
            <a:off x="3025775" y="2763838"/>
            <a:ext cx="896938" cy="457200"/>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4"/>
                  <a:pt x="9649" y="19"/>
                  <a:pt x="21565" y="0"/>
                </a:cubicBezTo>
              </a:path>
              <a:path w="21600" h="21600" stroke="0" extrusionOk="0">
                <a:moveTo>
                  <a:pt x="0" y="21600"/>
                </a:moveTo>
                <a:cubicBezTo>
                  <a:pt x="0" y="9684"/>
                  <a:pt x="9649" y="19"/>
                  <a:pt x="21565" y="0"/>
                </a:cubicBezTo>
                <a:lnTo>
                  <a:pt x="21600" y="21600"/>
                </a:lnTo>
                <a:close/>
              </a:path>
            </a:pathLst>
          </a:custGeom>
          <a:noFill/>
          <a:ln w="57150" cap="rnd" cmpd="tri">
            <a:solidFill>
              <a:srgbClr val="FF0000"/>
            </a:solidFill>
            <a:round/>
            <a:headEnd type="none" w="sm" len="sm"/>
            <a:tailEnd type="stealth" w="med" len="lg"/>
          </a:ln>
        </p:spPr>
        <p:txBody>
          <a:bodyPr wrap="none" anchor="ctr"/>
          <a:lstStyle/>
          <a:p>
            <a:pPr defTabSz="914400"/>
            <a:endParaRPr lang="en-GB">
              <a:solidFill>
                <a:prstClr val="black"/>
              </a:solidFill>
              <a:latin typeface="Calibri"/>
            </a:endParaRPr>
          </a:p>
        </p:txBody>
      </p:sp>
      <p:sp>
        <p:nvSpPr>
          <p:cNvPr id="27679" name="Arc 54"/>
          <p:cNvSpPr>
            <a:spLocks/>
          </p:cNvSpPr>
          <p:nvPr/>
        </p:nvSpPr>
        <p:spPr bwMode="auto">
          <a:xfrm>
            <a:off x="1770063" y="3867150"/>
            <a:ext cx="1398587" cy="403225"/>
          </a:xfrm>
          <a:custGeom>
            <a:avLst/>
            <a:gdLst>
              <a:gd name="T0" fmla="*/ 2147483647 w 21600"/>
              <a:gd name="T1" fmla="*/ 2147483647 h 18831"/>
              <a:gd name="T2" fmla="*/ 0 w 21600"/>
              <a:gd name="T3" fmla="*/ 0 h 18831"/>
              <a:gd name="T4" fmla="*/ 2147483647 w 21600"/>
              <a:gd name="T5" fmla="*/ 0 h 18831"/>
              <a:gd name="T6" fmla="*/ 0 60000 65536"/>
              <a:gd name="T7" fmla="*/ 0 60000 65536"/>
              <a:gd name="T8" fmla="*/ 0 60000 65536"/>
              <a:gd name="T9" fmla="*/ 0 w 21600"/>
              <a:gd name="T10" fmla="*/ 0 h 18831"/>
              <a:gd name="T11" fmla="*/ 21600 w 21600"/>
              <a:gd name="T12" fmla="*/ 18831 h 18831"/>
            </a:gdLst>
            <a:ahLst/>
            <a:cxnLst>
              <a:cxn ang="T6">
                <a:pos x="T0" y="T1"/>
              </a:cxn>
              <a:cxn ang="T7">
                <a:pos x="T2" y="T3"/>
              </a:cxn>
              <a:cxn ang="T8">
                <a:pos x="T4" y="T5"/>
              </a:cxn>
            </a:cxnLst>
            <a:rect l="T9" t="T10" r="T11" b="T12"/>
            <a:pathLst>
              <a:path w="21600" h="18831" fill="none" extrusionOk="0">
                <a:moveTo>
                  <a:pt x="11019" y="18830"/>
                </a:moveTo>
                <a:cubicBezTo>
                  <a:pt x="4212" y="15006"/>
                  <a:pt x="0" y="7807"/>
                  <a:pt x="0" y="0"/>
                </a:cubicBezTo>
              </a:path>
              <a:path w="21600" h="18831" stroke="0" extrusionOk="0">
                <a:moveTo>
                  <a:pt x="11019" y="18830"/>
                </a:moveTo>
                <a:cubicBezTo>
                  <a:pt x="4212" y="15006"/>
                  <a:pt x="0" y="7807"/>
                  <a:pt x="0" y="0"/>
                </a:cubicBezTo>
                <a:lnTo>
                  <a:pt x="21600" y="0"/>
                </a:lnTo>
                <a:close/>
              </a:path>
            </a:pathLst>
          </a:custGeom>
          <a:noFill/>
          <a:ln w="57150" cap="rnd" cmpd="tri">
            <a:solidFill>
              <a:srgbClr val="FF0000"/>
            </a:solidFill>
            <a:round/>
            <a:headEnd type="stealth" w="med" len="lg"/>
            <a:tailEnd type="none" w="sm" len="sm"/>
          </a:ln>
        </p:spPr>
        <p:txBody>
          <a:bodyPr wrap="none" anchor="ctr"/>
          <a:lstStyle/>
          <a:p>
            <a:pPr defTabSz="914400"/>
            <a:endParaRPr lang="en-GB">
              <a:solidFill>
                <a:prstClr val="black"/>
              </a:solidFill>
              <a:latin typeface="Calibri"/>
            </a:endParaRPr>
          </a:p>
        </p:txBody>
      </p:sp>
      <p:sp>
        <p:nvSpPr>
          <p:cNvPr id="27680" name="Arc 55"/>
          <p:cNvSpPr>
            <a:spLocks/>
          </p:cNvSpPr>
          <p:nvPr/>
        </p:nvSpPr>
        <p:spPr bwMode="auto">
          <a:xfrm>
            <a:off x="6956425" y="4135438"/>
            <a:ext cx="423863" cy="552450"/>
          </a:xfrm>
          <a:custGeom>
            <a:avLst/>
            <a:gdLst>
              <a:gd name="T0" fmla="*/ 0 w 21675"/>
              <a:gd name="T1" fmla="*/ 0 h 21600"/>
              <a:gd name="T2" fmla="*/ 2147483647 w 21675"/>
              <a:gd name="T3" fmla="*/ 2147483647 h 21600"/>
              <a:gd name="T4" fmla="*/ 2147483647 w 21675"/>
              <a:gd name="T5" fmla="*/ 2147483647 h 21600"/>
              <a:gd name="T6" fmla="*/ 0 60000 65536"/>
              <a:gd name="T7" fmla="*/ 0 60000 65536"/>
              <a:gd name="T8" fmla="*/ 0 60000 65536"/>
              <a:gd name="T9" fmla="*/ 0 w 21675"/>
              <a:gd name="T10" fmla="*/ 0 h 21600"/>
              <a:gd name="T11" fmla="*/ 21675 w 21675"/>
              <a:gd name="T12" fmla="*/ 21600 h 21600"/>
            </a:gdLst>
            <a:ahLst/>
            <a:cxnLst>
              <a:cxn ang="T6">
                <a:pos x="T0" y="T1"/>
              </a:cxn>
              <a:cxn ang="T7">
                <a:pos x="T2" y="T3"/>
              </a:cxn>
              <a:cxn ang="T8">
                <a:pos x="T4" y="T5"/>
              </a:cxn>
            </a:cxnLst>
            <a:rect l="T9" t="T10" r="T11" b="T12"/>
            <a:pathLst>
              <a:path w="21675" h="21600" fill="none" extrusionOk="0">
                <a:moveTo>
                  <a:pt x="0" y="0"/>
                </a:moveTo>
                <a:cubicBezTo>
                  <a:pt x="25" y="0"/>
                  <a:pt x="50" y="-1"/>
                  <a:pt x="75" y="0"/>
                </a:cubicBezTo>
                <a:cubicBezTo>
                  <a:pt x="12004" y="0"/>
                  <a:pt x="21675" y="9670"/>
                  <a:pt x="21675" y="21600"/>
                </a:cubicBezTo>
              </a:path>
              <a:path w="21675" h="21600" stroke="0" extrusionOk="0">
                <a:moveTo>
                  <a:pt x="0" y="0"/>
                </a:moveTo>
                <a:cubicBezTo>
                  <a:pt x="25" y="0"/>
                  <a:pt x="50" y="-1"/>
                  <a:pt x="75" y="0"/>
                </a:cubicBezTo>
                <a:cubicBezTo>
                  <a:pt x="12004" y="0"/>
                  <a:pt x="21675" y="9670"/>
                  <a:pt x="21675" y="21600"/>
                </a:cubicBezTo>
                <a:lnTo>
                  <a:pt x="75" y="21600"/>
                </a:lnTo>
                <a:close/>
              </a:path>
            </a:pathLst>
          </a:custGeom>
          <a:noFill/>
          <a:ln w="38100" cap="rnd" cmpd="dbl">
            <a:solidFill>
              <a:srgbClr val="FF0000"/>
            </a:solidFill>
            <a:round/>
            <a:headEnd type="none" w="sm" len="sm"/>
            <a:tailEnd type="none" w="sm" len="sm"/>
          </a:ln>
        </p:spPr>
        <p:txBody>
          <a:bodyPr wrap="none" anchor="ctr"/>
          <a:lstStyle/>
          <a:p>
            <a:pPr defTabSz="914400"/>
            <a:endParaRPr lang="en-GB">
              <a:solidFill>
                <a:prstClr val="black"/>
              </a:solidFill>
              <a:latin typeface="Calibri"/>
            </a:endParaRPr>
          </a:p>
        </p:txBody>
      </p:sp>
      <p:sp>
        <p:nvSpPr>
          <p:cNvPr id="60" name="AutoShape 56"/>
          <p:cNvSpPr>
            <a:spLocks noChangeArrowheads="1"/>
          </p:cNvSpPr>
          <p:nvPr/>
        </p:nvSpPr>
        <p:spPr bwMode="auto">
          <a:xfrm>
            <a:off x="357158" y="4643446"/>
            <a:ext cx="1317625" cy="901700"/>
          </a:xfrm>
          <a:prstGeom prst="roundRect">
            <a:avLst>
              <a:gd name="adj" fmla="val 12495"/>
            </a:avLst>
          </a:prstGeom>
          <a:solidFill>
            <a:schemeClr val="bg1">
              <a:lumMod val="95000"/>
            </a:schemeClr>
          </a:solidFill>
          <a:effectLst>
            <a:glow rad="228600">
              <a:schemeClr val="accent5">
                <a:satMod val="175000"/>
                <a:alpha val="40000"/>
              </a:schemeClr>
            </a:glow>
            <a:outerShdw blurRad="50800" dist="38100" dir="18900000" algn="b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4400" eaLnBrk="0" hangingPunct="0">
              <a:defRPr/>
            </a:pPr>
            <a:r>
              <a:rPr lang="en-GB" b="1" dirty="0">
                <a:solidFill>
                  <a:prstClr val="black"/>
                </a:solidFill>
                <a:latin typeface="Calibri"/>
              </a:rPr>
              <a:t>Event</a:t>
            </a:r>
          </a:p>
          <a:p>
            <a:pPr algn="ctr" defTabSz="914400" eaLnBrk="0" hangingPunct="0">
              <a:defRPr/>
            </a:pPr>
            <a:r>
              <a:rPr lang="en-GB" b="1" dirty="0">
                <a:solidFill>
                  <a:prstClr val="black"/>
                </a:solidFill>
                <a:latin typeface="Calibri"/>
              </a:rPr>
              <a:t>simulation</a:t>
            </a:r>
          </a:p>
        </p:txBody>
      </p:sp>
      <p:sp>
        <p:nvSpPr>
          <p:cNvPr id="27685" name="Arc 58"/>
          <p:cNvSpPr>
            <a:spLocks/>
          </p:cNvSpPr>
          <p:nvPr/>
        </p:nvSpPr>
        <p:spPr bwMode="auto">
          <a:xfrm>
            <a:off x="5294313" y="5240338"/>
            <a:ext cx="342900" cy="276225"/>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706"/>
                  <a:pt x="9614" y="50"/>
                  <a:pt x="21508" y="0"/>
                </a:cubicBezTo>
              </a:path>
              <a:path w="21600" h="21600" stroke="0" extrusionOk="0">
                <a:moveTo>
                  <a:pt x="0" y="21600"/>
                </a:moveTo>
                <a:cubicBezTo>
                  <a:pt x="0" y="9706"/>
                  <a:pt x="9614" y="50"/>
                  <a:pt x="21508" y="0"/>
                </a:cubicBezTo>
                <a:lnTo>
                  <a:pt x="21600" y="21600"/>
                </a:lnTo>
                <a:close/>
              </a:path>
            </a:pathLst>
          </a:custGeom>
          <a:noFill/>
          <a:ln w="38100" cap="rnd" cmpd="dbl">
            <a:solidFill>
              <a:schemeClr val="tx1"/>
            </a:solidFill>
            <a:round/>
            <a:headEnd type="stealth" w="med" len="lg"/>
            <a:tailEnd type="none" w="sm" len="sm"/>
          </a:ln>
        </p:spPr>
        <p:txBody>
          <a:bodyPr wrap="none" anchor="ctr"/>
          <a:lstStyle/>
          <a:p>
            <a:pPr defTabSz="914400"/>
            <a:endParaRPr lang="en-GB">
              <a:solidFill>
                <a:prstClr val="black"/>
              </a:solidFill>
              <a:latin typeface="Calibri"/>
            </a:endParaRPr>
          </a:p>
        </p:txBody>
      </p:sp>
      <p:sp>
        <p:nvSpPr>
          <p:cNvPr id="27687" name="Arc 60"/>
          <p:cNvSpPr>
            <a:spLocks/>
          </p:cNvSpPr>
          <p:nvPr/>
        </p:nvSpPr>
        <p:spPr bwMode="auto">
          <a:xfrm>
            <a:off x="6332538" y="5688013"/>
            <a:ext cx="342900" cy="276225"/>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706"/>
                  <a:pt x="9614" y="50"/>
                  <a:pt x="21508" y="0"/>
                </a:cubicBezTo>
              </a:path>
              <a:path w="21600" h="21600" stroke="0" extrusionOk="0">
                <a:moveTo>
                  <a:pt x="0" y="21600"/>
                </a:moveTo>
                <a:cubicBezTo>
                  <a:pt x="0" y="9706"/>
                  <a:pt x="9614" y="50"/>
                  <a:pt x="21508" y="0"/>
                </a:cubicBezTo>
                <a:lnTo>
                  <a:pt x="21600" y="21600"/>
                </a:lnTo>
                <a:close/>
              </a:path>
            </a:pathLst>
          </a:custGeom>
          <a:noFill/>
          <a:ln w="38100" cap="rnd" cmpd="dbl">
            <a:solidFill>
              <a:srgbClr val="FF0000"/>
            </a:solidFill>
            <a:round/>
            <a:headEnd type="stealth" w="med" len="lg"/>
            <a:tailEnd type="none" w="sm" len="sm"/>
          </a:ln>
        </p:spPr>
        <p:txBody>
          <a:bodyPr wrap="none" anchor="ctr"/>
          <a:lstStyle/>
          <a:p>
            <a:pPr defTabSz="914400"/>
            <a:endParaRPr lang="en-GB">
              <a:solidFill>
                <a:prstClr val="black"/>
              </a:solidFill>
              <a:latin typeface="Calibri"/>
            </a:endParaRPr>
          </a:p>
        </p:txBody>
      </p:sp>
      <p:sp>
        <p:nvSpPr>
          <p:cNvPr id="27689" name="Arc 62"/>
          <p:cNvSpPr>
            <a:spLocks/>
          </p:cNvSpPr>
          <p:nvPr/>
        </p:nvSpPr>
        <p:spPr bwMode="auto">
          <a:xfrm>
            <a:off x="7951788" y="5249863"/>
            <a:ext cx="342900" cy="276225"/>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706"/>
                  <a:pt x="9614" y="50"/>
                  <a:pt x="21508" y="0"/>
                </a:cubicBezTo>
              </a:path>
              <a:path w="21600" h="21600" stroke="0" extrusionOk="0">
                <a:moveTo>
                  <a:pt x="0" y="21600"/>
                </a:moveTo>
                <a:cubicBezTo>
                  <a:pt x="0" y="9706"/>
                  <a:pt x="9614" y="50"/>
                  <a:pt x="21508" y="0"/>
                </a:cubicBezTo>
                <a:lnTo>
                  <a:pt x="21600" y="21600"/>
                </a:lnTo>
                <a:close/>
              </a:path>
            </a:pathLst>
          </a:custGeom>
          <a:noFill/>
          <a:ln w="38100" cap="rnd" cmpd="dbl">
            <a:solidFill>
              <a:schemeClr val="tx1"/>
            </a:solidFill>
            <a:round/>
            <a:headEnd type="stealth" w="med" len="lg"/>
            <a:tailEnd type="none" w="sm" len="sm"/>
          </a:ln>
        </p:spPr>
        <p:txBody>
          <a:bodyPr wrap="none" anchor="ctr"/>
          <a:lstStyle/>
          <a:p>
            <a:pPr defTabSz="914400"/>
            <a:endParaRPr lang="en-GB">
              <a:solidFill>
                <a:prstClr val="black"/>
              </a:solidFill>
              <a:latin typeface="Calibri"/>
            </a:endParaRPr>
          </a:p>
        </p:txBody>
      </p:sp>
      <p:sp>
        <p:nvSpPr>
          <p:cNvPr id="27690" name="Arc 63"/>
          <p:cNvSpPr>
            <a:spLocks/>
          </p:cNvSpPr>
          <p:nvPr/>
        </p:nvSpPr>
        <p:spPr bwMode="auto">
          <a:xfrm>
            <a:off x="7026275" y="5105400"/>
            <a:ext cx="360363" cy="5334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38100" cap="rnd" cmpd="dbl">
            <a:solidFill>
              <a:srgbClr val="FF0000"/>
            </a:solidFill>
            <a:round/>
            <a:headEnd type="none" w="sm" len="sm"/>
            <a:tailEnd type="stealth" w="med" len="lg"/>
          </a:ln>
        </p:spPr>
        <p:txBody>
          <a:bodyPr wrap="none" anchor="ctr"/>
          <a:lstStyle/>
          <a:p>
            <a:pPr defTabSz="914400"/>
            <a:endParaRPr lang="en-GB">
              <a:solidFill>
                <a:prstClr val="black"/>
              </a:solidFill>
              <a:latin typeface="Calibri"/>
            </a:endParaRPr>
          </a:p>
        </p:txBody>
      </p:sp>
      <p:sp>
        <p:nvSpPr>
          <p:cNvPr id="27691" name="Arc 64"/>
          <p:cNvSpPr>
            <a:spLocks/>
          </p:cNvSpPr>
          <p:nvPr/>
        </p:nvSpPr>
        <p:spPr bwMode="auto">
          <a:xfrm>
            <a:off x="6981825" y="3973513"/>
            <a:ext cx="1592263" cy="1266825"/>
          </a:xfrm>
          <a:custGeom>
            <a:avLst/>
            <a:gdLst>
              <a:gd name="T0" fmla="*/ 0 w 21620"/>
              <a:gd name="T1" fmla="*/ 0 h 21600"/>
              <a:gd name="T2" fmla="*/ 2147483647 w 21620"/>
              <a:gd name="T3" fmla="*/ 2147483647 h 21600"/>
              <a:gd name="T4" fmla="*/ 2147483647 w 21620"/>
              <a:gd name="T5" fmla="*/ 2147483647 h 21600"/>
              <a:gd name="T6" fmla="*/ 0 60000 65536"/>
              <a:gd name="T7" fmla="*/ 0 60000 65536"/>
              <a:gd name="T8" fmla="*/ 0 60000 65536"/>
              <a:gd name="T9" fmla="*/ 0 w 21620"/>
              <a:gd name="T10" fmla="*/ 0 h 21600"/>
              <a:gd name="T11" fmla="*/ 21620 w 21620"/>
              <a:gd name="T12" fmla="*/ 21600 h 21600"/>
            </a:gdLst>
            <a:ahLst/>
            <a:cxnLst>
              <a:cxn ang="T6">
                <a:pos x="T0" y="T1"/>
              </a:cxn>
              <a:cxn ang="T7">
                <a:pos x="T2" y="T3"/>
              </a:cxn>
              <a:cxn ang="T8">
                <a:pos x="T4" y="T5"/>
              </a:cxn>
            </a:cxnLst>
            <a:rect l="T9" t="T10" r="T11" b="T12"/>
            <a:pathLst>
              <a:path w="21620" h="21600" fill="none" extrusionOk="0">
                <a:moveTo>
                  <a:pt x="0" y="0"/>
                </a:moveTo>
                <a:cubicBezTo>
                  <a:pt x="6" y="0"/>
                  <a:pt x="13" y="-1"/>
                  <a:pt x="20" y="0"/>
                </a:cubicBezTo>
                <a:cubicBezTo>
                  <a:pt x="11949" y="0"/>
                  <a:pt x="21620" y="9670"/>
                  <a:pt x="21620" y="21600"/>
                </a:cubicBezTo>
              </a:path>
              <a:path w="21620" h="21600" stroke="0" extrusionOk="0">
                <a:moveTo>
                  <a:pt x="0" y="0"/>
                </a:moveTo>
                <a:cubicBezTo>
                  <a:pt x="6" y="0"/>
                  <a:pt x="13" y="-1"/>
                  <a:pt x="20" y="0"/>
                </a:cubicBezTo>
                <a:cubicBezTo>
                  <a:pt x="11949" y="0"/>
                  <a:pt x="21620" y="9670"/>
                  <a:pt x="21620" y="21600"/>
                </a:cubicBezTo>
                <a:lnTo>
                  <a:pt x="20" y="21600"/>
                </a:lnTo>
                <a:close/>
              </a:path>
            </a:pathLst>
          </a:custGeom>
          <a:noFill/>
          <a:ln w="38100" cap="rnd" cmpd="dbl">
            <a:solidFill>
              <a:srgbClr val="FF0000"/>
            </a:solidFill>
            <a:round/>
            <a:headEnd type="none" w="sm" len="sm"/>
            <a:tailEnd type="stealth" w="med" len="lg"/>
          </a:ln>
        </p:spPr>
        <p:txBody>
          <a:bodyPr wrap="none" anchor="ctr"/>
          <a:lstStyle/>
          <a:p>
            <a:pPr defTabSz="914400"/>
            <a:endParaRPr lang="en-GB">
              <a:solidFill>
                <a:prstClr val="black"/>
              </a:solidFill>
              <a:latin typeface="Calibri"/>
            </a:endParaRPr>
          </a:p>
        </p:txBody>
      </p:sp>
      <p:sp>
        <p:nvSpPr>
          <p:cNvPr id="27692" name="Rectangle 65"/>
          <p:cNvSpPr>
            <a:spLocks noChangeArrowheads="1"/>
          </p:cNvSpPr>
          <p:nvPr/>
        </p:nvSpPr>
        <p:spPr bwMode="auto">
          <a:xfrm>
            <a:off x="6182566" y="4876800"/>
            <a:ext cx="2047034" cy="436403"/>
          </a:xfrm>
          <a:prstGeom prst="rect">
            <a:avLst/>
          </a:prstGeom>
          <a:noFill/>
          <a:ln w="9525">
            <a:noFill/>
            <a:miter lim="800000"/>
            <a:headEnd/>
            <a:tailEnd/>
          </a:ln>
        </p:spPr>
        <p:txBody>
          <a:bodyPr wrap="none" lIns="92075" tIns="46038" rIns="92075" bIns="46038">
            <a:spAutoFit/>
          </a:bodyPr>
          <a:lstStyle/>
          <a:p>
            <a:pPr algn="ctr" defTabSz="914400" eaLnBrk="0" hangingPunct="0"/>
            <a:r>
              <a:rPr lang="en-GB" sz="1200" b="1" dirty="0">
                <a:solidFill>
                  <a:prstClr val="black"/>
                </a:solidFill>
                <a:latin typeface="Calibri"/>
              </a:rPr>
              <a:t>Analysis objects</a:t>
            </a:r>
          </a:p>
          <a:p>
            <a:pPr algn="ctr" defTabSz="914400" eaLnBrk="0" hangingPunct="0"/>
            <a:r>
              <a:rPr lang="en-GB" sz="1200" dirty="0">
                <a:solidFill>
                  <a:prstClr val="black"/>
                </a:solidFill>
                <a:latin typeface="Calibri"/>
              </a:rPr>
              <a:t>(extracted by physics topic)</a:t>
            </a:r>
          </a:p>
        </p:txBody>
      </p:sp>
      <p:sp>
        <p:nvSpPr>
          <p:cNvPr id="27693" name="Arc 66"/>
          <p:cNvSpPr>
            <a:spLocks/>
          </p:cNvSpPr>
          <p:nvPr/>
        </p:nvSpPr>
        <p:spPr bwMode="auto">
          <a:xfrm>
            <a:off x="6022975" y="4295775"/>
            <a:ext cx="544513" cy="962025"/>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38100" cap="rnd" cmpd="dbl">
            <a:solidFill>
              <a:srgbClr val="FF0000"/>
            </a:solidFill>
            <a:round/>
            <a:headEnd type="none" w="sm" len="sm"/>
            <a:tailEnd type="stealth" w="med" len="lg"/>
          </a:ln>
        </p:spPr>
        <p:txBody>
          <a:bodyPr wrap="none" anchor="ctr"/>
          <a:lstStyle/>
          <a:p>
            <a:pPr defTabSz="914400"/>
            <a:endParaRPr lang="en-GB">
              <a:solidFill>
                <a:prstClr val="black"/>
              </a:solidFill>
              <a:latin typeface="Calibri"/>
            </a:endParaRPr>
          </a:p>
        </p:txBody>
      </p:sp>
      <p:sp>
        <p:nvSpPr>
          <p:cNvPr id="72" name="AutoShape 68"/>
          <p:cNvSpPr>
            <a:spLocks noChangeArrowheads="1"/>
          </p:cNvSpPr>
          <p:nvPr/>
        </p:nvSpPr>
        <p:spPr bwMode="auto">
          <a:xfrm>
            <a:off x="2000232" y="1000108"/>
            <a:ext cx="1658956" cy="830262"/>
          </a:xfrm>
          <a:prstGeom prst="roundRect">
            <a:avLst>
              <a:gd name="adj" fmla="val 12495"/>
            </a:avLst>
          </a:prstGeom>
          <a:solidFill>
            <a:schemeClr val="bg1">
              <a:lumMod val="95000"/>
            </a:schemeClr>
          </a:solidFill>
          <a:effectLst>
            <a:glow rad="228600">
              <a:schemeClr val="accent5">
                <a:satMod val="175000"/>
                <a:alpha val="40000"/>
              </a:schemeClr>
            </a:glow>
            <a:outerShdw blurRad="50800" dist="38100" dir="18900000" algn="b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4400" eaLnBrk="0" hangingPunct="0">
              <a:defRPr/>
            </a:pPr>
            <a:r>
              <a:rPr lang="en-GB" b="1" dirty="0">
                <a:solidFill>
                  <a:prstClr val="black"/>
                </a:solidFill>
                <a:latin typeface="Calibri"/>
              </a:rPr>
              <a:t>Selection &amp;</a:t>
            </a:r>
          </a:p>
          <a:p>
            <a:pPr algn="ctr" defTabSz="914400" eaLnBrk="0" hangingPunct="0">
              <a:defRPr/>
            </a:pPr>
            <a:r>
              <a:rPr lang="en-GB" b="1" dirty="0">
                <a:solidFill>
                  <a:prstClr val="black"/>
                </a:solidFill>
                <a:latin typeface="Calibri"/>
              </a:rPr>
              <a:t>reconstruction</a:t>
            </a:r>
          </a:p>
        </p:txBody>
      </p:sp>
      <p:sp>
        <p:nvSpPr>
          <p:cNvPr id="27698" name="Arc 82"/>
          <p:cNvSpPr>
            <a:spLocks/>
          </p:cNvSpPr>
          <p:nvPr/>
        </p:nvSpPr>
        <p:spPr bwMode="auto">
          <a:xfrm>
            <a:off x="5410200" y="2347913"/>
            <a:ext cx="1819275" cy="457200"/>
          </a:xfrm>
          <a:custGeom>
            <a:avLst/>
            <a:gdLst>
              <a:gd name="T0" fmla="*/ 0 w 20998"/>
              <a:gd name="T1" fmla="*/ 2147483647 h 21600"/>
              <a:gd name="T2" fmla="*/ 2147483647 w 20998"/>
              <a:gd name="T3" fmla="*/ 0 h 21600"/>
              <a:gd name="T4" fmla="*/ 2147483647 w 20998"/>
              <a:gd name="T5" fmla="*/ 2147483647 h 21600"/>
              <a:gd name="T6" fmla="*/ 0 60000 65536"/>
              <a:gd name="T7" fmla="*/ 0 60000 65536"/>
              <a:gd name="T8" fmla="*/ 0 60000 65536"/>
              <a:gd name="T9" fmla="*/ 0 w 20998"/>
              <a:gd name="T10" fmla="*/ 0 h 21600"/>
              <a:gd name="T11" fmla="*/ 20998 w 20998"/>
              <a:gd name="T12" fmla="*/ 21600 h 21600"/>
            </a:gdLst>
            <a:ahLst/>
            <a:cxnLst>
              <a:cxn ang="T6">
                <a:pos x="T0" y="T1"/>
              </a:cxn>
              <a:cxn ang="T7">
                <a:pos x="T2" y="T3"/>
              </a:cxn>
              <a:cxn ang="T8">
                <a:pos x="T4" y="T5"/>
              </a:cxn>
            </a:cxnLst>
            <a:rect l="T9" t="T10" r="T11" b="T12"/>
            <a:pathLst>
              <a:path w="20998" h="21600" fill="none" extrusionOk="0">
                <a:moveTo>
                  <a:pt x="-1" y="16536"/>
                </a:moveTo>
                <a:cubicBezTo>
                  <a:pt x="2335" y="6848"/>
                  <a:pt x="10997" y="16"/>
                  <a:pt x="20963" y="0"/>
                </a:cubicBezTo>
              </a:path>
              <a:path w="20998" h="21600" stroke="0" extrusionOk="0">
                <a:moveTo>
                  <a:pt x="-1" y="16536"/>
                </a:moveTo>
                <a:cubicBezTo>
                  <a:pt x="2335" y="6848"/>
                  <a:pt x="10997" y="16"/>
                  <a:pt x="20963" y="0"/>
                </a:cubicBezTo>
                <a:lnTo>
                  <a:pt x="20998" y="21600"/>
                </a:lnTo>
                <a:close/>
              </a:path>
            </a:pathLst>
          </a:custGeom>
          <a:noFill/>
          <a:ln w="57150" cap="rnd" cmpd="tri">
            <a:solidFill>
              <a:srgbClr val="FF0000"/>
            </a:solidFill>
            <a:round/>
            <a:headEnd type="stealth" w="med" len="med"/>
            <a:tailEnd type="stealth" w="med" len="med"/>
          </a:ln>
        </p:spPr>
        <p:txBody>
          <a:bodyPr wrap="none" anchor="ctr"/>
          <a:lstStyle/>
          <a:p>
            <a:pPr defTabSz="914400"/>
            <a:endParaRPr lang="en-GB">
              <a:solidFill>
                <a:prstClr val="black"/>
              </a:solidFill>
              <a:latin typeface="Calibri"/>
            </a:endParaRPr>
          </a:p>
        </p:txBody>
      </p:sp>
      <p:sp>
        <p:nvSpPr>
          <p:cNvPr id="27699" name="Rectangle 83"/>
          <p:cNvSpPr>
            <a:spLocks noChangeArrowheads="1"/>
          </p:cNvSpPr>
          <p:nvPr/>
        </p:nvSpPr>
        <p:spPr bwMode="auto">
          <a:xfrm>
            <a:off x="7157562" y="1240582"/>
            <a:ext cx="1395254" cy="462307"/>
          </a:xfrm>
          <a:prstGeom prst="rect">
            <a:avLst/>
          </a:prstGeom>
          <a:noFill/>
          <a:ln w="9525">
            <a:noFill/>
            <a:miter lim="800000"/>
            <a:headEnd/>
            <a:tailEnd/>
          </a:ln>
        </p:spPr>
        <p:txBody>
          <a:bodyPr wrap="none" lIns="92075" tIns="46038" rIns="92075" bIns="46038">
            <a:spAutoFit/>
          </a:bodyPr>
          <a:lstStyle/>
          <a:p>
            <a:pPr defTabSz="914400" eaLnBrk="0" hangingPunct="0"/>
            <a:r>
              <a:rPr lang="en-GB" sz="1200" b="1" dirty="0">
                <a:solidFill>
                  <a:prstClr val="black"/>
                </a:solidFill>
                <a:latin typeface="Calibri"/>
              </a:rPr>
              <a:t>Processed</a:t>
            </a:r>
          </a:p>
          <a:p>
            <a:pPr defTabSz="914400" eaLnBrk="0" hangingPunct="0"/>
            <a:r>
              <a:rPr lang="en-GB" sz="1200" b="1" dirty="0">
                <a:solidFill>
                  <a:prstClr val="black"/>
                </a:solidFill>
                <a:latin typeface="Calibri"/>
              </a:rPr>
              <a:t>Data (Active tapes)</a:t>
            </a:r>
          </a:p>
        </p:txBody>
      </p:sp>
      <p:sp>
        <p:nvSpPr>
          <p:cNvPr id="27700" name="Arc 84"/>
          <p:cNvSpPr>
            <a:spLocks/>
          </p:cNvSpPr>
          <p:nvPr/>
        </p:nvSpPr>
        <p:spPr bwMode="auto">
          <a:xfrm>
            <a:off x="4600575" y="3278188"/>
            <a:ext cx="1160463" cy="436562"/>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57150" cap="rnd" cmpd="tri">
            <a:solidFill>
              <a:srgbClr val="FF0000"/>
            </a:solidFill>
            <a:round/>
            <a:headEnd type="stealth" w="med" len="med"/>
            <a:tailEnd type="stealth" w="med" len="med"/>
          </a:ln>
        </p:spPr>
        <p:txBody>
          <a:bodyPr wrap="none" anchor="ctr"/>
          <a:lstStyle/>
          <a:p>
            <a:pPr defTabSz="914400"/>
            <a:endParaRPr lang="en-GB">
              <a:solidFill>
                <a:prstClr val="black"/>
              </a:solidFill>
              <a:latin typeface="Calibri"/>
            </a:endParaRPr>
          </a:p>
        </p:txBody>
      </p:sp>
      <p:sp>
        <p:nvSpPr>
          <p:cNvPr id="89" name="AutoShape 86"/>
          <p:cNvSpPr>
            <a:spLocks noChangeArrowheads="1"/>
          </p:cNvSpPr>
          <p:nvPr/>
        </p:nvSpPr>
        <p:spPr bwMode="auto">
          <a:xfrm>
            <a:off x="5624513" y="5164138"/>
            <a:ext cx="427037" cy="273050"/>
          </a:xfrm>
          <a:prstGeom prst="can">
            <a:avLst>
              <a:gd name="adj" fmla="val 25000"/>
            </a:avLst>
          </a:prstGeom>
          <a:ln>
            <a:headEnd/>
            <a:tailEnd/>
          </a:ln>
        </p:spPr>
        <p:style>
          <a:lnRef idx="0">
            <a:schemeClr val="accent2"/>
          </a:lnRef>
          <a:fillRef idx="3">
            <a:schemeClr val="accent2"/>
          </a:fillRef>
          <a:effectRef idx="3">
            <a:schemeClr val="accent2"/>
          </a:effectRef>
          <a:fontRef idx="minor">
            <a:schemeClr val="lt1"/>
          </a:fontRef>
        </p:style>
        <p:txBody>
          <a:bodyPr wrap="none" lIns="92075" tIns="46038" rIns="92075" bIns="46038" anchor="ctr"/>
          <a:lstStyle/>
          <a:p>
            <a:pPr defTabSz="914400">
              <a:defRPr/>
            </a:pPr>
            <a:endParaRPr lang="en-US">
              <a:solidFill>
                <a:prstClr val="white"/>
              </a:solidFill>
              <a:latin typeface="Calibri"/>
            </a:endParaRPr>
          </a:p>
        </p:txBody>
      </p:sp>
      <p:sp>
        <p:nvSpPr>
          <p:cNvPr id="90" name="AutoShape 87"/>
          <p:cNvSpPr>
            <a:spLocks noChangeArrowheads="1"/>
          </p:cNvSpPr>
          <p:nvPr/>
        </p:nvSpPr>
        <p:spPr bwMode="auto">
          <a:xfrm>
            <a:off x="6642100" y="5554663"/>
            <a:ext cx="430213" cy="273050"/>
          </a:xfrm>
          <a:prstGeom prst="can">
            <a:avLst>
              <a:gd name="adj" fmla="val 25000"/>
            </a:avLst>
          </a:prstGeom>
          <a:ln>
            <a:headEnd/>
            <a:tailEnd/>
          </a:ln>
        </p:spPr>
        <p:style>
          <a:lnRef idx="0">
            <a:schemeClr val="accent2"/>
          </a:lnRef>
          <a:fillRef idx="3">
            <a:schemeClr val="accent2"/>
          </a:fillRef>
          <a:effectRef idx="3">
            <a:schemeClr val="accent2"/>
          </a:effectRef>
          <a:fontRef idx="minor">
            <a:schemeClr val="lt1"/>
          </a:fontRef>
        </p:style>
        <p:txBody>
          <a:bodyPr wrap="none" lIns="92075" tIns="46038" rIns="92075" bIns="46038" anchor="ctr"/>
          <a:lstStyle/>
          <a:p>
            <a:pPr defTabSz="914400">
              <a:defRPr/>
            </a:pPr>
            <a:endParaRPr lang="en-US">
              <a:solidFill>
                <a:prstClr val="white"/>
              </a:solidFill>
              <a:latin typeface="Calibri"/>
            </a:endParaRPr>
          </a:p>
        </p:txBody>
      </p:sp>
      <p:sp>
        <p:nvSpPr>
          <p:cNvPr id="27708" name="Text Box 90"/>
          <p:cNvSpPr txBox="1">
            <a:spLocks noChangeArrowheads="1"/>
          </p:cNvSpPr>
          <p:nvPr/>
        </p:nvSpPr>
        <p:spPr bwMode="auto">
          <a:xfrm>
            <a:off x="381000" y="3200400"/>
            <a:ext cx="685800" cy="301677"/>
          </a:xfrm>
          <a:prstGeom prst="rect">
            <a:avLst/>
          </a:prstGeom>
          <a:noFill/>
          <a:ln w="9525">
            <a:solidFill>
              <a:schemeClr val="tx1"/>
            </a:solidFill>
            <a:miter lim="800000"/>
            <a:headEnd/>
            <a:tailEnd/>
          </a:ln>
        </p:spPr>
        <p:txBody>
          <a:bodyPr lIns="36000" tIns="36000" rIns="36000" bIns="36000">
            <a:spAutoFit/>
          </a:bodyPr>
          <a:lstStyle/>
          <a:p>
            <a:pPr algn="ctr" defTabSz="914400"/>
            <a:r>
              <a:rPr lang="en-US" sz="1600">
                <a:solidFill>
                  <a:prstClr val="black"/>
                </a:solidFill>
                <a:latin typeface="Tahoma" pitchFamily="34" charset="0"/>
              </a:rPr>
              <a:t>100%</a:t>
            </a:r>
          </a:p>
        </p:txBody>
      </p:sp>
      <p:sp>
        <p:nvSpPr>
          <p:cNvPr id="27709" name="Text Box 91"/>
          <p:cNvSpPr txBox="1">
            <a:spLocks noChangeArrowheads="1"/>
          </p:cNvSpPr>
          <p:nvPr/>
        </p:nvSpPr>
        <p:spPr bwMode="auto">
          <a:xfrm>
            <a:off x="4848294" y="2971800"/>
            <a:ext cx="609461" cy="321306"/>
          </a:xfrm>
          <a:prstGeom prst="rect">
            <a:avLst/>
          </a:prstGeom>
          <a:noFill/>
          <a:ln w="9525">
            <a:solidFill>
              <a:schemeClr val="tx1"/>
            </a:solidFill>
            <a:miter lim="800000"/>
            <a:headEnd/>
            <a:tailEnd/>
          </a:ln>
        </p:spPr>
        <p:txBody>
          <a:bodyPr wrap="none">
            <a:spAutoFit/>
          </a:bodyPr>
          <a:lstStyle/>
          <a:p>
            <a:pPr algn="ctr" defTabSz="914400"/>
            <a:r>
              <a:rPr lang="en-US" sz="1600">
                <a:solidFill>
                  <a:prstClr val="black"/>
                </a:solidFill>
                <a:latin typeface="Tahoma" pitchFamily="34" charset="0"/>
              </a:rPr>
              <a:t>10%</a:t>
            </a:r>
          </a:p>
        </p:txBody>
      </p:sp>
      <p:sp>
        <p:nvSpPr>
          <p:cNvPr id="27710" name="Text Box 92"/>
          <p:cNvSpPr txBox="1">
            <a:spLocks noChangeArrowheads="1"/>
          </p:cNvSpPr>
          <p:nvPr/>
        </p:nvSpPr>
        <p:spPr bwMode="auto">
          <a:xfrm>
            <a:off x="7884368" y="3717032"/>
            <a:ext cx="536575" cy="349250"/>
          </a:xfrm>
          <a:prstGeom prst="rect">
            <a:avLst/>
          </a:prstGeom>
          <a:noFill/>
          <a:ln w="9525">
            <a:solidFill>
              <a:schemeClr val="tx1"/>
            </a:solidFill>
            <a:miter lim="800000"/>
            <a:headEnd/>
            <a:tailEnd/>
          </a:ln>
        </p:spPr>
        <p:txBody>
          <a:bodyPr wrap="none">
            <a:spAutoFit/>
          </a:bodyPr>
          <a:lstStyle/>
          <a:p>
            <a:pPr defTabSz="914400"/>
            <a:r>
              <a:rPr lang="en-US">
                <a:solidFill>
                  <a:prstClr val="black"/>
                </a:solidFill>
                <a:latin typeface="Tahoma" pitchFamily="34" charset="0"/>
              </a:rPr>
              <a:t>1%</a:t>
            </a:r>
          </a:p>
        </p:txBody>
      </p:sp>
      <p:sp>
        <p:nvSpPr>
          <p:cNvPr id="117" name="AutoShape 68"/>
          <p:cNvSpPr>
            <a:spLocks noChangeArrowheads="1"/>
          </p:cNvSpPr>
          <p:nvPr/>
        </p:nvSpPr>
        <p:spPr bwMode="auto">
          <a:xfrm>
            <a:off x="0" y="928670"/>
            <a:ext cx="1514475" cy="901700"/>
          </a:xfrm>
          <a:prstGeom prst="roundRect">
            <a:avLst>
              <a:gd name="adj" fmla="val 12495"/>
            </a:avLst>
          </a:prstGeom>
          <a:solidFill>
            <a:schemeClr val="bg1">
              <a:lumMod val="95000"/>
            </a:schemeClr>
          </a:solidFill>
          <a:effectLst>
            <a:glow rad="228600">
              <a:schemeClr val="accent5">
                <a:satMod val="175000"/>
                <a:alpha val="40000"/>
              </a:schemeClr>
            </a:glow>
            <a:outerShdw blurRad="50800" dist="38100" dir="18900000" algn="b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4400" eaLnBrk="0" hangingPunct="0">
              <a:defRPr/>
            </a:pPr>
            <a:r>
              <a:rPr lang="en-GB" b="1" dirty="0">
                <a:solidFill>
                  <a:prstClr val="black"/>
                </a:solidFill>
                <a:latin typeface="Calibri"/>
              </a:rPr>
              <a:t>Online trigger</a:t>
            </a:r>
            <a:br>
              <a:rPr lang="en-GB" b="1" dirty="0">
                <a:solidFill>
                  <a:prstClr val="black"/>
                </a:solidFill>
                <a:latin typeface="Calibri"/>
              </a:rPr>
            </a:br>
            <a:r>
              <a:rPr lang="en-GB" b="1" dirty="0">
                <a:solidFill>
                  <a:prstClr val="black"/>
                </a:solidFill>
                <a:latin typeface="Calibri"/>
              </a:rPr>
              <a:t>and filtering</a:t>
            </a:r>
          </a:p>
        </p:txBody>
      </p:sp>
      <p:sp>
        <p:nvSpPr>
          <p:cNvPr id="119" name="Arc 46"/>
          <p:cNvSpPr>
            <a:spLocks/>
          </p:cNvSpPr>
          <p:nvPr/>
        </p:nvSpPr>
        <p:spPr bwMode="auto">
          <a:xfrm>
            <a:off x="827584" y="116632"/>
            <a:ext cx="1179513" cy="1123950"/>
          </a:xfrm>
          <a:custGeom>
            <a:avLst/>
            <a:gdLst>
              <a:gd name="T0" fmla="*/ 0 w 21627"/>
              <a:gd name="T1" fmla="*/ 0 h 21600"/>
              <a:gd name="T2" fmla="*/ 2147483647 w 21627"/>
              <a:gd name="T3" fmla="*/ 2147483647 h 21600"/>
              <a:gd name="T4" fmla="*/ 2147483647 w 21627"/>
              <a:gd name="T5" fmla="*/ 2147483647 h 21600"/>
              <a:gd name="T6" fmla="*/ 0 60000 65536"/>
              <a:gd name="T7" fmla="*/ 0 60000 65536"/>
              <a:gd name="T8" fmla="*/ 0 60000 65536"/>
              <a:gd name="T9" fmla="*/ 0 w 21627"/>
              <a:gd name="T10" fmla="*/ 0 h 21600"/>
              <a:gd name="T11" fmla="*/ 21627 w 21627"/>
              <a:gd name="T12" fmla="*/ 21600 h 21600"/>
            </a:gdLst>
            <a:ahLst/>
            <a:cxnLst>
              <a:cxn ang="T6">
                <a:pos x="T0" y="T1"/>
              </a:cxn>
              <a:cxn ang="T7">
                <a:pos x="T2" y="T3"/>
              </a:cxn>
              <a:cxn ang="T8">
                <a:pos x="T4" y="T5"/>
              </a:cxn>
            </a:cxnLst>
            <a:rect l="T9" t="T10" r="T11" b="T12"/>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57150" cap="rnd" cmpd="tri">
            <a:solidFill>
              <a:srgbClr val="FF0000"/>
            </a:solidFill>
            <a:round/>
            <a:headEnd type="none" w="sm" len="sm"/>
            <a:tailEnd type="stealth" w="med" len="lg"/>
          </a:ln>
        </p:spPr>
        <p:txBody>
          <a:bodyPr wrap="none" anchor="ctr"/>
          <a:lstStyle/>
          <a:p>
            <a:pPr defTabSz="914400"/>
            <a:endParaRPr lang="en-GB">
              <a:solidFill>
                <a:prstClr val="black"/>
              </a:solidFill>
              <a:latin typeface="Calibri"/>
            </a:endParaRPr>
          </a:p>
        </p:txBody>
      </p:sp>
      <p:pic>
        <p:nvPicPr>
          <p:cNvPr id="6" name="Picture 2"/>
          <p:cNvPicPr>
            <a:picLocks noChangeAspect="1" noChangeArrowheads="1"/>
          </p:cNvPicPr>
          <p:nvPr/>
        </p:nvPicPr>
        <p:blipFill>
          <a:blip r:embed="rId2" cstate="print"/>
          <a:srcRect/>
          <a:stretch>
            <a:fillRect/>
          </a:stretch>
        </p:blipFill>
        <p:spPr bwMode="auto">
          <a:xfrm>
            <a:off x="152400" y="-68263"/>
            <a:ext cx="1477962" cy="1058863"/>
          </a:xfrm>
          <a:prstGeom prst="rect">
            <a:avLst/>
          </a:prstGeom>
          <a:ln>
            <a:noFill/>
          </a:ln>
          <a:effectLst>
            <a:softEdge rad="112500"/>
          </a:effectLst>
        </p:spPr>
      </p:pic>
      <p:sp>
        <p:nvSpPr>
          <p:cNvPr id="120" name="AutoShape 8"/>
          <p:cNvSpPr>
            <a:spLocks noChangeArrowheads="1"/>
          </p:cNvSpPr>
          <p:nvPr/>
        </p:nvSpPr>
        <p:spPr bwMode="auto">
          <a:xfrm>
            <a:off x="6182566" y="6231095"/>
            <a:ext cx="1368027" cy="794155"/>
          </a:xfrm>
          <a:prstGeom prst="roundRect">
            <a:avLst>
              <a:gd name="adj" fmla="val 12495"/>
            </a:avLst>
          </a:prstGeom>
          <a:solidFill>
            <a:schemeClr val="bg1">
              <a:lumMod val="95000"/>
            </a:schemeClr>
          </a:solidFill>
          <a:effectLst>
            <a:glow rad="228600">
              <a:schemeClr val="accent5">
                <a:satMod val="175000"/>
                <a:alpha val="40000"/>
              </a:schemeClr>
            </a:glow>
            <a:outerShdw blurRad="50800" dist="38100" dir="18900000" algn="b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4400" eaLnBrk="0" hangingPunct="0">
              <a:defRPr/>
            </a:pPr>
            <a:r>
              <a:rPr lang="en-GB" b="1" dirty="0">
                <a:solidFill>
                  <a:prstClr val="black"/>
                </a:solidFill>
                <a:latin typeface="Calibri"/>
              </a:rPr>
              <a:t>Interactive</a:t>
            </a:r>
          </a:p>
          <a:p>
            <a:pPr algn="ctr" defTabSz="914400" eaLnBrk="0" hangingPunct="0">
              <a:defRPr/>
            </a:pPr>
            <a:r>
              <a:rPr lang="en-GB" b="1" dirty="0">
                <a:solidFill>
                  <a:prstClr val="black"/>
                </a:solidFill>
                <a:latin typeface="Calibri"/>
              </a:rPr>
              <a:t>analysis</a:t>
            </a:r>
          </a:p>
        </p:txBody>
      </p:sp>
      <p:pic>
        <p:nvPicPr>
          <p:cNvPr id="15" name="Picture 14"/>
          <p:cNvPicPr>
            <a:picLocks noChangeAspect="1"/>
          </p:cNvPicPr>
          <p:nvPr/>
        </p:nvPicPr>
        <p:blipFill>
          <a:blip r:embed="rId3"/>
          <a:stretch>
            <a:fillRect/>
          </a:stretch>
        </p:blipFill>
        <p:spPr>
          <a:xfrm>
            <a:off x="1514475" y="2974975"/>
            <a:ext cx="1545595" cy="819165"/>
          </a:xfrm>
          <a:prstGeom prst="rect">
            <a:avLst/>
          </a:prstGeom>
        </p:spPr>
      </p:pic>
      <p:sp>
        <p:nvSpPr>
          <p:cNvPr id="14" name="Footer Placeholder 13"/>
          <p:cNvSpPr>
            <a:spLocks noGrp="1"/>
          </p:cNvSpPr>
          <p:nvPr>
            <p:ph type="ftr" sz="quarter" idx="11"/>
          </p:nvPr>
        </p:nvSpPr>
        <p:spPr/>
        <p:txBody>
          <a:bodyPr/>
          <a:lstStyle/>
          <a:p>
            <a:r>
              <a:rPr lang="en-GB" smtClean="0"/>
              <a:t>Ian.Bird@cern.ch / August 2012</a:t>
            </a:r>
            <a:endParaRPr lang="en-GB"/>
          </a:p>
        </p:txBody>
      </p:sp>
      <p:sp>
        <p:nvSpPr>
          <p:cNvPr id="57" name="AutoShape 53"/>
          <p:cNvSpPr>
            <a:spLocks noChangeArrowheads="1"/>
          </p:cNvSpPr>
          <p:nvPr/>
        </p:nvSpPr>
        <p:spPr bwMode="auto">
          <a:xfrm>
            <a:off x="2463799" y="3505200"/>
            <a:ext cx="1531939" cy="849313"/>
          </a:xfrm>
          <a:prstGeom prst="roundRect">
            <a:avLst>
              <a:gd name="adj" fmla="val 12495"/>
            </a:avLst>
          </a:prstGeom>
          <a:solidFill>
            <a:schemeClr val="bg1">
              <a:lumMod val="95000"/>
            </a:schemeClr>
          </a:solidFill>
          <a:effectLst>
            <a:glow rad="228600">
              <a:schemeClr val="accent5">
                <a:satMod val="175000"/>
                <a:alpha val="40000"/>
              </a:schemeClr>
            </a:glow>
            <a:outerShdw blurRad="50800" dist="38100" dir="18900000" algn="b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4400" eaLnBrk="0" hangingPunct="0">
              <a:defRPr/>
            </a:pPr>
            <a:r>
              <a:rPr lang="en-GB" b="1" dirty="0">
                <a:solidFill>
                  <a:prstClr val="black"/>
                </a:solidFill>
                <a:latin typeface="Calibri"/>
              </a:rPr>
              <a:t>Event</a:t>
            </a:r>
          </a:p>
          <a:p>
            <a:pPr algn="ctr" defTabSz="914400" eaLnBrk="0" hangingPunct="0">
              <a:defRPr/>
            </a:pPr>
            <a:r>
              <a:rPr lang="en-GB" b="1" dirty="0">
                <a:solidFill>
                  <a:prstClr val="black"/>
                </a:solidFill>
                <a:latin typeface="Calibri"/>
              </a:rPr>
              <a:t>reprocessing</a:t>
            </a:r>
          </a:p>
        </p:txBody>
      </p:sp>
      <p:pic>
        <p:nvPicPr>
          <p:cNvPr id="121" name="Picture 120"/>
          <p:cNvPicPr>
            <a:picLocks noChangeAspect="1"/>
          </p:cNvPicPr>
          <p:nvPr/>
        </p:nvPicPr>
        <p:blipFill>
          <a:blip r:embed="rId3"/>
          <a:stretch>
            <a:fillRect/>
          </a:stretch>
        </p:blipFill>
        <p:spPr>
          <a:xfrm>
            <a:off x="7211305" y="1985948"/>
            <a:ext cx="1827152" cy="968390"/>
          </a:xfrm>
          <a:prstGeom prst="rect">
            <a:avLst/>
          </a:prstGeom>
        </p:spPr>
      </p:pic>
      <p:pic>
        <p:nvPicPr>
          <p:cNvPr id="17" name="Picture 16"/>
          <p:cNvPicPr>
            <a:picLocks noChangeAspect="1"/>
          </p:cNvPicPr>
          <p:nvPr/>
        </p:nvPicPr>
        <p:blipFill rotWithShape="1">
          <a:blip r:embed="rId4"/>
          <a:srcRect l="40893" t="10023" r="29874" b="13033"/>
          <a:stretch/>
        </p:blipFill>
        <p:spPr>
          <a:xfrm>
            <a:off x="4827588" y="5003205"/>
            <a:ext cx="382082" cy="1508526"/>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469016" y="5363333"/>
            <a:ext cx="1247706" cy="1091743"/>
          </a:xfrm>
          <a:prstGeom prst="rect">
            <a:avLst/>
          </a:prstGeom>
        </p:spPr>
      </p:pic>
      <p:pic>
        <p:nvPicPr>
          <p:cNvPr id="122" name="Picture 121"/>
          <p:cNvPicPr>
            <a:picLocks noChangeAspect="1"/>
          </p:cNvPicPr>
          <p:nvPr/>
        </p:nvPicPr>
        <p:blipFill>
          <a:blip r:embed="rId5">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201462" y="5247928"/>
            <a:ext cx="1247706" cy="1091743"/>
          </a:xfrm>
          <a:prstGeom prst="rect">
            <a:avLst/>
          </a:prstGeom>
        </p:spPr>
      </p:pic>
      <p:grpSp>
        <p:nvGrpSpPr>
          <p:cNvPr id="5" name="Group 115"/>
          <p:cNvGrpSpPr>
            <a:grpSpLocks/>
          </p:cNvGrpSpPr>
          <p:nvPr/>
        </p:nvGrpSpPr>
        <p:grpSpPr bwMode="auto">
          <a:xfrm>
            <a:off x="7702582" y="5516586"/>
            <a:ext cx="1441450" cy="1341438"/>
            <a:chOff x="5266" y="3492"/>
            <a:chExt cx="984" cy="845"/>
          </a:xfrm>
          <a:solidFill>
            <a:schemeClr val="bg1"/>
          </a:solidFill>
        </p:grpSpPr>
        <p:grpSp>
          <p:nvGrpSpPr>
            <p:cNvPr id="11" name="Group 116"/>
            <p:cNvGrpSpPr>
              <a:grpSpLocks/>
            </p:cNvGrpSpPr>
            <p:nvPr/>
          </p:nvGrpSpPr>
          <p:grpSpPr bwMode="auto">
            <a:xfrm>
              <a:off x="5264" y="3586"/>
              <a:ext cx="759" cy="755"/>
              <a:chOff x="3832" y="3376"/>
              <a:chExt cx="915" cy="899"/>
            </a:xfrm>
            <a:grpFill/>
          </p:grpSpPr>
          <p:pic>
            <p:nvPicPr>
              <p:cNvPr id="100" name="Picture 117" descr="people_scale"/>
              <p:cNvPicPr>
                <a:picLocks noChangeAspect="1" noChangeArrowheads="1"/>
              </p:cNvPicPr>
              <p:nvPr/>
            </p:nvPicPr>
            <p:blipFill>
              <a:blip r:embed="rId8" cstate="print"/>
              <a:srcRect/>
              <a:stretch>
                <a:fillRect/>
              </a:stretch>
            </p:blipFill>
            <p:spPr bwMode="auto">
              <a:xfrm>
                <a:off x="4280" y="3856"/>
                <a:ext cx="237" cy="163"/>
              </a:xfrm>
              <a:prstGeom prst="rect">
                <a:avLst/>
              </a:prstGeom>
              <a:grpFill/>
              <a:ln w="9525">
                <a:noFill/>
                <a:miter lim="800000"/>
                <a:headEnd/>
                <a:tailEnd/>
              </a:ln>
            </p:spPr>
          </p:pic>
          <p:pic>
            <p:nvPicPr>
              <p:cNvPr id="101" name="Picture 118" descr="people_scale"/>
              <p:cNvPicPr>
                <a:picLocks noChangeAspect="1" noChangeArrowheads="1"/>
              </p:cNvPicPr>
              <p:nvPr/>
            </p:nvPicPr>
            <p:blipFill>
              <a:blip r:embed="rId8" cstate="print"/>
              <a:srcRect/>
              <a:stretch>
                <a:fillRect/>
              </a:stretch>
            </p:blipFill>
            <p:spPr bwMode="auto">
              <a:xfrm>
                <a:off x="4176" y="3376"/>
                <a:ext cx="307" cy="211"/>
              </a:xfrm>
              <a:prstGeom prst="rect">
                <a:avLst/>
              </a:prstGeom>
              <a:grpFill/>
              <a:ln w="9525">
                <a:noFill/>
                <a:miter lim="800000"/>
                <a:headEnd/>
                <a:tailEnd/>
              </a:ln>
            </p:spPr>
          </p:pic>
          <p:pic>
            <p:nvPicPr>
              <p:cNvPr id="102" name="Picture 119" descr="people_scale"/>
              <p:cNvPicPr>
                <a:picLocks noChangeAspect="1" noChangeArrowheads="1"/>
              </p:cNvPicPr>
              <p:nvPr/>
            </p:nvPicPr>
            <p:blipFill>
              <a:blip r:embed="rId8" cstate="print"/>
              <a:srcRect/>
              <a:stretch>
                <a:fillRect/>
              </a:stretch>
            </p:blipFill>
            <p:spPr bwMode="auto">
              <a:xfrm>
                <a:off x="4272" y="3472"/>
                <a:ext cx="307" cy="211"/>
              </a:xfrm>
              <a:prstGeom prst="rect">
                <a:avLst/>
              </a:prstGeom>
              <a:grpFill/>
              <a:ln w="9525">
                <a:noFill/>
                <a:miter lim="800000"/>
                <a:headEnd/>
                <a:tailEnd/>
              </a:ln>
            </p:spPr>
          </p:pic>
          <p:pic>
            <p:nvPicPr>
              <p:cNvPr id="103" name="Picture 120" descr="people_scale"/>
              <p:cNvPicPr>
                <a:picLocks noChangeAspect="1" noChangeArrowheads="1"/>
              </p:cNvPicPr>
              <p:nvPr/>
            </p:nvPicPr>
            <p:blipFill>
              <a:blip r:embed="rId8" cstate="print"/>
              <a:srcRect/>
              <a:stretch>
                <a:fillRect/>
              </a:stretch>
            </p:blipFill>
            <p:spPr bwMode="auto">
              <a:xfrm>
                <a:off x="4368" y="3568"/>
                <a:ext cx="307" cy="211"/>
              </a:xfrm>
              <a:prstGeom prst="rect">
                <a:avLst/>
              </a:prstGeom>
              <a:grpFill/>
              <a:ln w="9525">
                <a:noFill/>
                <a:miter lim="800000"/>
                <a:headEnd/>
                <a:tailEnd/>
              </a:ln>
            </p:spPr>
          </p:pic>
          <p:pic>
            <p:nvPicPr>
              <p:cNvPr id="104" name="Picture 121" descr="people_scale"/>
              <p:cNvPicPr>
                <a:picLocks noChangeAspect="1" noChangeArrowheads="1"/>
              </p:cNvPicPr>
              <p:nvPr/>
            </p:nvPicPr>
            <p:blipFill>
              <a:blip r:embed="rId8" cstate="print"/>
              <a:srcRect/>
              <a:stretch>
                <a:fillRect/>
              </a:stretch>
            </p:blipFill>
            <p:spPr bwMode="auto">
              <a:xfrm>
                <a:off x="4304" y="3856"/>
                <a:ext cx="307" cy="211"/>
              </a:xfrm>
              <a:prstGeom prst="rect">
                <a:avLst/>
              </a:prstGeom>
              <a:grpFill/>
              <a:ln w="9525">
                <a:noFill/>
                <a:miter lim="800000"/>
                <a:headEnd/>
                <a:tailEnd/>
              </a:ln>
            </p:spPr>
          </p:pic>
          <p:pic>
            <p:nvPicPr>
              <p:cNvPr id="105" name="Picture 122" descr="people_scale"/>
              <p:cNvPicPr>
                <a:picLocks noChangeAspect="1" noChangeArrowheads="1"/>
              </p:cNvPicPr>
              <p:nvPr/>
            </p:nvPicPr>
            <p:blipFill>
              <a:blip r:embed="rId8" cstate="print"/>
              <a:srcRect/>
              <a:stretch>
                <a:fillRect/>
              </a:stretch>
            </p:blipFill>
            <p:spPr bwMode="auto">
              <a:xfrm>
                <a:off x="4040" y="3640"/>
                <a:ext cx="307" cy="211"/>
              </a:xfrm>
              <a:prstGeom prst="rect">
                <a:avLst/>
              </a:prstGeom>
              <a:grpFill/>
              <a:ln w="9525">
                <a:noFill/>
                <a:miter lim="800000"/>
                <a:headEnd/>
                <a:tailEnd/>
              </a:ln>
            </p:spPr>
          </p:pic>
          <p:pic>
            <p:nvPicPr>
              <p:cNvPr id="106" name="Picture 123" descr="people_scale"/>
              <p:cNvPicPr>
                <a:picLocks noChangeAspect="1" noChangeArrowheads="1"/>
              </p:cNvPicPr>
              <p:nvPr/>
            </p:nvPicPr>
            <p:blipFill>
              <a:blip r:embed="rId8" cstate="print"/>
              <a:srcRect/>
              <a:stretch>
                <a:fillRect/>
              </a:stretch>
            </p:blipFill>
            <p:spPr bwMode="auto">
              <a:xfrm>
                <a:off x="4088" y="3760"/>
                <a:ext cx="307" cy="211"/>
              </a:xfrm>
              <a:prstGeom prst="rect">
                <a:avLst/>
              </a:prstGeom>
              <a:grpFill/>
              <a:ln w="9525">
                <a:noFill/>
                <a:miter lim="800000"/>
                <a:headEnd/>
                <a:tailEnd/>
              </a:ln>
            </p:spPr>
          </p:pic>
          <p:pic>
            <p:nvPicPr>
              <p:cNvPr id="107" name="Picture 124" descr="people_scale"/>
              <p:cNvPicPr>
                <a:picLocks noChangeAspect="1" noChangeArrowheads="1"/>
              </p:cNvPicPr>
              <p:nvPr/>
            </p:nvPicPr>
            <p:blipFill>
              <a:blip r:embed="rId8" cstate="print"/>
              <a:srcRect/>
              <a:stretch>
                <a:fillRect/>
              </a:stretch>
            </p:blipFill>
            <p:spPr bwMode="auto">
              <a:xfrm>
                <a:off x="4400" y="3952"/>
                <a:ext cx="307" cy="211"/>
              </a:xfrm>
              <a:prstGeom prst="rect">
                <a:avLst/>
              </a:prstGeom>
              <a:grpFill/>
              <a:ln w="9525">
                <a:noFill/>
                <a:miter lim="800000"/>
                <a:headEnd/>
                <a:tailEnd/>
              </a:ln>
            </p:spPr>
          </p:pic>
          <p:pic>
            <p:nvPicPr>
              <p:cNvPr id="108" name="Picture 125" descr="people_scale"/>
              <p:cNvPicPr>
                <a:picLocks noChangeAspect="1" noChangeArrowheads="1"/>
              </p:cNvPicPr>
              <p:nvPr/>
            </p:nvPicPr>
            <p:blipFill>
              <a:blip r:embed="rId8" cstate="print"/>
              <a:srcRect/>
              <a:stretch>
                <a:fillRect/>
              </a:stretch>
            </p:blipFill>
            <p:spPr bwMode="auto">
              <a:xfrm>
                <a:off x="3864" y="3968"/>
                <a:ext cx="307" cy="211"/>
              </a:xfrm>
              <a:prstGeom prst="rect">
                <a:avLst/>
              </a:prstGeom>
              <a:grpFill/>
              <a:ln w="9525">
                <a:noFill/>
                <a:miter lim="800000"/>
                <a:headEnd/>
                <a:tailEnd/>
              </a:ln>
            </p:spPr>
          </p:pic>
          <p:pic>
            <p:nvPicPr>
              <p:cNvPr id="109" name="Picture 126" descr="people_scale"/>
              <p:cNvPicPr>
                <a:picLocks noChangeAspect="1" noChangeArrowheads="1"/>
              </p:cNvPicPr>
              <p:nvPr/>
            </p:nvPicPr>
            <p:blipFill>
              <a:blip r:embed="rId8" cstate="print"/>
              <a:srcRect/>
              <a:stretch>
                <a:fillRect/>
              </a:stretch>
            </p:blipFill>
            <p:spPr bwMode="auto">
              <a:xfrm>
                <a:off x="4440" y="3736"/>
                <a:ext cx="307" cy="211"/>
              </a:xfrm>
              <a:prstGeom prst="rect">
                <a:avLst/>
              </a:prstGeom>
              <a:grpFill/>
              <a:ln w="9525">
                <a:noFill/>
                <a:miter lim="800000"/>
                <a:headEnd/>
                <a:tailEnd/>
              </a:ln>
            </p:spPr>
          </p:pic>
          <p:pic>
            <p:nvPicPr>
              <p:cNvPr id="110" name="Picture 127" descr="people_scale"/>
              <p:cNvPicPr>
                <a:picLocks noChangeAspect="1" noChangeArrowheads="1"/>
              </p:cNvPicPr>
              <p:nvPr/>
            </p:nvPicPr>
            <p:blipFill>
              <a:blip r:embed="rId8" cstate="print"/>
              <a:srcRect/>
              <a:stretch>
                <a:fillRect/>
              </a:stretch>
            </p:blipFill>
            <p:spPr bwMode="auto">
              <a:xfrm>
                <a:off x="3848" y="3520"/>
                <a:ext cx="307" cy="211"/>
              </a:xfrm>
              <a:prstGeom prst="rect">
                <a:avLst/>
              </a:prstGeom>
              <a:grpFill/>
              <a:ln w="9525">
                <a:noFill/>
                <a:miter lim="800000"/>
                <a:headEnd/>
                <a:tailEnd/>
              </a:ln>
            </p:spPr>
          </p:pic>
          <p:pic>
            <p:nvPicPr>
              <p:cNvPr id="111" name="Picture 128" descr="people_scale"/>
              <p:cNvPicPr>
                <a:picLocks noChangeAspect="1" noChangeArrowheads="1"/>
              </p:cNvPicPr>
              <p:nvPr/>
            </p:nvPicPr>
            <p:blipFill>
              <a:blip r:embed="rId8" cstate="print"/>
              <a:srcRect/>
              <a:stretch>
                <a:fillRect/>
              </a:stretch>
            </p:blipFill>
            <p:spPr bwMode="auto">
              <a:xfrm>
                <a:off x="3832" y="3800"/>
                <a:ext cx="307" cy="211"/>
              </a:xfrm>
              <a:prstGeom prst="rect">
                <a:avLst/>
              </a:prstGeom>
              <a:grpFill/>
              <a:ln w="9525">
                <a:noFill/>
                <a:miter lim="800000"/>
                <a:headEnd/>
                <a:tailEnd/>
              </a:ln>
            </p:spPr>
          </p:pic>
          <p:pic>
            <p:nvPicPr>
              <p:cNvPr id="112" name="Picture 129" descr="people_scale"/>
              <p:cNvPicPr>
                <a:picLocks noChangeAspect="1" noChangeArrowheads="1"/>
              </p:cNvPicPr>
              <p:nvPr/>
            </p:nvPicPr>
            <p:blipFill>
              <a:blip r:embed="rId8" cstate="print"/>
              <a:srcRect/>
              <a:stretch>
                <a:fillRect/>
              </a:stretch>
            </p:blipFill>
            <p:spPr bwMode="auto">
              <a:xfrm>
                <a:off x="3960" y="4064"/>
                <a:ext cx="307" cy="211"/>
              </a:xfrm>
              <a:prstGeom prst="rect">
                <a:avLst/>
              </a:prstGeom>
              <a:grpFill/>
              <a:ln w="9525">
                <a:noFill/>
                <a:miter lim="800000"/>
                <a:headEnd/>
                <a:tailEnd/>
              </a:ln>
            </p:spPr>
          </p:pic>
          <p:pic>
            <p:nvPicPr>
              <p:cNvPr id="113" name="Picture 130" descr="people_scale"/>
              <p:cNvPicPr>
                <a:picLocks noChangeAspect="1" noChangeArrowheads="1"/>
              </p:cNvPicPr>
              <p:nvPr/>
            </p:nvPicPr>
            <p:blipFill>
              <a:blip r:embed="rId8" cstate="print"/>
              <a:srcRect/>
              <a:stretch>
                <a:fillRect/>
              </a:stretch>
            </p:blipFill>
            <p:spPr bwMode="auto">
              <a:xfrm>
                <a:off x="3888" y="3757"/>
                <a:ext cx="307" cy="211"/>
              </a:xfrm>
              <a:prstGeom prst="rect">
                <a:avLst/>
              </a:prstGeom>
              <a:grpFill/>
              <a:ln w="9525">
                <a:noFill/>
                <a:miter lim="800000"/>
                <a:headEnd/>
                <a:tailEnd/>
              </a:ln>
            </p:spPr>
          </p:pic>
          <p:pic>
            <p:nvPicPr>
              <p:cNvPr id="114" name="Picture 131" descr="people_scale"/>
              <p:cNvPicPr>
                <a:picLocks noChangeAspect="1" noChangeArrowheads="1"/>
              </p:cNvPicPr>
              <p:nvPr/>
            </p:nvPicPr>
            <p:blipFill>
              <a:blip r:embed="rId8" cstate="print"/>
              <a:srcRect/>
              <a:stretch>
                <a:fillRect/>
              </a:stretch>
            </p:blipFill>
            <p:spPr bwMode="auto">
              <a:xfrm>
                <a:off x="4000" y="3621"/>
                <a:ext cx="307" cy="211"/>
              </a:xfrm>
              <a:prstGeom prst="rect">
                <a:avLst/>
              </a:prstGeom>
              <a:grpFill/>
              <a:ln w="9525">
                <a:noFill/>
                <a:miter lim="800000"/>
                <a:headEnd/>
                <a:tailEnd/>
              </a:ln>
            </p:spPr>
          </p:pic>
          <p:pic>
            <p:nvPicPr>
              <p:cNvPr id="115" name="Picture 132" descr="people_scale"/>
              <p:cNvPicPr>
                <a:picLocks noChangeAspect="1" noChangeArrowheads="1"/>
              </p:cNvPicPr>
              <p:nvPr/>
            </p:nvPicPr>
            <p:blipFill>
              <a:blip r:embed="rId8" cstate="print"/>
              <a:srcRect/>
              <a:stretch>
                <a:fillRect/>
              </a:stretch>
            </p:blipFill>
            <p:spPr bwMode="auto">
              <a:xfrm>
                <a:off x="4184" y="3856"/>
                <a:ext cx="307" cy="211"/>
              </a:xfrm>
              <a:prstGeom prst="rect">
                <a:avLst/>
              </a:prstGeom>
              <a:grpFill/>
              <a:ln w="9525">
                <a:noFill/>
                <a:miter lim="800000"/>
                <a:headEnd/>
                <a:tailEnd/>
              </a:ln>
            </p:spPr>
          </p:pic>
          <p:pic>
            <p:nvPicPr>
              <p:cNvPr id="116" name="Picture 133" descr="people_scale"/>
              <p:cNvPicPr>
                <a:picLocks noChangeAspect="1" noChangeArrowheads="1"/>
              </p:cNvPicPr>
              <p:nvPr/>
            </p:nvPicPr>
            <p:blipFill>
              <a:blip r:embed="rId8" cstate="print"/>
              <a:srcRect/>
              <a:stretch>
                <a:fillRect/>
              </a:stretch>
            </p:blipFill>
            <p:spPr bwMode="auto">
              <a:xfrm>
                <a:off x="4424" y="3976"/>
                <a:ext cx="307" cy="211"/>
              </a:xfrm>
              <a:prstGeom prst="rect">
                <a:avLst/>
              </a:prstGeom>
              <a:grpFill/>
              <a:ln w="9525">
                <a:noFill/>
                <a:miter lim="800000"/>
                <a:headEnd/>
                <a:tailEnd/>
              </a:ln>
            </p:spPr>
          </p:pic>
        </p:grpSp>
        <p:grpSp>
          <p:nvGrpSpPr>
            <p:cNvPr id="13" name="Group 134"/>
            <p:cNvGrpSpPr>
              <a:grpSpLocks/>
            </p:cNvGrpSpPr>
            <p:nvPr/>
          </p:nvGrpSpPr>
          <p:grpSpPr bwMode="auto">
            <a:xfrm>
              <a:off x="5855" y="3492"/>
              <a:ext cx="395" cy="556"/>
              <a:chOff x="256" y="1424"/>
              <a:chExt cx="520" cy="728"/>
            </a:xfrm>
            <a:grpFill/>
          </p:grpSpPr>
          <p:sp>
            <p:nvSpPr>
              <p:cNvPr id="98" name="AutoShape 135"/>
              <p:cNvSpPr>
                <a:spLocks noChangeArrowheads="1"/>
              </p:cNvSpPr>
              <p:nvPr/>
            </p:nvSpPr>
            <p:spPr bwMode="auto">
              <a:xfrm>
                <a:off x="320" y="1856"/>
                <a:ext cx="456" cy="296"/>
              </a:xfrm>
              <a:prstGeom prst="curvedUpArrow">
                <a:avLst>
                  <a:gd name="adj1" fmla="val 30811"/>
                  <a:gd name="adj2" fmla="val 61622"/>
                  <a:gd name="adj3" fmla="val 33333"/>
                </a:avLst>
              </a:prstGeom>
              <a:grpFill/>
              <a:ln w="9525">
                <a:solidFill>
                  <a:schemeClr val="tx1"/>
                </a:solidFill>
                <a:miter lim="800000"/>
                <a:headEnd/>
                <a:tailEnd/>
              </a:ln>
            </p:spPr>
            <p:txBody>
              <a:bodyPr wrap="none" anchor="ctr"/>
              <a:lstStyle/>
              <a:p>
                <a:pPr defTabSz="914400">
                  <a:defRPr/>
                </a:pPr>
                <a:endParaRPr lang="en-GB">
                  <a:solidFill>
                    <a:prstClr val="black"/>
                  </a:solidFill>
                  <a:latin typeface="Calibri"/>
                </a:endParaRPr>
              </a:p>
            </p:txBody>
          </p:sp>
          <p:sp>
            <p:nvSpPr>
              <p:cNvPr id="99" name="AutoShape 136"/>
              <p:cNvSpPr>
                <a:spLocks noChangeArrowheads="1"/>
              </p:cNvSpPr>
              <p:nvPr/>
            </p:nvSpPr>
            <p:spPr bwMode="auto">
              <a:xfrm flipH="1">
                <a:off x="256" y="1424"/>
                <a:ext cx="488" cy="328"/>
              </a:xfrm>
              <a:prstGeom prst="curvedDownArrow">
                <a:avLst>
                  <a:gd name="adj1" fmla="val 29756"/>
                  <a:gd name="adj2" fmla="val 59512"/>
                  <a:gd name="adj3" fmla="val 33333"/>
                </a:avLst>
              </a:prstGeom>
              <a:grpFill/>
              <a:ln w="9525">
                <a:solidFill>
                  <a:schemeClr val="tx1"/>
                </a:solidFill>
                <a:miter lim="800000"/>
                <a:headEnd/>
                <a:tailEnd/>
              </a:ln>
            </p:spPr>
            <p:txBody>
              <a:bodyPr wrap="none" anchor="ctr"/>
              <a:lstStyle/>
              <a:p>
                <a:pPr defTabSz="914400">
                  <a:defRPr/>
                </a:pPr>
                <a:endParaRPr lang="en-GB">
                  <a:solidFill>
                    <a:prstClr val="black"/>
                  </a:solidFill>
                  <a:latin typeface="Calibri"/>
                </a:endParaRPr>
              </a:p>
            </p:txBody>
          </p:sp>
        </p:grpSp>
      </p:grpSp>
    </p:spTree>
    <p:extLst>
      <p:ext uri="{BB962C8B-B14F-4D97-AF65-F5344CB8AC3E}">
        <p14:creationId xmlns:p14="http://schemas.microsoft.com/office/powerpoint/2010/main" val="154738315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Ian.Bird@cern.ch / August 2012</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FA168C2-9F18-4032-8801-50E4CEA0EAFB}" type="slidenum">
              <a:rPr lang="en-US" smtClean="0">
                <a:solidFill>
                  <a:prstClr val="black">
                    <a:tint val="75000"/>
                  </a:prstClr>
                </a:solidFill>
                <a:latin typeface="Calibri"/>
              </a:rPr>
              <a:pPr/>
              <a:t>21</a:t>
            </a:fld>
            <a:endParaRPr lang="en-US" dirty="0">
              <a:solidFill>
                <a:prstClr val="black">
                  <a:tint val="75000"/>
                </a:prstClr>
              </a:solidFill>
              <a:latin typeface="Calibri"/>
            </a:endParaRPr>
          </a:p>
        </p:txBody>
      </p:sp>
      <p:sp>
        <p:nvSpPr>
          <p:cNvPr id="5" name="Title 4"/>
          <p:cNvSpPr>
            <a:spLocks noGrp="1"/>
          </p:cNvSpPr>
          <p:nvPr>
            <p:ph type="title"/>
          </p:nvPr>
        </p:nvSpPr>
        <p:spPr/>
        <p:txBody>
          <a:bodyPr/>
          <a:lstStyle/>
          <a:p>
            <a:r>
              <a:rPr lang="en-US" dirty="0" smtClean="0"/>
              <a:t>Original Computing model</a:t>
            </a:r>
            <a:endParaRPr lang="en-US" dirty="0"/>
          </a:p>
        </p:txBody>
      </p:sp>
      <p:pic>
        <p:nvPicPr>
          <p:cNvPr id="41" name="Picture 40" descr="Screen shot 2011-05-03 at 15.14.5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0940" y="764704"/>
            <a:ext cx="8291326" cy="5760640"/>
          </a:xfrm>
          <a:prstGeom prst="rect">
            <a:avLst/>
          </a:prstGeom>
        </p:spPr>
      </p:pic>
    </p:spTree>
    <p:extLst>
      <p:ext uri="{BB962C8B-B14F-4D97-AF65-F5344CB8AC3E}">
        <p14:creationId xmlns:p14="http://schemas.microsoft.com/office/powerpoint/2010/main" val="105767850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6" name="Picture 2" descr="\\cern.ch\dfs\Users\i\ibird\Desktop\Figure 2 - Comparison of trigger rates and event sizes.png"/>
          <p:cNvPicPr>
            <a:picLocks noChangeAspect="1" noChangeArrowheads="1"/>
          </p:cNvPicPr>
          <p:nvPr/>
        </p:nvPicPr>
        <p:blipFill>
          <a:blip r:embed="rId3" cstate="screen"/>
          <a:srcRect/>
          <a:stretch>
            <a:fillRect/>
          </a:stretch>
        </p:blipFill>
        <p:spPr bwMode="auto">
          <a:xfrm>
            <a:off x="4761613" y="3500438"/>
            <a:ext cx="4382387" cy="3357562"/>
          </a:xfrm>
          <a:prstGeom prst="rect">
            <a:avLst/>
          </a:prstGeom>
          <a:noFill/>
        </p:spPr>
      </p:pic>
      <p:sp>
        <p:nvSpPr>
          <p:cNvPr id="10" name="Footer Placeholder 9"/>
          <p:cNvSpPr>
            <a:spLocks noGrp="1"/>
          </p:cNvSpPr>
          <p:nvPr>
            <p:ph type="ftr" sz="quarter" idx="11"/>
          </p:nvPr>
        </p:nvSpPr>
        <p:spPr/>
        <p:txBody>
          <a:bodyPr/>
          <a:lstStyle/>
          <a:p>
            <a:pPr>
              <a:defRPr/>
            </a:pPr>
            <a:r>
              <a:rPr lang="fr-FR" smtClean="0">
                <a:solidFill>
                  <a:prstClr val="black">
                    <a:tint val="75000"/>
                  </a:prstClr>
                </a:solidFill>
                <a:latin typeface="Calibri"/>
              </a:rPr>
              <a:t>Ian.Bird@cern.ch / August 2012</a:t>
            </a:r>
            <a:endParaRPr lang="fr-FR" dirty="0">
              <a:solidFill>
                <a:prstClr val="black">
                  <a:tint val="75000"/>
                </a:prstClr>
              </a:solidFill>
              <a:latin typeface="Calibri"/>
            </a:endParaRPr>
          </a:p>
        </p:txBody>
      </p:sp>
      <p:sp>
        <p:nvSpPr>
          <p:cNvPr id="62467" name="Slide Number Placeholder 5"/>
          <p:cNvSpPr>
            <a:spLocks noGrp="1"/>
          </p:cNvSpPr>
          <p:nvPr>
            <p:ph type="sldNum" sz="quarter" idx="12"/>
          </p:nvPr>
        </p:nvSpPr>
        <p:spPr bwMode="auto">
          <a:noFill/>
          <a:ln>
            <a:miter lim="800000"/>
            <a:headEnd/>
            <a:tailEnd/>
          </a:ln>
        </p:spPr>
        <p:txBody>
          <a:bodyPr/>
          <a:lstStyle/>
          <a:p>
            <a:fld id="{1CE94411-474A-493D-B25C-EA3F58C7C826}" type="slidenum">
              <a:rPr lang="en-GB">
                <a:solidFill>
                  <a:prstClr val="black">
                    <a:tint val="75000"/>
                  </a:prstClr>
                </a:solidFill>
                <a:latin typeface="Calibri"/>
              </a:rPr>
              <a:pPr/>
              <a:t>22</a:t>
            </a:fld>
            <a:endParaRPr lang="en-GB">
              <a:solidFill>
                <a:prstClr val="black">
                  <a:tint val="75000"/>
                </a:prstClr>
              </a:solidFill>
              <a:latin typeface="Calibri"/>
            </a:endParaRPr>
          </a:p>
        </p:txBody>
      </p:sp>
      <p:sp>
        <p:nvSpPr>
          <p:cNvPr id="62466" name="Title 1"/>
          <p:cNvSpPr>
            <a:spLocks noGrp="1"/>
          </p:cNvSpPr>
          <p:nvPr>
            <p:ph type="title"/>
          </p:nvPr>
        </p:nvSpPr>
        <p:spPr/>
        <p:txBody>
          <a:bodyPr/>
          <a:lstStyle/>
          <a:p>
            <a:pPr eaLnBrk="1" hangingPunct="1"/>
            <a:r>
              <a:rPr lang="en-US" dirty="0" smtClean="0"/>
              <a:t>The LHC Computing Challenge</a:t>
            </a:r>
            <a:endParaRPr lang="en-GB" dirty="0" smtClean="0"/>
          </a:p>
        </p:txBody>
      </p:sp>
      <p:sp>
        <p:nvSpPr>
          <p:cNvPr id="62468" name="Rectangle 3"/>
          <p:cNvSpPr txBox="1">
            <a:spLocks noChangeArrowheads="1"/>
          </p:cNvSpPr>
          <p:nvPr/>
        </p:nvSpPr>
        <p:spPr bwMode="auto">
          <a:xfrm>
            <a:off x="214313" y="1285875"/>
            <a:ext cx="4214812" cy="4724400"/>
          </a:xfrm>
          <a:prstGeom prst="rect">
            <a:avLst/>
          </a:prstGeom>
          <a:noFill/>
          <a:ln w="9525">
            <a:noFill/>
            <a:miter lim="800000"/>
            <a:headEnd/>
            <a:tailEnd/>
          </a:ln>
        </p:spPr>
        <p:txBody>
          <a:bodyPr/>
          <a:lstStyle/>
          <a:p>
            <a:pPr marL="419100" indent="-382588" fontAlgn="base">
              <a:spcBef>
                <a:spcPct val="20000"/>
              </a:spcBef>
              <a:spcAft>
                <a:spcPct val="0"/>
              </a:spcAft>
              <a:buClr>
                <a:srgbClr val="4F81BD"/>
              </a:buClr>
              <a:buSzPct val="80000"/>
              <a:buFont typeface="Wingdings 2" pitchFamily="18" charset="2"/>
              <a:buChar char=""/>
            </a:pPr>
            <a:r>
              <a:rPr lang="en-US" sz="2000" dirty="0">
                <a:solidFill>
                  <a:srgbClr val="FFFF00"/>
                </a:solidFill>
                <a:latin typeface="Calibri"/>
              </a:rPr>
              <a:t>Signal/Noise: </a:t>
            </a:r>
            <a:r>
              <a:rPr lang="en-US" sz="2000" dirty="0" smtClean="0">
                <a:solidFill>
                  <a:srgbClr val="FFFF00"/>
                </a:solidFill>
                <a:latin typeface="Calibri"/>
              </a:rPr>
              <a:t>10</a:t>
            </a:r>
            <a:r>
              <a:rPr lang="en-US" sz="2000" baseline="30000" dirty="0" smtClean="0">
                <a:solidFill>
                  <a:srgbClr val="FFFF00"/>
                </a:solidFill>
                <a:latin typeface="Calibri"/>
              </a:rPr>
              <a:t>-13</a:t>
            </a:r>
            <a:r>
              <a:rPr lang="en-US" sz="2000" dirty="0" smtClean="0">
                <a:solidFill>
                  <a:srgbClr val="FFFF00"/>
                </a:solidFill>
                <a:latin typeface="Calibri"/>
              </a:rPr>
              <a:t> (10</a:t>
            </a:r>
            <a:r>
              <a:rPr lang="en-US" sz="2000" baseline="30000" dirty="0" smtClean="0">
                <a:solidFill>
                  <a:srgbClr val="FFFF00"/>
                </a:solidFill>
                <a:latin typeface="Calibri"/>
              </a:rPr>
              <a:t>-9</a:t>
            </a:r>
            <a:r>
              <a:rPr lang="en-US" sz="2000" dirty="0" smtClean="0">
                <a:solidFill>
                  <a:srgbClr val="FFFF00"/>
                </a:solidFill>
                <a:latin typeface="Calibri"/>
              </a:rPr>
              <a:t> offline)</a:t>
            </a:r>
            <a:endParaRPr lang="en-US" sz="2000" baseline="30000" dirty="0">
              <a:solidFill>
                <a:srgbClr val="FFFF00"/>
              </a:solidFill>
              <a:latin typeface="Calibri"/>
            </a:endParaRPr>
          </a:p>
          <a:p>
            <a:pPr marL="419100" indent="-382588" fontAlgn="base">
              <a:spcBef>
                <a:spcPct val="20000"/>
              </a:spcBef>
              <a:spcAft>
                <a:spcPct val="0"/>
              </a:spcAft>
              <a:buClr>
                <a:srgbClr val="4F81BD"/>
              </a:buClr>
              <a:buSzPct val="80000"/>
              <a:buFont typeface="Wingdings 2" pitchFamily="18" charset="2"/>
              <a:buChar char=""/>
            </a:pPr>
            <a:r>
              <a:rPr lang="en-US" sz="2000" dirty="0">
                <a:solidFill>
                  <a:srgbClr val="FFFF00"/>
                </a:solidFill>
                <a:latin typeface="Calibri"/>
              </a:rPr>
              <a:t>Data volume</a:t>
            </a:r>
          </a:p>
          <a:p>
            <a:pPr marL="722313" lvl="1" indent="-273050" fontAlgn="base">
              <a:spcBef>
                <a:spcPct val="20000"/>
              </a:spcBef>
              <a:spcAft>
                <a:spcPct val="0"/>
              </a:spcAft>
              <a:buClr>
                <a:srgbClr val="4F81BD"/>
              </a:buClr>
              <a:buSzPct val="90000"/>
              <a:buFont typeface="Wingdings 2" pitchFamily="18" charset="2"/>
              <a:buChar char=""/>
            </a:pPr>
            <a:r>
              <a:rPr lang="en-US" dirty="0">
                <a:solidFill>
                  <a:srgbClr val="FFFF00"/>
                </a:solidFill>
                <a:latin typeface="Calibri"/>
              </a:rPr>
              <a:t>High rate * large number of channels * 4 experiments</a:t>
            </a:r>
          </a:p>
          <a:p>
            <a:pPr marL="722313" lvl="1" indent="-273050" fontAlgn="base">
              <a:spcBef>
                <a:spcPct val="20000"/>
              </a:spcBef>
              <a:spcAft>
                <a:spcPct val="0"/>
              </a:spcAft>
              <a:buClr>
                <a:srgbClr val="4F81BD"/>
              </a:buClr>
              <a:buSzPct val="90000"/>
            </a:pPr>
            <a:r>
              <a:rPr lang="en-US" dirty="0">
                <a:solidFill>
                  <a:srgbClr val="00B050"/>
                </a:solidFill>
                <a:latin typeface="Calibri"/>
                <a:sym typeface="Wingdings" pitchFamily="2" charset="2"/>
              </a:rPr>
              <a:t></a:t>
            </a:r>
            <a:r>
              <a:rPr lang="en-US" dirty="0">
                <a:solidFill>
                  <a:srgbClr val="000000"/>
                </a:solidFill>
                <a:latin typeface="Calibri"/>
                <a:sym typeface="Wingdings" pitchFamily="2" charset="2"/>
              </a:rPr>
              <a:t> </a:t>
            </a:r>
            <a:r>
              <a:rPr lang="en-US" b="1" dirty="0">
                <a:solidFill>
                  <a:srgbClr val="00B050"/>
                </a:solidFill>
                <a:latin typeface="Calibri"/>
                <a:sym typeface="Wingdings" pitchFamily="2" charset="2"/>
              </a:rPr>
              <a:t>15 </a:t>
            </a:r>
            <a:r>
              <a:rPr lang="en-US" b="1" dirty="0" err="1">
                <a:solidFill>
                  <a:srgbClr val="00B050"/>
                </a:solidFill>
                <a:latin typeface="Calibri"/>
                <a:sym typeface="Wingdings" pitchFamily="2" charset="2"/>
              </a:rPr>
              <a:t>PetaBytes</a:t>
            </a:r>
            <a:r>
              <a:rPr lang="en-US" b="1" dirty="0">
                <a:solidFill>
                  <a:srgbClr val="00B050"/>
                </a:solidFill>
                <a:latin typeface="Calibri"/>
                <a:sym typeface="Wingdings" pitchFamily="2" charset="2"/>
              </a:rPr>
              <a:t> of new data each year</a:t>
            </a:r>
            <a:endParaRPr lang="en-US" b="1" dirty="0">
              <a:solidFill>
                <a:srgbClr val="00B050"/>
              </a:solidFill>
              <a:latin typeface="Calibri"/>
            </a:endParaRPr>
          </a:p>
          <a:p>
            <a:pPr marL="419100" indent="-382588" fontAlgn="base">
              <a:spcBef>
                <a:spcPct val="20000"/>
              </a:spcBef>
              <a:spcAft>
                <a:spcPct val="0"/>
              </a:spcAft>
              <a:buClr>
                <a:srgbClr val="4F81BD"/>
              </a:buClr>
              <a:buSzPct val="80000"/>
              <a:buFont typeface="Wingdings 2" pitchFamily="18" charset="2"/>
              <a:buChar char=""/>
            </a:pPr>
            <a:r>
              <a:rPr lang="en-US" sz="2000" dirty="0">
                <a:solidFill>
                  <a:srgbClr val="FFFF00"/>
                </a:solidFill>
                <a:latin typeface="Calibri"/>
              </a:rPr>
              <a:t>Compute power</a:t>
            </a:r>
          </a:p>
          <a:p>
            <a:pPr marL="722313" lvl="1" indent="-273050" fontAlgn="base">
              <a:spcBef>
                <a:spcPct val="20000"/>
              </a:spcBef>
              <a:spcAft>
                <a:spcPct val="0"/>
              </a:spcAft>
              <a:buClr>
                <a:srgbClr val="4F81BD"/>
              </a:buClr>
              <a:buSzPct val="90000"/>
              <a:buFont typeface="Wingdings 2" pitchFamily="18" charset="2"/>
              <a:buChar char=""/>
            </a:pPr>
            <a:r>
              <a:rPr lang="en-US" dirty="0">
                <a:solidFill>
                  <a:srgbClr val="FFFF00"/>
                </a:solidFill>
                <a:latin typeface="Calibri"/>
              </a:rPr>
              <a:t>Event complexity * Nb. events * thousands users</a:t>
            </a:r>
          </a:p>
          <a:p>
            <a:pPr marL="722313" lvl="1" indent="-273050" fontAlgn="base">
              <a:spcBef>
                <a:spcPct val="20000"/>
              </a:spcBef>
              <a:spcAft>
                <a:spcPct val="0"/>
              </a:spcAft>
              <a:buClr>
                <a:srgbClr val="4F81BD"/>
              </a:buClr>
              <a:buSzPct val="90000"/>
              <a:buFont typeface="Wingdings" pitchFamily="2" charset="2"/>
              <a:buChar char="è"/>
            </a:pPr>
            <a:r>
              <a:rPr lang="en-US" b="1" dirty="0">
                <a:solidFill>
                  <a:srgbClr val="00B050"/>
                </a:solidFill>
                <a:latin typeface="Calibri"/>
                <a:sym typeface="Wingdings" pitchFamily="2" charset="2"/>
              </a:rPr>
              <a:t>2</a:t>
            </a:r>
            <a:r>
              <a:rPr lang="en-US" b="1" dirty="0" smtClean="0">
                <a:solidFill>
                  <a:srgbClr val="00B050"/>
                </a:solidFill>
                <a:latin typeface="Calibri"/>
                <a:sym typeface="Wingdings" pitchFamily="2" charset="2"/>
              </a:rPr>
              <a:t>00 k CPUs</a:t>
            </a:r>
            <a:endParaRPr lang="en-US" b="1" dirty="0">
              <a:solidFill>
                <a:srgbClr val="00B050"/>
              </a:solidFill>
              <a:latin typeface="Calibri"/>
              <a:sym typeface="Wingdings" pitchFamily="2" charset="2"/>
            </a:endParaRPr>
          </a:p>
          <a:p>
            <a:pPr marL="722313" lvl="1" indent="-273050" fontAlgn="base">
              <a:spcBef>
                <a:spcPct val="20000"/>
              </a:spcBef>
              <a:spcAft>
                <a:spcPct val="0"/>
              </a:spcAft>
              <a:buClr>
                <a:srgbClr val="4F81BD"/>
              </a:buClr>
              <a:buSzPct val="90000"/>
              <a:buFont typeface="Wingdings" pitchFamily="2" charset="2"/>
              <a:buChar char="è"/>
            </a:pPr>
            <a:r>
              <a:rPr lang="en-US" b="1" dirty="0">
                <a:solidFill>
                  <a:srgbClr val="00B050"/>
                </a:solidFill>
                <a:latin typeface="Calibri"/>
                <a:sym typeface="Wingdings" pitchFamily="2" charset="2"/>
              </a:rPr>
              <a:t>45 PB of disk storage</a:t>
            </a:r>
            <a:endParaRPr lang="en-US" b="1" dirty="0">
              <a:solidFill>
                <a:srgbClr val="00B050"/>
              </a:solidFill>
              <a:latin typeface="Calibri"/>
            </a:endParaRPr>
          </a:p>
          <a:p>
            <a:pPr marL="419100" indent="-382588" fontAlgn="base">
              <a:spcBef>
                <a:spcPct val="20000"/>
              </a:spcBef>
              <a:spcAft>
                <a:spcPct val="0"/>
              </a:spcAft>
              <a:buClr>
                <a:srgbClr val="4F81BD"/>
              </a:buClr>
              <a:buSzPct val="80000"/>
              <a:buFont typeface="Wingdings 2" pitchFamily="18" charset="2"/>
              <a:buChar char=""/>
            </a:pPr>
            <a:r>
              <a:rPr lang="en-US" sz="2000" dirty="0">
                <a:solidFill>
                  <a:srgbClr val="FFFF00"/>
                </a:solidFill>
                <a:latin typeface="Calibri"/>
              </a:rPr>
              <a:t>Worldwide analysis &amp; funding</a:t>
            </a:r>
          </a:p>
          <a:p>
            <a:pPr marL="722313" lvl="1" indent="-273050" fontAlgn="base">
              <a:spcBef>
                <a:spcPct val="20000"/>
              </a:spcBef>
              <a:spcAft>
                <a:spcPct val="0"/>
              </a:spcAft>
              <a:buClr>
                <a:srgbClr val="4F81BD"/>
              </a:buClr>
              <a:buSzPct val="90000"/>
              <a:buFont typeface="Wingdings 2" pitchFamily="18" charset="2"/>
              <a:buChar char=""/>
            </a:pPr>
            <a:r>
              <a:rPr lang="en-US" dirty="0">
                <a:solidFill>
                  <a:srgbClr val="FFFF00"/>
                </a:solidFill>
                <a:latin typeface="Calibri"/>
              </a:rPr>
              <a:t>Computing funding locally in major regions &amp; countries</a:t>
            </a:r>
          </a:p>
          <a:p>
            <a:pPr marL="722313" lvl="1" indent="-273050" fontAlgn="base">
              <a:spcBef>
                <a:spcPct val="20000"/>
              </a:spcBef>
              <a:spcAft>
                <a:spcPct val="0"/>
              </a:spcAft>
              <a:buClr>
                <a:srgbClr val="4F81BD"/>
              </a:buClr>
              <a:buSzPct val="90000"/>
              <a:buFont typeface="Wingdings 2" pitchFamily="18" charset="2"/>
              <a:buChar char=""/>
            </a:pPr>
            <a:r>
              <a:rPr lang="en-US" dirty="0">
                <a:solidFill>
                  <a:srgbClr val="FFFF00"/>
                </a:solidFill>
                <a:latin typeface="Calibri"/>
              </a:rPr>
              <a:t>Efficient analysis </a:t>
            </a:r>
            <a:r>
              <a:rPr lang="en-US" dirty="0">
                <a:solidFill>
                  <a:srgbClr val="000000"/>
                </a:solidFill>
                <a:latin typeface="Calibri"/>
              </a:rPr>
              <a:t>everywhere</a:t>
            </a:r>
          </a:p>
          <a:p>
            <a:pPr marL="722313" lvl="1" indent="-273050" fontAlgn="base">
              <a:spcBef>
                <a:spcPct val="20000"/>
              </a:spcBef>
              <a:spcAft>
                <a:spcPct val="0"/>
              </a:spcAft>
              <a:buClr>
                <a:srgbClr val="4F81BD"/>
              </a:buClr>
              <a:buSzPct val="90000"/>
            </a:pPr>
            <a:r>
              <a:rPr lang="en-US" dirty="0">
                <a:solidFill>
                  <a:srgbClr val="00B050"/>
                </a:solidFill>
                <a:latin typeface="Calibri"/>
                <a:sym typeface="Wingdings" pitchFamily="2" charset="2"/>
              </a:rPr>
              <a:t> </a:t>
            </a:r>
            <a:r>
              <a:rPr lang="en-US" b="1" dirty="0">
                <a:solidFill>
                  <a:srgbClr val="00B050"/>
                </a:solidFill>
                <a:latin typeface="Calibri"/>
                <a:sym typeface="Wingdings" pitchFamily="2" charset="2"/>
              </a:rPr>
              <a:t>GRID technology</a:t>
            </a:r>
            <a:endParaRPr lang="en-US" b="1" dirty="0">
              <a:solidFill>
                <a:srgbClr val="00B050"/>
              </a:solidFill>
              <a:latin typeface="Calibri"/>
            </a:endParaRPr>
          </a:p>
          <a:p>
            <a:pPr marL="722313" lvl="1" indent="-273050" fontAlgn="base">
              <a:spcBef>
                <a:spcPct val="20000"/>
              </a:spcBef>
              <a:spcAft>
                <a:spcPct val="0"/>
              </a:spcAft>
              <a:buClr>
                <a:srgbClr val="4F81BD"/>
              </a:buClr>
              <a:buSzPct val="90000"/>
              <a:buFont typeface="Wingdings 2" pitchFamily="18" charset="2"/>
              <a:buChar char=""/>
            </a:pPr>
            <a:endParaRPr lang="en-US" dirty="0">
              <a:solidFill>
                <a:srgbClr val="000000"/>
              </a:solidFill>
              <a:latin typeface="Calibri"/>
            </a:endParaRPr>
          </a:p>
        </p:txBody>
      </p:sp>
      <p:pic>
        <p:nvPicPr>
          <p:cNvPr id="62469" name="Picture 5"/>
          <p:cNvPicPr>
            <a:picLocks noChangeAspect="1" noChangeArrowheads="1"/>
          </p:cNvPicPr>
          <p:nvPr/>
        </p:nvPicPr>
        <p:blipFill>
          <a:blip r:embed="rId4" cstate="screen"/>
          <a:srcRect/>
          <a:stretch>
            <a:fillRect/>
          </a:stretch>
        </p:blipFill>
        <p:spPr bwMode="auto">
          <a:xfrm>
            <a:off x="6470650" y="857232"/>
            <a:ext cx="2673350" cy="2513013"/>
          </a:xfrm>
          <a:prstGeom prst="rect">
            <a:avLst/>
          </a:prstGeom>
          <a:noFill/>
          <a:ln w="9525" algn="ctr">
            <a:noFill/>
            <a:miter lim="800000"/>
            <a:headEnd/>
            <a:tailEnd/>
          </a:ln>
        </p:spPr>
      </p:pic>
      <p:pic>
        <p:nvPicPr>
          <p:cNvPr id="62472" name="Picture 34" descr="higgs2c"/>
          <p:cNvPicPr>
            <a:picLocks noChangeAspect="1" noChangeArrowheads="1"/>
          </p:cNvPicPr>
          <p:nvPr/>
        </p:nvPicPr>
        <p:blipFill>
          <a:blip r:embed="rId5" cstate="screen"/>
          <a:srcRect/>
          <a:stretch>
            <a:fillRect/>
          </a:stretch>
        </p:blipFill>
        <p:spPr bwMode="auto">
          <a:xfrm>
            <a:off x="4357686" y="1000108"/>
            <a:ext cx="2619375" cy="2228850"/>
          </a:xfrm>
          <a:prstGeom prst="rect">
            <a:avLst/>
          </a:prstGeom>
          <a:noFill/>
          <a:ln w="9525">
            <a:noFill/>
            <a:miter lim="800000"/>
            <a:headEnd/>
            <a:tailEnd/>
          </a:ln>
        </p:spPr>
      </p:pic>
      <p:sp>
        <p:nvSpPr>
          <p:cNvPr id="2" name="TextBox 1"/>
          <p:cNvSpPr txBox="1"/>
          <p:nvPr/>
        </p:nvSpPr>
        <p:spPr>
          <a:xfrm>
            <a:off x="1600200" y="2971800"/>
            <a:ext cx="1946228" cy="369332"/>
          </a:xfrm>
          <a:prstGeom prst="rect">
            <a:avLst/>
          </a:prstGeom>
          <a:noFill/>
          <a:ln>
            <a:solidFill>
              <a:srgbClr val="FF0000"/>
            </a:solidFill>
          </a:ln>
        </p:spPr>
        <p:txBody>
          <a:bodyPr wrap="none" rtlCol="0">
            <a:spAutoFit/>
          </a:bodyPr>
          <a:lstStyle/>
          <a:p>
            <a:pPr fontAlgn="base">
              <a:spcBef>
                <a:spcPct val="0"/>
              </a:spcBef>
              <a:spcAft>
                <a:spcPct val="0"/>
              </a:spcAft>
            </a:pPr>
            <a:r>
              <a:rPr lang="en-US" dirty="0" smtClean="0">
                <a:solidFill>
                  <a:srgbClr val="FF0000"/>
                </a:solidFill>
                <a:latin typeface="Comic Sans MS"/>
                <a:cs typeface="Comic Sans MS"/>
                <a:sym typeface="Wingdings"/>
              </a:rPr>
              <a:t> 30 PB in 2012</a:t>
            </a:r>
            <a:endParaRPr lang="en-US" dirty="0">
              <a:solidFill>
                <a:srgbClr val="FF0000"/>
              </a:solidFill>
              <a:latin typeface="Comic Sans MS"/>
              <a:cs typeface="Comic Sans MS"/>
            </a:endParaRPr>
          </a:p>
        </p:txBody>
      </p:sp>
      <p:sp>
        <p:nvSpPr>
          <p:cNvPr id="15" name="TextBox 14"/>
          <p:cNvSpPr txBox="1"/>
          <p:nvPr/>
        </p:nvSpPr>
        <p:spPr>
          <a:xfrm>
            <a:off x="3276600" y="4572000"/>
            <a:ext cx="1200081" cy="369332"/>
          </a:xfrm>
          <a:prstGeom prst="rect">
            <a:avLst/>
          </a:prstGeom>
          <a:noFill/>
          <a:ln>
            <a:solidFill>
              <a:srgbClr val="FF0000"/>
            </a:solidFill>
          </a:ln>
        </p:spPr>
        <p:txBody>
          <a:bodyPr wrap="none" rtlCol="0">
            <a:spAutoFit/>
          </a:bodyPr>
          <a:lstStyle/>
          <a:p>
            <a:pPr fontAlgn="base">
              <a:spcBef>
                <a:spcPct val="0"/>
              </a:spcBef>
              <a:spcAft>
                <a:spcPct val="0"/>
              </a:spcAft>
            </a:pPr>
            <a:r>
              <a:rPr lang="en-US" dirty="0" smtClean="0">
                <a:solidFill>
                  <a:srgbClr val="FF0000"/>
                </a:solidFill>
                <a:latin typeface="Comic Sans MS"/>
                <a:cs typeface="Comic Sans MS"/>
                <a:sym typeface="Wingdings"/>
              </a:rPr>
              <a:t> 170 PB</a:t>
            </a:r>
            <a:endParaRPr lang="en-US" dirty="0">
              <a:solidFill>
                <a:srgbClr val="FF0000"/>
              </a:solidFill>
              <a:latin typeface="Comic Sans MS"/>
              <a:cs typeface="Comic Sans MS"/>
            </a:endParaRPr>
          </a:p>
        </p:txBody>
      </p:sp>
      <p:sp>
        <p:nvSpPr>
          <p:cNvPr id="16" name="TextBox 15"/>
          <p:cNvSpPr txBox="1"/>
          <p:nvPr/>
        </p:nvSpPr>
        <p:spPr>
          <a:xfrm>
            <a:off x="2133600" y="4191000"/>
            <a:ext cx="1594344" cy="369332"/>
          </a:xfrm>
          <a:prstGeom prst="rect">
            <a:avLst/>
          </a:prstGeom>
          <a:noFill/>
          <a:ln>
            <a:solidFill>
              <a:srgbClr val="FF0000"/>
            </a:solidFill>
          </a:ln>
        </p:spPr>
        <p:txBody>
          <a:bodyPr wrap="none" rtlCol="0">
            <a:spAutoFit/>
          </a:bodyPr>
          <a:lstStyle/>
          <a:p>
            <a:pPr fontAlgn="base">
              <a:spcBef>
                <a:spcPct val="0"/>
              </a:spcBef>
              <a:spcAft>
                <a:spcPct val="0"/>
              </a:spcAft>
            </a:pPr>
            <a:r>
              <a:rPr lang="en-US" dirty="0" smtClean="0">
                <a:solidFill>
                  <a:srgbClr val="FF0000"/>
                </a:solidFill>
                <a:latin typeface="Comic Sans MS"/>
                <a:cs typeface="Comic Sans MS"/>
                <a:sym typeface="Wingdings"/>
              </a:rPr>
              <a:t> 300 k CPU</a:t>
            </a:r>
            <a:endParaRPr lang="en-US" dirty="0">
              <a:solidFill>
                <a:srgbClr val="FF0000"/>
              </a:solidFill>
              <a:latin typeface="Comic Sans MS"/>
              <a:cs typeface="Comic Sans MS"/>
            </a:endParaRPr>
          </a:p>
        </p:txBody>
      </p:sp>
    </p:spTree>
    <p:extLst>
      <p:ext uri="{BB962C8B-B14F-4D97-AF65-F5344CB8AC3E}">
        <p14:creationId xmlns:p14="http://schemas.microsoft.com/office/powerpoint/2010/main" val="504376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NSS_talk_material\Event.gif"/>
          <p:cNvPicPr>
            <a:picLocks noChangeAspect="1" noChangeArrowheads="1" noCrop="1"/>
          </p:cNvPicPr>
          <p:nvPr/>
        </p:nvPicPr>
        <p:blipFill>
          <a:blip r:embed="rId3" cstate="print"/>
          <a:srcRect/>
          <a:stretch>
            <a:fillRect/>
          </a:stretch>
        </p:blipFill>
        <p:spPr bwMode="auto">
          <a:xfrm>
            <a:off x="-23164" y="91396"/>
            <a:ext cx="9167164" cy="6630079"/>
          </a:xfrm>
          <a:prstGeom prst="rect">
            <a:avLst/>
          </a:prstGeom>
          <a:noFill/>
          <a:ln w="9525">
            <a:noFill/>
            <a:miter lim="800000"/>
            <a:headEnd/>
            <a:tailEnd/>
          </a:ln>
        </p:spPr>
      </p:pic>
      <p:sp>
        <p:nvSpPr>
          <p:cNvPr id="58371" name="Slide Number Placeholder 6"/>
          <p:cNvSpPr>
            <a:spLocks noGrp="1"/>
          </p:cNvSpPr>
          <p:nvPr>
            <p:ph type="sldNum" sz="quarter" idx="12"/>
          </p:nvPr>
        </p:nvSpPr>
        <p:spPr bwMode="auto">
          <a:noFill/>
          <a:ln>
            <a:miter lim="800000"/>
            <a:headEnd/>
            <a:tailEnd/>
          </a:ln>
        </p:spPr>
        <p:txBody>
          <a:bodyPr/>
          <a:lstStyle/>
          <a:p>
            <a:fld id="{94B2F418-449E-4F7A-BF2D-3F319245930B}" type="slidenum">
              <a:rPr lang="en-GB">
                <a:solidFill>
                  <a:prstClr val="black"/>
                </a:solidFill>
              </a:rPr>
              <a:pPr/>
              <a:t>23</a:t>
            </a:fld>
            <a:endParaRPr lang="en-GB">
              <a:solidFill>
                <a:prstClr val="black"/>
              </a:solidFill>
            </a:endParaRPr>
          </a:p>
        </p:txBody>
      </p:sp>
      <p:sp>
        <p:nvSpPr>
          <p:cNvPr id="58372" name="Title 1"/>
          <p:cNvSpPr>
            <a:spLocks noGrp="1"/>
          </p:cNvSpPr>
          <p:nvPr>
            <p:ph type="title"/>
          </p:nvPr>
        </p:nvSpPr>
        <p:spPr>
          <a:xfrm>
            <a:off x="714348" y="15408"/>
            <a:ext cx="7634288" cy="1000125"/>
          </a:xfrm>
        </p:spPr>
        <p:txBody>
          <a:bodyPr/>
          <a:lstStyle/>
          <a:p>
            <a:pPr eaLnBrk="1" hangingPunct="1"/>
            <a:r>
              <a:rPr lang="en-US" dirty="0" smtClean="0">
                <a:solidFill>
                  <a:schemeClr val="bg1"/>
                </a:solidFill>
              </a:rPr>
              <a:t> A collision at LHC</a:t>
            </a:r>
          </a:p>
        </p:txBody>
      </p:sp>
      <p:sp>
        <p:nvSpPr>
          <p:cNvPr id="7" name="Footer Placeholder 6"/>
          <p:cNvSpPr>
            <a:spLocks noGrp="1"/>
          </p:cNvSpPr>
          <p:nvPr>
            <p:ph type="ftr" sz="quarter" idx="11"/>
          </p:nvPr>
        </p:nvSpPr>
        <p:spPr/>
        <p:txBody>
          <a:bodyPr/>
          <a:lstStyle/>
          <a:p>
            <a:pPr>
              <a:defRPr/>
            </a:pPr>
            <a:r>
              <a:rPr lang="fr-FR" smtClean="0">
                <a:solidFill>
                  <a:prstClr val="black">
                    <a:tint val="75000"/>
                  </a:prstClr>
                </a:solidFill>
                <a:latin typeface="Calibri"/>
              </a:rPr>
              <a:t>Ian.Bird@cern.ch / August 2012</a:t>
            </a:r>
            <a:endParaRPr lang="fr-FR" dirty="0">
              <a:solidFill>
                <a:prstClr val="black">
                  <a:tint val="75000"/>
                </a:prstClr>
              </a:solidFill>
              <a:latin typeface="Calibri"/>
            </a:endParaRPr>
          </a:p>
        </p:txBody>
      </p:sp>
    </p:spTree>
    <p:extLst>
      <p:ext uri="{BB962C8B-B14F-4D97-AF65-F5344CB8AC3E}">
        <p14:creationId xmlns:p14="http://schemas.microsoft.com/office/powerpoint/2010/main" val="42655665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1"/>
          </p:nvPr>
        </p:nvSpPr>
        <p:spPr/>
        <p:txBody>
          <a:bodyPr/>
          <a:lstStyle/>
          <a:p>
            <a:pPr>
              <a:defRPr/>
            </a:pPr>
            <a:r>
              <a:rPr lang="en-US" smtClean="0">
                <a:solidFill>
                  <a:prstClr val="black"/>
                </a:solidFill>
                <a:latin typeface="Calibri"/>
              </a:rPr>
              <a:t>Ian.Bird@cern.ch / August 2012</a:t>
            </a:r>
            <a:endParaRPr lang="en-US">
              <a:solidFill>
                <a:prstClr val="black"/>
              </a:solidFill>
              <a:latin typeface="Calibri"/>
            </a:endParaRPr>
          </a:p>
        </p:txBody>
      </p:sp>
      <p:pic>
        <p:nvPicPr>
          <p:cNvPr id="59395" name="Picture 2" descr="C:\NSS_talk_material\DAQ.gif"/>
          <p:cNvPicPr>
            <a:picLocks noChangeAspect="1" noChangeArrowheads="1" noCrop="1"/>
          </p:cNvPicPr>
          <p:nvPr/>
        </p:nvPicPr>
        <p:blipFill>
          <a:blip r:embed="rId3" cstate="print"/>
          <a:srcRect/>
          <a:stretch>
            <a:fillRect/>
          </a:stretch>
        </p:blipFill>
        <p:spPr bwMode="auto">
          <a:xfrm>
            <a:off x="-31750" y="228600"/>
            <a:ext cx="9175750" cy="6629400"/>
          </a:xfrm>
          <a:prstGeom prst="rect">
            <a:avLst/>
          </a:prstGeom>
          <a:noFill/>
          <a:ln w="9525">
            <a:noFill/>
            <a:miter lim="800000"/>
            <a:headEnd/>
            <a:tailEnd/>
          </a:ln>
        </p:spPr>
      </p:pic>
      <p:sp>
        <p:nvSpPr>
          <p:cNvPr id="59396" name="Slide Number Placeholder 5"/>
          <p:cNvSpPr>
            <a:spLocks noGrp="1"/>
          </p:cNvSpPr>
          <p:nvPr>
            <p:ph type="sldNum" sz="quarter" idx="12"/>
          </p:nvPr>
        </p:nvSpPr>
        <p:spPr bwMode="auto">
          <a:noFill/>
          <a:ln>
            <a:miter lim="800000"/>
            <a:headEnd/>
            <a:tailEnd/>
          </a:ln>
        </p:spPr>
        <p:txBody>
          <a:bodyPr/>
          <a:lstStyle/>
          <a:p>
            <a:fld id="{EA2B7BC1-0557-48B2-9EEE-AE2AFAE5BAF0}" type="slidenum">
              <a:rPr lang="en-GB">
                <a:solidFill>
                  <a:prstClr val="black"/>
                </a:solidFill>
              </a:rPr>
              <a:pPr/>
              <a:t>24</a:t>
            </a:fld>
            <a:endParaRPr lang="en-GB">
              <a:solidFill>
                <a:prstClr val="black"/>
              </a:solidFill>
            </a:endParaRPr>
          </a:p>
        </p:txBody>
      </p:sp>
      <p:sp>
        <p:nvSpPr>
          <p:cNvPr id="59397" name="Title 1"/>
          <p:cNvSpPr>
            <a:spLocks noGrp="1"/>
          </p:cNvSpPr>
          <p:nvPr>
            <p:ph type="title"/>
          </p:nvPr>
        </p:nvSpPr>
        <p:spPr>
          <a:xfrm>
            <a:off x="1295400" y="0"/>
            <a:ext cx="7634288" cy="1000125"/>
          </a:xfrm>
        </p:spPr>
        <p:txBody>
          <a:bodyPr/>
          <a:lstStyle/>
          <a:p>
            <a:pPr eaLnBrk="1" hangingPunct="1"/>
            <a:r>
              <a:rPr lang="en-US" smtClean="0">
                <a:solidFill>
                  <a:schemeClr val="bg1"/>
                </a:solidFill>
              </a:rPr>
              <a:t>The Data Acquisition</a:t>
            </a:r>
          </a:p>
        </p:txBody>
      </p:sp>
    </p:spTree>
    <p:extLst>
      <p:ext uri="{BB962C8B-B14F-4D97-AF65-F5344CB8AC3E}">
        <p14:creationId xmlns:p14="http://schemas.microsoft.com/office/powerpoint/2010/main" val="8856670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4294967295"/>
          </p:nvPr>
        </p:nvSpPr>
        <p:spPr>
          <a:xfrm>
            <a:off x="0" y="6356350"/>
            <a:ext cx="2895600" cy="365125"/>
          </a:xfrm>
        </p:spPr>
        <p:txBody>
          <a:bodyPr/>
          <a:lstStyle/>
          <a:p>
            <a:r>
              <a:rPr lang="en-US" smtClean="0"/>
              <a:t>Ian.Bird@cern.ch / August 2012</a:t>
            </a:r>
            <a:endParaRPr lang="en-US"/>
          </a:p>
        </p:txBody>
      </p:sp>
      <p:sp>
        <p:nvSpPr>
          <p:cNvPr id="7" name="Slide Number Placeholder 6"/>
          <p:cNvSpPr>
            <a:spLocks noGrp="1"/>
          </p:cNvSpPr>
          <p:nvPr>
            <p:ph type="sldNum" sz="quarter" idx="4294967295"/>
          </p:nvPr>
        </p:nvSpPr>
        <p:spPr>
          <a:xfrm>
            <a:off x="7010400" y="6356350"/>
            <a:ext cx="2133600" cy="365125"/>
          </a:xfrm>
        </p:spPr>
        <p:txBody>
          <a:bodyPr/>
          <a:lstStyle/>
          <a:p>
            <a:pPr>
              <a:defRPr/>
            </a:pPr>
            <a:fld id="{57C49161-1555-4DBA-A804-9EB42E758A37}" type="slidenum">
              <a:rPr lang="en-GB" smtClean="0"/>
              <a:pPr>
                <a:defRPr/>
              </a:pPr>
              <a:t>25</a:t>
            </a:fld>
            <a:endParaRPr lang="en-GB" dirty="0"/>
          </a:p>
        </p:txBody>
      </p:sp>
      <p:pic>
        <p:nvPicPr>
          <p:cNvPr id="25602" name="Picture 2" descr="C:\NSS_talk_material\Tier-0.gif"/>
          <p:cNvPicPr>
            <a:picLocks noChangeAspect="1" noChangeArrowheads="1" noCrop="1"/>
          </p:cNvPicPr>
          <p:nvPr/>
        </p:nvPicPr>
        <p:blipFill>
          <a:blip r:embed="rId3" cstate="print"/>
          <a:srcRect/>
          <a:stretch>
            <a:fillRect/>
          </a:stretch>
        </p:blipFill>
        <p:spPr bwMode="auto">
          <a:xfrm>
            <a:off x="1" y="393135"/>
            <a:ext cx="9079526" cy="6464865"/>
          </a:xfrm>
          <a:prstGeom prst="rect">
            <a:avLst/>
          </a:prstGeom>
          <a:noFill/>
          <a:ln w="9525">
            <a:noFill/>
            <a:miter lim="800000"/>
            <a:headEnd/>
            <a:tailEnd/>
          </a:ln>
        </p:spPr>
      </p:pic>
      <p:sp>
        <p:nvSpPr>
          <p:cNvPr id="6" name="TextBox 5"/>
          <p:cNvSpPr txBox="1"/>
          <p:nvPr/>
        </p:nvSpPr>
        <p:spPr>
          <a:xfrm>
            <a:off x="6572264" y="5929330"/>
            <a:ext cx="1809736" cy="307777"/>
          </a:xfrm>
          <a:prstGeom prst="rect">
            <a:avLst/>
          </a:prstGeom>
          <a:solidFill>
            <a:schemeClr val="bg2">
              <a:lumMod val="40000"/>
              <a:lumOff val="60000"/>
              <a:alpha val="60000"/>
            </a:schemeClr>
          </a:solidFill>
          <a:scene3d>
            <a:camera prst="orthographicFront"/>
            <a:lightRig rig="threePt" dir="t"/>
          </a:scene3d>
          <a:sp3d>
            <a:bevelT/>
          </a:sp3d>
        </p:spPr>
        <p:txBody>
          <a:bodyPr wrap="square">
            <a:spAutoFit/>
          </a:bodyPr>
          <a:lstStyle/>
          <a:p>
            <a:pPr algn="ctr" fontAlgn="base">
              <a:spcBef>
                <a:spcPct val="0"/>
              </a:spcBef>
              <a:spcAft>
                <a:spcPct val="0"/>
              </a:spcAft>
              <a:defRPr/>
            </a:pPr>
            <a:r>
              <a:rPr lang="en-US" sz="1400" b="1" dirty="0">
                <a:solidFill>
                  <a:prstClr val="black">
                    <a:lumMod val="75000"/>
                    <a:lumOff val="25000"/>
                  </a:prstClr>
                </a:solidFill>
                <a:latin typeface="Arial" charset="0"/>
              </a:rPr>
              <a:t>1.25 GB/sec </a:t>
            </a:r>
            <a:r>
              <a:rPr lang="en-US" sz="1400" b="1" dirty="0" smtClean="0">
                <a:solidFill>
                  <a:prstClr val="black">
                    <a:lumMod val="75000"/>
                    <a:lumOff val="25000"/>
                  </a:prstClr>
                </a:solidFill>
                <a:latin typeface="Arial" charset="0"/>
              </a:rPr>
              <a:t>(ions</a:t>
            </a:r>
            <a:r>
              <a:rPr lang="en-US" sz="1400" b="1" dirty="0">
                <a:solidFill>
                  <a:prstClr val="black">
                    <a:lumMod val="75000"/>
                    <a:lumOff val="25000"/>
                  </a:prstClr>
                </a:solidFill>
                <a:latin typeface="Arial" charset="0"/>
              </a:rPr>
              <a:t>)</a:t>
            </a:r>
          </a:p>
        </p:txBody>
      </p:sp>
      <p:grpSp>
        <p:nvGrpSpPr>
          <p:cNvPr id="12" name="Group 11"/>
          <p:cNvGrpSpPr/>
          <p:nvPr/>
        </p:nvGrpSpPr>
        <p:grpSpPr>
          <a:xfrm>
            <a:off x="4038600" y="5257800"/>
            <a:ext cx="5040927" cy="990600"/>
            <a:chOff x="4038600" y="5257800"/>
            <a:chExt cx="5040927" cy="990600"/>
          </a:xfrm>
        </p:grpSpPr>
        <p:grpSp>
          <p:nvGrpSpPr>
            <p:cNvPr id="11" name="Group 10"/>
            <p:cNvGrpSpPr/>
            <p:nvPr/>
          </p:nvGrpSpPr>
          <p:grpSpPr>
            <a:xfrm>
              <a:off x="4038600" y="5334000"/>
              <a:ext cx="2021231" cy="914400"/>
              <a:chOff x="4038600" y="5334000"/>
              <a:chExt cx="2021231" cy="914400"/>
            </a:xfrm>
          </p:grpSpPr>
          <p:sp>
            <p:nvSpPr>
              <p:cNvPr id="2" name="TextBox 1"/>
              <p:cNvSpPr txBox="1"/>
              <p:nvPr/>
            </p:nvSpPr>
            <p:spPr>
              <a:xfrm>
                <a:off x="4038600" y="5562600"/>
                <a:ext cx="2021231"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fontAlgn="base">
                  <a:spcBef>
                    <a:spcPct val="0"/>
                  </a:spcBef>
                  <a:spcAft>
                    <a:spcPct val="0"/>
                  </a:spcAft>
                </a:pPr>
                <a:r>
                  <a:rPr lang="en-US" sz="1400" b="1" dirty="0" smtClean="0">
                    <a:solidFill>
                      <a:prstClr val="black"/>
                    </a:solidFill>
                    <a:latin typeface="Arial"/>
                    <a:cs typeface="Arial"/>
                  </a:rPr>
                  <a:t>2011: 400-500 MB/sec</a:t>
                </a:r>
                <a:endParaRPr lang="en-US" sz="1400" b="1" dirty="0">
                  <a:solidFill>
                    <a:prstClr val="black"/>
                  </a:solidFill>
                  <a:latin typeface="Arial"/>
                  <a:cs typeface="Arial"/>
                </a:endParaRPr>
              </a:p>
            </p:txBody>
          </p:sp>
          <p:cxnSp>
            <p:nvCxnSpPr>
              <p:cNvPr id="5" name="Straight Arrow Connector 4"/>
              <p:cNvCxnSpPr>
                <a:stCxn id="2" idx="0"/>
              </p:cNvCxnSpPr>
              <p:nvPr/>
            </p:nvCxnSpPr>
            <p:spPr>
              <a:xfrm flipV="1">
                <a:off x="5049216" y="5334000"/>
                <a:ext cx="437184" cy="228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4953000" y="5943600"/>
                <a:ext cx="228600" cy="304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
          <p:nvSpPr>
            <p:cNvPr id="13" name="TextBox 12"/>
            <p:cNvSpPr txBox="1"/>
            <p:nvPr/>
          </p:nvSpPr>
          <p:spPr>
            <a:xfrm>
              <a:off x="7467600" y="5257800"/>
              <a:ext cx="1611927"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fontAlgn="base">
                <a:spcBef>
                  <a:spcPct val="0"/>
                </a:spcBef>
                <a:spcAft>
                  <a:spcPct val="0"/>
                </a:spcAft>
              </a:pPr>
              <a:r>
                <a:rPr lang="en-US" sz="1400" b="1" dirty="0" smtClean="0">
                  <a:solidFill>
                    <a:prstClr val="black"/>
                  </a:solidFill>
                  <a:latin typeface="Arial"/>
                  <a:cs typeface="Arial"/>
                </a:rPr>
                <a:t>2011: 4-6 GB/sec</a:t>
              </a:r>
              <a:endParaRPr lang="en-US" sz="1400" b="1" dirty="0">
                <a:solidFill>
                  <a:prstClr val="black"/>
                </a:solidFill>
                <a:latin typeface="Arial"/>
                <a:cs typeface="Arial"/>
              </a:endParaRPr>
            </a:p>
          </p:txBody>
        </p:sp>
      </p:grpSp>
      <p:sp>
        <p:nvSpPr>
          <p:cNvPr id="25603" name="Title 1"/>
          <p:cNvSpPr>
            <a:spLocks noGrp="1"/>
          </p:cNvSpPr>
          <p:nvPr>
            <p:ph type="title" idx="4294967295"/>
          </p:nvPr>
        </p:nvSpPr>
        <p:spPr>
          <a:xfrm>
            <a:off x="304801" y="0"/>
            <a:ext cx="8839200" cy="1071563"/>
          </a:xfrm>
          <a:ln>
            <a:noFill/>
          </a:ln>
        </p:spPr>
        <p:txBody>
          <a:bodyPr anchor="t"/>
          <a:lstStyle/>
          <a:p>
            <a:pPr eaLnBrk="1" hangingPunct="1"/>
            <a:r>
              <a:rPr lang="en-US" sz="2400" dirty="0" smtClean="0">
                <a:solidFill>
                  <a:srgbClr val="FFFF00"/>
                </a:solidFill>
              </a:rPr>
              <a:t>Tier 0 at </a:t>
            </a:r>
            <a:r>
              <a:rPr lang="en-US" sz="2400" dirty="0">
                <a:solidFill>
                  <a:srgbClr val="FFFF00"/>
                </a:solidFill>
              </a:rPr>
              <a:t>CERN: </a:t>
            </a:r>
            <a:r>
              <a:rPr lang="en-US" sz="2400" dirty="0" smtClean="0">
                <a:solidFill>
                  <a:srgbClr val="FFFF00"/>
                </a:solidFill>
              </a:rPr>
              <a:t/>
            </a:r>
            <a:br>
              <a:rPr lang="en-US" sz="2400" dirty="0" smtClean="0">
                <a:solidFill>
                  <a:srgbClr val="FFFF00"/>
                </a:solidFill>
              </a:rPr>
            </a:br>
            <a:r>
              <a:rPr lang="en-US" sz="2400" dirty="0" smtClean="0">
                <a:solidFill>
                  <a:schemeClr val="tx1"/>
                </a:solidFill>
              </a:rPr>
              <a:t>Acquisition</a:t>
            </a:r>
            <a:r>
              <a:rPr lang="en-US" sz="2400" dirty="0">
                <a:solidFill>
                  <a:schemeClr val="tx1"/>
                </a:solidFill>
              </a:rPr>
              <a:t>, </a:t>
            </a:r>
            <a:r>
              <a:rPr lang="en-US" sz="2400" dirty="0" smtClean="0">
                <a:solidFill>
                  <a:schemeClr val="tx1"/>
                </a:solidFill>
              </a:rPr>
              <a:t>First </a:t>
            </a:r>
            <a:r>
              <a:rPr lang="en-US" sz="2400" dirty="0">
                <a:solidFill>
                  <a:schemeClr val="tx1"/>
                </a:solidFill>
              </a:rPr>
              <a:t>pass reconstruction</a:t>
            </a:r>
            <a:r>
              <a:rPr lang="en-US" sz="2400" dirty="0" smtClean="0">
                <a:solidFill>
                  <a:schemeClr val="tx1"/>
                </a:solidFill>
              </a:rPr>
              <a:t>,</a:t>
            </a:r>
            <a:r>
              <a:rPr lang="en-US" sz="2400" dirty="0">
                <a:solidFill>
                  <a:schemeClr val="tx1"/>
                </a:solidFill>
              </a:rPr>
              <a:t> </a:t>
            </a:r>
            <a:r>
              <a:rPr lang="en-US" sz="2400" dirty="0" smtClean="0">
                <a:solidFill>
                  <a:schemeClr val="tx1"/>
                </a:solidFill>
              </a:rPr>
              <a:t>Storage &amp; Distribution</a:t>
            </a:r>
            <a:endParaRPr lang="en-US" sz="2400" dirty="0">
              <a:solidFill>
                <a:schemeClr val="tx1"/>
              </a:solidFill>
            </a:endParaRPr>
          </a:p>
        </p:txBody>
      </p:sp>
    </p:spTree>
    <p:extLst>
      <p:ext uri="{BB962C8B-B14F-4D97-AF65-F5344CB8AC3E}">
        <p14:creationId xmlns:p14="http://schemas.microsoft.com/office/powerpoint/2010/main" val="28405806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9552" y="908720"/>
            <a:ext cx="3382144" cy="4602831"/>
          </a:xfrm>
        </p:spPr>
        <p:txBody>
          <a:bodyPr>
            <a:normAutofit fontScale="55000" lnSpcReduction="20000"/>
          </a:bodyPr>
          <a:lstStyle/>
          <a:p>
            <a:r>
              <a:rPr lang="en-GB" dirty="0" smtClean="0"/>
              <a:t>A distributed computing infrastructure to provide the production and analysis environments for the LHC experiments</a:t>
            </a:r>
          </a:p>
          <a:p>
            <a:r>
              <a:rPr lang="en-GB" dirty="0" smtClean="0"/>
              <a:t>Managed and operated by a worldwide collaboration between the experiments and the participating computer centres</a:t>
            </a:r>
          </a:p>
          <a:p>
            <a:pPr>
              <a:buNone/>
            </a:pPr>
            <a:endParaRPr lang="en-GB" dirty="0" smtClean="0"/>
          </a:p>
          <a:p>
            <a:r>
              <a:rPr lang="en-GB" dirty="0" smtClean="0"/>
              <a:t>The resources are distributed – for funding and sociological reasons</a:t>
            </a:r>
          </a:p>
          <a:p>
            <a:endParaRPr lang="en-GB" dirty="0" smtClean="0"/>
          </a:p>
          <a:p>
            <a:r>
              <a:rPr lang="en-GB" dirty="0" smtClean="0"/>
              <a:t>Our task was to make use of the resources available to us – no matter where they are located</a:t>
            </a:r>
          </a:p>
        </p:txBody>
      </p:sp>
      <p:sp>
        <p:nvSpPr>
          <p:cNvPr id="6" name="Footer Placeholder 5"/>
          <p:cNvSpPr>
            <a:spLocks noGrp="1"/>
          </p:cNvSpPr>
          <p:nvPr>
            <p:ph type="ftr" sz="quarter" idx="11"/>
          </p:nvPr>
        </p:nvSpPr>
        <p:spPr/>
        <p:txBody>
          <a:bodyPr/>
          <a:lstStyle/>
          <a:p>
            <a:pPr>
              <a:defRPr/>
            </a:pPr>
            <a:r>
              <a:rPr lang="fr-FR" smtClean="0">
                <a:solidFill>
                  <a:prstClr val="black">
                    <a:tint val="75000"/>
                  </a:prstClr>
                </a:solidFill>
                <a:latin typeface="Calibri"/>
              </a:rPr>
              <a:t>Ian.Bird@cern.ch / August 2012</a:t>
            </a:r>
            <a:endParaRPr lang="fr-FR"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a:defRPr/>
            </a:pPr>
            <a:fld id="{C102F5DF-3746-4951-9243-D4CE0B337A17}" type="slidenum">
              <a:rPr lang="fr-FR">
                <a:solidFill>
                  <a:prstClr val="black">
                    <a:tint val="75000"/>
                  </a:prstClr>
                </a:solidFill>
                <a:latin typeface="Calibri"/>
              </a:rPr>
              <a:pPr>
                <a:defRPr/>
              </a:pPr>
              <a:t>26</a:t>
            </a:fld>
            <a:endParaRPr lang="fr-FR">
              <a:solidFill>
                <a:prstClr val="black">
                  <a:tint val="75000"/>
                </a:prstClr>
              </a:solidFill>
              <a:latin typeface="Calibri"/>
            </a:endParaRPr>
          </a:p>
        </p:txBody>
      </p:sp>
      <p:sp>
        <p:nvSpPr>
          <p:cNvPr id="2" name="Title 1"/>
          <p:cNvSpPr>
            <a:spLocks noGrp="1"/>
          </p:cNvSpPr>
          <p:nvPr>
            <p:ph type="title"/>
          </p:nvPr>
        </p:nvSpPr>
        <p:spPr/>
        <p:txBody>
          <a:bodyPr/>
          <a:lstStyle/>
          <a:p>
            <a:r>
              <a:rPr lang="en-GB" b="1" dirty="0" smtClean="0"/>
              <a:t>WLCG – what and why?</a:t>
            </a:r>
            <a:endParaRPr lang="en-GB" b="1" dirty="0"/>
          </a:p>
        </p:txBody>
      </p:sp>
      <p:pic>
        <p:nvPicPr>
          <p:cNvPr id="7" name="Picture 3"/>
          <p:cNvPicPr>
            <a:picLocks noChangeAspect="1" noChangeArrowheads="1"/>
          </p:cNvPicPr>
          <p:nvPr/>
        </p:nvPicPr>
        <p:blipFill>
          <a:blip r:embed="rId3" cstate="print"/>
          <a:srcRect/>
          <a:stretch>
            <a:fillRect/>
          </a:stretch>
        </p:blipFill>
        <p:spPr bwMode="auto">
          <a:xfrm>
            <a:off x="3786934" y="764704"/>
            <a:ext cx="5338199" cy="3528392"/>
          </a:xfrm>
          <a:prstGeom prst="rect">
            <a:avLst/>
          </a:prstGeom>
          <a:noFill/>
          <a:ln w="9525">
            <a:noFill/>
            <a:miter lim="800000"/>
            <a:headEnd/>
            <a:tailEnd/>
          </a:ln>
        </p:spPr>
      </p:pic>
      <p:sp>
        <p:nvSpPr>
          <p:cNvPr id="8" name="TextBox 7"/>
          <p:cNvSpPr txBox="1"/>
          <p:nvPr/>
        </p:nvSpPr>
        <p:spPr>
          <a:xfrm>
            <a:off x="4139952" y="4437112"/>
            <a:ext cx="2520279" cy="1754327"/>
          </a:xfrm>
          <a:prstGeom prst="rect">
            <a:avLst/>
          </a:prstGeom>
          <a:solidFill>
            <a:srgbClr val="000000">
              <a:lumMod val="85000"/>
              <a:lumOff val="15000"/>
            </a:srgbClr>
          </a:solidFill>
          <a:scene3d>
            <a:camera prst="orthographicFront"/>
            <a:lightRig rig="threePt" dir="t"/>
          </a:scene3d>
          <a:sp3d>
            <a:bevelT/>
          </a:sp3d>
        </p:spPr>
        <p:txBody>
          <a:bodyPr wrap="square">
            <a:spAutoFit/>
          </a:bodyPr>
          <a:lstStyle/>
          <a:p>
            <a:pPr fontAlgn="base">
              <a:spcBef>
                <a:spcPct val="0"/>
              </a:spcBef>
              <a:spcAft>
                <a:spcPct val="0"/>
              </a:spcAft>
            </a:pPr>
            <a:r>
              <a:rPr lang="en-US" sz="1200" b="1" dirty="0">
                <a:solidFill>
                  <a:srgbClr val="FFFFFF"/>
                </a:solidFill>
                <a:latin typeface="Arial" pitchFamily="34" charset="0"/>
              </a:rPr>
              <a:t>Tier-0 (CERN):</a:t>
            </a:r>
          </a:p>
          <a:p>
            <a:pPr marL="179388" lvl="1" indent="-96838" fontAlgn="base">
              <a:spcBef>
                <a:spcPct val="0"/>
              </a:spcBef>
              <a:spcAft>
                <a:spcPct val="0"/>
              </a:spcAft>
              <a:buFont typeface="Arial" pitchFamily="34" charset="0"/>
              <a:buChar char="•"/>
            </a:pPr>
            <a:r>
              <a:rPr lang="en-US" sz="1200" dirty="0">
                <a:solidFill>
                  <a:srgbClr val="FFFF00"/>
                </a:solidFill>
                <a:latin typeface="Arial" pitchFamily="34" charset="0"/>
              </a:rPr>
              <a:t>Data recording</a:t>
            </a:r>
          </a:p>
          <a:p>
            <a:pPr marL="179388" lvl="1" indent="-96838" fontAlgn="base">
              <a:spcBef>
                <a:spcPct val="0"/>
              </a:spcBef>
              <a:spcAft>
                <a:spcPct val="0"/>
              </a:spcAft>
              <a:buFont typeface="Arial" pitchFamily="34" charset="0"/>
              <a:buChar char="•"/>
            </a:pPr>
            <a:r>
              <a:rPr lang="en-US" sz="1200" dirty="0">
                <a:solidFill>
                  <a:srgbClr val="FFFF00"/>
                </a:solidFill>
                <a:latin typeface="Arial" pitchFamily="34" charset="0"/>
              </a:rPr>
              <a:t>Initial data reconstruction</a:t>
            </a:r>
          </a:p>
          <a:p>
            <a:pPr marL="179388" lvl="1" indent="-96838" fontAlgn="base">
              <a:spcBef>
                <a:spcPct val="0"/>
              </a:spcBef>
              <a:spcAft>
                <a:spcPct val="0"/>
              </a:spcAft>
              <a:buFont typeface="Arial" pitchFamily="34" charset="0"/>
              <a:buChar char="•"/>
            </a:pPr>
            <a:r>
              <a:rPr lang="en-US" sz="1200" dirty="0">
                <a:solidFill>
                  <a:srgbClr val="FFFF00"/>
                </a:solidFill>
                <a:latin typeface="Arial" pitchFamily="34" charset="0"/>
              </a:rPr>
              <a:t>Data distribution</a:t>
            </a:r>
          </a:p>
          <a:p>
            <a:pPr marL="179388" lvl="1" indent="-96838" fontAlgn="base">
              <a:spcBef>
                <a:spcPct val="0"/>
              </a:spcBef>
              <a:spcAft>
                <a:spcPct val="0"/>
              </a:spcAft>
              <a:buFont typeface="Arial" pitchFamily="34" charset="0"/>
              <a:buChar char="•"/>
            </a:pPr>
            <a:endParaRPr lang="en-US" sz="1200" dirty="0">
              <a:solidFill>
                <a:srgbClr val="FFFF00"/>
              </a:solidFill>
              <a:latin typeface="Arial" pitchFamily="34" charset="0"/>
            </a:endParaRPr>
          </a:p>
          <a:p>
            <a:pPr fontAlgn="base">
              <a:spcBef>
                <a:spcPct val="0"/>
              </a:spcBef>
              <a:spcAft>
                <a:spcPct val="0"/>
              </a:spcAft>
            </a:pPr>
            <a:r>
              <a:rPr lang="en-US" sz="1200" b="1" dirty="0">
                <a:solidFill>
                  <a:srgbClr val="FFFFFF"/>
                </a:solidFill>
                <a:latin typeface="Arial" pitchFamily="34" charset="0"/>
              </a:rPr>
              <a:t>Tier-1 (11 </a:t>
            </a:r>
            <a:r>
              <a:rPr lang="en-US" sz="1200" b="1" dirty="0" err="1">
                <a:solidFill>
                  <a:srgbClr val="FFFFFF"/>
                </a:solidFill>
                <a:latin typeface="Arial" pitchFamily="34" charset="0"/>
              </a:rPr>
              <a:t>centres</a:t>
            </a:r>
            <a:r>
              <a:rPr lang="en-US" sz="1200" b="1" dirty="0">
                <a:solidFill>
                  <a:srgbClr val="FFFFFF"/>
                </a:solidFill>
                <a:latin typeface="Arial" pitchFamily="34" charset="0"/>
              </a:rPr>
              <a:t>):</a:t>
            </a:r>
          </a:p>
          <a:p>
            <a:pPr fontAlgn="base">
              <a:spcBef>
                <a:spcPct val="0"/>
              </a:spcBef>
              <a:spcAft>
                <a:spcPct val="0"/>
              </a:spcAft>
              <a:buFont typeface="Arial" pitchFamily="34" charset="0"/>
              <a:buChar char="•"/>
            </a:pPr>
            <a:r>
              <a:rPr lang="en-US" sz="1200" dirty="0">
                <a:solidFill>
                  <a:srgbClr val="FFFF00"/>
                </a:solidFill>
                <a:latin typeface="Arial" pitchFamily="34" charset="0"/>
              </a:rPr>
              <a:t>Permanent storage</a:t>
            </a:r>
          </a:p>
          <a:p>
            <a:pPr fontAlgn="base">
              <a:spcBef>
                <a:spcPct val="0"/>
              </a:spcBef>
              <a:spcAft>
                <a:spcPct val="0"/>
              </a:spcAft>
              <a:buFont typeface="Arial" pitchFamily="34" charset="0"/>
              <a:buChar char="•"/>
            </a:pPr>
            <a:r>
              <a:rPr lang="en-US" sz="1200" dirty="0">
                <a:solidFill>
                  <a:srgbClr val="FFFF00"/>
                </a:solidFill>
                <a:latin typeface="Arial" pitchFamily="34" charset="0"/>
              </a:rPr>
              <a:t>Re-processing</a:t>
            </a:r>
          </a:p>
          <a:p>
            <a:pPr fontAlgn="base">
              <a:spcBef>
                <a:spcPct val="0"/>
              </a:spcBef>
              <a:spcAft>
                <a:spcPct val="0"/>
              </a:spcAft>
              <a:buFont typeface="Arial" pitchFamily="34" charset="0"/>
              <a:buChar char="•"/>
            </a:pPr>
            <a:r>
              <a:rPr lang="en-US" sz="1200" dirty="0" smtClean="0">
                <a:solidFill>
                  <a:srgbClr val="FFFF00"/>
                </a:solidFill>
                <a:latin typeface="Arial" pitchFamily="34" charset="0"/>
              </a:rPr>
              <a:t>Analysis</a:t>
            </a:r>
            <a:endParaRPr lang="en-US" sz="1200" dirty="0">
              <a:solidFill>
                <a:srgbClr val="FFFF00"/>
              </a:solidFill>
              <a:latin typeface="Arial" pitchFamily="34" charset="0"/>
            </a:endParaRPr>
          </a:p>
        </p:txBody>
      </p:sp>
      <p:sp>
        <p:nvSpPr>
          <p:cNvPr id="9" name="TextBox 8"/>
          <p:cNvSpPr txBox="1"/>
          <p:nvPr/>
        </p:nvSpPr>
        <p:spPr>
          <a:xfrm>
            <a:off x="6808694" y="4437112"/>
            <a:ext cx="2304256" cy="646331"/>
          </a:xfrm>
          <a:prstGeom prst="rect">
            <a:avLst/>
          </a:prstGeom>
          <a:solidFill>
            <a:srgbClr val="000000">
              <a:lumMod val="85000"/>
              <a:lumOff val="15000"/>
            </a:srgbClr>
          </a:solidFill>
          <a:scene3d>
            <a:camera prst="orthographicFront"/>
            <a:lightRig rig="threePt" dir="t"/>
          </a:scene3d>
          <a:sp3d>
            <a:bevelT/>
          </a:sp3d>
        </p:spPr>
        <p:txBody>
          <a:bodyPr wrap="square">
            <a:spAutoFit/>
          </a:bodyPr>
          <a:lstStyle/>
          <a:p>
            <a:pPr fontAlgn="base">
              <a:spcBef>
                <a:spcPct val="0"/>
              </a:spcBef>
              <a:spcAft>
                <a:spcPct val="0"/>
              </a:spcAft>
            </a:pPr>
            <a:r>
              <a:rPr lang="en-US" sz="1200" b="1" dirty="0" smtClean="0">
                <a:solidFill>
                  <a:srgbClr val="FFFFFF"/>
                </a:solidFill>
                <a:latin typeface="Arial" pitchFamily="34" charset="0"/>
              </a:rPr>
              <a:t>Tier</a:t>
            </a:r>
            <a:r>
              <a:rPr lang="en-US" sz="1200" b="1" dirty="0">
                <a:solidFill>
                  <a:srgbClr val="FFFFFF"/>
                </a:solidFill>
                <a:latin typeface="Arial" pitchFamily="34" charset="0"/>
              </a:rPr>
              <a:t>-2  (~130 </a:t>
            </a:r>
            <a:r>
              <a:rPr lang="en-US" sz="1200" b="1" dirty="0" err="1">
                <a:solidFill>
                  <a:srgbClr val="FFFFFF"/>
                </a:solidFill>
                <a:latin typeface="Arial" pitchFamily="34" charset="0"/>
              </a:rPr>
              <a:t>centres</a:t>
            </a:r>
            <a:r>
              <a:rPr lang="en-US" sz="1200" b="1" dirty="0">
                <a:solidFill>
                  <a:srgbClr val="FFFFFF"/>
                </a:solidFill>
                <a:latin typeface="Arial" pitchFamily="34" charset="0"/>
              </a:rPr>
              <a:t>):</a:t>
            </a:r>
          </a:p>
          <a:p>
            <a:pPr fontAlgn="base">
              <a:spcBef>
                <a:spcPct val="0"/>
              </a:spcBef>
              <a:spcAft>
                <a:spcPct val="0"/>
              </a:spcAft>
              <a:buFont typeface="Arial" pitchFamily="34" charset="0"/>
              <a:buChar char="•"/>
            </a:pPr>
            <a:r>
              <a:rPr lang="en-US" sz="1200" dirty="0">
                <a:solidFill>
                  <a:srgbClr val="FFFF00"/>
                </a:solidFill>
                <a:latin typeface="Arial" pitchFamily="34" charset="0"/>
              </a:rPr>
              <a:t> Simulation</a:t>
            </a:r>
          </a:p>
          <a:p>
            <a:pPr fontAlgn="base">
              <a:spcBef>
                <a:spcPct val="0"/>
              </a:spcBef>
              <a:spcAft>
                <a:spcPct val="0"/>
              </a:spcAft>
              <a:buFont typeface="Arial" pitchFamily="34" charset="0"/>
              <a:buChar char="•"/>
            </a:pPr>
            <a:r>
              <a:rPr lang="en-US" sz="1200" dirty="0">
                <a:solidFill>
                  <a:srgbClr val="FFFF00"/>
                </a:solidFill>
                <a:latin typeface="Arial" pitchFamily="34" charset="0"/>
              </a:rPr>
              <a:t> End-user analysis</a:t>
            </a:r>
          </a:p>
        </p:txBody>
      </p:sp>
    </p:spTree>
    <p:extLst>
      <p:ext uri="{BB962C8B-B14F-4D97-AF65-F5344CB8AC3E}">
        <p14:creationId xmlns:p14="http://schemas.microsoft.com/office/powerpoint/2010/main" val="22733270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id-LayerSMALL"/>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91680" y="908720"/>
            <a:ext cx="5544616" cy="5302792"/>
          </a:xfrm>
          <a:prstGeom prst="rect">
            <a:avLst/>
          </a:prstGeom>
          <a:noFill/>
        </p:spPr>
      </p:pic>
      <p:sp>
        <p:nvSpPr>
          <p:cNvPr id="2" name="Title 1"/>
          <p:cNvSpPr>
            <a:spLocks noGrp="1"/>
          </p:cNvSpPr>
          <p:nvPr>
            <p:ph type="title"/>
          </p:nvPr>
        </p:nvSpPr>
        <p:spPr/>
        <p:txBody>
          <a:bodyPr/>
          <a:lstStyle/>
          <a:p>
            <a:r>
              <a:rPr lang="en-US" dirty="0" smtClean="0"/>
              <a:t>e-Infrastructure: Grids</a:t>
            </a:r>
            <a:endParaRPr lang="en-GB" dirty="0"/>
          </a:p>
        </p:txBody>
      </p:sp>
      <p:grpSp>
        <p:nvGrpSpPr>
          <p:cNvPr id="13" name="Group 12"/>
          <p:cNvGrpSpPr/>
          <p:nvPr/>
        </p:nvGrpSpPr>
        <p:grpSpPr>
          <a:xfrm>
            <a:off x="381000" y="2590800"/>
            <a:ext cx="1146175" cy="1628775"/>
            <a:chOff x="381000" y="2590800"/>
            <a:chExt cx="1146175" cy="1628775"/>
          </a:xfrm>
        </p:grpSpPr>
        <p:pic>
          <p:nvPicPr>
            <p:cNvPr id="6" name="Picture 4" descr="tglogo-small"/>
            <p:cNvPicPr>
              <a:picLocks noChangeAspect="1" noChangeArrowheads="1"/>
            </p:cNvPicPr>
            <p:nvPr/>
          </p:nvPicPr>
          <p:blipFill>
            <a:blip r:embed="rId4" cstate="print"/>
            <a:srcRect/>
            <a:stretch>
              <a:fillRect/>
            </a:stretch>
          </p:blipFill>
          <p:spPr bwMode="auto">
            <a:xfrm>
              <a:off x="609600" y="2590800"/>
              <a:ext cx="596900" cy="747713"/>
            </a:xfrm>
            <a:prstGeom prst="rect">
              <a:avLst/>
            </a:prstGeom>
            <a:solidFill>
              <a:schemeClr val="bg1"/>
            </a:solidFill>
          </p:spPr>
        </p:pic>
        <p:pic>
          <p:nvPicPr>
            <p:cNvPr id="7" name="Picture 5" descr="deisa_logo_web"/>
            <p:cNvPicPr>
              <a:picLocks noChangeAspect="1" noChangeArrowheads="1"/>
            </p:cNvPicPr>
            <p:nvPr/>
          </p:nvPicPr>
          <p:blipFill>
            <a:blip r:embed="rId5" cstate="print"/>
            <a:srcRect/>
            <a:stretch>
              <a:fillRect/>
            </a:stretch>
          </p:blipFill>
          <p:spPr bwMode="auto">
            <a:xfrm>
              <a:off x="381000" y="3581400"/>
              <a:ext cx="1146175" cy="638175"/>
            </a:xfrm>
            <a:prstGeom prst="rect">
              <a:avLst/>
            </a:prstGeom>
            <a:noFill/>
          </p:spPr>
        </p:pic>
      </p:grpSp>
      <p:grpSp>
        <p:nvGrpSpPr>
          <p:cNvPr id="12" name="Group 11"/>
          <p:cNvGrpSpPr/>
          <p:nvPr/>
        </p:nvGrpSpPr>
        <p:grpSpPr>
          <a:xfrm>
            <a:off x="7486650" y="2590800"/>
            <a:ext cx="1657350" cy="1609725"/>
            <a:chOff x="7486650" y="2590800"/>
            <a:chExt cx="1657350" cy="1609725"/>
          </a:xfrm>
        </p:grpSpPr>
        <p:pic>
          <p:nvPicPr>
            <p:cNvPr id="8" name="Picture 7" descr="Open Science Grid">
              <a:hlinkClick r:id="rId6"/>
            </p:cNvP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486650" y="3429000"/>
              <a:ext cx="1657350" cy="771525"/>
            </a:xfrm>
            <a:prstGeom prst="rect">
              <a:avLst/>
            </a:prstGeom>
            <a:noFill/>
          </p:spPr>
        </p:pic>
        <p:pic>
          <p:nvPicPr>
            <p:cNvPr id="9" name="Picture 5"/>
            <p:cNvPicPr>
              <a:picLocks noChangeAspect="1" noChangeArrowheads="1"/>
            </p:cNvPicPr>
            <p:nvPr/>
          </p:nvPicPr>
          <p:blipFill>
            <a:blip r:embed="rId8" cstate="print"/>
            <a:srcRect/>
            <a:stretch>
              <a:fillRect/>
            </a:stretch>
          </p:blipFill>
          <p:spPr bwMode="auto">
            <a:xfrm>
              <a:off x="7543800" y="2590800"/>
              <a:ext cx="962025" cy="742950"/>
            </a:xfrm>
            <a:prstGeom prst="rect">
              <a:avLst/>
            </a:prstGeom>
            <a:noFill/>
            <a:ln w="9525">
              <a:noFill/>
              <a:miter lim="800000"/>
              <a:headEnd/>
              <a:tailEnd/>
            </a:ln>
          </p:spPr>
        </p:pic>
      </p:grpSp>
      <p:grpSp>
        <p:nvGrpSpPr>
          <p:cNvPr id="11" name="Group 10"/>
          <p:cNvGrpSpPr/>
          <p:nvPr/>
        </p:nvGrpSpPr>
        <p:grpSpPr>
          <a:xfrm>
            <a:off x="6477000" y="5257800"/>
            <a:ext cx="1900238" cy="896461"/>
            <a:chOff x="6477000" y="5257800"/>
            <a:chExt cx="1900238" cy="896461"/>
          </a:xfrm>
        </p:grpSpPr>
        <p:pic>
          <p:nvPicPr>
            <p:cNvPr id="5" name="Picture 18" descr="geant_logo"/>
            <p:cNvPicPr>
              <a:picLocks noChangeAspect="1" noChangeArrowheads="1"/>
            </p:cNvPicPr>
            <p:nvPr/>
          </p:nvPicPr>
          <p:blipFill>
            <a:blip r:embed="rId9" cstate="screen"/>
            <a:srcRect/>
            <a:stretch>
              <a:fillRect/>
            </a:stretch>
          </p:blipFill>
          <p:spPr bwMode="auto">
            <a:xfrm>
              <a:off x="6477000" y="5486400"/>
              <a:ext cx="971550" cy="379412"/>
            </a:xfrm>
            <a:prstGeom prst="rect">
              <a:avLst/>
            </a:prstGeom>
            <a:noFill/>
          </p:spPr>
        </p:pic>
        <p:pic>
          <p:nvPicPr>
            <p:cNvPr id="1154051" name="Picture 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620000" y="5257800"/>
              <a:ext cx="757238" cy="896461"/>
            </a:xfrm>
            <a:prstGeom prst="rect">
              <a:avLst/>
            </a:prstGeom>
            <a:noFill/>
            <a:ln w="9525">
              <a:noFill/>
              <a:miter lim="800000"/>
              <a:headEnd/>
              <a:tailEnd/>
            </a:ln>
          </p:spPr>
        </p:pic>
      </p:gr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Ian.Bird@cern.ch / August 2012</a:t>
            </a:r>
            <a:endParaRPr lang="en-US" dirty="0">
              <a:solidFill>
                <a:prstClr val="black">
                  <a:tint val="75000"/>
                </a:prstClr>
              </a:solidFill>
              <a:latin typeface="Calibri"/>
            </a:endParaRPr>
          </a:p>
        </p:txBody>
      </p:sp>
      <p:sp>
        <p:nvSpPr>
          <p:cNvPr id="10" name="Slide Number Placeholder 9"/>
          <p:cNvSpPr>
            <a:spLocks noGrp="1"/>
          </p:cNvSpPr>
          <p:nvPr>
            <p:ph type="sldNum" sz="quarter" idx="12"/>
          </p:nvPr>
        </p:nvSpPr>
        <p:spPr/>
        <p:txBody>
          <a:bodyPr/>
          <a:lstStyle/>
          <a:p>
            <a:fld id="{8FA168C2-9F18-4032-8801-50E4CEA0EAFB}" type="slidenum">
              <a:rPr lang="en-US" smtClean="0">
                <a:solidFill>
                  <a:prstClr val="black">
                    <a:tint val="75000"/>
                  </a:prstClr>
                </a:solidFill>
                <a:latin typeface="Calibri"/>
              </a:rPr>
              <a:pPr/>
              <a:t>27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71218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1-10-21 at 09.13.32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3680" y="838200"/>
            <a:ext cx="8520320" cy="5225008"/>
          </a:xfrm>
          <a:prstGeom prst="rect">
            <a:avLst/>
          </a:prstGeom>
        </p:spPr>
      </p:pic>
      <p:sp>
        <p:nvSpPr>
          <p:cNvPr id="9" name="TextBox 8"/>
          <p:cNvSpPr txBox="1"/>
          <p:nvPr/>
        </p:nvSpPr>
        <p:spPr>
          <a:xfrm>
            <a:off x="1295400" y="6324600"/>
            <a:ext cx="1043876" cy="369332"/>
          </a:xfrm>
          <a:prstGeom prst="rect">
            <a:avLst/>
          </a:prstGeom>
          <a:noFill/>
        </p:spPr>
        <p:txBody>
          <a:bodyPr wrap="none" rtlCol="0">
            <a:spAutoFit/>
          </a:bodyPr>
          <a:lstStyle/>
          <a:p>
            <a:pPr marL="285750" indent="-285750" defTabSz="914400" fontAlgn="base">
              <a:spcBef>
                <a:spcPct val="0"/>
              </a:spcBef>
              <a:spcAft>
                <a:spcPct val="0"/>
              </a:spcAft>
              <a:buClr>
                <a:srgbClr val="48D810"/>
              </a:buClr>
              <a:buSzPct val="300000"/>
              <a:buFont typeface="Arial"/>
              <a:buChar char="•"/>
            </a:pPr>
            <a:r>
              <a:rPr lang="en-US" dirty="0">
                <a:solidFill>
                  <a:prstClr val="white"/>
                </a:solidFill>
                <a:latin typeface="Arial" charset="0"/>
                <a:ea typeface="ＭＳ Ｐゴシック" charset="0"/>
              </a:rPr>
              <a:t>Tier 0</a:t>
            </a:r>
          </a:p>
        </p:txBody>
      </p:sp>
      <p:sp>
        <p:nvSpPr>
          <p:cNvPr id="10" name="TextBox 9"/>
          <p:cNvSpPr txBox="1"/>
          <p:nvPr/>
        </p:nvSpPr>
        <p:spPr>
          <a:xfrm>
            <a:off x="2514600" y="6324600"/>
            <a:ext cx="1018227" cy="369332"/>
          </a:xfrm>
          <a:prstGeom prst="rect">
            <a:avLst/>
          </a:prstGeom>
          <a:noFill/>
        </p:spPr>
        <p:txBody>
          <a:bodyPr wrap="none" rtlCol="0">
            <a:spAutoFit/>
          </a:bodyPr>
          <a:lstStyle/>
          <a:p>
            <a:pPr marL="285750" indent="-285750" defTabSz="914400" fontAlgn="base">
              <a:spcBef>
                <a:spcPct val="0"/>
              </a:spcBef>
              <a:spcAft>
                <a:spcPct val="0"/>
              </a:spcAft>
              <a:buClr>
                <a:srgbClr val="FEFE00"/>
              </a:buClr>
              <a:buSzPct val="300000"/>
              <a:buFont typeface="Arial"/>
              <a:buChar char="•"/>
            </a:pPr>
            <a:r>
              <a:rPr lang="en-US" dirty="0">
                <a:solidFill>
                  <a:srgbClr val="FFFFFF"/>
                </a:solidFill>
                <a:latin typeface="Arial" charset="0"/>
                <a:ea typeface="ＭＳ Ｐゴシック" charset="0"/>
              </a:rPr>
              <a:t>Tier 1</a:t>
            </a:r>
          </a:p>
        </p:txBody>
      </p:sp>
      <p:sp>
        <p:nvSpPr>
          <p:cNvPr id="11" name="TextBox 10"/>
          <p:cNvSpPr txBox="1"/>
          <p:nvPr/>
        </p:nvSpPr>
        <p:spPr>
          <a:xfrm>
            <a:off x="3886200" y="6324600"/>
            <a:ext cx="1043876" cy="369332"/>
          </a:xfrm>
          <a:prstGeom prst="rect">
            <a:avLst/>
          </a:prstGeom>
          <a:noFill/>
        </p:spPr>
        <p:txBody>
          <a:bodyPr wrap="none" rtlCol="0">
            <a:spAutoFit/>
          </a:bodyPr>
          <a:lstStyle/>
          <a:p>
            <a:pPr marL="285750" indent="-285750" defTabSz="914400" fontAlgn="base">
              <a:spcBef>
                <a:spcPct val="0"/>
              </a:spcBef>
              <a:spcAft>
                <a:spcPct val="0"/>
              </a:spcAft>
              <a:buClr>
                <a:srgbClr val="6DB0FF"/>
              </a:buClr>
              <a:buSzPct val="300000"/>
              <a:buFont typeface="Arial"/>
              <a:buChar char="•"/>
            </a:pPr>
            <a:r>
              <a:rPr lang="en-US" dirty="0">
                <a:solidFill>
                  <a:srgbClr val="FFFFFF"/>
                </a:solidFill>
                <a:latin typeface="Arial" charset="0"/>
                <a:ea typeface="ＭＳ Ｐゴシック" charset="0"/>
              </a:rPr>
              <a:t>Tier 2</a:t>
            </a:r>
          </a:p>
        </p:txBody>
      </p:sp>
      <p:sp>
        <p:nvSpPr>
          <p:cNvPr id="12" name="Title 11"/>
          <p:cNvSpPr>
            <a:spLocks noGrp="1"/>
          </p:cNvSpPr>
          <p:nvPr>
            <p:ph type="title"/>
          </p:nvPr>
        </p:nvSpPr>
        <p:spPr/>
        <p:txBody>
          <a:bodyPr/>
          <a:lstStyle/>
          <a:p>
            <a:r>
              <a:rPr lang="en-US" dirty="0" smtClean="0">
                <a:solidFill>
                  <a:srgbClr val="FFFFFF"/>
                </a:solidFill>
              </a:rPr>
              <a:t>WLCG Grid Sites</a:t>
            </a:r>
            <a:endParaRPr lang="en-US" dirty="0">
              <a:solidFill>
                <a:srgbClr val="FFFFFF"/>
              </a:solidFill>
            </a:endParaRPr>
          </a:p>
        </p:txBody>
      </p:sp>
      <p:pic>
        <p:nvPicPr>
          <p:cNvPr id="14" name="Picture 13" descr="Screen Shot 2011-10-21 at 09.31.25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5736" y="838200"/>
            <a:ext cx="8418263" cy="5222803"/>
          </a:xfrm>
          <a:prstGeom prst="rect">
            <a:avLst/>
          </a:prstGeom>
        </p:spPr>
      </p:pic>
      <p:pic>
        <p:nvPicPr>
          <p:cNvPr id="15" name="Picture 14" descr="Screen Shot 2011-10-21 at 11.50.06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09800" y="1143000"/>
            <a:ext cx="5209005" cy="3993777"/>
          </a:xfrm>
          <a:prstGeom prst="rect">
            <a:avLst/>
          </a:prstGeom>
          <a:ln>
            <a:solidFill>
              <a:schemeClr val="tx1"/>
            </a:solidFill>
          </a:ln>
          <a:effectLst>
            <a:outerShdw blurRad="50800" dist="38100" dir="2700000" algn="tl" rotWithShape="0">
              <a:prstClr val="black">
                <a:alpha val="40000"/>
              </a:prstClr>
            </a:outerShdw>
          </a:effectLst>
        </p:spPr>
      </p:pic>
      <p:sp>
        <p:nvSpPr>
          <p:cNvPr id="13" name="Content Placeholder 2"/>
          <p:cNvSpPr>
            <a:spLocks noGrp="1"/>
          </p:cNvSpPr>
          <p:nvPr>
            <p:ph idx="4294967295"/>
          </p:nvPr>
        </p:nvSpPr>
        <p:spPr>
          <a:xfrm>
            <a:off x="6048375" y="5638800"/>
            <a:ext cx="3095625" cy="1079500"/>
          </a:xfrm>
        </p:spPr>
        <p:style>
          <a:lnRef idx="1">
            <a:schemeClr val="accent2"/>
          </a:lnRef>
          <a:fillRef idx="2">
            <a:schemeClr val="accent2"/>
          </a:fillRef>
          <a:effectRef idx="1">
            <a:schemeClr val="accent2"/>
          </a:effectRef>
          <a:fontRef idx="minor">
            <a:schemeClr val="dk1"/>
          </a:fontRef>
        </p:style>
        <p:txBody>
          <a:bodyPr>
            <a:normAutofit fontScale="77500" lnSpcReduction="20000"/>
          </a:bodyPr>
          <a:lstStyle/>
          <a:p>
            <a:r>
              <a:rPr lang="en-GB" dirty="0" smtClean="0">
                <a:solidFill>
                  <a:schemeClr val="tx1"/>
                </a:solidFill>
              </a:rPr>
              <a:t>Today &gt;140 sites</a:t>
            </a:r>
          </a:p>
          <a:p>
            <a:r>
              <a:rPr lang="en-GB" dirty="0">
                <a:solidFill>
                  <a:schemeClr val="tx1"/>
                </a:solidFill>
              </a:rPr>
              <a:t>&gt;</a:t>
            </a:r>
            <a:r>
              <a:rPr lang="en-GB" dirty="0" smtClean="0">
                <a:solidFill>
                  <a:schemeClr val="tx1"/>
                </a:solidFill>
              </a:rPr>
              <a:t>250k CPU cores</a:t>
            </a:r>
          </a:p>
          <a:p>
            <a:r>
              <a:rPr lang="en-GB" dirty="0">
                <a:solidFill>
                  <a:schemeClr val="tx1"/>
                </a:solidFill>
              </a:rPr>
              <a:t>&gt;</a:t>
            </a:r>
            <a:r>
              <a:rPr lang="en-GB" dirty="0" smtClean="0">
                <a:solidFill>
                  <a:schemeClr val="tx1"/>
                </a:solidFill>
              </a:rPr>
              <a:t>150 PB disk</a:t>
            </a:r>
            <a:endParaRPr lang="en-GB" dirty="0">
              <a:solidFill>
                <a:schemeClr val="tx1"/>
              </a:solidFill>
            </a:endParaRPr>
          </a:p>
        </p:txBody>
      </p:sp>
    </p:spTree>
    <p:extLst>
      <p:ext uri="{BB962C8B-B14F-4D97-AF65-F5344CB8AC3E}">
        <p14:creationId xmlns:p14="http://schemas.microsoft.com/office/powerpoint/2010/main" val="2259395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Effect transition="in" filter="fade">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323528" y="4941168"/>
            <a:ext cx="4752528" cy="1656184"/>
          </a:xfrm>
        </p:spPr>
        <p:txBody>
          <a:bodyPr>
            <a:normAutofit fontScale="92500" lnSpcReduction="20000"/>
          </a:bodyPr>
          <a:lstStyle/>
          <a:p>
            <a:r>
              <a:rPr lang="en-US" dirty="0" smtClean="0"/>
              <a:t>Relies on </a:t>
            </a:r>
          </a:p>
          <a:p>
            <a:pPr lvl="1"/>
            <a:r>
              <a:rPr lang="en-US" dirty="0" smtClean="0"/>
              <a:t>OPN, GEANT, US-</a:t>
            </a:r>
            <a:r>
              <a:rPr lang="en-US" dirty="0" err="1" smtClean="0"/>
              <a:t>LHCNet</a:t>
            </a:r>
            <a:endParaRPr lang="en-US" dirty="0" smtClean="0"/>
          </a:p>
          <a:p>
            <a:pPr lvl="1"/>
            <a:r>
              <a:rPr lang="en-US" dirty="0" smtClean="0"/>
              <a:t>NRENs &amp; other national &amp; international providers</a:t>
            </a:r>
            <a:endParaRPr lang="en-US" dirty="0"/>
          </a:p>
        </p:txBody>
      </p:sp>
      <p:sp>
        <p:nvSpPr>
          <p:cNvPr id="3" name="Footer Placeholder 2"/>
          <p:cNvSpPr>
            <a:spLocks noGrp="1"/>
          </p:cNvSpPr>
          <p:nvPr>
            <p:ph type="ftr" sz="quarter" idx="11"/>
          </p:nvPr>
        </p:nvSpPr>
        <p:spPr/>
        <p:txBody>
          <a:bodyPr/>
          <a:lstStyle/>
          <a:p>
            <a:pPr>
              <a:defRPr/>
            </a:pPr>
            <a:r>
              <a:rPr lang="en-GB" smtClean="0">
                <a:solidFill>
                  <a:prstClr val="black">
                    <a:tint val="75000"/>
                  </a:prstClr>
                </a:solidFill>
                <a:latin typeface="Calibri"/>
              </a:rPr>
              <a:t>Ian.Bird@cern.ch / August 2012</a:t>
            </a:r>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a:defRPr/>
            </a:pPr>
            <a:fld id="{9A0926FF-1421-463B-9348-245BC621DF0F}" type="slidenum">
              <a:rPr lang="en-GB" smtClean="0">
                <a:solidFill>
                  <a:prstClr val="black">
                    <a:tint val="75000"/>
                  </a:prstClr>
                </a:solidFill>
                <a:latin typeface="Calibri"/>
              </a:rPr>
              <a:pPr>
                <a:defRPr/>
              </a:pPr>
              <a:t>29</a:t>
            </a:fld>
            <a:endParaRPr lang="en-GB">
              <a:solidFill>
                <a:prstClr val="black">
                  <a:tint val="75000"/>
                </a:prstClr>
              </a:solidFill>
              <a:latin typeface="Calibri"/>
            </a:endParaRPr>
          </a:p>
        </p:txBody>
      </p:sp>
      <p:sp>
        <p:nvSpPr>
          <p:cNvPr id="5" name="Title 4"/>
          <p:cNvSpPr>
            <a:spLocks noGrp="1"/>
          </p:cNvSpPr>
          <p:nvPr>
            <p:ph type="title"/>
          </p:nvPr>
        </p:nvSpPr>
        <p:spPr>
          <a:xfrm>
            <a:off x="428224" y="0"/>
            <a:ext cx="4026024" cy="762000"/>
          </a:xfrm>
        </p:spPr>
        <p:txBody>
          <a:bodyPr>
            <a:normAutofit fontScale="90000"/>
          </a:bodyPr>
          <a:lstStyle/>
          <a:p>
            <a:r>
              <a:rPr lang="en-US" dirty="0" smtClean="0"/>
              <a:t>LHC Networking</a:t>
            </a:r>
            <a:endParaRPr lang="en-US" dirty="0"/>
          </a:p>
        </p:txBody>
      </p:sp>
      <p:pic>
        <p:nvPicPr>
          <p:cNvPr id="7" name="Picture 6" descr="map-lhcopn"/>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323528" y="692696"/>
            <a:ext cx="4644008" cy="4299087"/>
          </a:xfrm>
          <a:prstGeom prst="rect">
            <a:avLst/>
          </a:prstGeom>
          <a:noFill/>
          <a:ln w="9525">
            <a:noFill/>
            <a:miter lim="800000"/>
            <a:headEnd/>
            <a:tailEnd/>
          </a:ln>
        </p:spPr>
      </p:pic>
      <p:pic>
        <p:nvPicPr>
          <p:cNvPr id="8" name="Picture 3"/>
          <p:cNvPicPr>
            <a:picLocks noChangeAspect="1" noChangeArrowheads="1"/>
          </p:cNvPicPr>
          <p:nvPr/>
        </p:nvPicPr>
        <p:blipFill>
          <a:blip r:embed="rId3" cstate="screen">
            <a:lum bright="-26000" contrast="46000"/>
            <a:extLst>
              <a:ext uri="{28A0092B-C50C-407E-A947-70E740481C1C}">
                <a14:useLocalDpi xmlns:a14="http://schemas.microsoft.com/office/drawing/2010/main"/>
              </a:ext>
            </a:extLst>
          </a:blip>
          <a:srcRect l="1692" t="1579" r="3077" b="789"/>
          <a:stretch>
            <a:fillRect/>
          </a:stretch>
        </p:blipFill>
        <p:spPr bwMode="auto">
          <a:xfrm>
            <a:off x="5022075" y="0"/>
            <a:ext cx="4114046" cy="3631255"/>
          </a:xfrm>
          <a:prstGeom prst="rect">
            <a:avLst/>
          </a:prstGeom>
          <a:noFill/>
          <a:ln w="9525">
            <a:noFill/>
            <a:miter lim="800000"/>
            <a:headEnd/>
            <a:tailEnd/>
          </a:ln>
        </p:spPr>
      </p:pic>
      <p:pic>
        <p:nvPicPr>
          <p:cNvPr id="9" name="Picture 5" descr="C:\Users\Harvey\AppData\Local\Temp\Tier1 pathsBasic.png"/>
          <p:cNvPicPr>
            <a:picLocks noChangeAspect="1" noChangeArrowheads="1"/>
          </p:cNvPicPr>
          <p:nvPr/>
        </p:nvPicPr>
        <p:blipFill>
          <a:blip r:embed="rId4" cstate="screen">
            <a:extLst>
              <a:ext uri="{28A0092B-C50C-407E-A947-70E740481C1C}">
                <a14:useLocalDpi xmlns:a14="http://schemas.microsoft.com/office/drawing/2010/main"/>
              </a:ext>
            </a:extLst>
          </a:blip>
          <a:srcRect b="12112"/>
          <a:stretch>
            <a:fillRect/>
          </a:stretch>
        </p:blipFill>
        <p:spPr bwMode="auto">
          <a:xfrm>
            <a:off x="5004048" y="3645023"/>
            <a:ext cx="4139952" cy="2989965"/>
          </a:xfrm>
          <a:prstGeom prst="rect">
            <a:avLst/>
          </a:prstGeom>
          <a:noFill/>
        </p:spPr>
      </p:pic>
      <p:pic>
        <p:nvPicPr>
          <p:cNvPr id="2" name="Picture 1"/>
          <p:cNvPicPr>
            <a:picLocks noChangeAspect="1"/>
          </p:cNvPicPr>
          <p:nvPr/>
        </p:nvPicPr>
        <p:blipFill>
          <a:blip r:embed="rId5"/>
          <a:stretch>
            <a:fillRect/>
          </a:stretch>
        </p:blipFill>
        <p:spPr>
          <a:xfrm>
            <a:off x="8319" y="392545"/>
            <a:ext cx="7242226" cy="5884310"/>
          </a:xfrm>
          <a:prstGeom prst="rect">
            <a:avLst/>
          </a:prstGeom>
        </p:spPr>
      </p:pic>
    </p:spTree>
    <p:extLst>
      <p:ext uri="{BB962C8B-B14F-4D97-AF65-F5344CB8AC3E}">
        <p14:creationId xmlns:p14="http://schemas.microsoft.com/office/powerpoint/2010/main" val="2766974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2"/>
          <p:cNvGrpSpPr>
            <a:grpSpLocks/>
          </p:cNvGrpSpPr>
          <p:nvPr/>
        </p:nvGrpSpPr>
        <p:grpSpPr bwMode="auto">
          <a:xfrm>
            <a:off x="1065213" y="533400"/>
            <a:ext cx="7894638" cy="5137150"/>
            <a:chOff x="671" y="362"/>
            <a:chExt cx="4973" cy="3236"/>
          </a:xfrm>
        </p:grpSpPr>
        <p:pic>
          <p:nvPicPr>
            <p:cNvPr id="33816" name="Picture 62" descr="Picture 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1" y="445"/>
              <a:ext cx="4657" cy="3153"/>
            </a:xfrm>
            <a:prstGeom prst="rect">
              <a:avLst/>
            </a:prstGeom>
            <a:noFill/>
            <a:ln w="9525">
              <a:noFill/>
              <a:miter lim="800000"/>
              <a:headEnd/>
              <a:tailEnd/>
            </a:ln>
          </p:spPr>
        </p:pic>
        <p:grpSp>
          <p:nvGrpSpPr>
            <p:cNvPr id="3" name="Group 59"/>
            <p:cNvGrpSpPr>
              <a:grpSpLocks/>
            </p:cNvGrpSpPr>
            <p:nvPr/>
          </p:nvGrpSpPr>
          <p:grpSpPr bwMode="auto">
            <a:xfrm>
              <a:off x="895" y="362"/>
              <a:ext cx="1549" cy="762"/>
              <a:chOff x="895" y="362"/>
              <a:chExt cx="1549" cy="762"/>
            </a:xfrm>
          </p:grpSpPr>
          <p:sp>
            <p:nvSpPr>
              <p:cNvPr id="33829" name="Line 67"/>
              <p:cNvSpPr>
                <a:spLocks noChangeShapeType="1"/>
              </p:cNvSpPr>
              <p:nvPr/>
            </p:nvSpPr>
            <p:spPr bwMode="auto">
              <a:xfrm rot="21300000" flipV="1">
                <a:off x="1664" y="954"/>
                <a:ext cx="139" cy="46"/>
              </a:xfrm>
              <a:prstGeom prst="line">
                <a:avLst/>
              </a:prstGeom>
              <a:noFill/>
              <a:ln w="19050">
                <a:solidFill>
                  <a:srgbClr val="FFC8B4"/>
                </a:solidFill>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33830" name="Line 68"/>
              <p:cNvSpPr>
                <a:spLocks noChangeShapeType="1"/>
              </p:cNvSpPr>
              <p:nvPr/>
            </p:nvSpPr>
            <p:spPr bwMode="auto">
              <a:xfrm rot="21420000" flipV="1">
                <a:off x="895" y="554"/>
                <a:ext cx="144" cy="48"/>
              </a:xfrm>
              <a:prstGeom prst="line">
                <a:avLst/>
              </a:prstGeom>
              <a:noFill/>
              <a:ln w="19050">
                <a:solidFill>
                  <a:srgbClr val="FFC8B4"/>
                </a:solidFill>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33831" name="Rectangle 72"/>
              <p:cNvSpPr>
                <a:spLocks noChangeArrowheads="1"/>
              </p:cNvSpPr>
              <p:nvPr/>
            </p:nvSpPr>
            <p:spPr bwMode="auto">
              <a:xfrm>
                <a:off x="2029" y="912"/>
                <a:ext cx="415" cy="212"/>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de-DE" sz="1600" dirty="0">
                    <a:solidFill>
                      <a:srgbClr val="FFC8B4"/>
                    </a:solidFill>
                    <a:effectLst>
                      <a:outerShdw blurRad="50800" dist="38100" dir="2700000">
                        <a:srgbClr val="000000"/>
                      </a:outerShdw>
                    </a:effectLst>
                    <a:latin typeface="Arial" charset="0"/>
                    <a:ea typeface="ＭＳ Ｐゴシック" charset="-128"/>
                  </a:rPr>
                  <a:t>Atom</a:t>
                </a:r>
              </a:p>
            </p:txBody>
          </p:sp>
          <p:sp>
            <p:nvSpPr>
              <p:cNvPr id="33832" name="Rectangle 73"/>
              <p:cNvSpPr>
                <a:spLocks noChangeArrowheads="1"/>
              </p:cNvSpPr>
              <p:nvPr/>
            </p:nvSpPr>
            <p:spPr bwMode="auto">
              <a:xfrm>
                <a:off x="1794" y="790"/>
                <a:ext cx="493" cy="212"/>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de-DE" sz="1600" dirty="0">
                    <a:solidFill>
                      <a:srgbClr val="FFC8B4"/>
                    </a:solidFill>
                    <a:effectLst>
                      <a:outerShdw blurRad="50800" dist="38100" dir="2700000">
                        <a:srgbClr val="000000"/>
                      </a:outerShdw>
                    </a:effectLst>
                    <a:latin typeface="Arial" charset="0"/>
                    <a:ea typeface="ＭＳ Ｐゴシック" charset="-128"/>
                  </a:rPr>
                  <a:t>Proton</a:t>
                </a:r>
              </a:p>
            </p:txBody>
          </p:sp>
          <p:sp>
            <p:nvSpPr>
              <p:cNvPr id="33833" name="Rectangle 74"/>
              <p:cNvSpPr>
                <a:spLocks noChangeArrowheads="1"/>
              </p:cNvSpPr>
              <p:nvPr/>
            </p:nvSpPr>
            <p:spPr bwMode="auto">
              <a:xfrm>
                <a:off x="973" y="362"/>
                <a:ext cx="636" cy="212"/>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de-DE" sz="1600" dirty="0">
                    <a:solidFill>
                      <a:srgbClr val="FFC8B4"/>
                    </a:solidFill>
                    <a:effectLst>
                      <a:outerShdw blurRad="50800" dist="38100" dir="2700000">
                        <a:srgbClr val="000000"/>
                      </a:outerShdw>
                    </a:effectLst>
                    <a:latin typeface="Arial" charset="0"/>
                    <a:ea typeface="ＭＳ Ｐゴシック" charset="-128"/>
                  </a:rPr>
                  <a:t>Big Bang</a:t>
                </a:r>
              </a:p>
            </p:txBody>
          </p:sp>
          <p:sp>
            <p:nvSpPr>
              <p:cNvPr id="33834" name="Line 79"/>
              <p:cNvSpPr>
                <a:spLocks noChangeShapeType="1"/>
              </p:cNvSpPr>
              <p:nvPr/>
            </p:nvSpPr>
            <p:spPr bwMode="auto">
              <a:xfrm rot="21180000" flipV="1">
                <a:off x="1880" y="1056"/>
                <a:ext cx="139" cy="46"/>
              </a:xfrm>
              <a:prstGeom prst="line">
                <a:avLst/>
              </a:prstGeom>
              <a:noFill/>
              <a:ln w="19050">
                <a:solidFill>
                  <a:srgbClr val="FFC8B4"/>
                </a:solidFill>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grpSp>
        <p:grpSp>
          <p:nvGrpSpPr>
            <p:cNvPr id="4" name="Group 61"/>
            <p:cNvGrpSpPr>
              <a:grpSpLocks/>
            </p:cNvGrpSpPr>
            <p:nvPr/>
          </p:nvGrpSpPr>
          <p:grpSpPr bwMode="auto">
            <a:xfrm>
              <a:off x="2899" y="1296"/>
              <a:ext cx="2745" cy="2249"/>
              <a:chOff x="2899" y="1296"/>
              <a:chExt cx="2745" cy="2249"/>
            </a:xfrm>
          </p:grpSpPr>
          <p:sp>
            <p:nvSpPr>
              <p:cNvPr id="33819" name="Line 63"/>
              <p:cNvSpPr>
                <a:spLocks noChangeShapeType="1"/>
              </p:cNvSpPr>
              <p:nvPr/>
            </p:nvSpPr>
            <p:spPr bwMode="auto">
              <a:xfrm rot="21360000" flipV="1">
                <a:off x="4337" y="2238"/>
                <a:ext cx="240" cy="96"/>
              </a:xfrm>
              <a:prstGeom prst="line">
                <a:avLst/>
              </a:prstGeom>
              <a:noFill/>
              <a:ln w="19050">
                <a:solidFill>
                  <a:srgbClr val="CCFFCC"/>
                </a:solidFill>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33820" name="Line 64"/>
              <p:cNvSpPr>
                <a:spLocks noChangeShapeType="1"/>
              </p:cNvSpPr>
              <p:nvPr/>
            </p:nvSpPr>
            <p:spPr bwMode="auto">
              <a:xfrm flipV="1">
                <a:off x="3373" y="1764"/>
                <a:ext cx="192" cy="96"/>
              </a:xfrm>
              <a:prstGeom prst="line">
                <a:avLst/>
              </a:prstGeom>
              <a:noFill/>
              <a:ln w="19050">
                <a:solidFill>
                  <a:srgbClr val="CCFFCC"/>
                </a:solidFill>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33821" name="Line 65"/>
              <p:cNvSpPr>
                <a:spLocks noChangeShapeType="1"/>
              </p:cNvSpPr>
              <p:nvPr/>
            </p:nvSpPr>
            <p:spPr bwMode="auto">
              <a:xfrm flipV="1">
                <a:off x="2899" y="1520"/>
                <a:ext cx="192" cy="96"/>
              </a:xfrm>
              <a:prstGeom prst="line">
                <a:avLst/>
              </a:prstGeom>
              <a:noFill/>
              <a:ln w="19050">
                <a:solidFill>
                  <a:srgbClr val="CCFFCC"/>
                </a:solidFill>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33822" name="Line 69"/>
              <p:cNvSpPr>
                <a:spLocks noChangeShapeType="1"/>
              </p:cNvSpPr>
              <p:nvPr/>
            </p:nvSpPr>
            <p:spPr bwMode="auto">
              <a:xfrm>
                <a:off x="4913" y="2446"/>
                <a:ext cx="624" cy="0"/>
              </a:xfrm>
              <a:prstGeom prst="line">
                <a:avLst/>
              </a:prstGeom>
              <a:noFill/>
              <a:ln w="19050">
                <a:solidFill>
                  <a:srgbClr val="CCFFCC"/>
                </a:solidFill>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33823" name="Line 70"/>
              <p:cNvSpPr>
                <a:spLocks noChangeShapeType="1"/>
              </p:cNvSpPr>
              <p:nvPr/>
            </p:nvSpPr>
            <p:spPr bwMode="auto">
              <a:xfrm rot="5400000">
                <a:off x="4973" y="2762"/>
                <a:ext cx="624" cy="0"/>
              </a:xfrm>
              <a:prstGeom prst="line">
                <a:avLst/>
              </a:prstGeom>
              <a:noFill/>
              <a:ln w="19050">
                <a:solidFill>
                  <a:srgbClr val="CCFFCC"/>
                </a:solidFill>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33824" name="Rectangle 75"/>
              <p:cNvSpPr>
                <a:spLocks noChangeArrowheads="1"/>
              </p:cNvSpPr>
              <p:nvPr/>
            </p:nvSpPr>
            <p:spPr bwMode="auto">
              <a:xfrm>
                <a:off x="2999" y="1296"/>
                <a:ext cx="998" cy="212"/>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GB" sz="1600" dirty="0">
                    <a:solidFill>
                      <a:srgbClr val="CCFFCC"/>
                    </a:solidFill>
                    <a:effectLst>
                      <a:outerShdw blurRad="50800" dist="38100" dir="2700000">
                        <a:srgbClr val="000000"/>
                      </a:outerShdw>
                    </a:effectLst>
                    <a:latin typeface="Arial" charset="0"/>
                    <a:ea typeface="ＭＳ Ｐゴシック" charset="-128"/>
                  </a:rPr>
                  <a:t>Radius of Earth</a:t>
                </a:r>
                <a:endParaRPr lang="de-DE" sz="1600" dirty="0">
                  <a:solidFill>
                    <a:srgbClr val="CCFFCC"/>
                  </a:solidFill>
                  <a:effectLst>
                    <a:outerShdw blurRad="50800" dist="38100" dir="2700000">
                      <a:srgbClr val="000000"/>
                    </a:outerShdw>
                  </a:effectLst>
                  <a:latin typeface="Arial" charset="0"/>
                  <a:ea typeface="ＭＳ Ｐゴシック" charset="-128"/>
                </a:endParaRPr>
              </a:p>
            </p:txBody>
          </p:sp>
          <p:sp>
            <p:nvSpPr>
              <p:cNvPr id="33825" name="Rectangle 76"/>
              <p:cNvSpPr>
                <a:spLocks noChangeArrowheads="1"/>
              </p:cNvSpPr>
              <p:nvPr/>
            </p:nvSpPr>
            <p:spPr bwMode="auto">
              <a:xfrm>
                <a:off x="4443" y="2047"/>
                <a:ext cx="1201" cy="187"/>
              </a:xfrm>
              <a:prstGeom prst="rect">
                <a:avLst/>
              </a:prstGeom>
              <a:noFill/>
              <a:ln w="9525">
                <a:noFill/>
                <a:miter lim="800000"/>
                <a:headEnd/>
                <a:tailEnd/>
              </a:ln>
            </p:spPr>
            <p:txBody>
              <a:bodyPr wrap="none">
                <a:prstTxWarp prst="textNoShape">
                  <a:avLst/>
                </a:prstTxWarp>
                <a:spAutoFit/>
              </a:bodyPr>
              <a:lstStyle/>
              <a:p>
                <a:pPr defTabSz="914400" eaLnBrk="0" fontAlgn="base" hangingPunct="0">
                  <a:lnSpc>
                    <a:spcPct val="80000"/>
                  </a:lnSpc>
                  <a:spcBef>
                    <a:spcPct val="0"/>
                  </a:spcBef>
                  <a:spcAft>
                    <a:spcPct val="0"/>
                  </a:spcAft>
                </a:pPr>
                <a:r>
                  <a:rPr lang="en-GB" sz="1600" dirty="0">
                    <a:solidFill>
                      <a:srgbClr val="CCFFCC"/>
                    </a:solidFill>
                    <a:effectLst>
                      <a:outerShdw blurRad="50800" dist="38100" dir="2700000">
                        <a:srgbClr val="000000"/>
                      </a:outerShdw>
                    </a:effectLst>
                    <a:latin typeface="Arial" charset="0"/>
                    <a:ea typeface="ＭＳ Ｐゴシック" charset="-128"/>
                  </a:rPr>
                  <a:t>Radius of Galaxies</a:t>
                </a:r>
                <a:endParaRPr lang="de-DE" sz="1600" dirty="0">
                  <a:solidFill>
                    <a:srgbClr val="CCFFCC"/>
                  </a:solidFill>
                  <a:effectLst>
                    <a:outerShdw blurRad="50800" dist="38100" dir="2700000">
                      <a:srgbClr val="000000"/>
                    </a:outerShdw>
                  </a:effectLst>
                  <a:latin typeface="Arial" charset="0"/>
                  <a:ea typeface="ＭＳ Ｐゴシック" charset="-128"/>
                </a:endParaRPr>
              </a:p>
            </p:txBody>
          </p:sp>
          <p:sp>
            <p:nvSpPr>
              <p:cNvPr id="33826" name="Rectangle 77"/>
              <p:cNvSpPr>
                <a:spLocks noChangeArrowheads="1"/>
              </p:cNvSpPr>
              <p:nvPr/>
            </p:nvSpPr>
            <p:spPr bwMode="auto">
              <a:xfrm>
                <a:off x="3457" y="1536"/>
                <a:ext cx="828" cy="212"/>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GB" sz="1600" dirty="0">
                    <a:solidFill>
                      <a:srgbClr val="CCFFCC"/>
                    </a:solidFill>
                    <a:effectLst>
                      <a:outerShdw blurRad="50800" dist="38100" dir="2700000">
                        <a:srgbClr val="000000"/>
                      </a:outerShdw>
                    </a:effectLst>
                    <a:latin typeface="Arial" charset="0"/>
                    <a:ea typeface="ＭＳ Ｐゴシック" charset="-128"/>
                  </a:rPr>
                  <a:t>Earth to Sun</a:t>
                </a:r>
              </a:p>
            </p:txBody>
          </p:sp>
          <p:sp>
            <p:nvSpPr>
              <p:cNvPr id="33827" name="Rectangle 78"/>
              <p:cNvSpPr>
                <a:spLocks noChangeArrowheads="1"/>
              </p:cNvSpPr>
              <p:nvPr/>
            </p:nvSpPr>
            <p:spPr bwMode="auto">
              <a:xfrm>
                <a:off x="4916" y="2287"/>
                <a:ext cx="626" cy="187"/>
              </a:xfrm>
              <a:prstGeom prst="rect">
                <a:avLst/>
              </a:prstGeom>
              <a:noFill/>
              <a:ln w="9525">
                <a:noFill/>
                <a:miter lim="800000"/>
                <a:headEnd/>
                <a:tailEnd/>
              </a:ln>
            </p:spPr>
            <p:txBody>
              <a:bodyPr wrap="none">
                <a:prstTxWarp prst="textNoShape">
                  <a:avLst/>
                </a:prstTxWarp>
                <a:spAutoFit/>
              </a:bodyPr>
              <a:lstStyle/>
              <a:p>
                <a:pPr defTabSz="914400" eaLnBrk="0" fontAlgn="base" hangingPunct="0">
                  <a:lnSpc>
                    <a:spcPct val="80000"/>
                  </a:lnSpc>
                  <a:spcBef>
                    <a:spcPct val="0"/>
                  </a:spcBef>
                  <a:spcAft>
                    <a:spcPct val="0"/>
                  </a:spcAft>
                </a:pPr>
                <a:r>
                  <a:rPr lang="en-GB" sz="1600" dirty="0">
                    <a:solidFill>
                      <a:srgbClr val="CCFFCC"/>
                    </a:solidFill>
                    <a:effectLst>
                      <a:outerShdw blurRad="50800" dist="38100" dir="2700000">
                        <a:srgbClr val="000000">
                          <a:alpha val="94000"/>
                        </a:srgbClr>
                      </a:outerShdw>
                    </a:effectLst>
                    <a:latin typeface="Arial" charset="0"/>
                    <a:ea typeface="ＭＳ Ｐゴシック" charset="-128"/>
                  </a:rPr>
                  <a:t>Universe</a:t>
                </a:r>
              </a:p>
            </p:txBody>
          </p:sp>
          <p:sp>
            <p:nvSpPr>
              <p:cNvPr id="33828" name="Rectangle 42"/>
              <p:cNvSpPr>
                <a:spLocks noChangeArrowheads="1"/>
              </p:cNvSpPr>
              <p:nvPr/>
            </p:nvSpPr>
            <p:spPr bwMode="auto">
              <a:xfrm rot="19742175">
                <a:off x="5135" y="3358"/>
                <a:ext cx="289" cy="187"/>
              </a:xfrm>
              <a:prstGeom prst="rect">
                <a:avLst/>
              </a:prstGeom>
              <a:noFill/>
              <a:ln w="9525">
                <a:noFill/>
                <a:miter lim="800000"/>
                <a:headEnd/>
                <a:tailEnd/>
              </a:ln>
            </p:spPr>
            <p:txBody>
              <a:bodyPr wrap="none">
                <a:prstTxWarp prst="textNoShape">
                  <a:avLst/>
                </a:prstTxWarp>
                <a:spAutoFit/>
              </a:bodyPr>
              <a:lstStyle/>
              <a:p>
                <a:pPr defTabSz="914400" eaLnBrk="0" fontAlgn="base" hangingPunct="0">
                  <a:lnSpc>
                    <a:spcPct val="80000"/>
                  </a:lnSpc>
                  <a:spcBef>
                    <a:spcPct val="0"/>
                  </a:spcBef>
                  <a:spcAft>
                    <a:spcPct val="0"/>
                  </a:spcAft>
                </a:pPr>
                <a:r>
                  <a:rPr lang="de-DE" sz="1600" dirty="0">
                    <a:solidFill>
                      <a:srgbClr val="CCFFCC"/>
                    </a:solidFill>
                    <a:effectLst>
                      <a:outerShdw blurRad="50800" dist="38100" dir="2700000">
                        <a:srgbClr val="000000"/>
                      </a:outerShdw>
                    </a:effectLst>
                    <a:latin typeface="Arial" charset="0"/>
                    <a:ea typeface="ＭＳ Ｐゴシック" charset="-128"/>
                  </a:rPr>
                  <a:t>cm</a:t>
                </a:r>
              </a:p>
            </p:txBody>
          </p:sp>
        </p:grpSp>
      </p:grpSp>
      <p:grpSp>
        <p:nvGrpSpPr>
          <p:cNvPr id="5" name="Group 62"/>
          <p:cNvGrpSpPr>
            <a:grpSpLocks/>
          </p:cNvGrpSpPr>
          <p:nvPr/>
        </p:nvGrpSpPr>
        <p:grpSpPr bwMode="auto">
          <a:xfrm>
            <a:off x="5753100" y="4648200"/>
            <a:ext cx="2171700" cy="2019300"/>
            <a:chOff x="3996" y="2976"/>
            <a:chExt cx="1368" cy="1272"/>
          </a:xfrm>
        </p:grpSpPr>
        <p:grpSp>
          <p:nvGrpSpPr>
            <p:cNvPr id="6" name="Group 47"/>
            <p:cNvGrpSpPr>
              <a:grpSpLocks/>
            </p:cNvGrpSpPr>
            <p:nvPr/>
          </p:nvGrpSpPr>
          <p:grpSpPr bwMode="auto">
            <a:xfrm>
              <a:off x="4128" y="2976"/>
              <a:ext cx="604" cy="578"/>
              <a:chOff x="3744" y="3408"/>
              <a:chExt cx="604" cy="578"/>
            </a:xfrm>
          </p:grpSpPr>
          <p:pic>
            <p:nvPicPr>
              <p:cNvPr id="66" name="Picture 4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44" y="3408"/>
                <a:ext cx="604" cy="558"/>
              </a:xfrm>
              <a:prstGeom prst="rect">
                <a:avLst/>
              </a:prstGeom>
              <a:noFill/>
              <a:ln w="9525">
                <a:noFill/>
                <a:miter lim="800000"/>
                <a:headEnd/>
                <a:tailEnd/>
              </a:ln>
              <a:effectLst>
                <a:outerShdw blurRad="50800" dist="38100" dir="2700000">
                  <a:srgbClr val="000000"/>
                </a:outerShdw>
              </a:effectLst>
            </p:spPr>
          </p:pic>
          <p:sp>
            <p:nvSpPr>
              <p:cNvPr id="67" name="Text Box 49"/>
              <p:cNvSpPr txBox="1">
                <a:spLocks noChangeArrowheads="1"/>
              </p:cNvSpPr>
              <p:nvPr/>
            </p:nvSpPr>
            <p:spPr bwMode="auto">
              <a:xfrm>
                <a:off x="3840" y="3792"/>
                <a:ext cx="475" cy="194"/>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de-CH" sz="1400" dirty="0">
                    <a:solidFill>
                      <a:srgbClr val="EAEAEA"/>
                    </a:solidFill>
                    <a:effectLst>
                      <a:outerShdw blurRad="50800" dist="38100" dir="2700000">
                        <a:srgbClr val="000000"/>
                      </a:outerShdw>
                    </a:effectLst>
                    <a:latin typeface="Arial"/>
                    <a:ea typeface="ＭＳ Ｐゴシック" charset="-128"/>
                    <a:cs typeface="Arial"/>
                  </a:rPr>
                  <a:t>Hubble</a:t>
                </a:r>
              </a:p>
            </p:txBody>
          </p:sp>
        </p:grpSp>
        <p:pic>
          <p:nvPicPr>
            <p:cNvPr id="59" name="Picture 51" descr="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52" y="3337"/>
              <a:ext cx="558" cy="503"/>
            </a:xfrm>
            <a:prstGeom prst="rect">
              <a:avLst/>
            </a:prstGeom>
            <a:noFill/>
            <a:effectLst>
              <a:outerShdw dist="35921" dir="2700000" algn="ctr" rotWithShape="0">
                <a:schemeClr val="tx1"/>
              </a:outerShdw>
            </a:effectLst>
          </p:spPr>
        </p:pic>
        <p:sp>
          <p:nvSpPr>
            <p:cNvPr id="60" name="Text Box 52"/>
            <p:cNvSpPr txBox="1">
              <a:spLocks noChangeArrowheads="1"/>
            </p:cNvSpPr>
            <p:nvPr/>
          </p:nvSpPr>
          <p:spPr bwMode="auto">
            <a:xfrm>
              <a:off x="4932" y="3312"/>
              <a:ext cx="423" cy="183"/>
            </a:xfrm>
            <a:prstGeom prst="rect">
              <a:avLst/>
            </a:prstGeom>
            <a:noFill/>
            <a:ln w="9525">
              <a:noFill/>
              <a:miter lim="800000"/>
              <a:headEnd/>
              <a:tailEnd/>
            </a:ln>
            <a:effectLst/>
          </p:spPr>
          <p:txBody>
            <a:bodyPr wrap="none">
              <a:prstTxWarp prst="textNoShape">
                <a:avLst/>
              </a:prstTxWarp>
              <a:spAutoFit/>
            </a:bodyPr>
            <a:lstStyle/>
            <a:p>
              <a:pPr defTabSz="914400" fontAlgn="base">
                <a:lnSpc>
                  <a:spcPct val="90000"/>
                </a:lnSpc>
                <a:spcBef>
                  <a:spcPct val="0"/>
                </a:spcBef>
                <a:spcAft>
                  <a:spcPct val="0"/>
                </a:spcAft>
              </a:pPr>
              <a:r>
                <a:rPr lang="de-CH" sz="1400" dirty="0">
                  <a:solidFill>
                    <a:srgbClr val="EAEAEA"/>
                  </a:solidFill>
                  <a:effectLst>
                    <a:outerShdw blurRad="50800" dist="38100" dir="2700000">
                      <a:srgbClr val="000000"/>
                    </a:outerShdw>
                  </a:effectLst>
                  <a:latin typeface="Arial"/>
                  <a:ea typeface="ＭＳ Ｐゴシック" charset="-128"/>
                  <a:cs typeface="Arial"/>
                </a:rPr>
                <a:t>ALMA</a:t>
              </a:r>
            </a:p>
          </p:txBody>
        </p:sp>
        <p:grpSp>
          <p:nvGrpSpPr>
            <p:cNvPr id="7" name="Group 53"/>
            <p:cNvGrpSpPr>
              <a:grpSpLocks/>
            </p:cNvGrpSpPr>
            <p:nvPr/>
          </p:nvGrpSpPr>
          <p:grpSpPr bwMode="auto">
            <a:xfrm>
              <a:off x="4740" y="3864"/>
              <a:ext cx="624" cy="384"/>
              <a:chOff x="4128" y="3933"/>
              <a:chExt cx="576" cy="343"/>
            </a:xfrm>
          </p:grpSpPr>
          <p:pic>
            <p:nvPicPr>
              <p:cNvPr id="64" name="Picture 54" descr="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76" y="3933"/>
                <a:ext cx="528" cy="343"/>
              </a:xfrm>
              <a:prstGeom prst="rect">
                <a:avLst/>
              </a:prstGeom>
              <a:noFill/>
              <a:ln w="9525">
                <a:noFill/>
                <a:miter lim="800000"/>
                <a:headEnd/>
                <a:tailEnd/>
              </a:ln>
              <a:effectLst>
                <a:outerShdw blurRad="50800" dist="38100" dir="2700000">
                  <a:srgbClr val="000000"/>
                </a:outerShdw>
              </a:effectLst>
            </p:spPr>
          </p:pic>
          <p:sp>
            <p:nvSpPr>
              <p:cNvPr id="65" name="Text Box 55"/>
              <p:cNvSpPr txBox="1">
                <a:spLocks noChangeArrowheads="1"/>
              </p:cNvSpPr>
              <p:nvPr/>
            </p:nvSpPr>
            <p:spPr bwMode="auto">
              <a:xfrm>
                <a:off x="4128" y="4099"/>
                <a:ext cx="297" cy="173"/>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de-CH" sz="1400" dirty="0">
                    <a:solidFill>
                      <a:srgbClr val="EAEAEA"/>
                    </a:solidFill>
                    <a:effectLst>
                      <a:outerShdw blurRad="50800" dist="38100" dir="2700000">
                        <a:srgbClr val="000000"/>
                      </a:outerShdw>
                    </a:effectLst>
                    <a:latin typeface="Arial"/>
                    <a:ea typeface="ＭＳ Ｐゴシック" charset="-128"/>
                    <a:cs typeface="Arial"/>
                  </a:rPr>
                  <a:t>VLT</a:t>
                </a:r>
              </a:p>
            </p:txBody>
          </p:sp>
        </p:grpSp>
        <p:pic>
          <p:nvPicPr>
            <p:cNvPr id="62" name="Picture 57" descr="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400000">
              <a:off x="4070" y="3486"/>
              <a:ext cx="571" cy="720"/>
            </a:xfrm>
            <a:prstGeom prst="rect">
              <a:avLst/>
            </a:prstGeom>
            <a:noFill/>
            <a:effectLst>
              <a:outerShdw blurRad="63500" dist="38099" dir="2700000" algn="ctr" rotWithShape="0">
                <a:srgbClr val="000000"/>
              </a:outerShdw>
            </a:effectLst>
          </p:spPr>
        </p:pic>
        <p:sp>
          <p:nvSpPr>
            <p:cNvPr id="63" name="Text Box 52"/>
            <p:cNvSpPr txBox="1">
              <a:spLocks noChangeArrowheads="1"/>
            </p:cNvSpPr>
            <p:nvPr/>
          </p:nvSpPr>
          <p:spPr bwMode="auto">
            <a:xfrm>
              <a:off x="4032" y="3984"/>
              <a:ext cx="361" cy="183"/>
            </a:xfrm>
            <a:prstGeom prst="rect">
              <a:avLst/>
            </a:prstGeom>
            <a:noFill/>
            <a:ln w="9525">
              <a:noFill/>
              <a:miter lim="800000"/>
              <a:headEnd/>
              <a:tailEnd/>
            </a:ln>
            <a:effectLst/>
          </p:spPr>
          <p:txBody>
            <a:bodyPr wrap="none">
              <a:prstTxWarp prst="textNoShape">
                <a:avLst/>
              </a:prstTxWarp>
              <a:spAutoFit/>
            </a:bodyPr>
            <a:lstStyle/>
            <a:p>
              <a:pPr defTabSz="914400" fontAlgn="base">
                <a:lnSpc>
                  <a:spcPct val="90000"/>
                </a:lnSpc>
                <a:spcBef>
                  <a:spcPct val="0"/>
                </a:spcBef>
                <a:spcAft>
                  <a:spcPct val="0"/>
                </a:spcAft>
              </a:pPr>
              <a:r>
                <a:rPr lang="de-CH" sz="1400" dirty="0">
                  <a:solidFill>
                    <a:srgbClr val="EAEAEA"/>
                  </a:solidFill>
                  <a:effectLst>
                    <a:outerShdw blurRad="50800" dist="38100" dir="2700000">
                      <a:srgbClr val="000000"/>
                    </a:outerShdw>
                  </a:effectLst>
                  <a:latin typeface="Arial"/>
                  <a:ea typeface="ＭＳ Ｐゴシック" charset="-128"/>
                  <a:cs typeface="Arial"/>
                </a:rPr>
                <a:t>AMS</a:t>
              </a:r>
            </a:p>
          </p:txBody>
        </p:sp>
      </p:grpSp>
      <p:pic>
        <p:nvPicPr>
          <p:cNvPr id="28694" name="Picture 22" descr="sriimg20040301_4754942_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934200" y="1189038"/>
            <a:ext cx="1905000" cy="1398587"/>
          </a:xfrm>
          <a:prstGeom prst="rect">
            <a:avLst/>
          </a:prstGeom>
          <a:noFill/>
          <a:ln w="9525">
            <a:noFill/>
            <a:miter lim="800000"/>
            <a:headEnd/>
            <a:tailEnd/>
          </a:ln>
          <a:effectLst>
            <a:outerShdw blurRad="63500" dist="38099" dir="2700000" algn="ctr" rotWithShape="0">
              <a:schemeClr val="tx1">
                <a:alpha val="74997"/>
              </a:schemeClr>
            </a:outerShdw>
          </a:effectLst>
        </p:spPr>
      </p:pic>
      <p:grpSp>
        <p:nvGrpSpPr>
          <p:cNvPr id="8" name="Group 51"/>
          <p:cNvGrpSpPr>
            <a:grpSpLocks/>
          </p:cNvGrpSpPr>
          <p:nvPr/>
        </p:nvGrpSpPr>
        <p:grpSpPr bwMode="auto">
          <a:xfrm>
            <a:off x="304800" y="4832350"/>
            <a:ext cx="5638800" cy="1644650"/>
            <a:chOff x="304800" y="4832350"/>
            <a:chExt cx="5638800" cy="1644650"/>
          </a:xfrm>
        </p:grpSpPr>
        <p:sp>
          <p:nvSpPr>
            <p:cNvPr id="46" name="Rectangle 41"/>
            <p:cNvSpPr>
              <a:spLocks noChangeArrowheads="1"/>
            </p:cNvSpPr>
            <p:nvPr/>
          </p:nvSpPr>
          <p:spPr bwMode="auto">
            <a:xfrm>
              <a:off x="304800" y="5480050"/>
              <a:ext cx="5638800" cy="996950"/>
            </a:xfrm>
            <a:prstGeom prst="rect">
              <a:avLst/>
            </a:prstGeom>
            <a:noFill/>
            <a:ln w="9525">
              <a:noFill/>
              <a:miter lim="800000"/>
              <a:headEnd/>
              <a:tailEnd/>
            </a:ln>
            <a:effectLst/>
          </p:spPr>
          <p:txBody>
            <a:bodyPr>
              <a:prstTxWarp prst="textNoShape">
                <a:avLst/>
              </a:prstTxWarp>
              <a:spAutoFit/>
            </a:bodyPr>
            <a:lstStyle/>
            <a:p>
              <a:pPr defTabSz="914400" eaLnBrk="0" fontAlgn="base" hangingPunct="0">
                <a:lnSpc>
                  <a:spcPct val="110000"/>
                </a:lnSpc>
                <a:spcBef>
                  <a:spcPct val="0"/>
                </a:spcBef>
                <a:spcAft>
                  <a:spcPct val="0"/>
                </a:spcAft>
                <a:defRPr/>
              </a:pPr>
              <a:r>
                <a:rPr lang="en-GB" dirty="0">
                  <a:solidFill>
                    <a:srgbClr val="FFFFFF"/>
                  </a:solidFill>
                  <a:effectLst>
                    <a:outerShdw blurRad="50800" dist="38100" dir="2700000">
                      <a:srgbClr val="000000"/>
                    </a:outerShdw>
                  </a:effectLst>
                  <a:latin typeface="Arial" pitchFamily="-111" charset="0"/>
                  <a:ea typeface="ＭＳ Ｐゴシック" pitchFamily="-111" charset="-128"/>
                  <a:cs typeface="ＭＳ Ｐゴシック" pitchFamily="-111" charset="-128"/>
                </a:rPr>
                <a:t>Study physics laws of first moments after Big Bang</a:t>
              </a:r>
            </a:p>
            <a:p>
              <a:pPr defTabSz="914400" eaLnBrk="0" fontAlgn="base" hangingPunct="0">
                <a:lnSpc>
                  <a:spcPct val="110000"/>
                </a:lnSpc>
                <a:spcBef>
                  <a:spcPct val="0"/>
                </a:spcBef>
                <a:spcAft>
                  <a:spcPct val="0"/>
                </a:spcAft>
                <a:defRPr/>
              </a:pPr>
              <a:r>
                <a:rPr lang="en-GB" dirty="0">
                  <a:solidFill>
                    <a:srgbClr val="FFFFFF"/>
                  </a:solidFill>
                  <a:effectLst>
                    <a:outerShdw blurRad="50800" dist="38100" dir="2700000">
                      <a:srgbClr val="000000"/>
                    </a:outerShdw>
                  </a:effectLst>
                  <a:latin typeface="Arial" pitchFamily="-111" charset="0"/>
                  <a:ea typeface="ＭＳ Ｐゴシック" pitchFamily="-111" charset="-128"/>
                  <a:cs typeface="ＭＳ Ｐゴシック" pitchFamily="-111" charset="-128"/>
                </a:rPr>
                <a:t>    increasing Symbiosis between Particle Physics,</a:t>
              </a:r>
            </a:p>
            <a:p>
              <a:pPr defTabSz="914400" eaLnBrk="0" fontAlgn="base" hangingPunct="0">
                <a:lnSpc>
                  <a:spcPct val="110000"/>
                </a:lnSpc>
                <a:spcBef>
                  <a:spcPct val="0"/>
                </a:spcBef>
                <a:spcAft>
                  <a:spcPct val="0"/>
                </a:spcAft>
                <a:buFont typeface="Monotype Sorts" pitchFamily="-111" charset="2"/>
                <a:buNone/>
                <a:defRPr/>
              </a:pPr>
              <a:r>
                <a:rPr lang="en-GB" dirty="0">
                  <a:solidFill>
                    <a:srgbClr val="FFFFFF"/>
                  </a:solidFill>
                  <a:effectLst>
                    <a:outerShdw blurRad="50800" dist="38100" dir="2700000">
                      <a:srgbClr val="000000"/>
                    </a:outerShdw>
                  </a:effectLst>
                  <a:latin typeface="Arial" pitchFamily="-111" charset="0"/>
                  <a:ea typeface="ＭＳ Ｐゴシック" pitchFamily="-111" charset="-128"/>
                  <a:cs typeface="ＭＳ Ｐゴシック" pitchFamily="-111" charset="-128"/>
                </a:rPr>
                <a:t>    Astrophysics and Cosmology</a:t>
              </a:r>
              <a:endParaRPr lang="de-DE" dirty="0">
                <a:solidFill>
                  <a:srgbClr val="FFFFFF"/>
                </a:solidFill>
                <a:effectLst>
                  <a:outerShdw blurRad="50800" dist="38100" dir="2700000">
                    <a:srgbClr val="000000"/>
                  </a:outerShdw>
                </a:effectLst>
                <a:latin typeface="Arial" pitchFamily="-111" charset="0"/>
                <a:ea typeface="ＭＳ Ｐゴシック" pitchFamily="-111" charset="-128"/>
                <a:cs typeface="ＭＳ Ｐゴシック" pitchFamily="-111" charset="-128"/>
              </a:endParaRPr>
            </a:p>
          </p:txBody>
        </p:sp>
        <p:sp>
          <p:nvSpPr>
            <p:cNvPr id="33815" name="AutoShape 42"/>
            <p:cNvSpPr>
              <a:spLocks noChangeArrowheads="1"/>
            </p:cNvSpPr>
            <p:nvPr/>
          </p:nvSpPr>
          <p:spPr bwMode="auto">
            <a:xfrm rot="5400000">
              <a:off x="1058863" y="4916487"/>
              <a:ext cx="654050"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3A62AB"/>
                </a:gs>
                <a:gs pos="100000">
                  <a:schemeClr val="bg1"/>
                </a:gs>
              </a:gsLst>
              <a:lin ang="5400000" scaled="1"/>
            </a:gradFill>
            <a:ln w="9525">
              <a:solidFill>
                <a:schemeClr val="accent1"/>
              </a:solidFill>
              <a:miter lim="800000"/>
              <a:headEnd/>
              <a:tailEnd/>
            </a:ln>
          </p:spPr>
          <p:txBody>
            <a:bodyPr wrap="none" anchor="ctr">
              <a:prstTxWarp prst="textNoShape">
                <a:avLst/>
              </a:prstTxWarp>
            </a:bodyPr>
            <a:lstStyle/>
            <a:p>
              <a:pPr defTabSz="914400" eaLnBrk="0" fontAlgn="base" hangingPunct="0">
                <a:spcBef>
                  <a:spcPct val="0"/>
                </a:spcBef>
                <a:spcAft>
                  <a:spcPct val="0"/>
                </a:spcAft>
              </a:pPr>
              <a:endParaRPr lang="en-US" sz="2400" dirty="0">
                <a:solidFill>
                  <a:srgbClr val="000000"/>
                </a:solidFill>
                <a:latin typeface="Arial" charset="0"/>
                <a:ea typeface="ＭＳ Ｐゴシック" charset="-128"/>
              </a:endParaRPr>
            </a:p>
          </p:txBody>
        </p:sp>
      </p:grpSp>
      <p:grpSp>
        <p:nvGrpSpPr>
          <p:cNvPr id="9" name="Group 91"/>
          <p:cNvGrpSpPr>
            <a:grpSpLocks/>
          </p:cNvGrpSpPr>
          <p:nvPr/>
        </p:nvGrpSpPr>
        <p:grpSpPr bwMode="auto">
          <a:xfrm>
            <a:off x="65088" y="2085975"/>
            <a:ext cx="3275012" cy="2779713"/>
            <a:chOff x="41" y="1314"/>
            <a:chExt cx="2063" cy="1751"/>
          </a:xfrm>
        </p:grpSpPr>
        <p:sp>
          <p:nvSpPr>
            <p:cNvPr id="33807" name="Line 45"/>
            <p:cNvSpPr>
              <a:spLocks noChangeShapeType="1"/>
            </p:cNvSpPr>
            <p:nvPr/>
          </p:nvSpPr>
          <p:spPr bwMode="auto">
            <a:xfrm>
              <a:off x="1494" y="1314"/>
              <a:ext cx="0" cy="144"/>
            </a:xfrm>
            <a:prstGeom prst="line">
              <a:avLst/>
            </a:prstGeom>
            <a:noFill/>
            <a:ln w="19050">
              <a:solidFill>
                <a:srgbClr val="7AA5BF"/>
              </a:solidFill>
              <a:round/>
              <a:headEnd/>
              <a:tailEnd/>
            </a:ln>
            <a:effectLst>
              <a:outerShdw blurRad="50800" dist="38100" dir="2700000">
                <a:srgbClr val="000000"/>
              </a:outerShdw>
            </a:effectLst>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33808" name="Line 46"/>
            <p:cNvSpPr>
              <a:spLocks noChangeShapeType="1"/>
            </p:cNvSpPr>
            <p:nvPr/>
          </p:nvSpPr>
          <p:spPr bwMode="auto">
            <a:xfrm>
              <a:off x="692" y="1466"/>
              <a:ext cx="0" cy="336"/>
            </a:xfrm>
            <a:prstGeom prst="line">
              <a:avLst/>
            </a:prstGeom>
            <a:noFill/>
            <a:ln w="19050">
              <a:solidFill>
                <a:srgbClr val="7AA5BF"/>
              </a:solidFill>
              <a:round/>
              <a:headEnd/>
              <a:tailEnd type="triangle" w="med" len="med"/>
            </a:ln>
            <a:effectLst>
              <a:outerShdw blurRad="50800" dist="38100" dir="2700000">
                <a:srgbClr val="000000"/>
              </a:outerShdw>
            </a:effectLst>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33809" name="Line 48"/>
            <p:cNvSpPr>
              <a:spLocks noChangeShapeType="1"/>
            </p:cNvSpPr>
            <p:nvPr/>
          </p:nvSpPr>
          <p:spPr bwMode="auto">
            <a:xfrm>
              <a:off x="684" y="1463"/>
              <a:ext cx="816" cy="0"/>
            </a:xfrm>
            <a:prstGeom prst="line">
              <a:avLst/>
            </a:prstGeom>
            <a:noFill/>
            <a:ln w="19050">
              <a:solidFill>
                <a:srgbClr val="7AA5BF"/>
              </a:solidFill>
              <a:round/>
              <a:headEnd/>
              <a:tailEnd/>
            </a:ln>
            <a:effectLst>
              <a:outerShdw blurRad="50800" dist="38100" dir="2700000">
                <a:srgbClr val="000000"/>
              </a:outerShdw>
            </a:effectLst>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28721" name="Rectangle 49"/>
            <p:cNvSpPr>
              <a:spLocks noChangeArrowheads="1"/>
            </p:cNvSpPr>
            <p:nvPr/>
          </p:nvSpPr>
          <p:spPr bwMode="auto">
            <a:xfrm>
              <a:off x="41" y="2761"/>
              <a:ext cx="1674" cy="304"/>
            </a:xfrm>
            <a:prstGeom prst="rect">
              <a:avLst/>
            </a:prstGeom>
            <a:noFill/>
            <a:ln w="9525">
              <a:noFill/>
              <a:miter lim="800000"/>
              <a:headEnd/>
              <a:tailEnd/>
            </a:ln>
            <a:effectLst/>
          </p:spPr>
          <p:txBody>
            <a:bodyPr wrap="none">
              <a:prstTxWarp prst="textNoShape">
                <a:avLst/>
              </a:prstTxWarp>
              <a:spAutoFit/>
            </a:bodyPr>
            <a:lstStyle/>
            <a:p>
              <a:pPr algn="ctr" defTabSz="914400" fontAlgn="base">
                <a:lnSpc>
                  <a:spcPct val="107000"/>
                </a:lnSpc>
                <a:spcBef>
                  <a:spcPct val="0"/>
                </a:spcBef>
                <a:spcAft>
                  <a:spcPct val="0"/>
                </a:spcAft>
                <a:defRPr/>
              </a:pPr>
              <a:r>
                <a:rPr lang="en-GB" sz="2400" dirty="0">
                  <a:solidFill>
                    <a:srgbClr val="C7EEF0"/>
                  </a:solidFill>
                  <a:effectLst>
                    <a:outerShdw blurRad="50800" dist="38100" dir="2700000">
                      <a:srgbClr val="000000"/>
                    </a:outerShdw>
                  </a:effectLst>
                  <a:latin typeface="Arial" pitchFamily="-111" charset="0"/>
                  <a:ea typeface="ＭＳ Ｐゴシック" pitchFamily="-111" charset="-128"/>
                  <a:cs typeface="ＭＳ Ｐゴシック" pitchFamily="-111" charset="-128"/>
                </a:rPr>
                <a:t>Super-Microscope</a:t>
              </a:r>
              <a:endParaRPr lang="en-GB" sz="2000" dirty="0">
                <a:solidFill>
                  <a:srgbClr val="3A62AB"/>
                </a:solidFill>
                <a:effectLst>
                  <a:outerShdw blurRad="50800" dist="38100" dir="2700000">
                    <a:srgbClr val="000000"/>
                  </a:outerShdw>
                </a:effectLst>
                <a:latin typeface="Arial" pitchFamily="-111" charset="0"/>
                <a:ea typeface="ＭＳ Ｐゴシック" pitchFamily="-111" charset="-128"/>
                <a:cs typeface="ＭＳ Ｐゴシック" pitchFamily="-111" charset="-128"/>
              </a:endParaRPr>
            </a:p>
          </p:txBody>
        </p:sp>
        <p:sp>
          <p:nvSpPr>
            <p:cNvPr id="33811" name="Text Box 50"/>
            <p:cNvSpPr txBox="1">
              <a:spLocks noChangeArrowheads="1"/>
            </p:cNvSpPr>
            <p:nvPr/>
          </p:nvSpPr>
          <p:spPr bwMode="auto">
            <a:xfrm>
              <a:off x="1632" y="2373"/>
              <a:ext cx="472" cy="254"/>
            </a:xfrm>
            <a:prstGeom prst="rect">
              <a:avLst/>
            </a:prstGeom>
            <a:noFill/>
            <a:ln w="9525">
              <a:noFill/>
              <a:miter lim="800000"/>
              <a:headEnd/>
              <a:tailEnd/>
            </a:ln>
          </p:spPr>
          <p:txBody>
            <a:bodyPr wrap="none">
              <a:prstTxWarp prst="textNoShape">
                <a:avLst/>
              </a:prstTxWarp>
              <a:spAutoFit/>
            </a:bodyPr>
            <a:lstStyle/>
            <a:p>
              <a:pPr defTabSz="914400" eaLnBrk="0" fontAlgn="base" hangingPunct="0">
                <a:lnSpc>
                  <a:spcPct val="90000"/>
                </a:lnSpc>
                <a:spcBef>
                  <a:spcPct val="0"/>
                </a:spcBef>
                <a:spcAft>
                  <a:spcPct val="0"/>
                </a:spcAft>
              </a:pPr>
              <a:r>
                <a:rPr lang="de-CH" sz="2200" dirty="0">
                  <a:solidFill>
                    <a:srgbClr val="C7EEF0"/>
                  </a:solidFill>
                  <a:effectLst>
                    <a:outerShdw blurRad="50800" dist="38100" dir="2700000">
                      <a:srgbClr val="000000"/>
                    </a:outerShdw>
                  </a:effectLst>
                  <a:latin typeface="Arial" charset="0"/>
                  <a:ea typeface="ＭＳ Ｐゴシック" charset="-128"/>
                </a:rPr>
                <a:t>LHC</a:t>
              </a:r>
            </a:p>
          </p:txBody>
        </p:sp>
        <p:pic>
          <p:nvPicPr>
            <p:cNvPr id="33812" name="Picture 7" descr="interconnect"/>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44" y="1814"/>
              <a:ext cx="1488" cy="970"/>
            </a:xfrm>
            <a:prstGeom prst="rect">
              <a:avLst/>
            </a:prstGeom>
            <a:noFill/>
            <a:ln w="9525">
              <a:noFill/>
              <a:miter lim="800000"/>
              <a:headEnd/>
              <a:tailEnd/>
            </a:ln>
            <a:effectLst>
              <a:outerShdw blurRad="50800" dist="38100" dir="2700000">
                <a:srgbClr val="000000"/>
              </a:outerShdw>
            </a:effectLst>
          </p:spPr>
        </p:pic>
        <p:pic>
          <p:nvPicPr>
            <p:cNvPr id="12341" name="Picture 9"/>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62" y="1326"/>
              <a:ext cx="432" cy="432"/>
            </a:xfrm>
            <a:prstGeom prst="rect">
              <a:avLst/>
            </a:prstGeom>
            <a:noFill/>
            <a:ln w="9525">
              <a:noFill/>
              <a:miter lim="800000"/>
              <a:headEnd/>
              <a:tailEnd/>
            </a:ln>
            <a:effectLst>
              <a:outerShdw blurRad="63500" dist="38099" dir="2700000" algn="ctr" rotWithShape="0">
                <a:srgbClr val="000000">
                  <a:alpha val="74998"/>
                </a:srgbClr>
              </a:outerShdw>
            </a:effectLst>
          </p:spPr>
        </p:pic>
      </p:grpSp>
      <p:grpSp>
        <p:nvGrpSpPr>
          <p:cNvPr id="10" name="Group 52"/>
          <p:cNvGrpSpPr>
            <a:grpSpLocks/>
          </p:cNvGrpSpPr>
          <p:nvPr/>
        </p:nvGrpSpPr>
        <p:grpSpPr bwMode="auto">
          <a:xfrm>
            <a:off x="2514600" y="838200"/>
            <a:ext cx="4495800" cy="4572000"/>
            <a:chOff x="2514600" y="914400"/>
            <a:chExt cx="4495800" cy="4572000"/>
          </a:xfrm>
        </p:grpSpPr>
        <p:pic>
          <p:nvPicPr>
            <p:cNvPr id="28725" name="Picture 53"/>
            <p:cNvPicPr>
              <a:picLocks noChangeAspect="1" noChangeArrowheads="1"/>
            </p:cNvPicPr>
            <p:nvPr/>
          </p:nvPicPr>
          <p:blipFill>
            <a:blip r:embed="rId11">
              <a:lum bright="-11000" contrast="3000"/>
              <a:extLst>
                <a:ext uri="{28A0092B-C50C-407E-A947-70E740481C1C}">
                  <a14:useLocalDpi xmlns:a14="http://schemas.microsoft.com/office/drawing/2010/main"/>
                </a:ext>
              </a:extLst>
            </a:blip>
            <a:srcRect/>
            <a:stretch>
              <a:fillRect/>
            </a:stretch>
          </p:blipFill>
          <p:spPr bwMode="auto">
            <a:xfrm>
              <a:off x="4305300" y="914400"/>
              <a:ext cx="2705100" cy="4572000"/>
            </a:xfrm>
            <a:prstGeom prst="rect">
              <a:avLst/>
            </a:prstGeom>
            <a:noFill/>
            <a:ln w="9525">
              <a:solidFill>
                <a:schemeClr val="tx1"/>
              </a:solidFill>
              <a:miter lim="800000"/>
              <a:headEnd/>
              <a:tailEnd/>
            </a:ln>
            <a:effectLst>
              <a:outerShdw blurRad="63500" dist="101600" dir="2700000" algn="ctr" rotWithShape="0">
                <a:schemeClr val="tx1">
                  <a:alpha val="74997"/>
                </a:schemeClr>
              </a:outerShdw>
            </a:effectLst>
          </p:spPr>
        </p:pic>
        <p:sp>
          <p:nvSpPr>
            <p:cNvPr id="12338" name="Line 54"/>
            <p:cNvSpPr>
              <a:spLocks noChangeShapeType="1"/>
            </p:cNvSpPr>
            <p:nvPr/>
          </p:nvSpPr>
          <p:spPr bwMode="auto">
            <a:xfrm flipH="1" flipV="1">
              <a:off x="3484080" y="2274314"/>
              <a:ext cx="796925" cy="3184474"/>
            </a:xfrm>
            <a:prstGeom prst="line">
              <a:avLst/>
            </a:prstGeom>
            <a:noFill/>
            <a:ln w="19050">
              <a:solidFill>
                <a:schemeClr val="bg2"/>
              </a:solidFill>
              <a:prstDash val="dash"/>
              <a:round/>
              <a:headEnd/>
              <a:tailEnd/>
            </a:ln>
            <a:effectLst>
              <a:outerShdw blurRad="63500" dist="38099" dir="2700000" algn="ctr" rotWithShape="0">
                <a:schemeClr val="tx1"/>
              </a:outerShdw>
            </a:effectLst>
          </p:spPr>
          <p:txBody>
            <a:bodyPr wrap="none" anchor="ctr">
              <a:prstTxWarp prst="textNoShape">
                <a:avLst/>
              </a:prstTxWarp>
            </a:bodyPr>
            <a:lstStyle/>
            <a:p>
              <a:pPr defTabSz="914400" eaLnBrk="0" fontAlgn="base" hangingPunct="0">
                <a:spcBef>
                  <a:spcPct val="0"/>
                </a:spcBef>
                <a:spcAft>
                  <a:spcPct val="0"/>
                </a:spcAft>
                <a:defRPr/>
              </a:pPr>
              <a:endParaRPr lang="en-US" sz="2400" dirty="0">
                <a:solidFill>
                  <a:srgbClr val="000000"/>
                </a:solidFill>
                <a:latin typeface="Arial" charset="0"/>
                <a:ea typeface="ＭＳ Ｐゴシック" charset="-128"/>
              </a:endParaRPr>
            </a:p>
          </p:txBody>
        </p:sp>
        <p:sp>
          <p:nvSpPr>
            <p:cNvPr id="12339" name="Line 55"/>
            <p:cNvSpPr>
              <a:spLocks noChangeShapeType="1"/>
            </p:cNvSpPr>
            <p:nvPr/>
          </p:nvSpPr>
          <p:spPr bwMode="auto">
            <a:xfrm flipV="1">
              <a:off x="2514600" y="914400"/>
              <a:ext cx="1752600" cy="579438"/>
            </a:xfrm>
            <a:prstGeom prst="line">
              <a:avLst/>
            </a:prstGeom>
            <a:noFill/>
            <a:ln w="19050">
              <a:solidFill>
                <a:schemeClr val="bg2"/>
              </a:solidFill>
              <a:prstDash val="dash"/>
              <a:round/>
              <a:headEnd/>
              <a:tailEnd/>
            </a:ln>
            <a:effectLst>
              <a:outerShdw blurRad="63500" dist="38099" dir="2700000" algn="ctr" rotWithShape="0">
                <a:schemeClr val="tx1"/>
              </a:outerShdw>
            </a:effectLst>
          </p:spPr>
          <p:txBody>
            <a:bodyPr wrap="none" anchor="ctr">
              <a:prstTxWarp prst="textNoShape">
                <a:avLst/>
              </a:prstTxWarp>
            </a:bodyPr>
            <a:lstStyle/>
            <a:p>
              <a:pPr defTabSz="914400" eaLnBrk="0" fontAlgn="base" hangingPunct="0">
                <a:spcBef>
                  <a:spcPct val="0"/>
                </a:spcBef>
                <a:spcAft>
                  <a:spcPct val="0"/>
                </a:spcAft>
                <a:defRPr/>
              </a:pPr>
              <a:endParaRPr lang="en-US" sz="2400" dirty="0">
                <a:solidFill>
                  <a:srgbClr val="000000"/>
                </a:solidFill>
                <a:latin typeface="Arial" charset="0"/>
                <a:ea typeface="ＭＳ Ｐゴシック" charset="-128"/>
              </a:endParaRPr>
            </a:p>
          </p:txBody>
        </p:sp>
      </p:grpSp>
    </p:spTree>
    <p:extLst>
      <p:ext uri="{BB962C8B-B14F-4D97-AF65-F5344CB8AC3E}">
        <p14:creationId xmlns:p14="http://schemas.microsoft.com/office/powerpoint/2010/main" val="5950352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94"/>
                                        </p:tgtEl>
                                        <p:attrNameLst>
                                          <p:attrName>style.visibility</p:attrName>
                                        </p:attrNameLst>
                                      </p:cBhvr>
                                      <p:to>
                                        <p:strVal val="visible"/>
                                      </p:to>
                                    </p:set>
                                    <p:animEffect transition="in" filter="fade">
                                      <p:cBhvr>
                                        <p:cTn id="7" dur="1000"/>
                                        <p:tgtEl>
                                          <p:spTgt spid="2869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Ian.Bird@cern.ch / August 2012</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FA168C2-9F18-4032-8801-50E4CEA0EAFB}" type="slidenum">
              <a:rPr lang="en-US" smtClean="0">
                <a:solidFill>
                  <a:prstClr val="black">
                    <a:tint val="75000"/>
                  </a:prstClr>
                </a:solidFill>
                <a:latin typeface="Calibri"/>
              </a:rPr>
              <a:pPr/>
              <a:t>30</a:t>
            </a:fld>
            <a:endParaRPr lang="en-US" dirty="0">
              <a:solidFill>
                <a:prstClr val="black">
                  <a:tint val="75000"/>
                </a:prstClr>
              </a:solidFill>
              <a:latin typeface="Calibri"/>
            </a:endParaRPr>
          </a:p>
        </p:txBody>
      </p:sp>
      <p:sp>
        <p:nvSpPr>
          <p:cNvPr id="5" name="Title 4"/>
          <p:cNvSpPr>
            <a:spLocks noGrp="1"/>
          </p:cNvSpPr>
          <p:nvPr>
            <p:ph type="title"/>
          </p:nvPr>
        </p:nvSpPr>
        <p:spPr/>
        <p:txBody>
          <a:bodyPr/>
          <a:lstStyle/>
          <a:p>
            <a:r>
              <a:rPr lang="en-GB" dirty="0" smtClean="0"/>
              <a:t>From testing to data:</a:t>
            </a:r>
            <a:endParaRPr lang="en-GB" dirty="0"/>
          </a:p>
        </p:txBody>
      </p:sp>
      <p:sp>
        <p:nvSpPr>
          <p:cNvPr id="6" name="TextBox 5"/>
          <p:cNvSpPr txBox="1"/>
          <p:nvPr/>
        </p:nvSpPr>
        <p:spPr>
          <a:xfrm>
            <a:off x="1071538" y="928670"/>
            <a:ext cx="3643338"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fontAlgn="auto">
              <a:spcBef>
                <a:spcPts val="0"/>
              </a:spcBef>
              <a:spcAft>
                <a:spcPts val="0"/>
              </a:spcAft>
            </a:pPr>
            <a:r>
              <a:rPr lang="en-GB" sz="1600" dirty="0" smtClean="0">
                <a:solidFill>
                  <a:prstClr val="black"/>
                </a:solidFill>
                <a:latin typeface="Calibri"/>
              </a:rPr>
              <a:t>Independent Experiment Data Challenges</a:t>
            </a:r>
          </a:p>
        </p:txBody>
      </p:sp>
      <p:sp>
        <p:nvSpPr>
          <p:cNvPr id="7" name="TextBox 6"/>
          <p:cNvSpPr txBox="1"/>
          <p:nvPr/>
        </p:nvSpPr>
        <p:spPr>
          <a:xfrm>
            <a:off x="1071538" y="1643050"/>
            <a:ext cx="3643338" cy="163121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fontAlgn="auto">
              <a:spcBef>
                <a:spcPts val="0"/>
              </a:spcBef>
              <a:spcAft>
                <a:spcPts val="0"/>
              </a:spcAft>
            </a:pPr>
            <a:r>
              <a:rPr lang="en-GB" sz="1600" dirty="0" smtClean="0">
                <a:solidFill>
                  <a:prstClr val="black"/>
                </a:solidFill>
                <a:latin typeface="Calibri"/>
              </a:rPr>
              <a:t>Service Challenges proposed in 2004</a:t>
            </a:r>
          </a:p>
          <a:p>
            <a:pPr fontAlgn="auto">
              <a:spcBef>
                <a:spcPts val="0"/>
              </a:spcBef>
              <a:spcAft>
                <a:spcPts val="0"/>
              </a:spcAft>
            </a:pPr>
            <a:r>
              <a:rPr lang="en-GB" sz="1200" dirty="0" smtClean="0">
                <a:solidFill>
                  <a:prstClr val="black"/>
                </a:solidFill>
                <a:latin typeface="Calibri"/>
              </a:rPr>
              <a:t>To demonstrate service aspects:</a:t>
            </a:r>
          </a:p>
          <a:p>
            <a:pPr lvl="1" fontAlgn="auto">
              <a:spcBef>
                <a:spcPts val="0"/>
              </a:spcBef>
              <a:spcAft>
                <a:spcPts val="0"/>
              </a:spcAft>
              <a:buFontTx/>
              <a:buChar char="-"/>
            </a:pPr>
            <a:r>
              <a:rPr lang="en-GB" sz="1200" dirty="0" smtClean="0">
                <a:solidFill>
                  <a:prstClr val="black"/>
                </a:solidFill>
                <a:latin typeface="Calibri"/>
              </a:rPr>
              <a:t>Data transfers for weeks on end</a:t>
            </a:r>
          </a:p>
          <a:p>
            <a:pPr lvl="1" fontAlgn="auto">
              <a:spcBef>
                <a:spcPts val="0"/>
              </a:spcBef>
              <a:spcAft>
                <a:spcPts val="0"/>
              </a:spcAft>
              <a:buFontTx/>
              <a:buChar char="-"/>
            </a:pPr>
            <a:r>
              <a:rPr lang="en-GB" sz="1200" dirty="0" smtClean="0">
                <a:solidFill>
                  <a:prstClr val="black"/>
                </a:solidFill>
                <a:latin typeface="Calibri"/>
              </a:rPr>
              <a:t>Data management</a:t>
            </a:r>
          </a:p>
          <a:p>
            <a:pPr lvl="1" fontAlgn="auto">
              <a:spcBef>
                <a:spcPts val="0"/>
              </a:spcBef>
              <a:spcAft>
                <a:spcPts val="0"/>
              </a:spcAft>
              <a:buFontTx/>
              <a:buChar char="-"/>
            </a:pPr>
            <a:r>
              <a:rPr lang="en-GB" sz="1200" dirty="0" smtClean="0">
                <a:solidFill>
                  <a:prstClr val="black"/>
                </a:solidFill>
                <a:latin typeface="Calibri"/>
              </a:rPr>
              <a:t>Scaling of job workloads</a:t>
            </a:r>
          </a:p>
          <a:p>
            <a:pPr lvl="1" fontAlgn="auto">
              <a:spcBef>
                <a:spcPts val="0"/>
              </a:spcBef>
              <a:spcAft>
                <a:spcPts val="0"/>
              </a:spcAft>
              <a:buFontTx/>
              <a:buChar char="-"/>
            </a:pPr>
            <a:r>
              <a:rPr lang="en-GB" sz="1200" dirty="0" smtClean="0">
                <a:solidFill>
                  <a:prstClr val="black"/>
                </a:solidFill>
                <a:latin typeface="Calibri"/>
              </a:rPr>
              <a:t>Security incidents (“fire drills”)</a:t>
            </a:r>
          </a:p>
          <a:p>
            <a:pPr lvl="1" fontAlgn="auto">
              <a:spcBef>
                <a:spcPts val="0"/>
              </a:spcBef>
              <a:spcAft>
                <a:spcPts val="0"/>
              </a:spcAft>
              <a:buFontTx/>
              <a:buChar char="-"/>
            </a:pPr>
            <a:r>
              <a:rPr lang="en-GB" sz="1200" dirty="0" smtClean="0">
                <a:solidFill>
                  <a:prstClr val="black"/>
                </a:solidFill>
                <a:latin typeface="Calibri"/>
              </a:rPr>
              <a:t>Interoperability</a:t>
            </a:r>
          </a:p>
          <a:p>
            <a:pPr lvl="1" fontAlgn="auto">
              <a:spcBef>
                <a:spcPts val="0"/>
              </a:spcBef>
              <a:spcAft>
                <a:spcPts val="0"/>
              </a:spcAft>
              <a:buFontTx/>
              <a:buChar char="-"/>
            </a:pPr>
            <a:r>
              <a:rPr lang="en-GB" sz="1200" dirty="0" smtClean="0">
                <a:solidFill>
                  <a:prstClr val="black"/>
                </a:solidFill>
                <a:latin typeface="Calibri"/>
              </a:rPr>
              <a:t>Support processes</a:t>
            </a:r>
            <a:endParaRPr lang="en-GB" sz="1200" dirty="0">
              <a:solidFill>
                <a:prstClr val="black"/>
              </a:solidFill>
              <a:latin typeface="Calibri"/>
            </a:endParaRPr>
          </a:p>
        </p:txBody>
      </p:sp>
      <p:sp>
        <p:nvSpPr>
          <p:cNvPr id="8" name="Striped Right Arrow 7"/>
          <p:cNvSpPr/>
          <p:nvPr/>
        </p:nvSpPr>
        <p:spPr>
          <a:xfrm rot="5400000">
            <a:off x="3143239" y="3357563"/>
            <a:ext cx="5715041" cy="857255"/>
          </a:xfrm>
          <a:prstGeom prst="stripedRightArrow">
            <a:avLst>
              <a:gd name="adj1" fmla="val 50000"/>
              <a:gd name="adj2" fmla="val 41059"/>
            </a:avLst>
          </a:prstGeom>
        </p:spPr>
        <p:style>
          <a:lnRef idx="0">
            <a:schemeClr val="accent6"/>
          </a:lnRef>
          <a:fillRef idx="3">
            <a:schemeClr val="accent6"/>
          </a:fillRef>
          <a:effectRef idx="3">
            <a:schemeClr val="accent6"/>
          </a:effectRef>
          <a:fontRef idx="minor">
            <a:schemeClr val="lt1"/>
          </a:fontRef>
        </p:style>
        <p:txBody>
          <a:bodyPr rtlCol="0" anchor="ctr"/>
          <a:lstStyle/>
          <a:p>
            <a:pPr algn="ctr" fontAlgn="auto">
              <a:spcBef>
                <a:spcPts val="0"/>
              </a:spcBef>
              <a:spcAft>
                <a:spcPts val="0"/>
              </a:spcAft>
            </a:pPr>
            <a:endParaRPr lang="en-GB">
              <a:solidFill>
                <a:prstClr val="white"/>
              </a:solidFill>
              <a:latin typeface="Calibri"/>
            </a:endParaRPr>
          </a:p>
        </p:txBody>
      </p:sp>
      <p:sp>
        <p:nvSpPr>
          <p:cNvPr id="9" name="TextBox 8"/>
          <p:cNvSpPr txBox="1"/>
          <p:nvPr/>
        </p:nvSpPr>
        <p:spPr>
          <a:xfrm>
            <a:off x="5072066" y="1071546"/>
            <a:ext cx="65274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fontAlgn="auto">
              <a:spcBef>
                <a:spcPts val="0"/>
              </a:spcBef>
              <a:spcAft>
                <a:spcPts val="0"/>
              </a:spcAft>
            </a:pPr>
            <a:r>
              <a:rPr lang="en-GB" dirty="0" smtClean="0">
                <a:solidFill>
                  <a:prstClr val="black"/>
                </a:solidFill>
                <a:latin typeface="Calibri"/>
              </a:rPr>
              <a:t>2004</a:t>
            </a:r>
            <a:endParaRPr lang="en-GB" dirty="0">
              <a:solidFill>
                <a:prstClr val="black"/>
              </a:solidFill>
              <a:latin typeface="Calibri"/>
            </a:endParaRPr>
          </a:p>
        </p:txBody>
      </p:sp>
      <p:sp>
        <p:nvSpPr>
          <p:cNvPr id="10" name="TextBox 9"/>
          <p:cNvSpPr txBox="1"/>
          <p:nvPr/>
        </p:nvSpPr>
        <p:spPr>
          <a:xfrm>
            <a:off x="5072066" y="1928802"/>
            <a:ext cx="65274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fontAlgn="auto">
              <a:spcBef>
                <a:spcPts val="0"/>
              </a:spcBef>
              <a:spcAft>
                <a:spcPts val="0"/>
              </a:spcAft>
            </a:pPr>
            <a:r>
              <a:rPr lang="en-GB" dirty="0" smtClean="0">
                <a:solidFill>
                  <a:prstClr val="black"/>
                </a:solidFill>
                <a:latin typeface="Calibri"/>
              </a:rPr>
              <a:t>2005</a:t>
            </a:r>
            <a:endParaRPr lang="en-GB" dirty="0">
              <a:solidFill>
                <a:prstClr val="black"/>
              </a:solidFill>
              <a:latin typeface="Calibri"/>
            </a:endParaRPr>
          </a:p>
        </p:txBody>
      </p:sp>
      <p:sp>
        <p:nvSpPr>
          <p:cNvPr id="11" name="TextBox 10"/>
          <p:cNvSpPr txBox="1"/>
          <p:nvPr/>
        </p:nvSpPr>
        <p:spPr>
          <a:xfrm>
            <a:off x="5072066" y="2857496"/>
            <a:ext cx="65274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fontAlgn="auto">
              <a:spcBef>
                <a:spcPts val="0"/>
              </a:spcBef>
              <a:spcAft>
                <a:spcPts val="0"/>
              </a:spcAft>
            </a:pPr>
            <a:r>
              <a:rPr lang="en-GB" dirty="0" smtClean="0">
                <a:solidFill>
                  <a:prstClr val="black"/>
                </a:solidFill>
                <a:latin typeface="Calibri"/>
              </a:rPr>
              <a:t>2006</a:t>
            </a:r>
            <a:endParaRPr lang="en-GB" dirty="0">
              <a:solidFill>
                <a:prstClr val="black"/>
              </a:solidFill>
              <a:latin typeface="Calibri"/>
            </a:endParaRPr>
          </a:p>
        </p:txBody>
      </p:sp>
      <p:sp>
        <p:nvSpPr>
          <p:cNvPr id="12" name="TextBox 11"/>
          <p:cNvSpPr txBox="1"/>
          <p:nvPr/>
        </p:nvSpPr>
        <p:spPr>
          <a:xfrm>
            <a:off x="5072066" y="3714752"/>
            <a:ext cx="65274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fontAlgn="auto">
              <a:spcBef>
                <a:spcPts val="0"/>
              </a:spcBef>
              <a:spcAft>
                <a:spcPts val="0"/>
              </a:spcAft>
            </a:pPr>
            <a:r>
              <a:rPr lang="en-GB" dirty="0" smtClean="0">
                <a:solidFill>
                  <a:prstClr val="black"/>
                </a:solidFill>
                <a:latin typeface="Calibri"/>
              </a:rPr>
              <a:t>2007</a:t>
            </a:r>
            <a:endParaRPr lang="en-GB" dirty="0">
              <a:solidFill>
                <a:prstClr val="black"/>
              </a:solidFill>
              <a:latin typeface="Calibri"/>
            </a:endParaRPr>
          </a:p>
        </p:txBody>
      </p:sp>
      <p:sp>
        <p:nvSpPr>
          <p:cNvPr id="13" name="TextBox 12"/>
          <p:cNvSpPr txBox="1"/>
          <p:nvPr/>
        </p:nvSpPr>
        <p:spPr>
          <a:xfrm>
            <a:off x="5072066" y="4500570"/>
            <a:ext cx="65274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fontAlgn="auto">
              <a:spcBef>
                <a:spcPts val="0"/>
              </a:spcBef>
              <a:spcAft>
                <a:spcPts val="0"/>
              </a:spcAft>
            </a:pPr>
            <a:r>
              <a:rPr lang="en-GB" dirty="0" smtClean="0">
                <a:solidFill>
                  <a:prstClr val="black"/>
                </a:solidFill>
                <a:latin typeface="Calibri"/>
              </a:rPr>
              <a:t>2008</a:t>
            </a:r>
            <a:endParaRPr lang="en-GB" dirty="0">
              <a:solidFill>
                <a:prstClr val="black"/>
              </a:solidFill>
              <a:latin typeface="Calibri"/>
            </a:endParaRPr>
          </a:p>
        </p:txBody>
      </p:sp>
      <p:sp>
        <p:nvSpPr>
          <p:cNvPr id="14" name="TextBox 13"/>
          <p:cNvSpPr txBox="1"/>
          <p:nvPr/>
        </p:nvSpPr>
        <p:spPr>
          <a:xfrm>
            <a:off x="5072066" y="5357826"/>
            <a:ext cx="65274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fontAlgn="auto">
              <a:spcBef>
                <a:spcPts val="0"/>
              </a:spcBef>
              <a:spcAft>
                <a:spcPts val="0"/>
              </a:spcAft>
            </a:pPr>
            <a:r>
              <a:rPr lang="en-GB" dirty="0" smtClean="0">
                <a:solidFill>
                  <a:prstClr val="black"/>
                </a:solidFill>
                <a:latin typeface="Calibri"/>
              </a:rPr>
              <a:t>2009</a:t>
            </a:r>
            <a:endParaRPr lang="en-GB" dirty="0">
              <a:solidFill>
                <a:prstClr val="black"/>
              </a:solidFill>
              <a:latin typeface="Calibri"/>
            </a:endParaRPr>
          </a:p>
        </p:txBody>
      </p:sp>
      <p:sp>
        <p:nvSpPr>
          <p:cNvPr id="15" name="TextBox 14"/>
          <p:cNvSpPr txBox="1"/>
          <p:nvPr/>
        </p:nvSpPr>
        <p:spPr>
          <a:xfrm>
            <a:off x="5072066" y="6215082"/>
            <a:ext cx="65274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fontAlgn="auto">
              <a:spcBef>
                <a:spcPts val="0"/>
              </a:spcBef>
              <a:spcAft>
                <a:spcPts val="0"/>
              </a:spcAft>
            </a:pPr>
            <a:r>
              <a:rPr lang="en-GB" dirty="0" smtClean="0">
                <a:solidFill>
                  <a:prstClr val="black"/>
                </a:solidFill>
                <a:latin typeface="Calibri"/>
              </a:rPr>
              <a:t>2010</a:t>
            </a:r>
            <a:endParaRPr lang="en-GB" dirty="0">
              <a:solidFill>
                <a:prstClr val="black"/>
              </a:solidFill>
              <a:latin typeface="Calibri"/>
            </a:endParaRPr>
          </a:p>
        </p:txBody>
      </p:sp>
      <p:sp>
        <p:nvSpPr>
          <p:cNvPr id="17" name="TextBox 16"/>
          <p:cNvSpPr txBox="1"/>
          <p:nvPr/>
        </p:nvSpPr>
        <p:spPr>
          <a:xfrm>
            <a:off x="6215074" y="1500174"/>
            <a:ext cx="1881221" cy="307777"/>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fontAlgn="auto">
              <a:spcBef>
                <a:spcPts val="0"/>
              </a:spcBef>
              <a:spcAft>
                <a:spcPts val="0"/>
              </a:spcAft>
            </a:pPr>
            <a:r>
              <a:rPr lang="en-GB" sz="1400" dirty="0" smtClean="0">
                <a:solidFill>
                  <a:prstClr val="black"/>
                </a:solidFill>
                <a:latin typeface="Calibri"/>
              </a:rPr>
              <a:t>SC1 Basic transfer rates</a:t>
            </a:r>
            <a:endParaRPr lang="en-GB" sz="1400" dirty="0">
              <a:solidFill>
                <a:prstClr val="black"/>
              </a:solidFill>
              <a:latin typeface="Calibri"/>
            </a:endParaRPr>
          </a:p>
        </p:txBody>
      </p:sp>
      <p:sp>
        <p:nvSpPr>
          <p:cNvPr id="18" name="TextBox 17"/>
          <p:cNvSpPr txBox="1"/>
          <p:nvPr/>
        </p:nvSpPr>
        <p:spPr>
          <a:xfrm>
            <a:off x="6215074" y="2000240"/>
            <a:ext cx="1881221" cy="307777"/>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fontAlgn="auto">
              <a:spcBef>
                <a:spcPts val="0"/>
              </a:spcBef>
              <a:spcAft>
                <a:spcPts val="0"/>
              </a:spcAft>
            </a:pPr>
            <a:r>
              <a:rPr lang="en-GB" sz="1400" dirty="0" smtClean="0">
                <a:solidFill>
                  <a:prstClr val="black"/>
                </a:solidFill>
                <a:latin typeface="Calibri"/>
              </a:rPr>
              <a:t>SC2 Basic transfer rates</a:t>
            </a:r>
            <a:endParaRPr lang="en-GB" sz="1400" dirty="0">
              <a:solidFill>
                <a:prstClr val="black"/>
              </a:solidFill>
              <a:latin typeface="Calibri"/>
            </a:endParaRPr>
          </a:p>
        </p:txBody>
      </p:sp>
      <p:sp>
        <p:nvSpPr>
          <p:cNvPr id="19" name="TextBox 18"/>
          <p:cNvSpPr txBox="1"/>
          <p:nvPr/>
        </p:nvSpPr>
        <p:spPr>
          <a:xfrm>
            <a:off x="6215074" y="2500306"/>
            <a:ext cx="2714644"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fontAlgn="auto">
              <a:spcBef>
                <a:spcPts val="0"/>
              </a:spcBef>
              <a:spcAft>
                <a:spcPts val="0"/>
              </a:spcAft>
            </a:pPr>
            <a:r>
              <a:rPr lang="en-GB" sz="1400" dirty="0" smtClean="0">
                <a:solidFill>
                  <a:prstClr val="black"/>
                </a:solidFill>
                <a:latin typeface="Calibri"/>
              </a:rPr>
              <a:t>SC3 Sustained rates, data management, service reliability</a:t>
            </a:r>
            <a:endParaRPr lang="en-GB" sz="1400" dirty="0">
              <a:solidFill>
                <a:prstClr val="black"/>
              </a:solidFill>
              <a:latin typeface="Calibri"/>
            </a:endParaRPr>
          </a:p>
        </p:txBody>
      </p:sp>
      <p:sp>
        <p:nvSpPr>
          <p:cNvPr id="20" name="TextBox 19"/>
          <p:cNvSpPr txBox="1"/>
          <p:nvPr/>
        </p:nvSpPr>
        <p:spPr>
          <a:xfrm>
            <a:off x="6215074" y="3214686"/>
            <a:ext cx="2714644"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fontAlgn="auto">
              <a:spcBef>
                <a:spcPts val="0"/>
              </a:spcBef>
              <a:spcAft>
                <a:spcPts val="0"/>
              </a:spcAft>
            </a:pPr>
            <a:r>
              <a:rPr lang="en-GB" sz="1400" dirty="0" smtClean="0">
                <a:solidFill>
                  <a:prstClr val="black"/>
                </a:solidFill>
                <a:latin typeface="Calibri"/>
              </a:rPr>
              <a:t>SC4 Nominal LHC rates, disk</a:t>
            </a:r>
            <a:r>
              <a:rPr lang="en-GB" sz="1400" dirty="0" smtClean="0">
                <a:solidFill>
                  <a:prstClr val="black"/>
                </a:solidFill>
                <a:latin typeface="Calibri"/>
                <a:sym typeface="Wingdings" pitchFamily="2" charset="2"/>
              </a:rPr>
              <a:t> tape tests</a:t>
            </a:r>
            <a:r>
              <a:rPr lang="en-GB" sz="1400" dirty="0" smtClean="0">
                <a:solidFill>
                  <a:prstClr val="black"/>
                </a:solidFill>
                <a:latin typeface="Calibri"/>
              </a:rPr>
              <a:t>, all Tier 1s, some Tier 2s</a:t>
            </a:r>
            <a:endParaRPr lang="en-GB" sz="1400" dirty="0">
              <a:solidFill>
                <a:prstClr val="black"/>
              </a:solidFill>
              <a:latin typeface="Calibri"/>
            </a:endParaRPr>
          </a:p>
        </p:txBody>
      </p:sp>
      <p:sp>
        <p:nvSpPr>
          <p:cNvPr id="21" name="TextBox 20"/>
          <p:cNvSpPr txBox="1"/>
          <p:nvPr/>
        </p:nvSpPr>
        <p:spPr>
          <a:xfrm>
            <a:off x="6215074" y="4572008"/>
            <a:ext cx="2714644" cy="73866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fontAlgn="auto">
              <a:spcBef>
                <a:spcPts val="0"/>
              </a:spcBef>
              <a:spcAft>
                <a:spcPts val="0"/>
              </a:spcAft>
            </a:pPr>
            <a:r>
              <a:rPr lang="en-GB" sz="1400" dirty="0" smtClean="0">
                <a:solidFill>
                  <a:prstClr val="black"/>
                </a:solidFill>
                <a:latin typeface="Calibri"/>
              </a:rPr>
              <a:t>CCRC’08 Readiness challenge, all experiments,  ~full computing models</a:t>
            </a:r>
            <a:endParaRPr lang="en-GB" sz="1400" dirty="0">
              <a:solidFill>
                <a:prstClr val="black"/>
              </a:solidFill>
              <a:latin typeface="Calibri"/>
            </a:endParaRPr>
          </a:p>
        </p:txBody>
      </p:sp>
      <p:sp>
        <p:nvSpPr>
          <p:cNvPr id="22" name="TextBox 21"/>
          <p:cNvSpPr txBox="1"/>
          <p:nvPr/>
        </p:nvSpPr>
        <p:spPr>
          <a:xfrm>
            <a:off x="6215074" y="5429264"/>
            <a:ext cx="2714644" cy="73866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fontAlgn="auto">
              <a:spcBef>
                <a:spcPts val="0"/>
              </a:spcBef>
              <a:spcAft>
                <a:spcPts val="0"/>
              </a:spcAft>
            </a:pPr>
            <a:r>
              <a:rPr lang="en-GB" sz="1400" dirty="0" smtClean="0">
                <a:solidFill>
                  <a:prstClr val="black"/>
                </a:solidFill>
                <a:latin typeface="Calibri"/>
              </a:rPr>
              <a:t>STEP’09 Scale challenge, all experiments,  full computing models, tape recall + analysis</a:t>
            </a:r>
            <a:endParaRPr lang="en-GB" sz="1400" dirty="0">
              <a:solidFill>
                <a:prstClr val="black"/>
              </a:solidFill>
              <a:latin typeface="Calibri"/>
            </a:endParaRPr>
          </a:p>
        </p:txBody>
      </p:sp>
      <p:sp>
        <p:nvSpPr>
          <p:cNvPr id="23" name="TextBox 22"/>
          <p:cNvSpPr txBox="1"/>
          <p:nvPr/>
        </p:nvSpPr>
        <p:spPr>
          <a:xfrm>
            <a:off x="857224" y="3929066"/>
            <a:ext cx="3429024" cy="2339102"/>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wrap="square" rtlCol="0">
            <a:spAutoFit/>
          </a:bodyPr>
          <a:lstStyle/>
          <a:p>
            <a:pPr fontAlgn="auto">
              <a:spcBef>
                <a:spcPts val="0"/>
              </a:spcBef>
              <a:spcAft>
                <a:spcPts val="0"/>
              </a:spcAft>
              <a:buFont typeface="Arial" pitchFamily="34" charset="0"/>
              <a:buChar char="•"/>
            </a:pPr>
            <a:r>
              <a:rPr lang="en-GB" sz="1600" dirty="0" smtClean="0">
                <a:solidFill>
                  <a:prstClr val="black"/>
                </a:solidFill>
                <a:latin typeface="Calibri"/>
              </a:rPr>
              <a:t> Focus on real and continuous production use of the service over several years (simulations since 2003, cosmic ray data, etc.)</a:t>
            </a:r>
          </a:p>
          <a:p>
            <a:pPr fontAlgn="auto">
              <a:spcBef>
                <a:spcPts val="0"/>
              </a:spcBef>
              <a:spcAft>
                <a:spcPts val="0"/>
              </a:spcAft>
              <a:buFont typeface="Arial" pitchFamily="34" charset="0"/>
              <a:buChar char="•"/>
            </a:pPr>
            <a:r>
              <a:rPr lang="en-GB" sz="1600" dirty="0" smtClean="0">
                <a:solidFill>
                  <a:prstClr val="black"/>
                </a:solidFill>
                <a:latin typeface="Calibri"/>
              </a:rPr>
              <a:t> Data and Service challenges to exercise all aspects of the service – not just for data transfers, but workloads, support structures etc.</a:t>
            </a:r>
          </a:p>
          <a:p>
            <a:pPr fontAlgn="auto">
              <a:spcBef>
                <a:spcPts val="0"/>
              </a:spcBef>
              <a:spcAft>
                <a:spcPts val="0"/>
              </a:spcAft>
            </a:pPr>
            <a:endParaRPr lang="en-GB" dirty="0">
              <a:solidFill>
                <a:prstClr val="black"/>
              </a:solidFill>
              <a:latin typeface="Calibri"/>
            </a:endParaRPr>
          </a:p>
        </p:txBody>
      </p:sp>
      <p:cxnSp>
        <p:nvCxnSpPr>
          <p:cNvPr id="25" name="Straight Arrow Connector 24"/>
          <p:cNvCxnSpPr>
            <a:stCxn id="6" idx="3"/>
          </p:cNvCxnSpPr>
          <p:nvPr/>
        </p:nvCxnSpPr>
        <p:spPr>
          <a:xfrm flipV="1">
            <a:off x="4714876" y="928671"/>
            <a:ext cx="1000132" cy="16927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7" name="Straight Arrow Connector 26"/>
          <p:cNvCxnSpPr>
            <a:stCxn id="7" idx="3"/>
          </p:cNvCxnSpPr>
          <p:nvPr/>
        </p:nvCxnSpPr>
        <p:spPr>
          <a:xfrm flipV="1">
            <a:off x="4714876" y="1571612"/>
            <a:ext cx="1000132" cy="88704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9" name="TextBox 28"/>
          <p:cNvSpPr txBox="1"/>
          <p:nvPr/>
        </p:nvSpPr>
        <p:spPr>
          <a:xfrm>
            <a:off x="6215074" y="642918"/>
            <a:ext cx="2786082" cy="73866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fontAlgn="auto">
              <a:spcBef>
                <a:spcPts val="0"/>
              </a:spcBef>
              <a:spcAft>
                <a:spcPts val="0"/>
              </a:spcAft>
            </a:pPr>
            <a:r>
              <a:rPr lang="en-GB" sz="1400" dirty="0" smtClean="0">
                <a:solidFill>
                  <a:prstClr val="black"/>
                </a:solidFill>
                <a:latin typeface="Calibri"/>
              </a:rPr>
              <a:t>e.g. DC04 (ALICE, CMS, </a:t>
            </a:r>
            <a:r>
              <a:rPr lang="en-GB" sz="1400" dirty="0" err="1" smtClean="0">
                <a:solidFill>
                  <a:prstClr val="black"/>
                </a:solidFill>
                <a:latin typeface="Calibri"/>
              </a:rPr>
              <a:t>LHCb</a:t>
            </a:r>
            <a:r>
              <a:rPr lang="en-GB" sz="1400" dirty="0" smtClean="0">
                <a:solidFill>
                  <a:prstClr val="black"/>
                </a:solidFill>
                <a:latin typeface="Calibri"/>
              </a:rPr>
              <a:t>)/DC2 (ATLAS) in 2004 saw first full chain of computing models on grids</a:t>
            </a:r>
            <a:endParaRPr lang="en-GB" sz="1400" dirty="0">
              <a:solidFill>
                <a:prstClr val="black"/>
              </a:solidFill>
              <a:latin typeface="Calibri"/>
            </a:endParaRPr>
          </a:p>
        </p:txBody>
      </p:sp>
    </p:spTree>
    <p:extLst>
      <p:ext uri="{BB962C8B-B14F-4D97-AF65-F5344CB8AC3E}">
        <p14:creationId xmlns:p14="http://schemas.microsoft.com/office/powerpoint/2010/main" val="206533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0"/>
            <a:ext cx="6567969" cy="2298789"/>
          </a:xfrm>
          <a:prstGeom prst="rect">
            <a:avLst/>
          </a:prstGeom>
        </p:spPr>
      </p:pic>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Ian.Bird@cern.ch / August 2012</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FA168C2-9F18-4032-8801-50E4CEA0EAFB}" type="slidenum">
              <a:rPr lang="en-US" smtClean="0">
                <a:solidFill>
                  <a:prstClr val="black">
                    <a:tint val="75000"/>
                  </a:prstClr>
                </a:solidFill>
                <a:latin typeface="Calibri"/>
              </a:rPr>
              <a:pPr/>
              <a:t>31</a:t>
            </a:fld>
            <a:endParaRPr lang="en-US" dirty="0">
              <a:solidFill>
                <a:prstClr val="black">
                  <a:tint val="75000"/>
                </a:prstClr>
              </a:solidFill>
              <a:latin typeface="Calibri"/>
            </a:endParaRPr>
          </a:p>
        </p:txBody>
      </p:sp>
      <p:sp>
        <p:nvSpPr>
          <p:cNvPr id="5" name="Title 4"/>
          <p:cNvSpPr>
            <a:spLocks noGrp="1"/>
          </p:cNvSpPr>
          <p:nvPr>
            <p:ph type="title"/>
          </p:nvPr>
        </p:nvSpPr>
        <p:spPr>
          <a:xfrm>
            <a:off x="6553200" y="0"/>
            <a:ext cx="2620600" cy="762000"/>
          </a:xfrm>
        </p:spPr>
        <p:txBody>
          <a:bodyPr>
            <a:noAutofit/>
          </a:bodyPr>
          <a:lstStyle/>
          <a:p>
            <a:r>
              <a:rPr lang="en-GB" sz="3200" dirty="0" smtClean="0"/>
              <a:t>Data in Tier 0</a:t>
            </a:r>
            <a:endParaRPr lang="en-GB" sz="3200" dirty="0"/>
          </a:p>
        </p:txBody>
      </p:sp>
      <p:sp>
        <p:nvSpPr>
          <p:cNvPr id="7" name="TextBox 6"/>
          <p:cNvSpPr txBox="1"/>
          <p:nvPr/>
        </p:nvSpPr>
        <p:spPr>
          <a:xfrm>
            <a:off x="2362200" y="685800"/>
            <a:ext cx="1487043" cy="646331"/>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defTabSz="914400"/>
            <a:r>
              <a:rPr lang="en-GB" dirty="0" smtClean="0">
                <a:solidFill>
                  <a:prstClr val="black"/>
                </a:solidFill>
                <a:latin typeface="Calibri"/>
              </a:rPr>
              <a:t>62 </a:t>
            </a:r>
            <a:r>
              <a:rPr lang="en-GB" dirty="0">
                <a:solidFill>
                  <a:prstClr val="black"/>
                </a:solidFill>
                <a:latin typeface="Calibri"/>
              </a:rPr>
              <a:t>PB on tape</a:t>
            </a:r>
          </a:p>
          <a:p>
            <a:pPr defTabSz="914400"/>
            <a:r>
              <a:rPr lang="en-GB" dirty="0" smtClean="0">
                <a:solidFill>
                  <a:prstClr val="black"/>
                </a:solidFill>
                <a:latin typeface="Calibri"/>
              </a:rPr>
              <a:t>370 </a:t>
            </a:r>
            <a:r>
              <a:rPr lang="en-GB" dirty="0">
                <a:solidFill>
                  <a:prstClr val="black"/>
                </a:solidFill>
                <a:latin typeface="Calibri"/>
              </a:rPr>
              <a:t>M files</a:t>
            </a:r>
          </a:p>
        </p:txBody>
      </p:sp>
      <p:sp>
        <p:nvSpPr>
          <p:cNvPr id="16" name="TextBox 15"/>
          <p:cNvSpPr txBox="1"/>
          <p:nvPr/>
        </p:nvSpPr>
        <p:spPr>
          <a:xfrm>
            <a:off x="4800600" y="2129770"/>
            <a:ext cx="3505200"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defTabSz="914400"/>
            <a:r>
              <a:rPr lang="en-GB" dirty="0">
                <a:solidFill>
                  <a:prstClr val="black"/>
                </a:solidFill>
                <a:latin typeface="Calibri"/>
              </a:rPr>
              <a:t>2 PB/month in 2011; </a:t>
            </a:r>
          </a:p>
          <a:p>
            <a:pPr defTabSz="914400"/>
            <a:r>
              <a:rPr lang="en-GB" dirty="0" smtClean="0">
                <a:solidFill>
                  <a:prstClr val="black"/>
                </a:solidFill>
                <a:latin typeface="Calibri"/>
              </a:rPr>
              <a:t>3.5 </a:t>
            </a:r>
            <a:r>
              <a:rPr lang="en-GB" dirty="0">
                <a:solidFill>
                  <a:prstClr val="black"/>
                </a:solidFill>
                <a:latin typeface="Calibri"/>
              </a:rPr>
              <a:t>PB/month in 2012 (1 PB/week)</a:t>
            </a:r>
          </a:p>
          <a:p>
            <a:pPr defTabSz="914400"/>
            <a:r>
              <a:rPr lang="en-GB" dirty="0">
                <a:solidFill>
                  <a:prstClr val="black"/>
                </a:solidFill>
                <a:latin typeface="Calibri"/>
              </a:rPr>
              <a:t>More in HI runs</a:t>
            </a:r>
          </a:p>
        </p:txBody>
      </p:sp>
      <p:sp>
        <p:nvSpPr>
          <p:cNvPr id="18" name="Rectangle 17"/>
          <p:cNvSpPr/>
          <p:nvPr/>
        </p:nvSpPr>
        <p:spPr>
          <a:xfrm>
            <a:off x="609600" y="2116935"/>
            <a:ext cx="35052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defTabSz="914400"/>
            <a:r>
              <a:rPr lang="en-US" dirty="0">
                <a:solidFill>
                  <a:prstClr val="black"/>
                </a:solidFill>
                <a:latin typeface="Calibri"/>
              </a:rPr>
              <a:t>In 2010+2011 ~38 PB of data have been accumulated, expect about 30 PB more in 2012</a:t>
            </a:r>
          </a:p>
        </p:txBody>
      </p:sp>
      <p:pic>
        <p:nvPicPr>
          <p:cNvPr id="11" name="Picture 10"/>
          <p:cNvPicPr>
            <a:picLocks noChangeAspect="1"/>
          </p:cNvPicPr>
          <p:nvPr/>
        </p:nvPicPr>
        <p:blipFill>
          <a:blip r:embed="rId3"/>
          <a:stretch>
            <a:fillRect/>
          </a:stretch>
        </p:blipFill>
        <p:spPr>
          <a:xfrm>
            <a:off x="-14769" y="3053100"/>
            <a:ext cx="7397993" cy="3812971"/>
          </a:xfrm>
          <a:prstGeom prst="rect">
            <a:avLst/>
          </a:prstGeom>
        </p:spPr>
      </p:pic>
      <p:cxnSp>
        <p:nvCxnSpPr>
          <p:cNvPr id="19" name="Straight Connector 18"/>
          <p:cNvCxnSpPr/>
          <p:nvPr/>
        </p:nvCxnSpPr>
        <p:spPr>
          <a:xfrm flipV="1">
            <a:off x="1111220" y="5049869"/>
            <a:ext cx="1121141" cy="9921"/>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3264208" y="5059790"/>
            <a:ext cx="1411162" cy="9921"/>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a:off x="5962885" y="4077342"/>
            <a:ext cx="740068" cy="0"/>
          </a:xfrm>
          <a:prstGeom prst="line">
            <a:avLst/>
          </a:prstGeom>
        </p:spPr>
        <p:style>
          <a:lnRef idx="3">
            <a:schemeClr val="accent2"/>
          </a:lnRef>
          <a:fillRef idx="0">
            <a:schemeClr val="accent2"/>
          </a:fillRef>
          <a:effectRef idx="2">
            <a:schemeClr val="accent2"/>
          </a:effectRef>
          <a:fontRef idx="minor">
            <a:schemeClr val="tx1"/>
          </a:fontRef>
        </p:style>
      </p:cxnSp>
      <p:sp>
        <p:nvSpPr>
          <p:cNvPr id="25" name="TextBox 24"/>
          <p:cNvSpPr txBox="1"/>
          <p:nvPr/>
        </p:nvSpPr>
        <p:spPr>
          <a:xfrm>
            <a:off x="1002083" y="3708010"/>
            <a:ext cx="1462247"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GB" dirty="0" smtClean="0"/>
              <a:t>15 PB in 2010</a:t>
            </a:r>
            <a:endParaRPr lang="en-GB" dirty="0"/>
          </a:p>
        </p:txBody>
      </p:sp>
      <p:sp>
        <p:nvSpPr>
          <p:cNvPr id="26" name="TextBox 25"/>
          <p:cNvSpPr txBox="1"/>
          <p:nvPr/>
        </p:nvSpPr>
        <p:spPr>
          <a:xfrm>
            <a:off x="3213123" y="3701418"/>
            <a:ext cx="1462247"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GB" dirty="0" smtClean="0"/>
              <a:t>23 PB in 2011</a:t>
            </a:r>
            <a:endParaRPr lang="en-GB" dirty="0"/>
          </a:p>
        </p:txBody>
      </p:sp>
      <p:sp>
        <p:nvSpPr>
          <p:cNvPr id="27" name="TextBox 26"/>
          <p:cNvSpPr txBox="1"/>
          <p:nvPr/>
        </p:nvSpPr>
        <p:spPr>
          <a:xfrm>
            <a:off x="5240706" y="3342007"/>
            <a:ext cx="1685077"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GB" dirty="0" smtClean="0"/>
              <a:t>&gt;30 PB in 2012?</a:t>
            </a:r>
            <a:endParaRPr lang="en-GB" dirty="0"/>
          </a:p>
        </p:txBody>
      </p:sp>
      <p:cxnSp>
        <p:nvCxnSpPr>
          <p:cNvPr id="29" name="Straight Connector 28"/>
          <p:cNvCxnSpPr/>
          <p:nvPr/>
        </p:nvCxnSpPr>
        <p:spPr>
          <a:xfrm>
            <a:off x="2362200" y="4385152"/>
            <a:ext cx="445614"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0" name="Straight Connector 29"/>
          <p:cNvCxnSpPr/>
          <p:nvPr/>
        </p:nvCxnSpPr>
        <p:spPr>
          <a:xfrm>
            <a:off x="4780757" y="4378814"/>
            <a:ext cx="45994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3" name="Straight Connector 32"/>
          <p:cNvCxnSpPr/>
          <p:nvPr/>
        </p:nvCxnSpPr>
        <p:spPr>
          <a:xfrm flipV="1">
            <a:off x="7610730" y="5486400"/>
            <a:ext cx="326555" cy="9922"/>
          </a:xfrm>
          <a:prstGeom prst="line">
            <a:avLst/>
          </a:prstGeom>
        </p:spPr>
        <p:style>
          <a:lnRef idx="3">
            <a:schemeClr val="accent3"/>
          </a:lnRef>
          <a:fillRef idx="0">
            <a:schemeClr val="accent3"/>
          </a:fillRef>
          <a:effectRef idx="2">
            <a:schemeClr val="accent3"/>
          </a:effectRef>
          <a:fontRef idx="minor">
            <a:schemeClr val="tx1"/>
          </a:fontRef>
        </p:style>
      </p:cxnSp>
      <p:cxnSp>
        <p:nvCxnSpPr>
          <p:cNvPr id="34" name="Straight Connector 33"/>
          <p:cNvCxnSpPr/>
          <p:nvPr/>
        </p:nvCxnSpPr>
        <p:spPr>
          <a:xfrm flipV="1">
            <a:off x="7610730" y="5222111"/>
            <a:ext cx="326555" cy="1"/>
          </a:xfrm>
          <a:prstGeom prst="line">
            <a:avLst/>
          </a:prstGeom>
        </p:spPr>
        <p:style>
          <a:lnRef idx="3">
            <a:schemeClr val="accent2"/>
          </a:lnRef>
          <a:fillRef idx="0">
            <a:schemeClr val="accent2"/>
          </a:fillRef>
          <a:effectRef idx="2">
            <a:schemeClr val="accent2"/>
          </a:effectRef>
          <a:fontRef idx="minor">
            <a:schemeClr val="tx1"/>
          </a:fontRef>
        </p:style>
      </p:cxnSp>
      <p:sp>
        <p:nvSpPr>
          <p:cNvPr id="36" name="TextBox 35"/>
          <p:cNvSpPr txBox="1"/>
          <p:nvPr/>
        </p:nvSpPr>
        <p:spPr>
          <a:xfrm>
            <a:off x="7945588" y="5033610"/>
            <a:ext cx="980832"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dirty="0" smtClean="0"/>
              <a:t>p-p data</a:t>
            </a:r>
            <a:endParaRPr lang="en-GB" sz="1400" dirty="0"/>
          </a:p>
        </p:txBody>
      </p:sp>
      <p:sp>
        <p:nvSpPr>
          <p:cNvPr id="37" name="TextBox 36"/>
          <p:cNvSpPr txBox="1"/>
          <p:nvPr/>
        </p:nvSpPr>
        <p:spPr>
          <a:xfrm>
            <a:off x="7945588" y="5342433"/>
            <a:ext cx="980832" cy="307777"/>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GB" sz="1400" dirty="0" err="1" smtClean="0"/>
              <a:t>Pb-Pb</a:t>
            </a:r>
            <a:r>
              <a:rPr lang="en-GB" sz="1400" dirty="0" smtClean="0"/>
              <a:t> data</a:t>
            </a:r>
            <a:endParaRPr lang="en-GB" sz="1400" dirty="0"/>
          </a:p>
        </p:txBody>
      </p:sp>
    </p:spTree>
    <p:extLst>
      <p:ext uri="{BB962C8B-B14F-4D97-AF65-F5344CB8AC3E}">
        <p14:creationId xmlns:p14="http://schemas.microsoft.com/office/powerpoint/2010/main" val="56289655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6879" y="887041"/>
            <a:ext cx="4357647" cy="3444254"/>
          </a:xfrm>
          <a:prstGeom prst="rect">
            <a:avLst/>
          </a:prstGeom>
        </p:spPr>
      </p:pic>
      <p:sp>
        <p:nvSpPr>
          <p:cNvPr id="3" name="Title 2"/>
          <p:cNvSpPr>
            <a:spLocks noGrp="1"/>
          </p:cNvSpPr>
          <p:nvPr>
            <p:ph type="title"/>
          </p:nvPr>
        </p:nvSpPr>
        <p:spPr/>
        <p:txBody>
          <a:bodyPr/>
          <a:lstStyle/>
          <a:p>
            <a:r>
              <a:rPr lang="en-GB" dirty="0" smtClean="0"/>
              <a:t>Data access at Tier 0 in 2012</a:t>
            </a:r>
            <a:endParaRPr lang="en-GB" dirty="0"/>
          </a:p>
        </p:txBody>
      </p:sp>
      <p:pic>
        <p:nvPicPr>
          <p:cNvPr id="2" name="Picture 1"/>
          <p:cNvPicPr>
            <a:picLocks noChangeAspect="1"/>
          </p:cNvPicPr>
          <p:nvPr/>
        </p:nvPicPr>
        <p:blipFill>
          <a:blip r:embed="rId3"/>
          <a:stretch>
            <a:fillRect/>
          </a:stretch>
        </p:blipFill>
        <p:spPr>
          <a:xfrm>
            <a:off x="4709244" y="3352801"/>
            <a:ext cx="4434756" cy="3505201"/>
          </a:xfrm>
          <a:prstGeom prst="rect">
            <a:avLst/>
          </a:prstGeom>
        </p:spPr>
      </p:pic>
      <p:sp>
        <p:nvSpPr>
          <p:cNvPr id="14" name="TextBox 13"/>
          <p:cNvSpPr txBox="1"/>
          <p:nvPr/>
        </p:nvSpPr>
        <p:spPr>
          <a:xfrm>
            <a:off x="1981200" y="5181600"/>
            <a:ext cx="3077848"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a:solidFill>
                  <a:prstClr val="black"/>
                </a:solidFill>
                <a:latin typeface="Calibri"/>
              </a:rPr>
              <a:t>Data accessed from tape, 2012</a:t>
            </a:r>
          </a:p>
        </p:txBody>
      </p:sp>
      <p:sp>
        <p:nvSpPr>
          <p:cNvPr id="10" name="TextBox 9"/>
          <p:cNvSpPr txBox="1"/>
          <p:nvPr/>
        </p:nvSpPr>
        <p:spPr>
          <a:xfrm>
            <a:off x="4343400" y="1981200"/>
            <a:ext cx="2663522"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a:solidFill>
                  <a:prstClr val="black"/>
                </a:solidFill>
                <a:latin typeface="Calibri"/>
              </a:rPr>
              <a:t>Data written to tape, 2012</a:t>
            </a: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Ian.Bird@cern.ch / August 2012</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A168C2-9F18-4032-8801-50E4CEA0EAFB}" type="slidenum">
              <a:rPr lang="en-US" smtClean="0">
                <a:solidFill>
                  <a:prstClr val="black">
                    <a:tint val="75000"/>
                  </a:prstClr>
                </a:solidFill>
                <a:latin typeface="Calibri"/>
              </a:rPr>
              <a:pPr/>
              <a:t>32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55970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23743"/>
            <a:ext cx="4955421" cy="3834257"/>
          </a:xfrm>
          <a:prstGeom prst="rect">
            <a:avLst/>
          </a:prstGeom>
        </p:spPr>
      </p:pic>
      <p:sp>
        <p:nvSpPr>
          <p:cNvPr id="3" name="Title 2"/>
          <p:cNvSpPr>
            <a:spLocks noGrp="1"/>
          </p:cNvSpPr>
          <p:nvPr>
            <p:ph type="title"/>
          </p:nvPr>
        </p:nvSpPr>
        <p:spPr/>
        <p:txBody>
          <a:bodyPr/>
          <a:lstStyle/>
          <a:p>
            <a:r>
              <a:rPr lang="en-GB" dirty="0" smtClean="0"/>
              <a:t>Data transfers</a:t>
            </a:r>
            <a:endParaRPr lang="en-GB" dirty="0"/>
          </a:p>
        </p:txBody>
      </p:sp>
      <p:pic>
        <p:nvPicPr>
          <p:cNvPr id="4" name="Picture 3" descr="Screen Shot 2012-06-12 at 11.18.1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8412" y="696165"/>
            <a:ext cx="4121052" cy="3153229"/>
          </a:xfrm>
          <a:prstGeom prst="rect">
            <a:avLst/>
          </a:prstGeom>
        </p:spPr>
      </p:pic>
      <p:pic>
        <p:nvPicPr>
          <p:cNvPr id="5" name="Picture 4" descr="chart (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696165"/>
            <a:ext cx="5188412" cy="2224532"/>
          </a:xfrm>
          <a:prstGeom prst="rect">
            <a:avLst/>
          </a:prstGeom>
        </p:spPr>
      </p:pic>
      <p:sp>
        <p:nvSpPr>
          <p:cNvPr id="7" name="TextBox 6"/>
          <p:cNvSpPr txBox="1"/>
          <p:nvPr/>
        </p:nvSpPr>
        <p:spPr>
          <a:xfrm>
            <a:off x="983878" y="762000"/>
            <a:ext cx="3331787"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GB" dirty="0">
                <a:solidFill>
                  <a:prstClr val="black"/>
                </a:solidFill>
                <a:latin typeface="Calibri"/>
              </a:rPr>
              <a:t>Global transfers &gt; 10 GB/s (1 day)</a:t>
            </a:r>
          </a:p>
        </p:txBody>
      </p:sp>
      <p:sp>
        <p:nvSpPr>
          <p:cNvPr id="9" name="TextBox 8"/>
          <p:cNvSpPr txBox="1"/>
          <p:nvPr/>
        </p:nvSpPr>
        <p:spPr>
          <a:xfrm>
            <a:off x="5910265" y="577334"/>
            <a:ext cx="2784236"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GB" dirty="0">
                <a:solidFill>
                  <a:prstClr val="black"/>
                </a:solidFill>
                <a:latin typeface="Calibri"/>
              </a:rPr>
              <a:t>Global transfers (May-June)</a:t>
            </a:r>
          </a:p>
        </p:txBody>
      </p:sp>
      <p:sp>
        <p:nvSpPr>
          <p:cNvPr id="10" name="TextBox 9"/>
          <p:cNvSpPr txBox="1"/>
          <p:nvPr/>
        </p:nvSpPr>
        <p:spPr>
          <a:xfrm>
            <a:off x="1101572" y="3131657"/>
            <a:ext cx="3699337"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GB" dirty="0">
                <a:solidFill>
                  <a:prstClr val="black"/>
                </a:solidFill>
                <a:latin typeface="Calibri"/>
              </a:rPr>
              <a:t>CERN </a:t>
            </a:r>
            <a:r>
              <a:rPr lang="en-GB" dirty="0">
                <a:solidFill>
                  <a:prstClr val="black"/>
                </a:solidFill>
                <a:latin typeface="Calibri"/>
                <a:sym typeface="Wingdings"/>
              </a:rPr>
              <a:t></a:t>
            </a:r>
            <a:r>
              <a:rPr lang="en-GB" dirty="0">
                <a:solidFill>
                  <a:prstClr val="black"/>
                </a:solidFill>
                <a:latin typeface="Calibri"/>
              </a:rPr>
              <a:t> Tier 1s (with LHC on</a:t>
            </a:r>
            <a:r>
              <a:rPr lang="en-GB" dirty="0" smtClean="0">
                <a:solidFill>
                  <a:prstClr val="black"/>
                </a:solidFill>
                <a:latin typeface="Calibri"/>
              </a:rPr>
              <a:t>): 2 GB/s</a:t>
            </a:r>
            <a:endParaRPr lang="en-GB" dirty="0">
              <a:solidFill>
                <a:prstClr val="black"/>
              </a:solidFill>
              <a:latin typeface="Calibri"/>
            </a:endParaRPr>
          </a:p>
        </p:txBody>
      </p:sp>
      <p:graphicFrame>
        <p:nvGraphicFramePr>
          <p:cNvPr id="2" name="Diagram 1"/>
          <p:cNvGraphicFramePr/>
          <p:nvPr>
            <p:extLst>
              <p:ext uri="{D42A27DB-BD31-4B8C-83A1-F6EECF244321}">
                <p14:modId xmlns:p14="http://schemas.microsoft.com/office/powerpoint/2010/main" val="2364936853"/>
              </p:ext>
            </p:extLst>
          </p:nvPr>
        </p:nvGraphicFramePr>
        <p:xfrm>
          <a:off x="4917239" y="4114800"/>
          <a:ext cx="4191000" cy="203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Ian.Bird@cern.ch / August 2012</a:t>
            </a:r>
            <a:endParaRPr lang="en-US" dirty="0">
              <a:solidFill>
                <a:prstClr val="black">
                  <a:tint val="75000"/>
                </a:prstClr>
              </a:solidFill>
              <a:latin typeface="Calibri"/>
            </a:endParaRPr>
          </a:p>
        </p:txBody>
      </p:sp>
      <p:sp>
        <p:nvSpPr>
          <p:cNvPr id="8" name="Slide Number Placeholder 7"/>
          <p:cNvSpPr>
            <a:spLocks noGrp="1"/>
          </p:cNvSpPr>
          <p:nvPr>
            <p:ph type="sldNum" sz="quarter" idx="12"/>
          </p:nvPr>
        </p:nvSpPr>
        <p:spPr/>
        <p:txBody>
          <a:bodyPr/>
          <a:lstStyle/>
          <a:p>
            <a:fld id="{8FA168C2-9F18-4032-8801-50E4CEA0EAFB}" type="slidenum">
              <a:rPr lang="en-US" smtClean="0">
                <a:solidFill>
                  <a:prstClr val="black">
                    <a:tint val="75000"/>
                  </a:prstClr>
                </a:solidFill>
                <a:latin typeface="Calibri"/>
              </a:rPr>
              <a:pPr/>
              <a:t>33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99699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1).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38776"/>
            <a:ext cx="3434146" cy="2272430"/>
          </a:xfrm>
          <a:prstGeom prst="rect">
            <a:avLst/>
          </a:prstGeom>
        </p:spPr>
      </p:pic>
      <p:pic>
        <p:nvPicPr>
          <p:cNvPr id="7" name="Picture 6" descr="chart (2).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4146" y="1904838"/>
            <a:ext cx="3334312" cy="2206368"/>
          </a:xfrm>
          <a:prstGeom prst="rect">
            <a:avLst/>
          </a:prstGeom>
        </p:spPr>
      </p:pic>
      <p:pic>
        <p:nvPicPr>
          <p:cNvPr id="9" name="Picture 8" descr="chart (4).jpe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4145" y="-1"/>
            <a:ext cx="3334312" cy="2206369"/>
          </a:xfrm>
          <a:prstGeom prst="rect">
            <a:avLst/>
          </a:prstGeom>
        </p:spPr>
      </p:pic>
      <p:pic>
        <p:nvPicPr>
          <p:cNvPr id="10" name="Picture 9" descr="chart (5).jpe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3434145" cy="2272429"/>
          </a:xfrm>
          <a:prstGeom prst="rect">
            <a:avLst/>
          </a:prstGeom>
        </p:spPr>
      </p:pic>
      <p:pic>
        <p:nvPicPr>
          <p:cNvPr id="11" name="Picture 10" descr="Screen Shot 2012-08-17 at 10.46.07.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498063" y="4521719"/>
            <a:ext cx="4645937" cy="2336281"/>
          </a:xfrm>
          <a:prstGeom prst="rect">
            <a:avLst/>
          </a:prstGeom>
        </p:spPr>
      </p:pic>
      <p:sp>
        <p:nvSpPr>
          <p:cNvPr id="6" name="TextBox 5"/>
          <p:cNvSpPr txBox="1"/>
          <p:nvPr/>
        </p:nvSpPr>
        <p:spPr>
          <a:xfrm>
            <a:off x="0" y="4521719"/>
            <a:ext cx="4532010" cy="2308324"/>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GB" dirty="0" smtClean="0"/>
              <a:t>Last month:</a:t>
            </a:r>
          </a:p>
          <a:p>
            <a:r>
              <a:rPr lang="en-GB" dirty="0" smtClean="0"/>
              <a:t>4 PB, 2.6M files exported from CERN to Tier 1s</a:t>
            </a:r>
          </a:p>
          <a:p>
            <a:r>
              <a:rPr lang="en-GB" dirty="0" smtClean="0"/>
              <a:t>20 PB,  33M files moved worldwide</a:t>
            </a:r>
          </a:p>
          <a:p>
            <a:r>
              <a:rPr lang="en-GB" dirty="0" smtClean="0"/>
              <a:t>  </a:t>
            </a:r>
            <a:endParaRPr lang="en-GB" dirty="0"/>
          </a:p>
          <a:p>
            <a:r>
              <a:rPr lang="en-GB" dirty="0" smtClean="0"/>
              <a:t>Data movement inside Tier 0:</a:t>
            </a:r>
          </a:p>
          <a:p>
            <a:pPr marL="285750" indent="-285750">
              <a:buFontTx/>
              <a:buChar char="-"/>
            </a:pPr>
            <a:r>
              <a:rPr lang="en-GB" dirty="0" smtClean="0"/>
              <a:t>Data in: 4.3 GB/s (peak 13 GB/s)</a:t>
            </a:r>
          </a:p>
          <a:p>
            <a:pPr marL="285750" indent="-285750">
              <a:buFontTx/>
              <a:buChar char="-"/>
            </a:pPr>
            <a:r>
              <a:rPr lang="en-GB" dirty="0" smtClean="0"/>
              <a:t>Data out: 11.5 GB/s (peak 25 GB/s)</a:t>
            </a:r>
          </a:p>
          <a:p>
            <a:pPr marL="285750" indent="-285750">
              <a:buFontTx/>
              <a:buChar char="-"/>
            </a:pPr>
            <a:r>
              <a:rPr lang="en-GB" dirty="0" smtClean="0"/>
              <a:t>~1.5 PB/day data movement at CERN</a:t>
            </a:r>
            <a:endParaRPr lang="en-GB" dirty="0"/>
          </a:p>
        </p:txBody>
      </p:sp>
      <p:sp>
        <p:nvSpPr>
          <p:cNvPr id="4" name="TextBox 3"/>
          <p:cNvSpPr txBox="1"/>
          <p:nvPr/>
        </p:nvSpPr>
        <p:spPr>
          <a:xfrm>
            <a:off x="6887634" y="481414"/>
            <a:ext cx="2256366"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GB" b="1" dirty="0" smtClean="0">
                <a:latin typeface="Arial Rounded MT Bold"/>
                <a:cs typeface="Arial Rounded MT Bold"/>
              </a:rPr>
              <a:t>Data Transfers </a:t>
            </a:r>
          </a:p>
          <a:p>
            <a:endParaRPr lang="en-GB" dirty="0"/>
          </a:p>
          <a:p>
            <a:r>
              <a:rPr lang="en-GB" dirty="0" smtClean="0"/>
              <a:t>A key technology for LHC</a:t>
            </a:r>
            <a:endParaRPr lang="en-GB" dirty="0"/>
          </a:p>
        </p:txBody>
      </p:sp>
      <p:sp>
        <p:nvSpPr>
          <p:cNvPr id="8" name="TextBox 7"/>
          <p:cNvSpPr txBox="1"/>
          <p:nvPr/>
        </p:nvSpPr>
        <p:spPr>
          <a:xfrm>
            <a:off x="635018" y="2206368"/>
            <a:ext cx="2297098"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GB" dirty="0" smtClean="0"/>
              <a:t>Worldwide data traffic</a:t>
            </a:r>
            <a:endParaRPr lang="en-GB" dirty="0"/>
          </a:p>
        </p:txBody>
      </p:sp>
      <p:sp>
        <p:nvSpPr>
          <p:cNvPr id="12" name="TextBox 11"/>
          <p:cNvSpPr txBox="1"/>
          <p:nvPr/>
        </p:nvSpPr>
        <p:spPr>
          <a:xfrm>
            <a:off x="3712664" y="2185894"/>
            <a:ext cx="2946202"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GB" dirty="0" smtClean="0"/>
              <a:t>Export from CERN data traffic</a:t>
            </a:r>
            <a:endParaRPr lang="en-GB" dirty="0"/>
          </a:p>
        </p:txBody>
      </p:sp>
      <p:sp>
        <p:nvSpPr>
          <p:cNvPr id="13" name="TextBox 12"/>
          <p:cNvSpPr txBox="1"/>
          <p:nvPr/>
        </p:nvSpPr>
        <p:spPr>
          <a:xfrm>
            <a:off x="5373970" y="4337053"/>
            <a:ext cx="3375068"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dirty="0" smtClean="0"/>
              <a:t>Total data movement inside CERN</a:t>
            </a:r>
            <a:endParaRPr lang="en-GB" dirty="0"/>
          </a:p>
        </p:txBody>
      </p:sp>
      <p:sp>
        <p:nvSpPr>
          <p:cNvPr id="2" name="Footer Placeholder 1"/>
          <p:cNvSpPr>
            <a:spLocks noGrp="1"/>
          </p:cNvSpPr>
          <p:nvPr>
            <p:ph type="ftr" sz="quarter" idx="11"/>
          </p:nvPr>
        </p:nvSpPr>
        <p:spPr/>
        <p:txBody>
          <a:bodyPr/>
          <a:lstStyle/>
          <a:p>
            <a:r>
              <a:rPr lang="en-GB" smtClean="0"/>
              <a:t>Ian.Bird@cern.ch / August 2012</a:t>
            </a:r>
            <a:endParaRPr lang="en-GB"/>
          </a:p>
        </p:txBody>
      </p:sp>
      <p:sp>
        <p:nvSpPr>
          <p:cNvPr id="3" name="Slide Number Placeholder 2"/>
          <p:cNvSpPr>
            <a:spLocks noGrp="1"/>
          </p:cNvSpPr>
          <p:nvPr>
            <p:ph type="sldNum" sz="quarter" idx="12"/>
          </p:nvPr>
        </p:nvSpPr>
        <p:spPr/>
        <p:txBody>
          <a:bodyPr/>
          <a:lstStyle/>
          <a:p>
            <a:fld id="{19634964-C4FC-214D-AF52-B05415D7C2E6}" type="slidenum">
              <a:rPr lang="en-GB" smtClean="0"/>
              <a:t>34</a:t>
            </a:fld>
            <a:endParaRPr lang="en-GB"/>
          </a:p>
        </p:txBody>
      </p:sp>
    </p:spTree>
    <p:extLst>
      <p:ext uri="{BB962C8B-B14F-4D97-AF65-F5344CB8AC3E}">
        <p14:creationId xmlns:p14="http://schemas.microsoft.com/office/powerpoint/2010/main" val="130383165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5880321"/>
              </p:ext>
            </p:extLst>
          </p:nvPr>
        </p:nvGraphicFramePr>
        <p:xfrm>
          <a:off x="1564335" y="1744413"/>
          <a:ext cx="5621989" cy="741680"/>
        </p:xfrm>
        <a:graphic>
          <a:graphicData uri="http://schemas.openxmlformats.org/drawingml/2006/table">
            <a:tbl>
              <a:tblPr firstRow="1" bandRow="1">
                <a:tableStyleId>{3C2FFA5D-87B4-456A-9821-1D502468CF0F}</a:tableStyleId>
              </a:tblPr>
              <a:tblGrid>
                <a:gridCol w="1641777"/>
                <a:gridCol w="2090942"/>
                <a:gridCol w="1889270"/>
              </a:tblGrid>
              <a:tr h="370840">
                <a:tc>
                  <a:txBody>
                    <a:bodyPr/>
                    <a:lstStyle/>
                    <a:p>
                      <a:r>
                        <a:rPr lang="en-GB" dirty="0" smtClean="0"/>
                        <a:t>Tier </a:t>
                      </a:r>
                      <a:r>
                        <a:rPr lang="en-GB" dirty="0" smtClean="0"/>
                        <a:t>0</a:t>
                      </a:r>
                      <a:endParaRPr lang="en-GB" dirty="0"/>
                    </a:p>
                  </a:txBody>
                  <a:tcPr/>
                </a:tc>
                <a:tc>
                  <a:txBody>
                    <a:bodyPr/>
                    <a:lstStyle/>
                    <a:p>
                      <a:r>
                        <a:rPr lang="en-GB" dirty="0" smtClean="0"/>
                        <a:t>Receive PB (M files)</a:t>
                      </a:r>
                      <a:endParaRPr lang="en-GB" dirty="0"/>
                    </a:p>
                  </a:txBody>
                  <a:tcPr/>
                </a:tc>
                <a:tc>
                  <a:txBody>
                    <a:bodyPr/>
                    <a:lstStyle/>
                    <a:p>
                      <a:r>
                        <a:rPr lang="en-GB" dirty="0" smtClean="0"/>
                        <a:t>Serve PB (M files)</a:t>
                      </a:r>
                      <a:endParaRPr lang="en-GB" dirty="0"/>
                    </a:p>
                  </a:txBody>
                  <a:tcPr/>
                </a:tc>
              </a:tr>
              <a:tr h="370840">
                <a:tc>
                  <a:txBody>
                    <a:bodyPr/>
                    <a:lstStyle/>
                    <a:p>
                      <a:pPr algn="l" fontAlgn="ctr"/>
                      <a:r>
                        <a:rPr lang="en-US" sz="1800" b="0" i="0" u="none" strike="noStrike" dirty="0">
                          <a:solidFill>
                            <a:srgbClr val="000000"/>
                          </a:solidFill>
                          <a:effectLst/>
                          <a:latin typeface="Calibri"/>
                        </a:rPr>
                        <a:t>CERN</a:t>
                      </a:r>
                    </a:p>
                  </a:txBody>
                  <a:tcPr marL="12700" marR="12700" marT="12700" marB="0" anchor="ctr"/>
                </a:tc>
                <a:tc>
                  <a:txBody>
                    <a:bodyPr/>
                    <a:lstStyle/>
                    <a:p>
                      <a:pPr algn="l" fontAlgn="ctr"/>
                      <a:r>
                        <a:rPr lang="en-US" sz="1800" b="0" i="0" u="none" strike="noStrike" dirty="0">
                          <a:solidFill>
                            <a:srgbClr val="000000"/>
                          </a:solidFill>
                          <a:effectLst/>
                          <a:latin typeface="Calibri"/>
                        </a:rPr>
                        <a:t>1.0 (1.3) (+3.5 PB !)</a:t>
                      </a:r>
                    </a:p>
                  </a:txBody>
                  <a:tcPr marL="12700" marR="12700" marT="12700" marB="0" anchor="ctr"/>
                </a:tc>
                <a:tc>
                  <a:txBody>
                    <a:bodyPr/>
                    <a:lstStyle/>
                    <a:p>
                      <a:pPr algn="l" fontAlgn="ctr"/>
                      <a:r>
                        <a:rPr lang="en-US" sz="1800" b="0" i="0" u="none" strike="noStrike" dirty="0">
                          <a:solidFill>
                            <a:srgbClr val="000000"/>
                          </a:solidFill>
                          <a:effectLst/>
                          <a:latin typeface="Calibri"/>
                        </a:rPr>
                        <a:t>4.8 (3.1)</a:t>
                      </a:r>
                    </a:p>
                  </a:txBody>
                  <a:tcPr marL="12700" marR="12700" marT="12700" marB="0" anchor="ctr"/>
                </a:tc>
              </a:tr>
            </a:tbl>
          </a:graphicData>
        </a:graphic>
      </p:graphicFrame>
      <p:sp>
        <p:nvSpPr>
          <p:cNvPr id="3" name="TextBox 2"/>
          <p:cNvSpPr txBox="1"/>
          <p:nvPr/>
        </p:nvSpPr>
        <p:spPr>
          <a:xfrm>
            <a:off x="2280153" y="1133197"/>
            <a:ext cx="4408065"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GB" dirty="0" smtClean="0"/>
              <a:t>Tier 0 + 1 Data received &amp; served; last month</a:t>
            </a:r>
            <a:endParaRPr lang="en-GB" dirty="0"/>
          </a:p>
        </p:txBody>
      </p:sp>
      <p:sp>
        <p:nvSpPr>
          <p:cNvPr id="4" name="Title 3"/>
          <p:cNvSpPr>
            <a:spLocks noGrp="1"/>
          </p:cNvSpPr>
          <p:nvPr>
            <p:ph type="title"/>
          </p:nvPr>
        </p:nvSpPr>
        <p:spPr/>
        <p:txBody>
          <a:bodyPr/>
          <a:lstStyle/>
          <a:p>
            <a:r>
              <a:rPr lang="en-GB" dirty="0" smtClean="0"/>
              <a:t>Scale of Tier 1s with data</a:t>
            </a:r>
            <a:endParaRPr lang="en-GB" dirty="0"/>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Ian.Bird@cern.ch / August 2012</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A168C2-9F18-4032-8801-50E4CEA0EAFB}" type="slidenum">
              <a:rPr lang="en-US" smtClean="0">
                <a:solidFill>
                  <a:prstClr val="black">
                    <a:tint val="75000"/>
                  </a:prstClr>
                </a:solidFill>
                <a:latin typeface="Calibri"/>
              </a:rPr>
              <a:pPr/>
              <a:t>35</a:t>
            </a:fld>
            <a:endParaRPr lang="en-US" dirty="0">
              <a:solidFill>
                <a:prstClr val="black">
                  <a:tint val="75000"/>
                </a:prstClr>
              </a:solidFill>
              <a:latin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2973501924"/>
              </p:ext>
            </p:extLst>
          </p:nvPr>
        </p:nvGraphicFramePr>
        <p:xfrm>
          <a:off x="1564335" y="3767945"/>
          <a:ext cx="5621989" cy="741680"/>
        </p:xfrm>
        <a:graphic>
          <a:graphicData uri="http://schemas.openxmlformats.org/drawingml/2006/table">
            <a:tbl>
              <a:tblPr firstRow="1" bandRow="1">
                <a:tableStyleId>{69C7853C-536D-4A76-A0AE-DD22124D55A5}</a:tableStyleId>
              </a:tblPr>
              <a:tblGrid>
                <a:gridCol w="1641777"/>
                <a:gridCol w="2090942"/>
                <a:gridCol w="1889270"/>
              </a:tblGrid>
              <a:tr h="370840">
                <a:tc>
                  <a:txBody>
                    <a:bodyPr/>
                    <a:lstStyle/>
                    <a:p>
                      <a:r>
                        <a:rPr lang="en-GB" dirty="0" smtClean="0"/>
                        <a:t>Tier 1</a:t>
                      </a:r>
                      <a:endParaRPr lang="en-GB" dirty="0"/>
                    </a:p>
                  </a:txBody>
                  <a:tcPr/>
                </a:tc>
                <a:tc>
                  <a:txBody>
                    <a:bodyPr/>
                    <a:lstStyle/>
                    <a:p>
                      <a:r>
                        <a:rPr lang="en-GB" dirty="0" smtClean="0"/>
                        <a:t>Receive PB (M files)</a:t>
                      </a:r>
                      <a:endParaRPr lang="en-GB" dirty="0"/>
                    </a:p>
                  </a:txBody>
                  <a:tcPr/>
                </a:tc>
                <a:tc>
                  <a:txBody>
                    <a:bodyPr/>
                    <a:lstStyle/>
                    <a:p>
                      <a:r>
                        <a:rPr lang="en-GB" dirty="0" smtClean="0"/>
                        <a:t>Serve PB (M files)</a:t>
                      </a:r>
                      <a:endParaRPr lang="en-GB" dirty="0"/>
                    </a:p>
                  </a:txBody>
                  <a:tcPr/>
                </a:tc>
              </a:tr>
              <a:tr h="370840">
                <a:tc>
                  <a:txBody>
                    <a:bodyPr/>
                    <a:lstStyle/>
                    <a:p>
                      <a:pPr algn="l" fontAlgn="ctr"/>
                      <a:r>
                        <a:rPr lang="en-US" sz="1800" u="none" strike="noStrike" dirty="0" smtClean="0">
                          <a:effectLst/>
                        </a:rPr>
                        <a:t>Germany (KIT)</a:t>
                      </a:r>
                      <a:endParaRPr lang="en-US" sz="1800" b="0" i="0" u="none" strike="noStrike" dirty="0">
                        <a:solidFill>
                          <a:srgbClr val="000000"/>
                        </a:solidFill>
                        <a:effectLst/>
                        <a:latin typeface="Calibri"/>
                      </a:endParaRPr>
                    </a:p>
                  </a:txBody>
                  <a:tcPr marL="12700" marR="12700" marT="12700" marB="0" anchor="ctr"/>
                </a:tc>
                <a:tc>
                  <a:txBody>
                    <a:bodyPr/>
                    <a:lstStyle/>
                    <a:p>
                      <a:pPr algn="l" fontAlgn="ctr"/>
                      <a:r>
                        <a:rPr lang="en-US" sz="1800" u="none" strike="noStrike" dirty="0">
                          <a:effectLst/>
                        </a:rPr>
                        <a:t>1.4 (2.8)</a:t>
                      </a:r>
                      <a:endParaRPr lang="en-US" sz="1800" b="0" i="0" u="none" strike="noStrike" dirty="0">
                        <a:solidFill>
                          <a:srgbClr val="000000"/>
                        </a:solidFill>
                        <a:effectLst/>
                        <a:latin typeface="Calibri"/>
                      </a:endParaRPr>
                    </a:p>
                  </a:txBody>
                  <a:tcPr marL="12700" marR="12700" marT="12700" marB="0" anchor="ctr"/>
                </a:tc>
                <a:tc>
                  <a:txBody>
                    <a:bodyPr/>
                    <a:lstStyle/>
                    <a:p>
                      <a:pPr algn="l" fontAlgn="ctr"/>
                      <a:r>
                        <a:rPr lang="en-US" sz="1800" u="none" strike="noStrike" dirty="0">
                          <a:effectLst/>
                        </a:rPr>
                        <a:t>1.2 (2.0)</a:t>
                      </a:r>
                      <a:endParaRPr lang="en-US" sz="1800" b="0" i="0" u="none" strike="noStrike" dirty="0">
                        <a:solidFill>
                          <a:srgbClr val="000000"/>
                        </a:solidFill>
                        <a:effectLst/>
                        <a:latin typeface="Calibri"/>
                      </a:endParaRPr>
                    </a:p>
                  </a:txBody>
                  <a:tcPr marL="12700" marR="12700" marT="12700" marB="0" anchor="ctr"/>
                </a:tc>
              </a:tr>
            </a:tbl>
          </a:graphicData>
        </a:graphic>
      </p:graphicFrame>
      <p:sp>
        <p:nvSpPr>
          <p:cNvPr id="9" name="TextBox 8"/>
          <p:cNvSpPr txBox="1"/>
          <p:nvPr/>
        </p:nvSpPr>
        <p:spPr>
          <a:xfrm>
            <a:off x="2280153" y="3013392"/>
            <a:ext cx="4408065"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dirty="0" smtClean="0"/>
              <a:t>Example of a Tier 1 – KIT is one of the largest and supports all 4 experiments</a:t>
            </a:r>
            <a:endParaRPr lang="en-GB" dirty="0"/>
          </a:p>
        </p:txBody>
      </p:sp>
    </p:spTree>
    <p:extLst>
      <p:ext uri="{BB962C8B-B14F-4D97-AF65-F5344CB8AC3E}">
        <p14:creationId xmlns:p14="http://schemas.microsoft.com/office/powerpoint/2010/main" val="33153656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434679" y="3943967"/>
            <a:ext cx="5725594" cy="2914033"/>
          </a:xfrm>
          <a:prstGeom prst="rect">
            <a:avLst/>
          </a:prstGeom>
        </p:spPr>
      </p:pic>
      <p:sp>
        <p:nvSpPr>
          <p:cNvPr id="3" name="Title 2"/>
          <p:cNvSpPr>
            <a:spLocks noGrp="1"/>
          </p:cNvSpPr>
          <p:nvPr>
            <p:ph type="title"/>
          </p:nvPr>
        </p:nvSpPr>
        <p:spPr/>
        <p:txBody>
          <a:bodyPr/>
          <a:lstStyle/>
          <a:p>
            <a:r>
              <a:rPr lang="en-US" dirty="0" smtClean="0"/>
              <a:t>Processing on the grid</a:t>
            </a:r>
            <a:endParaRPr lang="en-US" dirty="0"/>
          </a:p>
        </p:txBody>
      </p:sp>
      <p:sp>
        <p:nvSpPr>
          <p:cNvPr id="14" name="TextBox 13"/>
          <p:cNvSpPr txBox="1"/>
          <p:nvPr/>
        </p:nvSpPr>
        <p:spPr>
          <a:xfrm>
            <a:off x="5506966" y="4117962"/>
            <a:ext cx="2270285" cy="523220"/>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defTabSz="914400"/>
            <a:r>
              <a:rPr lang="en-US" sz="1400" dirty="0">
                <a:solidFill>
                  <a:prstClr val="black"/>
                </a:solidFill>
                <a:latin typeface="Calibri"/>
              </a:rPr>
              <a:t>10</a:t>
            </a:r>
            <a:r>
              <a:rPr lang="en-US" sz="1400" baseline="30000" dirty="0">
                <a:solidFill>
                  <a:prstClr val="black"/>
                </a:solidFill>
                <a:latin typeface="Calibri"/>
              </a:rPr>
              <a:t>9</a:t>
            </a:r>
            <a:r>
              <a:rPr lang="en-US" sz="1400" dirty="0">
                <a:solidFill>
                  <a:prstClr val="black"/>
                </a:solidFill>
                <a:latin typeface="Calibri"/>
              </a:rPr>
              <a:t> HEPSPEC-hours/month</a:t>
            </a:r>
          </a:p>
          <a:p>
            <a:pPr defTabSz="914400"/>
            <a:r>
              <a:rPr lang="en-US" sz="1400" dirty="0">
                <a:solidFill>
                  <a:prstClr val="black"/>
                </a:solidFill>
                <a:latin typeface="Calibri"/>
              </a:rPr>
              <a:t>(~150 k CPU continuous use)</a:t>
            </a:r>
          </a:p>
        </p:txBody>
      </p:sp>
      <p:cxnSp>
        <p:nvCxnSpPr>
          <p:cNvPr id="19" name="Straight Arrow Connector 18"/>
          <p:cNvCxnSpPr/>
          <p:nvPr/>
        </p:nvCxnSpPr>
        <p:spPr>
          <a:xfrm flipH="1" flipV="1">
            <a:off x="4161939" y="4117962"/>
            <a:ext cx="1345027" cy="17602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560" y="764704"/>
            <a:ext cx="5976664" cy="3139979"/>
          </a:xfrm>
          <a:prstGeom prst="rect">
            <a:avLst/>
          </a:prstGeom>
        </p:spPr>
      </p:pic>
      <p:sp>
        <p:nvSpPr>
          <p:cNvPr id="18" name="TextBox 17"/>
          <p:cNvSpPr txBox="1"/>
          <p:nvPr/>
        </p:nvSpPr>
        <p:spPr>
          <a:xfrm>
            <a:off x="2627784" y="1268760"/>
            <a:ext cx="1239179" cy="307777"/>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defTabSz="914400"/>
            <a:r>
              <a:rPr lang="en-US" sz="1400" dirty="0">
                <a:solidFill>
                  <a:prstClr val="black"/>
                </a:solidFill>
                <a:latin typeface="Calibri"/>
              </a:rPr>
              <a:t>1.5M jobs/day</a:t>
            </a:r>
          </a:p>
        </p:txBody>
      </p:sp>
      <p:cxnSp>
        <p:nvCxnSpPr>
          <p:cNvPr id="5" name="Straight Connector 4"/>
          <p:cNvCxnSpPr/>
          <p:nvPr/>
        </p:nvCxnSpPr>
        <p:spPr>
          <a:xfrm>
            <a:off x="3563888" y="1556792"/>
            <a:ext cx="2160240" cy="0"/>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6767736" y="764704"/>
            <a:ext cx="237626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defTabSz="914400"/>
            <a:r>
              <a:rPr lang="en-US" dirty="0">
                <a:solidFill>
                  <a:prstClr val="black"/>
                </a:solidFill>
                <a:latin typeface="Calibri"/>
              </a:rPr>
              <a:t>Usage continues to grow…</a:t>
            </a:r>
          </a:p>
          <a:p>
            <a:pPr marL="285750" indent="-285750" defTabSz="914400">
              <a:buFontTx/>
              <a:buChar char="-"/>
            </a:pPr>
            <a:r>
              <a:rPr lang="en-US" dirty="0">
                <a:solidFill>
                  <a:prstClr val="black"/>
                </a:solidFill>
                <a:latin typeface="Calibri"/>
              </a:rPr>
              <a:t># jobs/day</a:t>
            </a:r>
          </a:p>
          <a:p>
            <a:pPr marL="285750" indent="-285750" defTabSz="914400">
              <a:buFontTx/>
              <a:buChar char="-"/>
            </a:pPr>
            <a:r>
              <a:rPr lang="en-US" dirty="0">
                <a:solidFill>
                  <a:prstClr val="black"/>
                </a:solidFill>
                <a:latin typeface="Calibri"/>
              </a:rPr>
              <a:t>CPU usage</a:t>
            </a:r>
          </a:p>
        </p:txBody>
      </p:sp>
      <p:sp>
        <p:nvSpPr>
          <p:cNvPr id="4" name="TextBox 3"/>
          <p:cNvSpPr txBox="1"/>
          <p:nvPr/>
        </p:nvSpPr>
        <p:spPr>
          <a:xfrm>
            <a:off x="6674955" y="2600699"/>
            <a:ext cx="2362435"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dirty="0" smtClean="0"/>
              <a:t>~ 150,000 years of CPU delivered each year</a:t>
            </a:r>
            <a:endParaRPr lang="en-GB" dirty="0"/>
          </a:p>
        </p:txBody>
      </p:sp>
      <p:sp>
        <p:nvSpPr>
          <p:cNvPr id="6" name="TextBox 5"/>
          <p:cNvSpPr txBox="1"/>
          <p:nvPr/>
        </p:nvSpPr>
        <p:spPr>
          <a:xfrm>
            <a:off x="683568" y="5085184"/>
            <a:ext cx="2775119" cy="646331"/>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b="1" dirty="0" smtClean="0"/>
              <a:t>This is close to full capacity</a:t>
            </a:r>
          </a:p>
          <a:p>
            <a:r>
              <a:rPr lang="en-GB" b="1" dirty="0" smtClean="0"/>
              <a:t>We always need more!</a:t>
            </a:r>
            <a:endParaRPr lang="en-GB" b="1" dirty="0"/>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Calibri"/>
              </a:rPr>
              <a:t>Ian.Bird@cern.ch / August 2012</a:t>
            </a:r>
            <a:endParaRPr lang="en-US" dirty="0">
              <a:solidFill>
                <a:prstClr val="black">
                  <a:tint val="75000"/>
                </a:prstClr>
              </a:solidFill>
              <a:latin typeface="Calibri"/>
            </a:endParaRPr>
          </a:p>
        </p:txBody>
      </p:sp>
      <p:sp>
        <p:nvSpPr>
          <p:cNvPr id="10" name="Slide Number Placeholder 9"/>
          <p:cNvSpPr>
            <a:spLocks noGrp="1"/>
          </p:cNvSpPr>
          <p:nvPr>
            <p:ph type="sldNum" sz="quarter" idx="12"/>
          </p:nvPr>
        </p:nvSpPr>
        <p:spPr/>
        <p:txBody>
          <a:bodyPr/>
          <a:lstStyle/>
          <a:p>
            <a:fld id="{8FA168C2-9F18-4032-8801-50E4CEA0EAFB}" type="slidenum">
              <a:rPr lang="en-US" smtClean="0">
                <a:solidFill>
                  <a:prstClr val="black">
                    <a:tint val="75000"/>
                  </a:prstClr>
                </a:solidFill>
                <a:latin typeface="Calibri"/>
              </a:rPr>
              <a:pPr/>
              <a:t>36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807141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211960" y="908720"/>
            <a:ext cx="4711824" cy="2010543"/>
          </a:xfrm>
        </p:spPr>
        <p:style>
          <a:lnRef idx="1">
            <a:schemeClr val="accent5"/>
          </a:lnRef>
          <a:fillRef idx="2">
            <a:schemeClr val="accent5"/>
          </a:fillRef>
          <a:effectRef idx="1">
            <a:schemeClr val="accent5"/>
          </a:effectRef>
          <a:fontRef idx="minor">
            <a:schemeClr val="dk1"/>
          </a:fontRef>
        </p:style>
        <p:txBody>
          <a:bodyPr>
            <a:normAutofit fontScale="85000" lnSpcReduction="20000"/>
          </a:bodyPr>
          <a:lstStyle/>
          <a:p>
            <a:r>
              <a:rPr lang="en-GB" dirty="0" smtClean="0">
                <a:solidFill>
                  <a:schemeClr val="tx1"/>
                </a:solidFill>
              </a:rPr>
              <a:t>The grid really works</a:t>
            </a:r>
          </a:p>
          <a:p>
            <a:r>
              <a:rPr lang="en-GB" dirty="0" smtClean="0">
                <a:solidFill>
                  <a:schemeClr val="tx1"/>
                </a:solidFill>
              </a:rPr>
              <a:t>All sites, large and small can contribute</a:t>
            </a:r>
          </a:p>
          <a:p>
            <a:pPr lvl="1"/>
            <a:r>
              <a:rPr lang="en-GB" dirty="0" smtClean="0"/>
              <a:t>And their contributions are needed!</a:t>
            </a: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Ian.Bird@cern.ch / August 2012</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FA168C2-9F18-4032-8801-50E4CEA0EAFB}" type="slidenum">
              <a:rPr lang="en-US" smtClean="0">
                <a:solidFill>
                  <a:prstClr val="black">
                    <a:tint val="75000"/>
                  </a:prstClr>
                </a:solidFill>
                <a:latin typeface="Calibri"/>
              </a:rPr>
              <a:pPr/>
              <a:t>37</a:t>
            </a:fld>
            <a:endParaRPr lang="en-US" dirty="0">
              <a:solidFill>
                <a:prstClr val="black">
                  <a:tint val="75000"/>
                </a:prstClr>
              </a:solidFill>
              <a:latin typeface="Calibri"/>
            </a:endParaRPr>
          </a:p>
        </p:txBody>
      </p:sp>
      <p:sp>
        <p:nvSpPr>
          <p:cNvPr id="5" name="Title 4"/>
          <p:cNvSpPr>
            <a:spLocks noGrp="1"/>
          </p:cNvSpPr>
          <p:nvPr>
            <p:ph type="title"/>
          </p:nvPr>
        </p:nvSpPr>
        <p:spPr>
          <a:xfrm>
            <a:off x="4283968" y="0"/>
            <a:ext cx="4402832" cy="762000"/>
          </a:xfrm>
        </p:spPr>
        <p:txBody>
          <a:bodyPr>
            <a:noAutofit/>
          </a:bodyPr>
          <a:lstStyle/>
          <a:p>
            <a:r>
              <a:rPr lang="en-GB" sz="3200" dirty="0" smtClean="0"/>
              <a:t>CPU – around the Tiers </a:t>
            </a:r>
            <a:endParaRPr lang="en-GB" sz="3200" dirty="0"/>
          </a:p>
        </p:txBody>
      </p:sp>
      <p:pic>
        <p:nvPicPr>
          <p:cNvPr id="6" name="Picture 5"/>
          <p:cNvPicPr>
            <a:picLocks noChangeAspect="1"/>
          </p:cNvPicPr>
          <p:nvPr/>
        </p:nvPicPr>
        <p:blipFill>
          <a:blip r:embed="rId3"/>
          <a:stretch>
            <a:fillRect/>
          </a:stretch>
        </p:blipFill>
        <p:spPr>
          <a:xfrm>
            <a:off x="0" y="943"/>
            <a:ext cx="4067944" cy="3248502"/>
          </a:xfrm>
          <a:prstGeom prst="rect">
            <a:avLst/>
          </a:prstGeom>
        </p:spPr>
      </p:pic>
      <p:pic>
        <p:nvPicPr>
          <p:cNvPr id="7" name="Picture 6"/>
          <p:cNvPicPr>
            <a:picLocks noChangeAspect="1"/>
          </p:cNvPicPr>
          <p:nvPr/>
        </p:nvPicPr>
        <p:blipFill>
          <a:blip r:embed="rId4"/>
          <a:stretch>
            <a:fillRect/>
          </a:stretch>
        </p:blipFill>
        <p:spPr>
          <a:xfrm>
            <a:off x="2267744" y="3134201"/>
            <a:ext cx="6876256" cy="3723798"/>
          </a:xfrm>
          <a:prstGeom prst="rect">
            <a:avLst/>
          </a:prstGeom>
        </p:spPr>
      </p:pic>
      <p:cxnSp>
        <p:nvCxnSpPr>
          <p:cNvPr id="19" name="Straight Arrow Connector 18"/>
          <p:cNvCxnSpPr/>
          <p:nvPr/>
        </p:nvCxnSpPr>
        <p:spPr>
          <a:xfrm>
            <a:off x="971600" y="2348880"/>
            <a:ext cx="1656184" cy="144016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28797608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cstate="screen">
            <a:extLst>
              <a:ext uri="{28A0092B-C50C-407E-A947-70E740481C1C}">
                <a14:useLocalDpi xmlns:a14="http://schemas.microsoft.com/office/drawing/2010/main"/>
              </a:ext>
            </a:extLst>
          </a:blip>
          <a:srcRect t="4997" b="4997"/>
          <a:stretch>
            <a:fillRect/>
          </a:stretch>
        </p:blipFill>
        <p:spPr>
          <a:xfrm>
            <a:off x="-12700" y="38100"/>
            <a:ext cx="5410200" cy="3363956"/>
          </a:xfrm>
        </p:spPr>
      </p:pic>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Ian.Bird@cern.ch / August 2012</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FA168C2-9F18-4032-8801-50E4CEA0EAFB}" type="slidenum">
              <a:rPr lang="en-US" smtClean="0">
                <a:solidFill>
                  <a:prstClr val="black">
                    <a:tint val="75000"/>
                  </a:prstClr>
                </a:solidFill>
                <a:latin typeface="Calibri"/>
              </a:rPr>
              <a:pPr/>
              <a:t>38</a:t>
            </a:fld>
            <a:endParaRPr lang="en-US" dirty="0">
              <a:solidFill>
                <a:prstClr val="black">
                  <a:tint val="75000"/>
                </a:prstClr>
              </a:solidFill>
              <a:latin typeface="Calibri"/>
            </a:endParaRPr>
          </a:p>
        </p:txBody>
      </p:sp>
      <p:pic>
        <p:nvPicPr>
          <p:cNvPr id="7" name="Picture 6"/>
          <p:cNvPicPr>
            <a:picLocks noChangeAspect="1"/>
          </p:cNvPicPr>
          <p:nvPr/>
        </p:nvPicPr>
        <p:blipFill>
          <a:blip r:embed="rId3"/>
          <a:stretch>
            <a:fillRect/>
          </a:stretch>
        </p:blipFill>
        <p:spPr>
          <a:xfrm>
            <a:off x="5282652" y="1"/>
            <a:ext cx="3861347" cy="3048000"/>
          </a:xfrm>
          <a:prstGeom prst="rect">
            <a:avLst/>
          </a:prstGeom>
        </p:spPr>
      </p:pic>
      <p:pic>
        <p:nvPicPr>
          <p:cNvPr id="8" name="Picture 7"/>
          <p:cNvPicPr>
            <a:picLocks noChangeAspect="1"/>
          </p:cNvPicPr>
          <p:nvPr/>
        </p:nvPicPr>
        <p:blipFill>
          <a:blip r:embed="rId4"/>
          <a:stretch>
            <a:fillRect/>
          </a:stretch>
        </p:blipFill>
        <p:spPr>
          <a:xfrm>
            <a:off x="5159178" y="3505200"/>
            <a:ext cx="3984822" cy="3352800"/>
          </a:xfrm>
          <a:prstGeom prst="rect">
            <a:avLst/>
          </a:prstGeom>
        </p:spPr>
      </p:pic>
      <p:pic>
        <p:nvPicPr>
          <p:cNvPr id="9" name="Picture 8" descr="run204769_evt71902630_VP1Base.png"/>
          <p:cNvPicPr preferRelativeResize="0">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01" y="3509126"/>
            <a:ext cx="5168900" cy="3348873"/>
          </a:xfrm>
          <a:prstGeom prst="rect">
            <a:avLst/>
          </a:prstGeom>
          <a:ln>
            <a:solidFill>
              <a:srgbClr val="FFFF00"/>
            </a:solidFill>
          </a:ln>
        </p:spPr>
      </p:pic>
      <p:sp>
        <p:nvSpPr>
          <p:cNvPr id="10" name="Rectangle 9"/>
          <p:cNvSpPr/>
          <p:nvPr/>
        </p:nvSpPr>
        <p:spPr>
          <a:xfrm rot="19438482">
            <a:off x="84443" y="2802769"/>
            <a:ext cx="8727576" cy="1200329"/>
          </a:xfrm>
          <a:prstGeom prst="rect">
            <a:avLst/>
          </a:prstGeom>
          <a:solidFill>
            <a:schemeClr val="bg1"/>
          </a:solidFill>
          <a:ln>
            <a:solidFill>
              <a:srgbClr val="FF0000"/>
            </a:solidFill>
          </a:ln>
        </p:spPr>
        <p:txBody>
          <a:bodyPr wrap="square">
            <a:spAutoFit/>
          </a:bodyPr>
          <a:lstStyle/>
          <a:p>
            <a:pPr lvl="1" algn="ctr" fontAlgn="auto">
              <a:spcBef>
                <a:spcPts val="0"/>
              </a:spcBef>
              <a:spcAft>
                <a:spcPts val="0"/>
              </a:spcAft>
            </a:pPr>
            <a:r>
              <a:rPr lang="en-US" sz="3600" dirty="0" smtClean="0">
                <a:solidFill>
                  <a:prstClr val="black"/>
                </a:solidFill>
                <a:latin typeface="Calibri"/>
              </a:rPr>
              <a:t>Grid computing enables the rapid delivery of physics results</a:t>
            </a:r>
          </a:p>
        </p:txBody>
      </p:sp>
    </p:spTree>
    <p:extLst>
      <p:ext uri="{BB962C8B-B14F-4D97-AF65-F5344CB8AC3E}">
        <p14:creationId xmlns:p14="http://schemas.microsoft.com/office/powerpoint/2010/main" val="3504609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Ian.Bird@cern.ch / August 2012</a:t>
            </a:r>
            <a:endParaRPr lang="en-US" dirty="0">
              <a:solidFill>
                <a:prstClr val="black">
                  <a:tint val="75000"/>
                </a:prstClr>
              </a:solidFill>
              <a:latin typeface="Calibri"/>
            </a:endParaRPr>
          </a:p>
        </p:txBody>
      </p:sp>
      <p:sp>
        <p:nvSpPr>
          <p:cNvPr id="2" name="Content Placeholder 1"/>
          <p:cNvSpPr>
            <a:spLocks noGrp="1"/>
          </p:cNvSpPr>
          <p:nvPr>
            <p:ph sz="quarter" idx="13"/>
          </p:nvPr>
        </p:nvSpPr>
        <p:spPr>
          <a:xfrm>
            <a:off x="2514600" y="1524000"/>
            <a:ext cx="5791200" cy="4267200"/>
          </a:xfrm>
        </p:spPr>
        <p:txBody>
          <a:bodyPr>
            <a:noAutofit/>
          </a:bodyPr>
          <a:lstStyle/>
          <a:p>
            <a:r>
              <a:rPr lang="en-US" sz="2400" dirty="0" smtClean="0"/>
              <a:t>WLCG has been leveraged on both sides of the Atlantic, to benefit the wider scientific community</a:t>
            </a:r>
          </a:p>
          <a:p>
            <a:pPr lvl="1"/>
            <a:r>
              <a:rPr lang="en-US" sz="2000" dirty="0" smtClean="0"/>
              <a:t>Europe:</a:t>
            </a:r>
          </a:p>
          <a:p>
            <a:pPr lvl="2"/>
            <a:r>
              <a:rPr lang="en-US" sz="1800" dirty="0" smtClean="0"/>
              <a:t>Enabling Grids for E-</a:t>
            </a:r>
            <a:r>
              <a:rPr lang="en-US" sz="1800" dirty="0" err="1" smtClean="0"/>
              <a:t>sciencE</a:t>
            </a:r>
            <a:r>
              <a:rPr lang="en-US" sz="1800" dirty="0" smtClean="0"/>
              <a:t> </a:t>
            </a:r>
            <a:br>
              <a:rPr lang="en-US" sz="1800" dirty="0" smtClean="0"/>
            </a:br>
            <a:r>
              <a:rPr lang="en-US" sz="1800" dirty="0" smtClean="0"/>
              <a:t>(EGEE) 2004-2010</a:t>
            </a:r>
          </a:p>
          <a:p>
            <a:pPr lvl="2"/>
            <a:r>
              <a:rPr lang="en-US" sz="1800" dirty="0" smtClean="0"/>
              <a:t>European Grid Infrastructure </a:t>
            </a:r>
            <a:br>
              <a:rPr lang="en-US" sz="1800" dirty="0" smtClean="0"/>
            </a:br>
            <a:r>
              <a:rPr lang="en-US" sz="1800" dirty="0" smtClean="0"/>
              <a:t>(EGI)  2010--</a:t>
            </a:r>
            <a:endParaRPr lang="en-US" sz="1800" dirty="0" smtClean="0">
              <a:sym typeface="Wingdings" pitchFamily="2" charset="2"/>
            </a:endParaRPr>
          </a:p>
          <a:p>
            <a:pPr lvl="1"/>
            <a:r>
              <a:rPr lang="en-US" sz="2000" dirty="0" smtClean="0">
                <a:sym typeface="Wingdings" pitchFamily="2" charset="2"/>
              </a:rPr>
              <a:t>USA:</a:t>
            </a:r>
          </a:p>
          <a:p>
            <a:pPr lvl="2"/>
            <a:r>
              <a:rPr lang="en-US" sz="1800" dirty="0" smtClean="0">
                <a:sym typeface="Wingdings" pitchFamily="2" charset="2"/>
              </a:rPr>
              <a:t>Open Science Grid (OSG) </a:t>
            </a:r>
            <a:br>
              <a:rPr lang="en-US" sz="1800" dirty="0" smtClean="0">
                <a:sym typeface="Wingdings" pitchFamily="2" charset="2"/>
              </a:rPr>
            </a:br>
            <a:r>
              <a:rPr lang="en-US" sz="1800" dirty="0" smtClean="0">
                <a:sym typeface="Wingdings" pitchFamily="2" charset="2"/>
              </a:rPr>
              <a:t>2006-2012 </a:t>
            </a:r>
            <a:r>
              <a:rPr lang="en-US" sz="1800" dirty="0">
                <a:sym typeface="Wingdings" pitchFamily="2" charset="2"/>
              </a:rPr>
              <a:t> </a:t>
            </a:r>
            <a:r>
              <a:rPr lang="en-US" sz="1800" dirty="0" smtClean="0">
                <a:sym typeface="Wingdings" pitchFamily="2" charset="2"/>
              </a:rPr>
              <a:t>(+ extension?)</a:t>
            </a:r>
          </a:p>
          <a:p>
            <a:pPr lvl="2"/>
            <a:endParaRPr lang="en-US" sz="1600" dirty="0" smtClean="0">
              <a:sym typeface="Wingdings" pitchFamily="2" charset="2"/>
            </a:endParaRPr>
          </a:p>
          <a:p>
            <a:r>
              <a:rPr lang="en-US" sz="2400" dirty="0" smtClean="0">
                <a:sym typeface="Wingdings" pitchFamily="2" charset="2"/>
              </a:rPr>
              <a:t>Many scientific applications </a:t>
            </a:r>
            <a:endParaRPr lang="en-US" sz="2400" dirty="0">
              <a:sym typeface="Wingdings" pitchFamily="2" charset="2"/>
            </a:endParaRPr>
          </a:p>
        </p:txBody>
      </p:sp>
      <p:sp>
        <p:nvSpPr>
          <p:cNvPr id="4" name="Slide Number Placeholder 3"/>
          <p:cNvSpPr>
            <a:spLocks noGrp="1"/>
          </p:cNvSpPr>
          <p:nvPr>
            <p:ph type="sldNum" sz="quarter" idx="17"/>
          </p:nvPr>
        </p:nvSpPr>
        <p:spPr/>
        <p:txBody>
          <a:bodyPr/>
          <a:lstStyle/>
          <a:p>
            <a:fld id="{8FA168C2-9F18-4032-8801-50E4CEA0EAFB}" type="slidenum">
              <a:rPr lang="en-US" smtClean="0">
                <a:solidFill>
                  <a:prstClr val="black">
                    <a:tint val="75000"/>
                  </a:prstClr>
                </a:solidFill>
                <a:latin typeface="Calibri"/>
              </a:rPr>
              <a:pPr/>
              <a:t>39</a:t>
            </a:fld>
            <a:endParaRPr lang="en-US" dirty="0">
              <a:solidFill>
                <a:prstClr val="black">
                  <a:tint val="75000"/>
                </a:prstClr>
              </a:solidFill>
              <a:latin typeface="Calibri"/>
            </a:endParaRPr>
          </a:p>
        </p:txBody>
      </p:sp>
      <p:sp>
        <p:nvSpPr>
          <p:cNvPr id="5" name="Title 4"/>
          <p:cNvSpPr>
            <a:spLocks noGrp="1"/>
          </p:cNvSpPr>
          <p:nvPr>
            <p:ph type="title" idx="4294967295"/>
          </p:nvPr>
        </p:nvSpPr>
        <p:spPr>
          <a:xfrm>
            <a:off x="1212273" y="228600"/>
            <a:ext cx="7924800" cy="762000"/>
          </a:xfrm>
        </p:spPr>
        <p:txBody>
          <a:bodyPr>
            <a:normAutofit fontScale="90000"/>
          </a:bodyPr>
          <a:lstStyle/>
          <a:p>
            <a:r>
              <a:rPr lang="en-US" dirty="0" smtClean="0">
                <a:solidFill>
                  <a:srgbClr val="FFFF00"/>
                </a:solidFill>
              </a:rPr>
              <a:t>Impact of the LHC Computing Grid</a:t>
            </a:r>
            <a:endParaRPr lang="en-GB" dirty="0">
              <a:solidFill>
                <a:srgbClr val="FFFF00"/>
              </a:solidFill>
            </a:endParaRPr>
          </a:p>
        </p:txBody>
      </p:sp>
      <p:sp>
        <p:nvSpPr>
          <p:cNvPr id="6" name="Text Box 4"/>
          <p:cNvSpPr txBox="1">
            <a:spLocks noChangeArrowheads="1"/>
          </p:cNvSpPr>
          <p:nvPr/>
        </p:nvSpPr>
        <p:spPr bwMode="auto">
          <a:xfrm>
            <a:off x="6781799" y="3072348"/>
            <a:ext cx="2263775" cy="3785652"/>
          </a:xfrm>
          <a:prstGeom prst="rect">
            <a:avLst/>
          </a:prstGeom>
          <a:ln>
            <a:solidFill>
              <a:schemeClr val="accent1">
                <a:lumMod val="20000"/>
                <a:lumOff val="80000"/>
              </a:schemeClr>
            </a:solidFill>
            <a:headEnd/>
            <a:tailEnd/>
          </a:ln>
        </p:spPr>
        <p:style>
          <a:lnRef idx="1">
            <a:schemeClr val="dk1"/>
          </a:lnRef>
          <a:fillRef idx="3">
            <a:schemeClr val="dk1"/>
          </a:fillRef>
          <a:effectRef idx="2">
            <a:schemeClr val="dk1"/>
          </a:effectRef>
          <a:fontRef idx="minor">
            <a:schemeClr val="lt1"/>
          </a:fontRef>
        </p:style>
        <p:txBody>
          <a:bodyPr wrap="square" lIns="0">
            <a:spAutoFit/>
          </a:bodyPr>
          <a:lstStyle/>
          <a:p>
            <a:pPr lvl="1" fontAlgn="base">
              <a:spcBef>
                <a:spcPct val="0"/>
              </a:spcBef>
              <a:spcAft>
                <a:spcPct val="0"/>
              </a:spcAft>
            </a:pPr>
            <a:r>
              <a:rPr lang="en-US" sz="1600" b="1" dirty="0">
                <a:solidFill>
                  <a:srgbClr val="FF0000"/>
                </a:solidFill>
                <a:latin typeface="Arial" charset="0"/>
              </a:rPr>
              <a:t>Archeology</a:t>
            </a:r>
          </a:p>
          <a:p>
            <a:pPr lvl="1" fontAlgn="base">
              <a:spcBef>
                <a:spcPct val="0"/>
              </a:spcBef>
              <a:spcAft>
                <a:spcPct val="0"/>
              </a:spcAft>
            </a:pPr>
            <a:r>
              <a:rPr lang="en-US" sz="1600" b="1" dirty="0">
                <a:solidFill>
                  <a:srgbClr val="FF0000"/>
                </a:solidFill>
                <a:latin typeface="Arial" charset="0"/>
              </a:rPr>
              <a:t>Astronomy</a:t>
            </a:r>
          </a:p>
          <a:p>
            <a:pPr lvl="1" fontAlgn="base">
              <a:spcBef>
                <a:spcPct val="0"/>
              </a:spcBef>
              <a:spcAft>
                <a:spcPct val="0"/>
              </a:spcAft>
            </a:pPr>
            <a:r>
              <a:rPr lang="en-GB" sz="1600" b="1" dirty="0">
                <a:solidFill>
                  <a:srgbClr val="FF0000"/>
                </a:solidFill>
                <a:latin typeface="Arial" charset="0"/>
              </a:rPr>
              <a:t>Astrophysics</a:t>
            </a:r>
          </a:p>
          <a:p>
            <a:pPr lvl="1" fontAlgn="base">
              <a:spcBef>
                <a:spcPct val="0"/>
              </a:spcBef>
              <a:spcAft>
                <a:spcPct val="0"/>
              </a:spcAft>
            </a:pPr>
            <a:r>
              <a:rPr lang="en-US" sz="1600" b="1" dirty="0">
                <a:solidFill>
                  <a:srgbClr val="FF0000"/>
                </a:solidFill>
                <a:latin typeface="Arial" charset="0"/>
              </a:rPr>
              <a:t>Civil Protection</a:t>
            </a:r>
            <a:endParaRPr lang="en-GB" sz="1600" b="1" dirty="0">
              <a:solidFill>
                <a:srgbClr val="FF0000"/>
              </a:solidFill>
              <a:latin typeface="Arial" charset="0"/>
            </a:endParaRPr>
          </a:p>
          <a:p>
            <a:pPr lvl="1" fontAlgn="base">
              <a:spcBef>
                <a:spcPct val="0"/>
              </a:spcBef>
              <a:spcAft>
                <a:spcPct val="0"/>
              </a:spcAft>
            </a:pPr>
            <a:r>
              <a:rPr lang="en-GB" sz="1600" b="1" dirty="0">
                <a:solidFill>
                  <a:srgbClr val="FF0000"/>
                </a:solidFill>
                <a:latin typeface="Arial" charset="0"/>
              </a:rPr>
              <a:t>Comp. Chemistry</a:t>
            </a:r>
          </a:p>
          <a:p>
            <a:pPr lvl="1" fontAlgn="base">
              <a:spcBef>
                <a:spcPct val="0"/>
              </a:spcBef>
              <a:spcAft>
                <a:spcPct val="0"/>
              </a:spcAft>
            </a:pPr>
            <a:r>
              <a:rPr lang="en-GB" sz="1600" b="1" dirty="0">
                <a:solidFill>
                  <a:srgbClr val="FF0000"/>
                </a:solidFill>
                <a:latin typeface="Arial" charset="0"/>
              </a:rPr>
              <a:t>Earth Sciences</a:t>
            </a:r>
          </a:p>
          <a:p>
            <a:pPr lvl="1" fontAlgn="base">
              <a:spcBef>
                <a:spcPct val="0"/>
              </a:spcBef>
              <a:spcAft>
                <a:spcPct val="0"/>
              </a:spcAft>
            </a:pPr>
            <a:r>
              <a:rPr lang="en-GB" sz="1600" b="1" dirty="0">
                <a:solidFill>
                  <a:srgbClr val="FF0000"/>
                </a:solidFill>
                <a:latin typeface="Arial" charset="0"/>
              </a:rPr>
              <a:t>Finance</a:t>
            </a:r>
          </a:p>
          <a:p>
            <a:pPr lvl="1" fontAlgn="base">
              <a:spcBef>
                <a:spcPct val="0"/>
              </a:spcBef>
              <a:spcAft>
                <a:spcPct val="0"/>
              </a:spcAft>
            </a:pPr>
            <a:r>
              <a:rPr lang="en-GB" sz="1600" b="1" dirty="0">
                <a:solidFill>
                  <a:srgbClr val="FF0000"/>
                </a:solidFill>
                <a:latin typeface="Arial" charset="0"/>
              </a:rPr>
              <a:t>Fusion</a:t>
            </a:r>
          </a:p>
          <a:p>
            <a:pPr lvl="1" fontAlgn="base">
              <a:spcBef>
                <a:spcPct val="0"/>
              </a:spcBef>
              <a:spcAft>
                <a:spcPct val="0"/>
              </a:spcAft>
            </a:pPr>
            <a:r>
              <a:rPr lang="en-GB" sz="1600" b="1" dirty="0">
                <a:solidFill>
                  <a:srgbClr val="FF0000"/>
                </a:solidFill>
                <a:latin typeface="Arial" charset="0"/>
              </a:rPr>
              <a:t>Geophysics</a:t>
            </a:r>
          </a:p>
          <a:p>
            <a:pPr lvl="1" fontAlgn="base">
              <a:spcBef>
                <a:spcPct val="0"/>
              </a:spcBef>
              <a:spcAft>
                <a:spcPct val="0"/>
              </a:spcAft>
            </a:pPr>
            <a:r>
              <a:rPr lang="en-US" sz="1600" b="1" dirty="0">
                <a:solidFill>
                  <a:srgbClr val="FF0000"/>
                </a:solidFill>
                <a:latin typeface="Arial" charset="0"/>
              </a:rPr>
              <a:t>High Energy Physics</a:t>
            </a:r>
          </a:p>
          <a:p>
            <a:pPr lvl="1" fontAlgn="base">
              <a:spcBef>
                <a:spcPct val="0"/>
              </a:spcBef>
              <a:spcAft>
                <a:spcPct val="0"/>
              </a:spcAft>
            </a:pPr>
            <a:r>
              <a:rPr lang="en-GB" sz="1600" b="1" dirty="0">
                <a:solidFill>
                  <a:srgbClr val="FF0000"/>
                </a:solidFill>
                <a:latin typeface="Arial" charset="0"/>
              </a:rPr>
              <a:t>Life Sciences</a:t>
            </a:r>
          </a:p>
          <a:p>
            <a:pPr lvl="1" fontAlgn="base">
              <a:spcBef>
                <a:spcPct val="0"/>
              </a:spcBef>
              <a:spcAft>
                <a:spcPct val="0"/>
              </a:spcAft>
            </a:pPr>
            <a:r>
              <a:rPr lang="en-GB" sz="1600" b="1" dirty="0">
                <a:solidFill>
                  <a:srgbClr val="FF0000"/>
                </a:solidFill>
                <a:latin typeface="Arial" charset="0"/>
              </a:rPr>
              <a:t>Multimedia</a:t>
            </a:r>
          </a:p>
          <a:p>
            <a:pPr lvl="1" fontAlgn="base">
              <a:spcBef>
                <a:spcPct val="0"/>
              </a:spcBef>
              <a:spcAft>
                <a:spcPct val="0"/>
              </a:spcAft>
            </a:pPr>
            <a:r>
              <a:rPr lang="en-GB" sz="1600" b="1" dirty="0">
                <a:solidFill>
                  <a:srgbClr val="FF0000"/>
                </a:solidFill>
                <a:latin typeface="Arial" charset="0"/>
              </a:rPr>
              <a:t>Material Sciences</a:t>
            </a:r>
          </a:p>
          <a:p>
            <a:pPr lvl="1" fontAlgn="base">
              <a:spcBef>
                <a:spcPct val="0"/>
              </a:spcBef>
              <a:spcAft>
                <a:spcPct val="0"/>
              </a:spcAft>
            </a:pPr>
            <a:r>
              <a:rPr lang="en-GB" sz="1600" b="1" dirty="0">
                <a:solidFill>
                  <a:srgbClr val="FF0000"/>
                </a:solidFill>
                <a:latin typeface="Arial" charset="0"/>
              </a:rPr>
              <a:t>…</a:t>
            </a:r>
            <a:endParaRPr lang="en-US" sz="1600" b="1" dirty="0">
              <a:solidFill>
                <a:srgbClr val="FF0000"/>
              </a:solidFill>
              <a:latin typeface="Arial" charset="0"/>
            </a:endParaRPr>
          </a:p>
        </p:txBody>
      </p:sp>
    </p:spTree>
    <p:extLst>
      <p:ext uri="{BB962C8B-B14F-4D97-AF65-F5344CB8AC3E}">
        <p14:creationId xmlns:p14="http://schemas.microsoft.com/office/powerpoint/2010/main" val="32750274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6127" y="914400"/>
            <a:ext cx="6057913" cy="5411735"/>
          </a:xfrm>
          <a:prstGeom prst="rect">
            <a:avLst/>
          </a:prstGeom>
        </p:spPr>
      </p:pic>
      <p:sp>
        <p:nvSpPr>
          <p:cNvPr id="2" name="Title 1"/>
          <p:cNvSpPr>
            <a:spLocks noGrp="1"/>
          </p:cNvSpPr>
          <p:nvPr>
            <p:ph type="title"/>
          </p:nvPr>
        </p:nvSpPr>
        <p:spPr/>
        <p:txBody>
          <a:bodyPr/>
          <a:lstStyle/>
          <a:p>
            <a:r>
              <a:rPr lang="en-GB" dirty="0" smtClean="0">
                <a:solidFill>
                  <a:schemeClr val="accent1"/>
                </a:solidFill>
              </a:rPr>
              <a:t>Standard model</a:t>
            </a:r>
            <a:endParaRPr lang="en-GB" dirty="0">
              <a:solidFill>
                <a:schemeClr val="accent1"/>
              </a:solidFill>
            </a:endParaRPr>
          </a:p>
        </p:txBody>
      </p:sp>
      <p:sp>
        <p:nvSpPr>
          <p:cNvPr id="4" name="Content Placeholder 3"/>
          <p:cNvSpPr>
            <a:spLocks noGrp="1"/>
          </p:cNvSpPr>
          <p:nvPr>
            <p:ph idx="1"/>
          </p:nvPr>
        </p:nvSpPr>
        <p:spPr>
          <a:xfrm>
            <a:off x="871539" y="6149955"/>
            <a:ext cx="5243080" cy="575961"/>
          </a:xfrm>
        </p:spPr>
        <p:txBody>
          <a:bodyPr/>
          <a:lstStyle/>
          <a:p>
            <a:r>
              <a:rPr lang="en-GB" dirty="0" smtClean="0">
                <a:solidFill>
                  <a:srgbClr val="FFFF00"/>
                </a:solidFill>
              </a:rPr>
              <a:t>Has been very successful …</a:t>
            </a:r>
          </a:p>
        </p:txBody>
      </p:sp>
      <p:sp>
        <p:nvSpPr>
          <p:cNvPr id="5" name="Content Placeholder 3"/>
          <p:cNvSpPr txBox="1">
            <a:spLocks/>
          </p:cNvSpPr>
          <p:nvPr/>
        </p:nvSpPr>
        <p:spPr bwMode="auto">
          <a:xfrm>
            <a:off x="7135435" y="5262501"/>
            <a:ext cx="1477209" cy="569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75000"/>
              <a:buFont typeface="Wingdings" charset="2"/>
              <a:buChar char="n"/>
              <a:defRPr sz="2800">
                <a:solidFill>
                  <a:schemeClr val="tx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70000"/>
              <a:buFont typeface="Wingdings" charset="2"/>
              <a:buChar char="n"/>
              <a:defRPr sz="2400">
                <a:solidFill>
                  <a:schemeClr val="tx2"/>
                </a:solidFill>
                <a:latin typeface="+mn-lt"/>
                <a:ea typeface="ＭＳ Ｐゴシック" pitchFamily="19" charset="-128"/>
              </a:defRPr>
            </a:lvl2pPr>
            <a:lvl3pPr marL="1143000" indent="-228600" algn="l" rtl="0" eaLnBrk="0" fontAlgn="base" hangingPunct="0">
              <a:spcBef>
                <a:spcPct val="20000"/>
              </a:spcBef>
              <a:spcAft>
                <a:spcPct val="0"/>
              </a:spcAft>
              <a:buClr>
                <a:schemeClr val="tx2"/>
              </a:buClr>
              <a:buChar char="•"/>
              <a:defRPr sz="2000">
                <a:solidFill>
                  <a:schemeClr val="tx2"/>
                </a:solidFill>
                <a:latin typeface="+mn-lt"/>
                <a:ea typeface="ＭＳ Ｐゴシック" pitchFamily="19" charset="-128"/>
              </a:defRPr>
            </a:lvl3pPr>
            <a:lvl4pPr marL="1600200" indent="-228600" algn="l" rtl="0" eaLnBrk="0" fontAlgn="base" hangingPunct="0">
              <a:spcBef>
                <a:spcPct val="20000"/>
              </a:spcBef>
              <a:spcAft>
                <a:spcPct val="0"/>
              </a:spcAft>
              <a:buClr>
                <a:schemeClr val="hlink"/>
              </a:buClr>
              <a:buChar char="•"/>
              <a:defRPr sz="2000">
                <a:solidFill>
                  <a:schemeClr val="tx2"/>
                </a:solidFill>
                <a:latin typeface="+mn-lt"/>
                <a:ea typeface="ＭＳ Ｐゴシック" pitchFamily="19" charset="-128"/>
              </a:defRPr>
            </a:lvl4pPr>
            <a:lvl5pPr marL="2057400" indent="-228600" algn="l" rtl="0" eaLnBrk="0" fontAlgn="base" hangingPunct="0">
              <a:spcBef>
                <a:spcPct val="20000"/>
              </a:spcBef>
              <a:spcAft>
                <a:spcPct val="0"/>
              </a:spcAft>
              <a:buClr>
                <a:schemeClr val="tx1"/>
              </a:buClr>
              <a:buSzPct val="85000"/>
              <a:buChar char="•"/>
              <a:defRPr sz="2000">
                <a:solidFill>
                  <a:schemeClr val="tx2"/>
                </a:solidFill>
                <a:latin typeface="+mn-lt"/>
                <a:ea typeface="ＭＳ Ｐゴシック" pitchFamily="19" charset="-128"/>
              </a:defRPr>
            </a:lvl5pPr>
            <a:lvl6pPr marL="25146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6pPr>
            <a:lvl7pPr marL="29718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7pPr>
            <a:lvl8pPr marL="34290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8pPr>
            <a:lvl9pPr marL="38862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9pPr>
          </a:lstStyle>
          <a:p>
            <a:pPr marL="0" indent="0">
              <a:buNone/>
            </a:pPr>
            <a:r>
              <a:rPr lang="en-GB" sz="3200" b="1" dirty="0" smtClean="0">
                <a:solidFill>
                  <a:srgbClr val="FFFF00"/>
                </a:solidFill>
              </a:rPr>
              <a:t>BUT:</a:t>
            </a:r>
          </a:p>
        </p:txBody>
      </p:sp>
    </p:spTree>
    <p:extLst>
      <p:ext uri="{BB962C8B-B14F-4D97-AF65-F5344CB8AC3E}">
        <p14:creationId xmlns:p14="http://schemas.microsoft.com/office/powerpoint/2010/main" val="16349042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WLCG – a 10 year program of development and implementation</a:t>
            </a:r>
          </a:p>
          <a:p>
            <a:r>
              <a:rPr lang="en-GB" dirty="0" smtClean="0"/>
              <a:t>Today the WLCG grid has delivered on its promise and LHC is producing unprecedented physics output</a:t>
            </a:r>
          </a:p>
          <a:p>
            <a:r>
              <a:rPr lang="en-GB" dirty="0" smtClean="0"/>
              <a:t>BUT: challenges remain!</a:t>
            </a:r>
          </a:p>
          <a:p>
            <a:pPr lvl="1"/>
            <a:r>
              <a:rPr lang="en-GB" dirty="0" smtClean="0"/>
              <a:t>We have a &gt;20 year program for the LHC and experiments</a:t>
            </a:r>
          </a:p>
          <a:p>
            <a:pPr lvl="1"/>
            <a:r>
              <a:rPr lang="en-GB" dirty="0" smtClean="0"/>
              <a:t>Technology evolves: grids, clouds, CDN’s </a:t>
            </a:r>
            <a:r>
              <a:rPr lang="en-GB" dirty="0" err="1" smtClean="0"/>
              <a:t>etc</a:t>
            </a:r>
            <a:endParaRPr lang="en-GB" dirty="0" smtClean="0"/>
          </a:p>
          <a:p>
            <a:pPr lvl="1"/>
            <a:r>
              <a:rPr lang="en-GB" dirty="0" smtClean="0"/>
              <a:t>Physics hunger for resources continues to increase!</a:t>
            </a:r>
            <a:endParaRPr lang="en-GB" dirty="0"/>
          </a:p>
        </p:txBody>
      </p:sp>
      <p:sp>
        <p:nvSpPr>
          <p:cNvPr id="3" name="Title 2"/>
          <p:cNvSpPr>
            <a:spLocks noGrp="1"/>
          </p:cNvSpPr>
          <p:nvPr>
            <p:ph type="title"/>
          </p:nvPr>
        </p:nvSpPr>
        <p:spPr/>
        <p:txBody>
          <a:bodyPr/>
          <a:lstStyle/>
          <a:p>
            <a:r>
              <a:rPr lang="en-GB" dirty="0" smtClean="0"/>
              <a:t>Growth and evolution</a:t>
            </a:r>
            <a:endParaRPr lang="en-GB"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Calibri"/>
              </a:rPr>
              <a:t>Ian.Bird@cern.ch / August 2012</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FA168C2-9F18-4032-8801-50E4CEA0EAFB}" type="slidenum">
              <a:rPr lang="en-US" smtClean="0">
                <a:solidFill>
                  <a:prstClr val="black">
                    <a:tint val="75000"/>
                  </a:prstClr>
                </a:solidFill>
                <a:latin typeface="Calibri"/>
              </a:rPr>
              <a:pPr/>
              <a:t>40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9953532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2813" y="8583"/>
            <a:ext cx="8824479" cy="762000"/>
          </a:xfrm>
        </p:spPr>
        <p:txBody>
          <a:bodyPr>
            <a:normAutofit/>
          </a:bodyPr>
          <a:lstStyle/>
          <a:p>
            <a:r>
              <a:rPr lang="en-GB" dirty="0" smtClean="0">
                <a:solidFill>
                  <a:srgbClr val="FFFFFF"/>
                </a:solidFill>
              </a:rPr>
              <a:t>Evolution of capacity: CERN &amp; WLCG</a:t>
            </a:r>
            <a:endParaRPr lang="en-GB" dirty="0">
              <a:solidFill>
                <a:srgbClr val="FFFFFF"/>
              </a:solidFill>
            </a:endParaRPr>
          </a:p>
        </p:txBody>
      </p:sp>
      <p:sp>
        <p:nvSpPr>
          <p:cNvPr id="3" name="Footer Placeholder 2"/>
          <p:cNvSpPr>
            <a:spLocks noGrp="1"/>
          </p:cNvSpPr>
          <p:nvPr>
            <p:ph type="ftr" sz="quarter" idx="4294967295"/>
          </p:nvPr>
        </p:nvSpPr>
        <p:spPr>
          <a:xfrm>
            <a:off x="6248400" y="6356350"/>
            <a:ext cx="2895600" cy="365125"/>
          </a:xfrm>
        </p:spPr>
        <p:txBody>
          <a:bodyPr/>
          <a:lstStyle/>
          <a:p>
            <a:r>
              <a:rPr lang="en-US" smtClean="0"/>
              <a:t>Ian.Bird@cern.ch / August 2012</a:t>
            </a:r>
            <a:endParaRPr lang="en-US" dirty="0"/>
          </a:p>
        </p:txBody>
      </p:sp>
      <p:sp>
        <p:nvSpPr>
          <p:cNvPr id="4" name="Slide Number Placeholder 3"/>
          <p:cNvSpPr>
            <a:spLocks noGrp="1"/>
          </p:cNvSpPr>
          <p:nvPr>
            <p:ph type="sldNum" sz="quarter" idx="4294967295"/>
          </p:nvPr>
        </p:nvSpPr>
        <p:spPr>
          <a:xfrm>
            <a:off x="7010400" y="6356350"/>
            <a:ext cx="2133600" cy="365125"/>
          </a:xfrm>
        </p:spPr>
        <p:txBody>
          <a:bodyPr/>
          <a:lstStyle/>
          <a:p>
            <a:fld id="{8FA168C2-9F18-4032-8801-50E4CEA0EAFB}" type="slidenum">
              <a:rPr lang="en-US" smtClean="0"/>
              <a:pPr/>
              <a:t>41</a:t>
            </a:fld>
            <a:endParaRPr lang="en-US" dirty="0"/>
          </a:p>
        </p:txBody>
      </p:sp>
      <p:pic>
        <p:nvPicPr>
          <p:cNvPr id="9" name="Picture 8"/>
          <p:cNvPicPr>
            <a:picLocks noChangeAspect="1"/>
          </p:cNvPicPr>
          <p:nvPr/>
        </p:nvPicPr>
        <p:blipFill>
          <a:blip r:embed="rId2"/>
          <a:stretch>
            <a:fillRect/>
          </a:stretch>
        </p:blipFill>
        <p:spPr>
          <a:xfrm>
            <a:off x="6685" y="3593808"/>
            <a:ext cx="4565315" cy="2663100"/>
          </a:xfrm>
          <a:prstGeom prst="rect">
            <a:avLst/>
          </a:prstGeom>
        </p:spPr>
      </p:pic>
      <p:pic>
        <p:nvPicPr>
          <p:cNvPr id="11" name="Picture 10"/>
          <p:cNvPicPr>
            <a:picLocks noChangeAspect="1"/>
          </p:cNvPicPr>
          <p:nvPr/>
        </p:nvPicPr>
        <p:blipFill>
          <a:blip r:embed="rId3"/>
          <a:stretch>
            <a:fillRect/>
          </a:stretch>
        </p:blipFill>
        <p:spPr>
          <a:xfrm>
            <a:off x="4572000" y="3597500"/>
            <a:ext cx="4572000" cy="2672107"/>
          </a:xfrm>
          <a:prstGeom prst="rect">
            <a:avLst/>
          </a:prstGeom>
        </p:spPr>
      </p:pic>
      <p:pic>
        <p:nvPicPr>
          <p:cNvPr id="13" name="Picture 12"/>
          <p:cNvPicPr>
            <a:picLocks noChangeAspect="1"/>
          </p:cNvPicPr>
          <p:nvPr/>
        </p:nvPicPr>
        <p:blipFill>
          <a:blip r:embed="rId4"/>
          <a:stretch>
            <a:fillRect/>
          </a:stretch>
        </p:blipFill>
        <p:spPr>
          <a:xfrm>
            <a:off x="13208" y="764704"/>
            <a:ext cx="4749800" cy="2743200"/>
          </a:xfrm>
          <a:prstGeom prst="rect">
            <a:avLst/>
          </a:prstGeom>
        </p:spPr>
      </p:pic>
      <p:sp>
        <p:nvSpPr>
          <p:cNvPr id="2" name="TextBox 1"/>
          <p:cNvSpPr txBox="1"/>
          <p:nvPr/>
        </p:nvSpPr>
        <p:spPr>
          <a:xfrm>
            <a:off x="5277937" y="1165990"/>
            <a:ext cx="3649632" cy="1477328"/>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GB" dirty="0" smtClean="0"/>
              <a:t>Modest growth until 2014</a:t>
            </a:r>
          </a:p>
          <a:p>
            <a:endParaRPr lang="en-GB" dirty="0"/>
          </a:p>
          <a:p>
            <a:r>
              <a:rPr lang="en-GB" dirty="0" smtClean="0"/>
              <a:t>Anticipate x5 requirement &gt;2015</a:t>
            </a:r>
          </a:p>
          <a:p>
            <a:endParaRPr lang="en-GB" dirty="0"/>
          </a:p>
          <a:p>
            <a:r>
              <a:rPr lang="en-GB" dirty="0" smtClean="0"/>
              <a:t>Anticipate x10-100 after </a:t>
            </a:r>
            <a:r>
              <a:rPr lang="en-GB" dirty="0" smtClean="0"/>
              <a:t>2018 ???</a:t>
            </a:r>
            <a:endParaRPr lang="en-GB" dirty="0"/>
          </a:p>
        </p:txBody>
      </p:sp>
      <p:sp>
        <p:nvSpPr>
          <p:cNvPr id="18" name="TextBox 17"/>
          <p:cNvSpPr txBox="1"/>
          <p:nvPr/>
        </p:nvSpPr>
        <p:spPr>
          <a:xfrm>
            <a:off x="2057400" y="6211669"/>
            <a:ext cx="2286000" cy="646331"/>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ysClr val="windowText" lastClr="000000"/>
                </a:solidFill>
                <a:effectLst/>
                <a:uLnTx/>
                <a:uFillTx/>
                <a:latin typeface="Calibri"/>
                <a:ea typeface="+mn-ea"/>
                <a:cs typeface="+mn-cs"/>
              </a:rPr>
              <a:t>What we thought was needed at LHC start</a:t>
            </a: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9" name="Straight Arrow Connector 18"/>
          <p:cNvCxnSpPr/>
          <p:nvPr/>
        </p:nvCxnSpPr>
        <p:spPr>
          <a:xfrm flipH="1" flipV="1">
            <a:off x="990600" y="5562600"/>
            <a:ext cx="2209800" cy="609600"/>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20" name="Straight Arrow Connector 19"/>
          <p:cNvCxnSpPr>
            <a:stCxn id="18" idx="0"/>
          </p:cNvCxnSpPr>
          <p:nvPr/>
        </p:nvCxnSpPr>
        <p:spPr>
          <a:xfrm flipV="1">
            <a:off x="3200400" y="5562600"/>
            <a:ext cx="2057400" cy="649069"/>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
        <p:nvSpPr>
          <p:cNvPr id="21" name="TextBox 20"/>
          <p:cNvSpPr txBox="1"/>
          <p:nvPr/>
        </p:nvSpPr>
        <p:spPr>
          <a:xfrm>
            <a:off x="4876800" y="6220276"/>
            <a:ext cx="2286000" cy="64633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ysClr val="windowText" lastClr="000000"/>
                </a:solidFill>
                <a:effectLst/>
                <a:uLnTx/>
                <a:uFillTx/>
                <a:latin typeface="Calibri"/>
                <a:ea typeface="+mn-ea"/>
                <a:cs typeface="+mn-cs"/>
              </a:rPr>
              <a:t>What we actually used at LHC start!</a:t>
            </a: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22" name="Straight Arrow Connector 21"/>
          <p:cNvCxnSpPr/>
          <p:nvPr/>
        </p:nvCxnSpPr>
        <p:spPr>
          <a:xfrm flipH="1" flipV="1">
            <a:off x="2286000" y="4724400"/>
            <a:ext cx="3733800" cy="1456408"/>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23" name="Straight Arrow Connector 22"/>
          <p:cNvCxnSpPr>
            <a:stCxn id="21" idx="0"/>
          </p:cNvCxnSpPr>
          <p:nvPr/>
        </p:nvCxnSpPr>
        <p:spPr>
          <a:xfrm flipV="1">
            <a:off x="6019800" y="4876800"/>
            <a:ext cx="685800" cy="1343476"/>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3011443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err="1" smtClean="0">
                <a:solidFill>
                  <a:prstClr val="black">
                    <a:tint val="75000"/>
                  </a:prstClr>
                </a:solidFill>
                <a:latin typeface="Calibri"/>
              </a:rPr>
              <a:t>Ian.Bird@cern.ch</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FA168C2-9F18-4032-8801-50E4CEA0EAFB}" type="slidenum">
              <a:rPr lang="en-US" smtClean="0">
                <a:solidFill>
                  <a:prstClr val="black">
                    <a:tint val="75000"/>
                  </a:prstClr>
                </a:solidFill>
                <a:latin typeface="Calibri"/>
              </a:rPr>
              <a:pPr/>
              <a:t>42</a:t>
            </a:fld>
            <a:endParaRPr lang="en-US" dirty="0">
              <a:solidFill>
                <a:prstClr val="black">
                  <a:tint val="75000"/>
                </a:prstClr>
              </a:solidFill>
              <a:latin typeface="Calibri"/>
            </a:endParaRPr>
          </a:p>
        </p:txBody>
      </p:sp>
      <p:sp>
        <p:nvSpPr>
          <p:cNvPr id="5" name="Title 4"/>
          <p:cNvSpPr>
            <a:spLocks noGrp="1"/>
          </p:cNvSpPr>
          <p:nvPr>
            <p:ph type="title"/>
          </p:nvPr>
        </p:nvSpPr>
        <p:spPr/>
        <p:txBody>
          <a:bodyPr>
            <a:normAutofit/>
          </a:bodyPr>
          <a:lstStyle/>
          <a:p>
            <a:r>
              <a:rPr lang="en-US" sz="3600" dirty="0" smtClean="0"/>
              <a:t>Computing model evolution</a:t>
            </a:r>
            <a:endParaRPr lang="en-GB" sz="3600" dirty="0"/>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3568" y="1592334"/>
            <a:ext cx="3240360" cy="363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73749" y="1593555"/>
            <a:ext cx="3239273" cy="363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851920" y="1700808"/>
            <a:ext cx="2016224" cy="646331"/>
          </a:xfrm>
          <a:prstGeom prst="rect">
            <a:avLst/>
          </a:prstGeom>
          <a:noFill/>
        </p:spPr>
        <p:txBody>
          <a:bodyPr wrap="square" rtlCol="0">
            <a:spAutoFit/>
          </a:bodyPr>
          <a:lstStyle/>
          <a:p>
            <a:pPr defTabSz="914400"/>
            <a:r>
              <a:rPr lang="en-US" dirty="0" smtClean="0">
                <a:solidFill>
                  <a:srgbClr val="FFFF00"/>
                </a:solidFill>
                <a:latin typeface="Calibri"/>
              </a:rPr>
              <a:t>Evolution of computing models</a:t>
            </a:r>
            <a:endParaRPr lang="en-GB" dirty="0">
              <a:solidFill>
                <a:srgbClr val="FFFF00"/>
              </a:solidFill>
              <a:latin typeface="Calibri"/>
            </a:endParaRPr>
          </a:p>
        </p:txBody>
      </p:sp>
      <p:sp>
        <p:nvSpPr>
          <p:cNvPr id="9" name="Right Arrow 8"/>
          <p:cNvSpPr/>
          <p:nvPr/>
        </p:nvSpPr>
        <p:spPr>
          <a:xfrm>
            <a:off x="4139952" y="2996952"/>
            <a:ext cx="1296144" cy="484632"/>
          </a:xfrm>
          <a:prstGeom prst="rightArrow">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latin typeface="Calibri"/>
            </a:endParaRPr>
          </a:p>
        </p:txBody>
      </p:sp>
      <p:sp>
        <p:nvSpPr>
          <p:cNvPr id="2" name="TextBox 1"/>
          <p:cNvSpPr txBox="1"/>
          <p:nvPr/>
        </p:nvSpPr>
        <p:spPr>
          <a:xfrm>
            <a:off x="1475656" y="5805264"/>
            <a:ext cx="1095172"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defTabSz="914400"/>
            <a:r>
              <a:rPr lang="en-US" dirty="0" smtClean="0">
                <a:solidFill>
                  <a:prstClr val="black"/>
                </a:solidFill>
                <a:latin typeface="Calibri"/>
              </a:rPr>
              <a:t>Hierarchy</a:t>
            </a:r>
            <a:endParaRPr lang="en-US" dirty="0">
              <a:solidFill>
                <a:prstClr val="black"/>
              </a:solidFill>
              <a:latin typeface="Calibri"/>
            </a:endParaRPr>
          </a:p>
        </p:txBody>
      </p:sp>
      <p:sp>
        <p:nvSpPr>
          <p:cNvPr id="10" name="TextBox 9"/>
          <p:cNvSpPr txBox="1"/>
          <p:nvPr/>
        </p:nvSpPr>
        <p:spPr>
          <a:xfrm>
            <a:off x="7164288" y="5805264"/>
            <a:ext cx="708435"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defTabSz="914400"/>
            <a:r>
              <a:rPr lang="en-US" dirty="0" smtClean="0">
                <a:solidFill>
                  <a:prstClr val="black"/>
                </a:solidFill>
                <a:latin typeface="Calibri"/>
              </a:rPr>
              <a:t>Mesh</a:t>
            </a:r>
            <a:endParaRPr lang="en-US" dirty="0">
              <a:solidFill>
                <a:prstClr val="black"/>
              </a:solidFill>
              <a:latin typeface="Calibri"/>
            </a:endParaRPr>
          </a:p>
        </p:txBody>
      </p:sp>
    </p:spTree>
    <p:extLst>
      <p:ext uri="{BB962C8B-B14F-4D97-AF65-F5344CB8AC3E}">
        <p14:creationId xmlns:p14="http://schemas.microsoft.com/office/powerpoint/2010/main" val="827061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11560" y="1052737"/>
            <a:ext cx="8354318" cy="5400600"/>
            <a:chOff x="250825" y="558800"/>
            <a:chExt cx="8642350" cy="5472113"/>
          </a:xfrm>
        </p:grpSpPr>
        <p:sp>
          <p:nvSpPr>
            <p:cNvPr id="4" name="Rectangle 3"/>
            <p:cNvSpPr/>
            <p:nvPr/>
          </p:nvSpPr>
          <p:spPr bwMode="auto">
            <a:xfrm>
              <a:off x="250825" y="558800"/>
              <a:ext cx="2808288" cy="5472113"/>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defTabSz="914400">
                <a:defRPr/>
              </a:pPr>
              <a:endParaRPr lang="en-GB" dirty="0">
                <a:solidFill>
                  <a:prstClr val="white"/>
                </a:solidFill>
                <a:latin typeface="Calibri"/>
              </a:endParaRPr>
            </a:p>
          </p:txBody>
        </p:sp>
        <p:sp>
          <p:nvSpPr>
            <p:cNvPr id="5" name="Rectangle 4"/>
            <p:cNvSpPr/>
            <p:nvPr/>
          </p:nvSpPr>
          <p:spPr bwMode="auto">
            <a:xfrm>
              <a:off x="6084888" y="558800"/>
              <a:ext cx="2808287" cy="3376613"/>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defTabSz="914400">
                <a:defRPr/>
              </a:pPr>
              <a:endParaRPr lang="en-GB">
                <a:solidFill>
                  <a:prstClr val="white"/>
                </a:solidFill>
                <a:latin typeface="Calibri"/>
              </a:endParaRPr>
            </a:p>
          </p:txBody>
        </p:sp>
        <p:sp>
          <p:nvSpPr>
            <p:cNvPr id="6" name="Rectangle 5"/>
            <p:cNvSpPr/>
            <p:nvPr/>
          </p:nvSpPr>
          <p:spPr bwMode="auto">
            <a:xfrm>
              <a:off x="3165475" y="558800"/>
              <a:ext cx="2801938" cy="258127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defTabSz="914400">
                <a:defRPr/>
              </a:pPr>
              <a:endParaRPr lang="en-GB">
                <a:solidFill>
                  <a:prstClr val="white"/>
                </a:solidFill>
                <a:latin typeface="Calibri"/>
              </a:endParaRPr>
            </a:p>
          </p:txBody>
        </p:sp>
        <p:sp>
          <p:nvSpPr>
            <p:cNvPr id="7" name="Rectangle 6"/>
            <p:cNvSpPr/>
            <p:nvPr/>
          </p:nvSpPr>
          <p:spPr bwMode="auto">
            <a:xfrm>
              <a:off x="3165475" y="3441700"/>
              <a:ext cx="2801938" cy="258127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400">
                <a:defRPr/>
              </a:pPr>
              <a:endParaRPr lang="en-GB">
                <a:solidFill>
                  <a:prstClr val="white"/>
                </a:solidFill>
                <a:latin typeface="Calibri"/>
              </a:endParaRPr>
            </a:p>
          </p:txBody>
        </p:sp>
        <p:sp>
          <p:nvSpPr>
            <p:cNvPr id="2055" name="TextBox 7"/>
            <p:cNvSpPr txBox="1">
              <a:spLocks noChangeArrowheads="1"/>
            </p:cNvSpPr>
            <p:nvPr/>
          </p:nvSpPr>
          <p:spPr bwMode="auto">
            <a:xfrm>
              <a:off x="322951" y="663576"/>
              <a:ext cx="2749464" cy="36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u="sng" smtClean="0">
                  <a:solidFill>
                    <a:prstClr val="black"/>
                  </a:solidFill>
                  <a:cs typeface="Arial" charset="0"/>
                </a:rPr>
                <a:t>Data Management Services</a:t>
              </a:r>
            </a:p>
          </p:txBody>
        </p:sp>
        <p:sp>
          <p:nvSpPr>
            <p:cNvPr id="2056" name="TextBox 8"/>
            <p:cNvSpPr txBox="1">
              <a:spLocks noChangeArrowheads="1"/>
            </p:cNvSpPr>
            <p:nvPr/>
          </p:nvSpPr>
          <p:spPr bwMode="auto">
            <a:xfrm>
              <a:off x="6228450" y="674489"/>
              <a:ext cx="2630951" cy="36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u="sng" smtClean="0">
                  <a:solidFill>
                    <a:prstClr val="black"/>
                  </a:solidFill>
                  <a:cs typeface="Arial" charset="0"/>
                </a:rPr>
                <a:t>Job Management Services</a:t>
              </a:r>
            </a:p>
          </p:txBody>
        </p:sp>
        <p:sp>
          <p:nvSpPr>
            <p:cNvPr id="2057" name="TextBox 9"/>
            <p:cNvSpPr txBox="1">
              <a:spLocks noChangeArrowheads="1"/>
            </p:cNvSpPr>
            <p:nvPr/>
          </p:nvSpPr>
          <p:spPr bwMode="auto">
            <a:xfrm>
              <a:off x="3347667" y="674489"/>
              <a:ext cx="1756404" cy="36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u="sng" smtClean="0">
                  <a:solidFill>
                    <a:prstClr val="black"/>
                  </a:solidFill>
                  <a:cs typeface="Arial" charset="0"/>
                </a:rPr>
                <a:t>Security Services</a:t>
              </a:r>
            </a:p>
          </p:txBody>
        </p:sp>
        <p:sp>
          <p:nvSpPr>
            <p:cNvPr id="2058" name="TextBox 10"/>
            <p:cNvSpPr txBox="1">
              <a:spLocks noChangeArrowheads="1"/>
            </p:cNvSpPr>
            <p:nvPr/>
          </p:nvSpPr>
          <p:spPr bwMode="auto">
            <a:xfrm>
              <a:off x="3403152" y="3559094"/>
              <a:ext cx="2113611" cy="36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u="sng" smtClean="0">
                  <a:solidFill>
                    <a:prstClr val="black"/>
                  </a:solidFill>
                  <a:cs typeface="Arial" charset="0"/>
                </a:rPr>
                <a:t>Information Services</a:t>
              </a:r>
            </a:p>
          </p:txBody>
        </p:sp>
        <p:sp>
          <p:nvSpPr>
            <p:cNvPr id="12" name="Left-Right Arrow 11"/>
            <p:cNvSpPr/>
            <p:nvPr/>
          </p:nvSpPr>
          <p:spPr bwMode="auto">
            <a:xfrm>
              <a:off x="2916238" y="1790700"/>
              <a:ext cx="487362" cy="2159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a:solidFill>
                  <a:prstClr val="white"/>
                </a:solidFill>
                <a:latin typeface="Calibri"/>
              </a:endParaRPr>
            </a:p>
          </p:txBody>
        </p:sp>
        <p:sp>
          <p:nvSpPr>
            <p:cNvPr id="14" name="Left-Right Arrow 13"/>
            <p:cNvSpPr/>
            <p:nvPr/>
          </p:nvSpPr>
          <p:spPr bwMode="auto">
            <a:xfrm>
              <a:off x="5716588" y="1790700"/>
              <a:ext cx="487362" cy="2159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a:solidFill>
                  <a:prstClr val="white"/>
                </a:solidFill>
                <a:latin typeface="Calibri"/>
              </a:endParaRPr>
            </a:p>
          </p:txBody>
        </p:sp>
        <p:sp>
          <p:nvSpPr>
            <p:cNvPr id="15" name="Left-Right Arrow 14"/>
            <p:cNvSpPr/>
            <p:nvPr/>
          </p:nvSpPr>
          <p:spPr bwMode="auto">
            <a:xfrm>
              <a:off x="2921000" y="4889500"/>
              <a:ext cx="487363" cy="2159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a:solidFill>
                  <a:prstClr val="white"/>
                </a:solidFill>
                <a:latin typeface="Calibri"/>
              </a:endParaRPr>
            </a:p>
          </p:txBody>
        </p:sp>
        <p:sp>
          <p:nvSpPr>
            <p:cNvPr id="16" name="Left-Right Arrow 15"/>
            <p:cNvSpPr/>
            <p:nvPr/>
          </p:nvSpPr>
          <p:spPr bwMode="auto">
            <a:xfrm>
              <a:off x="5772150" y="3511550"/>
              <a:ext cx="487363" cy="2159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a:solidFill>
                  <a:prstClr val="white"/>
                </a:solidFill>
                <a:latin typeface="Calibri"/>
              </a:endParaRPr>
            </a:p>
          </p:txBody>
        </p:sp>
        <p:sp>
          <p:nvSpPr>
            <p:cNvPr id="17" name="Up-Down Arrow 16"/>
            <p:cNvSpPr/>
            <p:nvPr/>
          </p:nvSpPr>
          <p:spPr bwMode="auto">
            <a:xfrm>
              <a:off x="4464050" y="2997200"/>
              <a:ext cx="215900" cy="57467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a:solidFill>
                  <a:prstClr val="white"/>
                </a:solidFill>
                <a:latin typeface="Calibri"/>
              </a:endParaRPr>
            </a:p>
          </p:txBody>
        </p:sp>
        <p:sp>
          <p:nvSpPr>
            <p:cNvPr id="2064" name="TextBox 17"/>
            <p:cNvSpPr txBox="1">
              <a:spLocks noChangeArrowheads="1"/>
            </p:cNvSpPr>
            <p:nvPr/>
          </p:nvSpPr>
          <p:spPr bwMode="auto">
            <a:xfrm>
              <a:off x="3343025" y="1106345"/>
              <a:ext cx="1212562" cy="73859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sz="1400" smtClean="0">
                  <a:solidFill>
                    <a:prstClr val="black"/>
                  </a:solidFill>
                  <a:cs typeface="Arial" charset="0"/>
                </a:rPr>
                <a:t>Certificate Management Service</a:t>
              </a:r>
            </a:p>
          </p:txBody>
        </p:sp>
        <p:sp>
          <p:nvSpPr>
            <p:cNvPr id="2065" name="TextBox 18"/>
            <p:cNvSpPr txBox="1">
              <a:spLocks noChangeArrowheads="1"/>
            </p:cNvSpPr>
            <p:nvPr/>
          </p:nvSpPr>
          <p:spPr bwMode="auto">
            <a:xfrm>
              <a:off x="4661804" y="1106345"/>
              <a:ext cx="1205441" cy="73859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sz="1400" smtClean="0">
                  <a:solidFill>
                    <a:prstClr val="black"/>
                  </a:solidFill>
                  <a:cs typeface="Arial" charset="0"/>
                </a:rPr>
                <a:t>VO Membership Service</a:t>
              </a:r>
            </a:p>
          </p:txBody>
        </p:sp>
        <p:sp>
          <p:nvSpPr>
            <p:cNvPr id="2066" name="TextBox 19"/>
            <p:cNvSpPr txBox="1">
              <a:spLocks noChangeArrowheads="1"/>
            </p:cNvSpPr>
            <p:nvPr/>
          </p:nvSpPr>
          <p:spPr bwMode="auto">
            <a:xfrm>
              <a:off x="3358589" y="2111680"/>
              <a:ext cx="2424736" cy="30774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sz="1400" smtClean="0">
                  <a:solidFill>
                    <a:prstClr val="black"/>
                  </a:solidFill>
                  <a:cs typeface="Arial" charset="0"/>
                </a:rPr>
                <a:t>Authentication Service</a:t>
              </a:r>
            </a:p>
          </p:txBody>
        </p:sp>
        <p:sp>
          <p:nvSpPr>
            <p:cNvPr id="2067" name="TextBox 20"/>
            <p:cNvSpPr txBox="1">
              <a:spLocks noChangeArrowheads="1"/>
            </p:cNvSpPr>
            <p:nvPr/>
          </p:nvSpPr>
          <p:spPr bwMode="auto">
            <a:xfrm>
              <a:off x="3338775" y="2575709"/>
              <a:ext cx="2433628" cy="30774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sz="1400" smtClean="0">
                  <a:solidFill>
                    <a:prstClr val="black"/>
                  </a:solidFill>
                  <a:cs typeface="Arial" charset="0"/>
                </a:rPr>
                <a:t>Authorization Service</a:t>
              </a:r>
            </a:p>
          </p:txBody>
        </p:sp>
        <p:sp>
          <p:nvSpPr>
            <p:cNvPr id="2068" name="TextBox 21"/>
            <p:cNvSpPr txBox="1">
              <a:spLocks noChangeArrowheads="1"/>
            </p:cNvSpPr>
            <p:nvPr/>
          </p:nvSpPr>
          <p:spPr bwMode="auto">
            <a:xfrm>
              <a:off x="3244788" y="3974238"/>
              <a:ext cx="1610187" cy="307749"/>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sz="1400" smtClean="0">
                  <a:solidFill>
                    <a:prstClr val="black"/>
                  </a:solidFill>
                  <a:cs typeface="Arial" charset="0"/>
                </a:rPr>
                <a:t>Information System</a:t>
              </a:r>
            </a:p>
          </p:txBody>
        </p:sp>
        <p:sp>
          <p:nvSpPr>
            <p:cNvPr id="2069" name="TextBox 22"/>
            <p:cNvSpPr txBox="1">
              <a:spLocks noChangeArrowheads="1"/>
            </p:cNvSpPr>
            <p:nvPr/>
          </p:nvSpPr>
          <p:spPr bwMode="auto">
            <a:xfrm>
              <a:off x="4909242" y="3974689"/>
              <a:ext cx="998873" cy="523173"/>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sz="1400" smtClean="0">
                  <a:solidFill>
                    <a:prstClr val="black"/>
                  </a:solidFill>
                  <a:cs typeface="Arial" charset="0"/>
                </a:rPr>
                <a:t>Messaging Service</a:t>
              </a:r>
            </a:p>
          </p:txBody>
        </p:sp>
        <p:sp>
          <p:nvSpPr>
            <p:cNvPr id="2070" name="TextBox 23"/>
            <p:cNvSpPr txBox="1">
              <a:spLocks noChangeArrowheads="1"/>
            </p:cNvSpPr>
            <p:nvPr/>
          </p:nvSpPr>
          <p:spPr bwMode="auto">
            <a:xfrm>
              <a:off x="4420340" y="4587833"/>
              <a:ext cx="1416719" cy="523173"/>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sz="1400" smtClean="0">
                  <a:solidFill>
                    <a:prstClr val="black"/>
                  </a:solidFill>
                  <a:cs typeface="Arial" charset="0"/>
                </a:rPr>
                <a:t>Site Availability Monitor</a:t>
              </a:r>
            </a:p>
          </p:txBody>
        </p:sp>
        <p:sp>
          <p:nvSpPr>
            <p:cNvPr id="2071" name="TextBox 24"/>
            <p:cNvSpPr txBox="1">
              <a:spLocks noChangeArrowheads="1"/>
            </p:cNvSpPr>
            <p:nvPr/>
          </p:nvSpPr>
          <p:spPr bwMode="auto">
            <a:xfrm>
              <a:off x="3274609" y="4365884"/>
              <a:ext cx="1009311" cy="523173"/>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sz="1400" smtClean="0">
                  <a:solidFill>
                    <a:prstClr val="black"/>
                  </a:solidFill>
                  <a:cs typeface="Arial" charset="0"/>
                </a:rPr>
                <a:t>Accounting Service</a:t>
              </a:r>
            </a:p>
          </p:txBody>
        </p:sp>
        <p:sp>
          <p:nvSpPr>
            <p:cNvPr id="2072" name="TextBox 25"/>
            <p:cNvSpPr txBox="1">
              <a:spLocks noChangeArrowheads="1"/>
            </p:cNvSpPr>
            <p:nvPr/>
          </p:nvSpPr>
          <p:spPr bwMode="auto">
            <a:xfrm>
              <a:off x="3338775" y="5300554"/>
              <a:ext cx="2466449" cy="523173"/>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sz="1400" smtClean="0">
                  <a:solidFill>
                    <a:prstClr val="black"/>
                  </a:solidFill>
                  <a:cs typeface="Arial" charset="0"/>
                </a:rPr>
                <a:t>Monitoring tools: experiment dashboards; site monitoring</a:t>
              </a:r>
            </a:p>
          </p:txBody>
        </p:sp>
        <p:sp>
          <p:nvSpPr>
            <p:cNvPr id="2073" name="TextBox 26"/>
            <p:cNvSpPr txBox="1">
              <a:spLocks noChangeArrowheads="1"/>
            </p:cNvSpPr>
            <p:nvPr/>
          </p:nvSpPr>
          <p:spPr bwMode="auto">
            <a:xfrm>
              <a:off x="394864" y="1244832"/>
              <a:ext cx="1385026" cy="307749"/>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sz="1400" smtClean="0">
                  <a:solidFill>
                    <a:prstClr val="black"/>
                  </a:solidFill>
                  <a:cs typeface="Arial" charset="0"/>
                </a:rPr>
                <a:t>Storage Element</a:t>
              </a:r>
            </a:p>
          </p:txBody>
        </p:sp>
        <p:sp>
          <p:nvSpPr>
            <p:cNvPr id="2074" name="TextBox 27"/>
            <p:cNvSpPr txBox="1">
              <a:spLocks noChangeArrowheads="1"/>
            </p:cNvSpPr>
            <p:nvPr/>
          </p:nvSpPr>
          <p:spPr bwMode="auto">
            <a:xfrm>
              <a:off x="418703" y="1741996"/>
              <a:ext cx="1776157" cy="307749"/>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sz="1400" smtClean="0">
                  <a:solidFill>
                    <a:prstClr val="black"/>
                  </a:solidFill>
                  <a:cs typeface="Arial" charset="0"/>
                </a:rPr>
                <a:t>File Catalogue Service</a:t>
              </a:r>
            </a:p>
          </p:txBody>
        </p:sp>
        <p:sp>
          <p:nvSpPr>
            <p:cNvPr id="2075" name="TextBox 28"/>
            <p:cNvSpPr txBox="1">
              <a:spLocks noChangeArrowheads="1"/>
            </p:cNvSpPr>
            <p:nvPr/>
          </p:nvSpPr>
          <p:spPr bwMode="auto">
            <a:xfrm>
              <a:off x="399530" y="2845880"/>
              <a:ext cx="1632376" cy="307749"/>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sz="1400" smtClean="0">
                  <a:solidFill>
                    <a:prstClr val="black"/>
                  </a:solidFill>
                  <a:cs typeface="Arial" charset="0"/>
                </a:rPr>
                <a:t>File Transfer Service</a:t>
              </a:r>
            </a:p>
          </p:txBody>
        </p:sp>
        <p:sp>
          <p:nvSpPr>
            <p:cNvPr id="2076" name="TextBox 29"/>
            <p:cNvSpPr txBox="1">
              <a:spLocks noChangeArrowheads="1"/>
            </p:cNvSpPr>
            <p:nvPr/>
          </p:nvSpPr>
          <p:spPr bwMode="auto">
            <a:xfrm>
              <a:off x="399530" y="2307267"/>
              <a:ext cx="1673997" cy="307749"/>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sz="1400" smtClean="0">
                  <a:solidFill>
                    <a:prstClr val="black"/>
                  </a:solidFill>
                  <a:cs typeface="Arial" charset="0"/>
                </a:rPr>
                <a:t>Grid file access tools</a:t>
              </a:r>
            </a:p>
          </p:txBody>
        </p:sp>
        <p:sp>
          <p:nvSpPr>
            <p:cNvPr id="2077" name="TextBox 30"/>
            <p:cNvSpPr txBox="1">
              <a:spLocks noChangeArrowheads="1"/>
            </p:cNvSpPr>
            <p:nvPr/>
          </p:nvSpPr>
          <p:spPr bwMode="auto">
            <a:xfrm>
              <a:off x="399680" y="3303212"/>
              <a:ext cx="1313456" cy="307749"/>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sz="1400" smtClean="0">
                  <a:solidFill>
                    <a:prstClr val="black"/>
                  </a:solidFill>
                  <a:cs typeface="Arial" charset="0"/>
                </a:rPr>
                <a:t>GridFTP service</a:t>
              </a:r>
            </a:p>
          </p:txBody>
        </p:sp>
        <p:sp>
          <p:nvSpPr>
            <p:cNvPr id="2078" name="TextBox 31"/>
            <p:cNvSpPr txBox="1">
              <a:spLocks noChangeArrowheads="1"/>
            </p:cNvSpPr>
            <p:nvPr/>
          </p:nvSpPr>
          <p:spPr bwMode="auto">
            <a:xfrm>
              <a:off x="361834" y="3728039"/>
              <a:ext cx="1711693" cy="523173"/>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sz="1400" smtClean="0">
                  <a:solidFill>
                    <a:prstClr val="black"/>
                  </a:solidFill>
                  <a:cs typeface="Arial" charset="0"/>
                </a:rPr>
                <a:t>Database and DB Replication Services</a:t>
              </a:r>
            </a:p>
          </p:txBody>
        </p:sp>
        <p:sp>
          <p:nvSpPr>
            <p:cNvPr id="2079" name="TextBox 32"/>
            <p:cNvSpPr txBox="1">
              <a:spLocks noChangeArrowheads="1"/>
            </p:cNvSpPr>
            <p:nvPr/>
          </p:nvSpPr>
          <p:spPr bwMode="auto">
            <a:xfrm>
              <a:off x="376982" y="4385012"/>
              <a:ext cx="2537385" cy="307749"/>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sz="1400" smtClean="0">
                  <a:solidFill>
                    <a:prstClr val="black"/>
                  </a:solidFill>
                  <a:cs typeface="Arial" charset="0"/>
                </a:rPr>
                <a:t>POOL Object Persistency Service</a:t>
              </a:r>
            </a:p>
          </p:txBody>
        </p:sp>
        <p:sp>
          <p:nvSpPr>
            <p:cNvPr id="2080" name="TextBox 33"/>
            <p:cNvSpPr txBox="1">
              <a:spLocks noChangeArrowheads="1"/>
            </p:cNvSpPr>
            <p:nvPr/>
          </p:nvSpPr>
          <p:spPr bwMode="auto">
            <a:xfrm>
              <a:off x="6260005" y="1225772"/>
              <a:ext cx="1502192" cy="307749"/>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sz="1400" smtClean="0">
                  <a:solidFill>
                    <a:prstClr val="black"/>
                  </a:solidFill>
                  <a:cs typeface="Arial" charset="0"/>
                </a:rPr>
                <a:t>Compute Element</a:t>
              </a:r>
            </a:p>
          </p:txBody>
        </p:sp>
        <p:sp>
          <p:nvSpPr>
            <p:cNvPr id="2081" name="TextBox 34"/>
            <p:cNvSpPr txBox="1">
              <a:spLocks noChangeArrowheads="1"/>
            </p:cNvSpPr>
            <p:nvPr/>
          </p:nvSpPr>
          <p:spPr bwMode="auto">
            <a:xfrm>
              <a:off x="6260005" y="1636658"/>
              <a:ext cx="2057014" cy="523173"/>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sz="1400" smtClean="0">
                  <a:solidFill>
                    <a:prstClr val="black"/>
                  </a:solidFill>
                  <a:cs typeface="Arial" charset="0"/>
                </a:rPr>
                <a:t>Workload Management Service</a:t>
              </a:r>
            </a:p>
          </p:txBody>
        </p:sp>
        <p:sp>
          <p:nvSpPr>
            <p:cNvPr id="2082" name="TextBox 35"/>
            <p:cNvSpPr txBox="1">
              <a:spLocks noChangeArrowheads="1"/>
            </p:cNvSpPr>
            <p:nvPr/>
          </p:nvSpPr>
          <p:spPr bwMode="auto">
            <a:xfrm>
              <a:off x="6260005" y="2265555"/>
              <a:ext cx="1439409" cy="307749"/>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sz="1400" smtClean="0">
                  <a:solidFill>
                    <a:prstClr val="black"/>
                  </a:solidFill>
                  <a:cs typeface="Arial" charset="0"/>
                </a:rPr>
                <a:t>VO Agent Service</a:t>
              </a:r>
            </a:p>
          </p:txBody>
        </p:sp>
        <p:sp>
          <p:nvSpPr>
            <p:cNvPr id="2083" name="TextBox 36"/>
            <p:cNvSpPr txBox="1">
              <a:spLocks noChangeArrowheads="1"/>
            </p:cNvSpPr>
            <p:nvPr/>
          </p:nvSpPr>
          <p:spPr bwMode="auto">
            <a:xfrm>
              <a:off x="6260006" y="2729584"/>
              <a:ext cx="2057013" cy="523173"/>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914400" fontAlgn="base">
                <a:spcBef>
                  <a:spcPct val="0"/>
                </a:spcBef>
                <a:spcAft>
                  <a:spcPct val="0"/>
                </a:spcAft>
              </a:pPr>
              <a:r>
                <a:rPr lang="en-GB" sz="1400" smtClean="0">
                  <a:solidFill>
                    <a:prstClr val="black"/>
                  </a:solidFill>
                  <a:cs typeface="Arial" charset="0"/>
                </a:rPr>
                <a:t>Application Software Install Service</a:t>
              </a:r>
            </a:p>
          </p:txBody>
        </p:sp>
      </p:grpSp>
      <p:sp>
        <p:nvSpPr>
          <p:cNvPr id="3" name="Title 2"/>
          <p:cNvSpPr>
            <a:spLocks noGrp="1"/>
          </p:cNvSpPr>
          <p:nvPr>
            <p:ph type="title"/>
          </p:nvPr>
        </p:nvSpPr>
        <p:spPr/>
        <p:txBody>
          <a:bodyPr/>
          <a:lstStyle/>
          <a:p>
            <a:r>
              <a:rPr lang="en-US" dirty="0" smtClean="0"/>
              <a:t>Original Grid Services</a:t>
            </a:r>
            <a:endParaRPr lang="en-US" dirty="0"/>
          </a:p>
        </p:txBody>
      </p:sp>
      <p:sp>
        <p:nvSpPr>
          <p:cNvPr id="8" name="TextBox 7"/>
          <p:cNvSpPr txBox="1"/>
          <p:nvPr/>
        </p:nvSpPr>
        <p:spPr>
          <a:xfrm>
            <a:off x="6300192" y="4653136"/>
            <a:ext cx="2592288" cy="175432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defTabSz="914400"/>
            <a:r>
              <a:rPr lang="en-US" dirty="0" smtClean="0">
                <a:solidFill>
                  <a:prstClr val="black"/>
                </a:solidFill>
                <a:latin typeface="Calibri"/>
              </a:rPr>
              <a:t>Experiments invested considerable effort into integrating their software with grid services; and hiding complexity from users</a:t>
            </a:r>
            <a:endParaRPr lang="en-US" dirty="0">
              <a:solidFill>
                <a:prstClr val="black"/>
              </a:solidFill>
              <a:latin typeface="Calibri"/>
            </a:endParaRPr>
          </a:p>
        </p:txBody>
      </p:sp>
      <p:sp>
        <p:nvSpPr>
          <p:cNvPr id="9" name="TextBox 8"/>
          <p:cNvSpPr txBox="1"/>
          <p:nvPr/>
        </p:nvSpPr>
        <p:spPr>
          <a:xfrm rot="19353744">
            <a:off x="1600200" y="3581400"/>
            <a:ext cx="7036337"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defTabSz="914400"/>
            <a:r>
              <a:rPr lang="en-GB" sz="2400" b="1" dirty="0" smtClean="0">
                <a:solidFill>
                  <a:prstClr val="black"/>
                </a:solidFill>
                <a:latin typeface="Chalkboard"/>
                <a:cs typeface="Chalkboard"/>
              </a:rPr>
              <a:t>More complex than (eventually) really needed</a:t>
            </a:r>
            <a:endParaRPr lang="en-GB" sz="2400" b="1" dirty="0">
              <a:solidFill>
                <a:prstClr val="black"/>
              </a:solidFill>
              <a:latin typeface="Chalkboard"/>
              <a:cs typeface="Chalkboard"/>
            </a:endParaRPr>
          </a:p>
        </p:txBody>
      </p:sp>
    </p:spTree>
    <p:extLst>
      <p:ext uri="{BB962C8B-B14F-4D97-AF65-F5344CB8AC3E}">
        <p14:creationId xmlns:p14="http://schemas.microsoft.com/office/powerpoint/2010/main" val="3831333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914400"/>
            <a:ext cx="8382000" cy="5610944"/>
          </a:xfrm>
        </p:spPr>
        <p:txBody>
          <a:bodyPr>
            <a:normAutofit fontScale="77500" lnSpcReduction="20000"/>
          </a:bodyPr>
          <a:lstStyle/>
          <a:p>
            <a:pPr marL="0" indent="0">
              <a:buNone/>
            </a:pPr>
            <a:r>
              <a:rPr lang="en-US" sz="3400" b="1" dirty="0" smtClean="0"/>
              <a:t>WLCG is on ongoing (and successful) operation, but:</a:t>
            </a:r>
          </a:p>
          <a:p>
            <a:r>
              <a:rPr lang="en-US" dirty="0" smtClean="0"/>
              <a:t>Computing models have evolved</a:t>
            </a:r>
          </a:p>
          <a:p>
            <a:r>
              <a:rPr lang="en-US" dirty="0" smtClean="0"/>
              <a:t>Far better understanding of requirements now than 10 years ago </a:t>
            </a:r>
          </a:p>
          <a:p>
            <a:pPr lvl="1"/>
            <a:r>
              <a:rPr lang="en-US" dirty="0" smtClean="0">
                <a:solidFill>
                  <a:srgbClr val="800000"/>
                </a:solidFill>
              </a:rPr>
              <a:t>Significant experience with data now</a:t>
            </a:r>
          </a:p>
          <a:p>
            <a:r>
              <a:rPr lang="en-US" dirty="0" smtClean="0"/>
              <a:t>Experiments have developed (different!) workarounds to manage weaknesses in middleware</a:t>
            </a:r>
          </a:p>
          <a:p>
            <a:r>
              <a:rPr lang="en-US" dirty="0" smtClean="0"/>
              <a:t>Pilot jobs and central task queues (almost) ubiquitous</a:t>
            </a:r>
          </a:p>
          <a:p>
            <a:r>
              <a:rPr lang="en-US" dirty="0" smtClean="0"/>
              <a:t>Operational effort often too high; lots of services were not designed for redundancy, fail-over, etc.</a:t>
            </a:r>
          </a:p>
          <a:p>
            <a:r>
              <a:rPr lang="en-US" dirty="0" smtClean="0"/>
              <a:t>Technology evolves rapidly, rest of world also does (large scale) distributed computing – don</a:t>
            </a:r>
            <a:r>
              <a:rPr lang="fr-FR" dirty="0" smtClean="0"/>
              <a:t>’</a:t>
            </a:r>
            <a:r>
              <a:rPr lang="en-US" dirty="0" smtClean="0"/>
              <a:t>t need entirely home grown solutions</a:t>
            </a:r>
          </a:p>
          <a:p>
            <a:r>
              <a:rPr lang="en-US" dirty="0" smtClean="0"/>
              <a:t>Must be concerned about long term support and where it will come from</a:t>
            </a:r>
            <a:endParaRPr lang="en-US" dirty="0"/>
          </a:p>
        </p:txBody>
      </p:sp>
      <p:sp>
        <p:nvSpPr>
          <p:cNvPr id="3" name="Title 2"/>
          <p:cNvSpPr>
            <a:spLocks noGrp="1"/>
          </p:cNvSpPr>
          <p:nvPr>
            <p:ph type="title"/>
          </p:nvPr>
        </p:nvSpPr>
        <p:spPr/>
        <p:txBody>
          <a:bodyPr/>
          <a:lstStyle/>
          <a:p>
            <a:r>
              <a:rPr lang="en-US" dirty="0" smtClean="0"/>
              <a:t>Consolidation &amp; evolution</a:t>
            </a:r>
            <a:endParaRPr lang="en-US" dirty="0"/>
          </a:p>
        </p:txBody>
      </p:sp>
    </p:spTree>
    <p:extLst>
      <p:ext uri="{BB962C8B-B14F-4D97-AF65-F5344CB8AC3E}">
        <p14:creationId xmlns:p14="http://schemas.microsoft.com/office/powerpoint/2010/main" val="248658223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914400"/>
            <a:ext cx="8382000" cy="5715000"/>
          </a:xfrm>
        </p:spPr>
        <p:txBody>
          <a:bodyPr>
            <a:normAutofit fontScale="77500" lnSpcReduction="20000"/>
          </a:bodyPr>
          <a:lstStyle/>
          <a:p>
            <a:r>
              <a:rPr lang="en-US" dirty="0" smtClean="0"/>
              <a:t>6 working groups set up last Autumn</a:t>
            </a:r>
          </a:p>
          <a:p>
            <a:pPr lvl="1"/>
            <a:r>
              <a:rPr lang="en-US" dirty="0" smtClean="0"/>
              <a:t>Data and storage management</a:t>
            </a:r>
          </a:p>
          <a:p>
            <a:pPr lvl="1"/>
            <a:r>
              <a:rPr lang="en-US" dirty="0" smtClean="0"/>
              <a:t>Workload management</a:t>
            </a:r>
          </a:p>
          <a:p>
            <a:pPr lvl="1"/>
            <a:r>
              <a:rPr lang="en-US" dirty="0" smtClean="0"/>
              <a:t>Databases</a:t>
            </a:r>
          </a:p>
          <a:p>
            <a:pPr lvl="1"/>
            <a:r>
              <a:rPr lang="en-US" dirty="0" smtClean="0"/>
              <a:t>Security</a:t>
            </a:r>
          </a:p>
          <a:p>
            <a:pPr lvl="1"/>
            <a:r>
              <a:rPr lang="en-US" dirty="0" smtClean="0"/>
              <a:t>Operations and tools</a:t>
            </a:r>
          </a:p>
          <a:p>
            <a:r>
              <a:rPr lang="en-US" dirty="0" smtClean="0"/>
              <a:t>Recommendations for evolution of technical infrastructure</a:t>
            </a:r>
          </a:p>
          <a:p>
            <a:pPr lvl="1"/>
            <a:r>
              <a:rPr lang="en-US" dirty="0" smtClean="0"/>
              <a:t>Very good opportunities for gaining commonality between experiments, &amp; interest in doing so</a:t>
            </a:r>
          </a:p>
          <a:p>
            <a:pPr lvl="1"/>
            <a:r>
              <a:rPr lang="en-US" dirty="0" smtClean="0"/>
              <a:t>Also between EGI, OSG, </a:t>
            </a:r>
            <a:r>
              <a:rPr lang="en-US" dirty="0" err="1" smtClean="0"/>
              <a:t>etc</a:t>
            </a:r>
            <a:r>
              <a:rPr lang="en-US" dirty="0" smtClean="0"/>
              <a:t> grid </a:t>
            </a:r>
            <a:r>
              <a:rPr lang="en-US" dirty="0" err="1" smtClean="0"/>
              <a:t>flavours</a:t>
            </a:r>
            <a:endParaRPr lang="en-US" dirty="0" smtClean="0"/>
          </a:p>
          <a:p>
            <a:r>
              <a:rPr lang="en-US" dirty="0" smtClean="0"/>
              <a:t>General theme:</a:t>
            </a:r>
          </a:p>
          <a:p>
            <a:pPr lvl="1"/>
            <a:r>
              <a:rPr lang="en-US" dirty="0" smtClean="0"/>
              <a:t>Reduction of complexity</a:t>
            </a:r>
          </a:p>
          <a:p>
            <a:pPr lvl="1"/>
            <a:r>
              <a:rPr lang="en-US" dirty="0" smtClean="0"/>
              <a:t>Less operational effort</a:t>
            </a:r>
          </a:p>
          <a:p>
            <a:pPr lvl="1"/>
            <a:r>
              <a:rPr lang="en-US" dirty="0" smtClean="0"/>
              <a:t>Adaptation to new models (networks, pilot jobs, </a:t>
            </a:r>
            <a:r>
              <a:rPr lang="en-US" dirty="0" err="1" smtClean="0"/>
              <a:t>etc</a:t>
            </a:r>
            <a:r>
              <a:rPr lang="en-US" dirty="0" smtClean="0"/>
              <a:t>)</a:t>
            </a:r>
          </a:p>
          <a:p>
            <a:r>
              <a:rPr lang="en-US" dirty="0" smtClean="0"/>
              <a:t>Several longer term areas of work identified and started</a:t>
            </a:r>
          </a:p>
          <a:p>
            <a:pPr marL="0" indent="0">
              <a:buNone/>
            </a:pPr>
            <a:endParaRPr lang="en-US" dirty="0"/>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Ian.Bird@cern.ch</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FA168C2-9F18-4032-8801-50E4CEA0EAFB}" type="slidenum">
              <a:rPr lang="en-US" smtClean="0">
                <a:solidFill>
                  <a:prstClr val="black">
                    <a:tint val="75000"/>
                  </a:prstClr>
                </a:solidFill>
                <a:latin typeface="Calibri"/>
              </a:rPr>
              <a:pPr/>
              <a:t>45</a:t>
            </a:fld>
            <a:endParaRPr lang="en-US" dirty="0">
              <a:solidFill>
                <a:prstClr val="black">
                  <a:tint val="75000"/>
                </a:prstClr>
              </a:solidFill>
              <a:latin typeface="Calibri"/>
            </a:endParaRPr>
          </a:p>
        </p:txBody>
      </p:sp>
      <p:sp>
        <p:nvSpPr>
          <p:cNvPr id="5" name="Title 4"/>
          <p:cNvSpPr>
            <a:spLocks noGrp="1"/>
          </p:cNvSpPr>
          <p:nvPr>
            <p:ph type="title"/>
          </p:nvPr>
        </p:nvSpPr>
        <p:spPr/>
        <p:txBody>
          <a:bodyPr/>
          <a:lstStyle/>
          <a:p>
            <a:r>
              <a:rPr lang="en-US" dirty="0" smtClean="0"/>
              <a:t>Technical Evolution</a:t>
            </a:r>
            <a:endParaRPr lang="en-US" dirty="0"/>
          </a:p>
        </p:txBody>
      </p:sp>
    </p:spTree>
    <p:extLst>
      <p:ext uri="{BB962C8B-B14F-4D97-AF65-F5344CB8AC3E}">
        <p14:creationId xmlns:p14="http://schemas.microsoft.com/office/powerpoint/2010/main" val="28342831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1295400" y="0"/>
            <a:ext cx="6100734" cy="838200"/>
          </a:xfrm>
        </p:spPr>
        <p:txBody>
          <a:bodyPr/>
          <a:lstStyle/>
          <a:p>
            <a:r>
              <a:rPr lang="en-US" dirty="0" smtClean="0">
                <a:latin typeface="Arial" charset="0"/>
              </a:rPr>
              <a:t>Tier 0: </a:t>
            </a:r>
            <a:br>
              <a:rPr lang="en-US" dirty="0" smtClean="0">
                <a:latin typeface="Arial" charset="0"/>
              </a:rPr>
            </a:br>
            <a:r>
              <a:rPr lang="en-US" dirty="0" smtClean="0">
                <a:latin typeface="Arial" charset="0"/>
              </a:rPr>
              <a:t>Wigner Data Centre, Budapest</a:t>
            </a:r>
            <a:endParaRPr lang="en-US" dirty="0">
              <a:latin typeface="Arial" charset="0"/>
            </a:endParaRPr>
          </a:p>
        </p:txBody>
      </p:sp>
      <p:pic>
        <p:nvPicPr>
          <p:cNvPr id="52227" name="Picture 3" descr="Wigner-DC.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19200" y="953654"/>
            <a:ext cx="7924800"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a:xfrm>
            <a:off x="5222854" y="838201"/>
            <a:ext cx="3886200" cy="3886200"/>
          </a:xfrm>
          <a:prstGeom prst="rect">
            <a:avLst/>
          </a:prstGeom>
          <a:solidFill>
            <a:schemeClr val="bg1">
              <a:alpha val="52000"/>
            </a:schemeClr>
          </a:solidFill>
        </p:spPr>
        <p:txBody>
          <a:bodyPr>
            <a:normAutofit/>
          </a:bodyPr>
          <a:lstStyle>
            <a:lvl1pPr marL="342900" indent="-342900" algn="l" rtl="0" eaLnBrk="0" fontAlgn="base" hangingPunct="0">
              <a:spcBef>
                <a:spcPct val="20000"/>
              </a:spcBef>
              <a:spcAft>
                <a:spcPct val="0"/>
              </a:spcAft>
              <a:buClr>
                <a:srgbClr val="3861AA"/>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defTabSz="914400"/>
            <a:r>
              <a:rPr lang="en-US" sz="2200" dirty="0" smtClean="0">
                <a:solidFill>
                  <a:srgbClr val="000000"/>
                </a:solidFill>
                <a:latin typeface="Arial" charset="0"/>
              </a:rPr>
              <a:t>New facility due to be ready at the end of 2012</a:t>
            </a:r>
          </a:p>
          <a:p>
            <a:pPr defTabSz="914400"/>
            <a:r>
              <a:rPr lang="en-US" sz="2200" dirty="0" smtClean="0">
                <a:solidFill>
                  <a:srgbClr val="000000"/>
                </a:solidFill>
                <a:latin typeface="Arial" charset="0"/>
              </a:rPr>
              <a:t>1100m</a:t>
            </a:r>
            <a:r>
              <a:rPr lang="en-GB" sz="2200" dirty="0" smtClean="0">
                <a:solidFill>
                  <a:srgbClr val="000000"/>
                </a:solidFill>
                <a:latin typeface="Arial" charset="0"/>
              </a:rPr>
              <a:t>² (725</a:t>
            </a:r>
            <a:r>
              <a:rPr lang="en-US" sz="2200" dirty="0" smtClean="0">
                <a:solidFill>
                  <a:srgbClr val="000000"/>
                </a:solidFill>
                <a:latin typeface="Arial" charset="0"/>
              </a:rPr>
              <a:t>m</a:t>
            </a:r>
            <a:r>
              <a:rPr lang="en-GB" sz="2200" dirty="0" smtClean="0">
                <a:solidFill>
                  <a:srgbClr val="000000"/>
                </a:solidFill>
                <a:latin typeface="Arial" charset="0"/>
              </a:rPr>
              <a:t>²) in an existing building but new infrastructure</a:t>
            </a:r>
          </a:p>
          <a:p>
            <a:pPr defTabSz="914400"/>
            <a:r>
              <a:rPr lang="en-US" sz="2200" dirty="0" smtClean="0">
                <a:solidFill>
                  <a:srgbClr val="000000"/>
                </a:solidFill>
                <a:latin typeface="Arial" charset="0"/>
              </a:rPr>
              <a:t>2 independent HV lines</a:t>
            </a:r>
            <a:endParaRPr lang="en-GB" sz="2200" dirty="0" smtClean="0">
              <a:solidFill>
                <a:srgbClr val="000000"/>
              </a:solidFill>
              <a:latin typeface="Arial" charset="0"/>
            </a:endParaRPr>
          </a:p>
          <a:p>
            <a:pPr defTabSz="914400"/>
            <a:r>
              <a:rPr lang="en-US" sz="2200" dirty="0" smtClean="0">
                <a:solidFill>
                  <a:srgbClr val="000000"/>
                </a:solidFill>
                <a:latin typeface="Arial" charset="0"/>
              </a:rPr>
              <a:t>Full UPS and diesel coverage for all IT load (and cooling)</a:t>
            </a:r>
          </a:p>
          <a:p>
            <a:pPr defTabSz="914400"/>
            <a:r>
              <a:rPr lang="en-US" sz="2200" dirty="0" smtClean="0">
                <a:solidFill>
                  <a:srgbClr val="000000"/>
                </a:solidFill>
                <a:latin typeface="Arial" charset="0"/>
              </a:rPr>
              <a:t>Maximum 2.7MW</a:t>
            </a:r>
          </a:p>
          <a:p>
            <a:pPr defTabSz="914400"/>
            <a:endParaRPr lang="en-GB" dirty="0">
              <a:solidFill>
                <a:srgbClr val="000000"/>
              </a:solidFill>
              <a:latin typeface="Arial" charset="0"/>
            </a:endParaRPr>
          </a:p>
        </p:txBody>
      </p:sp>
    </p:spTree>
    <p:extLst>
      <p:ext uri="{BB962C8B-B14F-4D97-AF65-F5344CB8AC3E}">
        <p14:creationId xmlns:p14="http://schemas.microsoft.com/office/powerpoint/2010/main" val="12130988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r>
              <a:rPr lang="en-US" dirty="0" smtClean="0">
                <a:latin typeface="Arial" charset="0"/>
              </a:rPr>
              <a:t>Evolution of Tier 0</a:t>
            </a:r>
            <a:endParaRPr lang="en-US" dirty="0">
              <a:latin typeface="Arial" charset="0"/>
            </a:endParaRPr>
          </a:p>
        </p:txBody>
      </p:sp>
      <p:pic>
        <p:nvPicPr>
          <p:cNvPr id="62467" name="Picture 3" descr="CERN-Hungar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 y="762000"/>
            <a:ext cx="8534400" cy="58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47639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CERN CC </a:t>
            </a:r>
            <a:r>
              <a:rPr lang="en-GB" dirty="0"/>
              <a:t>m</a:t>
            </a:r>
            <a:r>
              <a:rPr lang="en-GB" dirty="0" smtClean="0"/>
              <a:t>anagement tools</a:t>
            </a:r>
            <a:endParaRPr lang="en-GB" dirty="0"/>
          </a:p>
        </p:txBody>
      </p:sp>
      <p:sp>
        <p:nvSpPr>
          <p:cNvPr id="3" name="Content Placeholder 2"/>
          <p:cNvSpPr>
            <a:spLocks noGrp="1"/>
          </p:cNvSpPr>
          <p:nvPr>
            <p:ph idx="1"/>
          </p:nvPr>
        </p:nvSpPr>
        <p:spPr>
          <a:xfrm>
            <a:off x="1371600" y="1066800"/>
            <a:ext cx="7543800" cy="5257800"/>
          </a:xfrm>
        </p:spPr>
        <p:txBody>
          <a:bodyPr>
            <a:normAutofit fontScale="92500" lnSpcReduction="20000"/>
          </a:bodyPr>
          <a:lstStyle/>
          <a:p>
            <a:r>
              <a:rPr lang="en-GB" dirty="0" smtClean="0"/>
              <a:t>Updating all CC infrastructure tools</a:t>
            </a:r>
          </a:p>
          <a:p>
            <a:pPr lvl="1"/>
            <a:r>
              <a:rPr lang="en-GB" dirty="0" smtClean="0"/>
              <a:t>Moving to Open Source tool chain, for all aspects of hardware lifecycle, OS management </a:t>
            </a:r>
            <a:r>
              <a:rPr lang="en-GB" dirty="0" err="1" smtClean="0"/>
              <a:t>etc</a:t>
            </a:r>
            <a:endParaRPr lang="en-GB" dirty="0" smtClean="0"/>
          </a:p>
          <a:p>
            <a:pPr lvl="1"/>
            <a:r>
              <a:rPr lang="en-GB" dirty="0" smtClean="0"/>
              <a:t>No longer justified to have home-grown solutions – readily available tools to work at very large scale</a:t>
            </a:r>
          </a:p>
          <a:p>
            <a:pPr lvl="1"/>
            <a:r>
              <a:rPr lang="en-GB" dirty="0" smtClean="0"/>
              <a:t>Includes updated monitoring infrastructure; with </a:t>
            </a:r>
            <a:r>
              <a:rPr lang="en-GB" dirty="0" err="1" smtClean="0"/>
              <a:t>Hadoop</a:t>
            </a:r>
            <a:r>
              <a:rPr lang="en-GB" dirty="0" smtClean="0"/>
              <a:t> tools to allow new analysis of operations data</a:t>
            </a:r>
          </a:p>
          <a:p>
            <a:r>
              <a:rPr lang="en-GB" dirty="0" smtClean="0"/>
              <a:t>Also virtualising most of the CC infrastructure</a:t>
            </a:r>
          </a:p>
          <a:p>
            <a:pPr lvl="1"/>
            <a:r>
              <a:rPr lang="en-GB" dirty="0" smtClean="0"/>
              <a:t>Will manage with </a:t>
            </a:r>
            <a:r>
              <a:rPr lang="en-GB" dirty="0" err="1" smtClean="0"/>
              <a:t>OpenStack</a:t>
            </a:r>
            <a:r>
              <a:rPr lang="en-GB" dirty="0" smtClean="0"/>
              <a:t> and associated tools</a:t>
            </a:r>
          </a:p>
          <a:p>
            <a:pPr lvl="1"/>
            <a:r>
              <a:rPr lang="en-GB" dirty="0" smtClean="0"/>
              <a:t>Needed for management of remote Tier 0</a:t>
            </a:r>
          </a:p>
          <a:p>
            <a:pPr lvl="1"/>
            <a:r>
              <a:rPr lang="en-GB" dirty="0" smtClean="0"/>
              <a:t>Will also allow to consolidate existing CVI service and </a:t>
            </a:r>
            <a:r>
              <a:rPr lang="en-GB" dirty="0" err="1" smtClean="0"/>
              <a:t>LXCloud</a:t>
            </a:r>
            <a:r>
              <a:rPr lang="en-GB" dirty="0" smtClean="0"/>
              <a:t> pilot</a:t>
            </a:r>
          </a:p>
          <a:p>
            <a:pPr lvl="1"/>
            <a:r>
              <a:rPr lang="en-GB" dirty="0" smtClean="0"/>
              <a:t>Will provide a cloud service to CERN users </a:t>
            </a:r>
          </a:p>
          <a:p>
            <a:pPr lvl="2"/>
            <a:r>
              <a:rPr lang="en-GB" dirty="0" smtClean="0"/>
              <a:t>New models of service provision as well as </a:t>
            </a:r>
            <a:r>
              <a:rPr lang="en-GB" dirty="0" err="1" smtClean="0"/>
              <a:t>IaaS</a:t>
            </a:r>
            <a:endParaRPr lang="en-GB" dirty="0" smtClean="0"/>
          </a:p>
          <a:p>
            <a:r>
              <a:rPr lang="en-GB" dirty="0" smtClean="0"/>
              <a:t>Will also investigate new batch systems</a:t>
            </a:r>
          </a:p>
          <a:p>
            <a:pPr lvl="1"/>
            <a:r>
              <a:rPr lang="en-GB" dirty="0" smtClean="0"/>
              <a:t>LSF scaling concerns with O(300k) VMs</a:t>
            </a:r>
          </a:p>
          <a:p>
            <a:pPr lvl="1"/>
            <a:r>
              <a:rPr lang="en-GB" dirty="0" smtClean="0"/>
              <a:t>Not obvious LHC work will need a traditional LRMS (?) </a:t>
            </a:r>
          </a:p>
          <a:p>
            <a:pPr lvl="1"/>
            <a:r>
              <a:rPr lang="en-GB" dirty="0" smtClean="0"/>
              <a:t>What does </a:t>
            </a:r>
            <a:r>
              <a:rPr lang="en-GB" dirty="0" err="1" smtClean="0"/>
              <a:t>IaaS</a:t>
            </a:r>
            <a:r>
              <a:rPr lang="en-GB" dirty="0" smtClean="0"/>
              <a:t> provide?</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66690" y="1293091"/>
            <a:ext cx="7977310" cy="4726709"/>
          </a:xfrm>
          <a:prstGeom prst="rect">
            <a:avLst/>
          </a:prstGeom>
          <a:ln>
            <a:solidFill>
              <a:schemeClr val="tx1"/>
            </a:solidFill>
          </a:ln>
          <a:extLst/>
        </p:spPr>
        <p:style>
          <a:lnRef idx="0">
            <a:schemeClr val="accent5"/>
          </a:lnRef>
          <a:fillRef idx="3">
            <a:schemeClr val="accent5"/>
          </a:fillRef>
          <a:effectRef idx="3">
            <a:schemeClr val="accent5"/>
          </a:effectRef>
          <a:fontRef idx="minor">
            <a:schemeClr val="lt1"/>
          </a:fontRef>
        </p:style>
      </p:pic>
    </p:spTree>
    <p:extLst>
      <p:ext uri="{BB962C8B-B14F-4D97-AF65-F5344CB8AC3E}">
        <p14:creationId xmlns:p14="http://schemas.microsoft.com/office/powerpoint/2010/main" val="13854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914400"/>
            <a:ext cx="8382000" cy="5486400"/>
          </a:xfrm>
        </p:spPr>
        <p:txBody>
          <a:bodyPr>
            <a:normAutofit fontScale="92500" lnSpcReduction="10000"/>
          </a:bodyPr>
          <a:lstStyle/>
          <a:p>
            <a:r>
              <a:rPr lang="en-US" dirty="0"/>
              <a:t>Several strategies:</a:t>
            </a:r>
          </a:p>
          <a:p>
            <a:r>
              <a:rPr lang="en-US" dirty="0"/>
              <a:t>Use of </a:t>
            </a:r>
            <a:r>
              <a:rPr lang="en-US" dirty="0" err="1"/>
              <a:t>virtualisation</a:t>
            </a:r>
            <a:r>
              <a:rPr lang="en-US" dirty="0"/>
              <a:t> in the CERN &amp; other CCs:</a:t>
            </a:r>
          </a:p>
          <a:p>
            <a:pPr lvl="1"/>
            <a:r>
              <a:rPr lang="en-US" dirty="0">
                <a:solidFill>
                  <a:srgbClr val="800000"/>
                </a:solidFill>
                <a:sym typeface="Wingdings"/>
              </a:rPr>
              <a:t>Other WLCG sites also </a:t>
            </a:r>
            <a:r>
              <a:rPr lang="en-US" dirty="0" err="1">
                <a:solidFill>
                  <a:srgbClr val="800000"/>
                </a:solidFill>
                <a:sym typeface="Wingdings"/>
              </a:rPr>
              <a:t>virtualising</a:t>
            </a:r>
            <a:r>
              <a:rPr lang="en-US" dirty="0">
                <a:solidFill>
                  <a:srgbClr val="800000"/>
                </a:solidFill>
                <a:sym typeface="Wingdings"/>
              </a:rPr>
              <a:t> their infrastructure</a:t>
            </a:r>
          </a:p>
          <a:p>
            <a:r>
              <a:rPr lang="en-US" dirty="0">
                <a:sym typeface="Wingdings"/>
              </a:rPr>
              <a:t>Investigating use of commercial clouds – “bursting” or direct submission</a:t>
            </a:r>
          </a:p>
          <a:p>
            <a:pPr lvl="1"/>
            <a:r>
              <a:rPr lang="en-US" dirty="0">
                <a:solidFill>
                  <a:srgbClr val="800000"/>
                </a:solidFill>
                <a:sym typeface="Wingdings"/>
              </a:rPr>
              <a:t>Additional resources; </a:t>
            </a:r>
          </a:p>
          <a:p>
            <a:pPr lvl="1"/>
            <a:r>
              <a:rPr lang="en-US" dirty="0">
                <a:solidFill>
                  <a:srgbClr val="800000"/>
                </a:solidFill>
                <a:sym typeface="Wingdings"/>
              </a:rPr>
              <a:t>Potential of outsourcing some services?</a:t>
            </a:r>
          </a:p>
          <a:p>
            <a:pPr lvl="1"/>
            <a:r>
              <a:rPr lang="en-US" dirty="0">
                <a:solidFill>
                  <a:srgbClr val="800000"/>
                </a:solidFill>
                <a:sym typeface="Wingdings"/>
              </a:rPr>
              <a:t>Experiments have various activities (with Amazon, </a:t>
            </a:r>
            <a:r>
              <a:rPr lang="en-US" dirty="0" err="1">
                <a:solidFill>
                  <a:srgbClr val="800000"/>
                </a:solidFill>
                <a:sym typeface="Wingdings"/>
              </a:rPr>
              <a:t>etc</a:t>
            </a:r>
            <a:r>
              <a:rPr lang="en-US" dirty="0">
                <a:solidFill>
                  <a:srgbClr val="800000"/>
                </a:solidFill>
                <a:sym typeface="Wingdings"/>
              </a:rPr>
              <a:t>);</a:t>
            </a:r>
          </a:p>
          <a:p>
            <a:pPr lvl="1"/>
            <a:r>
              <a:rPr lang="en-US" dirty="0">
                <a:solidFill>
                  <a:srgbClr val="800000"/>
                </a:solidFill>
                <a:sym typeface="Wingdings"/>
              </a:rPr>
              <a:t>Prototype with Helix Nebula project;</a:t>
            </a:r>
          </a:p>
          <a:p>
            <a:r>
              <a:rPr lang="en-US" dirty="0">
                <a:sym typeface="Wingdings"/>
              </a:rPr>
              <a:t>Can cloud technology replace/supplement some grid services?</a:t>
            </a:r>
          </a:p>
          <a:p>
            <a:pPr lvl="1"/>
            <a:r>
              <a:rPr lang="en-US" dirty="0">
                <a:solidFill>
                  <a:srgbClr val="800000"/>
                </a:solidFill>
                <a:sym typeface="Wingdings"/>
              </a:rPr>
              <a:t>More speculative: Feasibility?  Timescales? </a:t>
            </a:r>
          </a:p>
          <a:p>
            <a:endParaRPr lang="en-GB" dirty="0"/>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Ian.Bird@cern.ch</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FA168C2-9F18-4032-8801-50E4CEA0EAFB}" type="slidenum">
              <a:rPr lang="en-US" smtClean="0">
                <a:solidFill>
                  <a:prstClr val="black">
                    <a:tint val="75000"/>
                  </a:prstClr>
                </a:solidFill>
                <a:latin typeface="Calibri"/>
              </a:rPr>
              <a:pPr/>
              <a:t>49</a:t>
            </a:fld>
            <a:endParaRPr lang="en-US" dirty="0">
              <a:solidFill>
                <a:prstClr val="black">
                  <a:tint val="75000"/>
                </a:prstClr>
              </a:solidFill>
              <a:latin typeface="Calibri"/>
            </a:endParaRPr>
          </a:p>
        </p:txBody>
      </p:sp>
      <p:sp>
        <p:nvSpPr>
          <p:cNvPr id="5" name="Title 4"/>
          <p:cNvSpPr>
            <a:spLocks noGrp="1"/>
          </p:cNvSpPr>
          <p:nvPr>
            <p:ph type="title"/>
          </p:nvPr>
        </p:nvSpPr>
        <p:spPr/>
        <p:txBody>
          <a:bodyPr/>
          <a:lstStyle/>
          <a:p>
            <a:r>
              <a:rPr lang="en-GB" dirty="0" smtClean="0"/>
              <a:t>Clouds &amp; Virtualisation</a:t>
            </a:r>
            <a:endParaRPr lang="en-GB" dirty="0"/>
          </a:p>
        </p:txBody>
      </p:sp>
    </p:spTree>
    <p:extLst>
      <p:ext uri="{BB962C8B-B14F-4D97-AF65-F5344CB8AC3E}">
        <p14:creationId xmlns:p14="http://schemas.microsoft.com/office/powerpoint/2010/main" val="5255922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94018" name="Picture 1026" descr="BE_CosmosPie-no-bg"/>
          <p:cNvPicPr>
            <a:picLocks noChangeAspect="1" noChangeArrowheads="1"/>
          </p:cNvPicPr>
          <p:nvPr/>
        </p:nvPicPr>
        <p:blipFill>
          <a:blip r:embed="rId3"/>
          <a:srcRect/>
          <a:stretch>
            <a:fillRect/>
          </a:stretch>
        </p:blipFill>
        <p:spPr bwMode="auto">
          <a:xfrm>
            <a:off x="0" y="1231123"/>
            <a:ext cx="7467600" cy="5438775"/>
          </a:xfrm>
          <a:prstGeom prst="rect">
            <a:avLst/>
          </a:prstGeom>
          <a:noFill/>
        </p:spPr>
      </p:pic>
      <p:sp>
        <p:nvSpPr>
          <p:cNvPr id="1494019" name="Rectangle 1027"/>
          <p:cNvSpPr>
            <a:spLocks noChangeArrowheads="1"/>
          </p:cNvSpPr>
          <p:nvPr/>
        </p:nvSpPr>
        <p:spPr bwMode="auto">
          <a:xfrm>
            <a:off x="142845" y="157162"/>
            <a:ext cx="2643206" cy="1495772"/>
          </a:xfrm>
          <a:prstGeom prst="rect">
            <a:avLst/>
          </a:prstGeom>
          <a:noFill/>
          <a:ln w="38100" cmpd="dbl">
            <a:solidFill>
              <a:srgbClr val="FF150F"/>
            </a:solidFill>
            <a:miter lim="800000"/>
            <a:headEnd/>
            <a:tailEnd/>
          </a:ln>
          <a:effectLst>
            <a:outerShdw dist="35921" dir="2700000" algn="ctr" rotWithShape="0">
              <a:schemeClr val="bg2"/>
            </a:outerShdw>
          </a:effectLst>
        </p:spPr>
        <p:txBody>
          <a:bodyPr wrap="square" lIns="91418" tIns="45709" rIns="91418" bIns="45709">
            <a:spAutoFit/>
          </a:bodyPr>
          <a:lstStyle/>
          <a:p>
            <a:pPr algn="ctr" defTabSz="820738" eaLnBrk="0" fontAlgn="base" hangingPunct="0">
              <a:lnSpc>
                <a:spcPct val="80000"/>
              </a:lnSpc>
              <a:spcBef>
                <a:spcPct val="20000"/>
              </a:spcBef>
              <a:spcAft>
                <a:spcPct val="0"/>
              </a:spcAft>
              <a:buClr>
                <a:srgbClr val="FF0000"/>
              </a:buClr>
              <a:buSzPct val="80000"/>
              <a:buFont typeface="ZapfDingbats BT" pitchFamily="18" charset="2"/>
              <a:buNone/>
            </a:pPr>
            <a:r>
              <a:rPr lang="en-US" sz="2400" b="1" dirty="0">
                <a:solidFill>
                  <a:srgbClr val="FF150F"/>
                </a:solidFill>
                <a:latin typeface="Arial Rounded MT Bold"/>
                <a:ea typeface="Arial Unicode MS" pitchFamily="34" charset="-128"/>
                <a:cs typeface="Arial Rounded MT Bold"/>
              </a:rPr>
              <a:t>&gt; 95%</a:t>
            </a:r>
          </a:p>
          <a:p>
            <a:pPr algn="ctr" defTabSz="820738" eaLnBrk="0" fontAlgn="base" hangingPunct="0">
              <a:lnSpc>
                <a:spcPct val="80000"/>
              </a:lnSpc>
              <a:spcBef>
                <a:spcPct val="20000"/>
              </a:spcBef>
              <a:spcAft>
                <a:spcPct val="0"/>
              </a:spcAft>
              <a:buClr>
                <a:srgbClr val="FF0000"/>
              </a:buClr>
              <a:buSzPct val="80000"/>
              <a:buFont typeface="ZapfDingbats BT" pitchFamily="18" charset="2"/>
              <a:buNone/>
            </a:pPr>
            <a:r>
              <a:rPr lang="en-US" sz="2400" b="1" dirty="0">
                <a:solidFill>
                  <a:srgbClr val="FF150F"/>
                </a:solidFill>
                <a:latin typeface="Arial Rounded MT Bold"/>
                <a:ea typeface="Arial Unicode MS" pitchFamily="34" charset="-128"/>
                <a:cs typeface="Arial Rounded MT Bold"/>
              </a:rPr>
              <a:t>UNKNOWN</a:t>
            </a:r>
          </a:p>
          <a:p>
            <a:pPr algn="ctr" defTabSz="820738" eaLnBrk="0" fontAlgn="base" hangingPunct="0">
              <a:lnSpc>
                <a:spcPct val="80000"/>
              </a:lnSpc>
              <a:spcBef>
                <a:spcPct val="20000"/>
              </a:spcBef>
              <a:spcAft>
                <a:spcPct val="0"/>
              </a:spcAft>
              <a:buClr>
                <a:srgbClr val="FF0000"/>
              </a:buClr>
              <a:buSzPct val="80000"/>
              <a:buFont typeface="ZapfDingbats BT" pitchFamily="18" charset="2"/>
              <a:buNone/>
            </a:pPr>
            <a:r>
              <a:rPr lang="en-US" sz="2400" b="1" dirty="0">
                <a:solidFill>
                  <a:srgbClr val="FF150F"/>
                </a:solidFill>
                <a:latin typeface="Arial Rounded MT Bold"/>
                <a:ea typeface="Arial Unicode MS" pitchFamily="34" charset="-128"/>
                <a:cs typeface="Arial Rounded MT Bold"/>
              </a:rPr>
              <a:t>STUFF </a:t>
            </a:r>
          </a:p>
          <a:p>
            <a:pPr algn="ctr" defTabSz="820738" eaLnBrk="0" fontAlgn="base" hangingPunct="0">
              <a:lnSpc>
                <a:spcPct val="80000"/>
              </a:lnSpc>
              <a:spcBef>
                <a:spcPct val="20000"/>
              </a:spcBef>
              <a:spcAft>
                <a:spcPct val="0"/>
              </a:spcAft>
              <a:buClr>
                <a:srgbClr val="FF0000"/>
              </a:buClr>
              <a:buSzPct val="80000"/>
              <a:buFont typeface="ZapfDingbats BT" pitchFamily="18" charset="2"/>
              <a:buNone/>
            </a:pPr>
            <a:r>
              <a:rPr lang="en-US" sz="2400" b="1" dirty="0">
                <a:solidFill>
                  <a:srgbClr val="FF150F"/>
                </a:solidFill>
                <a:latin typeface="Arial Rounded MT Bold"/>
                <a:ea typeface="Arial Unicode MS" pitchFamily="34" charset="-128"/>
                <a:cs typeface="Arial Rounded MT Bold"/>
              </a:rPr>
              <a:t>OUT THERE</a:t>
            </a:r>
          </a:p>
        </p:txBody>
      </p:sp>
      <p:pic>
        <p:nvPicPr>
          <p:cNvPr id="1494020" name="Picture 1028" descr="movie2003"/>
          <p:cNvPicPr>
            <a:picLocks noChangeAspect="1" noChangeArrowheads="1" noCrop="1"/>
          </p:cNvPicPr>
          <p:nvPr/>
        </p:nvPicPr>
        <p:blipFill>
          <a:blip r:embed="rId4"/>
          <a:srcRect/>
          <a:stretch>
            <a:fillRect/>
          </a:stretch>
        </p:blipFill>
        <p:spPr bwMode="auto">
          <a:xfrm>
            <a:off x="6588125" y="0"/>
            <a:ext cx="2438400" cy="2438400"/>
          </a:xfrm>
          <a:prstGeom prst="rect">
            <a:avLst/>
          </a:prstGeom>
          <a:noFill/>
        </p:spPr>
      </p:pic>
      <p:sp>
        <p:nvSpPr>
          <p:cNvPr id="1494021" name="Text Box 1029"/>
          <p:cNvSpPr txBox="1">
            <a:spLocks noChangeArrowheads="1"/>
          </p:cNvSpPr>
          <p:nvPr/>
        </p:nvSpPr>
        <p:spPr bwMode="auto">
          <a:xfrm>
            <a:off x="3962400" y="0"/>
            <a:ext cx="2001838" cy="555625"/>
          </a:xfrm>
          <a:prstGeom prst="rect">
            <a:avLst/>
          </a:prstGeom>
          <a:noFill/>
          <a:ln w="9525">
            <a:noFill/>
            <a:miter lim="800000"/>
            <a:headEnd/>
            <a:tailEnd/>
          </a:ln>
          <a:effectLst/>
        </p:spPr>
        <p:txBody>
          <a:bodyPr wrap="none">
            <a:spAutoFit/>
          </a:bodyPr>
          <a:lstStyle/>
          <a:p>
            <a:pPr defTabSz="914400" eaLnBrk="0" fontAlgn="base" hangingPunct="0">
              <a:lnSpc>
                <a:spcPct val="95000"/>
              </a:lnSpc>
              <a:spcBef>
                <a:spcPct val="0"/>
              </a:spcBef>
              <a:spcAft>
                <a:spcPct val="0"/>
              </a:spcAft>
              <a:buClr>
                <a:srgbClr val="000000"/>
              </a:buClr>
              <a:buSzPct val="100000"/>
              <a:buFont typeface="Times New Roman" pitchFamily="8" charset="0"/>
              <a:buNone/>
            </a:pPr>
            <a:r>
              <a:rPr lang="fr-FR" sz="3200" b="1">
                <a:solidFill>
                  <a:srgbClr val="000000"/>
                </a:solidFill>
                <a:latin typeface="Times New Roman" pitchFamily="8" charset="0"/>
                <a:ea typeface="Arial Unicode MS" pitchFamily="34" charset="-128"/>
                <a:cs typeface="Arial Unicode MS" pitchFamily="34" charset="-128"/>
              </a:rPr>
              <a:t>Black hole</a:t>
            </a:r>
          </a:p>
        </p:txBody>
      </p:sp>
      <p:sp>
        <p:nvSpPr>
          <p:cNvPr id="1494022" name="Line 1030"/>
          <p:cNvSpPr>
            <a:spLocks noChangeShapeType="1"/>
          </p:cNvSpPr>
          <p:nvPr/>
        </p:nvSpPr>
        <p:spPr bwMode="auto">
          <a:xfrm>
            <a:off x="5867400" y="304800"/>
            <a:ext cx="1800225" cy="792163"/>
          </a:xfrm>
          <a:prstGeom prst="line">
            <a:avLst/>
          </a:prstGeom>
          <a:noFill/>
          <a:ln w="28575">
            <a:solidFill>
              <a:srgbClr val="FF0000"/>
            </a:solidFill>
            <a:round/>
            <a:headEnd/>
            <a:tailEnd type="triangle" w="med" len="med"/>
          </a:ln>
          <a:effectLst/>
        </p:spPr>
        <p:txBody>
          <a:bodyPr/>
          <a:lstStyle/>
          <a:p>
            <a:pPr algn="ctr" defTabSz="914400" eaLnBrk="0" fontAlgn="base" hangingPunct="0">
              <a:spcBef>
                <a:spcPct val="0"/>
              </a:spcBef>
              <a:spcAft>
                <a:spcPct val="0"/>
              </a:spcAft>
              <a:buFont typeface="Symbol" pitchFamily="18" charset="2"/>
              <a:buChar char="·"/>
            </a:pPr>
            <a:endParaRPr lang="en-GB" sz="1600" b="1">
              <a:solidFill>
                <a:srgbClr val="000000"/>
              </a:solidFill>
              <a:latin typeface="Times" charset="0"/>
            </a:endParaRPr>
          </a:p>
        </p:txBody>
      </p:sp>
      <p:sp>
        <p:nvSpPr>
          <p:cNvPr id="2" name="TextBox 1"/>
          <p:cNvSpPr txBox="1"/>
          <p:nvPr/>
        </p:nvSpPr>
        <p:spPr>
          <a:xfrm>
            <a:off x="5249029" y="6317388"/>
            <a:ext cx="3777496" cy="307777"/>
          </a:xfrm>
          <a:prstGeom prst="rect">
            <a:avLst/>
          </a:prstGeom>
          <a:noFill/>
        </p:spPr>
        <p:txBody>
          <a:bodyPr wrap="none" rtlCol="0">
            <a:spAutoFit/>
          </a:bodyPr>
          <a:lstStyle/>
          <a:p>
            <a:r>
              <a:rPr lang="en-GB" sz="1400" dirty="0" smtClean="0"/>
              <a:t>To explain accelerating expansion of the universe</a:t>
            </a:r>
            <a:endParaRPr lang="en-GB" sz="1400" dirty="0"/>
          </a:p>
        </p:txBody>
      </p:sp>
      <p:sp>
        <p:nvSpPr>
          <p:cNvPr id="11" name="TextBox 10"/>
          <p:cNvSpPr txBox="1"/>
          <p:nvPr/>
        </p:nvSpPr>
        <p:spPr>
          <a:xfrm>
            <a:off x="6381574" y="5282494"/>
            <a:ext cx="2644951" cy="738664"/>
          </a:xfrm>
          <a:prstGeom prst="rect">
            <a:avLst/>
          </a:prstGeom>
          <a:noFill/>
        </p:spPr>
        <p:txBody>
          <a:bodyPr wrap="square" rtlCol="0">
            <a:spAutoFit/>
          </a:bodyPr>
          <a:lstStyle/>
          <a:p>
            <a:r>
              <a:rPr lang="en-GB" sz="1400" dirty="0" smtClean="0"/>
              <a:t>Discrepancy between observed mass of stars &amp; galaxies and their gravitational motion</a:t>
            </a:r>
            <a:endParaRPr lang="en-GB" sz="1400" dirty="0"/>
          </a:p>
        </p:txBody>
      </p:sp>
      <p:sp>
        <p:nvSpPr>
          <p:cNvPr id="3" name="Footer Placeholder 2"/>
          <p:cNvSpPr>
            <a:spLocks noGrp="1"/>
          </p:cNvSpPr>
          <p:nvPr>
            <p:ph type="ftr" sz="quarter" idx="11"/>
          </p:nvPr>
        </p:nvSpPr>
        <p:spPr/>
        <p:txBody>
          <a:bodyPr/>
          <a:lstStyle/>
          <a:p>
            <a:r>
              <a:rPr lang="en-GB" smtClean="0"/>
              <a:t>Ian.Bird@cern.ch / August 2012</a:t>
            </a:r>
            <a:endParaRPr lang="en-GB"/>
          </a:p>
        </p:txBody>
      </p:sp>
      <p:sp>
        <p:nvSpPr>
          <p:cNvPr id="4" name="Slide Number Placeholder 3"/>
          <p:cNvSpPr>
            <a:spLocks noGrp="1"/>
          </p:cNvSpPr>
          <p:nvPr>
            <p:ph type="sldNum" sz="quarter" idx="12"/>
          </p:nvPr>
        </p:nvSpPr>
        <p:spPr/>
        <p:txBody>
          <a:bodyPr/>
          <a:lstStyle/>
          <a:p>
            <a:fld id="{8BAF8FCA-8948-AE4E-8E65-6DD345B12AE8}" type="slidenum">
              <a:rPr lang="en-GB" smtClean="0"/>
              <a:t>5</a:t>
            </a:fld>
            <a:endParaRPr lang="en-GB"/>
          </a:p>
        </p:txBody>
      </p:sp>
    </p:spTree>
    <p:extLst>
      <p:ext uri="{BB962C8B-B14F-4D97-AF65-F5344CB8AC3E}">
        <p14:creationId xmlns:p14="http://schemas.microsoft.com/office/powerpoint/2010/main" val="59357859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914400"/>
            <a:ext cx="8382000" cy="5486400"/>
          </a:xfrm>
        </p:spPr>
        <p:txBody>
          <a:bodyPr>
            <a:normAutofit fontScale="85000" lnSpcReduction="20000"/>
          </a:bodyPr>
          <a:lstStyle/>
          <a:p>
            <a:r>
              <a:rPr lang="en-US" dirty="0">
                <a:sym typeface="Wingdings"/>
              </a:rPr>
              <a:t>We have a grid because:</a:t>
            </a:r>
          </a:p>
          <a:p>
            <a:pPr lvl="1"/>
            <a:r>
              <a:rPr lang="en-US" dirty="0">
                <a:solidFill>
                  <a:srgbClr val="800000"/>
                </a:solidFill>
                <a:sym typeface="Wingdings"/>
              </a:rPr>
              <a:t>We need to </a:t>
            </a:r>
            <a:r>
              <a:rPr lang="en-US" i="1" u="sng" dirty="0">
                <a:solidFill>
                  <a:srgbClr val="800000"/>
                </a:solidFill>
                <a:sym typeface="Wingdings"/>
              </a:rPr>
              <a:t>collaborate</a:t>
            </a:r>
            <a:r>
              <a:rPr lang="en-US" dirty="0">
                <a:solidFill>
                  <a:srgbClr val="800000"/>
                </a:solidFill>
                <a:sym typeface="Wingdings"/>
              </a:rPr>
              <a:t> and </a:t>
            </a:r>
            <a:r>
              <a:rPr lang="en-US" i="1" u="sng" dirty="0">
                <a:solidFill>
                  <a:srgbClr val="800000"/>
                </a:solidFill>
                <a:sym typeface="Wingdings"/>
              </a:rPr>
              <a:t>share</a:t>
            </a:r>
            <a:r>
              <a:rPr lang="en-US" dirty="0">
                <a:solidFill>
                  <a:srgbClr val="800000"/>
                </a:solidFill>
                <a:sym typeface="Wingdings"/>
              </a:rPr>
              <a:t> resources</a:t>
            </a:r>
          </a:p>
          <a:p>
            <a:pPr lvl="1"/>
            <a:r>
              <a:rPr lang="en-US" dirty="0">
                <a:solidFill>
                  <a:srgbClr val="800000"/>
                </a:solidFill>
                <a:sym typeface="Wingdings"/>
              </a:rPr>
              <a:t>Thus we will always have a “grid” </a:t>
            </a:r>
          </a:p>
          <a:p>
            <a:pPr lvl="1"/>
            <a:r>
              <a:rPr lang="en-US" dirty="0">
                <a:solidFill>
                  <a:srgbClr val="800000"/>
                </a:solidFill>
                <a:sym typeface="Wingdings"/>
              </a:rPr>
              <a:t>Our network of trust is of enormous value for us and for (e-)science in general</a:t>
            </a:r>
          </a:p>
          <a:p>
            <a:r>
              <a:rPr lang="en-US" dirty="0">
                <a:sym typeface="Wingdings"/>
              </a:rPr>
              <a:t>We also need distributed data management</a:t>
            </a:r>
          </a:p>
          <a:p>
            <a:pPr lvl="1"/>
            <a:r>
              <a:rPr lang="en-US" dirty="0">
                <a:solidFill>
                  <a:srgbClr val="800000"/>
                </a:solidFill>
                <a:sym typeface="Wingdings"/>
              </a:rPr>
              <a:t>That supports very high data rates and throughputs</a:t>
            </a:r>
          </a:p>
          <a:p>
            <a:pPr lvl="1"/>
            <a:r>
              <a:rPr lang="en-US" dirty="0">
                <a:solidFill>
                  <a:srgbClr val="800000"/>
                </a:solidFill>
                <a:sym typeface="Wingdings"/>
              </a:rPr>
              <a:t>We will continually work on these tools </a:t>
            </a:r>
          </a:p>
          <a:p>
            <a:r>
              <a:rPr lang="en-US" dirty="0">
                <a:sym typeface="Wingdings"/>
              </a:rPr>
              <a:t>How much can come from open source community (or …)?</a:t>
            </a:r>
          </a:p>
          <a:p>
            <a:pPr lvl="1"/>
            <a:r>
              <a:rPr lang="en-US" dirty="0">
                <a:solidFill>
                  <a:srgbClr val="800000"/>
                </a:solidFill>
                <a:sym typeface="Wingdings"/>
              </a:rPr>
              <a:t>We should determine what we can actually take from the open source world</a:t>
            </a:r>
          </a:p>
          <a:p>
            <a:pPr lvl="1"/>
            <a:r>
              <a:rPr lang="en-US" dirty="0">
                <a:solidFill>
                  <a:srgbClr val="800000"/>
                </a:solidFill>
                <a:sym typeface="Wingdings"/>
              </a:rPr>
              <a:t>Focus our (shrinking) efforts on the areas that we must develop ourselves </a:t>
            </a:r>
          </a:p>
          <a:p>
            <a:pPr lvl="2"/>
            <a:r>
              <a:rPr lang="en-US" sz="2800" dirty="0">
                <a:solidFill>
                  <a:srgbClr val="800000"/>
                </a:solidFill>
                <a:sym typeface="Wingdings"/>
              </a:rPr>
              <a:t>But continue to question why we need to do </a:t>
            </a:r>
            <a:r>
              <a:rPr lang="en-US" sz="2800" dirty="0" smtClean="0">
                <a:solidFill>
                  <a:srgbClr val="800000"/>
                </a:solidFill>
                <a:sym typeface="Wingdings"/>
              </a:rPr>
              <a:t>that</a:t>
            </a:r>
            <a:endParaRPr lang="en-US" sz="2800" dirty="0">
              <a:solidFill>
                <a:srgbClr val="800000"/>
              </a:solidFill>
              <a:sym typeface="Wingdings"/>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Ian.Bird@cern.ch</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FA168C2-9F18-4032-8801-50E4CEA0EAFB}" type="slidenum">
              <a:rPr lang="en-US" smtClean="0">
                <a:solidFill>
                  <a:prstClr val="black">
                    <a:tint val="75000"/>
                  </a:prstClr>
                </a:solidFill>
                <a:latin typeface="Calibri"/>
              </a:rPr>
              <a:pPr/>
              <a:t>50</a:t>
            </a:fld>
            <a:endParaRPr lang="en-US" dirty="0">
              <a:solidFill>
                <a:prstClr val="black">
                  <a:tint val="75000"/>
                </a:prstClr>
              </a:solidFill>
              <a:latin typeface="Calibri"/>
            </a:endParaRPr>
          </a:p>
        </p:txBody>
      </p:sp>
      <p:sp>
        <p:nvSpPr>
          <p:cNvPr id="5" name="Title 4"/>
          <p:cNvSpPr>
            <a:spLocks noGrp="1"/>
          </p:cNvSpPr>
          <p:nvPr>
            <p:ph type="title"/>
          </p:nvPr>
        </p:nvSpPr>
        <p:spPr/>
        <p:txBody>
          <a:bodyPr/>
          <a:lstStyle/>
          <a:p>
            <a:r>
              <a:rPr lang="en-GB" dirty="0" smtClean="0"/>
              <a:t>WLCG will remain a Grid</a:t>
            </a:r>
            <a:endParaRPr lang="en-GB" dirty="0"/>
          </a:p>
        </p:txBody>
      </p:sp>
    </p:spTree>
    <p:extLst>
      <p:ext uri="{BB962C8B-B14F-4D97-AF65-F5344CB8AC3E}">
        <p14:creationId xmlns:p14="http://schemas.microsoft.com/office/powerpoint/2010/main" val="282524412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3587815"/>
            <a:ext cx="8951953" cy="3388313"/>
            <a:chOff x="0" y="3587815"/>
            <a:chExt cx="8951953" cy="3388313"/>
          </a:xfrm>
        </p:grpSpPr>
        <p:sp>
          <p:nvSpPr>
            <p:cNvPr id="26" name="Cloud 25"/>
            <p:cNvSpPr/>
            <p:nvPr/>
          </p:nvSpPr>
          <p:spPr>
            <a:xfrm>
              <a:off x="0" y="3587815"/>
              <a:ext cx="8833502" cy="3388313"/>
            </a:xfrm>
            <a:prstGeom prst="cloud">
              <a:avLst/>
            </a:prstGeom>
            <a:solidFill>
              <a:srgbClr val="CCFFCC"/>
            </a:solidFill>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defTabSz="914400"/>
              <a:endParaRPr lang="en-US" dirty="0">
                <a:solidFill>
                  <a:prstClr val="black"/>
                </a:solidFill>
                <a:latin typeface="Corbel"/>
              </a:endParaRPr>
            </a:p>
          </p:txBody>
        </p:sp>
        <p:sp>
          <p:nvSpPr>
            <p:cNvPr id="8" name="Cloud 7"/>
            <p:cNvSpPr/>
            <p:nvPr/>
          </p:nvSpPr>
          <p:spPr>
            <a:xfrm>
              <a:off x="5198494" y="3733633"/>
              <a:ext cx="2513001" cy="1228292"/>
            </a:xfrm>
            <a:prstGeom prst="cloud">
              <a:avLst/>
            </a:prstGeom>
          </p:spPr>
          <p:style>
            <a:lnRef idx="0">
              <a:schemeClr val="accent2"/>
            </a:lnRef>
            <a:fillRef idx="3">
              <a:schemeClr val="accent2"/>
            </a:fillRef>
            <a:effectRef idx="3">
              <a:schemeClr val="accent2"/>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defTabSz="914400"/>
              <a:r>
                <a:rPr lang="en-US" b="1" dirty="0" smtClean="0">
                  <a:ln w="50800"/>
                  <a:solidFill>
                    <a:prstClr val="black">
                      <a:shade val="50000"/>
                    </a:prstClr>
                  </a:solidFill>
                  <a:latin typeface="Corbel"/>
                </a:rPr>
                <a:t>Data processing; bursting</a:t>
              </a:r>
            </a:p>
          </p:txBody>
        </p:sp>
        <p:sp>
          <p:nvSpPr>
            <p:cNvPr id="9" name="Cloud 8"/>
            <p:cNvSpPr/>
            <p:nvPr/>
          </p:nvSpPr>
          <p:spPr>
            <a:xfrm>
              <a:off x="5190699" y="5212653"/>
              <a:ext cx="2513001" cy="1228292"/>
            </a:xfrm>
            <a:prstGeom prst="cloud">
              <a:avLst/>
            </a:prstGeom>
          </p:spPr>
          <p:style>
            <a:lnRef idx="0">
              <a:schemeClr val="accent2"/>
            </a:lnRef>
            <a:fillRef idx="3">
              <a:schemeClr val="accent2"/>
            </a:fillRef>
            <a:effectRef idx="3">
              <a:schemeClr val="accent2"/>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defTabSz="914400"/>
              <a:r>
                <a:rPr lang="en-US" b="1" dirty="0" smtClean="0">
                  <a:ln w="50800"/>
                  <a:solidFill>
                    <a:prstClr val="black">
                      <a:shade val="50000"/>
                    </a:prstClr>
                  </a:solidFill>
                  <a:latin typeface="Corbel"/>
                </a:rPr>
                <a:t>General IT services – “outsourcing”</a:t>
              </a:r>
            </a:p>
          </p:txBody>
        </p:sp>
        <p:cxnSp>
          <p:nvCxnSpPr>
            <p:cNvPr id="19" name="Straight Arrow Connector 18"/>
            <p:cNvCxnSpPr>
              <a:stCxn id="7" idx="0"/>
              <a:endCxn id="8" idx="2"/>
            </p:cNvCxnSpPr>
            <p:nvPr/>
          </p:nvCxnSpPr>
          <p:spPr>
            <a:xfrm flipV="1">
              <a:off x="3820978" y="4347779"/>
              <a:ext cx="1385311" cy="120691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1" name="Straight Arrow Connector 20"/>
            <p:cNvCxnSpPr>
              <a:stCxn id="7" idx="0"/>
              <a:endCxn id="9" idx="2"/>
            </p:cNvCxnSpPr>
            <p:nvPr/>
          </p:nvCxnSpPr>
          <p:spPr>
            <a:xfrm>
              <a:off x="3820978" y="5554691"/>
              <a:ext cx="1377516" cy="27210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7" name="TextBox 26"/>
            <p:cNvSpPr txBox="1"/>
            <p:nvPr/>
          </p:nvSpPr>
          <p:spPr>
            <a:xfrm>
              <a:off x="7267146" y="4638759"/>
              <a:ext cx="1684807"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defTabSz="914400"/>
              <a:r>
                <a:rPr lang="en-US" dirty="0" smtClean="0">
                  <a:solidFill>
                    <a:prstClr val="black"/>
                  </a:solidFill>
                  <a:latin typeface="Corbel"/>
                </a:rPr>
                <a:t>Helix Nebula  Project</a:t>
              </a:r>
              <a:endParaRPr lang="en-US" dirty="0">
                <a:solidFill>
                  <a:prstClr val="black"/>
                </a:solidFill>
                <a:latin typeface="Corbel"/>
              </a:endParaRPr>
            </a:p>
          </p:txBody>
        </p:sp>
      </p:grpSp>
      <p:sp>
        <p:nvSpPr>
          <p:cNvPr id="4" name="Title 3"/>
          <p:cNvSpPr>
            <a:spLocks noGrp="1"/>
          </p:cNvSpPr>
          <p:nvPr>
            <p:ph type="title"/>
          </p:nvPr>
        </p:nvSpPr>
        <p:spPr>
          <a:xfrm>
            <a:off x="464011" y="0"/>
            <a:ext cx="8229600" cy="1143000"/>
          </a:xfrm>
        </p:spPr>
        <p:txBody>
          <a:bodyPr/>
          <a:lstStyle/>
          <a:p>
            <a:r>
              <a:rPr lang="en-US" dirty="0" smtClean="0"/>
              <a:t>Cloud Context</a:t>
            </a:r>
            <a:endParaRPr lang="en-US" dirty="0"/>
          </a:p>
        </p:txBody>
      </p:sp>
      <p:sp>
        <p:nvSpPr>
          <p:cNvPr id="5" name="Cloud 4"/>
          <p:cNvSpPr/>
          <p:nvPr/>
        </p:nvSpPr>
        <p:spPr>
          <a:xfrm>
            <a:off x="163330" y="630457"/>
            <a:ext cx="3543460" cy="2112297"/>
          </a:xfrm>
          <a:prstGeom prst="cloud">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defTabSz="914400"/>
            <a:r>
              <a:rPr lang="en-US" b="1" dirty="0" smtClean="0">
                <a:ln w="50800"/>
                <a:solidFill>
                  <a:prstClr val="black">
                    <a:shade val="50000"/>
                  </a:prstClr>
                </a:solidFill>
                <a:latin typeface="Corbel"/>
              </a:rPr>
              <a:t>Site </a:t>
            </a:r>
            <a:r>
              <a:rPr lang="en-US" b="1" dirty="0" err="1" smtClean="0">
                <a:ln w="50800"/>
                <a:solidFill>
                  <a:prstClr val="black">
                    <a:shade val="50000"/>
                  </a:prstClr>
                </a:solidFill>
                <a:latin typeface="Corbel"/>
              </a:rPr>
              <a:t>Virtualisation</a:t>
            </a:r>
            <a:endParaRPr lang="en-US" b="1" dirty="0">
              <a:ln w="50800"/>
              <a:solidFill>
                <a:prstClr val="black">
                  <a:shade val="50000"/>
                </a:prstClr>
              </a:solidFill>
              <a:latin typeface="Corbel"/>
            </a:endParaRPr>
          </a:p>
          <a:p>
            <a:pPr algn="ctr" defTabSz="914400"/>
            <a:r>
              <a:rPr lang="en-US" b="1" dirty="0" smtClean="0">
                <a:ln w="50800"/>
                <a:solidFill>
                  <a:prstClr val="black">
                    <a:shade val="50000"/>
                  </a:prstClr>
                </a:solidFill>
                <a:latin typeface="Corbel"/>
              </a:rPr>
              <a:t>For efficiency, service provision, </a:t>
            </a:r>
            <a:r>
              <a:rPr lang="en-US" b="1" dirty="0" err="1" smtClean="0">
                <a:ln w="50800"/>
                <a:solidFill>
                  <a:prstClr val="black">
                    <a:shade val="50000"/>
                  </a:prstClr>
                </a:solidFill>
                <a:latin typeface="Corbel"/>
              </a:rPr>
              <a:t>etc</a:t>
            </a:r>
            <a:endParaRPr lang="en-US" b="1" dirty="0" smtClean="0">
              <a:ln w="50800"/>
              <a:solidFill>
                <a:prstClr val="black">
                  <a:shade val="50000"/>
                </a:prstClr>
              </a:solidFill>
              <a:latin typeface="Corbel"/>
            </a:endParaRPr>
          </a:p>
          <a:p>
            <a:pPr algn="ctr" defTabSz="914400"/>
            <a:r>
              <a:rPr lang="en-US" b="1" dirty="0" smtClean="0">
                <a:ln w="50800"/>
                <a:solidFill>
                  <a:prstClr val="black">
                    <a:shade val="50000"/>
                  </a:prstClr>
                </a:solidFill>
                <a:latin typeface="Corbel"/>
              </a:rPr>
              <a:t>(CERN for remote Tier 0)</a:t>
            </a:r>
            <a:endParaRPr lang="en-US" b="1" dirty="0">
              <a:ln w="50800"/>
              <a:solidFill>
                <a:prstClr val="black">
                  <a:shade val="50000"/>
                </a:prstClr>
              </a:solidFill>
              <a:latin typeface="Corbel"/>
            </a:endParaRPr>
          </a:p>
        </p:txBody>
      </p:sp>
      <p:sp>
        <p:nvSpPr>
          <p:cNvPr id="6" name="Cloud 5"/>
          <p:cNvSpPr/>
          <p:nvPr/>
        </p:nvSpPr>
        <p:spPr>
          <a:xfrm>
            <a:off x="5484482" y="739135"/>
            <a:ext cx="3349020" cy="1894941"/>
          </a:xfrm>
          <a:prstGeom prst="cloud">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defTabSz="914400"/>
            <a:r>
              <a:rPr lang="en-US" b="1" dirty="0" smtClean="0">
                <a:ln w="50800"/>
                <a:solidFill>
                  <a:prstClr val="black">
                    <a:shade val="50000"/>
                  </a:prstClr>
                </a:solidFill>
                <a:latin typeface="Corbel"/>
              </a:rPr>
              <a:t>Use of Cloud interfaces to sites:</a:t>
            </a:r>
          </a:p>
          <a:p>
            <a:pPr algn="ctr" defTabSz="914400"/>
            <a:r>
              <a:rPr lang="en-US" b="1" dirty="0" smtClean="0">
                <a:ln w="50800"/>
                <a:solidFill>
                  <a:prstClr val="black">
                    <a:shade val="50000"/>
                  </a:prstClr>
                </a:solidFill>
                <a:latin typeface="Corbel"/>
              </a:rPr>
              <a:t>Provide new services;  In addition to grid interface</a:t>
            </a:r>
          </a:p>
        </p:txBody>
      </p:sp>
      <p:sp>
        <p:nvSpPr>
          <p:cNvPr id="7" name="Cloud 6"/>
          <p:cNvSpPr/>
          <p:nvPr/>
        </p:nvSpPr>
        <p:spPr>
          <a:xfrm>
            <a:off x="600064" y="4668437"/>
            <a:ext cx="3223600" cy="1772508"/>
          </a:xfrm>
          <a:prstGeom prst="cloud">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defTabSz="914400"/>
            <a:r>
              <a:rPr lang="en-US" b="1" dirty="0" smtClean="0">
                <a:ln w="50800"/>
                <a:solidFill>
                  <a:prstClr val="black">
                    <a:shade val="50000"/>
                  </a:prstClr>
                </a:solidFill>
                <a:latin typeface="Corbel"/>
              </a:rPr>
              <a:t>Use of Commercial clouds</a:t>
            </a:r>
          </a:p>
        </p:txBody>
      </p:sp>
      <p:cxnSp>
        <p:nvCxnSpPr>
          <p:cNvPr id="11" name="Straight Connector 10"/>
          <p:cNvCxnSpPr>
            <a:stCxn id="5" idx="0"/>
            <a:endCxn id="6" idx="2"/>
          </p:cNvCxnSpPr>
          <p:nvPr/>
        </p:nvCxnSpPr>
        <p:spPr>
          <a:xfrm>
            <a:off x="3703837" y="1686606"/>
            <a:ext cx="1791033"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p:cNvCxnSpPr>
            <a:stCxn id="5" idx="1"/>
            <a:endCxn id="7" idx="3"/>
          </p:cNvCxnSpPr>
          <p:nvPr/>
        </p:nvCxnSpPr>
        <p:spPr>
          <a:xfrm>
            <a:off x="1935060" y="2740505"/>
            <a:ext cx="276804" cy="2029277"/>
          </a:xfrm>
          <a:prstGeom prst="line">
            <a:avLst/>
          </a:prstGeom>
        </p:spPr>
        <p:style>
          <a:lnRef idx="3">
            <a:schemeClr val="accent3"/>
          </a:lnRef>
          <a:fillRef idx="0">
            <a:schemeClr val="accent3"/>
          </a:fillRef>
          <a:effectRef idx="2">
            <a:schemeClr val="accent3"/>
          </a:effectRef>
          <a:fontRef idx="minor">
            <a:schemeClr val="tx1"/>
          </a:fontRef>
        </p:style>
      </p:cxnSp>
      <p:cxnSp>
        <p:nvCxnSpPr>
          <p:cNvPr id="15" name="Straight Connector 14"/>
          <p:cNvCxnSpPr>
            <a:stCxn id="36" idx="3"/>
            <a:endCxn id="6" idx="1"/>
          </p:cNvCxnSpPr>
          <p:nvPr/>
        </p:nvCxnSpPr>
        <p:spPr>
          <a:xfrm flipV="1">
            <a:off x="7019101" y="2632058"/>
            <a:ext cx="139891" cy="2022291"/>
          </a:xfrm>
          <a:prstGeom prst="line">
            <a:avLst/>
          </a:prstGeom>
        </p:spPr>
        <p:style>
          <a:lnRef idx="3">
            <a:schemeClr val="accent3"/>
          </a:lnRef>
          <a:fillRef idx="0">
            <a:schemeClr val="accent3"/>
          </a:fillRef>
          <a:effectRef idx="2">
            <a:schemeClr val="accent3"/>
          </a:effectRef>
          <a:fontRef idx="minor">
            <a:schemeClr val="tx1"/>
          </a:fontRef>
        </p:style>
      </p:cxnSp>
      <p:sp>
        <p:nvSpPr>
          <p:cNvPr id="36" name="Cloud 35"/>
          <p:cNvSpPr/>
          <p:nvPr/>
        </p:nvSpPr>
        <p:spPr>
          <a:xfrm>
            <a:off x="5344591" y="4546004"/>
            <a:ext cx="3349020" cy="1894941"/>
          </a:xfrm>
          <a:prstGeom prst="cloud">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defTabSz="914400"/>
            <a:r>
              <a:rPr lang="en-US" b="1" dirty="0" smtClean="0">
                <a:ln w="50800"/>
                <a:solidFill>
                  <a:prstClr val="black">
                    <a:shade val="50000"/>
                  </a:prstClr>
                </a:solidFill>
                <a:latin typeface="Corbel"/>
              </a:rPr>
              <a:t>Academic Cloud infrastructure(s)</a:t>
            </a:r>
          </a:p>
        </p:txBody>
      </p:sp>
      <p:cxnSp>
        <p:nvCxnSpPr>
          <p:cNvPr id="40" name="Straight Connector 39"/>
          <p:cNvCxnSpPr>
            <a:stCxn id="36" idx="2"/>
            <a:endCxn id="7" idx="0"/>
          </p:cNvCxnSpPr>
          <p:nvPr/>
        </p:nvCxnSpPr>
        <p:spPr>
          <a:xfrm flipH="1">
            <a:off x="3820978" y="5493475"/>
            <a:ext cx="1534001" cy="61216"/>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1242178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40"/>
                                        </p:tgtEl>
                                        <p:attrNameLst>
                                          <p:attrName>style.visibility</p:attrName>
                                        </p:attrNameLst>
                                      </p:cBhvr>
                                      <p:to>
                                        <p:strVal val="hidden"/>
                                      </p:to>
                                    </p:set>
                                  </p:childTnLst>
                                </p:cTn>
                              </p:par>
                              <p:par>
                                <p:cTn id="21" presetID="0" presetClass="path" presetSubtype="0" accel="50000" decel="50000" fill="hold" nodeType="withEffect">
                                  <p:stCondLst>
                                    <p:cond delay="0"/>
                                  </p:stCondLst>
                                  <p:childTnLst>
                                    <p:animMotion origin="layout" path="M 0 0 L 0.03473 -0.17373 " pathEditMode="relative" ptsTypes="AA">
                                      <p:cBhvr>
                                        <p:cTn id="22" dur="2000" fill="hold"/>
                                        <p:tgtEl>
                                          <p:spTgt spid="57"/>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03473 -0.17373 " pathEditMode="relative" ptsTypes="AA">
                                      <p:cBhvr>
                                        <p:cTn id="24"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 y="304800"/>
            <a:ext cx="9118600" cy="6235700"/>
          </a:xfrm>
          <a:prstGeom prst="rect">
            <a:avLst/>
          </a:prstGeom>
        </p:spPr>
      </p:pic>
      <p:sp>
        <p:nvSpPr>
          <p:cNvPr id="2" name="Footer Placeholder 1"/>
          <p:cNvSpPr>
            <a:spLocks noGrp="1"/>
          </p:cNvSpPr>
          <p:nvPr>
            <p:ph type="ftr" sz="quarter" idx="11"/>
          </p:nvPr>
        </p:nvSpPr>
        <p:spPr/>
        <p:txBody>
          <a:bodyPr/>
          <a:lstStyle/>
          <a:p>
            <a:r>
              <a:rPr lang="en-GB" smtClean="0"/>
              <a:t>Ian.Bird@cern.ch / August 2012</a:t>
            </a:r>
            <a:endParaRPr lang="en-GB"/>
          </a:p>
        </p:txBody>
      </p:sp>
      <p:sp>
        <p:nvSpPr>
          <p:cNvPr id="3" name="Slide Number Placeholder 2"/>
          <p:cNvSpPr>
            <a:spLocks noGrp="1"/>
          </p:cNvSpPr>
          <p:nvPr>
            <p:ph type="sldNum" sz="quarter" idx="12"/>
          </p:nvPr>
        </p:nvSpPr>
        <p:spPr/>
        <p:txBody>
          <a:bodyPr/>
          <a:lstStyle/>
          <a:p>
            <a:fld id="{8BAF8FCA-8948-AE4E-8E65-6DD345B12AE8}" type="slidenum">
              <a:rPr lang="en-GB" smtClean="0"/>
              <a:t>52</a:t>
            </a:fld>
            <a:endParaRPr lang="en-GB"/>
          </a:p>
        </p:txBody>
      </p:sp>
    </p:spTree>
    <p:extLst>
      <p:ext uri="{BB962C8B-B14F-4D97-AF65-F5344CB8AC3E}">
        <p14:creationId xmlns:p14="http://schemas.microsoft.com/office/powerpoint/2010/main" val="200642509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 y="317500"/>
            <a:ext cx="9067800" cy="6223000"/>
          </a:xfrm>
          <a:prstGeom prst="rect">
            <a:avLst/>
          </a:prstGeom>
        </p:spPr>
      </p:pic>
      <p:sp>
        <p:nvSpPr>
          <p:cNvPr id="3" name="Footer Placeholder 2"/>
          <p:cNvSpPr>
            <a:spLocks noGrp="1"/>
          </p:cNvSpPr>
          <p:nvPr>
            <p:ph type="ftr" sz="quarter" idx="11"/>
          </p:nvPr>
        </p:nvSpPr>
        <p:spPr/>
        <p:txBody>
          <a:bodyPr/>
          <a:lstStyle/>
          <a:p>
            <a:r>
              <a:rPr lang="en-GB" smtClean="0"/>
              <a:t>Ian.Bird@cern.ch / August 2012</a:t>
            </a:r>
            <a:endParaRPr lang="en-GB"/>
          </a:p>
        </p:txBody>
      </p:sp>
      <p:sp>
        <p:nvSpPr>
          <p:cNvPr id="4" name="Slide Number Placeholder 3"/>
          <p:cNvSpPr>
            <a:spLocks noGrp="1"/>
          </p:cNvSpPr>
          <p:nvPr>
            <p:ph type="sldNum" sz="quarter" idx="12"/>
          </p:nvPr>
        </p:nvSpPr>
        <p:spPr/>
        <p:txBody>
          <a:bodyPr/>
          <a:lstStyle/>
          <a:p>
            <a:fld id="{8BAF8FCA-8948-AE4E-8E65-6DD345B12AE8}" type="slidenum">
              <a:rPr lang="en-GB" smtClean="0"/>
              <a:t>53</a:t>
            </a:fld>
            <a:endParaRPr lang="en-GB"/>
          </a:p>
        </p:txBody>
      </p:sp>
    </p:spTree>
    <p:extLst>
      <p:ext uri="{BB962C8B-B14F-4D97-AF65-F5344CB8AC3E}">
        <p14:creationId xmlns:p14="http://schemas.microsoft.com/office/powerpoint/2010/main" val="18002924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 y="38100"/>
            <a:ext cx="9105900" cy="6769100"/>
          </a:xfrm>
          <a:prstGeom prst="rect">
            <a:avLst/>
          </a:prstGeom>
        </p:spPr>
      </p:pic>
      <p:sp>
        <p:nvSpPr>
          <p:cNvPr id="3" name="Footer Placeholder 2"/>
          <p:cNvSpPr>
            <a:spLocks noGrp="1"/>
          </p:cNvSpPr>
          <p:nvPr>
            <p:ph type="ftr" sz="quarter" idx="11"/>
          </p:nvPr>
        </p:nvSpPr>
        <p:spPr/>
        <p:txBody>
          <a:bodyPr/>
          <a:lstStyle/>
          <a:p>
            <a:r>
              <a:rPr lang="en-GB" smtClean="0"/>
              <a:t>Ian.Bird@cern.ch / August 2012</a:t>
            </a:r>
            <a:endParaRPr lang="en-GB"/>
          </a:p>
        </p:txBody>
      </p:sp>
      <p:sp>
        <p:nvSpPr>
          <p:cNvPr id="4" name="Slide Number Placeholder 3"/>
          <p:cNvSpPr>
            <a:spLocks noGrp="1"/>
          </p:cNvSpPr>
          <p:nvPr>
            <p:ph type="sldNum" sz="quarter" idx="12"/>
          </p:nvPr>
        </p:nvSpPr>
        <p:spPr/>
        <p:txBody>
          <a:bodyPr/>
          <a:lstStyle/>
          <a:p>
            <a:fld id="{8BAF8FCA-8948-AE4E-8E65-6DD345B12AE8}" type="slidenum">
              <a:rPr lang="en-GB" smtClean="0"/>
              <a:t>54</a:t>
            </a:fld>
            <a:endParaRPr lang="en-GB"/>
          </a:p>
        </p:txBody>
      </p:sp>
    </p:spTree>
    <p:extLst>
      <p:ext uri="{BB962C8B-B14F-4D97-AF65-F5344CB8AC3E}">
        <p14:creationId xmlns:p14="http://schemas.microsoft.com/office/powerpoint/2010/main" val="376801535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Ian.Bird@cern.ch</a:t>
            </a:r>
            <a:endParaRPr lang="en-US" dirty="0">
              <a:solidFill>
                <a:prstClr val="black">
                  <a:tint val="75000"/>
                </a:prstClr>
              </a:solidFill>
              <a:latin typeface="Calibri"/>
            </a:endParaRPr>
          </a:p>
        </p:txBody>
      </p:sp>
      <p:sp>
        <p:nvSpPr>
          <p:cNvPr id="6" name="Text Placeholder 5"/>
          <p:cNvSpPr>
            <a:spLocks noGrp="1"/>
          </p:cNvSpPr>
          <p:nvPr>
            <p:ph type="body" sz="quarter" idx="12"/>
          </p:nvPr>
        </p:nvSpPr>
        <p:spPr/>
        <p:txBody>
          <a:bodyPr/>
          <a:lstStyle/>
          <a:p>
            <a:r>
              <a:rPr lang="en-GB" sz="3600" dirty="0" smtClean="0">
                <a:solidFill>
                  <a:srgbClr val="FFFF00"/>
                </a:solidFill>
              </a:rPr>
              <a:t>Conclusions</a:t>
            </a:r>
            <a:endParaRPr lang="en-GB" dirty="0">
              <a:solidFill>
                <a:srgbClr val="FFFF00"/>
              </a:solidFill>
            </a:endParaRPr>
          </a:p>
        </p:txBody>
      </p:sp>
      <p:sp>
        <p:nvSpPr>
          <p:cNvPr id="7" name="Content Placeholder 6"/>
          <p:cNvSpPr>
            <a:spLocks noGrp="1"/>
          </p:cNvSpPr>
          <p:nvPr>
            <p:ph sz="quarter" idx="13"/>
          </p:nvPr>
        </p:nvSpPr>
        <p:spPr>
          <a:xfrm>
            <a:off x="3124199" y="1676400"/>
            <a:ext cx="5788891" cy="4267200"/>
          </a:xfrm>
        </p:spPr>
        <p:txBody>
          <a:bodyPr>
            <a:normAutofit fontScale="85000" lnSpcReduction="20000"/>
          </a:bodyPr>
          <a:lstStyle/>
          <a:p>
            <a:r>
              <a:rPr lang="en-GB" dirty="0" smtClean="0"/>
              <a:t>First years of LHC data – WLCG has helped deliver physics rapidly</a:t>
            </a:r>
          </a:p>
          <a:p>
            <a:r>
              <a:rPr lang="en-GB" dirty="0" smtClean="0"/>
              <a:t>Just the start of a &gt;20 year exploration of new physics</a:t>
            </a:r>
          </a:p>
          <a:p>
            <a:r>
              <a:rPr lang="en-GB" dirty="0" smtClean="0"/>
              <a:t>Entering a phase of consolidation and evolution </a:t>
            </a:r>
          </a:p>
          <a:p>
            <a:pPr lvl="1"/>
            <a:r>
              <a:rPr lang="en-GB" dirty="0" smtClean="0"/>
              <a:t>LS1: opportunity for disruptive changes and scale testing of new technologies</a:t>
            </a:r>
          </a:p>
          <a:p>
            <a:r>
              <a:rPr lang="en-GB" dirty="0" smtClean="0"/>
              <a:t>Challenges for computing – scale &amp; complexity – will continue to increase dramatically</a:t>
            </a:r>
            <a:endParaRPr lang="en-GB" dirty="0"/>
          </a:p>
        </p:txBody>
      </p:sp>
      <p:sp>
        <p:nvSpPr>
          <p:cNvPr id="4" name="Slide Number Placeholder 3"/>
          <p:cNvSpPr>
            <a:spLocks noGrp="1"/>
          </p:cNvSpPr>
          <p:nvPr>
            <p:ph type="sldNum" sz="quarter" idx="17"/>
          </p:nvPr>
        </p:nvSpPr>
        <p:spPr/>
        <p:txBody>
          <a:bodyPr/>
          <a:lstStyle/>
          <a:p>
            <a:fld id="{8FA168C2-9F18-4032-8801-50E4CEA0EAFB}" type="slidenum">
              <a:rPr lang="en-US" smtClean="0">
                <a:solidFill>
                  <a:prstClr val="black">
                    <a:tint val="75000"/>
                  </a:prstClr>
                </a:solidFill>
                <a:latin typeface="Calibri"/>
              </a:rPr>
              <a:pPr/>
              <a:t>55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9037791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91573"/>
            <a:ext cx="9144000" cy="5865962"/>
          </a:xfrm>
          <a:prstGeom prst="rect">
            <a:avLst/>
          </a:prstGeom>
        </p:spPr>
      </p:pic>
      <p:sp>
        <p:nvSpPr>
          <p:cNvPr id="6" name="Text Placeholder 5"/>
          <p:cNvSpPr>
            <a:spLocks noGrp="1"/>
          </p:cNvSpPr>
          <p:nvPr>
            <p:ph type="body" sz="half" idx="2"/>
          </p:nvPr>
        </p:nvSpPr>
        <p:spPr>
          <a:xfrm>
            <a:off x="3512561" y="5175400"/>
            <a:ext cx="5486400" cy="804862"/>
          </a:xfrm>
        </p:spPr>
        <p:txBody>
          <a:bodyPr/>
          <a:lstStyle/>
          <a:p>
            <a:pPr algn="ctr"/>
            <a:r>
              <a:rPr lang="en-GB" sz="6000" dirty="0" smtClean="0">
                <a:solidFill>
                  <a:srgbClr val="FFFF00"/>
                </a:solidFill>
              </a:rPr>
              <a:t>Thank You!</a:t>
            </a:r>
            <a:endParaRPr lang="en-GB" sz="6000" dirty="0">
              <a:solidFill>
                <a:srgbClr val="FFFF00"/>
              </a:solidFill>
            </a:endParaRPr>
          </a:p>
        </p:txBody>
      </p:sp>
    </p:spTree>
    <p:extLst>
      <p:ext uri="{BB962C8B-B14F-4D97-AF65-F5344CB8AC3E}">
        <p14:creationId xmlns:p14="http://schemas.microsoft.com/office/powerpoint/2010/main" val="991724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accent1"/>
                </a:solidFill>
              </a:rPr>
              <a:t>Fundamental Physics Questions</a:t>
            </a:r>
            <a:endParaRPr lang="en-GB" dirty="0">
              <a:solidFill>
                <a:schemeClr val="accent1"/>
              </a:solidFill>
            </a:endParaRPr>
          </a:p>
        </p:txBody>
      </p:sp>
      <p:sp>
        <p:nvSpPr>
          <p:cNvPr id="3" name="Content Placeholder 2"/>
          <p:cNvSpPr>
            <a:spLocks noGrp="1"/>
          </p:cNvSpPr>
          <p:nvPr>
            <p:ph idx="1"/>
          </p:nvPr>
        </p:nvSpPr>
        <p:spPr>
          <a:xfrm>
            <a:off x="477735" y="1103923"/>
            <a:ext cx="8044441" cy="4800600"/>
          </a:xfrm>
        </p:spPr>
        <p:txBody>
          <a:bodyPr/>
          <a:lstStyle/>
          <a:p>
            <a:r>
              <a:rPr lang="en-GB" dirty="0" smtClean="0">
                <a:solidFill>
                  <a:schemeClr val="bg1"/>
                </a:solidFill>
              </a:rPr>
              <a:t>Why do particles have mass?</a:t>
            </a:r>
          </a:p>
          <a:p>
            <a:pPr lvl="1"/>
            <a:r>
              <a:rPr lang="en-GB" dirty="0" smtClean="0">
                <a:solidFill>
                  <a:schemeClr val="bg1"/>
                </a:solidFill>
              </a:rPr>
              <a:t>Newton could not explain it - and neither can we…</a:t>
            </a:r>
          </a:p>
          <a:p>
            <a:r>
              <a:rPr lang="en-GB" dirty="0" smtClean="0">
                <a:solidFill>
                  <a:schemeClr val="bg1"/>
                </a:solidFill>
              </a:rPr>
              <a:t>What is 95% of the Universe made of?</a:t>
            </a:r>
          </a:p>
          <a:p>
            <a:pPr lvl="1"/>
            <a:r>
              <a:rPr lang="en-GB" dirty="0" smtClean="0">
                <a:solidFill>
                  <a:schemeClr val="bg1"/>
                </a:solidFill>
              </a:rPr>
              <a:t>We only observe a fraction!  What is the rest?</a:t>
            </a:r>
          </a:p>
          <a:p>
            <a:r>
              <a:rPr lang="en-GB" dirty="0" smtClean="0">
                <a:solidFill>
                  <a:schemeClr val="bg1"/>
                </a:solidFill>
              </a:rPr>
              <a:t>Why is there no antimatter left in the Universe?</a:t>
            </a:r>
          </a:p>
          <a:p>
            <a:pPr lvl="1"/>
            <a:r>
              <a:rPr lang="en-GB" dirty="0" smtClean="0">
                <a:solidFill>
                  <a:schemeClr val="bg1"/>
                </a:solidFill>
              </a:rPr>
              <a:t>Nature should be symmetrical ?</a:t>
            </a:r>
          </a:p>
          <a:p>
            <a:r>
              <a:rPr lang="en-GB" dirty="0" smtClean="0">
                <a:solidFill>
                  <a:schemeClr val="bg1"/>
                </a:solidFill>
              </a:rPr>
              <a:t>What was matter like during the first second of the Universe, right after the "Big Bang"?</a:t>
            </a:r>
          </a:p>
          <a:p>
            <a:pPr lvl="1"/>
            <a:r>
              <a:rPr lang="en-GB" dirty="0" smtClean="0">
                <a:solidFill>
                  <a:schemeClr val="bg1"/>
                </a:solidFill>
              </a:rPr>
              <a:t>A journey towards the beginning of the Universe gives us deeper insight</a:t>
            </a:r>
          </a:p>
          <a:p>
            <a:endParaRPr lang="en-GB" dirty="0"/>
          </a:p>
        </p:txBody>
      </p:sp>
      <p:sp>
        <p:nvSpPr>
          <p:cNvPr id="7" name="TextBox 6"/>
          <p:cNvSpPr txBox="1">
            <a:spLocks noChangeArrowheads="1"/>
          </p:cNvSpPr>
          <p:nvPr/>
        </p:nvSpPr>
        <p:spPr bwMode="auto">
          <a:xfrm>
            <a:off x="214282" y="5715016"/>
            <a:ext cx="8572559" cy="707886"/>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sz="2000" b="1" dirty="0">
                <a:solidFill>
                  <a:srgbClr val="FFFF00"/>
                </a:solidFill>
                <a:latin typeface="Calibri" pitchFamily="34" charset="0"/>
              </a:rPr>
              <a:t>CERN has built </a:t>
            </a:r>
            <a:r>
              <a:rPr lang="en-US" sz="2000" b="1" dirty="0" smtClean="0">
                <a:solidFill>
                  <a:srgbClr val="FFFF00"/>
                </a:solidFill>
                <a:latin typeface="Calibri" pitchFamily="34" charset="0"/>
              </a:rPr>
              <a:t>an accelerator</a:t>
            </a:r>
            <a:r>
              <a:rPr lang="en-US" sz="2000" b="1" dirty="0">
                <a:solidFill>
                  <a:srgbClr val="FFFF00"/>
                </a:solidFill>
                <a:latin typeface="Calibri" pitchFamily="34" charset="0"/>
              </a:rPr>
              <a:t>, the Large Hadron Collider (LHC), </a:t>
            </a:r>
            <a:r>
              <a:rPr lang="en-GB" sz="2000" b="1" dirty="0" smtClean="0">
                <a:solidFill>
                  <a:srgbClr val="FFFF00"/>
                </a:solidFill>
                <a:latin typeface="Calibri" pitchFamily="34" charset="0"/>
              </a:rPr>
              <a:t>enabling us to </a:t>
            </a:r>
            <a:r>
              <a:rPr lang="en-GB" sz="2000" b="1" dirty="0">
                <a:solidFill>
                  <a:srgbClr val="FFFF00"/>
                </a:solidFill>
                <a:latin typeface="Calibri" pitchFamily="34" charset="0"/>
              </a:rPr>
              <a:t>look at microscopic big bangs to understand the fundamental laws of nature</a:t>
            </a:r>
          </a:p>
        </p:txBody>
      </p:sp>
    </p:spTree>
    <p:extLst>
      <p:ext uri="{BB962C8B-B14F-4D97-AF65-F5344CB8AC3E}">
        <p14:creationId xmlns:p14="http://schemas.microsoft.com/office/powerpoint/2010/main" val="2419918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152400"/>
            <a:ext cx="8130480" cy="584775"/>
          </a:xfrm>
          <a:prstGeom prst="rect">
            <a:avLst/>
          </a:prstGeom>
          <a:noFill/>
        </p:spPr>
        <p:txBody>
          <a:bodyPr wrap="square" rtlCol="0">
            <a:spAutoFit/>
          </a:bodyPr>
          <a:lstStyle/>
          <a:p>
            <a:pPr defTabSz="914400" fontAlgn="base">
              <a:spcBef>
                <a:spcPct val="0"/>
              </a:spcBef>
              <a:spcAft>
                <a:spcPct val="0"/>
              </a:spcAft>
            </a:pPr>
            <a:r>
              <a:rPr lang="en-GB" sz="3200" dirty="0">
                <a:solidFill>
                  <a:srgbClr val="FFFFFF"/>
                </a:solidFill>
                <a:effectLst>
                  <a:outerShdw blurRad="38100" dist="38100" dir="2700000">
                    <a:srgbClr val="000000"/>
                  </a:outerShdw>
                </a:effectLst>
                <a:latin typeface="Helvetica"/>
                <a:ea typeface="ＭＳ Ｐゴシック" charset="-128"/>
              </a:rPr>
              <a:t>  Science </a:t>
            </a:r>
            <a:r>
              <a:rPr lang="en-GB" sz="3200" dirty="0" smtClean="0">
                <a:solidFill>
                  <a:srgbClr val="FFFFFF"/>
                </a:solidFill>
                <a:effectLst>
                  <a:outerShdw blurRad="38100" dist="38100" dir="2700000">
                    <a:srgbClr val="000000"/>
                  </a:outerShdw>
                </a:effectLst>
                <a:latin typeface="Helvetica"/>
                <a:ea typeface="ＭＳ Ｐゴシック" charset="-128"/>
              </a:rPr>
              <a:t>is </a:t>
            </a:r>
            <a:r>
              <a:rPr lang="en-GB" sz="3200" dirty="0">
                <a:solidFill>
                  <a:srgbClr val="FFFFFF"/>
                </a:solidFill>
                <a:effectLst>
                  <a:outerShdw blurRad="38100" dist="38100" dir="2700000">
                    <a:srgbClr val="000000"/>
                  </a:outerShdw>
                </a:effectLst>
                <a:latin typeface="Helvetica"/>
                <a:ea typeface="ＭＳ Ｐゴシック" charset="-128"/>
              </a:rPr>
              <a:t>more and more global</a:t>
            </a:r>
          </a:p>
        </p:txBody>
      </p:sp>
      <p:pic>
        <p:nvPicPr>
          <p:cNvPr id="1026" name="Picture 2" descr="G:\Workspaces\d\Directorate\General\Resources for presentations\Images\World_users_by_Inst_2012b.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7697"/>
          <a:stretch/>
        </p:blipFill>
        <p:spPr bwMode="auto">
          <a:xfrm>
            <a:off x="683568" y="476672"/>
            <a:ext cx="8348503"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966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8-14 at 10.54.2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87830" y="2976055"/>
            <a:ext cx="3956170" cy="3881945"/>
          </a:xfrm>
          <a:prstGeom prst="rect">
            <a:avLst/>
          </a:prstGeom>
          <a:ln>
            <a:solidFill>
              <a:srgbClr val="FF0000"/>
            </a:solidFill>
          </a:ln>
          <a:effectLst>
            <a:innerShdw blurRad="63500" dist="50800" dir="18900000">
              <a:prstClr val="black">
                <a:alpha val="50000"/>
              </a:prstClr>
            </a:innerShd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5187830" cy="3462836"/>
          </a:xfrm>
          <a:prstGeom prst="rect">
            <a:avLst/>
          </a:prstGeom>
        </p:spPr>
      </p:pic>
      <p:sp>
        <p:nvSpPr>
          <p:cNvPr id="6" name="TextBox 5"/>
          <p:cNvSpPr txBox="1"/>
          <p:nvPr/>
        </p:nvSpPr>
        <p:spPr>
          <a:xfrm>
            <a:off x="6580167" y="1107818"/>
            <a:ext cx="1466091" cy="769441"/>
          </a:xfrm>
          <a:prstGeom prst="rect">
            <a:avLst/>
          </a:prstGeom>
          <a:noFill/>
        </p:spPr>
        <p:txBody>
          <a:bodyPr wrap="none" rtlCol="0">
            <a:spAutoFit/>
          </a:bodyPr>
          <a:lstStyle/>
          <a:p>
            <a:r>
              <a:rPr lang="en-GB" sz="4400" dirty="0" smtClean="0">
                <a:solidFill>
                  <a:srgbClr val="FFFF00"/>
                </a:solidFill>
                <a:latin typeface="Arial Rounded MT Bold"/>
                <a:cs typeface="Arial Rounded MT Bold"/>
              </a:rPr>
              <a:t>So…</a:t>
            </a:r>
            <a:endParaRPr lang="en-GB" sz="4400" dirty="0">
              <a:solidFill>
                <a:srgbClr val="FFFF00"/>
              </a:solidFill>
              <a:latin typeface="Arial Rounded MT Bold"/>
              <a:cs typeface="Arial Rounded MT Bold"/>
            </a:endParaRPr>
          </a:p>
        </p:txBody>
      </p:sp>
      <p:sp>
        <p:nvSpPr>
          <p:cNvPr id="7" name="TextBox 6"/>
          <p:cNvSpPr txBox="1"/>
          <p:nvPr/>
        </p:nvSpPr>
        <p:spPr>
          <a:xfrm>
            <a:off x="0" y="3872744"/>
            <a:ext cx="5187830" cy="2554545"/>
          </a:xfrm>
          <a:prstGeom prst="rect">
            <a:avLst/>
          </a:prstGeom>
          <a:noFill/>
        </p:spPr>
        <p:txBody>
          <a:bodyPr wrap="square" rtlCol="0">
            <a:spAutoFit/>
          </a:bodyPr>
          <a:lstStyle/>
          <a:p>
            <a:pPr algn="ctr"/>
            <a:r>
              <a:rPr lang="en-GB" sz="4000" dirty="0" smtClean="0">
                <a:solidFill>
                  <a:srgbClr val="FFFF00"/>
                </a:solidFill>
                <a:latin typeface="Arial Rounded MT Bold"/>
                <a:cs typeface="Arial Rounded MT Bold"/>
              </a:rPr>
              <a:t>How do you get from this</a:t>
            </a:r>
          </a:p>
          <a:p>
            <a:pPr algn="ctr"/>
            <a:endParaRPr lang="en-GB" sz="4000" dirty="0">
              <a:solidFill>
                <a:srgbClr val="FFFF00"/>
              </a:solidFill>
              <a:latin typeface="Arial Rounded MT Bold"/>
              <a:cs typeface="Arial Rounded MT Bold"/>
            </a:endParaRPr>
          </a:p>
          <a:p>
            <a:pPr algn="ctr"/>
            <a:r>
              <a:rPr lang="en-GB" sz="4000" dirty="0">
                <a:solidFill>
                  <a:srgbClr val="FFFF00"/>
                </a:solidFill>
                <a:latin typeface="Arial Rounded MT Bold"/>
                <a:cs typeface="Arial Rounded MT Bold"/>
              </a:rPr>
              <a:t>t</a:t>
            </a:r>
            <a:r>
              <a:rPr lang="en-GB" sz="4000" dirty="0" smtClean="0">
                <a:solidFill>
                  <a:srgbClr val="FFFF00"/>
                </a:solidFill>
                <a:latin typeface="Arial Rounded MT Bold"/>
                <a:cs typeface="Arial Rounded MT Bold"/>
              </a:rPr>
              <a:t>o this</a:t>
            </a:r>
            <a:endParaRPr lang="en-GB" sz="4000" dirty="0">
              <a:solidFill>
                <a:srgbClr val="FFFF00"/>
              </a:solidFill>
              <a:latin typeface="Arial Rounded MT Bold"/>
              <a:cs typeface="Arial Rounded MT Bold"/>
            </a:endParaRPr>
          </a:p>
        </p:txBody>
      </p:sp>
      <p:cxnSp>
        <p:nvCxnSpPr>
          <p:cNvPr id="9" name="Straight Arrow Connector 8"/>
          <p:cNvCxnSpPr/>
          <p:nvPr/>
        </p:nvCxnSpPr>
        <p:spPr>
          <a:xfrm flipV="1">
            <a:off x="2967054" y="3074815"/>
            <a:ext cx="1090668" cy="954925"/>
          </a:xfrm>
          <a:prstGeom prst="straightConnector1">
            <a:avLst/>
          </a:prstGeom>
          <a:ln w="57150" cmpd="sng">
            <a:solidFill>
              <a:srgbClr val="FFFF00"/>
            </a:solidFill>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V="1">
            <a:off x="3512387" y="5630941"/>
            <a:ext cx="1675443" cy="480924"/>
          </a:xfrm>
          <a:prstGeom prst="straightConnector1">
            <a:avLst/>
          </a:prstGeom>
          <a:ln w="57150" cmpd="sng">
            <a:solidFill>
              <a:srgbClr val="FFFF00"/>
            </a:solidFill>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181462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807031_01-A4-at-144-dpi.jpg"/>
          <p:cNvPicPr>
            <a:picLocks noChangeAspect="1"/>
          </p:cNvPicPr>
          <p:nvPr/>
        </p:nvPicPr>
        <p:blipFill>
          <a:blip r:embed="rId3">
            <a:lum bright="-2000" contrast="2000"/>
            <a:extLst>
              <a:ext uri="{28A0092B-C50C-407E-A947-70E740481C1C}">
                <a14:useLocalDpi xmlns:a14="http://schemas.microsoft.com/office/drawing/2010/main"/>
              </a:ext>
            </a:extLst>
          </a:blip>
          <a:stretch>
            <a:fillRect/>
          </a:stretch>
        </p:blipFill>
        <p:spPr>
          <a:xfrm>
            <a:off x="0" y="-12958"/>
            <a:ext cx="9161277" cy="6870958"/>
          </a:xfrm>
          <a:prstGeom prst="rect">
            <a:avLst/>
          </a:prstGeom>
        </p:spPr>
      </p:pic>
      <p:sp>
        <p:nvSpPr>
          <p:cNvPr id="6" name="Rectangle 4"/>
          <p:cNvSpPr txBox="1">
            <a:spLocks noChangeArrowheads="1"/>
          </p:cNvSpPr>
          <p:nvPr/>
        </p:nvSpPr>
        <p:spPr bwMode="auto">
          <a:xfrm>
            <a:off x="0" y="76200"/>
            <a:ext cx="91440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defRPr/>
            </a:pPr>
            <a:r>
              <a:rPr lang="en-GB" sz="3600" kern="0" dirty="0" smtClean="0">
                <a:solidFill>
                  <a:srgbClr val="FFFFFF"/>
                </a:solidFill>
                <a:effectLst>
                  <a:outerShdw blurRad="38100" dist="38100" dir="2700000" algn="tl" rotWithShape="0">
                    <a:prstClr val="black"/>
                  </a:outerShdw>
                </a:effectLst>
                <a:latin typeface="Helvetica"/>
                <a:ea typeface="ＭＳ Ｐゴシック" pitchFamily="-111" charset="-128"/>
                <a:cs typeface="ＭＳ Ｐゴシック" pitchFamily="-111" charset="-128"/>
              </a:rPr>
              <a:t>Tools: LHC and Detectors</a:t>
            </a:r>
            <a:endParaRPr lang="en-GB" sz="4000" kern="0" dirty="0">
              <a:solidFill>
                <a:srgbClr val="FFFFFF"/>
              </a:solidFill>
              <a:effectLst>
                <a:outerShdw blurRad="38100" dist="38100" dir="2700000" algn="tl" rotWithShape="0">
                  <a:prstClr val="black"/>
                </a:outerShdw>
              </a:effectLst>
              <a:latin typeface="Helvetica"/>
              <a:ea typeface="ＭＳ Ｐゴシック" pitchFamily="-111" charset="-128"/>
              <a:cs typeface="ＭＳ Ｐゴシック" pitchFamily="-111" charset="-128"/>
            </a:endParaRPr>
          </a:p>
        </p:txBody>
      </p:sp>
      <p:sp>
        <p:nvSpPr>
          <p:cNvPr id="8" name="Rectangle 31"/>
          <p:cNvSpPr>
            <a:spLocks noChangeArrowheads="1"/>
          </p:cNvSpPr>
          <p:nvPr/>
        </p:nvSpPr>
        <p:spPr bwMode="auto">
          <a:xfrm>
            <a:off x="0" y="3581400"/>
            <a:ext cx="9144000" cy="903068"/>
          </a:xfrm>
          <a:prstGeom prst="rect">
            <a:avLst/>
          </a:prstGeom>
          <a:noFill/>
          <a:ln w="9525">
            <a:noFill/>
            <a:miter lim="800000"/>
            <a:headEnd/>
            <a:tailEnd/>
          </a:ln>
          <a:effectLst/>
        </p:spPr>
        <p:txBody>
          <a:bodyPr>
            <a:prstTxWarp prst="textNoShape">
              <a:avLst/>
            </a:prstTxWarp>
            <a:spAutoFit/>
          </a:bodyPr>
          <a:lstStyle/>
          <a:p>
            <a:pPr algn="ctr" defTabSz="914400" eaLnBrk="0" fontAlgn="base" hangingPunct="0">
              <a:lnSpc>
                <a:spcPct val="90000"/>
              </a:lnSpc>
              <a:spcBef>
                <a:spcPct val="0"/>
              </a:spcBef>
              <a:spcAft>
                <a:spcPct val="0"/>
              </a:spcAft>
              <a:defRPr/>
            </a:pPr>
            <a:r>
              <a:rPr lang="en-GB" sz="2900" dirty="0">
                <a:solidFill>
                  <a:srgbClr val="FCF933"/>
                </a:solidFill>
                <a:effectLst>
                  <a:outerShdw blurRad="38100" dist="38100" dir="2700000" algn="tl" rotWithShape="0">
                    <a:prstClr val="black"/>
                  </a:outerShdw>
                </a:effectLst>
                <a:latin typeface="Arial" pitchFamily="-111" charset="0"/>
                <a:ea typeface="ＭＳ Ｐゴシック" pitchFamily="-111" charset="-128"/>
                <a:cs typeface="ＭＳ Ｐゴシック" pitchFamily="-111" charset="-128"/>
              </a:rPr>
              <a:t>Exploration of a new energy frontier</a:t>
            </a:r>
          </a:p>
          <a:p>
            <a:pPr algn="ctr" defTabSz="914400" eaLnBrk="0" fontAlgn="base" hangingPunct="0">
              <a:lnSpc>
                <a:spcPct val="90000"/>
              </a:lnSpc>
              <a:spcBef>
                <a:spcPct val="0"/>
              </a:spcBef>
              <a:spcAft>
                <a:spcPct val="0"/>
              </a:spcAft>
              <a:defRPr/>
            </a:pPr>
            <a:r>
              <a:rPr lang="en-GB" sz="2900" dirty="0">
                <a:solidFill>
                  <a:srgbClr val="FCF933"/>
                </a:solidFill>
                <a:effectLst>
                  <a:outerShdw blurRad="38100" dist="38100" dir="2700000" algn="tl" rotWithShape="0">
                    <a:prstClr val="black"/>
                  </a:outerShdw>
                </a:effectLst>
                <a:latin typeface="Arial" pitchFamily="-111" charset="0"/>
                <a:ea typeface="ＭＳ Ｐゴシック" pitchFamily="-111" charset="-128"/>
                <a:cs typeface="ＭＳ Ｐゴシック" pitchFamily="-111" charset="-128"/>
              </a:rPr>
              <a:t>in p-p and Pb-Pb collisions </a:t>
            </a:r>
          </a:p>
        </p:txBody>
      </p:sp>
      <p:pic>
        <p:nvPicPr>
          <p:cNvPr id="9" name="Picture 42" descr="0510028_03-A4-at-144-dpi.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3213" y="4648200"/>
            <a:ext cx="2947987" cy="1935163"/>
          </a:xfrm>
          <a:prstGeom prst="rect">
            <a:avLst/>
          </a:prstGeom>
          <a:noFill/>
          <a:ln w="9525">
            <a:noFill/>
            <a:miter lim="800000"/>
            <a:headEnd/>
            <a:tailEnd/>
          </a:ln>
          <a:effectLst>
            <a:outerShdw blurRad="38100" dist="38100" dir="2700000" algn="tl" rotWithShape="0">
              <a:prstClr val="black"/>
            </a:outerShdw>
          </a:effectLst>
        </p:spPr>
      </p:pic>
      <p:sp>
        <p:nvSpPr>
          <p:cNvPr id="12" name="Rectangle 8"/>
          <p:cNvSpPr>
            <a:spLocks noChangeArrowheads="1"/>
          </p:cNvSpPr>
          <p:nvPr/>
        </p:nvSpPr>
        <p:spPr bwMode="auto">
          <a:xfrm>
            <a:off x="3181137" y="4648200"/>
            <a:ext cx="2326967" cy="595548"/>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lnSpc>
                <a:spcPct val="90000"/>
              </a:lnSpc>
              <a:spcBef>
                <a:spcPct val="0"/>
              </a:spcBef>
              <a:spcAft>
                <a:spcPct val="0"/>
              </a:spcAft>
            </a:pPr>
            <a:r>
              <a:rPr lang="en-GB" dirty="0">
                <a:solidFill>
                  <a:srgbClr val="FFFFFF"/>
                </a:solidFill>
                <a:effectLst>
                  <a:outerShdw blurRad="38100" dist="38100" dir="2700000" algn="tl" rotWithShape="0">
                    <a:prstClr val="black"/>
                  </a:outerShdw>
                </a:effectLst>
                <a:latin typeface="Arial" charset="0"/>
                <a:ea typeface="ＭＳ Ｐゴシック" charset="-128"/>
              </a:rPr>
              <a:t>LHC ring:</a:t>
            </a:r>
          </a:p>
          <a:p>
            <a:pPr algn="ctr" defTabSz="914400" eaLnBrk="0" fontAlgn="base" hangingPunct="0">
              <a:lnSpc>
                <a:spcPct val="90000"/>
              </a:lnSpc>
              <a:spcBef>
                <a:spcPct val="0"/>
              </a:spcBef>
              <a:spcAft>
                <a:spcPct val="0"/>
              </a:spcAft>
            </a:pPr>
            <a:r>
              <a:rPr lang="en-GB" dirty="0">
                <a:solidFill>
                  <a:srgbClr val="FFFFFF"/>
                </a:solidFill>
                <a:effectLst>
                  <a:outerShdw blurRad="38100" dist="38100" dir="2700000" algn="tl" rotWithShape="0">
                    <a:prstClr val="black"/>
                  </a:outerShdw>
                </a:effectLst>
                <a:latin typeface="Arial" charset="0"/>
                <a:ea typeface="ＭＳ Ｐゴシック" charset="-128"/>
              </a:rPr>
              <a:t>27 km circumference</a:t>
            </a:r>
            <a:endParaRPr lang="en-GB" dirty="0">
              <a:solidFill>
                <a:srgbClr val="000000"/>
              </a:solidFill>
              <a:effectLst>
                <a:outerShdw blurRad="38100" dist="38100" dir="2700000" algn="tl" rotWithShape="0">
                  <a:prstClr val="black"/>
                </a:outerShdw>
              </a:effectLst>
              <a:latin typeface="Arial" charset="0"/>
              <a:ea typeface="ＭＳ Ｐゴシック" charset="-128"/>
            </a:endParaRPr>
          </a:p>
        </p:txBody>
      </p:sp>
      <p:grpSp>
        <p:nvGrpSpPr>
          <p:cNvPr id="2" name="Group 69"/>
          <p:cNvGrpSpPr>
            <a:grpSpLocks/>
          </p:cNvGrpSpPr>
          <p:nvPr/>
        </p:nvGrpSpPr>
        <p:grpSpPr bwMode="auto">
          <a:xfrm>
            <a:off x="0" y="1676400"/>
            <a:ext cx="2667000" cy="2438400"/>
            <a:chOff x="288" y="1072"/>
            <a:chExt cx="1680" cy="1536"/>
          </a:xfrm>
        </p:grpSpPr>
        <p:sp>
          <p:nvSpPr>
            <p:cNvPr id="15" name="Line 70"/>
            <p:cNvSpPr>
              <a:spLocks noChangeShapeType="1"/>
            </p:cNvSpPr>
            <p:nvPr/>
          </p:nvSpPr>
          <p:spPr bwMode="auto">
            <a:xfrm flipH="1">
              <a:off x="816" y="2176"/>
              <a:ext cx="1152" cy="400"/>
            </a:xfrm>
            <a:prstGeom prst="line">
              <a:avLst/>
            </a:prstGeom>
            <a:noFill/>
            <a:ln w="38100">
              <a:solidFill>
                <a:schemeClr val="bg1"/>
              </a:solidFill>
              <a:prstDash val="sysDot"/>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16" name="Line 71"/>
            <p:cNvSpPr>
              <a:spLocks noChangeShapeType="1"/>
            </p:cNvSpPr>
            <p:nvPr/>
          </p:nvSpPr>
          <p:spPr bwMode="auto">
            <a:xfrm>
              <a:off x="288" y="2176"/>
              <a:ext cx="528" cy="408"/>
            </a:xfrm>
            <a:prstGeom prst="line">
              <a:avLst/>
            </a:prstGeom>
            <a:noFill/>
            <a:ln w="38100">
              <a:solidFill>
                <a:schemeClr val="bg1"/>
              </a:solidFill>
              <a:prstDash val="sysDot"/>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17" name="Oval 72"/>
            <p:cNvSpPr>
              <a:spLocks noChangeArrowheads="1"/>
            </p:cNvSpPr>
            <p:nvPr/>
          </p:nvSpPr>
          <p:spPr bwMode="auto">
            <a:xfrm>
              <a:off x="768" y="2537"/>
              <a:ext cx="93" cy="71"/>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pic>
          <p:nvPicPr>
            <p:cNvPr id="18" name="Picture 73" descr="bul-pho-2007-07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6" y="1072"/>
              <a:ext cx="1632" cy="1088"/>
            </a:xfrm>
            <a:prstGeom prst="rect">
              <a:avLst/>
            </a:prstGeom>
            <a:noFill/>
            <a:ln w="9525">
              <a:noFill/>
              <a:miter lim="800000"/>
              <a:headEnd/>
              <a:tailEnd/>
            </a:ln>
            <a:effectLst>
              <a:outerShdw blurRad="38100" dist="38100" dir="2700000" algn="tl" rotWithShape="0">
                <a:prstClr val="black"/>
              </a:outerShdw>
            </a:effectLst>
          </p:spPr>
        </p:pic>
        <p:sp>
          <p:nvSpPr>
            <p:cNvPr id="19" name="Text Box 74"/>
            <p:cNvSpPr txBox="1">
              <a:spLocks noChangeArrowheads="1"/>
            </p:cNvSpPr>
            <p:nvPr/>
          </p:nvSpPr>
          <p:spPr bwMode="auto">
            <a:xfrm>
              <a:off x="1488" y="1168"/>
              <a:ext cx="401" cy="212"/>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defRPr/>
              </a:pPr>
              <a:r>
                <a:rPr lang="de-CH" sz="1600" dirty="0">
                  <a:solidFill>
                    <a:srgbClr val="EAEAEA"/>
                  </a:solidFill>
                  <a:effectLst>
                    <a:outerShdw blurRad="38100" dist="38100" dir="2700000" algn="tl" rotWithShape="0">
                      <a:prstClr val="black"/>
                    </a:outerShdw>
                  </a:effectLst>
                  <a:latin typeface="Helvetica"/>
                  <a:ea typeface="ＭＳ Ｐゴシック" pitchFamily="-111" charset="-128"/>
                  <a:cs typeface="ＭＳ Ｐゴシック" pitchFamily="-111" charset="-128"/>
                </a:rPr>
                <a:t>CMS</a:t>
              </a:r>
              <a:endParaRPr lang="de-CH" sz="2000" dirty="0">
                <a:solidFill>
                  <a:srgbClr val="EAEAEA"/>
                </a:solidFill>
                <a:effectLst>
                  <a:outerShdw blurRad="38100" dist="38100" dir="2700000" algn="tl" rotWithShape="0">
                    <a:prstClr val="black"/>
                  </a:outerShdw>
                </a:effectLst>
                <a:latin typeface="Helvetica"/>
                <a:ea typeface="ＭＳ Ｐゴシック" pitchFamily="-111" charset="-128"/>
                <a:cs typeface="ＭＳ Ｐゴシック" pitchFamily="-111" charset="-128"/>
              </a:endParaRPr>
            </a:p>
          </p:txBody>
        </p:sp>
      </p:grpSp>
      <p:grpSp>
        <p:nvGrpSpPr>
          <p:cNvPr id="3" name="Group 75"/>
          <p:cNvGrpSpPr>
            <a:grpSpLocks/>
          </p:cNvGrpSpPr>
          <p:nvPr/>
        </p:nvGrpSpPr>
        <p:grpSpPr bwMode="auto">
          <a:xfrm>
            <a:off x="7035800" y="3733799"/>
            <a:ext cx="1955800" cy="1830388"/>
            <a:chOff x="304" y="2344"/>
            <a:chExt cx="1232" cy="1153"/>
          </a:xfrm>
        </p:grpSpPr>
        <p:sp>
          <p:nvSpPr>
            <p:cNvPr id="21" name="Oval 76"/>
            <p:cNvSpPr>
              <a:spLocks noChangeArrowheads="1"/>
            </p:cNvSpPr>
            <p:nvPr/>
          </p:nvSpPr>
          <p:spPr bwMode="auto">
            <a:xfrm>
              <a:off x="1089" y="2344"/>
              <a:ext cx="84" cy="65"/>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22" name="Line 77"/>
            <p:cNvSpPr>
              <a:spLocks noChangeShapeType="1"/>
            </p:cNvSpPr>
            <p:nvPr/>
          </p:nvSpPr>
          <p:spPr bwMode="auto">
            <a:xfrm flipV="1">
              <a:off x="336" y="2392"/>
              <a:ext cx="792" cy="192"/>
            </a:xfrm>
            <a:prstGeom prst="line">
              <a:avLst/>
            </a:prstGeom>
            <a:noFill/>
            <a:ln w="38100">
              <a:solidFill>
                <a:schemeClr val="bg1"/>
              </a:solidFill>
              <a:prstDash val="sysDot"/>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23" name="Line 78"/>
            <p:cNvSpPr>
              <a:spLocks noChangeShapeType="1"/>
            </p:cNvSpPr>
            <p:nvPr/>
          </p:nvSpPr>
          <p:spPr bwMode="auto">
            <a:xfrm flipH="1" flipV="1">
              <a:off x="1152" y="2392"/>
              <a:ext cx="384" cy="240"/>
            </a:xfrm>
            <a:prstGeom prst="line">
              <a:avLst/>
            </a:prstGeom>
            <a:noFill/>
            <a:ln w="38100">
              <a:solidFill>
                <a:schemeClr val="bg1"/>
              </a:solidFill>
              <a:prstDash val="sysDot"/>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pic>
          <p:nvPicPr>
            <p:cNvPr id="24" name="Picture 79" descr="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4" y="2584"/>
              <a:ext cx="1232" cy="913"/>
            </a:xfrm>
            <a:prstGeom prst="rect">
              <a:avLst/>
            </a:prstGeom>
            <a:noFill/>
            <a:ln w="9525">
              <a:noFill/>
              <a:miter lim="800000"/>
              <a:headEnd/>
              <a:tailEnd/>
            </a:ln>
            <a:effectLst>
              <a:outerShdw blurRad="38100" dist="38100" dir="2700000" algn="tl" rotWithShape="0">
                <a:prstClr val="black"/>
              </a:outerShdw>
            </a:effectLst>
          </p:spPr>
        </p:pic>
        <p:sp>
          <p:nvSpPr>
            <p:cNvPr id="25" name="Text Box 80"/>
            <p:cNvSpPr txBox="1">
              <a:spLocks noChangeArrowheads="1"/>
            </p:cNvSpPr>
            <p:nvPr/>
          </p:nvSpPr>
          <p:spPr bwMode="auto">
            <a:xfrm>
              <a:off x="960" y="2611"/>
              <a:ext cx="490" cy="213"/>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de-CH" sz="1600" dirty="0">
                  <a:solidFill>
                    <a:srgbClr val="EAEAEA"/>
                  </a:solidFill>
                  <a:effectLst>
                    <a:outerShdw blurRad="38100" dist="38100" dir="2700000" algn="tl" rotWithShape="0">
                      <a:prstClr val="black"/>
                    </a:outerShdw>
                  </a:effectLst>
                  <a:latin typeface="Helvetica"/>
                  <a:ea typeface="ＭＳ Ｐゴシック" charset="-128"/>
                </a:rPr>
                <a:t>ALICE</a:t>
              </a:r>
              <a:endParaRPr lang="de-CH" sz="2000" dirty="0">
                <a:solidFill>
                  <a:srgbClr val="EAEAEA"/>
                </a:solidFill>
                <a:effectLst>
                  <a:outerShdw blurRad="38100" dist="38100" dir="2700000" algn="tl" rotWithShape="0">
                    <a:prstClr val="black"/>
                  </a:outerShdw>
                </a:effectLst>
                <a:latin typeface="Helvetica"/>
                <a:ea typeface="ＭＳ Ｐゴシック" charset="-128"/>
              </a:endParaRPr>
            </a:p>
          </p:txBody>
        </p:sp>
      </p:grpSp>
      <p:grpSp>
        <p:nvGrpSpPr>
          <p:cNvPr id="4" name="Group 81"/>
          <p:cNvGrpSpPr>
            <a:grpSpLocks/>
          </p:cNvGrpSpPr>
          <p:nvPr/>
        </p:nvGrpSpPr>
        <p:grpSpPr bwMode="auto">
          <a:xfrm>
            <a:off x="3886200" y="762000"/>
            <a:ext cx="2244725" cy="1978025"/>
            <a:chOff x="4224" y="1084"/>
            <a:chExt cx="1414" cy="1246"/>
          </a:xfrm>
        </p:grpSpPr>
        <p:grpSp>
          <p:nvGrpSpPr>
            <p:cNvPr id="5" name="Group 82"/>
            <p:cNvGrpSpPr>
              <a:grpSpLocks/>
            </p:cNvGrpSpPr>
            <p:nvPr/>
          </p:nvGrpSpPr>
          <p:grpSpPr bwMode="auto">
            <a:xfrm>
              <a:off x="4224" y="1104"/>
              <a:ext cx="1364" cy="1226"/>
              <a:chOff x="4224" y="1104"/>
              <a:chExt cx="1364" cy="1226"/>
            </a:xfrm>
          </p:grpSpPr>
          <p:sp>
            <p:nvSpPr>
              <p:cNvPr id="30" name="Oval 83"/>
              <p:cNvSpPr>
                <a:spLocks noChangeArrowheads="1"/>
              </p:cNvSpPr>
              <p:nvPr/>
            </p:nvSpPr>
            <p:spPr bwMode="auto">
              <a:xfrm>
                <a:off x="4977" y="2274"/>
                <a:ext cx="76" cy="56"/>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31" name="Line 84"/>
              <p:cNvSpPr>
                <a:spLocks noChangeShapeType="1"/>
              </p:cNvSpPr>
              <p:nvPr/>
            </p:nvSpPr>
            <p:spPr bwMode="auto">
              <a:xfrm>
                <a:off x="4272" y="1968"/>
                <a:ext cx="743" cy="344"/>
              </a:xfrm>
              <a:prstGeom prst="line">
                <a:avLst/>
              </a:prstGeom>
              <a:noFill/>
              <a:ln w="38100">
                <a:solidFill>
                  <a:schemeClr val="bg1"/>
                </a:solidFill>
                <a:prstDash val="sysDot"/>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32" name="Line 85"/>
              <p:cNvSpPr>
                <a:spLocks noChangeShapeType="1"/>
              </p:cNvSpPr>
              <p:nvPr/>
            </p:nvSpPr>
            <p:spPr bwMode="auto">
              <a:xfrm flipH="1">
                <a:off x="5015" y="1968"/>
                <a:ext cx="553" cy="344"/>
              </a:xfrm>
              <a:prstGeom prst="line">
                <a:avLst/>
              </a:prstGeom>
              <a:noFill/>
              <a:ln w="38100">
                <a:solidFill>
                  <a:schemeClr val="bg1"/>
                </a:solidFill>
                <a:prstDash val="sysDot"/>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pic>
            <p:nvPicPr>
              <p:cNvPr id="33" name="Picture 86" descr="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24" y="1104"/>
                <a:ext cx="1364" cy="867"/>
              </a:xfrm>
              <a:prstGeom prst="rect">
                <a:avLst/>
              </a:prstGeom>
              <a:noFill/>
              <a:ln w="9525">
                <a:noFill/>
                <a:miter lim="800000"/>
                <a:headEnd/>
                <a:tailEnd/>
              </a:ln>
              <a:effectLst>
                <a:outerShdw blurRad="50800" dist="38100" dir="2700000">
                  <a:srgbClr val="000000"/>
                </a:outerShdw>
              </a:effectLst>
            </p:spPr>
          </p:pic>
        </p:grpSp>
        <p:sp>
          <p:nvSpPr>
            <p:cNvPr id="28" name="Rectangle 87"/>
            <p:cNvSpPr>
              <a:spLocks noChangeArrowheads="1"/>
            </p:cNvSpPr>
            <p:nvPr/>
          </p:nvSpPr>
          <p:spPr bwMode="auto">
            <a:xfrm>
              <a:off x="5208" y="1104"/>
              <a:ext cx="384" cy="192"/>
            </a:xfrm>
            <a:prstGeom prst="rect">
              <a:avLst/>
            </a:prstGeom>
            <a:gradFill rotWithShape="0">
              <a:gsLst>
                <a:gs pos="0">
                  <a:srgbClr val="C89A09"/>
                </a:gs>
                <a:gs pos="100000">
                  <a:srgbClr val="D3D90D"/>
                </a:gs>
              </a:gsLst>
              <a:lin ang="5400000" scaled="1"/>
            </a:grad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29" name="Text Box 88"/>
            <p:cNvSpPr txBox="1">
              <a:spLocks noChangeArrowheads="1"/>
            </p:cNvSpPr>
            <p:nvPr/>
          </p:nvSpPr>
          <p:spPr bwMode="auto">
            <a:xfrm>
              <a:off x="5184" y="1084"/>
              <a:ext cx="454" cy="212"/>
            </a:xfrm>
            <a:prstGeom prst="rect">
              <a:avLst/>
            </a:prstGeom>
            <a:no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defTabSz="914400" eaLnBrk="0" fontAlgn="base" hangingPunct="0">
                <a:spcBef>
                  <a:spcPct val="0"/>
                </a:spcBef>
                <a:spcAft>
                  <a:spcPct val="0"/>
                </a:spcAft>
                <a:defRPr/>
              </a:pPr>
              <a:r>
                <a:rPr lang="de-CH" sz="1600" dirty="0" err="1">
                  <a:solidFill>
                    <a:srgbClr val="EAEAEA"/>
                  </a:solidFill>
                  <a:effectLst>
                    <a:outerShdw blurRad="38100" dist="38100" dir="2700000" algn="tl">
                      <a:srgbClr val="000000">
                        <a:alpha val="43137"/>
                      </a:srgbClr>
                    </a:outerShdw>
                  </a:effectLst>
                  <a:latin typeface="Helvetica"/>
                  <a:ea typeface="ＭＳ Ｐゴシック" pitchFamily="-111" charset="-128"/>
                  <a:cs typeface="ＭＳ Ｐゴシック" pitchFamily="-111" charset="-128"/>
                </a:rPr>
                <a:t>LHCb</a:t>
              </a:r>
              <a:endParaRPr lang="de-CH" sz="2000" dirty="0">
                <a:solidFill>
                  <a:srgbClr val="EAEAEA"/>
                </a:solidFill>
                <a:effectLst>
                  <a:outerShdw blurRad="38100" dist="38100" dir="2700000" algn="tl">
                    <a:srgbClr val="000000">
                      <a:alpha val="43137"/>
                    </a:srgbClr>
                  </a:outerShdw>
                </a:effectLst>
                <a:latin typeface="Helvetica"/>
                <a:ea typeface="ＭＳ Ｐゴシック" pitchFamily="-111" charset="-128"/>
                <a:cs typeface="ＭＳ Ｐゴシック" pitchFamily="-111" charset="-128"/>
              </a:endParaRPr>
            </a:p>
          </p:txBody>
        </p:sp>
      </p:grpSp>
      <p:grpSp>
        <p:nvGrpSpPr>
          <p:cNvPr id="7" name="Group 89"/>
          <p:cNvGrpSpPr>
            <a:grpSpLocks/>
          </p:cNvGrpSpPr>
          <p:nvPr/>
        </p:nvGrpSpPr>
        <p:grpSpPr bwMode="auto">
          <a:xfrm>
            <a:off x="6477001" y="761999"/>
            <a:ext cx="2667002" cy="2286000"/>
            <a:chOff x="3408" y="2112"/>
            <a:chExt cx="1680" cy="1440"/>
          </a:xfrm>
        </p:grpSpPr>
        <p:grpSp>
          <p:nvGrpSpPr>
            <p:cNvPr id="11" name="Group 90"/>
            <p:cNvGrpSpPr>
              <a:grpSpLocks/>
            </p:cNvGrpSpPr>
            <p:nvPr/>
          </p:nvGrpSpPr>
          <p:grpSpPr bwMode="auto">
            <a:xfrm>
              <a:off x="3408" y="2112"/>
              <a:ext cx="1680" cy="1440"/>
              <a:chOff x="3408" y="2112"/>
              <a:chExt cx="1680" cy="1440"/>
            </a:xfrm>
          </p:grpSpPr>
          <p:sp>
            <p:nvSpPr>
              <p:cNvPr id="38" name="Oval 91"/>
              <p:cNvSpPr>
                <a:spLocks noChangeArrowheads="1"/>
              </p:cNvSpPr>
              <p:nvPr/>
            </p:nvSpPr>
            <p:spPr bwMode="auto">
              <a:xfrm>
                <a:off x="3669" y="3492"/>
                <a:ext cx="75" cy="60"/>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39" name="Line 92"/>
              <p:cNvSpPr>
                <a:spLocks noChangeShapeType="1"/>
              </p:cNvSpPr>
              <p:nvPr/>
            </p:nvSpPr>
            <p:spPr bwMode="auto">
              <a:xfrm flipH="1" flipV="1">
                <a:off x="3456" y="3168"/>
                <a:ext cx="240" cy="288"/>
              </a:xfrm>
              <a:prstGeom prst="line">
                <a:avLst/>
              </a:prstGeom>
              <a:noFill/>
              <a:ln w="38100">
                <a:solidFill>
                  <a:schemeClr val="bg1"/>
                </a:solidFill>
                <a:prstDash val="sysDot"/>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sp>
            <p:nvSpPr>
              <p:cNvPr id="40" name="Line 93"/>
              <p:cNvSpPr>
                <a:spLocks noChangeShapeType="1"/>
              </p:cNvSpPr>
              <p:nvPr/>
            </p:nvSpPr>
            <p:spPr bwMode="auto">
              <a:xfrm flipV="1">
                <a:off x="3696" y="3168"/>
                <a:ext cx="1392" cy="336"/>
              </a:xfrm>
              <a:prstGeom prst="line">
                <a:avLst/>
              </a:prstGeom>
              <a:noFill/>
              <a:ln w="38100">
                <a:solidFill>
                  <a:schemeClr val="bg1"/>
                </a:solidFill>
                <a:prstDash val="sysDot"/>
                <a:round/>
                <a:headEnd/>
                <a:tailEnd/>
              </a:ln>
            </p:spPr>
            <p:txBody>
              <a:bodyPr wrap="none" anchor="ctr">
                <a:prstTxWarp prst="textNoShape">
                  <a:avLst/>
                </a:prstTxWarp>
              </a:bodyPr>
              <a:lstStyle/>
              <a:p>
                <a:pPr defTabSz="914400" fontAlgn="base">
                  <a:spcBef>
                    <a:spcPct val="0"/>
                  </a:spcBef>
                  <a:spcAft>
                    <a:spcPct val="0"/>
                  </a:spcAft>
                </a:pPr>
                <a:endParaRPr lang="en-US" sz="2400" dirty="0">
                  <a:solidFill>
                    <a:srgbClr val="000000"/>
                  </a:solidFill>
                  <a:latin typeface="Arial" charset="0"/>
                  <a:ea typeface="ＭＳ Ｐゴシック" charset="-128"/>
                </a:endParaRPr>
              </a:p>
            </p:txBody>
          </p:sp>
          <p:pic>
            <p:nvPicPr>
              <p:cNvPr id="41" name="Picture 94" descr="0511013_0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08" y="2112"/>
                <a:ext cx="1632" cy="1063"/>
              </a:xfrm>
              <a:prstGeom prst="rect">
                <a:avLst/>
              </a:prstGeom>
              <a:noFill/>
              <a:ln w="9525">
                <a:noFill/>
                <a:miter lim="800000"/>
                <a:headEnd/>
                <a:tailEnd/>
              </a:ln>
              <a:effectLst>
                <a:outerShdw blurRad="38100" dist="38100" dir="2700000" algn="tl" rotWithShape="0">
                  <a:prstClr val="black"/>
                </a:outerShdw>
              </a:effectLst>
            </p:spPr>
          </p:pic>
        </p:grpSp>
        <p:sp>
          <p:nvSpPr>
            <p:cNvPr id="37" name="Text Box 96"/>
            <p:cNvSpPr txBox="1">
              <a:spLocks noChangeArrowheads="1"/>
            </p:cNvSpPr>
            <p:nvPr/>
          </p:nvSpPr>
          <p:spPr bwMode="auto">
            <a:xfrm>
              <a:off x="4464" y="2928"/>
              <a:ext cx="516" cy="213"/>
            </a:xfrm>
            <a:prstGeom prst="rect">
              <a:avLst/>
            </a:prstGeom>
            <a:solidFill>
              <a:srgbClr val="7AA5BF"/>
            </a:solidFill>
            <a:ln w="9525">
              <a:noFill/>
              <a:miter lim="800000"/>
              <a:headEnd/>
              <a:tailEnd/>
            </a:ln>
            <a:effectLst>
              <a:outerShdw blurRad="38100" dist="38100" dir="2700000" algn="tl" rotWithShape="0">
                <a:prstClr val="black"/>
              </a:outerShdw>
            </a:effectLst>
          </p:spPr>
          <p:txBody>
            <a:bodyPr wrap="none">
              <a:prstTxWarp prst="textNoShape">
                <a:avLst/>
              </a:prstTxWarp>
              <a:spAutoFit/>
            </a:bodyPr>
            <a:lstStyle/>
            <a:p>
              <a:pPr defTabSz="914400" eaLnBrk="0" fontAlgn="base" hangingPunct="0">
                <a:spcBef>
                  <a:spcPct val="0"/>
                </a:spcBef>
                <a:spcAft>
                  <a:spcPct val="0"/>
                </a:spcAft>
              </a:pPr>
              <a:r>
                <a:rPr lang="de-CH" sz="1600" dirty="0">
                  <a:solidFill>
                    <a:srgbClr val="FFFFFF"/>
                  </a:solidFill>
                  <a:effectLst>
                    <a:outerShdw blurRad="38100" dist="38100" dir="2700000" algn="tl" rotWithShape="0">
                      <a:prstClr val="black"/>
                    </a:outerShdw>
                  </a:effectLst>
                  <a:latin typeface="Helvetica"/>
                  <a:ea typeface="ＭＳ Ｐゴシック" charset="-128"/>
                </a:rPr>
                <a:t>ATLAS</a:t>
              </a:r>
            </a:p>
          </p:txBody>
        </p:sp>
      </p:grpSp>
      <p:pic>
        <p:nvPicPr>
          <p:cNvPr id="35" name="Picture 34" descr="cern_logo_1.png"/>
          <p:cNvPicPr>
            <a:picLocks noChangeAspect="1"/>
          </p:cNvPicPr>
          <p:nvPr/>
        </p:nvPicPr>
        <p:blipFill>
          <a:blip r:embed="rId9" cstate="screen">
            <a:lum bright="100000" contrast="-100000"/>
            <a:extLst>
              <a:ext uri="{28A0092B-C50C-407E-A947-70E740481C1C}">
                <a14:useLocalDpi xmlns:a14="http://schemas.microsoft.com/office/drawing/2010/main"/>
              </a:ext>
            </a:extLst>
          </a:blip>
          <a:stretch>
            <a:fillRect/>
          </a:stretch>
        </p:blipFill>
        <p:spPr>
          <a:xfrm>
            <a:off x="77630" y="6285594"/>
            <a:ext cx="493870" cy="485638"/>
          </a:xfrm>
          <a:prstGeom prst="rect">
            <a:avLst/>
          </a:prstGeom>
        </p:spPr>
      </p:pic>
      <p:sp>
        <p:nvSpPr>
          <p:cNvPr id="36" name="Rectangle 10"/>
          <p:cNvSpPr>
            <a:spLocks noChangeArrowheads="1"/>
          </p:cNvSpPr>
          <p:nvPr/>
        </p:nvSpPr>
        <p:spPr bwMode="auto">
          <a:xfrm>
            <a:off x="3148189" y="2853252"/>
            <a:ext cx="2982735" cy="1200329"/>
          </a:xfrm>
          <a:prstGeom prst="rect">
            <a:avLst/>
          </a:prstGeom>
          <a:solidFill>
            <a:schemeClr val="bg1">
              <a:alpha val="78999"/>
            </a:schemeClr>
          </a:solid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ctr" defTabSz="914400" eaLnBrk="0" fontAlgn="base" hangingPunct="0">
              <a:spcBef>
                <a:spcPct val="0"/>
              </a:spcBef>
              <a:spcAft>
                <a:spcPct val="0"/>
              </a:spcAft>
            </a:pPr>
            <a:r>
              <a:rPr lang="en-US" dirty="0">
                <a:solidFill>
                  <a:srgbClr val="1F497D"/>
                </a:solidFill>
                <a:latin typeface="Arial" pitchFamily="34" charset="0"/>
              </a:rPr>
              <a:t>General Purpose,</a:t>
            </a:r>
            <a:br>
              <a:rPr lang="en-US" dirty="0">
                <a:solidFill>
                  <a:srgbClr val="1F497D"/>
                </a:solidFill>
                <a:latin typeface="Arial" pitchFamily="34" charset="0"/>
              </a:rPr>
            </a:br>
            <a:r>
              <a:rPr lang="en-US" dirty="0">
                <a:solidFill>
                  <a:srgbClr val="1F497D"/>
                </a:solidFill>
                <a:latin typeface="Arial" pitchFamily="34" charset="0"/>
              </a:rPr>
              <a:t>proton-proton,  heavy ions</a:t>
            </a:r>
          </a:p>
          <a:p>
            <a:pPr algn="ctr" defTabSz="914400" eaLnBrk="0" fontAlgn="base" hangingPunct="0">
              <a:spcBef>
                <a:spcPct val="0"/>
              </a:spcBef>
              <a:spcAft>
                <a:spcPct val="0"/>
              </a:spcAft>
            </a:pPr>
            <a:r>
              <a:rPr lang="en-US" dirty="0">
                <a:solidFill>
                  <a:srgbClr val="1F497D"/>
                </a:solidFill>
                <a:latin typeface="Arial" pitchFamily="34" charset="0"/>
              </a:rPr>
              <a:t>Discovery of new physics: </a:t>
            </a:r>
          </a:p>
          <a:p>
            <a:pPr algn="ctr" defTabSz="914400" eaLnBrk="0" fontAlgn="base" hangingPunct="0">
              <a:spcBef>
                <a:spcPct val="0"/>
              </a:spcBef>
              <a:spcAft>
                <a:spcPct val="0"/>
              </a:spcAft>
            </a:pPr>
            <a:r>
              <a:rPr lang="en-US" dirty="0">
                <a:solidFill>
                  <a:srgbClr val="1F497D"/>
                </a:solidFill>
                <a:latin typeface="Arial" pitchFamily="34" charset="0"/>
              </a:rPr>
              <a:t>Higgs, </a:t>
            </a:r>
            <a:r>
              <a:rPr lang="en-US" dirty="0" err="1" smtClean="0">
                <a:solidFill>
                  <a:srgbClr val="1F497D"/>
                </a:solidFill>
                <a:latin typeface="Arial" pitchFamily="34" charset="0"/>
              </a:rPr>
              <a:t>SuperSymmetry</a:t>
            </a:r>
            <a:endParaRPr lang="en-US" dirty="0">
              <a:solidFill>
                <a:srgbClr val="1F497D"/>
              </a:solidFill>
              <a:latin typeface="Arial" pitchFamily="34" charset="0"/>
            </a:endParaRPr>
          </a:p>
        </p:txBody>
      </p:sp>
      <p:sp>
        <p:nvSpPr>
          <p:cNvPr id="42" name="Rectangle 30"/>
          <p:cNvSpPr>
            <a:spLocks noChangeArrowheads="1"/>
          </p:cNvSpPr>
          <p:nvPr/>
        </p:nvSpPr>
        <p:spPr bwMode="auto">
          <a:xfrm>
            <a:off x="1047947" y="741108"/>
            <a:ext cx="2838253" cy="585287"/>
          </a:xfrm>
          <a:prstGeom prst="rect">
            <a:avLst/>
          </a:prstGeom>
          <a:solidFill>
            <a:schemeClr val="bg1">
              <a:alpha val="52156"/>
            </a:schemeClr>
          </a:solidFill>
          <a:ln w="9525">
            <a:noFill/>
            <a:miter lim="800000"/>
            <a:headEnd/>
            <a:tailEnd/>
          </a:ln>
        </p:spPr>
        <p:txBody>
          <a:bodyPr wrap="none">
            <a:spAutoFit/>
          </a:bodyPr>
          <a:lstStyle/>
          <a:p>
            <a:pPr algn="ctr" defTabSz="914400" eaLnBrk="0" fontAlgn="base" hangingPunct="0">
              <a:spcBef>
                <a:spcPct val="0"/>
              </a:spcBef>
              <a:spcAft>
                <a:spcPct val="0"/>
              </a:spcAft>
            </a:pPr>
            <a:r>
              <a:rPr lang="en-US" sz="1600" dirty="0">
                <a:solidFill>
                  <a:srgbClr val="1F497D"/>
                </a:solidFill>
                <a:latin typeface="Arial" pitchFamily="34" charset="0"/>
              </a:rPr>
              <a:t>pp, B-Physics, CP Violation</a:t>
            </a:r>
          </a:p>
          <a:p>
            <a:pPr algn="ctr" defTabSz="914400" eaLnBrk="0" fontAlgn="base" hangingPunct="0">
              <a:spcBef>
                <a:spcPct val="0"/>
              </a:spcBef>
              <a:spcAft>
                <a:spcPct val="0"/>
              </a:spcAft>
            </a:pPr>
            <a:r>
              <a:rPr lang="en-US" sz="1600" dirty="0">
                <a:solidFill>
                  <a:srgbClr val="1F497D"/>
                </a:solidFill>
                <a:latin typeface="Arial" pitchFamily="34" charset="0"/>
              </a:rPr>
              <a:t>(matter-antimatter symmetry)</a:t>
            </a:r>
            <a:endParaRPr lang="en-US" sz="2400" dirty="0">
              <a:solidFill>
                <a:prstClr val="black"/>
              </a:solidFill>
              <a:latin typeface="Arial" pitchFamily="34" charset="0"/>
            </a:endParaRPr>
          </a:p>
        </p:txBody>
      </p:sp>
      <p:sp>
        <p:nvSpPr>
          <p:cNvPr id="43" name="Rectangle 21"/>
          <p:cNvSpPr>
            <a:spLocks noChangeArrowheads="1"/>
          </p:cNvSpPr>
          <p:nvPr/>
        </p:nvSpPr>
        <p:spPr bwMode="auto">
          <a:xfrm>
            <a:off x="6014108" y="5659739"/>
            <a:ext cx="3195206" cy="584776"/>
          </a:xfrm>
          <a:prstGeom prst="rect">
            <a:avLst/>
          </a:prstGeom>
          <a:solidFill>
            <a:schemeClr val="bg1">
              <a:alpha val="72156"/>
            </a:schemeClr>
          </a:solidFill>
          <a:ln w="9525">
            <a:noFill/>
            <a:miter lim="800000"/>
            <a:headEnd/>
            <a:tailEnd/>
          </a:ln>
        </p:spPr>
        <p:txBody>
          <a:bodyPr wrap="none">
            <a:spAutoFit/>
          </a:bodyPr>
          <a:lstStyle/>
          <a:p>
            <a:pPr algn="ctr" defTabSz="914400" eaLnBrk="0" fontAlgn="base" hangingPunct="0">
              <a:spcBef>
                <a:spcPct val="0"/>
              </a:spcBef>
              <a:spcAft>
                <a:spcPct val="0"/>
              </a:spcAft>
            </a:pPr>
            <a:r>
              <a:rPr lang="en-US" sz="1600" dirty="0">
                <a:solidFill>
                  <a:srgbClr val="1F497D"/>
                </a:solidFill>
                <a:latin typeface="Arial" pitchFamily="34" charset="0"/>
              </a:rPr>
              <a:t>Heavy ions, </a:t>
            </a:r>
            <a:r>
              <a:rPr lang="en-US" sz="1600" dirty="0" err="1" smtClean="0">
                <a:solidFill>
                  <a:srgbClr val="1F497D"/>
                </a:solidFill>
                <a:latin typeface="Arial" pitchFamily="34" charset="0"/>
              </a:rPr>
              <a:t>pp</a:t>
            </a:r>
            <a:endParaRPr lang="en-US" sz="1600" dirty="0" smtClean="0">
              <a:solidFill>
                <a:srgbClr val="1F497D"/>
              </a:solidFill>
              <a:latin typeface="Arial" pitchFamily="34" charset="0"/>
            </a:endParaRPr>
          </a:p>
          <a:p>
            <a:pPr algn="ctr" defTabSz="914400" eaLnBrk="0" fontAlgn="base" hangingPunct="0">
              <a:spcBef>
                <a:spcPct val="0"/>
              </a:spcBef>
              <a:spcAft>
                <a:spcPct val="0"/>
              </a:spcAft>
            </a:pPr>
            <a:r>
              <a:rPr lang="en-US" sz="1600" dirty="0" smtClean="0">
                <a:solidFill>
                  <a:srgbClr val="1F497D"/>
                </a:solidFill>
                <a:latin typeface="Arial" pitchFamily="34" charset="0"/>
              </a:rPr>
              <a:t>(state of matter of early universe)</a:t>
            </a:r>
            <a:endParaRPr lang="en-US" sz="2400" dirty="0">
              <a:solidFill>
                <a:prstClr val="black"/>
              </a:solidFill>
              <a:latin typeface="Arial" pitchFamily="34" charset="0"/>
            </a:endParaRPr>
          </a:p>
        </p:txBody>
      </p:sp>
    </p:spTree>
    <p:extLst>
      <p:ext uri="{BB962C8B-B14F-4D97-AF65-F5344CB8AC3E}">
        <p14:creationId xmlns:p14="http://schemas.microsoft.com/office/powerpoint/2010/main" val="33762735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6" grpId="0" animBg="1"/>
      <p:bldP spid="42" grpId="0" animBg="1"/>
      <p:bldP spid="4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LCG-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HEUG_Down_Under_2008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WLCG-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9109</TotalTime>
  <Words>4033</Words>
  <Application>Microsoft Macintosh PowerPoint</Application>
  <PresentationFormat>On-screen Show (4:3)</PresentationFormat>
  <Paragraphs>664</Paragraphs>
  <Slides>56</Slides>
  <Notes>21</Notes>
  <HiddenSlides>1</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56</vt:i4>
      </vt:variant>
    </vt:vector>
  </HeadingPairs>
  <TitlesOfParts>
    <vt:vector size="65" baseType="lpstr">
      <vt:lpstr>Office Theme</vt:lpstr>
      <vt:lpstr>Bold Stripes</vt:lpstr>
      <vt:lpstr>WLCG-new</vt:lpstr>
      <vt:lpstr>Twilight</vt:lpstr>
      <vt:lpstr>1_Office Theme</vt:lpstr>
      <vt:lpstr>HEUG_Down_Under_2008_V2</vt:lpstr>
      <vt:lpstr>1_WLCG-new</vt:lpstr>
      <vt:lpstr>1_Default Design</vt:lpstr>
      <vt:lpstr>Image</vt:lpstr>
      <vt:lpstr>PowerPoint Presentation</vt:lpstr>
      <vt:lpstr>PowerPoint Presentation</vt:lpstr>
      <vt:lpstr>PowerPoint Presentation</vt:lpstr>
      <vt:lpstr>Standard model</vt:lpstr>
      <vt:lpstr>PowerPoint Presentation</vt:lpstr>
      <vt:lpstr>Fundamental Physics Questions</vt:lpstr>
      <vt:lpstr>PowerPoint Presentation</vt:lpstr>
      <vt:lpstr>PowerPoint Presentation</vt:lpstr>
      <vt:lpstr>PowerPoint Presentation</vt:lpstr>
      <vt:lpstr>Some facts about the LHC</vt:lpstr>
      <vt:lpstr>PowerPoint Presentation</vt:lpstr>
      <vt:lpstr>The “ATLAS” experiment during construction</vt:lpstr>
      <vt:lpstr>PowerPoint Presentation</vt:lpstr>
      <vt:lpstr>Some history of scale…</vt:lpstr>
      <vt:lpstr>PowerPoint Presentation</vt:lpstr>
      <vt:lpstr>PowerPoint Presentation</vt:lpstr>
      <vt:lpstr>What is this data?</vt:lpstr>
      <vt:lpstr>Data and Algorithms</vt:lpstr>
      <vt:lpstr>Data and Algorithms</vt:lpstr>
      <vt:lpstr>Data Handling and Computation for Physics Analysis</vt:lpstr>
      <vt:lpstr>Original Computing model</vt:lpstr>
      <vt:lpstr>The LHC Computing Challenge</vt:lpstr>
      <vt:lpstr> A collision at LHC</vt:lpstr>
      <vt:lpstr>The Data Acquisition</vt:lpstr>
      <vt:lpstr>Tier 0 at CERN:  Acquisition, First pass reconstruction, Storage &amp; Distribution</vt:lpstr>
      <vt:lpstr>WLCG – what and why?</vt:lpstr>
      <vt:lpstr>e-Infrastructure: Grids</vt:lpstr>
      <vt:lpstr>WLCG Grid Sites</vt:lpstr>
      <vt:lpstr>LHC Networking</vt:lpstr>
      <vt:lpstr>From testing to data:</vt:lpstr>
      <vt:lpstr>Data in Tier 0</vt:lpstr>
      <vt:lpstr>Data access at Tier 0 in 2012</vt:lpstr>
      <vt:lpstr>Data transfers</vt:lpstr>
      <vt:lpstr>PowerPoint Presentation</vt:lpstr>
      <vt:lpstr>Scale of Tier 1s with data</vt:lpstr>
      <vt:lpstr>Processing on the grid</vt:lpstr>
      <vt:lpstr>CPU – around the Tiers </vt:lpstr>
      <vt:lpstr>PowerPoint Presentation</vt:lpstr>
      <vt:lpstr>Impact of the LHC Computing Grid</vt:lpstr>
      <vt:lpstr>Growth and evolution</vt:lpstr>
      <vt:lpstr>Evolution of capacity: CERN &amp; WLCG</vt:lpstr>
      <vt:lpstr>Computing model evolution</vt:lpstr>
      <vt:lpstr>Original Grid Services</vt:lpstr>
      <vt:lpstr>Consolidation &amp; evolution</vt:lpstr>
      <vt:lpstr>Technical Evolution</vt:lpstr>
      <vt:lpstr>Tier 0:  Wigner Data Centre, Budapest</vt:lpstr>
      <vt:lpstr>Evolution of Tier 0</vt:lpstr>
      <vt:lpstr>CERN CC management tools</vt:lpstr>
      <vt:lpstr>Clouds &amp; Virtualisation</vt:lpstr>
      <vt:lpstr>WLCG will remain a Grid</vt:lpstr>
      <vt:lpstr>Cloud Context</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Bird</dc:creator>
  <cp:lastModifiedBy>Ian Bird</cp:lastModifiedBy>
  <cp:revision>65</cp:revision>
  <dcterms:created xsi:type="dcterms:W3CDTF">2012-08-14T08:46:11Z</dcterms:created>
  <dcterms:modified xsi:type="dcterms:W3CDTF">2012-08-24T12:01:54Z</dcterms:modified>
</cp:coreProperties>
</file>