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4" r:id="rId5"/>
    <p:sldId id="269" r:id="rId6"/>
    <p:sldId id="271" r:id="rId7"/>
    <p:sldId id="273" r:id="rId8"/>
    <p:sldId id="274" r:id="rId9"/>
    <p:sldId id="277" r:id="rId10"/>
    <p:sldId id="278" r:id="rId11"/>
    <p:sldId id="279" r:id="rId12"/>
    <p:sldId id="281" r:id="rId13"/>
    <p:sldId id="282" r:id="rId14"/>
    <p:sldId id="283" r:id="rId15"/>
    <p:sldId id="275" r:id="rId16"/>
    <p:sldId id="285" r:id="rId17"/>
    <p:sldId id="286" r:id="rId18"/>
    <p:sldId id="289" r:id="rId19"/>
    <p:sldId id="290" r:id="rId20"/>
    <p:sldId id="287" r:id="rId21"/>
    <p:sldId id="288" r:id="rId22"/>
    <p:sldId id="272" r:id="rId23"/>
    <p:sldId id="270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99FF"/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0" autoAdjust="0"/>
    <p:restoredTop sz="91212" autoAdjust="0"/>
  </p:normalViewPr>
  <p:slideViewPr>
    <p:cSldViewPr showGuides="1">
      <p:cViewPr>
        <p:scale>
          <a:sx n="112" d="100"/>
          <a:sy n="112" d="100"/>
        </p:scale>
        <p:origin x="-1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20" d="100"/>
          <a:sy n="120" d="100"/>
        </p:scale>
        <p:origin x="-239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 smtClean="0"/>
              <a:t>Susanne Volk | Titel</a:t>
            </a:r>
            <a:endParaRPr lang="de-DE" dirty="0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00" y="190800"/>
            <a:ext cx="1008000" cy="60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197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 smtClean="0"/>
              <a:t>Susanne Volk | Titel</a:t>
            </a: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B5DBA3-DFF6-4CFC-93DE-3F08A0E43A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5782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645024"/>
            <a:ext cx="8928992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KIT – University of the State of Baden-Wuerttemberg and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National Research Center of the Helmholtz Association</a:t>
            </a:r>
            <a:endParaRPr lang="en-US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366344"/>
            <a:ext cx="45370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</a:rPr>
              <a:t>STEINBUCH</a:t>
            </a:r>
            <a:r>
              <a:rPr lang="de-DE" sz="1000" baseline="0" dirty="0" smtClean="0">
                <a:solidFill>
                  <a:schemeClr val="bg1"/>
                </a:solidFill>
              </a:rPr>
              <a:t> CENTRE FOR COMPUTING - SCC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Pavel</a:t>
            </a:r>
            <a:r>
              <a:rPr lang="en-US" dirty="0" smtClean="0"/>
              <a:t> Weber – </a:t>
            </a:r>
            <a:r>
              <a:rPr lang="en-US" dirty="0" err="1" smtClean="0"/>
              <a:t>GridKa</a:t>
            </a:r>
            <a:r>
              <a:rPr lang="en-US" dirty="0" smtClean="0"/>
              <a:t> School: a decade behind  </a:t>
            </a:r>
            <a:endParaRPr lang="en-US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0F1C-E92B-46BE-8CBD-D844289E343F}" type="datetime1">
              <a:rPr lang="de-DE" smtClean="0"/>
              <a:t>26.08.2012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Pavel</a:t>
            </a:r>
            <a:r>
              <a:rPr lang="en-US" dirty="0" smtClean="0"/>
              <a:t> Weber – </a:t>
            </a:r>
            <a:r>
              <a:rPr lang="en-US" dirty="0" err="1" smtClean="0"/>
              <a:t>GridKa</a:t>
            </a:r>
            <a:r>
              <a:rPr lang="en-US" dirty="0" smtClean="0"/>
              <a:t> School: a decade behind  </a:t>
            </a:r>
            <a:endParaRPr lang="en-US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55BA-862D-41DE-BEBE-76FC155E7D08}" type="datetime1">
              <a:rPr lang="de-DE" smtClean="0"/>
              <a:t>26.08.2012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Pavel</a:t>
            </a:r>
            <a:r>
              <a:rPr lang="en-US" dirty="0" smtClean="0"/>
              <a:t> Weber – </a:t>
            </a:r>
            <a:r>
              <a:rPr lang="en-US" dirty="0" err="1" smtClean="0"/>
              <a:t>GridKa</a:t>
            </a:r>
            <a:r>
              <a:rPr lang="en-US" dirty="0" smtClean="0"/>
              <a:t> School: a decade behind  </a:t>
            </a:r>
            <a:endParaRPr lang="en-US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27.08.2012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Pavel</a:t>
            </a:r>
            <a:r>
              <a:rPr lang="en-US" dirty="0" smtClean="0"/>
              <a:t> Weber – </a:t>
            </a:r>
            <a:r>
              <a:rPr lang="en-US" dirty="0" err="1" smtClean="0"/>
              <a:t>GridKa</a:t>
            </a:r>
            <a:r>
              <a:rPr lang="en-US" dirty="0" smtClean="0"/>
              <a:t> School: a decade behind  </a:t>
            </a:r>
            <a:endParaRPr lang="en-US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6141-4A1B-4682-A257-A7D683ED0D51}" type="datetime1">
              <a:rPr lang="de-DE" smtClean="0"/>
              <a:t>26.08.2012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Pavel</a:t>
            </a:r>
            <a:r>
              <a:rPr lang="en-US" dirty="0" smtClean="0"/>
              <a:t> Weber – </a:t>
            </a:r>
            <a:r>
              <a:rPr lang="en-US" dirty="0" err="1" smtClean="0"/>
              <a:t>GridKa</a:t>
            </a:r>
            <a:r>
              <a:rPr lang="en-US" dirty="0" smtClean="0"/>
              <a:t> School: a decade behind  </a:t>
            </a:r>
            <a:endParaRPr lang="en-US" dirty="0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1619-05B6-4725-8944-9620F94F698C}" type="datetime1">
              <a:rPr lang="de-DE" smtClean="0"/>
              <a:t>26.08.2012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Pavel</a:t>
            </a:r>
            <a:r>
              <a:rPr lang="en-US" dirty="0" smtClean="0"/>
              <a:t> Weber – </a:t>
            </a:r>
            <a:r>
              <a:rPr lang="en-US" dirty="0" err="1" smtClean="0"/>
              <a:t>GridKa</a:t>
            </a:r>
            <a:r>
              <a:rPr lang="en-US" dirty="0" smtClean="0"/>
              <a:t> School: a decade behind  </a:t>
            </a:r>
            <a:endParaRPr lang="en-US" dirty="0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4577-4174-4539-8B18-82E1528D3710}" type="datetime1">
              <a:rPr lang="de-DE" smtClean="0"/>
              <a:t>26.08.2012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Pavel</a:t>
            </a:r>
            <a:r>
              <a:rPr lang="en-US" dirty="0" smtClean="0"/>
              <a:t> Weber – </a:t>
            </a:r>
            <a:r>
              <a:rPr lang="en-US" dirty="0" err="1" smtClean="0"/>
              <a:t>GridKa</a:t>
            </a:r>
            <a:r>
              <a:rPr lang="en-US" dirty="0" smtClean="0"/>
              <a:t> School: a decade behind  </a:t>
            </a:r>
            <a:endParaRPr lang="en-US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27.08.2012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Pavel</a:t>
            </a:r>
            <a:r>
              <a:rPr lang="en-US" dirty="0" smtClean="0"/>
              <a:t> Weber – </a:t>
            </a:r>
            <a:r>
              <a:rPr lang="en-US" dirty="0" err="1" smtClean="0"/>
              <a:t>GridKa</a:t>
            </a:r>
            <a:r>
              <a:rPr lang="en-US" dirty="0" smtClean="0"/>
              <a:t> School: a decade behind  </a:t>
            </a:r>
            <a:endParaRPr lang="en-US" dirty="0"/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158A-B4A7-4DAE-9FCC-93CBB0FC1A35}" type="datetime1">
              <a:rPr lang="de-DE" smtClean="0"/>
              <a:t>26.08.2012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Pavel</a:t>
            </a:r>
            <a:r>
              <a:rPr lang="en-US" dirty="0" smtClean="0"/>
              <a:t> Weber – </a:t>
            </a:r>
            <a:r>
              <a:rPr lang="en-US" dirty="0" err="1" smtClean="0"/>
              <a:t>GridKa</a:t>
            </a:r>
            <a:r>
              <a:rPr lang="en-US" dirty="0" smtClean="0"/>
              <a:t> School: a decade behind  </a:t>
            </a:r>
            <a:endParaRPr lang="en-US" dirty="0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6314-A176-40C5-86BC-AB24CED82E0E}" type="datetime1">
              <a:rPr lang="de-DE" smtClean="0"/>
              <a:t>26.08.2012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Pavel</a:t>
            </a:r>
            <a:r>
              <a:rPr lang="en-US" dirty="0" smtClean="0"/>
              <a:t> Weber – </a:t>
            </a:r>
            <a:r>
              <a:rPr lang="en-US" dirty="0" err="1" smtClean="0"/>
              <a:t>GridKa</a:t>
            </a:r>
            <a:r>
              <a:rPr lang="en-US" dirty="0" smtClean="0"/>
              <a:t> School: a decade behind  </a:t>
            </a:r>
            <a:endParaRPr lang="en-US" dirty="0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98C47-77F3-448A-A901-BA4760C9E51B}" type="datetime1">
              <a:rPr lang="de-DE" smtClean="0"/>
              <a:t>26.08.2012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en-US" sz="900" dirty="0" err="1" smtClean="0"/>
              <a:t>Steinbuch</a:t>
            </a:r>
            <a:r>
              <a:rPr lang="en-US" sz="900" baseline="0" dirty="0" smtClean="0"/>
              <a:t> Centre for Computing</a:t>
            </a:r>
            <a:endParaRPr lang="en-US" sz="9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1667C520-F49C-4D12-A1AD-7CEE7577070E}" type="slidenum">
              <a:rPr lang="de-DE" sz="9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err="1" smtClean="0"/>
              <a:t>Pavel</a:t>
            </a:r>
            <a:r>
              <a:rPr lang="en-US" dirty="0" smtClean="0"/>
              <a:t> Weber – </a:t>
            </a:r>
            <a:r>
              <a:rPr lang="en-US" dirty="0" err="1" smtClean="0"/>
              <a:t>GridKa</a:t>
            </a:r>
            <a:r>
              <a:rPr lang="en-US" dirty="0" smtClean="0"/>
              <a:t> School: a decade behind  </a:t>
            </a:r>
            <a:endParaRPr lang="en-US" dirty="0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27.08.2012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72000" y="6433199"/>
            <a:ext cx="691200" cy="3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mailto:GridKa-School@scc.kit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gi.eu/" TargetMode="External"/><Relationship Id="rId13" Type="http://schemas.openxmlformats.org/officeDocument/2006/relationships/image" Target="../media/image53.jpeg"/><Relationship Id="rId18" Type="http://schemas.openxmlformats.org/officeDocument/2006/relationships/hyperlink" Target="http://www.dcache.org/" TargetMode="External"/><Relationship Id="rId26" Type="http://schemas.openxmlformats.org/officeDocument/2006/relationships/image" Target="../media/image62.jpeg"/><Relationship Id="rId3" Type="http://schemas.openxmlformats.org/officeDocument/2006/relationships/image" Target="../media/image48.jpeg"/><Relationship Id="rId21" Type="http://schemas.openxmlformats.org/officeDocument/2006/relationships/hyperlink" Target="http://www.netways.de/" TargetMode="External"/><Relationship Id="rId7" Type="http://schemas.openxmlformats.org/officeDocument/2006/relationships/image" Target="../media/image50.png"/><Relationship Id="rId12" Type="http://schemas.openxmlformats.org/officeDocument/2006/relationships/hyperlink" Target="//upload.wikimedia.org/wikipedia/en/3/36/EMI_Logo.jpg" TargetMode="External"/><Relationship Id="rId17" Type="http://schemas.openxmlformats.org/officeDocument/2006/relationships/image" Target="../media/image55.png"/><Relationship Id="rId25" Type="http://schemas.openxmlformats.org/officeDocument/2006/relationships/image" Target="../media/image61.jpeg"/><Relationship Id="rId2" Type="http://schemas.openxmlformats.org/officeDocument/2006/relationships/image" Target="../media/image47.jpeg"/><Relationship Id="rId16" Type="http://schemas.openxmlformats.org/officeDocument/2006/relationships/hyperlink" Target="http://www.aifb.kit.edu/web/LSDMA/en" TargetMode="External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wing-grid.ch/" TargetMode="External"/><Relationship Id="rId11" Type="http://schemas.openxmlformats.org/officeDocument/2006/relationships/image" Target="../media/image52.jpeg"/><Relationship Id="rId24" Type="http://schemas.openxmlformats.org/officeDocument/2006/relationships/image" Target="../media/image60.jpeg"/><Relationship Id="rId5" Type="http://schemas.openxmlformats.org/officeDocument/2006/relationships/image" Target="../media/image49.jpeg"/><Relationship Id="rId15" Type="http://schemas.openxmlformats.org/officeDocument/2006/relationships/image" Target="../media/image54.png"/><Relationship Id="rId23" Type="http://schemas.openxmlformats.org/officeDocument/2006/relationships/image" Target="../media/image59.jpeg"/><Relationship Id="rId10" Type="http://schemas.openxmlformats.org/officeDocument/2006/relationships/hyperlink" Target="http://www.d-grid.de/" TargetMode="External"/><Relationship Id="rId19" Type="http://schemas.openxmlformats.org/officeDocument/2006/relationships/image" Target="../media/image56.jpeg"/><Relationship Id="rId4" Type="http://schemas.openxmlformats.org/officeDocument/2006/relationships/image" Target="../media/image4.png"/><Relationship Id="rId9" Type="http://schemas.openxmlformats.org/officeDocument/2006/relationships/image" Target="../media/image51.gif"/><Relationship Id="rId14" Type="http://schemas.openxmlformats.org/officeDocument/2006/relationships/hyperlink" Target="http://www.ige-project.eu/" TargetMode="External"/><Relationship Id="rId22" Type="http://schemas.openxmlformats.org/officeDocument/2006/relationships/image" Target="../media/image58.jpeg"/><Relationship Id="rId27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2600" b="1" dirty="0" err="1" smtClean="0">
                <a:solidFill>
                  <a:schemeClr val="tx2"/>
                </a:solidFill>
              </a:rPr>
              <a:t>GridKa</a:t>
            </a:r>
            <a:r>
              <a:rPr lang="en-US" sz="2600" b="1" dirty="0" smtClean="0">
                <a:solidFill>
                  <a:schemeClr val="tx2"/>
                </a:solidFill>
              </a:rPr>
              <a:t> School:</a:t>
            </a:r>
          </a:p>
          <a:p>
            <a:pPr>
              <a:lnSpc>
                <a:spcPct val="90000"/>
              </a:lnSpc>
            </a:pPr>
            <a:r>
              <a:rPr lang="en-US" sz="2600" b="1" dirty="0" smtClean="0">
                <a:solidFill>
                  <a:schemeClr val="tx2"/>
                </a:solidFill>
              </a:rPr>
              <a:t>A Decade Behind 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Pavel</a:t>
            </a:r>
            <a:r>
              <a:rPr lang="en-US" sz="1600" dirty="0" smtClean="0">
                <a:solidFill>
                  <a:srgbClr val="000000"/>
                </a:solidFill>
              </a:rPr>
              <a:t> Weber </a:t>
            </a:r>
          </a:p>
          <a:p>
            <a:r>
              <a:rPr lang="de-DE" sz="1600" dirty="0"/>
              <a:t>Steinbuch </a:t>
            </a:r>
            <a:r>
              <a:rPr lang="de-DE" sz="1600" dirty="0" err="1"/>
              <a:t>Centre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Computing</a:t>
            </a:r>
          </a:p>
          <a:p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4" name="Picture 21" descr="GKS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41" y="1362075"/>
            <a:ext cx="3240013" cy="121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Impressions: 2011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80728"/>
            <a:ext cx="8712968" cy="5256584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9040"/>
            <a:ext cx="3168352" cy="246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Impressions: 2011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5"/>
            <a:ext cx="8640959" cy="4752529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0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GridKa</a:t>
            </a:r>
            <a:r>
              <a:rPr lang="en-US" dirty="0" smtClean="0"/>
              <a:t> School This Week: Overview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</a:t>
            </a:r>
          </a:p>
          <a:p>
            <a:r>
              <a:rPr lang="en-US" dirty="0" smtClean="0"/>
              <a:t>Lunch</a:t>
            </a:r>
          </a:p>
          <a:p>
            <a:r>
              <a:rPr lang="en-US" dirty="0"/>
              <a:t>Bus Shuttle </a:t>
            </a:r>
            <a:endParaRPr lang="en-US" dirty="0" smtClean="0"/>
          </a:p>
          <a:p>
            <a:r>
              <a:rPr lang="en-US" dirty="0" smtClean="0"/>
              <a:t>Evening program</a:t>
            </a:r>
          </a:p>
          <a:p>
            <a:r>
              <a:rPr lang="en-US" dirty="0"/>
              <a:t>Miscellaneous</a:t>
            </a:r>
            <a:endParaRPr lang="en-US" dirty="0" smtClean="0"/>
          </a:p>
          <a:p>
            <a:r>
              <a:rPr lang="en-US" dirty="0"/>
              <a:t>Supporters and cooperating projects</a:t>
            </a:r>
            <a:endParaRPr lang="de-DE" sz="1600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6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19907" cy="1366341"/>
          </a:xfrm>
        </p:spPr>
        <p:txBody>
          <a:bodyPr/>
          <a:lstStyle/>
          <a:p>
            <a:r>
              <a:rPr lang="en-US" dirty="0"/>
              <a:t>All courses and </a:t>
            </a:r>
            <a:r>
              <a:rPr lang="en-US" dirty="0" smtClean="0"/>
              <a:t>lectures with exception of evening lecture  </a:t>
            </a:r>
            <a:r>
              <a:rPr lang="en-US" dirty="0"/>
              <a:t>are in the building </a:t>
            </a:r>
            <a:r>
              <a:rPr lang="en-US" dirty="0" smtClean="0"/>
              <a:t> you </a:t>
            </a:r>
            <a:r>
              <a:rPr lang="en-US" dirty="0"/>
              <a:t>are in right now (FTU, which is the </a:t>
            </a:r>
            <a:r>
              <a:rPr lang="en-US" dirty="0" smtClean="0"/>
              <a:t>training center </a:t>
            </a:r>
            <a:r>
              <a:rPr lang="en-US" dirty="0"/>
              <a:t>of KIT).</a:t>
            </a:r>
          </a:p>
          <a:p>
            <a:r>
              <a:rPr lang="en-US" dirty="0"/>
              <a:t>All lectures </a:t>
            </a:r>
            <a:r>
              <a:rPr lang="en-US" dirty="0" smtClean="0"/>
              <a:t>take place </a:t>
            </a:r>
            <a:r>
              <a:rPr lang="en-US" dirty="0"/>
              <a:t>in </a:t>
            </a:r>
            <a:r>
              <a:rPr lang="en-US" dirty="0" smtClean="0"/>
              <a:t>Aula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de-DE" b="1" dirty="0"/>
          </a:p>
          <a:p>
            <a:pPr marL="0" indent="0">
              <a:buNone/>
            </a:pPr>
            <a:endParaRPr lang="en-US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  <p:pic>
        <p:nvPicPr>
          <p:cNvPr id="6" name="Picture 4" descr="IMG_70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110880"/>
            <a:ext cx="3923996" cy="25059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TU-Ansicht April 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3" y="3110880"/>
            <a:ext cx="4163971" cy="2505970"/>
          </a:xfrm>
          <a:prstGeom prst="rect">
            <a:avLst/>
          </a:prstGeom>
          <a:noFill/>
          <a:ln w="57150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069192" y="264874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FTU 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6479462" y="264471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Aula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4244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Location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078071"/>
            <a:ext cx="8424936" cy="48942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School Office </a:t>
            </a:r>
            <a:r>
              <a:rPr lang="en-US" dirty="0" smtClean="0"/>
              <a:t>in room 155</a:t>
            </a:r>
          </a:p>
          <a:p>
            <a:pPr lvl="1"/>
            <a:r>
              <a:rPr lang="en-US" sz="2000" dirty="0" smtClean="0"/>
              <a:t>The central place for questions, help or requests</a:t>
            </a:r>
            <a:endParaRPr lang="en-US" dirty="0" smtClean="0"/>
          </a:p>
          <a:p>
            <a:r>
              <a:rPr lang="en-US" dirty="0" smtClean="0"/>
              <a:t>Tutorials/workshops </a:t>
            </a:r>
            <a:r>
              <a:rPr lang="en-US" dirty="0"/>
              <a:t>take place in Aula and in rooms 156</a:t>
            </a:r>
            <a:r>
              <a:rPr lang="en-US" dirty="0" smtClean="0"/>
              <a:t>, 160, 162, </a:t>
            </a:r>
            <a:r>
              <a:rPr lang="en-US" dirty="0"/>
              <a:t>163 </a:t>
            </a:r>
            <a:r>
              <a:rPr lang="en-US" dirty="0" smtClean="0"/>
              <a:t>and 116 for Security Workshop</a:t>
            </a:r>
          </a:p>
          <a:p>
            <a:pPr marL="0" indent="0">
              <a:buNone/>
            </a:pPr>
            <a:endParaRPr lang="en-US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  <p:pic>
        <p:nvPicPr>
          <p:cNvPr id="8" name="Picture 5" descr="IMG_70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02" y="3140969"/>
            <a:ext cx="4266673" cy="2952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32040" y="3501008"/>
            <a:ext cx="1361298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A50021"/>
                </a:solidFill>
              </a:rPr>
              <a:t>162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A50021"/>
                </a:solidFill>
              </a:rPr>
              <a:t>163</a:t>
            </a:r>
            <a:endParaRPr lang="en-US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A50021"/>
                </a:solidFill>
              </a:rPr>
              <a:t>164</a:t>
            </a:r>
            <a:endParaRPr lang="de-DE" b="1" dirty="0">
              <a:solidFill>
                <a:srgbClr val="A5002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131689" y="3454483"/>
            <a:ext cx="167786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A50021"/>
                </a:solidFill>
              </a:rPr>
              <a:t>156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A50021"/>
                </a:solidFill>
              </a:rPr>
              <a:t>155</a:t>
            </a:r>
            <a:endParaRPr lang="en-US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A50021"/>
                </a:solidFill>
              </a:rPr>
              <a:t>156</a:t>
            </a:r>
            <a:endParaRPr lang="de-DE" b="1" dirty="0">
              <a:solidFill>
                <a:srgbClr val="A5002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43127"/>
            <a:ext cx="3168352" cy="3564395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>
          <a:xfrm flipV="1">
            <a:off x="2195736" y="3140970"/>
            <a:ext cx="2430766" cy="2448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195736" y="5661248"/>
            <a:ext cx="2430766" cy="432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3203848" y="5691300"/>
            <a:ext cx="504057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116</a:t>
            </a:r>
            <a:endParaRPr lang="de-D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43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5235" y="908720"/>
            <a:ext cx="8356600" cy="4894262"/>
          </a:xfrm>
        </p:spPr>
        <p:txBody>
          <a:bodyPr/>
          <a:lstStyle/>
          <a:p>
            <a:r>
              <a:rPr lang="en-US" dirty="0"/>
              <a:t>Lunch </a:t>
            </a:r>
            <a:r>
              <a:rPr lang="en-US" dirty="0" smtClean="0"/>
              <a:t>(Tue, Wed, Thu) takes </a:t>
            </a:r>
            <a:r>
              <a:rPr lang="en-US" dirty="0"/>
              <a:t>place in KIT North staff canteen (building opposite of FTU</a:t>
            </a:r>
            <a:r>
              <a:rPr lang="en-US" dirty="0" smtClean="0"/>
              <a:t>)</a:t>
            </a:r>
          </a:p>
          <a:p>
            <a:pPr marL="733425" lvl="2">
              <a:buBlip>
                <a:blip r:embed="rId2"/>
              </a:buBlip>
            </a:pPr>
            <a:r>
              <a:rPr lang="en-US" sz="2000" dirty="0"/>
              <a:t>Line </a:t>
            </a:r>
            <a:r>
              <a:rPr lang="en-US" sz="2000" dirty="0" smtClean="0"/>
              <a:t>1 (ESSEN 1) upstairs</a:t>
            </a:r>
          </a:p>
          <a:p>
            <a:pPr marL="733425" lvl="2">
              <a:buBlip>
                <a:blip r:embed="rId2"/>
              </a:buBlip>
            </a:pPr>
            <a:r>
              <a:rPr lang="en-US" sz="2000" dirty="0" smtClean="0"/>
              <a:t>We will lock the rooms during the lunch </a:t>
            </a:r>
          </a:p>
          <a:p>
            <a:pPr marL="733425" lvl="2">
              <a:buBlip>
                <a:blip r:embed="rId2"/>
              </a:buBlip>
            </a:pPr>
            <a:endParaRPr lang="de-DE" sz="2000" dirty="0"/>
          </a:p>
          <a:p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5049386" cy="3744416"/>
          </a:xfrm>
          <a:prstGeom prst="rect">
            <a:avLst/>
          </a:prstGeom>
        </p:spPr>
      </p:pic>
      <p:pic>
        <p:nvPicPr>
          <p:cNvPr id="7" name="Picture 6" descr="Lin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420888"/>
            <a:ext cx="2925699" cy="35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9" name="Gerade Verbindung 8"/>
          <p:cNvCxnSpPr/>
          <p:nvPr/>
        </p:nvCxnSpPr>
        <p:spPr>
          <a:xfrm flipV="1">
            <a:off x="4427984" y="2420888"/>
            <a:ext cx="1368152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427984" y="4005064"/>
            <a:ext cx="1368152" cy="1927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/>
          <p:cNvCxnSpPr/>
          <p:nvPr/>
        </p:nvCxnSpPr>
        <p:spPr>
          <a:xfrm flipV="1">
            <a:off x="1691680" y="4005064"/>
            <a:ext cx="2736304" cy="288032"/>
          </a:xfrm>
          <a:prstGeom prst="bentConnector3">
            <a:avLst>
              <a:gd name="adj1" fmla="val 95794"/>
            </a:avLst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79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Shuttle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Connects </a:t>
            </a:r>
            <a:r>
              <a:rPr lang="en-US" dirty="0" smtClean="0"/>
              <a:t>Queens Hotel and </a:t>
            </a:r>
            <a:r>
              <a:rPr lang="en-US" dirty="0" err="1"/>
              <a:t>GridKa</a:t>
            </a:r>
            <a:r>
              <a:rPr lang="en-US" dirty="0"/>
              <a:t> School</a:t>
            </a:r>
          </a:p>
          <a:p>
            <a:r>
              <a:rPr lang="en-US" dirty="0"/>
              <a:t>Schedule is given on information </a:t>
            </a:r>
            <a:r>
              <a:rPr lang="en-US" dirty="0" smtClean="0"/>
              <a:t>sheets:</a:t>
            </a:r>
            <a:endParaRPr lang="de-DE" dirty="0"/>
          </a:p>
          <a:p>
            <a:pPr lvl="1"/>
            <a:r>
              <a:rPr lang="de-DE" sz="2000" dirty="0"/>
              <a:t>http://gridka-school.scc.kit.edu/2012/62.php</a:t>
            </a:r>
          </a:p>
          <a:p>
            <a:r>
              <a:rPr lang="en-US" dirty="0" smtClean="0"/>
              <a:t>Tonight</a:t>
            </a:r>
            <a:r>
              <a:rPr lang="en-US" dirty="0"/>
              <a:t>: we will offer another kind of transport (via mini bus to tram stop; from there via tram </a:t>
            </a:r>
            <a:r>
              <a:rPr lang="en-US" dirty="0" smtClean="0"/>
              <a:t>to </a:t>
            </a:r>
            <a:r>
              <a:rPr lang="en-US" b="1" dirty="0" smtClean="0"/>
              <a:t>“</a:t>
            </a:r>
            <a:r>
              <a:rPr lang="en-US" b="1" dirty="0" err="1" smtClean="0"/>
              <a:t>Augartenstra</a:t>
            </a:r>
            <a:r>
              <a:rPr lang="de-DE" b="1" dirty="0" err="1" smtClean="0"/>
              <a:t>ße</a:t>
            </a:r>
            <a:r>
              <a:rPr lang="de-DE" b="1" dirty="0" smtClean="0"/>
              <a:t>“ </a:t>
            </a:r>
            <a:r>
              <a:rPr lang="de-DE" dirty="0" err="1" smtClean="0"/>
              <a:t>tram</a:t>
            </a:r>
            <a:r>
              <a:rPr lang="de-DE" dirty="0" smtClean="0"/>
              <a:t> </a:t>
            </a:r>
            <a:r>
              <a:rPr lang="de-DE" dirty="0" err="1" smtClean="0"/>
              <a:t>stop</a:t>
            </a:r>
            <a:r>
              <a:rPr lang="de-DE" dirty="0" smtClean="0"/>
              <a:t> </a:t>
            </a:r>
            <a:r>
              <a:rPr lang="en-US" dirty="0" smtClean="0"/>
              <a:t>(tram tickets </a:t>
            </a:r>
            <a:r>
              <a:rPr lang="en-US" dirty="0"/>
              <a:t>will be </a:t>
            </a:r>
            <a:r>
              <a:rPr lang="en-US" dirty="0" smtClean="0"/>
              <a:t>provided ) </a:t>
            </a:r>
          </a:p>
          <a:p>
            <a:pPr lvl="1"/>
            <a:r>
              <a:rPr lang="en-US" sz="2000" dirty="0" smtClean="0"/>
              <a:t>It takes 5 minutes by mini bus  to tram stop + 40 minutes to Queens Hotel by tram </a:t>
            </a:r>
            <a:endParaRPr lang="en-US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7771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Evening 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80728"/>
            <a:ext cx="5404022" cy="4894262"/>
          </a:xfrm>
        </p:spPr>
        <p:txBody>
          <a:bodyPr/>
          <a:lstStyle/>
          <a:p>
            <a:r>
              <a:rPr lang="en-US" dirty="0" smtClean="0"/>
              <a:t>This evening: </a:t>
            </a:r>
          </a:p>
          <a:p>
            <a:pPr lvl="1"/>
            <a:r>
              <a:rPr lang="en-US" sz="2000" dirty="0" smtClean="0"/>
              <a:t>guided </a:t>
            </a:r>
            <a:r>
              <a:rPr lang="en-US" sz="2000" dirty="0"/>
              <a:t>tour of </a:t>
            </a:r>
            <a:r>
              <a:rPr lang="en-US" sz="2000" dirty="0" err="1"/>
              <a:t>GridKa</a:t>
            </a:r>
            <a:r>
              <a:rPr lang="en-US" sz="2000" dirty="0"/>
              <a:t> Tier-1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Tonight: ‘</a:t>
            </a:r>
            <a:r>
              <a:rPr lang="en-US" sz="2000" dirty="0" err="1"/>
              <a:t>Tarte</a:t>
            </a:r>
            <a:r>
              <a:rPr lang="en-US" sz="2000" dirty="0"/>
              <a:t> </a:t>
            </a:r>
            <a:r>
              <a:rPr lang="en-US" sz="2000" dirty="0" err="1"/>
              <a:t>Flambee</a:t>
            </a:r>
            <a:r>
              <a:rPr lang="en-US" sz="2000" dirty="0"/>
              <a:t> evening</a:t>
            </a:r>
            <a:r>
              <a:rPr lang="en-US" sz="2000" dirty="0" smtClean="0"/>
              <a:t>’ at SCC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After the sessions around 17:30 we’ll go all together through the KIT North gate to the place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 smtClean="0"/>
              <a:t>Tuesday evening at 19:15:</a:t>
            </a:r>
            <a:endParaRPr lang="en-US" dirty="0"/>
          </a:p>
          <a:p>
            <a:pPr lvl="1"/>
            <a:r>
              <a:rPr lang="en-US" sz="2000" dirty="0"/>
              <a:t>The evening lecture </a:t>
            </a:r>
            <a:r>
              <a:rPr lang="en-US" sz="2000" dirty="0" smtClean="0"/>
              <a:t>“No bits? – Implementing Brain derived Computing“ by Prof. K. Meier at </a:t>
            </a:r>
            <a:r>
              <a:rPr lang="en-US" sz="2000" dirty="0" err="1" smtClean="0"/>
              <a:t>Gaede-Hörsaal</a:t>
            </a:r>
            <a:r>
              <a:rPr lang="en-US" sz="2000" dirty="0" smtClean="0"/>
              <a:t>, Campus </a:t>
            </a:r>
            <a:r>
              <a:rPr lang="en-US" sz="2000" dirty="0"/>
              <a:t>South. </a:t>
            </a:r>
            <a:endParaRPr lang="en-US" sz="2000" dirty="0" smtClean="0"/>
          </a:p>
          <a:p>
            <a:pPr lvl="1"/>
            <a:r>
              <a:rPr lang="en-US" sz="2000" dirty="0" smtClean="0"/>
              <a:t>Thursday at 20:00: </a:t>
            </a:r>
            <a:r>
              <a:rPr lang="en-US" sz="2000" dirty="0"/>
              <a:t>School Dinner at Queens Hotel (~500 m from central station)</a:t>
            </a:r>
            <a:endParaRPr lang="de-DE" sz="2000" dirty="0"/>
          </a:p>
          <a:p>
            <a:pPr marL="0" indent="0">
              <a:buNone/>
            </a:pPr>
            <a:endParaRPr lang="en-US" sz="2200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  <p:pic>
        <p:nvPicPr>
          <p:cNvPr id="6" name="Picture 4" descr="IMG_2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65" y="1052736"/>
            <a:ext cx="2186338" cy="164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idKaSchraen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05" y="1052735"/>
            <a:ext cx="1242869" cy="16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KS_D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75" y="4797152"/>
            <a:ext cx="2117620" cy="145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05" y="2924944"/>
            <a:ext cx="1152128" cy="16103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3" y="2924944"/>
            <a:ext cx="1592985" cy="123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4894262"/>
          </a:xfrm>
        </p:spPr>
        <p:txBody>
          <a:bodyPr/>
          <a:lstStyle/>
          <a:p>
            <a:r>
              <a:rPr lang="en-US" dirty="0" smtClean="0"/>
              <a:t>WLAN </a:t>
            </a:r>
          </a:p>
          <a:p>
            <a:pPr lvl="1"/>
            <a:r>
              <a:rPr lang="en-US" sz="2000" dirty="0" smtClean="0"/>
              <a:t>Network /</a:t>
            </a:r>
            <a:r>
              <a:rPr lang="en-US" sz="2000" dirty="0" err="1" smtClean="0"/>
              <a:t>vpn</a:t>
            </a:r>
            <a:r>
              <a:rPr lang="en-US" sz="2000" dirty="0" smtClean="0"/>
              <a:t>/web/</a:t>
            </a:r>
            <a:r>
              <a:rPr lang="en-US" sz="2000" dirty="0" err="1" smtClean="0"/>
              <a:t>belwue</a:t>
            </a:r>
            <a:endParaRPr lang="en-US" sz="2000" dirty="0" smtClean="0"/>
          </a:p>
          <a:p>
            <a:pPr lvl="1"/>
            <a:r>
              <a:rPr lang="en-US" sz="2000" dirty="0" err="1" smtClean="0"/>
              <a:t>Eduroam</a:t>
            </a:r>
            <a:r>
              <a:rPr lang="en-US" sz="2000" dirty="0" smtClean="0"/>
              <a:t> is also available </a:t>
            </a:r>
          </a:p>
          <a:p>
            <a:r>
              <a:rPr lang="en-US" dirty="0"/>
              <a:t>School picture:</a:t>
            </a:r>
          </a:p>
          <a:p>
            <a:pPr lvl="1"/>
            <a:r>
              <a:rPr lang="en-US" sz="2000" dirty="0"/>
              <a:t>Will be taken on Tuesday during the coffee break </a:t>
            </a:r>
            <a:r>
              <a:rPr lang="en-US" sz="2000" dirty="0" smtClean="0"/>
              <a:t>(10:20 – 10:50) in </a:t>
            </a:r>
            <a:r>
              <a:rPr lang="en-US" sz="2000" dirty="0"/>
              <a:t>front of FTU building</a:t>
            </a:r>
          </a:p>
          <a:p>
            <a:r>
              <a:rPr lang="en-US" dirty="0" smtClean="0"/>
              <a:t>For any question </a:t>
            </a:r>
          </a:p>
          <a:p>
            <a:pPr lvl="1"/>
            <a:r>
              <a:rPr lang="en-US" sz="2000" dirty="0" smtClean="0"/>
              <a:t>School office room 155</a:t>
            </a:r>
          </a:p>
          <a:p>
            <a:pPr lvl="1"/>
            <a:r>
              <a:rPr lang="en-US" sz="2000" dirty="0" smtClean="0"/>
              <a:t>Or send a mail to </a:t>
            </a:r>
            <a:r>
              <a:rPr lang="en-US" sz="2000" dirty="0" smtClean="0">
                <a:hlinkClick r:id="rId2"/>
              </a:rPr>
              <a:t>GridKa-School@scc.kit.edu</a:t>
            </a:r>
            <a:endParaRPr lang="en-US" sz="2000" dirty="0" smtClean="0"/>
          </a:p>
          <a:p>
            <a:r>
              <a:rPr lang="en-US" dirty="0" smtClean="0"/>
              <a:t>Evaluation sheets</a:t>
            </a:r>
          </a:p>
          <a:p>
            <a:pPr lvl="1"/>
            <a:r>
              <a:rPr lang="en-US" sz="2000" dirty="0" smtClean="0"/>
              <a:t>One per day </a:t>
            </a:r>
          </a:p>
          <a:p>
            <a:pPr lvl="1"/>
            <a:r>
              <a:rPr lang="en-US" sz="2000" dirty="0" smtClean="0"/>
              <a:t>Please fill the out, it will helps us a lot to </a:t>
            </a:r>
            <a:endParaRPr lang="de-DE" sz="2000" dirty="0" smtClean="0"/>
          </a:p>
          <a:p>
            <a:pPr marL="47625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improve the school quality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56992"/>
            <a:ext cx="2003651" cy="283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9" name="Picture 37" descr="http://t1.gstatic.com/images?q=tbn:ANd9GcQoCJUsg5xeA_HDvICU0C_v1XLu9Vi09vJFxk8ZkfCzFF5gqN--7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05" y="4969576"/>
            <a:ext cx="1565543" cy="12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http://t0.gstatic.com/images?q=tbn:ANd9GcR0ZxaVuf7NU1jsDaxv8H5whhoZud68H1oAGIzWp3tKyqt9fK0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264672"/>
            <a:ext cx="1672253" cy="167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Cooperating projects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6340127" cy="4894262"/>
          </a:xfrm>
        </p:spPr>
        <p:txBody>
          <a:bodyPr/>
          <a:lstStyle/>
          <a:p>
            <a:pPr marL="457200" lvl="2" indent="0">
              <a:buNone/>
            </a:pPr>
            <a:endParaRPr lang="en-US" sz="2000" dirty="0" smtClean="0"/>
          </a:p>
          <a:p>
            <a:pPr marL="733425" lvl="2">
              <a:buBlip>
                <a:blip r:embed="rId4"/>
              </a:buBlip>
            </a:pP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special ‘thank you’ goes to</a:t>
            </a:r>
          </a:p>
          <a:p>
            <a:pPr lvl="1"/>
            <a:endParaRPr lang="en-US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  <p:pic>
        <p:nvPicPr>
          <p:cNvPr id="3074" name="Picture 2" descr="http://www.terascale.de/sites/site_terascale/content/e7/e199/e200/infoboxContent203/PhysicsAtTerascaleLogo_Far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3028"/>
            <a:ext cx="828092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06" y="1025383"/>
            <a:ext cx="1905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GI log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06811"/>
            <a:ext cx="9810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eutsche Grid Initiativ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54" y="2206961"/>
            <a:ext cx="1010678" cy="5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File:EMI Log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9" y="2199265"/>
            <a:ext cx="1852485" cy="7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://www.globus.org/img/home/logo_IGE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77674"/>
            <a:ext cx="917926" cy="76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://www.aifb.kit.edu/images/thumb/b/b6/LSDMA_Logo.png/178px-LSDMA_Logo.png">
            <a:hlinkClick r:id="rId16" tooltip="LSDMA/en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25910"/>
            <a:ext cx="16954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dCache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930" y="2861953"/>
            <a:ext cx="761483" cy="63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http://www.prlog.org/10600764-puppet-labs-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04786"/>
            <a:ext cx="1584176" cy="73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NETWAYS Logo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39" y="3078283"/>
            <a:ext cx="2162789" cy="40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http://www.ngi-de.eu/downloads/NGI-DE_Logo_web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7095"/>
            <a:ext cx="1946458" cy="33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http://t1.gstatic.com/images?q=tbn:ANd9GcRym2sgrGDJ3VeEkXBQzCYeHeeL_hk8ts4Zbr_PnQm8t3juzm8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77722"/>
            <a:ext cx="1744719" cy="3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9" descr="data:image/jpeg;base64,/9j/4AAQSkZJRgABAQAAAQABAAD/2wCEAAkGBhQSEBUUERQWFRUVGBUXGBcYGCAYHxkgHh4eHRcaFyIdIykeGh8jHR8VHzsgIzMpLCwsGB4xNTwqNSYsLCkBCQoKDQwNGg8PGjQkHyQ0KSsyNDMyLDYsMTU0LTU1KjI0MC4sLyw0LTAqLSw0KTUpLywtNS8wLCwsNDQqKTUsNP/AABEIACwA8AMBIgACEQEDEQH/xAAbAAACAgMBAAAAAAAAAAAAAAAGBwQFAAIDAf/EAEQQAAIBAgMGAgYEDAQHAAAAAAECAwQRABIhBQYHMUFRE2EiQnGBkbEUMqHRIzM1UlNyc4KissHwFzRikhUWJVSDk+H/xAAaAQACAwEBAAAAAAAAAAAAAAACBAEDBQAG/8QAMBEAAQQABAQEBQQDAAAAAAAAAQACAxEEEiExE0FRcSIyYYEFFKHR4ZGxssEVQlL/2gAMAwEAAhEDEQA/AIGxYqmqmWGKZ8zZiM0rgaC564Jjw72kOU4/97/diq4a/lOL2S/yHDvwpFGHNsr0vxHGSYeUMYBVXt3Sbqo9rUAzs8uQc2z+Mn7172Httg23H35FaDHIAk6i5A5OPzl7W6jz+BXLGGBVgCCLEHUEHmDhJ7sjwdsIiHRZ5I/3fSX5W+GCIMbhR0KXY5mOhfmaA5ouwncT3xWy7zUqmzVMIPYyL9+B3fzYNZVkJC8aQKt2DOVzH/VYfVAtp7cUP/KuyYVCzVmZxzySDn5KgNvffFjnuBoBJw4WJzA5ziSeTRZHdMykr45ReJ0cd0YMPsOIm8dS0dJO6HKyxOynsQDY4S9ZUx0dWsmz52dVs2YgqefpI2gzC3l18sH/ABD3VecNUrLkWKE3Sx9K2Zuhtre2BEhINBXOwLIpWZneF3Ua9iF5ww2/PU+P9IkMmTwstwBa+a/IDsPhg8vhHbm7ovW+Lkm8Lw8l9Cb5r9iOVvtwyt1t2JaGGZRIJnc5kzXAuFsAbkm1+2Oic4gWFPxGCFsri1wB08Ndue3qr+rr44heWREHd2C/PESLeWlY2WohJ7CRfvwvW3FYzNLtaqjUHW4kGZj2GcWVR2AxF2tsbZAjbwap/EAOXnICegPodeXMY4yO6KGYKA0MxJ6gWE3gcJ7ifXSJtBgsjqPDjNldgOvQHFxwg2tI3iwMSUUI6Am+W5IYDy5G334oOKv5Qb9lH8jgZHZo7TGBw/AxpjdrQ+ynR8PNokAicagH8e/3Y0l3U2vAMySSNb9HOWP+1iL4bFJ+LX9VfkMdsFwWpX/KTXq0H2Sv3U4lyLKIa7UE5fEIysh5WkHK19L6EdcG292xhVUrRGQRAshzEXAsb25jnhccWqJUrFZRYyRgt5kErf4W+GCHe6cybBjZtSy0xN+puuuBDiA5rtaTMsLHOhmi8OYj2KItzdhCkpvCEolGdmzAW5205nli5jq0Y2VlJ7AgnAfwmH/T/wDyyf0wuNj0M01a8VO2R5DMpblZSxzm415Dpr064LiZWtobqn5PjTS53+XnSdrbdpxII/Hizk2CZ1zX7Wve/licWtzwA7K4ULDLFL9IJaN1e3hgA2N7c7j24od994JKut+iJII4VfwyWbKpI+u0h6gai3l3OJMhaLcFUzBxzSZYX2ALJrZMp95aUGxqYQe3ir9+LCGdXAZGDA8iDcH3jC4g3H2WEAasBbqwnjX4DkPffA8lcdlVo+jzrNAbMwVgQy+sGCmwca6+zobYjiEeYKwYCOWxE45h1FWnXiFWbZgiNpZo0PZnVT8Cb4FOI+9zU8MaQNZ5gWzjmqaar2JuBfprik3Y4YCeJZ6uRwZBmCrbNY6guzA6nnbzwRebytCpiwbOFxpnZQdupTIo9rQzfipY5P1HDfI4lXwrt4eF7wAS0LyOykeiSA480YW5dsXZ2NVV+z0iqS0E0cguxH1wAbH0T1v8QccHu2IXPwsFB7JPCTR6j2VVsDeepfbDQPMxiEk65LC1lzZRyvpYYMdoJV5m8BgQc1s2XT0VykaX0bMbHnbCe2Xu80teaUSZWDyr4lj6l7nnfW3frhj7q7gyUlQJWqPEGVly2Yc7a6scVRlx0T+OigjcHAgHLtl39Uvtwa5Ia+N5XVEAkuzGwF1IH24bZ32ov+6h/wB2Br/B6D9PN8F+7Hv+D0H6eb+H7sSwSMFAKMVLgsS/O55Glbfhd9vcUqeNCKY+NIR6JAIUHuSbXt2HPywM8MdgvNVfSnByRljmPrub8u9rkk97YLaDhXRxm7h5fJ2094UC/vwWwwKihUUKoFgALADsAOWCDHOdbku7FQQxOjw4Nu3JSg322tJU7RNM8nhwrIsQBNlF7Xd+/O+vS2DKj4bUEKXkUvYatI5A+AIXEjefh9BWP4hLRyEAFlsQ1uWYHmfPTFJDwgW48WpkZR6oUD5k/LA5HBxJFq75mF0LGtkLKGoAOvuEH79/RRUgUWTw1QBsnLNdr69dMuow3N6P8hUfsZP5TigruE9K+XI0kQC5TlIbMfzmLA69O2gwZNTgpkb0gVym/UWsb+3BMYRd81RisVE9sWQk5bu9+X2S04PVSK1QpYBmERAJtcDNe3e1x8cGO+O3TT0UskJBdcqgixyliACR5anXAzV8HoyxMU7ovRWUNb2G4Pxxe7ubhx00M0Tt4yz2zhlCjQEdPbzxzA8Ny0jxMmFkl44de3hrtevZA24+6ybQaWWqldmVgMub0muL5mJubdNOxwU7a3e2XSQuXSJXysFzMXYmxtYEk3vbESo4QJnvDUSRjsQGI8rgg4mbO4UUyXMrPMxBHpeiB52HP3kjAtY4CsqumxUL35+Ka/5AI/CH+Dn+Yn/Zp/McVvFT8oN+yj+Rww91txo6GRnjkd86hSGt0NwdB7fjjjvHw8irJzM8sikqq2XLbT2jHcN3Dyrm46EY0zX4ar9lNpt86IIoNTDoB647Y4V3EahjBImEhHqxgsT7/qj3nFN/g9B+nm/h+7HWn4RUoPpyTP5XC/IXwdy9Erk+Hg2XuPt+ED19TNtevGRbZrKo5+Gg5sx95PtNhg/4jUwj2SUX6qGBR7AQBgi2XseCkTLCixg8z1b2k6t78abxbDWspzC7MqsVN1tfQ3HPTECMhp6lE/HMfNHQpjCEP8J/yef2sn9MCPDv8rN7Kj+bDM3a3dWig8JGZhmZrta+tu3sxV7C3Aipak1CySMxz+i2W3pG55C+OyHw+ikYuK5zfm2+qKsI3buzki2rIlWGETSs5K6HK9yGHPkT/CcPG+KneDdeCsQLMuo+q40Ze9j28jcYKRmYaJbA4oYd5zbEVpuPVDcHDPZ7qHR3ZSL5hKCPjbA7tDZuyIpjFepka4H4Jg4JPqg9T00xbPwcW/o1ThT0KD+hAOL7dzh7T0jCQXkkHJnt6P6oGgPnqcV5Cf8AUBP/ADUbATxnO6Db6oU4rbHKJTOoORU8E31ItYrm8yM3vGDLc7eSKopY8rqHRVV0JsQQLcuxtcHF1W0STRtHKodGFipGh/vvgGruD8LNeGZ4x0DAPb2HQ4Itc12ZqWbPDPAIpjlLbo1aIN599IaOO5IkkNssasLnuTzygdzjtupvA1ZB4xiMSliFu2bMBzYaDS9x7sDmzOEMCMGmkeUD1QAgPttqfiMHUMKooVAFVQAABYADkB2wbc5NlUT/ACrI8kXid12+iT+79QqbdYuQo8aoFzpqSwHxOHAKhb2zC55C4vgM3l4awVEzSrKYWc3YWBVj3sbEE433X4cLSVCz+OZCAwAyADUW7k4Bge01Saxb8PiGiTPTgKqv7QzufVVFJTLVpeWnZnE8XVMpsJE93P7e4IYdopPtqCSJsyPSMQR+sefYjscT+HFOFoAvMZ5OftxWbN2DFT7a/AgqpiZsvQFueXTQacsCAQG+ysklY+WWxqA73Hr6hHuMxmMwysNJ+kpInqKvxaWpqCKiUAwkgKLnQ+kNevsODrcrZkSLI8VPNTliFKzEknLqCNTpqR7sAU9fNT1FQIJnjDzSMwAXU5iOqnpgr4f7WnmklE0zyAKpAYLpqb/VAwrGRmpegxrZDCXA6acz6ctkcYh7W2THUxGKUEoSCQCV5G41GuJmMw1usBri02N0sdobn067Vp6dVbwpInZhna5IzW1vcchg72Ju9DSKywAgMQTdi2trdfLFLtOAHbNK2txDIP5sFuKmNAJT+KnkcxgLjRGv6lZgX4i0TPRNImjwMsykf6Tr9l/hgoxznhDqVYXVgVI7g6H7MWOFikpDJw5A/olXvDt156hauE/g6OOnkYDvIwLr7bafu4Jd35BVbUqakG8cKpBGehJGZiP79bEHcvYsf/DapdSJDIrE2vZUsvTpz9uLnhvRLHQJl9ZnYk9Te3yAGKGAkgnutbEvjbG5rB5fCOx1P1B/VFGIu1KoxQSSAXKI7Ad7Am2JWNXUEWOoPTDCxQQDqgPdXdSKsp1qqwtUSzXY5nYBdSAqhSLWtjekp/oG1IaeB3MFQjkxMxbIVv6S31HL5+VqDemol2XMY6KV0jf0vDNmVSeeW4uME24WzBIPpszvLOwK5nIOUdkAAA/vucLNq8oGoW7MHNjdM51sddD9tNhXojTGYzGYZWClBs1aQyVRqoKiUiols0SuwVb8mKkAG9zr0xd7kR5q0yUSzJReGQ3iMSGe+mQEnlp9vfFzuFAF+l2J1qpDr7sQ9lU4pdrPDCSsUy+I0fqhrXun5v8A98hZZraordlmz8RguwOZ09dOR6I3xhxmMwysJKTZ2808CVqU0TPJ480jSWzLEt7X8zodPK+uDTcrZMAiFRHIaiSUXeZ/rE9VAP1LcreXsxy3Bpwoq7XN6mQ6+7EGhpxSbW8KAlYpxmaP1QbE3Qery+23ay7RVErane2TPGzQjXvpqD/XLr1R1jw49x4wwwsVKxtjPHLKa+hmrGZ2ImSQkZegCgi39jpi/wBwp4BLNHBJUJoD9GnFvD7lb3PPz6j24Gd6KuXZcxSjmkVHObIxDgE88uYX+3BNw8ovEDVkrvJPIMhZiLBRY2UAC3T4YVZ56C9BibOGMjjoaqr/AImwPYr/2Q=="/>
          <p:cNvSpPr>
            <a:spLocks noChangeAspect="1" noChangeArrowheads="1"/>
          </p:cNvSpPr>
          <p:nvPr/>
        </p:nvSpPr>
        <p:spPr bwMode="auto">
          <a:xfrm>
            <a:off x="63500" y="-207963"/>
            <a:ext cx="22860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41" descr="data:image/jpeg;base64,/9j/4AAQSkZJRgABAQAAAQABAAD/2wCEAAkGBhQSEBUUERQWFRUVGBUXGBcYGCAYHxkgHh4eHRcaFyIdIykeGh8jHR8VHzsgIzMpLCwsGB4xNTwqNSYsLCkBCQoKDQwNGg8PGjQkHyQ0KSsyNDMyLDYsMTU0LTU1KjI0MC4sLyw0LTAqLSw0KTUpLywtNS8wLCwsNDQqKTUsNP/AABEIACwA8AMBIgACEQEDEQH/xAAbAAACAgMBAAAAAAAAAAAAAAAGBwQFAAIDAf/EAEQQAAIBAgMGAgYEDAQHAAAAAAECAwQRABIhBQYHMUFRE2EiQnGBkbEUMqHRIzM1UlNyc4KissHwFzRikhUWJVSDk+H/xAAaAQACAwEBAAAAAAAAAAAAAAACBAEDBQAG/8QAMBEAAQQABAQEBQQDAAAAAAAAAQACAxEEEiExE0FRcSIyYYEFFKHR4ZGxssEVQlL/2gAMAwEAAhEDEQA/AIGxYqmqmWGKZ8zZiM0rgaC564Jjw72kOU4/97/diq4a/lOL2S/yHDvwpFGHNsr0vxHGSYeUMYBVXt3Sbqo9rUAzs8uQc2z+Mn7172Httg23H35FaDHIAk6i5A5OPzl7W6jz+BXLGGBVgCCLEHUEHmDhJ7sjwdsIiHRZ5I/3fSX5W+GCIMbhR0KXY5mOhfmaA5ouwncT3xWy7zUqmzVMIPYyL9+B3fzYNZVkJC8aQKt2DOVzH/VYfVAtp7cUP/KuyYVCzVmZxzySDn5KgNvffFjnuBoBJw4WJzA5ziSeTRZHdMykr45ReJ0cd0YMPsOIm8dS0dJO6HKyxOynsQDY4S9ZUx0dWsmz52dVs2YgqefpI2gzC3l18sH/ABD3VecNUrLkWKE3Sx9K2Zuhtre2BEhINBXOwLIpWZneF3Ua9iF5ww2/PU+P9IkMmTwstwBa+a/IDsPhg8vhHbm7ovW+Lkm8Lw8l9Cb5r9iOVvtwyt1t2JaGGZRIJnc5kzXAuFsAbkm1+2Oic4gWFPxGCFsri1wB08Ndue3qr+rr44heWREHd2C/PESLeWlY2WohJ7CRfvwvW3FYzNLtaqjUHW4kGZj2GcWVR2AxF2tsbZAjbwap/EAOXnICegPodeXMY4yO6KGYKA0MxJ6gWE3gcJ7ifXSJtBgsjqPDjNldgOvQHFxwg2tI3iwMSUUI6Am+W5IYDy5G334oOKv5Qb9lH8jgZHZo7TGBw/AxpjdrQ+ynR8PNokAicagH8e/3Y0l3U2vAMySSNb9HOWP+1iL4bFJ+LX9VfkMdsFwWpX/KTXq0H2Sv3U4lyLKIa7UE5fEIysh5WkHK19L6EdcG292xhVUrRGQRAshzEXAsb25jnhccWqJUrFZRYyRgt5kErf4W+GCHe6cybBjZtSy0xN+puuuBDiA5rtaTMsLHOhmi8OYj2KItzdhCkpvCEolGdmzAW5205nli5jq0Y2VlJ7AgnAfwmH/T/wDyyf0wuNj0M01a8VO2R5DMpblZSxzm415Dpr064LiZWtobqn5PjTS53+XnSdrbdpxII/Hizk2CZ1zX7Wve/licWtzwA7K4ULDLFL9IJaN1e3hgA2N7c7j24od994JKut+iJII4VfwyWbKpI+u0h6gai3l3OJMhaLcFUzBxzSZYX2ALJrZMp95aUGxqYQe3ir9+LCGdXAZGDA8iDcH3jC4g3H2WEAasBbqwnjX4DkPffA8lcdlVo+jzrNAbMwVgQy+sGCmwca6+zobYjiEeYKwYCOWxE45h1FWnXiFWbZgiNpZo0PZnVT8Cb4FOI+9zU8MaQNZ5gWzjmqaar2JuBfprik3Y4YCeJZ6uRwZBmCrbNY6guzA6nnbzwRebytCpiwbOFxpnZQdupTIo9rQzfipY5P1HDfI4lXwrt4eF7wAS0LyOykeiSA480YW5dsXZ2NVV+z0iqS0E0cguxH1wAbH0T1v8QccHu2IXPwsFB7JPCTR6j2VVsDeepfbDQPMxiEk65LC1lzZRyvpYYMdoJV5m8BgQc1s2XT0VykaX0bMbHnbCe2Xu80teaUSZWDyr4lj6l7nnfW3frhj7q7gyUlQJWqPEGVly2Yc7a6scVRlx0T+OigjcHAgHLtl39Uvtwa5Ia+N5XVEAkuzGwF1IH24bZ32ov+6h/wB2Br/B6D9PN8F+7Hv+D0H6eb+H7sSwSMFAKMVLgsS/O55Glbfhd9vcUqeNCKY+NIR6JAIUHuSbXt2HPywM8MdgvNVfSnByRljmPrub8u9rkk97YLaDhXRxm7h5fJ2094UC/vwWwwKihUUKoFgALADsAOWCDHOdbku7FQQxOjw4Nu3JSg322tJU7RNM8nhwrIsQBNlF7Xd+/O+vS2DKj4bUEKXkUvYatI5A+AIXEjefh9BWP4hLRyEAFlsQ1uWYHmfPTFJDwgW48WpkZR6oUD5k/LA5HBxJFq75mF0LGtkLKGoAOvuEH79/RRUgUWTw1QBsnLNdr69dMuow3N6P8hUfsZP5TigruE9K+XI0kQC5TlIbMfzmLA69O2gwZNTgpkb0gVym/UWsb+3BMYRd81RisVE9sWQk5bu9+X2S04PVSK1QpYBmERAJtcDNe3e1x8cGO+O3TT0UskJBdcqgixyliACR5anXAzV8HoyxMU7ovRWUNb2G4Pxxe7ubhx00M0Tt4yz2zhlCjQEdPbzxzA8Ny0jxMmFkl44de3hrtevZA24+6ybQaWWqldmVgMub0muL5mJubdNOxwU7a3e2XSQuXSJXysFzMXYmxtYEk3vbESo4QJnvDUSRjsQGI8rgg4mbO4UUyXMrPMxBHpeiB52HP3kjAtY4CsqumxUL35+Ka/5AI/CH+Dn+Yn/Zp/McVvFT8oN+yj+Rww91txo6GRnjkd86hSGt0NwdB7fjjjvHw8irJzM8sikqq2XLbT2jHcN3Dyrm46EY0zX4ar9lNpt86IIoNTDoB647Y4V3EahjBImEhHqxgsT7/qj3nFN/g9B+nm/h+7HWn4RUoPpyTP5XC/IXwdy9Erk+Hg2XuPt+ED19TNtevGRbZrKo5+Gg5sx95PtNhg/4jUwj2SUX6qGBR7AQBgi2XseCkTLCixg8z1b2k6t78abxbDWspzC7MqsVN1tfQ3HPTECMhp6lE/HMfNHQpjCEP8J/yef2sn9MCPDv8rN7Kj+bDM3a3dWig8JGZhmZrta+tu3sxV7C3Aipak1CySMxz+i2W3pG55C+OyHw+ikYuK5zfm2+qKsI3buzki2rIlWGETSs5K6HK9yGHPkT/CcPG+KneDdeCsQLMuo+q40Ze9j28jcYKRmYaJbA4oYd5zbEVpuPVDcHDPZ7qHR3ZSL5hKCPjbA7tDZuyIpjFepka4H4Jg4JPqg9T00xbPwcW/o1ThT0KD+hAOL7dzh7T0jCQXkkHJnt6P6oGgPnqcV5Cf8AUBP/ADUbATxnO6Db6oU4rbHKJTOoORU8E31ItYrm8yM3vGDLc7eSKopY8rqHRVV0JsQQLcuxtcHF1W0STRtHKodGFipGh/vvgGruD8LNeGZ4x0DAPb2HQ4Itc12ZqWbPDPAIpjlLbo1aIN599IaOO5IkkNssasLnuTzygdzjtupvA1ZB4xiMSliFu2bMBzYaDS9x7sDmzOEMCMGmkeUD1QAgPttqfiMHUMKooVAFVQAABYADkB2wbc5NlUT/ACrI8kXid12+iT+79QqbdYuQo8aoFzpqSwHxOHAKhb2zC55C4vgM3l4awVEzSrKYWc3YWBVj3sbEE433X4cLSVCz+OZCAwAyADUW7k4Bge01Saxb8PiGiTPTgKqv7QzufVVFJTLVpeWnZnE8XVMpsJE93P7e4IYdopPtqCSJsyPSMQR+sefYjscT+HFOFoAvMZ5OftxWbN2DFT7a/AgqpiZsvQFueXTQacsCAQG+ysklY+WWxqA73Hr6hHuMxmMwysNJ+kpInqKvxaWpqCKiUAwkgKLnQ+kNevsODrcrZkSLI8VPNTliFKzEknLqCNTpqR7sAU9fNT1FQIJnjDzSMwAXU5iOqnpgr4f7WnmklE0zyAKpAYLpqb/VAwrGRmpegxrZDCXA6acz6ctkcYh7W2THUxGKUEoSCQCV5G41GuJmMw1usBri02N0sdobn067Vp6dVbwpInZhna5IzW1vcchg72Ju9DSKywAgMQTdi2trdfLFLtOAHbNK2txDIP5sFuKmNAJT+KnkcxgLjRGv6lZgX4i0TPRNImjwMsykf6Tr9l/hgoxznhDqVYXVgVI7g6H7MWOFikpDJw5A/olXvDt156hauE/g6OOnkYDvIwLr7bafu4Jd35BVbUqakG8cKpBGehJGZiP79bEHcvYsf/DapdSJDIrE2vZUsvTpz9uLnhvRLHQJl9ZnYk9Te3yAGKGAkgnutbEvjbG5rB5fCOx1P1B/VFGIu1KoxQSSAXKI7Ad7Am2JWNXUEWOoPTDCxQQDqgPdXdSKsp1qqwtUSzXY5nYBdSAqhSLWtjekp/oG1IaeB3MFQjkxMxbIVv6S31HL5+VqDemol2XMY6KV0jf0vDNmVSeeW4uME24WzBIPpszvLOwK5nIOUdkAAA/vucLNq8oGoW7MHNjdM51sddD9tNhXojTGYzGYZWClBs1aQyVRqoKiUiols0SuwVb8mKkAG9zr0xd7kR5q0yUSzJReGQ3iMSGe+mQEnlp9vfFzuFAF+l2J1qpDr7sQ9lU4pdrPDCSsUy+I0fqhrXun5v8A98hZZraordlmz8RguwOZ09dOR6I3xhxmMwysJKTZ2808CVqU0TPJ480jSWzLEt7X8zodPK+uDTcrZMAiFRHIaiSUXeZ/rE9VAP1LcreXsxy3Bpwoq7XN6mQ6+7EGhpxSbW8KAlYpxmaP1QbE3Qery+23ay7RVErane2TPGzQjXvpqD/XLr1R1jw49x4wwwsVKxtjPHLKa+hmrGZ2ImSQkZegCgi39jpi/wBwp4BLNHBJUJoD9GnFvD7lb3PPz6j24Gd6KuXZcxSjmkVHObIxDgE88uYX+3BNw8ovEDVkrvJPIMhZiLBRY2UAC3T4YVZ56C9BibOGMjjoaqr/AImwPYr/2Q=="/>
          <p:cNvSpPr>
            <a:spLocks noChangeAspect="1" noChangeArrowheads="1"/>
          </p:cNvSpPr>
          <p:nvPr/>
        </p:nvSpPr>
        <p:spPr bwMode="auto">
          <a:xfrm>
            <a:off x="215900" y="-55563"/>
            <a:ext cx="22860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117" name="Picture 45" descr="http://t3.gstatic.com/images?q=tbn:ANd9GcRVY9TKURwLa9EdC6OrGRO8MUEKTdyEpw56o61F3B-40PMTARGg3A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08" y="4738763"/>
            <a:ext cx="2475187" cy="5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7" descr="data:image/jpeg;base64,/9j/4AAQSkZJRgABAQAAAQABAAD/2wBDAAkGBwgHBgkIBwgKCgkLDRYPDQwMDRsUFRAWIB0iIiAdHx8kKDQsJCYxJx8fLT0tMTU3Ojo6Iys/RD84QzQ5Ojf/2wBDAQoKCg0MDRoPDxo3JR8lNzc3Nzc3Nzc3Nzc3Nzc3Nzc3Nzc3Nzc3Nzc3Nzc3Nzc3Nzc3Nzc3Nzc3Nzc3Nzc3Nzf/wAARCAA6AKADASIAAhEBAxEB/8QAHAAAAgMAAwEAAAAAAAAAAAAABQcABAYBAgMI/8QAQhAAAQMCBAMFBAYHBwUAAAAAAQIDBAURAAYSIQcTMRQiQVFhFTJxgRYjNUJSsQhzgpGhssEXMzQ2Q1Z0g5Oz4fD/xAAaAQEAAgMBAAAAAAAAAAAAAAAABAUBAwYC/8QALhEAAQQBAwIDBgcAAAAAAAAAAQACAxEEEiExQVEFYXETgZGx0fAUFTJCocHx/9oADAMBAAIRAxEAPwB44mOL45vgimODjnHBOCIBMqaHHnGHFvsaFFOtogg28x1xW7O2wESFVFzQ5fQW0q1Lt1/+OKk//HSP1qvzx7SvsyB/1P5scPJlPlfI6QWW8cj9wHQjurlsQa1oaavn4WicOrakPJQhxYaaU5qdUNSrfAYqPTGpx70qRHKvunvI/hvivTPdm/8AFX/TFNHvJ+IxmXxCd0TA82Ddj3+VH+VhmOwPdXRE06Ka4UOTX1OJ6tsiw+ZO2DdLl9sjqd0aAFaQL3xnKx9qSPiP5Rg1lv7PP6w/0xY+GTuGa7HbswXtv0Pna0ZLAYRIeTSK4mJiY6ZVymJiYmCKYmJiYIpiYmJgimJiYmCIW/PecTenJZfFuvM3H7OKsadVio8yOCgHcrGi3zwC8bjY+YxfqylKMUKUojs6DYnx88cd+aSygzFxGmtgRRv3fO1bfhmtIZQN/fdaFE9gtLWp1Fm7ayk3CSfXFGXNnlJVDZaW3+NtWs/uwNh/ZE/4o/PFaASmdH0kpu6kG221xjfN4rK9sbTtqHI55I7eXkvDcVrS48139LRFKHZCddQhspSf9ZSuUr/3+7F9mnQ5EZgBSnGm9WjvdbnACoEqnP6iTZxQFzewvjR0P7LZ/a/M49+GvjmyXQvbdA7mrNEeQ697XnIa5kYeDX+KvVqxQ8sxkuVOXGhNruEhXvL8wAN1fLAmkZiyhmiQWaTPZclC5DelTLhtuSEqAJHrY4yPEmn5Si5vj1jNlcec+rTakpZ5l20ggDu7pSVXJv13HwwtVlUo8RKVKy1TpNKjdpikMutFklfNsVJTfZJTYeFyFbY6F2PE9ulzQR6KCHuBsFPSpT8uQay3Gqk6M3UJWktMPOWK7nSmw9SLY7Qs4ZZfqnsiHV4a5mooDKFdVDqkHoT6A4VXG5kyeIFGjpWptT0ZlsLSbFBU8oagfAi98COLmVqdk2fTDQeeyh1ha7KeUopW2U2UkncHveB8Ba2MshjjJLGgErBc53JTsOdssireyjW4fbtfL5XM+/e2m/TVfa173wYnTotOiOS58hqPHbF1uurCUp+JOPn/AIu5JpOUKZSVUrna30uNPlxwq5hSkEK8geuwsN+mN/xMpVLq+U6S/X6+5S2GAlYs2Hec4UC3d6qUBqtbzONq8o9D4kZPmTBEYrjHNJ0pLiFoQo+QWoBJ+Rwdq1Xp9GidrqstqLH1BPMdNk3PQY+eM8y8ny6TT05So8qPocKFzVsFDb6NJBSVE99dwDc77K3w4qJSqfmThtQ2cwo7TH7Ew8suOqSdSUDvFQIP8cEVz+0PJ/8AuKn/APdwafq1Pj00VKRMZaglAcEhawlGk7g3PnfHzvEoEHOmeVU7K0VcOio2cdC1KIaSTdy6id1HZI+Bt1xoOM7pczFQcqsEtU9hpnSgH7y1lsHfxSlO1/xHBE1qPnTLdbl9kpdYiyJG9mkrspVutgbX+WLdXzFR6K6w1VajHiLkX5SXV2K7WBt+8YT/ABkypS8sxaLPy/HEF5L5bKmiblQTqQu/4gUnfxvinxiqjlSp2UKtYIdfpq5Fh91R5Sv4HBE4Xc65aaq3sp2tQ0ztfLLRc6LvbST0Bvta98H8fPnFvI9MyrRqW/TlPF99S2ZS3nVLLy9GrWb9DcHpYb4elAdU/Qqc84brcitKUT4kpBwRUJGX+pjPW8krH9RjrOpq18lbrgbbbZShRCSo3HoMaDGer77rE9ssuKQeUPdPqcUGfhYmLC6TRsasA/fzCnQTSyPDbVduVT2WHYyQ+427bW5sDt5DHeFT0uyGXobxWhDiVKDiCkgA+fQ4jMtbsKTIeaYW80UaVqbF9zbfHhHmSJE6MHXlEc1PdBsOvkMVPtIdUftBYP6aFVuet977qTpfTtO3fe+np9FfXQ3H5TrrroQhSyoBIubXwXiR0RY6GWySlPQk749hjnHU4+DBjuL2Dc9VWvmfIAHHZfPuc5S8scYDWq3Ecfhc9L7QNrOthoJGi+xKVb2uNwPMHFTOVQq+ZM00vMsSgTkRHVss01DiO9ILaiu217XJPpYEgmxs+vbVMXVZVKU8O2RWBJdbUg2DZ6KBIsflio1m6hP0um1NqWVxanIEaIsNLJccJULWtce6q5NgLYmLUlXxccK+JOWVOILS1txTy1EEpPaDcbbbemOf0jiEy6LqIF48gC/ibt4YKOJGW3JyYyHpPIU/2dM7sy+zF29tIctbr49PW2A7fEBmj5uzPDzBNeMWM4z2NlqOVltHL1OKOhN9IJFyfPBED/SPIFLopPTnPfyDA7jjAmuUvL05KFKgtQlNLcA7rTigi2o+FwLX9MN9eY6O1l/2+uc0mlcoO9p3tpOw263vta177WvinQM6UDMUpyHTpSjJS2HSy+wtpSmz94BQFx8MESfzvmhzO2WYqKDQZjNLpJD0t8pTobIToCU6SbgBRJ8QNyAN8G6y5mR3hDQKTCpUxEmUURHmmkFS1MJSdJNvdCrJvqtsSDtjeQ+IWVZVRap8aohSnXeQ06GVhlxz8KXLaSfLffw6jHp9P8se1vZSalqnc91gsJYc1Bbfv37vTYgHobG17HBEp8uQ+JOSoj66Zl1HJdVzHgttDy12G3uOarAeA8z4nF/inS6rU4NDztGhLQ+mG0ZkexJjqSeYkkWvpBUoKPht6nDT+l1COWPpJ24eyLX7Ry1fi0W021X1bWtgbDzLDpysxzKxX0Ow4UoJKFRS12QFIs30u4TfwucEStzhmqRxSkUmj5cpshK2lKcd5ukpSsjSCSkmyEgq3Nibiw8D346wWaREyxTmlfVRae6wgq8QkNgflhv5ezTQa6zLcpUlA7LvJQ62WVNi1wpQUAbW8enXFekZ+y1WKi3AgTyp54qDBWytCH9PvaFKACrehwRYr9IohNApBJsO1q/8asMnLP8Alulf8Nn+QYDz+IuVqfUXoMmpEOR3A0+4hhxbTKybaVLA0g3267b36HBaXmKlwkuqkvrQlu91clZBsjX3SB3u7uLXvsBubYIiuAtbp8iU+l1hIUEo06b2PXBrExGysVmVEY38LZHI6N2pqyzMd9FOnNrZcCyW7J0m573h54706lS+0NPLbDaELCu8dzY+WNIeuORiuZ4JDqaXOJ08fEn+1IOY+iAOfpS5GJiYmLpQ0o+MypFHq0WqQWFOO1SnSKQsoNjqXYo+e6rfDACkU2otZheyXHWVpoImzWFkbrK2UhofEKdJ/aw3s1Ro8kUoSWGng3UWlo5iArSoXsRfofXEixmEZtqMhDDaX3IrQW6EAKUATa56npgiTEGImXwyYRMz2zFo6yGV0pFKbccbd130CygtStXev1I36Y22S34ETiLnZua+yHw3FOt4hJW2lrvmx8L6b/EYLt0Kjpz0t9NJgB4Hm8wRkatdr6r2ve+9+uM9xLpdPcQ5IcgRVvqq6EqcUykqILaLgm1/AfuwRDqHCpkvgm9Fq85dOpkqavsj62yrlJ531eoeWoG522PUdcc5gn5kp0tNLrIpVVmT6VMRTahAb0yWylok/AKHl49DthpToEI5begmJHMNMXSI5aTywAnYabWsMK/gRCiJqNYfEVgPNrKEOBsakpJNwD4DBENRBck8LaWmVmymwqOvlBltmnFbzb+q+kFCtSl6r3IFzucbDhPEZFWzpLW2hUo12QyXdO5QFE29BdROM3Q6XT08bZrSYEUNtXcbQGU2QqwOoC2xvvfG44coSifnDQkJvXnibC3VCD+ZOCLBwGFjMA4d2V2ePmAzSlKe6IgRzkoPpqKceVY5QzVKcnAdgbzhHVIKvdT9V3Sr0vfDMRGYHEhyQGW+eaXYuaBqtrG1+uKNSp8J6l5tS7DjrS4ouOBTSSFqCQQo7bkW64IgXEl2kv8A0nTSkPLrrdFAlutKPKEfmJJSqxtr03O4930wPkU92RScoGo5spiYXbIyqY1Gph1lwe6kFKzYeBJFgbXwb4GQ4qMmKcRGZSt99aXVBsAuAXsFHxAuevnjP8M6bAb4m13lwoyezFRY0spHK6ju7d3bbbBF2ksTKXTsz1LK1WpFToSpb79QptSYIUlY/vEeZvYAXtewt5ll5fECt5cps005htqVGadDCmwQgFKbDp4AAD4DCo4jUyAeKdLQYMYokKSp5JZTZ0k7lW2/zw8W0pQgIQkJSkWSkCwA8hgi/9k="/>
          <p:cNvSpPr>
            <a:spLocks noChangeAspect="1" noChangeArrowheads="1"/>
          </p:cNvSpPr>
          <p:nvPr/>
        </p:nvSpPr>
        <p:spPr bwMode="auto">
          <a:xfrm>
            <a:off x="155575" y="-212725"/>
            <a:ext cx="1123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49" descr="data:image/jpeg;base64,/9j/4AAQSkZJRgABAQAAAQABAAD/2wBDAAkGBwgHBgkIBwgKCgkLDRYPDQwMDRsUFRAWIB0iIiAdHx8kKDQsJCYxJx8fLT0tMTU3Ojo6Iys/RD84QzQ5Ojf/2wBDAQoKCg0MDRoPDxo3JR8lNzc3Nzc3Nzc3Nzc3Nzc3Nzc3Nzc3Nzc3Nzc3Nzc3Nzc3Nzc3Nzc3Nzc3Nzc3Nzc3Nzf/wAARCAA6AKADASIAAhEBAxEB/8QAHAAAAgMAAwEAAAAAAAAAAAAABQcABAYBAgMI/8QAQhAAAQMCBAMFBAYHBwUAAAAAAQIDBAURAAYSIQcTMRQiQVFhFTJxgRYjNUJSsQhzgpGhssEXMzQ2Q1Z0g5Oz4fD/xAAaAQEAAgMBAAAAAAAAAAAAAAAABAUBAwYC/8QALhEAAQQBAwIDBgcAAAAAAAAAAQACAxEEEiExQVEFYXETgZGx0fAUFTJCocHx/9oADAMBAAIRAxEAPwB44mOL45vgimODjnHBOCIBMqaHHnGHFvsaFFOtogg28x1xW7O2wESFVFzQ5fQW0q1Lt1/+OKk//HSP1qvzx7SvsyB/1P5scPJlPlfI6QWW8cj9wHQjurlsQa1oaavn4WicOrakPJQhxYaaU5qdUNSrfAYqPTGpx70qRHKvunvI/hvivTPdm/8AFX/TFNHvJ+IxmXxCd0TA82Ddj3+VH+VhmOwPdXRE06Ka4UOTX1OJ6tsiw+ZO2DdLl9sjqd0aAFaQL3xnKx9qSPiP5Rg1lv7PP6w/0xY+GTuGa7HbswXtv0Pna0ZLAYRIeTSK4mJiY6ZVymJiYmCKYmJiYIpiYmJgimJiYmCIW/PecTenJZfFuvM3H7OKsadVio8yOCgHcrGi3zwC8bjY+YxfqylKMUKUojs6DYnx88cd+aSygzFxGmtgRRv3fO1bfhmtIZQN/fdaFE9gtLWp1Fm7ayk3CSfXFGXNnlJVDZaW3+NtWs/uwNh/ZE/4o/PFaASmdH0kpu6kG221xjfN4rK9sbTtqHI55I7eXkvDcVrS48139LRFKHZCddQhspSf9ZSuUr/3+7F9mnQ5EZgBSnGm9WjvdbnACoEqnP6iTZxQFzewvjR0P7LZ/a/M49+GvjmyXQvbdA7mrNEeQ697XnIa5kYeDX+KvVqxQ8sxkuVOXGhNruEhXvL8wAN1fLAmkZiyhmiQWaTPZclC5DelTLhtuSEqAJHrY4yPEmn5Si5vj1jNlcec+rTakpZ5l20ggDu7pSVXJv13HwwtVlUo8RKVKy1TpNKjdpikMutFklfNsVJTfZJTYeFyFbY6F2PE9ulzQR6KCHuBsFPSpT8uQay3Gqk6M3UJWktMPOWK7nSmw9SLY7Qs4ZZfqnsiHV4a5mooDKFdVDqkHoT6A4VXG5kyeIFGjpWptT0ZlsLSbFBU8oagfAi98COLmVqdk2fTDQeeyh1ha7KeUopW2U2UkncHveB8Ba2MshjjJLGgErBc53JTsOdssireyjW4fbtfL5XM+/e2m/TVfa173wYnTotOiOS58hqPHbF1uurCUp+JOPn/AIu5JpOUKZSVUrna30uNPlxwq5hSkEK8geuwsN+mN/xMpVLq+U6S/X6+5S2GAlYs2Hec4UC3d6qUBqtbzONq8o9D4kZPmTBEYrjHNJ0pLiFoQo+QWoBJ+Rwdq1Xp9GidrqstqLH1BPMdNk3PQY+eM8y8ny6TT05So8qPocKFzVsFDb6NJBSVE99dwDc77K3w4qJSqfmThtQ2cwo7TH7Ew8suOqSdSUDvFQIP8cEVz+0PJ/8AuKn/APdwafq1Pj00VKRMZaglAcEhawlGk7g3PnfHzvEoEHOmeVU7K0VcOio2cdC1KIaSTdy6id1HZI+Bt1xoOM7pczFQcqsEtU9hpnSgH7y1lsHfxSlO1/xHBE1qPnTLdbl9kpdYiyJG9mkrspVutgbX+WLdXzFR6K6w1VajHiLkX5SXV2K7WBt+8YT/ABkypS8sxaLPy/HEF5L5bKmiblQTqQu/4gUnfxvinxiqjlSp2UKtYIdfpq5Fh91R5Sv4HBE4Xc65aaq3sp2tQ0ztfLLRc6LvbST0Bvta98H8fPnFvI9MyrRqW/TlPF99S2ZS3nVLLy9GrWb9DcHpYb4elAdU/Qqc84brcitKUT4kpBwRUJGX+pjPW8krH9RjrOpq18lbrgbbbZShRCSo3HoMaDGer77rE9ssuKQeUPdPqcUGfhYmLC6TRsasA/fzCnQTSyPDbVduVT2WHYyQ+427bW5sDt5DHeFT0uyGXobxWhDiVKDiCkgA+fQ4jMtbsKTIeaYW80UaVqbF9zbfHhHmSJE6MHXlEc1PdBsOvkMVPtIdUftBYP6aFVuet977qTpfTtO3fe+np9FfXQ3H5TrrroQhSyoBIubXwXiR0RY6GWySlPQk749hjnHU4+DBjuL2Dc9VWvmfIAHHZfPuc5S8scYDWq3Ecfhc9L7QNrOthoJGi+xKVb2uNwPMHFTOVQq+ZM00vMsSgTkRHVss01DiO9ILaiu217XJPpYEgmxs+vbVMXVZVKU8O2RWBJdbUg2DZ6KBIsflio1m6hP0um1NqWVxanIEaIsNLJccJULWtce6q5NgLYmLUlXxccK+JOWVOILS1txTy1EEpPaDcbbbemOf0jiEy6LqIF48gC/ibt4YKOJGW3JyYyHpPIU/2dM7sy+zF29tIctbr49PW2A7fEBmj5uzPDzBNeMWM4z2NlqOVltHL1OKOhN9IJFyfPBED/SPIFLopPTnPfyDA7jjAmuUvL05KFKgtQlNLcA7rTigi2o+FwLX9MN9eY6O1l/2+uc0mlcoO9p3tpOw263vta177WvinQM6UDMUpyHTpSjJS2HSy+wtpSmz94BQFx8MESfzvmhzO2WYqKDQZjNLpJD0t8pTobIToCU6SbgBRJ8QNyAN8G6y5mR3hDQKTCpUxEmUURHmmkFS1MJSdJNvdCrJvqtsSDtjeQ+IWVZVRap8aohSnXeQ06GVhlxz8KXLaSfLffw6jHp9P8se1vZSalqnc91gsJYc1Bbfv37vTYgHobG17HBEp8uQ+JOSoj66Zl1HJdVzHgttDy12G3uOarAeA8z4nF/inS6rU4NDztGhLQ+mG0ZkexJjqSeYkkWvpBUoKPht6nDT+l1COWPpJ24eyLX7Ry1fi0W021X1bWtgbDzLDpysxzKxX0Ow4UoJKFRS12QFIs30u4TfwucEStzhmqRxSkUmj5cpshK2lKcd5ukpSsjSCSkmyEgq3Nibiw8D346wWaREyxTmlfVRae6wgq8QkNgflhv5ezTQa6zLcpUlA7LvJQ62WVNi1wpQUAbW8enXFekZ+y1WKi3AgTyp54qDBWytCH9PvaFKACrehwRYr9IohNApBJsO1q/8asMnLP8Alulf8Nn+QYDz+IuVqfUXoMmpEOR3A0+4hhxbTKybaVLA0g3267b36HBaXmKlwkuqkvrQlu91clZBsjX3SB3u7uLXvsBubYIiuAtbp8iU+l1hIUEo06b2PXBrExGysVmVEY38LZHI6N2pqyzMd9FOnNrZcCyW7J0m573h54706lS+0NPLbDaELCu8dzY+WNIeuORiuZ4JDqaXOJ08fEn+1IOY+iAOfpS5GJiYmLpQ0o+MypFHq0WqQWFOO1SnSKQsoNjqXYo+e6rfDACkU2otZheyXHWVpoImzWFkbrK2UhofEKdJ/aw3s1Ro8kUoSWGng3UWlo5iArSoXsRfofXEixmEZtqMhDDaX3IrQW6EAKUATa56npgiTEGImXwyYRMz2zFo6yGV0pFKbccbd130CygtStXev1I36Y22S34ETiLnZua+yHw3FOt4hJW2lrvmx8L6b/EYLt0Kjpz0t9NJgB4Hm8wRkatdr6r2ve+9+uM9xLpdPcQ5IcgRVvqq6EqcUykqILaLgm1/AfuwRDqHCpkvgm9Fq85dOpkqavsj62yrlJ531eoeWoG522PUdcc5gn5kp0tNLrIpVVmT6VMRTahAb0yWylok/AKHl49DthpToEI5begmJHMNMXSI5aTywAnYabWsMK/gRCiJqNYfEVgPNrKEOBsakpJNwD4DBENRBck8LaWmVmymwqOvlBltmnFbzb+q+kFCtSl6r3IFzucbDhPEZFWzpLW2hUo12QyXdO5QFE29BdROM3Q6XT08bZrSYEUNtXcbQGU2QqwOoC2xvvfG44coSifnDQkJvXnibC3VCD+ZOCLBwGFjMA4d2V2ePmAzSlKe6IgRzkoPpqKceVY5QzVKcnAdgbzhHVIKvdT9V3Sr0vfDMRGYHEhyQGW+eaXYuaBqtrG1+uKNSp8J6l5tS7DjrS4ouOBTSSFqCQQo7bkW64IgXEl2kv8A0nTSkPLrrdFAlutKPKEfmJJSqxtr03O4930wPkU92RScoGo5spiYXbIyqY1Gph1lwe6kFKzYeBJFgbXwb4GQ4qMmKcRGZSt99aXVBsAuAXsFHxAuevnjP8M6bAb4m13lwoyezFRY0spHK6ju7d3bbbBF2ksTKXTsz1LK1WpFToSpb79QptSYIUlY/vEeZvYAXtewt5ll5fECt5cps005htqVGadDCmwQgFKbDp4AAD4DCo4jUyAeKdLQYMYokKSp5JZTZ0k7lW2/zw8W0pQgIQkJSkWSkCwA8hgi/9k="/>
          <p:cNvSpPr>
            <a:spLocks noChangeAspect="1" noChangeArrowheads="1"/>
          </p:cNvSpPr>
          <p:nvPr/>
        </p:nvSpPr>
        <p:spPr bwMode="auto">
          <a:xfrm>
            <a:off x="307975" y="-60325"/>
            <a:ext cx="1123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123" name="Picture 51" descr="http://t0.gstatic.com/images?q=tbn:ANd9GcRcopWHqA09uHurZ3GZDoSU_S4LQ42v_Cr2fmh1dGg8EwTtydGs0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48801"/>
            <a:ext cx="1752169" cy="6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53" descr="data:image/jpeg;base64,/9j/4AAQSkZJRgABAQAAAQABAAD/2wCEAAkGBhQSEBUUERQWFRUVGBUXGBcYGCAYHxkgHh4eHRcaFyIdIykeGh8jHR8VHzsgIzMpLCwsGB4xNTwqNSYsLCkBCQoKDQwNGg8PGjQkHyQ0KSsyNDMyLDYsMTU0LTU1KjI0MC4sLyw0LTAqLSw0KTUpLywtNS8wLCwsNDQqKTUsNP/AABEIACwA8AMBIgACEQEDEQH/xAAbAAACAgMBAAAAAAAAAAAAAAAGBwQFAAIDAf/EAEQQAAIBAgMGAgYEDAQHAAAAAAECAwQRABIhBQYHMUFRE2EiQnGBkbEUMqHRIzM1UlNyc4KissHwFzRikhUWJVSDk+H/xAAaAQACAwEBAAAAAAAAAAAAAAACBAEDBQAG/8QAMBEAAQQABAQEBQQDAAAAAAAAAQACAxEEEiExE0FRcSIyYYEFFKHR4ZGxssEVQlL/2gAMAwEAAhEDEQA/AIGxYqmqmWGKZ8zZiM0rgaC564Jjw72kOU4/97/diq4a/lOL2S/yHDvwpFGHNsr0vxHGSYeUMYBVXt3Sbqo9rUAzs8uQc2z+Mn7172Httg23H35FaDHIAk6i5A5OPzl7W6jz+BXLGGBVgCCLEHUEHmDhJ7sjwdsIiHRZ5I/3fSX5W+GCIMbhR0KXY5mOhfmaA5ouwncT3xWy7zUqmzVMIPYyL9+B3fzYNZVkJC8aQKt2DOVzH/VYfVAtp7cUP/KuyYVCzVmZxzySDn5KgNvffFjnuBoBJw4WJzA5ziSeTRZHdMykr45ReJ0cd0YMPsOIm8dS0dJO6HKyxOynsQDY4S9ZUx0dWsmz52dVs2YgqefpI2gzC3l18sH/ABD3VecNUrLkWKE3Sx9K2Zuhtre2BEhINBXOwLIpWZneF3Ua9iF5ww2/PU+P9IkMmTwstwBa+a/IDsPhg8vhHbm7ovW+Lkm8Lw8l9Cb5r9iOVvtwyt1t2JaGGZRIJnc5kzXAuFsAbkm1+2Oic4gWFPxGCFsri1wB08Ndue3qr+rr44heWREHd2C/PESLeWlY2WohJ7CRfvwvW3FYzNLtaqjUHW4kGZj2GcWVR2AxF2tsbZAjbwap/EAOXnICegPodeXMY4yO6KGYKA0MxJ6gWE3gcJ7ifXSJtBgsjqPDjNldgOvQHFxwg2tI3iwMSUUI6Am+W5IYDy5G334oOKv5Qb9lH8jgZHZo7TGBw/AxpjdrQ+ynR8PNokAicagH8e/3Y0l3U2vAMySSNb9HOWP+1iL4bFJ+LX9VfkMdsFwWpX/KTXq0H2Sv3U4lyLKIa7UE5fEIysh5WkHK19L6EdcG292xhVUrRGQRAshzEXAsb25jnhccWqJUrFZRYyRgt5kErf4W+GCHe6cybBjZtSy0xN+puuuBDiA5rtaTMsLHOhmi8OYj2KItzdhCkpvCEolGdmzAW5205nli5jq0Y2VlJ7AgnAfwmH/T/wDyyf0wuNj0M01a8VO2R5DMpblZSxzm415Dpr064LiZWtobqn5PjTS53+XnSdrbdpxII/Hizk2CZ1zX7Wve/licWtzwA7K4ULDLFL9IJaN1e3hgA2N7c7j24od994JKut+iJII4VfwyWbKpI+u0h6gai3l3OJMhaLcFUzBxzSZYX2ALJrZMp95aUGxqYQe3ir9+LCGdXAZGDA8iDcH3jC4g3H2WEAasBbqwnjX4DkPffA8lcdlVo+jzrNAbMwVgQy+sGCmwca6+zobYjiEeYKwYCOWxE45h1FWnXiFWbZgiNpZo0PZnVT8Cb4FOI+9zU8MaQNZ5gWzjmqaar2JuBfprik3Y4YCeJZ6uRwZBmCrbNY6guzA6nnbzwRebytCpiwbOFxpnZQdupTIo9rQzfipY5P1HDfI4lXwrt4eF7wAS0LyOykeiSA480YW5dsXZ2NVV+z0iqS0E0cguxH1wAbH0T1v8QccHu2IXPwsFB7JPCTR6j2VVsDeepfbDQPMxiEk65LC1lzZRyvpYYMdoJV5m8BgQc1s2XT0VykaX0bMbHnbCe2Xu80teaUSZWDyr4lj6l7nnfW3frhj7q7gyUlQJWqPEGVly2Yc7a6scVRlx0T+OigjcHAgHLtl39Uvtwa5Ia+N5XVEAkuzGwF1IH24bZ32ov+6h/wB2Br/B6D9PN8F+7Hv+D0H6eb+H7sSwSMFAKMVLgsS/O55Glbfhd9vcUqeNCKY+NIR6JAIUHuSbXt2HPywM8MdgvNVfSnByRljmPrub8u9rkk97YLaDhXRxm7h5fJ2094UC/vwWwwKihUUKoFgALADsAOWCDHOdbku7FQQxOjw4Nu3JSg322tJU7RNM8nhwrIsQBNlF7Xd+/O+vS2DKj4bUEKXkUvYatI5A+AIXEjefh9BWP4hLRyEAFlsQ1uWYHmfPTFJDwgW48WpkZR6oUD5k/LA5HBxJFq75mF0LGtkLKGoAOvuEH79/RRUgUWTw1QBsnLNdr69dMuow3N6P8hUfsZP5TigruE9K+XI0kQC5TlIbMfzmLA69O2gwZNTgpkb0gVym/UWsb+3BMYRd81RisVE9sWQk5bu9+X2S04PVSK1QpYBmERAJtcDNe3e1x8cGO+O3TT0UskJBdcqgixyliACR5anXAzV8HoyxMU7ovRWUNb2G4Pxxe7ubhx00M0Tt4yz2zhlCjQEdPbzxzA8Ny0jxMmFkl44de3hrtevZA24+6ybQaWWqldmVgMub0muL5mJubdNOxwU7a3e2XSQuXSJXysFzMXYmxtYEk3vbESo4QJnvDUSRjsQGI8rgg4mbO4UUyXMrPMxBHpeiB52HP3kjAtY4CsqumxUL35+Ka/5AI/CH+Dn+Yn/Zp/McVvFT8oN+yj+Rww91txo6GRnjkd86hSGt0NwdB7fjjjvHw8irJzM8sikqq2XLbT2jHcN3Dyrm46EY0zX4ar9lNpt86IIoNTDoB647Y4V3EahjBImEhHqxgsT7/qj3nFN/g9B+nm/h+7HWn4RUoPpyTP5XC/IXwdy9Erk+Hg2XuPt+ED19TNtevGRbZrKo5+Gg5sx95PtNhg/4jUwj2SUX6qGBR7AQBgi2XseCkTLCixg8z1b2k6t78abxbDWspzC7MqsVN1tfQ3HPTECMhp6lE/HMfNHQpjCEP8J/yef2sn9MCPDv8rN7Kj+bDM3a3dWig8JGZhmZrta+tu3sxV7C3Aipak1CySMxz+i2W3pG55C+OyHw+ikYuK5zfm2+qKsI3buzki2rIlWGETSs5K6HK9yGHPkT/CcPG+KneDdeCsQLMuo+q40Ze9j28jcYKRmYaJbA4oYd5zbEVpuPVDcHDPZ7qHR3ZSL5hKCPjbA7tDZuyIpjFepka4H4Jg4JPqg9T00xbPwcW/o1ThT0KD+hAOL7dzh7T0jCQXkkHJnt6P6oGgPnqcV5Cf8AUBP/ADUbATxnO6Db6oU4rbHKJTOoORU8E31ItYrm8yM3vGDLc7eSKopY8rqHRVV0JsQQLcuxtcHF1W0STRtHKodGFipGh/vvgGruD8LNeGZ4x0DAPb2HQ4Itc12ZqWbPDPAIpjlLbo1aIN599IaOO5IkkNssasLnuTzygdzjtupvA1ZB4xiMSliFu2bMBzYaDS9x7sDmzOEMCMGmkeUD1QAgPttqfiMHUMKooVAFVQAABYADkB2wbc5NlUT/ACrI8kXid12+iT+79QqbdYuQo8aoFzpqSwHxOHAKhb2zC55C4vgM3l4awVEzSrKYWc3YWBVj3sbEE433X4cLSVCz+OZCAwAyADUW7k4Bge01Saxb8PiGiTPTgKqv7QzufVVFJTLVpeWnZnE8XVMpsJE93P7e4IYdopPtqCSJsyPSMQR+sefYjscT+HFOFoAvMZ5OftxWbN2DFT7a/AgqpiZsvQFueXTQacsCAQG+ysklY+WWxqA73Hr6hHuMxmMwysNJ+kpInqKvxaWpqCKiUAwkgKLnQ+kNevsODrcrZkSLI8VPNTliFKzEknLqCNTpqR7sAU9fNT1FQIJnjDzSMwAXU5iOqnpgr4f7WnmklE0zyAKpAYLpqb/VAwrGRmpegxrZDCXA6acz6ctkcYh7W2THUxGKUEoSCQCV5G41GuJmMw1usBri02N0sdobn067Vp6dVbwpInZhna5IzW1vcchg72Ju9DSKywAgMQTdi2trdfLFLtOAHbNK2txDIP5sFuKmNAJT+KnkcxgLjRGv6lZgX4i0TPRNImjwMsykf6Tr9l/hgoxznhDqVYXVgVI7g6H7MWOFikpDJw5A/olXvDt156hauE/g6OOnkYDvIwLr7bafu4Jd35BVbUqakG8cKpBGehJGZiP79bEHcvYsf/DapdSJDIrE2vZUsvTpz9uLnhvRLHQJl9ZnYk9Te3yAGKGAkgnutbEvjbG5rB5fCOx1P1B/VFGIu1KoxQSSAXKI7Ad7Am2JWNXUEWOoPTDCxQQDqgPdXdSKsp1qqwtUSzXY5nYBdSAqhSLWtjekp/oG1IaeB3MFQjkxMxbIVv6S31HL5+VqDemol2XMY6KV0jf0vDNmVSeeW4uME24WzBIPpszvLOwK5nIOUdkAAA/vucLNq8oGoW7MHNjdM51sddD9tNhXojTGYzGYZWClBs1aQyVRqoKiUiols0SuwVb8mKkAG9zr0xd7kR5q0yUSzJReGQ3iMSGe+mQEnlp9vfFzuFAF+l2J1qpDr7sQ9lU4pdrPDCSsUy+I0fqhrXun5v8A98hZZraordlmz8RguwOZ09dOR6I3xhxmMwysJKTZ2808CVqU0TPJ480jSWzLEt7X8zodPK+uDTcrZMAiFRHIaiSUXeZ/rE9VAP1LcreXsxy3Bpwoq7XN6mQ6+7EGhpxSbW8KAlYpxmaP1QbE3Qery+23ay7RVErane2TPGzQjXvpqD/XLr1R1jw49x4wwwsVKxtjPHLKa+hmrGZ2ImSQkZegCgi39jpi/wBwp4BLNHBJUJoD9GnFvD7lb3PPz6j24Gd6KuXZcxSjmkVHObIxDgE88uYX+3BNw8ovEDVkrvJPIMhZiLBRY2UAC3T4YVZ56C9BibOGMjjoaqr/AImwPYr/2Q=="/>
          <p:cNvSpPr>
            <a:spLocks noChangeAspect="1" noChangeArrowheads="1"/>
          </p:cNvSpPr>
          <p:nvPr/>
        </p:nvSpPr>
        <p:spPr bwMode="auto">
          <a:xfrm>
            <a:off x="368300" y="96837"/>
            <a:ext cx="22860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6" name="Picture 2" descr="DataDirect Networks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69" y="4855632"/>
            <a:ext cx="2106263" cy="3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Gale Crater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  <p:pic>
        <p:nvPicPr>
          <p:cNvPr id="6" name="Picture 4" descr="http://www.nasa.gov/images/content/676029main_pia16052-color-full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8679"/>
            <a:ext cx="8582338" cy="52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907704" y="2204863"/>
            <a:ext cx="46563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Any questions?</a:t>
            </a:r>
          </a:p>
          <a:p>
            <a:pPr algn="ctr"/>
            <a:r>
              <a:rPr lang="en-US" sz="5400" dirty="0" smtClean="0"/>
              <a:t>Let us start !</a:t>
            </a:r>
          </a:p>
          <a:p>
            <a:r>
              <a:rPr lang="en-US" sz="6600" dirty="0" smtClean="0"/>
              <a:t>Enjoy  </a:t>
            </a:r>
            <a:endParaRPr lang="de-DE" sz="6600" dirty="0"/>
          </a:p>
        </p:txBody>
      </p:sp>
      <p:pic>
        <p:nvPicPr>
          <p:cNvPr id="8" name="Picture 21" descr="GKS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88" y="3569793"/>
            <a:ext cx="2931026" cy="109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4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Gale Crater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  <p:pic>
        <p:nvPicPr>
          <p:cNvPr id="6" name="Picture 4" descr="http://www.nasa.gov/images/content/676029main_pia16052-color-full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8679"/>
            <a:ext cx="8582338" cy="52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7544" y="4653136"/>
            <a:ext cx="8101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Mars mission was mentioned  first in 2003 in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“New </a:t>
            </a:r>
            <a:r>
              <a:rPr lang="en-US" b="1" dirty="0">
                <a:solidFill>
                  <a:srgbClr val="FF0000"/>
                </a:solidFill>
              </a:rPr>
              <a:t>Frontiers in the Solar System: An Integrated Exploration </a:t>
            </a:r>
            <a:r>
              <a:rPr lang="en-US" b="1" dirty="0" smtClean="0">
                <a:solidFill>
                  <a:srgbClr val="FF0000"/>
                </a:solidFill>
              </a:rPr>
              <a:t>Strategy”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First </a:t>
            </a:r>
            <a:r>
              <a:rPr lang="en-US" b="1" dirty="0" err="1" smtClean="0">
                <a:solidFill>
                  <a:srgbClr val="FF0000"/>
                </a:solidFill>
              </a:rPr>
              <a:t>GridKa</a:t>
            </a:r>
            <a:r>
              <a:rPr lang="en-US" b="1" dirty="0" smtClean="0">
                <a:solidFill>
                  <a:srgbClr val="FF0000"/>
                </a:solidFill>
              </a:rPr>
              <a:t> School held in September 2003 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GridKa</a:t>
            </a:r>
            <a:r>
              <a:rPr lang="en-US" sz="2800" dirty="0" smtClean="0"/>
              <a:t> School: At Start 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dirty="0" smtClean="0"/>
              <a:t>2001/2: Regional </a:t>
            </a:r>
            <a:r>
              <a:rPr lang="de-DE" dirty="0"/>
              <a:t>Data </a:t>
            </a:r>
            <a:r>
              <a:rPr lang="de-DE" dirty="0" err="1"/>
              <a:t>and</a:t>
            </a:r>
            <a:r>
              <a:rPr lang="de-DE" dirty="0"/>
              <a:t> Computing </a:t>
            </a:r>
            <a:r>
              <a:rPr lang="de-DE" dirty="0" err="1"/>
              <a:t>Centre</a:t>
            </a:r>
            <a:r>
              <a:rPr lang="de-DE" dirty="0"/>
              <a:t> in </a:t>
            </a:r>
            <a:r>
              <a:rPr lang="de-DE" dirty="0" smtClean="0"/>
              <a:t>Germany (RDCCG)</a:t>
            </a:r>
          </a:p>
          <a:p>
            <a:r>
              <a:rPr lang="en-US" dirty="0" smtClean="0"/>
              <a:t>In July 2002 the center is renamed to </a:t>
            </a:r>
            <a:r>
              <a:rPr lang="en-US" dirty="0" err="1" smtClean="0"/>
              <a:t>GridKa</a:t>
            </a:r>
            <a:r>
              <a:rPr lang="en-US" dirty="0" smtClean="0"/>
              <a:t> and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erves as Tier-1 </a:t>
            </a:r>
            <a:r>
              <a:rPr lang="en-US" sz="2000" dirty="0" err="1" smtClean="0"/>
              <a:t>centre</a:t>
            </a:r>
            <a:r>
              <a:rPr lang="en-US" sz="2000" dirty="0" smtClean="0"/>
              <a:t> for the LHC experiments </a:t>
            </a:r>
          </a:p>
          <a:p>
            <a:pPr lvl="1"/>
            <a:r>
              <a:rPr lang="en-US" sz="2000" dirty="0" smtClean="0"/>
              <a:t>provides resources to non-LHC HEP and </a:t>
            </a:r>
            <a:r>
              <a:rPr lang="en-US" sz="2000" dirty="0" err="1" smtClean="0"/>
              <a:t>astroparticle</a:t>
            </a:r>
            <a:r>
              <a:rPr lang="en-US" sz="2000" dirty="0" smtClean="0"/>
              <a:t> experiments </a:t>
            </a:r>
          </a:p>
          <a:p>
            <a:r>
              <a:rPr lang="en-US" dirty="0" smtClean="0"/>
              <a:t>New Grid technology required education and training </a:t>
            </a:r>
          </a:p>
          <a:p>
            <a:r>
              <a:rPr lang="en-US" dirty="0" smtClean="0"/>
              <a:t>In October 2002 the decision was taken to establish a regular workshop/school for </a:t>
            </a:r>
            <a:r>
              <a:rPr lang="en-US" dirty="0" err="1" smtClean="0"/>
              <a:t>GridKa</a:t>
            </a:r>
            <a:r>
              <a:rPr lang="en-US" dirty="0" smtClean="0"/>
              <a:t> users </a:t>
            </a:r>
          </a:p>
          <a:p>
            <a:r>
              <a:rPr lang="en-US" dirty="0" smtClean="0"/>
              <a:t>First school held in September 2003</a:t>
            </a:r>
          </a:p>
          <a:p>
            <a:pPr lvl="1"/>
            <a:r>
              <a:rPr lang="en-US" sz="2000" dirty="0" smtClean="0"/>
              <a:t>60 participants </a:t>
            </a:r>
          </a:p>
          <a:p>
            <a:pPr lvl="1"/>
            <a:r>
              <a:rPr lang="en-US" sz="2000" dirty="0" smtClean="0"/>
              <a:t>Main audience: nuclear and particle physicists </a:t>
            </a:r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202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GridKa</a:t>
            </a:r>
            <a:r>
              <a:rPr lang="en-US" dirty="0" smtClean="0"/>
              <a:t> School: Over Decade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5517232"/>
            <a:ext cx="8356600" cy="791616"/>
          </a:xfrm>
        </p:spPr>
        <p:txBody>
          <a:bodyPr/>
          <a:lstStyle/>
          <a:p>
            <a:r>
              <a:rPr lang="en-US" dirty="0" smtClean="0"/>
              <a:t>In total more than 1200 participants over 10 years. </a:t>
            </a:r>
          </a:p>
          <a:p>
            <a:r>
              <a:rPr lang="en-US" dirty="0" smtClean="0"/>
              <a:t>More than 70 hands on tutorials given + 15 hands on this week.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  <p:pic>
        <p:nvPicPr>
          <p:cNvPr id="9218" name="Picture 2" descr="http://www.gridka.de/events/School030929/Grid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88606"/>
            <a:ext cx="1080120" cy="13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0079"/>
            <a:ext cx="1080120" cy="15370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27748"/>
            <a:ext cx="1072397" cy="15370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7" y="2724287"/>
            <a:ext cx="1072397" cy="159571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56597"/>
            <a:ext cx="1072397" cy="160965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80" y="2168880"/>
            <a:ext cx="1072397" cy="158041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55759"/>
            <a:ext cx="1072950" cy="153705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43" y="1522033"/>
            <a:ext cx="1066633" cy="160007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94" y="1119282"/>
            <a:ext cx="1072397" cy="15781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81" y="872773"/>
            <a:ext cx="1113283" cy="155324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266859" y="5013174"/>
            <a:ext cx="4192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2003: mainly HEP Applications, ROOT, 2.5 days</a:t>
            </a:r>
            <a:endParaRPr lang="de-DE" sz="14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1907704" y="4612111"/>
            <a:ext cx="3850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2004: first usage of Grid in tutorial, 4 days </a:t>
            </a:r>
            <a:endParaRPr lang="de-DE" sz="14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2752679" y="4319998"/>
            <a:ext cx="6007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2005: focus on </a:t>
            </a:r>
            <a:r>
              <a:rPr lang="en-US" sz="1400" b="1" dirty="0" err="1" smtClean="0"/>
              <a:t>gLite</a:t>
            </a:r>
            <a:r>
              <a:rPr lang="en-US" sz="1400" b="1" dirty="0" smtClean="0"/>
              <a:t>, ROOT/PROOF, virtualization mentioned, 5 days</a:t>
            </a:r>
            <a:endParaRPr lang="de-DE" sz="14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4492268" y="3798524"/>
            <a:ext cx="4651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2007: first time security </a:t>
            </a:r>
            <a:r>
              <a:rPr lang="en-US" sz="1400" b="1" dirty="0"/>
              <a:t>w</a:t>
            </a:r>
            <a:r>
              <a:rPr lang="en-US" sz="1400" b="1" dirty="0" smtClean="0"/>
              <a:t>orkshop </a:t>
            </a:r>
            <a:endParaRPr lang="de-DE" sz="14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3570464" y="4066249"/>
            <a:ext cx="4651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2006: more on virtualization. </a:t>
            </a:r>
            <a:r>
              <a:rPr lang="en-US" sz="1400" b="1" dirty="0"/>
              <a:t>M</a:t>
            </a:r>
            <a:r>
              <a:rPr lang="en-US" sz="1400" b="1" dirty="0" smtClean="0"/>
              <a:t>iddleware flavors</a:t>
            </a:r>
            <a:endParaRPr lang="de-DE" sz="14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5348641" y="3476929"/>
            <a:ext cx="357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2008:  more focus on data management</a:t>
            </a:r>
            <a:endParaRPr lang="de-DE" sz="14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6293022" y="3261423"/>
            <a:ext cx="357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2009:  Cloud computing talks </a:t>
            </a:r>
            <a:endParaRPr lang="de-DE" sz="14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6938553" y="2860499"/>
            <a:ext cx="229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2010: cloud computing</a:t>
            </a:r>
          </a:p>
          <a:p>
            <a:r>
              <a:rPr lang="en-US" sz="1400" b="1" dirty="0" err="1" smtClean="0"/>
              <a:t>talks&amp;tutorials</a:t>
            </a:r>
            <a:r>
              <a:rPr lang="en-US" sz="1400" b="1" dirty="0" smtClean="0"/>
              <a:t> </a:t>
            </a:r>
            <a:endParaRPr lang="de-DE" sz="1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7668344" y="2426013"/>
            <a:ext cx="229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2011: Effective</a:t>
            </a:r>
          </a:p>
          <a:p>
            <a:r>
              <a:rPr lang="en-US" sz="1400" b="1" dirty="0"/>
              <a:t>p</a:t>
            </a:r>
            <a:r>
              <a:rPr lang="en-US" sz="1400" b="1" dirty="0" smtClean="0"/>
              <a:t>rogramming 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083631" y="128006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2012:...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253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Impressions: 2005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8497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Impressions: 2009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12968" cy="5256584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9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Impressions: 2009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640960" cy="5256584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Impressions: Hands on Tutorials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Pavel Weber – GridKa School: a decade behind 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27.08.2012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65074"/>
            <a:ext cx="3240360" cy="23723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325"/>
            <a:ext cx="4857551" cy="320623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79767"/>
            <a:ext cx="4536504" cy="324479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57" y="963684"/>
            <a:ext cx="2002610" cy="278153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63684"/>
            <a:ext cx="3744416" cy="233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7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44BF1012680F4CA52262DC9004D6C4" ma:contentTypeVersion="0" ma:contentTypeDescription="Ein neues Dokument erstellen." ma:contentTypeScope="" ma:versionID="3caaf9579f1ce92f2ced3746fa9b8cd3">
  <xsd:schema xmlns:xsd="http://www.w3.org/2001/XMLSchema" xmlns:p="http://schemas.microsoft.com/office/2006/metadata/properties" targetNamespace="http://schemas.microsoft.com/office/2006/metadata/properties" ma:root="true" ma:fieldsID="a9cf7b72987ed53dcbbf1f0681c4ac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0B34A60-3BB3-4EE6-AD23-2986978F29AE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D4E537B-FFD1-452D-ADB4-B494994029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31B0B6-E473-409E-9C34-25CE714027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KIT_master_ppt2007_en</Template>
  <TotalTime>0</TotalTime>
  <Words>814</Words>
  <Application>Microsoft Office PowerPoint</Application>
  <PresentationFormat>Bildschirmpräsentation (4:3)</PresentationFormat>
  <Paragraphs>152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KIT_master_ppt2007_en</vt:lpstr>
      <vt:lpstr>PowerPoint-Präsentation</vt:lpstr>
      <vt:lpstr>Wall of Gale Crater</vt:lpstr>
      <vt:lpstr>Wall of Gale Crater</vt:lpstr>
      <vt:lpstr>GridKa School: At Start </vt:lpstr>
      <vt:lpstr>GridKa School: Over Decade </vt:lpstr>
      <vt:lpstr>Impressions: 2005</vt:lpstr>
      <vt:lpstr>Impressions: 2009</vt:lpstr>
      <vt:lpstr>Impressions: 2009</vt:lpstr>
      <vt:lpstr>Impressions: Hands on Tutorials </vt:lpstr>
      <vt:lpstr>Impressions: 2011</vt:lpstr>
      <vt:lpstr>Impressions: 2011</vt:lpstr>
      <vt:lpstr>GridKa School This Week: Overview </vt:lpstr>
      <vt:lpstr>Location </vt:lpstr>
      <vt:lpstr>More on Location </vt:lpstr>
      <vt:lpstr>Lunch </vt:lpstr>
      <vt:lpstr>Bus Shuttle </vt:lpstr>
      <vt:lpstr>Evening program</vt:lpstr>
      <vt:lpstr>Miscellaneous </vt:lpstr>
      <vt:lpstr>Cooperating projects </vt:lpstr>
      <vt:lpstr>PowerPoint-Präsentation</vt:lpstr>
    </vt:vector>
  </TitlesOfParts>
  <Company>FZK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SCC-Präsentationsvorlage_Office2007_englisch</dc:title>
  <dc:creator>susanne volk</dc:creator>
  <cp:lastModifiedBy>Weber, Pavel (SCC)</cp:lastModifiedBy>
  <cp:revision>81</cp:revision>
  <cp:lastPrinted>2012-01-05T07:38:25Z</cp:lastPrinted>
  <dcterms:created xsi:type="dcterms:W3CDTF">2012-01-04T10:10:56Z</dcterms:created>
  <dcterms:modified xsi:type="dcterms:W3CDTF">2012-08-26T19:49:02Z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0x0101008544BF1012680F4CA52262DC9004D6C4</vt:lpwstr>
  </property>
</Properties>
</file>