
<file path=[Content_Types].xml><?xml version="1.0" encoding="utf-8"?>
<Types xmlns="http://schemas.openxmlformats.org/package/2006/content-types">
  <Override PartName="/ppt/slideLayouts/slideLayout10.xml" ContentType="application/vnd.openxmlformats-officedocument.presentationml.slideLayout+xml"/>
  <Default Extension="bin" ContentType="application/vnd.openxmlformats-officedocument.presentationml.printerSettings"/>
  <Override PartName="/ppt/slides/slide14.xml" ContentType="application/vnd.openxmlformats-officedocument.presentationml.slide+xml"/>
  <Default Extension="rels" ContentType="application/vnd.openxmlformats-package.relationships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Default Extension="gif" ContentType="image/gif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909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269" r:id="rId5"/>
    <p:sldId id="270" r:id="rId6"/>
    <p:sldId id="262" r:id="rId7"/>
    <p:sldId id="273" r:id="rId8"/>
    <p:sldId id="260" r:id="rId9"/>
    <p:sldId id="261" r:id="rId10"/>
    <p:sldId id="264" r:id="rId11"/>
    <p:sldId id="340" r:id="rId12"/>
    <p:sldId id="341" r:id="rId13"/>
    <p:sldId id="342" r:id="rId14"/>
    <p:sldId id="343" r:id="rId15"/>
    <p:sldId id="346" r:id="rId16"/>
    <p:sldId id="263" r:id="rId17"/>
    <p:sldId id="302" r:id="rId18"/>
    <p:sldId id="303" r:id="rId19"/>
    <p:sldId id="301" r:id="rId20"/>
    <p:sldId id="338" r:id="rId21"/>
    <p:sldId id="267" r:id="rId22"/>
    <p:sldId id="332" r:id="rId23"/>
    <p:sldId id="266" r:id="rId24"/>
    <p:sldId id="274" r:id="rId25"/>
    <p:sldId id="275" r:id="rId26"/>
    <p:sldId id="276" r:id="rId27"/>
    <p:sldId id="339" r:id="rId28"/>
    <p:sldId id="282" r:id="rId29"/>
    <p:sldId id="283" r:id="rId30"/>
    <p:sldId id="284" r:id="rId31"/>
    <p:sldId id="344" r:id="rId32"/>
    <p:sldId id="349" r:id="rId33"/>
    <p:sldId id="350" r:id="rId34"/>
    <p:sldId id="331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1BEEF3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>
    <p:restoredLeft sz="15620"/>
    <p:restoredTop sz="94660"/>
  </p:normalViewPr>
  <p:slideViewPr>
    <p:cSldViewPr snapToGrid="0" snapToObjects="1">
      <p:cViewPr varScale="1">
        <p:scale>
          <a:sx n="163" d="100"/>
          <a:sy n="163" d="100"/>
        </p:scale>
        <p:origin x="-8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2" d="100"/>
          <a:sy n="132" d="100"/>
        </p:scale>
        <p:origin x="-3808" y="-11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F04B3-A150-6941-AD15-544254611F7E}" type="datetimeFigureOut">
              <a:rPr lang="en-US" smtClean="0"/>
              <a:pPr/>
              <a:t>8/30/12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835B4-D26A-BF4F-B6EB-C683F69CAA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0FEC7-78E9-5840-86A3-6715399CE10F}" type="datetimeFigureOut">
              <a:rPr lang="en-US" smtClean="0"/>
              <a:pPr/>
              <a:t>8/30/12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0D8BD-7F19-F24A-8825-C8BFDAA95D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D8BD-7F19-F24A-8825-C8BFDAA95D1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D8BD-7F19-F24A-8825-C8BFDAA95D1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4222D1-EFFF-3C4A-B398-F88380B9F060}" type="slidenum">
              <a:rPr lang="en-US"/>
              <a:pPr/>
              <a:t>11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42" y="4342230"/>
            <a:ext cx="5027916" cy="4116848"/>
          </a:xfrm>
          <a:noFill/>
          <a:ln/>
        </p:spPr>
        <p:txBody>
          <a:bodyPr/>
          <a:lstStyle/>
          <a:p>
            <a:pPr defTabSz="457200" eaLnBrk="1" hangingPunct="1"/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7A38CB-443C-6D47-A55F-A2961CB97A07}" type="slidenum">
              <a:rPr lang="en-US"/>
              <a:pPr/>
              <a:t>13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42" y="4342230"/>
            <a:ext cx="5027916" cy="4116848"/>
          </a:xfrm>
          <a:noFill/>
          <a:ln/>
        </p:spPr>
        <p:txBody>
          <a:bodyPr/>
          <a:lstStyle/>
          <a:p>
            <a:pPr defTabSz="457200" eaLnBrk="1" hangingPunct="1"/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76B63B-4E6B-9A43-A0B4-99F6DE1A3B33}" type="slidenum">
              <a:rPr lang="en-US"/>
              <a:pPr/>
              <a:t>14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42" y="4342230"/>
            <a:ext cx="5027916" cy="4116848"/>
          </a:xfrm>
          <a:noFill/>
          <a:ln/>
        </p:spPr>
        <p:txBody>
          <a:bodyPr/>
          <a:lstStyle/>
          <a:p>
            <a:pPr defTabSz="457200" eaLnBrk="1" hangingPunct="1"/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D8BD-7F19-F24A-8825-C8BFDAA95D1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D8BD-7F19-F24A-8825-C8BFDAA95D1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5DDF92-10C4-0A43-93C3-DA35629A9E56}" type="slidenum">
              <a:rPr lang="en-US"/>
              <a:pPr/>
              <a:t>23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42" y="4342230"/>
            <a:ext cx="5027916" cy="4116848"/>
          </a:xfrm>
          <a:noFill/>
          <a:ln/>
        </p:spPr>
        <p:txBody>
          <a:bodyPr/>
          <a:lstStyle/>
          <a:p>
            <a:pPr defTabSz="457200" eaLnBrk="1" hangingPunct="1"/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D8BD-7F19-F24A-8825-C8BFDAA95D1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D8BD-7F19-F24A-8825-C8BFDAA95D1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D8BD-7F19-F24A-8825-C8BFDAA95D1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D8BD-7F19-F24A-8825-C8BFDAA95D1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76B63B-4E6B-9A43-A0B4-99F6DE1A3B33}" type="slidenum">
              <a:rPr lang="en-US"/>
              <a:pPr/>
              <a:t>27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42" y="4342230"/>
            <a:ext cx="5027916" cy="4116848"/>
          </a:xfrm>
          <a:noFill/>
          <a:ln/>
        </p:spPr>
        <p:txBody>
          <a:bodyPr/>
          <a:lstStyle/>
          <a:p>
            <a:pPr defTabSz="457200" eaLnBrk="1" hangingPunct="1"/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3F43AC-CF0A-0B4C-A4C9-67976CC52F03}" type="slidenum">
              <a:rPr lang="en-US"/>
              <a:pPr/>
              <a:t>28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42" y="4342230"/>
            <a:ext cx="5027916" cy="4116848"/>
          </a:xfrm>
          <a:noFill/>
          <a:ln/>
        </p:spPr>
        <p:txBody>
          <a:bodyPr/>
          <a:lstStyle/>
          <a:p>
            <a:pPr defTabSz="457200" eaLnBrk="1" hangingPunct="1"/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6B2ED6-897A-0646-8DD6-3FA4AD057625}" type="slidenum">
              <a:rPr lang="en-US"/>
              <a:pPr/>
              <a:t>29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42" y="4342230"/>
            <a:ext cx="5027916" cy="4116848"/>
          </a:xfrm>
          <a:noFill/>
          <a:ln/>
        </p:spPr>
        <p:txBody>
          <a:bodyPr/>
          <a:lstStyle/>
          <a:p>
            <a:pPr defTabSz="457200" eaLnBrk="1" hangingPunct="1"/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63014B-2001-5F41-B541-49BA1C257645}" type="slidenum">
              <a:rPr lang="en-US"/>
              <a:pPr/>
              <a:t>30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42" y="4342230"/>
            <a:ext cx="5027916" cy="4116848"/>
          </a:xfrm>
          <a:noFill/>
          <a:ln/>
        </p:spPr>
        <p:txBody>
          <a:bodyPr/>
          <a:lstStyle/>
          <a:p>
            <a:pPr defTabSz="457200" eaLnBrk="1" hangingPunct="1"/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63014B-2001-5F41-B541-49BA1C257645}" type="slidenum">
              <a:rPr lang="en-US"/>
              <a:pPr/>
              <a:t>31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42" y="4342230"/>
            <a:ext cx="5027916" cy="4116848"/>
          </a:xfrm>
          <a:noFill/>
          <a:ln/>
        </p:spPr>
        <p:txBody>
          <a:bodyPr/>
          <a:lstStyle/>
          <a:p>
            <a:pPr defTabSz="457200" eaLnBrk="1" hangingPunct="1"/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D8BD-7F19-F24A-8825-C8BFDAA95D1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D8BD-7F19-F24A-8825-C8BFDAA95D1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D8BD-7F19-F24A-8825-C8BFDAA95D1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D8BD-7F19-F24A-8825-C8BFDAA95D1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D8BD-7F19-F24A-8825-C8BFDAA95D1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D8BD-7F19-F24A-8825-C8BFDAA95D1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D8BD-7F19-F24A-8825-C8BFDAA95D1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06227-2F96-F540-A0D7-C52A56A865C4}" type="datetime1">
              <a:rPr lang="en-US" smtClean="0"/>
              <a:pPr/>
              <a:t>8/30/12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GridKa School 2012, ROOT/PROOF tutorial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74D00-62C0-5340-994F-30C251CE3EC9}" type="datetime1">
              <a:rPr lang="en-US" smtClean="0"/>
              <a:pPr/>
              <a:t>8/30/12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GridKa School 2012, ROOT/PROOF tutorial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0EAA-8101-6845-B7BD-BC9A570E5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9807-E2D9-2C48-8BE1-321FDE4384FC}" type="datetime1">
              <a:rPr lang="en-US" smtClean="0"/>
              <a:pPr/>
              <a:t>8/30/12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GridKa School 2012, ROOT/PROOF tutorial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0EAA-8101-6845-B7BD-BC9A570E5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6C0C1-E418-1141-90DE-FAA5B5B95325}" type="datetime1">
              <a:rPr lang="en-US" smtClean="0"/>
              <a:pPr/>
              <a:t>8/30/12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GridKa School 2012, ROOT/PROOF tutorial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0EAA-8101-6845-B7BD-BC9A570E52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D433A-B6F8-3542-BBD0-5AF7DFEF3486}" type="datetime1">
              <a:rPr lang="en-US" smtClean="0"/>
              <a:pPr/>
              <a:t>8/30/12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kumimoji="0" lang="en-US" smtClean="0"/>
              <a:t>GridKa School 2012, ROOT/PROOF tutorial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660D2-E51D-BE44-868E-893B308E8458}" type="datetime1">
              <a:rPr lang="en-US" smtClean="0"/>
              <a:pPr/>
              <a:t>8/30/12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GridKa School 2012, ROOT/PROOF tutorial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0EAA-8101-6845-B7BD-BC9A570E52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BFDE-DF3E-D54B-A7E7-27AF18FFCD1C}" type="datetime1">
              <a:rPr lang="en-US" smtClean="0"/>
              <a:pPr/>
              <a:t>8/30/12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GridKa School 2012, ROOT/PROOF tutorial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0EAA-8101-6845-B7BD-BC9A570E52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CD157-B7C0-9749-A11A-470CF7453F61}" type="datetime1">
              <a:rPr lang="en-US" smtClean="0"/>
              <a:pPr/>
              <a:t>8/30/12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GridKa School 2012, ROOT/PROOF tutorial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0EAA-8101-6845-B7BD-BC9A570E5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2168-04BC-7143-9D29-0452FAE61F14}" type="datetime1">
              <a:rPr lang="en-US" smtClean="0"/>
              <a:pPr/>
              <a:t>8/30/12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GridKa School 2012, ROOT/PROOF tutorial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0EAA-8101-6845-B7BD-BC9A570E5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EA592-0290-274B-A731-060BC6A99DCA}" type="datetime1">
              <a:rPr lang="en-US" smtClean="0"/>
              <a:pPr/>
              <a:t>8/30/12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GridKa School 2012, ROOT/PROOF tutorial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0EAA-8101-6845-B7BD-BC9A570E52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9235E-E3D4-C84B-8615-024BC6EF942F}" type="datetime1">
              <a:rPr lang="en-US" smtClean="0"/>
              <a:pPr/>
              <a:t>8/30/12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smtClean="0"/>
              <a:t>GridKa School 2012, ROOT/PROOF tutorial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58A0EAA-8101-6845-B7BD-BC9A570E52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FCE82C0-E67D-D24E-A37B-A679FC156F08}" type="datetime1">
              <a:rPr lang="en-US" smtClean="0"/>
              <a:pPr/>
              <a:t>8/30/12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GridKa School 2012, ROOT/PROOF tutorial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58A0EAA-8101-6845-B7BD-BC9A570E52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rsen.Hayrapetyan@cern.ch" TargetMode="External"/><Relationship Id="rId4" Type="http://schemas.openxmlformats.org/officeDocument/2006/relationships/hyperlink" Target="mailto:Martin.Vala@cern.ch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d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df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oot.cern.ch" TargetMode="External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on1.saske.sk/peac/doc/peac-tut/PEACTutorial_PROOFtutorial.html" TargetMode="External"/><Relationship Id="rId3" Type="http://schemas.openxmlformats.org/officeDocument/2006/relationships/hyperlink" Target="http://root.cern.ch/drupal/content/peac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gks098@gks-211.scc.kit.edu" TargetMode="External"/><Relationship Id="rId3" Type="http://schemas.openxmlformats.org/officeDocument/2006/relationships/hyperlink" Target="mailto:gs023@gks-032.scc.kit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on1.saske.sk/peac/doc/peac-tut/PEACTutorial.htm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df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on1.saske.sk/peac/doc/peac-tut/PEACTutorial_PROOFtutorial.html" TargetMode="External"/><Relationship Id="rId3" Type="http://schemas.openxmlformats.org/officeDocument/2006/relationships/hyperlink" Target="http://root.cern.ch/drupal/content/peac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od.gsi.d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dc.unige.ch/astroroot/index" TargetMode="External"/><Relationship Id="rId4" Type="http://schemas.openxmlformats.org/officeDocument/2006/relationships/hyperlink" Target="http://prs.ism.ac.jp/bioc/2.7/bioc/html/xps.html" TargetMode="External"/><Relationship Id="rId5" Type="http://schemas.openxmlformats.org/officeDocument/2006/relationships/hyperlink" Target="http://www.ripe.net/data-tools/stats/ttm/current-hosts/analyzing-test-box-data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6232" y="2088941"/>
            <a:ext cx="7850477" cy="7854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ROOT and PROOF Tutorial</a:t>
            </a:r>
            <a:endParaRPr lang="en-US" sz="5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39120" y="4459092"/>
          <a:ext cx="7638815" cy="1650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66074"/>
                <a:gridCol w="2972741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Arsen Hayrapetyan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Martin </a:t>
                      </a:r>
                      <a:r>
                        <a:rPr lang="en-US" sz="1800" dirty="0" err="1" smtClean="0"/>
                        <a:t>Vala</a:t>
                      </a:r>
                      <a:endParaRPr lang="en-US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accent4"/>
                          </a:solidFill>
                        </a:rPr>
                        <a:t>Yerevan Physics Institute, Yerevan, Armenia; </a:t>
                      </a:r>
                    </a:p>
                    <a:p>
                      <a:pPr marL="484632" indent="-457200" algn="ctr"/>
                      <a:r>
                        <a:rPr lang="en-US" sz="1300" dirty="0" smtClean="0">
                          <a:solidFill>
                            <a:schemeClr val="accent4"/>
                          </a:solidFill>
                        </a:rPr>
                        <a:t>European </a:t>
                      </a:r>
                      <a:r>
                        <a:rPr lang="en-US" sz="1300" dirty="0" smtClean="0">
                          <a:solidFill>
                            <a:schemeClr val="accent4"/>
                          </a:solidFill>
                        </a:rPr>
                        <a:t>Organization </a:t>
                      </a:r>
                      <a:r>
                        <a:rPr lang="en-US" sz="1300" dirty="0" smtClean="0">
                          <a:solidFill>
                            <a:schemeClr val="accent4"/>
                          </a:solidFill>
                        </a:rPr>
                        <a:t>for Nuclear Research (CERN)</a:t>
                      </a:r>
                    </a:p>
                    <a:p>
                      <a:pPr marL="484632" indent="-457200" algn="ctr"/>
                      <a:endParaRPr lang="en-US" sz="1300" dirty="0" smtClean="0">
                        <a:solidFill>
                          <a:schemeClr val="accent4"/>
                        </a:solidFill>
                      </a:endParaRPr>
                    </a:p>
                    <a:p>
                      <a:pPr marL="484632" indent="-457200" algn="ctr"/>
                      <a:endParaRPr lang="en-US" sz="1300" dirty="0" smtClean="0">
                        <a:solidFill>
                          <a:schemeClr val="accent4"/>
                        </a:solidFill>
                      </a:endParaRPr>
                    </a:p>
                    <a:p>
                      <a:pPr marL="484632" indent="-457200" algn="ctr"/>
                      <a:endParaRPr lang="en-US" sz="1300" dirty="0" smtClean="0">
                        <a:solidFill>
                          <a:schemeClr val="accent4"/>
                        </a:solidFill>
                      </a:endParaRPr>
                    </a:p>
                    <a:p>
                      <a:pPr marL="484632" indent="-457200" algn="ctr"/>
                      <a:r>
                        <a:rPr lang="en-US" sz="1300" dirty="0" smtClean="0">
                          <a:solidFill>
                            <a:srgbClr val="660066"/>
                          </a:solidFill>
                          <a:hlinkClick r:id="rId3"/>
                        </a:rPr>
                        <a:t>Arsen.Hayrapetyan@cern.ch</a:t>
                      </a:r>
                      <a:endParaRPr lang="en-US" sz="1300" dirty="0" smtClean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solidFill>
                            <a:schemeClr val="accent4"/>
                          </a:solidFill>
                        </a:rPr>
                        <a:t>Institute of Experimental Physics, </a:t>
                      </a:r>
                    </a:p>
                    <a:p>
                      <a:pPr algn="ctr"/>
                      <a:r>
                        <a:rPr lang="en-US" sz="1300" dirty="0" smtClean="0">
                          <a:solidFill>
                            <a:schemeClr val="accent4"/>
                          </a:solidFill>
                        </a:rPr>
                        <a:t>Slovak Academy of Sciences;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chemeClr val="accent4"/>
                          </a:solidFill>
                        </a:rPr>
                        <a:t>European </a:t>
                      </a:r>
                      <a:r>
                        <a:rPr lang="en-US" sz="1300" dirty="0" smtClean="0">
                          <a:solidFill>
                            <a:schemeClr val="accent4"/>
                          </a:solidFill>
                        </a:rPr>
                        <a:t>Organization </a:t>
                      </a:r>
                      <a:r>
                        <a:rPr lang="en-US" sz="1300" dirty="0" smtClean="0">
                          <a:solidFill>
                            <a:schemeClr val="accent4"/>
                          </a:solidFill>
                        </a:rPr>
                        <a:t>for Nuclear Research (CERN)</a:t>
                      </a:r>
                    </a:p>
                    <a:p>
                      <a:pPr algn="ctr"/>
                      <a:endParaRPr lang="en-US" sz="1300" dirty="0" smtClean="0">
                        <a:solidFill>
                          <a:schemeClr val="accent4"/>
                        </a:solidFill>
                      </a:endParaRPr>
                    </a:p>
                    <a:p>
                      <a:pPr algn="ctr"/>
                      <a:r>
                        <a:rPr lang="en-US" sz="1300" dirty="0" smtClean="0">
                          <a:solidFill>
                            <a:srgbClr val="660066"/>
                          </a:solidFill>
                          <a:hlinkClick r:id="rId4"/>
                        </a:rPr>
                        <a:t>Martin.Vala@cern.ch</a:t>
                      </a:r>
                      <a:endParaRPr lang="en-US" sz="1300" dirty="0" smtClean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267" y="166738"/>
            <a:ext cx="7498080" cy="654977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ROOT features: </a:t>
            </a:r>
            <a:r>
              <a:rPr lang="en-US" sz="3200" dirty="0" smtClean="0">
                <a:solidFill>
                  <a:srgbClr val="660066"/>
                </a:solidFill>
              </a:rPr>
              <a:t>CLI</a:t>
            </a:r>
            <a:endParaRPr lang="en-US" sz="3200" dirty="0">
              <a:solidFill>
                <a:srgbClr val="660066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GridKa School 2012, ROOT/PROOF tutorial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95267" y="1037519"/>
            <a:ext cx="7738421" cy="923330"/>
          </a:xfrm>
          <a:prstGeom prst="rect">
            <a:avLst/>
          </a:prstGeom>
          <a:solidFill>
            <a:schemeClr val="tx2">
              <a:lumMod val="60000"/>
              <a:lumOff val="40000"/>
              <a:alpha val="1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The Command Line Interface (CLI) allows you to type in the  commands (C++, root-specific, OS shell) and processes them interactively via CINT – C++ interpreter.</a:t>
            </a:r>
            <a:endParaRPr lang="en-US" dirty="0">
              <a:solidFill>
                <a:srgbClr val="660066"/>
              </a:solidFill>
            </a:endParaRPr>
          </a:p>
        </p:txBody>
      </p:sp>
      <p:pic>
        <p:nvPicPr>
          <p:cNvPr id="8" name="Picture 7" descr="cli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195267" y="2061371"/>
            <a:ext cx="7550743" cy="4044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498080" cy="818773"/>
          </a:xfrm>
        </p:spPr>
        <p:txBody>
          <a:bodyPr>
            <a:normAutofit/>
          </a:bodyPr>
          <a:lstStyle/>
          <a:p>
            <a:pPr defTabSz="457200" eaLnBrk="1" hangingPunct="1"/>
            <a:r>
              <a:rPr lang="en-US" sz="3600" dirty="0" smtClean="0"/>
              <a:t>Trees (class </a:t>
            </a:r>
            <a:r>
              <a:rPr lang="en-US" sz="3600" dirty="0" err="1" smtClean="0"/>
              <a:t>TTree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60" name="Footer Placeholder 5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GridKa School 2012, ROOT/PROOF tutorial</a:t>
            </a:r>
            <a:endParaRPr lang="en-US"/>
          </a:p>
        </p:txBody>
      </p:sp>
      <p:sp>
        <p:nvSpPr>
          <p:cNvPr id="6349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237718"/>
            <a:ext cx="6275388" cy="2920098"/>
          </a:xfrm>
        </p:spPr>
        <p:txBody>
          <a:bodyPr/>
          <a:lstStyle/>
          <a:p>
            <a:pPr marL="331788" indent="-331788" defTabSz="457200" eaLnBrk="1" hangingPunct="1">
              <a:lnSpc>
                <a:spcPct val="92000"/>
              </a:lnSpc>
            </a:pPr>
            <a:r>
              <a:rPr lang="en-US" sz="2400" dirty="0"/>
              <a:t>A tree is a container for data storage</a:t>
            </a:r>
          </a:p>
          <a:p>
            <a:pPr marL="331788" indent="-331788" defTabSz="457200" eaLnBrk="1" hangingPunct="1">
              <a:lnSpc>
                <a:spcPct val="92000"/>
              </a:lnSpc>
            </a:pPr>
            <a:r>
              <a:rPr lang="en-US" sz="2400" dirty="0"/>
              <a:t>It consists of several </a:t>
            </a:r>
            <a:r>
              <a:rPr lang="en-US" sz="2400" i="1" dirty="0"/>
              <a:t>branches</a:t>
            </a:r>
            <a:endParaRPr lang="en-US" sz="2400" dirty="0"/>
          </a:p>
          <a:p>
            <a:pPr marL="731838" lvl="1" indent="-274638" defTabSz="457200" eaLnBrk="1" hangingPunct="1">
              <a:lnSpc>
                <a:spcPct val="92000"/>
              </a:lnSpc>
            </a:pPr>
            <a:r>
              <a:rPr lang="en-US" sz="2000" dirty="0"/>
              <a:t>These can be in one or several files</a:t>
            </a:r>
          </a:p>
          <a:p>
            <a:pPr marL="731838" lvl="1" indent="-274638" defTabSz="457200" eaLnBrk="1" hangingPunct="1">
              <a:lnSpc>
                <a:spcPct val="92000"/>
              </a:lnSpc>
            </a:pPr>
            <a:r>
              <a:rPr lang="en-US" sz="2000" dirty="0"/>
              <a:t>Branches are stored contiguously (split mode)</a:t>
            </a:r>
            <a:endParaRPr lang="en-US" sz="2000" dirty="0" smtClean="0"/>
          </a:p>
          <a:p>
            <a:pPr marL="331788" indent="-331788" defTabSz="457200" eaLnBrk="1" hangingPunct="1">
              <a:lnSpc>
                <a:spcPct val="92000"/>
              </a:lnSpc>
            </a:pPr>
            <a:r>
              <a:rPr lang="en-US" sz="2400" dirty="0" smtClean="0">
                <a:sym typeface="Wingdings" charset="2"/>
              </a:rPr>
              <a:t>Set </a:t>
            </a:r>
            <a:r>
              <a:rPr lang="en-US" sz="2400" dirty="0">
                <a:sym typeface="Wingdings" charset="2"/>
              </a:rPr>
              <a:t>of helper</a:t>
            </a:r>
            <a:r>
              <a:rPr lang="en-US" sz="2400" dirty="0" smtClean="0">
                <a:sym typeface="Wingdings" charset="2"/>
              </a:rPr>
              <a:t>  functions </a:t>
            </a:r>
            <a:r>
              <a:rPr lang="en-US" sz="2400" dirty="0">
                <a:sym typeface="Wingdings" charset="2"/>
              </a:rPr>
              <a:t>to</a:t>
            </a:r>
            <a:r>
              <a:rPr lang="en-US" sz="2400" dirty="0" smtClean="0">
                <a:sym typeface="Wingdings" charset="2"/>
              </a:rPr>
              <a:t> visualize the content</a:t>
            </a:r>
            <a:r>
              <a:rPr lang="en-US" dirty="0">
                <a:sym typeface="Wingdings" charset="2"/>
              </a:rPr>
              <a:t> </a:t>
            </a:r>
            <a:r>
              <a:rPr lang="en-US" sz="2400" dirty="0" smtClean="0">
                <a:sym typeface="Wingdings" charset="2"/>
              </a:rPr>
              <a:t>(</a:t>
            </a:r>
            <a:r>
              <a:rPr lang="en-US" sz="2400" dirty="0">
                <a:sym typeface="Wingdings" charset="2"/>
              </a:rPr>
              <a:t>e.g. </a:t>
            </a:r>
            <a:r>
              <a:rPr lang="en-US" sz="2400" dirty="0">
                <a:solidFill>
                  <a:srgbClr val="1D00CA"/>
                </a:solidFill>
                <a:sym typeface="Wingdings" charset="2"/>
              </a:rPr>
              <a:t>Draw</a:t>
            </a:r>
            <a:r>
              <a:rPr lang="en-US" sz="2400" dirty="0">
                <a:sym typeface="Wingdings" charset="2"/>
              </a:rPr>
              <a:t>, </a:t>
            </a:r>
            <a:r>
              <a:rPr lang="en-US" sz="2400" dirty="0">
                <a:solidFill>
                  <a:srgbClr val="1D00CA"/>
                </a:solidFill>
                <a:sym typeface="Wingdings" charset="2"/>
              </a:rPr>
              <a:t>Scan</a:t>
            </a:r>
            <a:r>
              <a:rPr lang="en-US" sz="2400" dirty="0">
                <a:sym typeface="Wingdings" charset="2"/>
              </a:rPr>
              <a:t>)</a:t>
            </a:r>
          </a:p>
          <a:p>
            <a:pPr marL="331788" indent="-331788" defTabSz="457200" eaLnBrk="1" hangingPunct="1">
              <a:lnSpc>
                <a:spcPct val="92000"/>
              </a:lnSpc>
            </a:pPr>
            <a:r>
              <a:rPr lang="en-US" sz="2400" dirty="0">
                <a:sym typeface="Wingdings" charset="2"/>
              </a:rPr>
              <a:t>Compressed</a:t>
            </a:r>
            <a:endParaRPr lang="en-US" sz="2400" dirty="0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7451725" y="1628775"/>
            <a:ext cx="1368425" cy="2520950"/>
            <a:chOff x="3560" y="1570"/>
            <a:chExt cx="1181" cy="2042"/>
          </a:xfrm>
        </p:grpSpPr>
        <p:sp>
          <p:nvSpPr>
            <p:cNvPr id="63551" name="Rectangle 5"/>
            <p:cNvSpPr>
              <a:spLocks noChangeArrowheads="1"/>
            </p:cNvSpPr>
            <p:nvPr/>
          </p:nvSpPr>
          <p:spPr bwMode="auto">
            <a:xfrm>
              <a:off x="3561" y="1570"/>
              <a:ext cx="1179" cy="499"/>
            </a:xfrm>
            <a:prstGeom prst="rect">
              <a:avLst/>
            </a:prstGeom>
            <a:solidFill>
              <a:srgbClr val="FF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/>
                <a:t>Tree</a:t>
              </a:r>
            </a:p>
          </p:txBody>
        </p:sp>
        <p:sp>
          <p:nvSpPr>
            <p:cNvPr id="63552" name="Rectangle 6"/>
            <p:cNvSpPr>
              <a:spLocks noChangeArrowheads="1"/>
            </p:cNvSpPr>
            <p:nvPr/>
          </p:nvSpPr>
          <p:spPr bwMode="auto">
            <a:xfrm>
              <a:off x="3560" y="2115"/>
              <a:ext cx="363" cy="1497"/>
            </a:xfrm>
            <a:prstGeom prst="rect">
              <a:avLst/>
            </a:prstGeom>
            <a:solidFill>
              <a:srgbClr val="FF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/>
                <a:t>Branch</a:t>
              </a:r>
            </a:p>
          </p:txBody>
        </p:sp>
        <p:sp>
          <p:nvSpPr>
            <p:cNvPr id="2" name="Rectangle 7"/>
            <p:cNvSpPr>
              <a:spLocks noChangeArrowheads="1"/>
            </p:cNvSpPr>
            <p:nvPr/>
          </p:nvSpPr>
          <p:spPr bwMode="auto">
            <a:xfrm>
              <a:off x="3969" y="2115"/>
              <a:ext cx="363" cy="1497"/>
            </a:xfrm>
            <a:prstGeom prst="rect">
              <a:avLst/>
            </a:prstGeom>
            <a:solidFill>
              <a:srgbClr val="FF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/>
                <a:t>Branch</a:t>
              </a:r>
            </a:p>
          </p:txBody>
        </p:sp>
        <p:sp>
          <p:nvSpPr>
            <p:cNvPr id="63554" name="Rectangle 8"/>
            <p:cNvSpPr>
              <a:spLocks noChangeArrowheads="1"/>
            </p:cNvSpPr>
            <p:nvPr/>
          </p:nvSpPr>
          <p:spPr bwMode="auto">
            <a:xfrm>
              <a:off x="4378" y="2115"/>
              <a:ext cx="363" cy="1497"/>
            </a:xfrm>
            <a:prstGeom prst="rect">
              <a:avLst/>
            </a:prstGeom>
            <a:solidFill>
              <a:srgbClr val="FF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/>
                <a:t>Branch</a:t>
              </a:r>
            </a:p>
          </p:txBody>
        </p:sp>
      </p:grpSp>
      <p:graphicFrame>
        <p:nvGraphicFramePr>
          <p:cNvPr id="63553" name="Group 65"/>
          <p:cNvGraphicFramePr>
            <a:graphicFrameLocks noGrp="1"/>
          </p:cNvGraphicFramePr>
          <p:nvPr/>
        </p:nvGraphicFramePr>
        <p:xfrm>
          <a:off x="3454400" y="4870450"/>
          <a:ext cx="685800" cy="1355726"/>
        </p:xfrm>
        <a:graphic>
          <a:graphicData uri="http://schemas.openxmlformats.org/drawingml/2006/table">
            <a:tbl>
              <a:tblPr/>
              <a:tblGrid>
                <a:gridCol w="685800"/>
              </a:tblGrid>
              <a:tr h="3127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point</a:t>
                      </a:r>
                    </a:p>
                  </a:txBody>
                  <a:tcPr marL="53340" marR="53340" marT="26670" marB="76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F7FF"/>
                    </a:solidFill>
                  </a:tcPr>
                </a:tc>
              </a:tr>
              <a:tr h="10429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x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y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z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F7FF"/>
                    </a:solidFill>
                  </a:tcPr>
                </a:tc>
              </a:tr>
            </a:tbl>
          </a:graphicData>
        </a:graphic>
      </p:graphicFrame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789488" y="5002213"/>
            <a:ext cx="2133600" cy="228600"/>
            <a:chOff x="2544" y="3072"/>
            <a:chExt cx="1344" cy="144"/>
          </a:xfrm>
        </p:grpSpPr>
        <p:sp>
          <p:nvSpPr>
            <p:cNvPr id="63541" name="Rectangle 18"/>
            <p:cNvSpPr>
              <a:spLocks noChangeArrowheads="1"/>
            </p:cNvSpPr>
            <p:nvPr/>
          </p:nvSpPr>
          <p:spPr bwMode="auto">
            <a:xfrm>
              <a:off x="2544" y="3072"/>
              <a:ext cx="144" cy="144"/>
            </a:xfrm>
            <a:prstGeom prst="rect">
              <a:avLst/>
            </a:prstGeom>
            <a:solidFill>
              <a:srgbClr val="00B8FF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GB" b="0">
                  <a:ea typeface="Arial" charset="0"/>
                  <a:cs typeface="Arial" charset="0"/>
                </a:rPr>
                <a:t>x</a:t>
              </a:r>
            </a:p>
          </p:txBody>
        </p:sp>
        <p:sp>
          <p:nvSpPr>
            <p:cNvPr id="63542" name="Rectangle 19"/>
            <p:cNvSpPr>
              <a:spLocks noChangeArrowheads="1"/>
            </p:cNvSpPr>
            <p:nvPr/>
          </p:nvSpPr>
          <p:spPr bwMode="auto">
            <a:xfrm>
              <a:off x="2678" y="3072"/>
              <a:ext cx="144" cy="144"/>
            </a:xfrm>
            <a:prstGeom prst="rect">
              <a:avLst/>
            </a:prstGeom>
            <a:solidFill>
              <a:srgbClr val="00B8FF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GB" b="0">
                  <a:ea typeface="Arial" charset="0"/>
                  <a:cs typeface="Arial" charset="0"/>
                </a:rPr>
                <a:t>x</a:t>
              </a:r>
            </a:p>
          </p:txBody>
        </p:sp>
        <p:sp>
          <p:nvSpPr>
            <p:cNvPr id="63543" name="Rectangle 20"/>
            <p:cNvSpPr>
              <a:spLocks noChangeArrowheads="1"/>
            </p:cNvSpPr>
            <p:nvPr/>
          </p:nvSpPr>
          <p:spPr bwMode="auto">
            <a:xfrm>
              <a:off x="2811" y="3072"/>
              <a:ext cx="144" cy="144"/>
            </a:xfrm>
            <a:prstGeom prst="rect">
              <a:avLst/>
            </a:prstGeom>
            <a:solidFill>
              <a:srgbClr val="00B8FF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GB" b="0">
                  <a:ea typeface="Arial" charset="0"/>
                  <a:cs typeface="Arial" charset="0"/>
                </a:rPr>
                <a:t>x</a:t>
              </a:r>
            </a:p>
          </p:txBody>
        </p:sp>
        <p:sp>
          <p:nvSpPr>
            <p:cNvPr id="63544" name="Rectangle 21"/>
            <p:cNvSpPr>
              <a:spLocks noChangeArrowheads="1"/>
            </p:cNvSpPr>
            <p:nvPr/>
          </p:nvSpPr>
          <p:spPr bwMode="auto">
            <a:xfrm>
              <a:off x="2944" y="3072"/>
              <a:ext cx="144" cy="144"/>
            </a:xfrm>
            <a:prstGeom prst="rect">
              <a:avLst/>
            </a:prstGeom>
            <a:solidFill>
              <a:srgbClr val="00B8FF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GB" b="0">
                  <a:ea typeface="Arial" charset="0"/>
                  <a:cs typeface="Arial" charset="0"/>
                </a:rPr>
                <a:t>x</a:t>
              </a:r>
            </a:p>
          </p:txBody>
        </p:sp>
        <p:sp>
          <p:nvSpPr>
            <p:cNvPr id="63545" name="Rectangle 22"/>
            <p:cNvSpPr>
              <a:spLocks noChangeArrowheads="1"/>
            </p:cNvSpPr>
            <p:nvPr/>
          </p:nvSpPr>
          <p:spPr bwMode="auto">
            <a:xfrm>
              <a:off x="3078" y="3072"/>
              <a:ext cx="144" cy="144"/>
            </a:xfrm>
            <a:prstGeom prst="rect">
              <a:avLst/>
            </a:prstGeom>
            <a:solidFill>
              <a:srgbClr val="00B8FF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GB" b="0">
                  <a:ea typeface="Arial" charset="0"/>
                  <a:cs typeface="Arial" charset="0"/>
                </a:rPr>
                <a:t>x</a:t>
              </a:r>
            </a:p>
          </p:txBody>
        </p:sp>
        <p:sp>
          <p:nvSpPr>
            <p:cNvPr id="63546" name="Rectangle 23"/>
            <p:cNvSpPr>
              <a:spLocks noChangeArrowheads="1"/>
            </p:cNvSpPr>
            <p:nvPr/>
          </p:nvSpPr>
          <p:spPr bwMode="auto">
            <a:xfrm>
              <a:off x="3211" y="3072"/>
              <a:ext cx="144" cy="144"/>
            </a:xfrm>
            <a:prstGeom prst="rect">
              <a:avLst/>
            </a:prstGeom>
            <a:solidFill>
              <a:srgbClr val="00B8FF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GB" b="0">
                  <a:ea typeface="Arial" charset="0"/>
                  <a:cs typeface="Arial" charset="0"/>
                </a:rPr>
                <a:t>x</a:t>
              </a:r>
            </a:p>
          </p:txBody>
        </p:sp>
        <p:sp>
          <p:nvSpPr>
            <p:cNvPr id="63547" name="Rectangle 24"/>
            <p:cNvSpPr>
              <a:spLocks noChangeArrowheads="1"/>
            </p:cNvSpPr>
            <p:nvPr/>
          </p:nvSpPr>
          <p:spPr bwMode="auto">
            <a:xfrm>
              <a:off x="3344" y="3072"/>
              <a:ext cx="144" cy="144"/>
            </a:xfrm>
            <a:prstGeom prst="rect">
              <a:avLst/>
            </a:prstGeom>
            <a:solidFill>
              <a:srgbClr val="00B8FF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GB" b="0">
                  <a:ea typeface="Arial" charset="0"/>
                  <a:cs typeface="Arial" charset="0"/>
                </a:rPr>
                <a:t>x</a:t>
              </a:r>
            </a:p>
          </p:txBody>
        </p:sp>
        <p:sp>
          <p:nvSpPr>
            <p:cNvPr id="63548" name="Rectangle 25"/>
            <p:cNvSpPr>
              <a:spLocks noChangeArrowheads="1"/>
            </p:cNvSpPr>
            <p:nvPr/>
          </p:nvSpPr>
          <p:spPr bwMode="auto">
            <a:xfrm>
              <a:off x="3478" y="3072"/>
              <a:ext cx="144" cy="144"/>
            </a:xfrm>
            <a:prstGeom prst="rect">
              <a:avLst/>
            </a:prstGeom>
            <a:solidFill>
              <a:srgbClr val="00B8FF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GB" b="0">
                  <a:ea typeface="Arial" charset="0"/>
                  <a:cs typeface="Arial" charset="0"/>
                </a:rPr>
                <a:t>x</a:t>
              </a:r>
            </a:p>
          </p:txBody>
        </p:sp>
        <p:sp>
          <p:nvSpPr>
            <p:cNvPr id="63549" name="Rectangle 26"/>
            <p:cNvSpPr>
              <a:spLocks noChangeArrowheads="1"/>
            </p:cNvSpPr>
            <p:nvPr/>
          </p:nvSpPr>
          <p:spPr bwMode="auto">
            <a:xfrm>
              <a:off x="3611" y="3072"/>
              <a:ext cx="144" cy="144"/>
            </a:xfrm>
            <a:prstGeom prst="rect">
              <a:avLst/>
            </a:prstGeom>
            <a:solidFill>
              <a:srgbClr val="00B8FF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GB" b="0">
                  <a:ea typeface="Arial" charset="0"/>
                  <a:cs typeface="Arial" charset="0"/>
                </a:rPr>
                <a:t>x</a:t>
              </a:r>
            </a:p>
          </p:txBody>
        </p:sp>
        <p:sp>
          <p:nvSpPr>
            <p:cNvPr id="63550" name="Rectangle 27"/>
            <p:cNvSpPr>
              <a:spLocks noChangeArrowheads="1"/>
            </p:cNvSpPr>
            <p:nvPr/>
          </p:nvSpPr>
          <p:spPr bwMode="auto">
            <a:xfrm>
              <a:off x="3744" y="3072"/>
              <a:ext cx="144" cy="144"/>
            </a:xfrm>
            <a:prstGeom prst="rect">
              <a:avLst/>
            </a:prstGeom>
            <a:solidFill>
              <a:srgbClr val="00B8FF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GB" b="0">
                  <a:ea typeface="Arial" charset="0"/>
                  <a:cs typeface="Arial" charset="0"/>
                </a:rPr>
                <a:t>x</a:t>
              </a: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4789488" y="5405438"/>
            <a:ext cx="2133600" cy="228600"/>
            <a:chOff x="2544" y="3408"/>
            <a:chExt cx="1344" cy="144"/>
          </a:xfrm>
        </p:grpSpPr>
        <p:sp>
          <p:nvSpPr>
            <p:cNvPr id="63531" name="Rectangle 29"/>
            <p:cNvSpPr>
              <a:spLocks noChangeArrowheads="1"/>
            </p:cNvSpPr>
            <p:nvPr/>
          </p:nvSpPr>
          <p:spPr bwMode="auto">
            <a:xfrm>
              <a:off x="2544" y="3408"/>
              <a:ext cx="144" cy="144"/>
            </a:xfrm>
            <a:prstGeom prst="rect">
              <a:avLst/>
            </a:prstGeom>
            <a:solidFill>
              <a:srgbClr val="00B8FF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GB" b="0">
                  <a:ea typeface="Arial" charset="0"/>
                  <a:cs typeface="Arial" charset="0"/>
                </a:rPr>
                <a:t>y</a:t>
              </a:r>
            </a:p>
          </p:txBody>
        </p:sp>
        <p:sp>
          <p:nvSpPr>
            <p:cNvPr id="63532" name="Rectangle 30"/>
            <p:cNvSpPr>
              <a:spLocks noChangeArrowheads="1"/>
            </p:cNvSpPr>
            <p:nvPr/>
          </p:nvSpPr>
          <p:spPr bwMode="auto">
            <a:xfrm>
              <a:off x="2678" y="3408"/>
              <a:ext cx="144" cy="144"/>
            </a:xfrm>
            <a:prstGeom prst="rect">
              <a:avLst/>
            </a:prstGeom>
            <a:solidFill>
              <a:srgbClr val="00B8FF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GB" b="0">
                  <a:ea typeface="Arial" charset="0"/>
                  <a:cs typeface="Arial" charset="0"/>
                </a:rPr>
                <a:t>y</a:t>
              </a:r>
            </a:p>
          </p:txBody>
        </p:sp>
        <p:sp>
          <p:nvSpPr>
            <p:cNvPr id="63533" name="Rectangle 31"/>
            <p:cNvSpPr>
              <a:spLocks noChangeArrowheads="1"/>
            </p:cNvSpPr>
            <p:nvPr/>
          </p:nvSpPr>
          <p:spPr bwMode="auto">
            <a:xfrm>
              <a:off x="2811" y="3408"/>
              <a:ext cx="144" cy="144"/>
            </a:xfrm>
            <a:prstGeom prst="rect">
              <a:avLst/>
            </a:prstGeom>
            <a:solidFill>
              <a:srgbClr val="00B8FF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GB" b="0">
                  <a:ea typeface="Arial" charset="0"/>
                  <a:cs typeface="Arial" charset="0"/>
                </a:rPr>
                <a:t>y</a:t>
              </a:r>
            </a:p>
          </p:txBody>
        </p:sp>
        <p:sp>
          <p:nvSpPr>
            <p:cNvPr id="63534" name="Rectangle 32"/>
            <p:cNvSpPr>
              <a:spLocks noChangeArrowheads="1"/>
            </p:cNvSpPr>
            <p:nvPr/>
          </p:nvSpPr>
          <p:spPr bwMode="auto">
            <a:xfrm>
              <a:off x="2944" y="3408"/>
              <a:ext cx="144" cy="144"/>
            </a:xfrm>
            <a:prstGeom prst="rect">
              <a:avLst/>
            </a:prstGeom>
            <a:solidFill>
              <a:srgbClr val="00B8FF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GB" b="0">
                  <a:ea typeface="Arial" charset="0"/>
                  <a:cs typeface="Arial" charset="0"/>
                </a:rPr>
                <a:t>y</a:t>
              </a:r>
            </a:p>
          </p:txBody>
        </p:sp>
        <p:sp>
          <p:nvSpPr>
            <p:cNvPr id="63535" name="Rectangle 33"/>
            <p:cNvSpPr>
              <a:spLocks noChangeArrowheads="1"/>
            </p:cNvSpPr>
            <p:nvPr/>
          </p:nvSpPr>
          <p:spPr bwMode="auto">
            <a:xfrm>
              <a:off x="3078" y="3408"/>
              <a:ext cx="144" cy="144"/>
            </a:xfrm>
            <a:prstGeom prst="rect">
              <a:avLst/>
            </a:prstGeom>
            <a:solidFill>
              <a:srgbClr val="00B8FF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GB" b="0">
                  <a:ea typeface="Arial" charset="0"/>
                  <a:cs typeface="Arial" charset="0"/>
                </a:rPr>
                <a:t>y</a:t>
              </a:r>
            </a:p>
          </p:txBody>
        </p:sp>
        <p:sp>
          <p:nvSpPr>
            <p:cNvPr id="63536" name="Rectangle 34"/>
            <p:cNvSpPr>
              <a:spLocks noChangeArrowheads="1"/>
            </p:cNvSpPr>
            <p:nvPr/>
          </p:nvSpPr>
          <p:spPr bwMode="auto">
            <a:xfrm>
              <a:off x="3211" y="3408"/>
              <a:ext cx="144" cy="144"/>
            </a:xfrm>
            <a:prstGeom prst="rect">
              <a:avLst/>
            </a:prstGeom>
            <a:solidFill>
              <a:srgbClr val="00B8FF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GB" b="0">
                  <a:ea typeface="Arial" charset="0"/>
                  <a:cs typeface="Arial" charset="0"/>
                </a:rPr>
                <a:t>y</a:t>
              </a:r>
            </a:p>
          </p:txBody>
        </p:sp>
        <p:sp>
          <p:nvSpPr>
            <p:cNvPr id="63537" name="Rectangle 35"/>
            <p:cNvSpPr>
              <a:spLocks noChangeArrowheads="1"/>
            </p:cNvSpPr>
            <p:nvPr/>
          </p:nvSpPr>
          <p:spPr bwMode="auto">
            <a:xfrm>
              <a:off x="3344" y="3408"/>
              <a:ext cx="144" cy="144"/>
            </a:xfrm>
            <a:prstGeom prst="rect">
              <a:avLst/>
            </a:prstGeom>
            <a:solidFill>
              <a:srgbClr val="00B8FF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GB" b="0">
                  <a:ea typeface="Arial" charset="0"/>
                  <a:cs typeface="Arial" charset="0"/>
                </a:rPr>
                <a:t>y</a:t>
              </a:r>
            </a:p>
          </p:txBody>
        </p:sp>
        <p:sp>
          <p:nvSpPr>
            <p:cNvPr id="63538" name="Rectangle 36"/>
            <p:cNvSpPr>
              <a:spLocks noChangeArrowheads="1"/>
            </p:cNvSpPr>
            <p:nvPr/>
          </p:nvSpPr>
          <p:spPr bwMode="auto">
            <a:xfrm>
              <a:off x="3478" y="3408"/>
              <a:ext cx="144" cy="144"/>
            </a:xfrm>
            <a:prstGeom prst="rect">
              <a:avLst/>
            </a:prstGeom>
            <a:solidFill>
              <a:srgbClr val="00B8FF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GB" b="0">
                  <a:ea typeface="Arial" charset="0"/>
                  <a:cs typeface="Arial" charset="0"/>
                </a:rPr>
                <a:t>y</a:t>
              </a:r>
            </a:p>
          </p:txBody>
        </p:sp>
        <p:sp>
          <p:nvSpPr>
            <p:cNvPr id="63539" name="Rectangle 37"/>
            <p:cNvSpPr>
              <a:spLocks noChangeArrowheads="1"/>
            </p:cNvSpPr>
            <p:nvPr/>
          </p:nvSpPr>
          <p:spPr bwMode="auto">
            <a:xfrm>
              <a:off x="3611" y="3408"/>
              <a:ext cx="144" cy="144"/>
            </a:xfrm>
            <a:prstGeom prst="rect">
              <a:avLst/>
            </a:prstGeom>
            <a:solidFill>
              <a:srgbClr val="00B8FF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GB" b="0">
                  <a:ea typeface="Arial" charset="0"/>
                  <a:cs typeface="Arial" charset="0"/>
                </a:rPr>
                <a:t>y</a:t>
              </a:r>
            </a:p>
          </p:txBody>
        </p:sp>
        <p:sp>
          <p:nvSpPr>
            <p:cNvPr id="63540" name="Rectangle 38"/>
            <p:cNvSpPr>
              <a:spLocks noChangeArrowheads="1"/>
            </p:cNvSpPr>
            <p:nvPr/>
          </p:nvSpPr>
          <p:spPr bwMode="auto">
            <a:xfrm>
              <a:off x="3744" y="3408"/>
              <a:ext cx="144" cy="144"/>
            </a:xfrm>
            <a:prstGeom prst="rect">
              <a:avLst/>
            </a:prstGeom>
            <a:solidFill>
              <a:srgbClr val="00B8FF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GB" b="0">
                  <a:ea typeface="Arial" charset="0"/>
                  <a:cs typeface="Arial" charset="0"/>
                </a:rPr>
                <a:t>y</a:t>
              </a:r>
            </a:p>
          </p:txBody>
        </p:sp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4789488" y="5807075"/>
            <a:ext cx="2133600" cy="228600"/>
            <a:chOff x="2592" y="3744"/>
            <a:chExt cx="1344" cy="144"/>
          </a:xfrm>
        </p:grpSpPr>
        <p:sp>
          <p:nvSpPr>
            <p:cNvPr id="63521" name="Rectangle 40"/>
            <p:cNvSpPr>
              <a:spLocks noChangeArrowheads="1"/>
            </p:cNvSpPr>
            <p:nvPr/>
          </p:nvSpPr>
          <p:spPr bwMode="auto">
            <a:xfrm>
              <a:off x="2592" y="3744"/>
              <a:ext cx="144" cy="144"/>
            </a:xfrm>
            <a:prstGeom prst="rect">
              <a:avLst/>
            </a:prstGeom>
            <a:solidFill>
              <a:srgbClr val="00B8FF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GB" b="0">
                  <a:ea typeface="Arial" charset="0"/>
                  <a:cs typeface="Arial" charset="0"/>
                </a:rPr>
                <a:t>z</a:t>
              </a:r>
            </a:p>
          </p:txBody>
        </p:sp>
        <p:sp>
          <p:nvSpPr>
            <p:cNvPr id="63522" name="Rectangle 41"/>
            <p:cNvSpPr>
              <a:spLocks noChangeArrowheads="1"/>
            </p:cNvSpPr>
            <p:nvPr/>
          </p:nvSpPr>
          <p:spPr bwMode="auto">
            <a:xfrm>
              <a:off x="2726" y="3744"/>
              <a:ext cx="144" cy="144"/>
            </a:xfrm>
            <a:prstGeom prst="rect">
              <a:avLst/>
            </a:prstGeom>
            <a:solidFill>
              <a:srgbClr val="00B8FF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GB" b="0">
                  <a:ea typeface="Arial" charset="0"/>
                  <a:cs typeface="Arial" charset="0"/>
                </a:rPr>
                <a:t>z</a:t>
              </a:r>
            </a:p>
          </p:txBody>
        </p:sp>
        <p:sp>
          <p:nvSpPr>
            <p:cNvPr id="63523" name="Rectangle 42"/>
            <p:cNvSpPr>
              <a:spLocks noChangeArrowheads="1"/>
            </p:cNvSpPr>
            <p:nvPr/>
          </p:nvSpPr>
          <p:spPr bwMode="auto">
            <a:xfrm>
              <a:off x="2859" y="3744"/>
              <a:ext cx="144" cy="144"/>
            </a:xfrm>
            <a:prstGeom prst="rect">
              <a:avLst/>
            </a:prstGeom>
            <a:solidFill>
              <a:srgbClr val="00B8FF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GB" b="0">
                  <a:ea typeface="Arial" charset="0"/>
                  <a:cs typeface="Arial" charset="0"/>
                </a:rPr>
                <a:t>z</a:t>
              </a:r>
            </a:p>
          </p:txBody>
        </p:sp>
        <p:sp>
          <p:nvSpPr>
            <p:cNvPr id="63524" name="Rectangle 43"/>
            <p:cNvSpPr>
              <a:spLocks noChangeArrowheads="1"/>
            </p:cNvSpPr>
            <p:nvPr/>
          </p:nvSpPr>
          <p:spPr bwMode="auto">
            <a:xfrm>
              <a:off x="2992" y="3744"/>
              <a:ext cx="144" cy="144"/>
            </a:xfrm>
            <a:prstGeom prst="rect">
              <a:avLst/>
            </a:prstGeom>
            <a:solidFill>
              <a:srgbClr val="00B8FF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GB" b="0">
                  <a:ea typeface="Arial" charset="0"/>
                  <a:cs typeface="Arial" charset="0"/>
                </a:rPr>
                <a:t>z</a:t>
              </a:r>
            </a:p>
          </p:txBody>
        </p:sp>
        <p:sp>
          <p:nvSpPr>
            <p:cNvPr id="63525" name="Rectangle 44"/>
            <p:cNvSpPr>
              <a:spLocks noChangeArrowheads="1"/>
            </p:cNvSpPr>
            <p:nvPr/>
          </p:nvSpPr>
          <p:spPr bwMode="auto">
            <a:xfrm>
              <a:off x="3126" y="3744"/>
              <a:ext cx="144" cy="144"/>
            </a:xfrm>
            <a:prstGeom prst="rect">
              <a:avLst/>
            </a:prstGeom>
            <a:solidFill>
              <a:srgbClr val="00B8FF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GB" b="0">
                  <a:ea typeface="Arial" charset="0"/>
                  <a:cs typeface="Arial" charset="0"/>
                </a:rPr>
                <a:t>z</a:t>
              </a:r>
            </a:p>
          </p:txBody>
        </p:sp>
        <p:sp>
          <p:nvSpPr>
            <p:cNvPr id="63526" name="Rectangle 45"/>
            <p:cNvSpPr>
              <a:spLocks noChangeArrowheads="1"/>
            </p:cNvSpPr>
            <p:nvPr/>
          </p:nvSpPr>
          <p:spPr bwMode="auto">
            <a:xfrm>
              <a:off x="3259" y="3744"/>
              <a:ext cx="144" cy="144"/>
            </a:xfrm>
            <a:prstGeom prst="rect">
              <a:avLst/>
            </a:prstGeom>
            <a:solidFill>
              <a:srgbClr val="00B8FF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GB" b="0">
                  <a:ea typeface="Arial" charset="0"/>
                  <a:cs typeface="Arial" charset="0"/>
                </a:rPr>
                <a:t>z</a:t>
              </a:r>
            </a:p>
          </p:txBody>
        </p:sp>
        <p:sp>
          <p:nvSpPr>
            <p:cNvPr id="63527" name="Rectangle 46"/>
            <p:cNvSpPr>
              <a:spLocks noChangeArrowheads="1"/>
            </p:cNvSpPr>
            <p:nvPr/>
          </p:nvSpPr>
          <p:spPr bwMode="auto">
            <a:xfrm>
              <a:off x="3392" y="3744"/>
              <a:ext cx="144" cy="144"/>
            </a:xfrm>
            <a:prstGeom prst="rect">
              <a:avLst/>
            </a:prstGeom>
            <a:solidFill>
              <a:srgbClr val="00B8FF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GB" b="0">
                  <a:ea typeface="Arial" charset="0"/>
                  <a:cs typeface="Arial" charset="0"/>
                </a:rPr>
                <a:t>z</a:t>
              </a:r>
            </a:p>
          </p:txBody>
        </p:sp>
        <p:sp>
          <p:nvSpPr>
            <p:cNvPr id="63528" name="Rectangle 47"/>
            <p:cNvSpPr>
              <a:spLocks noChangeArrowheads="1"/>
            </p:cNvSpPr>
            <p:nvPr/>
          </p:nvSpPr>
          <p:spPr bwMode="auto">
            <a:xfrm>
              <a:off x="3526" y="3744"/>
              <a:ext cx="144" cy="144"/>
            </a:xfrm>
            <a:prstGeom prst="rect">
              <a:avLst/>
            </a:prstGeom>
            <a:solidFill>
              <a:srgbClr val="00B8FF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GB" b="0">
                  <a:ea typeface="Arial" charset="0"/>
                  <a:cs typeface="Arial" charset="0"/>
                </a:rPr>
                <a:t>z</a:t>
              </a:r>
            </a:p>
          </p:txBody>
        </p:sp>
        <p:sp>
          <p:nvSpPr>
            <p:cNvPr id="63529" name="Rectangle 48"/>
            <p:cNvSpPr>
              <a:spLocks noChangeArrowheads="1"/>
            </p:cNvSpPr>
            <p:nvPr/>
          </p:nvSpPr>
          <p:spPr bwMode="auto">
            <a:xfrm>
              <a:off x="3659" y="3744"/>
              <a:ext cx="144" cy="144"/>
            </a:xfrm>
            <a:prstGeom prst="rect">
              <a:avLst/>
            </a:prstGeom>
            <a:solidFill>
              <a:srgbClr val="00B8FF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GB" b="0">
                  <a:ea typeface="Arial" charset="0"/>
                  <a:cs typeface="Arial" charset="0"/>
                </a:rPr>
                <a:t>z</a:t>
              </a:r>
            </a:p>
          </p:txBody>
        </p:sp>
        <p:sp>
          <p:nvSpPr>
            <p:cNvPr id="63530" name="Rectangle 49"/>
            <p:cNvSpPr>
              <a:spLocks noChangeArrowheads="1"/>
            </p:cNvSpPr>
            <p:nvPr/>
          </p:nvSpPr>
          <p:spPr bwMode="auto">
            <a:xfrm>
              <a:off x="3792" y="3744"/>
              <a:ext cx="144" cy="144"/>
            </a:xfrm>
            <a:prstGeom prst="rect">
              <a:avLst/>
            </a:prstGeom>
            <a:solidFill>
              <a:srgbClr val="00B8FF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GB" b="0">
                  <a:ea typeface="Arial" charset="0"/>
                  <a:cs typeface="Arial" charset="0"/>
                </a:rPr>
                <a:t>z</a:t>
              </a:r>
            </a:p>
          </p:txBody>
        </p:sp>
      </p:grpSp>
      <p:cxnSp>
        <p:nvCxnSpPr>
          <p:cNvPr id="63505" name="AutoShape 50"/>
          <p:cNvCxnSpPr>
            <a:cxnSpLocks noChangeShapeType="1"/>
            <a:endCxn id="63541" idx="1"/>
          </p:cNvCxnSpPr>
          <p:nvPr/>
        </p:nvCxnSpPr>
        <p:spPr bwMode="auto">
          <a:xfrm flipV="1">
            <a:off x="4140200" y="5116513"/>
            <a:ext cx="638175" cy="5889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3506" name="AutoShape 51"/>
          <p:cNvCxnSpPr>
            <a:cxnSpLocks noChangeShapeType="1"/>
            <a:endCxn id="63531" idx="1"/>
          </p:cNvCxnSpPr>
          <p:nvPr/>
        </p:nvCxnSpPr>
        <p:spPr bwMode="auto">
          <a:xfrm flipV="1">
            <a:off x="4140200" y="5519738"/>
            <a:ext cx="638175" cy="18573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3507" name="AutoShape 52"/>
          <p:cNvCxnSpPr>
            <a:cxnSpLocks noChangeShapeType="1"/>
            <a:endCxn id="63521" idx="1"/>
          </p:cNvCxnSpPr>
          <p:nvPr/>
        </p:nvCxnSpPr>
        <p:spPr bwMode="auto">
          <a:xfrm>
            <a:off x="4140200" y="5705475"/>
            <a:ext cx="638175" cy="2159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3508" name="AutoShape 53"/>
          <p:cNvSpPr>
            <a:spLocks noChangeArrowheads="1"/>
          </p:cNvSpPr>
          <p:nvPr/>
        </p:nvSpPr>
        <p:spPr bwMode="auto">
          <a:xfrm>
            <a:off x="7556500" y="4867275"/>
            <a:ext cx="1263650" cy="1371600"/>
          </a:xfrm>
          <a:prstGeom prst="flowChartDocument">
            <a:avLst/>
          </a:prstGeom>
          <a:solidFill>
            <a:srgbClr val="00B8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de-DE">
              <a:solidFill>
                <a:schemeClr val="bg1"/>
              </a:solidFill>
              <a:latin typeface="Times New Roman" charset="0"/>
              <a:ea typeface="Arial" charset="0"/>
              <a:cs typeface="Arial" charset="0"/>
            </a:endParaRPr>
          </a:p>
        </p:txBody>
      </p:sp>
      <p:sp>
        <p:nvSpPr>
          <p:cNvPr id="63509" name="Rectangle 54"/>
          <p:cNvSpPr>
            <a:spLocks noChangeArrowheads="1"/>
          </p:cNvSpPr>
          <p:nvPr/>
        </p:nvSpPr>
        <p:spPr bwMode="auto">
          <a:xfrm>
            <a:off x="5292725" y="4438650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>
                <a:ea typeface="Arial" charset="0"/>
                <a:cs typeface="Arial" charset="0"/>
              </a:rPr>
              <a:t>Branches</a:t>
            </a:r>
          </a:p>
        </p:txBody>
      </p:sp>
      <p:sp>
        <p:nvSpPr>
          <p:cNvPr id="63510" name="Rectangle 55"/>
          <p:cNvSpPr>
            <a:spLocks noChangeArrowheads="1"/>
          </p:cNvSpPr>
          <p:nvPr/>
        </p:nvSpPr>
        <p:spPr bwMode="auto">
          <a:xfrm>
            <a:off x="7585075" y="4995863"/>
            <a:ext cx="1233917" cy="228600"/>
          </a:xfrm>
          <a:prstGeom prst="rect">
            <a:avLst/>
          </a:prstGeom>
          <a:solidFill>
            <a:srgbClr val="3B43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it-IT">
              <a:solidFill>
                <a:schemeClr val="bg1"/>
              </a:solidFill>
              <a:latin typeface="Courier New" charset="0"/>
              <a:ea typeface="Arial" charset="0"/>
              <a:cs typeface="Arial" charset="0"/>
            </a:endParaRPr>
          </a:p>
        </p:txBody>
      </p:sp>
      <p:sp>
        <p:nvSpPr>
          <p:cNvPr id="63511" name="Rectangle 56"/>
          <p:cNvSpPr>
            <a:spLocks noChangeArrowheads="1"/>
          </p:cNvSpPr>
          <p:nvPr/>
        </p:nvSpPr>
        <p:spPr bwMode="auto">
          <a:xfrm>
            <a:off x="7585075" y="5300663"/>
            <a:ext cx="1233917" cy="228600"/>
          </a:xfrm>
          <a:prstGeom prst="rect">
            <a:avLst/>
          </a:prstGeom>
          <a:solidFill>
            <a:srgbClr val="3B43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it-IT">
              <a:solidFill>
                <a:schemeClr val="bg1"/>
              </a:solidFill>
              <a:latin typeface="Courier New" charset="0"/>
              <a:ea typeface="Arial" charset="0"/>
              <a:cs typeface="Arial" charset="0"/>
            </a:endParaRPr>
          </a:p>
        </p:txBody>
      </p:sp>
      <p:sp>
        <p:nvSpPr>
          <p:cNvPr id="63512" name="Rectangle 57"/>
          <p:cNvSpPr>
            <a:spLocks noChangeArrowheads="1"/>
          </p:cNvSpPr>
          <p:nvPr/>
        </p:nvSpPr>
        <p:spPr bwMode="auto">
          <a:xfrm>
            <a:off x="7585075" y="5605463"/>
            <a:ext cx="1235075" cy="228600"/>
          </a:xfrm>
          <a:prstGeom prst="rect">
            <a:avLst/>
          </a:prstGeom>
          <a:solidFill>
            <a:srgbClr val="3B43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it-IT">
              <a:solidFill>
                <a:schemeClr val="bg1"/>
              </a:solidFill>
              <a:latin typeface="Courier New" charset="0"/>
              <a:ea typeface="Arial" charset="0"/>
              <a:cs typeface="Arial" charset="0"/>
            </a:endParaRPr>
          </a:p>
        </p:txBody>
      </p:sp>
      <p:cxnSp>
        <p:nvCxnSpPr>
          <p:cNvPr id="63513" name="AutoShape 58"/>
          <p:cNvCxnSpPr>
            <a:cxnSpLocks noChangeShapeType="1"/>
            <a:stCxn id="63550" idx="3"/>
            <a:endCxn id="63510" idx="1"/>
          </p:cNvCxnSpPr>
          <p:nvPr/>
        </p:nvCxnSpPr>
        <p:spPr bwMode="auto">
          <a:xfrm flipV="1">
            <a:off x="6923088" y="5110163"/>
            <a:ext cx="661987" cy="63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3514" name="AutoShape 59"/>
          <p:cNvCxnSpPr>
            <a:cxnSpLocks noChangeShapeType="1"/>
            <a:stCxn id="63540" idx="3"/>
            <a:endCxn id="63511" idx="1"/>
          </p:cNvCxnSpPr>
          <p:nvPr/>
        </p:nvCxnSpPr>
        <p:spPr bwMode="auto">
          <a:xfrm flipV="1">
            <a:off x="6923088" y="5414963"/>
            <a:ext cx="661987" cy="1047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3515" name="AutoShape 60"/>
          <p:cNvCxnSpPr>
            <a:cxnSpLocks noChangeShapeType="1"/>
            <a:stCxn id="63530" idx="3"/>
            <a:endCxn id="63512" idx="1"/>
          </p:cNvCxnSpPr>
          <p:nvPr/>
        </p:nvCxnSpPr>
        <p:spPr bwMode="auto">
          <a:xfrm flipV="1">
            <a:off x="6923088" y="5719763"/>
            <a:ext cx="661987" cy="2016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3516" name="Rectangle 61"/>
          <p:cNvSpPr>
            <a:spLocks noChangeArrowheads="1"/>
          </p:cNvSpPr>
          <p:nvPr/>
        </p:nvSpPr>
        <p:spPr bwMode="auto">
          <a:xfrm>
            <a:off x="8042275" y="4410075"/>
            <a:ext cx="57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GB">
                <a:ea typeface="Arial" charset="0"/>
                <a:cs typeface="Arial" charset="0"/>
              </a:rPr>
              <a:t>File</a:t>
            </a:r>
          </a:p>
        </p:txBody>
      </p:sp>
      <p:sp>
        <p:nvSpPr>
          <p:cNvPr id="63517" name="Text Box 118"/>
          <p:cNvSpPr txBox="1">
            <a:spLocks noChangeArrowheads="1"/>
          </p:cNvSpPr>
          <p:nvPr/>
        </p:nvSpPr>
        <p:spPr bwMode="auto">
          <a:xfrm>
            <a:off x="3148013" y="4430713"/>
            <a:ext cx="1209675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r>
              <a:rPr lang="en-US" dirty="0"/>
              <a:t>1 "Event"</a:t>
            </a:r>
          </a:p>
        </p:txBody>
      </p:sp>
      <p:sp>
        <p:nvSpPr>
          <p:cNvPr id="63518" name="Rectangle 119"/>
          <p:cNvSpPr>
            <a:spLocks noChangeArrowheads="1"/>
          </p:cNvSpPr>
          <p:nvPr/>
        </p:nvSpPr>
        <p:spPr bwMode="auto">
          <a:xfrm>
            <a:off x="5197475" y="4841875"/>
            <a:ext cx="219075" cy="1296988"/>
          </a:xfrm>
          <a:prstGeom prst="rect">
            <a:avLst/>
          </a:prstGeom>
          <a:noFill/>
          <a:ln w="28575" cap="rnd">
            <a:solidFill>
              <a:srgbClr val="FF0F0F"/>
            </a:solidFill>
            <a:prstDash val="sysDot"/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519" name="Text Box 120"/>
          <p:cNvSpPr txBox="1">
            <a:spLocks noChangeArrowheads="1"/>
          </p:cNvSpPr>
          <p:nvPr/>
        </p:nvSpPr>
        <p:spPr bwMode="auto">
          <a:xfrm>
            <a:off x="4514850" y="6157913"/>
            <a:ext cx="930275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r>
              <a:rPr lang="en-US"/>
              <a:t>Events</a:t>
            </a:r>
          </a:p>
        </p:txBody>
      </p:sp>
      <p:sp>
        <p:nvSpPr>
          <p:cNvPr id="63520" name="Line 121"/>
          <p:cNvSpPr>
            <a:spLocks noChangeShapeType="1"/>
          </p:cNvSpPr>
          <p:nvPr/>
        </p:nvSpPr>
        <p:spPr bwMode="auto">
          <a:xfrm>
            <a:off x="5397500" y="6354763"/>
            <a:ext cx="14414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734665"/>
          </a:xfrm>
        </p:spPr>
        <p:txBody>
          <a:bodyPr/>
          <a:lstStyle/>
          <a:p>
            <a:r>
              <a:rPr lang="en-US" sz="3600" dirty="0" smtClean="0"/>
              <a:t>Events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GridKa School 2012, ROOT/PROOF tutorial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89024" y="1177521"/>
            <a:ext cx="7272339" cy="140307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Events are units of data which are stored in trees and can be</a:t>
            </a:r>
          </a:p>
          <a:p>
            <a:pPr>
              <a:buNone/>
            </a:pPr>
            <a:r>
              <a:rPr lang="en-US" dirty="0" smtClean="0"/>
              <a:t>processed independently from each other (</a:t>
            </a:r>
            <a:r>
              <a:rPr lang="en-US" dirty="0" err="1" smtClean="0"/>
              <a:t>PROOF’s</a:t>
            </a:r>
            <a:r>
              <a:rPr lang="en-US" dirty="0" smtClean="0"/>
              <a:t> event</a:t>
            </a:r>
          </a:p>
          <a:p>
            <a:pPr>
              <a:buNone/>
            </a:pPr>
            <a:r>
              <a:rPr lang="en-US" dirty="0" smtClean="0"/>
              <a:t>level parallelism is based on these properties).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defTabSz="457200" eaLnBrk="1" hangingPunct="1"/>
            <a:r>
              <a:rPr lang="en-US" dirty="0" smtClean="0"/>
              <a:t>Chains (class </a:t>
            </a:r>
            <a:r>
              <a:rPr lang="en-US" dirty="0" err="1" smtClean="0"/>
              <a:t>TChain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GridKa School 2012, ROOT/PROOF tutorial</a:t>
            </a:r>
            <a:endParaRPr lang="en-US"/>
          </a:p>
        </p:txBody>
      </p:sp>
      <p:sp>
        <p:nvSpPr>
          <p:cNvPr id="6554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90097" y="1600200"/>
            <a:ext cx="5876137" cy="4525963"/>
          </a:xfrm>
        </p:spPr>
        <p:txBody>
          <a:bodyPr/>
          <a:lstStyle/>
          <a:p>
            <a:pPr marL="331788" indent="-331788" defTabSz="457200" eaLnBrk="1" hangingPunct="1"/>
            <a:r>
              <a:rPr lang="en-US" sz="2400" dirty="0"/>
              <a:t>A chain is a list of trees (in several files)</a:t>
            </a:r>
            <a:endParaRPr lang="en-US" sz="2400" dirty="0" smtClean="0"/>
          </a:p>
          <a:p>
            <a:pPr marL="331788" indent="-331788" defTabSz="457200" eaLnBrk="1" hangingPunct="1"/>
            <a:r>
              <a:rPr lang="en-US" sz="2400" dirty="0" err="1" smtClean="0"/>
              <a:t>TTree</a:t>
            </a:r>
            <a:r>
              <a:rPr lang="en-US" sz="2400" dirty="0" smtClean="0"/>
              <a:t> </a:t>
            </a:r>
            <a:r>
              <a:rPr lang="en-US" sz="2400" dirty="0"/>
              <a:t>methods can be used</a:t>
            </a:r>
          </a:p>
          <a:p>
            <a:pPr marL="731838" lvl="1" indent="-274638" defTabSz="457200" eaLnBrk="1" hangingPunct="1"/>
            <a:r>
              <a:rPr lang="en-US" sz="2000" b="1" dirty="0" smtClean="0">
                <a:solidFill>
                  <a:schemeClr val="accent2"/>
                </a:solidFill>
              </a:rPr>
              <a:t>Draw(), Scan(), etc.</a:t>
            </a:r>
          </a:p>
          <a:p>
            <a:pPr marL="731838" lvl="1" indent="-274638" defTabSz="457200" eaLnBrk="1" hangingPunct="1">
              <a:buFontTx/>
              <a:buNone/>
            </a:pPr>
            <a:r>
              <a:rPr lang="en-US" sz="2000" dirty="0" smtClean="0">
                <a:sym typeface="Wingdings" charset="2"/>
              </a:rPr>
              <a:t>	</a:t>
            </a:r>
            <a:r>
              <a:rPr lang="en-US" sz="2000" dirty="0" err="1" smtClean="0">
                <a:sym typeface="Wingdings" charset="2"/>
              </a:rPr>
              <a:t></a:t>
            </a:r>
            <a:r>
              <a:rPr lang="en-US" sz="2000" dirty="0" smtClean="0">
                <a:sym typeface="Wingdings" charset="2"/>
              </a:rPr>
              <a:t> </a:t>
            </a:r>
            <a:r>
              <a:rPr lang="en-US" sz="2000" dirty="0">
                <a:sym typeface="Wingdings" charset="2"/>
              </a:rPr>
              <a:t>these iterate over all elements of the chain</a:t>
            </a:r>
            <a:endParaRPr lang="en-US" sz="2000" dirty="0"/>
          </a:p>
          <a:p>
            <a:pPr marL="331788" indent="-331788" defTabSz="457200" eaLnBrk="1" hangingPunct="1"/>
            <a:r>
              <a:rPr lang="en-US" sz="2400" dirty="0"/>
              <a:t>Selectors can be used with chains</a:t>
            </a:r>
          </a:p>
          <a:p>
            <a:pPr marL="731838" lvl="1" indent="-274638" defTabSz="457200" eaLnBrk="1" hangingPunct="1"/>
            <a:r>
              <a:rPr lang="en-US" sz="2000" b="1" dirty="0" err="1">
                <a:solidFill>
                  <a:schemeClr val="accent2"/>
                </a:solidFill>
              </a:rPr>
              <a:t>Process(const</a:t>
            </a:r>
            <a:r>
              <a:rPr lang="en-US" sz="2000" b="1" dirty="0">
                <a:solidFill>
                  <a:schemeClr val="accent2"/>
                </a:solidFill>
              </a:rPr>
              <a:t> char* </a:t>
            </a:r>
            <a:r>
              <a:rPr lang="en-US" sz="2000" b="1" dirty="0" err="1">
                <a:solidFill>
                  <a:schemeClr val="accent2"/>
                </a:solidFill>
              </a:rPr>
              <a:t>selectorFileName</a:t>
            </a:r>
            <a:r>
              <a:rPr lang="en-US" sz="2000" b="1" dirty="0" smtClean="0">
                <a:solidFill>
                  <a:schemeClr val="accent2"/>
                </a:solidFill>
              </a:rPr>
              <a:t>)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019925" y="1773238"/>
            <a:ext cx="1873250" cy="4392612"/>
            <a:chOff x="4377" y="1026"/>
            <a:chExt cx="1180" cy="2767"/>
          </a:xfrm>
        </p:grpSpPr>
        <p:sp>
          <p:nvSpPr>
            <p:cNvPr id="65543" name="Rectangle 5"/>
            <p:cNvSpPr>
              <a:spLocks noChangeArrowheads="1"/>
            </p:cNvSpPr>
            <p:nvPr/>
          </p:nvSpPr>
          <p:spPr bwMode="auto">
            <a:xfrm>
              <a:off x="4377" y="1026"/>
              <a:ext cx="1180" cy="2767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algn="ctr"/>
              <a:r>
                <a:rPr lang="en-US" sz="2000"/>
                <a:t>Chain</a:t>
              </a:r>
            </a:p>
          </p:txBody>
        </p:sp>
        <p:sp>
          <p:nvSpPr>
            <p:cNvPr id="65544" name="Rectangle 6"/>
            <p:cNvSpPr>
              <a:spLocks noChangeArrowheads="1"/>
            </p:cNvSpPr>
            <p:nvPr/>
          </p:nvSpPr>
          <p:spPr bwMode="auto">
            <a:xfrm>
              <a:off x="4423" y="1298"/>
              <a:ext cx="1088" cy="45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/>
                <a:t>Tree1 (File1)</a:t>
              </a:r>
            </a:p>
          </p:txBody>
        </p:sp>
        <p:sp>
          <p:nvSpPr>
            <p:cNvPr id="65545" name="Rectangle 7"/>
            <p:cNvSpPr>
              <a:spLocks noChangeArrowheads="1"/>
            </p:cNvSpPr>
            <p:nvPr/>
          </p:nvSpPr>
          <p:spPr bwMode="auto">
            <a:xfrm>
              <a:off x="4423" y="1797"/>
              <a:ext cx="1088" cy="45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/>
                <a:t>Tree2 (File2)</a:t>
              </a:r>
            </a:p>
          </p:txBody>
        </p:sp>
        <p:sp>
          <p:nvSpPr>
            <p:cNvPr id="65546" name="Rectangle 8"/>
            <p:cNvSpPr>
              <a:spLocks noChangeArrowheads="1"/>
            </p:cNvSpPr>
            <p:nvPr/>
          </p:nvSpPr>
          <p:spPr bwMode="auto">
            <a:xfrm>
              <a:off x="4423" y="2296"/>
              <a:ext cx="1088" cy="45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/>
                <a:t>Tree3 (File3)</a:t>
              </a:r>
            </a:p>
          </p:txBody>
        </p:sp>
        <p:sp>
          <p:nvSpPr>
            <p:cNvPr id="65547" name="Rectangle 9"/>
            <p:cNvSpPr>
              <a:spLocks noChangeArrowheads="1"/>
            </p:cNvSpPr>
            <p:nvPr/>
          </p:nvSpPr>
          <p:spPr bwMode="auto">
            <a:xfrm>
              <a:off x="4423" y="2795"/>
              <a:ext cx="1088" cy="45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/>
                <a:t>Tree4 (File3)</a:t>
              </a:r>
            </a:p>
          </p:txBody>
        </p:sp>
        <p:sp>
          <p:nvSpPr>
            <p:cNvPr id="65548" name="Rectangle 10"/>
            <p:cNvSpPr>
              <a:spLocks noChangeArrowheads="1"/>
            </p:cNvSpPr>
            <p:nvPr/>
          </p:nvSpPr>
          <p:spPr bwMode="auto">
            <a:xfrm>
              <a:off x="4423" y="3294"/>
              <a:ext cx="1088" cy="45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/>
                <a:t>Tree5 (File4)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ChangeArrowheads="1"/>
          </p:cNvSpPr>
          <p:nvPr/>
        </p:nvSpPr>
        <p:spPr bwMode="auto">
          <a:xfrm>
            <a:off x="468313" y="2420938"/>
            <a:ext cx="7848600" cy="2458833"/>
          </a:xfrm>
          <a:prstGeom prst="rect">
            <a:avLst/>
          </a:prstGeom>
          <a:solidFill>
            <a:srgbClr val="CECECE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US" sz="2000"/>
              <a:t>once on your client</a:t>
            </a:r>
          </a:p>
        </p:txBody>
      </p:sp>
      <p:sp>
        <p:nvSpPr>
          <p:cNvPr id="675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772400" cy="963078"/>
          </a:xfrm>
        </p:spPr>
        <p:txBody>
          <a:bodyPr>
            <a:noAutofit/>
          </a:bodyPr>
          <a:lstStyle/>
          <a:p>
            <a:pPr algn="ctr" defTabSz="457200" eaLnBrk="1" hangingPunct="1"/>
            <a:r>
              <a:rPr lang="en-US" sz="3200" dirty="0" smtClean="0"/>
              <a:t>Selectors (class </a:t>
            </a:r>
            <a:r>
              <a:rPr lang="en-US" sz="3200" dirty="0" err="1" smtClean="0"/>
              <a:t>TSelector</a:t>
            </a:r>
            <a:r>
              <a:rPr lang="en-US" sz="3200" dirty="0" smtClean="0"/>
              <a:t>)</a:t>
            </a:r>
            <a:br>
              <a:rPr lang="en-US" sz="3200" dirty="0" smtClean="0"/>
            </a:br>
            <a:r>
              <a:rPr lang="en-US" sz="2400" dirty="0" smtClean="0"/>
              <a:t>Local analysis case</a:t>
            </a:r>
            <a:endParaRPr lang="en-US" sz="2400" dirty="0"/>
          </a:p>
        </p:txBody>
      </p:sp>
      <p:sp>
        <p:nvSpPr>
          <p:cNvPr id="594949" name="Rectangle 5"/>
          <p:cNvSpPr>
            <a:spLocks noChangeArrowheads="1"/>
          </p:cNvSpPr>
          <p:nvPr/>
        </p:nvSpPr>
        <p:spPr bwMode="auto">
          <a:xfrm>
            <a:off x="755650" y="3048793"/>
            <a:ext cx="6911975" cy="1223963"/>
          </a:xfrm>
          <a:prstGeom prst="rect">
            <a:avLst/>
          </a:prstGeom>
          <a:solidFill>
            <a:srgbClr val="CECECE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US" sz="2000"/>
              <a:t>for each tree</a:t>
            </a:r>
          </a:p>
        </p:txBody>
      </p:sp>
      <p:sp>
        <p:nvSpPr>
          <p:cNvPr id="594950" name="Rectangle 6"/>
          <p:cNvSpPr>
            <a:spLocks noChangeArrowheads="1"/>
          </p:cNvSpPr>
          <p:nvPr/>
        </p:nvSpPr>
        <p:spPr bwMode="auto">
          <a:xfrm>
            <a:off x="900113" y="3696493"/>
            <a:ext cx="6551612" cy="576263"/>
          </a:xfrm>
          <a:prstGeom prst="rect">
            <a:avLst/>
          </a:prstGeom>
          <a:solidFill>
            <a:srgbClr val="CECECE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US" sz="2000"/>
              <a:t>for each event</a:t>
            </a:r>
          </a:p>
        </p:txBody>
      </p:sp>
      <p:sp>
        <p:nvSpPr>
          <p:cNvPr id="6759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483225" cy="4525963"/>
          </a:xfrm>
        </p:spPr>
        <p:txBody>
          <a:bodyPr/>
          <a:lstStyle/>
          <a:p>
            <a:pPr marL="331788" indent="-331788" defTabSz="457200" eaLnBrk="1" hangingPunct="1">
              <a:lnSpc>
                <a:spcPct val="90000"/>
              </a:lnSpc>
            </a:pPr>
            <a:r>
              <a:rPr lang="en-US" sz="2400" dirty="0"/>
              <a:t>Classes derived from </a:t>
            </a:r>
            <a:r>
              <a:rPr lang="en-US" sz="2400" dirty="0" err="1"/>
              <a:t>TSelector</a:t>
            </a:r>
            <a:r>
              <a:rPr lang="en-US" sz="2400" dirty="0"/>
              <a:t> can </a:t>
            </a:r>
            <a:r>
              <a:rPr lang="en-US" sz="2400" dirty="0" smtClean="0"/>
              <a:t>run locally</a:t>
            </a:r>
          </a:p>
          <a:p>
            <a:pPr marL="731838" lvl="1" indent="-274638" defTabSz="457200" eaLnBrk="1" hangingPunct="1">
              <a:lnSpc>
                <a:spcPct val="150000"/>
              </a:lnSpc>
            </a:pPr>
            <a:r>
              <a:rPr lang="en-US" b="1" dirty="0">
                <a:solidFill>
                  <a:schemeClr val="accent2"/>
                </a:solidFill>
              </a:rPr>
              <a:t>Begin(</a:t>
            </a:r>
            <a:r>
              <a:rPr lang="en-US" b="1" dirty="0" smtClean="0">
                <a:solidFill>
                  <a:schemeClr val="accent2"/>
                </a:solidFill>
              </a:rPr>
              <a:t>) and </a:t>
            </a:r>
            <a:r>
              <a:rPr lang="en-US" b="1" dirty="0" err="1" smtClean="0">
                <a:solidFill>
                  <a:schemeClr val="accent2"/>
                </a:solidFill>
              </a:rPr>
              <a:t>SlaveBegin</a:t>
            </a:r>
            <a:r>
              <a:rPr lang="en-US" b="1" dirty="0" smtClean="0">
                <a:solidFill>
                  <a:schemeClr val="accent2"/>
                </a:solidFill>
              </a:rPr>
              <a:t>()</a:t>
            </a:r>
          </a:p>
          <a:p>
            <a:pPr marL="731838" lvl="1" indent="-274638" defTabSz="457200" eaLnBrk="1" hangingPunct="1">
              <a:lnSpc>
                <a:spcPct val="150000"/>
              </a:lnSpc>
            </a:pPr>
            <a:r>
              <a:rPr lang="en-US" b="1" dirty="0" err="1" smtClean="0">
                <a:solidFill>
                  <a:schemeClr val="accent2"/>
                </a:solidFill>
              </a:rPr>
              <a:t>Init</a:t>
            </a:r>
            <a:r>
              <a:rPr lang="en-US" b="1" dirty="0" err="1">
                <a:solidFill>
                  <a:schemeClr val="accent2"/>
                </a:solidFill>
              </a:rPr>
              <a:t>(TTree</a:t>
            </a:r>
            <a:r>
              <a:rPr lang="en-US" b="1" dirty="0">
                <a:solidFill>
                  <a:schemeClr val="accent2"/>
                </a:solidFill>
              </a:rPr>
              <a:t>* tree)</a:t>
            </a:r>
          </a:p>
          <a:p>
            <a:pPr marL="731838" lvl="1" indent="-274638" defTabSz="457200" eaLnBrk="1" hangingPunct="1">
              <a:lnSpc>
                <a:spcPct val="150000"/>
              </a:lnSpc>
            </a:pPr>
            <a:r>
              <a:rPr lang="en-US" b="1" dirty="0">
                <a:solidFill>
                  <a:schemeClr val="accent2"/>
                </a:solidFill>
              </a:rPr>
              <a:t>Process(Long64_t entry</a:t>
            </a:r>
            <a:r>
              <a:rPr lang="en-US" b="1" dirty="0" smtClean="0">
                <a:solidFill>
                  <a:schemeClr val="accent2"/>
                </a:solidFill>
              </a:rPr>
              <a:t>)</a:t>
            </a:r>
          </a:p>
          <a:p>
            <a:pPr marL="731838" lvl="1" indent="-274638" defTabSz="457200" eaLnBrk="1" hangingPunct="1">
              <a:lnSpc>
                <a:spcPct val="150000"/>
              </a:lnSpc>
            </a:pPr>
            <a:r>
              <a:rPr lang="en-US" b="1" dirty="0" smtClean="0">
                <a:solidFill>
                  <a:schemeClr val="accent2"/>
                </a:solidFill>
              </a:rPr>
              <a:t>Terminate</a:t>
            </a:r>
            <a:r>
              <a:rPr lang="en-US" b="1" dirty="0">
                <a:solidFill>
                  <a:schemeClr val="accent2"/>
                </a:solidFill>
              </a:rPr>
              <a:t>()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GridKa School 2012, ROOT/PROOF tutorial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946" grpId="0" animBg="1"/>
      <p:bldP spid="594949" grpId="0" animBg="1"/>
      <p:bldP spid="5949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793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ROOT Features: </a:t>
            </a:r>
            <a:r>
              <a:rPr lang="en-US" sz="3600" dirty="0" smtClean="0">
                <a:solidFill>
                  <a:srgbClr val="660066"/>
                </a:solidFill>
              </a:rPr>
              <a:t>Data Analysis</a:t>
            </a:r>
            <a:endParaRPr lang="en-US" sz="3600" dirty="0">
              <a:solidFill>
                <a:srgbClr val="6600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GridKa School 2012, ROOT/PROOF tutorial</a:t>
            </a:r>
            <a:endParaRPr lang="en-US"/>
          </a:p>
        </p:txBody>
      </p:sp>
      <p:pic>
        <p:nvPicPr>
          <p:cNvPr id="4" name="Picture 3" descr="alieve-esd-pbpb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822441" y="1251786"/>
            <a:ext cx="6449531" cy="5003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3196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More information on ROOT</a:t>
            </a:r>
            <a:endParaRPr lang="en-US" sz="3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GridKa School 2012, ROOT/PROOF tutorial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15568" y="1447799"/>
            <a:ext cx="7818120" cy="5052991"/>
          </a:xfrm>
        </p:spPr>
        <p:txBody>
          <a:bodyPr>
            <a:normAutofit/>
          </a:bodyPr>
          <a:lstStyle/>
          <a:p>
            <a:r>
              <a:rPr lang="en-US" sz="2200" u="sng" dirty="0" smtClean="0">
                <a:hlinkClick r:id="rId3"/>
              </a:rPr>
              <a:t>http://root.cern.ch</a:t>
            </a:r>
            <a:endParaRPr lang="en-US" sz="2200" u="sng" dirty="0" smtClean="0"/>
          </a:p>
          <a:p>
            <a:pPr lvl="1"/>
            <a:r>
              <a:rPr lang="en-US" sz="1800" dirty="0" smtClean="0"/>
              <a:t>Download </a:t>
            </a:r>
          </a:p>
          <a:p>
            <a:pPr lvl="2"/>
            <a:r>
              <a:rPr lang="en-US" sz="1400" dirty="0" smtClean="0"/>
              <a:t>binaries, source</a:t>
            </a:r>
          </a:p>
          <a:p>
            <a:pPr lvl="1"/>
            <a:r>
              <a:rPr lang="en-US" sz="1800" dirty="0" smtClean="0"/>
              <a:t>Documentation</a:t>
            </a:r>
          </a:p>
          <a:p>
            <a:pPr lvl="2"/>
            <a:r>
              <a:rPr lang="en-US" sz="1400" dirty="0" smtClean="0"/>
              <a:t>User’s guide</a:t>
            </a:r>
          </a:p>
          <a:p>
            <a:pPr lvl="2"/>
            <a:r>
              <a:rPr lang="en-US" sz="1400" dirty="0" smtClean="0"/>
              <a:t>Tutorials</a:t>
            </a:r>
          </a:p>
          <a:p>
            <a:pPr lvl="2"/>
            <a:r>
              <a:rPr lang="en-US" sz="1400" dirty="0" smtClean="0"/>
              <a:t>FAQ</a:t>
            </a:r>
          </a:p>
          <a:p>
            <a:pPr lvl="1"/>
            <a:r>
              <a:rPr lang="en-US" sz="1800" dirty="0" smtClean="0"/>
              <a:t>Mailing list</a:t>
            </a:r>
          </a:p>
          <a:p>
            <a:pPr lvl="1"/>
            <a:r>
              <a:rPr lang="en-US" sz="1800" dirty="0" smtClean="0"/>
              <a:t>Forum</a:t>
            </a:r>
          </a:p>
        </p:txBody>
      </p:sp>
      <p:pic>
        <p:nvPicPr>
          <p:cNvPr id="6" name="Picture 5" descr="Screen shot 2011-08-29 at 3.32.54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6882" y="1447800"/>
            <a:ext cx="4549629" cy="4283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6403" y="274638"/>
            <a:ext cx="5317544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ROOT Tutorial</a:t>
            </a:r>
            <a:endParaRPr lang="en-US" sz="6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GridKa School 2012, ROOT/PROOF tutorial</a:t>
            </a:r>
            <a:endParaRPr lang="en-US"/>
          </a:p>
        </p:txBody>
      </p:sp>
      <p:pic>
        <p:nvPicPr>
          <p:cNvPr id="7" name="Picture 6" descr="rootdrawi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530" y="1347519"/>
            <a:ext cx="3671347" cy="4824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GridKa School 2012, ROOT/PROOF tutorial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2110" y="1452059"/>
            <a:ext cx="8372478" cy="3923713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r>
              <a:rPr lang="en-US" sz="2200" dirty="0" smtClean="0">
                <a:solidFill>
                  <a:srgbClr val="0000FF"/>
                </a:solidFill>
                <a:hlinkClick r:id="rId2"/>
              </a:rPr>
              <a:t>http://mon1.saske.sk/peac/doc/peac-tut/</a:t>
            </a:r>
            <a:r>
              <a:rPr lang="en-US" sz="2200" dirty="0" smtClean="0">
                <a:solidFill>
                  <a:srgbClr val="0000FF"/>
                </a:solidFill>
                <a:hlinkClick r:id="rId2"/>
              </a:rPr>
              <a:t>PEACTutorial_PROOFtutorial.html</a:t>
            </a:r>
            <a:endParaRPr lang="en-US" sz="2200" dirty="0" smtClean="0">
              <a:solidFill>
                <a:srgbClr val="0000FF"/>
              </a:solidFill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r>
              <a:rPr lang="en-US" sz="2200" dirty="0" smtClean="0">
                <a:solidFill>
                  <a:srgbClr val="0000FF"/>
                </a:solidFill>
                <a:hlinkClick r:id="rId3"/>
              </a:rPr>
              <a:t>http://root.cern.ch/drupal/content/</a:t>
            </a:r>
            <a:r>
              <a:rPr lang="en-US" sz="2200" dirty="0" smtClean="0">
                <a:solidFill>
                  <a:srgbClr val="0000FF"/>
                </a:solidFill>
                <a:hlinkClick r:id="rId3"/>
              </a:rPr>
              <a:t>peac</a:t>
            </a:r>
            <a:endParaRPr lang="en-US" sz="2200" dirty="0" smtClean="0">
              <a:solidFill>
                <a:srgbClr val="0000FF"/>
              </a:solidFill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endParaRPr lang="en-US" sz="432" dirty="0" smtClean="0">
              <a:solidFill>
                <a:srgbClr val="660066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660066"/>
                </a:solidFill>
              </a:rPr>
              <a:t>In this tutorial you will learn how </a:t>
            </a:r>
            <a:r>
              <a:rPr lang="en-US" dirty="0" smtClean="0">
                <a:solidFill>
                  <a:srgbClr val="660066"/>
                </a:solidFill>
              </a:rPr>
              <a:t>to…</a:t>
            </a:r>
          </a:p>
          <a:p>
            <a:pPr lvl="1">
              <a:buNone/>
            </a:pPr>
            <a:endParaRPr lang="en-US" sz="432" dirty="0" smtClean="0"/>
          </a:p>
          <a:p>
            <a:pPr lvl="1"/>
            <a:r>
              <a:rPr lang="en-US" dirty="0" smtClean="0"/>
              <a:t>Use CLI and GUI</a:t>
            </a:r>
          </a:p>
          <a:p>
            <a:pPr lvl="1"/>
            <a:r>
              <a:rPr lang="en-US" dirty="0" smtClean="0"/>
              <a:t>Create functions and histograms</a:t>
            </a:r>
          </a:p>
          <a:p>
            <a:pPr lvl="2"/>
            <a:r>
              <a:rPr lang="en-US" dirty="0" smtClean="0"/>
              <a:t>Visualize </a:t>
            </a:r>
            <a:r>
              <a:rPr lang="en-US" dirty="0" smtClean="0"/>
              <a:t>(draw) them</a:t>
            </a:r>
          </a:p>
          <a:p>
            <a:pPr lvl="1"/>
            <a:r>
              <a:rPr lang="en-US" dirty="0" smtClean="0"/>
              <a:t>Create and explore files</a:t>
            </a:r>
          </a:p>
          <a:p>
            <a:pPr lvl="1"/>
            <a:r>
              <a:rPr lang="en-US" dirty="0" smtClean="0"/>
              <a:t>Create and explore trees</a:t>
            </a:r>
          </a:p>
          <a:p>
            <a:pPr lvl="1"/>
            <a:r>
              <a:rPr lang="en-US" dirty="0" smtClean="0"/>
              <a:t>Create </a:t>
            </a:r>
            <a:r>
              <a:rPr lang="en-US" dirty="0" smtClean="0"/>
              <a:t>chains</a:t>
            </a:r>
          </a:p>
          <a:p>
            <a:pPr lvl="1"/>
            <a:r>
              <a:rPr lang="en-US" dirty="0" smtClean="0"/>
              <a:t>Write a selector class</a:t>
            </a:r>
          </a:p>
          <a:p>
            <a:pPr lvl="1"/>
            <a:r>
              <a:rPr lang="en-US" dirty="0" smtClean="0"/>
              <a:t>Analyze </a:t>
            </a:r>
            <a:r>
              <a:rPr lang="en-US" dirty="0" smtClean="0"/>
              <a:t>data contained in trees and chains on your machine</a:t>
            </a:r>
            <a:r>
              <a:rPr lang="en-US" dirty="0" smtClean="0"/>
              <a:t>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019288" cy="780769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Preparations for the tutorial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GridKa School 2012, ROOT/PROOF tutorial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92756" y="1355731"/>
            <a:ext cx="8140932" cy="4468752"/>
          </a:xfrm>
        </p:spPr>
        <p:txBody>
          <a:bodyPr>
            <a:normAutofit fontScale="85000" lnSpcReduction="10000"/>
          </a:bodyPr>
          <a:lstStyle/>
          <a:p>
            <a:r>
              <a:rPr lang="en-US" sz="3097" dirty="0" smtClean="0">
                <a:solidFill>
                  <a:srgbClr val="0000FF"/>
                </a:solidFill>
              </a:rPr>
              <a:t>Connect to your UI login server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Attention!</a:t>
            </a:r>
            <a:r>
              <a:rPr lang="en-US" dirty="0" smtClean="0"/>
              <a:t> Use </a:t>
            </a:r>
            <a:r>
              <a:rPr lang="en-US" dirty="0" smtClean="0">
                <a:solidFill>
                  <a:srgbClr val="FF0000"/>
                </a:solidFill>
              </a:rPr>
              <a:t>–Y</a:t>
            </a:r>
            <a:r>
              <a:rPr lang="en-US" dirty="0" smtClean="0"/>
              <a:t> option for SSH: </a:t>
            </a:r>
          </a:p>
          <a:p>
            <a:pPr lvl="2"/>
            <a:r>
              <a:rPr lang="en-US" dirty="0" smtClean="0"/>
              <a:t>e.g. </a:t>
            </a:r>
            <a:r>
              <a:rPr lang="en-US" i="1" dirty="0" err="1" smtClean="0"/>
              <a:t>ssh</a:t>
            </a:r>
            <a:r>
              <a:rPr lang="en-US" i="1" dirty="0" smtClean="0"/>
              <a:t> –Y –</a:t>
            </a:r>
            <a:r>
              <a:rPr lang="en-US" i="1" dirty="0" err="1" smtClean="0"/>
              <a:t>p</a:t>
            </a:r>
            <a:r>
              <a:rPr lang="en-US" i="1" dirty="0" smtClean="0"/>
              <a:t> 24 </a:t>
            </a:r>
            <a:r>
              <a:rPr lang="en-US" i="1" dirty="0" smtClean="0">
                <a:hlinkClick r:id="rId2"/>
              </a:rPr>
              <a:t>gks098@gks-211.scc.kit.edu</a:t>
            </a:r>
            <a:endParaRPr lang="en-US" i="1" dirty="0" smtClean="0"/>
          </a:p>
          <a:p>
            <a:r>
              <a:rPr lang="en-US" sz="3143" dirty="0" smtClean="0">
                <a:solidFill>
                  <a:srgbClr val="0000FF"/>
                </a:solidFill>
              </a:rPr>
              <a:t>Connect to machines </a:t>
            </a:r>
            <a:r>
              <a:rPr lang="en-US" sz="3143" dirty="0" err="1" smtClean="0">
                <a:solidFill>
                  <a:srgbClr val="0000FF"/>
                </a:solidFill>
              </a:rPr>
              <a:t>gks-</a:t>
            </a:r>
            <a:r>
              <a:rPr lang="en-US" sz="3143" dirty="0" err="1" smtClean="0">
                <a:solidFill>
                  <a:srgbClr val="FF0000"/>
                </a:solidFill>
              </a:rPr>
              <a:t>NNN</a:t>
            </a:r>
            <a:r>
              <a:rPr lang="en-US" sz="3143" dirty="0" err="1" smtClean="0">
                <a:solidFill>
                  <a:srgbClr val="0000FF"/>
                </a:solidFill>
              </a:rPr>
              <a:t>.scc.kit.edu</a:t>
            </a:r>
            <a:endParaRPr lang="en-US" sz="3143" dirty="0" smtClean="0">
              <a:solidFill>
                <a:srgbClr val="0000FF"/>
              </a:solidFill>
            </a:endParaRPr>
          </a:p>
          <a:p>
            <a:pPr lvl="2"/>
            <a:r>
              <a:rPr lang="en-US" dirty="0" smtClean="0"/>
              <a:t>e.g. </a:t>
            </a:r>
            <a:r>
              <a:rPr lang="en-US" i="1" dirty="0" err="1" smtClean="0"/>
              <a:t>ssh</a:t>
            </a:r>
            <a:r>
              <a:rPr lang="en-US" i="1" dirty="0" smtClean="0"/>
              <a:t> –Y  </a:t>
            </a:r>
            <a:r>
              <a:rPr lang="en-US" i="1" dirty="0" smtClean="0">
                <a:hlinkClick r:id="rId3"/>
              </a:rPr>
              <a:t>gs023@gks-032.scc.kit.edu</a:t>
            </a:r>
            <a:endParaRPr lang="en-US" i="1" dirty="0" smtClean="0"/>
          </a:p>
          <a:p>
            <a:pPr lvl="2"/>
            <a:r>
              <a:rPr lang="en-US" i="1" dirty="0" smtClean="0">
                <a:solidFill>
                  <a:srgbClr val="FF0000"/>
                </a:solidFill>
              </a:rPr>
              <a:t>We will tell you the number of machine you should connect to</a:t>
            </a:r>
          </a:p>
          <a:p>
            <a:pPr lvl="2"/>
            <a:r>
              <a:rPr lang="en-US" i="1" dirty="0" smtClean="0">
                <a:solidFill>
                  <a:srgbClr val="FF0000"/>
                </a:solidFill>
              </a:rPr>
              <a:t>Verify that you have connected to proper machine running </a:t>
            </a:r>
            <a:r>
              <a:rPr lang="en-US" i="1" dirty="0" smtClean="0">
                <a:solidFill>
                  <a:srgbClr val="660066"/>
                </a:solidFill>
              </a:rPr>
              <a:t>“hostname –</a:t>
            </a:r>
            <a:r>
              <a:rPr lang="en-US" i="1" dirty="0" err="1" smtClean="0">
                <a:solidFill>
                  <a:srgbClr val="660066"/>
                </a:solidFill>
              </a:rPr>
              <a:t>f</a:t>
            </a:r>
            <a:r>
              <a:rPr lang="en-US" i="1" dirty="0" smtClean="0">
                <a:solidFill>
                  <a:srgbClr val="660066"/>
                </a:solidFill>
              </a:rPr>
              <a:t>”</a:t>
            </a:r>
          </a:p>
          <a:p>
            <a:r>
              <a:rPr lang="en-US" sz="3097" dirty="0" smtClean="0">
                <a:solidFill>
                  <a:srgbClr val="0000FF"/>
                </a:solidFill>
              </a:rPr>
              <a:t>Run the following command:</a:t>
            </a:r>
          </a:p>
          <a:p>
            <a:pPr lvl="2"/>
            <a:r>
              <a:rPr lang="en-US" dirty="0" smtClean="0"/>
              <a:t>source /opt/PEAC/sw/current/VO_PEAC/ROOT/v5-34-01/peac-env.sh</a:t>
            </a:r>
          </a:p>
          <a:p>
            <a:pPr lvl="2">
              <a:buNone/>
            </a:pPr>
            <a:r>
              <a:rPr lang="en-US" dirty="0" smtClean="0"/>
              <a:t>    It will set system paths to include ROOT binary and the libraries</a:t>
            </a:r>
          </a:p>
          <a:p>
            <a:r>
              <a:rPr lang="en-US" sz="3097" dirty="0" smtClean="0">
                <a:solidFill>
                  <a:srgbClr val="0000FF"/>
                </a:solidFill>
              </a:rPr>
              <a:t>Start root:</a:t>
            </a:r>
          </a:p>
          <a:p>
            <a:pPr lvl="2"/>
            <a:r>
              <a:rPr lang="en-US" i="1" dirty="0" smtClean="0"/>
              <a:t>root</a:t>
            </a:r>
            <a:endParaRPr lang="en-US" dirty="0" smtClean="0"/>
          </a:p>
          <a:p>
            <a:pPr lvl="1"/>
            <a:r>
              <a:rPr lang="en-US" dirty="0" smtClean="0"/>
              <a:t>You should see ROOT start screen with logo and the ROOT version: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FF6600"/>
                </a:solidFill>
              </a:rPr>
              <a:t>5-34-01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844664" cy="803257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Outline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GridKa School 2012, ROOT/PROOF tutorial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/>
              <a:t>Introduction to ROOT</a:t>
            </a:r>
          </a:p>
          <a:p>
            <a:pPr>
              <a:buClr>
                <a:srgbClr val="0000FF"/>
              </a:buClr>
              <a:buFont typeface="Wingdings" charset="2"/>
              <a:buChar char="ü"/>
            </a:pPr>
            <a:r>
              <a:rPr lang="en-US" dirty="0" smtClean="0">
                <a:solidFill>
                  <a:srgbClr val="0000FF"/>
                </a:solidFill>
              </a:rPr>
              <a:t>ROOT hands-on exercises</a:t>
            </a:r>
          </a:p>
          <a:p>
            <a:pPr>
              <a:buClr>
                <a:srgbClr val="800000"/>
              </a:buClr>
              <a:buFont typeface="Wingdings" charset="2"/>
              <a:buChar char="Ø"/>
            </a:pPr>
            <a:r>
              <a:rPr lang="en-US" dirty="0" smtClean="0">
                <a:solidFill>
                  <a:srgbClr val="660066"/>
                </a:solidFill>
              </a:rPr>
              <a:t>Introduction to PROOF</a:t>
            </a:r>
          </a:p>
          <a:p>
            <a:pPr>
              <a:buClr>
                <a:srgbClr val="0000FF"/>
              </a:buClr>
              <a:buFont typeface="Wingdings" charset="2"/>
              <a:buChar char="ü"/>
            </a:pPr>
            <a:r>
              <a:rPr lang="en-US" dirty="0" smtClean="0">
                <a:solidFill>
                  <a:srgbClr val="0000FF"/>
                </a:solidFill>
              </a:rPr>
              <a:t>PROOF hands-on exercises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864" y="274637"/>
            <a:ext cx="7649499" cy="6625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Macros for tutorial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GridKa School 2012, ROOT/PROOF tutorial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1864" y="1121104"/>
            <a:ext cx="7649500" cy="4622547"/>
          </a:xfrm>
        </p:spPr>
        <p:txBody>
          <a:bodyPr/>
          <a:lstStyle/>
          <a:p>
            <a:r>
              <a:rPr lang="en-US" dirty="0" smtClean="0"/>
              <a:t>Go to the page </a:t>
            </a:r>
            <a:r>
              <a:rPr lang="en-US" sz="2200" dirty="0" smtClean="0">
                <a:hlinkClick r:id="rId2"/>
              </a:rPr>
              <a:t>http://mon1.saske.sk/peac/doc/peac-tut/PEACTutorial.html</a:t>
            </a:r>
            <a:endParaRPr lang="en-US" sz="2200" dirty="0" smtClean="0"/>
          </a:p>
          <a:p>
            <a:r>
              <a:rPr lang="en-US" dirty="0" smtClean="0"/>
              <a:t>Download the archive by the link specified in section 1.1, “Tutorials”</a:t>
            </a:r>
          </a:p>
          <a:p>
            <a:r>
              <a:rPr lang="en-US" dirty="0" smtClean="0"/>
              <a:t>Unpack the archive:</a:t>
            </a:r>
          </a:p>
          <a:p>
            <a:pPr lvl="1">
              <a:buNone/>
            </a:pPr>
            <a:r>
              <a:rPr lang="en-US" b="1" i="1" dirty="0" smtClean="0"/>
              <a:t>$&gt;  tar -</a:t>
            </a:r>
            <a:r>
              <a:rPr lang="en-US" b="1" i="1" dirty="0" err="1" smtClean="0"/>
              <a:t>zxvf</a:t>
            </a:r>
            <a:r>
              <a:rPr lang="en-US" b="1" i="1" dirty="0" smtClean="0"/>
              <a:t> GridKa2012.tar.gz</a:t>
            </a:r>
          </a:p>
          <a:p>
            <a:pPr lvl="1">
              <a:buNone/>
            </a:pPr>
            <a:r>
              <a:rPr lang="en-US" dirty="0" smtClean="0"/>
              <a:t>Directory </a:t>
            </a:r>
            <a:r>
              <a:rPr lang="en-US" i="1" dirty="0" smtClean="0"/>
              <a:t>GridKa2012</a:t>
            </a:r>
            <a:r>
              <a:rPr lang="en-US" dirty="0" smtClean="0"/>
              <a:t> will be created containing tutorial macros.</a:t>
            </a:r>
          </a:p>
          <a:p>
            <a:pPr lvl="1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lvl="1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We strongly recommend you to type the code you find at tutorial documentation page!</a:t>
            </a:r>
          </a:p>
          <a:p>
            <a:pPr lvl="1">
              <a:buNone/>
            </a:pP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625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is PROOF? Why PROOF?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GridKa School 2012, ROOT/PROOF tutorial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68328" y="1372101"/>
            <a:ext cx="7498080" cy="422111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PROOF stands for </a:t>
            </a:r>
            <a:r>
              <a:rPr lang="en-US" b="1" dirty="0" smtClean="0">
                <a:solidFill>
                  <a:srgbClr val="0000FF"/>
                </a:solidFill>
              </a:rPr>
              <a:t>P</a:t>
            </a:r>
            <a:r>
              <a:rPr lang="en-US" dirty="0" smtClean="0">
                <a:solidFill>
                  <a:srgbClr val="0000FF"/>
                </a:solidFill>
              </a:rPr>
              <a:t>arallel </a:t>
            </a:r>
            <a:r>
              <a:rPr lang="en-US" b="1" dirty="0" err="1" smtClean="0">
                <a:solidFill>
                  <a:srgbClr val="0000FF"/>
                </a:solidFill>
              </a:rPr>
              <a:t>ROO</a:t>
            </a:r>
            <a:r>
              <a:rPr lang="en-US" dirty="0" err="1" smtClean="0">
                <a:solidFill>
                  <a:srgbClr val="0000FF"/>
                </a:solidFill>
              </a:rPr>
              <a:t>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F</a:t>
            </a:r>
            <a:r>
              <a:rPr lang="en-US" dirty="0" smtClean="0">
                <a:solidFill>
                  <a:srgbClr val="0000FF"/>
                </a:solidFill>
              </a:rPr>
              <a:t>acility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It allows parallel processing of large amount of data. The output results can be directly visualized (e.g. the output histogram can be drawn at the end of the proof session).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PROOF is NOT a batch system.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The data which you process with PROOF can reside on your computer, PROOF cluster disks or grid.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The usage of PROOF is transparent: you should not rewrite your code you are running locally on your computer. 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No special installation of PROOF software is necessary to execute your code: PROOF is included in ROOT distribution.</a:t>
            </a:r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936526"/>
          </a:xfrm>
        </p:spPr>
        <p:txBody>
          <a:bodyPr/>
          <a:lstStyle/>
          <a:p>
            <a:r>
              <a:rPr lang="en-US" sz="3600" dirty="0" smtClean="0"/>
              <a:t>How PROOF cluster works</a:t>
            </a:r>
            <a:endParaRPr lang="en-US" sz="3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GridKa School 2012, ROOT/PROOF tutorial</a:t>
            </a:r>
            <a:endParaRPr lang="en-US"/>
          </a:p>
        </p:txBody>
      </p:sp>
      <p:pic>
        <p:nvPicPr>
          <p:cNvPr id="5" name="Content Placeholder 4" descr="SAKF_SE_2.pdf"/>
          <p:cNvPicPr>
            <a:picLocks noGrp="1" noChangeAspect="1"/>
          </p:cNvPicPr>
          <p:nvPr>
            <p:ph sz="quarter"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23602" r="-23602"/>
              <a:stretch>
                <a:fillRect/>
              </a:stretch>
            </p:blipFill>
          </mc:Choice>
          <mc:Fallback>
            <p:blipFill>
              <a:blip r:embed="rId3"/>
              <a:srcRect l="-23602" r="-23602"/>
              <a:stretch>
                <a:fillRect/>
              </a:stretch>
            </p:blipFill>
          </mc:Fallback>
        </mc:AlternateContent>
        <p:spPr>
          <a:xfrm>
            <a:off x="1089024" y="1549576"/>
            <a:ext cx="7272339" cy="43242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ChangeArrowheads="1"/>
          </p:cNvSpPr>
          <p:nvPr/>
        </p:nvSpPr>
        <p:spPr bwMode="auto">
          <a:xfrm>
            <a:off x="1111250" y="1844675"/>
            <a:ext cx="1157288" cy="838200"/>
          </a:xfrm>
          <a:prstGeom prst="rect">
            <a:avLst/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>
              <a:ea typeface="Arial" charset="0"/>
              <a:cs typeface="Arial" charset="0"/>
            </a:endParaRPr>
          </a:p>
        </p:txBody>
      </p:sp>
      <p:sp>
        <p:nvSpPr>
          <p:cNvPr id="55301" name="Oval 3"/>
          <p:cNvSpPr>
            <a:spLocks noChangeArrowheads="1"/>
          </p:cNvSpPr>
          <p:nvPr/>
        </p:nvSpPr>
        <p:spPr bwMode="auto">
          <a:xfrm>
            <a:off x="1228252" y="1997075"/>
            <a:ext cx="887886" cy="533400"/>
          </a:xfrm>
          <a:prstGeom prst="ellipse">
            <a:avLst/>
          </a:prstGeom>
          <a:solidFill>
            <a:srgbClr val="FFCF0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root</a:t>
            </a:r>
          </a:p>
        </p:txBody>
      </p:sp>
      <p:sp>
        <p:nvSpPr>
          <p:cNvPr id="55302" name="Text Box 5"/>
          <p:cNvSpPr txBox="1">
            <a:spLocks noChangeArrowheads="1"/>
          </p:cNvSpPr>
          <p:nvPr/>
        </p:nvSpPr>
        <p:spPr bwMode="auto">
          <a:xfrm>
            <a:off x="5030788" y="1100138"/>
            <a:ext cx="328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Remote PROOF Cluster</a:t>
            </a:r>
          </a:p>
        </p:txBody>
      </p:sp>
      <p:sp>
        <p:nvSpPr>
          <p:cNvPr id="55303" name="Rectangle 6"/>
          <p:cNvSpPr>
            <a:spLocks noChangeArrowheads="1"/>
          </p:cNvSpPr>
          <p:nvPr/>
        </p:nvSpPr>
        <p:spPr bwMode="auto">
          <a:xfrm>
            <a:off x="4787900" y="1814513"/>
            <a:ext cx="1447800" cy="838200"/>
          </a:xfrm>
          <a:prstGeom prst="rect">
            <a:avLst/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fr-FR" b="0">
              <a:ea typeface="Arial" charset="0"/>
              <a:cs typeface="Arial" charset="0"/>
            </a:endParaRPr>
          </a:p>
        </p:txBody>
      </p:sp>
      <p:sp>
        <p:nvSpPr>
          <p:cNvPr id="55304" name="Rectangle 7"/>
          <p:cNvSpPr>
            <a:spLocks noChangeArrowheads="1"/>
          </p:cNvSpPr>
          <p:nvPr/>
        </p:nvSpPr>
        <p:spPr bwMode="auto">
          <a:xfrm>
            <a:off x="4787900" y="2957513"/>
            <a:ext cx="1447800" cy="838200"/>
          </a:xfrm>
          <a:prstGeom prst="rect">
            <a:avLst/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>
              <a:ea typeface="Arial" charset="0"/>
              <a:cs typeface="Arial" charset="0"/>
            </a:endParaRPr>
          </a:p>
        </p:txBody>
      </p:sp>
      <p:sp>
        <p:nvSpPr>
          <p:cNvPr id="55305" name="Rectangle 8"/>
          <p:cNvSpPr>
            <a:spLocks noChangeArrowheads="1"/>
          </p:cNvSpPr>
          <p:nvPr/>
        </p:nvSpPr>
        <p:spPr bwMode="auto">
          <a:xfrm>
            <a:off x="4787900" y="4100513"/>
            <a:ext cx="1447800" cy="838200"/>
          </a:xfrm>
          <a:prstGeom prst="rect">
            <a:avLst/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>
              <a:ea typeface="Arial" charset="0"/>
              <a:cs typeface="Arial" charset="0"/>
            </a:endParaRPr>
          </a:p>
        </p:txBody>
      </p:sp>
      <p:sp>
        <p:nvSpPr>
          <p:cNvPr id="55306" name="Rectangle 9"/>
          <p:cNvSpPr>
            <a:spLocks noChangeArrowheads="1"/>
          </p:cNvSpPr>
          <p:nvPr/>
        </p:nvSpPr>
        <p:spPr bwMode="auto">
          <a:xfrm>
            <a:off x="4787900" y="5243513"/>
            <a:ext cx="1447800" cy="838200"/>
          </a:xfrm>
          <a:prstGeom prst="rect">
            <a:avLst/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>
              <a:ea typeface="Arial" charset="0"/>
              <a:cs typeface="Arial" charset="0"/>
            </a:endParaRPr>
          </a:p>
        </p:txBody>
      </p:sp>
      <p:sp>
        <p:nvSpPr>
          <p:cNvPr id="55307" name="AutoShape 12"/>
          <p:cNvSpPr>
            <a:spLocks noChangeArrowheads="1"/>
          </p:cNvSpPr>
          <p:nvPr/>
        </p:nvSpPr>
        <p:spPr bwMode="auto">
          <a:xfrm>
            <a:off x="7354888" y="5753100"/>
            <a:ext cx="1079500" cy="600075"/>
          </a:xfrm>
          <a:prstGeom prst="can">
            <a:avLst>
              <a:gd name="adj" fmla="val 25000"/>
            </a:avLst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  <a:ea typeface="Arial" charset="0"/>
                <a:cs typeface="Arial" charset="0"/>
              </a:rPr>
              <a:t>Data</a:t>
            </a: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4940300" y="3109913"/>
            <a:ext cx="1143000" cy="2819400"/>
            <a:chOff x="3112" y="1981"/>
            <a:chExt cx="720" cy="1776"/>
          </a:xfrm>
        </p:grpSpPr>
        <p:sp>
          <p:nvSpPr>
            <p:cNvPr id="55344" name="Oval 14"/>
            <p:cNvSpPr>
              <a:spLocks noChangeArrowheads="1"/>
            </p:cNvSpPr>
            <p:nvPr/>
          </p:nvSpPr>
          <p:spPr bwMode="auto">
            <a:xfrm>
              <a:off x="3112" y="1981"/>
              <a:ext cx="720" cy="336"/>
            </a:xfrm>
            <a:prstGeom prst="ellipse">
              <a:avLst/>
            </a:prstGeom>
            <a:solidFill>
              <a:srgbClr val="FFCF0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b="0">
                  <a:solidFill>
                    <a:srgbClr val="000000"/>
                  </a:solidFill>
                  <a:latin typeface="Tahoma" charset="0"/>
                  <a:ea typeface="Arial" charset="0"/>
                  <a:cs typeface="Arial" charset="0"/>
                </a:rPr>
                <a:t>root</a:t>
              </a:r>
            </a:p>
          </p:txBody>
        </p:sp>
        <p:sp>
          <p:nvSpPr>
            <p:cNvPr id="55345" name="Oval 16"/>
            <p:cNvSpPr>
              <a:spLocks noChangeArrowheads="1"/>
            </p:cNvSpPr>
            <p:nvPr/>
          </p:nvSpPr>
          <p:spPr bwMode="auto">
            <a:xfrm>
              <a:off x="3112" y="2701"/>
              <a:ext cx="720" cy="336"/>
            </a:xfrm>
            <a:prstGeom prst="ellipse">
              <a:avLst/>
            </a:prstGeom>
            <a:solidFill>
              <a:srgbClr val="FFCF0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b="0">
                  <a:solidFill>
                    <a:srgbClr val="000000"/>
                  </a:solidFill>
                  <a:latin typeface="Tahoma" charset="0"/>
                  <a:ea typeface="Arial" charset="0"/>
                  <a:cs typeface="Arial" charset="0"/>
                </a:rPr>
                <a:t>root</a:t>
              </a:r>
            </a:p>
          </p:txBody>
        </p:sp>
        <p:sp>
          <p:nvSpPr>
            <p:cNvPr id="55346" name="Oval 18"/>
            <p:cNvSpPr>
              <a:spLocks noChangeArrowheads="1"/>
            </p:cNvSpPr>
            <p:nvPr/>
          </p:nvSpPr>
          <p:spPr bwMode="auto">
            <a:xfrm>
              <a:off x="3112" y="3421"/>
              <a:ext cx="720" cy="336"/>
            </a:xfrm>
            <a:prstGeom prst="ellipse">
              <a:avLst/>
            </a:prstGeom>
            <a:solidFill>
              <a:srgbClr val="FFCF0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b="0">
                  <a:solidFill>
                    <a:srgbClr val="000000"/>
                  </a:solidFill>
                  <a:latin typeface="Tahoma" charset="0"/>
                  <a:ea typeface="Arial" charset="0"/>
                  <a:cs typeface="Arial" charset="0"/>
                </a:rPr>
                <a:t>root</a:t>
              </a:r>
            </a:p>
          </p:txBody>
        </p:sp>
      </p:grpSp>
      <p:sp>
        <p:nvSpPr>
          <p:cNvPr id="55309" name="Text Box 20"/>
          <p:cNvSpPr txBox="1">
            <a:spLocks noChangeArrowheads="1"/>
          </p:cNvSpPr>
          <p:nvPr/>
        </p:nvSpPr>
        <p:spPr bwMode="auto">
          <a:xfrm>
            <a:off x="1105400" y="1048096"/>
            <a:ext cx="113870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Client – </a:t>
            </a:r>
          </a:p>
          <a:p>
            <a:r>
              <a:rPr lang="en-US" sz="2000" b="0" dirty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Local PC</a:t>
            </a:r>
          </a:p>
        </p:txBody>
      </p:sp>
      <p:sp>
        <p:nvSpPr>
          <p:cNvPr id="580630" name="Text Box 22"/>
          <p:cNvSpPr txBox="1">
            <a:spLocks noChangeArrowheads="1"/>
          </p:cNvSpPr>
          <p:nvPr/>
        </p:nvSpPr>
        <p:spPr bwMode="auto">
          <a:xfrm>
            <a:off x="2987675" y="2276475"/>
            <a:ext cx="862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solidFill>
                  <a:srgbClr val="000000"/>
                </a:solidFill>
                <a:ea typeface="Arial" charset="0"/>
                <a:cs typeface="Arial" charset="0"/>
              </a:rPr>
              <a:t>ana.C</a:t>
            </a:r>
          </a:p>
        </p:txBody>
      </p:sp>
      <p:sp>
        <p:nvSpPr>
          <p:cNvPr id="580631" name="Line 23"/>
          <p:cNvSpPr>
            <a:spLocks noChangeShapeType="1"/>
          </p:cNvSpPr>
          <p:nvPr/>
        </p:nvSpPr>
        <p:spPr bwMode="auto">
          <a:xfrm>
            <a:off x="2268538" y="2317750"/>
            <a:ext cx="2519362" cy="0"/>
          </a:xfrm>
          <a:prstGeom prst="line">
            <a:avLst/>
          </a:prstGeom>
          <a:noFill/>
          <a:ln w="28575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0633" name="Text Box 25"/>
          <p:cNvSpPr txBox="1">
            <a:spLocks noChangeArrowheads="1"/>
          </p:cNvSpPr>
          <p:nvPr/>
        </p:nvSpPr>
        <p:spPr bwMode="auto">
          <a:xfrm>
            <a:off x="2700338" y="1736725"/>
            <a:ext cx="156527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solidFill>
                  <a:srgbClr val="000000"/>
                </a:solidFill>
                <a:ea typeface="Arial" charset="0"/>
                <a:cs typeface="Arial" charset="0"/>
              </a:rPr>
              <a:t>stdout/result</a:t>
            </a:r>
          </a:p>
        </p:txBody>
      </p:sp>
      <p:sp>
        <p:nvSpPr>
          <p:cNvPr id="55313" name="Text Box 27"/>
          <p:cNvSpPr txBox="1">
            <a:spLocks noChangeArrowheads="1"/>
          </p:cNvSpPr>
          <p:nvPr/>
        </p:nvSpPr>
        <p:spPr bwMode="auto">
          <a:xfrm>
            <a:off x="5626100" y="2576513"/>
            <a:ext cx="668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node1</a:t>
            </a:r>
          </a:p>
        </p:txBody>
      </p:sp>
      <p:sp>
        <p:nvSpPr>
          <p:cNvPr id="55314" name="Text Box 28"/>
          <p:cNvSpPr txBox="1">
            <a:spLocks noChangeArrowheads="1"/>
          </p:cNvSpPr>
          <p:nvPr/>
        </p:nvSpPr>
        <p:spPr bwMode="auto">
          <a:xfrm>
            <a:off x="5626100" y="3719513"/>
            <a:ext cx="668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node2</a:t>
            </a:r>
          </a:p>
        </p:txBody>
      </p:sp>
      <p:sp>
        <p:nvSpPr>
          <p:cNvPr id="55315" name="Text Box 29"/>
          <p:cNvSpPr txBox="1">
            <a:spLocks noChangeArrowheads="1"/>
          </p:cNvSpPr>
          <p:nvPr/>
        </p:nvSpPr>
        <p:spPr bwMode="auto">
          <a:xfrm>
            <a:off x="5626100" y="4862513"/>
            <a:ext cx="668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node3</a:t>
            </a:r>
          </a:p>
        </p:txBody>
      </p:sp>
      <p:sp>
        <p:nvSpPr>
          <p:cNvPr id="55316" name="Text Box 30"/>
          <p:cNvSpPr txBox="1">
            <a:spLocks noChangeArrowheads="1"/>
          </p:cNvSpPr>
          <p:nvPr/>
        </p:nvSpPr>
        <p:spPr bwMode="auto">
          <a:xfrm>
            <a:off x="5626100" y="6005513"/>
            <a:ext cx="668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>
                <a:solidFill>
                  <a:srgbClr val="000000"/>
                </a:solidFill>
                <a:latin typeface="Tahoma" charset="0"/>
                <a:ea typeface="Arial" charset="0"/>
                <a:cs typeface="Arial" charset="0"/>
              </a:rPr>
              <a:t>node4</a:t>
            </a:r>
          </a:p>
        </p:txBody>
      </p:sp>
      <p:sp>
        <p:nvSpPr>
          <p:cNvPr id="55317" name="AutoShape 34"/>
          <p:cNvSpPr>
            <a:spLocks noChangeArrowheads="1"/>
          </p:cNvSpPr>
          <p:nvPr/>
        </p:nvSpPr>
        <p:spPr bwMode="auto">
          <a:xfrm>
            <a:off x="1111250" y="3033713"/>
            <a:ext cx="533400" cy="609600"/>
          </a:xfrm>
          <a:prstGeom prst="can">
            <a:avLst>
              <a:gd name="adj" fmla="val 28571"/>
            </a:avLst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 err="1">
                <a:solidFill>
                  <a:schemeClr val="bg1"/>
                </a:solidFill>
                <a:latin typeface="Tahoma" charset="0"/>
                <a:ea typeface="Arial" charset="0"/>
                <a:cs typeface="Arial" charset="0"/>
              </a:rPr>
              <a:t>ana.C</a:t>
            </a:r>
            <a:endParaRPr lang="en-US" sz="1400" b="0" dirty="0">
              <a:solidFill>
                <a:schemeClr val="bg1"/>
              </a:solidFill>
              <a:latin typeface="Tahoma" charset="0"/>
              <a:ea typeface="Arial" charset="0"/>
              <a:cs typeface="Arial" charset="0"/>
            </a:endParaRPr>
          </a:p>
        </p:txBody>
      </p:sp>
      <p:cxnSp>
        <p:nvCxnSpPr>
          <p:cNvPr id="55318" name="AutoShape 35"/>
          <p:cNvCxnSpPr>
            <a:cxnSpLocks noChangeShapeType="1"/>
            <a:stCxn id="55317" idx="1"/>
            <a:endCxn id="55300" idx="2"/>
          </p:cNvCxnSpPr>
          <p:nvPr/>
        </p:nvCxnSpPr>
        <p:spPr bwMode="auto">
          <a:xfrm rot="5400000" flipH="1" flipV="1">
            <a:off x="1358503" y="2702322"/>
            <a:ext cx="350838" cy="311944"/>
          </a:xfrm>
          <a:prstGeom prst="straightConnector1">
            <a:avLst/>
          </a:prstGeom>
          <a:noFill/>
          <a:ln w="28575">
            <a:solidFill>
              <a:srgbClr val="000000"/>
            </a:solidFill>
            <a:miter lim="800000"/>
            <a:headEnd/>
            <a:tailEnd type="triangle" w="med" len="med"/>
          </a:ln>
        </p:spPr>
      </p:cxnSp>
      <p:sp>
        <p:nvSpPr>
          <p:cNvPr id="580645" name="Oval 37"/>
          <p:cNvSpPr>
            <a:spLocks noChangeArrowheads="1"/>
          </p:cNvSpPr>
          <p:nvPr/>
        </p:nvSpPr>
        <p:spPr bwMode="auto">
          <a:xfrm>
            <a:off x="4945063" y="1962150"/>
            <a:ext cx="1143000" cy="533400"/>
          </a:xfrm>
          <a:prstGeom prst="ellipse">
            <a:avLst/>
          </a:prstGeom>
          <a:solidFill>
            <a:srgbClr val="FFCF0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400" b="0">
                <a:solidFill>
                  <a:srgbClr val="FF0000"/>
                </a:solidFill>
                <a:latin typeface="Tahoma" charset="0"/>
                <a:ea typeface="Arial" charset="0"/>
                <a:cs typeface="Arial" charset="0"/>
              </a:rPr>
              <a:t>root</a:t>
            </a:r>
          </a:p>
        </p:txBody>
      </p:sp>
      <p:sp>
        <p:nvSpPr>
          <p:cNvPr id="55320" name="Rectangle 39"/>
          <p:cNvSpPr>
            <a:spLocks noGrp="1" noChangeArrowheads="1"/>
          </p:cNvSpPr>
          <p:nvPr>
            <p:ph type="title"/>
          </p:nvPr>
        </p:nvSpPr>
        <p:spPr>
          <a:xfrm>
            <a:off x="1228252" y="115888"/>
            <a:ext cx="7447436" cy="652843"/>
          </a:xfrm>
        </p:spPr>
        <p:txBody>
          <a:bodyPr>
            <a:normAutofit fontScale="90000"/>
          </a:bodyPr>
          <a:lstStyle/>
          <a:p>
            <a:pPr defTabSz="457200" eaLnBrk="1" hangingPunct="1"/>
            <a:r>
              <a:rPr lang="en-US" sz="3600" dirty="0" smtClean="0"/>
              <a:t>How does </a:t>
            </a:r>
            <a:r>
              <a:rPr lang="en-US" sz="3600" smtClean="0"/>
              <a:t>PROOF analysis work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50" name="Footer Placeholder 4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GridKa School 2012, ROOT/PROOF tutorial</a:t>
            </a:r>
            <a:endParaRPr lang="en-US"/>
          </a:p>
        </p:txBody>
      </p:sp>
      <p:sp>
        <p:nvSpPr>
          <p:cNvPr id="55321" name="AutoShape 40"/>
          <p:cNvSpPr>
            <a:spLocks noChangeArrowheads="1"/>
          </p:cNvSpPr>
          <p:nvPr/>
        </p:nvSpPr>
        <p:spPr bwMode="auto">
          <a:xfrm>
            <a:off x="1849438" y="3033713"/>
            <a:ext cx="533400" cy="609600"/>
          </a:xfrm>
          <a:prstGeom prst="can">
            <a:avLst>
              <a:gd name="adj" fmla="val 28571"/>
            </a:avLst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>
                <a:solidFill>
                  <a:schemeClr val="bg1"/>
                </a:solidFill>
                <a:latin typeface="Tahoma" charset="0"/>
                <a:ea typeface="Arial" charset="0"/>
                <a:cs typeface="Arial" charset="0"/>
              </a:rPr>
              <a:t>Data</a:t>
            </a:r>
          </a:p>
        </p:txBody>
      </p:sp>
      <p:cxnSp>
        <p:nvCxnSpPr>
          <p:cNvPr id="55322" name="AutoShape 41"/>
          <p:cNvCxnSpPr>
            <a:cxnSpLocks noChangeShapeType="1"/>
            <a:stCxn id="55321" idx="1"/>
            <a:endCxn id="55300" idx="2"/>
          </p:cNvCxnSpPr>
          <p:nvPr/>
        </p:nvCxnSpPr>
        <p:spPr bwMode="auto">
          <a:xfrm rot="16200000" flipV="1">
            <a:off x="1727597" y="2645172"/>
            <a:ext cx="350838" cy="42624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5323" name="Text Box 42"/>
          <p:cNvSpPr txBox="1">
            <a:spLocks noChangeArrowheads="1"/>
          </p:cNvSpPr>
          <p:nvPr/>
        </p:nvSpPr>
        <p:spPr bwMode="auto">
          <a:xfrm>
            <a:off x="2390775" y="5589588"/>
            <a:ext cx="1749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F0F"/>
                </a:solidFill>
                <a:ea typeface="Arial" charset="0"/>
                <a:cs typeface="Arial" charset="0"/>
              </a:rPr>
              <a:t>Proof master</a:t>
            </a:r>
          </a:p>
          <a:p>
            <a:r>
              <a:rPr lang="en-US" sz="2000">
                <a:ea typeface="Arial" charset="0"/>
                <a:cs typeface="Arial" charset="0"/>
              </a:rPr>
              <a:t>Proof slave</a:t>
            </a:r>
          </a:p>
        </p:txBody>
      </p:sp>
      <p:cxnSp>
        <p:nvCxnSpPr>
          <p:cNvPr id="580653" name="AutoShape 45"/>
          <p:cNvCxnSpPr>
            <a:cxnSpLocks noChangeShapeType="1"/>
            <a:stCxn id="55307" idx="2"/>
            <a:endCxn id="55306" idx="3"/>
          </p:cNvCxnSpPr>
          <p:nvPr/>
        </p:nvCxnSpPr>
        <p:spPr bwMode="auto">
          <a:xfrm flipH="1" flipV="1">
            <a:off x="6235700" y="5662613"/>
            <a:ext cx="1119188" cy="3905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80661" name="AutoShape 53"/>
          <p:cNvCxnSpPr>
            <a:cxnSpLocks noChangeShapeType="1"/>
          </p:cNvCxnSpPr>
          <p:nvPr/>
        </p:nvCxnSpPr>
        <p:spPr bwMode="auto">
          <a:xfrm rot="16200000" flipH="1">
            <a:off x="4148931" y="2737644"/>
            <a:ext cx="1062038" cy="215900"/>
          </a:xfrm>
          <a:prstGeom prst="bentConnector2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80662" name="AutoShape 54"/>
          <p:cNvCxnSpPr>
            <a:cxnSpLocks noChangeShapeType="1"/>
          </p:cNvCxnSpPr>
          <p:nvPr/>
        </p:nvCxnSpPr>
        <p:spPr bwMode="auto">
          <a:xfrm rot="16200000" flipH="1">
            <a:off x="3577431" y="3309144"/>
            <a:ext cx="2205038" cy="215900"/>
          </a:xfrm>
          <a:prstGeom prst="bentConnector2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80664" name="AutoShape 56"/>
          <p:cNvCxnSpPr>
            <a:cxnSpLocks noChangeShapeType="1"/>
          </p:cNvCxnSpPr>
          <p:nvPr/>
        </p:nvCxnSpPr>
        <p:spPr bwMode="auto">
          <a:xfrm rot="16200000" flipH="1">
            <a:off x="3005931" y="3880644"/>
            <a:ext cx="3348038" cy="215900"/>
          </a:xfrm>
          <a:prstGeom prst="bentConnector2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80667" name="AutoShape 59"/>
          <p:cNvSpPr>
            <a:spLocks noChangeArrowheads="1"/>
          </p:cNvSpPr>
          <p:nvPr/>
        </p:nvSpPr>
        <p:spPr bwMode="auto">
          <a:xfrm>
            <a:off x="7308850" y="5264150"/>
            <a:ext cx="1154113" cy="441325"/>
          </a:xfrm>
          <a:prstGeom prst="verticalScroll">
            <a:avLst>
              <a:gd name="adj" fmla="val 12500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ea typeface="Arial" charset="0"/>
                <a:cs typeface="Arial" charset="0"/>
              </a:rPr>
              <a:t>Result</a:t>
            </a:r>
          </a:p>
        </p:txBody>
      </p:sp>
      <p:cxnSp>
        <p:nvCxnSpPr>
          <p:cNvPr id="580672" name="AutoShape 64"/>
          <p:cNvCxnSpPr>
            <a:cxnSpLocks noChangeShapeType="1"/>
            <a:stCxn id="55306" idx="3"/>
            <a:endCxn id="580667" idx="1"/>
          </p:cNvCxnSpPr>
          <p:nvPr/>
        </p:nvCxnSpPr>
        <p:spPr bwMode="auto">
          <a:xfrm flipV="1">
            <a:off x="6235700" y="5484813"/>
            <a:ext cx="1128713" cy="177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5330" name="AutoShape 65"/>
          <p:cNvSpPr>
            <a:spLocks noChangeArrowheads="1"/>
          </p:cNvSpPr>
          <p:nvPr/>
        </p:nvSpPr>
        <p:spPr bwMode="auto">
          <a:xfrm>
            <a:off x="7358063" y="4457700"/>
            <a:ext cx="1079500" cy="600075"/>
          </a:xfrm>
          <a:prstGeom prst="can">
            <a:avLst>
              <a:gd name="adj" fmla="val 25000"/>
            </a:avLst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  <a:ea typeface="Arial" charset="0"/>
                <a:cs typeface="Arial" charset="0"/>
              </a:rPr>
              <a:t>Data</a:t>
            </a:r>
          </a:p>
        </p:txBody>
      </p:sp>
      <p:sp>
        <p:nvSpPr>
          <p:cNvPr id="580674" name="AutoShape 66"/>
          <p:cNvSpPr>
            <a:spLocks noChangeArrowheads="1"/>
          </p:cNvSpPr>
          <p:nvPr/>
        </p:nvSpPr>
        <p:spPr bwMode="auto">
          <a:xfrm>
            <a:off x="7312025" y="3968750"/>
            <a:ext cx="1154113" cy="441325"/>
          </a:xfrm>
          <a:prstGeom prst="verticalScroll">
            <a:avLst>
              <a:gd name="adj" fmla="val 12500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ea typeface="Arial" charset="0"/>
                <a:cs typeface="Arial" charset="0"/>
              </a:rPr>
              <a:t>Result</a:t>
            </a:r>
          </a:p>
        </p:txBody>
      </p:sp>
      <p:sp>
        <p:nvSpPr>
          <p:cNvPr id="55332" name="AutoShape 67"/>
          <p:cNvSpPr>
            <a:spLocks noChangeArrowheads="1"/>
          </p:cNvSpPr>
          <p:nvPr/>
        </p:nvSpPr>
        <p:spPr bwMode="auto">
          <a:xfrm>
            <a:off x="7358063" y="3162300"/>
            <a:ext cx="1079500" cy="600075"/>
          </a:xfrm>
          <a:prstGeom prst="can">
            <a:avLst>
              <a:gd name="adj" fmla="val 25000"/>
            </a:avLst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  <a:ea typeface="Arial" charset="0"/>
                <a:cs typeface="Arial" charset="0"/>
              </a:rPr>
              <a:t>Data</a:t>
            </a:r>
          </a:p>
        </p:txBody>
      </p:sp>
      <p:sp>
        <p:nvSpPr>
          <p:cNvPr id="580676" name="AutoShape 68"/>
          <p:cNvSpPr>
            <a:spLocks noChangeArrowheads="1"/>
          </p:cNvSpPr>
          <p:nvPr/>
        </p:nvSpPr>
        <p:spPr bwMode="auto">
          <a:xfrm>
            <a:off x="7312025" y="2673350"/>
            <a:ext cx="1154113" cy="441325"/>
          </a:xfrm>
          <a:prstGeom prst="verticalScroll">
            <a:avLst>
              <a:gd name="adj" fmla="val 12500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ea typeface="Arial" charset="0"/>
                <a:cs typeface="Arial" charset="0"/>
              </a:rPr>
              <a:t>Result</a:t>
            </a:r>
          </a:p>
        </p:txBody>
      </p:sp>
      <p:cxnSp>
        <p:nvCxnSpPr>
          <p:cNvPr id="580677" name="AutoShape 69"/>
          <p:cNvCxnSpPr>
            <a:cxnSpLocks noChangeShapeType="1"/>
            <a:stCxn id="55330" idx="2"/>
            <a:endCxn id="55305" idx="3"/>
          </p:cNvCxnSpPr>
          <p:nvPr/>
        </p:nvCxnSpPr>
        <p:spPr bwMode="auto">
          <a:xfrm flipH="1" flipV="1">
            <a:off x="6235700" y="4519613"/>
            <a:ext cx="1122363" cy="2381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80678" name="AutoShape 70"/>
          <p:cNvCxnSpPr>
            <a:cxnSpLocks noChangeShapeType="1"/>
            <a:stCxn id="55305" idx="3"/>
            <a:endCxn id="580674" idx="1"/>
          </p:cNvCxnSpPr>
          <p:nvPr/>
        </p:nvCxnSpPr>
        <p:spPr bwMode="auto">
          <a:xfrm flipV="1">
            <a:off x="6235700" y="4189413"/>
            <a:ext cx="1131888" cy="330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80679" name="AutoShape 71"/>
          <p:cNvCxnSpPr>
            <a:cxnSpLocks noChangeShapeType="1"/>
            <a:stCxn id="55332" idx="2"/>
            <a:endCxn id="55304" idx="3"/>
          </p:cNvCxnSpPr>
          <p:nvPr/>
        </p:nvCxnSpPr>
        <p:spPr bwMode="auto">
          <a:xfrm flipH="1" flipV="1">
            <a:off x="6235700" y="3376613"/>
            <a:ext cx="1122363" cy="857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80680" name="AutoShape 72"/>
          <p:cNvCxnSpPr>
            <a:cxnSpLocks noChangeShapeType="1"/>
            <a:stCxn id="55304" idx="3"/>
            <a:endCxn id="580676" idx="1"/>
          </p:cNvCxnSpPr>
          <p:nvPr/>
        </p:nvCxnSpPr>
        <p:spPr bwMode="auto">
          <a:xfrm flipV="1">
            <a:off x="6235700" y="2894013"/>
            <a:ext cx="1131888" cy="4826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80682" name="AutoShape 74"/>
          <p:cNvCxnSpPr>
            <a:cxnSpLocks noChangeShapeType="1"/>
            <a:stCxn id="580676" idx="3"/>
            <a:endCxn id="55303" idx="3"/>
          </p:cNvCxnSpPr>
          <p:nvPr/>
        </p:nvCxnSpPr>
        <p:spPr bwMode="auto">
          <a:xfrm flipH="1" flipV="1">
            <a:off x="6235700" y="2233613"/>
            <a:ext cx="2174875" cy="660400"/>
          </a:xfrm>
          <a:prstGeom prst="curvedConnector3">
            <a:avLst>
              <a:gd name="adj1" fmla="val -13065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80683" name="AutoShape 75"/>
          <p:cNvCxnSpPr>
            <a:cxnSpLocks noChangeShapeType="1"/>
            <a:stCxn id="580674" idx="3"/>
            <a:endCxn id="55303" idx="3"/>
          </p:cNvCxnSpPr>
          <p:nvPr/>
        </p:nvCxnSpPr>
        <p:spPr bwMode="auto">
          <a:xfrm flipH="1" flipV="1">
            <a:off x="6235700" y="2233613"/>
            <a:ext cx="2174875" cy="1955800"/>
          </a:xfrm>
          <a:prstGeom prst="curvedConnector3">
            <a:avLst>
              <a:gd name="adj1" fmla="val -13065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80684" name="AutoShape 76"/>
          <p:cNvCxnSpPr>
            <a:cxnSpLocks noChangeShapeType="1"/>
            <a:stCxn id="580667" idx="3"/>
            <a:endCxn id="55303" idx="3"/>
          </p:cNvCxnSpPr>
          <p:nvPr/>
        </p:nvCxnSpPr>
        <p:spPr bwMode="auto">
          <a:xfrm flipH="1" flipV="1">
            <a:off x="6235700" y="2233613"/>
            <a:ext cx="2171700" cy="3251200"/>
          </a:xfrm>
          <a:prstGeom prst="curvedConnector3">
            <a:avLst>
              <a:gd name="adj1" fmla="val -12591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80685" name="AutoShape 77"/>
          <p:cNvCxnSpPr>
            <a:cxnSpLocks noChangeShapeType="1"/>
            <a:stCxn id="55303" idx="1"/>
          </p:cNvCxnSpPr>
          <p:nvPr/>
        </p:nvCxnSpPr>
        <p:spPr bwMode="auto">
          <a:xfrm flipH="1" flipV="1">
            <a:off x="2271713" y="2230438"/>
            <a:ext cx="2516187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80687" name="AutoShape 79"/>
          <p:cNvSpPr>
            <a:spLocks noChangeArrowheads="1"/>
          </p:cNvSpPr>
          <p:nvPr/>
        </p:nvSpPr>
        <p:spPr bwMode="auto">
          <a:xfrm>
            <a:off x="2843213" y="1268413"/>
            <a:ext cx="1154112" cy="441325"/>
          </a:xfrm>
          <a:prstGeom prst="verticalScroll">
            <a:avLst>
              <a:gd name="adj" fmla="val 12500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ea typeface="Arial" charset="0"/>
                <a:cs typeface="Arial" charset="0"/>
              </a:rPr>
              <a:t>Result</a:t>
            </a:r>
          </a:p>
        </p:txBody>
      </p:sp>
      <p:sp>
        <p:nvSpPr>
          <p:cNvPr id="55343" name="Rectangle 51"/>
          <p:cNvSpPr>
            <a:spLocks noChangeArrowheads="1"/>
          </p:cNvSpPr>
          <p:nvPr/>
        </p:nvSpPr>
        <p:spPr bwMode="auto">
          <a:xfrm>
            <a:off x="4140200" y="1647825"/>
            <a:ext cx="4652962" cy="4752975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0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80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80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8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8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8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80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8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80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80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80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8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8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8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8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80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80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8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580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80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8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30" grpId="0"/>
      <p:bldP spid="580631" grpId="0" animBg="1"/>
      <p:bldP spid="580633" grpId="0" animBg="1"/>
      <p:bldP spid="580645" grpId="0" animBg="1"/>
      <p:bldP spid="580667" grpId="0" animBg="1"/>
      <p:bldP spid="580674" grpId="0" animBg="1"/>
      <p:bldP spid="580676" grpId="0" animBg="1"/>
      <p:bldP spid="58068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6147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Trivial parallelism</a:t>
            </a:r>
            <a:endParaRPr lang="en-US" sz="3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GridKa School 2012, ROOT/PROOF tutorial</a:t>
            </a:r>
            <a:endParaRPr lang="en-US"/>
          </a:p>
        </p:txBody>
      </p:sp>
      <p:pic>
        <p:nvPicPr>
          <p:cNvPr id="5" name="Picture 4" descr="parallelism"/>
          <p:cNvPicPr>
            <a:picLocks noChangeAspect="1" noChangeArrowheads="1"/>
          </p:cNvPicPr>
          <p:nvPr/>
        </p:nvPicPr>
        <p:blipFill>
          <a:blip r:embed="rId3"/>
          <a:srcRect r="2870"/>
          <a:stretch>
            <a:fillRect/>
          </a:stretch>
        </p:blipFill>
        <p:spPr bwMode="auto">
          <a:xfrm>
            <a:off x="1507815" y="1314692"/>
            <a:ext cx="7164388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120" y="274638"/>
            <a:ext cx="7498080" cy="6695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PROOF terminology</a:t>
            </a:r>
            <a:endParaRPr lang="en-US" sz="3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GridKa School 2012, ROOT/PROOF tutorial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67120" y="1012726"/>
            <a:ext cx="7498080" cy="529282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The following terms are used in PROOF:</a:t>
            </a:r>
          </a:p>
          <a:p>
            <a:pPr marL="331788" indent="-331788" defTabSz="457200">
              <a:lnSpc>
                <a:spcPct val="92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PROOF cluster</a:t>
            </a:r>
          </a:p>
          <a:p>
            <a:pPr marL="606108" lvl="1" indent="-331788" defTabSz="457200"/>
            <a:r>
              <a:rPr lang="en-US" sz="1806" dirty="0" smtClean="0"/>
              <a:t>Set of machines communicating with PROOF protocol. One of those machines is normally designated as Master (multi-Master setup is possible as well). The rest of machines are Workers.</a:t>
            </a:r>
          </a:p>
          <a:p>
            <a:pPr marL="331788" indent="-331788" defTabSz="457200">
              <a:lnSpc>
                <a:spcPct val="92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Client</a:t>
            </a:r>
          </a:p>
          <a:p>
            <a:pPr marL="731838" lvl="1" indent="-274638" defTabSz="457200">
              <a:lnSpc>
                <a:spcPct val="81000"/>
              </a:lnSpc>
            </a:pPr>
            <a:r>
              <a:rPr lang="en-US" sz="1800" dirty="0" smtClean="0"/>
              <a:t>Your machine running a ROOT session that is connected to a PROOF master.</a:t>
            </a:r>
          </a:p>
          <a:p>
            <a:pPr marL="331788" indent="-331788" defTabSz="457200">
              <a:lnSpc>
                <a:spcPct val="92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Master</a:t>
            </a:r>
          </a:p>
          <a:p>
            <a:pPr marL="731838" lvl="1" indent="-274638" defTabSz="457200">
              <a:lnSpc>
                <a:spcPct val="81000"/>
              </a:lnSpc>
            </a:pPr>
            <a:r>
              <a:rPr lang="en-US" sz="1800" dirty="0" smtClean="0"/>
              <a:t>Dedicated node in PROOF cluster that is in charge of assigning workers the chunks of data to be processed, collecting and merging the output and sending it to the Client.</a:t>
            </a:r>
          </a:p>
          <a:p>
            <a:pPr marL="331788" indent="-331788" defTabSz="457200">
              <a:lnSpc>
                <a:spcPct val="92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Slave/Worker</a:t>
            </a:r>
          </a:p>
          <a:p>
            <a:pPr marL="606108" lvl="1" indent="-331788" defTabSz="457200">
              <a:lnSpc>
                <a:spcPct val="92000"/>
              </a:lnSpc>
            </a:pPr>
            <a:r>
              <a:rPr lang="en-US" sz="1800" dirty="0" smtClean="0"/>
              <a:t>Entity which processes portion of overall data split in packets. Every worker has its own root session controlled by </a:t>
            </a:r>
            <a:r>
              <a:rPr lang="en-US" sz="1800" dirty="0" err="1" smtClean="0"/>
              <a:t>proofserv.exe</a:t>
            </a:r>
            <a:r>
              <a:rPr lang="en-US" sz="1800" dirty="0" smtClean="0"/>
              <a:t> process.</a:t>
            </a:r>
          </a:p>
          <a:p>
            <a:pPr marL="331788" indent="-331788" defTabSz="457200">
              <a:lnSpc>
                <a:spcPct val="92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Query</a:t>
            </a:r>
          </a:p>
          <a:p>
            <a:pPr marL="731838" lvl="1" indent="-274638" defTabSz="457200">
              <a:lnSpc>
                <a:spcPct val="81000"/>
              </a:lnSpc>
            </a:pPr>
            <a:r>
              <a:rPr lang="en-US" sz="1800" dirty="0" smtClean="0"/>
              <a:t>A job submitted from the Client to the PROOF cluster. </a:t>
            </a:r>
          </a:p>
          <a:p>
            <a:pPr marL="731838" lvl="1" indent="-274638" defTabSz="457200">
              <a:lnSpc>
                <a:spcPct val="81000"/>
              </a:lnSpc>
              <a:buNone/>
            </a:pPr>
            <a:r>
              <a:rPr lang="en-US" sz="1800" dirty="0" smtClean="0"/>
              <a:t>     A query consists of a selector and a chain.</a:t>
            </a:r>
          </a:p>
          <a:p>
            <a:pPr marL="331788" indent="-331788" defTabSz="457200">
              <a:lnSpc>
                <a:spcPct val="92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Selector</a:t>
            </a:r>
          </a:p>
          <a:p>
            <a:pPr marL="731838" lvl="1" indent="-274638" defTabSz="457200">
              <a:lnSpc>
                <a:spcPct val="81000"/>
              </a:lnSpc>
            </a:pPr>
            <a:r>
              <a:rPr lang="en-US" sz="1800" dirty="0" smtClean="0"/>
              <a:t>A class containing the analysis code (</a:t>
            </a:r>
            <a:r>
              <a:rPr lang="en-US" sz="1800" dirty="0" smtClean="0">
                <a:sym typeface="Wingdings" charset="2"/>
              </a:rPr>
              <a:t>more details later)</a:t>
            </a:r>
            <a:endParaRPr lang="en-US" sz="1800" dirty="0" smtClean="0"/>
          </a:p>
          <a:p>
            <a:pPr marL="331788" indent="-331788" defTabSz="457200">
              <a:lnSpc>
                <a:spcPct val="92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Chain</a:t>
            </a:r>
          </a:p>
          <a:p>
            <a:pPr marL="731838" lvl="1" indent="-274638" defTabSz="457200">
              <a:lnSpc>
                <a:spcPct val="81000"/>
              </a:lnSpc>
            </a:pPr>
            <a:r>
              <a:rPr lang="en-US" sz="1800" dirty="0" smtClean="0"/>
              <a:t>A list of files (trees) to process (more details later)</a:t>
            </a:r>
          </a:p>
          <a:p>
            <a:pPr marL="457518" indent="-274638" defTabSz="457200">
              <a:lnSpc>
                <a:spcPct val="81000"/>
              </a:lnSpc>
            </a:pPr>
            <a:r>
              <a:rPr lang="en-US" sz="2200" dirty="0" smtClean="0">
                <a:solidFill>
                  <a:srgbClr val="FF0000"/>
                </a:solidFill>
              </a:rPr>
              <a:t>PROOF Archive (PAR) file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731838" lvl="1" indent="-274638" defTabSz="457200">
              <a:lnSpc>
                <a:spcPct val="81000"/>
              </a:lnSpc>
            </a:pPr>
            <a:r>
              <a:rPr lang="en-US" sz="1806" dirty="0" smtClean="0"/>
              <a:t>Archive file containing files for building and setting up a package on the PROOF cluster. Normally is used to supply extra packages used by user job.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07306" y="64339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756" y="529786"/>
            <a:ext cx="7498080" cy="10288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What should I do to run a job on PROOF cluster?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GridKa School 2012, ROOT/PROOF tutorial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74756" y="2069060"/>
            <a:ext cx="7498080" cy="285969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Create a </a:t>
            </a:r>
            <a:r>
              <a:rPr lang="en-US" sz="2400" dirty="0" smtClean="0">
                <a:solidFill>
                  <a:srgbClr val="0000FF"/>
                </a:solidFill>
              </a:rPr>
              <a:t>chain (dataset) </a:t>
            </a:r>
            <a:r>
              <a:rPr lang="en-US" sz="2400" dirty="0" smtClean="0"/>
              <a:t>containing the files you want to analyze.</a:t>
            </a:r>
          </a:p>
          <a:p>
            <a:r>
              <a:rPr lang="en-US" sz="2400" dirty="0" smtClean="0"/>
              <a:t>Write your job code and put it in the </a:t>
            </a:r>
            <a:r>
              <a:rPr lang="en-US" sz="2400" dirty="0" smtClean="0">
                <a:solidFill>
                  <a:srgbClr val="0000FF"/>
                </a:solidFill>
              </a:rPr>
              <a:t>selector </a:t>
            </a:r>
            <a:r>
              <a:rPr lang="en-US" sz="2400" dirty="0" smtClean="0"/>
              <a:t>(class deriving from </a:t>
            </a:r>
            <a:r>
              <a:rPr lang="en-US" sz="2400" dirty="0" err="1" smtClean="0"/>
              <a:t>TSelector</a:t>
            </a:r>
            <a:r>
              <a:rPr lang="en-US" sz="2400" dirty="0" smtClean="0"/>
              <a:t>).</a:t>
            </a:r>
          </a:p>
          <a:p>
            <a:r>
              <a:rPr lang="en-US" sz="2400" dirty="0" smtClean="0"/>
              <a:t>Define inputs and outputs via predefined (by class </a:t>
            </a:r>
            <a:r>
              <a:rPr lang="en-US" sz="2400" dirty="0" err="1" smtClean="0"/>
              <a:t>TSelector</a:t>
            </a:r>
            <a:r>
              <a:rPr lang="en-US" sz="2400" dirty="0" smtClean="0"/>
              <a:t>) lists (</a:t>
            </a:r>
            <a:r>
              <a:rPr lang="en-US" sz="2400" dirty="0" err="1" smtClean="0"/>
              <a:t>TList</a:t>
            </a:r>
            <a:r>
              <a:rPr lang="en-US" sz="2400" dirty="0" smtClean="0"/>
              <a:t> objects) </a:t>
            </a:r>
            <a:r>
              <a:rPr lang="en-US" sz="2400" i="1" dirty="0" err="1" smtClean="0">
                <a:solidFill>
                  <a:srgbClr val="FF6600"/>
                </a:solidFill>
              </a:rPr>
              <a:t>fInput</a:t>
            </a:r>
            <a:r>
              <a:rPr lang="en-US" sz="2400" i="1" dirty="0" smtClean="0">
                <a:solidFill>
                  <a:srgbClr val="FF6600"/>
                </a:solidFill>
              </a:rPr>
              <a:t> </a:t>
            </a:r>
            <a:r>
              <a:rPr lang="en-US" sz="2400" dirty="0" smtClean="0"/>
              <a:t>and </a:t>
            </a:r>
            <a:r>
              <a:rPr lang="en-US" sz="2400" i="1" dirty="0" err="1" smtClean="0">
                <a:solidFill>
                  <a:srgbClr val="FF6600"/>
                </a:solidFill>
              </a:rPr>
              <a:t>fOutput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Create extra packages (if any) which you need and put them in </a:t>
            </a:r>
            <a:r>
              <a:rPr lang="en-US" sz="2400" dirty="0" smtClean="0">
                <a:solidFill>
                  <a:srgbClr val="0000FF"/>
                </a:solidFill>
              </a:rPr>
              <a:t>PAR file </a:t>
            </a:r>
            <a:r>
              <a:rPr lang="en-US" sz="2400" dirty="0" smtClean="0"/>
              <a:t>to be deployed on the PROOF cluster.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ChangeArrowheads="1"/>
          </p:cNvSpPr>
          <p:nvPr/>
        </p:nvSpPr>
        <p:spPr bwMode="auto">
          <a:xfrm>
            <a:off x="468313" y="2420938"/>
            <a:ext cx="7848600" cy="3671887"/>
          </a:xfrm>
          <a:prstGeom prst="rect">
            <a:avLst/>
          </a:prstGeom>
          <a:solidFill>
            <a:srgbClr val="CECECE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US" sz="2000"/>
              <a:t>once on your client</a:t>
            </a:r>
          </a:p>
        </p:txBody>
      </p:sp>
      <p:sp>
        <p:nvSpPr>
          <p:cNvPr id="594947" name="Rectangle 3"/>
          <p:cNvSpPr>
            <a:spLocks noChangeArrowheads="1"/>
          </p:cNvSpPr>
          <p:nvPr/>
        </p:nvSpPr>
        <p:spPr bwMode="auto">
          <a:xfrm>
            <a:off x="611188" y="3084513"/>
            <a:ext cx="7416800" cy="2447925"/>
          </a:xfrm>
          <a:prstGeom prst="rect">
            <a:avLst/>
          </a:prstGeom>
          <a:solidFill>
            <a:srgbClr val="CECECE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US" sz="2000"/>
              <a:t>once on each slave</a:t>
            </a:r>
          </a:p>
        </p:txBody>
      </p:sp>
      <p:sp>
        <p:nvSpPr>
          <p:cNvPr id="6759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7772400" cy="1068244"/>
          </a:xfrm>
        </p:spPr>
        <p:txBody>
          <a:bodyPr>
            <a:normAutofit/>
          </a:bodyPr>
          <a:lstStyle/>
          <a:p>
            <a:pPr algn="ctr" defTabSz="457200" eaLnBrk="1" hangingPunct="1"/>
            <a:r>
              <a:rPr lang="en-US" sz="3200" dirty="0" smtClean="0"/>
              <a:t>Selectors (Class </a:t>
            </a:r>
            <a:r>
              <a:rPr lang="en-US" sz="3200" dirty="0" err="1" smtClean="0"/>
              <a:t>TSelector</a:t>
            </a:r>
            <a:r>
              <a:rPr lang="en-US" sz="3200" dirty="0" smtClean="0"/>
              <a:t>)</a:t>
            </a:r>
            <a:br>
              <a:rPr lang="en-US" sz="3200" dirty="0" smtClean="0"/>
            </a:br>
            <a:r>
              <a:rPr lang="en-US" sz="2400" dirty="0" smtClean="0"/>
              <a:t>PROOF </a:t>
            </a:r>
            <a:r>
              <a:rPr lang="en-US" sz="2400" dirty="0" err="1" smtClean="0"/>
              <a:t>analysys</a:t>
            </a:r>
            <a:r>
              <a:rPr lang="en-US" sz="2400" dirty="0" smtClean="0"/>
              <a:t> case</a:t>
            </a:r>
            <a:endParaRPr lang="en-US" sz="2400" dirty="0"/>
          </a:p>
        </p:txBody>
      </p:sp>
      <p:sp>
        <p:nvSpPr>
          <p:cNvPr id="594949" name="Rectangle 5"/>
          <p:cNvSpPr>
            <a:spLocks noChangeArrowheads="1"/>
          </p:cNvSpPr>
          <p:nvPr/>
        </p:nvSpPr>
        <p:spPr bwMode="auto">
          <a:xfrm>
            <a:off x="755650" y="3660775"/>
            <a:ext cx="6911975" cy="1223963"/>
          </a:xfrm>
          <a:prstGeom prst="rect">
            <a:avLst/>
          </a:prstGeom>
          <a:solidFill>
            <a:srgbClr val="CECECE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US" sz="2000"/>
              <a:t>for each tree</a:t>
            </a:r>
          </a:p>
        </p:txBody>
      </p:sp>
      <p:sp>
        <p:nvSpPr>
          <p:cNvPr id="594950" name="Rectangle 6"/>
          <p:cNvSpPr>
            <a:spLocks noChangeArrowheads="1"/>
          </p:cNvSpPr>
          <p:nvPr/>
        </p:nvSpPr>
        <p:spPr bwMode="auto">
          <a:xfrm>
            <a:off x="900113" y="4308475"/>
            <a:ext cx="6551612" cy="576263"/>
          </a:xfrm>
          <a:prstGeom prst="rect">
            <a:avLst/>
          </a:prstGeom>
          <a:solidFill>
            <a:srgbClr val="CECECE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US" sz="2000"/>
              <a:t>for each event</a:t>
            </a:r>
          </a:p>
        </p:txBody>
      </p:sp>
      <p:sp>
        <p:nvSpPr>
          <p:cNvPr id="6759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540089" cy="4525963"/>
          </a:xfrm>
        </p:spPr>
        <p:txBody>
          <a:bodyPr/>
          <a:lstStyle/>
          <a:p>
            <a:pPr marL="331788" indent="-331788" defTabSz="457200" eaLnBrk="1" hangingPunct="1">
              <a:lnSpc>
                <a:spcPct val="90000"/>
              </a:lnSpc>
            </a:pPr>
            <a:r>
              <a:rPr lang="en-US" sz="2400" dirty="0"/>
              <a:t>Classes derived from </a:t>
            </a:r>
            <a:r>
              <a:rPr lang="en-US" sz="2400" dirty="0" err="1"/>
              <a:t>TSelector</a:t>
            </a:r>
            <a:r>
              <a:rPr lang="en-US" sz="2400" dirty="0"/>
              <a:t> can </a:t>
            </a:r>
            <a:r>
              <a:rPr lang="en-US" sz="2400" dirty="0" smtClean="0"/>
              <a:t>run in PROOF</a:t>
            </a:r>
          </a:p>
          <a:p>
            <a:pPr marL="331788" indent="-331788" defTabSz="457200"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marL="731838" lvl="1" indent="-274638" defTabSz="457200" eaLnBrk="1" hangingPunct="1">
              <a:lnSpc>
                <a:spcPct val="150000"/>
              </a:lnSpc>
            </a:pPr>
            <a:r>
              <a:rPr lang="en-US" b="1" dirty="0">
                <a:solidFill>
                  <a:schemeClr val="accent2"/>
                </a:solidFill>
              </a:rPr>
              <a:t>Begin(</a:t>
            </a:r>
            <a:r>
              <a:rPr lang="en-US" b="1" dirty="0" smtClean="0">
                <a:solidFill>
                  <a:schemeClr val="accent2"/>
                </a:solidFill>
              </a:rPr>
              <a:t>)</a:t>
            </a:r>
          </a:p>
          <a:p>
            <a:pPr marL="731838" lvl="1" indent="-274638" defTabSz="457200" eaLnBrk="1" hangingPunct="1">
              <a:lnSpc>
                <a:spcPct val="150000"/>
              </a:lnSpc>
            </a:pPr>
            <a:r>
              <a:rPr lang="en-US" b="1" dirty="0" err="1">
                <a:solidFill>
                  <a:schemeClr val="accent2"/>
                </a:solidFill>
              </a:rPr>
              <a:t>SlaveBegin</a:t>
            </a:r>
            <a:r>
              <a:rPr lang="en-US" b="1" dirty="0">
                <a:solidFill>
                  <a:schemeClr val="accent2"/>
                </a:solidFill>
              </a:rPr>
              <a:t>()</a:t>
            </a:r>
          </a:p>
          <a:p>
            <a:pPr marL="731838" lvl="1" indent="-274638" defTabSz="457200" eaLnBrk="1" hangingPunct="1">
              <a:lnSpc>
                <a:spcPct val="150000"/>
              </a:lnSpc>
            </a:pPr>
            <a:r>
              <a:rPr lang="en-US" b="1" dirty="0" err="1">
                <a:solidFill>
                  <a:schemeClr val="accent2"/>
                </a:solidFill>
              </a:rPr>
              <a:t>Init(TTree</a:t>
            </a:r>
            <a:r>
              <a:rPr lang="en-US" b="1" dirty="0">
                <a:solidFill>
                  <a:schemeClr val="accent2"/>
                </a:solidFill>
              </a:rPr>
              <a:t>* tree)</a:t>
            </a:r>
          </a:p>
          <a:p>
            <a:pPr marL="731838" lvl="1" indent="-274638" defTabSz="457200" eaLnBrk="1" hangingPunct="1">
              <a:lnSpc>
                <a:spcPct val="150000"/>
              </a:lnSpc>
            </a:pPr>
            <a:r>
              <a:rPr lang="en-US" b="1" dirty="0">
                <a:solidFill>
                  <a:schemeClr val="accent2"/>
                </a:solidFill>
              </a:rPr>
              <a:t>Process(Long64_t entry)</a:t>
            </a:r>
          </a:p>
          <a:p>
            <a:pPr marL="731838" lvl="1" indent="-274638" defTabSz="457200" eaLnBrk="1" hangingPunct="1">
              <a:lnSpc>
                <a:spcPct val="150000"/>
              </a:lnSpc>
            </a:pPr>
            <a:r>
              <a:rPr lang="en-US" b="1" dirty="0" err="1">
                <a:solidFill>
                  <a:schemeClr val="accent2"/>
                </a:solidFill>
              </a:rPr>
              <a:t>SlaveTerminate</a:t>
            </a:r>
            <a:r>
              <a:rPr lang="en-US" b="1" dirty="0">
                <a:solidFill>
                  <a:schemeClr val="accent2"/>
                </a:solidFill>
              </a:rPr>
              <a:t>()</a:t>
            </a:r>
          </a:p>
          <a:p>
            <a:pPr marL="731838" lvl="1" indent="-274638" defTabSz="457200" eaLnBrk="1" hangingPunct="1">
              <a:lnSpc>
                <a:spcPct val="150000"/>
              </a:lnSpc>
            </a:pPr>
            <a:r>
              <a:rPr lang="en-US" b="1" dirty="0">
                <a:solidFill>
                  <a:schemeClr val="accent2"/>
                </a:solidFill>
              </a:rPr>
              <a:t>Terminate()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GridKa School 2012, ROOT/PROOF tutorial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946" grpId="0" animBg="1"/>
      <p:bldP spid="594947" grpId="0" animBg="1"/>
      <p:bldP spid="594949" grpId="0" animBg="1"/>
      <p:bldP spid="59495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866003"/>
          </a:xfrm>
        </p:spPr>
        <p:txBody>
          <a:bodyPr>
            <a:normAutofit/>
          </a:bodyPr>
          <a:lstStyle/>
          <a:p>
            <a:pPr algn="ctr" defTabSz="457200" eaLnBrk="1" hangingPunct="1"/>
            <a:r>
              <a:rPr lang="en-US" sz="3600" dirty="0"/>
              <a:t>Input / Output </a:t>
            </a:r>
            <a:r>
              <a:rPr lang="en-US" sz="3600" dirty="0" smtClean="0"/>
              <a:t>(1)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GridKa School 2012, ROOT/PROOF tutorial</a:t>
            </a:r>
            <a:endParaRPr lang="en-US"/>
          </a:p>
        </p:txBody>
      </p:sp>
      <p:sp>
        <p:nvSpPr>
          <p:cNvPr id="7168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331788" indent="-331788" defTabSz="457200" eaLnBrk="1" hangingPunct="1"/>
            <a:r>
              <a:rPr lang="en-US" dirty="0"/>
              <a:t>Output list</a:t>
            </a:r>
          </a:p>
          <a:p>
            <a:pPr marL="731838" lvl="1" indent="-274638" defTabSz="457200" eaLnBrk="1" hangingPunct="1"/>
            <a:r>
              <a:rPr lang="en-US" dirty="0"/>
              <a:t>The output has to be added to the output list on each slave (in </a:t>
            </a:r>
            <a:r>
              <a:rPr lang="en-US" b="1" dirty="0" err="1">
                <a:solidFill>
                  <a:schemeClr val="accent2"/>
                </a:solidFill>
              </a:rPr>
              <a:t>SlaveBegin/SlaveTerminate</a:t>
            </a:r>
            <a:r>
              <a:rPr lang="en-US" dirty="0"/>
              <a:t>)</a:t>
            </a:r>
            <a:br>
              <a:rPr lang="en-US" dirty="0"/>
            </a:br>
            <a:r>
              <a:rPr lang="en-US" b="1" dirty="0" err="1">
                <a:solidFill>
                  <a:schemeClr val="accent2"/>
                </a:solidFill>
              </a:rPr>
              <a:t>fOutput</a:t>
            </a:r>
            <a:r>
              <a:rPr lang="en-US" b="1" dirty="0">
                <a:solidFill>
                  <a:schemeClr val="accent2"/>
                </a:solidFill>
              </a:rPr>
              <a:t>-&gt;</a:t>
            </a:r>
            <a:r>
              <a:rPr lang="en-US" b="1" dirty="0" err="1">
                <a:solidFill>
                  <a:schemeClr val="accent2"/>
                </a:solidFill>
              </a:rPr>
              <a:t>Add(fResult</a:t>
            </a:r>
            <a:r>
              <a:rPr lang="en-US" b="1" dirty="0">
                <a:solidFill>
                  <a:schemeClr val="accent2"/>
                </a:solidFill>
              </a:rPr>
              <a:t>)</a:t>
            </a:r>
          </a:p>
          <a:p>
            <a:pPr marL="731838" lvl="1" indent="-274638" defTabSz="457200" eaLnBrk="1" hangingPunct="1"/>
            <a:r>
              <a:rPr lang="en-US" dirty="0"/>
              <a:t>PROOF merges the results from each slave automatically (see next slide)</a:t>
            </a:r>
          </a:p>
          <a:p>
            <a:pPr marL="731838" lvl="1" indent="-274638" defTabSz="457200" eaLnBrk="1" hangingPunct="1"/>
            <a:r>
              <a:rPr lang="en-US" dirty="0"/>
              <a:t>On</a:t>
            </a:r>
            <a:r>
              <a:rPr lang="en-US" dirty="0" smtClean="0"/>
              <a:t> the client </a:t>
            </a:r>
            <a:r>
              <a:rPr lang="en-US" dirty="0"/>
              <a:t>(in </a:t>
            </a:r>
            <a:r>
              <a:rPr lang="en-US" b="1" dirty="0">
                <a:solidFill>
                  <a:schemeClr val="accent2"/>
                </a:solidFill>
              </a:rPr>
              <a:t>Terminate</a:t>
            </a:r>
            <a:r>
              <a:rPr lang="en-US" dirty="0"/>
              <a:t>) you retrieve the object and save it, display it,</a:t>
            </a:r>
            <a:r>
              <a:rPr lang="en-US" dirty="0" smtClean="0"/>
              <a:t> or do any other operation on it:</a:t>
            </a:r>
            <a:br>
              <a:rPr lang="en-US" dirty="0" smtClean="0"/>
            </a:br>
            <a:r>
              <a:rPr lang="en-US" b="1" dirty="0" err="1">
                <a:solidFill>
                  <a:schemeClr val="accent2"/>
                </a:solidFill>
              </a:rPr>
              <a:t>fOutput</a:t>
            </a:r>
            <a:r>
              <a:rPr lang="en-US" b="1" dirty="0">
                <a:solidFill>
                  <a:schemeClr val="accent2"/>
                </a:solidFill>
              </a:rPr>
              <a:t>-&gt;</a:t>
            </a:r>
            <a:r>
              <a:rPr lang="en-US" b="1" dirty="0" err="1">
                <a:solidFill>
                  <a:schemeClr val="accent2"/>
                </a:solidFill>
              </a:rPr>
              <a:t>FindObject("myResult</a:t>
            </a:r>
            <a:r>
              <a:rPr lang="en-US" b="1" dirty="0">
                <a:solidFill>
                  <a:schemeClr val="accent2"/>
                </a:solidFill>
              </a:rPr>
              <a:t>")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874092"/>
          </a:xfrm>
        </p:spPr>
        <p:txBody>
          <a:bodyPr>
            <a:normAutofit/>
          </a:bodyPr>
          <a:lstStyle/>
          <a:p>
            <a:pPr algn="ctr" defTabSz="457200" eaLnBrk="1" hangingPunct="1"/>
            <a:r>
              <a:rPr lang="en-US" sz="3600" dirty="0"/>
              <a:t>Input / Output </a:t>
            </a:r>
            <a:r>
              <a:rPr lang="en-US" sz="3600" dirty="0" smtClean="0"/>
              <a:t>(2)</a:t>
            </a:r>
            <a:endParaRPr lang="en-US" sz="360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GridKa School 2012, ROOT/PROOF tutorial</a:t>
            </a:r>
            <a:endParaRPr lang="en-US"/>
          </a:p>
        </p:txBody>
      </p:sp>
      <p:sp>
        <p:nvSpPr>
          <p:cNvPr id="7373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82008" y="1417638"/>
            <a:ext cx="4974436" cy="4326240"/>
          </a:xfrm>
        </p:spPr>
        <p:txBody>
          <a:bodyPr>
            <a:normAutofit/>
          </a:bodyPr>
          <a:lstStyle/>
          <a:p>
            <a:pPr marL="331788" indent="-331788" defTabSz="457200" eaLnBrk="1" hangingPunct="1"/>
            <a:r>
              <a:rPr lang="en-US" dirty="0"/>
              <a:t>Merging</a:t>
            </a:r>
            <a:endParaRPr lang="en-US" dirty="0" smtClean="0"/>
          </a:p>
          <a:p>
            <a:pPr marL="731838" lvl="1" indent="-274638" defTabSz="457200" eaLnBrk="1" hangingPunct="1"/>
            <a:r>
              <a:rPr lang="en-US" sz="2400" dirty="0" smtClean="0"/>
              <a:t>Objects are identified by name</a:t>
            </a:r>
          </a:p>
          <a:p>
            <a:pPr marL="731838" lvl="1" indent="-274638" defTabSz="457200" eaLnBrk="1" hangingPunct="1"/>
            <a:r>
              <a:rPr lang="en-US" sz="2400" dirty="0" smtClean="0"/>
              <a:t>Standard merging implementation for histograms, trees, </a:t>
            </a:r>
            <a:r>
              <a:rPr lang="en-US" sz="2400" dirty="0" err="1" smtClean="0"/>
              <a:t>n-tuples</a:t>
            </a:r>
            <a:r>
              <a:rPr lang="en-US" sz="2400" dirty="0" smtClean="0"/>
              <a:t> available</a:t>
            </a:r>
          </a:p>
          <a:p>
            <a:pPr marL="731838" lvl="1" indent="-274638" defTabSz="457200" eaLnBrk="1" hangingPunct="1"/>
            <a:r>
              <a:rPr lang="en-US" sz="2400" dirty="0" smtClean="0">
                <a:solidFill>
                  <a:srgbClr val="800000"/>
                </a:solidFill>
              </a:rPr>
              <a:t>Other classes need to implement </a:t>
            </a:r>
            <a:r>
              <a:rPr lang="en-US" sz="2400" b="1" dirty="0" err="1" smtClean="0">
                <a:solidFill>
                  <a:srgbClr val="800000"/>
                </a:solidFill>
              </a:rPr>
              <a:t>Merge(TCollection</a:t>
            </a:r>
            <a:r>
              <a:rPr lang="en-US" sz="2400" b="1" dirty="0" smtClean="0">
                <a:solidFill>
                  <a:srgbClr val="800000"/>
                </a:solidFill>
              </a:rPr>
              <a:t>*)</a:t>
            </a:r>
          </a:p>
          <a:p>
            <a:pPr marL="731838" lvl="1" indent="-274638" defTabSz="457200" eaLnBrk="1" hangingPunct="1"/>
            <a:r>
              <a:rPr lang="en-US" sz="2400" dirty="0" smtClean="0">
                <a:solidFill>
                  <a:srgbClr val="800000"/>
                </a:solidFill>
              </a:rPr>
              <a:t>When no merging function is available all the individual objects are returned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73734" name="Rectangle 4"/>
          <p:cNvSpPr>
            <a:spLocks noChangeArrowheads="1"/>
          </p:cNvSpPr>
          <p:nvPr/>
        </p:nvSpPr>
        <p:spPr bwMode="auto">
          <a:xfrm>
            <a:off x="5903119" y="2133599"/>
            <a:ext cx="1272618" cy="792163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/>
              <a:t>Result from</a:t>
            </a:r>
          </a:p>
          <a:p>
            <a:pPr algn="ctr"/>
            <a:r>
              <a:rPr lang="en-US" sz="2000" dirty="0"/>
              <a:t>Slave 1</a:t>
            </a:r>
          </a:p>
        </p:txBody>
      </p:sp>
      <p:sp>
        <p:nvSpPr>
          <p:cNvPr id="73735" name="Rectangle 5"/>
          <p:cNvSpPr>
            <a:spLocks noChangeArrowheads="1"/>
          </p:cNvSpPr>
          <p:nvPr/>
        </p:nvSpPr>
        <p:spPr bwMode="auto">
          <a:xfrm>
            <a:off x="7451727" y="2133600"/>
            <a:ext cx="1235073" cy="792163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/>
              <a:t>Result from</a:t>
            </a:r>
          </a:p>
          <a:p>
            <a:pPr algn="ctr"/>
            <a:r>
              <a:rPr lang="en-US" sz="2000" dirty="0"/>
              <a:t>Slave 2</a:t>
            </a:r>
          </a:p>
        </p:txBody>
      </p:sp>
      <p:sp>
        <p:nvSpPr>
          <p:cNvPr id="73736" name="Rectangle 6"/>
          <p:cNvSpPr>
            <a:spLocks noChangeArrowheads="1"/>
          </p:cNvSpPr>
          <p:nvPr/>
        </p:nvSpPr>
        <p:spPr bwMode="auto">
          <a:xfrm>
            <a:off x="6659563" y="4365625"/>
            <a:ext cx="1584325" cy="792163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/>
              <a:t>Final result</a:t>
            </a:r>
          </a:p>
        </p:txBody>
      </p:sp>
      <p:cxnSp>
        <p:nvCxnSpPr>
          <p:cNvPr id="73737" name="AutoShape 7"/>
          <p:cNvCxnSpPr>
            <a:cxnSpLocks noChangeShapeType="1"/>
            <a:stCxn id="73734" idx="2"/>
            <a:endCxn id="73736" idx="0"/>
          </p:cNvCxnSpPr>
          <p:nvPr/>
        </p:nvCxnSpPr>
        <p:spPr bwMode="auto">
          <a:xfrm rot="16200000" flipH="1">
            <a:off x="6275646" y="3189544"/>
            <a:ext cx="1439863" cy="91229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3738" name="AutoShape 8"/>
          <p:cNvCxnSpPr>
            <a:cxnSpLocks noChangeShapeType="1"/>
            <a:stCxn id="73735" idx="2"/>
            <a:endCxn id="73736" idx="0"/>
          </p:cNvCxnSpPr>
          <p:nvPr/>
        </p:nvCxnSpPr>
        <p:spPr bwMode="auto">
          <a:xfrm rot="5400000">
            <a:off x="7040564" y="3336925"/>
            <a:ext cx="1439862" cy="6175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3739" name="Text Box 9"/>
          <p:cNvSpPr txBox="1">
            <a:spLocks noChangeArrowheads="1"/>
          </p:cNvSpPr>
          <p:nvPr/>
        </p:nvSpPr>
        <p:spPr bwMode="auto">
          <a:xfrm>
            <a:off x="6948488" y="3548063"/>
            <a:ext cx="1101725" cy="3968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Merge()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940" y="435644"/>
            <a:ext cx="7498080" cy="828324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What is ROOT?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GridKa School 2012, ROOT/PROOF tutorial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57940" y="1263968"/>
            <a:ext cx="749808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Object-oriented data handling and analysis framework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Framework</a:t>
            </a:r>
            <a:r>
              <a:rPr lang="en-US" dirty="0" smtClean="0"/>
              <a:t>: ROOT provides building blocks (root classes) to use in your program.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Data handling</a:t>
            </a:r>
            <a:r>
              <a:rPr lang="en-US" dirty="0" smtClean="0"/>
              <a:t>: ROOT has classes designed specifically for storing large amount of data (GB, TB, PB) to enable effective data analysis.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Analysis</a:t>
            </a:r>
            <a:r>
              <a:rPr lang="en-US" dirty="0" smtClean="0"/>
              <a:t>: ROOT has complete collection of statistical, graphical, networking and other classes that user can use in their analysis.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Object-oriented</a:t>
            </a:r>
            <a:r>
              <a:rPr lang="en-US" dirty="0" smtClean="0"/>
              <a:t>: ROOT is based on OO programming paradigm and is written in C++.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457200" eaLnBrk="1" hangingPunct="1"/>
            <a:r>
              <a:rPr lang="en-US" dirty="0" smtClean="0"/>
              <a:t>The structure of the PAR files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GridKa School 2012, ROOT/PROOF tutorial</a:t>
            </a:r>
            <a:endParaRPr lang="en-US"/>
          </a:p>
        </p:txBody>
      </p:sp>
      <p:sp>
        <p:nvSpPr>
          <p:cNvPr id="7987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marL="331788" indent="-331788" defTabSz="457200" eaLnBrk="1" hangingPunct="1"/>
            <a:r>
              <a:rPr lang="en-US" dirty="0"/>
              <a:t>PAR files: </a:t>
            </a:r>
            <a:r>
              <a:rPr lang="en-US" b="1" dirty="0"/>
              <a:t>P</a:t>
            </a:r>
            <a:r>
              <a:rPr lang="en-US" dirty="0"/>
              <a:t>ROOF </a:t>
            </a:r>
            <a:r>
              <a:rPr lang="en-US" b="1" dirty="0" err="1"/>
              <a:t>AR</a:t>
            </a:r>
            <a:r>
              <a:rPr lang="en-US" dirty="0" err="1"/>
              <a:t>chive</a:t>
            </a:r>
            <a:endParaRPr lang="en-US" dirty="0"/>
          </a:p>
          <a:p>
            <a:pPr marL="731838" lvl="1" indent="-274638" defTabSz="457200" eaLnBrk="1" hangingPunct="1"/>
            <a:r>
              <a:rPr lang="en-US" dirty="0" err="1"/>
              <a:t>Gzipped</a:t>
            </a:r>
            <a:r>
              <a:rPr lang="en-US" dirty="0"/>
              <a:t> tar file</a:t>
            </a:r>
          </a:p>
          <a:p>
            <a:pPr marL="731838" lvl="1" indent="-274638" defTabSz="457200" eaLnBrk="1" hangingPunct="1"/>
            <a:r>
              <a:rPr lang="en-US" dirty="0"/>
              <a:t>PROOF-INF directory</a:t>
            </a:r>
          </a:p>
          <a:p>
            <a:pPr lvl="2" defTabSz="457200" eaLnBrk="1" hangingPunct="1"/>
            <a:r>
              <a:rPr lang="en-US" dirty="0" err="1"/>
              <a:t>BUILD.sh</a:t>
            </a:r>
            <a:r>
              <a:rPr lang="en-US" dirty="0"/>
              <a:t>, building the package, executed per</a:t>
            </a:r>
            <a:r>
              <a:rPr lang="en-US" dirty="0" smtClean="0"/>
              <a:t> Worker</a:t>
            </a:r>
          </a:p>
          <a:p>
            <a:pPr lvl="2" defTabSz="457200" eaLnBrk="1" hangingPunct="1"/>
            <a:r>
              <a:rPr lang="en-US" dirty="0"/>
              <a:t>SETUP.C, set environment, load libraries, executed per</a:t>
            </a:r>
            <a:r>
              <a:rPr lang="en-US" dirty="0" smtClean="0"/>
              <a:t> Worker</a:t>
            </a:r>
          </a:p>
          <a:p>
            <a:pPr marL="331788" indent="-331788" defTabSz="457200" eaLnBrk="1" hangingPunct="1"/>
            <a:r>
              <a:rPr lang="en-US" dirty="0"/>
              <a:t>API to manage and activate packages</a:t>
            </a:r>
          </a:p>
          <a:p>
            <a:pPr marL="731838" lvl="1" indent="-274638" defTabSz="457200" eaLnBrk="1" hangingPunct="1">
              <a:buFontTx/>
              <a:buNone/>
            </a:pPr>
            <a:r>
              <a:rPr lang="en-US" b="1" dirty="0" err="1">
                <a:solidFill>
                  <a:schemeClr val="accent2"/>
                </a:solidFill>
              </a:rPr>
              <a:t>gProof</a:t>
            </a:r>
            <a:r>
              <a:rPr lang="en-US" b="1" dirty="0">
                <a:solidFill>
                  <a:schemeClr val="accent2"/>
                </a:solidFill>
              </a:rPr>
              <a:t>-&gt;</a:t>
            </a:r>
            <a:r>
              <a:rPr lang="en-US" b="1" dirty="0" err="1">
                <a:solidFill>
                  <a:schemeClr val="accent2"/>
                </a:solidFill>
              </a:rPr>
              <a:t>UploadPackage("</a:t>
            </a:r>
            <a:r>
              <a:rPr lang="en-US" b="1" dirty="0" err="1" smtClean="0">
                <a:solidFill>
                  <a:schemeClr val="accent2"/>
                </a:solidFill>
              </a:rPr>
              <a:t>package.par</a:t>
            </a:r>
            <a:r>
              <a:rPr lang="en-US" b="1" dirty="0" smtClean="0">
                <a:solidFill>
                  <a:schemeClr val="accent2"/>
                </a:solidFill>
              </a:rPr>
              <a:t>"</a:t>
            </a:r>
            <a:r>
              <a:rPr lang="en-US" b="1" dirty="0">
                <a:solidFill>
                  <a:schemeClr val="accent2"/>
                </a:solidFill>
              </a:rPr>
              <a:t>)</a:t>
            </a:r>
          </a:p>
          <a:p>
            <a:pPr marL="731838" lvl="1" indent="-274638" defTabSz="457200" eaLnBrk="1" hangingPunct="1">
              <a:buFontTx/>
              <a:buNone/>
            </a:pPr>
            <a:r>
              <a:rPr lang="en-US" b="1" dirty="0" err="1">
                <a:solidFill>
                  <a:schemeClr val="accent2"/>
                </a:solidFill>
              </a:rPr>
              <a:t>gProof</a:t>
            </a:r>
            <a:r>
              <a:rPr lang="en-US" b="1" dirty="0">
                <a:solidFill>
                  <a:schemeClr val="accent2"/>
                </a:solidFill>
              </a:rPr>
              <a:t>-&gt;</a:t>
            </a:r>
            <a:r>
              <a:rPr lang="en-US" b="1" dirty="0" err="1">
                <a:solidFill>
                  <a:schemeClr val="accent2"/>
                </a:solidFill>
              </a:rPr>
              <a:t>EnablePackage("</a:t>
            </a:r>
            <a:r>
              <a:rPr lang="en-US" b="1" dirty="0" err="1" smtClean="0">
                <a:solidFill>
                  <a:schemeClr val="accent2"/>
                </a:solidFill>
              </a:rPr>
              <a:t>package</a:t>
            </a:r>
            <a:r>
              <a:rPr lang="en-US" b="1" dirty="0" smtClean="0">
                <a:solidFill>
                  <a:schemeClr val="accent2"/>
                </a:solidFill>
              </a:rPr>
              <a:t>"</a:t>
            </a:r>
            <a:r>
              <a:rPr lang="en-US" b="1" dirty="0">
                <a:solidFill>
                  <a:schemeClr val="accent2"/>
                </a:solidFill>
              </a:rPr>
              <a:t>)</a:t>
            </a:r>
            <a:endParaRPr lang="en-US" sz="2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>
          <a:xfrm>
            <a:off x="655237" y="274638"/>
            <a:ext cx="8031563" cy="760837"/>
          </a:xfrm>
        </p:spPr>
        <p:txBody>
          <a:bodyPr>
            <a:normAutofit/>
          </a:bodyPr>
          <a:lstStyle/>
          <a:p>
            <a:pPr algn="ctr" defTabSz="457200" eaLnBrk="1" hangingPunct="1"/>
            <a:r>
              <a:rPr lang="en-US" sz="3600" dirty="0" smtClean="0"/>
              <a:t>Datasets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GridKa School 2012, ROOT/PROOF tutorial</a:t>
            </a:r>
            <a:endParaRPr lang="en-US"/>
          </a:p>
        </p:txBody>
      </p:sp>
      <p:sp>
        <p:nvSpPr>
          <p:cNvPr id="7987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74343" y="1447800"/>
            <a:ext cx="8128635" cy="334127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 dataset represents a list of files</a:t>
            </a:r>
          </a:p>
          <a:p>
            <a:r>
              <a:rPr lang="en-US" sz="2400" dirty="0" smtClean="0"/>
              <a:t>Users register datasets</a:t>
            </a:r>
          </a:p>
          <a:p>
            <a:pPr lvl="1"/>
            <a:r>
              <a:rPr lang="en-US" sz="2000" dirty="0" smtClean="0"/>
              <a:t>The files contained in a dataset are automatically copied from external storage (e.g. grid)</a:t>
            </a:r>
          </a:p>
          <a:p>
            <a:pPr lvl="1"/>
            <a:r>
              <a:rPr lang="en-US" sz="2000" dirty="0" smtClean="0"/>
              <a:t>Datasets are used for processing with PROOF</a:t>
            </a:r>
          </a:p>
          <a:p>
            <a:pPr lvl="2"/>
            <a:r>
              <a:rPr lang="en-US" sz="1800" dirty="0" smtClean="0"/>
              <a:t>Contain all relevant information to start processing (location of files, abstract description of content of files)</a:t>
            </a:r>
          </a:p>
          <a:p>
            <a:r>
              <a:rPr lang="en-US" sz="2400" dirty="0" smtClean="0"/>
              <a:t>Datasets are public for reading</a:t>
            </a:r>
          </a:p>
          <a:p>
            <a:r>
              <a:rPr lang="en-US" sz="2400" dirty="0" smtClean="0"/>
              <a:t>Dataset is a </a:t>
            </a:r>
            <a:r>
              <a:rPr lang="en-US" sz="2400" b="1" i="1" dirty="0" err="1" smtClean="0"/>
              <a:t>TFileCollection</a:t>
            </a:r>
            <a:r>
              <a:rPr lang="en-US" sz="2400" dirty="0" smtClean="0"/>
              <a:t> object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69" y="274638"/>
            <a:ext cx="8055831" cy="70421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Running locally vs. PROOF </a:t>
            </a:r>
            <a:r>
              <a:rPr lang="en-US" sz="3600" dirty="0" err="1" smtClean="0"/>
              <a:t>Lite</a:t>
            </a:r>
            <a:r>
              <a:rPr lang="en-US" sz="3600" dirty="0" smtClean="0"/>
              <a:t> vs. PROOF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GridKa School 2012, ROOT/PROOF tutorial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1375240"/>
            <a:ext cx="7772400" cy="3001260"/>
          </a:xfrm>
        </p:spPr>
        <p:txBody>
          <a:bodyPr/>
          <a:lstStyle/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r>
              <a:rPr lang="en-US" sz="2000" dirty="0" err="1" smtClean="0"/>
              <a:t>TChain</a:t>
            </a:r>
            <a:r>
              <a:rPr lang="en-US" sz="2000" dirty="0" smtClean="0"/>
              <a:t>* </a:t>
            </a:r>
            <a:r>
              <a:rPr lang="en-US" sz="2000" dirty="0" err="1" smtClean="0"/>
              <a:t>ch</a:t>
            </a:r>
            <a:r>
              <a:rPr lang="en-US" sz="2000" dirty="0" smtClean="0"/>
              <a:t> = new </a:t>
            </a:r>
            <a:r>
              <a:rPr lang="en-US" sz="2000" dirty="0" err="1" smtClean="0"/>
              <a:t>TChain</a:t>
            </a:r>
            <a:r>
              <a:rPr lang="en-US" sz="2000" dirty="0" smtClean="0"/>
              <a:t>(&lt;tree name&gt;, &lt;chain title&gt;);</a:t>
            </a:r>
          </a:p>
          <a:p>
            <a:pPr lvl="1">
              <a:buNone/>
            </a:pPr>
            <a:r>
              <a:rPr lang="en-US" sz="2000" dirty="0" err="1" smtClean="0"/>
              <a:t>ch</a:t>
            </a:r>
            <a:r>
              <a:rPr lang="en-US" sz="2000" dirty="0" smtClean="0"/>
              <a:t>-&gt;</a:t>
            </a:r>
            <a:r>
              <a:rPr lang="en-US" sz="2000" dirty="0" err="1" smtClean="0"/>
              <a:t>AddFile</a:t>
            </a:r>
            <a:r>
              <a:rPr lang="en-US" sz="2000" dirty="0" smtClean="0"/>
              <a:t>(“&lt;file1.root&gt;”);</a:t>
            </a:r>
          </a:p>
          <a:p>
            <a:pPr lvl="1">
              <a:buNone/>
            </a:pPr>
            <a:r>
              <a:rPr lang="en-US" sz="2000" dirty="0" err="1" smtClean="0"/>
              <a:t>ch</a:t>
            </a:r>
            <a:r>
              <a:rPr lang="en-US" sz="2000" dirty="0" smtClean="0"/>
              <a:t>-&gt;</a:t>
            </a:r>
            <a:r>
              <a:rPr lang="en-US" sz="2000" dirty="0" err="1" smtClean="0"/>
              <a:t>AddFile</a:t>
            </a:r>
            <a:r>
              <a:rPr lang="en-US" sz="2000" dirty="0" smtClean="0"/>
              <a:t>(“&lt;file2.root&gt;”);</a:t>
            </a:r>
          </a:p>
          <a:p>
            <a:pPr lvl="1">
              <a:buNone/>
            </a:pPr>
            <a:r>
              <a:rPr lang="en-US" sz="2000" dirty="0" err="1" smtClean="0"/>
              <a:t>ch</a:t>
            </a:r>
            <a:r>
              <a:rPr lang="en-US" sz="2000" dirty="0" smtClean="0"/>
              <a:t>-&gt;</a:t>
            </a:r>
            <a:r>
              <a:rPr lang="en-US" sz="2000" dirty="0" err="1" smtClean="0"/>
              <a:t>AddFile</a:t>
            </a:r>
            <a:r>
              <a:rPr lang="en-US" sz="2000" dirty="0" smtClean="0"/>
              <a:t>(“&lt;file3.root&gt;”);</a:t>
            </a:r>
          </a:p>
          <a:p>
            <a:pPr lvl="1">
              <a:buNone/>
            </a:pPr>
            <a:endParaRPr lang="en-US" sz="2000" dirty="0" smtClean="0"/>
          </a:p>
          <a:p>
            <a:pPr lvl="1">
              <a:buNone/>
            </a:pPr>
            <a:r>
              <a:rPr lang="en-US" sz="2000" dirty="0" err="1" smtClean="0"/>
              <a:t>ch</a:t>
            </a:r>
            <a:r>
              <a:rPr lang="en-US" sz="2000" dirty="0" smtClean="0"/>
              <a:t>-&gt;</a:t>
            </a:r>
            <a:r>
              <a:rPr lang="en-US" sz="2000" dirty="0" err="1" smtClean="0"/>
              <a:t>Process(”MySelector.cxx</a:t>
            </a:r>
            <a:r>
              <a:rPr lang="en-US" sz="2000" dirty="0" smtClean="0"/>
              <a:t>+");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326656" y="1375240"/>
            <a:ext cx="4311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000" dirty="0" err="1" smtClean="0">
                <a:solidFill>
                  <a:srgbClr val="FF0000"/>
                </a:solidFill>
              </a:rPr>
              <a:t>TProof::Open(“lite</a:t>
            </a:r>
            <a:r>
              <a:rPr lang="en-US" sz="2000" dirty="0" smtClean="0">
                <a:solidFill>
                  <a:srgbClr val="FF0000"/>
                </a:solidFill>
              </a:rPr>
              <a:t>://”);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26647" y="3171142"/>
            <a:ext cx="3049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000" dirty="0" err="1" smtClean="0">
                <a:solidFill>
                  <a:srgbClr val="FF0000"/>
                </a:solidFill>
              </a:rPr>
              <a:t>ch</a:t>
            </a:r>
            <a:r>
              <a:rPr lang="en-US" sz="2000" dirty="0" smtClean="0">
                <a:solidFill>
                  <a:srgbClr val="FF0000"/>
                </a:solidFill>
              </a:rPr>
              <a:t>-&gt;</a:t>
            </a:r>
            <a:r>
              <a:rPr lang="en-US" sz="2000" dirty="0" err="1" smtClean="0">
                <a:solidFill>
                  <a:srgbClr val="FF0000"/>
                </a:solidFill>
              </a:rPr>
              <a:t>SetProof</a:t>
            </a:r>
            <a:r>
              <a:rPr lang="en-US" sz="2000" dirty="0" smtClean="0">
                <a:solidFill>
                  <a:srgbClr val="FF0000"/>
                </a:solidFill>
              </a:rPr>
              <a:t>();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9265" y="1375240"/>
            <a:ext cx="4303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TProof::Open(“gks-016.scc.kit.edu”);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630"/>
          </a:xfrm>
        </p:spPr>
        <p:txBody>
          <a:bodyPr>
            <a:normAutofit/>
          </a:bodyPr>
          <a:lstStyle/>
          <a:p>
            <a:pPr algn="ctr"/>
            <a:r>
              <a:rPr lang="en-US" sz="4600" dirty="0" smtClean="0"/>
              <a:t>PROOF Tutorial</a:t>
            </a:r>
            <a:endParaRPr lang="en-US" sz="4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GridKa School 2012, ROOT/PROOF tutorial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372110" y="1452059"/>
            <a:ext cx="8372478" cy="3923713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r>
              <a:rPr lang="en-US" sz="2200" dirty="0" smtClean="0">
                <a:solidFill>
                  <a:srgbClr val="0000FF"/>
                </a:solidFill>
                <a:hlinkClick r:id="rId2"/>
              </a:rPr>
              <a:t>http://mon1.saske.sk/peac/doc/peac-tut/</a:t>
            </a:r>
            <a:r>
              <a:rPr lang="en-US" sz="2200" dirty="0" smtClean="0">
                <a:solidFill>
                  <a:srgbClr val="0000FF"/>
                </a:solidFill>
                <a:hlinkClick r:id="rId2"/>
              </a:rPr>
              <a:t>PEACTutorial_PROOFtutorial.html</a:t>
            </a:r>
            <a:endParaRPr lang="en-US" sz="2200" dirty="0" smtClean="0">
              <a:solidFill>
                <a:srgbClr val="0000FF"/>
              </a:solidFill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r>
              <a:rPr lang="en-US" sz="2200" dirty="0" smtClean="0">
                <a:solidFill>
                  <a:srgbClr val="0000FF"/>
                </a:solidFill>
                <a:hlinkClick r:id="rId3"/>
              </a:rPr>
              <a:t>http://root.cern.ch/drupal/content/</a:t>
            </a:r>
            <a:r>
              <a:rPr lang="en-US" sz="2200" dirty="0" smtClean="0">
                <a:solidFill>
                  <a:srgbClr val="0000FF"/>
                </a:solidFill>
                <a:hlinkClick r:id="rId3"/>
              </a:rPr>
              <a:t>peac</a:t>
            </a:r>
            <a:endParaRPr lang="en-US" sz="2200" dirty="0" smtClean="0">
              <a:solidFill>
                <a:srgbClr val="0000FF"/>
              </a:solidFill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buNone/>
            </a:pPr>
            <a:endParaRPr lang="en-US" sz="432" dirty="0" smtClean="0">
              <a:solidFill>
                <a:srgbClr val="660066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660066"/>
                </a:solidFill>
              </a:rPr>
              <a:t>In this tutorial you will learn </a:t>
            </a:r>
            <a:r>
              <a:rPr lang="en-US" smtClean="0">
                <a:solidFill>
                  <a:srgbClr val="660066"/>
                </a:solidFill>
              </a:rPr>
              <a:t>how </a:t>
            </a:r>
            <a:r>
              <a:rPr lang="en-US" smtClean="0">
                <a:solidFill>
                  <a:srgbClr val="660066"/>
                </a:solidFill>
              </a:rPr>
              <a:t>to…</a:t>
            </a:r>
          </a:p>
          <a:p>
            <a:pPr lvl="1">
              <a:buNone/>
            </a:pPr>
            <a:endParaRPr lang="en-US" sz="432" dirty="0" smtClean="0"/>
          </a:p>
          <a:p>
            <a:pPr lvl="1"/>
            <a:r>
              <a:rPr lang="en-US" dirty="0" smtClean="0"/>
              <a:t>Analyze on PROOF </a:t>
            </a:r>
            <a:r>
              <a:rPr lang="en-US" dirty="0" err="1" smtClean="0"/>
              <a:t>Lite</a:t>
            </a:r>
            <a:endParaRPr lang="en-US" dirty="0" smtClean="0"/>
          </a:p>
          <a:p>
            <a:pPr lvl="1"/>
            <a:r>
              <a:rPr lang="en-US" dirty="0" smtClean="0"/>
              <a:t>Create PAR files</a:t>
            </a:r>
          </a:p>
          <a:p>
            <a:pPr lvl="1"/>
            <a:r>
              <a:rPr lang="en-US" dirty="0" smtClean="0"/>
              <a:t>Process data stored in dataset</a:t>
            </a:r>
          </a:p>
          <a:p>
            <a:pPr lvl="1"/>
            <a:r>
              <a:rPr lang="en-US" dirty="0" smtClean="0"/>
              <a:t>Generate data for analysis</a:t>
            </a:r>
          </a:p>
          <a:p>
            <a:pPr lvl="1"/>
            <a:r>
              <a:rPr lang="en-US" dirty="0" smtClean="0"/>
              <a:t>Analyze with PROOF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894472"/>
          </a:xfrm>
        </p:spPr>
        <p:txBody>
          <a:bodyPr/>
          <a:lstStyle/>
          <a:p>
            <a:r>
              <a:rPr lang="en-US" sz="3600" dirty="0" smtClean="0"/>
              <a:t>Installation of PROOF cluster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GridKa School 2012, ROOT/PROOF tutorial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89024" y="1446668"/>
            <a:ext cx="7272339" cy="4679496"/>
          </a:xfrm>
        </p:spPr>
        <p:txBody>
          <a:bodyPr/>
          <a:lstStyle/>
          <a:p>
            <a:r>
              <a:rPr lang="en-US" dirty="0" smtClean="0"/>
              <a:t>Install root on all workers</a:t>
            </a:r>
          </a:p>
          <a:p>
            <a:r>
              <a:rPr lang="en-US" dirty="0" smtClean="0"/>
              <a:t>Start </a:t>
            </a:r>
            <a:r>
              <a:rPr lang="en-US" dirty="0" err="1" smtClean="0"/>
              <a:t>xproofd</a:t>
            </a:r>
            <a:r>
              <a:rPr lang="en-US" dirty="0" smtClean="0"/>
              <a:t> daemon</a:t>
            </a:r>
          </a:p>
          <a:p>
            <a:pPr lvl="1"/>
            <a:r>
              <a:rPr lang="en-US" dirty="0" smtClean="0"/>
              <a:t>By hand</a:t>
            </a:r>
          </a:p>
          <a:p>
            <a:pPr lvl="1"/>
            <a:r>
              <a:rPr lang="en-US" dirty="0" smtClean="0"/>
              <a:t>Using </a:t>
            </a:r>
            <a:r>
              <a:rPr lang="en-US" dirty="0" err="1" smtClean="0"/>
              <a:t>PoD</a:t>
            </a:r>
            <a:endParaRPr lang="en-US" dirty="0" smtClean="0"/>
          </a:p>
          <a:p>
            <a:pPr lvl="2"/>
            <a:r>
              <a:rPr lang="en-US" dirty="0" smtClean="0">
                <a:hlinkClick r:id="rId2"/>
              </a:rPr>
              <a:t>http://pod.gsi.de</a:t>
            </a:r>
            <a:endParaRPr lang="en-US" dirty="0" smtClean="0"/>
          </a:p>
          <a:p>
            <a:pPr lvl="1"/>
            <a:r>
              <a:rPr lang="en-US" dirty="0" smtClean="0"/>
              <a:t>Using PEAC (using SSH </a:t>
            </a:r>
            <a:r>
              <a:rPr lang="en-US" dirty="0" err="1" smtClean="0"/>
              <a:t>plugin</a:t>
            </a:r>
            <a:r>
              <a:rPr lang="en-US" dirty="0" smtClean="0"/>
              <a:t> from </a:t>
            </a:r>
            <a:r>
              <a:rPr lang="en-US" dirty="0" err="1" smtClean="0"/>
              <a:t>PoD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Start </a:t>
            </a:r>
            <a:r>
              <a:rPr lang="en-US" dirty="0" err="1" smtClean="0"/>
              <a:t>xrootd</a:t>
            </a:r>
            <a:r>
              <a:rPr lang="en-US" dirty="0" smtClean="0"/>
              <a:t> and </a:t>
            </a:r>
            <a:r>
              <a:rPr lang="en-US" dirty="0" err="1" smtClean="0"/>
              <a:t>cmsd</a:t>
            </a:r>
            <a:r>
              <a:rPr lang="en-US" dirty="0" smtClean="0"/>
              <a:t> daemons</a:t>
            </a:r>
          </a:p>
          <a:p>
            <a:pPr lvl="1"/>
            <a:r>
              <a:rPr lang="en-US" dirty="0" smtClean="0"/>
              <a:t>Using PEAC data management setup (available soon)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47448"/>
            <a:ext cx="7498080" cy="686276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Who is developing ROOT?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GridKa School 2012, ROOT/PROOF tutorial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ROOT is an open source project started in 1995 by René </a:t>
            </a:r>
            <a:r>
              <a:rPr lang="en-US" dirty="0" err="1" smtClean="0"/>
              <a:t>Brun</a:t>
            </a:r>
            <a:r>
              <a:rPr lang="en-US" dirty="0" smtClean="0"/>
              <a:t> and </a:t>
            </a:r>
            <a:r>
              <a:rPr lang="en-US" dirty="0" err="1" smtClean="0"/>
              <a:t>Fons</a:t>
            </a:r>
            <a:r>
              <a:rPr lang="en-US" dirty="0" smtClean="0"/>
              <a:t> </a:t>
            </a:r>
            <a:r>
              <a:rPr lang="en-US" dirty="0" err="1" smtClean="0"/>
              <a:t>Rademakers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project is developed as a collaboration between:</a:t>
            </a:r>
          </a:p>
          <a:p>
            <a:pPr lvl="1"/>
            <a:r>
              <a:rPr lang="en-US" dirty="0" smtClean="0"/>
              <a:t>Full time developers: </a:t>
            </a:r>
          </a:p>
          <a:p>
            <a:pPr lvl="2"/>
            <a:r>
              <a:rPr lang="en-US" dirty="0" smtClean="0"/>
              <a:t>7 developers at CERN (PH/SFT)</a:t>
            </a:r>
          </a:p>
          <a:p>
            <a:pPr lvl="2"/>
            <a:r>
              <a:rPr lang="en-US" dirty="0" smtClean="0"/>
              <a:t>2 developers at </a:t>
            </a:r>
            <a:r>
              <a:rPr lang="en-US" dirty="0" err="1" smtClean="0"/>
              <a:t>Fermilab</a:t>
            </a:r>
            <a:r>
              <a:rPr lang="en-US" dirty="0" smtClean="0"/>
              <a:t> (US)</a:t>
            </a:r>
          </a:p>
          <a:p>
            <a:pPr lvl="1"/>
            <a:r>
              <a:rPr lang="en-US" dirty="0" smtClean="0"/>
              <a:t>Large number of part-time contributors (160 in CREDITS file included in ROOT software package)</a:t>
            </a:r>
          </a:p>
          <a:p>
            <a:pPr lvl="1"/>
            <a:r>
              <a:rPr lang="en-US" dirty="0" smtClean="0"/>
              <a:t>A vast army of users giving feedback, comments, bug fixes and many small contributions</a:t>
            </a:r>
          </a:p>
          <a:p>
            <a:pPr lvl="2"/>
            <a:r>
              <a:rPr lang="en-US" dirty="0" smtClean="0"/>
              <a:t>~5,500 users registered to </a:t>
            </a:r>
            <a:r>
              <a:rPr lang="en-US" dirty="0" err="1" smtClean="0"/>
              <a:t>RootTalk</a:t>
            </a:r>
            <a:r>
              <a:rPr lang="en-US" dirty="0" smtClean="0"/>
              <a:t> forum </a:t>
            </a:r>
          </a:p>
          <a:p>
            <a:pPr lvl="2"/>
            <a:r>
              <a:rPr lang="en-US" dirty="0" smtClean="0"/>
              <a:t>~10,000 posts per year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371" y="274638"/>
            <a:ext cx="7498080" cy="78654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Who is using ROOT?</a:t>
            </a:r>
            <a:endParaRPr lang="en-US" sz="36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GridKa School 2012, ROOT/PROOF tutorial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27986" y="1447800"/>
            <a:ext cx="7805702" cy="3365125"/>
          </a:xfrm>
        </p:spPr>
        <p:txBody>
          <a:bodyPr>
            <a:normAutofit/>
          </a:bodyPr>
          <a:lstStyle/>
          <a:p>
            <a:r>
              <a:rPr lang="en-US" sz="2200" dirty="0" smtClean="0"/>
              <a:t>All </a:t>
            </a:r>
            <a:r>
              <a:rPr lang="en-US" sz="2200" dirty="0" smtClean="0">
                <a:solidFill>
                  <a:srgbClr val="0000FF"/>
                </a:solidFill>
              </a:rPr>
              <a:t>High Energy Physics</a:t>
            </a:r>
            <a:r>
              <a:rPr lang="en-US" sz="2200" dirty="0" smtClean="0"/>
              <a:t> experiments in the world</a:t>
            </a:r>
          </a:p>
          <a:p>
            <a:r>
              <a:rPr lang="en-US" sz="2200" dirty="0" smtClean="0">
                <a:solidFill>
                  <a:srgbClr val="0000FF"/>
                </a:solidFill>
              </a:rPr>
              <a:t>Astronomy</a:t>
            </a:r>
            <a:r>
              <a:rPr lang="en-US" sz="2200" dirty="0" smtClean="0"/>
              <a:t>:  </a:t>
            </a:r>
            <a:r>
              <a:rPr lang="en-US" sz="2200" dirty="0" err="1" smtClean="0"/>
              <a:t>AstroROOT</a:t>
            </a:r>
            <a:r>
              <a:rPr lang="en-US" sz="2200" dirty="0" smtClean="0"/>
              <a:t> (</a:t>
            </a:r>
            <a:r>
              <a:rPr lang="en-US" sz="1600" dirty="0" smtClean="0">
                <a:hlinkClick r:id="rId3"/>
              </a:rPr>
              <a:t>http://www.isdc.unige.ch/astroroot/index</a:t>
            </a:r>
            <a:r>
              <a:rPr lang="en-US" sz="2200" dirty="0" smtClean="0"/>
              <a:t>)</a:t>
            </a:r>
          </a:p>
          <a:p>
            <a:r>
              <a:rPr lang="en-US" sz="2200" dirty="0" smtClean="0">
                <a:solidFill>
                  <a:srgbClr val="0000FF"/>
                </a:solidFill>
              </a:rPr>
              <a:t>Biology</a:t>
            </a:r>
            <a:r>
              <a:rPr lang="en-US" sz="2200" dirty="0" smtClean="0"/>
              <a:t>: </a:t>
            </a:r>
            <a:r>
              <a:rPr lang="en-US" sz="2200" dirty="0" err="1" smtClean="0"/>
              <a:t>xps</a:t>
            </a:r>
            <a:r>
              <a:rPr lang="en-US" sz="2200" dirty="0" smtClean="0"/>
              <a:t> package for </a:t>
            </a:r>
            <a:r>
              <a:rPr lang="en-US" sz="2200" dirty="0" err="1" smtClean="0"/>
              <a:t>Bioconductor</a:t>
            </a:r>
            <a:r>
              <a:rPr lang="en-US" sz="2200" dirty="0" smtClean="0"/>
              <a:t> project </a:t>
            </a:r>
          </a:p>
          <a:p>
            <a:pPr>
              <a:buNone/>
            </a:pPr>
            <a:r>
              <a:rPr lang="en-US" sz="2400" dirty="0" smtClean="0"/>
              <a:t>                                      </a:t>
            </a:r>
            <a:r>
              <a:rPr lang="en-US" sz="2200" dirty="0" smtClean="0"/>
              <a:t>(</a:t>
            </a:r>
            <a:r>
              <a:rPr lang="en-US" sz="1600" dirty="0" smtClean="0">
                <a:hlinkClick r:id="rId4"/>
              </a:rPr>
              <a:t>http://prs.ism.ac.jp/bioc/2.7/bioc/html/xps.html</a:t>
            </a:r>
            <a:r>
              <a:rPr lang="en-US" sz="2200" dirty="0" smtClean="0"/>
              <a:t>)</a:t>
            </a:r>
          </a:p>
          <a:p>
            <a:r>
              <a:rPr lang="en-US" sz="2200" dirty="0" smtClean="0">
                <a:solidFill>
                  <a:srgbClr val="FF6600"/>
                </a:solidFill>
              </a:rPr>
              <a:t>Telecom</a:t>
            </a:r>
            <a:r>
              <a:rPr lang="en-US" sz="2200" dirty="0" smtClean="0"/>
              <a:t>: Regional Internet Registry for Europe, RIPE (</a:t>
            </a:r>
            <a:r>
              <a:rPr lang="en-US" sz="2200" dirty="0" err="1" smtClean="0"/>
              <a:t>Réseaux</a:t>
            </a:r>
            <a:r>
              <a:rPr lang="en-US" sz="2200" dirty="0" smtClean="0"/>
              <a:t> IP </a:t>
            </a:r>
            <a:r>
              <a:rPr lang="en-US" sz="2200" dirty="0" err="1" smtClean="0"/>
              <a:t>Européens</a:t>
            </a:r>
            <a:r>
              <a:rPr lang="en-US" sz="2200" dirty="0" smtClean="0"/>
              <a:t>) NCC Network Coordination Centre</a:t>
            </a:r>
          </a:p>
          <a:p>
            <a:pPr>
              <a:buNone/>
            </a:pPr>
            <a:r>
              <a:rPr lang="en-US" sz="2400" dirty="0" smtClean="0"/>
              <a:t>          </a:t>
            </a:r>
            <a:r>
              <a:rPr lang="en-US" sz="2200" dirty="0" smtClean="0"/>
              <a:t>(</a:t>
            </a:r>
            <a:r>
              <a:rPr lang="en-US" sz="1600" dirty="0" smtClean="0">
                <a:hlinkClick r:id="rId5"/>
              </a:rPr>
              <a:t>http://www.ripe.net/data-tools/stats/ttm/current-hosts/analyzing-test-box-data</a:t>
            </a:r>
            <a:r>
              <a:rPr lang="en-US" sz="2200" dirty="0" smtClean="0"/>
              <a:t>)</a:t>
            </a:r>
          </a:p>
          <a:p>
            <a:r>
              <a:rPr lang="en-US" sz="2200" dirty="0" smtClean="0">
                <a:solidFill>
                  <a:srgbClr val="FF6600"/>
                </a:solidFill>
              </a:rPr>
              <a:t>Medical fraud detection</a:t>
            </a:r>
            <a:r>
              <a:rPr lang="en-US" sz="2200" dirty="0" smtClean="0"/>
              <a:t>, </a:t>
            </a:r>
            <a:r>
              <a:rPr lang="en-US" sz="2200" dirty="0" smtClean="0">
                <a:solidFill>
                  <a:srgbClr val="FF6600"/>
                </a:solidFill>
              </a:rPr>
              <a:t>Finance</a:t>
            </a:r>
            <a:r>
              <a:rPr lang="en-US" sz="2200" dirty="0" smtClean="0"/>
              <a:t>, </a:t>
            </a:r>
            <a:r>
              <a:rPr lang="en-US" sz="2200" dirty="0" smtClean="0">
                <a:solidFill>
                  <a:srgbClr val="FF6600"/>
                </a:solidFill>
              </a:rPr>
              <a:t>Insurance</a:t>
            </a:r>
            <a:r>
              <a:rPr lang="en-US" sz="2200" dirty="0" smtClean="0"/>
              <a:t>, etc.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9970" y="5088667"/>
            <a:ext cx="7491108" cy="430887"/>
          </a:xfrm>
          <a:prstGeom prst="rect">
            <a:avLst/>
          </a:prstGeom>
          <a:solidFill>
            <a:schemeClr val="accent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800000"/>
                </a:solidFill>
              </a:rPr>
              <a:t>ROOT is used in a many scientific fields as well as in industry.</a:t>
            </a:r>
            <a:endParaRPr lang="en-US" sz="22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498080" cy="69653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What can I do with ROOT?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GridKa School 2012, ROOT/PROOF tutorial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363316"/>
            <a:ext cx="7498080" cy="38708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You can:</a:t>
            </a:r>
          </a:p>
          <a:p>
            <a:pPr lvl="1">
              <a:buClr>
                <a:srgbClr val="0000FF"/>
              </a:buClr>
              <a:buFont typeface="Wingdings" charset="2"/>
              <a:buChar char="ü"/>
            </a:pPr>
            <a:r>
              <a:rPr lang="en-US" sz="2400" dirty="0" smtClean="0">
                <a:solidFill>
                  <a:srgbClr val="FF0000"/>
                </a:solidFill>
              </a:rPr>
              <a:t>Store</a:t>
            </a:r>
            <a:r>
              <a:rPr lang="en-US" sz="2400" dirty="0" smtClean="0"/>
              <a:t> large amount of data (GB, TB, PB) in ROOT-provided containers: files, trees, </a:t>
            </a:r>
            <a:r>
              <a:rPr lang="en-US" sz="2400" dirty="0" err="1" smtClean="0"/>
              <a:t>tuples</a:t>
            </a:r>
            <a:r>
              <a:rPr lang="en-US" sz="2400" dirty="0" smtClean="0"/>
              <a:t>.</a:t>
            </a:r>
          </a:p>
          <a:p>
            <a:pPr lvl="1">
              <a:buClr>
                <a:srgbClr val="0000FF"/>
              </a:buClr>
              <a:buFont typeface="Wingdings" charset="2"/>
              <a:buChar char="ü"/>
            </a:pPr>
            <a:r>
              <a:rPr lang="en-US" sz="2400" dirty="0" smtClean="0">
                <a:solidFill>
                  <a:srgbClr val="FF0000"/>
                </a:solidFill>
              </a:rPr>
              <a:t>Visualize</a:t>
            </a:r>
            <a:r>
              <a:rPr lang="en-US" sz="2400" dirty="0" smtClean="0"/>
              <a:t> </a:t>
            </a:r>
            <a:r>
              <a:rPr lang="en-US" sz="2400" dirty="0" smtClean="0"/>
              <a:t>the data in one of numerous ways provided by ROOT: histograms (1, 2 and 3-dimensional), graphs, plots, etc.</a:t>
            </a:r>
          </a:p>
          <a:p>
            <a:pPr lvl="1">
              <a:buClr>
                <a:srgbClr val="0000FF"/>
              </a:buClr>
              <a:buFont typeface="Wingdings" charset="2"/>
              <a:buChar char="ü"/>
            </a:pPr>
            <a:r>
              <a:rPr lang="en-US" sz="2400" dirty="0" smtClean="0"/>
              <a:t>Use physics </a:t>
            </a:r>
            <a:r>
              <a:rPr lang="en-US" sz="2400" dirty="0" smtClean="0">
                <a:solidFill>
                  <a:srgbClr val="FF0000"/>
                </a:solidFill>
              </a:rPr>
              <a:t>analysis</a:t>
            </a:r>
            <a:r>
              <a:rPr lang="en-US" sz="2400" dirty="0" smtClean="0"/>
              <a:t> tools: physics vectors, fitting, etc.</a:t>
            </a:r>
          </a:p>
          <a:p>
            <a:pPr lvl="1">
              <a:buClr>
                <a:srgbClr val="0000FF"/>
              </a:buClr>
              <a:buFont typeface="Wingdings" charset="2"/>
              <a:buChar char="ü"/>
            </a:pPr>
            <a:r>
              <a:rPr lang="en-US" sz="2400" dirty="0" smtClean="0"/>
              <a:t>Write </a:t>
            </a:r>
            <a:r>
              <a:rPr lang="en-US" sz="2400" dirty="0" smtClean="0">
                <a:solidFill>
                  <a:srgbClr val="FF0000"/>
                </a:solidFill>
              </a:rPr>
              <a:t>your own C++ code </a:t>
            </a:r>
            <a:r>
              <a:rPr lang="en-US" sz="2400" dirty="0" smtClean="0"/>
              <a:t>to process the data stored in ROOT containers.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051" y="274638"/>
            <a:ext cx="7498080" cy="59195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ROOT features: </a:t>
            </a:r>
            <a:r>
              <a:rPr lang="en-US" sz="3600" dirty="0" smtClean="0">
                <a:solidFill>
                  <a:srgbClr val="660066"/>
                </a:solidFill>
              </a:rPr>
              <a:t>Data containers</a:t>
            </a:r>
            <a:endParaRPr lang="en-US" sz="3600" dirty="0">
              <a:solidFill>
                <a:srgbClr val="6600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GridKa School 2012, ROOT/PROOF tutorial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4163" y="1029228"/>
            <a:ext cx="5740608" cy="97862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ROOT provides different types of data containers:</a:t>
            </a:r>
          </a:p>
          <a:p>
            <a:pPr lvl="1"/>
            <a:r>
              <a:rPr lang="en-US" dirty="0" smtClean="0"/>
              <a:t>Files, folders</a:t>
            </a:r>
          </a:p>
          <a:p>
            <a:pPr lvl="1"/>
            <a:r>
              <a:rPr lang="en-US" dirty="0" smtClean="0"/>
              <a:t>Trees, Chains, etc.</a:t>
            </a:r>
          </a:p>
        </p:txBody>
      </p:sp>
      <p:pic>
        <p:nvPicPr>
          <p:cNvPr id="4" name="Picture 3" descr="ROOT_File_Browse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184163" y="2153468"/>
            <a:ext cx="6203761" cy="4039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9"/>
            <a:ext cx="7498080" cy="76147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ROOT features:  </a:t>
            </a:r>
            <a:r>
              <a:rPr lang="en-US" sz="3600" dirty="0" smtClean="0">
                <a:solidFill>
                  <a:srgbClr val="660066"/>
                </a:solidFill>
              </a:rPr>
              <a:t>Data </a:t>
            </a:r>
            <a:r>
              <a:rPr lang="en-US" sz="3600" dirty="0" smtClean="0">
                <a:solidFill>
                  <a:srgbClr val="660066"/>
                </a:solidFill>
              </a:rPr>
              <a:t>visualization</a:t>
            </a:r>
            <a:endParaRPr lang="en-US" sz="3600" dirty="0">
              <a:solidFill>
                <a:srgbClr val="660066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GridKa School 2012, ROOT/PROOF tutorial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093850"/>
            <a:ext cx="7313613" cy="106145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ROOT provides a range of data </a:t>
            </a:r>
            <a:r>
              <a:rPr lang="en-US" sz="2000" dirty="0" smtClean="0"/>
              <a:t>visualization </a:t>
            </a:r>
            <a:r>
              <a:rPr lang="en-US" sz="2000" dirty="0" smtClean="0"/>
              <a:t>methods: histograms (one- and multi-dimensional), graphs, plots (scatter, surface, </a:t>
            </a:r>
            <a:r>
              <a:rPr lang="en-US" sz="2000" dirty="0" err="1" smtClean="0"/>
              <a:t>lego</a:t>
            </a:r>
            <a:r>
              <a:rPr lang="en-US" sz="2000" dirty="0" smtClean="0"/>
              <a:t>, …)</a:t>
            </a:r>
          </a:p>
        </p:txBody>
      </p:sp>
      <p:pic>
        <p:nvPicPr>
          <p:cNvPr id="6" name="Picture 5" descr="1D_hist_edit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454621" y="2035997"/>
            <a:ext cx="5314070" cy="3830646"/>
          </a:xfrm>
          <a:prstGeom prst="rect">
            <a:avLst/>
          </a:prstGeom>
        </p:spPr>
      </p:pic>
      <p:pic>
        <p:nvPicPr>
          <p:cNvPr id="10" name="Picture 9" descr="6-3.2D_his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422" y="1916032"/>
            <a:ext cx="5435269" cy="4076451"/>
          </a:xfrm>
          <a:prstGeom prst="rect">
            <a:avLst/>
          </a:prstGeom>
        </p:spPr>
      </p:pic>
      <p:pic>
        <p:nvPicPr>
          <p:cNvPr id="7" name="Picture 6" descr="6-4.2D_func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3422" y="1916032"/>
            <a:ext cx="5422706" cy="4069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267" y="166738"/>
            <a:ext cx="7498080" cy="654977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ROOT features: </a:t>
            </a:r>
            <a:r>
              <a:rPr lang="en-US" sz="3200" dirty="0" smtClean="0">
                <a:solidFill>
                  <a:srgbClr val="660066"/>
                </a:solidFill>
              </a:rPr>
              <a:t>GUI</a:t>
            </a:r>
            <a:endParaRPr lang="en-US" sz="3200" dirty="0">
              <a:solidFill>
                <a:srgbClr val="660066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GridKa School 2012, ROOT/PROOF tutorial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95267" y="1037519"/>
            <a:ext cx="7738421" cy="923330"/>
          </a:xfrm>
          <a:prstGeom prst="rect">
            <a:avLst/>
          </a:prstGeom>
          <a:solidFill>
            <a:schemeClr val="tx2">
              <a:lumMod val="60000"/>
              <a:lumOff val="40000"/>
              <a:alpha val="1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</a:rPr>
              <a:t>The Graphical User Interface (CLI) allows you to manipulate graphical objects (histograms, canvases, graphs, axes, plots, …) clicking on buttons and typing values in text boxes. </a:t>
            </a:r>
            <a:endParaRPr lang="en-US" dirty="0">
              <a:solidFill>
                <a:srgbClr val="660066"/>
              </a:solidFill>
            </a:endParaRPr>
          </a:p>
        </p:txBody>
      </p:sp>
      <p:pic>
        <p:nvPicPr>
          <p:cNvPr id="5" name="Picture 4" descr="7-1.1D_his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641" y="2387529"/>
            <a:ext cx="5063469" cy="3781095"/>
          </a:xfrm>
          <a:prstGeom prst="rect">
            <a:avLst/>
          </a:prstGeom>
        </p:spPr>
      </p:pic>
      <p:pic>
        <p:nvPicPr>
          <p:cNvPr id="7" name="Picture 6" descr="7-2.1D_hist_gu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608" y="2383953"/>
            <a:ext cx="5895353" cy="378467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5075</TotalTime>
  <Words>2456</Words>
  <Application>Microsoft Macintosh PowerPoint</Application>
  <PresentationFormat>On-screen Show (4:3)</PresentationFormat>
  <Paragraphs>376</Paragraphs>
  <Slides>34</Slides>
  <Notes>24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Equity</vt:lpstr>
      <vt:lpstr>ROOT and PROOF Tutorial</vt:lpstr>
      <vt:lpstr>Outline</vt:lpstr>
      <vt:lpstr>What is ROOT?</vt:lpstr>
      <vt:lpstr>Who is developing ROOT?</vt:lpstr>
      <vt:lpstr>Who is using ROOT?</vt:lpstr>
      <vt:lpstr>What can I do with ROOT?</vt:lpstr>
      <vt:lpstr>ROOT features: Data containers</vt:lpstr>
      <vt:lpstr>ROOT features:  Data visualization</vt:lpstr>
      <vt:lpstr>ROOT features: GUI</vt:lpstr>
      <vt:lpstr>ROOT features: CLI</vt:lpstr>
      <vt:lpstr>Trees (class TTree)</vt:lpstr>
      <vt:lpstr>Events</vt:lpstr>
      <vt:lpstr>Chains (class TChain)</vt:lpstr>
      <vt:lpstr>Selectors (class TSelector) Local analysis case</vt:lpstr>
      <vt:lpstr>ROOT Features: Data Analysis</vt:lpstr>
      <vt:lpstr>More information on ROOT</vt:lpstr>
      <vt:lpstr>ROOT Tutorial</vt:lpstr>
      <vt:lpstr>Slide 18</vt:lpstr>
      <vt:lpstr>Preparations for the tutorial</vt:lpstr>
      <vt:lpstr>Macros for tutorial</vt:lpstr>
      <vt:lpstr>What is PROOF? Why PROOF?</vt:lpstr>
      <vt:lpstr>How PROOF cluster works</vt:lpstr>
      <vt:lpstr>How does PROOF analysis work?</vt:lpstr>
      <vt:lpstr>Trivial parallelism</vt:lpstr>
      <vt:lpstr>PROOF terminology</vt:lpstr>
      <vt:lpstr>What should I do to run a job on PROOF cluster?</vt:lpstr>
      <vt:lpstr>Selectors (Class TSelector) PROOF analysys case</vt:lpstr>
      <vt:lpstr>Input / Output (1)</vt:lpstr>
      <vt:lpstr>Input / Output (2)</vt:lpstr>
      <vt:lpstr>The structure of the PAR files</vt:lpstr>
      <vt:lpstr>Datasets</vt:lpstr>
      <vt:lpstr>Running locally vs. PROOF Lite vs. PROOF</vt:lpstr>
      <vt:lpstr>PROOF Tutorial</vt:lpstr>
      <vt:lpstr>Installation of PROOF cluster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ROOT and PROOF Tutorial</dc:title>
  <dc:creator>Arsen Hayrapetyan</dc:creator>
  <cp:lastModifiedBy>Arsen Hayrapetyan</cp:lastModifiedBy>
  <cp:revision>104</cp:revision>
  <dcterms:created xsi:type="dcterms:W3CDTF">2012-08-30T06:58:05Z</dcterms:created>
  <dcterms:modified xsi:type="dcterms:W3CDTF">2012-08-30T07:32:27Z</dcterms:modified>
</cp:coreProperties>
</file>