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69" r:id="rId5"/>
    <p:sldId id="312" r:id="rId6"/>
    <p:sldId id="262" r:id="rId7"/>
    <p:sldId id="263" r:id="rId8"/>
    <p:sldId id="264" r:id="rId9"/>
    <p:sldId id="265" r:id="rId10"/>
    <p:sldId id="267" r:id="rId11"/>
    <p:sldId id="313" r:id="rId12"/>
    <p:sldId id="270" r:id="rId13"/>
    <p:sldId id="272" r:id="rId14"/>
    <p:sldId id="273" r:id="rId15"/>
    <p:sldId id="274" r:id="rId16"/>
    <p:sldId id="309" r:id="rId17"/>
    <p:sldId id="277" r:id="rId18"/>
    <p:sldId id="278" r:id="rId19"/>
    <p:sldId id="281" r:id="rId20"/>
    <p:sldId id="282" r:id="rId21"/>
    <p:sldId id="284" r:id="rId22"/>
    <p:sldId id="311" r:id="rId23"/>
    <p:sldId id="310" r:id="rId24"/>
    <p:sldId id="294" r:id="rId25"/>
    <p:sldId id="295" r:id="rId26"/>
    <p:sldId id="296" r:id="rId27"/>
    <p:sldId id="297" r:id="rId28"/>
    <p:sldId id="298" r:id="rId29"/>
    <p:sldId id="299" r:id="rId30"/>
    <p:sldId id="301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02" r:id="rId42"/>
    <p:sldId id="303" r:id="rId43"/>
    <p:sldId id="305" r:id="rId44"/>
    <p:sldId id="306" r:id="rId45"/>
    <p:sldId id="307" r:id="rId46"/>
    <p:sldId id="308" r:id="rId4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FF66"/>
    <a:srgbClr val="FFFF00"/>
    <a:srgbClr val="FFFF99"/>
    <a:srgbClr val="5A6EB4"/>
    <a:srgbClr val="A01E28"/>
    <a:srgbClr val="A00078"/>
    <a:srgbClr val="82BE3C"/>
    <a:srgbClr val="50AAE6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01" autoAdjust="0"/>
    <p:restoredTop sz="85714" autoAdjust="0"/>
  </p:normalViewPr>
  <p:slideViewPr>
    <p:cSldViewPr showGuides="1">
      <p:cViewPr varScale="1">
        <p:scale>
          <a:sx n="98" d="100"/>
          <a:sy n="98" d="100"/>
        </p:scale>
        <p:origin x="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theme" Target="../theme/theme3.xml"/><Relationship Id="rId4" Type="http://schemas.openxmlformats.org/officeDocument/2006/relationships/image" Target="../media/image1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89580" y="524169"/>
            <a:ext cx="2856154" cy="31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8601" y="120825"/>
            <a:ext cx="1119126" cy="72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60385" y="9550529"/>
            <a:ext cx="2683601" cy="4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900" dirty="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900" dirty="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900" dirty="0"/>
              <a:t>und Universität Karlsruhe (TH)</a:t>
            </a:r>
          </a:p>
        </p:txBody>
      </p:sp>
      <p:pic>
        <p:nvPicPr>
          <p:cNvPr id="9221" name="Picture 9" descr="fzk_s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3147" y="9506108"/>
            <a:ext cx="1193077" cy="3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Wortbildmarke_schwarz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9720" y="9506108"/>
            <a:ext cx="1337692" cy="2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76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BFE83971-F242-4EDA-B35C-46B0C07903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112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Markteinführung ca. 2002/2003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67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Meiko</a:t>
            </a:r>
            <a:r>
              <a:rPr lang="de-DE" dirty="0" smtClean="0"/>
              <a:t> = japanisch für </a:t>
            </a: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, aber britische Firma</a:t>
            </a:r>
          </a:p>
          <a:p>
            <a:r>
              <a:rPr lang="de-DE" dirty="0" smtClean="0"/>
              <a:t>Obwohl</a:t>
            </a:r>
            <a:r>
              <a:rPr lang="de-DE" baseline="0" dirty="0" smtClean="0"/>
              <a:t> europäische Firma, kein System in Europa verkauft</a:t>
            </a:r>
          </a:p>
          <a:p>
            <a:r>
              <a:rPr lang="de-DE" baseline="0" dirty="0" smtClean="0"/>
              <a:t>HP Exemplar ist Maschinenname; HP-Prozessoren, System von Firma </a:t>
            </a:r>
            <a:r>
              <a:rPr lang="de-DE" baseline="0" dirty="0" err="1" smtClean="0"/>
              <a:t>Convex</a:t>
            </a:r>
            <a:r>
              <a:rPr lang="de-DE" baseline="0" dirty="0" smtClean="0"/>
              <a:t> gebaut (1995 von HP gekauft)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92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Makro-Architektur = die dem Anwender sichtbare Schnittstelle die sich nicht</a:t>
            </a:r>
            <a:r>
              <a:rPr lang="de-DE" baseline="0" dirty="0" smtClean="0"/>
              <a:t> oder nur minimal ändern. Lediglich die Mikroarchitektur wird dem jeweils aktuellen technologischen Stand angepasst, z.B. CMOS-DRAM-Speicher-Chips und Standardprozessoren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06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LRZ in Garching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72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Mantisse = Ziffernstellen einer Gleitkommazahl</a:t>
            </a:r>
          </a:p>
          <a:p>
            <a:r>
              <a:rPr lang="de-DE" dirty="0" smtClean="0"/>
              <a:t>Beispiel: Bei der Zahl 2,9979 · 10</a:t>
            </a:r>
            <a:r>
              <a:rPr lang="de-DE" baseline="30000" dirty="0" smtClean="0"/>
              <a:t>8</a:t>
            </a:r>
            <a:r>
              <a:rPr lang="de-DE" dirty="0" smtClean="0"/>
              <a:t> ist 2,9979 die Mantisse.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64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Stufe = Zeile arbeitet nacheinander jede</a:t>
            </a:r>
            <a:r>
              <a:rPr lang="de-DE" baseline="0" dirty="0" smtClean="0"/>
              <a:t> Zahl des Vektors ab, z.B. mit der Funktion „Paar von Gleitkommazahlen aus dem Vektorregister laden“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Andere Darstellung </a:t>
            </a:r>
            <a:r>
              <a:rPr lang="de-DE" baseline="0" dirty="0" err="1" smtClean="0"/>
              <a:t>i.V.z</a:t>
            </a:r>
            <a:r>
              <a:rPr lang="de-DE" baseline="0" dirty="0" smtClean="0"/>
              <a:t>. klassischen RISC Pipeline mit IF, ID, EX, MEM, WB; wo die Pipeline-Stufen in einer Zeile sind und die einzelnen Befehle untereinander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903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Technologie, insb. </a:t>
            </a:r>
            <a:r>
              <a:rPr lang="de-DE" dirty="0" err="1" smtClean="0"/>
              <a:t>Pipelining</a:t>
            </a:r>
            <a:r>
              <a:rPr lang="de-DE" dirty="0" smtClean="0"/>
              <a:t> ist heutzutage in praktisch jedem Prozessor</a:t>
            </a:r>
            <a:r>
              <a:rPr lang="de-DE" baseline="0" dirty="0" smtClean="0"/>
              <a:t> enthalten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15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18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Links:</a:t>
            </a:r>
            <a:r>
              <a:rPr lang="de-DE" baseline="0" dirty="0" smtClean="0"/>
              <a:t> ältere POWER2- und POWER2SC-Knoten</a:t>
            </a:r>
          </a:p>
          <a:p>
            <a:r>
              <a:rPr lang="de-DE" baseline="0" dirty="0" smtClean="0"/>
              <a:t>Rechts: neuerer Teil mit POWER3-Knoten und SMP</a:t>
            </a:r>
          </a:p>
          <a:p>
            <a:endParaRPr lang="de-DE" baseline="0" dirty="0" smtClean="0"/>
          </a:p>
          <a:p>
            <a:r>
              <a:rPr lang="de-DE" baseline="0" dirty="0" smtClean="0"/>
              <a:t>Früher: </a:t>
            </a:r>
            <a:r>
              <a:rPr lang="de-DE" baseline="0" dirty="0" err="1" smtClean="0"/>
              <a:t>Leistungsteigerung</a:t>
            </a:r>
            <a:r>
              <a:rPr lang="de-DE" baseline="0" dirty="0" smtClean="0"/>
              <a:t> von HPC-Systemen durch „Abwarten“, d.h. „automatische“ Steigerung der Taktfrequenz durch bessere Integrationstechnologie; ohne Programmänderung</a:t>
            </a:r>
          </a:p>
          <a:p>
            <a:r>
              <a:rPr lang="de-DE" baseline="0" dirty="0" smtClean="0"/>
              <a:t>Heute: funktioniert in der Form nicht mehr, mehr Cores pro Chip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07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84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Erstmals mit großem</a:t>
            </a:r>
            <a:r>
              <a:rPr lang="de-DE" baseline="0" dirty="0" smtClean="0"/>
              <a:t> Einsatz von Beschleunigern (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Prozessor aus Play Station 3), entwickelt von IBM mit Sony  &amp; Toshiba</a:t>
            </a:r>
          </a:p>
          <a:p>
            <a:r>
              <a:rPr lang="de-DE" baseline="0" dirty="0" smtClean="0"/>
              <a:t>8 SPE (</a:t>
            </a:r>
            <a:r>
              <a:rPr lang="de-DE" baseline="0" dirty="0" err="1" smtClean="0"/>
              <a:t>synergistic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elements</a:t>
            </a:r>
            <a:r>
              <a:rPr lang="de-DE" baseline="0" dirty="0" smtClean="0"/>
              <a:t>) + 1 Power PC auf einem Core</a:t>
            </a:r>
          </a:p>
          <a:p>
            <a:r>
              <a:rPr lang="de-DE" baseline="0" dirty="0" smtClean="0"/>
              <a:t>Zunächst nur Gleitkommazahlen mit single-</a:t>
            </a:r>
            <a:r>
              <a:rPr lang="de-DE" baseline="0" dirty="0" err="1" smtClean="0"/>
              <a:t>precision</a:t>
            </a:r>
            <a:r>
              <a:rPr lang="de-DE" baseline="0" dirty="0" smtClean="0"/>
              <a:t>, Nachfolger </a:t>
            </a:r>
            <a:r>
              <a:rPr lang="de-DE" baseline="0" dirty="0" err="1" smtClean="0"/>
              <a:t>PowerXCell</a:t>
            </a:r>
            <a:r>
              <a:rPr lang="de-DE" baseline="0" dirty="0" smtClean="0"/>
              <a:t> 8i auch mit doppelter Präzision (8 Byte für Gleitkommazahlen, statt nur 4 </a:t>
            </a:r>
            <a:r>
              <a:rPr lang="de-DE" baseline="0" smtClean="0"/>
              <a:t>Byte)</a:t>
            </a:r>
          </a:p>
          <a:p>
            <a:endParaRPr lang="de-DE" baseline="0" smtClean="0"/>
          </a:p>
          <a:p>
            <a:r>
              <a:rPr lang="de-DE" b="1" baseline="0" smtClean="0"/>
              <a:t>Entwicklung des Cell Prozessors inzwischen eingestellt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1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0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143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Zwei Arten: Spezial-Hardware</a:t>
            </a:r>
            <a:r>
              <a:rPr lang="de-DE" baseline="0" dirty="0" smtClean="0"/>
              <a:t> oder erweiterter Maschinenbefehlssatz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3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Aktuelle Beispiel: </a:t>
            </a:r>
            <a:r>
              <a:rPr lang="de-DE" dirty="0" err="1" smtClean="0"/>
              <a:t>ScaleMP</a:t>
            </a:r>
            <a:r>
              <a:rPr lang="de-DE" dirty="0" smtClean="0"/>
              <a:t> </a:t>
            </a:r>
            <a:r>
              <a:rPr lang="de-DE" dirty="0" err="1" smtClean="0"/>
              <a:t>vSMP</a:t>
            </a:r>
            <a:r>
              <a:rPr lang="de-DE" dirty="0" smtClean="0"/>
              <a:t>, bis zu 128 x86 Server-Systeme </a:t>
            </a:r>
            <a:r>
              <a:rPr lang="de-DE" dirty="0" smtClean="0">
                <a:sym typeface="Wingdings" pitchFamily="2" charset="2"/>
              </a:rPr>
              <a:t> 4-1024 Prozessoren (8192 </a:t>
            </a:r>
            <a:r>
              <a:rPr lang="de-DE" dirty="0" err="1" smtClean="0">
                <a:sym typeface="Wingdings" pitchFamily="2" charset="2"/>
              </a:rPr>
              <a:t>cores</a:t>
            </a:r>
            <a:r>
              <a:rPr lang="de-DE" dirty="0" smtClean="0">
                <a:sym typeface="Wingdings" pitchFamily="2" charset="2"/>
              </a:rPr>
              <a:t>) und 64 TB </a:t>
            </a:r>
            <a:r>
              <a:rPr lang="de-DE" err="1" smtClean="0">
                <a:sym typeface="Wingdings" pitchFamily="2" charset="2"/>
              </a:rPr>
              <a:t>shared</a:t>
            </a:r>
            <a:r>
              <a:rPr lang="de-DE" smtClean="0">
                <a:sym typeface="Wingdings" pitchFamily="2" charset="2"/>
              </a:rPr>
              <a:t>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r>
              <a:rPr lang="de-DE" smtClean="0"/>
              <a:t>Seitenbasiert siehe nächste</a:t>
            </a:r>
            <a:r>
              <a:rPr lang="de-DE" baseline="0" smtClean="0"/>
              <a:t> Folie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83971-F242-4EDA-B35C-46B0C079034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10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t="11879" b="14787"/>
          <a:stretch/>
        </p:blipFill>
        <p:spPr>
          <a:xfrm>
            <a:off x="60908" y="3356992"/>
            <a:ext cx="9022184" cy="3168352"/>
          </a:xfrm>
          <a:prstGeom prst="rect">
            <a:avLst/>
          </a:prstGeom>
        </p:spPr>
      </p:pic>
      <p:pic>
        <p:nvPicPr>
          <p:cNvPr id="11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85703" y="6482914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800" dirty="0" smtClean="0"/>
              <a:t>KIT – Die Forschungsuniversität 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0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Steinbuch </a:t>
            </a:r>
            <a:r>
              <a:rPr lang="de-DE" sz="1000" dirty="0" err="1" smtClean="0">
                <a:solidFill>
                  <a:schemeClr val="bg1"/>
                </a:solidFill>
              </a:rPr>
              <a:t>Centre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for</a:t>
            </a:r>
            <a:r>
              <a:rPr lang="de-DE" sz="1000" dirty="0" smtClean="0">
                <a:solidFill>
                  <a:schemeClr val="bg1"/>
                </a:solidFill>
              </a:rPr>
              <a:t> Computing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5764" y="1268759"/>
            <a:ext cx="8434708" cy="720081"/>
          </a:xfrm>
        </p:spPr>
        <p:txBody>
          <a:bodyPr anchor="t" anchorCtr="0"/>
          <a:lstStyle>
            <a:lvl1pPr>
              <a:lnSpc>
                <a:spcPct val="90000"/>
              </a:lnSpc>
              <a:defRPr sz="2600" baseline="0"/>
            </a:lvl1pPr>
          </a:lstStyle>
          <a:p>
            <a:r>
              <a:rPr lang="de-DE" dirty="0" smtClean="0"/>
              <a:t>Kapitel 1:</a:t>
            </a:r>
            <a:br>
              <a:rPr lang="de-DE" dirty="0" smtClean="0"/>
            </a:br>
            <a:r>
              <a:rPr lang="de-DE" dirty="0" err="1" smtClean="0"/>
              <a:t>asd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5762" y="2132856"/>
            <a:ext cx="8434709" cy="1052959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z="2000" b="1" dirty="0" smtClean="0"/>
              <a:t>Vorlesung “Parallelrechner und Parallelprogrammierung”, </a:t>
            </a:r>
            <a:r>
              <a:rPr lang="de-DE" sz="2000" b="1" dirty="0" err="1" smtClean="0"/>
              <a:t>SoSe</a:t>
            </a:r>
            <a:r>
              <a:rPr lang="de-DE" sz="2000" b="1" dirty="0" smtClean="0"/>
              <a:t> 2011</a:t>
            </a:r>
          </a:p>
          <a:p>
            <a:endParaRPr lang="de-DE" sz="1400" b="1" dirty="0" smtClean="0"/>
          </a:p>
          <a:p>
            <a:r>
              <a:rPr lang="de-DE" sz="1600" b="1" dirty="0" smtClean="0"/>
              <a:t>Prof. Dr. Achim Streit, Lehrstuhl „Verteilte und Parallele Hochleistungssysteme“,</a:t>
            </a:r>
          </a:p>
          <a:p>
            <a:r>
              <a:rPr lang="de-DE" sz="1600" b="1" dirty="0" smtClean="0"/>
              <a:t>Institut für Telematik &amp; Direktor des Steinbuch </a:t>
            </a:r>
            <a:r>
              <a:rPr lang="de-DE" sz="1600" b="1" dirty="0" err="1" smtClean="0"/>
              <a:t>Centre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Computing (SCC)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3" y="333376"/>
            <a:ext cx="1623958" cy="75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14000" y="1198800"/>
            <a:ext cx="8334464" cy="48965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54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2276872"/>
            <a:ext cx="8424936" cy="864096"/>
          </a:xfrm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Kapitel x.1:</a:t>
            </a:r>
            <a:br>
              <a:rPr lang="de-DE" dirty="0" smtClean="0"/>
            </a:br>
            <a:r>
              <a:rPr lang="de-DE" dirty="0" err="1" smtClean="0"/>
              <a:t>asd</a:t>
            </a:r>
            <a:endParaRPr lang="de-DE" dirty="0" smtClean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95536" y="3356992"/>
            <a:ext cx="8424936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82502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II_rahmen_neu_folg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544" y="333375"/>
            <a:ext cx="688895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545" y="1198563"/>
            <a:ext cx="8338344" cy="489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buBlip>
                <a:blip r:embed="rId6"/>
              </a:buBlip>
            </a:pPr>
            <a:r>
              <a:rPr lang="de-DE" dirty="0" smtClean="0"/>
              <a:t>Karlsruher Institut für Technologie (KIT)</a:t>
            </a:r>
          </a:p>
          <a:p>
            <a:pPr marL="790575" lvl="1" indent="-314325">
              <a:buBlip>
                <a:blip r:embed="rId7"/>
              </a:buBlip>
            </a:pPr>
            <a:r>
              <a:rPr lang="de-DE" dirty="0" smtClean="0"/>
              <a:t>Zweite Ebene</a:t>
            </a:r>
          </a:p>
          <a:p>
            <a:pPr marL="1209675" lvl="2" indent="-276225">
              <a:buBlip>
                <a:blip r:embed="rId8"/>
              </a:buBlip>
            </a:pPr>
            <a:r>
              <a:rPr lang="de-DE" dirty="0" smtClean="0"/>
              <a:t>Dritte Ebene</a:t>
            </a:r>
          </a:p>
          <a:p>
            <a:pPr marL="1657350" lvl="3" indent="-276225">
              <a:buBlip>
                <a:blip r:embed="rId8"/>
              </a:buBlip>
            </a:pPr>
            <a:r>
              <a:rPr lang="de-DE" dirty="0" smtClean="0"/>
              <a:t>Vierte Ebene</a:t>
            </a:r>
          </a:p>
          <a:p>
            <a:pPr marL="2095500" lvl="4" indent="-276225">
              <a:buBlip>
                <a:blip r:embed="rId8"/>
              </a:buBlip>
            </a:pPr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680" y="6453013"/>
            <a:ext cx="41767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de-DE" dirty="0" smtClean="0"/>
              <a:t>Vorlesung „Parallelrechner und Parallelprogrammierung“</a:t>
            </a:r>
            <a:endParaRPr lang="de-DE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E7551342-492C-40A2-9ACC-3CAE6FCB0D09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 dirty="0"/>
          </a:p>
        </p:txBody>
      </p:sp>
      <p:pic>
        <p:nvPicPr>
          <p:cNvPr id="1038" name="Picture 9" descr="KITlogo_4c_frutiger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6015038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en-GB" sz="900" noProof="0" dirty="0" err="1" smtClean="0"/>
              <a:t>Steinbuch</a:t>
            </a:r>
            <a:r>
              <a:rPr lang="en-GB" sz="900" noProof="0" dirty="0" smtClean="0"/>
              <a:t> Centre for Computing</a:t>
            </a:r>
            <a:endParaRPr lang="en-GB" sz="900" noProof="0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26" y="6453187"/>
            <a:ext cx="688791" cy="353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1"/>
        </a:buBlip>
        <a:defRPr lang="de-DE" sz="2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3683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1"/>
        </a:buBlip>
        <a:defRPr lang="de-DE" sz="1800" dirty="0" smtClean="0">
          <a:solidFill>
            <a:schemeClr val="tx1"/>
          </a:solidFill>
          <a:latin typeface="+mn-lt"/>
        </a:defRPr>
      </a:lvl2pPr>
      <a:lvl3pPr marL="1079500" indent="-355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1"/>
        </a:buBlip>
        <a:defRPr lang="de-DE" sz="1600" dirty="0" smtClean="0">
          <a:solidFill>
            <a:schemeClr val="tx1"/>
          </a:solidFill>
          <a:latin typeface="+mn-lt"/>
        </a:defRPr>
      </a:lvl3pPr>
      <a:lvl4pPr marL="1435100" indent="-355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1"/>
        </a:buBlip>
        <a:defRPr lang="de-DE" sz="1600" dirty="0" smtClean="0">
          <a:solidFill>
            <a:schemeClr val="tx1"/>
          </a:solidFill>
          <a:latin typeface="+mn-lt"/>
        </a:defRPr>
      </a:lvl4pPr>
      <a:lvl5pPr marL="1790700" indent="-355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1"/>
        </a:buBlip>
        <a:defRPr lang="de-DE" sz="1600" dirty="0" smtClean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03.ibm.com/ibm/history/exhibits/vintage/vintage_4506VV1002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esearch.ibm.com/deepblu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ggregate.org/KLAT2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de.wikipedia.org/wiki/Koprozess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2/27/80386with387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500.org/system/9707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top500.org/resources/top-systems-old/roadrunner-los-alamos-national-laboratory/" TargetMode="External"/><Relationship Id="rId4" Type="http://schemas.openxmlformats.org/officeDocument/2006/relationships/hyperlink" Target="https://en.wikipedia.org/wiki/Roadrunner_(supercomputer)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ise.de/newsticker/meldung/Mit-AMD-Technik-Cray-baut-1-5-Exaflops-Superrechner-fuer-Oak-Ridge-4415699.html" TargetMode="External"/><Relationship Id="rId2" Type="http://schemas.openxmlformats.org/officeDocument/2006/relationships/hyperlink" Target="https://www.heise.de/newsticker/meldung/Aurora-Exaflops-Supercomputer-mit-Intel-Technik-kommt-2021-4340094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0590.106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rz.de/services/compute/museum/hlrb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(Parallel) Computing </a:t>
            </a:r>
            <a:r>
              <a:rPr lang="de-DE" dirty="0" err="1" smtClean="0"/>
              <a:t>Architectures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85762" y="2204864"/>
            <a:ext cx="8434709" cy="980951"/>
          </a:xfrm>
        </p:spPr>
        <p:txBody>
          <a:bodyPr/>
          <a:lstStyle/>
          <a:p>
            <a:r>
              <a:rPr lang="de-DE" sz="1600" dirty="0" smtClean="0"/>
              <a:t>Achim Streit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Früher und heute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Einzig auf SMP-Systemen können sequentielle oder moderat-parallele Anwendungen mit </a:t>
            </a:r>
            <a:r>
              <a:rPr lang="de-DE" b="1" dirty="0" smtClean="0">
                <a:solidFill>
                  <a:schemeClr val="accent1"/>
                </a:solidFill>
              </a:rPr>
              <a:t>sehr großem Hauptspeicherbedarf </a:t>
            </a:r>
            <a:r>
              <a:rPr lang="de-DE" dirty="0" smtClean="0"/>
              <a:t>ausgeführt werden</a:t>
            </a:r>
          </a:p>
          <a:p>
            <a:r>
              <a:rPr lang="de-DE" dirty="0"/>
              <a:t>Gemeinsamer Adressraum macht die Programmierung von SMPs einfach und attraktiv</a:t>
            </a:r>
          </a:p>
          <a:p>
            <a:pPr lvl="1"/>
            <a:r>
              <a:rPr lang="de-DE" dirty="0"/>
              <a:t>Effiziente, automatische Parallelisierungswerkzeuge sind </a:t>
            </a:r>
            <a:r>
              <a:rPr lang="de-DE" dirty="0" smtClean="0"/>
              <a:t>verfügbar</a:t>
            </a:r>
            <a:endParaRPr lang="de-DE" dirty="0"/>
          </a:p>
          <a:p>
            <a:r>
              <a:rPr lang="de-DE" dirty="0" smtClean="0"/>
              <a:t>Anbindung von Prozessoren und Speicherbänken an einen gemeinsamen Bus stellt nach wie vor einen hohen Kostenfaktor dar</a:t>
            </a:r>
          </a:p>
          <a:p>
            <a:r>
              <a:rPr lang="de-DE" dirty="0" smtClean="0"/>
              <a:t>Mit Aufkommen der </a:t>
            </a:r>
            <a:r>
              <a:rPr lang="de-DE" b="1" dirty="0" smtClean="0">
                <a:solidFill>
                  <a:schemeClr val="accent1"/>
                </a:solidFill>
              </a:rPr>
              <a:t>multi-core Prozessoren </a:t>
            </a:r>
            <a:r>
              <a:rPr lang="de-DE" dirty="0" smtClean="0"/>
              <a:t>ist heute praktisch jedes System (egal ob Notebook, PC oder Server) ein SMP-System</a:t>
            </a:r>
          </a:p>
          <a:p>
            <a:r>
              <a:rPr lang="de-DE" dirty="0" smtClean="0"/>
              <a:t>Falls Cache/Caches zwischen Prozessoren und Hauptspeicher existieren, muss das </a:t>
            </a:r>
            <a:r>
              <a:rPr lang="de-DE" b="1" dirty="0" smtClean="0">
                <a:solidFill>
                  <a:schemeClr val="accent1"/>
                </a:solidFill>
              </a:rPr>
              <a:t>Cache-Kohärenz-Problem</a:t>
            </a:r>
            <a:r>
              <a:rPr lang="de-DE" dirty="0" smtClean="0"/>
              <a:t> gelöst werden</a:t>
            </a:r>
          </a:p>
        </p:txBody>
      </p:sp>
    </p:spTree>
    <p:extLst>
      <p:ext uri="{BB962C8B-B14F-4D97-AF65-F5344CB8AC3E}">
        <p14:creationId xmlns:p14="http://schemas.microsoft.com/office/powerpoint/2010/main" val="5026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Cache-Kohärenz-Problem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52591" y="5301208"/>
            <a:ext cx="4608512" cy="93610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Hauptspeicher</a:t>
            </a:r>
            <a:endParaRPr lang="de-DE" b="1" dirty="0"/>
          </a:p>
        </p:txBody>
      </p:sp>
      <p:sp>
        <p:nvSpPr>
          <p:cNvPr id="8" name="Ellipse 7"/>
          <p:cNvSpPr/>
          <p:nvPr/>
        </p:nvSpPr>
        <p:spPr>
          <a:xfrm>
            <a:off x="1433954" y="2076001"/>
            <a:ext cx="689774" cy="689774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P1</a:t>
            </a:r>
            <a:endParaRPr lang="de-DE" b="1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539552" y="4725144"/>
            <a:ext cx="82089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endCxn id="8" idx="4"/>
          </p:cNvCxnSpPr>
          <p:nvPr/>
        </p:nvCxnSpPr>
        <p:spPr>
          <a:xfrm flipV="1">
            <a:off x="1778841" y="2765775"/>
            <a:ext cx="0" cy="19593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115616" y="3356992"/>
            <a:ext cx="1326450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Cache</a:t>
            </a:r>
            <a:endParaRPr lang="de-DE" b="1" dirty="0"/>
          </a:p>
        </p:txBody>
      </p:sp>
      <p:sp>
        <p:nvSpPr>
          <p:cNvPr id="14" name="Ellipse 13"/>
          <p:cNvSpPr/>
          <p:nvPr/>
        </p:nvSpPr>
        <p:spPr>
          <a:xfrm>
            <a:off x="4211960" y="2076001"/>
            <a:ext cx="689774" cy="689774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P2</a:t>
            </a:r>
            <a:endParaRPr lang="de-DE" b="1" dirty="0"/>
          </a:p>
        </p:txBody>
      </p:sp>
      <p:cxnSp>
        <p:nvCxnSpPr>
          <p:cNvPr id="15" name="Gerade Verbindung 14"/>
          <p:cNvCxnSpPr>
            <a:stCxn id="6" idx="0"/>
            <a:endCxn id="14" idx="4"/>
          </p:cNvCxnSpPr>
          <p:nvPr/>
        </p:nvCxnSpPr>
        <p:spPr>
          <a:xfrm flipV="1">
            <a:off x="4556847" y="2765775"/>
            <a:ext cx="0" cy="25354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893622" y="3356992"/>
            <a:ext cx="1326450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Cache</a:t>
            </a:r>
            <a:endParaRPr lang="de-DE" b="1" dirty="0"/>
          </a:p>
        </p:txBody>
      </p:sp>
      <p:sp>
        <p:nvSpPr>
          <p:cNvPr id="17" name="Ellipse 16"/>
          <p:cNvSpPr/>
          <p:nvPr/>
        </p:nvSpPr>
        <p:spPr>
          <a:xfrm>
            <a:off x="7050578" y="2076001"/>
            <a:ext cx="689774" cy="689774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P3</a:t>
            </a:r>
            <a:endParaRPr lang="de-DE" b="1" dirty="0"/>
          </a:p>
        </p:txBody>
      </p:sp>
      <p:cxnSp>
        <p:nvCxnSpPr>
          <p:cNvPr id="18" name="Gerade Verbindung 17"/>
          <p:cNvCxnSpPr>
            <a:endCxn id="17" idx="4"/>
          </p:cNvCxnSpPr>
          <p:nvPr/>
        </p:nvCxnSpPr>
        <p:spPr>
          <a:xfrm flipV="1">
            <a:off x="7395465" y="2765775"/>
            <a:ext cx="0" cy="19593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6732240" y="3356992"/>
            <a:ext cx="1326450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Cache</a:t>
            </a:r>
            <a:endParaRPr lang="de-DE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2771800" y="569260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x = 5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398769" y="374545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x = 5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015393" y="374545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x = 5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1558345" y="4221087"/>
            <a:ext cx="1146219" cy="1661073"/>
          </a:xfrm>
          <a:custGeom>
            <a:avLst/>
            <a:gdLst>
              <a:gd name="connsiteX0" fmla="*/ 1374289 w 1374289"/>
              <a:gd name="connsiteY0" fmla="*/ 1782817 h 1782817"/>
              <a:gd name="connsiteX1" fmla="*/ 60644 w 1374289"/>
              <a:gd name="connsiteY1" fmla="*/ 907053 h 1782817"/>
              <a:gd name="connsiteX2" fmla="*/ 228070 w 1374289"/>
              <a:gd name="connsiteY2" fmla="*/ 18411 h 1782817"/>
              <a:gd name="connsiteX3" fmla="*/ 305343 w 1374289"/>
              <a:gd name="connsiteY3" fmla="*/ 391898 h 1782817"/>
              <a:gd name="connsiteX0" fmla="*/ 1374289 w 1374289"/>
              <a:gd name="connsiteY0" fmla="*/ 1764406 h 1764406"/>
              <a:gd name="connsiteX1" fmla="*/ 60644 w 1374289"/>
              <a:gd name="connsiteY1" fmla="*/ 888642 h 1764406"/>
              <a:gd name="connsiteX2" fmla="*/ 228070 w 1374289"/>
              <a:gd name="connsiteY2" fmla="*/ 0 h 1764406"/>
              <a:gd name="connsiteX0" fmla="*/ 1158792 w 1158792"/>
              <a:gd name="connsiteY0" fmla="*/ 1764406 h 1764406"/>
              <a:gd name="connsiteX1" fmla="*/ 218634 w 1158792"/>
              <a:gd name="connsiteY1" fmla="*/ 1043188 h 1764406"/>
              <a:gd name="connsiteX2" fmla="*/ 12573 w 1158792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219" h="1764406">
                <a:moveTo>
                  <a:pt x="1146219" y="1764406"/>
                </a:moveTo>
                <a:cubicBezTo>
                  <a:pt x="584914" y="1473558"/>
                  <a:pt x="397097" y="1337256"/>
                  <a:pt x="206061" y="1043188"/>
                </a:cubicBezTo>
                <a:cubicBezTo>
                  <a:pt x="15025" y="749120"/>
                  <a:pt x="62248" y="51086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1198345" y="4921357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7" name="Freihandform 26"/>
          <p:cNvSpPr/>
          <p:nvPr/>
        </p:nvSpPr>
        <p:spPr>
          <a:xfrm>
            <a:off x="3561155" y="4221088"/>
            <a:ext cx="3606085" cy="1673952"/>
          </a:xfrm>
          <a:custGeom>
            <a:avLst/>
            <a:gdLst>
              <a:gd name="connsiteX0" fmla="*/ 1374289 w 1374289"/>
              <a:gd name="connsiteY0" fmla="*/ 1782817 h 1782817"/>
              <a:gd name="connsiteX1" fmla="*/ 60644 w 1374289"/>
              <a:gd name="connsiteY1" fmla="*/ 907053 h 1782817"/>
              <a:gd name="connsiteX2" fmla="*/ 228070 w 1374289"/>
              <a:gd name="connsiteY2" fmla="*/ 18411 h 1782817"/>
              <a:gd name="connsiteX3" fmla="*/ 305343 w 1374289"/>
              <a:gd name="connsiteY3" fmla="*/ 391898 h 1782817"/>
              <a:gd name="connsiteX0" fmla="*/ 1374289 w 1374289"/>
              <a:gd name="connsiteY0" fmla="*/ 1764406 h 1764406"/>
              <a:gd name="connsiteX1" fmla="*/ 60644 w 1374289"/>
              <a:gd name="connsiteY1" fmla="*/ 888642 h 1764406"/>
              <a:gd name="connsiteX2" fmla="*/ 228070 w 1374289"/>
              <a:gd name="connsiteY2" fmla="*/ 0 h 1764406"/>
              <a:gd name="connsiteX0" fmla="*/ 1158792 w 1158792"/>
              <a:gd name="connsiteY0" fmla="*/ 1764406 h 1764406"/>
              <a:gd name="connsiteX1" fmla="*/ 218634 w 1158792"/>
              <a:gd name="connsiteY1" fmla="*/ 1043188 h 1764406"/>
              <a:gd name="connsiteX2" fmla="*/ 12573 w 1158792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  <a:gd name="connsiteX0" fmla="*/ 57800 w 4006110"/>
              <a:gd name="connsiteY0" fmla="*/ 1791765 h 1791765"/>
              <a:gd name="connsiteX1" fmla="*/ 3779794 w 4006110"/>
              <a:gd name="connsiteY1" fmla="*/ 1043188 h 1791765"/>
              <a:gd name="connsiteX2" fmla="*/ 3573733 w 4006110"/>
              <a:gd name="connsiteY2" fmla="*/ 0 h 1791765"/>
              <a:gd name="connsiteX0" fmla="*/ 68795 w 3625839"/>
              <a:gd name="connsiteY0" fmla="*/ 1791765 h 1791765"/>
              <a:gd name="connsiteX1" fmla="*/ 3133966 w 3625839"/>
              <a:gd name="connsiteY1" fmla="*/ 1303110 h 1791765"/>
              <a:gd name="connsiteX2" fmla="*/ 3584728 w 3625839"/>
              <a:gd name="connsiteY2" fmla="*/ 0 h 1791765"/>
              <a:gd name="connsiteX0" fmla="*/ 0 w 3557044"/>
              <a:gd name="connsiteY0" fmla="*/ 1791765 h 1791765"/>
              <a:gd name="connsiteX1" fmla="*/ 3065171 w 3557044"/>
              <a:gd name="connsiteY1" fmla="*/ 1303110 h 1791765"/>
              <a:gd name="connsiteX2" fmla="*/ 3515933 w 3557044"/>
              <a:gd name="connsiteY2" fmla="*/ 0 h 1791765"/>
              <a:gd name="connsiteX0" fmla="*/ 0 w 3528465"/>
              <a:gd name="connsiteY0" fmla="*/ 1791765 h 1791765"/>
              <a:gd name="connsiteX1" fmla="*/ 3065171 w 3528465"/>
              <a:gd name="connsiteY1" fmla="*/ 1303110 h 1791765"/>
              <a:gd name="connsiteX2" fmla="*/ 3515933 w 3528465"/>
              <a:gd name="connsiteY2" fmla="*/ 0 h 1791765"/>
              <a:gd name="connsiteX0" fmla="*/ 0 w 3516152"/>
              <a:gd name="connsiteY0" fmla="*/ 1791765 h 1791765"/>
              <a:gd name="connsiteX1" fmla="*/ 3065171 w 3516152"/>
              <a:gd name="connsiteY1" fmla="*/ 1303110 h 1791765"/>
              <a:gd name="connsiteX2" fmla="*/ 3457830 w 3516152"/>
              <a:gd name="connsiteY2" fmla="*/ 683681 h 1791765"/>
              <a:gd name="connsiteX3" fmla="*/ 3515933 w 3516152"/>
              <a:gd name="connsiteY3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606085"/>
              <a:gd name="connsiteY0" fmla="*/ 1778086 h 1778086"/>
              <a:gd name="connsiteX1" fmla="*/ 3155323 w 3606085"/>
              <a:gd name="connsiteY1" fmla="*/ 1303110 h 1778086"/>
              <a:gd name="connsiteX2" fmla="*/ 3606085 w 3606085"/>
              <a:gd name="connsiteY2" fmla="*/ 0 h 177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085" h="1778086">
                <a:moveTo>
                  <a:pt x="0" y="1778086"/>
                </a:moveTo>
                <a:cubicBezTo>
                  <a:pt x="1125827" y="1692440"/>
                  <a:pt x="2554309" y="1599458"/>
                  <a:pt x="3155323" y="1303110"/>
                </a:cubicBezTo>
                <a:cubicBezTo>
                  <a:pt x="3756337" y="1006762"/>
                  <a:pt x="3563691" y="640843"/>
                  <a:pt x="3606085" y="0"/>
                </a:cubicBezTo>
              </a:path>
            </a:pathLst>
          </a:custGeom>
          <a:ln w="381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7308304" y="4921357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Freihandform 28"/>
          <p:cNvSpPr/>
          <p:nvPr/>
        </p:nvSpPr>
        <p:spPr>
          <a:xfrm>
            <a:off x="7841610" y="2515743"/>
            <a:ext cx="297238" cy="1215022"/>
          </a:xfrm>
          <a:custGeom>
            <a:avLst/>
            <a:gdLst>
              <a:gd name="connsiteX0" fmla="*/ 1374289 w 1374289"/>
              <a:gd name="connsiteY0" fmla="*/ 1782817 h 1782817"/>
              <a:gd name="connsiteX1" fmla="*/ 60644 w 1374289"/>
              <a:gd name="connsiteY1" fmla="*/ 907053 h 1782817"/>
              <a:gd name="connsiteX2" fmla="*/ 228070 w 1374289"/>
              <a:gd name="connsiteY2" fmla="*/ 18411 h 1782817"/>
              <a:gd name="connsiteX3" fmla="*/ 305343 w 1374289"/>
              <a:gd name="connsiteY3" fmla="*/ 391898 h 1782817"/>
              <a:gd name="connsiteX0" fmla="*/ 1374289 w 1374289"/>
              <a:gd name="connsiteY0" fmla="*/ 1764406 h 1764406"/>
              <a:gd name="connsiteX1" fmla="*/ 60644 w 1374289"/>
              <a:gd name="connsiteY1" fmla="*/ 888642 h 1764406"/>
              <a:gd name="connsiteX2" fmla="*/ 228070 w 1374289"/>
              <a:gd name="connsiteY2" fmla="*/ 0 h 1764406"/>
              <a:gd name="connsiteX0" fmla="*/ 1158792 w 1158792"/>
              <a:gd name="connsiteY0" fmla="*/ 1764406 h 1764406"/>
              <a:gd name="connsiteX1" fmla="*/ 218634 w 1158792"/>
              <a:gd name="connsiteY1" fmla="*/ 1043188 h 1764406"/>
              <a:gd name="connsiteX2" fmla="*/ 12573 w 1158792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  <a:gd name="connsiteX0" fmla="*/ 57800 w 4006110"/>
              <a:gd name="connsiteY0" fmla="*/ 1791765 h 1791765"/>
              <a:gd name="connsiteX1" fmla="*/ 3779794 w 4006110"/>
              <a:gd name="connsiteY1" fmla="*/ 1043188 h 1791765"/>
              <a:gd name="connsiteX2" fmla="*/ 3573733 w 4006110"/>
              <a:gd name="connsiteY2" fmla="*/ 0 h 1791765"/>
              <a:gd name="connsiteX0" fmla="*/ 68795 w 3625839"/>
              <a:gd name="connsiteY0" fmla="*/ 1791765 h 1791765"/>
              <a:gd name="connsiteX1" fmla="*/ 3133966 w 3625839"/>
              <a:gd name="connsiteY1" fmla="*/ 1303110 h 1791765"/>
              <a:gd name="connsiteX2" fmla="*/ 3584728 w 3625839"/>
              <a:gd name="connsiteY2" fmla="*/ 0 h 1791765"/>
              <a:gd name="connsiteX0" fmla="*/ 0 w 3557044"/>
              <a:gd name="connsiteY0" fmla="*/ 1791765 h 1791765"/>
              <a:gd name="connsiteX1" fmla="*/ 3065171 w 3557044"/>
              <a:gd name="connsiteY1" fmla="*/ 1303110 h 1791765"/>
              <a:gd name="connsiteX2" fmla="*/ 3515933 w 3557044"/>
              <a:gd name="connsiteY2" fmla="*/ 0 h 1791765"/>
              <a:gd name="connsiteX0" fmla="*/ 0 w 3528465"/>
              <a:gd name="connsiteY0" fmla="*/ 1791765 h 1791765"/>
              <a:gd name="connsiteX1" fmla="*/ 3065171 w 3528465"/>
              <a:gd name="connsiteY1" fmla="*/ 1303110 h 1791765"/>
              <a:gd name="connsiteX2" fmla="*/ 3515933 w 3528465"/>
              <a:gd name="connsiteY2" fmla="*/ 0 h 1791765"/>
              <a:gd name="connsiteX0" fmla="*/ 0 w 3516152"/>
              <a:gd name="connsiteY0" fmla="*/ 1791765 h 1791765"/>
              <a:gd name="connsiteX1" fmla="*/ 3065171 w 3516152"/>
              <a:gd name="connsiteY1" fmla="*/ 1303110 h 1791765"/>
              <a:gd name="connsiteX2" fmla="*/ 3457830 w 3516152"/>
              <a:gd name="connsiteY2" fmla="*/ 683681 h 1791765"/>
              <a:gd name="connsiteX3" fmla="*/ 3515933 w 3516152"/>
              <a:gd name="connsiteY3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515933"/>
              <a:gd name="connsiteY0" fmla="*/ 1791765 h 1791765"/>
              <a:gd name="connsiteX1" fmla="*/ 3065171 w 3515933"/>
              <a:gd name="connsiteY1" fmla="*/ 1303110 h 1791765"/>
              <a:gd name="connsiteX2" fmla="*/ 3515933 w 3515933"/>
              <a:gd name="connsiteY2" fmla="*/ 0 h 1791765"/>
              <a:gd name="connsiteX0" fmla="*/ 0 w 3606085"/>
              <a:gd name="connsiteY0" fmla="*/ 1778086 h 1778086"/>
              <a:gd name="connsiteX1" fmla="*/ 3155323 w 3606085"/>
              <a:gd name="connsiteY1" fmla="*/ 1303110 h 1778086"/>
              <a:gd name="connsiteX2" fmla="*/ 3606085 w 3606085"/>
              <a:gd name="connsiteY2" fmla="*/ 0 h 1778086"/>
              <a:gd name="connsiteX0" fmla="*/ 0 w 4255442"/>
              <a:gd name="connsiteY0" fmla="*/ 493498 h 1363490"/>
              <a:gd name="connsiteX1" fmla="*/ 3155323 w 4255442"/>
              <a:gd name="connsiteY1" fmla="*/ 18522 h 1363490"/>
              <a:gd name="connsiteX2" fmla="*/ 4255442 w 4255442"/>
              <a:gd name="connsiteY2" fmla="*/ 1221042 h 1363490"/>
              <a:gd name="connsiteX0" fmla="*/ 1125142 w 1440846"/>
              <a:gd name="connsiteY0" fmla="*/ 24573 h 1691395"/>
              <a:gd name="connsiteX1" fmla="*/ 13 w 1440846"/>
              <a:gd name="connsiteY1" fmla="*/ 337885 h 1691395"/>
              <a:gd name="connsiteX2" fmla="*/ 1100132 w 1440846"/>
              <a:gd name="connsiteY2" fmla="*/ 1540405 h 1691395"/>
              <a:gd name="connsiteX0" fmla="*/ 28641 w 614618"/>
              <a:gd name="connsiteY0" fmla="*/ 7261 h 1728325"/>
              <a:gd name="connsiteX1" fmla="*/ 308243 w 614618"/>
              <a:gd name="connsiteY1" fmla="*/ 869559 h 1728325"/>
              <a:gd name="connsiteX2" fmla="*/ 3631 w 614618"/>
              <a:gd name="connsiteY2" fmla="*/ 1523093 h 1728325"/>
              <a:gd name="connsiteX0" fmla="*/ 28641 w 308697"/>
              <a:gd name="connsiteY0" fmla="*/ 0 h 1721064"/>
              <a:gd name="connsiteX1" fmla="*/ 308243 w 308697"/>
              <a:gd name="connsiteY1" fmla="*/ 862298 h 1721064"/>
              <a:gd name="connsiteX2" fmla="*/ 3631 w 308697"/>
              <a:gd name="connsiteY2" fmla="*/ 1515832 h 1721064"/>
              <a:gd name="connsiteX0" fmla="*/ 25010 w 305066"/>
              <a:gd name="connsiteY0" fmla="*/ 0 h 1515833"/>
              <a:gd name="connsiteX1" fmla="*/ 304612 w 305066"/>
              <a:gd name="connsiteY1" fmla="*/ 862298 h 1515833"/>
              <a:gd name="connsiteX2" fmla="*/ 0 w 305066"/>
              <a:gd name="connsiteY2" fmla="*/ 1515832 h 1515833"/>
              <a:gd name="connsiteX0" fmla="*/ 0 w 292579"/>
              <a:gd name="connsiteY0" fmla="*/ 0 h 1290607"/>
              <a:gd name="connsiteX1" fmla="*/ 279602 w 292579"/>
              <a:gd name="connsiteY1" fmla="*/ 862298 h 1290607"/>
              <a:gd name="connsiteX2" fmla="*/ 134016 w 292579"/>
              <a:gd name="connsiteY2" fmla="*/ 1290607 h 1290607"/>
              <a:gd name="connsiteX0" fmla="*/ 0 w 303216"/>
              <a:gd name="connsiteY0" fmla="*/ 0 h 1290607"/>
              <a:gd name="connsiteX1" fmla="*/ 292855 w 303216"/>
              <a:gd name="connsiteY1" fmla="*/ 707455 h 1290607"/>
              <a:gd name="connsiteX2" fmla="*/ 134016 w 303216"/>
              <a:gd name="connsiteY2" fmla="*/ 1290607 h 1290607"/>
              <a:gd name="connsiteX0" fmla="*/ 0 w 297238"/>
              <a:gd name="connsiteY0" fmla="*/ 0 h 1290607"/>
              <a:gd name="connsiteX1" fmla="*/ 292855 w 297238"/>
              <a:gd name="connsiteY1" fmla="*/ 707455 h 1290607"/>
              <a:gd name="connsiteX2" fmla="*/ 134016 w 297238"/>
              <a:gd name="connsiteY2" fmla="*/ 1290607 h 12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38" h="1290607">
                <a:moveTo>
                  <a:pt x="0" y="0"/>
                </a:moveTo>
                <a:cubicBezTo>
                  <a:pt x="264435" y="519648"/>
                  <a:pt x="270519" y="492354"/>
                  <a:pt x="292855" y="707455"/>
                </a:cubicBezTo>
                <a:cubicBezTo>
                  <a:pt x="315191" y="922556"/>
                  <a:pt x="250648" y="1030547"/>
                  <a:pt x="134016" y="1290607"/>
                </a:cubicBezTo>
              </a:path>
            </a:pathLst>
          </a:custGeom>
          <a:ln w="381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8080490" y="2443717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3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025156" y="3748970"/>
            <a:ext cx="9028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x = 10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>
            <a:off x="2150517" y="2681076"/>
            <a:ext cx="156296" cy="1223751"/>
          </a:xfrm>
          <a:custGeom>
            <a:avLst/>
            <a:gdLst>
              <a:gd name="connsiteX0" fmla="*/ 1374289 w 1374289"/>
              <a:gd name="connsiteY0" fmla="*/ 1782817 h 1782817"/>
              <a:gd name="connsiteX1" fmla="*/ 60644 w 1374289"/>
              <a:gd name="connsiteY1" fmla="*/ 907053 h 1782817"/>
              <a:gd name="connsiteX2" fmla="*/ 228070 w 1374289"/>
              <a:gd name="connsiteY2" fmla="*/ 18411 h 1782817"/>
              <a:gd name="connsiteX3" fmla="*/ 305343 w 1374289"/>
              <a:gd name="connsiteY3" fmla="*/ 391898 h 1782817"/>
              <a:gd name="connsiteX0" fmla="*/ 1374289 w 1374289"/>
              <a:gd name="connsiteY0" fmla="*/ 1764406 h 1764406"/>
              <a:gd name="connsiteX1" fmla="*/ 60644 w 1374289"/>
              <a:gd name="connsiteY1" fmla="*/ 888642 h 1764406"/>
              <a:gd name="connsiteX2" fmla="*/ 228070 w 1374289"/>
              <a:gd name="connsiteY2" fmla="*/ 0 h 1764406"/>
              <a:gd name="connsiteX0" fmla="*/ 1158792 w 1158792"/>
              <a:gd name="connsiteY0" fmla="*/ 1764406 h 1764406"/>
              <a:gd name="connsiteX1" fmla="*/ 218634 w 1158792"/>
              <a:gd name="connsiteY1" fmla="*/ 1043188 h 1764406"/>
              <a:gd name="connsiteX2" fmla="*/ 12573 w 1158792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  <a:gd name="connsiteX0" fmla="*/ 1146219 w 1146219"/>
              <a:gd name="connsiteY0" fmla="*/ 1764406 h 1764406"/>
              <a:gd name="connsiteX1" fmla="*/ 206061 w 1146219"/>
              <a:gd name="connsiteY1" fmla="*/ 1043188 h 1764406"/>
              <a:gd name="connsiteX2" fmla="*/ 0 w 1146219"/>
              <a:gd name="connsiteY2" fmla="*/ 0 h 1764406"/>
              <a:gd name="connsiteX0" fmla="*/ 177028 w 606664"/>
              <a:gd name="connsiteY0" fmla="*/ 2243010 h 2243010"/>
              <a:gd name="connsiteX1" fmla="*/ 601843 w 606664"/>
              <a:gd name="connsiteY1" fmla="*/ 1043188 h 2243010"/>
              <a:gd name="connsiteX2" fmla="*/ 395782 w 606664"/>
              <a:gd name="connsiteY2" fmla="*/ 0 h 2243010"/>
              <a:gd name="connsiteX0" fmla="*/ 172131 w 596968"/>
              <a:gd name="connsiteY0" fmla="*/ 1243572 h 1243572"/>
              <a:gd name="connsiteX1" fmla="*/ 596946 w 596968"/>
              <a:gd name="connsiteY1" fmla="*/ 43750 h 1243572"/>
              <a:gd name="connsiteX2" fmla="*/ 139094 w 596968"/>
              <a:gd name="connsiteY2" fmla="*/ 0 h 1243572"/>
              <a:gd name="connsiteX0" fmla="*/ 33037 w 479507"/>
              <a:gd name="connsiteY0" fmla="*/ 1243572 h 1243572"/>
              <a:gd name="connsiteX1" fmla="*/ 367395 w 479507"/>
              <a:gd name="connsiteY1" fmla="*/ 691964 h 1243572"/>
              <a:gd name="connsiteX2" fmla="*/ 457852 w 479507"/>
              <a:gd name="connsiteY2" fmla="*/ 43750 h 1243572"/>
              <a:gd name="connsiteX3" fmla="*/ 0 w 479507"/>
              <a:gd name="connsiteY3" fmla="*/ 0 h 1243572"/>
              <a:gd name="connsiteX0" fmla="*/ 33037 w 479507"/>
              <a:gd name="connsiteY0" fmla="*/ 1243572 h 1243572"/>
              <a:gd name="connsiteX1" fmla="*/ 367395 w 479507"/>
              <a:gd name="connsiteY1" fmla="*/ 691964 h 1243572"/>
              <a:gd name="connsiteX2" fmla="*/ 457852 w 479507"/>
              <a:gd name="connsiteY2" fmla="*/ 43750 h 1243572"/>
              <a:gd name="connsiteX3" fmla="*/ 0 w 479507"/>
              <a:gd name="connsiteY3" fmla="*/ 0 h 1243572"/>
              <a:gd name="connsiteX0" fmla="*/ 33037 w 479507"/>
              <a:gd name="connsiteY0" fmla="*/ 1243572 h 1243572"/>
              <a:gd name="connsiteX1" fmla="*/ 367395 w 479507"/>
              <a:gd name="connsiteY1" fmla="*/ 691964 h 1243572"/>
              <a:gd name="connsiteX2" fmla="*/ 457852 w 479507"/>
              <a:gd name="connsiteY2" fmla="*/ 43750 h 1243572"/>
              <a:gd name="connsiteX3" fmla="*/ 0 w 479507"/>
              <a:gd name="connsiteY3" fmla="*/ 0 h 1243572"/>
              <a:gd name="connsiteX0" fmla="*/ 33037 w 367690"/>
              <a:gd name="connsiteY0" fmla="*/ 1243572 h 1243572"/>
              <a:gd name="connsiteX1" fmla="*/ 367395 w 367690"/>
              <a:gd name="connsiteY1" fmla="*/ 691964 h 1243572"/>
              <a:gd name="connsiteX2" fmla="*/ 0 w 367690"/>
              <a:gd name="connsiteY2" fmla="*/ 0 h 1243572"/>
              <a:gd name="connsiteX0" fmla="*/ 33037 w 367690"/>
              <a:gd name="connsiteY0" fmla="*/ 1243572 h 1243572"/>
              <a:gd name="connsiteX1" fmla="*/ 367395 w 367690"/>
              <a:gd name="connsiteY1" fmla="*/ 691964 h 1243572"/>
              <a:gd name="connsiteX2" fmla="*/ 0 w 367690"/>
              <a:gd name="connsiteY2" fmla="*/ 0 h 1243572"/>
              <a:gd name="connsiteX0" fmla="*/ 33037 w 197632"/>
              <a:gd name="connsiteY0" fmla="*/ 1243572 h 1243572"/>
              <a:gd name="connsiteX1" fmla="*/ 155360 w 197632"/>
              <a:gd name="connsiteY1" fmla="*/ 607505 h 1243572"/>
              <a:gd name="connsiteX2" fmla="*/ 0 w 197632"/>
              <a:gd name="connsiteY2" fmla="*/ 0 h 1243572"/>
              <a:gd name="connsiteX0" fmla="*/ 33037 w 156270"/>
              <a:gd name="connsiteY0" fmla="*/ 1243572 h 1243572"/>
              <a:gd name="connsiteX1" fmla="*/ 155360 w 156270"/>
              <a:gd name="connsiteY1" fmla="*/ 607505 h 1243572"/>
              <a:gd name="connsiteX2" fmla="*/ 0 w 156270"/>
              <a:gd name="connsiteY2" fmla="*/ 0 h 1243572"/>
              <a:gd name="connsiteX0" fmla="*/ 33037 w 33037"/>
              <a:gd name="connsiteY0" fmla="*/ 1243572 h 1243572"/>
              <a:gd name="connsiteX1" fmla="*/ 0 w 33037"/>
              <a:gd name="connsiteY1" fmla="*/ 0 h 1243572"/>
              <a:gd name="connsiteX0" fmla="*/ 33037 w 93256"/>
              <a:gd name="connsiteY0" fmla="*/ 1243572 h 1243572"/>
              <a:gd name="connsiteX1" fmla="*/ 0 w 93256"/>
              <a:gd name="connsiteY1" fmla="*/ 0 h 1243572"/>
              <a:gd name="connsiteX0" fmla="*/ 33037 w 131824"/>
              <a:gd name="connsiteY0" fmla="*/ 1243572 h 1243572"/>
              <a:gd name="connsiteX1" fmla="*/ 0 w 131824"/>
              <a:gd name="connsiteY1" fmla="*/ 0 h 1243572"/>
              <a:gd name="connsiteX0" fmla="*/ 72794 w 156296"/>
              <a:gd name="connsiteY0" fmla="*/ 1299879 h 1299879"/>
              <a:gd name="connsiteX1" fmla="*/ 0 w 156296"/>
              <a:gd name="connsiteY1" fmla="*/ 0 h 129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6" h="1299879">
                <a:moveTo>
                  <a:pt x="72794" y="1299879"/>
                </a:moveTo>
                <a:cubicBezTo>
                  <a:pt x="220808" y="772742"/>
                  <a:pt x="156786" y="400447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2391777" y="2585775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228665" y="187594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x = ?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14000" y="1198800"/>
            <a:ext cx="8334464" cy="4896544"/>
          </a:xfrm>
        </p:spPr>
        <p:txBody>
          <a:bodyPr/>
          <a:lstStyle/>
          <a:p>
            <a:r>
              <a:rPr lang="de-DE" dirty="0" smtClean="0"/>
              <a:t>Replikate in den Caches verschiedener Prozessoren in einem SMP müssen aktualisiert und kohärent gehalten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0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Cache-Kohärenz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Replikation</a:t>
            </a:r>
            <a:r>
              <a:rPr lang="de-DE" dirty="0"/>
              <a:t> bedeutet das Halten einer oder mehrerer Kopien </a:t>
            </a:r>
            <a:r>
              <a:rPr lang="de-DE" b="1" dirty="0">
                <a:solidFill>
                  <a:schemeClr val="accent1"/>
                </a:solidFill>
              </a:rPr>
              <a:t>eines </a:t>
            </a:r>
            <a:r>
              <a:rPr lang="de-DE" b="1" dirty="0" smtClean="0">
                <a:solidFill>
                  <a:schemeClr val="accent1"/>
                </a:solidFill>
              </a:rPr>
              <a:t>Datums</a:t>
            </a:r>
            <a:r>
              <a:rPr lang="de-DE" dirty="0"/>
              <a:t> </a:t>
            </a:r>
            <a:r>
              <a:rPr lang="de-DE" dirty="0" smtClean="0"/>
              <a:t>und ist das Problem bei CPU-Caches</a:t>
            </a:r>
            <a:endParaRPr lang="de-DE" dirty="0"/>
          </a:p>
          <a:p>
            <a:r>
              <a:rPr lang="de-DE" dirty="0" smtClean="0"/>
              <a:t>Eine </a:t>
            </a:r>
            <a:r>
              <a:rPr lang="de-DE" b="1" dirty="0">
                <a:solidFill>
                  <a:schemeClr val="accent1"/>
                </a:solidFill>
              </a:rPr>
              <a:t>Cache-Speicherverwaltung</a:t>
            </a:r>
            <a:r>
              <a:rPr lang="de-DE" dirty="0"/>
              <a:t> heißt </a:t>
            </a:r>
            <a:r>
              <a:rPr lang="de-DE" b="1" dirty="0">
                <a:solidFill>
                  <a:schemeClr val="accent1"/>
                </a:solidFill>
              </a:rPr>
              <a:t>(cache-)kohärent</a:t>
            </a:r>
            <a:r>
              <a:rPr lang="de-DE" dirty="0"/>
              <a:t>, falls ein Lesezugriff immer den Wert des zeitlich letzten Schreibzugriffs auf das entsprechende Speicherwort </a:t>
            </a:r>
            <a:r>
              <a:rPr lang="de-DE" dirty="0" smtClean="0"/>
              <a:t>liefert</a:t>
            </a:r>
          </a:p>
          <a:p>
            <a:pPr lvl="1"/>
            <a:r>
              <a:rPr lang="de-DE" dirty="0" smtClean="0"/>
              <a:t>Ein </a:t>
            </a:r>
            <a:r>
              <a:rPr lang="de-DE" b="1" dirty="0">
                <a:solidFill>
                  <a:schemeClr val="accent1"/>
                </a:solidFill>
              </a:rPr>
              <a:t>System</a:t>
            </a:r>
            <a:r>
              <a:rPr lang="de-DE" dirty="0"/>
              <a:t> ist </a:t>
            </a:r>
            <a:r>
              <a:rPr lang="de-DE" b="1" dirty="0">
                <a:solidFill>
                  <a:schemeClr val="accent1"/>
                </a:solidFill>
              </a:rPr>
              <a:t>konsistent</a:t>
            </a:r>
            <a:r>
              <a:rPr lang="de-DE" dirty="0"/>
              <a:t>, wenn alle Kopien eines Speicherworts im Hauptspeicher und den verschiedenen Cache-Speichern identisch </a:t>
            </a:r>
            <a:r>
              <a:rPr lang="de-DE" dirty="0" smtClean="0"/>
              <a:t>sind</a:t>
            </a:r>
          </a:p>
          <a:p>
            <a:r>
              <a:rPr lang="de-DE" dirty="0" smtClean="0"/>
              <a:t>Aus </a:t>
            </a:r>
            <a:r>
              <a:rPr lang="de-DE" dirty="0"/>
              <a:t>Sicht des </a:t>
            </a:r>
            <a:r>
              <a:rPr lang="de-DE" dirty="0" smtClean="0"/>
              <a:t>Programmierers sagt das </a:t>
            </a:r>
            <a:r>
              <a:rPr lang="de-DE" b="1" dirty="0" smtClean="0">
                <a:solidFill>
                  <a:schemeClr val="accent1"/>
                </a:solidFill>
              </a:rPr>
              <a:t>Konsistenzmodell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etwas </a:t>
            </a:r>
            <a:r>
              <a:rPr lang="de-DE" dirty="0"/>
              <a:t>über die zu erwartende Ordnung der Speicherzugriffe durch parallel arbeitende Prozessoren </a:t>
            </a:r>
            <a:r>
              <a:rPr lang="de-DE" dirty="0" smtClean="0"/>
              <a:t>aus</a:t>
            </a:r>
            <a:endParaRPr lang="de-DE" dirty="0"/>
          </a:p>
          <a:p>
            <a:r>
              <a:rPr lang="de-DE" b="1" dirty="0" smtClean="0">
                <a:solidFill>
                  <a:schemeClr val="accent1"/>
                </a:solidFill>
              </a:rPr>
              <a:t>Dilemma</a:t>
            </a:r>
            <a:r>
              <a:rPr lang="de-DE" b="1" dirty="0">
                <a:solidFill>
                  <a:schemeClr val="accent1"/>
                </a:solidFill>
              </a:rPr>
              <a:t>: </a:t>
            </a:r>
            <a:r>
              <a:rPr lang="de-DE" dirty="0"/>
              <a:t>bessere Skalierbarkeit und damit bessere Leistung soll erreicht werden, aber die dazu notwendigen Mechanismen verschlechtern die Performance</a:t>
            </a:r>
          </a:p>
          <a:p>
            <a:r>
              <a:rPr lang="de-DE" dirty="0" smtClean="0"/>
              <a:t>Einzige </a:t>
            </a:r>
            <a:r>
              <a:rPr lang="de-DE" dirty="0"/>
              <a:t>Lösung: keine strikte Konsistenz, d.h. Replikate müssen nicht zu jeder Zeit absolut identisch sein; sie können es tatsächlich auch nicht sein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1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29" y="1048097"/>
            <a:ext cx="2247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SMP-Beispielsystem: IBM p690+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32 CPUs Power4+</a:t>
            </a:r>
          </a:p>
          <a:p>
            <a:pPr lvl="1"/>
            <a:r>
              <a:rPr lang="de-DE" dirty="0"/>
              <a:t>1.7 GHz</a:t>
            </a:r>
          </a:p>
          <a:p>
            <a:r>
              <a:rPr lang="de-DE" dirty="0"/>
              <a:t>128 GB Memory</a:t>
            </a:r>
          </a:p>
          <a:p>
            <a:pPr lvl="1"/>
            <a:r>
              <a:rPr lang="de-DE" dirty="0"/>
              <a:t>567 MHz (</a:t>
            </a:r>
            <a:r>
              <a:rPr lang="de-DE" dirty="0" err="1"/>
              <a:t>latency</a:t>
            </a:r>
            <a:r>
              <a:rPr lang="de-DE" dirty="0"/>
              <a:t>: 252 </a:t>
            </a:r>
            <a:r>
              <a:rPr lang="de-DE" dirty="0" err="1"/>
              <a:t>cycles</a:t>
            </a:r>
            <a:r>
              <a:rPr lang="de-DE" dirty="0"/>
              <a:t>)</a:t>
            </a:r>
          </a:p>
          <a:p>
            <a:r>
              <a:rPr lang="de-DE" dirty="0"/>
              <a:t>Cache</a:t>
            </a:r>
          </a:p>
          <a:p>
            <a:pPr lvl="1"/>
            <a:r>
              <a:rPr lang="de-DE" dirty="0"/>
              <a:t>Internal L1 </a:t>
            </a:r>
            <a:r>
              <a:rPr lang="de-DE" dirty="0" err="1"/>
              <a:t>cache</a:t>
            </a:r>
            <a:endParaRPr lang="de-DE" dirty="0"/>
          </a:p>
          <a:p>
            <a:pPr lvl="2"/>
            <a:r>
              <a:rPr lang="de-DE" dirty="0"/>
              <a:t>64/32 KB </a:t>
            </a:r>
            <a:r>
              <a:rPr lang="de-DE" dirty="0" err="1"/>
              <a:t>instr</a:t>
            </a:r>
            <a:r>
              <a:rPr lang="de-DE" dirty="0"/>
              <a:t>./</a:t>
            </a:r>
            <a:r>
              <a:rPr lang="de-DE" dirty="0" err="1"/>
              <a:t>data</a:t>
            </a:r>
            <a:r>
              <a:rPr lang="de-DE" dirty="0"/>
              <a:t> (per CPU)</a:t>
            </a:r>
          </a:p>
          <a:p>
            <a:pPr lvl="1"/>
            <a:r>
              <a:rPr lang="de-DE" dirty="0" err="1"/>
              <a:t>Shared</a:t>
            </a:r>
            <a:r>
              <a:rPr lang="de-DE" dirty="0"/>
              <a:t> L2 </a:t>
            </a:r>
            <a:r>
              <a:rPr lang="de-DE" dirty="0" err="1"/>
              <a:t>cache</a:t>
            </a:r>
            <a:endParaRPr lang="de-DE" dirty="0"/>
          </a:p>
          <a:p>
            <a:pPr lvl="2"/>
            <a:r>
              <a:rPr lang="de-DE" dirty="0"/>
              <a:t>1.5 MB per </a:t>
            </a:r>
            <a:r>
              <a:rPr lang="de-DE" dirty="0" err="1"/>
              <a:t>chip</a:t>
            </a:r>
            <a:r>
              <a:rPr lang="de-DE" dirty="0"/>
              <a:t> (10-12 </a:t>
            </a:r>
            <a:r>
              <a:rPr lang="de-DE" dirty="0" err="1"/>
              <a:t>cycles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Shared</a:t>
            </a:r>
            <a:r>
              <a:rPr lang="de-DE" dirty="0"/>
              <a:t> L3 </a:t>
            </a:r>
            <a:r>
              <a:rPr lang="de-DE" dirty="0" err="1"/>
              <a:t>cache</a:t>
            </a:r>
            <a:endParaRPr lang="de-DE" dirty="0"/>
          </a:p>
          <a:p>
            <a:pPr lvl="2"/>
            <a:r>
              <a:rPr lang="de-DE" dirty="0"/>
              <a:t>512 MB per </a:t>
            </a:r>
            <a:r>
              <a:rPr lang="de-DE" dirty="0" err="1"/>
              <a:t>frame</a:t>
            </a:r>
            <a:r>
              <a:rPr lang="de-DE" dirty="0"/>
              <a:t> (92-100 </a:t>
            </a:r>
            <a:r>
              <a:rPr lang="de-DE" dirty="0" err="1"/>
              <a:t>cycles</a:t>
            </a:r>
            <a:r>
              <a:rPr lang="de-DE" dirty="0"/>
              <a:t>)</a:t>
            </a:r>
          </a:p>
          <a:p>
            <a:r>
              <a:rPr lang="de-DE" dirty="0" smtClean="0"/>
              <a:t>Leistung</a:t>
            </a:r>
          </a:p>
          <a:p>
            <a:pPr lvl="1"/>
            <a:r>
              <a:rPr lang="de-DE" dirty="0" smtClean="0"/>
              <a:t>4 </a:t>
            </a:r>
            <a:r>
              <a:rPr lang="de-DE" dirty="0"/>
              <a:t>x 1.7 x 32 ≈ </a:t>
            </a:r>
            <a:r>
              <a:rPr lang="de-DE" dirty="0" smtClean="0"/>
              <a:t>218 </a:t>
            </a:r>
            <a:r>
              <a:rPr lang="de-DE" dirty="0" err="1" smtClean="0"/>
              <a:t>GigaFlop</a:t>
            </a:r>
            <a:r>
              <a:rPr lang="de-DE" dirty="0" smtClean="0"/>
              <a:t>/s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668344" y="5983396"/>
            <a:ext cx="8883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Quelle: IBM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Distributed-Memory-Multiprozessoren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9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Nachrichtengekoppelte Multiprozessoren</a:t>
            </a:r>
            <a:br>
              <a:rPr lang="de-DE" dirty="0" smtClean="0"/>
            </a:br>
            <a:r>
              <a:rPr lang="de-DE" dirty="0" smtClean="0"/>
              <a:t>(= Distributed-Memory-Multiprozessoren)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Bei den nachrichtengekoppelten Systemen gibt es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accent1"/>
                </a:solidFill>
              </a:rPr>
              <a:t>keine </a:t>
            </a:r>
            <a:r>
              <a:rPr lang="de-DE" b="1" dirty="0">
                <a:solidFill>
                  <a:schemeClr val="accent1"/>
                </a:solidFill>
              </a:rPr>
              <a:t>gemeinsamen Speicher- oder </a:t>
            </a:r>
            <a:r>
              <a:rPr lang="de-DE" b="1" dirty="0" smtClean="0">
                <a:solidFill>
                  <a:schemeClr val="accent1"/>
                </a:solidFill>
              </a:rPr>
              <a:t>Adressbereiche</a:t>
            </a:r>
            <a:endParaRPr lang="de-DE" b="1" dirty="0">
              <a:solidFill>
                <a:schemeClr val="accent1"/>
              </a:solidFill>
            </a:endParaRPr>
          </a:p>
          <a:p>
            <a:r>
              <a:rPr lang="de-DE" dirty="0" smtClean="0"/>
              <a:t>Die </a:t>
            </a:r>
            <a:r>
              <a:rPr lang="de-DE" dirty="0"/>
              <a:t>Kommunikation geschieht durch </a:t>
            </a:r>
            <a:r>
              <a:rPr lang="de-DE" b="1" dirty="0">
                <a:solidFill>
                  <a:schemeClr val="accent1"/>
                </a:solidFill>
              </a:rPr>
              <a:t>Austauschen von Nachrichten </a:t>
            </a:r>
            <a:r>
              <a:rPr lang="de-DE" dirty="0"/>
              <a:t>über ein </a:t>
            </a:r>
            <a:r>
              <a:rPr lang="de-DE" dirty="0" smtClean="0"/>
              <a:t>Verbindungsnetz</a:t>
            </a:r>
          </a:p>
          <a:p>
            <a:r>
              <a:rPr lang="de-DE" dirty="0" smtClean="0"/>
              <a:t>Alle </a:t>
            </a:r>
            <a:r>
              <a:rPr lang="de-DE" dirty="0"/>
              <a:t>Prozessoren besitzen </a:t>
            </a:r>
            <a:r>
              <a:rPr lang="de-DE" b="1" dirty="0">
                <a:solidFill>
                  <a:schemeClr val="accent1"/>
                </a:solidFill>
              </a:rPr>
              <a:t>nur lokale </a:t>
            </a:r>
            <a:r>
              <a:rPr lang="de-DE" b="1" dirty="0" smtClean="0">
                <a:solidFill>
                  <a:schemeClr val="accent1"/>
                </a:solidFill>
              </a:rPr>
              <a:t>Speicher</a:t>
            </a:r>
          </a:p>
          <a:p>
            <a:r>
              <a:rPr lang="de-DE" dirty="0" smtClean="0"/>
              <a:t>Prozessorknoten </a:t>
            </a:r>
            <a:r>
              <a:rPr lang="de-DE" dirty="0"/>
              <a:t>sind üblicherweise durch </a:t>
            </a:r>
            <a:r>
              <a:rPr lang="de-DE" b="1" dirty="0">
                <a:solidFill>
                  <a:schemeClr val="accent1"/>
                </a:solidFill>
              </a:rPr>
              <a:t>serielle Punkt-zu-Punkt-Verbindungen </a:t>
            </a:r>
            <a:r>
              <a:rPr lang="de-DE" dirty="0" smtClean="0"/>
              <a:t>gekoppelt</a:t>
            </a:r>
            <a:endParaRPr lang="de-DE" dirty="0"/>
          </a:p>
          <a:p>
            <a:r>
              <a:rPr lang="de-DE" dirty="0" smtClean="0"/>
              <a:t>Die </a:t>
            </a:r>
            <a:r>
              <a:rPr lang="de-DE" dirty="0"/>
              <a:t>Skalierbarkeit ist bei nachrichtengekoppelten Multiprozessoren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accent1"/>
                </a:solidFill>
              </a:rPr>
              <a:t>im </a:t>
            </a:r>
            <a:r>
              <a:rPr lang="de-DE" b="1" dirty="0">
                <a:solidFill>
                  <a:schemeClr val="accent1"/>
                </a:solidFill>
              </a:rPr>
              <a:t>Prinzip </a:t>
            </a:r>
            <a:r>
              <a:rPr lang="de-DE" b="1" dirty="0" smtClean="0">
                <a:solidFill>
                  <a:schemeClr val="accent1"/>
                </a:solidFill>
              </a:rPr>
              <a:t>unbegrenzt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accent1"/>
                </a:solidFill>
                <a:sym typeface="Wingdings" pitchFamily="2" charset="2"/>
              </a:rPr>
              <a:t> heute sind fast alle Supercomputer nach diesem Prinzip aufgebaut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Beispielsystem</a:t>
            </a:r>
            <a:br>
              <a:rPr lang="de-DE" dirty="0" smtClean="0"/>
            </a:br>
            <a:r>
              <a:rPr lang="de-DE" dirty="0" smtClean="0"/>
              <a:t>IBM RS/6000 SP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Marktverfügbarkeit 1990-2000</a:t>
            </a:r>
          </a:p>
          <a:p>
            <a:r>
              <a:rPr lang="de-DE" dirty="0" smtClean="0"/>
              <a:t>Nachrichtengekoppelter Multiprozessor</a:t>
            </a:r>
            <a:endParaRPr lang="de-DE" dirty="0"/>
          </a:p>
          <a:p>
            <a:r>
              <a:rPr lang="de-DE" dirty="0"/>
              <a:t>2 bis 512 </a:t>
            </a:r>
            <a:r>
              <a:rPr lang="de-DE" dirty="0" smtClean="0"/>
              <a:t>Knoten</a:t>
            </a:r>
            <a:endParaRPr lang="de-DE" dirty="0"/>
          </a:p>
          <a:p>
            <a:r>
              <a:rPr lang="de-DE" dirty="0" smtClean="0"/>
              <a:t>Knotenprozessor</a:t>
            </a:r>
          </a:p>
          <a:p>
            <a:pPr lvl="1"/>
            <a:r>
              <a:rPr lang="de-DE" dirty="0" smtClean="0"/>
              <a:t>POWER-Architektur </a:t>
            </a:r>
            <a:r>
              <a:rPr lang="de-DE" dirty="0"/>
              <a:t>mit </a:t>
            </a:r>
            <a:r>
              <a:rPr lang="de-DE" dirty="0" smtClean="0"/>
              <a:t>64-bit RISC</a:t>
            </a:r>
            <a:br>
              <a:rPr lang="de-DE" dirty="0" smtClean="0"/>
            </a:br>
            <a:r>
              <a:rPr lang="de-DE" dirty="0" smtClean="0"/>
              <a:t>Prozessoren POWER3 (200-375 MHz), </a:t>
            </a:r>
            <a:br>
              <a:rPr lang="de-DE" dirty="0" smtClean="0"/>
            </a:br>
            <a:r>
              <a:rPr lang="de-DE" dirty="0" smtClean="0"/>
              <a:t>aber </a:t>
            </a:r>
            <a:r>
              <a:rPr lang="de-DE" dirty="0"/>
              <a:t>auch </a:t>
            </a:r>
            <a:r>
              <a:rPr lang="de-DE" dirty="0" smtClean="0"/>
              <a:t>PowerPC-Prozessoren</a:t>
            </a:r>
            <a:endParaRPr lang="de-DE" dirty="0"/>
          </a:p>
          <a:p>
            <a:r>
              <a:rPr lang="de-DE" dirty="0" smtClean="0"/>
              <a:t>Verbindungsstruktur</a:t>
            </a:r>
          </a:p>
          <a:p>
            <a:pPr lvl="1"/>
            <a:r>
              <a:rPr lang="de-DE" dirty="0" smtClean="0"/>
              <a:t>High-Performance Switch: Omega-Netzwerk</a:t>
            </a:r>
            <a:r>
              <a:rPr lang="de-DE" dirty="0"/>
              <a:t>, aufgebaut aus 4*4 bidirektionalen </a:t>
            </a:r>
            <a:r>
              <a:rPr lang="de-DE" dirty="0" smtClean="0"/>
              <a:t>Kreuzschienen</a:t>
            </a:r>
            <a:endParaRPr lang="de-DE" dirty="0"/>
          </a:p>
          <a:p>
            <a:r>
              <a:rPr lang="de-DE" dirty="0"/>
              <a:t>Knoten können als einzelne Workstations oder als Multiprozessorknoten verwendet </a:t>
            </a:r>
            <a:r>
              <a:rPr lang="de-DE" dirty="0" smtClean="0"/>
              <a:t>werden</a:t>
            </a:r>
            <a:endParaRPr lang="de-DE" dirty="0"/>
          </a:p>
          <a:p>
            <a:r>
              <a:rPr lang="de-DE" dirty="0" smtClean="0"/>
              <a:t>Skalierbares </a:t>
            </a:r>
            <a:r>
              <a:rPr lang="de-DE" dirty="0"/>
              <a:t>Ein-/Ausgabesystem über </a:t>
            </a:r>
            <a:r>
              <a:rPr lang="de-DE" dirty="0" smtClean="0"/>
              <a:t>Fileserver-Knoten</a:t>
            </a:r>
            <a:endParaRPr lang="de-DE" dirty="0"/>
          </a:p>
          <a:p>
            <a:r>
              <a:rPr lang="de-DE" dirty="0"/>
              <a:t>IBM AIX (vollständiges UNIX) pro </a:t>
            </a:r>
            <a:r>
              <a:rPr lang="de-DE" dirty="0" smtClean="0"/>
              <a:t>Knoten</a:t>
            </a:r>
            <a:endParaRPr lang="de-DE" dirty="0"/>
          </a:p>
          <a:p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24" y="1196752"/>
            <a:ext cx="152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99792" y="6026804"/>
            <a:ext cx="6328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Mehr Infos: </a:t>
            </a:r>
            <a:r>
              <a:rPr lang="de-DE" sz="1200" dirty="0">
                <a:hlinkClick r:id="rId4"/>
              </a:rPr>
              <a:t>http://</a:t>
            </a:r>
            <a:r>
              <a:rPr lang="de-DE" sz="1200" dirty="0" smtClean="0">
                <a:hlinkClick r:id="rId4"/>
              </a:rPr>
              <a:t>www-03.ibm.com/ibm/history/exhibits/vintage/vintage_4506VV1002.html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697332" y="3135109"/>
            <a:ext cx="8883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Quelle: IBM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Karlsruher SP-256 und SP-SMP </a:t>
            </a:r>
            <a:r>
              <a:rPr lang="de-DE" dirty="0" smtClean="0"/>
              <a:t>Maschinen (Stand 2001)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grpSp>
        <p:nvGrpSpPr>
          <p:cNvPr id="258" name="Gruppieren 257"/>
          <p:cNvGrpSpPr/>
          <p:nvPr/>
        </p:nvGrpSpPr>
        <p:grpSpPr>
          <a:xfrm>
            <a:off x="715937" y="1321686"/>
            <a:ext cx="7701554" cy="4740598"/>
            <a:chOff x="352425" y="1373188"/>
            <a:chExt cx="8385589" cy="516164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75761" y="6249988"/>
              <a:ext cx="4044391" cy="28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100" b="1" dirty="0">
                  <a:latin typeface="Arial" pitchFamily="34" charset="0"/>
                </a:rPr>
                <a:t>SP-256: 256 nodes,</a:t>
              </a:r>
              <a:r>
                <a:rPr lang="de-DE" sz="1100" b="1" dirty="0">
                  <a:latin typeface="Arial" pitchFamily="34" charset="0"/>
                </a:rPr>
                <a:t>  256 </a:t>
              </a:r>
              <a:r>
                <a:rPr lang="de-DE" sz="1100" b="1" dirty="0" err="1">
                  <a:latin typeface="Arial" pitchFamily="34" charset="0"/>
                </a:rPr>
                <a:t>CPU‘s</a:t>
              </a:r>
              <a:r>
                <a:rPr lang="de-DE" sz="1100" b="1" dirty="0">
                  <a:latin typeface="Arial" pitchFamily="34" charset="0"/>
                </a:rPr>
                <a:t>, </a:t>
              </a:r>
              <a:r>
                <a:rPr lang="en-US" sz="1100" b="1" dirty="0">
                  <a:latin typeface="Arial" pitchFamily="34" charset="0"/>
                </a:rPr>
                <a:t> 105 </a:t>
              </a:r>
              <a:r>
                <a:rPr lang="en-US" sz="1100" b="1" dirty="0" err="1" smtClean="0">
                  <a:latin typeface="Arial" pitchFamily="34" charset="0"/>
                </a:rPr>
                <a:t>GFlop</a:t>
              </a:r>
              <a:r>
                <a:rPr lang="en-US" sz="1100" b="1" dirty="0" smtClean="0">
                  <a:latin typeface="Arial" pitchFamily="34" charset="0"/>
                </a:rPr>
                <a:t>/s, </a:t>
              </a:r>
              <a:r>
                <a:rPr lang="en-US" sz="1100" b="1" dirty="0">
                  <a:latin typeface="Arial" pitchFamily="34" charset="0"/>
                </a:rPr>
                <a:t>120 GB</a:t>
              </a:r>
              <a:endParaRPr lang="en-US" sz="2000" b="1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35513" y="6249988"/>
              <a:ext cx="4002501" cy="28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100" b="1" dirty="0">
                  <a:latin typeface="Arial" pitchFamily="34" charset="0"/>
                </a:rPr>
                <a:t>SP-SMP: 52 nodes, 128 CPU´s,  192 </a:t>
              </a:r>
              <a:r>
                <a:rPr lang="en-US" sz="1100" b="1" dirty="0" err="1" smtClean="0">
                  <a:latin typeface="Arial" pitchFamily="34" charset="0"/>
                </a:rPr>
                <a:t>GFlop</a:t>
              </a:r>
              <a:r>
                <a:rPr lang="en-US" sz="1100" b="1" dirty="0" smtClean="0">
                  <a:latin typeface="Arial" pitchFamily="34" charset="0"/>
                </a:rPr>
                <a:t>/s, </a:t>
              </a:r>
              <a:r>
                <a:rPr lang="en-US" sz="1100" b="1" dirty="0">
                  <a:latin typeface="Arial" pitchFamily="34" charset="0"/>
                </a:rPr>
                <a:t>128 GB</a:t>
              </a:r>
              <a:endParaRPr lang="en-US" sz="1100" b="1" dirty="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530350" y="2973388"/>
              <a:ext cx="1336675" cy="29718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645150" y="2973388"/>
              <a:ext cx="1336675" cy="2971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4857750" y="2293938"/>
              <a:ext cx="1535113" cy="1035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4849813" y="2351088"/>
              <a:ext cx="1293812" cy="977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4603750" y="3214688"/>
              <a:ext cx="1539875" cy="173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 flipV="1">
              <a:off x="4551363" y="3098800"/>
              <a:ext cx="1841500" cy="230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6053271" y="3092450"/>
              <a:ext cx="309296" cy="468313"/>
              <a:chOff x="3821" y="1659"/>
              <a:chExt cx="199" cy="295"/>
            </a:xfrm>
          </p:grpSpPr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3865" y="1659"/>
                <a:ext cx="88" cy="295"/>
                <a:chOff x="3974" y="1530"/>
                <a:chExt cx="106" cy="390"/>
              </a:xfrm>
            </p:grpSpPr>
            <p:sp>
              <p:nvSpPr>
                <p:cNvPr id="16" name="Rectangle 1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971" y="1708"/>
                  <a:ext cx="111" cy="1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7" name="Line 1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006" y="1684"/>
                  <a:ext cx="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8" name="Line 15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3978" y="1872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9" name="AutoShap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86" y="1530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700" b="1">
                    <a:solidFill>
                      <a:schemeClr val="folHlink"/>
                    </a:solidFill>
                  </a:endParaRPr>
                </a:p>
              </p:txBody>
            </p:sp>
          </p:grp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3821" y="1774"/>
                <a:ext cx="19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700" b="1">
                    <a:latin typeface="Arial" pitchFamily="34" charset="0"/>
                  </a:rPr>
                  <a:t>2</a:t>
                </a:r>
                <a:r>
                  <a:rPr lang="en-US" sz="700" b="1">
                    <a:latin typeface="Arial" pitchFamily="34" charset="0"/>
                    <a:sym typeface="Symbol" pitchFamily="18" charset="2"/>
                  </a:rPr>
                  <a:t></a:t>
                </a:r>
                <a:endParaRPr lang="en-US" sz="700" b="1"/>
              </a:p>
            </p:txBody>
          </p:sp>
        </p:grp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4908550" y="2063750"/>
              <a:ext cx="1106488" cy="173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6245357" y="3094038"/>
              <a:ext cx="309297" cy="466725"/>
              <a:chOff x="3942" y="1660"/>
              <a:chExt cx="199" cy="294"/>
            </a:xfrm>
          </p:grpSpPr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3993" y="1660"/>
                <a:ext cx="87" cy="294"/>
                <a:chOff x="4215" y="1531"/>
                <a:chExt cx="106" cy="390"/>
              </a:xfrm>
            </p:grpSpPr>
            <p:sp>
              <p:nvSpPr>
                <p:cNvPr id="24" name="Rectangle 2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213" y="1710"/>
                  <a:ext cx="110" cy="1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5" name="Line 2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249" y="1685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6" name="Line 23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4219" y="187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7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227" y="1531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700" b="1">
                    <a:solidFill>
                      <a:schemeClr val="folHlink"/>
                    </a:solidFill>
                  </a:endParaRPr>
                </a:p>
              </p:txBody>
            </p:sp>
          </p:grp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3942" y="1774"/>
                <a:ext cx="19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700" b="1">
                    <a:latin typeface="Arial" pitchFamily="34" charset="0"/>
                  </a:rPr>
                  <a:t>2</a:t>
                </a:r>
                <a:r>
                  <a:rPr lang="en-US" sz="700" b="1">
                    <a:latin typeface="Arial" pitchFamily="34" charset="0"/>
                    <a:sym typeface="Symbol" pitchFamily="18" charset="2"/>
                  </a:rPr>
                  <a:t></a:t>
                </a:r>
                <a:endParaRPr lang="en-US" sz="700" b="1"/>
              </a:p>
            </p:txBody>
          </p:sp>
        </p:grp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646613" y="1717675"/>
              <a:ext cx="676275" cy="403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389188" y="1660525"/>
              <a:ext cx="1168400" cy="517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 flipV="1">
              <a:off x="3814763" y="1546225"/>
              <a:ext cx="184150" cy="460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019300" y="2351088"/>
              <a:ext cx="1474788" cy="977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2" name="Rectangle 30"/>
            <p:cNvSpPr>
              <a:spLocks noChangeAspect="1" noChangeArrowheads="1"/>
            </p:cNvSpPr>
            <p:nvPr/>
          </p:nvSpPr>
          <p:spPr bwMode="auto">
            <a:xfrm rot="16200000">
              <a:off x="4118769" y="2821781"/>
              <a:ext cx="133350" cy="1349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3" name="Line 31"/>
            <p:cNvSpPr>
              <a:spLocks noChangeAspect="1" noChangeShapeType="1"/>
            </p:cNvSpPr>
            <p:nvPr/>
          </p:nvSpPr>
          <p:spPr bwMode="auto">
            <a:xfrm rot="16200000">
              <a:off x="4006056" y="2642394"/>
              <a:ext cx="3524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4" name="Line 32"/>
            <p:cNvSpPr>
              <a:spLocks noChangeAspect="1" noChangeShapeType="1"/>
            </p:cNvSpPr>
            <p:nvPr/>
          </p:nvSpPr>
          <p:spPr bwMode="auto">
            <a:xfrm rot="16200000" flipH="1">
              <a:off x="4125119" y="3021806"/>
              <a:ext cx="114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2328863" y="2408238"/>
              <a:ext cx="1228725" cy="920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438525" y="1947863"/>
              <a:ext cx="1538288" cy="6334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3809943" y="2117725"/>
              <a:ext cx="787515" cy="402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campus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backbone</a:t>
              </a:r>
              <a:endParaRPr lang="en-US" sz="900" b="1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333625" y="3214688"/>
              <a:ext cx="1476375" cy="173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2092325" y="3098800"/>
              <a:ext cx="1841500" cy="230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829050" y="3041650"/>
              <a:ext cx="736600" cy="287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3889375" y="3098800"/>
              <a:ext cx="614363" cy="209550"/>
              <a:chOff x="4152" y="3072"/>
              <a:chExt cx="480" cy="174"/>
            </a:xfrm>
          </p:grpSpPr>
          <p:grpSp>
            <p:nvGrpSpPr>
              <p:cNvPr id="42" name="Group 40"/>
              <p:cNvGrpSpPr>
                <a:grpSpLocks/>
              </p:cNvGrpSpPr>
              <p:nvPr/>
            </p:nvGrpSpPr>
            <p:grpSpPr bwMode="auto">
              <a:xfrm>
                <a:off x="4152" y="3073"/>
                <a:ext cx="168" cy="173"/>
                <a:chOff x="4080" y="3073"/>
                <a:chExt cx="168" cy="173"/>
              </a:xfrm>
            </p:grpSpPr>
            <p:sp>
              <p:nvSpPr>
                <p:cNvPr id="51" name="AutoShap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171" y="3073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52" name="AutoShap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126" y="3097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53" name="AutoShap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4080" y="3116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</p:grpSp>
          <p:grpSp>
            <p:nvGrpSpPr>
              <p:cNvPr id="43" name="Group 44"/>
              <p:cNvGrpSpPr>
                <a:grpSpLocks/>
              </p:cNvGrpSpPr>
              <p:nvPr/>
            </p:nvGrpSpPr>
            <p:grpSpPr bwMode="auto">
              <a:xfrm>
                <a:off x="4309" y="3072"/>
                <a:ext cx="168" cy="173"/>
                <a:chOff x="4321" y="3072"/>
                <a:chExt cx="168" cy="173"/>
              </a:xfrm>
            </p:grpSpPr>
            <p:sp>
              <p:nvSpPr>
                <p:cNvPr id="48" name="AutoShap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12" y="3072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49" name="AutoShap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367" y="3096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50" name="AutoShap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321" y="3115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</p:grpSp>
          <p:grpSp>
            <p:nvGrpSpPr>
              <p:cNvPr id="44" name="Group 48"/>
              <p:cNvGrpSpPr>
                <a:grpSpLocks/>
              </p:cNvGrpSpPr>
              <p:nvPr/>
            </p:nvGrpSpPr>
            <p:grpSpPr bwMode="auto">
              <a:xfrm>
                <a:off x="4464" y="3073"/>
                <a:ext cx="168" cy="173"/>
                <a:chOff x="4560" y="3073"/>
                <a:chExt cx="168" cy="173"/>
              </a:xfrm>
            </p:grpSpPr>
            <p:sp>
              <p:nvSpPr>
                <p:cNvPr id="45" name="AutoShap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651" y="3073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46" name="AutoShap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606" y="3097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47" name="AutoShap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3116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</p:grpSp>
        </p:grp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3808825" y="3354388"/>
              <a:ext cx="759589" cy="40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fileserver</a:t>
              </a:r>
              <a:br>
                <a:rPr lang="en-US" sz="900" b="1">
                  <a:latin typeface="Arial" pitchFamily="34" charset="0"/>
                </a:rPr>
              </a:br>
              <a:r>
                <a:rPr lang="en-US" sz="900" b="1">
                  <a:latin typeface="Arial" pitchFamily="34" charset="0"/>
                </a:rPr>
                <a:t>DCE/DFS</a:t>
              </a:r>
            </a:p>
          </p:txBody>
        </p:sp>
        <p:grpSp>
          <p:nvGrpSpPr>
            <p:cNvPr id="55" name="Group 53"/>
            <p:cNvGrpSpPr>
              <a:grpSpLocks/>
            </p:cNvGrpSpPr>
            <p:nvPr/>
          </p:nvGrpSpPr>
          <p:grpSpPr bwMode="auto">
            <a:xfrm>
              <a:off x="1955800" y="5345113"/>
              <a:ext cx="214313" cy="477837"/>
              <a:chOff x="1096" y="3409"/>
              <a:chExt cx="168" cy="399"/>
            </a:xfrm>
          </p:grpSpPr>
          <p:sp>
            <p:nvSpPr>
              <p:cNvPr id="56" name="Rectangle 54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1108" y="3515"/>
                <a:ext cx="110" cy="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57" name="Line 55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1143" y="3645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58" name="Line 56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114" y="3457"/>
                <a:ext cx="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59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1187" y="3635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60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1142" y="3659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61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1096" y="3678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2176463" y="5343525"/>
              <a:ext cx="214312" cy="479425"/>
              <a:chOff x="1337" y="3408"/>
              <a:chExt cx="168" cy="399"/>
            </a:xfrm>
          </p:grpSpPr>
          <p:sp>
            <p:nvSpPr>
              <p:cNvPr id="63" name="Rectangle 61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1348" y="3514"/>
                <a:ext cx="111" cy="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64" name="Line 62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1384" y="3644"/>
                <a:ext cx="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65" name="Line 63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355" y="3456"/>
                <a:ext cx="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66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1428" y="3634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67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1383" y="3658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68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1337" y="3677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69" name="Group 67"/>
            <p:cNvGrpSpPr>
              <a:grpSpLocks/>
            </p:cNvGrpSpPr>
            <p:nvPr/>
          </p:nvGrpSpPr>
          <p:grpSpPr bwMode="auto">
            <a:xfrm>
              <a:off x="2308225" y="3559175"/>
              <a:ext cx="425450" cy="1784350"/>
              <a:chOff x="1568" y="2001"/>
              <a:chExt cx="269" cy="1124"/>
            </a:xfrm>
          </p:grpSpPr>
          <p:grpSp>
            <p:nvGrpSpPr>
              <p:cNvPr id="70" name="Group 68"/>
              <p:cNvGrpSpPr>
                <a:grpSpLocks/>
              </p:cNvGrpSpPr>
              <p:nvPr/>
            </p:nvGrpSpPr>
            <p:grpSpPr bwMode="auto">
              <a:xfrm>
                <a:off x="1568" y="2001"/>
                <a:ext cx="269" cy="461"/>
                <a:chOff x="1680" y="1344"/>
                <a:chExt cx="333" cy="610"/>
              </a:xfrm>
            </p:grpSpPr>
            <p:grpSp>
              <p:nvGrpSpPr>
                <p:cNvPr id="88" name="Group 69"/>
                <p:cNvGrpSpPr>
                  <a:grpSpLocks noChangeAspect="1"/>
                </p:cNvGrpSpPr>
                <p:nvPr/>
              </p:nvGrpSpPr>
              <p:grpSpPr bwMode="auto">
                <a:xfrm>
                  <a:off x="1680" y="1344"/>
                  <a:ext cx="333" cy="130"/>
                  <a:chOff x="3722" y="1050"/>
                  <a:chExt cx="555" cy="216"/>
                </a:xfrm>
              </p:grpSpPr>
              <p:sp>
                <p:nvSpPr>
                  <p:cNvPr id="99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2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100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101" name="Line 7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102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9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89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1680" y="1584"/>
                  <a:ext cx="333" cy="130"/>
                  <a:chOff x="3722" y="1050"/>
                  <a:chExt cx="555" cy="216"/>
                </a:xfrm>
              </p:grpSpPr>
              <p:sp>
                <p:nvSpPr>
                  <p:cNvPr id="9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3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96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9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97" name="Line 7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9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98" name="AutoShap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9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90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680" y="1824"/>
                  <a:ext cx="333" cy="130"/>
                  <a:chOff x="3722" y="1050"/>
                  <a:chExt cx="555" cy="216"/>
                </a:xfrm>
              </p:grpSpPr>
              <p:sp>
                <p:nvSpPr>
                  <p:cNvPr id="9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3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92" name="Line 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93" name="Line 8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94" name="AutoShap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9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</p:grpSp>
          <p:grpSp>
            <p:nvGrpSpPr>
              <p:cNvPr id="71" name="Group 84"/>
              <p:cNvGrpSpPr>
                <a:grpSpLocks/>
              </p:cNvGrpSpPr>
              <p:nvPr/>
            </p:nvGrpSpPr>
            <p:grpSpPr bwMode="auto">
              <a:xfrm>
                <a:off x="1568" y="2664"/>
                <a:ext cx="269" cy="461"/>
                <a:chOff x="1680" y="1344"/>
                <a:chExt cx="333" cy="610"/>
              </a:xfrm>
            </p:grpSpPr>
            <p:grpSp>
              <p:nvGrpSpPr>
                <p:cNvPr id="73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1680" y="1344"/>
                  <a:ext cx="333" cy="130"/>
                  <a:chOff x="3722" y="1050"/>
                  <a:chExt cx="555" cy="216"/>
                </a:xfrm>
              </p:grpSpPr>
              <p:sp>
                <p:nvSpPr>
                  <p:cNvPr id="84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2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85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86" name="Line 8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87" name="AutoShap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9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74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1680" y="1584"/>
                  <a:ext cx="333" cy="130"/>
                  <a:chOff x="3722" y="1050"/>
                  <a:chExt cx="555" cy="216"/>
                </a:xfrm>
              </p:grpSpPr>
              <p:sp>
                <p:nvSpPr>
                  <p:cNvPr id="80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3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81" name="Line 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9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82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9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83" name="AutoShap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9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75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1680" y="1824"/>
                  <a:ext cx="333" cy="130"/>
                  <a:chOff x="3722" y="1050"/>
                  <a:chExt cx="555" cy="216"/>
                </a:xfrm>
              </p:grpSpPr>
              <p:sp>
                <p:nvSpPr>
                  <p:cNvPr id="76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3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77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78" name="Line 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79" name="AutoShap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9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</p:grpSp>
          <p:sp>
            <p:nvSpPr>
              <p:cNvPr id="72" name="Text Box 100"/>
              <p:cNvSpPr txBox="1">
                <a:spLocks noChangeArrowheads="1"/>
              </p:cNvSpPr>
              <p:nvPr/>
            </p:nvSpPr>
            <p:spPr bwMode="auto">
              <a:xfrm>
                <a:off x="1639" y="2481"/>
                <a:ext cx="187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900" b="1"/>
                  <a:t>...</a:t>
                </a:r>
              </a:p>
            </p:txBody>
          </p:sp>
        </p:grpSp>
        <p:grpSp>
          <p:nvGrpSpPr>
            <p:cNvPr id="103" name="Group 101"/>
            <p:cNvGrpSpPr>
              <a:grpSpLocks noChangeAspect="1"/>
            </p:cNvGrpSpPr>
            <p:nvPr/>
          </p:nvGrpSpPr>
          <p:grpSpPr bwMode="auto">
            <a:xfrm flipH="1">
              <a:off x="1552575" y="3559175"/>
              <a:ext cx="428625" cy="157163"/>
              <a:chOff x="3722" y="1050"/>
              <a:chExt cx="555" cy="216"/>
            </a:xfrm>
          </p:grpSpPr>
          <p:sp>
            <p:nvSpPr>
              <p:cNvPr id="10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893" y="1074"/>
                <a:ext cx="185" cy="1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05" name="Line 103"/>
              <p:cNvSpPr>
                <a:spLocks noChangeAspect="1" noChangeShapeType="1"/>
              </p:cNvSpPr>
              <p:nvPr/>
            </p:nvSpPr>
            <p:spPr bwMode="auto">
              <a:xfrm>
                <a:off x="4086" y="1159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06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3722" y="1159"/>
                <a:ext cx="1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07" name="AutoShape 105"/>
              <p:cNvSpPr>
                <a:spLocks noChangeAspect="1" noChangeArrowheads="1"/>
              </p:cNvSpPr>
              <p:nvPr/>
            </p:nvSpPr>
            <p:spPr bwMode="auto">
              <a:xfrm>
                <a:off x="4149" y="1050"/>
                <a:ext cx="128" cy="216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08" name="Group 106"/>
            <p:cNvGrpSpPr>
              <a:grpSpLocks noChangeAspect="1"/>
            </p:cNvGrpSpPr>
            <p:nvPr/>
          </p:nvGrpSpPr>
          <p:grpSpPr bwMode="auto">
            <a:xfrm flipH="1">
              <a:off x="1552575" y="3876675"/>
              <a:ext cx="428625" cy="155575"/>
              <a:chOff x="3722" y="1050"/>
              <a:chExt cx="555" cy="216"/>
            </a:xfrm>
          </p:grpSpPr>
          <p:sp>
            <p:nvSpPr>
              <p:cNvPr id="109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3893" y="1072"/>
                <a:ext cx="185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10" name="Line 108"/>
              <p:cNvSpPr>
                <a:spLocks noChangeAspect="1" noChangeShapeType="1"/>
              </p:cNvSpPr>
              <p:nvPr/>
            </p:nvSpPr>
            <p:spPr bwMode="auto">
              <a:xfrm>
                <a:off x="4086" y="1158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11" name="Line 109"/>
              <p:cNvSpPr>
                <a:spLocks noChangeAspect="1" noChangeShapeType="1"/>
              </p:cNvSpPr>
              <p:nvPr/>
            </p:nvSpPr>
            <p:spPr bwMode="auto">
              <a:xfrm flipH="1">
                <a:off x="3722" y="1158"/>
                <a:ext cx="1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12" name="AutoShape 110"/>
              <p:cNvSpPr>
                <a:spLocks noChangeAspect="1" noChangeArrowheads="1"/>
              </p:cNvSpPr>
              <p:nvPr/>
            </p:nvSpPr>
            <p:spPr bwMode="auto">
              <a:xfrm>
                <a:off x="4149" y="1050"/>
                <a:ext cx="128" cy="216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13" name="Group 111"/>
            <p:cNvGrpSpPr>
              <a:grpSpLocks noChangeAspect="1"/>
            </p:cNvGrpSpPr>
            <p:nvPr/>
          </p:nvGrpSpPr>
          <p:grpSpPr bwMode="auto">
            <a:xfrm flipH="1">
              <a:off x="1552575" y="4249738"/>
              <a:ext cx="428625" cy="157162"/>
              <a:chOff x="3722" y="1050"/>
              <a:chExt cx="555" cy="216"/>
            </a:xfrm>
          </p:grpSpPr>
          <p:sp>
            <p:nvSpPr>
              <p:cNvPr id="114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3893" y="1074"/>
                <a:ext cx="185" cy="1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15" name="Line 113"/>
              <p:cNvSpPr>
                <a:spLocks noChangeAspect="1" noChangeShapeType="1"/>
              </p:cNvSpPr>
              <p:nvPr/>
            </p:nvSpPr>
            <p:spPr bwMode="auto">
              <a:xfrm>
                <a:off x="4086" y="1159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16" name="Line 114"/>
              <p:cNvSpPr>
                <a:spLocks noChangeAspect="1" noChangeShapeType="1"/>
              </p:cNvSpPr>
              <p:nvPr/>
            </p:nvSpPr>
            <p:spPr bwMode="auto">
              <a:xfrm flipH="1">
                <a:off x="3722" y="1159"/>
                <a:ext cx="1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17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4149" y="1050"/>
                <a:ext cx="128" cy="216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18" name="Group 116"/>
            <p:cNvGrpSpPr>
              <a:grpSpLocks noChangeAspect="1"/>
            </p:cNvGrpSpPr>
            <p:nvPr/>
          </p:nvGrpSpPr>
          <p:grpSpPr bwMode="auto">
            <a:xfrm flipH="1">
              <a:off x="1552575" y="4497388"/>
              <a:ext cx="428625" cy="155575"/>
              <a:chOff x="3722" y="1050"/>
              <a:chExt cx="555" cy="216"/>
            </a:xfrm>
          </p:grpSpPr>
          <p:sp>
            <p:nvSpPr>
              <p:cNvPr id="119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3893" y="1072"/>
                <a:ext cx="185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20" name="Line 118"/>
              <p:cNvSpPr>
                <a:spLocks noChangeAspect="1" noChangeShapeType="1"/>
              </p:cNvSpPr>
              <p:nvPr/>
            </p:nvSpPr>
            <p:spPr bwMode="auto">
              <a:xfrm>
                <a:off x="4086" y="1158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21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3722" y="1158"/>
                <a:ext cx="1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22" name="AutoShape 120"/>
              <p:cNvSpPr>
                <a:spLocks noChangeAspect="1" noChangeArrowheads="1"/>
              </p:cNvSpPr>
              <p:nvPr/>
            </p:nvSpPr>
            <p:spPr bwMode="auto">
              <a:xfrm>
                <a:off x="4149" y="1050"/>
                <a:ext cx="128" cy="216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23" name="Group 121"/>
            <p:cNvGrpSpPr>
              <a:grpSpLocks noChangeAspect="1"/>
            </p:cNvGrpSpPr>
            <p:nvPr/>
          </p:nvGrpSpPr>
          <p:grpSpPr bwMode="auto">
            <a:xfrm flipH="1">
              <a:off x="1552575" y="4900613"/>
              <a:ext cx="428625" cy="155575"/>
              <a:chOff x="3722" y="1050"/>
              <a:chExt cx="555" cy="216"/>
            </a:xfrm>
          </p:grpSpPr>
          <p:sp>
            <p:nvSpPr>
              <p:cNvPr id="124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3893" y="1072"/>
                <a:ext cx="185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25" name="Line 123"/>
              <p:cNvSpPr>
                <a:spLocks noChangeAspect="1" noChangeShapeType="1"/>
              </p:cNvSpPr>
              <p:nvPr/>
            </p:nvSpPr>
            <p:spPr bwMode="auto">
              <a:xfrm>
                <a:off x="4086" y="1158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26" name="Line 124"/>
              <p:cNvSpPr>
                <a:spLocks noChangeAspect="1" noChangeShapeType="1"/>
              </p:cNvSpPr>
              <p:nvPr/>
            </p:nvSpPr>
            <p:spPr bwMode="auto">
              <a:xfrm flipH="1">
                <a:off x="3722" y="1158"/>
                <a:ext cx="1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27" name="AutoShape 125"/>
              <p:cNvSpPr>
                <a:spLocks noChangeAspect="1" noChangeArrowheads="1"/>
              </p:cNvSpPr>
              <p:nvPr/>
            </p:nvSpPr>
            <p:spPr bwMode="auto">
              <a:xfrm>
                <a:off x="4149" y="1050"/>
                <a:ext cx="128" cy="216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28" name="Group 126"/>
            <p:cNvGrpSpPr>
              <a:grpSpLocks noChangeAspect="1"/>
            </p:cNvGrpSpPr>
            <p:nvPr/>
          </p:nvGrpSpPr>
          <p:grpSpPr bwMode="auto">
            <a:xfrm flipH="1">
              <a:off x="1552575" y="5187950"/>
              <a:ext cx="428625" cy="155575"/>
              <a:chOff x="3722" y="1050"/>
              <a:chExt cx="555" cy="216"/>
            </a:xfrm>
          </p:grpSpPr>
          <p:sp>
            <p:nvSpPr>
              <p:cNvPr id="129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3893" y="1072"/>
                <a:ext cx="185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30" name="Line 128"/>
              <p:cNvSpPr>
                <a:spLocks noChangeAspect="1" noChangeShapeType="1"/>
              </p:cNvSpPr>
              <p:nvPr/>
            </p:nvSpPr>
            <p:spPr bwMode="auto">
              <a:xfrm>
                <a:off x="4086" y="1158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31" name="Line 129"/>
              <p:cNvSpPr>
                <a:spLocks noChangeAspect="1" noChangeShapeType="1"/>
              </p:cNvSpPr>
              <p:nvPr/>
            </p:nvSpPr>
            <p:spPr bwMode="auto">
              <a:xfrm flipH="1">
                <a:off x="3722" y="1158"/>
                <a:ext cx="1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32" name="AutoShape 130"/>
              <p:cNvSpPr>
                <a:spLocks noChangeAspect="1" noChangeArrowheads="1"/>
              </p:cNvSpPr>
              <p:nvPr/>
            </p:nvSpPr>
            <p:spPr bwMode="auto">
              <a:xfrm>
                <a:off x="4149" y="1050"/>
                <a:ext cx="128" cy="216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sp>
          <p:nvSpPr>
            <p:cNvPr id="133" name="Text Box 131"/>
            <p:cNvSpPr txBox="1">
              <a:spLocks noChangeArrowheads="1"/>
            </p:cNvSpPr>
            <p:nvPr/>
          </p:nvSpPr>
          <p:spPr bwMode="auto">
            <a:xfrm flipH="1">
              <a:off x="1536701" y="3643313"/>
              <a:ext cx="295318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900" b="1"/>
                <a:t>...</a:t>
              </a:r>
            </a:p>
          </p:txBody>
        </p:sp>
        <p:grpSp>
          <p:nvGrpSpPr>
            <p:cNvPr id="134" name="Group 132"/>
            <p:cNvGrpSpPr>
              <a:grpSpLocks/>
            </p:cNvGrpSpPr>
            <p:nvPr/>
          </p:nvGrpSpPr>
          <p:grpSpPr bwMode="auto">
            <a:xfrm>
              <a:off x="1971675" y="3090863"/>
              <a:ext cx="133350" cy="468312"/>
              <a:chOff x="1104" y="1529"/>
              <a:chExt cx="106" cy="390"/>
            </a:xfrm>
          </p:grpSpPr>
          <p:sp>
            <p:nvSpPr>
              <p:cNvPr id="135" name="Rectangle 133"/>
              <p:cNvSpPr>
                <a:spLocks noChangeAspect="1" noChangeArrowheads="1"/>
              </p:cNvSpPr>
              <p:nvPr/>
            </p:nvSpPr>
            <p:spPr bwMode="auto">
              <a:xfrm rot="-5400000">
                <a:off x="1101" y="1707"/>
                <a:ext cx="111" cy="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36" name="Line 134"/>
              <p:cNvSpPr>
                <a:spLocks noChangeAspect="1" noChangeShapeType="1"/>
              </p:cNvSpPr>
              <p:nvPr/>
            </p:nvSpPr>
            <p:spPr bwMode="auto">
              <a:xfrm rot="-5400000">
                <a:off x="1137" y="1683"/>
                <a:ext cx="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37" name="Line 13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1108" y="1871"/>
                <a:ext cx="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38" name="AutoShape 136"/>
              <p:cNvSpPr>
                <a:spLocks noChangeAspect="1" noChangeArrowheads="1"/>
              </p:cNvSpPr>
              <p:nvPr/>
            </p:nvSpPr>
            <p:spPr bwMode="auto">
              <a:xfrm>
                <a:off x="1116" y="1529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39" name="Group 137"/>
            <p:cNvGrpSpPr>
              <a:grpSpLocks/>
            </p:cNvGrpSpPr>
            <p:nvPr/>
          </p:nvGrpSpPr>
          <p:grpSpPr bwMode="auto">
            <a:xfrm>
              <a:off x="2192338" y="3092450"/>
              <a:ext cx="136525" cy="466725"/>
              <a:chOff x="1345" y="1530"/>
              <a:chExt cx="106" cy="390"/>
            </a:xfrm>
          </p:grpSpPr>
          <p:sp>
            <p:nvSpPr>
              <p:cNvPr id="140" name="Rectangle 138"/>
              <p:cNvSpPr>
                <a:spLocks noChangeAspect="1" noChangeArrowheads="1"/>
              </p:cNvSpPr>
              <p:nvPr/>
            </p:nvSpPr>
            <p:spPr bwMode="auto">
              <a:xfrm rot="-5400000">
                <a:off x="1343" y="1708"/>
                <a:ext cx="110" cy="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41" name="Line 139"/>
              <p:cNvSpPr>
                <a:spLocks noChangeAspect="1" noChangeShapeType="1"/>
              </p:cNvSpPr>
              <p:nvPr/>
            </p:nvSpPr>
            <p:spPr bwMode="auto">
              <a:xfrm rot="-5400000">
                <a:off x="1378" y="1684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42" name="Line 140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1349" y="187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43" name="AutoShape 141"/>
              <p:cNvSpPr>
                <a:spLocks noChangeAspect="1" noChangeArrowheads="1"/>
              </p:cNvSpPr>
              <p:nvPr/>
            </p:nvSpPr>
            <p:spPr bwMode="auto">
              <a:xfrm>
                <a:off x="1357" y="1530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900" b="1">
                  <a:solidFill>
                    <a:schemeClr val="folHlink"/>
                  </a:solidFill>
                </a:endParaRPr>
              </a:p>
            </p:txBody>
          </p:sp>
        </p:grp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1928813" y="3502025"/>
              <a:ext cx="430212" cy="1898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45" name="Text Box 143"/>
            <p:cNvSpPr txBox="1">
              <a:spLocks noChangeArrowheads="1"/>
            </p:cNvSpPr>
            <p:nvPr/>
          </p:nvSpPr>
          <p:spPr bwMode="auto">
            <a:xfrm>
              <a:off x="1505186" y="5943600"/>
              <a:ext cx="1325091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parallel file system</a:t>
              </a:r>
            </a:p>
          </p:txBody>
        </p:sp>
        <p:sp>
          <p:nvSpPr>
            <p:cNvPr id="146" name="Text Box 144"/>
            <p:cNvSpPr txBox="1">
              <a:spLocks noChangeArrowheads="1"/>
            </p:cNvSpPr>
            <p:nvPr/>
          </p:nvSpPr>
          <p:spPr bwMode="auto">
            <a:xfrm>
              <a:off x="1638134" y="2778125"/>
              <a:ext cx="982998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server nodes</a:t>
              </a:r>
            </a:p>
          </p:txBody>
        </p:sp>
        <p:sp>
          <p:nvSpPr>
            <p:cNvPr id="147" name="Text Box 145"/>
            <p:cNvSpPr txBox="1">
              <a:spLocks noChangeArrowheads="1"/>
            </p:cNvSpPr>
            <p:nvPr/>
          </p:nvSpPr>
          <p:spPr bwMode="auto">
            <a:xfrm>
              <a:off x="607359" y="4564063"/>
              <a:ext cx="941109" cy="55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batch pool 1</a:t>
              </a:r>
              <a:br>
                <a:rPr lang="en-US" sz="900" b="1">
                  <a:latin typeface="Arial" pitchFamily="34" charset="0"/>
                </a:rPr>
              </a:br>
              <a:r>
                <a:rPr lang="en-US" sz="900" b="1">
                  <a:latin typeface="Arial" pitchFamily="34" charset="0"/>
                </a:rPr>
                <a:t>POWER2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77 MHz</a:t>
              </a:r>
            </a:p>
          </p:txBody>
        </p:sp>
        <p:sp>
          <p:nvSpPr>
            <p:cNvPr id="148" name="Text Box 146"/>
            <p:cNvSpPr txBox="1">
              <a:spLocks noChangeArrowheads="1"/>
            </p:cNvSpPr>
            <p:nvPr/>
          </p:nvSpPr>
          <p:spPr bwMode="auto">
            <a:xfrm>
              <a:off x="2809385" y="4275138"/>
              <a:ext cx="955071" cy="55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batch pool 2</a:t>
              </a:r>
              <a:br>
                <a:rPr lang="en-US" sz="900" b="1">
                  <a:latin typeface="Arial" pitchFamily="34" charset="0"/>
                </a:rPr>
              </a:br>
              <a:r>
                <a:rPr lang="en-US" sz="900" b="1">
                  <a:latin typeface="Arial" pitchFamily="34" charset="0"/>
                </a:rPr>
                <a:t>POWER2 SC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120 MHz</a:t>
              </a:r>
            </a:p>
          </p:txBody>
        </p:sp>
        <p:sp>
          <p:nvSpPr>
            <p:cNvPr id="149" name="Text Box 147"/>
            <p:cNvSpPr txBox="1">
              <a:spLocks noChangeArrowheads="1"/>
            </p:cNvSpPr>
            <p:nvPr/>
          </p:nvSpPr>
          <p:spPr bwMode="auto">
            <a:xfrm>
              <a:off x="352425" y="3562350"/>
              <a:ext cx="126841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development pool</a:t>
              </a:r>
              <a:br>
                <a:rPr lang="en-US" sz="900" b="1">
                  <a:latin typeface="Arial" pitchFamily="34" charset="0"/>
                </a:rPr>
              </a:br>
              <a:r>
                <a:rPr lang="en-US" sz="900" b="1">
                  <a:latin typeface="Arial" pitchFamily="34" charset="0"/>
                </a:rPr>
                <a:t>POWER2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77 MHz</a:t>
              </a:r>
            </a:p>
          </p:txBody>
        </p:sp>
        <p:sp>
          <p:nvSpPr>
            <p:cNvPr id="150" name="Text Box 148"/>
            <p:cNvSpPr txBox="1">
              <a:spLocks noChangeArrowheads="1"/>
            </p:cNvSpPr>
            <p:nvPr/>
          </p:nvSpPr>
          <p:spPr bwMode="auto">
            <a:xfrm flipH="1">
              <a:off x="1539876" y="4632325"/>
              <a:ext cx="295318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900" b="1"/>
                <a:t>...</a:t>
              </a: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 rot="16200000">
              <a:off x="1740483" y="4258216"/>
              <a:ext cx="808459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b="1">
                  <a:latin typeface="Arial" pitchFamily="34" charset="0"/>
                </a:rPr>
                <a:t>SP Switch</a:t>
              </a:r>
            </a:p>
          </p:txBody>
        </p:sp>
        <p:sp>
          <p:nvSpPr>
            <p:cNvPr id="152" name="Text Box 150"/>
            <p:cNvSpPr txBox="1">
              <a:spLocks noChangeArrowheads="1"/>
            </p:cNvSpPr>
            <p:nvPr/>
          </p:nvSpPr>
          <p:spPr bwMode="auto">
            <a:xfrm>
              <a:off x="3248025" y="1373188"/>
              <a:ext cx="1316038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b="1">
                  <a:latin typeface="Arial" pitchFamily="34" charset="0"/>
                </a:rPr>
                <a:t>ADSM</a:t>
              </a:r>
              <a:br>
                <a:rPr lang="en-US" sz="900" b="1">
                  <a:latin typeface="Arial" pitchFamily="34" charset="0"/>
                </a:rPr>
              </a:br>
              <a:r>
                <a:rPr lang="en-US" sz="900" b="1">
                  <a:latin typeface="Arial" pitchFamily="34" charset="0"/>
                </a:rPr>
                <a:t>(backup, archive)</a:t>
              </a:r>
              <a:endParaRPr lang="en-US" sz="900" b="1"/>
            </a:p>
          </p:txBody>
        </p:sp>
        <p:sp>
          <p:nvSpPr>
            <p:cNvPr id="153" name="Text Box 151"/>
            <p:cNvSpPr txBox="1">
              <a:spLocks noChangeArrowheads="1"/>
            </p:cNvSpPr>
            <p:nvPr/>
          </p:nvSpPr>
          <p:spPr bwMode="auto">
            <a:xfrm>
              <a:off x="1379538" y="1376363"/>
              <a:ext cx="1420812" cy="71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b="1" dirty="0">
                  <a:latin typeface="Arial" pitchFamily="34" charset="0"/>
                </a:rPr>
                <a:t>external network connections:</a:t>
              </a:r>
              <a:br>
                <a:rPr lang="en-US" sz="900" b="1" dirty="0">
                  <a:latin typeface="Arial" pitchFamily="34" charset="0"/>
                </a:rPr>
              </a:br>
              <a:r>
                <a:rPr lang="en-US" sz="900" b="1" dirty="0" err="1">
                  <a:latin typeface="Arial" pitchFamily="34" charset="0"/>
                </a:rPr>
                <a:t>BelWue</a:t>
              </a:r>
              <a:r>
                <a:rPr lang="en-US" sz="900" b="1" dirty="0">
                  <a:latin typeface="Arial" pitchFamily="34" charset="0"/>
                </a:rPr>
                <a:t>,</a:t>
              </a:r>
              <a:br>
                <a:rPr lang="en-US" sz="900" b="1" dirty="0">
                  <a:latin typeface="Arial" pitchFamily="34" charset="0"/>
                </a:rPr>
              </a:br>
              <a:r>
                <a:rPr lang="en-US" sz="900" b="1" dirty="0">
                  <a:latin typeface="Arial" pitchFamily="34" charset="0"/>
                </a:rPr>
                <a:t>WIN</a:t>
              </a:r>
              <a:endParaRPr lang="en-US" sz="900" b="1" dirty="0"/>
            </a:p>
          </p:txBody>
        </p:sp>
        <p:sp>
          <p:nvSpPr>
            <p:cNvPr id="154" name="Text Box 152"/>
            <p:cNvSpPr txBox="1">
              <a:spLocks noChangeArrowheads="1"/>
            </p:cNvSpPr>
            <p:nvPr/>
          </p:nvSpPr>
          <p:spPr bwMode="auto">
            <a:xfrm>
              <a:off x="4902200" y="1373188"/>
              <a:ext cx="736600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b="1">
                  <a:latin typeface="Arial" pitchFamily="34" charset="0"/>
                </a:rPr>
                <a:t>other servers</a:t>
              </a:r>
              <a:endParaRPr lang="en-US" sz="900" b="1"/>
            </a:p>
          </p:txBody>
        </p:sp>
        <p:grpSp>
          <p:nvGrpSpPr>
            <p:cNvPr id="155" name="Group 153"/>
            <p:cNvGrpSpPr>
              <a:grpSpLocks/>
            </p:cNvGrpSpPr>
            <p:nvPr/>
          </p:nvGrpSpPr>
          <p:grpSpPr bwMode="auto">
            <a:xfrm>
              <a:off x="6027738" y="1595438"/>
              <a:ext cx="1425575" cy="469900"/>
              <a:chOff x="4023" y="764"/>
              <a:chExt cx="921" cy="296"/>
            </a:xfrm>
          </p:grpSpPr>
          <p:sp>
            <p:nvSpPr>
              <p:cNvPr id="156" name="Line 154"/>
              <p:cNvSpPr>
                <a:spLocks noChangeShapeType="1"/>
              </p:cNvSpPr>
              <p:nvPr/>
            </p:nvSpPr>
            <p:spPr bwMode="auto">
              <a:xfrm>
                <a:off x="4023" y="1059"/>
                <a:ext cx="8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grpSp>
            <p:nvGrpSpPr>
              <p:cNvPr id="157" name="Group 155"/>
              <p:cNvGrpSpPr>
                <a:grpSpLocks/>
              </p:cNvGrpSpPr>
              <p:nvPr/>
            </p:nvGrpSpPr>
            <p:grpSpPr bwMode="auto">
              <a:xfrm>
                <a:off x="4459" y="764"/>
                <a:ext cx="485" cy="296"/>
                <a:chOff x="2792" y="1519"/>
                <a:chExt cx="586" cy="391"/>
              </a:xfrm>
            </p:grpSpPr>
            <p:sp>
              <p:nvSpPr>
                <p:cNvPr id="158" name="Rectangle 15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0" y="1697"/>
                  <a:ext cx="111" cy="1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59" name="Line 15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825" y="1673"/>
                  <a:ext cx="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0" name="Line 158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2796" y="1861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1" name="AutoShap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1519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62" name="Rectangle 16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031" y="1699"/>
                  <a:ext cx="111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3" name="Line 16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066" y="1674"/>
                  <a:ext cx="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4" name="Line 162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3038" y="1862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5" name="AutoShap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1520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66" name="Rectangle 16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269" y="1697"/>
                  <a:ext cx="111" cy="1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7" name="Line 1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304" y="1673"/>
                  <a:ext cx="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8" name="Line 166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3276" y="1861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169" name="AutoShap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3284" y="1519"/>
                  <a:ext cx="77" cy="130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900" b="1">
                    <a:solidFill>
                      <a:schemeClr val="folHlink"/>
                    </a:solidFill>
                  </a:endParaRPr>
                </a:p>
              </p:txBody>
            </p:sp>
          </p:grpSp>
        </p:grpSp>
        <p:sp>
          <p:nvSpPr>
            <p:cNvPr id="170" name="Text Box 168"/>
            <p:cNvSpPr txBox="1">
              <a:spLocks noChangeArrowheads="1"/>
            </p:cNvSpPr>
            <p:nvPr/>
          </p:nvSpPr>
          <p:spPr bwMode="auto">
            <a:xfrm>
              <a:off x="6123806" y="2135188"/>
              <a:ext cx="1750964" cy="40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workstations and servers 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in departments</a:t>
              </a:r>
            </a:p>
          </p:txBody>
        </p:sp>
        <p:sp>
          <p:nvSpPr>
            <p:cNvPr id="171" name="Text Box 169"/>
            <p:cNvSpPr txBox="1">
              <a:spLocks noChangeArrowheads="1"/>
            </p:cNvSpPr>
            <p:nvPr/>
          </p:nvSpPr>
          <p:spPr bwMode="auto">
            <a:xfrm>
              <a:off x="5664436" y="5943600"/>
              <a:ext cx="1325091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parallel file system</a:t>
              </a:r>
            </a:p>
          </p:txBody>
        </p:sp>
        <p:sp>
          <p:nvSpPr>
            <p:cNvPr id="172" name="Text Box 170"/>
            <p:cNvSpPr txBox="1">
              <a:spLocks noChangeArrowheads="1"/>
            </p:cNvSpPr>
            <p:nvPr/>
          </p:nvSpPr>
          <p:spPr bwMode="auto">
            <a:xfrm>
              <a:off x="5892634" y="2778125"/>
              <a:ext cx="982998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server nodes</a:t>
              </a:r>
            </a:p>
          </p:txBody>
        </p:sp>
        <p:sp>
          <p:nvSpPr>
            <p:cNvPr id="173" name="Text Box 171"/>
            <p:cNvSpPr txBox="1">
              <a:spLocks noChangeArrowheads="1"/>
            </p:cNvSpPr>
            <p:nvPr/>
          </p:nvSpPr>
          <p:spPr bwMode="auto">
            <a:xfrm>
              <a:off x="6965950" y="4073525"/>
              <a:ext cx="1008063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batch pool 3</a:t>
              </a:r>
              <a:br>
                <a:rPr lang="en-US" sz="900" b="1">
                  <a:latin typeface="Arial" pitchFamily="34" charset="0"/>
                </a:rPr>
              </a:br>
              <a:r>
                <a:rPr lang="en-US" sz="900" b="1">
                  <a:latin typeface="Arial" pitchFamily="34" charset="0"/>
                </a:rPr>
                <a:t>POWER3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Winterhawk-2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2 way SMP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375 MHz</a:t>
              </a:r>
            </a:p>
          </p:txBody>
        </p:sp>
        <p:sp>
          <p:nvSpPr>
            <p:cNvPr id="174" name="Text Box 172"/>
            <p:cNvSpPr txBox="1">
              <a:spLocks noChangeArrowheads="1"/>
            </p:cNvSpPr>
            <p:nvPr/>
          </p:nvSpPr>
          <p:spPr bwMode="auto">
            <a:xfrm>
              <a:off x="4671837" y="4035425"/>
              <a:ext cx="948089" cy="85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900" b="1">
                  <a:latin typeface="Arial" pitchFamily="34" charset="0"/>
                </a:rPr>
                <a:t>batch pool 4</a:t>
              </a:r>
              <a:br>
                <a:rPr lang="en-US" sz="900" b="1">
                  <a:latin typeface="Arial" pitchFamily="34" charset="0"/>
                </a:rPr>
              </a:br>
              <a:r>
                <a:rPr lang="en-US" sz="900" b="1">
                  <a:latin typeface="Arial" pitchFamily="34" charset="0"/>
                </a:rPr>
                <a:t>POWER3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Nighthawk-2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8 way SMP</a:t>
              </a:r>
            </a:p>
            <a:p>
              <a:pPr algn="ctr"/>
              <a:r>
                <a:rPr lang="en-US" sz="900" b="1">
                  <a:latin typeface="Arial" pitchFamily="34" charset="0"/>
                </a:rPr>
                <a:t>375 MHz</a:t>
              </a:r>
            </a:p>
          </p:txBody>
        </p:sp>
        <p:sp>
          <p:nvSpPr>
            <p:cNvPr id="175" name="Line 173"/>
            <p:cNvSpPr>
              <a:spLocks noChangeAspect="1" noChangeShapeType="1"/>
            </p:cNvSpPr>
            <p:nvPr/>
          </p:nvSpPr>
          <p:spPr bwMode="auto">
            <a:xfrm rot="5400000" flipH="1" flipV="1">
              <a:off x="6347619" y="5401469"/>
              <a:ext cx="114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600"/>
            </a:p>
          </p:txBody>
        </p:sp>
        <p:grpSp>
          <p:nvGrpSpPr>
            <p:cNvPr id="176" name="Group 174"/>
            <p:cNvGrpSpPr>
              <a:grpSpLocks/>
            </p:cNvGrpSpPr>
            <p:nvPr/>
          </p:nvGrpSpPr>
          <p:grpSpPr bwMode="auto">
            <a:xfrm>
              <a:off x="6105525" y="5346700"/>
              <a:ext cx="212725" cy="477838"/>
              <a:chOff x="3966" y="3410"/>
              <a:chExt cx="168" cy="399"/>
            </a:xfrm>
          </p:grpSpPr>
          <p:sp>
            <p:nvSpPr>
              <p:cNvPr id="177" name="Rectangle 175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3978" y="3515"/>
                <a:ext cx="110" cy="1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78" name="Line 176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4014" y="3646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79" name="Line 177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3985" y="3458"/>
                <a:ext cx="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80" name="AutoShape 178"/>
              <p:cNvSpPr>
                <a:spLocks noChangeAspect="1" noChangeArrowheads="1"/>
              </p:cNvSpPr>
              <p:nvPr/>
            </p:nvSpPr>
            <p:spPr bwMode="auto">
              <a:xfrm>
                <a:off x="4057" y="3636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7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1" name="AutoShape 179"/>
              <p:cNvSpPr>
                <a:spLocks noChangeAspect="1" noChangeArrowheads="1"/>
              </p:cNvSpPr>
              <p:nvPr/>
            </p:nvSpPr>
            <p:spPr bwMode="auto">
              <a:xfrm>
                <a:off x="4012" y="3660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7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2" name="AutoShape 180"/>
              <p:cNvSpPr>
                <a:spLocks noChangeAspect="1" noChangeArrowheads="1"/>
              </p:cNvSpPr>
              <p:nvPr/>
            </p:nvSpPr>
            <p:spPr bwMode="auto">
              <a:xfrm>
                <a:off x="3966" y="3679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7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83" name="Group 181"/>
            <p:cNvGrpSpPr>
              <a:grpSpLocks/>
            </p:cNvGrpSpPr>
            <p:nvPr/>
          </p:nvGrpSpPr>
          <p:grpSpPr bwMode="auto">
            <a:xfrm>
              <a:off x="6326188" y="5468938"/>
              <a:ext cx="214312" cy="355600"/>
              <a:chOff x="4207" y="3512"/>
              <a:chExt cx="168" cy="296"/>
            </a:xfrm>
          </p:grpSpPr>
          <p:sp>
            <p:nvSpPr>
              <p:cNvPr id="184" name="Rectangle 182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4218" y="3515"/>
                <a:ext cx="111" cy="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85" name="Line 183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4254" y="3645"/>
                <a:ext cx="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186" name="AutoShape 184"/>
              <p:cNvSpPr>
                <a:spLocks noChangeAspect="1" noChangeArrowheads="1"/>
              </p:cNvSpPr>
              <p:nvPr/>
            </p:nvSpPr>
            <p:spPr bwMode="auto">
              <a:xfrm>
                <a:off x="4298" y="3635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7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7" name="AutoShape 185"/>
              <p:cNvSpPr>
                <a:spLocks noChangeAspect="1" noChangeArrowheads="1"/>
              </p:cNvSpPr>
              <p:nvPr/>
            </p:nvSpPr>
            <p:spPr bwMode="auto">
              <a:xfrm>
                <a:off x="4253" y="3659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7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8" name="AutoShape 186"/>
              <p:cNvSpPr>
                <a:spLocks noChangeAspect="1" noChangeArrowheads="1"/>
              </p:cNvSpPr>
              <p:nvPr/>
            </p:nvSpPr>
            <p:spPr bwMode="auto">
              <a:xfrm>
                <a:off x="4207" y="3678"/>
                <a:ext cx="77" cy="130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700" b="1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89" name="Group 187"/>
            <p:cNvGrpSpPr>
              <a:grpSpLocks/>
            </p:cNvGrpSpPr>
            <p:nvPr/>
          </p:nvGrpSpPr>
          <p:grpSpPr bwMode="auto">
            <a:xfrm>
              <a:off x="6457950" y="3560763"/>
              <a:ext cx="425450" cy="1784350"/>
              <a:chOff x="4182" y="1973"/>
              <a:chExt cx="268" cy="1124"/>
            </a:xfrm>
          </p:grpSpPr>
          <p:grpSp>
            <p:nvGrpSpPr>
              <p:cNvPr id="190" name="Group 188"/>
              <p:cNvGrpSpPr>
                <a:grpSpLocks/>
              </p:cNvGrpSpPr>
              <p:nvPr/>
            </p:nvGrpSpPr>
            <p:grpSpPr bwMode="auto">
              <a:xfrm>
                <a:off x="4182" y="1973"/>
                <a:ext cx="268" cy="461"/>
                <a:chOff x="4182" y="1973"/>
                <a:chExt cx="268" cy="461"/>
              </a:xfrm>
            </p:grpSpPr>
            <p:grpSp>
              <p:nvGrpSpPr>
                <p:cNvPr id="208" name="Group 189"/>
                <p:cNvGrpSpPr>
                  <a:grpSpLocks noChangeAspect="1"/>
                </p:cNvGrpSpPr>
                <p:nvPr/>
              </p:nvGrpSpPr>
              <p:grpSpPr bwMode="auto">
                <a:xfrm>
                  <a:off x="4182" y="1973"/>
                  <a:ext cx="268" cy="98"/>
                  <a:chOff x="3722" y="1050"/>
                  <a:chExt cx="555" cy="216"/>
                </a:xfrm>
              </p:grpSpPr>
              <p:sp>
                <p:nvSpPr>
                  <p:cNvPr id="219" name="Rectangl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2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20" name="Line 1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21" name="Line 19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22" name="AutoShap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7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209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182" y="2154"/>
                  <a:ext cx="268" cy="99"/>
                  <a:chOff x="3722" y="1050"/>
                  <a:chExt cx="555" cy="216"/>
                </a:xfrm>
              </p:grpSpPr>
              <p:sp>
                <p:nvSpPr>
                  <p:cNvPr id="215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4"/>
                    <a:ext cx="184" cy="1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16" name="Line 1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9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17" name="Line 1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9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18" name="AutoShap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7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210" name="Group 199"/>
                <p:cNvGrpSpPr>
                  <a:grpSpLocks noChangeAspect="1"/>
                </p:cNvGrpSpPr>
                <p:nvPr/>
              </p:nvGrpSpPr>
              <p:grpSpPr bwMode="auto">
                <a:xfrm>
                  <a:off x="4182" y="2336"/>
                  <a:ext cx="268" cy="98"/>
                  <a:chOff x="3722" y="1050"/>
                  <a:chExt cx="555" cy="216"/>
                </a:xfrm>
              </p:grpSpPr>
              <p:sp>
                <p:nvSpPr>
                  <p:cNvPr id="211" name="Rectangle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2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12" name="Line 2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13" name="Line 20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14" name="AutoShap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7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</p:grpSp>
          <p:grpSp>
            <p:nvGrpSpPr>
              <p:cNvPr id="191" name="Group 204"/>
              <p:cNvGrpSpPr>
                <a:grpSpLocks/>
              </p:cNvGrpSpPr>
              <p:nvPr/>
            </p:nvGrpSpPr>
            <p:grpSpPr bwMode="auto">
              <a:xfrm>
                <a:off x="4182" y="2636"/>
                <a:ext cx="268" cy="461"/>
                <a:chOff x="1680" y="1344"/>
                <a:chExt cx="333" cy="610"/>
              </a:xfrm>
            </p:grpSpPr>
            <p:grpSp>
              <p:nvGrpSpPr>
                <p:cNvPr id="193" name="Group 205"/>
                <p:cNvGrpSpPr>
                  <a:grpSpLocks noChangeAspect="1"/>
                </p:cNvGrpSpPr>
                <p:nvPr/>
              </p:nvGrpSpPr>
              <p:grpSpPr bwMode="auto">
                <a:xfrm>
                  <a:off x="1680" y="1344"/>
                  <a:ext cx="333" cy="130"/>
                  <a:chOff x="3722" y="1050"/>
                  <a:chExt cx="555" cy="216"/>
                </a:xfrm>
              </p:grpSpPr>
              <p:sp>
                <p:nvSpPr>
                  <p:cNvPr id="204" name="Rectangle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2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05" name="Line 2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06" name="Line 2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07" name="AutoShap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7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194" name="Group 210"/>
                <p:cNvGrpSpPr>
                  <a:grpSpLocks noChangeAspect="1"/>
                </p:cNvGrpSpPr>
                <p:nvPr/>
              </p:nvGrpSpPr>
              <p:grpSpPr bwMode="auto">
                <a:xfrm>
                  <a:off x="1680" y="1584"/>
                  <a:ext cx="333" cy="130"/>
                  <a:chOff x="3722" y="1050"/>
                  <a:chExt cx="555" cy="216"/>
                </a:xfrm>
              </p:grpSpPr>
              <p:sp>
                <p:nvSpPr>
                  <p:cNvPr id="200" name="Rectangle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3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01" name="Line 2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9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02" name="Line 21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9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203" name="AutoShape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7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  <p:grpSp>
              <p:nvGrpSpPr>
                <p:cNvPr id="195" name="Group 215"/>
                <p:cNvGrpSpPr>
                  <a:grpSpLocks noChangeAspect="1"/>
                </p:cNvGrpSpPr>
                <p:nvPr/>
              </p:nvGrpSpPr>
              <p:grpSpPr bwMode="auto">
                <a:xfrm>
                  <a:off x="1680" y="1824"/>
                  <a:ext cx="333" cy="130"/>
                  <a:chOff x="3722" y="1050"/>
                  <a:chExt cx="555" cy="216"/>
                </a:xfrm>
              </p:grpSpPr>
              <p:sp>
                <p:nvSpPr>
                  <p:cNvPr id="196" name="Rectangle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1073"/>
                    <a:ext cx="184" cy="1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197" name="Line 2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6" y="1158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198" name="Line 2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22" y="1158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600"/>
                  </a:p>
                </p:txBody>
              </p:sp>
              <p:sp>
                <p:nvSpPr>
                  <p:cNvPr id="199" name="AutoShape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1050"/>
                    <a:ext cx="128" cy="21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 sz="700" b="1">
                      <a:solidFill>
                        <a:schemeClr val="folHlink"/>
                      </a:solidFill>
                    </a:endParaRPr>
                  </a:p>
                </p:txBody>
              </p:sp>
            </p:grpSp>
          </p:grpSp>
          <p:sp>
            <p:nvSpPr>
              <p:cNvPr id="192" name="Text Box 220"/>
              <p:cNvSpPr txBox="1">
                <a:spLocks noChangeArrowheads="1"/>
              </p:cNvSpPr>
              <p:nvPr/>
            </p:nvSpPr>
            <p:spPr bwMode="auto">
              <a:xfrm>
                <a:off x="4238" y="2446"/>
                <a:ext cx="18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900" b="1"/>
                  <a:t>...</a:t>
                </a:r>
              </a:p>
            </p:txBody>
          </p:sp>
        </p:grpSp>
        <p:grpSp>
          <p:nvGrpSpPr>
            <p:cNvPr id="223" name="Group 221"/>
            <p:cNvGrpSpPr>
              <a:grpSpLocks/>
            </p:cNvGrpSpPr>
            <p:nvPr/>
          </p:nvGrpSpPr>
          <p:grpSpPr bwMode="auto">
            <a:xfrm flipH="1">
              <a:off x="5689600" y="3922713"/>
              <a:ext cx="427038" cy="730250"/>
              <a:chOff x="1680" y="1344"/>
              <a:chExt cx="333" cy="610"/>
            </a:xfrm>
          </p:grpSpPr>
          <p:grpSp>
            <p:nvGrpSpPr>
              <p:cNvPr id="224" name="Group 222"/>
              <p:cNvGrpSpPr>
                <a:grpSpLocks noChangeAspect="1"/>
              </p:cNvGrpSpPr>
              <p:nvPr/>
            </p:nvGrpSpPr>
            <p:grpSpPr bwMode="auto">
              <a:xfrm>
                <a:off x="1680" y="1344"/>
                <a:ext cx="333" cy="130"/>
                <a:chOff x="3722" y="1050"/>
                <a:chExt cx="555" cy="216"/>
              </a:xfrm>
            </p:grpSpPr>
            <p:sp>
              <p:nvSpPr>
                <p:cNvPr id="235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3" y="1072"/>
                  <a:ext cx="186" cy="1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36" name="Line 224"/>
                <p:cNvSpPr>
                  <a:spLocks noChangeAspect="1" noChangeShapeType="1"/>
                </p:cNvSpPr>
                <p:nvPr/>
              </p:nvSpPr>
              <p:spPr bwMode="auto">
                <a:xfrm>
                  <a:off x="4085" y="1158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37" name="Line 2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22" y="1158"/>
                  <a:ext cx="15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38" name="AutoShape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4149" y="1050"/>
                  <a:ext cx="128" cy="21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700" b="1">
                    <a:solidFill>
                      <a:schemeClr val="folHlink"/>
                    </a:solidFill>
                  </a:endParaRPr>
                </a:p>
              </p:txBody>
            </p:sp>
          </p:grpSp>
          <p:grpSp>
            <p:nvGrpSpPr>
              <p:cNvPr id="225" name="Group 227"/>
              <p:cNvGrpSpPr>
                <a:grpSpLocks noChangeAspect="1"/>
              </p:cNvGrpSpPr>
              <p:nvPr/>
            </p:nvGrpSpPr>
            <p:grpSpPr bwMode="auto">
              <a:xfrm>
                <a:off x="1680" y="1584"/>
                <a:ext cx="333" cy="130"/>
                <a:chOff x="3722" y="1050"/>
                <a:chExt cx="555" cy="216"/>
              </a:xfrm>
            </p:grpSpPr>
            <p:sp>
              <p:nvSpPr>
                <p:cNvPr id="23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3" y="1072"/>
                  <a:ext cx="186" cy="1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32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4085" y="1158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33" name="Line 23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22" y="1158"/>
                  <a:ext cx="15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34" name="AutoShape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4149" y="1050"/>
                  <a:ext cx="128" cy="21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700" b="1">
                    <a:solidFill>
                      <a:schemeClr val="folHlink"/>
                    </a:solidFill>
                  </a:endParaRPr>
                </a:p>
              </p:txBody>
            </p:sp>
          </p:grpSp>
          <p:grpSp>
            <p:nvGrpSpPr>
              <p:cNvPr id="226" name="Group 232"/>
              <p:cNvGrpSpPr>
                <a:grpSpLocks noChangeAspect="1"/>
              </p:cNvGrpSpPr>
              <p:nvPr/>
            </p:nvGrpSpPr>
            <p:grpSpPr bwMode="auto">
              <a:xfrm>
                <a:off x="1680" y="1824"/>
                <a:ext cx="333" cy="130"/>
                <a:chOff x="3722" y="1050"/>
                <a:chExt cx="555" cy="216"/>
              </a:xfrm>
            </p:grpSpPr>
            <p:sp>
              <p:nvSpPr>
                <p:cNvPr id="227" name="Rectangle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3" y="1072"/>
                  <a:ext cx="186" cy="1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28" name="Line 234"/>
                <p:cNvSpPr>
                  <a:spLocks noChangeAspect="1" noChangeShapeType="1"/>
                </p:cNvSpPr>
                <p:nvPr/>
              </p:nvSpPr>
              <p:spPr bwMode="auto">
                <a:xfrm>
                  <a:off x="4085" y="1158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29" name="Line 2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22" y="1158"/>
                  <a:ext cx="15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600"/>
                </a:p>
              </p:txBody>
            </p:sp>
            <p:sp>
              <p:nvSpPr>
                <p:cNvPr id="230" name="AutoShape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4149" y="1050"/>
                  <a:ext cx="128" cy="21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sz="700" b="1">
                    <a:solidFill>
                      <a:schemeClr val="folHlink"/>
                    </a:solidFill>
                  </a:endParaRPr>
                </a:p>
              </p:txBody>
            </p:sp>
          </p:grpSp>
        </p:grpSp>
        <p:grpSp>
          <p:nvGrpSpPr>
            <p:cNvPr id="239" name="Group 237"/>
            <p:cNvGrpSpPr>
              <a:grpSpLocks noChangeAspect="1"/>
            </p:cNvGrpSpPr>
            <p:nvPr/>
          </p:nvGrpSpPr>
          <p:grpSpPr bwMode="auto">
            <a:xfrm flipH="1">
              <a:off x="5689600" y="4784725"/>
              <a:ext cx="427038" cy="157163"/>
              <a:chOff x="3722" y="1050"/>
              <a:chExt cx="555" cy="216"/>
            </a:xfrm>
          </p:grpSpPr>
          <p:sp>
            <p:nvSpPr>
              <p:cNvPr id="240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3893" y="1074"/>
                <a:ext cx="186" cy="1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241" name="Line 239"/>
              <p:cNvSpPr>
                <a:spLocks noChangeAspect="1" noChangeShapeType="1"/>
              </p:cNvSpPr>
              <p:nvPr/>
            </p:nvSpPr>
            <p:spPr bwMode="auto">
              <a:xfrm>
                <a:off x="4085" y="1159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242" name="Line 240"/>
              <p:cNvSpPr>
                <a:spLocks noChangeAspect="1" noChangeShapeType="1"/>
              </p:cNvSpPr>
              <p:nvPr/>
            </p:nvSpPr>
            <p:spPr bwMode="auto">
              <a:xfrm flipH="1">
                <a:off x="3722" y="1159"/>
                <a:ext cx="15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243" name="AutoShape 241"/>
              <p:cNvSpPr>
                <a:spLocks noChangeAspect="1" noChangeArrowheads="1"/>
              </p:cNvSpPr>
              <p:nvPr/>
            </p:nvSpPr>
            <p:spPr bwMode="auto">
              <a:xfrm>
                <a:off x="4149" y="1050"/>
                <a:ext cx="128" cy="216"/>
              </a:xfrm>
              <a:prstGeom prst="flowChartMagneticDisk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sz="700" b="1">
                  <a:solidFill>
                    <a:schemeClr val="folHlink"/>
                  </a:solidFill>
                </a:endParaRPr>
              </a:p>
            </p:txBody>
          </p:sp>
        </p:grpSp>
        <p:sp>
          <p:nvSpPr>
            <p:cNvPr id="244" name="Rectangle 242"/>
            <p:cNvSpPr>
              <a:spLocks noChangeArrowheads="1"/>
            </p:cNvSpPr>
            <p:nvPr/>
          </p:nvSpPr>
          <p:spPr bwMode="auto">
            <a:xfrm>
              <a:off x="6065838" y="3503613"/>
              <a:ext cx="441325" cy="1898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45" name="Rectangle 243"/>
            <p:cNvSpPr>
              <a:spLocks noChangeArrowheads="1"/>
            </p:cNvSpPr>
            <p:nvPr/>
          </p:nvSpPr>
          <p:spPr bwMode="auto">
            <a:xfrm rot="16200000">
              <a:off x="5880684" y="4329652"/>
              <a:ext cx="808459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latin typeface="Arial" pitchFamily="34" charset="0"/>
                </a:rPr>
                <a:t>SP Switch</a:t>
              </a:r>
            </a:p>
          </p:txBody>
        </p:sp>
        <p:sp>
          <p:nvSpPr>
            <p:cNvPr id="246" name="Text Box 244"/>
            <p:cNvSpPr txBox="1">
              <a:spLocks noChangeArrowheads="1"/>
            </p:cNvSpPr>
            <p:nvPr/>
          </p:nvSpPr>
          <p:spPr bwMode="auto">
            <a:xfrm>
              <a:off x="6518415" y="3532188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47" name="Text Box 245"/>
            <p:cNvSpPr txBox="1">
              <a:spLocks noChangeArrowheads="1"/>
            </p:cNvSpPr>
            <p:nvPr/>
          </p:nvSpPr>
          <p:spPr bwMode="auto">
            <a:xfrm>
              <a:off x="6518415" y="3827463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48" name="Text Box 246"/>
            <p:cNvSpPr txBox="1">
              <a:spLocks noChangeArrowheads="1"/>
            </p:cNvSpPr>
            <p:nvPr/>
          </p:nvSpPr>
          <p:spPr bwMode="auto">
            <a:xfrm>
              <a:off x="6518415" y="4113214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49" name="Text Box 247"/>
            <p:cNvSpPr txBox="1">
              <a:spLocks noChangeArrowheads="1"/>
            </p:cNvSpPr>
            <p:nvPr/>
          </p:nvSpPr>
          <p:spPr bwMode="auto">
            <a:xfrm>
              <a:off x="6518415" y="4587875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0" name="Text Box 248"/>
            <p:cNvSpPr txBox="1">
              <a:spLocks noChangeArrowheads="1"/>
            </p:cNvSpPr>
            <p:nvPr/>
          </p:nvSpPr>
          <p:spPr bwMode="auto">
            <a:xfrm>
              <a:off x="6518415" y="4883150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1" name="Text Box 249"/>
            <p:cNvSpPr txBox="1">
              <a:spLocks noChangeArrowheads="1"/>
            </p:cNvSpPr>
            <p:nvPr/>
          </p:nvSpPr>
          <p:spPr bwMode="auto">
            <a:xfrm>
              <a:off x="6518415" y="5172075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2" name="Text Box 250"/>
            <p:cNvSpPr txBox="1">
              <a:spLocks noChangeArrowheads="1"/>
            </p:cNvSpPr>
            <p:nvPr/>
          </p:nvSpPr>
          <p:spPr bwMode="auto">
            <a:xfrm>
              <a:off x="6270766" y="5437188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3" name="Text Box 251"/>
            <p:cNvSpPr txBox="1">
              <a:spLocks noChangeArrowheads="1"/>
            </p:cNvSpPr>
            <p:nvPr/>
          </p:nvSpPr>
          <p:spPr bwMode="auto">
            <a:xfrm>
              <a:off x="6050104" y="5443538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2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4" name="Text Box 252"/>
            <p:cNvSpPr txBox="1">
              <a:spLocks noChangeArrowheads="1"/>
            </p:cNvSpPr>
            <p:nvPr/>
          </p:nvSpPr>
          <p:spPr bwMode="auto">
            <a:xfrm>
              <a:off x="5773879" y="4765675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8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5" name="Text Box 253"/>
            <p:cNvSpPr txBox="1">
              <a:spLocks noChangeArrowheads="1"/>
            </p:cNvSpPr>
            <p:nvPr/>
          </p:nvSpPr>
          <p:spPr bwMode="auto">
            <a:xfrm>
              <a:off x="5772291" y="4464050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8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6" name="Text Box 254"/>
            <p:cNvSpPr txBox="1">
              <a:spLocks noChangeArrowheads="1"/>
            </p:cNvSpPr>
            <p:nvPr/>
          </p:nvSpPr>
          <p:spPr bwMode="auto">
            <a:xfrm>
              <a:off x="5772291" y="4191000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8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  <p:sp>
          <p:nvSpPr>
            <p:cNvPr id="257" name="Text Box 255"/>
            <p:cNvSpPr txBox="1">
              <a:spLocks noChangeArrowheads="1"/>
            </p:cNvSpPr>
            <p:nvPr/>
          </p:nvSpPr>
          <p:spPr bwMode="auto">
            <a:xfrm>
              <a:off x="5773879" y="3900488"/>
              <a:ext cx="309282" cy="2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700" b="1">
                  <a:latin typeface="Arial" pitchFamily="34" charset="0"/>
                </a:rPr>
                <a:t>8</a:t>
              </a:r>
              <a:r>
                <a:rPr lang="en-US" sz="700" b="1">
                  <a:latin typeface="Arial" pitchFamily="34" charset="0"/>
                  <a:sym typeface="Symbol" pitchFamily="18" charset="2"/>
                </a:rPr>
                <a:t></a:t>
              </a:r>
              <a:endParaRPr lang="en-US" sz="700" b="1"/>
            </a:p>
          </p:txBody>
        </p:sp>
      </p:grpSp>
    </p:spTree>
    <p:extLst>
      <p:ext uri="{BB962C8B-B14F-4D97-AF65-F5344CB8AC3E}">
        <p14:creationId xmlns:p14="http://schemas.microsoft.com/office/powerpoint/2010/main" val="437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Berühmte IBM RS/6000 Systeme – </a:t>
            </a:r>
            <a:r>
              <a:rPr lang="de-DE" dirty="0" err="1" smtClean="0"/>
              <a:t>Deep</a:t>
            </a:r>
            <a:r>
              <a:rPr lang="de-DE" dirty="0"/>
              <a:t> </a:t>
            </a:r>
            <a:r>
              <a:rPr lang="de-DE" dirty="0" smtClean="0"/>
              <a:t>Blue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Schachcomputer auf Basis einer 32-Knoten IBM RS/6000</a:t>
            </a:r>
          </a:p>
          <a:p>
            <a:pPr lvl="1"/>
            <a:r>
              <a:rPr lang="de-DE" dirty="0" smtClean="0"/>
              <a:t>Ergänzt um 480 spezielle VLSI Schach-Chips</a:t>
            </a:r>
          </a:p>
          <a:p>
            <a:pPr lvl="1"/>
            <a:r>
              <a:rPr lang="de-DE" dirty="0" smtClean="0"/>
              <a:t>Auswertung von 200 Mio. Schachzügen pro Sekunde bei einer Tiefe </a:t>
            </a:r>
            <a:br>
              <a:rPr lang="de-DE" dirty="0" smtClean="0"/>
            </a:br>
            <a:r>
              <a:rPr lang="de-DE" dirty="0" smtClean="0"/>
              <a:t>von 6-8 Zügen</a:t>
            </a:r>
          </a:p>
          <a:p>
            <a:r>
              <a:rPr lang="de-DE" dirty="0" smtClean="0"/>
              <a:t>Erstes Match im Jahre 1996 gewann </a:t>
            </a:r>
            <a:r>
              <a:rPr lang="de-DE" dirty="0" err="1" smtClean="0"/>
              <a:t>Kasparov</a:t>
            </a:r>
            <a:r>
              <a:rPr lang="de-DE" dirty="0" smtClean="0"/>
              <a:t> mit 4 - 2</a:t>
            </a:r>
          </a:p>
          <a:p>
            <a:r>
              <a:rPr lang="de-DE" dirty="0" smtClean="0"/>
              <a:t>Re-Match im Mai 1997 gewann </a:t>
            </a:r>
            <a:r>
              <a:rPr lang="de-DE" dirty="0" err="1" smtClean="0"/>
              <a:t>DeepBlue</a:t>
            </a:r>
            <a:r>
              <a:rPr lang="de-DE" dirty="0" smtClean="0"/>
              <a:t> mit 3.5 - 2.5</a:t>
            </a:r>
          </a:p>
          <a:p>
            <a:pPr lvl="1"/>
            <a:r>
              <a:rPr lang="de-DE" dirty="0" smtClean="0"/>
              <a:t>Erster Gewinn eines Schachcomputers über einen </a:t>
            </a:r>
            <a:br>
              <a:rPr lang="de-DE" dirty="0" smtClean="0"/>
            </a:br>
            <a:r>
              <a:rPr lang="de-DE" dirty="0" smtClean="0"/>
              <a:t>menschlichen Schachspieler</a:t>
            </a:r>
          </a:p>
          <a:p>
            <a:pPr lvl="1"/>
            <a:r>
              <a:rPr lang="de-DE" dirty="0" smtClean="0"/>
              <a:t>Gary </a:t>
            </a:r>
            <a:r>
              <a:rPr lang="de-DE" dirty="0" err="1" smtClean="0"/>
              <a:t>Kasparov</a:t>
            </a:r>
            <a:r>
              <a:rPr lang="de-DE" dirty="0" smtClean="0"/>
              <a:t> war damals seit 12 Jahren </a:t>
            </a:r>
            <a:br>
              <a:rPr lang="de-DE" dirty="0" smtClean="0"/>
            </a:br>
            <a:r>
              <a:rPr lang="de-DE" dirty="0" smtClean="0"/>
              <a:t>ungeschlagener Schach-Weltmeister</a:t>
            </a:r>
          </a:p>
          <a:p>
            <a:r>
              <a:rPr lang="de-DE" dirty="0" smtClean="0"/>
              <a:t>Es galten umfangreiche Regeln u.a. wie schnell </a:t>
            </a:r>
            <a:br>
              <a:rPr lang="de-DE" dirty="0" smtClean="0"/>
            </a:br>
            <a:r>
              <a:rPr lang="de-DE" dirty="0" smtClean="0"/>
              <a:t>gespielt werden musste</a:t>
            </a:r>
          </a:p>
          <a:p>
            <a:r>
              <a:rPr lang="de-DE" dirty="0" smtClean="0"/>
              <a:t>Dennoch gab es strittige Punkte, u.a. durfte das </a:t>
            </a:r>
            <a:r>
              <a:rPr lang="de-DE" dirty="0" err="1" smtClean="0"/>
              <a:t>DeepBlue</a:t>
            </a:r>
            <a:r>
              <a:rPr lang="de-DE" dirty="0" smtClean="0"/>
              <a:t>-Team das Schachprogramm zwischen den Spielen anpassen, d.h. </a:t>
            </a:r>
            <a:r>
              <a:rPr lang="de-DE" dirty="0" err="1" smtClean="0"/>
              <a:t>Kasparov</a:t>
            </a:r>
            <a:r>
              <a:rPr lang="de-DE" dirty="0" smtClean="0"/>
              <a:t> spielte de facto jedes Mal gegen einen anderen Gegner</a:t>
            </a:r>
          </a:p>
          <a:p>
            <a:pPr marL="342900" lvl="1" indent="-342900"/>
            <a:r>
              <a:rPr lang="de-DE" sz="1600" dirty="0">
                <a:hlinkClick r:id="rId2"/>
              </a:rPr>
              <a:t>http://www.research.ibm.com/deepblue/</a:t>
            </a:r>
            <a:endParaRPr lang="de-DE" sz="1600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52914" y="4634880"/>
            <a:ext cx="1207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050" dirty="0" err="1" smtClean="0">
                <a:solidFill>
                  <a:schemeClr val="bg1">
                    <a:lumMod val="50000"/>
                  </a:schemeClr>
                </a:solidFill>
              </a:rPr>
              <a:t>wikipedia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9" y="3283396"/>
            <a:ext cx="835342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Beispielsystem: </a:t>
            </a:r>
            <a:br>
              <a:rPr lang="de-DE" dirty="0" smtClean="0"/>
            </a:br>
            <a:r>
              <a:rPr lang="de-DE" dirty="0" smtClean="0"/>
              <a:t>JUMP des Forschungszentrum Jülich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14000" y="1198800"/>
            <a:ext cx="8406472" cy="4896544"/>
          </a:xfrm>
        </p:spPr>
        <p:txBody>
          <a:bodyPr/>
          <a:lstStyle/>
          <a:p>
            <a:r>
              <a:rPr lang="de-DE" dirty="0" smtClean="0"/>
              <a:t>41 Schränke p690+ als IBM Regatta H+ SMP Cluster ergeben einen sehr leistungsfähigen Supercomputer im Jahre 2004 (</a:t>
            </a:r>
            <a:r>
              <a:rPr lang="de-DE" dirty="0" err="1" smtClean="0"/>
              <a:t>No</a:t>
            </a:r>
            <a:r>
              <a:rPr lang="de-DE" dirty="0" smtClean="0"/>
              <a:t>. 21 in 6/2004)</a:t>
            </a:r>
          </a:p>
          <a:p>
            <a:pPr lvl="1"/>
            <a:r>
              <a:rPr lang="en-US" dirty="0"/>
              <a:t>41x32 </a:t>
            </a:r>
            <a:r>
              <a:rPr lang="en-US" dirty="0" smtClean="0"/>
              <a:t>(=1312) Power4</a:t>
            </a:r>
            <a:r>
              <a:rPr lang="en-US" dirty="0"/>
              <a:t>+ </a:t>
            </a:r>
            <a:r>
              <a:rPr lang="en-US" dirty="0" smtClean="0"/>
              <a:t>CPUs</a:t>
            </a:r>
          </a:p>
          <a:p>
            <a:pPr lvl="1"/>
            <a:r>
              <a:rPr lang="en-US" dirty="0" smtClean="0"/>
              <a:t>5,1 TB </a:t>
            </a:r>
            <a:r>
              <a:rPr lang="en-US" dirty="0" err="1" smtClean="0"/>
              <a:t>Hauptspeicher</a:t>
            </a:r>
            <a:r>
              <a:rPr lang="en-US" dirty="0" smtClean="0"/>
              <a:t>, 56 </a:t>
            </a:r>
            <a:r>
              <a:rPr lang="en-US" dirty="0"/>
              <a:t>TB </a:t>
            </a:r>
            <a:r>
              <a:rPr lang="en-US" dirty="0" err="1" smtClean="0"/>
              <a:t>Festplatten</a:t>
            </a:r>
            <a:endParaRPr lang="en-US" dirty="0"/>
          </a:p>
          <a:p>
            <a:pPr lvl="1"/>
            <a:r>
              <a:rPr lang="en-US" dirty="0" err="1" smtClean="0"/>
              <a:t>Leistung</a:t>
            </a:r>
            <a:r>
              <a:rPr lang="en-US" dirty="0" smtClean="0"/>
              <a:t>: 5,6 </a:t>
            </a:r>
            <a:r>
              <a:rPr lang="en-US" dirty="0" err="1" smtClean="0"/>
              <a:t>TeraFlop</a:t>
            </a:r>
            <a:r>
              <a:rPr lang="en-US" dirty="0" smtClean="0"/>
              <a:t>/s </a:t>
            </a:r>
            <a:r>
              <a:rPr lang="en-US" dirty="0" err="1" smtClean="0"/>
              <a:t>R_max</a:t>
            </a:r>
            <a:r>
              <a:rPr lang="en-US" dirty="0" smtClean="0"/>
              <a:t>, 8,9 </a:t>
            </a:r>
            <a:r>
              <a:rPr lang="en-US" dirty="0" err="1" smtClean="0"/>
              <a:t>TeraFlop</a:t>
            </a:r>
            <a:r>
              <a:rPr lang="en-US" dirty="0" smtClean="0"/>
              <a:t>/s </a:t>
            </a:r>
            <a:r>
              <a:rPr lang="en-US" dirty="0" err="1" smtClean="0"/>
              <a:t>R_peak</a:t>
            </a:r>
            <a:endParaRPr lang="en-US" dirty="0"/>
          </a:p>
          <a:p>
            <a:pPr lvl="1"/>
            <a:r>
              <a:rPr lang="en-US" dirty="0"/>
              <a:t>High Performance Switch: ~ 1.2 GB/s, ≤ </a:t>
            </a:r>
            <a:r>
              <a:rPr lang="en-US"/>
              <a:t>11 </a:t>
            </a:r>
            <a:r>
              <a:rPr lang="en-US" smtClean="0"/>
              <a:t>μs</a:t>
            </a:r>
            <a:endParaRPr lang="en-US" dirty="0"/>
          </a:p>
          <a:p>
            <a:pPr lvl="1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521445" y="6093296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Forschungszentrum Jülich 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14" y="1931293"/>
            <a:ext cx="12382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 von Parallelrechnern – Klassifikation nach Flynn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Michael J. Flynn charakterisiert Rechner </a:t>
            </a:r>
            <a:r>
              <a:rPr lang="de-DE" dirty="0"/>
              <a:t>als Operatoren auf zwei </a:t>
            </a:r>
            <a:r>
              <a:rPr lang="de-DE" dirty="0" smtClean="0"/>
              <a:t>verschiedenartigen Informationsströmen</a:t>
            </a:r>
            <a:r>
              <a:rPr lang="de-DE" dirty="0"/>
              <a:t>: dem </a:t>
            </a:r>
            <a:r>
              <a:rPr lang="de-DE" b="1" dirty="0">
                <a:solidFill>
                  <a:schemeClr val="accent1"/>
                </a:solidFill>
              </a:rPr>
              <a:t>Befehlsstrom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(bzw. den Befehlsströmen) und </a:t>
            </a:r>
            <a:r>
              <a:rPr lang="de-DE" dirty="0" smtClean="0"/>
              <a:t>dem </a:t>
            </a:r>
            <a:r>
              <a:rPr lang="de-DE" b="1" dirty="0" smtClean="0">
                <a:solidFill>
                  <a:schemeClr val="accent1"/>
                </a:solidFill>
              </a:rPr>
              <a:t>Datenstrom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/>
              <a:t>(bzw. den Datenströmen).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SISD</a:t>
            </a:r>
            <a:r>
              <a:rPr lang="de-DE" dirty="0"/>
              <a:t>: Single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 </a:t>
            </a:r>
            <a:r>
              <a:rPr lang="de-DE" dirty="0" smtClean="0"/>
              <a:t>Single Data </a:t>
            </a:r>
            <a:r>
              <a:rPr lang="de-DE" dirty="0" err="1" smtClean="0"/>
              <a:t>stream</a:t>
            </a:r>
            <a:endParaRPr lang="de-DE" dirty="0" smtClean="0"/>
          </a:p>
          <a:p>
            <a:pPr lvl="2"/>
            <a:r>
              <a:rPr lang="de-DE" dirty="0" smtClean="0"/>
              <a:t>von-Neumann-Architekturen </a:t>
            </a:r>
            <a:r>
              <a:rPr lang="de-DE" dirty="0"/>
              <a:t>(</a:t>
            </a:r>
            <a:r>
              <a:rPr lang="de-DE" dirty="0" err="1"/>
              <a:t>Einprozessorrechner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SIMD</a:t>
            </a:r>
            <a:r>
              <a:rPr lang="de-DE" dirty="0"/>
              <a:t>: Single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smtClean="0"/>
              <a:t>Multiple Data </a:t>
            </a:r>
            <a:r>
              <a:rPr lang="de-DE" dirty="0" err="1" smtClean="0"/>
              <a:t>streams</a:t>
            </a:r>
            <a:endParaRPr lang="de-DE" dirty="0" smtClean="0"/>
          </a:p>
          <a:p>
            <a:pPr lvl="2"/>
            <a:r>
              <a:rPr lang="de-DE" dirty="0" smtClean="0"/>
              <a:t>Vektorrechner</a:t>
            </a:r>
          </a:p>
          <a:p>
            <a:pPr lvl="1"/>
            <a:r>
              <a:rPr lang="de-DE" b="1" dirty="0" smtClean="0">
                <a:solidFill>
                  <a:schemeClr val="accent1"/>
                </a:solidFill>
              </a:rPr>
              <a:t>MISD</a:t>
            </a:r>
            <a:r>
              <a:rPr lang="de-DE" dirty="0"/>
              <a:t>: Multiple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err="1"/>
              <a:t>streams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 </a:t>
            </a:r>
            <a:r>
              <a:rPr lang="de-DE" dirty="0" smtClean="0"/>
              <a:t>Single Data </a:t>
            </a:r>
            <a:r>
              <a:rPr lang="de-DE" dirty="0" err="1" smtClean="0"/>
              <a:t>stream</a:t>
            </a:r>
            <a:endParaRPr lang="de-DE" dirty="0" smtClean="0"/>
          </a:p>
          <a:p>
            <a:pPr lvl="2"/>
            <a:r>
              <a:rPr lang="de-DE" dirty="0"/>
              <a:t>Menge ist praktisch leer (ist </a:t>
            </a:r>
            <a:r>
              <a:rPr lang="de-DE" dirty="0" smtClean="0"/>
              <a:t>umstritten); Ausnahme</a:t>
            </a:r>
            <a:r>
              <a:rPr lang="de-DE" dirty="0"/>
              <a:t>: heterogene Systeme verarbeiten die gleichen Daten und müssen zu einem übereinstimmenden Ergebnis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Space Shuttle Flight </a:t>
            </a:r>
            <a:r>
              <a:rPr lang="de-DE" dirty="0" err="1"/>
              <a:t>Control</a:t>
            </a:r>
            <a:r>
              <a:rPr lang="de-DE" dirty="0"/>
              <a:t> Computer</a:t>
            </a:r>
          </a:p>
          <a:p>
            <a:pPr lvl="1"/>
            <a:r>
              <a:rPr lang="de-DE" b="1" dirty="0" smtClean="0">
                <a:solidFill>
                  <a:schemeClr val="accent1"/>
                </a:solidFill>
              </a:rPr>
              <a:t>MIMD</a:t>
            </a:r>
            <a:r>
              <a:rPr lang="de-DE" dirty="0"/>
              <a:t>: Multiple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err="1"/>
              <a:t>streams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smtClean="0"/>
              <a:t>Multiple Data </a:t>
            </a:r>
            <a:r>
              <a:rPr lang="de-DE" dirty="0" err="1" smtClean="0"/>
              <a:t>streams</a:t>
            </a:r>
            <a:endParaRPr lang="de-DE" dirty="0" smtClean="0"/>
          </a:p>
          <a:p>
            <a:pPr lvl="2"/>
            <a:r>
              <a:rPr lang="de-DE" dirty="0" smtClean="0"/>
              <a:t>Multiprozessorsysteme (MPP)</a:t>
            </a:r>
            <a:endParaRPr lang="de-DE" dirty="0"/>
          </a:p>
          <a:p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Flynn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M. (1972). "Some Computer Organizations and Their Effectiveness". IEEE Trans.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Comput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. C-21: 948.</a:t>
            </a:r>
            <a:endParaRPr lang="de-DE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Ausprägung – COTS Cluster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COTS (</a:t>
            </a:r>
            <a:r>
              <a:rPr lang="de-DE" b="1" dirty="0" err="1" smtClean="0">
                <a:solidFill>
                  <a:schemeClr val="accent1"/>
                </a:solidFill>
              </a:rPr>
              <a:t>C</a:t>
            </a:r>
            <a:r>
              <a:rPr lang="de-DE" dirty="0" err="1" smtClean="0"/>
              <a:t>ommodity</a:t>
            </a:r>
            <a:r>
              <a:rPr lang="de-DE" dirty="0" smtClean="0"/>
              <a:t>-</a:t>
            </a:r>
            <a:r>
              <a:rPr lang="de-DE" b="1" dirty="0" smtClean="0">
                <a:solidFill>
                  <a:schemeClr val="accent1"/>
                </a:solidFill>
              </a:rPr>
              <a:t>O</a:t>
            </a:r>
            <a:r>
              <a:rPr lang="de-DE" dirty="0" smtClean="0"/>
              <a:t>ff-</a:t>
            </a:r>
            <a:r>
              <a:rPr lang="de-DE" b="1" dirty="0" smtClean="0">
                <a:solidFill>
                  <a:schemeClr val="accent1"/>
                </a:solidFill>
              </a:rPr>
              <a:t>T</a:t>
            </a:r>
            <a:r>
              <a:rPr lang="de-DE" dirty="0" smtClean="0"/>
              <a:t>he-</a:t>
            </a:r>
            <a:r>
              <a:rPr lang="de-DE" b="1" dirty="0" err="1" smtClean="0">
                <a:solidFill>
                  <a:schemeClr val="accent1"/>
                </a:solidFill>
              </a:rPr>
              <a:t>S</a:t>
            </a:r>
            <a:r>
              <a:rPr lang="de-DE" dirty="0" err="1" smtClean="0"/>
              <a:t>helf</a:t>
            </a:r>
            <a:r>
              <a:rPr lang="de-DE" dirty="0" smtClean="0"/>
              <a:t>), auch Beowulf Cluster genannt</a:t>
            </a:r>
          </a:p>
          <a:p>
            <a:r>
              <a:rPr lang="de-DE" dirty="0" smtClean="0"/>
              <a:t>Hochleistungsparallelrechner basierend auf </a:t>
            </a:r>
          </a:p>
          <a:p>
            <a:pPr lvl="1"/>
            <a:r>
              <a:rPr lang="de-DE" dirty="0" smtClean="0"/>
              <a:t>Benutzung von günstiger Standard-Hardware aus dem PC-Bereich</a:t>
            </a:r>
          </a:p>
          <a:p>
            <a:pPr lvl="2"/>
            <a:r>
              <a:rPr lang="de-DE" dirty="0" smtClean="0"/>
              <a:t>Auch: kleine SMP-Systeme und multi-core</a:t>
            </a:r>
          </a:p>
          <a:p>
            <a:pPr lvl="1"/>
            <a:r>
              <a:rPr lang="de-DE" dirty="0" smtClean="0"/>
              <a:t>Vernetzung meist mit normalen </a:t>
            </a:r>
            <a:br>
              <a:rPr lang="de-DE" dirty="0" smtClean="0"/>
            </a:br>
            <a:r>
              <a:rPr lang="de-DE" dirty="0" smtClean="0"/>
              <a:t>Ethernet</a:t>
            </a:r>
          </a:p>
          <a:p>
            <a:pPr lvl="1"/>
            <a:r>
              <a:rPr lang="de-DE" dirty="0" smtClean="0"/>
              <a:t>Verwendung freier, open-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Software für Betriebssystem und </a:t>
            </a:r>
            <a:br>
              <a:rPr lang="de-DE" dirty="0" smtClean="0"/>
            </a:br>
            <a:r>
              <a:rPr lang="de-DE" dirty="0" smtClean="0"/>
              <a:t>Systemsoftware (typisch: Linux, </a:t>
            </a:r>
            <a:br>
              <a:rPr lang="de-DE" dirty="0" smtClean="0"/>
            </a:br>
            <a:r>
              <a:rPr lang="de-DE" dirty="0" err="1" smtClean="0"/>
              <a:t>Torque</a:t>
            </a:r>
            <a:r>
              <a:rPr lang="de-DE" dirty="0" smtClean="0"/>
              <a:t>, </a:t>
            </a:r>
            <a:r>
              <a:rPr lang="de-DE" dirty="0" err="1" smtClean="0"/>
              <a:t>OpenMPI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Verwendung von Haushaltslüftern, </a:t>
            </a:r>
            <a:br>
              <a:rPr lang="de-DE" dirty="0" smtClean="0"/>
            </a:br>
            <a:r>
              <a:rPr lang="de-DE" dirty="0" smtClean="0"/>
              <a:t>Mehrfachsteckdosen, </a:t>
            </a:r>
            <a:br>
              <a:rPr lang="de-DE" dirty="0" smtClean="0"/>
            </a:br>
            <a:r>
              <a:rPr lang="de-DE" dirty="0" smtClean="0"/>
              <a:t>(Holz-)regalen, etc.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r="4404"/>
          <a:stretch/>
        </p:blipFill>
        <p:spPr bwMode="auto">
          <a:xfrm>
            <a:off x="4802263" y="2759809"/>
            <a:ext cx="3874193" cy="330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848572" y="6065912"/>
            <a:ext cx="206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http://aggregate.org/KLAT2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Cluster Systeme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Zu Beginn waren Prozessoren in Supercomputern häufig Spezial-Prozessoren, siehe T3E (DEC Alpha), p690 (POWER4), usw.</a:t>
            </a:r>
          </a:p>
          <a:p>
            <a:pPr lvl="1"/>
            <a:r>
              <a:rPr lang="de-DE" dirty="0" smtClean="0"/>
              <a:t>Es lohnte sich Spezialprozessoren zu entwickeln, da der Standard-Workstation- sowie Consumer-Markt noch nicht so entwickelt war</a:t>
            </a:r>
          </a:p>
          <a:p>
            <a:r>
              <a:rPr lang="de-DE" dirty="0" smtClean="0"/>
              <a:t>Vermehrte Benutzung von Intel und AMD Standard-Prozessoren (x86)</a:t>
            </a:r>
          </a:p>
          <a:p>
            <a:pPr lvl="1"/>
            <a:r>
              <a:rPr lang="de-DE" dirty="0" smtClean="0"/>
              <a:t>Über sog. „</a:t>
            </a:r>
            <a:r>
              <a:rPr lang="de-DE" dirty="0" err="1" smtClean="0"/>
              <a:t>economy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“ waren Standard Prozessoren deutlich günstiger und die Entwicklung deutlich schneller (GHz, #</a:t>
            </a:r>
            <a:r>
              <a:rPr lang="de-DE" dirty="0" err="1" smtClean="0"/>
              <a:t>cores</a:t>
            </a:r>
            <a:r>
              <a:rPr lang="de-DE" dirty="0" smtClean="0"/>
              <a:t>)</a:t>
            </a:r>
          </a:p>
          <a:p>
            <a:pPr marL="342900" lvl="1" indent="-342900"/>
            <a:r>
              <a:rPr lang="de-DE" sz="2000" dirty="0"/>
              <a:t>Steigende Bandbreiten, sinkende Latenzzeiten und Verfügbarkeit von Hochgeschwindigkeitsnetzwerken für PCI-Slots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de-DE" b="1" dirty="0" smtClean="0">
                <a:solidFill>
                  <a:schemeClr val="accent1"/>
                </a:solidFill>
              </a:rPr>
              <a:t>COTS-Cluster wurden immer populärer</a:t>
            </a:r>
          </a:p>
          <a:p>
            <a:r>
              <a:rPr lang="de-DE" dirty="0" smtClean="0"/>
              <a:t>Aber: </a:t>
            </a:r>
            <a:br>
              <a:rPr lang="de-DE" dirty="0" smtClean="0"/>
            </a:br>
            <a:r>
              <a:rPr lang="de-DE" dirty="0" smtClean="0"/>
              <a:t>weg von </a:t>
            </a:r>
            <a:r>
              <a:rPr lang="de-DE" dirty="0" err="1" smtClean="0"/>
              <a:t>FuBa</a:t>
            </a:r>
            <a:r>
              <a:rPr lang="de-DE" dirty="0" smtClean="0"/>
              <a:t>-Lösungen, hin zu professionell aufgebauten Systemen</a:t>
            </a:r>
          </a:p>
        </p:txBody>
      </p:sp>
    </p:spTree>
    <p:extLst>
      <p:ext uri="{BB962C8B-B14F-4D97-AF65-F5344CB8AC3E}">
        <p14:creationId xmlns:p14="http://schemas.microsoft.com/office/powerpoint/2010/main" val="17955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Charakterisierung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Jeder Knoten agiert als eigenständiges </a:t>
            </a:r>
            <a:r>
              <a:rPr lang="de-DE" dirty="0" smtClean="0"/>
              <a:t>System </a:t>
            </a:r>
            <a:r>
              <a:rPr lang="de-DE" dirty="0"/>
              <a:t>mit eigenem </a:t>
            </a:r>
            <a:r>
              <a:rPr lang="de-DE" dirty="0" smtClean="0"/>
              <a:t>Betriebssystem (üblich Linux, vereinzelt auch Windows HPC)</a:t>
            </a:r>
            <a:endParaRPr lang="de-DE" dirty="0"/>
          </a:p>
          <a:p>
            <a:endParaRPr lang="de-DE" dirty="0" smtClean="0"/>
          </a:p>
          <a:p>
            <a:r>
              <a:rPr lang="de-DE" b="1" dirty="0" smtClean="0">
                <a:solidFill>
                  <a:schemeClr val="accent1"/>
                </a:solidFill>
              </a:rPr>
              <a:t>Früher: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Interprozesskommunikation über </a:t>
            </a:r>
            <a:br>
              <a:rPr lang="de-DE" dirty="0" smtClean="0"/>
            </a:br>
            <a:r>
              <a:rPr lang="de-DE" dirty="0" smtClean="0"/>
              <a:t>Netzwerk und Nachrichtenaustausch</a:t>
            </a:r>
          </a:p>
          <a:p>
            <a:endParaRPr lang="de-DE" dirty="0"/>
          </a:p>
          <a:p>
            <a:r>
              <a:rPr lang="de-DE" b="1" dirty="0" smtClean="0">
                <a:solidFill>
                  <a:schemeClr val="accent1"/>
                </a:solidFill>
              </a:rPr>
              <a:t>Heute: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insbesondere mit Aufkommen der </a:t>
            </a:r>
            <a:br>
              <a:rPr lang="de-DE" dirty="0" smtClean="0"/>
            </a:br>
            <a:r>
              <a:rPr lang="de-DE" dirty="0" smtClean="0"/>
              <a:t>Multi-Core Prozessoren, sind Cluster </a:t>
            </a:r>
            <a:br>
              <a:rPr lang="de-DE" dirty="0" smtClean="0"/>
            </a:br>
            <a:r>
              <a:rPr lang="de-DE" dirty="0" smtClean="0"/>
              <a:t>heutzutage hybride Systeme</a:t>
            </a:r>
          </a:p>
          <a:p>
            <a:pPr lvl="1"/>
            <a:r>
              <a:rPr lang="de-DE" dirty="0" smtClean="0"/>
              <a:t>Gemeinsamer Speicher in einem Knoten</a:t>
            </a:r>
            <a:br>
              <a:rPr lang="de-DE" dirty="0" smtClean="0"/>
            </a:br>
            <a:r>
              <a:rPr lang="de-DE" dirty="0" smtClean="0"/>
              <a:t>(Programmierung mit </a:t>
            </a:r>
            <a:r>
              <a:rPr lang="de-DE" dirty="0" err="1" smtClean="0"/>
              <a:t>OpenMP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Verteilter Speicher zwischen den Knoten</a:t>
            </a:r>
            <a:br>
              <a:rPr lang="de-DE" dirty="0" smtClean="0"/>
            </a:br>
            <a:r>
              <a:rPr lang="de-DE" dirty="0" smtClean="0"/>
              <a:t>(Programmierung mit MPI)</a:t>
            </a:r>
          </a:p>
          <a:p>
            <a:pPr marL="355600" lvl="1" indent="0">
              <a:buNone/>
            </a:pPr>
            <a:r>
              <a:rPr lang="de-DE" dirty="0" smtClean="0">
                <a:sym typeface="Wingdings" pitchFamily="2" charset="2"/>
              </a:rPr>
              <a:t> Somit zwei Ebenen der Parallelität</a:t>
            </a:r>
            <a:endParaRPr lang="de-D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168352" cy="400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1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Vorlesung „Parallelrechner und Parallelprogrammierung“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Beschleuniger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358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Entstehung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„Irgendwann“ stagnierte die Leistungszunahme bei den CPUs, aber der Leistungshunger nahm weiter zu – was tun?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b="1" dirty="0">
                <a:solidFill>
                  <a:schemeClr val="accent1"/>
                </a:solidFill>
              </a:rPr>
              <a:t>Beschleuniger </a:t>
            </a:r>
            <a:endParaRPr lang="de-DE" dirty="0"/>
          </a:p>
          <a:p>
            <a:pPr lvl="1"/>
            <a:r>
              <a:rPr lang="de-DE" dirty="0"/>
              <a:t>Co-Prozessoren gab es bereits sehr früh, „können bspw. mathematische sowie Gleitkomma-Operationen, Grafikoperationen, Signalverarbeitung, I/O-Verarbeitung oder Kryptographie ausführen“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Quelle: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de.wikipedia.org/wiki/Koprozessor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/>
              <a:t>Intel 8087, 80287, 80387, da CPUs noch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keine </a:t>
            </a:r>
            <a:r>
              <a:rPr lang="de-DE" dirty="0"/>
              <a:t>Gleitkommaeinheit hatten (aufwendige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Softwareroutinen </a:t>
            </a:r>
            <a:r>
              <a:rPr lang="de-DE" dirty="0"/>
              <a:t>wurden anstelle verwendet)</a:t>
            </a:r>
          </a:p>
          <a:p>
            <a:pPr lvl="1"/>
            <a:r>
              <a:rPr lang="de-DE" dirty="0"/>
              <a:t>Ko-Prozessoren mussten als Zubehör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separat erworben werden – bis </a:t>
            </a:r>
            <a:r>
              <a:rPr lang="de-DE" dirty="0"/>
              <a:t>zum i486</a:t>
            </a:r>
          </a:p>
          <a:p>
            <a:endParaRPr lang="de-DE" dirty="0" smtClean="0"/>
          </a:p>
          <a:p>
            <a:r>
              <a:rPr lang="de-DE" dirty="0" smtClean="0"/>
              <a:t>1</a:t>
            </a:r>
            <a:r>
              <a:rPr lang="de-DE" dirty="0"/>
              <a:t>. </a:t>
            </a:r>
            <a:r>
              <a:rPr lang="de-DE" dirty="0" smtClean="0"/>
              <a:t>(großes) HPC </a:t>
            </a:r>
            <a:r>
              <a:rPr lang="de-DE" dirty="0"/>
              <a:t>System in der top500 Liste mit Beschleunigern</a:t>
            </a:r>
          </a:p>
          <a:p>
            <a:pPr lvl="1"/>
            <a:r>
              <a:rPr lang="de-DE" dirty="0"/>
              <a:t>IBM </a:t>
            </a:r>
            <a:r>
              <a:rPr lang="de-DE" b="1" dirty="0" err="1" smtClean="0">
                <a:solidFill>
                  <a:schemeClr val="accent1"/>
                </a:solidFill>
              </a:rPr>
              <a:t>Roadrunner</a:t>
            </a:r>
            <a:r>
              <a:rPr lang="de-DE" dirty="0" smtClean="0"/>
              <a:t> mit 6.480 </a:t>
            </a:r>
            <a:r>
              <a:rPr lang="de-DE" dirty="0"/>
              <a:t>AMD </a:t>
            </a:r>
            <a:r>
              <a:rPr lang="de-DE" dirty="0" err="1"/>
              <a:t>Opteron</a:t>
            </a:r>
            <a:r>
              <a:rPr lang="de-DE" dirty="0"/>
              <a:t> </a:t>
            </a:r>
            <a:r>
              <a:rPr lang="de-DE" dirty="0" smtClean="0"/>
              <a:t>CPUs und 12.960 </a:t>
            </a:r>
            <a:r>
              <a:rPr lang="de-DE" dirty="0" err="1"/>
              <a:t>PowerXCell</a:t>
            </a:r>
            <a:r>
              <a:rPr lang="de-DE" dirty="0"/>
              <a:t> 8i </a:t>
            </a:r>
            <a:r>
              <a:rPr lang="de-DE" dirty="0" smtClean="0"/>
              <a:t>Beschleunigern (Juni 2008</a:t>
            </a:r>
            <a:r>
              <a:rPr lang="de-DE" dirty="0"/>
              <a:t>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1 </a:t>
            </a:r>
            <a:r>
              <a:rPr lang="de-DE" dirty="0"/>
              <a:t>PF/s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050" name="Picture 2" descr="Datei:80386with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2" y="3086372"/>
            <a:ext cx="2664296" cy="14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40639" y="4581708"/>
            <a:ext cx="35237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hlinkClick r:id="rId4"/>
              </a:rPr>
              <a:t>https://upload.wikimedia.org/wikipedia/commons/2/27/80386with387.JPG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263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Entstehung (2)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6103938" algn="l"/>
              </a:tabLst>
            </a:pPr>
            <a:r>
              <a:rPr lang="de-DE" dirty="0" smtClean="0"/>
              <a:t>IBM </a:t>
            </a:r>
            <a:r>
              <a:rPr lang="de-DE" dirty="0" err="1" smtClean="0"/>
              <a:t>Roadrunner</a:t>
            </a:r>
            <a:endParaRPr lang="de-DE" dirty="0" smtClean="0"/>
          </a:p>
          <a:p>
            <a:pPr lvl="1">
              <a:tabLst>
                <a:tab pos="6103938" algn="l"/>
              </a:tabLst>
            </a:pPr>
            <a:r>
              <a:rPr lang="de-DE" dirty="0" smtClean="0"/>
              <a:t>6.480 AMD </a:t>
            </a:r>
            <a:r>
              <a:rPr lang="de-DE" dirty="0" err="1" smtClean="0"/>
              <a:t>Opteron</a:t>
            </a:r>
            <a:r>
              <a:rPr lang="de-DE" dirty="0" smtClean="0"/>
              <a:t> 2210 (dual-core) @ 1.8 GHz</a:t>
            </a:r>
          </a:p>
          <a:p>
            <a:pPr lvl="1">
              <a:tabLst>
                <a:tab pos="6103938" algn="l"/>
              </a:tabLst>
            </a:pPr>
            <a:r>
              <a:rPr lang="de-DE" dirty="0" smtClean="0"/>
              <a:t>12.960 </a:t>
            </a:r>
            <a:r>
              <a:rPr lang="de-DE" dirty="0" err="1" smtClean="0"/>
              <a:t>PowerXCell</a:t>
            </a:r>
            <a:r>
              <a:rPr lang="de-DE" dirty="0" smtClean="0"/>
              <a:t> 8i @ 3.2 GHz</a:t>
            </a:r>
            <a:br>
              <a:rPr lang="de-DE" dirty="0" smtClean="0"/>
            </a:br>
            <a:r>
              <a:rPr lang="de-DE" dirty="0" smtClean="0"/>
              <a:t>mit 1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und</a:t>
            </a:r>
            <a:br>
              <a:rPr lang="de-DE" dirty="0" smtClean="0"/>
            </a:br>
            <a:r>
              <a:rPr lang="de-DE" dirty="0" smtClean="0"/>
              <a:t>8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floating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cores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(auch in Sony Playstation 3)</a:t>
            </a:r>
          </a:p>
          <a:p>
            <a:pPr lvl="1">
              <a:tabLst>
                <a:tab pos="6103938" algn="l"/>
              </a:tabLst>
            </a:pP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83568" y="5628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www.top500.org/system/9707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hlinkClick r:id="rId4"/>
              </a:rPr>
              <a:t>https</a:t>
            </a:r>
            <a:r>
              <a:rPr lang="de-DE" sz="1200" dirty="0">
                <a:hlinkClick r:id="rId4"/>
              </a:rPr>
              <a:t>://en.wikipedia.org/wiki/Roadrunner_(supercomputer</a:t>
            </a:r>
            <a:r>
              <a:rPr lang="de-DE" sz="1200" dirty="0" smtClean="0">
                <a:hlinkClick r:id="rId4"/>
              </a:rPr>
              <a:t>)</a:t>
            </a:r>
            <a:r>
              <a:rPr lang="de-DE" sz="1200" dirty="0" smtClean="0"/>
              <a:t>,</a:t>
            </a:r>
            <a:br>
              <a:rPr lang="de-DE" sz="1200" dirty="0" smtClean="0"/>
            </a:br>
            <a:r>
              <a:rPr lang="de-DE" sz="1200" dirty="0">
                <a:hlinkClick r:id="rId5"/>
              </a:rPr>
              <a:t>https://www.top500.org/resources/top-systems-old/roadrunner-los-alamos-national-laboratory/</a:t>
            </a:r>
            <a:endParaRPr lang="de-DE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https://upload.wikimedia.org/wikipedia/commons/0/01/TriBla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84505" cy="18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top500.org/static/media/uploads/featured/top-systems/roadrunner-los-alamos-national-laboratory/Roadrunner-Superwide_800x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5890"/>
            <a:ext cx="4632449" cy="18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Gegenwart und Zukunft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Aber: GPUs setz(t)en sich rasch durch…</a:t>
            </a:r>
          </a:p>
          <a:p>
            <a:pPr lvl="1"/>
            <a:r>
              <a:rPr lang="de-DE" dirty="0"/>
              <a:t>ATI Radeon HD 4870 in der Tianhe-1 (November 2009-Juni 2010)</a:t>
            </a:r>
          </a:p>
          <a:p>
            <a:pPr lvl="1"/>
            <a:r>
              <a:rPr lang="de-DE" dirty="0" err="1"/>
              <a:t>Nvidia</a:t>
            </a:r>
            <a:r>
              <a:rPr lang="de-DE" dirty="0"/>
              <a:t> Tesla C2050 in der Tianhe-1A (seit November 2010 bis heute)</a:t>
            </a:r>
          </a:p>
          <a:p>
            <a:pPr lvl="1"/>
            <a:r>
              <a:rPr lang="de-DE" dirty="0" err="1"/>
              <a:t>Nvidia</a:t>
            </a:r>
            <a:r>
              <a:rPr lang="de-DE" dirty="0"/>
              <a:t> K20x in Titan (seit November 2012 bis heute)</a:t>
            </a:r>
          </a:p>
          <a:p>
            <a:pPr lvl="1"/>
            <a:r>
              <a:rPr lang="de-DE" dirty="0"/>
              <a:t>Intel Xeon-Phi 31S1P in Tianhe-2 (seit Juni 2013 bis heute)</a:t>
            </a:r>
          </a:p>
          <a:p>
            <a:pPr lvl="1"/>
            <a:r>
              <a:rPr lang="de-DE" dirty="0" err="1"/>
              <a:t>Nvidia</a:t>
            </a:r>
            <a:r>
              <a:rPr lang="de-DE" dirty="0"/>
              <a:t> Volta GV100 in Sierra und </a:t>
            </a:r>
            <a:r>
              <a:rPr lang="de-DE" dirty="0" err="1"/>
              <a:t>Summit</a:t>
            </a:r>
            <a:r>
              <a:rPr lang="de-DE" dirty="0"/>
              <a:t> (seit Juni 2018 bis heute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Ein Blick in die Zukunft: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Aurora: erster Exascale-Supercomputer mit Intel Xeon CPUs und </a:t>
            </a:r>
            <a:r>
              <a:rPr lang="de-DE" dirty="0" err="1">
                <a:sym typeface="Wingdings" panose="05000000000000000000" pitchFamily="2" charset="2"/>
              </a:rPr>
              <a:t>Xe</a:t>
            </a:r>
            <a:r>
              <a:rPr lang="de-DE" dirty="0">
                <a:sym typeface="Wingdings" panose="05000000000000000000" pitchFamily="2" charset="2"/>
              </a:rPr>
              <a:t>-GPUs in </a:t>
            </a:r>
            <a:r>
              <a:rPr lang="de-DE" dirty="0" smtClean="0">
                <a:sym typeface="Wingdings" panose="05000000000000000000" pitchFamily="2" charset="2"/>
              </a:rPr>
              <a:t>2021 erwartet: </a:t>
            </a:r>
            <a:r>
              <a:rPr lang="de-DE" dirty="0">
                <a:hlinkClick r:id="rId2"/>
              </a:rPr>
              <a:t>https://www.heise.de/newsticker/meldung/Aurora-Exaflops-Supercomputer-mit-Intel-Technik-kommt-2021-4340094.html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(ursprünglich war Aurora mit </a:t>
            </a:r>
            <a:r>
              <a:rPr lang="de-DE" dirty="0" err="1"/>
              <a:t>XeonPhi</a:t>
            </a:r>
            <a:r>
              <a:rPr lang="de-DE" dirty="0"/>
              <a:t> geplant)</a:t>
            </a:r>
          </a:p>
          <a:p>
            <a:pPr lvl="1"/>
            <a:r>
              <a:rPr lang="de-DE" dirty="0" err="1"/>
              <a:t>Frontier</a:t>
            </a:r>
            <a:r>
              <a:rPr lang="de-DE" dirty="0"/>
              <a:t>: erster Exascale-Supercomputer mit AMD </a:t>
            </a:r>
            <a:r>
              <a:rPr lang="de-DE" dirty="0" err="1"/>
              <a:t>Epyc</a:t>
            </a:r>
            <a:r>
              <a:rPr lang="de-DE" dirty="0"/>
              <a:t> CPUs und AMD Radeon </a:t>
            </a:r>
            <a:r>
              <a:rPr lang="de-DE" dirty="0" err="1"/>
              <a:t>Instinct</a:t>
            </a:r>
            <a:r>
              <a:rPr lang="de-DE" dirty="0"/>
              <a:t> GPUs in </a:t>
            </a:r>
            <a:r>
              <a:rPr lang="de-DE" dirty="0" smtClean="0"/>
              <a:t>2021 erwartet: </a:t>
            </a:r>
            <a:r>
              <a:rPr lang="de-DE" dirty="0">
                <a:hlinkClick r:id="rId3"/>
              </a:rPr>
              <a:t>https://www.heise.de/newsticker/meldung/Mit-AMD-Technik-Cray-baut-1-5-Exaflops-Superrechner-fuer-Oak-Ridge-4415699.html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8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Hier beginnt das Backup…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073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Distributed-</a:t>
            </a:r>
            <a:r>
              <a:rPr lang="de-DE" dirty="0" err="1" smtClean="0"/>
              <a:t>Shared</a:t>
            </a:r>
            <a:r>
              <a:rPr lang="de-DE" dirty="0" smtClean="0"/>
              <a:t>-Memory-Multiprozessoren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9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Arten von Multiprozessorsystemen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39830" y="1051992"/>
            <a:ext cx="0" cy="5113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835696" y="980728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Globaler Speicher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5076056" y="980728"/>
            <a:ext cx="3020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Physikalisch verteilter Speicher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654649" y="2378815"/>
            <a:ext cx="2625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Gemeinsamer Adressraum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414936" y="4959043"/>
            <a:ext cx="214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Verteilter Adressraum</a:t>
            </a:r>
            <a:endParaRPr lang="de-DE" sz="16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99592" y="1051992"/>
            <a:ext cx="0" cy="5113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89029" y="3789040"/>
            <a:ext cx="78802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89029" y="1340768"/>
            <a:ext cx="78699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5031177" y="1628800"/>
            <a:ext cx="3110147" cy="2160240"/>
            <a:chOff x="5031177" y="1628800"/>
            <a:chExt cx="3110147" cy="2160240"/>
          </a:xfrm>
        </p:grpSpPr>
        <p:sp>
          <p:nvSpPr>
            <p:cNvPr id="26" name="Ellipse 25"/>
            <p:cNvSpPr/>
            <p:nvPr/>
          </p:nvSpPr>
          <p:spPr>
            <a:xfrm>
              <a:off x="7164288" y="1628800"/>
              <a:ext cx="720080" cy="36004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CPU</a:t>
              </a:r>
              <a:endParaRPr lang="de-DE" sz="1400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7092280" y="2276872"/>
              <a:ext cx="864096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Lokaler Speicher</a:t>
              </a:r>
              <a:endParaRPr lang="de-DE" sz="1400" dirty="0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5336276" y="3140968"/>
              <a:ext cx="2620100" cy="19481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/>
                <a:t>Verbindungsnetz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5031177" y="3481263"/>
              <a:ext cx="3110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/>
                <a:t>Distributed-</a:t>
              </a:r>
              <a:r>
                <a:rPr lang="de-DE" sz="1400" b="1" dirty="0" err="1" smtClean="0"/>
                <a:t>Shared</a:t>
              </a:r>
              <a:r>
                <a:rPr lang="de-DE" sz="1400" b="1" dirty="0" smtClean="0"/>
                <a:t>-Memory (DSM)</a:t>
              </a:r>
              <a:endParaRPr lang="de-DE" sz="1400" b="1" dirty="0"/>
            </a:p>
          </p:txBody>
        </p:sp>
        <p:cxnSp>
          <p:nvCxnSpPr>
            <p:cNvPr id="44" name="Gerade Verbindung 43"/>
            <p:cNvCxnSpPr/>
            <p:nvPr/>
          </p:nvCxnSpPr>
          <p:spPr>
            <a:xfrm flipH="1">
              <a:off x="5732134" y="1988840"/>
              <a:ext cx="186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5732320" y="2132856"/>
              <a:ext cx="5678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V="1">
              <a:off x="6300192" y="2132856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>
              <a:off x="7524328" y="1988840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6948264" y="2132856"/>
              <a:ext cx="5678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flipV="1">
              <a:off x="6948264" y="2132856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/>
            <p:cNvSpPr/>
            <p:nvPr/>
          </p:nvSpPr>
          <p:spPr>
            <a:xfrm>
              <a:off x="5300086" y="2276872"/>
              <a:ext cx="864096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Lokaler Speicher</a:t>
              </a:r>
              <a:endParaRPr lang="de-DE" sz="1400" dirty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5372094" y="1628800"/>
              <a:ext cx="720080" cy="36004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CPU</a:t>
              </a:r>
              <a:endParaRPr lang="de-DE" sz="14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5580112" y="1916832"/>
            <a:ext cx="1652088" cy="1222871"/>
            <a:chOff x="5580112" y="1916832"/>
            <a:chExt cx="1652088" cy="1222871"/>
          </a:xfrm>
        </p:grpSpPr>
        <p:cxnSp>
          <p:nvCxnSpPr>
            <p:cNvPr id="65" name="Gerade Verbindung 64"/>
            <p:cNvCxnSpPr/>
            <p:nvPr/>
          </p:nvCxnSpPr>
          <p:spPr>
            <a:xfrm>
              <a:off x="5868144" y="1932092"/>
              <a:ext cx="5760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64"/>
            <p:cNvCxnSpPr/>
            <p:nvPr/>
          </p:nvCxnSpPr>
          <p:spPr>
            <a:xfrm>
              <a:off x="6444208" y="1932092"/>
              <a:ext cx="0" cy="120761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64"/>
            <p:cNvCxnSpPr/>
            <p:nvPr/>
          </p:nvCxnSpPr>
          <p:spPr>
            <a:xfrm>
              <a:off x="6444208" y="3139703"/>
              <a:ext cx="7879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64"/>
            <p:cNvCxnSpPr/>
            <p:nvPr/>
          </p:nvCxnSpPr>
          <p:spPr>
            <a:xfrm flipV="1">
              <a:off x="7232200" y="2708920"/>
              <a:ext cx="0" cy="43078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64"/>
            <p:cNvCxnSpPr/>
            <p:nvPr/>
          </p:nvCxnSpPr>
          <p:spPr>
            <a:xfrm>
              <a:off x="5580112" y="1916832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4730622" y="4055077"/>
            <a:ext cx="3711272" cy="2325670"/>
            <a:chOff x="4730622" y="4055077"/>
            <a:chExt cx="3711272" cy="2325670"/>
          </a:xfrm>
        </p:grpSpPr>
        <p:sp>
          <p:nvSpPr>
            <p:cNvPr id="42" name="Textfeld 41"/>
            <p:cNvSpPr txBox="1"/>
            <p:nvPr/>
          </p:nvSpPr>
          <p:spPr>
            <a:xfrm>
              <a:off x="4730622" y="5857527"/>
              <a:ext cx="37112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/>
                <a:t>Nachrichtengekoppelter (</a:t>
              </a:r>
              <a:r>
                <a:rPr lang="de-DE" sz="1400" b="1" dirty="0" err="1" smtClean="0"/>
                <a:t>Shared</a:t>
              </a:r>
              <a:r>
                <a:rPr lang="de-DE" sz="1400" b="1" dirty="0" err="1"/>
                <a:t>-</a:t>
              </a:r>
              <a:r>
                <a:rPr lang="de-DE" sz="1400" b="1" dirty="0" err="1" smtClean="0"/>
                <a:t>nothing</a:t>
              </a:r>
              <a:r>
                <a:rPr lang="de-DE" sz="1400" b="1" dirty="0" smtClean="0"/>
                <a:t>)</a:t>
              </a:r>
              <a:br>
                <a:rPr lang="de-DE" sz="1400" b="1" dirty="0" smtClean="0"/>
              </a:br>
              <a:r>
                <a:rPr lang="de-DE" sz="1400" b="1" dirty="0" smtClean="0"/>
                <a:t>Multiprozessor</a:t>
              </a:r>
              <a:endParaRPr lang="de-DE" sz="1400" b="1" dirty="0"/>
            </a:p>
          </p:txBody>
        </p:sp>
        <p:sp>
          <p:nvSpPr>
            <p:cNvPr id="96" name="Ellipse 95"/>
            <p:cNvSpPr/>
            <p:nvPr/>
          </p:nvSpPr>
          <p:spPr>
            <a:xfrm>
              <a:off x="7164288" y="4055077"/>
              <a:ext cx="720080" cy="36004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CPU</a:t>
              </a:r>
              <a:endParaRPr lang="de-DE" sz="1400" dirty="0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7092280" y="4703149"/>
              <a:ext cx="864096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Lokaler Speicher</a:t>
              </a:r>
              <a:endParaRPr lang="de-DE" sz="1400" dirty="0"/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5336276" y="5567245"/>
              <a:ext cx="2620100" cy="19481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/>
                <a:t>Verbindungsnetz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 flipH="1">
              <a:off x="5732134" y="4415117"/>
              <a:ext cx="186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5732320" y="4559133"/>
              <a:ext cx="5678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 flipV="1">
              <a:off x="6300192" y="4559133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7524328" y="4415117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6948264" y="4559133"/>
              <a:ext cx="5678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flipV="1">
              <a:off x="6948264" y="4559133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hteck 104"/>
            <p:cNvSpPr/>
            <p:nvPr/>
          </p:nvSpPr>
          <p:spPr>
            <a:xfrm>
              <a:off x="5300086" y="4703149"/>
              <a:ext cx="864096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Lokaler Speicher</a:t>
              </a:r>
              <a:endParaRPr lang="de-DE" sz="1400" dirty="0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372094" y="4055077"/>
              <a:ext cx="720080" cy="36004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CPU</a:t>
              </a:r>
              <a:endParaRPr lang="de-DE" sz="14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067064" y="1628800"/>
            <a:ext cx="3361818" cy="2160240"/>
            <a:chOff x="1067064" y="1628800"/>
            <a:chExt cx="3361818" cy="2160240"/>
          </a:xfrm>
        </p:grpSpPr>
        <p:sp>
          <p:nvSpPr>
            <p:cNvPr id="40" name="Textfeld 39"/>
            <p:cNvSpPr txBox="1"/>
            <p:nvPr/>
          </p:nvSpPr>
          <p:spPr>
            <a:xfrm>
              <a:off x="1067064" y="3481263"/>
              <a:ext cx="336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/>
                <a:t>Symmetrischer Multiprozessor (SMP)</a:t>
              </a:r>
              <a:endParaRPr lang="de-DE" sz="1400" b="1" dirty="0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1377374" y="2831728"/>
              <a:ext cx="2618562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Gemeinsamer Speicher</a:t>
              </a:r>
              <a:endParaRPr lang="de-DE" sz="1400" dirty="0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203848" y="1628800"/>
              <a:ext cx="720080" cy="36004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CPU</a:t>
              </a:r>
              <a:endParaRPr lang="de-DE" sz="1400" dirty="0"/>
            </a:p>
          </p:txBody>
        </p:sp>
        <p:cxnSp>
          <p:nvCxnSpPr>
            <p:cNvPr id="121" name="Gerade Verbindung 120"/>
            <p:cNvCxnSpPr/>
            <p:nvPr/>
          </p:nvCxnSpPr>
          <p:spPr>
            <a:xfrm flipH="1">
              <a:off x="1771694" y="1988840"/>
              <a:ext cx="186" cy="8428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>
              <a:off x="3563888" y="1988840"/>
              <a:ext cx="0" cy="8428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lipse 127"/>
            <p:cNvSpPr/>
            <p:nvPr/>
          </p:nvSpPr>
          <p:spPr>
            <a:xfrm>
              <a:off x="1411654" y="1628800"/>
              <a:ext cx="720080" cy="36004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/>
                <a:t>CPU</a:t>
              </a:r>
              <a:endParaRPr lang="de-DE" sz="1400" dirty="0"/>
            </a:p>
          </p:txBody>
        </p:sp>
        <p:sp>
          <p:nvSpPr>
            <p:cNvPr id="120" name="Abgerundetes Rechteck 119"/>
            <p:cNvSpPr/>
            <p:nvPr/>
          </p:nvSpPr>
          <p:spPr>
            <a:xfrm>
              <a:off x="1375836" y="2348880"/>
              <a:ext cx="2620100" cy="19481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/>
                <a:t>Verbindungsnetz</a:t>
              </a:r>
            </a:p>
          </p:txBody>
        </p:sp>
      </p:grpSp>
      <p:cxnSp>
        <p:nvCxnSpPr>
          <p:cNvPr id="133" name="Gerade Verbindung 64"/>
          <p:cNvCxnSpPr/>
          <p:nvPr/>
        </p:nvCxnSpPr>
        <p:spPr>
          <a:xfrm>
            <a:off x="1619672" y="1916832"/>
            <a:ext cx="0" cy="100747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>
            <a:off x="899592" y="3789040"/>
            <a:ext cx="3740238" cy="237626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de-DE" b="1" dirty="0" smtClean="0"/>
              <a:t>leer</a:t>
            </a:r>
            <a:endParaRPr lang="de-DE" b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580112" y="4086386"/>
            <a:ext cx="2329571" cy="1480858"/>
            <a:chOff x="5580112" y="4086386"/>
            <a:chExt cx="2329571" cy="1480858"/>
          </a:xfrm>
        </p:grpSpPr>
        <p:sp>
          <p:nvSpPr>
            <p:cNvPr id="116" name="Textfeld 115"/>
            <p:cNvSpPr txBox="1"/>
            <p:nvPr/>
          </p:nvSpPr>
          <p:spPr>
            <a:xfrm>
              <a:off x="6028322" y="4086386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send</a:t>
              </a:r>
              <a:endParaRPr lang="de-DE" sz="1200" b="1" dirty="0"/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7197629" y="5240233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/>
                <a:t>receive</a:t>
              </a:r>
              <a:endParaRPr lang="de-DE" sz="1200" b="1" dirty="0"/>
            </a:p>
          </p:txBody>
        </p:sp>
        <p:cxnSp>
          <p:nvCxnSpPr>
            <p:cNvPr id="71" name="Gerade Verbindung 64"/>
            <p:cNvCxnSpPr/>
            <p:nvPr/>
          </p:nvCxnSpPr>
          <p:spPr>
            <a:xfrm>
              <a:off x="5868144" y="4359633"/>
              <a:ext cx="5760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64"/>
            <p:cNvCxnSpPr/>
            <p:nvPr/>
          </p:nvCxnSpPr>
          <p:spPr>
            <a:xfrm>
              <a:off x="6444208" y="4359633"/>
              <a:ext cx="0" cy="120761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64"/>
            <p:cNvCxnSpPr/>
            <p:nvPr/>
          </p:nvCxnSpPr>
          <p:spPr>
            <a:xfrm>
              <a:off x="6444208" y="5567244"/>
              <a:ext cx="7879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64"/>
            <p:cNvCxnSpPr/>
            <p:nvPr/>
          </p:nvCxnSpPr>
          <p:spPr>
            <a:xfrm flipV="1">
              <a:off x="7232200" y="5136461"/>
              <a:ext cx="0" cy="43078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64"/>
            <p:cNvCxnSpPr/>
            <p:nvPr/>
          </p:nvCxnSpPr>
          <p:spPr>
            <a:xfrm>
              <a:off x="5580112" y="4344373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0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DSM-(Distributed-</a:t>
            </a:r>
            <a:r>
              <a:rPr lang="de-DE" b="1" dirty="0" err="1">
                <a:solidFill>
                  <a:schemeClr val="accent1"/>
                </a:solidFill>
              </a:rPr>
              <a:t>shared</a:t>
            </a:r>
            <a:r>
              <a:rPr lang="de-DE" b="1" dirty="0">
                <a:solidFill>
                  <a:schemeClr val="accent1"/>
                </a:solidFill>
              </a:rPr>
              <a:t>-memory)-Multiprozessoren </a:t>
            </a:r>
            <a:r>
              <a:rPr lang="de-DE" dirty="0"/>
              <a:t>besitzen </a:t>
            </a:r>
            <a:r>
              <a:rPr lang="de-DE" dirty="0" smtClean="0"/>
              <a:t>einen, </a:t>
            </a:r>
            <a:r>
              <a:rPr lang="de-DE" dirty="0"/>
              <a:t>allen Prozessoren gemeinsamen </a:t>
            </a:r>
            <a:r>
              <a:rPr lang="de-DE" dirty="0" smtClean="0"/>
              <a:t>Adressraum, einzelne </a:t>
            </a:r>
            <a:r>
              <a:rPr lang="de-DE" dirty="0"/>
              <a:t>Speichermodule sind jedoch auf die einzelnen Prozessoren </a:t>
            </a:r>
            <a:r>
              <a:rPr lang="de-DE" dirty="0" smtClean="0"/>
              <a:t>verteilt</a:t>
            </a:r>
            <a:endParaRPr lang="de-DE" dirty="0"/>
          </a:p>
          <a:p>
            <a:r>
              <a:rPr lang="de-DE" u="sng" dirty="0"/>
              <a:t>Voraussetzung:</a:t>
            </a:r>
            <a:r>
              <a:rPr lang="de-DE" dirty="0"/>
              <a:t> Der Zugriff eines Prozessors auf ein Datenwort in seinem lokalen Speicher geschieht schneller als der Zugriff auf ein Datenwort, das in einem der lokalen Speicher eines anderen Prozessors </a:t>
            </a:r>
            <a:r>
              <a:rPr lang="de-DE" dirty="0" smtClean="0"/>
              <a:t>steht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Einordnung </a:t>
            </a:r>
            <a:r>
              <a:rPr lang="de-DE" dirty="0"/>
              <a:t>als </a:t>
            </a:r>
            <a:r>
              <a:rPr lang="de-DE" b="1" dirty="0">
                <a:solidFill>
                  <a:schemeClr val="accent1"/>
                </a:solidFill>
              </a:rPr>
              <a:t>NUMA</a:t>
            </a:r>
          </a:p>
          <a:p>
            <a:r>
              <a:rPr lang="de-DE" dirty="0"/>
              <a:t>In der Regel werden zusätzliche Cache-Speicher (prozessorinterne Primär-Cache-Speicher und optionale Sekundär-Cache-Speicher) </a:t>
            </a:r>
            <a:r>
              <a:rPr lang="de-DE" dirty="0" smtClean="0"/>
              <a:t>verwendet </a:t>
            </a:r>
            <a:endParaRPr lang="de-DE" dirty="0"/>
          </a:p>
          <a:p>
            <a:r>
              <a:rPr lang="de-DE" dirty="0"/>
              <a:t>Diese können die Cache-Kohärenz über sämtliche Cache-Speicher des gesamten Systems sichern (</a:t>
            </a:r>
            <a:r>
              <a:rPr lang="de-DE" b="1" dirty="0">
                <a:solidFill>
                  <a:schemeClr val="accent1"/>
                </a:solidFill>
              </a:rPr>
              <a:t>CC-NUMA</a:t>
            </a:r>
            <a:r>
              <a:rPr lang="de-DE" dirty="0"/>
              <a:t> und </a:t>
            </a:r>
            <a:r>
              <a:rPr lang="de-DE" b="1" dirty="0">
                <a:solidFill>
                  <a:schemeClr val="accent1"/>
                </a:solidFill>
              </a:rPr>
              <a:t>COMA</a:t>
            </a:r>
            <a:r>
              <a:rPr lang="de-DE" dirty="0"/>
              <a:t>), oder sie puffern Cache-Blöcke nur im Falle eines prozessorlokalen Speicherzugriffs (</a:t>
            </a:r>
            <a:r>
              <a:rPr lang="de-DE" b="1" dirty="0">
                <a:solidFill>
                  <a:schemeClr val="accent1"/>
                </a:solidFill>
              </a:rPr>
              <a:t>NCC-NUMA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4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Drei Arten von DSMs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/>
                </a:solidFill>
              </a:rPr>
              <a:t>1)</a:t>
            </a:r>
            <a:r>
              <a:rPr lang="de-DE" dirty="0" smtClean="0"/>
              <a:t> Der </a:t>
            </a:r>
            <a:r>
              <a:rPr lang="de-DE" dirty="0"/>
              <a:t>Zugriff geschieht in einer für das Maschinenprogramm </a:t>
            </a:r>
            <a:r>
              <a:rPr lang="de-DE" b="1" dirty="0">
                <a:solidFill>
                  <a:schemeClr val="accent1"/>
                </a:solidFill>
              </a:rPr>
              <a:t>transparenten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smtClean="0"/>
              <a:t>Weise</a:t>
            </a:r>
            <a:br>
              <a:rPr lang="de-DE" dirty="0" smtClean="0"/>
            </a:br>
            <a:r>
              <a:rPr lang="de-DE" dirty="0" smtClean="0"/>
              <a:t>oder</a:t>
            </a:r>
            <a:endParaRPr lang="de-DE" dirty="0"/>
          </a:p>
          <a:p>
            <a:r>
              <a:rPr lang="de-DE" b="1" dirty="0" smtClean="0">
                <a:solidFill>
                  <a:schemeClr val="accent1"/>
                </a:solidFill>
              </a:rPr>
              <a:t>2)</a:t>
            </a:r>
            <a:r>
              <a:rPr lang="de-DE" dirty="0" smtClean="0"/>
              <a:t> durch </a:t>
            </a:r>
            <a:r>
              <a:rPr lang="de-DE" b="1" dirty="0">
                <a:solidFill>
                  <a:schemeClr val="accent1"/>
                </a:solidFill>
              </a:rPr>
              <a:t>explizite Befehle</a:t>
            </a:r>
            <a:r>
              <a:rPr lang="de-DE" dirty="0"/>
              <a:t>, die nur dem entfernten Speicherzugriff </a:t>
            </a:r>
            <a:r>
              <a:rPr lang="de-DE" dirty="0" smtClean="0"/>
              <a:t>dienen</a:t>
            </a:r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erste Variante ist bei CC-NUMAs üblich, die zweite Variante bei </a:t>
            </a:r>
            <a:r>
              <a:rPr lang="de-DE" dirty="0" smtClean="0"/>
              <a:t>NCC-NUMA-Systemen </a:t>
            </a:r>
            <a:endParaRPr lang="de-DE" dirty="0"/>
          </a:p>
          <a:p>
            <a:pPr lvl="1"/>
            <a:r>
              <a:rPr lang="de-DE" dirty="0"/>
              <a:t>Im ersten Fall </a:t>
            </a:r>
            <a:r>
              <a:rPr lang="de-DE" dirty="0" smtClean="0"/>
              <a:t>(CC-NUMA) muss </a:t>
            </a:r>
            <a:r>
              <a:rPr lang="de-DE" dirty="0"/>
              <a:t>Spezial-Hardware anhand der Adresse zwischen einem prozessorlokalen und einem entfernten Speicherzugriff </a:t>
            </a:r>
            <a:r>
              <a:rPr lang="de-DE" dirty="0" smtClean="0"/>
              <a:t>unterscheiden </a:t>
            </a:r>
            <a:endParaRPr lang="de-DE" dirty="0"/>
          </a:p>
          <a:p>
            <a:pPr lvl="1"/>
            <a:r>
              <a:rPr lang="de-DE" dirty="0"/>
              <a:t>Im zweiten Fall </a:t>
            </a:r>
            <a:r>
              <a:rPr lang="de-DE" dirty="0" smtClean="0"/>
              <a:t>(NCC-NUMA) wird </a:t>
            </a:r>
            <a:r>
              <a:rPr lang="de-DE" dirty="0"/>
              <a:t>der Maschinenbefehlssatz des Prozessors </a:t>
            </a:r>
            <a:r>
              <a:rPr lang="de-DE" dirty="0" smtClean="0"/>
              <a:t>erweitert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b="1" dirty="0" smtClean="0">
                <a:solidFill>
                  <a:schemeClr val="accent1"/>
                </a:solidFill>
              </a:rPr>
              <a:t>3)</a:t>
            </a:r>
            <a:r>
              <a:rPr lang="de-DE" dirty="0" smtClean="0"/>
              <a:t> Eine weitere Option sind </a:t>
            </a:r>
            <a:r>
              <a:rPr lang="de-DE" b="1" dirty="0" smtClean="0">
                <a:solidFill>
                  <a:schemeClr val="accent1"/>
                </a:solidFill>
              </a:rPr>
              <a:t>Software DSM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008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DSM-Systeme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6888"/>
            <a:ext cx="86106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DSM-Systeme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Erste Implementierung des DSM-Konzepts 1988 durch Softwaremechanismen auf einem </a:t>
            </a:r>
            <a:r>
              <a:rPr lang="de-DE" dirty="0" smtClean="0"/>
              <a:t>Rechnernetz</a:t>
            </a:r>
          </a:p>
          <a:p>
            <a:pPr lvl="1"/>
            <a:r>
              <a:rPr lang="de-DE" dirty="0" smtClean="0"/>
              <a:t>IVY System (Yale University)</a:t>
            </a:r>
          </a:p>
          <a:p>
            <a:pPr lvl="1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Kai Li.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IVY: A shared virtual memory system for parallel computing. In Proceedings of the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1988 International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Conference on Parallel Processing (Aug. 1988). Pennsylvania State University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Press, 1988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pp.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94-101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Kai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 and Paul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Hudak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. Memory coherence in shared virtual memory systems. ACM Transactions on Computer Systems, 7(4):321-359, November 1989,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doi.acm.org/10.1145/10590.10610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Mechanismen </a:t>
            </a:r>
            <a:r>
              <a:rPr lang="de-DE" dirty="0"/>
              <a:t>verwendet, welche die virtuelle Speicherverwaltung in herkömmlichen Betriebssystemen auf die Rechner eines lokalen Netzes </a:t>
            </a:r>
            <a:r>
              <a:rPr lang="de-DE" dirty="0" smtClean="0"/>
              <a:t>ausdehnen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Begriff </a:t>
            </a:r>
            <a:r>
              <a:rPr lang="de-DE" dirty="0"/>
              <a:t>des gemeinsamen virtuellen Speichers (</a:t>
            </a:r>
            <a:r>
              <a:rPr lang="de-DE" b="1" dirty="0" err="1">
                <a:solidFill>
                  <a:schemeClr val="accent1"/>
                </a:solidFill>
              </a:rPr>
              <a:t>shared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virtual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memory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In den folgenden Jahren: Vielzahl von Software </a:t>
            </a:r>
            <a:r>
              <a:rPr lang="de-DE" dirty="0" smtClean="0"/>
              <a:t>DSM-Systemen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Typischerweise</a:t>
            </a:r>
            <a:r>
              <a:rPr lang="de-DE" dirty="0"/>
              <a:t>: </a:t>
            </a:r>
            <a:r>
              <a:rPr lang="de-DE" b="1" dirty="0">
                <a:solidFill>
                  <a:schemeClr val="accent1"/>
                </a:solidFill>
              </a:rPr>
              <a:t>seitenbasierte Software </a:t>
            </a:r>
            <a:r>
              <a:rPr lang="de-DE" b="1" dirty="0" smtClean="0">
                <a:solidFill>
                  <a:schemeClr val="accent1"/>
                </a:solidFill>
              </a:rPr>
              <a:t>DSM-Systeme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13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Zurück zu DSM-Multiprozessor-Systemen …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14000" y="1198800"/>
            <a:ext cx="8334464" cy="4896544"/>
          </a:xfrm>
        </p:spPr>
        <p:txBody>
          <a:bodyPr/>
          <a:lstStyle/>
          <a:p>
            <a:r>
              <a:rPr lang="de-DE" dirty="0"/>
              <a:t>Experimentelle DSM-Systeme:</a:t>
            </a:r>
          </a:p>
          <a:p>
            <a:pPr lvl="1"/>
            <a:r>
              <a:rPr lang="de-DE" dirty="0"/>
              <a:t>Dash der Universität </a:t>
            </a:r>
            <a:r>
              <a:rPr lang="de-DE" dirty="0" smtClean="0"/>
              <a:t>Stanford und </a:t>
            </a:r>
            <a:r>
              <a:rPr lang="de-DE" dirty="0" err="1" smtClean="0"/>
              <a:t>Alewife</a:t>
            </a:r>
            <a:r>
              <a:rPr lang="de-DE" dirty="0" smtClean="0"/>
              <a:t> </a:t>
            </a:r>
            <a:r>
              <a:rPr lang="de-DE" dirty="0"/>
              <a:t>vom MIT als </a:t>
            </a:r>
            <a:r>
              <a:rPr lang="de-DE" dirty="0" smtClean="0"/>
              <a:t>Vorläufer</a:t>
            </a:r>
            <a:endParaRPr lang="de-DE" dirty="0"/>
          </a:p>
          <a:p>
            <a:r>
              <a:rPr lang="de-DE" dirty="0"/>
              <a:t>Kommerzielle DSM-Systeme:</a:t>
            </a:r>
          </a:p>
          <a:p>
            <a:pPr lvl="1"/>
            <a:r>
              <a:rPr lang="de-DE" dirty="0" smtClean="0"/>
              <a:t>Mit </a:t>
            </a:r>
            <a:r>
              <a:rPr lang="de-DE" dirty="0"/>
              <a:t>CC-NUMA-Konzept:</a:t>
            </a:r>
          </a:p>
          <a:p>
            <a:pPr lvl="2"/>
            <a:r>
              <a:rPr lang="de-DE" dirty="0" err="1"/>
              <a:t>Meiko</a:t>
            </a:r>
            <a:r>
              <a:rPr lang="de-DE" dirty="0"/>
              <a:t> </a:t>
            </a:r>
            <a:r>
              <a:rPr lang="de-DE" dirty="0" smtClean="0"/>
              <a:t>CS-2 (1993; Netzwerk-Technologie heute integriert </a:t>
            </a:r>
            <a:r>
              <a:rPr lang="de-DE" dirty="0"/>
              <a:t>in </a:t>
            </a:r>
            <a:r>
              <a:rPr lang="de-DE" dirty="0" err="1"/>
              <a:t>QsNet</a:t>
            </a:r>
            <a:r>
              <a:rPr lang="de-DE" dirty="0"/>
              <a:t> </a:t>
            </a:r>
            <a:r>
              <a:rPr lang="de-DE" dirty="0" smtClean="0"/>
              <a:t>der Fa</a:t>
            </a:r>
            <a:r>
              <a:rPr lang="de-DE" dirty="0"/>
              <a:t>. </a:t>
            </a:r>
            <a:r>
              <a:rPr lang="de-DE" dirty="0" err="1"/>
              <a:t>Quadrics</a:t>
            </a:r>
            <a:r>
              <a:rPr lang="de-DE" dirty="0" smtClean="0"/>
              <a:t>) </a:t>
            </a:r>
            <a:endParaRPr lang="de-DE" dirty="0"/>
          </a:p>
          <a:p>
            <a:pPr lvl="2"/>
            <a:r>
              <a:rPr lang="de-DE" dirty="0" smtClean="0"/>
              <a:t>HP/</a:t>
            </a:r>
            <a:r>
              <a:rPr lang="de-DE" dirty="0" err="1" smtClean="0"/>
              <a:t>Convex</a:t>
            </a:r>
            <a:r>
              <a:rPr lang="de-DE" dirty="0" smtClean="0"/>
              <a:t> </a:t>
            </a:r>
            <a:r>
              <a:rPr lang="de-DE" dirty="0"/>
              <a:t>Exemplar </a:t>
            </a:r>
            <a:r>
              <a:rPr lang="de-DE" dirty="0" smtClean="0"/>
              <a:t>(1994; Modell </a:t>
            </a:r>
            <a:r>
              <a:rPr lang="de-DE" dirty="0"/>
              <a:t>ausgelaufen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dirty="0"/>
              <a:t>IBM NUMA-Q (ehemals </a:t>
            </a:r>
            <a:r>
              <a:rPr lang="de-DE" dirty="0" err="1"/>
              <a:t>Sequent</a:t>
            </a:r>
            <a:r>
              <a:rPr lang="de-DE" dirty="0"/>
              <a:t>, Modell ausgelaufen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b="1" dirty="0">
                <a:solidFill>
                  <a:schemeClr val="accent1"/>
                </a:solidFill>
              </a:rPr>
              <a:t>SGI </a:t>
            </a:r>
            <a:r>
              <a:rPr lang="de-DE" b="1" dirty="0" err="1">
                <a:solidFill>
                  <a:schemeClr val="accent1"/>
                </a:solidFill>
              </a:rPr>
              <a:t>Altix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/>
              <a:t>und </a:t>
            </a:r>
            <a:r>
              <a:rPr lang="de-DE" dirty="0" smtClean="0"/>
              <a:t>Origin (Modell ca. 2010 ausgelaufen)</a:t>
            </a:r>
            <a:endParaRPr lang="de-DE" dirty="0"/>
          </a:p>
          <a:p>
            <a:pPr lvl="1"/>
            <a:r>
              <a:rPr lang="de-DE" dirty="0" smtClean="0"/>
              <a:t>Mit COMA-Konzept (Cache-</a:t>
            </a:r>
            <a:r>
              <a:rPr lang="de-DE" dirty="0" err="1" smtClean="0"/>
              <a:t>Only</a:t>
            </a:r>
            <a:r>
              <a:rPr lang="de-DE" dirty="0" smtClean="0"/>
              <a:t> Memory Access, Spezialfall von CC-NUMA)</a:t>
            </a:r>
            <a:endParaRPr lang="de-DE" dirty="0"/>
          </a:p>
          <a:p>
            <a:pPr lvl="2"/>
            <a:r>
              <a:rPr lang="de-DE" dirty="0" smtClean="0"/>
              <a:t>KSR2 </a:t>
            </a:r>
            <a:r>
              <a:rPr lang="de-DE" dirty="0"/>
              <a:t>(</a:t>
            </a:r>
            <a:r>
              <a:rPr lang="de-DE" dirty="0" smtClean="0"/>
              <a:t>1994 </a:t>
            </a:r>
            <a:r>
              <a:rPr lang="de-DE" dirty="0"/>
              <a:t>Konkurs der Fa. KSR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Mit NCC-NUMA-Konzept</a:t>
            </a:r>
            <a:endParaRPr lang="de-DE" dirty="0"/>
          </a:p>
          <a:p>
            <a:pPr lvl="2"/>
            <a:r>
              <a:rPr lang="de-DE" b="1" dirty="0">
                <a:solidFill>
                  <a:schemeClr val="accent1"/>
                </a:solidFill>
              </a:rPr>
              <a:t>Cray T3E </a:t>
            </a:r>
            <a:r>
              <a:rPr lang="de-DE" dirty="0"/>
              <a:t>(Modell ausgelaufen, Nachfolger Cray X1E (X1) Vereinigung</a:t>
            </a:r>
            <a:br>
              <a:rPr lang="de-DE" dirty="0"/>
            </a:br>
            <a:r>
              <a:rPr lang="de-DE" dirty="0"/>
              <a:t>von Cray T90, SV1 und T3E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4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Beispielsystem: Cray T3E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2. Generation der von Cray Research </a:t>
            </a:r>
            <a:br>
              <a:rPr lang="de-DE" dirty="0" smtClean="0"/>
            </a:br>
            <a:r>
              <a:rPr lang="de-DE" dirty="0" smtClean="0"/>
              <a:t>hergestellten MPP; Auslieferung ab 1996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Beibehaltung der T3D Makro-Architektur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u.a. DSM-Konzept: physikalisch verteilte </a:t>
            </a:r>
            <a:br>
              <a:rPr lang="de-DE" dirty="0" smtClean="0"/>
            </a:br>
            <a:r>
              <a:rPr lang="de-DE" dirty="0" smtClean="0"/>
              <a:t>Speichermodule, globaler Adressraum; </a:t>
            </a:r>
            <a:br>
              <a:rPr lang="de-DE" dirty="0" smtClean="0"/>
            </a:br>
            <a:r>
              <a:rPr lang="de-DE" dirty="0" smtClean="0"/>
              <a:t>3D-Torus Verbindungsnetzwerk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NCC-NUMA Konzept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S</a:t>
            </a:r>
            <a:r>
              <a:rPr lang="de-DE" dirty="0" smtClean="0"/>
              <a:t>kalierbares System mit einer (theoretischen) Spitzenleistung von </a:t>
            </a:r>
            <a:br>
              <a:rPr lang="de-DE" dirty="0" smtClean="0"/>
            </a:br>
            <a:r>
              <a:rPr lang="de-DE" dirty="0" smtClean="0"/>
              <a:t>2,94 </a:t>
            </a:r>
            <a:r>
              <a:rPr lang="de-DE" dirty="0" err="1" smtClean="0"/>
              <a:t>TeraFlop</a:t>
            </a:r>
            <a:r>
              <a:rPr lang="de-DE" dirty="0" smtClean="0"/>
              <a:t>/s bei einem Vollausbau mit 2176 Prozessoren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Erster Supercomputer, der 1 </a:t>
            </a:r>
            <a:r>
              <a:rPr lang="de-DE" dirty="0" err="1" smtClean="0"/>
              <a:t>TeraFlop</a:t>
            </a:r>
            <a:r>
              <a:rPr lang="de-DE" dirty="0" smtClean="0"/>
              <a:t>/s „</a:t>
            </a:r>
            <a:r>
              <a:rPr lang="de-DE" dirty="0" err="1" smtClean="0"/>
              <a:t>sustained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“ mit einer wissenschaftlichen Anwendung (Simulation von Magnetismus) erzielte (1998)</a:t>
            </a:r>
          </a:p>
          <a:p>
            <a:r>
              <a:rPr lang="de-DE" dirty="0" smtClean="0"/>
              <a:t>Sehr beliebte Maschine weltweit und in Deutschland (top500 11/1998)</a:t>
            </a:r>
          </a:p>
          <a:p>
            <a:pPr lvl="1"/>
            <a:r>
              <a:rPr lang="de-DE" dirty="0" smtClean="0"/>
              <a:t>DWD, MPG/IPP-RZG, HLRS, FZJ (2*), ZIB, TU-Dresden, U-Rostock, AWI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71337"/>
            <a:ext cx="3384376" cy="248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161805" y="6069127"/>
            <a:ext cx="1705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Cray User Group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 der Cray T3E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14000" y="1198800"/>
            <a:ext cx="8622496" cy="4896544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Verwendung der neuesten DEC Alpha </a:t>
            </a:r>
            <a:r>
              <a:rPr lang="de-DE" dirty="0" err="1" smtClean="0"/>
              <a:t>Microprozessoren</a:t>
            </a:r>
            <a:r>
              <a:rPr lang="de-DE" dirty="0" smtClean="0"/>
              <a:t>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Zunächst 21164 (EV5 Implementierung) </a:t>
            </a:r>
            <a:r>
              <a:rPr lang="de-DE" dirty="0"/>
              <a:t>mit 300 MHz </a:t>
            </a:r>
            <a:r>
              <a:rPr lang="de-DE" dirty="0" smtClean="0"/>
              <a:t>in der T3E-600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Danach 21164A (EV5.6 Implementierung) mit 450 MHz in der T3E-900, 600 MHz in der T3E-1200 und T3E-1200E (mit verbessertem Speicher und Netzwerk) sowie 675 MHz in der T3E-1350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Entworfen für eine Größe von 8-2176 Processing Elements (PE) = CPUs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Speichergrößen zwischen 64 MB und 2 GB pro PE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3D-Torus Netzwerk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Transferraten von max. 650 MB/s bidirektional in jede der drei Koordinatenrichtungen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Durchsatzleistung von 3 GB/s in einem Netzwerkknoten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err="1" smtClean="0"/>
              <a:t>GigaRing</a:t>
            </a:r>
            <a:r>
              <a:rPr lang="de-DE" dirty="0" smtClean="0"/>
              <a:t> I/O Subsystem war vollständig in 3D-Torus integriert</a:t>
            </a:r>
          </a:p>
          <a:p>
            <a:r>
              <a:rPr lang="de-DE" dirty="0" smtClean="0"/>
              <a:t>Betriebssystem: UNICOS/</a:t>
            </a:r>
            <a:r>
              <a:rPr lang="de-DE" dirty="0" err="1" smtClean="0"/>
              <a:t>mk</a:t>
            </a:r>
            <a:r>
              <a:rPr lang="de-DE" dirty="0" smtClean="0"/>
              <a:t> (verteilt)</a:t>
            </a:r>
          </a:p>
          <a:p>
            <a:r>
              <a:rPr lang="de-DE" dirty="0" smtClean="0"/>
              <a:t>Kühlung: Luft (bis 128 PEs), Flüssigkeit (bis 2176 PEs)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2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Beispielsystem: SGI </a:t>
            </a:r>
            <a:r>
              <a:rPr lang="de-DE" dirty="0" err="1" smtClean="0"/>
              <a:t>Altix</a:t>
            </a:r>
            <a:r>
              <a:rPr lang="de-DE" dirty="0" smtClean="0"/>
              <a:t> 4700 des LRZ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CC-NUMA System auf Basis von Intel Itanium Dual-Core Prozessoren</a:t>
            </a:r>
          </a:p>
          <a:p>
            <a:r>
              <a:rPr lang="de-DE" dirty="0" smtClean="0"/>
              <a:t>Blade-Technologie zwecks höherer Packungsdichte</a:t>
            </a:r>
          </a:p>
          <a:p>
            <a:r>
              <a:rPr lang="de-DE" dirty="0" smtClean="0"/>
              <a:t>19 Partitionen á 256 Prozessoren, d.h. 512 </a:t>
            </a:r>
            <a:r>
              <a:rPr lang="de-DE" dirty="0" err="1" smtClean="0"/>
              <a:t>cores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mit 1.6 GHz (insgesamt 9728 </a:t>
            </a:r>
            <a:r>
              <a:rPr lang="de-DE" dirty="0" err="1" smtClean="0"/>
              <a:t>cores</a:t>
            </a:r>
            <a:r>
              <a:rPr lang="de-DE" dirty="0" smtClean="0"/>
              <a:t>, 39 TB Speicher)</a:t>
            </a:r>
          </a:p>
          <a:p>
            <a:r>
              <a:rPr lang="de-DE" dirty="0" smtClean="0"/>
              <a:t>Peak Performance: </a:t>
            </a:r>
            <a:br>
              <a:rPr lang="de-DE" dirty="0" smtClean="0"/>
            </a:br>
            <a:r>
              <a:rPr lang="de-DE" dirty="0" smtClean="0"/>
              <a:t>62,3 </a:t>
            </a:r>
            <a:r>
              <a:rPr lang="de-DE" dirty="0" err="1" smtClean="0"/>
              <a:t>TeraFlop</a:t>
            </a:r>
            <a:r>
              <a:rPr lang="de-DE" dirty="0" smtClean="0"/>
              <a:t>/s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Linpack</a:t>
            </a:r>
            <a:r>
              <a:rPr lang="de-DE" dirty="0" smtClean="0"/>
              <a:t>: 56,5 </a:t>
            </a:r>
            <a:r>
              <a:rPr lang="de-DE" dirty="0" err="1" smtClean="0"/>
              <a:t>TeraFlop</a:t>
            </a:r>
            <a:r>
              <a:rPr lang="de-DE" dirty="0" smtClean="0"/>
              <a:t>/s)</a:t>
            </a:r>
          </a:p>
          <a:p>
            <a:r>
              <a:rPr lang="de-DE" dirty="0" smtClean="0"/>
              <a:t>In Betrieb am LRZ seit </a:t>
            </a:r>
            <a:br>
              <a:rPr lang="de-DE" dirty="0" smtClean="0"/>
            </a:br>
            <a:r>
              <a:rPr lang="de-DE" smtClean="0"/>
              <a:t>April 2007</a:t>
            </a:r>
          </a:p>
          <a:p>
            <a:r>
              <a:rPr lang="de-DE" smtClean="0"/>
              <a:t>Ca</a:t>
            </a:r>
            <a:r>
              <a:rPr lang="de-DE" dirty="0" smtClean="0"/>
              <a:t>. 1 </a:t>
            </a:r>
            <a:r>
              <a:rPr lang="de-DE" smtClean="0"/>
              <a:t>MW Energiebedarf</a:t>
            </a:r>
          </a:p>
          <a:p>
            <a:r>
              <a:rPr lang="de-DE"/>
              <a:t>2006-2011, </a:t>
            </a:r>
            <a:r>
              <a:rPr lang="de-DE">
                <a:hlinkClick r:id="rId3"/>
              </a:rPr>
              <a:t>http://</a:t>
            </a:r>
            <a:r>
              <a:rPr lang="de-DE" smtClean="0">
                <a:hlinkClick r:id="rId3"/>
              </a:rPr>
              <a:t>www.lrz.</a:t>
            </a:r>
            <a:br>
              <a:rPr lang="de-DE" smtClean="0">
                <a:hlinkClick r:id="rId3"/>
              </a:rPr>
            </a:br>
            <a:r>
              <a:rPr lang="de-DE" smtClean="0">
                <a:hlinkClick r:id="rId3"/>
              </a:rPr>
              <a:t>de/services/compute/</a:t>
            </a:r>
            <a:br>
              <a:rPr lang="de-DE" smtClean="0">
                <a:hlinkClick r:id="rId3"/>
              </a:rPr>
            </a:br>
            <a:r>
              <a:rPr lang="de-DE" smtClean="0">
                <a:hlinkClick r:id="rId3"/>
              </a:rPr>
              <a:t>museum/hlrb2/</a:t>
            </a:r>
            <a:r>
              <a:rPr lang="de-DE" smtClean="0"/>
              <a:t> </a:t>
            </a:r>
          </a:p>
          <a:p>
            <a:r>
              <a:rPr lang="de-DE" smtClean="0"/>
              <a:t>Platz 10 auf top500 06/2007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6" name="Picture 17" descr="L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3141" y="1545749"/>
            <a:ext cx="956236" cy="10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888094" y="6046547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LRZ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44" y="2665884"/>
            <a:ext cx="4833533" cy="338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Vektorrechner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2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Definition:</a:t>
            </a:r>
            <a:r>
              <a:rPr lang="de-DE" dirty="0"/>
              <a:t> </a:t>
            </a:r>
            <a:r>
              <a:rPr lang="de-DE" dirty="0" smtClean="0"/>
              <a:t>Ein Vektorrechner ist ein </a:t>
            </a:r>
            <a:r>
              <a:rPr lang="de-DE" dirty="0"/>
              <a:t>Rechner mit </a:t>
            </a:r>
            <a:r>
              <a:rPr lang="de-DE" b="1" dirty="0">
                <a:solidFill>
                  <a:schemeClr val="accent1"/>
                </a:solidFill>
              </a:rPr>
              <a:t>pipelineartig aufgebautem/n Rechenwerk/en</a:t>
            </a:r>
            <a:r>
              <a:rPr lang="de-DE" dirty="0"/>
              <a:t> zur Verarbeitung von </a:t>
            </a:r>
            <a:r>
              <a:rPr lang="de-DE" b="1" dirty="0" smtClean="0">
                <a:solidFill>
                  <a:schemeClr val="accent1"/>
                </a:solidFill>
              </a:rPr>
              <a:t>Vektoren von Gleitpunktzahlen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Vektor  </a:t>
            </a:r>
            <a:r>
              <a:rPr lang="de-DE" dirty="0"/>
              <a:t>=  Array (Feld) von </a:t>
            </a:r>
            <a:r>
              <a:rPr lang="de-DE" dirty="0" smtClean="0"/>
              <a:t>Gleitpunktzahlen</a:t>
            </a:r>
            <a:endParaRPr lang="de-DE" dirty="0"/>
          </a:p>
          <a:p>
            <a:r>
              <a:rPr lang="de-DE" dirty="0"/>
              <a:t>Jeder Vektorrechner besitzt in seinem Rechenwerk einen Satz von </a:t>
            </a:r>
            <a:r>
              <a:rPr lang="de-DE" dirty="0" smtClean="0"/>
              <a:t>Vektorpipelines; diese </a:t>
            </a:r>
            <a:r>
              <a:rPr lang="de-DE" dirty="0"/>
              <a:t>wird  als </a:t>
            </a:r>
            <a:r>
              <a:rPr lang="de-DE" b="1" dirty="0">
                <a:solidFill>
                  <a:schemeClr val="accent1"/>
                </a:solidFill>
              </a:rPr>
              <a:t>Vektoreinheit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smtClean="0"/>
              <a:t>bezeichnet</a:t>
            </a:r>
            <a:endParaRPr lang="de-DE" dirty="0"/>
          </a:p>
          <a:p>
            <a:r>
              <a:rPr lang="de-DE" dirty="0" smtClean="0"/>
              <a:t>Ein </a:t>
            </a:r>
            <a:r>
              <a:rPr lang="de-DE" dirty="0"/>
              <a:t>Vektorrechner enthält neben der Vektoreinheit auch noch eine oder mehrere </a:t>
            </a:r>
            <a:r>
              <a:rPr lang="de-DE" b="1" dirty="0" err="1" smtClean="0">
                <a:solidFill>
                  <a:schemeClr val="accent1"/>
                </a:solidFill>
              </a:rPr>
              <a:t>Skalareinheiten</a:t>
            </a:r>
            <a:endParaRPr lang="de-DE" dirty="0"/>
          </a:p>
          <a:p>
            <a:pPr lvl="1"/>
            <a:r>
              <a:rPr lang="de-DE" dirty="0" smtClean="0"/>
              <a:t>Dort </a:t>
            </a:r>
            <a:r>
              <a:rPr lang="de-DE" dirty="0"/>
              <a:t>werden die skalaren Befehle ausgeführt, d.h. Befehle, die nicht auf ganze Vektoren angewendet werden </a:t>
            </a:r>
            <a:r>
              <a:rPr lang="de-DE" dirty="0" smtClean="0"/>
              <a:t>sollen</a:t>
            </a:r>
            <a:endParaRPr lang="de-DE" dirty="0"/>
          </a:p>
          <a:p>
            <a:r>
              <a:rPr lang="de-DE" dirty="0"/>
              <a:t>Die Vektoreinheit und die </a:t>
            </a:r>
            <a:r>
              <a:rPr lang="de-DE" dirty="0" err="1"/>
              <a:t>Skalareinheit</a:t>
            </a:r>
            <a:r>
              <a:rPr lang="de-DE" dirty="0"/>
              <a:t>(en) können parallel zueinander arbeiten, d.h. Vektorbefehle und </a:t>
            </a:r>
            <a:r>
              <a:rPr lang="de-DE" dirty="0" err="1"/>
              <a:t>Skalarbefehle</a:t>
            </a:r>
            <a:r>
              <a:rPr lang="de-DE" dirty="0"/>
              <a:t> können parallel ausgeführt </a:t>
            </a:r>
            <a:r>
              <a:rPr lang="de-DE" dirty="0" smtClean="0"/>
              <a:t>werden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3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Speichergekoppelte Multiprozessoren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Bei </a:t>
            </a:r>
            <a:r>
              <a:rPr lang="de-DE" b="1" dirty="0">
                <a:solidFill>
                  <a:schemeClr val="accent1"/>
                </a:solidFill>
              </a:rPr>
              <a:t>speichergekoppelten Multiprozessoren </a:t>
            </a:r>
            <a:r>
              <a:rPr lang="de-DE" dirty="0"/>
              <a:t>besitzen alle Prozessoren einen gemeinsamen Adressraum; Kommunikation und Synchronisation geschehen über gemeinsame Variablen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Symmetrischer Multiprozessor (SMP): </a:t>
            </a:r>
            <a:r>
              <a:rPr lang="de-DE" dirty="0"/>
              <a:t>ein globalen Speicher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Distributed-</a:t>
            </a:r>
            <a:r>
              <a:rPr lang="de-DE" b="1" dirty="0" err="1">
                <a:solidFill>
                  <a:schemeClr val="accent1"/>
                </a:solidFill>
              </a:rPr>
              <a:t>shared</a:t>
            </a:r>
            <a:r>
              <a:rPr lang="de-DE" b="1" dirty="0">
                <a:solidFill>
                  <a:schemeClr val="accent1"/>
                </a:solidFill>
              </a:rPr>
              <a:t>-memory-System (DSM): </a:t>
            </a:r>
            <a:r>
              <a:rPr lang="de-DE" dirty="0"/>
              <a:t>gemeinsamer Adressraum trotz physikalisch verteilter Speichermodule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Uniform-memory-access-Modell</a:t>
            </a:r>
            <a:r>
              <a:rPr lang="de-DE" dirty="0" smtClean="0"/>
              <a:t> </a:t>
            </a:r>
            <a:r>
              <a:rPr lang="de-DE" dirty="0"/>
              <a:t>(UMA):</a:t>
            </a:r>
          </a:p>
          <a:p>
            <a:pPr lvl="1"/>
            <a:r>
              <a:rPr lang="de-DE" dirty="0" smtClean="0"/>
              <a:t>Alle </a:t>
            </a:r>
            <a:r>
              <a:rPr lang="de-DE" dirty="0"/>
              <a:t>Prozessoren greifen gleichermaßen auf </a:t>
            </a:r>
            <a:r>
              <a:rPr lang="de-DE" dirty="0" smtClean="0"/>
              <a:t>einen </a:t>
            </a:r>
            <a:r>
              <a:rPr lang="de-DE" dirty="0"/>
              <a:t>gemeinsamen Speicher </a:t>
            </a:r>
            <a:r>
              <a:rPr lang="de-DE" dirty="0" smtClean="0"/>
              <a:t>zu, insbesondere </a:t>
            </a:r>
            <a:r>
              <a:rPr lang="de-DE" dirty="0"/>
              <a:t>ist die </a:t>
            </a:r>
            <a:r>
              <a:rPr lang="de-DE" b="1" dirty="0">
                <a:solidFill>
                  <a:schemeClr val="accent1"/>
                </a:solidFill>
              </a:rPr>
              <a:t>Zugriffszeit</a:t>
            </a:r>
            <a:r>
              <a:rPr lang="de-DE" dirty="0"/>
              <a:t> aller Prozessoren auf den gemeinsamen </a:t>
            </a:r>
            <a:r>
              <a:rPr lang="de-DE" dirty="0" smtClean="0"/>
              <a:t>Speicher </a:t>
            </a:r>
            <a:r>
              <a:rPr lang="de-DE" b="1" dirty="0" smtClean="0">
                <a:solidFill>
                  <a:schemeClr val="accent1"/>
                </a:solidFill>
              </a:rPr>
              <a:t>gleich</a:t>
            </a:r>
          </a:p>
          <a:p>
            <a:pPr lvl="1"/>
            <a:r>
              <a:rPr lang="de-DE" dirty="0" smtClean="0"/>
              <a:t>Jeder </a:t>
            </a:r>
            <a:r>
              <a:rPr lang="de-DE" dirty="0"/>
              <a:t>Prozessor kann zusätzlich einen lokalen </a:t>
            </a:r>
            <a:r>
              <a:rPr lang="de-DE" dirty="0" smtClean="0"/>
              <a:t>Cache besitzen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Non-uniform-memory-access-Modell</a:t>
            </a:r>
            <a:r>
              <a:rPr lang="de-DE" dirty="0" smtClean="0"/>
              <a:t> </a:t>
            </a:r>
            <a:r>
              <a:rPr lang="de-DE" dirty="0"/>
              <a:t>(NUMA):</a:t>
            </a:r>
          </a:p>
          <a:p>
            <a:pPr lvl="1"/>
            <a:r>
              <a:rPr lang="de-DE" dirty="0" smtClean="0"/>
              <a:t>Die </a:t>
            </a:r>
            <a:r>
              <a:rPr lang="de-DE" b="1" dirty="0">
                <a:solidFill>
                  <a:schemeClr val="accent1"/>
                </a:solidFill>
              </a:rPr>
              <a:t>Zugriffszeiten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auf Speicherzellen des gemeinsamen Speichers </a:t>
            </a:r>
            <a:r>
              <a:rPr lang="de-DE" b="1" dirty="0">
                <a:solidFill>
                  <a:schemeClr val="accent1"/>
                </a:solidFill>
              </a:rPr>
              <a:t>variieren je </a:t>
            </a:r>
            <a:r>
              <a:rPr lang="de-DE" b="1" dirty="0" smtClean="0">
                <a:solidFill>
                  <a:schemeClr val="accent1"/>
                </a:solidFill>
              </a:rPr>
              <a:t>nach dem </a:t>
            </a:r>
            <a:r>
              <a:rPr lang="de-DE" b="1" dirty="0">
                <a:solidFill>
                  <a:schemeClr val="accent1"/>
                </a:solidFill>
              </a:rPr>
              <a:t>Ort</a:t>
            </a:r>
            <a:r>
              <a:rPr lang="de-DE" dirty="0"/>
              <a:t>, an dem sich die Speicherzelle </a:t>
            </a:r>
            <a:r>
              <a:rPr lang="de-DE" dirty="0" smtClean="0"/>
              <a:t>befindet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Speichermodule des gemeinsamen Speichers sind physikalisch auf </a:t>
            </a:r>
            <a:r>
              <a:rPr lang="de-DE" dirty="0" smtClean="0"/>
              <a:t>die Prozessoren aufgeteilt</a:t>
            </a:r>
          </a:p>
        </p:txBody>
      </p:sp>
    </p:spTree>
    <p:extLst>
      <p:ext uri="{BB962C8B-B14F-4D97-AF65-F5344CB8AC3E}">
        <p14:creationId xmlns:p14="http://schemas.microsoft.com/office/powerpoint/2010/main" val="27165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r>
              <a:rPr lang="de-DE" smtClean="0"/>
              <a:t>: Vektor-Addition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Courier New" pitchFamily="49" charset="0"/>
                <a:cs typeface="Courier New" pitchFamily="49" charset="0"/>
              </a:rPr>
              <a:t>A(J) = B(J) + C(J),		J = 1,2,...,N</a:t>
            </a:r>
          </a:p>
          <a:p>
            <a:pPr lvl="1"/>
            <a:r>
              <a:rPr lang="de-DE" dirty="0" smtClean="0"/>
              <a:t>Die </a:t>
            </a:r>
            <a:r>
              <a:rPr lang="de-DE" b="1" dirty="0">
                <a:solidFill>
                  <a:schemeClr val="accent1"/>
                </a:solidFill>
              </a:rPr>
              <a:t>Vektoren</a:t>
            </a:r>
            <a:r>
              <a:rPr lang="de-DE" dirty="0"/>
              <a:t> B und C, d.h. die Felder B(1),...,B(N) und C(1),...,C(N), </a:t>
            </a:r>
            <a:r>
              <a:rPr lang="de-DE" dirty="0" smtClean="0"/>
              <a:t>werden </a:t>
            </a:r>
            <a:r>
              <a:rPr lang="de-DE" b="1" dirty="0" smtClean="0">
                <a:solidFill>
                  <a:schemeClr val="accent1"/>
                </a:solidFill>
              </a:rPr>
              <a:t>mit </a:t>
            </a:r>
            <a:r>
              <a:rPr lang="de-DE" b="1" dirty="0">
                <a:solidFill>
                  <a:schemeClr val="accent1"/>
                </a:solidFill>
              </a:rPr>
              <a:t>einem Befehl </a:t>
            </a:r>
            <a:r>
              <a:rPr lang="de-DE" dirty="0"/>
              <a:t>komponentenweise addiert und im Ergebnisvektor A </a:t>
            </a:r>
            <a:r>
              <a:rPr lang="de-DE" dirty="0" smtClean="0"/>
              <a:t>abgespeichert</a:t>
            </a:r>
            <a:endParaRPr lang="de-DE" dirty="0"/>
          </a:p>
          <a:p>
            <a:r>
              <a:rPr lang="de-DE" dirty="0" smtClean="0"/>
              <a:t>Gleitkommaoperationen sind zu komplex, als dass sie i.d.R. in einem Taktzyklus abgearbeitet werden können </a:t>
            </a:r>
            <a:r>
              <a:rPr lang="de-DE" dirty="0" smtClean="0">
                <a:sym typeface="Wingdings" pitchFamily="2" charset="2"/>
              </a:rPr>
              <a:t> Aufteilung in mehrere Schritte, </a:t>
            </a:r>
          </a:p>
          <a:p>
            <a:r>
              <a:rPr lang="de-DE" b="1" dirty="0" smtClean="0">
                <a:solidFill>
                  <a:schemeClr val="accent1"/>
                </a:solidFill>
                <a:sym typeface="Wingdings" pitchFamily="2" charset="2"/>
              </a:rPr>
              <a:t>Beispiel </a:t>
            </a:r>
            <a:r>
              <a:rPr lang="de-DE" dirty="0" smtClean="0">
                <a:sym typeface="Wingdings" pitchFamily="2" charset="2"/>
              </a:rPr>
              <a:t>mit 4 Stufen:</a:t>
            </a:r>
          </a:p>
          <a:p>
            <a:pPr lvl="2"/>
            <a:r>
              <a:rPr lang="de-DE" dirty="0" smtClean="0">
                <a:sym typeface="Wingdings" pitchFamily="2" charset="2"/>
              </a:rPr>
              <a:t>Paar von Gleitkommazahlen aus dem Vektorregister laden</a:t>
            </a:r>
          </a:p>
          <a:p>
            <a:pPr lvl="2"/>
            <a:r>
              <a:rPr lang="de-DE" dirty="0" smtClean="0">
                <a:sym typeface="Wingdings" pitchFamily="2" charset="2"/>
              </a:rPr>
              <a:t>Exponenten vergleichen und eine der Mantissen verschieben</a:t>
            </a:r>
            <a:endParaRPr lang="de-DE" dirty="0"/>
          </a:p>
          <a:p>
            <a:pPr lvl="2"/>
            <a:r>
              <a:rPr lang="de-DE" dirty="0" smtClean="0"/>
              <a:t>Ausgerichteten Mantissen addieren</a:t>
            </a:r>
          </a:p>
          <a:p>
            <a:pPr lvl="2"/>
            <a:r>
              <a:rPr lang="de-DE" dirty="0" smtClean="0"/>
              <a:t>Ergebnis normalisieren und in ein Register zurückschreiben</a:t>
            </a:r>
          </a:p>
          <a:p>
            <a:pPr lvl="1"/>
            <a:r>
              <a:rPr lang="de-DE" dirty="0"/>
              <a:t>Jeder der vier Schritte kann in einem Takt ausgeführt werden, d.h. eine Gleitkommaoperation benötigt 4 </a:t>
            </a:r>
            <a:r>
              <a:rPr lang="de-DE" dirty="0" smtClean="0"/>
              <a:t>Takte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1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r>
              <a:rPr lang="de-DE" smtClean="0"/>
              <a:t>: Vektor-Addition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accent1"/>
                </a:solidFill>
              </a:rPr>
              <a:t>Pipelining</a:t>
            </a:r>
            <a:r>
              <a:rPr lang="de-DE" b="1" dirty="0" smtClean="0">
                <a:solidFill>
                  <a:schemeClr val="accent1"/>
                </a:solidFill>
              </a:rPr>
              <a:t>-Prinzip</a:t>
            </a:r>
          </a:p>
          <a:p>
            <a:pPr lvl="1"/>
            <a:r>
              <a:rPr lang="de-DE" dirty="0" smtClean="0"/>
              <a:t>Nächste Gleitkommaoperation kann schon vor Beendigung der vorherigen Operation gestartet werden </a:t>
            </a:r>
            <a:r>
              <a:rPr lang="de-DE" dirty="0" smtClean="0">
                <a:sym typeface="Wingdings" pitchFamily="2" charset="2"/>
              </a:rPr>
              <a:t> Teilrechenwerke sind in Stufen angeordnet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Voraussetzung: genügend gleichartige Verarbeitungsaufträge</a:t>
            </a:r>
            <a:endParaRPr lang="de-DE" dirty="0" smtClean="0"/>
          </a:p>
          <a:p>
            <a:r>
              <a:rPr lang="de-DE" dirty="0"/>
              <a:t>Die Vektoren werden </a:t>
            </a:r>
            <a:r>
              <a:rPr lang="de-DE" dirty="0" smtClean="0"/>
              <a:t>sequentiell </a:t>
            </a:r>
            <a:r>
              <a:rPr lang="de-DE" dirty="0"/>
              <a:t>und überlappend abgearbeitet, d.h. zuerst wird die Berechnung B(1)+C(1) gestartet, dann B(2)+C(2), usw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5" name="Picture 7" descr="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812629"/>
            <a:ext cx="55816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Vektorrechner heute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Vektorrechner haben in den letzten Jahren durch große Rechencluster, die aus vielen Tausend Standardprozessoren aus den Consumer-Markt, starke Konkurrenz bekommen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Enorme Kostenersparnis durch Verwendung von Standardprozessoren und –</a:t>
            </a:r>
            <a:r>
              <a:rPr lang="de-DE" dirty="0" err="1" smtClean="0">
                <a:sym typeface="Wingdings" pitchFamily="2" charset="2"/>
              </a:rPr>
              <a:t>komponenten</a:t>
            </a:r>
            <a:r>
              <a:rPr lang="de-DE" dirty="0" smtClean="0">
                <a:sym typeface="Wingdings" pitchFamily="2" charset="2"/>
              </a:rPr>
              <a:t> (z.B. Mainboards)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Standardprozessoren sind enorm leistungsfähig geworden ( Multi-Core)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Auch Standardprozessoren wurde dahingehend erweitert, Operationen auf mehreren Daten gleichzeitig auszuführen (SIMD) und damit zu beschleunigen</a:t>
            </a:r>
          </a:p>
          <a:p>
            <a:endParaRPr lang="de-DE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  <a:sym typeface="Wingdings" pitchFamily="2" charset="2"/>
              </a:rPr>
              <a:t> Traditionelle Vektorrechner sind kaum noch </a:t>
            </a:r>
            <a:r>
              <a:rPr lang="de-DE" b="1" dirty="0" smtClean="0">
                <a:solidFill>
                  <a:schemeClr val="accent1"/>
                </a:solidFill>
              </a:rPr>
              <a:t>vorhanden</a:t>
            </a:r>
          </a:p>
          <a:p>
            <a:pPr lvl="1"/>
            <a:r>
              <a:rPr lang="de-DE" dirty="0" smtClean="0"/>
              <a:t>In der aktuellen top500 Liste existiert kein Vektorrechner mehr</a:t>
            </a:r>
            <a:endParaRPr lang="de-DE" dirty="0"/>
          </a:p>
          <a:p>
            <a:pPr lvl="1"/>
            <a:r>
              <a:rPr lang="de-DE" dirty="0" smtClean="0"/>
              <a:t>Top500 11/2013: Platz 472, Earth Simulator NEC SX-9, 1280 </a:t>
            </a:r>
            <a:r>
              <a:rPr lang="de-DE" dirty="0" err="1" smtClean="0"/>
              <a:t>proc</a:t>
            </a:r>
            <a:r>
              <a:rPr lang="de-DE" dirty="0" smtClean="0"/>
              <a:t>., </a:t>
            </a:r>
            <a:r>
              <a:rPr lang="de-DE" dirty="0" err="1" smtClean="0"/>
              <a:t>R_max</a:t>
            </a:r>
            <a:r>
              <a:rPr lang="de-DE" dirty="0" smtClean="0"/>
              <a:t> 122 </a:t>
            </a:r>
            <a:r>
              <a:rPr lang="de-DE" dirty="0" err="1" smtClean="0"/>
              <a:t>Tflop</a:t>
            </a:r>
            <a:r>
              <a:rPr lang="de-DE" dirty="0" smtClean="0"/>
              <a:t>/s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Vektor &amp; Pipeline Technologie ist heute in fast jedem Prozessor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Beispielsystem: NEC SX-9 am SCC@KIT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 Knoten SX-9</a:t>
            </a:r>
          </a:p>
          <a:p>
            <a:pPr lvl="1"/>
            <a:r>
              <a:rPr lang="de-DE" dirty="0" smtClean="0"/>
              <a:t>16 Vektorprozessoren</a:t>
            </a:r>
          </a:p>
          <a:p>
            <a:pPr lvl="1"/>
            <a:r>
              <a:rPr lang="de-DE" dirty="0" smtClean="0"/>
              <a:t>1 TB gemeinsamer Hauptspeicher</a:t>
            </a:r>
          </a:p>
          <a:p>
            <a:pPr lvl="1"/>
            <a:r>
              <a:rPr lang="de-DE" dirty="0" smtClean="0"/>
              <a:t>1,6 </a:t>
            </a:r>
            <a:r>
              <a:rPr lang="de-DE" dirty="0" err="1" smtClean="0"/>
              <a:t>TeraFlop</a:t>
            </a:r>
            <a:r>
              <a:rPr lang="de-DE" dirty="0" smtClean="0"/>
              <a:t>/s </a:t>
            </a:r>
            <a:r>
              <a:rPr lang="de-DE" dirty="0" err="1" smtClean="0"/>
              <a:t>R_peak</a:t>
            </a:r>
            <a:endParaRPr lang="de-DE" dirty="0" smtClean="0"/>
          </a:p>
          <a:p>
            <a:r>
              <a:rPr lang="de-DE" dirty="0" smtClean="0"/>
              <a:t>1 Vektorprozessor (3.2 GHz) besitzt je</a:t>
            </a:r>
          </a:p>
          <a:p>
            <a:pPr lvl="1"/>
            <a:r>
              <a:rPr lang="de-DE" dirty="0"/>
              <a:t>8 Vektorpipes mit je 2 Multiplizier-Einheiten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2 Additions-Einheiten</a:t>
            </a:r>
          </a:p>
          <a:p>
            <a:pPr lvl="1"/>
            <a:r>
              <a:rPr lang="de-DE" dirty="0"/>
              <a:t>100 </a:t>
            </a:r>
            <a:r>
              <a:rPr lang="de-DE" dirty="0" err="1"/>
              <a:t>GigaFlop</a:t>
            </a:r>
            <a:r>
              <a:rPr lang="de-DE" dirty="0"/>
              <a:t>/s </a:t>
            </a:r>
            <a:r>
              <a:rPr lang="de-DE" dirty="0" err="1"/>
              <a:t>R_peak</a:t>
            </a:r>
            <a:r>
              <a:rPr lang="de-DE" dirty="0"/>
              <a:t> pro Prozessor</a:t>
            </a:r>
          </a:p>
          <a:p>
            <a:pPr lvl="1"/>
            <a:r>
              <a:rPr lang="de-DE" dirty="0"/>
              <a:t>1,6 GHz </a:t>
            </a:r>
            <a:r>
              <a:rPr lang="de-DE" dirty="0" err="1" smtClean="0"/>
              <a:t>Skalarprozessor</a:t>
            </a:r>
            <a:endParaRPr lang="de-DE" dirty="0"/>
          </a:p>
          <a:p>
            <a:pPr lvl="1"/>
            <a:r>
              <a:rPr lang="de-DE" dirty="0" smtClean="0"/>
              <a:t>„Ur-Ur-Enkel“ </a:t>
            </a:r>
            <a:r>
              <a:rPr lang="de-DE" dirty="0"/>
              <a:t>des im legendären Earth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Simulator </a:t>
            </a:r>
            <a:r>
              <a:rPr lang="de-DE" dirty="0"/>
              <a:t>eingesetzten Vektorprozessors SX-6</a:t>
            </a:r>
            <a:endParaRPr lang="de-DE" dirty="0" smtClean="0"/>
          </a:p>
          <a:p>
            <a:r>
              <a:rPr lang="de-DE" dirty="0" smtClean="0"/>
              <a:t>System ist sehr gut geeignet für Strömungs-</a:t>
            </a:r>
            <a:br>
              <a:rPr lang="de-DE" dirty="0" smtClean="0"/>
            </a:br>
            <a:r>
              <a:rPr lang="de-DE" dirty="0" err="1" smtClean="0"/>
              <a:t>rechnungen</a:t>
            </a:r>
            <a:r>
              <a:rPr lang="de-DE" dirty="0" smtClean="0"/>
              <a:t> (Ingenieur, Wetter/Klima)</a:t>
            </a:r>
          </a:p>
          <a:p>
            <a:r>
              <a:rPr lang="de-DE" dirty="0" smtClean="0"/>
              <a:t>Im Nutzerbetrieb </a:t>
            </a:r>
            <a:r>
              <a:rPr lang="de-DE" dirty="0"/>
              <a:t>von </a:t>
            </a:r>
            <a:r>
              <a:rPr lang="de-DE" dirty="0" smtClean="0"/>
              <a:t>12/2008-12/2013</a:t>
            </a:r>
            <a:endParaRPr lang="de-DE" sz="1600" dirty="0" smtClean="0"/>
          </a:p>
          <a:p>
            <a:r>
              <a:rPr lang="de-DE" b="1" dirty="0" smtClean="0">
                <a:solidFill>
                  <a:schemeClr val="accent1"/>
                </a:solidFill>
              </a:rPr>
              <a:t>Größtmögliches System: </a:t>
            </a:r>
            <a:r>
              <a:rPr lang="de-DE" dirty="0" smtClean="0"/>
              <a:t>512 Knoten, 8192 </a:t>
            </a:r>
            <a:br>
              <a:rPr lang="de-DE" dirty="0" smtClean="0"/>
            </a:br>
            <a:r>
              <a:rPr lang="de-DE" dirty="0" smtClean="0"/>
              <a:t>Prozessoren, 512 TB, 970 </a:t>
            </a:r>
            <a:r>
              <a:rPr lang="de-DE" dirty="0" err="1" smtClean="0"/>
              <a:t>TeraFlop</a:t>
            </a:r>
            <a:r>
              <a:rPr lang="de-DE" dirty="0" smtClean="0"/>
              <a:t>/s </a:t>
            </a:r>
            <a:r>
              <a:rPr lang="de-DE" dirty="0" err="1" smtClean="0"/>
              <a:t>R_peak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836560" y="6093296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NEC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84" y="3573016"/>
            <a:ext cx="2415927" cy="2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13531" r="21155" b="8722"/>
          <a:stretch/>
        </p:blipFill>
        <p:spPr bwMode="auto">
          <a:xfrm>
            <a:off x="6224479" y="1190202"/>
            <a:ext cx="2336138" cy="223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Nachrichtengekoppelte Systeme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Bei den </a:t>
            </a:r>
            <a:r>
              <a:rPr lang="de-DE" b="1" dirty="0">
                <a:solidFill>
                  <a:schemeClr val="accent1"/>
                </a:solidFill>
              </a:rPr>
              <a:t>nachrichtengekoppelten Multiprozessoren </a:t>
            </a:r>
            <a:r>
              <a:rPr lang="de-DE" dirty="0"/>
              <a:t>besitzen alle Prozessoren nur physikalisch verteilte Speicher und prozessorlokale Adressräume; die Kommunikation geschieht durch Austauschen von Nachrichten</a:t>
            </a:r>
          </a:p>
          <a:p>
            <a:pPr lvl="1"/>
            <a:r>
              <a:rPr lang="de-DE" dirty="0"/>
              <a:t>Kopplungsgrad nimmt ab, Programme </a:t>
            </a:r>
            <a:r>
              <a:rPr lang="de-DE" dirty="0" smtClean="0"/>
              <a:t>müssen </a:t>
            </a:r>
            <a:r>
              <a:rPr lang="de-DE" dirty="0"/>
              <a:t>grobkörniger sein</a:t>
            </a:r>
          </a:p>
          <a:p>
            <a:pPr lvl="1"/>
            <a:r>
              <a:rPr lang="de-DE" dirty="0"/>
              <a:t>Skalierbarkeit der Hardware nimmt zu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-remote-memory-access-Modell </a:t>
            </a:r>
            <a:r>
              <a:rPr lang="de-DE" dirty="0"/>
              <a:t>(NORMA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Weitere Unterscheidung:</a:t>
            </a:r>
            <a:endParaRPr lang="de-DE" dirty="0"/>
          </a:p>
          <a:p>
            <a:pPr lvl="1"/>
            <a:r>
              <a:rPr lang="de-DE" b="1" dirty="0" smtClean="0">
                <a:solidFill>
                  <a:schemeClr val="accent1"/>
                </a:solidFill>
              </a:rPr>
              <a:t>Uniform-</a:t>
            </a:r>
            <a:r>
              <a:rPr lang="de-DE" b="1" dirty="0" err="1" smtClean="0">
                <a:solidFill>
                  <a:schemeClr val="accent1"/>
                </a:solidFill>
              </a:rPr>
              <a:t>communication</a:t>
            </a:r>
            <a:r>
              <a:rPr lang="de-DE" b="1" dirty="0" smtClean="0">
                <a:solidFill>
                  <a:schemeClr val="accent1"/>
                </a:solidFill>
              </a:rPr>
              <a:t>-</a:t>
            </a:r>
            <a:r>
              <a:rPr lang="de-DE" b="1" dirty="0" err="1" smtClean="0">
                <a:solidFill>
                  <a:schemeClr val="accent1"/>
                </a:solidFill>
              </a:rPr>
              <a:t>architecture</a:t>
            </a:r>
            <a:r>
              <a:rPr lang="de-DE" b="1" dirty="0" smtClean="0">
                <a:solidFill>
                  <a:schemeClr val="accent1"/>
                </a:solidFill>
              </a:rPr>
              <a:t>-Modell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/>
              <a:t>(UCA):</a:t>
            </a:r>
          </a:p>
          <a:p>
            <a:pPr lvl="2"/>
            <a:r>
              <a:rPr lang="de-DE" dirty="0"/>
              <a:t>Zwischen allen Prozessoren können gleich lange Nachrichten mit </a:t>
            </a:r>
            <a:r>
              <a:rPr lang="de-DE" b="1" dirty="0" smtClean="0">
                <a:solidFill>
                  <a:schemeClr val="accent1"/>
                </a:solidFill>
              </a:rPr>
              <a:t>einheitlicher Übertragungszeit </a:t>
            </a:r>
            <a:r>
              <a:rPr lang="de-DE" dirty="0"/>
              <a:t>geschickt </a:t>
            </a:r>
            <a:r>
              <a:rPr lang="de-DE" dirty="0" smtClean="0"/>
              <a:t>werden</a:t>
            </a:r>
            <a:endParaRPr lang="de-DE" dirty="0"/>
          </a:p>
          <a:p>
            <a:pPr lvl="1"/>
            <a:r>
              <a:rPr lang="de-DE" b="1" dirty="0" smtClean="0">
                <a:solidFill>
                  <a:schemeClr val="accent1"/>
                </a:solidFill>
              </a:rPr>
              <a:t>Non-uniform-</a:t>
            </a:r>
            <a:r>
              <a:rPr lang="de-DE" b="1" dirty="0" err="1" smtClean="0">
                <a:solidFill>
                  <a:schemeClr val="accent1"/>
                </a:solidFill>
              </a:rPr>
              <a:t>communication</a:t>
            </a:r>
            <a:r>
              <a:rPr lang="de-DE" b="1" dirty="0" smtClean="0">
                <a:solidFill>
                  <a:schemeClr val="accent1"/>
                </a:solidFill>
              </a:rPr>
              <a:t>-</a:t>
            </a:r>
            <a:r>
              <a:rPr lang="de-DE" b="1" dirty="0" err="1" smtClean="0">
                <a:solidFill>
                  <a:schemeClr val="accent1"/>
                </a:solidFill>
              </a:rPr>
              <a:t>architecture</a:t>
            </a:r>
            <a:r>
              <a:rPr lang="de-DE" b="1" dirty="0" smtClean="0">
                <a:solidFill>
                  <a:schemeClr val="accent1"/>
                </a:solidFill>
              </a:rPr>
              <a:t>-Modell</a:t>
            </a:r>
            <a:r>
              <a:rPr lang="de-DE" dirty="0" smtClean="0"/>
              <a:t> </a:t>
            </a:r>
            <a:r>
              <a:rPr lang="de-DE" dirty="0"/>
              <a:t>(NUCA):</a:t>
            </a:r>
          </a:p>
          <a:p>
            <a:pPr lvl="2"/>
            <a:r>
              <a:rPr lang="de-DE" dirty="0"/>
              <a:t>Die </a:t>
            </a:r>
            <a:r>
              <a:rPr lang="de-DE" b="1" dirty="0">
                <a:solidFill>
                  <a:schemeClr val="accent1"/>
                </a:solidFill>
              </a:rPr>
              <a:t>Übertragungszeit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des Nachrichtentransfers zwischen den Prozessoren ist </a:t>
            </a:r>
            <a:r>
              <a:rPr lang="de-DE" dirty="0" smtClean="0"/>
              <a:t>je nach </a:t>
            </a:r>
            <a:r>
              <a:rPr lang="de-DE" dirty="0"/>
              <a:t>Sender- und Empfänger-Prozessor </a:t>
            </a:r>
            <a:r>
              <a:rPr lang="de-DE" b="1" dirty="0">
                <a:solidFill>
                  <a:schemeClr val="accent1"/>
                </a:solidFill>
              </a:rPr>
              <a:t>verschieden </a:t>
            </a:r>
            <a:r>
              <a:rPr lang="de-DE" b="1" dirty="0" smtClean="0">
                <a:solidFill>
                  <a:schemeClr val="accent1"/>
                </a:solidFill>
              </a:rPr>
              <a:t>lang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Zugriffszeit-/Übertragungszeit-Modelle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018643" y="1301859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Single processor</a:t>
            </a:r>
            <a:br>
              <a:rPr lang="en-US" sz="1400" b="1" dirty="0" smtClean="0"/>
            </a:br>
            <a:r>
              <a:rPr lang="en-US" sz="1400" b="1" dirty="0" smtClean="0"/>
              <a:t>single address space</a:t>
            </a:r>
            <a:endParaRPr lang="en-US" sz="1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339088" y="2617167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Multiple processors</a:t>
            </a:r>
            <a:br>
              <a:rPr lang="en-US" sz="1400" b="1" dirty="0" smtClean="0"/>
            </a:br>
            <a:r>
              <a:rPr lang="en-US" sz="1400" b="1" dirty="0" smtClean="0"/>
              <a:t>single address space</a:t>
            </a:r>
            <a:endParaRPr lang="en-US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886671" y="3841303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UMA</a:t>
            </a:r>
            <a:endParaRPr lang="en-US" sz="1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691104" y="4489375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NUMA</a:t>
            </a:r>
            <a:endParaRPr lang="en-US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877098" y="513744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UCA</a:t>
            </a:r>
            <a:endParaRPr lang="en-US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756392" y="5785519"/>
            <a:ext cx="704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NUCA</a:t>
            </a:r>
            <a:endParaRPr lang="en-US" sz="1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233649" y="3733581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Multiple processors</a:t>
            </a:r>
            <a:br>
              <a:rPr lang="en-US" sz="1400" b="1" dirty="0" smtClean="0"/>
            </a:br>
            <a:r>
              <a:rPr lang="en-US" sz="1400" b="1" dirty="0" smtClean="0"/>
              <a:t>message passing</a:t>
            </a:r>
            <a:endParaRPr lang="en-US" sz="1400" b="1" dirty="0"/>
          </a:p>
        </p:txBody>
      </p:sp>
      <p:cxnSp>
        <p:nvCxnSpPr>
          <p:cNvPr id="13" name="Gerade Verbindung 12"/>
          <p:cNvCxnSpPr>
            <a:endCxn id="6" idx="0"/>
          </p:cNvCxnSpPr>
          <p:nvPr/>
        </p:nvCxnSpPr>
        <p:spPr>
          <a:xfrm flipH="1">
            <a:off x="3335515" y="1825079"/>
            <a:ext cx="1451845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11" idx="0"/>
          </p:cNvCxnSpPr>
          <p:nvPr/>
        </p:nvCxnSpPr>
        <p:spPr>
          <a:xfrm>
            <a:off x="5219408" y="1825079"/>
            <a:ext cx="1951357" cy="19085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endCxn id="7" idx="0"/>
          </p:cNvCxnSpPr>
          <p:nvPr/>
        </p:nvCxnSpPr>
        <p:spPr>
          <a:xfrm flipH="1">
            <a:off x="2183387" y="3140387"/>
            <a:ext cx="947789" cy="700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endCxn id="8" idx="0"/>
          </p:cNvCxnSpPr>
          <p:nvPr/>
        </p:nvCxnSpPr>
        <p:spPr>
          <a:xfrm>
            <a:off x="3605071" y="3140387"/>
            <a:ext cx="447671" cy="13489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endCxn id="10" idx="0"/>
          </p:cNvCxnSpPr>
          <p:nvPr/>
        </p:nvCxnSpPr>
        <p:spPr>
          <a:xfrm>
            <a:off x="7308721" y="4256801"/>
            <a:ext cx="799691" cy="1528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endCxn id="9" idx="0"/>
          </p:cNvCxnSpPr>
          <p:nvPr/>
        </p:nvCxnSpPr>
        <p:spPr>
          <a:xfrm flipH="1">
            <a:off x="6164196" y="4256801"/>
            <a:ext cx="782732" cy="880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1160748" y="1301859"/>
            <a:ext cx="1" cy="448366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 rot="16200000">
            <a:off x="-31785" y="3322228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Ease of programming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952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Programmierbarkeit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Speichergekoppelte</a:t>
            </a:r>
            <a:r>
              <a:rPr lang="de-DE" dirty="0"/>
              <a:t> </a:t>
            </a:r>
            <a:r>
              <a:rPr lang="de-DE" dirty="0" smtClean="0"/>
              <a:t>Multiprozessoren</a:t>
            </a:r>
          </a:p>
          <a:p>
            <a:pPr lvl="1"/>
            <a:r>
              <a:rPr lang="de-DE" dirty="0" smtClean="0"/>
              <a:t>Zugriff </a:t>
            </a:r>
            <a:r>
              <a:rPr lang="de-DE" dirty="0"/>
              <a:t>auf gemeinsame Variablen </a:t>
            </a:r>
            <a:br>
              <a:rPr lang="de-DE" dirty="0"/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y = x; </a:t>
            </a:r>
            <a:r>
              <a:rPr lang="de-DE" dirty="0"/>
              <a:t>oder </a:t>
            </a:r>
            <a:r>
              <a:rPr lang="de-DE" b="1" dirty="0" err="1">
                <a:latin typeface="Courier New" pitchFamily="49" charset="0"/>
                <a:cs typeface="Courier New" pitchFamily="49" charset="0"/>
              </a:rPr>
              <a:t>shmem_get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de-DE" b="1" dirty="0" err="1">
                <a:latin typeface="Courier New" pitchFamily="49" charset="0"/>
                <a:cs typeface="Courier New" pitchFamily="49" charset="0"/>
              </a:rPr>
              <a:t>shmem_put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/>
            <a:r>
              <a:rPr lang="de-DE" dirty="0" smtClean="0"/>
              <a:t>Synchronisation </a:t>
            </a:r>
            <a:r>
              <a:rPr lang="de-DE" dirty="0"/>
              <a:t>notwendig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lock(</a:t>
            </a:r>
            <a:r>
              <a:rPr lang="de-DE" b="1" dirty="0" err="1">
                <a:latin typeface="Courier New" pitchFamily="49" charset="0"/>
                <a:cs typeface="Courier New" pitchFamily="49" charset="0"/>
              </a:rPr>
              <a:t>mutex_x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); ... </a:t>
            </a:r>
            <a:r>
              <a:rPr lang="de-DE" b="1" dirty="0" err="1">
                <a:latin typeface="Courier New" pitchFamily="49" charset="0"/>
                <a:cs typeface="Courier New" pitchFamily="49" charset="0"/>
              </a:rPr>
              <a:t>unlock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b="1" dirty="0" err="1">
                <a:latin typeface="Courier New" pitchFamily="49" charset="0"/>
                <a:cs typeface="Courier New" pitchFamily="49" charset="0"/>
              </a:rPr>
              <a:t>mutex_x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de-DE" dirty="0" smtClean="0"/>
              <a:t>Multithreading</a:t>
            </a:r>
            <a:r>
              <a:rPr lang="de-DE" dirty="0"/>
              <a:t>: leichtgewichtige Prozesse</a:t>
            </a:r>
          </a:p>
          <a:p>
            <a:pPr lvl="1"/>
            <a:r>
              <a:rPr lang="de-DE" dirty="0" smtClean="0"/>
              <a:t>POSIX </a:t>
            </a:r>
            <a:r>
              <a:rPr lang="de-DE" dirty="0"/>
              <a:t>Threads als </a:t>
            </a:r>
            <a:r>
              <a:rPr lang="de-DE" dirty="0" smtClean="0"/>
              <a:t>Standard</a:t>
            </a:r>
          </a:p>
          <a:p>
            <a:pPr lvl="1"/>
            <a:r>
              <a:rPr lang="de-DE" dirty="0" smtClean="0"/>
              <a:t>Durchgängiges </a:t>
            </a:r>
            <a:r>
              <a:rPr lang="de-DE" dirty="0"/>
              <a:t>Konzept für Workstations, Multiprozessor-Workstations (</a:t>
            </a:r>
            <a:r>
              <a:rPr lang="de-DE" dirty="0" smtClean="0"/>
              <a:t>SMPs) und </a:t>
            </a:r>
            <a:r>
              <a:rPr lang="de-DE" dirty="0"/>
              <a:t>die großen DSM-Multiprozessoren aller Arten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Nachrichtengekoppelte</a:t>
            </a:r>
            <a:r>
              <a:rPr lang="de-DE" dirty="0" smtClean="0"/>
              <a:t> </a:t>
            </a:r>
            <a:r>
              <a:rPr lang="de-DE" dirty="0"/>
              <a:t>Multiprozessoren</a:t>
            </a:r>
          </a:p>
          <a:p>
            <a:pPr lvl="1"/>
            <a:r>
              <a:rPr lang="de-DE" dirty="0" smtClean="0"/>
              <a:t>Prozesse </a:t>
            </a:r>
            <a:r>
              <a:rPr lang="de-DE" dirty="0"/>
              <a:t>kommunizieren über expliziten </a:t>
            </a:r>
            <a:r>
              <a:rPr lang="de-DE" dirty="0" smtClean="0"/>
              <a:t>Nachrichtenaustausch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Prozess_1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: send(x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Prozess_2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de-DE" b="1" dirty="0" err="1">
                <a:latin typeface="Courier New" pitchFamily="49" charset="0"/>
                <a:cs typeface="Courier New" pitchFamily="49" charset="0"/>
              </a:rPr>
              <a:t>receive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(x);</a:t>
            </a:r>
          </a:p>
          <a:p>
            <a:pPr lvl="1"/>
            <a:r>
              <a:rPr lang="de-DE" dirty="0" smtClean="0"/>
              <a:t>Auslaufend bzw. nicht mehr existent: De-facto-Standard PVM</a:t>
            </a:r>
            <a:endParaRPr lang="de-DE" dirty="0"/>
          </a:p>
          <a:p>
            <a:pPr lvl="1"/>
            <a:r>
              <a:rPr lang="de-DE" dirty="0" smtClean="0"/>
              <a:t>Heutige, weit-verbreitete Standards: MPI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1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/>
              <a:t> </a:t>
            </a:r>
            <a:r>
              <a:rPr lang="de-DE" dirty="0" smtClean="0"/>
              <a:t>Memory Multiprozessoren</a:t>
            </a:r>
          </a:p>
          <a:p>
            <a:r>
              <a:rPr lang="de-DE" dirty="0" smtClean="0"/>
              <a:t>Distributed Memory Multiprozessoren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Distributed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Shared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Memory Multiprozessoren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Backup</a:t>
            </a:r>
          </a:p>
          <a:p>
            <a:r>
              <a:rPr lang="de-DE" dirty="0" smtClean="0"/>
              <a:t>Cluster Systeme</a:t>
            </a:r>
          </a:p>
          <a:p>
            <a:r>
              <a:rPr lang="de-DE" dirty="0" smtClean="0"/>
              <a:t>Beschleuniger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Vektorrechner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Backup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Vorlesung „Parallelrechner und Parallelprogrammierung“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-Memory-Multiprozessoren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3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44BF1012680F4CA52262DC9004D6C4" ma:contentTypeVersion="0" ma:contentTypeDescription="Ein neues Dokument erstellen." ma:contentTypeScope="" ma:versionID="96348a49bb4ea0ddfe2b9cff4aaa8a78">
  <xsd:schema xmlns:xsd="http://www.w3.org/2001/XMLSchema" xmlns:p="http://schemas.microsoft.com/office/2006/metadata/properties" targetNamespace="http://schemas.microsoft.com/office/2006/metadata/properties" ma:root="true" ma:fieldsID="03b3329306eb86ef5627e635ba94bc4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7CFF3FF-2F7C-430E-8F7A-E986914B8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429B86-6BAF-4C9F-8355-F7DD2BA7301B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C97835-DE27-42B5-95C1-F2CB343D3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2758</Words>
  <Application>Microsoft Office PowerPoint</Application>
  <PresentationFormat>Bildschirmpräsentation (4:3)</PresentationFormat>
  <Paragraphs>491</Paragraphs>
  <Slides>43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Courier New</vt:lpstr>
      <vt:lpstr>Symbol</vt:lpstr>
      <vt:lpstr>Times New Roman</vt:lpstr>
      <vt:lpstr>Wingdings</vt:lpstr>
      <vt:lpstr>Standarddesign</vt:lpstr>
      <vt:lpstr> (Parallel) Computing Architectures</vt:lpstr>
      <vt:lpstr>Einordnung von Parallelrechnern – Klassifikation nach Flynn</vt:lpstr>
      <vt:lpstr>Arten von Multiprozessorsystemen</vt:lpstr>
      <vt:lpstr>Speichergekoppelte Multiprozessoren</vt:lpstr>
      <vt:lpstr>Nachrichtengekoppelte Systeme</vt:lpstr>
      <vt:lpstr>Zugriffszeit-/Übertragungszeit-Modelle</vt:lpstr>
      <vt:lpstr>Programmierbarkeit</vt:lpstr>
      <vt:lpstr>Inhalt</vt:lpstr>
      <vt:lpstr>PowerPoint-Präsentation</vt:lpstr>
      <vt:lpstr>Früher und heute</vt:lpstr>
      <vt:lpstr>Cache-Kohärenz-Problem</vt:lpstr>
      <vt:lpstr>Cache-Kohärenz</vt:lpstr>
      <vt:lpstr>SMP-Beispielsystem: IBM p690+</vt:lpstr>
      <vt:lpstr>PowerPoint-Präsentation</vt:lpstr>
      <vt:lpstr>Nachrichtengekoppelte Multiprozessoren (= Distributed-Memory-Multiprozessoren)</vt:lpstr>
      <vt:lpstr>Beispielsystem IBM RS/6000 SP</vt:lpstr>
      <vt:lpstr>Die Karlsruher SP-256 und SP-SMP Maschinen (Stand 2001)</vt:lpstr>
      <vt:lpstr>Berühmte IBM RS/6000 Systeme – Deep Blue</vt:lpstr>
      <vt:lpstr>Beispielsystem:  JUMP des Forschungszentrum Jülich</vt:lpstr>
      <vt:lpstr>Ausprägung – COTS Cluster</vt:lpstr>
      <vt:lpstr>PowerPoint-Präsentation</vt:lpstr>
      <vt:lpstr>Hintergrund</vt:lpstr>
      <vt:lpstr>Charakterisierung</vt:lpstr>
      <vt:lpstr>PowerPoint-Präsentation</vt:lpstr>
      <vt:lpstr>Entstehung</vt:lpstr>
      <vt:lpstr>Entstehung (2)</vt:lpstr>
      <vt:lpstr>Gegenwart und Zukunft</vt:lpstr>
      <vt:lpstr>Hier beginnt das Backup…</vt:lpstr>
      <vt:lpstr>PowerPoint-Präsentation</vt:lpstr>
      <vt:lpstr>Überblick</vt:lpstr>
      <vt:lpstr>Drei Arten von DSMs</vt:lpstr>
      <vt:lpstr>Software DSM-Systeme</vt:lpstr>
      <vt:lpstr>Software DSM-Systeme</vt:lpstr>
      <vt:lpstr>Zurück zu DSM-Multiprozessor-Systemen …</vt:lpstr>
      <vt:lpstr>Beispielsystem: Cray T3E</vt:lpstr>
      <vt:lpstr>Merkmale der Cray T3E</vt:lpstr>
      <vt:lpstr>Beispielsystem: SGI Altix 4700 des LRZ</vt:lpstr>
      <vt:lpstr>PowerPoint-Präsentation</vt:lpstr>
      <vt:lpstr>Einführung</vt:lpstr>
      <vt:lpstr>Beispiel: Vektor-Addition</vt:lpstr>
      <vt:lpstr>Beispiel: Vektor-Addition (2)</vt:lpstr>
      <vt:lpstr>Vektorrechner heute</vt:lpstr>
      <vt:lpstr>Beispielsystem: NEC SX-9 am SCC@KIT</vt:lpstr>
    </vt:vector>
  </TitlesOfParts>
  <Company>DER PUNKT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SCC-Präsentationsvorlage_Office2007_englisch</dc:title>
  <dc:creator>Achim Streit</dc:creator>
  <cp:lastModifiedBy>Streit, Achim (SCC)</cp:lastModifiedBy>
  <cp:revision>374</cp:revision>
  <cp:lastPrinted>2011-04-13T09:10:04Z</cp:lastPrinted>
  <dcterms:created xsi:type="dcterms:W3CDTF">2007-09-10T08:37:03Z</dcterms:created>
  <dcterms:modified xsi:type="dcterms:W3CDTF">2019-11-13T07:43:20Z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0x0101008544BF1012680F4CA52262DC9004D6C4</vt:lpwstr>
  </property>
</Properties>
</file>